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304" r:id="rId7"/>
    <p:sldId id="314" r:id="rId8"/>
    <p:sldId id="295" r:id="rId9"/>
    <p:sldId id="296" r:id="rId10"/>
    <p:sldId id="297" r:id="rId11"/>
    <p:sldId id="298" r:id="rId12"/>
    <p:sldId id="299" r:id="rId13"/>
    <p:sldId id="301" r:id="rId14"/>
    <p:sldId id="302" r:id="rId15"/>
    <p:sldId id="303" r:id="rId16"/>
    <p:sldId id="307" r:id="rId17"/>
    <p:sldId id="305" r:id="rId18"/>
    <p:sldId id="349" r:id="rId19"/>
    <p:sldId id="315" r:id="rId20"/>
    <p:sldId id="322" r:id="rId21"/>
    <p:sldId id="328" r:id="rId22"/>
    <p:sldId id="327" r:id="rId23"/>
    <p:sldId id="329" r:id="rId24"/>
    <p:sldId id="320" r:id="rId25"/>
    <p:sldId id="325" r:id="rId26"/>
    <p:sldId id="348" r:id="rId27"/>
    <p:sldId id="324" r:id="rId28"/>
    <p:sldId id="326" r:id="rId29"/>
    <p:sldId id="330" r:id="rId30"/>
    <p:sldId id="306" r:id="rId31"/>
    <p:sldId id="333" r:id="rId32"/>
    <p:sldId id="334" r:id="rId33"/>
    <p:sldId id="335" r:id="rId34"/>
    <p:sldId id="34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FB590012-0F08-431C-A535-A01AC8BCA708}">
          <p14:sldIdLst>
            <p14:sldId id="256"/>
            <p14:sldId id="257"/>
            <p14:sldId id="304"/>
            <p14:sldId id="314"/>
          </p14:sldIdLst>
        </p14:section>
        <p14:section name="LINQ" id="{C8E35921-E2AD-4250-9B55-4F2FA9882AD1}">
          <p14:sldIdLst>
            <p14:sldId id="295"/>
            <p14:sldId id="296"/>
            <p14:sldId id="297"/>
            <p14:sldId id="298"/>
            <p14:sldId id="299"/>
            <p14:sldId id="301"/>
            <p14:sldId id="302"/>
            <p14:sldId id="303"/>
            <p14:sldId id="307"/>
            <p14:sldId id="305"/>
            <p14:sldId id="349"/>
            <p14:sldId id="315"/>
            <p14:sldId id="322"/>
            <p14:sldId id="328"/>
            <p14:sldId id="327"/>
            <p14:sldId id="329"/>
            <p14:sldId id="320"/>
            <p14:sldId id="325"/>
            <p14:sldId id="348"/>
            <p14:sldId id="324"/>
            <p14:sldId id="326"/>
            <p14:sldId id="330"/>
            <p14:sldId id="306"/>
            <p14:sldId id="333"/>
            <p14:sldId id="334"/>
            <p14:sldId id="335"/>
            <p14:sldId id="34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4098"/>
    <a:srgbClr val="739CD1"/>
    <a:srgbClr val="73B3D1"/>
    <a:srgbClr val="797CDE"/>
    <a:srgbClr val="9073D1"/>
    <a:srgbClr val="B177BF"/>
    <a:srgbClr val="BF779D"/>
    <a:srgbClr val="7385D1"/>
    <a:srgbClr val="CDE4EF"/>
    <a:srgbClr val="FA48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ED69FD-C39D-11A0-F220-F918917537E4}" v="4" dt="2025-03-25T01:53:11.20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snapToGrid="0">
      <p:cViewPr varScale="1">
        <p:scale>
          <a:sx n="136" d="100"/>
          <a:sy n="136" d="100"/>
        </p:scale>
        <p:origin x="64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Marsolais" userId="S::david.marsolais@cegepmontpetit.ca::2bec40e6-1e22-4cb7-8f80-b64477357b7d" providerId="AD" clId="Web-{21CF4CB3-9C87-976A-9A3F-766C1CDA3FC8}"/>
    <pc:docChg chg="addSld delSld modSld modSection">
      <pc:chgData name="David Marsolais" userId="S::david.marsolais@cegepmontpetit.ca::2bec40e6-1e22-4cb7-8f80-b64477357b7d" providerId="AD" clId="Web-{21CF4CB3-9C87-976A-9A3F-766C1CDA3FC8}" dt="2025-03-20T16:18:49.890" v="2"/>
      <pc:docMkLst>
        <pc:docMk/>
      </pc:docMkLst>
      <pc:sldChg chg="modSp">
        <pc:chgData name="David Marsolais" userId="S::david.marsolais@cegepmontpetit.ca::2bec40e6-1e22-4cb7-8f80-b64477357b7d" providerId="AD" clId="Web-{21CF4CB3-9C87-976A-9A3F-766C1CDA3FC8}" dt="2025-03-20T15:54:26.606" v="0" actId="20577"/>
        <pc:sldMkLst>
          <pc:docMk/>
          <pc:sldMk cId="1661603350" sldId="328"/>
        </pc:sldMkLst>
        <pc:spChg chg="mod">
          <ac:chgData name="David Marsolais" userId="S::david.marsolais@cegepmontpetit.ca::2bec40e6-1e22-4cb7-8f80-b64477357b7d" providerId="AD" clId="Web-{21CF4CB3-9C87-976A-9A3F-766C1CDA3FC8}" dt="2025-03-20T15:54:26.606" v="0" actId="20577"/>
          <ac:spMkLst>
            <pc:docMk/>
            <pc:sldMk cId="1661603350" sldId="328"/>
            <ac:spMk id="2" creationId="{91D18FA0-C919-AA49-2EF0-8B79E3981943}"/>
          </ac:spMkLst>
        </pc:spChg>
      </pc:sldChg>
      <pc:sldChg chg="new del">
        <pc:chgData name="David Marsolais" userId="S::david.marsolais@cegepmontpetit.ca::2bec40e6-1e22-4cb7-8f80-b64477357b7d" providerId="AD" clId="Web-{21CF4CB3-9C87-976A-9A3F-766C1CDA3FC8}" dt="2025-03-20T16:18:49.890" v="2"/>
        <pc:sldMkLst>
          <pc:docMk/>
          <pc:sldMk cId="722732507" sldId="350"/>
        </pc:sldMkLst>
      </pc:sldChg>
    </pc:docChg>
  </pc:docChgLst>
  <pc:docChgLst>
    <pc:chgData name="David Marsolais" userId="S::david.marsolais@cegepmontpetit.ca::2bec40e6-1e22-4cb7-8f80-b64477357b7d" providerId="AD" clId="Web-{6A7B1787-2F60-2AB1-6545-4255C9C00B68}"/>
    <pc:docChg chg="modSld sldOrd">
      <pc:chgData name="David Marsolais" userId="S::david.marsolais@cegepmontpetit.ca::2bec40e6-1e22-4cb7-8f80-b64477357b7d" providerId="AD" clId="Web-{6A7B1787-2F60-2AB1-6545-4255C9C00B68}" dt="2025-03-20T01:42:32.914" v="3"/>
      <pc:docMkLst>
        <pc:docMk/>
      </pc:docMkLst>
      <pc:sldChg chg="modSp">
        <pc:chgData name="David Marsolais" userId="S::david.marsolais@cegepmontpetit.ca::2bec40e6-1e22-4cb7-8f80-b64477357b7d" providerId="AD" clId="Web-{6A7B1787-2F60-2AB1-6545-4255C9C00B68}" dt="2025-03-20T01:11:10.053" v="2" actId="20577"/>
        <pc:sldMkLst>
          <pc:docMk/>
          <pc:sldMk cId="777242017" sldId="304"/>
        </pc:sldMkLst>
        <pc:spChg chg="mod">
          <ac:chgData name="David Marsolais" userId="S::david.marsolais@cegepmontpetit.ca::2bec40e6-1e22-4cb7-8f80-b64477357b7d" providerId="AD" clId="Web-{6A7B1787-2F60-2AB1-6545-4255C9C00B68}" dt="2025-03-20T01:11:10.053" v="2" actId="20577"/>
          <ac:spMkLst>
            <pc:docMk/>
            <pc:sldMk cId="777242017" sldId="304"/>
            <ac:spMk id="2" creationId="{91D18FA0-C919-AA49-2EF0-8B79E3981943}"/>
          </ac:spMkLst>
        </pc:spChg>
      </pc:sldChg>
      <pc:sldChg chg="ord">
        <pc:chgData name="David Marsolais" userId="S::david.marsolais@cegepmontpetit.ca::2bec40e6-1e22-4cb7-8f80-b64477357b7d" providerId="AD" clId="Web-{6A7B1787-2F60-2AB1-6545-4255C9C00B68}" dt="2025-03-20T01:42:32.914" v="3"/>
        <pc:sldMkLst>
          <pc:docMk/>
          <pc:sldMk cId="1661603350" sldId="328"/>
        </pc:sldMkLst>
      </pc:sldChg>
    </pc:docChg>
  </pc:docChgLst>
  <pc:docChgLst>
    <pc:chgData name="David Marsolais" userId="S::david.marsolais@cegepmontpetit.ca::2bec40e6-1e22-4cb7-8f80-b64477357b7d" providerId="AD" clId="Web-{EBED69FD-C39D-11A0-F220-F918917537E4}"/>
    <pc:docChg chg="modSld">
      <pc:chgData name="David Marsolais" userId="S::david.marsolais@cegepmontpetit.ca::2bec40e6-1e22-4cb7-8f80-b64477357b7d" providerId="AD" clId="Web-{EBED69FD-C39D-11A0-F220-F918917537E4}" dt="2025-03-25T01:53:10.827" v="2" actId="20577"/>
      <pc:docMkLst>
        <pc:docMk/>
      </pc:docMkLst>
      <pc:sldChg chg="modSp">
        <pc:chgData name="David Marsolais" userId="S::david.marsolais@cegepmontpetit.ca::2bec40e6-1e22-4cb7-8f80-b64477357b7d" providerId="AD" clId="Web-{EBED69FD-C39D-11A0-F220-F918917537E4}" dt="2025-03-25T01:53:10.827" v="2" actId="20577"/>
        <pc:sldMkLst>
          <pc:docMk/>
          <pc:sldMk cId="3611413220" sldId="333"/>
        </pc:sldMkLst>
        <pc:spChg chg="mod">
          <ac:chgData name="David Marsolais" userId="S::david.marsolais@cegepmontpetit.ca::2bec40e6-1e22-4cb7-8f80-b64477357b7d" providerId="AD" clId="Web-{EBED69FD-C39D-11A0-F220-F918917537E4}" dt="2025-03-25T01:53:10.827" v="2" actId="20577"/>
          <ac:spMkLst>
            <pc:docMk/>
            <pc:sldMk cId="3611413220" sldId="333"/>
            <ac:spMk id="2" creationId="{91D18FA0-C919-AA49-2EF0-8B79E3981943}"/>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76E42FB-D061-48BA-903E-AFF7EF71A837}"/>
              </a:ext>
            </a:extLst>
          </p:cNvPr>
          <p:cNvSpPr/>
          <p:nvPr userDrawn="1"/>
        </p:nvSpPr>
        <p:spPr>
          <a:xfrm>
            <a:off x="0" y="2301139"/>
            <a:ext cx="12192000" cy="1208824"/>
          </a:xfrm>
          <a:prstGeom prst="rect">
            <a:avLst/>
          </a:prstGeom>
          <a:solidFill>
            <a:srgbClr val="73B3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p>
        </p:txBody>
      </p:sp>
      <p:sp>
        <p:nvSpPr>
          <p:cNvPr id="2" name="Titre 1">
            <a:extLst>
              <a:ext uri="{FF2B5EF4-FFF2-40B4-BE49-F238E27FC236}">
                <a16:creationId xmlns:a16="http://schemas.microsoft.com/office/drawing/2014/main" id="{9E3DEB06-7C55-4A88-98CA-A7C7CC95530E}"/>
              </a:ext>
            </a:extLst>
          </p:cNvPr>
          <p:cNvSpPr>
            <a:spLocks noGrp="1"/>
          </p:cNvSpPr>
          <p:nvPr>
            <p:ph type="ctrTitle"/>
          </p:nvPr>
        </p:nvSpPr>
        <p:spPr>
          <a:xfrm>
            <a:off x="0" y="2301139"/>
            <a:ext cx="12192000" cy="1208824"/>
          </a:xfrm>
          <a:noFill/>
        </p:spPr>
        <p:txBody>
          <a:bodyPr anchor="b">
            <a:normAutofit/>
          </a:bodyPr>
          <a:lstStyle>
            <a:lvl1pPr algn="ctr">
              <a:defRPr sz="6000" b="1">
                <a:solidFill>
                  <a:schemeClr val="bg1"/>
                </a:solidFill>
                <a:latin typeface="+mj-lt"/>
                <a:ea typeface="Verdana" panose="020B0604030504040204" pitchFamily="34" charset="0"/>
              </a:defRPr>
            </a:lvl1pPr>
          </a:lstStyle>
          <a:p>
            <a:r>
              <a:rPr lang="fr-FR"/>
              <a:t>Modifiez le style du titre</a:t>
            </a:r>
            <a:endParaRPr lang="fr-CA"/>
          </a:p>
        </p:txBody>
      </p:sp>
      <p:sp>
        <p:nvSpPr>
          <p:cNvPr id="3" name="Sous-titre 2">
            <a:extLst>
              <a:ext uri="{FF2B5EF4-FFF2-40B4-BE49-F238E27FC236}">
                <a16:creationId xmlns:a16="http://schemas.microsoft.com/office/drawing/2014/main" id="{58E8436A-24DF-47BF-A4ED-DF71FDEF02E7}"/>
              </a:ext>
            </a:extLst>
          </p:cNvPr>
          <p:cNvSpPr>
            <a:spLocks noGrp="1"/>
          </p:cNvSpPr>
          <p:nvPr>
            <p:ph type="subTitle" idx="1"/>
          </p:nvPr>
        </p:nvSpPr>
        <p:spPr>
          <a:xfrm>
            <a:off x="-1" y="3602038"/>
            <a:ext cx="12192000" cy="431011"/>
          </a:xfrm>
          <a:solidFill>
            <a:srgbClr val="73B3D1"/>
          </a:solidFill>
        </p:spPr>
        <p:txBody>
          <a:bodyPr/>
          <a:lstStyle>
            <a:lvl1pPr marL="0" indent="0" algn="ctr">
              <a:lnSpc>
                <a:spcPct val="100000"/>
              </a:lnSpc>
              <a:spcBef>
                <a:spcPts val="0"/>
              </a:spcBef>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8" name="ZoneTexte 7">
            <a:extLst>
              <a:ext uri="{FF2B5EF4-FFF2-40B4-BE49-F238E27FC236}">
                <a16:creationId xmlns:a16="http://schemas.microsoft.com/office/drawing/2014/main" id="{9E2DB9B7-CCEC-4820-965B-F911976D9690}"/>
              </a:ext>
            </a:extLst>
          </p:cNvPr>
          <p:cNvSpPr txBox="1"/>
          <p:nvPr userDrawn="1"/>
        </p:nvSpPr>
        <p:spPr>
          <a:xfrm>
            <a:off x="4472247" y="4086437"/>
            <a:ext cx="3291840" cy="307777"/>
          </a:xfrm>
          <a:prstGeom prst="rect">
            <a:avLst/>
          </a:prstGeom>
          <a:noFill/>
        </p:spPr>
        <p:txBody>
          <a:bodyPr wrap="square" rtlCol="0">
            <a:spAutoFit/>
          </a:bodyPr>
          <a:lstStyle/>
          <a:p>
            <a:pPr algn="ctr"/>
            <a:r>
              <a:rPr lang="fr-CA" sz="1400" b="1">
                <a:solidFill>
                  <a:srgbClr val="73B3D1"/>
                </a:solidFill>
              </a:rPr>
              <a:t>Bases de données et programmation Web</a:t>
            </a:r>
          </a:p>
        </p:txBody>
      </p:sp>
    </p:spTree>
    <p:extLst>
      <p:ext uri="{BB962C8B-B14F-4D97-AF65-F5344CB8AC3E}">
        <p14:creationId xmlns:p14="http://schemas.microsoft.com/office/powerpoint/2010/main" val="3880024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urquoise">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07AF3ACB-7C32-4605-9708-6B49F1A6DEE9}"/>
              </a:ext>
            </a:extLst>
          </p:cNvPr>
          <p:cNvPicPr>
            <a:picLocks noChangeAspect="1"/>
          </p:cNvPicPr>
          <p:nvPr userDrawn="1"/>
        </p:nvPicPr>
        <p:blipFill>
          <a:blip r:embed="rId2"/>
          <a:stretch>
            <a:fillRect/>
          </a:stretch>
        </p:blipFill>
        <p:spPr>
          <a:xfrm>
            <a:off x="-1800" y="18781"/>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B3D1"/>
                </a:solidFill>
              </a:defRPr>
            </a:lvl1pPr>
            <a:lvl2pPr marL="685800" indent="-228600">
              <a:buFont typeface="Symbol" panose="05050102010706020507" pitchFamily="18" charset="2"/>
              <a:buChar char="¨"/>
              <a:defRPr>
                <a:solidFill>
                  <a:srgbClr val="73B3D1"/>
                </a:solidFill>
              </a:defRPr>
            </a:lvl2pPr>
            <a:lvl3pPr marL="1143000" indent="-228600">
              <a:buFont typeface="Courier New" panose="02070309020205020404" pitchFamily="49" charset="0"/>
              <a:buChar char="o"/>
              <a:defRPr>
                <a:solidFill>
                  <a:srgbClr val="73B3D1"/>
                </a:solidFill>
              </a:defRPr>
            </a:lvl3pPr>
            <a:lvl4pPr>
              <a:defRPr>
                <a:solidFill>
                  <a:srgbClr val="73B3D1"/>
                </a:solidFill>
              </a:defRPr>
            </a:lvl4pPr>
            <a:lvl5pPr>
              <a:defRPr>
                <a:solidFill>
                  <a:srgbClr val="73B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287176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leu">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F4B11609-5959-464A-A0B8-13C16A524EE0}"/>
              </a:ext>
            </a:extLst>
          </p:cNvPr>
          <p:cNvPicPr>
            <a:picLocks noChangeAspect="1"/>
          </p:cNvPicPr>
          <p:nvPr userDrawn="1"/>
        </p:nvPicPr>
        <p:blipFill>
          <a:blip r:embed="rId2"/>
          <a:stretch>
            <a:fillRect/>
          </a:stretch>
        </p:blipFill>
        <p:spPr>
          <a:xfrm>
            <a:off x="-1800" y="2365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9CD1"/>
                </a:solidFill>
              </a:defRPr>
            </a:lvl1pPr>
            <a:lvl2pPr marL="685800" indent="-228600">
              <a:buFont typeface="Symbol" panose="05050102010706020507" pitchFamily="18" charset="2"/>
              <a:buChar char="¨"/>
              <a:defRPr>
                <a:solidFill>
                  <a:srgbClr val="739CD1"/>
                </a:solidFill>
              </a:defRPr>
            </a:lvl2pPr>
            <a:lvl3pPr marL="1143000" indent="-228600">
              <a:buFont typeface="Courier New" panose="02070309020205020404" pitchFamily="49" charset="0"/>
              <a:buChar char="o"/>
              <a:defRPr>
                <a:solidFill>
                  <a:srgbClr val="739CD1"/>
                </a:solidFill>
              </a:defRPr>
            </a:lvl3pPr>
            <a:lvl4pPr>
              <a:defRPr>
                <a:solidFill>
                  <a:srgbClr val="739CD1"/>
                </a:solidFill>
              </a:defRPr>
            </a:lvl4pPr>
            <a:lvl5pPr>
              <a:defRPr>
                <a:solidFill>
                  <a:srgbClr val="739C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2890445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digo">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81DDA586-F506-4D6F-A1DB-920377860232}"/>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7385D1"/>
                </a:solidFill>
              </a:defRPr>
            </a:lvl1pPr>
            <a:lvl2pPr marL="685800" indent="-228600">
              <a:buFont typeface="Symbol" panose="05050102010706020507" pitchFamily="18" charset="2"/>
              <a:buChar char="¨"/>
              <a:defRPr>
                <a:solidFill>
                  <a:srgbClr val="7385D1"/>
                </a:solidFill>
              </a:defRPr>
            </a:lvl2pPr>
            <a:lvl3pPr marL="1143000" indent="-228600">
              <a:buFont typeface="Courier New" panose="02070309020205020404" pitchFamily="49" charset="0"/>
              <a:buChar char="o"/>
              <a:defRPr>
                <a:solidFill>
                  <a:srgbClr val="7385D1"/>
                </a:solidFill>
              </a:defRPr>
            </a:lvl3pPr>
            <a:lvl4pPr>
              <a:defRPr>
                <a:solidFill>
                  <a:srgbClr val="7385D1"/>
                </a:solidFill>
              </a:defRPr>
            </a:lvl4pPr>
            <a:lvl5pPr>
              <a:defRPr>
                <a:solidFill>
                  <a:srgbClr val="7385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4580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olet">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E0A2B6AA-BEDC-46F8-9B1A-690EBBCFD6C4}"/>
              </a:ext>
            </a:extLst>
          </p:cNvPr>
          <p:cNvPicPr>
            <a:picLocks noChangeAspect="1"/>
          </p:cNvPicPr>
          <p:nvPr userDrawn="1"/>
        </p:nvPicPr>
        <p:blipFill>
          <a:blip r:embed="rId2"/>
          <a:stretch>
            <a:fillRect/>
          </a:stretch>
        </p:blipFill>
        <p:spPr>
          <a:xfrm>
            <a:off x="-1800" y="27094"/>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9073D1"/>
                </a:solidFill>
              </a:defRPr>
            </a:lvl1pPr>
            <a:lvl2pPr marL="685800" indent="-228600">
              <a:buFont typeface="Symbol" panose="05050102010706020507" pitchFamily="18" charset="2"/>
              <a:buChar char="¨"/>
              <a:defRPr>
                <a:solidFill>
                  <a:srgbClr val="9073D1"/>
                </a:solidFill>
              </a:defRPr>
            </a:lvl2pPr>
            <a:lvl3pPr marL="1143000" indent="-228600">
              <a:buFont typeface="Courier New" panose="02070309020205020404" pitchFamily="49" charset="0"/>
              <a:buChar char="o"/>
              <a:defRPr>
                <a:solidFill>
                  <a:srgbClr val="9073D1"/>
                </a:solidFill>
              </a:defRPr>
            </a:lvl3pPr>
            <a:lvl4pPr>
              <a:defRPr>
                <a:solidFill>
                  <a:srgbClr val="9073D1"/>
                </a:solidFill>
              </a:defRPr>
            </a:lvl4pPr>
            <a:lvl5pPr>
              <a:defRPr>
                <a:solidFill>
                  <a:srgbClr val="9073D1"/>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1234003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Magenta">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08B7190-DCD0-470D-AE20-691CB5B98655}"/>
              </a:ext>
            </a:extLst>
          </p:cNvPr>
          <p:cNvPicPr>
            <a:picLocks noChangeAspect="1"/>
          </p:cNvPicPr>
          <p:nvPr userDrawn="1"/>
        </p:nvPicPr>
        <p:blipFill>
          <a:blip r:embed="rId2"/>
          <a:stretch>
            <a:fillRect/>
          </a:stretch>
        </p:blipFill>
        <p:spPr>
          <a:xfrm>
            <a:off x="-1800" y="24939"/>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177BF"/>
                </a:solidFill>
              </a:defRPr>
            </a:lvl1pPr>
            <a:lvl2pPr marL="685800" indent="-228600">
              <a:buFont typeface="Symbol" panose="05050102010706020507" pitchFamily="18" charset="2"/>
              <a:buChar char="¨"/>
              <a:defRPr>
                <a:solidFill>
                  <a:srgbClr val="B177BF"/>
                </a:solidFill>
              </a:defRPr>
            </a:lvl2pPr>
            <a:lvl3pPr marL="1143000" indent="-228600">
              <a:buFont typeface="Courier New" panose="02070309020205020404" pitchFamily="49" charset="0"/>
              <a:buChar char="o"/>
              <a:defRPr>
                <a:solidFill>
                  <a:srgbClr val="B177BF"/>
                </a:solidFill>
              </a:defRPr>
            </a:lvl3pPr>
            <a:lvl4pPr>
              <a:defRPr>
                <a:solidFill>
                  <a:srgbClr val="B177BF"/>
                </a:solidFill>
              </a:defRPr>
            </a:lvl4pPr>
            <a:lvl5pPr>
              <a:defRPr>
                <a:solidFill>
                  <a:srgbClr val="B177BF"/>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052392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ose">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541E9FEF-F323-4AE8-9CF6-B45BBDC5D45E}"/>
              </a:ext>
            </a:extLst>
          </p:cNvPr>
          <p:cNvPicPr>
            <a:picLocks noChangeAspect="1"/>
          </p:cNvPicPr>
          <p:nvPr userDrawn="1"/>
        </p:nvPicPr>
        <p:blipFill>
          <a:blip r:embed="rId2"/>
          <a:stretch>
            <a:fillRect/>
          </a:stretch>
        </p:blipFill>
        <p:spPr>
          <a:xfrm>
            <a:off x="-1800" y="22795"/>
            <a:ext cx="12192000" cy="950976"/>
          </a:xfrm>
          <a:prstGeom prst="rect">
            <a:avLst/>
          </a:prstGeom>
        </p:spPr>
      </p:pic>
      <p:sp>
        <p:nvSpPr>
          <p:cNvPr id="3" name="Espace réservé du contenu 2">
            <a:extLst>
              <a:ext uri="{FF2B5EF4-FFF2-40B4-BE49-F238E27FC236}">
                <a16:creationId xmlns:a16="http://schemas.microsoft.com/office/drawing/2014/main" id="{86887879-74C7-44B8-9713-1E7ED19E4FE2}"/>
              </a:ext>
            </a:extLst>
          </p:cNvPr>
          <p:cNvSpPr>
            <a:spLocks noGrp="1"/>
          </p:cNvSpPr>
          <p:nvPr>
            <p:ph idx="1" hasCustomPrompt="1"/>
          </p:nvPr>
        </p:nvSpPr>
        <p:spPr>
          <a:xfrm>
            <a:off x="838200" y="1150572"/>
            <a:ext cx="10512000" cy="5026393"/>
          </a:xfrm>
        </p:spPr>
        <p:txBody>
          <a:bodyPr/>
          <a:lstStyle>
            <a:lvl1pPr marL="228600" indent="-228600">
              <a:buFont typeface="Wingdings" panose="05000000000000000000" pitchFamily="2" charset="2"/>
              <a:buChar char="v"/>
              <a:defRPr>
                <a:solidFill>
                  <a:srgbClr val="BF779D"/>
                </a:solidFill>
              </a:defRPr>
            </a:lvl1pPr>
            <a:lvl2pPr marL="685800" indent="-228600">
              <a:buFont typeface="Symbol" panose="05050102010706020507" pitchFamily="18" charset="2"/>
              <a:buChar char="¨"/>
              <a:defRPr>
                <a:solidFill>
                  <a:srgbClr val="BF779D"/>
                </a:solidFill>
              </a:defRPr>
            </a:lvl2pPr>
            <a:lvl3pPr marL="1143000" indent="-228600">
              <a:buFont typeface="Courier New" panose="02070309020205020404" pitchFamily="49" charset="0"/>
              <a:buChar char="o"/>
              <a:defRPr>
                <a:solidFill>
                  <a:srgbClr val="BF779D"/>
                </a:solidFill>
              </a:defRPr>
            </a:lvl3pPr>
            <a:lvl4pPr>
              <a:defRPr>
                <a:solidFill>
                  <a:srgbClr val="BF779D"/>
                </a:solidFill>
              </a:defRPr>
            </a:lvl4pPr>
            <a:lvl5pPr>
              <a:defRPr>
                <a:solidFill>
                  <a:srgbClr val="BF779D"/>
                </a:solidFill>
              </a:defRPr>
            </a:lvl5pPr>
          </a:lstStyle>
          <a:p>
            <a:pPr lvl="0"/>
            <a:r>
              <a:rPr lang="fr-FR"/>
              <a:t> Cliquez pour modifier les styles du texte du masque</a:t>
            </a:r>
          </a:p>
          <a:p>
            <a:pPr lvl="1"/>
            <a:r>
              <a:rPr lang="fr-FR"/>
              <a:t> Deuxième niveau</a:t>
            </a:r>
          </a:p>
          <a:p>
            <a:pPr lvl="2"/>
            <a:r>
              <a:rPr lang="fr-FR"/>
              <a:t>Troisième niveau</a:t>
            </a:r>
          </a:p>
          <a:p>
            <a:pPr lvl="3"/>
            <a:r>
              <a:rPr lang="fr-FR"/>
              <a:t>Quatrième niveau</a:t>
            </a:r>
          </a:p>
          <a:p>
            <a:pPr lvl="4"/>
            <a:r>
              <a:rPr lang="fr-FR"/>
              <a:t>Cinquième niveau</a:t>
            </a:r>
            <a:endParaRPr lang="fr-CA"/>
          </a:p>
        </p:txBody>
      </p:sp>
      <p:sp>
        <p:nvSpPr>
          <p:cNvPr id="25" name="Titre 24">
            <a:extLst>
              <a:ext uri="{FF2B5EF4-FFF2-40B4-BE49-F238E27FC236}">
                <a16:creationId xmlns:a16="http://schemas.microsoft.com/office/drawing/2014/main" id="{43C1F01D-35B3-4E03-8B2C-6FFB15F0A3B3}"/>
              </a:ext>
            </a:extLst>
          </p:cNvPr>
          <p:cNvSpPr>
            <a:spLocks noGrp="1"/>
          </p:cNvSpPr>
          <p:nvPr>
            <p:ph type="title"/>
          </p:nvPr>
        </p:nvSpPr>
        <p:spPr>
          <a:xfrm>
            <a:off x="78261" y="357829"/>
            <a:ext cx="5482280" cy="372636"/>
          </a:xfrm>
        </p:spPr>
        <p:txBody>
          <a:bodyPr>
            <a:noAutofit/>
          </a:bodyPr>
          <a:lstStyle>
            <a:lvl1pPr>
              <a:defRPr sz="2400" b="1">
                <a:solidFill>
                  <a:schemeClr val="bg1"/>
                </a:solidFill>
                <a:latin typeface="+mn-lt"/>
                <a:ea typeface="Verdana" panose="020B0604030504040204" pitchFamily="34" charset="0"/>
              </a:defRPr>
            </a:lvl1pPr>
          </a:lstStyle>
          <a:p>
            <a:r>
              <a:rPr lang="fr-FR"/>
              <a:t>Modifiez le style du titre</a:t>
            </a:r>
            <a:endParaRPr lang="fr-CA"/>
          </a:p>
        </p:txBody>
      </p:sp>
    </p:spTree>
    <p:extLst>
      <p:ext uri="{BB962C8B-B14F-4D97-AF65-F5344CB8AC3E}">
        <p14:creationId xmlns:p14="http://schemas.microsoft.com/office/powerpoint/2010/main" val="3598691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806D8F19-2F8F-4068-852D-9F283AA45A44}"/>
              </a:ext>
            </a:extLst>
          </p:cNvPr>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4420C911-4971-431E-9C8F-E9DEAC1A951B}"/>
              </a:ext>
            </a:extLst>
          </p:cNvPr>
          <p:cNvSpPr>
            <a:spLocks noGrp="1"/>
          </p:cNvSpPr>
          <p:nvPr>
            <p:ph type="body" idx="1"/>
          </p:nvPr>
        </p:nvSpPr>
        <p:spPr>
          <a:xfrm>
            <a:off x="838200" y="1825625"/>
            <a:ext cx="105120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BA1EA3A6-5F28-4AC1-8DF1-3C5689D032FB}"/>
              </a:ext>
            </a:extLst>
          </p:cNvPr>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A36C02-C10D-4F70-ADA5-0F3523AD6F2E}" type="datetimeFigureOut">
              <a:rPr lang="fr-CA" smtClean="0"/>
              <a:t>2025-03-25</a:t>
            </a:fld>
            <a:endParaRPr lang="fr-CA"/>
          </a:p>
        </p:txBody>
      </p:sp>
      <p:sp>
        <p:nvSpPr>
          <p:cNvPr id="5" name="Espace réservé du pied de page 4">
            <a:extLst>
              <a:ext uri="{FF2B5EF4-FFF2-40B4-BE49-F238E27FC236}">
                <a16:creationId xmlns:a16="http://schemas.microsoft.com/office/drawing/2014/main" id="{7A2F1293-9D7D-422C-8191-3FEAB102893F}"/>
              </a:ext>
            </a:extLst>
          </p:cNvPr>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5DA5EFF0-A580-491E-A7BD-3EF42D05459C}"/>
              </a:ext>
            </a:extLst>
          </p:cNvPr>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BE6A3-4AEF-4734-8AB8-E4DE745DFB5E}" type="slidenum">
              <a:rPr lang="fr-CA" smtClean="0"/>
              <a:t>‹N°›</a:t>
            </a:fld>
            <a:endParaRPr lang="fr-CA"/>
          </a:p>
        </p:txBody>
      </p:sp>
    </p:spTree>
    <p:extLst>
      <p:ext uri="{BB962C8B-B14F-4D97-AF65-F5344CB8AC3E}">
        <p14:creationId xmlns:p14="http://schemas.microsoft.com/office/powerpoint/2010/main" val="49400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3.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 Id="rId5" Type="http://schemas.openxmlformats.org/officeDocument/2006/relationships/image" Target="../media/image44.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8.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3.xml"/><Relationship Id="rId4" Type="http://schemas.openxmlformats.org/officeDocument/2006/relationships/image" Target="../media/image57.png"/></Relationships>
</file>

<file path=ppt/slides/_rels/slide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3.xml"/><Relationship Id="rId4" Type="http://schemas.openxmlformats.org/officeDocument/2006/relationships/image" Target="../media/image63.png"/></Relationships>
</file>

<file path=ppt/slides/_rels/slide2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3.xml"/><Relationship Id="rId4" Type="http://schemas.openxmlformats.org/officeDocument/2006/relationships/image" Target="../media/image72.png"/></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7A1CE-E74F-4ED4-BD88-F5E5E811F2A3}"/>
              </a:ext>
            </a:extLst>
          </p:cNvPr>
          <p:cNvSpPr>
            <a:spLocks noGrp="1"/>
          </p:cNvSpPr>
          <p:nvPr>
            <p:ph type="ctrTitle"/>
          </p:nvPr>
        </p:nvSpPr>
        <p:spPr/>
        <p:txBody>
          <a:bodyPr/>
          <a:lstStyle/>
          <a:p>
            <a:r>
              <a:rPr lang="fr-CA"/>
              <a:t>Rencontre 16</a:t>
            </a:r>
          </a:p>
        </p:txBody>
      </p:sp>
      <p:sp>
        <p:nvSpPr>
          <p:cNvPr id="3" name="Sous-titre 2">
            <a:extLst>
              <a:ext uri="{FF2B5EF4-FFF2-40B4-BE49-F238E27FC236}">
                <a16:creationId xmlns:a16="http://schemas.microsoft.com/office/drawing/2014/main" id="{56FD0B83-54B8-4E49-8084-D8400451C42B}"/>
              </a:ext>
            </a:extLst>
          </p:cNvPr>
          <p:cNvSpPr>
            <a:spLocks noGrp="1"/>
          </p:cNvSpPr>
          <p:nvPr>
            <p:ph type="subTitle" idx="1"/>
          </p:nvPr>
        </p:nvSpPr>
        <p:spPr/>
        <p:txBody>
          <a:bodyPr>
            <a:normAutofit lnSpcReduction="10000"/>
          </a:bodyPr>
          <a:lstStyle/>
          <a:p>
            <a:r>
              <a:rPr lang="fr-CA"/>
              <a:t>Application Web Database-First</a:t>
            </a:r>
          </a:p>
        </p:txBody>
      </p:sp>
    </p:spTree>
    <p:extLst>
      <p:ext uri="{BB962C8B-B14F-4D97-AF65-F5344CB8AC3E}">
        <p14:creationId xmlns:p14="http://schemas.microsoft.com/office/powerpoint/2010/main" val="358362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Fonctions d’</a:t>
            </a:r>
            <a:r>
              <a:rPr lang="fr-CA">
                <a:solidFill>
                  <a:srgbClr val="FA4098"/>
                </a:solidFill>
              </a:rPr>
              <a:t>agrégation</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812E0859-5DDC-9C35-8D31-88A3A1931BDC}"/>
              </a:ext>
            </a:extLst>
          </p:cNvPr>
          <p:cNvPicPr>
            <a:picLocks noChangeAspect="1"/>
          </p:cNvPicPr>
          <p:nvPr/>
        </p:nvPicPr>
        <p:blipFill>
          <a:blip r:embed="rId2"/>
          <a:stretch>
            <a:fillRect/>
          </a:stretch>
        </p:blipFill>
        <p:spPr>
          <a:xfrm>
            <a:off x="1310539" y="2713560"/>
            <a:ext cx="3562847" cy="409632"/>
          </a:xfrm>
          <a:prstGeom prst="rect">
            <a:avLst/>
          </a:prstGeom>
          <a:ln w="28575">
            <a:solidFill>
              <a:srgbClr val="739CD1"/>
            </a:solidFill>
          </a:ln>
        </p:spPr>
      </p:pic>
      <p:pic>
        <p:nvPicPr>
          <p:cNvPr id="7" name="Image 6">
            <a:extLst>
              <a:ext uri="{FF2B5EF4-FFF2-40B4-BE49-F238E27FC236}">
                <a16:creationId xmlns:a16="http://schemas.microsoft.com/office/drawing/2014/main" id="{DB8AB757-409F-20EF-38CA-32EE8439CCBF}"/>
              </a:ext>
            </a:extLst>
          </p:cNvPr>
          <p:cNvPicPr>
            <a:picLocks noChangeAspect="1"/>
          </p:cNvPicPr>
          <p:nvPr/>
        </p:nvPicPr>
        <p:blipFill>
          <a:blip r:embed="rId3"/>
          <a:stretch>
            <a:fillRect/>
          </a:stretch>
        </p:blipFill>
        <p:spPr>
          <a:xfrm>
            <a:off x="591923" y="3477375"/>
            <a:ext cx="5083453" cy="325341"/>
          </a:xfrm>
          <a:prstGeom prst="rect">
            <a:avLst/>
          </a:prstGeom>
          <a:ln w="28575">
            <a:solidFill>
              <a:srgbClr val="739CD1"/>
            </a:solidFill>
          </a:ln>
        </p:spPr>
      </p:pic>
      <p:pic>
        <p:nvPicPr>
          <p:cNvPr id="9" name="Image 8">
            <a:extLst>
              <a:ext uri="{FF2B5EF4-FFF2-40B4-BE49-F238E27FC236}">
                <a16:creationId xmlns:a16="http://schemas.microsoft.com/office/drawing/2014/main" id="{9848F007-05F7-C980-CEC7-321E1EA3FF57}"/>
              </a:ext>
            </a:extLst>
          </p:cNvPr>
          <p:cNvPicPr>
            <a:picLocks noChangeAspect="1"/>
          </p:cNvPicPr>
          <p:nvPr/>
        </p:nvPicPr>
        <p:blipFill>
          <a:blip r:embed="rId4"/>
          <a:stretch>
            <a:fillRect/>
          </a:stretch>
        </p:blipFill>
        <p:spPr>
          <a:xfrm>
            <a:off x="591923" y="4156899"/>
            <a:ext cx="5106205" cy="386036"/>
          </a:xfrm>
          <a:prstGeom prst="rect">
            <a:avLst/>
          </a:prstGeom>
          <a:ln w="28575">
            <a:solidFill>
              <a:srgbClr val="739CD1"/>
            </a:solidFill>
          </a:ln>
        </p:spPr>
      </p:pic>
      <p:pic>
        <p:nvPicPr>
          <p:cNvPr id="11" name="Image 10">
            <a:extLst>
              <a:ext uri="{FF2B5EF4-FFF2-40B4-BE49-F238E27FC236}">
                <a16:creationId xmlns:a16="http://schemas.microsoft.com/office/drawing/2014/main" id="{1F4D0B48-53AA-14A9-0E46-EAEA287AAB2E}"/>
              </a:ext>
            </a:extLst>
          </p:cNvPr>
          <p:cNvPicPr>
            <a:picLocks noChangeAspect="1"/>
          </p:cNvPicPr>
          <p:nvPr/>
        </p:nvPicPr>
        <p:blipFill>
          <a:blip r:embed="rId5"/>
          <a:stretch>
            <a:fillRect/>
          </a:stretch>
        </p:blipFill>
        <p:spPr>
          <a:xfrm>
            <a:off x="960579" y="4882427"/>
            <a:ext cx="4397806" cy="448592"/>
          </a:xfrm>
          <a:prstGeom prst="rect">
            <a:avLst/>
          </a:prstGeom>
          <a:ln w="28575">
            <a:solidFill>
              <a:srgbClr val="739CD1"/>
            </a:solidFill>
          </a:ln>
        </p:spPr>
      </p:pic>
      <p:pic>
        <p:nvPicPr>
          <p:cNvPr id="13" name="Image 12">
            <a:extLst>
              <a:ext uri="{FF2B5EF4-FFF2-40B4-BE49-F238E27FC236}">
                <a16:creationId xmlns:a16="http://schemas.microsoft.com/office/drawing/2014/main" id="{8A32C05C-2538-968C-58F3-3D42838A4338}"/>
              </a:ext>
            </a:extLst>
          </p:cNvPr>
          <p:cNvPicPr>
            <a:picLocks noChangeAspect="1"/>
          </p:cNvPicPr>
          <p:nvPr/>
        </p:nvPicPr>
        <p:blipFill>
          <a:blip r:embed="rId6"/>
          <a:stretch>
            <a:fillRect/>
          </a:stretch>
        </p:blipFill>
        <p:spPr>
          <a:xfrm>
            <a:off x="960578" y="5670511"/>
            <a:ext cx="4397807" cy="396795"/>
          </a:xfrm>
          <a:prstGeom prst="rect">
            <a:avLst/>
          </a:prstGeom>
          <a:ln w="28575">
            <a:solidFill>
              <a:srgbClr val="739CD1"/>
            </a:solidFill>
          </a:ln>
        </p:spPr>
      </p:pic>
      <p:pic>
        <p:nvPicPr>
          <p:cNvPr id="17" name="Image 16">
            <a:extLst>
              <a:ext uri="{FF2B5EF4-FFF2-40B4-BE49-F238E27FC236}">
                <a16:creationId xmlns:a16="http://schemas.microsoft.com/office/drawing/2014/main" id="{C2E50ACB-1100-5F62-CDE4-401CD6F337F1}"/>
              </a:ext>
            </a:extLst>
          </p:cNvPr>
          <p:cNvPicPr>
            <a:picLocks noChangeAspect="1"/>
          </p:cNvPicPr>
          <p:nvPr/>
        </p:nvPicPr>
        <p:blipFill>
          <a:blip r:embed="rId7"/>
          <a:stretch>
            <a:fillRect/>
          </a:stretch>
        </p:blipFill>
        <p:spPr>
          <a:xfrm>
            <a:off x="7043469" y="2707727"/>
            <a:ext cx="4145279" cy="421298"/>
          </a:xfrm>
          <a:prstGeom prst="rect">
            <a:avLst/>
          </a:prstGeom>
          <a:ln w="28575">
            <a:solidFill>
              <a:srgbClr val="739CD1"/>
            </a:solidFill>
          </a:ln>
        </p:spPr>
      </p:pic>
      <p:pic>
        <p:nvPicPr>
          <p:cNvPr id="19" name="Image 18">
            <a:extLst>
              <a:ext uri="{FF2B5EF4-FFF2-40B4-BE49-F238E27FC236}">
                <a16:creationId xmlns:a16="http://schemas.microsoft.com/office/drawing/2014/main" id="{EBEA5D54-62D8-A42E-02E8-2CD0B7E8EF23}"/>
              </a:ext>
            </a:extLst>
          </p:cNvPr>
          <p:cNvPicPr>
            <a:picLocks noChangeAspect="1"/>
          </p:cNvPicPr>
          <p:nvPr/>
        </p:nvPicPr>
        <p:blipFill>
          <a:blip r:embed="rId8"/>
          <a:stretch>
            <a:fillRect/>
          </a:stretch>
        </p:blipFill>
        <p:spPr>
          <a:xfrm>
            <a:off x="6636452" y="3478389"/>
            <a:ext cx="4959315" cy="383801"/>
          </a:xfrm>
          <a:prstGeom prst="rect">
            <a:avLst/>
          </a:prstGeom>
          <a:ln w="28575">
            <a:solidFill>
              <a:srgbClr val="739CD1"/>
            </a:solidFill>
          </a:ln>
        </p:spPr>
      </p:pic>
      <p:cxnSp>
        <p:nvCxnSpPr>
          <p:cNvPr id="4" name="Connecteur droit 3">
            <a:extLst>
              <a:ext uri="{FF2B5EF4-FFF2-40B4-BE49-F238E27FC236}">
                <a16:creationId xmlns:a16="http://schemas.microsoft.com/office/drawing/2014/main" id="{2BD74915-F97A-BA69-239C-A71F34984025}"/>
              </a:ext>
            </a:extLst>
          </p:cNvPr>
          <p:cNvCxnSpPr>
            <a:cxnSpLocks/>
          </p:cNvCxnSpPr>
          <p:nvPr/>
        </p:nvCxnSpPr>
        <p:spPr>
          <a:xfrm>
            <a:off x="6121798" y="2369521"/>
            <a:ext cx="0" cy="3072384"/>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8CF10563-379A-245F-B1AB-0C8C44FB096D}"/>
              </a:ext>
            </a:extLst>
          </p:cNvPr>
          <p:cNvSpPr txBox="1"/>
          <p:nvPr/>
        </p:nvSpPr>
        <p:spPr>
          <a:xfrm>
            <a:off x="1015442" y="2225765"/>
            <a:ext cx="4145280" cy="369332"/>
          </a:xfrm>
          <a:prstGeom prst="rect">
            <a:avLst/>
          </a:prstGeom>
          <a:noFill/>
        </p:spPr>
        <p:txBody>
          <a:bodyPr wrap="square" rtlCol="0">
            <a:spAutoFit/>
          </a:bodyPr>
          <a:lstStyle/>
          <a:p>
            <a:pPr algn="ctr"/>
            <a:r>
              <a:rPr lang="fr-CA">
                <a:solidFill>
                  <a:srgbClr val="739CD1"/>
                </a:solidFill>
              </a:rPr>
              <a:t>LINQ</a:t>
            </a:r>
          </a:p>
        </p:txBody>
      </p:sp>
      <p:sp>
        <p:nvSpPr>
          <p:cNvPr id="8" name="ZoneTexte 7">
            <a:extLst>
              <a:ext uri="{FF2B5EF4-FFF2-40B4-BE49-F238E27FC236}">
                <a16:creationId xmlns:a16="http://schemas.microsoft.com/office/drawing/2014/main" id="{A9F9A13B-D57A-F5C0-DA37-2638088B153B}"/>
              </a:ext>
            </a:extLst>
          </p:cNvPr>
          <p:cNvSpPr txBox="1"/>
          <p:nvPr/>
        </p:nvSpPr>
        <p:spPr>
          <a:xfrm>
            <a:off x="7103082" y="2225765"/>
            <a:ext cx="4145280" cy="369332"/>
          </a:xfrm>
          <a:prstGeom prst="rect">
            <a:avLst/>
          </a:prstGeom>
          <a:noFill/>
        </p:spPr>
        <p:txBody>
          <a:bodyPr wrap="square" rtlCol="0">
            <a:spAutoFit/>
          </a:bodyPr>
          <a:lstStyle/>
          <a:p>
            <a:pPr algn="ctr"/>
            <a:r>
              <a:rPr lang="fr-CA">
                <a:solidFill>
                  <a:srgbClr val="739CD1"/>
                </a:solidFill>
              </a:rPr>
              <a:t>SQL</a:t>
            </a:r>
          </a:p>
        </p:txBody>
      </p:sp>
    </p:spTree>
    <p:extLst>
      <p:ext uri="{BB962C8B-B14F-4D97-AF65-F5344CB8AC3E}">
        <p14:creationId xmlns:p14="http://schemas.microsoft.com/office/powerpoint/2010/main" val="2829674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dirty="0"/>
              <a:t> Select (</a:t>
            </a:r>
            <a:r>
              <a:rPr lang="fr-CA" dirty="0" err="1"/>
              <a:t>Retrieve</a:t>
            </a:r>
            <a:r>
              <a:rPr lang="fr-CA" dirty="0"/>
              <a:t>)</a:t>
            </a:r>
          </a:p>
          <a:p>
            <a:pPr lvl="1"/>
            <a:r>
              <a:rPr lang="fr-CA" dirty="0"/>
              <a:t> </a:t>
            </a:r>
            <a:r>
              <a:rPr lang="fr-CA" dirty="0" err="1">
                <a:solidFill>
                  <a:srgbClr val="FA4098"/>
                </a:solidFill>
              </a:rPr>
              <a:t>Any</a:t>
            </a:r>
            <a:r>
              <a:rPr lang="fr-CA" dirty="0">
                <a:solidFill>
                  <a:srgbClr val="FA4098"/>
                </a:solidFill>
              </a:rPr>
              <a:t>()</a:t>
            </a:r>
            <a:r>
              <a:rPr lang="fr-CA" dirty="0"/>
              <a:t> et </a:t>
            </a:r>
            <a:r>
              <a:rPr lang="fr-CA" dirty="0">
                <a:solidFill>
                  <a:srgbClr val="FA4098"/>
                </a:solidFill>
              </a:rPr>
              <a:t>All()</a:t>
            </a:r>
            <a:r>
              <a:rPr lang="fr-CA" dirty="0"/>
              <a:t> : ce ne sont pas des commandes comparables à </a:t>
            </a:r>
            <a:r>
              <a:rPr lang="fr-CA" dirty="0" err="1">
                <a:solidFill>
                  <a:srgbClr val="FA4098"/>
                </a:solidFill>
              </a:rPr>
              <a:t>any</a:t>
            </a:r>
            <a:r>
              <a:rPr lang="fr-CA" dirty="0"/>
              <a:t> et </a:t>
            </a:r>
            <a:r>
              <a:rPr lang="fr-CA" dirty="0">
                <a:solidFill>
                  <a:srgbClr val="FA4098"/>
                </a:solidFill>
              </a:rPr>
              <a:t>all</a:t>
            </a:r>
            <a:r>
              <a:rPr lang="fr-CA" dirty="0"/>
              <a:t> en SQL. </a:t>
            </a:r>
          </a:p>
          <a:p>
            <a:pPr lvl="1"/>
            <a:r>
              <a:rPr lang="fr-CA" dirty="0"/>
              <a:t>Dans </a:t>
            </a:r>
            <a:r>
              <a:rPr lang="fr-CA" dirty="0" err="1"/>
              <a:t>Linq</a:t>
            </a:r>
            <a:r>
              <a:rPr lang="fr-CA" dirty="0"/>
              <a:t> ces méthodes retournent un </a:t>
            </a:r>
            <a:r>
              <a:rPr lang="fr-CA" b="1" dirty="0" err="1">
                <a:solidFill>
                  <a:srgbClr val="FA4098"/>
                </a:solidFill>
              </a:rPr>
              <a:t>booléan</a:t>
            </a:r>
            <a:r>
              <a:rPr lang="fr-CA" b="1" dirty="0">
                <a:solidFill>
                  <a:srgbClr val="FA4098"/>
                </a:solidFill>
              </a:rPr>
              <a:t> </a:t>
            </a:r>
            <a:r>
              <a:rPr lang="fr-CA" dirty="0"/>
              <a:t>qui nous dis si tous…ou un des….est là.</a:t>
            </a:r>
          </a:p>
          <a:p>
            <a:pPr marL="457200" lvl="1" indent="0">
              <a:buNone/>
            </a:pPr>
            <a:endParaRPr lang="fr-CA" dirty="0"/>
          </a:p>
          <a:p>
            <a:endParaRPr lang="fr-CA" dirty="0"/>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4" name="Image 3">
            <a:extLst>
              <a:ext uri="{FF2B5EF4-FFF2-40B4-BE49-F238E27FC236}">
                <a16:creationId xmlns:a16="http://schemas.microsoft.com/office/drawing/2014/main" id="{037B72AC-A85C-3088-8606-ECAA4F89B007}"/>
              </a:ext>
            </a:extLst>
          </p:cNvPr>
          <p:cNvPicPr>
            <a:picLocks noChangeAspect="1"/>
          </p:cNvPicPr>
          <p:nvPr/>
        </p:nvPicPr>
        <p:blipFill>
          <a:blip r:embed="rId2"/>
          <a:stretch>
            <a:fillRect/>
          </a:stretch>
        </p:blipFill>
        <p:spPr>
          <a:xfrm>
            <a:off x="2176221" y="3369285"/>
            <a:ext cx="7268589" cy="447737"/>
          </a:xfrm>
          <a:prstGeom prst="rect">
            <a:avLst/>
          </a:prstGeom>
          <a:ln w="28575">
            <a:solidFill>
              <a:srgbClr val="739CD1"/>
            </a:solidFill>
          </a:ln>
        </p:spPr>
      </p:pic>
      <p:pic>
        <p:nvPicPr>
          <p:cNvPr id="6" name="Image 5">
            <a:extLst>
              <a:ext uri="{FF2B5EF4-FFF2-40B4-BE49-F238E27FC236}">
                <a16:creationId xmlns:a16="http://schemas.microsoft.com/office/drawing/2014/main" id="{B9A6B9F9-094D-8E8B-60B0-276157F07674}"/>
              </a:ext>
            </a:extLst>
          </p:cNvPr>
          <p:cNvPicPr>
            <a:picLocks noChangeAspect="1"/>
          </p:cNvPicPr>
          <p:nvPr/>
        </p:nvPicPr>
        <p:blipFill>
          <a:blip r:embed="rId3"/>
          <a:stretch>
            <a:fillRect/>
          </a:stretch>
        </p:blipFill>
        <p:spPr>
          <a:xfrm>
            <a:off x="2145536" y="4863577"/>
            <a:ext cx="7897327" cy="523948"/>
          </a:xfrm>
          <a:prstGeom prst="rect">
            <a:avLst/>
          </a:prstGeom>
          <a:ln w="28575">
            <a:solidFill>
              <a:srgbClr val="739CD1"/>
            </a:solidFill>
          </a:ln>
        </p:spPr>
      </p:pic>
      <p:sp>
        <p:nvSpPr>
          <p:cNvPr id="5" name="ZoneTexte 4">
            <a:extLst>
              <a:ext uri="{FF2B5EF4-FFF2-40B4-BE49-F238E27FC236}">
                <a16:creationId xmlns:a16="http://schemas.microsoft.com/office/drawing/2014/main" id="{87C5AECE-179D-81B5-59B9-82F72699BFA7}"/>
              </a:ext>
            </a:extLst>
          </p:cNvPr>
          <p:cNvSpPr txBox="1"/>
          <p:nvPr/>
        </p:nvSpPr>
        <p:spPr>
          <a:xfrm>
            <a:off x="2145535" y="3855031"/>
            <a:ext cx="7329962" cy="369332"/>
          </a:xfrm>
          <a:prstGeom prst="rect">
            <a:avLst/>
          </a:prstGeom>
          <a:noFill/>
        </p:spPr>
        <p:txBody>
          <a:bodyPr wrap="square" rtlCol="0">
            <a:spAutoFit/>
          </a:bodyPr>
          <a:lstStyle/>
          <a:p>
            <a:r>
              <a:rPr lang="fr-CA" dirty="0">
                <a:solidFill>
                  <a:srgbClr val="739CD1"/>
                </a:solidFill>
              </a:rPr>
              <a:t>• Est-ce que toutes les séries ont une année de fin ?</a:t>
            </a:r>
          </a:p>
        </p:txBody>
      </p:sp>
      <p:sp>
        <p:nvSpPr>
          <p:cNvPr id="7" name="ZoneTexte 6">
            <a:extLst>
              <a:ext uri="{FF2B5EF4-FFF2-40B4-BE49-F238E27FC236}">
                <a16:creationId xmlns:a16="http://schemas.microsoft.com/office/drawing/2014/main" id="{9A428D4A-E3D2-3A1C-95E8-8965447F11B4}"/>
              </a:ext>
            </a:extLst>
          </p:cNvPr>
          <p:cNvSpPr txBox="1"/>
          <p:nvPr/>
        </p:nvSpPr>
        <p:spPr>
          <a:xfrm>
            <a:off x="2145535" y="5420073"/>
            <a:ext cx="7329962" cy="369332"/>
          </a:xfrm>
          <a:prstGeom prst="rect">
            <a:avLst/>
          </a:prstGeom>
          <a:noFill/>
        </p:spPr>
        <p:txBody>
          <a:bodyPr wrap="square" rtlCol="0">
            <a:spAutoFit/>
          </a:bodyPr>
          <a:lstStyle/>
          <a:p>
            <a:r>
              <a:rPr lang="fr-CA" dirty="0">
                <a:solidFill>
                  <a:srgbClr val="739CD1"/>
                </a:solidFill>
              </a:rPr>
              <a:t>• Est-ce qu’au moins une série possède une année de fin ?</a:t>
            </a:r>
          </a:p>
        </p:txBody>
      </p:sp>
    </p:spTree>
    <p:extLst>
      <p:ext uri="{BB962C8B-B14F-4D97-AF65-F5344CB8AC3E}">
        <p14:creationId xmlns:p14="http://schemas.microsoft.com/office/powerpoint/2010/main" val="682297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sz="2000"/>
              <a:t> </a:t>
            </a:r>
            <a:r>
              <a:rPr lang="fr-CA" sz="2000">
                <a:solidFill>
                  <a:srgbClr val="FA4098"/>
                </a:solidFill>
              </a:rPr>
              <a:t>Select()</a:t>
            </a:r>
            <a:r>
              <a:rPr lang="fr-CA" sz="2000"/>
              <a:t> : Nous oblige à préparer un </a:t>
            </a:r>
            <a:r>
              <a:rPr lang="fr-CA" sz="2000" err="1">
                <a:solidFill>
                  <a:srgbClr val="FA4098"/>
                </a:solidFill>
              </a:rPr>
              <a:t>ViewModel</a:t>
            </a:r>
            <a:r>
              <a:rPr lang="fr-CA" sz="2000"/>
              <a:t> adapté aux colonnes restantes si on souhaite l’envoyer dans une </a:t>
            </a:r>
            <a:r>
              <a:rPr lang="fr-CA" sz="2000">
                <a:solidFill>
                  <a:srgbClr val="FA4098"/>
                </a:solidFill>
              </a:rPr>
              <a:t>Vue</a:t>
            </a:r>
            <a:r>
              <a:rPr lang="fr-CA" sz="2000"/>
              <a:t>. (Un objet anonyme introduirait de l’incertitude qui n’est pas bienvenue)</a:t>
            </a:r>
          </a:p>
          <a:p>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7" name="Image 6">
            <a:extLst>
              <a:ext uri="{FF2B5EF4-FFF2-40B4-BE49-F238E27FC236}">
                <a16:creationId xmlns:a16="http://schemas.microsoft.com/office/drawing/2014/main" id="{F5606E5B-2BFD-F7A4-7AD3-4FB84E11C7D8}"/>
              </a:ext>
            </a:extLst>
          </p:cNvPr>
          <p:cNvPicPr>
            <a:picLocks noChangeAspect="1"/>
          </p:cNvPicPr>
          <p:nvPr/>
        </p:nvPicPr>
        <p:blipFill>
          <a:blip r:embed="rId2"/>
          <a:stretch>
            <a:fillRect/>
          </a:stretch>
        </p:blipFill>
        <p:spPr>
          <a:xfrm>
            <a:off x="6246132" y="3937108"/>
            <a:ext cx="5104068" cy="2659964"/>
          </a:xfrm>
          <a:prstGeom prst="rect">
            <a:avLst/>
          </a:prstGeom>
          <a:ln w="28575">
            <a:solidFill>
              <a:srgbClr val="739CD1"/>
            </a:solidFill>
          </a:ln>
        </p:spPr>
      </p:pic>
      <p:pic>
        <p:nvPicPr>
          <p:cNvPr id="11" name="Image 10">
            <a:extLst>
              <a:ext uri="{FF2B5EF4-FFF2-40B4-BE49-F238E27FC236}">
                <a16:creationId xmlns:a16="http://schemas.microsoft.com/office/drawing/2014/main" id="{2F54D6BF-5B28-D594-BCFA-880763D173F3}"/>
              </a:ext>
            </a:extLst>
          </p:cNvPr>
          <p:cNvPicPr>
            <a:picLocks noChangeAspect="1"/>
          </p:cNvPicPr>
          <p:nvPr/>
        </p:nvPicPr>
        <p:blipFill>
          <a:blip r:embed="rId3"/>
          <a:stretch>
            <a:fillRect/>
          </a:stretch>
        </p:blipFill>
        <p:spPr>
          <a:xfrm>
            <a:off x="277574" y="2788699"/>
            <a:ext cx="11488621" cy="443449"/>
          </a:xfrm>
          <a:prstGeom prst="rect">
            <a:avLst/>
          </a:prstGeom>
          <a:ln w="28575">
            <a:solidFill>
              <a:srgbClr val="739CD1"/>
            </a:solidFill>
          </a:ln>
        </p:spPr>
      </p:pic>
      <p:pic>
        <p:nvPicPr>
          <p:cNvPr id="13" name="Image 12">
            <a:extLst>
              <a:ext uri="{FF2B5EF4-FFF2-40B4-BE49-F238E27FC236}">
                <a16:creationId xmlns:a16="http://schemas.microsoft.com/office/drawing/2014/main" id="{AEF137E1-15C1-BAAE-76E0-3AF7647E9A86}"/>
              </a:ext>
            </a:extLst>
          </p:cNvPr>
          <p:cNvPicPr>
            <a:picLocks noChangeAspect="1"/>
          </p:cNvPicPr>
          <p:nvPr/>
        </p:nvPicPr>
        <p:blipFill>
          <a:blip r:embed="rId4"/>
          <a:stretch>
            <a:fillRect/>
          </a:stretch>
        </p:blipFill>
        <p:spPr>
          <a:xfrm>
            <a:off x="9177547" y="3856204"/>
            <a:ext cx="2314898" cy="466790"/>
          </a:xfrm>
          <a:prstGeom prst="rect">
            <a:avLst/>
          </a:prstGeom>
          <a:ln w="28575">
            <a:solidFill>
              <a:srgbClr val="739CD1"/>
            </a:solidFill>
          </a:ln>
        </p:spPr>
      </p:pic>
      <p:pic>
        <p:nvPicPr>
          <p:cNvPr id="17" name="Image 16">
            <a:extLst>
              <a:ext uri="{FF2B5EF4-FFF2-40B4-BE49-F238E27FC236}">
                <a16:creationId xmlns:a16="http://schemas.microsoft.com/office/drawing/2014/main" id="{59BA7E65-2950-8475-E150-536453200070}"/>
              </a:ext>
            </a:extLst>
          </p:cNvPr>
          <p:cNvPicPr>
            <a:picLocks noChangeAspect="1"/>
          </p:cNvPicPr>
          <p:nvPr/>
        </p:nvPicPr>
        <p:blipFill>
          <a:blip r:embed="rId5"/>
          <a:stretch>
            <a:fillRect/>
          </a:stretch>
        </p:blipFill>
        <p:spPr>
          <a:xfrm>
            <a:off x="277574" y="3937108"/>
            <a:ext cx="4989370" cy="442666"/>
          </a:xfrm>
          <a:prstGeom prst="rect">
            <a:avLst/>
          </a:prstGeom>
          <a:ln w="28575">
            <a:solidFill>
              <a:srgbClr val="739CD1"/>
            </a:solidFill>
          </a:ln>
        </p:spPr>
      </p:pic>
      <p:sp>
        <p:nvSpPr>
          <p:cNvPr id="4" name="ZoneTexte 3">
            <a:extLst>
              <a:ext uri="{FF2B5EF4-FFF2-40B4-BE49-F238E27FC236}">
                <a16:creationId xmlns:a16="http://schemas.microsoft.com/office/drawing/2014/main" id="{C5ABE243-746B-D02D-BE1A-6733CA131E07}"/>
              </a:ext>
            </a:extLst>
          </p:cNvPr>
          <p:cNvSpPr txBox="1"/>
          <p:nvPr/>
        </p:nvSpPr>
        <p:spPr>
          <a:xfrm>
            <a:off x="216614" y="4420550"/>
            <a:ext cx="4989370" cy="338554"/>
          </a:xfrm>
          <a:prstGeom prst="rect">
            <a:avLst/>
          </a:prstGeom>
          <a:noFill/>
        </p:spPr>
        <p:txBody>
          <a:bodyPr wrap="square" rtlCol="0">
            <a:spAutoFit/>
          </a:bodyPr>
          <a:lstStyle/>
          <a:p>
            <a:r>
              <a:rPr lang="fr-CA" sz="1600">
                <a:solidFill>
                  <a:srgbClr val="739CD1"/>
                </a:solidFill>
              </a:rPr>
              <a:t>• L’équivalent en SQL. Beaucoup plus simple ici !</a:t>
            </a:r>
          </a:p>
        </p:txBody>
      </p:sp>
      <p:cxnSp>
        <p:nvCxnSpPr>
          <p:cNvPr id="5" name="Connecteur droit avec flèche 4">
            <a:extLst>
              <a:ext uri="{FF2B5EF4-FFF2-40B4-BE49-F238E27FC236}">
                <a16:creationId xmlns:a16="http://schemas.microsoft.com/office/drawing/2014/main" id="{30CE9818-B952-C0FD-57DD-009192464566}"/>
              </a:ext>
            </a:extLst>
          </p:cNvPr>
          <p:cNvCxnSpPr>
            <a:cxnSpLocks/>
          </p:cNvCxnSpPr>
          <p:nvPr/>
        </p:nvCxnSpPr>
        <p:spPr>
          <a:xfrm flipV="1">
            <a:off x="8072798" y="3145536"/>
            <a:ext cx="320023" cy="844751"/>
          </a:xfrm>
          <a:prstGeom prst="straightConnector1">
            <a:avLst/>
          </a:prstGeom>
          <a:ln w="5715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8339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a:t>
            </a:r>
            <a:r>
              <a:rPr lang="fr-CA">
                <a:solidFill>
                  <a:srgbClr val="FA4098"/>
                </a:solidFill>
              </a:rPr>
              <a:t>SQL</a:t>
            </a:r>
            <a:r>
              <a:rPr lang="fr-CA"/>
              <a:t> et </a:t>
            </a:r>
            <a:r>
              <a:rPr lang="fr-CA">
                <a:solidFill>
                  <a:srgbClr val="FA4098"/>
                </a:solidFill>
              </a:rPr>
              <a:t>C#</a:t>
            </a:r>
            <a:r>
              <a:rPr lang="fr-CA"/>
              <a:t> commencent à ne plus se comprendre ! Les jointures nous demanderont parfois un peu de préparation.</a:t>
            </a:r>
          </a:p>
          <a:p>
            <a:pPr lvl="1"/>
            <a:r>
              <a:rPr lang="fr-CA"/>
              <a:t> Pour cet exemple, nous ferons une jointure entre </a:t>
            </a:r>
            <a:r>
              <a:rPr lang="fr-CA" err="1">
                <a:solidFill>
                  <a:srgbClr val="FA4098"/>
                </a:solidFill>
              </a:rPr>
              <a:t>Serie</a:t>
            </a:r>
            <a:r>
              <a:rPr lang="fr-CA"/>
              <a:t>, </a:t>
            </a:r>
            <a:r>
              <a:rPr lang="fr-CA" err="1">
                <a:solidFill>
                  <a:srgbClr val="FA4098"/>
                </a:solidFill>
              </a:rPr>
              <a:t>ActeurSerie</a:t>
            </a:r>
            <a:r>
              <a:rPr lang="fr-CA"/>
              <a:t> et </a:t>
            </a:r>
            <a:r>
              <a:rPr lang="fr-CA">
                <a:solidFill>
                  <a:srgbClr val="FA4098"/>
                </a:solidFill>
              </a:rPr>
              <a:t>Acteur</a:t>
            </a:r>
            <a:r>
              <a:rPr lang="fr-CA"/>
              <a:t> pour avoir la </a:t>
            </a:r>
            <a:r>
              <a:rPr lang="fr-CA" b="1"/>
              <a:t>liste de tous les acteurs de chaque série</a:t>
            </a:r>
            <a:r>
              <a:rPr lang="fr-CA"/>
              <a:t>.</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6" name="Image 5">
            <a:extLst>
              <a:ext uri="{FF2B5EF4-FFF2-40B4-BE49-F238E27FC236}">
                <a16:creationId xmlns:a16="http://schemas.microsoft.com/office/drawing/2014/main" id="{7F1EB8C3-4F75-4725-EFC6-519FADED57A4}"/>
              </a:ext>
            </a:extLst>
          </p:cNvPr>
          <p:cNvPicPr>
            <a:picLocks noChangeAspect="1"/>
          </p:cNvPicPr>
          <p:nvPr/>
        </p:nvPicPr>
        <p:blipFill>
          <a:blip r:embed="rId2"/>
          <a:stretch>
            <a:fillRect/>
          </a:stretch>
        </p:blipFill>
        <p:spPr>
          <a:xfrm>
            <a:off x="1955010" y="3663768"/>
            <a:ext cx="8278380" cy="2419688"/>
          </a:xfrm>
          <a:prstGeom prst="rect">
            <a:avLst/>
          </a:prstGeom>
        </p:spPr>
      </p:pic>
    </p:spTree>
    <p:extLst>
      <p:ext uri="{BB962C8B-B14F-4D97-AF65-F5344CB8AC3E}">
        <p14:creationId xmlns:p14="http://schemas.microsoft.com/office/powerpoint/2010/main" val="1324305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a:xfrm>
            <a:off x="838199" y="1150572"/>
            <a:ext cx="6166607" cy="5594177"/>
          </a:xfrm>
        </p:spPr>
        <p:txBody>
          <a:bodyPr/>
          <a:lstStyle/>
          <a:p>
            <a:r>
              <a:rPr lang="fr-CA" dirty="0"/>
              <a:t> Jointures</a:t>
            </a:r>
          </a:p>
          <a:p>
            <a:pPr lvl="1"/>
            <a:r>
              <a:rPr lang="fr-CA" sz="2000" dirty="0"/>
              <a:t> Côté SQL, la requête serait « plutôt simple »... mais est-ce que le tableau obtenu est vraiment un affichage intéressant pour l’utilisateur ? </a:t>
            </a:r>
            <a:r>
              <a:rPr lang="fr-CA" sz="2000" i="1" dirty="0"/>
              <a:t>Bof</a:t>
            </a:r>
            <a:r>
              <a:rPr lang="fr-CA" sz="2000" dirty="0"/>
              <a:t>.</a:t>
            </a:r>
          </a:p>
          <a:p>
            <a:pPr lvl="2"/>
            <a:r>
              <a:rPr lang="fr-CA" sz="1600" dirty="0"/>
              <a:t> Les noms de séries qui se </a:t>
            </a:r>
            <a:r>
              <a:rPr lang="fr-CA" sz="1600" b="1" dirty="0"/>
              <a:t>répètent</a:t>
            </a:r>
            <a:r>
              <a:rPr lang="fr-CA" sz="1600" dirty="0"/>
              <a:t>...</a:t>
            </a:r>
          </a:p>
          <a:p>
            <a:pPr lvl="2"/>
            <a:r>
              <a:rPr lang="fr-CA" sz="1600" dirty="0"/>
              <a:t> Les séries qui s’</a:t>
            </a:r>
            <a:r>
              <a:rPr lang="fr-CA" sz="1600" b="1" dirty="0"/>
              <a:t>entremêlent</a:t>
            </a:r>
            <a:r>
              <a:rPr lang="fr-CA" sz="1600" dirty="0"/>
              <a:t> si on n’utilise pas ORDER BY...</a:t>
            </a:r>
          </a:p>
          <a:p>
            <a:pPr lvl="1"/>
            <a:endParaRPr lang="fr-CA" sz="1600" dirty="0"/>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9AC29132-4061-465F-8071-246EA103CAC6}"/>
              </a:ext>
            </a:extLst>
          </p:cNvPr>
          <p:cNvPicPr>
            <a:picLocks noChangeAspect="1"/>
          </p:cNvPicPr>
          <p:nvPr/>
        </p:nvPicPr>
        <p:blipFill>
          <a:blip r:embed="rId2"/>
          <a:stretch>
            <a:fillRect/>
          </a:stretch>
        </p:blipFill>
        <p:spPr>
          <a:xfrm>
            <a:off x="7065625" y="1961996"/>
            <a:ext cx="4913852" cy="1122453"/>
          </a:xfrm>
          <a:prstGeom prst="rect">
            <a:avLst/>
          </a:prstGeom>
          <a:ln w="38100">
            <a:solidFill>
              <a:srgbClr val="739CD1"/>
            </a:solidFill>
          </a:ln>
        </p:spPr>
      </p:pic>
      <p:pic>
        <p:nvPicPr>
          <p:cNvPr id="8" name="Image 7">
            <a:extLst>
              <a:ext uri="{FF2B5EF4-FFF2-40B4-BE49-F238E27FC236}">
                <a16:creationId xmlns:a16="http://schemas.microsoft.com/office/drawing/2014/main" id="{C95B2E79-22B7-AAC3-AEE8-9BF886398AAD}"/>
              </a:ext>
            </a:extLst>
          </p:cNvPr>
          <p:cNvPicPr>
            <a:picLocks noChangeAspect="1"/>
          </p:cNvPicPr>
          <p:nvPr/>
        </p:nvPicPr>
        <p:blipFill>
          <a:blip r:embed="rId3"/>
          <a:stretch>
            <a:fillRect/>
          </a:stretch>
        </p:blipFill>
        <p:spPr>
          <a:xfrm>
            <a:off x="8036895" y="3545843"/>
            <a:ext cx="3148424" cy="3100960"/>
          </a:xfrm>
          <a:prstGeom prst="rect">
            <a:avLst/>
          </a:prstGeom>
          <a:ln w="28575">
            <a:solidFill>
              <a:srgbClr val="739CD1"/>
            </a:solidFill>
          </a:ln>
        </p:spPr>
      </p:pic>
      <p:sp>
        <p:nvSpPr>
          <p:cNvPr id="9" name="Flèche : bas 8">
            <a:extLst>
              <a:ext uri="{FF2B5EF4-FFF2-40B4-BE49-F238E27FC236}">
                <a16:creationId xmlns:a16="http://schemas.microsoft.com/office/drawing/2014/main" id="{B3D56DD2-266B-7EA1-9259-FE1BC0940CD9}"/>
              </a:ext>
            </a:extLst>
          </p:cNvPr>
          <p:cNvSpPr/>
          <p:nvPr/>
        </p:nvSpPr>
        <p:spPr>
          <a:xfrm>
            <a:off x="9426548" y="3084449"/>
            <a:ext cx="536896" cy="461394"/>
          </a:xfrm>
          <a:prstGeom prst="down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50313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C18CA-68D4-D6C6-E9FB-9BAF0FFA3866}"/>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178E640-6014-2F17-BC79-13D1F9B622E9}"/>
              </a:ext>
            </a:extLst>
          </p:cNvPr>
          <p:cNvSpPr>
            <a:spLocks noGrp="1"/>
          </p:cNvSpPr>
          <p:nvPr>
            <p:ph idx="1"/>
          </p:nvPr>
        </p:nvSpPr>
        <p:spPr>
          <a:xfrm>
            <a:off x="838199" y="1150572"/>
            <a:ext cx="6166607" cy="5594177"/>
          </a:xfrm>
        </p:spPr>
        <p:txBody>
          <a:bodyPr/>
          <a:lstStyle/>
          <a:p>
            <a:r>
              <a:rPr lang="fr-CA" dirty="0"/>
              <a:t> Jointures</a:t>
            </a:r>
          </a:p>
          <a:p>
            <a:pPr lvl="1"/>
            <a:r>
              <a:rPr lang="fr-CA" sz="2000" dirty="0"/>
              <a:t>On doit commencer par réfléchir à ce qu’on souhaite afficher et comment on veut l’afficher.</a:t>
            </a:r>
          </a:p>
          <a:p>
            <a:pPr lvl="2"/>
            <a:r>
              <a:rPr lang="fr-CA" sz="1600" dirty="0"/>
              <a:t> On veut peut-être juste la liste des acteurs pour </a:t>
            </a:r>
            <a:r>
              <a:rPr lang="fr-CA" sz="1600" b="1" dirty="0"/>
              <a:t>une série en particulier</a:t>
            </a:r>
            <a:r>
              <a:rPr lang="fr-CA" sz="1600" dirty="0"/>
              <a:t> ?</a:t>
            </a:r>
          </a:p>
          <a:p>
            <a:pPr lvl="2"/>
            <a:r>
              <a:rPr lang="fr-CA" sz="1600" dirty="0"/>
              <a:t> Si on veut vraiment toutes les séries et tous leurs acteurs, il faudra réfléchir à un </a:t>
            </a:r>
            <a:r>
              <a:rPr lang="fr-CA" sz="1600" b="1" dirty="0"/>
              <a:t>affichage plus élégant</a:t>
            </a:r>
            <a:r>
              <a:rPr lang="fr-CA" sz="1600" dirty="0"/>
              <a:t>.</a:t>
            </a:r>
          </a:p>
        </p:txBody>
      </p:sp>
      <p:sp>
        <p:nvSpPr>
          <p:cNvPr id="3" name="Titre 2">
            <a:extLst>
              <a:ext uri="{FF2B5EF4-FFF2-40B4-BE49-F238E27FC236}">
                <a16:creationId xmlns:a16="http://schemas.microsoft.com/office/drawing/2014/main" id="{9F02840D-3DC7-8724-842B-B247022CB9DD}"/>
              </a:ext>
            </a:extLst>
          </p:cNvPr>
          <p:cNvSpPr>
            <a:spLocks noGrp="1"/>
          </p:cNvSpPr>
          <p:nvPr>
            <p:ph type="title"/>
          </p:nvPr>
        </p:nvSpPr>
        <p:spPr/>
        <p:txBody>
          <a:bodyPr/>
          <a:lstStyle/>
          <a:p>
            <a:r>
              <a:rPr lang="fr-CA"/>
              <a:t>Interaction avec la BD</a:t>
            </a:r>
          </a:p>
        </p:txBody>
      </p:sp>
      <p:pic>
        <p:nvPicPr>
          <p:cNvPr id="6" name="Image 5">
            <a:extLst>
              <a:ext uri="{FF2B5EF4-FFF2-40B4-BE49-F238E27FC236}">
                <a16:creationId xmlns:a16="http://schemas.microsoft.com/office/drawing/2014/main" id="{68C4E795-AD63-0641-AE59-2348BAA5ADBA}"/>
              </a:ext>
            </a:extLst>
          </p:cNvPr>
          <p:cNvPicPr>
            <a:picLocks noChangeAspect="1"/>
          </p:cNvPicPr>
          <p:nvPr/>
        </p:nvPicPr>
        <p:blipFill>
          <a:blip r:embed="rId2"/>
          <a:stretch>
            <a:fillRect/>
          </a:stretch>
        </p:blipFill>
        <p:spPr>
          <a:xfrm>
            <a:off x="4269445" y="3498678"/>
            <a:ext cx="5929884" cy="2127228"/>
          </a:xfrm>
          <a:prstGeom prst="rect">
            <a:avLst/>
          </a:prstGeom>
        </p:spPr>
      </p:pic>
    </p:spTree>
    <p:extLst>
      <p:ext uri="{BB962C8B-B14F-4D97-AF65-F5344CB8AC3E}">
        <p14:creationId xmlns:p14="http://schemas.microsoft.com/office/powerpoint/2010/main" val="22666038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Exemple 1 : </a:t>
            </a:r>
            <a:r>
              <a:rPr lang="fr-CA" b="1"/>
              <a:t>La liste d’acteurs pour une seule série particulière</a:t>
            </a:r>
          </a:p>
          <a:p>
            <a:pPr lvl="2"/>
            <a:r>
              <a:rPr lang="fr-CA"/>
              <a:t> Qu’est-ce qu’on va envoyer à la vue ? Juste </a:t>
            </a:r>
            <a:r>
              <a:rPr lang="fr-CA" err="1">
                <a:solidFill>
                  <a:srgbClr val="FA4098"/>
                </a:solidFill>
              </a:rPr>
              <a:t>IEnumerable</a:t>
            </a:r>
            <a:r>
              <a:rPr lang="fr-CA">
                <a:solidFill>
                  <a:srgbClr val="FA4098"/>
                </a:solidFill>
              </a:rPr>
              <a:t>&lt;Acteur&gt;</a:t>
            </a:r>
            <a:r>
              <a:rPr lang="fr-CA"/>
              <a:t> ou bien </a:t>
            </a:r>
            <a:r>
              <a:rPr lang="fr-CA" err="1">
                <a:solidFill>
                  <a:srgbClr val="FA4098"/>
                </a:solidFill>
              </a:rPr>
              <a:t>IEnumerable</a:t>
            </a:r>
            <a:r>
              <a:rPr lang="fr-CA">
                <a:solidFill>
                  <a:srgbClr val="FA4098"/>
                </a:solidFill>
              </a:rPr>
              <a:t>&lt;Acteur&gt;</a:t>
            </a:r>
            <a:r>
              <a:rPr lang="fr-CA"/>
              <a:t> ET une</a:t>
            </a:r>
            <a:r>
              <a:rPr lang="fr-CA">
                <a:solidFill>
                  <a:srgbClr val="FA4098"/>
                </a:solidFill>
              </a:rPr>
              <a:t> Série</a:t>
            </a:r>
            <a:r>
              <a:rPr lang="fr-CA"/>
              <a:t> ? (Celle dont on a demandé les acteurs)</a:t>
            </a:r>
          </a:p>
          <a:p>
            <a:pPr lvl="3"/>
            <a:r>
              <a:rPr lang="fr-CA"/>
              <a:t> Optons pour la </a:t>
            </a:r>
            <a:r>
              <a:rPr lang="fr-CA" b="1"/>
              <a:t>2</a:t>
            </a:r>
            <a:r>
              <a:rPr lang="fr-CA" b="1" baseline="30000"/>
              <a:t>e</a:t>
            </a:r>
            <a:r>
              <a:rPr lang="fr-CA" b="1"/>
              <a:t> option</a:t>
            </a:r>
            <a:r>
              <a:rPr lang="fr-CA"/>
              <a:t> et préparons un </a:t>
            </a:r>
            <a:r>
              <a:rPr lang="fr-CA" b="1" err="1"/>
              <a:t>ViewModel</a:t>
            </a:r>
            <a:r>
              <a:rPr lang="fr-CA"/>
              <a:t> et une </a:t>
            </a:r>
            <a:r>
              <a:rPr lang="fr-CA" b="1"/>
              <a:t>Vue</a:t>
            </a:r>
            <a:r>
              <a:rPr lang="fr-CA"/>
              <a:t> en conséquence.</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7" name="Image 6">
            <a:extLst>
              <a:ext uri="{FF2B5EF4-FFF2-40B4-BE49-F238E27FC236}">
                <a16:creationId xmlns:a16="http://schemas.microsoft.com/office/drawing/2014/main" id="{F5BFCD57-250F-FACE-7CEE-EE5CD1A21797}"/>
              </a:ext>
            </a:extLst>
          </p:cNvPr>
          <p:cNvPicPr>
            <a:picLocks noChangeAspect="1"/>
          </p:cNvPicPr>
          <p:nvPr/>
        </p:nvPicPr>
        <p:blipFill>
          <a:blip r:embed="rId2"/>
          <a:stretch>
            <a:fillRect/>
          </a:stretch>
        </p:blipFill>
        <p:spPr>
          <a:xfrm>
            <a:off x="6284138" y="3285214"/>
            <a:ext cx="3469893" cy="987175"/>
          </a:xfrm>
          <a:prstGeom prst="rect">
            <a:avLst/>
          </a:prstGeom>
          <a:ln w="28575">
            <a:solidFill>
              <a:srgbClr val="FA4098"/>
            </a:solidFill>
          </a:ln>
        </p:spPr>
      </p:pic>
      <p:pic>
        <p:nvPicPr>
          <p:cNvPr id="9" name="Image 8">
            <a:extLst>
              <a:ext uri="{FF2B5EF4-FFF2-40B4-BE49-F238E27FC236}">
                <a16:creationId xmlns:a16="http://schemas.microsoft.com/office/drawing/2014/main" id="{D80B5E46-8B49-C03E-123D-F9CF43DAB4A1}"/>
              </a:ext>
            </a:extLst>
          </p:cNvPr>
          <p:cNvPicPr>
            <a:picLocks noChangeAspect="1"/>
          </p:cNvPicPr>
          <p:nvPr/>
        </p:nvPicPr>
        <p:blipFill>
          <a:blip r:embed="rId3"/>
          <a:stretch>
            <a:fillRect/>
          </a:stretch>
        </p:blipFill>
        <p:spPr>
          <a:xfrm>
            <a:off x="8200107" y="4775095"/>
            <a:ext cx="3713876" cy="1864665"/>
          </a:xfrm>
          <a:prstGeom prst="rect">
            <a:avLst/>
          </a:prstGeom>
          <a:ln w="28575">
            <a:solidFill>
              <a:srgbClr val="FA4098"/>
            </a:solidFill>
          </a:ln>
        </p:spPr>
      </p:pic>
      <p:pic>
        <p:nvPicPr>
          <p:cNvPr id="11" name="Image 10">
            <a:extLst>
              <a:ext uri="{FF2B5EF4-FFF2-40B4-BE49-F238E27FC236}">
                <a16:creationId xmlns:a16="http://schemas.microsoft.com/office/drawing/2014/main" id="{A6E781F9-2FAF-43EA-9449-B6DA246A94DC}"/>
              </a:ext>
            </a:extLst>
          </p:cNvPr>
          <p:cNvPicPr>
            <a:picLocks noChangeAspect="1"/>
          </p:cNvPicPr>
          <p:nvPr/>
        </p:nvPicPr>
        <p:blipFill>
          <a:blip r:embed="rId4"/>
          <a:stretch>
            <a:fillRect/>
          </a:stretch>
        </p:blipFill>
        <p:spPr>
          <a:xfrm>
            <a:off x="4538438" y="4775094"/>
            <a:ext cx="3491400" cy="1638529"/>
          </a:xfrm>
          <a:prstGeom prst="rect">
            <a:avLst/>
          </a:prstGeom>
          <a:ln w="28575">
            <a:solidFill>
              <a:srgbClr val="FA4098"/>
            </a:solidFill>
          </a:ln>
        </p:spPr>
      </p:pic>
      <p:sp>
        <p:nvSpPr>
          <p:cNvPr id="12" name="ZoneTexte 11">
            <a:extLst>
              <a:ext uri="{FF2B5EF4-FFF2-40B4-BE49-F238E27FC236}">
                <a16:creationId xmlns:a16="http://schemas.microsoft.com/office/drawing/2014/main" id="{0E7160BE-9F32-1C5C-556E-0A34BDEE75B4}"/>
              </a:ext>
            </a:extLst>
          </p:cNvPr>
          <p:cNvSpPr txBox="1"/>
          <p:nvPr/>
        </p:nvSpPr>
        <p:spPr>
          <a:xfrm>
            <a:off x="4538438" y="4449082"/>
            <a:ext cx="3469893" cy="523220"/>
          </a:xfrm>
          <a:prstGeom prst="rect">
            <a:avLst/>
          </a:prstGeom>
          <a:noFill/>
        </p:spPr>
        <p:txBody>
          <a:bodyPr wrap="square" rtlCol="0">
            <a:spAutoFit/>
          </a:bodyPr>
          <a:lstStyle/>
          <a:p>
            <a:r>
              <a:rPr lang="fr-CA" sz="1400">
                <a:solidFill>
                  <a:srgbClr val="739CD1"/>
                </a:solidFill>
              </a:rPr>
              <a:t>Infos de la série dans la Vue </a:t>
            </a:r>
          </a:p>
          <a:p>
            <a:endParaRPr lang="fr-CA" sz="1400">
              <a:solidFill>
                <a:srgbClr val="739CD1"/>
              </a:solidFill>
            </a:endParaRPr>
          </a:p>
        </p:txBody>
      </p:sp>
      <p:sp>
        <p:nvSpPr>
          <p:cNvPr id="13" name="ZoneTexte 12">
            <a:extLst>
              <a:ext uri="{FF2B5EF4-FFF2-40B4-BE49-F238E27FC236}">
                <a16:creationId xmlns:a16="http://schemas.microsoft.com/office/drawing/2014/main" id="{B0415E09-7FA6-5DAC-8557-78252D36C4F8}"/>
              </a:ext>
            </a:extLst>
          </p:cNvPr>
          <p:cNvSpPr txBox="1"/>
          <p:nvPr/>
        </p:nvSpPr>
        <p:spPr>
          <a:xfrm>
            <a:off x="0" y="3547312"/>
            <a:ext cx="2976505" cy="307777"/>
          </a:xfrm>
          <a:prstGeom prst="rect">
            <a:avLst/>
          </a:prstGeom>
          <a:noFill/>
        </p:spPr>
        <p:txBody>
          <a:bodyPr wrap="square" rtlCol="0">
            <a:spAutoFit/>
          </a:bodyPr>
          <a:lstStyle/>
          <a:p>
            <a:r>
              <a:rPr lang="fr-CA" sz="1400" err="1">
                <a:solidFill>
                  <a:srgbClr val="739CD1"/>
                </a:solidFill>
              </a:rPr>
              <a:t>ViewModel</a:t>
            </a:r>
            <a:endParaRPr lang="fr-CA" sz="1400">
              <a:solidFill>
                <a:srgbClr val="739CD1"/>
              </a:solidFill>
            </a:endParaRPr>
          </a:p>
        </p:txBody>
      </p:sp>
      <p:sp>
        <p:nvSpPr>
          <p:cNvPr id="14" name="ZoneTexte 13">
            <a:extLst>
              <a:ext uri="{FF2B5EF4-FFF2-40B4-BE49-F238E27FC236}">
                <a16:creationId xmlns:a16="http://schemas.microsoft.com/office/drawing/2014/main" id="{BCB96DFA-905D-9A6B-5481-125EE02165BF}"/>
              </a:ext>
            </a:extLst>
          </p:cNvPr>
          <p:cNvSpPr txBox="1"/>
          <p:nvPr/>
        </p:nvSpPr>
        <p:spPr>
          <a:xfrm>
            <a:off x="8192165" y="4449082"/>
            <a:ext cx="2976505" cy="307777"/>
          </a:xfrm>
          <a:prstGeom prst="rect">
            <a:avLst/>
          </a:prstGeom>
          <a:noFill/>
        </p:spPr>
        <p:txBody>
          <a:bodyPr wrap="square" rtlCol="0">
            <a:spAutoFit/>
          </a:bodyPr>
          <a:lstStyle/>
          <a:p>
            <a:r>
              <a:rPr lang="fr-CA" sz="1400">
                <a:solidFill>
                  <a:srgbClr val="739CD1"/>
                </a:solidFill>
              </a:rPr>
              <a:t>Acteurs de la série dans la Vue</a:t>
            </a:r>
          </a:p>
        </p:txBody>
      </p:sp>
      <p:sp>
        <p:nvSpPr>
          <p:cNvPr id="15" name="ZoneTexte 14">
            <a:extLst>
              <a:ext uri="{FF2B5EF4-FFF2-40B4-BE49-F238E27FC236}">
                <a16:creationId xmlns:a16="http://schemas.microsoft.com/office/drawing/2014/main" id="{E656521C-BDDC-59B7-5CC4-307A4FC61343}"/>
              </a:ext>
            </a:extLst>
          </p:cNvPr>
          <p:cNvSpPr txBox="1"/>
          <p:nvPr/>
        </p:nvSpPr>
        <p:spPr>
          <a:xfrm>
            <a:off x="6173089" y="2945113"/>
            <a:ext cx="2468608" cy="307777"/>
          </a:xfrm>
          <a:prstGeom prst="rect">
            <a:avLst/>
          </a:prstGeom>
          <a:noFill/>
        </p:spPr>
        <p:txBody>
          <a:bodyPr wrap="square" rtlCol="0">
            <a:spAutoFit/>
          </a:bodyPr>
          <a:lstStyle/>
          <a:p>
            <a:r>
              <a:rPr lang="fr-CA" sz="1400">
                <a:solidFill>
                  <a:srgbClr val="739CD1"/>
                </a:solidFill>
              </a:rPr>
              <a:t>Vue qui recevra le </a:t>
            </a:r>
            <a:r>
              <a:rPr lang="fr-CA" sz="1400" err="1">
                <a:solidFill>
                  <a:srgbClr val="739CD1"/>
                </a:solidFill>
              </a:rPr>
              <a:t>ViewModel</a:t>
            </a:r>
            <a:endParaRPr lang="fr-CA" sz="1400">
              <a:solidFill>
                <a:srgbClr val="739CD1"/>
              </a:solidFill>
            </a:endParaRPr>
          </a:p>
        </p:txBody>
      </p:sp>
      <p:pic>
        <p:nvPicPr>
          <p:cNvPr id="17" name="Image 16">
            <a:extLst>
              <a:ext uri="{FF2B5EF4-FFF2-40B4-BE49-F238E27FC236}">
                <a16:creationId xmlns:a16="http://schemas.microsoft.com/office/drawing/2014/main" id="{197E8277-695B-DB6A-D9B6-66666B50BC51}"/>
              </a:ext>
            </a:extLst>
          </p:cNvPr>
          <p:cNvPicPr>
            <a:picLocks noChangeAspect="1"/>
          </p:cNvPicPr>
          <p:nvPr/>
        </p:nvPicPr>
        <p:blipFill>
          <a:blip r:embed="rId5"/>
          <a:stretch>
            <a:fillRect/>
          </a:stretch>
        </p:blipFill>
        <p:spPr>
          <a:xfrm>
            <a:off x="78261" y="3866209"/>
            <a:ext cx="4264711" cy="1473522"/>
          </a:xfrm>
          <a:prstGeom prst="rect">
            <a:avLst/>
          </a:prstGeom>
          <a:ln w="28575">
            <a:solidFill>
              <a:srgbClr val="FA4098"/>
            </a:solidFill>
          </a:ln>
        </p:spPr>
      </p:pic>
    </p:spTree>
    <p:extLst>
      <p:ext uri="{BB962C8B-B14F-4D97-AF65-F5344CB8AC3E}">
        <p14:creationId xmlns:p14="http://schemas.microsoft.com/office/powerpoint/2010/main" val="178456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On ne va pas vraiment faire une jointure ICI</a:t>
            </a:r>
          </a:p>
          <a:p>
            <a:pPr lvl="1"/>
            <a:r>
              <a:rPr lang="fr-CA"/>
              <a:t> Exemple 1 : La liste d’acteurs pour une seule série particulière</a:t>
            </a:r>
          </a:p>
          <a:p>
            <a:pPr lvl="2"/>
            <a:r>
              <a:rPr lang="fr-CA">
                <a:solidFill>
                  <a:srgbClr val="FF0000"/>
                </a:solidFill>
              </a:rPr>
              <a:t>Nous allons utiliser UNE ALTERNATIVE pour simplifier,</a:t>
            </a:r>
          </a:p>
          <a:p>
            <a:pPr marL="914400" lvl="2" indent="0">
              <a:buNone/>
            </a:pPr>
            <a:r>
              <a:rPr lang="fr-CA">
                <a:solidFill>
                  <a:srgbClr val="FF0000"/>
                </a:solidFill>
              </a:rPr>
              <a:t> </a:t>
            </a:r>
            <a:r>
              <a:rPr lang="fr-CA" b="1">
                <a:solidFill>
                  <a:srgbClr val="FF0000"/>
                </a:solidFill>
              </a:rPr>
              <a:t>UTILISABLE UNIQUEMENT S’IL Y A PEU DE DONNÉES</a:t>
            </a:r>
          </a:p>
          <a:p>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sp>
        <p:nvSpPr>
          <p:cNvPr id="6" name="ZoneTexte 5">
            <a:extLst>
              <a:ext uri="{FF2B5EF4-FFF2-40B4-BE49-F238E27FC236}">
                <a16:creationId xmlns:a16="http://schemas.microsoft.com/office/drawing/2014/main" id="{C902F51F-E476-447A-19D9-0E00F3ECEDF8}"/>
              </a:ext>
            </a:extLst>
          </p:cNvPr>
          <p:cNvSpPr txBox="1"/>
          <p:nvPr/>
        </p:nvSpPr>
        <p:spPr>
          <a:xfrm>
            <a:off x="174334" y="2844225"/>
            <a:ext cx="6150966" cy="3046988"/>
          </a:xfrm>
          <a:prstGeom prst="rect">
            <a:avLst/>
          </a:prstGeom>
          <a:noFill/>
        </p:spPr>
        <p:txBody>
          <a:bodyPr wrap="square" rtlCol="0">
            <a:spAutoFit/>
          </a:bodyPr>
          <a:lstStyle/>
          <a:p>
            <a:r>
              <a:rPr lang="fr-CA" sz="1600">
                <a:solidFill>
                  <a:srgbClr val="739CD1"/>
                </a:solidFill>
              </a:rPr>
              <a:t>• Parfois, on peut prendre un peu de recul sur le mode opératoire SQL et simplifier beaucoup les choses à l’aide des outils fournis par LINQ !</a:t>
            </a:r>
          </a:p>
          <a:p>
            <a:endParaRPr lang="fr-CA" sz="1600">
              <a:solidFill>
                <a:srgbClr val="739CD1"/>
              </a:solidFill>
            </a:endParaRPr>
          </a:p>
          <a:p>
            <a:r>
              <a:rPr lang="fr-CA" sz="1600">
                <a:solidFill>
                  <a:srgbClr val="739CD1"/>
                </a:solidFill>
              </a:rPr>
              <a:t>• Ici, au lieu de faire une jointure, on a simplement utilisé </a:t>
            </a:r>
            <a:r>
              <a:rPr lang="fr-CA" sz="1600">
                <a:solidFill>
                  <a:srgbClr val="FA4098"/>
                </a:solidFill>
              </a:rPr>
              <a:t>.</a:t>
            </a:r>
            <a:r>
              <a:rPr lang="fr-CA" sz="1600" err="1">
                <a:solidFill>
                  <a:srgbClr val="FA4098"/>
                </a:solidFill>
              </a:rPr>
              <a:t>Where</a:t>
            </a:r>
            <a:r>
              <a:rPr lang="fr-CA" sz="1600">
                <a:solidFill>
                  <a:srgbClr val="FA4098"/>
                </a:solidFill>
              </a:rPr>
              <a:t>()</a:t>
            </a:r>
            <a:r>
              <a:rPr lang="fr-CA" sz="1600">
                <a:solidFill>
                  <a:srgbClr val="739CD1"/>
                </a:solidFill>
              </a:rPr>
              <a:t> et </a:t>
            </a:r>
            <a:r>
              <a:rPr lang="fr-CA" sz="1600">
                <a:solidFill>
                  <a:srgbClr val="FA4098"/>
                </a:solidFill>
              </a:rPr>
              <a:t>.</a:t>
            </a:r>
            <a:r>
              <a:rPr lang="fr-CA" sz="1600" err="1">
                <a:solidFill>
                  <a:srgbClr val="FA4098"/>
                </a:solidFill>
              </a:rPr>
              <a:t>Any</a:t>
            </a:r>
            <a:r>
              <a:rPr lang="fr-CA" sz="1600">
                <a:solidFill>
                  <a:srgbClr val="FA4098"/>
                </a:solidFill>
              </a:rPr>
              <a:t>()</a:t>
            </a:r>
            <a:r>
              <a:rPr lang="fr-CA" sz="1600">
                <a:solidFill>
                  <a:srgbClr val="739CD1"/>
                </a:solidFill>
              </a:rPr>
              <a:t>. Chaque acteur possède une </a:t>
            </a:r>
            <a:r>
              <a:rPr lang="fr-CA" sz="1600">
                <a:solidFill>
                  <a:srgbClr val="FA4098"/>
                </a:solidFill>
              </a:rPr>
              <a:t>List&lt;</a:t>
            </a:r>
            <a:r>
              <a:rPr lang="fr-CA" sz="1600" err="1">
                <a:solidFill>
                  <a:srgbClr val="FA4098"/>
                </a:solidFill>
              </a:rPr>
              <a:t>ActeurSerie</a:t>
            </a:r>
            <a:r>
              <a:rPr lang="fr-CA" sz="1600">
                <a:solidFill>
                  <a:srgbClr val="FA4098"/>
                </a:solidFill>
              </a:rPr>
              <a:t>&gt;</a:t>
            </a:r>
            <a:r>
              <a:rPr lang="fr-CA" sz="1600">
                <a:solidFill>
                  <a:srgbClr val="739CD1"/>
                </a:solidFill>
              </a:rPr>
              <a:t>. Chaque </a:t>
            </a:r>
            <a:r>
              <a:rPr lang="fr-CA" sz="1600" err="1">
                <a:solidFill>
                  <a:srgbClr val="FA4098"/>
                </a:solidFill>
              </a:rPr>
              <a:t>ActeurSerie</a:t>
            </a:r>
            <a:r>
              <a:rPr lang="fr-CA" sz="1600">
                <a:solidFill>
                  <a:srgbClr val="739CD1"/>
                </a:solidFill>
              </a:rPr>
              <a:t> est associé à un </a:t>
            </a:r>
            <a:r>
              <a:rPr lang="fr-CA" sz="1600" err="1">
                <a:solidFill>
                  <a:srgbClr val="FA4098"/>
                </a:solidFill>
              </a:rPr>
              <a:t>ActeurId</a:t>
            </a:r>
            <a:r>
              <a:rPr lang="fr-CA" sz="1600">
                <a:solidFill>
                  <a:srgbClr val="739CD1"/>
                </a:solidFill>
              </a:rPr>
              <a:t> et une </a:t>
            </a:r>
            <a:r>
              <a:rPr lang="fr-CA" sz="1600" err="1">
                <a:solidFill>
                  <a:srgbClr val="FA4098"/>
                </a:solidFill>
              </a:rPr>
              <a:t>SerieId</a:t>
            </a:r>
            <a:r>
              <a:rPr lang="fr-CA" sz="1600">
                <a:solidFill>
                  <a:srgbClr val="739CD1"/>
                </a:solidFill>
              </a:rPr>
              <a:t>. On a donc gardé que les acteurs qui possèdent une rangée dans </a:t>
            </a:r>
            <a:r>
              <a:rPr lang="fr-CA" sz="1600" err="1">
                <a:solidFill>
                  <a:srgbClr val="FA4098"/>
                </a:solidFill>
              </a:rPr>
              <a:t>ActeurSerie</a:t>
            </a:r>
            <a:r>
              <a:rPr lang="fr-CA" sz="1600">
                <a:solidFill>
                  <a:srgbClr val="739CD1"/>
                </a:solidFill>
              </a:rPr>
              <a:t> qui est associée à la bonne série.</a:t>
            </a:r>
          </a:p>
          <a:p>
            <a:endParaRPr lang="fr-CA" sz="1600">
              <a:solidFill>
                <a:srgbClr val="739CD1"/>
              </a:solidFill>
            </a:endParaRPr>
          </a:p>
          <a:p>
            <a:r>
              <a:rPr lang="fr-CA" sz="1600">
                <a:solidFill>
                  <a:srgbClr val="739CD1"/>
                </a:solidFill>
              </a:rPr>
              <a:t>• Vous êtes encouragés à utiliser ce genre de raccourcis lorsque c’est possible. Si on avait bel et bien eu besoin des informations contenues dans </a:t>
            </a:r>
            <a:r>
              <a:rPr lang="fr-CA" sz="1600" err="1">
                <a:solidFill>
                  <a:srgbClr val="FA4098"/>
                </a:solidFill>
              </a:rPr>
              <a:t>ActeurSerie</a:t>
            </a:r>
            <a:r>
              <a:rPr lang="fr-CA" sz="1600">
                <a:solidFill>
                  <a:srgbClr val="739CD1"/>
                </a:solidFill>
              </a:rPr>
              <a:t>, la jointure aurait été pertinente cela dit.</a:t>
            </a:r>
          </a:p>
        </p:txBody>
      </p:sp>
      <p:pic>
        <p:nvPicPr>
          <p:cNvPr id="10" name="Image 9">
            <a:extLst>
              <a:ext uri="{FF2B5EF4-FFF2-40B4-BE49-F238E27FC236}">
                <a16:creationId xmlns:a16="http://schemas.microsoft.com/office/drawing/2014/main" id="{E2E8C264-C428-2BDC-5903-87A997499C25}"/>
              </a:ext>
            </a:extLst>
          </p:cNvPr>
          <p:cNvPicPr>
            <a:picLocks noChangeAspect="1"/>
          </p:cNvPicPr>
          <p:nvPr/>
        </p:nvPicPr>
        <p:blipFill>
          <a:blip r:embed="rId2"/>
          <a:stretch>
            <a:fillRect/>
          </a:stretch>
        </p:blipFill>
        <p:spPr>
          <a:xfrm>
            <a:off x="4262069" y="6041253"/>
            <a:ext cx="7751996" cy="458918"/>
          </a:xfrm>
          <a:prstGeom prst="rect">
            <a:avLst/>
          </a:prstGeom>
          <a:ln w="28575">
            <a:solidFill>
              <a:srgbClr val="739CD1"/>
            </a:solidFill>
          </a:ln>
        </p:spPr>
      </p:pic>
      <p:cxnSp>
        <p:nvCxnSpPr>
          <p:cNvPr id="11" name="Connecteur droit avec flèche 10">
            <a:extLst>
              <a:ext uri="{FF2B5EF4-FFF2-40B4-BE49-F238E27FC236}">
                <a16:creationId xmlns:a16="http://schemas.microsoft.com/office/drawing/2014/main" id="{A68D8E71-B18F-951A-23A5-97B9AA99E00C}"/>
              </a:ext>
            </a:extLst>
          </p:cNvPr>
          <p:cNvCxnSpPr>
            <a:cxnSpLocks/>
          </p:cNvCxnSpPr>
          <p:nvPr/>
        </p:nvCxnSpPr>
        <p:spPr>
          <a:xfrm>
            <a:off x="3624758" y="6270712"/>
            <a:ext cx="547269" cy="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15" name="ZoneTexte 14">
            <a:extLst>
              <a:ext uri="{FF2B5EF4-FFF2-40B4-BE49-F238E27FC236}">
                <a16:creationId xmlns:a16="http://schemas.microsoft.com/office/drawing/2014/main" id="{2678411B-56A4-D461-7C34-962427783B7C}"/>
              </a:ext>
            </a:extLst>
          </p:cNvPr>
          <p:cNvSpPr txBox="1"/>
          <p:nvPr/>
        </p:nvSpPr>
        <p:spPr>
          <a:xfrm>
            <a:off x="141240" y="6116823"/>
            <a:ext cx="3543168" cy="307777"/>
          </a:xfrm>
          <a:prstGeom prst="rect">
            <a:avLst/>
          </a:prstGeom>
          <a:noFill/>
        </p:spPr>
        <p:txBody>
          <a:bodyPr wrap="square">
            <a:spAutoFit/>
          </a:bodyPr>
          <a:lstStyle/>
          <a:p>
            <a:r>
              <a:rPr lang="fr-CA" sz="1400">
                <a:solidFill>
                  <a:srgbClr val="739CD1"/>
                </a:solidFill>
              </a:rPr>
              <a:t>Remarquez que c’était aussi possible en SQL !</a:t>
            </a:r>
          </a:p>
        </p:txBody>
      </p:sp>
      <p:pic>
        <p:nvPicPr>
          <p:cNvPr id="5" name="Image 4">
            <a:extLst>
              <a:ext uri="{FF2B5EF4-FFF2-40B4-BE49-F238E27FC236}">
                <a16:creationId xmlns:a16="http://schemas.microsoft.com/office/drawing/2014/main" id="{44ABAD52-5524-976B-363F-01384B12AD86}"/>
              </a:ext>
            </a:extLst>
          </p:cNvPr>
          <p:cNvPicPr>
            <a:picLocks noChangeAspect="1"/>
          </p:cNvPicPr>
          <p:nvPr/>
        </p:nvPicPr>
        <p:blipFill>
          <a:blip r:embed="rId3"/>
          <a:stretch>
            <a:fillRect/>
          </a:stretch>
        </p:blipFill>
        <p:spPr>
          <a:xfrm>
            <a:off x="6460535" y="3040902"/>
            <a:ext cx="5621215" cy="2413915"/>
          </a:xfrm>
          <a:prstGeom prst="rect">
            <a:avLst/>
          </a:prstGeom>
          <a:ln w="28575">
            <a:solidFill>
              <a:srgbClr val="FA4098"/>
            </a:solidFill>
          </a:ln>
        </p:spPr>
      </p:pic>
      <p:sp>
        <p:nvSpPr>
          <p:cNvPr id="7" name="Rectangle 6">
            <a:extLst>
              <a:ext uri="{FF2B5EF4-FFF2-40B4-BE49-F238E27FC236}">
                <a16:creationId xmlns:a16="http://schemas.microsoft.com/office/drawing/2014/main" id="{0ABBA2E7-E253-A6F0-5565-9D6654966B2F}"/>
              </a:ext>
            </a:extLst>
          </p:cNvPr>
          <p:cNvSpPr/>
          <p:nvPr/>
        </p:nvSpPr>
        <p:spPr>
          <a:xfrm>
            <a:off x="6719581" y="4664278"/>
            <a:ext cx="5294486" cy="45300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242228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vert="horz" lIns="91440" tIns="45720" rIns="91440" bIns="45720" rtlCol="0" anchor="t">
            <a:normAutofit/>
          </a:bodyPr>
          <a:lstStyle/>
          <a:p>
            <a:r>
              <a:rPr lang="fr-CA"/>
              <a:t> Jointures</a:t>
            </a:r>
          </a:p>
          <a:p>
            <a:pPr lvl="1"/>
            <a:r>
              <a:rPr lang="fr-CA"/>
              <a:t> </a:t>
            </a:r>
            <a:r>
              <a:rPr lang="fr-CA" err="1"/>
              <a:t>Lazy</a:t>
            </a:r>
            <a:r>
              <a:rPr lang="fr-CA"/>
              <a:t> </a:t>
            </a:r>
            <a:r>
              <a:rPr lang="fr-CA" err="1"/>
              <a:t>Loading</a:t>
            </a:r>
            <a:endParaRPr lang="fr-CA"/>
          </a:p>
          <a:p>
            <a:pPr lvl="2"/>
            <a:r>
              <a:rPr lang="fr-CA"/>
              <a:t>Par défaut, </a:t>
            </a:r>
            <a:r>
              <a:rPr lang="fr-CA" dirty="0" err="1"/>
              <a:t>Entity</a:t>
            </a:r>
            <a:r>
              <a:rPr lang="fr-CA" dirty="0"/>
              <a:t> Framework essaye d’être économe lorsqu’il charge des données de la base de données dans l’application Web.</a:t>
            </a:r>
            <a:endParaRPr lang="fr-CA" dirty="0">
              <a:ea typeface="Calibri"/>
              <a:cs typeface="Calibri"/>
            </a:endParaRP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BE644845-9B00-6478-45F7-08263BC161AE}"/>
              </a:ext>
            </a:extLst>
          </p:cNvPr>
          <p:cNvPicPr>
            <a:picLocks noChangeAspect="1"/>
          </p:cNvPicPr>
          <p:nvPr/>
        </p:nvPicPr>
        <p:blipFill>
          <a:blip r:embed="rId2"/>
          <a:stretch>
            <a:fillRect/>
          </a:stretch>
        </p:blipFill>
        <p:spPr>
          <a:xfrm>
            <a:off x="350978" y="2801923"/>
            <a:ext cx="6367495" cy="3903074"/>
          </a:xfrm>
          <a:prstGeom prst="rect">
            <a:avLst/>
          </a:prstGeom>
          <a:ln w="28575">
            <a:solidFill>
              <a:srgbClr val="739CD1"/>
            </a:solidFill>
          </a:ln>
        </p:spPr>
      </p:pic>
      <p:pic>
        <p:nvPicPr>
          <p:cNvPr id="7" name="Image 6">
            <a:extLst>
              <a:ext uri="{FF2B5EF4-FFF2-40B4-BE49-F238E27FC236}">
                <a16:creationId xmlns:a16="http://schemas.microsoft.com/office/drawing/2014/main" id="{1C25C6E5-8EC7-F5DF-66ED-4154F7C81144}"/>
              </a:ext>
            </a:extLst>
          </p:cNvPr>
          <p:cNvPicPr>
            <a:picLocks noChangeAspect="1"/>
          </p:cNvPicPr>
          <p:nvPr/>
        </p:nvPicPr>
        <p:blipFill>
          <a:blip r:embed="rId3"/>
          <a:stretch>
            <a:fillRect/>
          </a:stretch>
        </p:blipFill>
        <p:spPr>
          <a:xfrm>
            <a:off x="7985346" y="2933823"/>
            <a:ext cx="3682516" cy="3507158"/>
          </a:xfrm>
          <a:prstGeom prst="rect">
            <a:avLst/>
          </a:prstGeom>
          <a:ln w="28575">
            <a:solidFill>
              <a:srgbClr val="739CD1"/>
            </a:solidFill>
          </a:ln>
        </p:spPr>
      </p:pic>
      <p:sp>
        <p:nvSpPr>
          <p:cNvPr id="8" name="ZoneTexte 7">
            <a:extLst>
              <a:ext uri="{FF2B5EF4-FFF2-40B4-BE49-F238E27FC236}">
                <a16:creationId xmlns:a16="http://schemas.microsoft.com/office/drawing/2014/main" id="{61F26EB3-F61E-035B-37F9-A3D44A4CA1F9}"/>
              </a:ext>
            </a:extLst>
          </p:cNvPr>
          <p:cNvSpPr txBox="1"/>
          <p:nvPr/>
        </p:nvSpPr>
        <p:spPr>
          <a:xfrm>
            <a:off x="3705198" y="2891638"/>
            <a:ext cx="4120427" cy="2031325"/>
          </a:xfrm>
          <a:prstGeom prst="rect">
            <a:avLst/>
          </a:prstGeom>
          <a:solidFill>
            <a:schemeClr val="bg1"/>
          </a:solidFill>
          <a:ln w="28575">
            <a:solidFill>
              <a:srgbClr val="739CD1"/>
            </a:solidFill>
          </a:ln>
        </p:spPr>
        <p:txBody>
          <a:bodyPr wrap="square" rtlCol="0">
            <a:spAutoFit/>
          </a:bodyPr>
          <a:lstStyle/>
          <a:p>
            <a:r>
              <a:rPr lang="fr-CA" sz="1400">
                <a:solidFill>
                  <a:srgbClr val="739CD1"/>
                </a:solidFill>
              </a:rPr>
              <a:t>• Si on n’utilisait pas le </a:t>
            </a:r>
            <a:r>
              <a:rPr lang="fr-CA" sz="1400" err="1">
                <a:solidFill>
                  <a:srgbClr val="739CD1"/>
                </a:solidFill>
              </a:rPr>
              <a:t>Lazy</a:t>
            </a:r>
            <a:r>
              <a:rPr lang="fr-CA" sz="1400">
                <a:solidFill>
                  <a:srgbClr val="739CD1"/>
                </a:solidFill>
              </a:rPr>
              <a:t> </a:t>
            </a:r>
            <a:r>
              <a:rPr lang="fr-CA" sz="1400" err="1">
                <a:solidFill>
                  <a:srgbClr val="739CD1"/>
                </a:solidFill>
              </a:rPr>
              <a:t>Loading</a:t>
            </a:r>
            <a:r>
              <a:rPr lang="fr-CA" sz="1400">
                <a:solidFill>
                  <a:srgbClr val="739CD1"/>
                </a:solidFill>
              </a:rPr>
              <a:t>, ça voudrait dire que </a:t>
            </a:r>
            <a:r>
              <a:rPr lang="fr-CA" sz="1400" b="1">
                <a:solidFill>
                  <a:srgbClr val="739CD1"/>
                </a:solidFill>
              </a:rPr>
              <a:t>systématiquement</a:t>
            </a:r>
            <a:r>
              <a:rPr lang="fr-CA" sz="1400">
                <a:solidFill>
                  <a:srgbClr val="739CD1"/>
                </a:solidFill>
              </a:rPr>
              <a:t>, demander la liste de tous les </a:t>
            </a:r>
            <a:r>
              <a:rPr lang="fr-CA" sz="1400" err="1">
                <a:solidFill>
                  <a:srgbClr val="FA4098"/>
                </a:solidFill>
              </a:rPr>
              <a:t>ActeurSerie</a:t>
            </a:r>
            <a:r>
              <a:rPr lang="fr-CA" sz="1400">
                <a:solidFill>
                  <a:srgbClr val="739CD1"/>
                </a:solidFill>
              </a:rPr>
              <a:t> (par exemple), forcerait </a:t>
            </a:r>
            <a:r>
              <a:rPr lang="fr-CA" sz="1400" b="1">
                <a:solidFill>
                  <a:srgbClr val="739CD1"/>
                </a:solidFill>
              </a:rPr>
              <a:t>Entity Framework </a:t>
            </a:r>
            <a:r>
              <a:rPr lang="fr-CA" sz="1400">
                <a:solidFill>
                  <a:srgbClr val="739CD1"/>
                </a:solidFill>
              </a:rPr>
              <a:t>à également charger tous les </a:t>
            </a:r>
            <a:r>
              <a:rPr lang="fr-CA" sz="1400">
                <a:solidFill>
                  <a:srgbClr val="FA4098"/>
                </a:solidFill>
              </a:rPr>
              <a:t>acteurs</a:t>
            </a:r>
            <a:r>
              <a:rPr lang="fr-CA" sz="1400">
                <a:solidFill>
                  <a:srgbClr val="739CD1"/>
                </a:solidFill>
              </a:rPr>
              <a:t> et toutes les </a:t>
            </a:r>
            <a:r>
              <a:rPr lang="fr-CA" sz="1400">
                <a:solidFill>
                  <a:srgbClr val="FA4098"/>
                </a:solidFill>
              </a:rPr>
              <a:t>séries</a:t>
            </a:r>
            <a:r>
              <a:rPr lang="fr-CA" sz="1400">
                <a:solidFill>
                  <a:srgbClr val="739CD1"/>
                </a:solidFill>
              </a:rPr>
              <a:t> de la BD ! C’est du </a:t>
            </a:r>
            <a:r>
              <a:rPr lang="fr-CA" sz="1400" b="1" err="1">
                <a:solidFill>
                  <a:srgbClr val="FA4098"/>
                </a:solidFill>
              </a:rPr>
              <a:t>Eager</a:t>
            </a:r>
            <a:r>
              <a:rPr lang="fr-CA" sz="1400" b="1">
                <a:solidFill>
                  <a:srgbClr val="FA4098"/>
                </a:solidFill>
              </a:rPr>
              <a:t> </a:t>
            </a:r>
            <a:r>
              <a:rPr lang="fr-CA" sz="1400" b="1" err="1">
                <a:solidFill>
                  <a:srgbClr val="FA4098"/>
                </a:solidFill>
              </a:rPr>
              <a:t>Loading</a:t>
            </a:r>
            <a:r>
              <a:rPr lang="fr-CA" sz="1400">
                <a:solidFill>
                  <a:srgbClr val="739CD1"/>
                </a:solidFill>
              </a:rPr>
              <a:t>.</a:t>
            </a:r>
          </a:p>
          <a:p>
            <a:endParaRPr lang="fr-CA" sz="1400">
              <a:solidFill>
                <a:srgbClr val="739CD1"/>
              </a:solidFill>
            </a:endParaRPr>
          </a:p>
          <a:p>
            <a:r>
              <a:rPr lang="fr-CA" sz="1400">
                <a:solidFill>
                  <a:srgbClr val="739CD1"/>
                </a:solidFill>
              </a:rPr>
              <a:t>• </a:t>
            </a:r>
            <a:r>
              <a:rPr lang="fr-CA" sz="1400" b="1" u="sng">
                <a:solidFill>
                  <a:srgbClr val="739CD1"/>
                </a:solidFill>
              </a:rPr>
              <a:t>C’est à tout prix à éviter</a:t>
            </a:r>
            <a:r>
              <a:rPr lang="fr-CA" sz="1400">
                <a:solidFill>
                  <a:srgbClr val="739CD1"/>
                </a:solidFill>
              </a:rPr>
              <a:t>. Cela ralentirait systématiquement les accès à la base de données pour les tables </a:t>
            </a:r>
            <a:r>
              <a:rPr lang="fr-CA" sz="1400">
                <a:solidFill>
                  <a:srgbClr val="FA4098"/>
                </a:solidFill>
              </a:rPr>
              <a:t>Acteur</a:t>
            </a:r>
            <a:r>
              <a:rPr lang="fr-CA" sz="1400">
                <a:solidFill>
                  <a:srgbClr val="739CD1"/>
                </a:solidFill>
              </a:rPr>
              <a:t>, </a:t>
            </a:r>
            <a:r>
              <a:rPr lang="fr-CA" sz="1400" err="1">
                <a:solidFill>
                  <a:srgbClr val="FA4098"/>
                </a:solidFill>
              </a:rPr>
              <a:t>Serie</a:t>
            </a:r>
            <a:r>
              <a:rPr lang="fr-CA" sz="1400">
                <a:solidFill>
                  <a:srgbClr val="739CD1"/>
                </a:solidFill>
              </a:rPr>
              <a:t> et </a:t>
            </a:r>
            <a:r>
              <a:rPr lang="fr-CA" sz="1400" err="1">
                <a:solidFill>
                  <a:srgbClr val="FA4098"/>
                </a:solidFill>
              </a:rPr>
              <a:t>ActeurSerie</a:t>
            </a:r>
            <a:r>
              <a:rPr lang="fr-CA" sz="1400">
                <a:solidFill>
                  <a:srgbClr val="739CD1"/>
                </a:solidFill>
              </a:rPr>
              <a:t>.</a:t>
            </a:r>
          </a:p>
        </p:txBody>
      </p:sp>
      <p:sp>
        <p:nvSpPr>
          <p:cNvPr id="9" name="Rectangle 8">
            <a:extLst>
              <a:ext uri="{FF2B5EF4-FFF2-40B4-BE49-F238E27FC236}">
                <a16:creationId xmlns:a16="http://schemas.microsoft.com/office/drawing/2014/main" id="{3D679508-35A5-830E-47B2-02E318E43702}"/>
              </a:ext>
            </a:extLst>
          </p:cNvPr>
          <p:cNvSpPr/>
          <p:nvPr/>
        </p:nvSpPr>
        <p:spPr>
          <a:xfrm>
            <a:off x="1139728" y="6475004"/>
            <a:ext cx="580016" cy="20482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934A0542-8826-4BE1-2F1C-4057DD061941}"/>
              </a:ext>
            </a:extLst>
          </p:cNvPr>
          <p:cNvSpPr/>
          <p:nvPr/>
        </p:nvSpPr>
        <p:spPr>
          <a:xfrm>
            <a:off x="3357473" y="6466614"/>
            <a:ext cx="904134" cy="22999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23D6165E-B45A-2EA0-0B4B-47A94F629BD2}"/>
              </a:ext>
            </a:extLst>
          </p:cNvPr>
          <p:cNvSpPr/>
          <p:nvPr/>
        </p:nvSpPr>
        <p:spPr>
          <a:xfrm>
            <a:off x="8769771" y="6078746"/>
            <a:ext cx="491675" cy="2633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C9F75AE-FBF2-61F8-472D-3983312C5BCB}"/>
              </a:ext>
            </a:extLst>
          </p:cNvPr>
          <p:cNvSpPr/>
          <p:nvPr/>
        </p:nvSpPr>
        <p:spPr>
          <a:xfrm>
            <a:off x="8771721" y="5402270"/>
            <a:ext cx="491675" cy="2633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66160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a:xfrm>
            <a:off x="840000" y="1150571"/>
            <a:ext cx="10512000" cy="5026393"/>
          </a:xfrm>
        </p:spPr>
        <p:txBody>
          <a:bodyPr/>
          <a:lstStyle/>
          <a:p>
            <a:r>
              <a:rPr lang="fr-CA"/>
              <a:t> Jointures</a:t>
            </a:r>
          </a:p>
          <a:p>
            <a:pPr lvl="1"/>
            <a:r>
              <a:rPr lang="fr-CA"/>
              <a:t> </a:t>
            </a:r>
            <a:r>
              <a:rPr lang="fr-CA" err="1"/>
              <a:t>Lazy</a:t>
            </a:r>
            <a:r>
              <a:rPr lang="fr-CA"/>
              <a:t> </a:t>
            </a:r>
            <a:r>
              <a:rPr lang="fr-CA" err="1"/>
              <a:t>Loading</a:t>
            </a:r>
            <a:endParaRPr lang="fr-CA"/>
          </a:p>
          <a:p>
            <a:pPr lvl="2"/>
            <a:r>
              <a:rPr lang="fr-CA"/>
              <a:t> Une solution possible est de charger, </a:t>
            </a:r>
            <a:r>
              <a:rPr lang="fr-CA" b="1"/>
              <a:t>au cas par cas</a:t>
            </a:r>
            <a:r>
              <a:rPr lang="fr-CA"/>
              <a:t>, les tables dont on a besoin pour que notre </a:t>
            </a:r>
            <a:r>
              <a:rPr lang="fr-CA" b="1"/>
              <a:t>jointure</a:t>
            </a:r>
            <a:r>
              <a:rPr lang="fr-CA"/>
              <a:t> (ou toute autre opération multi-tables) fonctionne.</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sp>
        <p:nvSpPr>
          <p:cNvPr id="8" name="ZoneTexte 7">
            <a:extLst>
              <a:ext uri="{FF2B5EF4-FFF2-40B4-BE49-F238E27FC236}">
                <a16:creationId xmlns:a16="http://schemas.microsoft.com/office/drawing/2014/main" id="{31F7CEDD-A431-D46B-2132-7EC3A1239230}"/>
              </a:ext>
            </a:extLst>
          </p:cNvPr>
          <p:cNvSpPr txBox="1"/>
          <p:nvPr/>
        </p:nvSpPr>
        <p:spPr>
          <a:xfrm>
            <a:off x="178153" y="3161603"/>
            <a:ext cx="4460183" cy="1077218"/>
          </a:xfrm>
          <a:prstGeom prst="rect">
            <a:avLst/>
          </a:prstGeom>
          <a:noFill/>
        </p:spPr>
        <p:txBody>
          <a:bodyPr wrap="square" rtlCol="0">
            <a:spAutoFit/>
          </a:bodyPr>
          <a:lstStyle/>
          <a:p>
            <a:r>
              <a:rPr lang="fr-CA" sz="1600">
                <a:solidFill>
                  <a:srgbClr val="739CD1"/>
                </a:solidFill>
              </a:rPr>
              <a:t>• Ceci ne fonctionne pas. </a:t>
            </a:r>
            <a:r>
              <a:rPr lang="fr-CA" sz="1600" err="1">
                <a:solidFill>
                  <a:srgbClr val="FA4098"/>
                </a:solidFill>
              </a:rPr>
              <a:t>a.ActeurSeries</a:t>
            </a:r>
            <a:r>
              <a:rPr lang="fr-CA" sz="1600">
                <a:solidFill>
                  <a:srgbClr val="739CD1"/>
                </a:solidFill>
              </a:rPr>
              <a:t> sera systématiquement </a:t>
            </a:r>
            <a:r>
              <a:rPr lang="fr-CA" sz="1600" b="1" i="1" err="1">
                <a:solidFill>
                  <a:srgbClr val="739CD1"/>
                </a:solidFill>
              </a:rPr>
              <a:t>null</a:t>
            </a:r>
            <a:r>
              <a:rPr lang="fr-CA" sz="1600">
                <a:solidFill>
                  <a:srgbClr val="739CD1"/>
                </a:solidFill>
              </a:rPr>
              <a:t> à cause du </a:t>
            </a:r>
            <a:r>
              <a:rPr lang="fr-CA" sz="1600" err="1">
                <a:solidFill>
                  <a:srgbClr val="FA4098"/>
                </a:solidFill>
              </a:rPr>
              <a:t>Lazy</a:t>
            </a:r>
            <a:r>
              <a:rPr lang="fr-CA" sz="1600">
                <a:solidFill>
                  <a:srgbClr val="FA4098"/>
                </a:solidFill>
              </a:rPr>
              <a:t> </a:t>
            </a:r>
            <a:r>
              <a:rPr lang="fr-CA" sz="1600" err="1">
                <a:solidFill>
                  <a:srgbClr val="FA4098"/>
                </a:solidFill>
              </a:rPr>
              <a:t>Loading</a:t>
            </a:r>
            <a:r>
              <a:rPr lang="fr-CA" sz="1600">
                <a:solidFill>
                  <a:srgbClr val="739CD1"/>
                </a:solidFill>
              </a:rPr>
              <a:t> et au final aucun acteur ne respectera la condition du </a:t>
            </a:r>
            <a:r>
              <a:rPr lang="fr-CA" sz="1600" err="1">
                <a:solidFill>
                  <a:srgbClr val="FA4098"/>
                </a:solidFill>
              </a:rPr>
              <a:t>Where</a:t>
            </a:r>
            <a:r>
              <a:rPr lang="fr-CA" sz="1600">
                <a:solidFill>
                  <a:srgbClr val="FA4098"/>
                </a:solidFill>
              </a:rPr>
              <a:t>()</a:t>
            </a:r>
            <a:r>
              <a:rPr lang="fr-CA" sz="1600">
                <a:solidFill>
                  <a:srgbClr val="739CD1"/>
                </a:solidFill>
              </a:rPr>
              <a:t>.</a:t>
            </a:r>
          </a:p>
        </p:txBody>
      </p:sp>
      <p:sp>
        <p:nvSpPr>
          <p:cNvPr id="9" name="ZoneTexte 8">
            <a:extLst>
              <a:ext uri="{FF2B5EF4-FFF2-40B4-BE49-F238E27FC236}">
                <a16:creationId xmlns:a16="http://schemas.microsoft.com/office/drawing/2014/main" id="{FE79B1A9-F2DB-1899-E074-16129B04DEDE}"/>
              </a:ext>
            </a:extLst>
          </p:cNvPr>
          <p:cNvSpPr txBox="1"/>
          <p:nvPr/>
        </p:nvSpPr>
        <p:spPr>
          <a:xfrm>
            <a:off x="202219" y="5066673"/>
            <a:ext cx="4460183" cy="1077218"/>
          </a:xfrm>
          <a:prstGeom prst="rect">
            <a:avLst/>
          </a:prstGeom>
          <a:noFill/>
        </p:spPr>
        <p:txBody>
          <a:bodyPr wrap="square" rtlCol="0">
            <a:spAutoFit/>
          </a:bodyPr>
          <a:lstStyle/>
          <a:p>
            <a:r>
              <a:rPr lang="fr-CA" sz="1600">
                <a:solidFill>
                  <a:srgbClr val="739CD1"/>
                </a:solidFill>
              </a:rPr>
              <a:t>• Ceci fonctionne. On a malheureusement dû demander les données de la table </a:t>
            </a:r>
            <a:r>
              <a:rPr lang="fr-CA" sz="1600" err="1">
                <a:solidFill>
                  <a:srgbClr val="FA4098"/>
                </a:solidFill>
              </a:rPr>
              <a:t>ActeurSerie</a:t>
            </a:r>
            <a:r>
              <a:rPr lang="fr-CA" sz="1600">
                <a:solidFill>
                  <a:srgbClr val="739CD1"/>
                </a:solidFill>
              </a:rPr>
              <a:t>, mais désormais, la référence </a:t>
            </a:r>
            <a:r>
              <a:rPr lang="fr-CA" sz="1600" err="1">
                <a:solidFill>
                  <a:srgbClr val="FA4098"/>
                </a:solidFill>
              </a:rPr>
              <a:t>ActeurSeries</a:t>
            </a:r>
            <a:r>
              <a:rPr lang="fr-CA" sz="1600">
                <a:solidFill>
                  <a:srgbClr val="739CD1"/>
                </a:solidFill>
              </a:rPr>
              <a:t> dans chaque </a:t>
            </a:r>
            <a:r>
              <a:rPr lang="fr-CA" sz="1600">
                <a:solidFill>
                  <a:srgbClr val="FA4098"/>
                </a:solidFill>
              </a:rPr>
              <a:t>Acteur</a:t>
            </a:r>
            <a:r>
              <a:rPr lang="fr-CA" sz="1600">
                <a:solidFill>
                  <a:srgbClr val="739CD1"/>
                </a:solidFill>
              </a:rPr>
              <a:t> est remplie et utilisable.</a:t>
            </a:r>
          </a:p>
        </p:txBody>
      </p:sp>
      <p:sp>
        <p:nvSpPr>
          <p:cNvPr id="12" name="ZoneTexte 11">
            <a:extLst>
              <a:ext uri="{FF2B5EF4-FFF2-40B4-BE49-F238E27FC236}">
                <a16:creationId xmlns:a16="http://schemas.microsoft.com/office/drawing/2014/main" id="{92E4977A-3417-A47E-F101-746D1A54FECF}"/>
              </a:ext>
            </a:extLst>
          </p:cNvPr>
          <p:cNvSpPr txBox="1"/>
          <p:nvPr/>
        </p:nvSpPr>
        <p:spPr>
          <a:xfrm>
            <a:off x="0" y="6579187"/>
            <a:ext cx="8456103" cy="276999"/>
          </a:xfrm>
          <a:prstGeom prst="rect">
            <a:avLst/>
          </a:prstGeom>
          <a:noFill/>
        </p:spPr>
        <p:txBody>
          <a:bodyPr wrap="square" rtlCol="0">
            <a:spAutoFit/>
          </a:bodyPr>
          <a:lstStyle/>
          <a:p>
            <a:r>
              <a:rPr lang="fr-CA" sz="1200">
                <a:solidFill>
                  <a:srgbClr val="739CD1"/>
                </a:solidFill>
              </a:rPr>
              <a:t>Nous reparlerons d’optimisation de requête et de performance dans quelques semaines.</a:t>
            </a:r>
          </a:p>
        </p:txBody>
      </p:sp>
      <p:pic>
        <p:nvPicPr>
          <p:cNvPr id="6" name="Image 5">
            <a:extLst>
              <a:ext uri="{FF2B5EF4-FFF2-40B4-BE49-F238E27FC236}">
                <a16:creationId xmlns:a16="http://schemas.microsoft.com/office/drawing/2014/main" id="{72D28E6F-DA67-2058-8497-51AD3CFE2F7A}"/>
              </a:ext>
            </a:extLst>
          </p:cNvPr>
          <p:cNvPicPr>
            <a:picLocks noChangeAspect="1"/>
          </p:cNvPicPr>
          <p:nvPr/>
        </p:nvPicPr>
        <p:blipFill>
          <a:blip r:embed="rId2"/>
          <a:stretch>
            <a:fillRect/>
          </a:stretch>
        </p:blipFill>
        <p:spPr>
          <a:xfrm>
            <a:off x="4823606" y="3017433"/>
            <a:ext cx="6892429" cy="1070600"/>
          </a:xfrm>
          <a:prstGeom prst="rect">
            <a:avLst/>
          </a:prstGeom>
          <a:ln w="28575">
            <a:solidFill>
              <a:srgbClr val="739CD1"/>
            </a:solidFill>
          </a:ln>
        </p:spPr>
      </p:pic>
      <p:sp>
        <p:nvSpPr>
          <p:cNvPr id="10" name="Rectangle 9">
            <a:extLst>
              <a:ext uri="{FF2B5EF4-FFF2-40B4-BE49-F238E27FC236}">
                <a16:creationId xmlns:a16="http://schemas.microsoft.com/office/drawing/2014/main" id="{1139970A-7BBF-7D36-310E-6B00B24348D9}"/>
              </a:ext>
            </a:extLst>
          </p:cNvPr>
          <p:cNvSpPr/>
          <p:nvPr/>
        </p:nvSpPr>
        <p:spPr>
          <a:xfrm>
            <a:off x="6989907" y="3816669"/>
            <a:ext cx="1189360" cy="210047"/>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14" name="Image 13">
            <a:extLst>
              <a:ext uri="{FF2B5EF4-FFF2-40B4-BE49-F238E27FC236}">
                <a16:creationId xmlns:a16="http://schemas.microsoft.com/office/drawing/2014/main" id="{7EC91EC6-82D9-C8BE-23F1-44D9DC6C0BEF}"/>
              </a:ext>
            </a:extLst>
          </p:cNvPr>
          <p:cNvPicPr>
            <a:picLocks noChangeAspect="1"/>
          </p:cNvPicPr>
          <p:nvPr/>
        </p:nvPicPr>
        <p:blipFill>
          <a:blip r:embed="rId3"/>
          <a:stretch>
            <a:fillRect/>
          </a:stretch>
        </p:blipFill>
        <p:spPr>
          <a:xfrm>
            <a:off x="4797597" y="4945714"/>
            <a:ext cx="7192184" cy="1085612"/>
          </a:xfrm>
          <a:prstGeom prst="rect">
            <a:avLst/>
          </a:prstGeom>
          <a:ln w="28575">
            <a:solidFill>
              <a:srgbClr val="739CD1"/>
            </a:solidFill>
          </a:ln>
        </p:spPr>
      </p:pic>
      <p:sp>
        <p:nvSpPr>
          <p:cNvPr id="11" name="Rectangle 10">
            <a:extLst>
              <a:ext uri="{FF2B5EF4-FFF2-40B4-BE49-F238E27FC236}">
                <a16:creationId xmlns:a16="http://schemas.microsoft.com/office/drawing/2014/main" id="{469AC386-3AD9-050E-A55E-230BBF257CE7}"/>
              </a:ext>
            </a:extLst>
          </p:cNvPr>
          <p:cNvSpPr/>
          <p:nvPr/>
        </p:nvSpPr>
        <p:spPr>
          <a:xfrm>
            <a:off x="7071206" y="5775471"/>
            <a:ext cx="1314094" cy="22999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2922023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805B957A-9052-4DC1-9DCC-B3F0165FB514}"/>
              </a:ext>
            </a:extLst>
          </p:cNvPr>
          <p:cNvSpPr>
            <a:spLocks noGrp="1"/>
          </p:cNvSpPr>
          <p:nvPr>
            <p:ph idx="1"/>
          </p:nvPr>
        </p:nvSpPr>
        <p:spPr/>
        <p:txBody>
          <a:bodyPr/>
          <a:lstStyle/>
          <a:p>
            <a:r>
              <a:rPr lang="fr-CA" dirty="0"/>
              <a:t> Interrogations de la BD:</a:t>
            </a:r>
          </a:p>
          <a:p>
            <a:r>
              <a:rPr lang="fr-CA" dirty="0">
                <a:solidFill>
                  <a:srgbClr val="739CD1"/>
                </a:solidFill>
              </a:rPr>
              <a:t> 	LINQ</a:t>
            </a:r>
          </a:p>
          <a:p>
            <a:r>
              <a:rPr lang="fr-CA" dirty="0">
                <a:solidFill>
                  <a:srgbClr val="739CD1"/>
                </a:solidFill>
              </a:rPr>
              <a:t> 	Jointures</a:t>
            </a:r>
          </a:p>
          <a:p>
            <a:r>
              <a:rPr lang="fr-CA" dirty="0">
                <a:solidFill>
                  <a:srgbClr val="739CD1"/>
                </a:solidFill>
              </a:rPr>
              <a:t> 	Vues</a:t>
            </a:r>
          </a:p>
        </p:txBody>
      </p:sp>
      <p:sp>
        <p:nvSpPr>
          <p:cNvPr id="3" name="Titre 2">
            <a:extLst>
              <a:ext uri="{FF2B5EF4-FFF2-40B4-BE49-F238E27FC236}">
                <a16:creationId xmlns:a16="http://schemas.microsoft.com/office/drawing/2014/main" id="{36B6614C-72E4-4109-BCB2-8A7C94B43A06}"/>
              </a:ext>
            </a:extLst>
          </p:cNvPr>
          <p:cNvSpPr>
            <a:spLocks noGrp="1"/>
          </p:cNvSpPr>
          <p:nvPr>
            <p:ph type="title"/>
          </p:nvPr>
        </p:nvSpPr>
        <p:spPr/>
        <p:txBody>
          <a:bodyPr/>
          <a:lstStyle/>
          <a:p>
            <a:r>
              <a:rPr lang="fr-CA"/>
              <a:t>Sommaire </a:t>
            </a:r>
            <a:r>
              <a:rPr lang="en-CA"/>
              <a:t>📃</a:t>
            </a:r>
            <a:endParaRPr lang="fr-CA"/>
          </a:p>
        </p:txBody>
      </p:sp>
    </p:spTree>
    <p:extLst>
      <p:ext uri="{BB962C8B-B14F-4D97-AF65-F5344CB8AC3E}">
        <p14:creationId xmlns:p14="http://schemas.microsoft.com/office/powerpoint/2010/main" val="36249700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dirty="0"/>
              <a:t> Jointures</a:t>
            </a:r>
          </a:p>
          <a:p>
            <a:pPr lvl="1"/>
            <a:r>
              <a:rPr lang="fr-CA" dirty="0"/>
              <a:t> </a:t>
            </a:r>
            <a:r>
              <a:rPr lang="fr-CA" dirty="0" err="1"/>
              <a:t>Lazy</a:t>
            </a:r>
            <a:r>
              <a:rPr lang="fr-CA" dirty="0"/>
              <a:t> </a:t>
            </a:r>
            <a:r>
              <a:rPr lang="fr-CA" dirty="0" err="1"/>
              <a:t>Loading</a:t>
            </a:r>
            <a:endParaRPr lang="fr-CA" dirty="0"/>
          </a:p>
          <a:p>
            <a:pPr lvl="2"/>
            <a:r>
              <a:rPr lang="fr-CA" dirty="0"/>
              <a:t> INSTALLEZ le package </a:t>
            </a:r>
            <a:r>
              <a:rPr lang="fr-CA" dirty="0" err="1">
                <a:solidFill>
                  <a:srgbClr val="FA4098"/>
                </a:solidFill>
              </a:rPr>
              <a:t>EntityFrameworkCore.Proxies</a:t>
            </a:r>
            <a:endParaRPr lang="fr-CA" dirty="0">
              <a:solidFill>
                <a:srgbClr val="FA4098"/>
              </a:solidFill>
            </a:endParaRPr>
          </a:p>
          <a:p>
            <a:pPr lvl="2"/>
            <a:endParaRPr lang="fr-CA" dirty="0"/>
          </a:p>
          <a:p>
            <a:pPr lvl="2"/>
            <a:endParaRPr lang="fr-CA" dirty="0"/>
          </a:p>
          <a:p>
            <a:pPr lvl="2"/>
            <a:endParaRPr lang="fr-CA" dirty="0"/>
          </a:p>
          <a:p>
            <a:pPr lvl="2"/>
            <a:endParaRPr lang="fr-CA" dirty="0"/>
          </a:p>
          <a:p>
            <a:pPr lvl="2"/>
            <a:r>
              <a:rPr lang="fr-CA" dirty="0"/>
              <a:t> À partir du moment où on configure </a:t>
            </a:r>
            <a:r>
              <a:rPr lang="fr-CA" dirty="0">
                <a:solidFill>
                  <a:srgbClr val="FA4098"/>
                </a:solidFill>
              </a:rPr>
              <a:t>.</a:t>
            </a:r>
            <a:r>
              <a:rPr lang="fr-CA" dirty="0" err="1">
                <a:solidFill>
                  <a:srgbClr val="FA4098"/>
                </a:solidFill>
              </a:rPr>
              <a:t>UseLazyLoadingProxies</a:t>
            </a:r>
            <a:r>
              <a:rPr lang="fr-CA" dirty="0">
                <a:solidFill>
                  <a:srgbClr val="FA4098"/>
                </a:solidFill>
              </a:rPr>
              <a:t>()</a:t>
            </a:r>
            <a:r>
              <a:rPr lang="fr-CA" dirty="0"/>
              <a:t> sur le </a:t>
            </a:r>
            <a:r>
              <a:rPr lang="fr-CA" dirty="0" err="1">
                <a:solidFill>
                  <a:srgbClr val="FA4098"/>
                </a:solidFill>
              </a:rPr>
              <a:t>DbContext</a:t>
            </a:r>
            <a:r>
              <a:rPr lang="fr-CA" dirty="0"/>
              <a:t>, même si le </a:t>
            </a:r>
            <a:r>
              <a:rPr lang="fr-CA" dirty="0" err="1">
                <a:solidFill>
                  <a:srgbClr val="FA4098"/>
                </a:solidFill>
              </a:rPr>
              <a:t>Lazy</a:t>
            </a:r>
            <a:r>
              <a:rPr lang="fr-CA" dirty="0">
                <a:solidFill>
                  <a:srgbClr val="FA4098"/>
                </a:solidFill>
              </a:rPr>
              <a:t> </a:t>
            </a:r>
            <a:r>
              <a:rPr lang="fr-CA" dirty="0" err="1">
                <a:solidFill>
                  <a:srgbClr val="FA4098"/>
                </a:solidFill>
              </a:rPr>
              <a:t>Loading</a:t>
            </a:r>
            <a:r>
              <a:rPr lang="fr-CA" dirty="0"/>
              <a:t> </a:t>
            </a:r>
            <a:r>
              <a:rPr lang="fr-CA" b="1" dirty="0"/>
              <a:t>reste actif</a:t>
            </a:r>
            <a:r>
              <a:rPr lang="fr-CA" dirty="0"/>
              <a:t>, quand on accède à une autre table via une propriété de référence avec le mot-clé </a:t>
            </a:r>
            <a:r>
              <a:rPr lang="fr-CA" dirty="0" err="1">
                <a:solidFill>
                  <a:srgbClr val="FA4098"/>
                </a:solidFill>
              </a:rPr>
              <a:t>virtual</a:t>
            </a:r>
            <a:r>
              <a:rPr lang="fr-CA" dirty="0"/>
              <a:t>, </a:t>
            </a:r>
            <a:r>
              <a:rPr lang="fr-CA" dirty="0" err="1"/>
              <a:t>Entity</a:t>
            </a:r>
            <a:r>
              <a:rPr lang="fr-CA" dirty="0"/>
              <a:t> Framework vérifiera si cette table est chargée, et si non, la chargera pour s’assurer que tout fonctionne !</a:t>
            </a:r>
          </a:p>
          <a:p>
            <a:endParaRPr lang="fr-CA" dirty="0"/>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7" name="Image 6">
            <a:extLst>
              <a:ext uri="{FF2B5EF4-FFF2-40B4-BE49-F238E27FC236}">
                <a16:creationId xmlns:a16="http://schemas.microsoft.com/office/drawing/2014/main" id="{777CBDD6-F7AD-5B2B-4685-D7C3954C00A1}"/>
              </a:ext>
            </a:extLst>
          </p:cNvPr>
          <p:cNvPicPr>
            <a:picLocks noChangeAspect="1"/>
          </p:cNvPicPr>
          <p:nvPr/>
        </p:nvPicPr>
        <p:blipFill>
          <a:blip r:embed="rId2"/>
          <a:stretch>
            <a:fillRect/>
          </a:stretch>
        </p:blipFill>
        <p:spPr>
          <a:xfrm>
            <a:off x="1304007" y="2639329"/>
            <a:ext cx="4476008" cy="696457"/>
          </a:xfrm>
          <a:prstGeom prst="rect">
            <a:avLst/>
          </a:prstGeom>
          <a:ln w="28575">
            <a:solidFill>
              <a:srgbClr val="739CD1"/>
            </a:solidFill>
          </a:ln>
        </p:spPr>
      </p:pic>
      <p:pic>
        <p:nvPicPr>
          <p:cNvPr id="9" name="Image 8">
            <a:extLst>
              <a:ext uri="{FF2B5EF4-FFF2-40B4-BE49-F238E27FC236}">
                <a16:creationId xmlns:a16="http://schemas.microsoft.com/office/drawing/2014/main" id="{5FF5C65F-34E6-A8CF-9F6A-9B8086E6CA36}"/>
              </a:ext>
            </a:extLst>
          </p:cNvPr>
          <p:cNvPicPr>
            <a:picLocks noChangeAspect="1"/>
          </p:cNvPicPr>
          <p:nvPr/>
        </p:nvPicPr>
        <p:blipFill>
          <a:blip r:embed="rId3"/>
          <a:stretch>
            <a:fillRect/>
          </a:stretch>
        </p:blipFill>
        <p:spPr>
          <a:xfrm>
            <a:off x="6260446" y="2404368"/>
            <a:ext cx="4652646" cy="1070600"/>
          </a:xfrm>
          <a:prstGeom prst="rect">
            <a:avLst/>
          </a:prstGeom>
          <a:ln w="101600">
            <a:solidFill>
              <a:srgbClr val="FA4098"/>
            </a:solidFill>
          </a:ln>
        </p:spPr>
      </p:pic>
      <p:sp>
        <p:nvSpPr>
          <p:cNvPr id="10" name="Flèche : droite 9">
            <a:extLst>
              <a:ext uri="{FF2B5EF4-FFF2-40B4-BE49-F238E27FC236}">
                <a16:creationId xmlns:a16="http://schemas.microsoft.com/office/drawing/2014/main" id="{DDCE3F32-FDE8-6F5C-5BBF-BFF1AAA7EBC8}"/>
              </a:ext>
            </a:extLst>
          </p:cNvPr>
          <p:cNvSpPr/>
          <p:nvPr/>
        </p:nvSpPr>
        <p:spPr>
          <a:xfrm>
            <a:off x="5920474" y="2763012"/>
            <a:ext cx="339972" cy="433195"/>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65D73DF3-FAA1-4DF7-40FC-0127D9102208}"/>
              </a:ext>
            </a:extLst>
          </p:cNvPr>
          <p:cNvSpPr/>
          <p:nvPr/>
        </p:nvSpPr>
        <p:spPr>
          <a:xfrm>
            <a:off x="6600418" y="3047071"/>
            <a:ext cx="1981520" cy="14913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3" name="ZoneTexte 12">
            <a:extLst>
              <a:ext uri="{FF2B5EF4-FFF2-40B4-BE49-F238E27FC236}">
                <a16:creationId xmlns:a16="http://schemas.microsoft.com/office/drawing/2014/main" id="{DA141719-3784-331B-D988-D8EBF8245478}"/>
              </a:ext>
            </a:extLst>
          </p:cNvPr>
          <p:cNvSpPr txBox="1"/>
          <p:nvPr/>
        </p:nvSpPr>
        <p:spPr>
          <a:xfrm>
            <a:off x="396266" y="4999913"/>
            <a:ext cx="4058288" cy="1323439"/>
          </a:xfrm>
          <a:prstGeom prst="rect">
            <a:avLst/>
          </a:prstGeom>
          <a:noFill/>
        </p:spPr>
        <p:txBody>
          <a:bodyPr wrap="square" rtlCol="0">
            <a:spAutoFit/>
          </a:bodyPr>
          <a:lstStyle/>
          <a:p>
            <a:r>
              <a:rPr lang="fr-CA" sz="1600">
                <a:solidFill>
                  <a:srgbClr val="739CD1"/>
                </a:solidFill>
              </a:rPr>
              <a:t>• Ceci deviendrait fonctionnel !</a:t>
            </a:r>
          </a:p>
          <a:p>
            <a:endParaRPr lang="fr-CA" sz="1600">
              <a:solidFill>
                <a:srgbClr val="739CD1"/>
              </a:solidFill>
            </a:endParaRPr>
          </a:p>
          <a:p>
            <a:r>
              <a:rPr lang="fr-CA" sz="1600">
                <a:solidFill>
                  <a:srgbClr val="739CD1"/>
                </a:solidFill>
              </a:rPr>
              <a:t>• La table </a:t>
            </a:r>
            <a:r>
              <a:rPr lang="fr-CA" sz="1600" err="1">
                <a:solidFill>
                  <a:srgbClr val="FA4098"/>
                </a:solidFill>
              </a:rPr>
              <a:t>ActeurSerie</a:t>
            </a:r>
            <a:r>
              <a:rPr lang="fr-CA" sz="1600">
                <a:solidFill>
                  <a:srgbClr val="739CD1"/>
                </a:solidFill>
              </a:rPr>
              <a:t> serait chargée dès le moment où on essaye d’y accéder avec </a:t>
            </a:r>
            <a:r>
              <a:rPr lang="fr-CA" sz="1600" err="1">
                <a:solidFill>
                  <a:srgbClr val="FA4098"/>
                </a:solidFill>
              </a:rPr>
              <a:t>a.ActeurSeries</a:t>
            </a:r>
            <a:r>
              <a:rPr lang="fr-CA" sz="1600">
                <a:solidFill>
                  <a:srgbClr val="739CD1"/>
                </a:solidFill>
              </a:rPr>
              <a:t>, par exemple.</a:t>
            </a:r>
          </a:p>
        </p:txBody>
      </p:sp>
      <p:pic>
        <p:nvPicPr>
          <p:cNvPr id="4" name="Image 3">
            <a:extLst>
              <a:ext uri="{FF2B5EF4-FFF2-40B4-BE49-F238E27FC236}">
                <a16:creationId xmlns:a16="http://schemas.microsoft.com/office/drawing/2014/main" id="{35F3E31E-FE6E-E5A6-5A20-8392B3C92582}"/>
              </a:ext>
            </a:extLst>
          </p:cNvPr>
          <p:cNvPicPr>
            <a:picLocks noChangeAspect="1"/>
          </p:cNvPicPr>
          <p:nvPr/>
        </p:nvPicPr>
        <p:blipFill>
          <a:blip r:embed="rId4"/>
          <a:stretch>
            <a:fillRect/>
          </a:stretch>
        </p:blipFill>
        <p:spPr>
          <a:xfrm>
            <a:off x="4896488" y="5252752"/>
            <a:ext cx="6892429" cy="1070600"/>
          </a:xfrm>
          <a:prstGeom prst="rect">
            <a:avLst/>
          </a:prstGeom>
          <a:ln w="28575">
            <a:solidFill>
              <a:srgbClr val="739CD1"/>
            </a:solidFill>
          </a:ln>
        </p:spPr>
      </p:pic>
    </p:spTree>
    <p:extLst>
      <p:ext uri="{BB962C8B-B14F-4D97-AF65-F5344CB8AC3E}">
        <p14:creationId xmlns:p14="http://schemas.microsoft.com/office/powerpoint/2010/main" val="27713513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Exemple 1 : La liste d’acteurs pour une seule série particulière</a:t>
            </a:r>
          </a:p>
          <a:p>
            <a:pPr lvl="2"/>
            <a:r>
              <a:rPr lang="fr-CA"/>
              <a:t> Résultat</a:t>
            </a:r>
          </a:p>
          <a:p>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4" name="Image 3">
            <a:extLst>
              <a:ext uri="{FF2B5EF4-FFF2-40B4-BE49-F238E27FC236}">
                <a16:creationId xmlns:a16="http://schemas.microsoft.com/office/drawing/2014/main" id="{86B6DE15-BE66-BF37-9045-80369C08FEBE}"/>
              </a:ext>
            </a:extLst>
          </p:cNvPr>
          <p:cNvPicPr>
            <a:picLocks noChangeAspect="1"/>
          </p:cNvPicPr>
          <p:nvPr/>
        </p:nvPicPr>
        <p:blipFill>
          <a:blip r:embed="rId2"/>
          <a:stretch>
            <a:fillRect/>
          </a:stretch>
        </p:blipFill>
        <p:spPr>
          <a:xfrm>
            <a:off x="6421371" y="2773976"/>
            <a:ext cx="5068007" cy="3524742"/>
          </a:xfrm>
          <a:prstGeom prst="rect">
            <a:avLst/>
          </a:prstGeom>
          <a:ln w="28575">
            <a:solidFill>
              <a:srgbClr val="739CD1"/>
            </a:solidFill>
          </a:ln>
        </p:spPr>
      </p:pic>
      <p:sp>
        <p:nvSpPr>
          <p:cNvPr id="5" name="Rectangle 4">
            <a:extLst>
              <a:ext uri="{FF2B5EF4-FFF2-40B4-BE49-F238E27FC236}">
                <a16:creationId xmlns:a16="http://schemas.microsoft.com/office/drawing/2014/main" id="{3A703B26-50CA-50B9-B14B-47B62E7262E8}"/>
              </a:ext>
            </a:extLst>
          </p:cNvPr>
          <p:cNvSpPr/>
          <p:nvPr/>
        </p:nvSpPr>
        <p:spPr>
          <a:xfrm>
            <a:off x="6476300" y="3277998"/>
            <a:ext cx="2592199" cy="1042332"/>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6" name="Rectangle 5">
            <a:extLst>
              <a:ext uri="{FF2B5EF4-FFF2-40B4-BE49-F238E27FC236}">
                <a16:creationId xmlns:a16="http://schemas.microsoft.com/office/drawing/2014/main" id="{FF5EB9F7-FAC9-6527-E8B5-5DB93635B4F9}"/>
              </a:ext>
            </a:extLst>
          </p:cNvPr>
          <p:cNvSpPr/>
          <p:nvPr/>
        </p:nvSpPr>
        <p:spPr>
          <a:xfrm>
            <a:off x="6476300" y="4437076"/>
            <a:ext cx="4169329" cy="178183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7" name="ZoneTexte 6">
            <a:extLst>
              <a:ext uri="{FF2B5EF4-FFF2-40B4-BE49-F238E27FC236}">
                <a16:creationId xmlns:a16="http://schemas.microsoft.com/office/drawing/2014/main" id="{F7B66E16-8D4C-1DE2-F768-754BB0CE4850}"/>
              </a:ext>
            </a:extLst>
          </p:cNvPr>
          <p:cNvSpPr txBox="1"/>
          <p:nvPr/>
        </p:nvSpPr>
        <p:spPr>
          <a:xfrm>
            <a:off x="8664836" y="2970221"/>
            <a:ext cx="2643595" cy="307777"/>
          </a:xfrm>
          <a:prstGeom prst="rect">
            <a:avLst/>
          </a:prstGeom>
          <a:noFill/>
        </p:spPr>
        <p:txBody>
          <a:bodyPr wrap="square" rtlCol="0">
            <a:spAutoFit/>
          </a:bodyPr>
          <a:lstStyle/>
          <a:p>
            <a:r>
              <a:rPr lang="fr-CA" sz="1400">
                <a:solidFill>
                  <a:srgbClr val="FA4098"/>
                </a:solidFill>
              </a:rPr>
              <a:t>Série dans notre </a:t>
            </a:r>
            <a:r>
              <a:rPr lang="fr-CA" sz="1400" err="1">
                <a:solidFill>
                  <a:srgbClr val="FA4098"/>
                </a:solidFill>
              </a:rPr>
              <a:t>ViewModel</a:t>
            </a:r>
            <a:endParaRPr lang="fr-CA" sz="1400">
              <a:solidFill>
                <a:srgbClr val="FA4098"/>
              </a:solidFill>
            </a:endParaRPr>
          </a:p>
        </p:txBody>
      </p:sp>
      <p:sp>
        <p:nvSpPr>
          <p:cNvPr id="8" name="ZoneTexte 7">
            <a:extLst>
              <a:ext uri="{FF2B5EF4-FFF2-40B4-BE49-F238E27FC236}">
                <a16:creationId xmlns:a16="http://schemas.microsoft.com/office/drawing/2014/main" id="{95FBBF02-DB74-8AFA-E868-434210E2F3BB}"/>
              </a:ext>
            </a:extLst>
          </p:cNvPr>
          <p:cNvSpPr txBox="1"/>
          <p:nvPr/>
        </p:nvSpPr>
        <p:spPr>
          <a:xfrm>
            <a:off x="9068499" y="4166441"/>
            <a:ext cx="3077098" cy="307777"/>
          </a:xfrm>
          <a:prstGeom prst="rect">
            <a:avLst/>
          </a:prstGeom>
          <a:noFill/>
        </p:spPr>
        <p:txBody>
          <a:bodyPr wrap="square" rtlCol="0">
            <a:spAutoFit/>
          </a:bodyPr>
          <a:lstStyle/>
          <a:p>
            <a:r>
              <a:rPr lang="fr-CA" sz="1400">
                <a:solidFill>
                  <a:srgbClr val="FA4098"/>
                </a:solidFill>
              </a:rPr>
              <a:t>Liste d’acteurs dans notre </a:t>
            </a:r>
            <a:r>
              <a:rPr lang="fr-CA" sz="1400" err="1">
                <a:solidFill>
                  <a:srgbClr val="FA4098"/>
                </a:solidFill>
              </a:rPr>
              <a:t>ViewModel</a:t>
            </a:r>
            <a:endParaRPr lang="fr-CA" sz="1400">
              <a:solidFill>
                <a:srgbClr val="FA4098"/>
              </a:solidFill>
            </a:endParaRPr>
          </a:p>
        </p:txBody>
      </p:sp>
      <p:pic>
        <p:nvPicPr>
          <p:cNvPr id="10" name="Image 9">
            <a:extLst>
              <a:ext uri="{FF2B5EF4-FFF2-40B4-BE49-F238E27FC236}">
                <a16:creationId xmlns:a16="http://schemas.microsoft.com/office/drawing/2014/main" id="{754E1ED2-F276-80CF-3AB8-0AA55D5CC66A}"/>
              </a:ext>
            </a:extLst>
          </p:cNvPr>
          <p:cNvPicPr>
            <a:picLocks noChangeAspect="1"/>
          </p:cNvPicPr>
          <p:nvPr/>
        </p:nvPicPr>
        <p:blipFill>
          <a:blip r:embed="rId3"/>
          <a:stretch>
            <a:fillRect/>
          </a:stretch>
        </p:blipFill>
        <p:spPr>
          <a:xfrm>
            <a:off x="699022" y="3799164"/>
            <a:ext cx="3624510" cy="2965508"/>
          </a:xfrm>
          <a:prstGeom prst="rect">
            <a:avLst/>
          </a:prstGeom>
          <a:ln w="28575">
            <a:solidFill>
              <a:srgbClr val="739CD1"/>
            </a:solidFill>
          </a:ln>
        </p:spPr>
      </p:pic>
      <p:pic>
        <p:nvPicPr>
          <p:cNvPr id="12" name="Image 11">
            <a:extLst>
              <a:ext uri="{FF2B5EF4-FFF2-40B4-BE49-F238E27FC236}">
                <a16:creationId xmlns:a16="http://schemas.microsoft.com/office/drawing/2014/main" id="{56DA733F-410F-5B28-2054-D19A67F9F5C3}"/>
              </a:ext>
            </a:extLst>
          </p:cNvPr>
          <p:cNvPicPr>
            <a:picLocks noChangeAspect="1"/>
          </p:cNvPicPr>
          <p:nvPr/>
        </p:nvPicPr>
        <p:blipFill>
          <a:blip r:embed="rId4"/>
          <a:stretch>
            <a:fillRect/>
          </a:stretch>
        </p:blipFill>
        <p:spPr>
          <a:xfrm>
            <a:off x="1680238" y="2473392"/>
            <a:ext cx="3150982" cy="1458948"/>
          </a:xfrm>
          <a:prstGeom prst="rect">
            <a:avLst/>
          </a:prstGeom>
          <a:ln w="28575">
            <a:solidFill>
              <a:srgbClr val="739CD1"/>
            </a:solidFill>
          </a:ln>
        </p:spPr>
      </p:pic>
      <p:cxnSp>
        <p:nvCxnSpPr>
          <p:cNvPr id="13" name="Connecteur droit avec flèche 12">
            <a:extLst>
              <a:ext uri="{FF2B5EF4-FFF2-40B4-BE49-F238E27FC236}">
                <a16:creationId xmlns:a16="http://schemas.microsoft.com/office/drawing/2014/main" id="{559DA339-0AA9-D3D2-FF85-FE96B4697FCB}"/>
              </a:ext>
            </a:extLst>
          </p:cNvPr>
          <p:cNvCxnSpPr>
            <a:cxnSpLocks/>
          </p:cNvCxnSpPr>
          <p:nvPr/>
        </p:nvCxnSpPr>
        <p:spPr>
          <a:xfrm>
            <a:off x="4900809" y="3202866"/>
            <a:ext cx="1520562" cy="595085"/>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droit avec flèche 14">
            <a:extLst>
              <a:ext uri="{FF2B5EF4-FFF2-40B4-BE49-F238E27FC236}">
                <a16:creationId xmlns:a16="http://schemas.microsoft.com/office/drawing/2014/main" id="{5E03BF44-6B85-D20C-7E08-501B591E203B}"/>
              </a:ext>
            </a:extLst>
          </p:cNvPr>
          <p:cNvCxnSpPr>
            <a:cxnSpLocks/>
          </p:cNvCxnSpPr>
          <p:nvPr/>
        </p:nvCxnSpPr>
        <p:spPr>
          <a:xfrm flipV="1">
            <a:off x="4072854" y="5184396"/>
            <a:ext cx="2264268" cy="160818"/>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772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Exemple 2 : </a:t>
            </a:r>
            <a:r>
              <a:rPr lang="fr-CA" b="1"/>
              <a:t>Tous les acteurs de chaque série</a:t>
            </a:r>
          </a:p>
          <a:p>
            <a:pPr lvl="2"/>
            <a:r>
              <a:rPr lang="fr-CA" sz="1800"/>
              <a:t> Cette fois-ci, ce qu’on voudra envoyer à la vue est un </a:t>
            </a:r>
            <a:r>
              <a:rPr lang="fr-CA" sz="1800" err="1">
                <a:solidFill>
                  <a:srgbClr val="FA4098"/>
                </a:solidFill>
              </a:rPr>
              <a:t>IEnumerable</a:t>
            </a:r>
            <a:r>
              <a:rPr lang="fr-CA" sz="1800">
                <a:solidFill>
                  <a:srgbClr val="FA4098"/>
                </a:solidFill>
              </a:rPr>
              <a:t>&lt;</a:t>
            </a:r>
            <a:r>
              <a:rPr lang="fr-CA" sz="1800" err="1">
                <a:solidFill>
                  <a:srgbClr val="FA4098"/>
                </a:solidFill>
              </a:rPr>
              <a:t>ActeursSerieViewModel</a:t>
            </a:r>
            <a:r>
              <a:rPr lang="fr-CA" sz="1800">
                <a:solidFill>
                  <a:srgbClr val="FA4098"/>
                </a:solidFill>
              </a:rPr>
              <a:t>&gt;</a:t>
            </a:r>
            <a:r>
              <a:rPr lang="fr-CA" sz="1800"/>
              <a:t>, donc la même chose que dans l’exemple précédent, mais plusieurs fois car on veut la liste pour chaque série.</a:t>
            </a:r>
          </a:p>
          <a:p>
            <a:pPr lvl="2"/>
            <a:r>
              <a:rPr lang="fr-CA" sz="1800"/>
              <a:t> On pourrait donc faire à peu près la même chose, sauf qu’on ajoute une boucle pour faire un </a:t>
            </a:r>
            <a:r>
              <a:rPr lang="fr-CA" sz="1800" err="1">
                <a:solidFill>
                  <a:srgbClr val="FA4098"/>
                </a:solidFill>
              </a:rPr>
              <a:t>ActeursSerieViewModel</a:t>
            </a:r>
            <a:r>
              <a:rPr lang="fr-CA" sz="1800"/>
              <a:t> par série.</a:t>
            </a:r>
            <a:endParaRPr lang="fr-CA" sz="1600"/>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sp>
        <p:nvSpPr>
          <p:cNvPr id="10" name="ZoneTexte 9">
            <a:extLst>
              <a:ext uri="{FF2B5EF4-FFF2-40B4-BE49-F238E27FC236}">
                <a16:creationId xmlns:a16="http://schemas.microsoft.com/office/drawing/2014/main" id="{087DD5DC-F86E-98DC-FFD3-926736CF3C49}"/>
              </a:ext>
            </a:extLst>
          </p:cNvPr>
          <p:cNvSpPr txBox="1"/>
          <p:nvPr/>
        </p:nvSpPr>
        <p:spPr>
          <a:xfrm>
            <a:off x="241026" y="3856278"/>
            <a:ext cx="3874532" cy="338554"/>
          </a:xfrm>
          <a:prstGeom prst="rect">
            <a:avLst/>
          </a:prstGeom>
          <a:noFill/>
        </p:spPr>
        <p:txBody>
          <a:bodyPr wrap="square" rtlCol="0">
            <a:spAutoFit/>
          </a:bodyPr>
          <a:lstStyle/>
          <a:p>
            <a:r>
              <a:rPr lang="fr-CA" sz="1600">
                <a:solidFill>
                  <a:srgbClr val="739CD1"/>
                </a:solidFill>
              </a:rPr>
              <a:t>Code pour l’exemple 1</a:t>
            </a:r>
          </a:p>
        </p:txBody>
      </p:sp>
      <p:sp>
        <p:nvSpPr>
          <p:cNvPr id="11" name="ZoneTexte 10">
            <a:extLst>
              <a:ext uri="{FF2B5EF4-FFF2-40B4-BE49-F238E27FC236}">
                <a16:creationId xmlns:a16="http://schemas.microsoft.com/office/drawing/2014/main" id="{BC529092-9FD6-48D4-97D7-5C12308386AA}"/>
              </a:ext>
            </a:extLst>
          </p:cNvPr>
          <p:cNvSpPr txBox="1"/>
          <p:nvPr/>
        </p:nvSpPr>
        <p:spPr>
          <a:xfrm>
            <a:off x="5986917" y="3687001"/>
            <a:ext cx="3874532" cy="338554"/>
          </a:xfrm>
          <a:prstGeom prst="rect">
            <a:avLst/>
          </a:prstGeom>
          <a:noFill/>
        </p:spPr>
        <p:txBody>
          <a:bodyPr wrap="square" rtlCol="0">
            <a:spAutoFit/>
          </a:bodyPr>
          <a:lstStyle/>
          <a:p>
            <a:r>
              <a:rPr lang="fr-CA" sz="1600">
                <a:solidFill>
                  <a:srgbClr val="739CD1"/>
                </a:solidFill>
              </a:rPr>
              <a:t>Code pour l’exemple 2</a:t>
            </a:r>
          </a:p>
        </p:txBody>
      </p:sp>
      <p:pic>
        <p:nvPicPr>
          <p:cNvPr id="4" name="Image 3">
            <a:extLst>
              <a:ext uri="{FF2B5EF4-FFF2-40B4-BE49-F238E27FC236}">
                <a16:creationId xmlns:a16="http://schemas.microsoft.com/office/drawing/2014/main" id="{3D3D5D8B-5BC3-113F-6A4D-B2F693C68D9D}"/>
              </a:ext>
            </a:extLst>
          </p:cNvPr>
          <p:cNvPicPr>
            <a:picLocks noChangeAspect="1"/>
          </p:cNvPicPr>
          <p:nvPr/>
        </p:nvPicPr>
        <p:blipFill>
          <a:blip r:embed="rId2"/>
          <a:stretch>
            <a:fillRect/>
          </a:stretch>
        </p:blipFill>
        <p:spPr>
          <a:xfrm>
            <a:off x="171908" y="4178054"/>
            <a:ext cx="5745173" cy="2467146"/>
          </a:xfrm>
          <a:prstGeom prst="rect">
            <a:avLst/>
          </a:prstGeom>
          <a:ln w="28575">
            <a:solidFill>
              <a:srgbClr val="739CD1"/>
            </a:solidFill>
          </a:ln>
        </p:spPr>
      </p:pic>
      <p:sp>
        <p:nvSpPr>
          <p:cNvPr id="14" name="Rectangle 13">
            <a:extLst>
              <a:ext uri="{FF2B5EF4-FFF2-40B4-BE49-F238E27FC236}">
                <a16:creationId xmlns:a16="http://schemas.microsoft.com/office/drawing/2014/main" id="{2AC97E77-5CDD-77EE-CCD0-00AADB27B637}"/>
              </a:ext>
            </a:extLst>
          </p:cNvPr>
          <p:cNvSpPr/>
          <p:nvPr/>
        </p:nvSpPr>
        <p:spPr>
          <a:xfrm>
            <a:off x="485919" y="5797128"/>
            <a:ext cx="5294486" cy="45300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6" name="Image 5">
            <a:extLst>
              <a:ext uri="{FF2B5EF4-FFF2-40B4-BE49-F238E27FC236}">
                <a16:creationId xmlns:a16="http://schemas.microsoft.com/office/drawing/2014/main" id="{B70F5333-6825-F04C-409E-0B1EFCA0E2F8}"/>
              </a:ext>
            </a:extLst>
          </p:cNvPr>
          <p:cNvPicPr>
            <a:picLocks noChangeAspect="1"/>
          </p:cNvPicPr>
          <p:nvPr/>
        </p:nvPicPr>
        <p:blipFill>
          <a:blip r:embed="rId3"/>
          <a:stretch>
            <a:fillRect/>
          </a:stretch>
        </p:blipFill>
        <p:spPr>
          <a:xfrm>
            <a:off x="6094200" y="4088589"/>
            <a:ext cx="5554209" cy="2556611"/>
          </a:xfrm>
          <a:prstGeom prst="rect">
            <a:avLst/>
          </a:prstGeom>
          <a:ln w="28575">
            <a:solidFill>
              <a:srgbClr val="FA4098"/>
            </a:solidFill>
          </a:ln>
        </p:spPr>
      </p:pic>
      <p:sp>
        <p:nvSpPr>
          <p:cNvPr id="9" name="Rectangle 8">
            <a:extLst>
              <a:ext uri="{FF2B5EF4-FFF2-40B4-BE49-F238E27FC236}">
                <a16:creationId xmlns:a16="http://schemas.microsoft.com/office/drawing/2014/main" id="{A1477104-E1F3-DEBE-E16C-6AA1F011D6BE}"/>
              </a:ext>
            </a:extLst>
          </p:cNvPr>
          <p:cNvSpPr/>
          <p:nvPr/>
        </p:nvSpPr>
        <p:spPr>
          <a:xfrm>
            <a:off x="6204198" y="5246157"/>
            <a:ext cx="5397776" cy="100397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041949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BD4B4-2AB0-4D14-74DA-4B42DF78EA0D}"/>
            </a:ext>
          </a:extLst>
        </p:cNvPr>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287A6051-3BF9-4FC9-9B20-A3ACA99E78CF}"/>
              </a:ext>
            </a:extLst>
          </p:cNvPr>
          <p:cNvSpPr>
            <a:spLocks noGrp="1"/>
          </p:cNvSpPr>
          <p:nvPr>
            <p:ph idx="1"/>
          </p:nvPr>
        </p:nvSpPr>
        <p:spPr/>
        <p:txBody>
          <a:bodyPr/>
          <a:lstStyle/>
          <a:p>
            <a:r>
              <a:rPr lang="fr-CA"/>
              <a:t> Pour être clair : ce qu’on passe dans la vue</a:t>
            </a:r>
          </a:p>
          <a:p>
            <a:pPr lvl="1"/>
            <a:endParaRPr lang="fr-CA" sz="1600"/>
          </a:p>
        </p:txBody>
      </p:sp>
      <p:sp>
        <p:nvSpPr>
          <p:cNvPr id="3" name="Titre 2">
            <a:extLst>
              <a:ext uri="{FF2B5EF4-FFF2-40B4-BE49-F238E27FC236}">
                <a16:creationId xmlns:a16="http://schemas.microsoft.com/office/drawing/2014/main" id="{EC715BBF-1677-D1B9-C474-8ADA567B1B16}"/>
              </a:ext>
            </a:extLst>
          </p:cNvPr>
          <p:cNvSpPr>
            <a:spLocks noGrp="1"/>
          </p:cNvSpPr>
          <p:nvPr>
            <p:ph type="title"/>
          </p:nvPr>
        </p:nvSpPr>
        <p:spPr/>
        <p:txBody>
          <a:bodyPr/>
          <a:lstStyle/>
          <a:p>
            <a:r>
              <a:rPr lang="fr-CA"/>
              <a:t>Interaction avec la BD</a:t>
            </a:r>
          </a:p>
        </p:txBody>
      </p:sp>
      <p:sp>
        <p:nvSpPr>
          <p:cNvPr id="5" name="ZoneTexte 4">
            <a:extLst>
              <a:ext uri="{FF2B5EF4-FFF2-40B4-BE49-F238E27FC236}">
                <a16:creationId xmlns:a16="http://schemas.microsoft.com/office/drawing/2014/main" id="{C288F85B-B23C-21DD-25E8-7C1C7A9EFF13}"/>
              </a:ext>
            </a:extLst>
          </p:cNvPr>
          <p:cNvSpPr txBox="1"/>
          <p:nvPr/>
        </p:nvSpPr>
        <p:spPr>
          <a:xfrm>
            <a:off x="1219199" y="1750931"/>
            <a:ext cx="3012831" cy="369332"/>
          </a:xfrm>
          <a:prstGeom prst="rect">
            <a:avLst/>
          </a:prstGeom>
          <a:noFill/>
        </p:spPr>
        <p:txBody>
          <a:bodyPr wrap="square" rtlCol="0">
            <a:spAutoFit/>
          </a:bodyPr>
          <a:lstStyle/>
          <a:p>
            <a:r>
              <a:rPr lang="fr-CA">
                <a:solidFill>
                  <a:srgbClr val="739CD1"/>
                </a:solidFill>
              </a:rPr>
              <a:t>Exemple 1 : vue </a:t>
            </a:r>
            <a:r>
              <a:rPr lang="fr-CA" err="1">
                <a:solidFill>
                  <a:srgbClr val="739CD1"/>
                </a:solidFill>
              </a:rPr>
              <a:t>ActeursSerie</a:t>
            </a:r>
            <a:endParaRPr lang="fr-CA">
              <a:solidFill>
                <a:srgbClr val="739CD1"/>
              </a:solidFill>
            </a:endParaRPr>
          </a:p>
        </p:txBody>
      </p:sp>
      <p:sp>
        <p:nvSpPr>
          <p:cNvPr id="7" name="ZoneTexte 6">
            <a:extLst>
              <a:ext uri="{FF2B5EF4-FFF2-40B4-BE49-F238E27FC236}">
                <a16:creationId xmlns:a16="http://schemas.microsoft.com/office/drawing/2014/main" id="{40E6ED6D-432B-B2BB-5219-9ACE92D2E41E}"/>
              </a:ext>
            </a:extLst>
          </p:cNvPr>
          <p:cNvSpPr txBox="1"/>
          <p:nvPr/>
        </p:nvSpPr>
        <p:spPr>
          <a:xfrm>
            <a:off x="7582665" y="1750931"/>
            <a:ext cx="3099323" cy="369332"/>
          </a:xfrm>
          <a:prstGeom prst="rect">
            <a:avLst/>
          </a:prstGeom>
          <a:noFill/>
        </p:spPr>
        <p:txBody>
          <a:bodyPr wrap="square" rtlCol="0">
            <a:spAutoFit/>
          </a:bodyPr>
          <a:lstStyle/>
          <a:p>
            <a:r>
              <a:rPr lang="fr-CA">
                <a:solidFill>
                  <a:srgbClr val="739CD1"/>
                </a:solidFill>
              </a:rPr>
              <a:t>Exemple 2 : vue </a:t>
            </a:r>
            <a:r>
              <a:rPr lang="fr-CA" err="1">
                <a:solidFill>
                  <a:srgbClr val="739CD1"/>
                </a:solidFill>
              </a:rPr>
              <a:t>ActeursSerie</a:t>
            </a:r>
            <a:r>
              <a:rPr lang="fr-CA" b="1" err="1">
                <a:solidFill>
                  <a:srgbClr val="739CD1"/>
                </a:solidFill>
              </a:rPr>
              <a:t>s</a:t>
            </a:r>
            <a:endParaRPr lang="fr-CA" b="1">
              <a:solidFill>
                <a:srgbClr val="739CD1"/>
              </a:solidFill>
            </a:endParaRPr>
          </a:p>
        </p:txBody>
      </p:sp>
      <p:sp>
        <p:nvSpPr>
          <p:cNvPr id="8" name="Rectangle 7">
            <a:extLst>
              <a:ext uri="{FF2B5EF4-FFF2-40B4-BE49-F238E27FC236}">
                <a16:creationId xmlns:a16="http://schemas.microsoft.com/office/drawing/2014/main" id="{53D1599F-53F5-55B7-92E3-26A2582CC1AB}"/>
              </a:ext>
            </a:extLst>
          </p:cNvPr>
          <p:cNvSpPr/>
          <p:nvPr/>
        </p:nvSpPr>
        <p:spPr>
          <a:xfrm>
            <a:off x="1219200" y="2720622"/>
            <a:ext cx="2766646" cy="1127812"/>
          </a:xfrm>
          <a:prstGeom prst="rect">
            <a:avLst/>
          </a:prstGeom>
          <a:noFill/>
          <a:ln w="31750">
            <a:solidFill>
              <a:srgbClr val="739C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ZoneTexte 11">
            <a:extLst>
              <a:ext uri="{FF2B5EF4-FFF2-40B4-BE49-F238E27FC236}">
                <a16:creationId xmlns:a16="http://schemas.microsoft.com/office/drawing/2014/main" id="{89179011-5173-AB04-4522-1F61059D9163}"/>
              </a:ext>
            </a:extLst>
          </p:cNvPr>
          <p:cNvSpPr txBox="1"/>
          <p:nvPr/>
        </p:nvSpPr>
        <p:spPr>
          <a:xfrm>
            <a:off x="1547446" y="2848709"/>
            <a:ext cx="766777" cy="369332"/>
          </a:xfrm>
          <a:prstGeom prst="rect">
            <a:avLst/>
          </a:prstGeom>
          <a:noFill/>
          <a:ln w="31750">
            <a:solidFill>
              <a:srgbClr val="739CD1"/>
            </a:solidFill>
          </a:ln>
        </p:spPr>
        <p:txBody>
          <a:bodyPr wrap="square" rtlCol="0">
            <a:spAutoFit/>
          </a:bodyPr>
          <a:lstStyle/>
          <a:p>
            <a:r>
              <a:rPr lang="fr-CA"/>
              <a:t>Série</a:t>
            </a:r>
          </a:p>
        </p:txBody>
      </p:sp>
      <p:sp>
        <p:nvSpPr>
          <p:cNvPr id="13" name="ZoneTexte 12">
            <a:extLst>
              <a:ext uri="{FF2B5EF4-FFF2-40B4-BE49-F238E27FC236}">
                <a16:creationId xmlns:a16="http://schemas.microsoft.com/office/drawing/2014/main" id="{44BE5833-4E9E-E9A1-8A91-D3E50FFEE953}"/>
              </a:ext>
            </a:extLst>
          </p:cNvPr>
          <p:cNvSpPr txBox="1"/>
          <p:nvPr/>
        </p:nvSpPr>
        <p:spPr>
          <a:xfrm>
            <a:off x="1547445" y="3350149"/>
            <a:ext cx="1629509" cy="369332"/>
          </a:xfrm>
          <a:prstGeom prst="rect">
            <a:avLst/>
          </a:prstGeom>
          <a:noFill/>
          <a:ln w="31750">
            <a:solidFill>
              <a:srgbClr val="739CD1"/>
            </a:solidFill>
          </a:ln>
        </p:spPr>
        <p:txBody>
          <a:bodyPr wrap="square" rtlCol="0">
            <a:spAutoFit/>
          </a:bodyPr>
          <a:lstStyle/>
          <a:p>
            <a:r>
              <a:rPr lang="fr-CA"/>
              <a:t>Liste d’acteurs</a:t>
            </a:r>
          </a:p>
        </p:txBody>
      </p:sp>
      <p:sp>
        <p:nvSpPr>
          <p:cNvPr id="15" name="ZoneTexte 14">
            <a:extLst>
              <a:ext uri="{FF2B5EF4-FFF2-40B4-BE49-F238E27FC236}">
                <a16:creationId xmlns:a16="http://schemas.microsoft.com/office/drawing/2014/main" id="{5304D1DD-4E6F-68FA-090F-CD80B2B68A02}"/>
              </a:ext>
            </a:extLst>
          </p:cNvPr>
          <p:cNvSpPr txBox="1"/>
          <p:nvPr/>
        </p:nvSpPr>
        <p:spPr>
          <a:xfrm>
            <a:off x="1365739" y="2377303"/>
            <a:ext cx="2473567" cy="369332"/>
          </a:xfrm>
          <a:prstGeom prst="rect">
            <a:avLst/>
          </a:prstGeom>
          <a:noFill/>
        </p:spPr>
        <p:txBody>
          <a:bodyPr wrap="square" rtlCol="0">
            <a:spAutoFit/>
          </a:bodyPr>
          <a:lstStyle/>
          <a:p>
            <a:r>
              <a:rPr lang="fr-CA" err="1">
                <a:solidFill>
                  <a:srgbClr val="739CD1"/>
                </a:solidFill>
              </a:rPr>
              <a:t>ActeursSerieViewModel</a:t>
            </a:r>
            <a:endParaRPr lang="fr-CA">
              <a:solidFill>
                <a:srgbClr val="739CD1"/>
              </a:solidFill>
            </a:endParaRPr>
          </a:p>
        </p:txBody>
      </p:sp>
      <p:sp>
        <p:nvSpPr>
          <p:cNvPr id="16" name="Rectangle 15">
            <a:extLst>
              <a:ext uri="{FF2B5EF4-FFF2-40B4-BE49-F238E27FC236}">
                <a16:creationId xmlns:a16="http://schemas.microsoft.com/office/drawing/2014/main" id="{72AF55B2-11AB-E20A-27D3-D50297F30368}"/>
              </a:ext>
            </a:extLst>
          </p:cNvPr>
          <p:cNvSpPr/>
          <p:nvPr/>
        </p:nvSpPr>
        <p:spPr>
          <a:xfrm>
            <a:off x="7631720" y="2720622"/>
            <a:ext cx="2766646" cy="1137138"/>
          </a:xfrm>
          <a:prstGeom prst="rect">
            <a:avLst/>
          </a:prstGeom>
          <a:noFill/>
          <a:ln w="31750">
            <a:solidFill>
              <a:srgbClr val="739C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ZoneTexte 16">
            <a:extLst>
              <a:ext uri="{FF2B5EF4-FFF2-40B4-BE49-F238E27FC236}">
                <a16:creationId xmlns:a16="http://schemas.microsoft.com/office/drawing/2014/main" id="{A565D3BD-186F-AFCA-448F-FA29D8047A5A}"/>
              </a:ext>
            </a:extLst>
          </p:cNvPr>
          <p:cNvSpPr txBox="1"/>
          <p:nvPr/>
        </p:nvSpPr>
        <p:spPr>
          <a:xfrm>
            <a:off x="7959966" y="2848709"/>
            <a:ext cx="766777" cy="369332"/>
          </a:xfrm>
          <a:prstGeom prst="rect">
            <a:avLst/>
          </a:prstGeom>
          <a:noFill/>
          <a:ln w="31750">
            <a:solidFill>
              <a:srgbClr val="739CD1"/>
            </a:solidFill>
          </a:ln>
        </p:spPr>
        <p:txBody>
          <a:bodyPr wrap="square" rtlCol="0">
            <a:spAutoFit/>
          </a:bodyPr>
          <a:lstStyle/>
          <a:p>
            <a:r>
              <a:rPr lang="fr-CA"/>
              <a:t>Série1</a:t>
            </a:r>
          </a:p>
        </p:txBody>
      </p:sp>
      <p:sp>
        <p:nvSpPr>
          <p:cNvPr id="18" name="ZoneTexte 17">
            <a:extLst>
              <a:ext uri="{FF2B5EF4-FFF2-40B4-BE49-F238E27FC236}">
                <a16:creationId xmlns:a16="http://schemas.microsoft.com/office/drawing/2014/main" id="{95153598-8155-9382-E766-2DD1B3F47F79}"/>
              </a:ext>
            </a:extLst>
          </p:cNvPr>
          <p:cNvSpPr txBox="1"/>
          <p:nvPr/>
        </p:nvSpPr>
        <p:spPr>
          <a:xfrm>
            <a:off x="7959965" y="3350149"/>
            <a:ext cx="1805358" cy="369332"/>
          </a:xfrm>
          <a:prstGeom prst="rect">
            <a:avLst/>
          </a:prstGeom>
          <a:noFill/>
          <a:ln w="31750">
            <a:solidFill>
              <a:srgbClr val="739CD1"/>
            </a:solidFill>
          </a:ln>
        </p:spPr>
        <p:txBody>
          <a:bodyPr wrap="square" rtlCol="0">
            <a:spAutoFit/>
          </a:bodyPr>
          <a:lstStyle/>
          <a:p>
            <a:r>
              <a:rPr lang="fr-CA"/>
              <a:t>Liste d’acteurs 1</a:t>
            </a:r>
          </a:p>
        </p:txBody>
      </p:sp>
      <p:sp>
        <p:nvSpPr>
          <p:cNvPr id="19" name="Rectangle 18">
            <a:extLst>
              <a:ext uri="{FF2B5EF4-FFF2-40B4-BE49-F238E27FC236}">
                <a16:creationId xmlns:a16="http://schemas.microsoft.com/office/drawing/2014/main" id="{4BE424C7-2645-F8B4-64A3-F2A2045804E5}"/>
              </a:ext>
            </a:extLst>
          </p:cNvPr>
          <p:cNvSpPr/>
          <p:nvPr/>
        </p:nvSpPr>
        <p:spPr>
          <a:xfrm>
            <a:off x="7631720" y="3856894"/>
            <a:ext cx="2766646" cy="1137138"/>
          </a:xfrm>
          <a:prstGeom prst="rect">
            <a:avLst/>
          </a:prstGeom>
          <a:noFill/>
          <a:ln w="31750">
            <a:solidFill>
              <a:srgbClr val="739C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2EC9DC4F-88E0-5FCA-F297-FD290C10D9C5}"/>
              </a:ext>
            </a:extLst>
          </p:cNvPr>
          <p:cNvSpPr txBox="1"/>
          <p:nvPr/>
        </p:nvSpPr>
        <p:spPr>
          <a:xfrm>
            <a:off x="7959966" y="3996704"/>
            <a:ext cx="914403" cy="369332"/>
          </a:xfrm>
          <a:prstGeom prst="rect">
            <a:avLst/>
          </a:prstGeom>
          <a:noFill/>
          <a:ln w="31750">
            <a:solidFill>
              <a:srgbClr val="739CD1"/>
            </a:solidFill>
          </a:ln>
        </p:spPr>
        <p:txBody>
          <a:bodyPr wrap="square" rtlCol="0">
            <a:spAutoFit/>
          </a:bodyPr>
          <a:lstStyle/>
          <a:p>
            <a:r>
              <a:rPr lang="fr-CA"/>
              <a:t>Série 2</a:t>
            </a:r>
          </a:p>
        </p:txBody>
      </p:sp>
      <p:sp>
        <p:nvSpPr>
          <p:cNvPr id="21" name="ZoneTexte 20">
            <a:extLst>
              <a:ext uri="{FF2B5EF4-FFF2-40B4-BE49-F238E27FC236}">
                <a16:creationId xmlns:a16="http://schemas.microsoft.com/office/drawing/2014/main" id="{8D3DDCDC-23C6-8491-7BBC-7B45CDD6FE8D}"/>
              </a:ext>
            </a:extLst>
          </p:cNvPr>
          <p:cNvSpPr txBox="1"/>
          <p:nvPr/>
        </p:nvSpPr>
        <p:spPr>
          <a:xfrm>
            <a:off x="7959965" y="4498144"/>
            <a:ext cx="1805358" cy="369332"/>
          </a:xfrm>
          <a:prstGeom prst="rect">
            <a:avLst/>
          </a:prstGeom>
          <a:noFill/>
          <a:ln w="31750">
            <a:solidFill>
              <a:srgbClr val="739CD1"/>
            </a:solidFill>
          </a:ln>
        </p:spPr>
        <p:txBody>
          <a:bodyPr wrap="square" rtlCol="0">
            <a:spAutoFit/>
          </a:bodyPr>
          <a:lstStyle/>
          <a:p>
            <a:r>
              <a:rPr lang="fr-CA"/>
              <a:t>Liste d’acteurs 2</a:t>
            </a:r>
          </a:p>
        </p:txBody>
      </p:sp>
      <p:sp>
        <p:nvSpPr>
          <p:cNvPr id="22" name="Rectangle 21">
            <a:extLst>
              <a:ext uri="{FF2B5EF4-FFF2-40B4-BE49-F238E27FC236}">
                <a16:creationId xmlns:a16="http://schemas.microsoft.com/office/drawing/2014/main" id="{6C233D0A-39D5-E220-4774-61DAF58A035E}"/>
              </a:ext>
            </a:extLst>
          </p:cNvPr>
          <p:cNvSpPr/>
          <p:nvPr/>
        </p:nvSpPr>
        <p:spPr>
          <a:xfrm>
            <a:off x="7631720" y="4993166"/>
            <a:ext cx="2766646" cy="1137138"/>
          </a:xfrm>
          <a:prstGeom prst="rect">
            <a:avLst/>
          </a:prstGeom>
          <a:noFill/>
          <a:ln w="31750">
            <a:solidFill>
              <a:srgbClr val="739C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3" name="ZoneTexte 22">
            <a:extLst>
              <a:ext uri="{FF2B5EF4-FFF2-40B4-BE49-F238E27FC236}">
                <a16:creationId xmlns:a16="http://schemas.microsoft.com/office/drawing/2014/main" id="{37BBB5B6-7F6C-FCEE-5D1E-75DF99D6E0DB}"/>
              </a:ext>
            </a:extLst>
          </p:cNvPr>
          <p:cNvSpPr txBox="1"/>
          <p:nvPr/>
        </p:nvSpPr>
        <p:spPr>
          <a:xfrm>
            <a:off x="7959966" y="5144699"/>
            <a:ext cx="914403" cy="369332"/>
          </a:xfrm>
          <a:prstGeom prst="rect">
            <a:avLst/>
          </a:prstGeom>
          <a:noFill/>
          <a:ln w="31750">
            <a:solidFill>
              <a:srgbClr val="739CD1"/>
            </a:solidFill>
          </a:ln>
        </p:spPr>
        <p:txBody>
          <a:bodyPr wrap="square" rtlCol="0">
            <a:spAutoFit/>
          </a:bodyPr>
          <a:lstStyle/>
          <a:p>
            <a:r>
              <a:rPr lang="fr-CA"/>
              <a:t>Série 3</a:t>
            </a:r>
          </a:p>
        </p:txBody>
      </p:sp>
      <p:sp>
        <p:nvSpPr>
          <p:cNvPr id="24" name="ZoneTexte 23">
            <a:extLst>
              <a:ext uri="{FF2B5EF4-FFF2-40B4-BE49-F238E27FC236}">
                <a16:creationId xmlns:a16="http://schemas.microsoft.com/office/drawing/2014/main" id="{4E7D35AF-E90D-2911-7133-414086729F5F}"/>
              </a:ext>
            </a:extLst>
          </p:cNvPr>
          <p:cNvSpPr txBox="1"/>
          <p:nvPr/>
        </p:nvSpPr>
        <p:spPr>
          <a:xfrm>
            <a:off x="7959965" y="5646139"/>
            <a:ext cx="1711573" cy="369332"/>
          </a:xfrm>
          <a:prstGeom prst="rect">
            <a:avLst/>
          </a:prstGeom>
          <a:noFill/>
          <a:ln w="31750">
            <a:solidFill>
              <a:srgbClr val="739CD1"/>
            </a:solidFill>
          </a:ln>
        </p:spPr>
        <p:txBody>
          <a:bodyPr wrap="square" rtlCol="0">
            <a:spAutoFit/>
          </a:bodyPr>
          <a:lstStyle/>
          <a:p>
            <a:r>
              <a:rPr lang="fr-CA"/>
              <a:t>Liste d’acteurs 3</a:t>
            </a:r>
          </a:p>
        </p:txBody>
      </p:sp>
      <p:sp>
        <p:nvSpPr>
          <p:cNvPr id="25" name="ZoneTexte 24">
            <a:extLst>
              <a:ext uri="{FF2B5EF4-FFF2-40B4-BE49-F238E27FC236}">
                <a16:creationId xmlns:a16="http://schemas.microsoft.com/office/drawing/2014/main" id="{70584D3E-9F56-6FB9-E09C-5AD3ECE42D5E}"/>
              </a:ext>
            </a:extLst>
          </p:cNvPr>
          <p:cNvSpPr txBox="1"/>
          <p:nvPr/>
        </p:nvSpPr>
        <p:spPr>
          <a:xfrm>
            <a:off x="7162744" y="2364544"/>
            <a:ext cx="3964667" cy="369332"/>
          </a:xfrm>
          <a:prstGeom prst="rect">
            <a:avLst/>
          </a:prstGeom>
          <a:noFill/>
        </p:spPr>
        <p:txBody>
          <a:bodyPr wrap="square" rtlCol="0">
            <a:spAutoFit/>
          </a:bodyPr>
          <a:lstStyle/>
          <a:p>
            <a:r>
              <a:rPr lang="fr-CA" err="1">
                <a:solidFill>
                  <a:srgbClr val="739CD1"/>
                </a:solidFill>
              </a:rPr>
              <a:t>IEnumerable</a:t>
            </a:r>
            <a:r>
              <a:rPr lang="fr-CA">
                <a:solidFill>
                  <a:srgbClr val="739CD1"/>
                </a:solidFill>
              </a:rPr>
              <a:t>&lt;</a:t>
            </a:r>
            <a:r>
              <a:rPr lang="fr-CA" err="1">
                <a:solidFill>
                  <a:srgbClr val="739CD1"/>
                </a:solidFill>
              </a:rPr>
              <a:t>ActeursSerieViewModel</a:t>
            </a:r>
            <a:r>
              <a:rPr lang="fr-CA">
                <a:solidFill>
                  <a:srgbClr val="739CD1"/>
                </a:solidFill>
              </a:rPr>
              <a:t>&gt;</a:t>
            </a:r>
          </a:p>
        </p:txBody>
      </p:sp>
    </p:spTree>
    <p:extLst>
      <p:ext uri="{BB962C8B-B14F-4D97-AF65-F5344CB8AC3E}">
        <p14:creationId xmlns:p14="http://schemas.microsoft.com/office/powerpoint/2010/main" val="1097592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Exemple 2 : Tous les acteurs de chaque série</a:t>
            </a:r>
          </a:p>
          <a:p>
            <a:pPr lvl="2"/>
            <a:r>
              <a:rPr lang="fr-CA"/>
              <a:t> Pourquoi le </a:t>
            </a:r>
            <a:r>
              <a:rPr lang="fr-CA" err="1"/>
              <a:t>DbSet</a:t>
            </a:r>
            <a:r>
              <a:rPr lang="fr-CA"/>
              <a:t> </a:t>
            </a:r>
            <a:r>
              <a:rPr lang="fr-CA" err="1"/>
              <a:t>ActeurSerie</a:t>
            </a:r>
            <a:r>
              <a:rPr lang="fr-CA"/>
              <a:t> est récupéré « pour rien » dans les deux exemples ?</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sp>
        <p:nvSpPr>
          <p:cNvPr id="16" name="ZoneTexte 15">
            <a:extLst>
              <a:ext uri="{FF2B5EF4-FFF2-40B4-BE49-F238E27FC236}">
                <a16:creationId xmlns:a16="http://schemas.microsoft.com/office/drawing/2014/main" id="{7D309CC2-5FB4-256F-9614-93994819C7B0}"/>
              </a:ext>
            </a:extLst>
          </p:cNvPr>
          <p:cNvSpPr txBox="1"/>
          <p:nvPr/>
        </p:nvSpPr>
        <p:spPr>
          <a:xfrm>
            <a:off x="253704" y="5420983"/>
            <a:ext cx="11608659" cy="1077218"/>
          </a:xfrm>
          <a:prstGeom prst="rect">
            <a:avLst/>
          </a:prstGeom>
          <a:noFill/>
        </p:spPr>
        <p:txBody>
          <a:bodyPr wrap="square" rtlCol="0">
            <a:spAutoFit/>
          </a:bodyPr>
          <a:lstStyle/>
          <a:p>
            <a:r>
              <a:rPr lang="fr-CA" sz="1600">
                <a:solidFill>
                  <a:srgbClr val="739CD1"/>
                </a:solidFill>
              </a:rPr>
              <a:t>• Cette liste n’est jamais accédée / utilisée directement dans les deux exemples.</a:t>
            </a:r>
          </a:p>
          <a:p>
            <a:r>
              <a:rPr lang="fr-CA" sz="1600">
                <a:solidFill>
                  <a:srgbClr val="739CD1"/>
                </a:solidFill>
              </a:rPr>
              <a:t>• On pourrait la retirer sans problème et le code compilerait et s’exécuterait sans bogue.</a:t>
            </a:r>
          </a:p>
          <a:p>
            <a:endParaRPr lang="fr-CA" sz="1600">
              <a:solidFill>
                <a:srgbClr val="739CD1"/>
              </a:solidFill>
            </a:endParaRPr>
          </a:p>
          <a:p>
            <a:r>
              <a:rPr lang="fr-CA" sz="1600">
                <a:solidFill>
                  <a:srgbClr val="739CD1"/>
                </a:solidFill>
              </a:rPr>
              <a:t>• Pourquoi doit-on absolument la garder ? -&gt; </a:t>
            </a:r>
            <a:r>
              <a:rPr lang="fr-CA" sz="1600" err="1">
                <a:solidFill>
                  <a:srgbClr val="739CD1"/>
                </a:solidFill>
              </a:rPr>
              <a:t>Lazy</a:t>
            </a:r>
            <a:r>
              <a:rPr lang="fr-CA" sz="1600">
                <a:solidFill>
                  <a:srgbClr val="739CD1"/>
                </a:solidFill>
              </a:rPr>
              <a:t> </a:t>
            </a:r>
            <a:r>
              <a:rPr lang="fr-CA" sz="1600" err="1">
                <a:solidFill>
                  <a:srgbClr val="739CD1"/>
                </a:solidFill>
              </a:rPr>
              <a:t>Loading</a:t>
            </a:r>
            <a:r>
              <a:rPr lang="fr-CA" sz="1600">
                <a:solidFill>
                  <a:srgbClr val="739CD1"/>
                </a:solidFill>
              </a:rPr>
              <a:t> !</a:t>
            </a:r>
          </a:p>
        </p:txBody>
      </p:sp>
      <p:sp>
        <p:nvSpPr>
          <p:cNvPr id="4" name="ZoneTexte 3">
            <a:extLst>
              <a:ext uri="{FF2B5EF4-FFF2-40B4-BE49-F238E27FC236}">
                <a16:creationId xmlns:a16="http://schemas.microsoft.com/office/drawing/2014/main" id="{921A65E0-C82B-E4D3-CFCC-1957F2DFFA0E}"/>
              </a:ext>
            </a:extLst>
          </p:cNvPr>
          <p:cNvSpPr txBox="1"/>
          <p:nvPr/>
        </p:nvSpPr>
        <p:spPr>
          <a:xfrm>
            <a:off x="322822" y="2390798"/>
            <a:ext cx="3874532" cy="338554"/>
          </a:xfrm>
          <a:prstGeom prst="rect">
            <a:avLst/>
          </a:prstGeom>
          <a:noFill/>
        </p:spPr>
        <p:txBody>
          <a:bodyPr wrap="square" rtlCol="0">
            <a:spAutoFit/>
          </a:bodyPr>
          <a:lstStyle/>
          <a:p>
            <a:r>
              <a:rPr lang="fr-CA" sz="1600">
                <a:solidFill>
                  <a:srgbClr val="739CD1"/>
                </a:solidFill>
              </a:rPr>
              <a:t>Code pour l’exemple 1</a:t>
            </a:r>
          </a:p>
        </p:txBody>
      </p:sp>
      <p:sp>
        <p:nvSpPr>
          <p:cNvPr id="5" name="ZoneTexte 4">
            <a:extLst>
              <a:ext uri="{FF2B5EF4-FFF2-40B4-BE49-F238E27FC236}">
                <a16:creationId xmlns:a16="http://schemas.microsoft.com/office/drawing/2014/main" id="{ADBDF909-0756-E3DA-A441-C0F147AEC419}"/>
              </a:ext>
            </a:extLst>
          </p:cNvPr>
          <p:cNvSpPr txBox="1"/>
          <p:nvPr/>
        </p:nvSpPr>
        <p:spPr>
          <a:xfrm>
            <a:off x="6068713" y="2221521"/>
            <a:ext cx="3874532" cy="338554"/>
          </a:xfrm>
          <a:prstGeom prst="rect">
            <a:avLst/>
          </a:prstGeom>
          <a:noFill/>
        </p:spPr>
        <p:txBody>
          <a:bodyPr wrap="square" rtlCol="0">
            <a:spAutoFit/>
          </a:bodyPr>
          <a:lstStyle/>
          <a:p>
            <a:r>
              <a:rPr lang="fr-CA" sz="1600">
                <a:solidFill>
                  <a:srgbClr val="739CD1"/>
                </a:solidFill>
              </a:rPr>
              <a:t>Code pour l’exemple 2</a:t>
            </a:r>
          </a:p>
        </p:txBody>
      </p:sp>
      <p:pic>
        <p:nvPicPr>
          <p:cNvPr id="6" name="Image 5">
            <a:extLst>
              <a:ext uri="{FF2B5EF4-FFF2-40B4-BE49-F238E27FC236}">
                <a16:creationId xmlns:a16="http://schemas.microsoft.com/office/drawing/2014/main" id="{FCEA0A66-D620-A9F2-EE24-F65A34EE3ACB}"/>
              </a:ext>
            </a:extLst>
          </p:cNvPr>
          <p:cNvPicPr>
            <a:picLocks noChangeAspect="1"/>
          </p:cNvPicPr>
          <p:nvPr/>
        </p:nvPicPr>
        <p:blipFill>
          <a:blip r:embed="rId2"/>
          <a:stretch>
            <a:fillRect/>
          </a:stretch>
        </p:blipFill>
        <p:spPr>
          <a:xfrm>
            <a:off x="253704" y="2712574"/>
            <a:ext cx="5745173" cy="2467146"/>
          </a:xfrm>
          <a:prstGeom prst="rect">
            <a:avLst/>
          </a:prstGeom>
          <a:ln w="28575">
            <a:solidFill>
              <a:srgbClr val="739CD1"/>
            </a:solidFill>
          </a:ln>
        </p:spPr>
      </p:pic>
      <p:pic>
        <p:nvPicPr>
          <p:cNvPr id="8" name="Image 7">
            <a:extLst>
              <a:ext uri="{FF2B5EF4-FFF2-40B4-BE49-F238E27FC236}">
                <a16:creationId xmlns:a16="http://schemas.microsoft.com/office/drawing/2014/main" id="{E41A91EB-4B38-FF9D-6DD9-2CF06B05860C}"/>
              </a:ext>
            </a:extLst>
          </p:cNvPr>
          <p:cNvPicPr>
            <a:picLocks noChangeAspect="1"/>
          </p:cNvPicPr>
          <p:nvPr/>
        </p:nvPicPr>
        <p:blipFill>
          <a:blip r:embed="rId3"/>
          <a:stretch>
            <a:fillRect/>
          </a:stretch>
        </p:blipFill>
        <p:spPr>
          <a:xfrm>
            <a:off x="6175996" y="2623109"/>
            <a:ext cx="5554209" cy="2556611"/>
          </a:xfrm>
          <a:prstGeom prst="rect">
            <a:avLst/>
          </a:prstGeom>
          <a:ln w="28575">
            <a:solidFill>
              <a:srgbClr val="739CD1"/>
            </a:solidFill>
          </a:ln>
        </p:spPr>
      </p:pic>
      <p:sp>
        <p:nvSpPr>
          <p:cNvPr id="9" name="Rectangle 8">
            <a:extLst>
              <a:ext uri="{FF2B5EF4-FFF2-40B4-BE49-F238E27FC236}">
                <a16:creationId xmlns:a16="http://schemas.microsoft.com/office/drawing/2014/main" id="{70EC1B57-57B3-C04C-732C-1AC2872FA101}"/>
              </a:ext>
            </a:extLst>
          </p:cNvPr>
          <p:cNvSpPr/>
          <p:nvPr/>
        </p:nvSpPr>
        <p:spPr>
          <a:xfrm>
            <a:off x="6395051" y="3252170"/>
            <a:ext cx="5335154" cy="176830"/>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16">
            <a:extLst>
              <a:ext uri="{FF2B5EF4-FFF2-40B4-BE49-F238E27FC236}">
                <a16:creationId xmlns:a16="http://schemas.microsoft.com/office/drawing/2014/main" id="{1EAAE97B-877F-E96B-FC00-046C7F462108}"/>
              </a:ext>
            </a:extLst>
          </p:cNvPr>
          <p:cNvSpPr/>
          <p:nvPr/>
        </p:nvSpPr>
        <p:spPr>
          <a:xfrm>
            <a:off x="567715" y="4082345"/>
            <a:ext cx="5404641" cy="14570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1474385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Jointures</a:t>
            </a:r>
          </a:p>
          <a:p>
            <a:pPr lvl="1"/>
            <a:r>
              <a:rPr lang="fr-CA"/>
              <a:t> </a:t>
            </a:r>
            <a:r>
              <a:rPr lang="fr-CA" err="1"/>
              <a:t>Lazy</a:t>
            </a:r>
            <a:r>
              <a:rPr lang="fr-CA"/>
              <a:t> </a:t>
            </a:r>
            <a:r>
              <a:rPr lang="fr-CA" err="1"/>
              <a:t>Loading</a:t>
            </a:r>
            <a:endParaRPr lang="fr-CA"/>
          </a:p>
          <a:p>
            <a:pPr lvl="2"/>
            <a:r>
              <a:rPr lang="fr-CA"/>
              <a:t> Par défaut, Entity Framework essaye d’être économe lorsqu’il charge des données de la base de données dans l’application Web.</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BE644845-9B00-6478-45F7-08263BC161AE}"/>
              </a:ext>
            </a:extLst>
          </p:cNvPr>
          <p:cNvPicPr>
            <a:picLocks noChangeAspect="1"/>
          </p:cNvPicPr>
          <p:nvPr/>
        </p:nvPicPr>
        <p:blipFill>
          <a:blip r:embed="rId2"/>
          <a:stretch>
            <a:fillRect/>
          </a:stretch>
        </p:blipFill>
        <p:spPr>
          <a:xfrm>
            <a:off x="350978" y="2801923"/>
            <a:ext cx="6367495" cy="3903074"/>
          </a:xfrm>
          <a:prstGeom prst="rect">
            <a:avLst/>
          </a:prstGeom>
          <a:ln w="28575">
            <a:solidFill>
              <a:srgbClr val="739CD1"/>
            </a:solidFill>
          </a:ln>
        </p:spPr>
      </p:pic>
      <p:pic>
        <p:nvPicPr>
          <p:cNvPr id="7" name="Image 6">
            <a:extLst>
              <a:ext uri="{FF2B5EF4-FFF2-40B4-BE49-F238E27FC236}">
                <a16:creationId xmlns:a16="http://schemas.microsoft.com/office/drawing/2014/main" id="{1C25C6E5-8EC7-F5DF-66ED-4154F7C81144}"/>
              </a:ext>
            </a:extLst>
          </p:cNvPr>
          <p:cNvPicPr>
            <a:picLocks noChangeAspect="1"/>
          </p:cNvPicPr>
          <p:nvPr/>
        </p:nvPicPr>
        <p:blipFill>
          <a:blip r:embed="rId3"/>
          <a:stretch>
            <a:fillRect/>
          </a:stretch>
        </p:blipFill>
        <p:spPr>
          <a:xfrm>
            <a:off x="7985346" y="2933823"/>
            <a:ext cx="3682516" cy="3507158"/>
          </a:xfrm>
          <a:prstGeom prst="rect">
            <a:avLst/>
          </a:prstGeom>
          <a:ln w="28575">
            <a:solidFill>
              <a:srgbClr val="739CD1"/>
            </a:solidFill>
          </a:ln>
        </p:spPr>
      </p:pic>
      <p:sp>
        <p:nvSpPr>
          <p:cNvPr id="8" name="ZoneTexte 7">
            <a:extLst>
              <a:ext uri="{FF2B5EF4-FFF2-40B4-BE49-F238E27FC236}">
                <a16:creationId xmlns:a16="http://schemas.microsoft.com/office/drawing/2014/main" id="{61F26EB3-F61E-035B-37F9-A3D44A4CA1F9}"/>
              </a:ext>
            </a:extLst>
          </p:cNvPr>
          <p:cNvSpPr txBox="1"/>
          <p:nvPr/>
        </p:nvSpPr>
        <p:spPr>
          <a:xfrm>
            <a:off x="3705198" y="2891638"/>
            <a:ext cx="4120427" cy="2462213"/>
          </a:xfrm>
          <a:prstGeom prst="rect">
            <a:avLst/>
          </a:prstGeom>
          <a:solidFill>
            <a:schemeClr val="bg1"/>
          </a:solidFill>
          <a:ln w="28575">
            <a:solidFill>
              <a:srgbClr val="739CD1"/>
            </a:solidFill>
          </a:ln>
        </p:spPr>
        <p:txBody>
          <a:bodyPr wrap="square" rtlCol="0">
            <a:spAutoFit/>
          </a:bodyPr>
          <a:lstStyle/>
          <a:p>
            <a:r>
              <a:rPr lang="fr-CA" sz="1400">
                <a:solidFill>
                  <a:srgbClr val="739CD1"/>
                </a:solidFill>
              </a:rPr>
              <a:t>• Par exemple, disons qu’on veut récupérer la liste de tous les acteurs de la BD. Il faut garder à l’esprit que puisque la référence vers la table </a:t>
            </a:r>
            <a:r>
              <a:rPr lang="fr-CA" sz="1400" err="1">
                <a:solidFill>
                  <a:srgbClr val="FA4098"/>
                </a:solidFill>
              </a:rPr>
              <a:t>ActeurSeries</a:t>
            </a:r>
            <a:r>
              <a:rPr lang="fr-CA" sz="1400">
                <a:solidFill>
                  <a:srgbClr val="739CD1"/>
                </a:solidFill>
              </a:rPr>
              <a:t> dans notre Model </a:t>
            </a:r>
            <a:r>
              <a:rPr lang="fr-CA" sz="1400">
                <a:solidFill>
                  <a:srgbClr val="FA4098"/>
                </a:solidFill>
              </a:rPr>
              <a:t>Acteur</a:t>
            </a:r>
            <a:r>
              <a:rPr lang="fr-CA" sz="1400">
                <a:solidFill>
                  <a:srgbClr val="739CD1"/>
                </a:solidFill>
              </a:rPr>
              <a:t> est marquée comme « </a:t>
            </a:r>
            <a:r>
              <a:rPr lang="fr-CA" sz="1400" b="1" err="1">
                <a:solidFill>
                  <a:srgbClr val="FA4098"/>
                </a:solidFill>
              </a:rPr>
              <a:t>virtual</a:t>
            </a:r>
            <a:r>
              <a:rPr lang="fr-CA" sz="1400">
                <a:solidFill>
                  <a:srgbClr val="739CD1"/>
                </a:solidFill>
              </a:rPr>
              <a:t> », cette donnée sera « </a:t>
            </a:r>
            <a:r>
              <a:rPr lang="fr-CA" sz="1400" b="1" err="1">
                <a:solidFill>
                  <a:srgbClr val="739CD1"/>
                </a:solidFill>
              </a:rPr>
              <a:t>lazy</a:t>
            </a:r>
            <a:r>
              <a:rPr lang="fr-CA" sz="1400" b="1">
                <a:solidFill>
                  <a:srgbClr val="739CD1"/>
                </a:solidFill>
              </a:rPr>
              <a:t> </a:t>
            </a:r>
            <a:r>
              <a:rPr lang="fr-CA" sz="1400" b="1" err="1">
                <a:solidFill>
                  <a:srgbClr val="739CD1"/>
                </a:solidFill>
              </a:rPr>
              <a:t>loadée</a:t>
            </a:r>
            <a:r>
              <a:rPr lang="fr-CA" sz="1400" b="1">
                <a:solidFill>
                  <a:srgbClr val="739CD1"/>
                </a:solidFill>
              </a:rPr>
              <a:t> </a:t>
            </a:r>
            <a:r>
              <a:rPr lang="fr-CA" sz="1400">
                <a:solidFill>
                  <a:srgbClr val="739CD1"/>
                </a:solidFill>
              </a:rPr>
              <a:t>» : Cette donnée sera </a:t>
            </a:r>
            <a:r>
              <a:rPr lang="fr-CA" sz="1400" b="1" i="1" err="1">
                <a:solidFill>
                  <a:srgbClr val="739CD1"/>
                </a:solidFill>
              </a:rPr>
              <a:t>null</a:t>
            </a:r>
            <a:r>
              <a:rPr lang="fr-CA" sz="1400">
                <a:solidFill>
                  <a:srgbClr val="739CD1"/>
                </a:solidFill>
              </a:rPr>
              <a:t> si on demande juste la liste des acteurs du </a:t>
            </a:r>
            <a:r>
              <a:rPr lang="fr-CA" sz="1400" err="1">
                <a:solidFill>
                  <a:srgbClr val="FA4098"/>
                </a:solidFill>
              </a:rPr>
              <a:t>DbSet</a:t>
            </a:r>
            <a:r>
              <a:rPr lang="fr-CA" sz="1400">
                <a:solidFill>
                  <a:srgbClr val="739CD1"/>
                </a:solidFill>
              </a:rPr>
              <a:t> d’acteurs.</a:t>
            </a:r>
          </a:p>
          <a:p>
            <a:endParaRPr lang="fr-CA" sz="1400">
              <a:solidFill>
                <a:srgbClr val="739CD1"/>
              </a:solidFill>
            </a:endParaRPr>
          </a:p>
          <a:p>
            <a:r>
              <a:rPr lang="fr-CA" sz="1400">
                <a:solidFill>
                  <a:srgbClr val="739CD1"/>
                </a:solidFill>
              </a:rPr>
              <a:t>• C’est la même chose pour l’entité </a:t>
            </a:r>
            <a:r>
              <a:rPr lang="fr-CA" sz="1400" err="1">
                <a:solidFill>
                  <a:srgbClr val="FA4098"/>
                </a:solidFill>
              </a:rPr>
              <a:t>ActeurSerie</a:t>
            </a:r>
            <a:r>
              <a:rPr lang="fr-CA" sz="1400">
                <a:solidFill>
                  <a:srgbClr val="739CD1"/>
                </a:solidFill>
              </a:rPr>
              <a:t> : si on récupère la liste des </a:t>
            </a:r>
            <a:r>
              <a:rPr lang="fr-CA" sz="1400" err="1">
                <a:solidFill>
                  <a:srgbClr val="FA4098"/>
                </a:solidFill>
              </a:rPr>
              <a:t>ActeurSerie</a:t>
            </a:r>
            <a:r>
              <a:rPr lang="fr-CA" sz="1400">
                <a:solidFill>
                  <a:srgbClr val="739CD1"/>
                </a:solidFill>
              </a:rPr>
              <a:t> dans la BD, les références </a:t>
            </a:r>
            <a:r>
              <a:rPr lang="fr-CA" sz="1400">
                <a:solidFill>
                  <a:srgbClr val="FA4098"/>
                </a:solidFill>
              </a:rPr>
              <a:t>Acteur</a:t>
            </a:r>
            <a:r>
              <a:rPr lang="fr-CA" sz="1400">
                <a:solidFill>
                  <a:srgbClr val="739CD1"/>
                </a:solidFill>
              </a:rPr>
              <a:t> et </a:t>
            </a:r>
            <a:r>
              <a:rPr lang="fr-CA" sz="1400" err="1">
                <a:solidFill>
                  <a:srgbClr val="FA4098"/>
                </a:solidFill>
              </a:rPr>
              <a:t>Serie</a:t>
            </a:r>
            <a:r>
              <a:rPr lang="fr-CA" sz="1400">
                <a:solidFill>
                  <a:srgbClr val="739CD1"/>
                </a:solidFill>
              </a:rPr>
              <a:t> seront toutes </a:t>
            </a:r>
            <a:r>
              <a:rPr lang="fr-CA" sz="1400" b="1" i="1" err="1">
                <a:solidFill>
                  <a:srgbClr val="739CD1"/>
                </a:solidFill>
              </a:rPr>
              <a:t>null</a:t>
            </a:r>
            <a:r>
              <a:rPr lang="fr-CA" sz="1400">
                <a:solidFill>
                  <a:srgbClr val="739CD1"/>
                </a:solidFill>
              </a:rPr>
              <a:t>.</a:t>
            </a:r>
          </a:p>
        </p:txBody>
      </p:sp>
      <p:sp>
        <p:nvSpPr>
          <p:cNvPr id="9" name="Rectangle 8">
            <a:extLst>
              <a:ext uri="{FF2B5EF4-FFF2-40B4-BE49-F238E27FC236}">
                <a16:creationId xmlns:a16="http://schemas.microsoft.com/office/drawing/2014/main" id="{3D679508-35A5-830E-47B2-02E318E43702}"/>
              </a:ext>
            </a:extLst>
          </p:cNvPr>
          <p:cNvSpPr/>
          <p:nvPr/>
        </p:nvSpPr>
        <p:spPr>
          <a:xfrm>
            <a:off x="1139728" y="6475004"/>
            <a:ext cx="580016" cy="204826"/>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0" name="Rectangle 9">
            <a:extLst>
              <a:ext uri="{FF2B5EF4-FFF2-40B4-BE49-F238E27FC236}">
                <a16:creationId xmlns:a16="http://schemas.microsoft.com/office/drawing/2014/main" id="{934A0542-8826-4BE1-2F1C-4057DD061941}"/>
              </a:ext>
            </a:extLst>
          </p:cNvPr>
          <p:cNvSpPr/>
          <p:nvPr/>
        </p:nvSpPr>
        <p:spPr>
          <a:xfrm>
            <a:off x="3357473" y="6466614"/>
            <a:ext cx="904134" cy="229993"/>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Rectangle 10">
            <a:extLst>
              <a:ext uri="{FF2B5EF4-FFF2-40B4-BE49-F238E27FC236}">
                <a16:creationId xmlns:a16="http://schemas.microsoft.com/office/drawing/2014/main" id="{23D6165E-B45A-2EA0-0B4B-47A94F629BD2}"/>
              </a:ext>
            </a:extLst>
          </p:cNvPr>
          <p:cNvSpPr/>
          <p:nvPr/>
        </p:nvSpPr>
        <p:spPr>
          <a:xfrm>
            <a:off x="8769771" y="6078746"/>
            <a:ext cx="491675" cy="2633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2" name="Rectangle 11">
            <a:extLst>
              <a:ext uri="{FF2B5EF4-FFF2-40B4-BE49-F238E27FC236}">
                <a16:creationId xmlns:a16="http://schemas.microsoft.com/office/drawing/2014/main" id="{9C9F75AE-FBF2-61F8-472D-3983312C5BCB}"/>
              </a:ext>
            </a:extLst>
          </p:cNvPr>
          <p:cNvSpPr/>
          <p:nvPr/>
        </p:nvSpPr>
        <p:spPr>
          <a:xfrm>
            <a:off x="8771721" y="5402270"/>
            <a:ext cx="491675" cy="263331"/>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097586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sz="2000"/>
              <a:t> </a:t>
            </a:r>
            <a:r>
              <a:rPr lang="fr-CA" sz="2000" err="1">
                <a:solidFill>
                  <a:srgbClr val="FA4098"/>
                </a:solidFill>
              </a:rPr>
              <a:t>GroupBy</a:t>
            </a:r>
            <a:r>
              <a:rPr lang="fr-CA" sz="2000">
                <a:solidFill>
                  <a:srgbClr val="FA4098"/>
                </a:solidFill>
              </a:rPr>
              <a:t>()</a:t>
            </a:r>
            <a:r>
              <a:rPr lang="fr-CA" sz="2000"/>
              <a:t> : Comme pour SELECT ou une Jointure, on s’apprête à envoyer à la vue une donnée qui ne correspond pas à un de nos Models, alors on doit préparer un </a:t>
            </a:r>
            <a:r>
              <a:rPr lang="fr-CA" sz="2000" err="1">
                <a:solidFill>
                  <a:srgbClr val="FA4098"/>
                </a:solidFill>
              </a:rPr>
              <a:t>ViewModel</a:t>
            </a:r>
            <a:r>
              <a:rPr lang="fr-CA" sz="2000"/>
              <a:t>.</a:t>
            </a:r>
          </a:p>
          <a:p>
            <a:pPr lvl="2"/>
            <a:r>
              <a:rPr lang="fr-CA"/>
              <a:t> Exemple : Afficher la liste des </a:t>
            </a:r>
            <a:r>
              <a:rPr lang="fr-CA">
                <a:solidFill>
                  <a:srgbClr val="FA4098"/>
                </a:solidFill>
              </a:rPr>
              <a:t>séries</a:t>
            </a:r>
            <a:r>
              <a:rPr lang="fr-CA"/>
              <a:t> AINSI QUE le </a:t>
            </a:r>
            <a:r>
              <a:rPr lang="fr-CA">
                <a:solidFill>
                  <a:srgbClr val="FA4098"/>
                </a:solidFill>
              </a:rPr>
              <a:t>nombre d’acteurs</a:t>
            </a:r>
            <a:r>
              <a:rPr lang="fr-CA"/>
              <a:t> pour chaque série. (Le nombre d’acteurs sera obtenu à l’aide de COUNT et GROUP BY)</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9" name="Image 8">
            <a:extLst>
              <a:ext uri="{FF2B5EF4-FFF2-40B4-BE49-F238E27FC236}">
                <a16:creationId xmlns:a16="http://schemas.microsoft.com/office/drawing/2014/main" id="{A90F6D9C-4732-3D25-A936-280D493C3FC2}"/>
              </a:ext>
            </a:extLst>
          </p:cNvPr>
          <p:cNvPicPr>
            <a:picLocks noChangeAspect="1"/>
          </p:cNvPicPr>
          <p:nvPr/>
        </p:nvPicPr>
        <p:blipFill>
          <a:blip r:embed="rId2"/>
          <a:stretch>
            <a:fillRect/>
          </a:stretch>
        </p:blipFill>
        <p:spPr>
          <a:xfrm>
            <a:off x="6860821" y="3496140"/>
            <a:ext cx="4925712" cy="2340540"/>
          </a:xfrm>
          <a:prstGeom prst="rect">
            <a:avLst/>
          </a:prstGeom>
          <a:ln w="28575">
            <a:solidFill>
              <a:srgbClr val="FA4098"/>
            </a:solidFill>
          </a:ln>
        </p:spPr>
      </p:pic>
      <p:pic>
        <p:nvPicPr>
          <p:cNvPr id="11" name="Image 10">
            <a:extLst>
              <a:ext uri="{FF2B5EF4-FFF2-40B4-BE49-F238E27FC236}">
                <a16:creationId xmlns:a16="http://schemas.microsoft.com/office/drawing/2014/main" id="{40945A69-7D93-01D3-CCF6-1EA03B2EFC46}"/>
              </a:ext>
            </a:extLst>
          </p:cNvPr>
          <p:cNvPicPr>
            <a:picLocks noChangeAspect="1"/>
          </p:cNvPicPr>
          <p:nvPr/>
        </p:nvPicPr>
        <p:blipFill>
          <a:blip r:embed="rId3"/>
          <a:stretch>
            <a:fillRect/>
          </a:stretch>
        </p:blipFill>
        <p:spPr>
          <a:xfrm>
            <a:off x="6597990" y="6318659"/>
            <a:ext cx="5451374" cy="213006"/>
          </a:xfrm>
          <a:prstGeom prst="rect">
            <a:avLst/>
          </a:prstGeom>
          <a:ln w="28575">
            <a:solidFill>
              <a:srgbClr val="739CD1"/>
            </a:solidFill>
          </a:ln>
        </p:spPr>
      </p:pic>
      <p:sp>
        <p:nvSpPr>
          <p:cNvPr id="12" name="ZoneTexte 11">
            <a:extLst>
              <a:ext uri="{FF2B5EF4-FFF2-40B4-BE49-F238E27FC236}">
                <a16:creationId xmlns:a16="http://schemas.microsoft.com/office/drawing/2014/main" id="{512F9B0E-0CFD-65BA-22DE-38F7F6F29BAF}"/>
              </a:ext>
            </a:extLst>
          </p:cNvPr>
          <p:cNvSpPr txBox="1"/>
          <p:nvPr/>
        </p:nvSpPr>
        <p:spPr>
          <a:xfrm>
            <a:off x="6860821" y="3157586"/>
            <a:ext cx="3874532" cy="338554"/>
          </a:xfrm>
          <a:prstGeom prst="rect">
            <a:avLst/>
          </a:prstGeom>
          <a:noFill/>
        </p:spPr>
        <p:txBody>
          <a:bodyPr wrap="square" rtlCol="0">
            <a:spAutoFit/>
          </a:bodyPr>
          <a:lstStyle/>
          <a:p>
            <a:r>
              <a:rPr lang="fr-CA" sz="1600" err="1">
                <a:solidFill>
                  <a:srgbClr val="739CD1"/>
                </a:solidFill>
              </a:rPr>
              <a:t>ViewModel</a:t>
            </a:r>
            <a:endParaRPr lang="fr-CA" sz="1600">
              <a:solidFill>
                <a:srgbClr val="739CD1"/>
              </a:solidFill>
            </a:endParaRPr>
          </a:p>
        </p:txBody>
      </p:sp>
      <p:sp>
        <p:nvSpPr>
          <p:cNvPr id="13" name="ZoneTexte 12">
            <a:extLst>
              <a:ext uri="{FF2B5EF4-FFF2-40B4-BE49-F238E27FC236}">
                <a16:creationId xmlns:a16="http://schemas.microsoft.com/office/drawing/2014/main" id="{4BD9D62C-256A-E063-52A8-1A6BC155CB51}"/>
              </a:ext>
            </a:extLst>
          </p:cNvPr>
          <p:cNvSpPr txBox="1"/>
          <p:nvPr/>
        </p:nvSpPr>
        <p:spPr>
          <a:xfrm>
            <a:off x="6597990" y="5980105"/>
            <a:ext cx="3874532" cy="338554"/>
          </a:xfrm>
          <a:prstGeom prst="rect">
            <a:avLst/>
          </a:prstGeom>
          <a:noFill/>
        </p:spPr>
        <p:txBody>
          <a:bodyPr wrap="square" rtlCol="0">
            <a:spAutoFit/>
          </a:bodyPr>
          <a:lstStyle/>
          <a:p>
            <a:r>
              <a:rPr lang="fr-CA" sz="1600">
                <a:solidFill>
                  <a:srgbClr val="739CD1"/>
                </a:solidFill>
              </a:rPr>
              <a:t>Type attendu par la vue</a:t>
            </a:r>
          </a:p>
        </p:txBody>
      </p:sp>
      <p:pic>
        <p:nvPicPr>
          <p:cNvPr id="15" name="Image 14">
            <a:extLst>
              <a:ext uri="{FF2B5EF4-FFF2-40B4-BE49-F238E27FC236}">
                <a16:creationId xmlns:a16="http://schemas.microsoft.com/office/drawing/2014/main" id="{918AA51D-2630-3EA1-1E4E-1BAB3B17ECDE}"/>
              </a:ext>
            </a:extLst>
          </p:cNvPr>
          <p:cNvPicPr>
            <a:picLocks noChangeAspect="1"/>
          </p:cNvPicPr>
          <p:nvPr/>
        </p:nvPicPr>
        <p:blipFill>
          <a:blip r:embed="rId4"/>
          <a:stretch>
            <a:fillRect/>
          </a:stretch>
        </p:blipFill>
        <p:spPr>
          <a:xfrm>
            <a:off x="142436" y="3024625"/>
            <a:ext cx="3499866" cy="2615068"/>
          </a:xfrm>
          <a:prstGeom prst="rect">
            <a:avLst/>
          </a:prstGeom>
          <a:ln w="28575">
            <a:solidFill>
              <a:srgbClr val="739CD1"/>
            </a:solidFill>
          </a:ln>
        </p:spPr>
      </p:pic>
      <p:pic>
        <p:nvPicPr>
          <p:cNvPr id="17" name="Image 16">
            <a:extLst>
              <a:ext uri="{FF2B5EF4-FFF2-40B4-BE49-F238E27FC236}">
                <a16:creationId xmlns:a16="http://schemas.microsoft.com/office/drawing/2014/main" id="{F0BD6A22-6328-C7E7-9D77-94A2C4BE02EF}"/>
              </a:ext>
            </a:extLst>
          </p:cNvPr>
          <p:cNvPicPr>
            <a:picLocks noChangeAspect="1"/>
          </p:cNvPicPr>
          <p:nvPr/>
        </p:nvPicPr>
        <p:blipFill>
          <a:blip r:embed="rId5"/>
          <a:stretch>
            <a:fillRect/>
          </a:stretch>
        </p:blipFill>
        <p:spPr>
          <a:xfrm>
            <a:off x="3121668" y="4088587"/>
            <a:ext cx="3391271" cy="1155646"/>
          </a:xfrm>
          <a:prstGeom prst="rect">
            <a:avLst/>
          </a:prstGeom>
          <a:ln w="28575">
            <a:solidFill>
              <a:srgbClr val="739CD1"/>
            </a:solidFill>
          </a:ln>
        </p:spPr>
      </p:pic>
      <p:pic>
        <p:nvPicPr>
          <p:cNvPr id="19" name="Image 18">
            <a:extLst>
              <a:ext uri="{FF2B5EF4-FFF2-40B4-BE49-F238E27FC236}">
                <a16:creationId xmlns:a16="http://schemas.microsoft.com/office/drawing/2014/main" id="{3F5F85D6-7ADC-67D5-1871-BAB25217BE34}"/>
              </a:ext>
            </a:extLst>
          </p:cNvPr>
          <p:cNvPicPr>
            <a:picLocks noChangeAspect="1"/>
          </p:cNvPicPr>
          <p:nvPr/>
        </p:nvPicPr>
        <p:blipFill>
          <a:blip r:embed="rId6"/>
          <a:stretch>
            <a:fillRect/>
          </a:stretch>
        </p:blipFill>
        <p:spPr>
          <a:xfrm>
            <a:off x="181629" y="5785758"/>
            <a:ext cx="6214896" cy="958596"/>
          </a:xfrm>
          <a:prstGeom prst="rect">
            <a:avLst/>
          </a:prstGeom>
          <a:ln w="28575">
            <a:solidFill>
              <a:srgbClr val="739CD1"/>
            </a:solidFill>
          </a:ln>
        </p:spPr>
      </p:pic>
    </p:spTree>
    <p:extLst>
      <p:ext uri="{BB962C8B-B14F-4D97-AF65-F5344CB8AC3E}">
        <p14:creationId xmlns:p14="http://schemas.microsoft.com/office/powerpoint/2010/main" val="206850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7E26898E-9007-F48E-EE6B-C5761CFEDF6C}"/>
              </a:ext>
            </a:extLst>
          </p:cNvPr>
          <p:cNvPicPr>
            <a:picLocks noChangeAspect="1"/>
          </p:cNvPicPr>
          <p:nvPr/>
        </p:nvPicPr>
        <p:blipFill>
          <a:blip r:embed="rId2"/>
          <a:stretch>
            <a:fillRect/>
          </a:stretch>
        </p:blipFill>
        <p:spPr>
          <a:xfrm>
            <a:off x="4976435" y="3663768"/>
            <a:ext cx="7015993" cy="1845587"/>
          </a:xfrm>
          <a:prstGeom prst="rect">
            <a:avLst/>
          </a:prstGeom>
          <a:ln w="28575">
            <a:solidFill>
              <a:srgbClr val="FA4098"/>
            </a:solidFill>
          </a:ln>
        </p:spPr>
      </p:pic>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sz="2000"/>
              <a:t> </a:t>
            </a:r>
            <a:r>
              <a:rPr lang="fr-CA" sz="2000" err="1">
                <a:solidFill>
                  <a:srgbClr val="FA4098"/>
                </a:solidFill>
              </a:rPr>
              <a:t>GroupBy</a:t>
            </a:r>
            <a:r>
              <a:rPr lang="fr-CA" sz="2000">
                <a:solidFill>
                  <a:srgbClr val="FA4098"/>
                </a:solidFill>
              </a:rPr>
              <a:t>()</a:t>
            </a:r>
            <a:r>
              <a:rPr lang="fr-CA" sz="2000"/>
              <a:t> ... sans </a:t>
            </a:r>
            <a:r>
              <a:rPr lang="fr-CA" sz="2000" err="1"/>
              <a:t>GroupBy</a:t>
            </a:r>
            <a:r>
              <a:rPr lang="fr-CA" sz="2000"/>
              <a:t>()</a:t>
            </a:r>
          </a:p>
          <a:p>
            <a:pPr lvl="2"/>
            <a:r>
              <a:rPr lang="fr-CA"/>
              <a:t>Il est plutôt facile de substituer notre requête pour quelque chose d’un peu plus léger dans ce cas spécifique :</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sp>
        <p:nvSpPr>
          <p:cNvPr id="11" name="ZoneTexte 10">
            <a:extLst>
              <a:ext uri="{FF2B5EF4-FFF2-40B4-BE49-F238E27FC236}">
                <a16:creationId xmlns:a16="http://schemas.microsoft.com/office/drawing/2014/main" id="{A7DC1716-E87C-5FAF-6C28-95A69247B856}"/>
              </a:ext>
            </a:extLst>
          </p:cNvPr>
          <p:cNvSpPr txBox="1"/>
          <p:nvPr/>
        </p:nvSpPr>
        <p:spPr>
          <a:xfrm>
            <a:off x="385141" y="3429000"/>
            <a:ext cx="4597971" cy="3293209"/>
          </a:xfrm>
          <a:prstGeom prst="rect">
            <a:avLst/>
          </a:prstGeom>
          <a:noFill/>
        </p:spPr>
        <p:txBody>
          <a:bodyPr wrap="square" rtlCol="0">
            <a:spAutoFit/>
          </a:bodyPr>
          <a:lstStyle/>
          <a:p>
            <a:r>
              <a:rPr lang="fr-CA" sz="1600">
                <a:solidFill>
                  <a:srgbClr val="739CD1"/>
                </a:solidFill>
              </a:rPr>
              <a:t>• Avec </a:t>
            </a:r>
            <a:r>
              <a:rPr lang="fr-CA" sz="1600">
                <a:solidFill>
                  <a:srgbClr val="FA4098"/>
                </a:solidFill>
              </a:rPr>
              <a:t>Select()</a:t>
            </a:r>
            <a:r>
              <a:rPr lang="fr-CA" sz="1600">
                <a:solidFill>
                  <a:srgbClr val="739CD1"/>
                </a:solidFill>
              </a:rPr>
              <a:t>, on a pu simplement restructurer le résultat en le convertissant en notre </a:t>
            </a:r>
            <a:r>
              <a:rPr lang="fr-CA" sz="1600" err="1">
                <a:solidFill>
                  <a:srgbClr val="FA4098"/>
                </a:solidFill>
              </a:rPr>
              <a:t>ViewModel</a:t>
            </a:r>
            <a:r>
              <a:rPr lang="fr-CA" sz="1600">
                <a:solidFill>
                  <a:srgbClr val="739CD1"/>
                </a:solidFill>
              </a:rPr>
              <a:t>. Le </a:t>
            </a:r>
            <a:r>
              <a:rPr lang="fr-CA" sz="1600" b="1">
                <a:solidFill>
                  <a:srgbClr val="739CD1"/>
                </a:solidFill>
              </a:rPr>
              <a:t>constructeur du </a:t>
            </a:r>
            <a:r>
              <a:rPr lang="fr-CA" sz="1600" b="1" err="1">
                <a:solidFill>
                  <a:srgbClr val="739CD1"/>
                </a:solidFill>
              </a:rPr>
              <a:t>ViewModel</a:t>
            </a:r>
            <a:r>
              <a:rPr lang="fr-CA" sz="1600">
                <a:solidFill>
                  <a:srgbClr val="739CD1"/>
                </a:solidFill>
              </a:rPr>
              <a:t> fonctionne car </a:t>
            </a:r>
            <a:r>
              <a:rPr lang="fr-CA" sz="1600">
                <a:solidFill>
                  <a:srgbClr val="FA4098"/>
                </a:solidFill>
              </a:rPr>
              <a:t>x</a:t>
            </a:r>
            <a:r>
              <a:rPr lang="fr-CA" sz="1600">
                <a:solidFill>
                  <a:srgbClr val="739CD1"/>
                </a:solidFill>
              </a:rPr>
              <a:t> est bel et bien une </a:t>
            </a:r>
            <a:r>
              <a:rPr lang="fr-CA" sz="1600" b="1" err="1">
                <a:solidFill>
                  <a:srgbClr val="739CD1"/>
                </a:solidFill>
              </a:rPr>
              <a:t>Serie</a:t>
            </a:r>
            <a:r>
              <a:rPr lang="fr-CA" sz="1600">
                <a:solidFill>
                  <a:srgbClr val="739CD1"/>
                </a:solidFill>
              </a:rPr>
              <a:t> et </a:t>
            </a:r>
            <a:r>
              <a:rPr lang="fr-CA" sz="1600" err="1">
                <a:solidFill>
                  <a:srgbClr val="FA4098"/>
                </a:solidFill>
              </a:rPr>
              <a:t>x.ActeurSeries.Count</a:t>
            </a:r>
            <a:r>
              <a:rPr lang="fr-CA" sz="1600">
                <a:solidFill>
                  <a:srgbClr val="FA4098"/>
                </a:solidFill>
              </a:rPr>
              <a:t> </a:t>
            </a:r>
            <a:r>
              <a:rPr lang="fr-CA" sz="1600">
                <a:solidFill>
                  <a:srgbClr val="739CD1"/>
                </a:solidFill>
              </a:rPr>
              <a:t>est bel et bien un </a:t>
            </a:r>
            <a:r>
              <a:rPr lang="fr-CA" sz="1600" b="1" err="1">
                <a:solidFill>
                  <a:srgbClr val="739CD1"/>
                </a:solidFill>
              </a:rPr>
              <a:t>int</a:t>
            </a:r>
            <a:r>
              <a:rPr lang="fr-CA" sz="1600">
                <a:solidFill>
                  <a:srgbClr val="739CD1"/>
                </a:solidFill>
              </a:rPr>
              <a:t> !</a:t>
            </a:r>
          </a:p>
          <a:p>
            <a:endParaRPr lang="fr-CA" sz="1600">
              <a:solidFill>
                <a:srgbClr val="739CD1"/>
              </a:solidFill>
            </a:endParaRPr>
          </a:p>
          <a:p>
            <a:r>
              <a:rPr lang="fr-CA" sz="1600">
                <a:solidFill>
                  <a:srgbClr val="739CD1"/>
                </a:solidFill>
              </a:rPr>
              <a:t>• Comme d’habitude, attention au </a:t>
            </a:r>
            <a:r>
              <a:rPr lang="fr-CA" sz="1600" err="1">
                <a:solidFill>
                  <a:srgbClr val="FA4098"/>
                </a:solidFill>
              </a:rPr>
              <a:t>Lazy</a:t>
            </a:r>
            <a:r>
              <a:rPr lang="fr-CA" sz="1600">
                <a:solidFill>
                  <a:srgbClr val="FA4098"/>
                </a:solidFill>
              </a:rPr>
              <a:t> </a:t>
            </a:r>
            <a:r>
              <a:rPr lang="fr-CA" sz="1600" err="1">
                <a:solidFill>
                  <a:srgbClr val="FA4098"/>
                </a:solidFill>
              </a:rPr>
              <a:t>Loading</a:t>
            </a:r>
            <a:r>
              <a:rPr lang="fr-CA" sz="1600">
                <a:solidFill>
                  <a:srgbClr val="739CD1"/>
                </a:solidFill>
              </a:rPr>
              <a:t> !</a:t>
            </a:r>
          </a:p>
          <a:p>
            <a:endParaRPr lang="fr-CA" sz="1600">
              <a:solidFill>
                <a:srgbClr val="739CD1"/>
              </a:solidFill>
            </a:endParaRPr>
          </a:p>
          <a:p>
            <a:endParaRPr lang="fr-CA" sz="1600">
              <a:solidFill>
                <a:srgbClr val="739CD1"/>
              </a:solidFill>
            </a:endParaRPr>
          </a:p>
          <a:p>
            <a:endParaRPr lang="fr-CA" sz="1600">
              <a:solidFill>
                <a:srgbClr val="739CD1"/>
              </a:solidFill>
            </a:endParaRPr>
          </a:p>
          <a:p>
            <a:r>
              <a:rPr lang="fr-CA" sz="1600">
                <a:solidFill>
                  <a:srgbClr val="739CD1"/>
                </a:solidFill>
              </a:rPr>
              <a:t>• Ce n’est pas forcément pertinent ici, mais si on avait voulu remplacer le </a:t>
            </a:r>
            <a:r>
              <a:rPr lang="fr-CA" sz="1600">
                <a:solidFill>
                  <a:srgbClr val="FA4098"/>
                </a:solidFill>
              </a:rPr>
              <a:t>Count</a:t>
            </a:r>
            <a:r>
              <a:rPr lang="fr-CA" sz="1600">
                <a:solidFill>
                  <a:srgbClr val="739CD1"/>
                </a:solidFill>
              </a:rPr>
              <a:t> par la </a:t>
            </a:r>
            <a:r>
              <a:rPr lang="fr-CA" sz="1600" err="1">
                <a:solidFill>
                  <a:srgbClr val="FA4098"/>
                </a:solidFill>
              </a:rPr>
              <a:t>Sum</a:t>
            </a:r>
            <a:r>
              <a:rPr lang="fr-CA" sz="1600">
                <a:solidFill>
                  <a:srgbClr val="FA4098"/>
                </a:solidFill>
              </a:rPr>
              <a:t>()</a:t>
            </a:r>
            <a:r>
              <a:rPr lang="fr-CA" sz="1600">
                <a:solidFill>
                  <a:srgbClr val="739CD1"/>
                </a:solidFill>
              </a:rPr>
              <a:t> des </a:t>
            </a:r>
            <a:r>
              <a:rPr lang="fr-CA" sz="1600" err="1">
                <a:solidFill>
                  <a:srgbClr val="FA4098"/>
                </a:solidFill>
              </a:rPr>
              <a:t>ActeurId</a:t>
            </a:r>
            <a:r>
              <a:rPr lang="fr-CA" sz="1600">
                <a:solidFill>
                  <a:srgbClr val="739CD1"/>
                </a:solidFill>
              </a:rPr>
              <a:t>, on aurait fait comme ceci :</a:t>
            </a:r>
          </a:p>
        </p:txBody>
      </p:sp>
      <p:pic>
        <p:nvPicPr>
          <p:cNvPr id="13" name="Image 12">
            <a:extLst>
              <a:ext uri="{FF2B5EF4-FFF2-40B4-BE49-F238E27FC236}">
                <a16:creationId xmlns:a16="http://schemas.microsoft.com/office/drawing/2014/main" id="{C53C5938-961F-1A1C-FB65-D27CED8B7FDD}"/>
              </a:ext>
            </a:extLst>
          </p:cNvPr>
          <p:cNvPicPr>
            <a:picLocks noChangeAspect="1"/>
          </p:cNvPicPr>
          <p:nvPr/>
        </p:nvPicPr>
        <p:blipFill>
          <a:blip r:embed="rId3"/>
          <a:stretch>
            <a:fillRect/>
          </a:stretch>
        </p:blipFill>
        <p:spPr>
          <a:xfrm>
            <a:off x="6678146" y="2686283"/>
            <a:ext cx="5099997" cy="808356"/>
          </a:xfrm>
          <a:prstGeom prst="rect">
            <a:avLst/>
          </a:prstGeom>
          <a:ln w="28575">
            <a:solidFill>
              <a:srgbClr val="FA4098"/>
            </a:solidFill>
          </a:ln>
        </p:spPr>
      </p:pic>
      <p:cxnSp>
        <p:nvCxnSpPr>
          <p:cNvPr id="14" name="Connecteur droit avec flèche 13">
            <a:extLst>
              <a:ext uri="{FF2B5EF4-FFF2-40B4-BE49-F238E27FC236}">
                <a16:creationId xmlns:a16="http://schemas.microsoft.com/office/drawing/2014/main" id="{134BDE32-148D-41CB-11A8-8A5C50522EA7}"/>
              </a:ext>
            </a:extLst>
          </p:cNvPr>
          <p:cNvCxnSpPr>
            <a:cxnSpLocks/>
          </p:cNvCxnSpPr>
          <p:nvPr/>
        </p:nvCxnSpPr>
        <p:spPr>
          <a:xfrm flipV="1">
            <a:off x="10200363" y="2971889"/>
            <a:ext cx="168430" cy="1778310"/>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sp>
        <p:nvSpPr>
          <p:cNvPr id="20" name="ZoneTexte 19">
            <a:extLst>
              <a:ext uri="{FF2B5EF4-FFF2-40B4-BE49-F238E27FC236}">
                <a16:creationId xmlns:a16="http://schemas.microsoft.com/office/drawing/2014/main" id="{594B4245-9694-7022-7C2D-E10C1C204092}"/>
              </a:ext>
            </a:extLst>
          </p:cNvPr>
          <p:cNvSpPr txBox="1"/>
          <p:nvPr/>
        </p:nvSpPr>
        <p:spPr>
          <a:xfrm>
            <a:off x="9228144" y="2363056"/>
            <a:ext cx="2575115" cy="307777"/>
          </a:xfrm>
          <a:prstGeom prst="rect">
            <a:avLst/>
          </a:prstGeom>
          <a:noFill/>
        </p:spPr>
        <p:txBody>
          <a:bodyPr wrap="square" rtlCol="0">
            <a:spAutoFit/>
          </a:bodyPr>
          <a:lstStyle/>
          <a:p>
            <a:pPr algn="r"/>
            <a:r>
              <a:rPr lang="fr-CA" sz="1400">
                <a:solidFill>
                  <a:srgbClr val="739CD1"/>
                </a:solidFill>
              </a:rPr>
              <a:t>Constructeur du </a:t>
            </a:r>
            <a:r>
              <a:rPr lang="fr-CA" sz="1400" err="1">
                <a:solidFill>
                  <a:srgbClr val="739CD1"/>
                </a:solidFill>
              </a:rPr>
              <a:t>ViewModel</a:t>
            </a:r>
            <a:endParaRPr lang="fr-CA" sz="1400">
              <a:solidFill>
                <a:srgbClr val="739CD1"/>
              </a:solidFill>
            </a:endParaRPr>
          </a:p>
        </p:txBody>
      </p:sp>
      <p:pic>
        <p:nvPicPr>
          <p:cNvPr id="23" name="Image 22">
            <a:extLst>
              <a:ext uri="{FF2B5EF4-FFF2-40B4-BE49-F238E27FC236}">
                <a16:creationId xmlns:a16="http://schemas.microsoft.com/office/drawing/2014/main" id="{D5FEC33A-7705-F2E5-0423-3E838B8A2795}"/>
              </a:ext>
            </a:extLst>
          </p:cNvPr>
          <p:cNvPicPr>
            <a:picLocks noChangeAspect="1"/>
          </p:cNvPicPr>
          <p:nvPr/>
        </p:nvPicPr>
        <p:blipFill>
          <a:blip r:embed="rId4"/>
          <a:stretch>
            <a:fillRect/>
          </a:stretch>
        </p:blipFill>
        <p:spPr>
          <a:xfrm>
            <a:off x="4639111" y="6088727"/>
            <a:ext cx="7378589" cy="485833"/>
          </a:xfrm>
          <a:prstGeom prst="rect">
            <a:avLst/>
          </a:prstGeom>
          <a:ln w="28575">
            <a:solidFill>
              <a:srgbClr val="739CD1"/>
            </a:solidFill>
          </a:ln>
        </p:spPr>
      </p:pic>
      <p:sp>
        <p:nvSpPr>
          <p:cNvPr id="24" name="Rectangle 23">
            <a:extLst>
              <a:ext uri="{FF2B5EF4-FFF2-40B4-BE49-F238E27FC236}">
                <a16:creationId xmlns:a16="http://schemas.microsoft.com/office/drawing/2014/main" id="{C4D63A92-863B-86C0-8E6E-4EE4D6E76C54}"/>
              </a:ext>
            </a:extLst>
          </p:cNvPr>
          <p:cNvSpPr/>
          <p:nvPr/>
        </p:nvSpPr>
        <p:spPr>
          <a:xfrm>
            <a:off x="8817593" y="6327954"/>
            <a:ext cx="3128329" cy="243255"/>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4212907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vert="horz" lIns="91440" tIns="45720" rIns="91440" bIns="45720" rtlCol="0" anchor="t">
            <a:normAutofit/>
          </a:bodyPr>
          <a:lstStyle/>
          <a:p>
            <a:r>
              <a:rPr lang="fr-CA" dirty="0"/>
              <a:t> </a:t>
            </a:r>
            <a:r>
              <a:rPr lang="fr-CA" dirty="0">
                <a:solidFill>
                  <a:srgbClr val="FA4098"/>
                </a:solidFill>
              </a:rPr>
              <a:t>Vues</a:t>
            </a:r>
            <a:r>
              <a:rPr lang="fr-CA" dirty="0"/>
              <a:t> (Vues SQL, pas Vues </a:t>
            </a:r>
            <a:r>
              <a:rPr lang="fr-CA" dirty="0" err="1"/>
              <a:t>Razor</a:t>
            </a:r>
            <a:r>
              <a:rPr lang="fr-CA" dirty="0"/>
              <a:t>)</a:t>
            </a:r>
          </a:p>
          <a:p>
            <a:pPr lvl="1"/>
            <a:r>
              <a:rPr lang="fr-CA" dirty="0"/>
              <a:t> Dans le </a:t>
            </a:r>
            <a:r>
              <a:rPr lang="fr-CA" dirty="0" err="1">
                <a:solidFill>
                  <a:srgbClr val="FA4098"/>
                </a:solidFill>
              </a:rPr>
              <a:t>DbContext</a:t>
            </a:r>
            <a:r>
              <a:rPr lang="fr-CA" dirty="0"/>
              <a:t>, les vues SQL sont représentées par un </a:t>
            </a:r>
            <a:r>
              <a:rPr lang="fr-CA" dirty="0" err="1">
                <a:solidFill>
                  <a:srgbClr val="FA4098"/>
                </a:solidFill>
              </a:rPr>
              <a:t>DbSet</a:t>
            </a:r>
            <a:r>
              <a:rPr lang="fr-CA" dirty="0"/>
              <a:t> comme n’importe quelle table !</a:t>
            </a:r>
            <a:endParaRPr lang="fr-CA" dirty="0">
              <a:ea typeface="Calibri"/>
              <a:cs typeface="Calibri"/>
            </a:endParaRPr>
          </a:p>
          <a:p>
            <a:pPr lvl="2"/>
            <a:r>
              <a:rPr lang="fr-CA" dirty="0"/>
              <a:t> On peut donc effectuer des requêtes </a:t>
            </a:r>
            <a:r>
              <a:rPr lang="fr-CA" dirty="0">
                <a:solidFill>
                  <a:srgbClr val="FA4098"/>
                </a:solidFill>
              </a:rPr>
              <a:t>LINQ</a:t>
            </a:r>
            <a:r>
              <a:rPr lang="fr-CA" dirty="0"/>
              <a:t> sur ce </a:t>
            </a:r>
            <a:r>
              <a:rPr lang="fr-CA" dirty="0" err="1">
                <a:solidFill>
                  <a:srgbClr val="FA4098"/>
                </a:solidFill>
              </a:rPr>
              <a:t>DbSet</a:t>
            </a:r>
            <a:r>
              <a:rPr lang="fr-CA" dirty="0"/>
              <a:t> sans problème.</a:t>
            </a:r>
            <a:endParaRPr lang="fr-CA" dirty="0">
              <a:ea typeface="Calibri"/>
              <a:cs typeface="Calibri"/>
            </a:endParaRPr>
          </a:p>
          <a:p>
            <a:pPr lvl="2"/>
            <a:r>
              <a:rPr lang="fr-CA" dirty="0"/>
              <a:t> Les </a:t>
            </a:r>
            <a:r>
              <a:rPr lang="fr-CA" b="1" dirty="0"/>
              <a:t>vues SQL </a:t>
            </a:r>
            <a:r>
              <a:rPr lang="fr-CA" dirty="0"/>
              <a:t>sont plus utiles que jamais car certaines requêtes LINQ peuvent se révéler complexes, mais si on crée une vue qui nous rassemble déjà les données (avec jointure ou agrégation par exemple), on a juste à se servir du </a:t>
            </a:r>
            <a:r>
              <a:rPr lang="fr-CA" dirty="0" err="1"/>
              <a:t>DbSet</a:t>
            </a:r>
            <a:r>
              <a:rPr lang="fr-CA" dirty="0"/>
              <a:t> de la vue SQL !</a:t>
            </a:r>
            <a:endParaRPr lang="fr-CA" dirty="0">
              <a:ea typeface="Calibri"/>
              <a:cs typeface="Calibri"/>
            </a:endParaRPr>
          </a:p>
          <a:p>
            <a:pPr lvl="2"/>
            <a:endParaRPr lang="fr-CA"/>
          </a:p>
          <a:p>
            <a:pPr lvl="2"/>
            <a:endParaRPr lang="fr-CA"/>
          </a:p>
          <a:p>
            <a:pPr lvl="2"/>
            <a:endParaRPr lang="fr-CA"/>
          </a:p>
          <a:p>
            <a:pPr lvl="2"/>
            <a:r>
              <a:rPr lang="fr-CA" dirty="0"/>
              <a:t> Le </a:t>
            </a:r>
            <a:r>
              <a:rPr lang="fr-CA" dirty="0" err="1">
                <a:solidFill>
                  <a:srgbClr val="FA4098"/>
                </a:solidFill>
              </a:rPr>
              <a:t>controller</a:t>
            </a:r>
            <a:r>
              <a:rPr lang="fr-CA" dirty="0"/>
              <a:t> qui décrit les accès à ce </a:t>
            </a:r>
            <a:r>
              <a:rPr lang="fr-CA" dirty="0" err="1">
                <a:solidFill>
                  <a:srgbClr val="FA4098"/>
                </a:solidFill>
              </a:rPr>
              <a:t>DbSet</a:t>
            </a:r>
            <a:r>
              <a:rPr lang="fr-CA" dirty="0"/>
              <a:t> (</a:t>
            </a:r>
            <a:r>
              <a:rPr lang="fr-CA" dirty="0" err="1">
                <a:solidFill>
                  <a:srgbClr val="FA4098"/>
                </a:solidFill>
              </a:rPr>
              <a:t>Get</a:t>
            </a:r>
            <a:r>
              <a:rPr lang="fr-CA" dirty="0"/>
              <a:t> et </a:t>
            </a:r>
            <a:r>
              <a:rPr lang="fr-CA" dirty="0" err="1">
                <a:solidFill>
                  <a:srgbClr val="FA4098"/>
                </a:solidFill>
              </a:rPr>
              <a:t>GetAll</a:t>
            </a:r>
            <a:r>
              <a:rPr lang="fr-CA" dirty="0"/>
              <a:t>) </a:t>
            </a:r>
            <a:r>
              <a:rPr lang="fr-CA" b="1" dirty="0"/>
              <a:t>DEVRAIT</a:t>
            </a:r>
            <a:r>
              <a:rPr lang="fr-CA" dirty="0"/>
              <a:t> omettre les opérations </a:t>
            </a:r>
            <a:r>
              <a:rPr lang="fr-CA" b="1" dirty="0" err="1">
                <a:solidFill>
                  <a:srgbClr val="FA4098"/>
                </a:solidFill>
              </a:rPr>
              <a:t>Create</a:t>
            </a:r>
            <a:r>
              <a:rPr lang="fr-CA" b="1" dirty="0"/>
              <a:t>, </a:t>
            </a:r>
            <a:r>
              <a:rPr lang="fr-CA" b="1" dirty="0">
                <a:solidFill>
                  <a:srgbClr val="FA4098"/>
                </a:solidFill>
              </a:rPr>
              <a:t>Update</a:t>
            </a:r>
            <a:r>
              <a:rPr lang="fr-CA" b="1" dirty="0"/>
              <a:t> et </a:t>
            </a:r>
            <a:r>
              <a:rPr lang="fr-CA" b="1" dirty="0" err="1">
                <a:solidFill>
                  <a:srgbClr val="FA4098"/>
                </a:solidFill>
              </a:rPr>
              <a:t>Delete</a:t>
            </a:r>
            <a:r>
              <a:rPr lang="fr-CA" b="1" dirty="0"/>
              <a:t> </a:t>
            </a:r>
            <a:r>
              <a:rPr lang="fr-CA" dirty="0"/>
              <a:t>car ils ne nous intéressent pas avec les vues SQL.</a:t>
            </a:r>
            <a:endParaRPr lang="fr-CA" dirty="0">
              <a:ea typeface="Calibri"/>
              <a:cs typeface="Calibri"/>
            </a:endParaRP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62B6B90C-3B6E-69A1-807B-B0A679F4614D}"/>
              </a:ext>
            </a:extLst>
          </p:cNvPr>
          <p:cNvPicPr>
            <a:picLocks noChangeAspect="1"/>
          </p:cNvPicPr>
          <p:nvPr/>
        </p:nvPicPr>
        <p:blipFill>
          <a:blip r:embed="rId2"/>
          <a:stretch>
            <a:fillRect/>
          </a:stretch>
        </p:blipFill>
        <p:spPr>
          <a:xfrm>
            <a:off x="2556930" y="3805665"/>
            <a:ext cx="6906589" cy="485843"/>
          </a:xfrm>
          <a:prstGeom prst="rect">
            <a:avLst/>
          </a:prstGeom>
          <a:ln w="28575">
            <a:solidFill>
              <a:srgbClr val="739CD1"/>
            </a:solidFill>
          </a:ln>
        </p:spPr>
      </p:pic>
    </p:spTree>
    <p:extLst>
      <p:ext uri="{BB962C8B-B14F-4D97-AF65-F5344CB8AC3E}">
        <p14:creationId xmlns:p14="http://schemas.microsoft.com/office/powerpoint/2010/main" val="36114132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0D0FBAC-3E38-EB48-A4A4-E7119BC781B2}"/>
              </a:ext>
            </a:extLst>
          </p:cNvPr>
          <p:cNvSpPr>
            <a:spLocks noGrp="1"/>
          </p:cNvSpPr>
          <p:nvPr>
            <p:ph idx="1"/>
          </p:nvPr>
        </p:nvSpPr>
        <p:spPr/>
        <p:txBody>
          <a:bodyPr/>
          <a:lstStyle/>
          <a:p>
            <a:r>
              <a:rPr lang="fr-CA"/>
              <a:t> </a:t>
            </a:r>
            <a:r>
              <a:rPr lang="fr-CA">
                <a:solidFill>
                  <a:srgbClr val="FA4098"/>
                </a:solidFill>
              </a:rPr>
              <a:t>Vues</a:t>
            </a:r>
            <a:r>
              <a:rPr lang="fr-CA"/>
              <a:t> (Vues SQL)</a:t>
            </a:r>
          </a:p>
          <a:p>
            <a:pPr lvl="1"/>
            <a:r>
              <a:rPr lang="fr-CA"/>
              <a:t> Dans ce cas-ci, on va se servir de la vue </a:t>
            </a:r>
            <a:r>
              <a:rPr lang="fr-CA" err="1">
                <a:solidFill>
                  <a:srgbClr val="FA4098"/>
                </a:solidFill>
              </a:rPr>
              <a:t>VW_DetailsSerie</a:t>
            </a:r>
            <a:r>
              <a:rPr lang="fr-CA"/>
              <a:t>, qui affiche les données des </a:t>
            </a:r>
            <a:r>
              <a:rPr lang="fr-CA">
                <a:solidFill>
                  <a:srgbClr val="FA4098"/>
                </a:solidFill>
              </a:rPr>
              <a:t>séries</a:t>
            </a:r>
            <a:r>
              <a:rPr lang="fr-CA"/>
              <a:t>, accompagnées de trois données supplémentaires obtenues avec des agrégations et des jointures.</a:t>
            </a:r>
          </a:p>
          <a:p>
            <a:endParaRPr lang="fr-CA"/>
          </a:p>
        </p:txBody>
      </p:sp>
      <p:sp>
        <p:nvSpPr>
          <p:cNvPr id="4" name="Titre 2">
            <a:extLst>
              <a:ext uri="{FF2B5EF4-FFF2-40B4-BE49-F238E27FC236}">
                <a16:creationId xmlns:a16="http://schemas.microsoft.com/office/drawing/2014/main" id="{1D079900-1F48-B67E-1ACE-213ACEB24E26}"/>
              </a:ext>
            </a:extLst>
          </p:cNvPr>
          <p:cNvSpPr>
            <a:spLocks noGrp="1"/>
          </p:cNvSpPr>
          <p:nvPr>
            <p:ph type="title"/>
          </p:nvPr>
        </p:nvSpPr>
        <p:spPr>
          <a:xfrm>
            <a:off x="78261" y="357829"/>
            <a:ext cx="5482280" cy="372636"/>
          </a:xfrm>
        </p:spPr>
        <p:txBody>
          <a:bodyPr/>
          <a:lstStyle/>
          <a:p>
            <a:r>
              <a:rPr lang="fr-CA"/>
              <a:t>Interaction avec la BD</a:t>
            </a:r>
          </a:p>
        </p:txBody>
      </p:sp>
      <p:pic>
        <p:nvPicPr>
          <p:cNvPr id="8" name="Image 7">
            <a:extLst>
              <a:ext uri="{FF2B5EF4-FFF2-40B4-BE49-F238E27FC236}">
                <a16:creationId xmlns:a16="http://schemas.microsoft.com/office/drawing/2014/main" id="{95812EE0-1034-4492-6DDF-2CD9CF3D7E15}"/>
              </a:ext>
            </a:extLst>
          </p:cNvPr>
          <p:cNvPicPr>
            <a:picLocks noChangeAspect="1"/>
          </p:cNvPicPr>
          <p:nvPr/>
        </p:nvPicPr>
        <p:blipFill>
          <a:blip r:embed="rId2"/>
          <a:stretch>
            <a:fillRect/>
          </a:stretch>
        </p:blipFill>
        <p:spPr>
          <a:xfrm>
            <a:off x="6983128" y="3548111"/>
            <a:ext cx="3761165" cy="309986"/>
          </a:xfrm>
          <a:prstGeom prst="rect">
            <a:avLst/>
          </a:prstGeom>
          <a:ln w="28575">
            <a:solidFill>
              <a:srgbClr val="739CD1"/>
            </a:solidFill>
          </a:ln>
        </p:spPr>
      </p:pic>
      <p:sp>
        <p:nvSpPr>
          <p:cNvPr id="11" name="ZoneTexte 10">
            <a:extLst>
              <a:ext uri="{FF2B5EF4-FFF2-40B4-BE49-F238E27FC236}">
                <a16:creationId xmlns:a16="http://schemas.microsoft.com/office/drawing/2014/main" id="{9CACD2A1-23E2-4374-064C-30D27EC1D582}"/>
              </a:ext>
            </a:extLst>
          </p:cNvPr>
          <p:cNvSpPr txBox="1"/>
          <p:nvPr/>
        </p:nvSpPr>
        <p:spPr>
          <a:xfrm>
            <a:off x="199584" y="3036005"/>
            <a:ext cx="4210161" cy="369332"/>
          </a:xfrm>
          <a:prstGeom prst="rect">
            <a:avLst/>
          </a:prstGeom>
          <a:noFill/>
        </p:spPr>
        <p:txBody>
          <a:bodyPr wrap="square" rtlCol="0">
            <a:spAutoFit/>
          </a:bodyPr>
          <a:lstStyle/>
          <a:p>
            <a:r>
              <a:rPr lang="fr-CA">
                <a:solidFill>
                  <a:srgbClr val="739CD1"/>
                </a:solidFill>
              </a:rPr>
              <a:t>Cette requête est encapsulée par la vue :</a:t>
            </a:r>
          </a:p>
        </p:txBody>
      </p:sp>
      <p:pic>
        <p:nvPicPr>
          <p:cNvPr id="13" name="Image 12">
            <a:extLst>
              <a:ext uri="{FF2B5EF4-FFF2-40B4-BE49-F238E27FC236}">
                <a16:creationId xmlns:a16="http://schemas.microsoft.com/office/drawing/2014/main" id="{C827B3E1-1039-306D-6FFF-D9A3F0176796}"/>
              </a:ext>
            </a:extLst>
          </p:cNvPr>
          <p:cNvPicPr>
            <a:picLocks noChangeAspect="1"/>
          </p:cNvPicPr>
          <p:nvPr/>
        </p:nvPicPr>
        <p:blipFill>
          <a:blip r:embed="rId3"/>
          <a:stretch>
            <a:fillRect/>
          </a:stretch>
        </p:blipFill>
        <p:spPr>
          <a:xfrm>
            <a:off x="249126" y="3405337"/>
            <a:ext cx="5311415" cy="2724853"/>
          </a:xfrm>
          <a:prstGeom prst="rect">
            <a:avLst/>
          </a:prstGeom>
          <a:ln w="28575">
            <a:solidFill>
              <a:srgbClr val="739CD1"/>
            </a:solidFill>
          </a:ln>
        </p:spPr>
      </p:pic>
      <p:pic>
        <p:nvPicPr>
          <p:cNvPr id="15" name="Image 14">
            <a:extLst>
              <a:ext uri="{FF2B5EF4-FFF2-40B4-BE49-F238E27FC236}">
                <a16:creationId xmlns:a16="http://schemas.microsoft.com/office/drawing/2014/main" id="{B1EA1B08-B0B1-2145-2BF6-DC99B08B6B87}"/>
              </a:ext>
            </a:extLst>
          </p:cNvPr>
          <p:cNvPicPr>
            <a:picLocks noChangeAspect="1"/>
          </p:cNvPicPr>
          <p:nvPr/>
        </p:nvPicPr>
        <p:blipFill>
          <a:blip r:embed="rId4"/>
          <a:stretch>
            <a:fillRect/>
          </a:stretch>
        </p:blipFill>
        <p:spPr>
          <a:xfrm>
            <a:off x="5821960" y="4036359"/>
            <a:ext cx="6117314" cy="1189062"/>
          </a:xfrm>
          <a:prstGeom prst="rect">
            <a:avLst/>
          </a:prstGeom>
          <a:ln w="28575">
            <a:solidFill>
              <a:srgbClr val="739CD1"/>
            </a:solidFill>
          </a:ln>
        </p:spPr>
      </p:pic>
    </p:spTree>
    <p:extLst>
      <p:ext uri="{BB962C8B-B14F-4D97-AF65-F5344CB8AC3E}">
        <p14:creationId xmlns:p14="http://schemas.microsoft.com/office/powerpoint/2010/main" val="2918698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a:xfrm>
            <a:off x="838200" y="1150572"/>
            <a:ext cx="10512000" cy="5707428"/>
          </a:xfrm>
        </p:spPr>
        <p:txBody>
          <a:bodyPr vert="horz" lIns="91440" tIns="45720" rIns="91440" bIns="45720" rtlCol="0" anchor="t">
            <a:normAutofit/>
          </a:bodyPr>
          <a:lstStyle/>
          <a:p>
            <a:r>
              <a:rPr lang="fr-CA" dirty="0"/>
              <a:t> Select (</a:t>
            </a:r>
            <a:r>
              <a:rPr lang="fr-CA" dirty="0" err="1"/>
              <a:t>Retrieve</a:t>
            </a:r>
            <a:r>
              <a:rPr lang="fr-CA" dirty="0"/>
              <a:t>)</a:t>
            </a:r>
          </a:p>
          <a:p>
            <a:pPr lvl="1"/>
            <a:r>
              <a:rPr lang="fr-CA" dirty="0"/>
              <a:t> Quelques précisions pour les </a:t>
            </a:r>
            <a:r>
              <a:rPr lang="fr-CA" dirty="0" err="1">
                <a:solidFill>
                  <a:srgbClr val="FA4098"/>
                </a:solidFill>
              </a:rPr>
              <a:t>DbSet</a:t>
            </a:r>
            <a:r>
              <a:rPr lang="fr-CA" dirty="0"/>
              <a:t> et les opérations </a:t>
            </a:r>
            <a:r>
              <a:rPr lang="fr-CA" dirty="0" err="1"/>
              <a:t>retrieve</a:t>
            </a:r>
            <a:endParaRPr lang="fr-CA" dirty="0"/>
          </a:p>
          <a:p>
            <a:pPr lvl="2"/>
            <a:r>
              <a:rPr lang="fr-CA" dirty="0"/>
              <a:t>Les </a:t>
            </a:r>
            <a:r>
              <a:rPr lang="fr-CA" dirty="0" err="1">
                <a:solidFill>
                  <a:srgbClr val="FA4098"/>
                </a:solidFill>
              </a:rPr>
              <a:t>DbSet</a:t>
            </a:r>
            <a:r>
              <a:rPr lang="fr-CA" dirty="0"/>
              <a:t>, situés dans le </a:t>
            </a:r>
            <a:r>
              <a:rPr lang="fr-CA" dirty="0" err="1">
                <a:solidFill>
                  <a:srgbClr val="FA4098"/>
                </a:solidFill>
              </a:rPr>
              <a:t>DbContext</a:t>
            </a:r>
            <a:r>
              <a:rPr lang="fr-CA" dirty="0"/>
              <a:t> et avec lesquels nos contrôleurs interagissent ne sont pas une « copie » des tables dans la BD. (Ça voudrait dire charger la BD en entier dans l’application Web </a:t>
            </a:r>
            <a:r>
              <a:rPr lang="en-CA" dirty="0"/>
              <a:t>😬💀</a:t>
            </a:r>
            <a:r>
              <a:rPr lang="fr-CA" dirty="0"/>
              <a:t>)</a:t>
            </a:r>
          </a:p>
          <a:p>
            <a:pPr lvl="2"/>
            <a:r>
              <a:rPr lang="fr-CA" dirty="0"/>
              <a:t> Les </a:t>
            </a:r>
            <a:r>
              <a:rPr lang="fr-CA" dirty="0" err="1">
                <a:solidFill>
                  <a:srgbClr val="FA4098"/>
                </a:solidFill>
              </a:rPr>
              <a:t>DbSet</a:t>
            </a:r>
            <a:r>
              <a:rPr lang="fr-CA" dirty="0"/>
              <a:t> sont simplement une « porte » ou une « </a:t>
            </a:r>
            <a:r>
              <a:rPr lang="fr-CA" b="1" dirty="0"/>
              <a:t>référence</a:t>
            </a:r>
            <a:r>
              <a:rPr lang="fr-CA" dirty="0"/>
              <a:t> » vers nos tables de la BD.</a:t>
            </a:r>
          </a:p>
          <a:p>
            <a:pPr lvl="3"/>
            <a:r>
              <a:rPr lang="fr-CA" dirty="0"/>
              <a:t>Cela dit, lorsqu’on fait </a:t>
            </a:r>
            <a:r>
              <a:rPr lang="fr-CA" dirty="0" err="1">
                <a:solidFill>
                  <a:srgbClr val="FA4098"/>
                </a:solidFill>
              </a:rPr>
              <a:t>ToListAsync</a:t>
            </a:r>
            <a:r>
              <a:rPr lang="fr-CA" dirty="0">
                <a:solidFill>
                  <a:srgbClr val="FA4098"/>
                </a:solidFill>
              </a:rPr>
              <a:t>()</a:t>
            </a:r>
            <a:r>
              <a:rPr lang="fr-CA" dirty="0"/>
              <a:t> sur un </a:t>
            </a:r>
            <a:r>
              <a:rPr lang="fr-CA" dirty="0" err="1">
                <a:solidFill>
                  <a:srgbClr val="FA4098"/>
                </a:solidFill>
              </a:rPr>
              <a:t>DbSet</a:t>
            </a:r>
            <a:r>
              <a:rPr lang="fr-CA" dirty="0"/>
              <a:t>, la table en </a:t>
            </a:r>
            <a:r>
              <a:rPr lang="fr-CA" b="1" u="sng" dirty="0"/>
              <a:t>entier</a:t>
            </a:r>
            <a:r>
              <a:rPr lang="fr-CA" dirty="0"/>
              <a:t> est chargée dans l’appli ! Si on avait utilisé certains </a:t>
            </a:r>
            <a:r>
              <a:rPr lang="fr-CA" b="1" dirty="0"/>
              <a:t>filtres</a:t>
            </a:r>
            <a:r>
              <a:rPr lang="fr-CA" dirty="0"/>
              <a:t> avant de faire </a:t>
            </a:r>
            <a:r>
              <a:rPr lang="fr-CA" dirty="0" err="1">
                <a:solidFill>
                  <a:srgbClr val="FA4098"/>
                </a:solidFill>
              </a:rPr>
              <a:t>ToListAsync</a:t>
            </a:r>
            <a:r>
              <a:rPr lang="fr-CA" dirty="0">
                <a:solidFill>
                  <a:srgbClr val="FA4098"/>
                </a:solidFill>
              </a:rPr>
              <a:t>()</a:t>
            </a:r>
            <a:r>
              <a:rPr lang="fr-CA" dirty="0"/>
              <a:t>, une quantité plus raisonnable de données aurait pu être chargée :</a:t>
            </a:r>
          </a:p>
          <a:p>
            <a:pPr lvl="3"/>
            <a:endParaRPr lang="fr-CA" dirty="0"/>
          </a:p>
          <a:p>
            <a:pPr lvl="3"/>
            <a:endParaRPr lang="fr-CA" dirty="0"/>
          </a:p>
          <a:p>
            <a:pPr lvl="3"/>
            <a:endParaRPr lang="fr-CA" dirty="0"/>
          </a:p>
          <a:p>
            <a:pPr marL="1371600" lvl="3" indent="0">
              <a:buNone/>
            </a:pPr>
            <a:endParaRPr lang="fr-CA" dirty="0"/>
          </a:p>
          <a:p>
            <a:pPr lvl="3"/>
            <a:endParaRPr lang="fr-CA" dirty="0"/>
          </a:p>
          <a:p>
            <a:pPr lvl="3"/>
            <a:r>
              <a:rPr lang="fr-CA" dirty="0"/>
              <a:t> C’est seulement au moment de faire </a:t>
            </a:r>
            <a:r>
              <a:rPr lang="fr-CA" dirty="0" err="1">
                <a:solidFill>
                  <a:srgbClr val="FA4098"/>
                </a:solidFill>
              </a:rPr>
              <a:t>ToListAsync</a:t>
            </a:r>
            <a:r>
              <a:rPr lang="fr-CA" dirty="0">
                <a:solidFill>
                  <a:srgbClr val="FA4098"/>
                </a:solidFill>
              </a:rPr>
              <a:t>()</a:t>
            </a:r>
            <a:r>
              <a:rPr lang="fr-CA" dirty="0"/>
              <a:t> qu’</a:t>
            </a:r>
            <a:r>
              <a:rPr lang="fr-CA" dirty="0" err="1"/>
              <a:t>Entity</a:t>
            </a:r>
            <a:r>
              <a:rPr lang="fr-CA" dirty="0"/>
              <a:t> Framework envoie une requête </a:t>
            </a:r>
            <a:r>
              <a:rPr lang="fr-CA" dirty="0">
                <a:solidFill>
                  <a:srgbClr val="FA4098"/>
                </a:solidFill>
              </a:rPr>
              <a:t>SELECT</a:t>
            </a:r>
            <a:r>
              <a:rPr lang="fr-CA" dirty="0"/>
              <a:t> à la BD pour convertir les données en </a:t>
            </a:r>
            <a:r>
              <a:rPr lang="fr-CA" dirty="0">
                <a:solidFill>
                  <a:srgbClr val="FA4098"/>
                </a:solidFill>
              </a:rPr>
              <a:t>liste C#</a:t>
            </a:r>
            <a:r>
              <a:rPr lang="fr-CA" dirty="0"/>
              <a:t>. Donc plus on applique des filtres avant de faire </a:t>
            </a:r>
            <a:r>
              <a:rPr lang="fr-CA" dirty="0" err="1">
                <a:solidFill>
                  <a:srgbClr val="FA4098"/>
                </a:solidFill>
              </a:rPr>
              <a:t>ToListAsync</a:t>
            </a:r>
            <a:r>
              <a:rPr lang="fr-CA" dirty="0">
                <a:solidFill>
                  <a:srgbClr val="FA4098"/>
                </a:solidFill>
              </a:rPr>
              <a:t>()</a:t>
            </a:r>
            <a:r>
              <a:rPr lang="fr-CA" dirty="0"/>
              <a:t>, mieux c’est pour limiter la quantité de données à charger.</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7" name="Image 6">
            <a:extLst>
              <a:ext uri="{FF2B5EF4-FFF2-40B4-BE49-F238E27FC236}">
                <a16:creationId xmlns:a16="http://schemas.microsoft.com/office/drawing/2014/main" id="{1AF0EA97-1382-0369-8F0E-541BBA6766D7}"/>
              </a:ext>
            </a:extLst>
          </p:cNvPr>
          <p:cNvPicPr>
            <a:picLocks noChangeAspect="1"/>
          </p:cNvPicPr>
          <p:nvPr/>
        </p:nvPicPr>
        <p:blipFill>
          <a:blip r:embed="rId2"/>
          <a:stretch>
            <a:fillRect/>
          </a:stretch>
        </p:blipFill>
        <p:spPr>
          <a:xfrm>
            <a:off x="6184111" y="4316979"/>
            <a:ext cx="5166089" cy="319216"/>
          </a:xfrm>
          <a:prstGeom prst="rect">
            <a:avLst/>
          </a:prstGeom>
          <a:ln w="28575">
            <a:solidFill>
              <a:srgbClr val="739CD1"/>
            </a:solidFill>
          </a:ln>
        </p:spPr>
      </p:pic>
      <p:pic>
        <p:nvPicPr>
          <p:cNvPr id="9" name="Image 8">
            <a:extLst>
              <a:ext uri="{FF2B5EF4-FFF2-40B4-BE49-F238E27FC236}">
                <a16:creationId xmlns:a16="http://schemas.microsoft.com/office/drawing/2014/main" id="{63C2C867-DF46-CB55-A6AF-B24B09A8D143}"/>
              </a:ext>
            </a:extLst>
          </p:cNvPr>
          <p:cNvPicPr>
            <a:picLocks noChangeAspect="1"/>
          </p:cNvPicPr>
          <p:nvPr/>
        </p:nvPicPr>
        <p:blipFill>
          <a:blip r:embed="rId3"/>
          <a:stretch>
            <a:fillRect/>
          </a:stretch>
        </p:blipFill>
        <p:spPr>
          <a:xfrm>
            <a:off x="741320" y="4336899"/>
            <a:ext cx="4569585" cy="309220"/>
          </a:xfrm>
          <a:prstGeom prst="rect">
            <a:avLst/>
          </a:prstGeom>
          <a:ln w="28575">
            <a:solidFill>
              <a:srgbClr val="739CD1"/>
            </a:solidFill>
          </a:ln>
        </p:spPr>
      </p:pic>
      <p:sp>
        <p:nvSpPr>
          <p:cNvPr id="10" name="Flèche : droite 9">
            <a:extLst>
              <a:ext uri="{FF2B5EF4-FFF2-40B4-BE49-F238E27FC236}">
                <a16:creationId xmlns:a16="http://schemas.microsoft.com/office/drawing/2014/main" id="{ED5325E7-BA83-3463-1B9E-BD7A29BB32E1}"/>
              </a:ext>
            </a:extLst>
          </p:cNvPr>
          <p:cNvSpPr/>
          <p:nvPr/>
        </p:nvSpPr>
        <p:spPr>
          <a:xfrm>
            <a:off x="5482145" y="4291980"/>
            <a:ext cx="557503" cy="369213"/>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1" name="ZoneTexte 10">
            <a:extLst>
              <a:ext uri="{FF2B5EF4-FFF2-40B4-BE49-F238E27FC236}">
                <a16:creationId xmlns:a16="http://schemas.microsoft.com/office/drawing/2014/main" id="{64DBFFF9-9EE2-A7C9-4781-F3199E49E6D9}"/>
              </a:ext>
            </a:extLst>
          </p:cNvPr>
          <p:cNvSpPr txBox="1"/>
          <p:nvPr/>
        </p:nvSpPr>
        <p:spPr>
          <a:xfrm>
            <a:off x="741319" y="4672944"/>
            <a:ext cx="4819222" cy="523220"/>
          </a:xfrm>
          <a:prstGeom prst="rect">
            <a:avLst/>
          </a:prstGeom>
          <a:noFill/>
        </p:spPr>
        <p:txBody>
          <a:bodyPr wrap="square" rtlCol="0">
            <a:spAutoFit/>
          </a:bodyPr>
          <a:lstStyle/>
          <a:p>
            <a:r>
              <a:rPr lang="fr-CA" sz="1400">
                <a:solidFill>
                  <a:srgbClr val="739CD1"/>
                </a:solidFill>
              </a:rPr>
              <a:t>• Ceci risque d’avoir un impact très mauvais sur la performance si la table récupérée est lourde.</a:t>
            </a:r>
          </a:p>
        </p:txBody>
      </p:sp>
      <p:sp>
        <p:nvSpPr>
          <p:cNvPr id="14" name="ZoneTexte 13">
            <a:extLst>
              <a:ext uri="{FF2B5EF4-FFF2-40B4-BE49-F238E27FC236}">
                <a16:creationId xmlns:a16="http://schemas.microsoft.com/office/drawing/2014/main" id="{06E0BA99-00D2-D99E-7DEE-A3E4A3052EDF}"/>
              </a:ext>
            </a:extLst>
          </p:cNvPr>
          <p:cNvSpPr txBox="1"/>
          <p:nvPr/>
        </p:nvSpPr>
        <p:spPr>
          <a:xfrm>
            <a:off x="6094200" y="4661193"/>
            <a:ext cx="5861585" cy="523220"/>
          </a:xfrm>
          <a:prstGeom prst="rect">
            <a:avLst/>
          </a:prstGeom>
          <a:noFill/>
        </p:spPr>
        <p:txBody>
          <a:bodyPr wrap="square" rtlCol="0">
            <a:spAutoFit/>
          </a:bodyPr>
          <a:lstStyle/>
          <a:p>
            <a:r>
              <a:rPr lang="fr-CA" sz="1400">
                <a:solidFill>
                  <a:srgbClr val="739CD1"/>
                </a:solidFill>
              </a:rPr>
              <a:t>• Ceci serait plus raisonnable. (Par exemple) Bien entendu, ne garder que les 50 premières rangées n’est pas forcément adapté à toutes les situations.</a:t>
            </a:r>
          </a:p>
        </p:txBody>
      </p:sp>
    </p:spTree>
    <p:extLst>
      <p:ext uri="{BB962C8B-B14F-4D97-AF65-F5344CB8AC3E}">
        <p14:creationId xmlns:p14="http://schemas.microsoft.com/office/powerpoint/2010/main" val="7772420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A0D0FBAC-3E38-EB48-A4A4-E7119BC781B2}"/>
              </a:ext>
            </a:extLst>
          </p:cNvPr>
          <p:cNvSpPr>
            <a:spLocks noGrp="1"/>
          </p:cNvSpPr>
          <p:nvPr>
            <p:ph idx="1"/>
          </p:nvPr>
        </p:nvSpPr>
        <p:spPr/>
        <p:txBody>
          <a:bodyPr/>
          <a:lstStyle/>
          <a:p>
            <a:r>
              <a:rPr lang="fr-CA"/>
              <a:t> </a:t>
            </a:r>
            <a:r>
              <a:rPr lang="fr-CA">
                <a:solidFill>
                  <a:srgbClr val="FA4098"/>
                </a:solidFill>
              </a:rPr>
              <a:t>Vues</a:t>
            </a:r>
            <a:r>
              <a:rPr lang="fr-CA"/>
              <a:t> (Vues SQL)</a:t>
            </a:r>
          </a:p>
          <a:p>
            <a:pPr lvl="1"/>
            <a:r>
              <a:rPr lang="fr-CA" sz="2000"/>
              <a:t> Bien entendu, comme la vue est toute prête, l’action du contrôleur est simple :</a:t>
            </a:r>
          </a:p>
          <a:p>
            <a:endParaRPr lang="fr-CA"/>
          </a:p>
        </p:txBody>
      </p:sp>
      <p:sp>
        <p:nvSpPr>
          <p:cNvPr id="4" name="Titre 2">
            <a:extLst>
              <a:ext uri="{FF2B5EF4-FFF2-40B4-BE49-F238E27FC236}">
                <a16:creationId xmlns:a16="http://schemas.microsoft.com/office/drawing/2014/main" id="{1D079900-1F48-B67E-1ACE-213ACEB24E26}"/>
              </a:ext>
            </a:extLst>
          </p:cNvPr>
          <p:cNvSpPr>
            <a:spLocks noGrp="1"/>
          </p:cNvSpPr>
          <p:nvPr>
            <p:ph type="title"/>
          </p:nvPr>
        </p:nvSpPr>
        <p:spPr>
          <a:xfrm>
            <a:off x="78261" y="357829"/>
            <a:ext cx="5482280" cy="372636"/>
          </a:xfrm>
        </p:spPr>
        <p:txBody>
          <a:bodyPr/>
          <a:lstStyle/>
          <a:p>
            <a:r>
              <a:rPr lang="fr-CA"/>
              <a:t>Interaction avec la BD</a:t>
            </a:r>
          </a:p>
        </p:txBody>
      </p:sp>
      <p:pic>
        <p:nvPicPr>
          <p:cNvPr id="9" name="Image 8">
            <a:extLst>
              <a:ext uri="{FF2B5EF4-FFF2-40B4-BE49-F238E27FC236}">
                <a16:creationId xmlns:a16="http://schemas.microsoft.com/office/drawing/2014/main" id="{681F9289-F088-AF81-AFBF-F35043E2266A}"/>
              </a:ext>
            </a:extLst>
          </p:cNvPr>
          <p:cNvPicPr>
            <a:picLocks noChangeAspect="1"/>
          </p:cNvPicPr>
          <p:nvPr/>
        </p:nvPicPr>
        <p:blipFill>
          <a:blip r:embed="rId2"/>
          <a:stretch>
            <a:fillRect/>
          </a:stretch>
        </p:blipFill>
        <p:spPr>
          <a:xfrm>
            <a:off x="6630906" y="3663767"/>
            <a:ext cx="5363053" cy="2520174"/>
          </a:xfrm>
          <a:prstGeom prst="rect">
            <a:avLst/>
          </a:prstGeom>
          <a:ln w="28575">
            <a:solidFill>
              <a:srgbClr val="739CD1"/>
            </a:solidFill>
          </a:ln>
        </p:spPr>
      </p:pic>
      <p:pic>
        <p:nvPicPr>
          <p:cNvPr id="11" name="Image 10">
            <a:extLst>
              <a:ext uri="{FF2B5EF4-FFF2-40B4-BE49-F238E27FC236}">
                <a16:creationId xmlns:a16="http://schemas.microsoft.com/office/drawing/2014/main" id="{1B896EFE-0353-C074-AC19-42139DB7790A}"/>
              </a:ext>
            </a:extLst>
          </p:cNvPr>
          <p:cNvPicPr>
            <a:picLocks noChangeAspect="1"/>
          </p:cNvPicPr>
          <p:nvPr/>
        </p:nvPicPr>
        <p:blipFill>
          <a:blip r:embed="rId3"/>
          <a:stretch>
            <a:fillRect/>
          </a:stretch>
        </p:blipFill>
        <p:spPr>
          <a:xfrm>
            <a:off x="779000" y="5013275"/>
            <a:ext cx="4848902" cy="238158"/>
          </a:xfrm>
          <a:prstGeom prst="rect">
            <a:avLst/>
          </a:prstGeom>
          <a:ln w="28575">
            <a:solidFill>
              <a:srgbClr val="FA4098"/>
            </a:solidFill>
          </a:ln>
        </p:spPr>
      </p:pic>
      <p:sp>
        <p:nvSpPr>
          <p:cNvPr id="12" name="ZoneTexte 11">
            <a:extLst>
              <a:ext uri="{FF2B5EF4-FFF2-40B4-BE49-F238E27FC236}">
                <a16:creationId xmlns:a16="http://schemas.microsoft.com/office/drawing/2014/main" id="{E5C18780-D788-447A-24DF-BC2F572F9917}"/>
              </a:ext>
            </a:extLst>
          </p:cNvPr>
          <p:cNvSpPr txBox="1"/>
          <p:nvPr/>
        </p:nvSpPr>
        <p:spPr>
          <a:xfrm>
            <a:off x="626594" y="4688052"/>
            <a:ext cx="5001308" cy="307777"/>
          </a:xfrm>
          <a:prstGeom prst="rect">
            <a:avLst/>
          </a:prstGeom>
          <a:noFill/>
        </p:spPr>
        <p:txBody>
          <a:bodyPr wrap="square" rtlCol="0">
            <a:spAutoFit/>
          </a:bodyPr>
          <a:lstStyle/>
          <a:p>
            <a:r>
              <a:rPr lang="fr-CA" sz="1400">
                <a:solidFill>
                  <a:srgbClr val="739CD1"/>
                </a:solidFill>
              </a:rPr>
              <a:t>La vue </a:t>
            </a:r>
            <a:r>
              <a:rPr lang="fr-CA" sz="1400" err="1">
                <a:solidFill>
                  <a:srgbClr val="739CD1"/>
                </a:solidFill>
              </a:rPr>
              <a:t>Razor</a:t>
            </a:r>
            <a:r>
              <a:rPr lang="fr-CA" sz="1400">
                <a:solidFill>
                  <a:srgbClr val="739CD1"/>
                </a:solidFill>
              </a:rPr>
              <a:t> reçoit une liste du Model qui représente la vue SQL :</a:t>
            </a:r>
          </a:p>
        </p:txBody>
      </p:sp>
      <p:pic>
        <p:nvPicPr>
          <p:cNvPr id="6" name="Image 5">
            <a:extLst>
              <a:ext uri="{FF2B5EF4-FFF2-40B4-BE49-F238E27FC236}">
                <a16:creationId xmlns:a16="http://schemas.microsoft.com/office/drawing/2014/main" id="{17AA36E6-2453-42AB-0D2A-A3F4F0EDF49F}"/>
              </a:ext>
            </a:extLst>
          </p:cNvPr>
          <p:cNvPicPr>
            <a:picLocks noChangeAspect="1"/>
          </p:cNvPicPr>
          <p:nvPr/>
        </p:nvPicPr>
        <p:blipFill>
          <a:blip r:embed="rId4"/>
          <a:stretch>
            <a:fillRect/>
          </a:stretch>
        </p:blipFill>
        <p:spPr>
          <a:xfrm>
            <a:off x="1916904" y="2098705"/>
            <a:ext cx="8354591" cy="1095528"/>
          </a:xfrm>
          <a:prstGeom prst="rect">
            <a:avLst/>
          </a:prstGeom>
          <a:ln w="28575">
            <a:solidFill>
              <a:srgbClr val="FA4098"/>
            </a:solidFill>
          </a:ln>
        </p:spPr>
      </p:pic>
    </p:spTree>
    <p:extLst>
      <p:ext uri="{BB962C8B-B14F-4D97-AF65-F5344CB8AC3E}">
        <p14:creationId xmlns:p14="http://schemas.microsoft.com/office/powerpoint/2010/main" val="2050914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135BD955-8CAE-3B7C-EAF8-EB6BF55B92A6}"/>
              </a:ext>
            </a:extLst>
          </p:cNvPr>
          <p:cNvSpPr>
            <a:spLocks noGrp="1"/>
          </p:cNvSpPr>
          <p:nvPr>
            <p:ph idx="1"/>
          </p:nvPr>
        </p:nvSpPr>
        <p:spPr/>
        <p:txBody>
          <a:bodyPr/>
          <a:lstStyle/>
          <a:p>
            <a:r>
              <a:rPr lang="fr-CA" dirty="0"/>
              <a:t>Les jointures sont faites </a:t>
            </a:r>
            <a:r>
              <a:rPr lang="fr-CA"/>
              <a:t>avec LINQ </a:t>
            </a:r>
            <a:r>
              <a:rPr lang="fr-CA" dirty="0"/>
              <a:t>ou la méthode syntaxe quand les données sont nombreuses.</a:t>
            </a:r>
          </a:p>
          <a:p>
            <a:r>
              <a:rPr lang="fr-CA" dirty="0"/>
              <a:t>OU plus souvent encore, on a des procédures qui font les jointures et l’extraction au niveau de la BD, et on montre le résultat finalement.</a:t>
            </a:r>
          </a:p>
          <a:p>
            <a:r>
              <a:rPr lang="fr-CA" dirty="0"/>
              <a:t>Ou une vue.</a:t>
            </a:r>
          </a:p>
          <a:p>
            <a:r>
              <a:rPr lang="fr-CA" dirty="0"/>
              <a:t>Bref, pensez à utiliser la BD pour vous simplifier la vie!</a:t>
            </a:r>
            <a:br>
              <a:rPr lang="fr-CA" dirty="0"/>
            </a:br>
            <a:endParaRPr lang="fr-CA" dirty="0"/>
          </a:p>
        </p:txBody>
      </p:sp>
      <p:sp>
        <p:nvSpPr>
          <p:cNvPr id="3" name="Titre 2">
            <a:extLst>
              <a:ext uri="{FF2B5EF4-FFF2-40B4-BE49-F238E27FC236}">
                <a16:creationId xmlns:a16="http://schemas.microsoft.com/office/drawing/2014/main" id="{F9195DF8-04A2-D4DB-2E28-A5E860F2E066}"/>
              </a:ext>
            </a:extLst>
          </p:cNvPr>
          <p:cNvSpPr>
            <a:spLocks noGrp="1"/>
          </p:cNvSpPr>
          <p:nvPr>
            <p:ph type="title"/>
          </p:nvPr>
        </p:nvSpPr>
        <p:spPr/>
        <p:txBody>
          <a:bodyPr/>
          <a:lstStyle/>
          <a:p>
            <a:r>
              <a:rPr lang="fr-CA"/>
              <a:t>Les jointures ou une procédure/une vue</a:t>
            </a:r>
          </a:p>
        </p:txBody>
      </p:sp>
    </p:spTree>
    <p:extLst>
      <p:ext uri="{BB962C8B-B14F-4D97-AF65-F5344CB8AC3E}">
        <p14:creationId xmlns:p14="http://schemas.microsoft.com/office/powerpoint/2010/main" val="554515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a:xfrm>
            <a:off x="838200" y="1150572"/>
            <a:ext cx="10512000" cy="5707428"/>
          </a:xfrm>
        </p:spPr>
        <p:txBody>
          <a:bodyPr/>
          <a:lstStyle/>
          <a:p>
            <a:r>
              <a:rPr lang="fr-CA"/>
              <a:t> Select (</a:t>
            </a:r>
            <a:r>
              <a:rPr lang="fr-CA" err="1"/>
              <a:t>Retrieve</a:t>
            </a:r>
            <a:r>
              <a:rPr lang="fr-CA"/>
              <a:t>)</a:t>
            </a:r>
          </a:p>
          <a:p>
            <a:pPr lvl="1"/>
            <a:r>
              <a:rPr lang="fr-CA"/>
              <a:t> Quelques précisions pour les </a:t>
            </a:r>
            <a:r>
              <a:rPr lang="fr-CA" err="1">
                <a:solidFill>
                  <a:srgbClr val="FA4098"/>
                </a:solidFill>
              </a:rPr>
              <a:t>DbSet</a:t>
            </a:r>
            <a:r>
              <a:rPr lang="fr-CA"/>
              <a:t> et les opérations </a:t>
            </a:r>
            <a:r>
              <a:rPr lang="fr-CA" err="1"/>
              <a:t>retrieve</a:t>
            </a:r>
            <a:endParaRPr lang="fr-CA"/>
          </a:p>
          <a:p>
            <a:pPr lvl="2"/>
            <a:endParaRPr lang="fr-CA"/>
          </a:p>
          <a:p>
            <a:pPr lvl="2"/>
            <a:endParaRPr lang="fr-CA"/>
          </a:p>
          <a:p>
            <a:pPr lvl="2"/>
            <a:r>
              <a:rPr lang="fr-CA"/>
              <a:t> Pas d’inquiétude ! Pour le moment utilisez la méthode de </a:t>
            </a:r>
            <a:r>
              <a:rPr lang="fr-CA" b="1"/>
              <a:t>gauche</a:t>
            </a:r>
            <a:r>
              <a:rPr lang="fr-CA"/>
              <a:t>. (Et appliquez les </a:t>
            </a:r>
            <a:r>
              <a:rPr lang="fr-CA">
                <a:solidFill>
                  <a:srgbClr val="FA4098"/>
                </a:solidFill>
              </a:rPr>
              <a:t>filtres</a:t>
            </a:r>
            <a:r>
              <a:rPr lang="fr-CA"/>
              <a:t> </a:t>
            </a:r>
            <a:r>
              <a:rPr lang="fr-CA" b="1" u="sng"/>
              <a:t>après</a:t>
            </a:r>
            <a:r>
              <a:rPr lang="fr-CA"/>
              <a:t>) Nous aborderons une meilleure stratégie lors de la semaine sur la performance.</a:t>
            </a:r>
          </a:p>
          <a:p>
            <a:pPr lvl="3"/>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4" name="Image 3">
            <a:extLst>
              <a:ext uri="{FF2B5EF4-FFF2-40B4-BE49-F238E27FC236}">
                <a16:creationId xmlns:a16="http://schemas.microsoft.com/office/drawing/2014/main" id="{73B20AD9-EEDE-F716-4410-44CC09EE6F4A}"/>
              </a:ext>
            </a:extLst>
          </p:cNvPr>
          <p:cNvPicPr>
            <a:picLocks noChangeAspect="1"/>
          </p:cNvPicPr>
          <p:nvPr/>
        </p:nvPicPr>
        <p:blipFill>
          <a:blip r:embed="rId2"/>
          <a:stretch>
            <a:fillRect/>
          </a:stretch>
        </p:blipFill>
        <p:spPr>
          <a:xfrm>
            <a:off x="6342607" y="2177283"/>
            <a:ext cx="5166089" cy="319216"/>
          </a:xfrm>
          <a:prstGeom prst="rect">
            <a:avLst/>
          </a:prstGeom>
          <a:ln w="28575">
            <a:solidFill>
              <a:srgbClr val="739CD1"/>
            </a:solidFill>
          </a:ln>
        </p:spPr>
      </p:pic>
      <p:pic>
        <p:nvPicPr>
          <p:cNvPr id="5" name="Image 4">
            <a:extLst>
              <a:ext uri="{FF2B5EF4-FFF2-40B4-BE49-F238E27FC236}">
                <a16:creationId xmlns:a16="http://schemas.microsoft.com/office/drawing/2014/main" id="{B44BC420-C3D9-2B80-9F76-F4FDB98311F3}"/>
              </a:ext>
            </a:extLst>
          </p:cNvPr>
          <p:cNvPicPr>
            <a:picLocks noChangeAspect="1"/>
          </p:cNvPicPr>
          <p:nvPr/>
        </p:nvPicPr>
        <p:blipFill>
          <a:blip r:embed="rId3"/>
          <a:stretch>
            <a:fillRect/>
          </a:stretch>
        </p:blipFill>
        <p:spPr>
          <a:xfrm>
            <a:off x="899816" y="2197203"/>
            <a:ext cx="4569585" cy="309220"/>
          </a:xfrm>
          <a:prstGeom prst="rect">
            <a:avLst/>
          </a:prstGeom>
          <a:ln w="28575">
            <a:solidFill>
              <a:srgbClr val="739CD1"/>
            </a:solidFill>
          </a:ln>
        </p:spPr>
      </p:pic>
      <p:sp>
        <p:nvSpPr>
          <p:cNvPr id="6" name="Flèche : droite 5">
            <a:extLst>
              <a:ext uri="{FF2B5EF4-FFF2-40B4-BE49-F238E27FC236}">
                <a16:creationId xmlns:a16="http://schemas.microsoft.com/office/drawing/2014/main" id="{C16E1CAB-09EB-34A1-AEAA-C3DC5E9452D8}"/>
              </a:ext>
            </a:extLst>
          </p:cNvPr>
          <p:cNvSpPr/>
          <p:nvPr/>
        </p:nvSpPr>
        <p:spPr>
          <a:xfrm>
            <a:off x="5640641" y="2152284"/>
            <a:ext cx="557503" cy="369213"/>
          </a:xfrm>
          <a:prstGeom prst="rightArrow">
            <a:avLst/>
          </a:prstGeom>
          <a:solidFill>
            <a:srgbClr val="739C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533566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Nous utiliserons des opérations </a:t>
            </a:r>
            <a:r>
              <a:rPr lang="fr-CA">
                <a:solidFill>
                  <a:srgbClr val="FA4098"/>
                </a:solidFill>
              </a:rPr>
              <a:t>LINQ</a:t>
            </a:r>
            <a:r>
              <a:rPr lang="fr-CA"/>
              <a:t> sur les </a:t>
            </a:r>
            <a:r>
              <a:rPr lang="fr-CA" err="1">
                <a:solidFill>
                  <a:srgbClr val="FA4098"/>
                </a:solidFill>
              </a:rPr>
              <a:t>DbSet</a:t>
            </a:r>
            <a:r>
              <a:rPr lang="fr-CA"/>
              <a:t>.</a:t>
            </a:r>
          </a:p>
          <a:p>
            <a:pPr lvl="2"/>
            <a:r>
              <a:rPr lang="fr-CA"/>
              <a:t> Les opérations LINQ peuvent être réalisées dans les contrôleurs et dans les vues :</a:t>
            </a:r>
          </a:p>
          <a:p>
            <a:pPr lvl="2"/>
            <a:endParaRPr lang="fr-CA"/>
          </a:p>
          <a:p>
            <a:pPr lvl="2"/>
            <a:endParaRPr lang="fr-CA"/>
          </a:p>
          <a:p>
            <a:pPr lvl="2"/>
            <a:endParaRPr lang="fr-CA"/>
          </a:p>
          <a:p>
            <a:pPr lvl="2"/>
            <a:endParaRPr lang="fr-CA"/>
          </a:p>
          <a:p>
            <a:pPr lvl="2"/>
            <a:endParaRPr lang="fr-CA"/>
          </a:p>
          <a:p>
            <a:pPr lvl="2"/>
            <a:endParaRPr lang="fr-CA"/>
          </a:p>
          <a:p>
            <a:pPr lvl="2"/>
            <a:endParaRPr lang="fr-CA"/>
          </a:p>
          <a:p>
            <a:pPr lvl="2"/>
            <a:endParaRPr lang="fr-CA"/>
          </a:p>
          <a:p>
            <a:pPr lvl="2"/>
            <a:endParaRPr lang="fr-CA"/>
          </a:p>
          <a:p>
            <a:pPr lvl="2"/>
            <a:r>
              <a:rPr lang="fr-CA"/>
              <a:t> Rappel : Les opérations LINQ peuvent être </a:t>
            </a:r>
            <a:r>
              <a:rPr lang="fr-CA" b="1"/>
              <a:t>enchaînées</a:t>
            </a:r>
            <a:r>
              <a:rPr lang="fr-CA"/>
              <a:t> sur la même expression.</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9B148254-948B-8F1D-20A6-A58A8F99059F}"/>
              </a:ext>
            </a:extLst>
          </p:cNvPr>
          <p:cNvPicPr>
            <a:picLocks noChangeAspect="1"/>
          </p:cNvPicPr>
          <p:nvPr/>
        </p:nvPicPr>
        <p:blipFill>
          <a:blip r:embed="rId2"/>
          <a:stretch>
            <a:fillRect/>
          </a:stretch>
        </p:blipFill>
        <p:spPr>
          <a:xfrm>
            <a:off x="6775840" y="3429000"/>
            <a:ext cx="4848902" cy="285790"/>
          </a:xfrm>
          <a:prstGeom prst="rect">
            <a:avLst/>
          </a:prstGeom>
          <a:ln w="28575">
            <a:solidFill>
              <a:srgbClr val="739CD1"/>
            </a:solidFill>
          </a:ln>
        </p:spPr>
      </p:pic>
      <p:pic>
        <p:nvPicPr>
          <p:cNvPr id="7" name="Image 6">
            <a:extLst>
              <a:ext uri="{FF2B5EF4-FFF2-40B4-BE49-F238E27FC236}">
                <a16:creationId xmlns:a16="http://schemas.microsoft.com/office/drawing/2014/main" id="{D6C0704B-A1E8-81C0-35E5-3295422FA995}"/>
              </a:ext>
            </a:extLst>
          </p:cNvPr>
          <p:cNvPicPr>
            <a:picLocks noChangeAspect="1"/>
          </p:cNvPicPr>
          <p:nvPr/>
        </p:nvPicPr>
        <p:blipFill>
          <a:blip r:embed="rId3"/>
          <a:stretch>
            <a:fillRect/>
          </a:stretch>
        </p:blipFill>
        <p:spPr>
          <a:xfrm>
            <a:off x="6702059" y="3023642"/>
            <a:ext cx="4996464" cy="225939"/>
          </a:xfrm>
          <a:prstGeom prst="rect">
            <a:avLst/>
          </a:prstGeom>
          <a:ln w="28575">
            <a:solidFill>
              <a:srgbClr val="739CD1"/>
            </a:solidFill>
          </a:ln>
        </p:spPr>
      </p:pic>
      <p:pic>
        <p:nvPicPr>
          <p:cNvPr id="15" name="Image 14">
            <a:extLst>
              <a:ext uri="{FF2B5EF4-FFF2-40B4-BE49-F238E27FC236}">
                <a16:creationId xmlns:a16="http://schemas.microsoft.com/office/drawing/2014/main" id="{35803B3C-521C-D147-A832-DECDBA222761}"/>
              </a:ext>
            </a:extLst>
          </p:cNvPr>
          <p:cNvPicPr>
            <a:picLocks noChangeAspect="1"/>
          </p:cNvPicPr>
          <p:nvPr/>
        </p:nvPicPr>
        <p:blipFill>
          <a:blip r:embed="rId4"/>
          <a:stretch>
            <a:fillRect/>
          </a:stretch>
        </p:blipFill>
        <p:spPr>
          <a:xfrm>
            <a:off x="1305785" y="5854415"/>
            <a:ext cx="9507277" cy="476316"/>
          </a:xfrm>
          <a:prstGeom prst="rect">
            <a:avLst/>
          </a:prstGeom>
          <a:ln w="28575">
            <a:solidFill>
              <a:srgbClr val="739CD1"/>
            </a:solidFill>
          </a:ln>
        </p:spPr>
      </p:pic>
      <p:cxnSp>
        <p:nvCxnSpPr>
          <p:cNvPr id="8" name="Connecteur droit 7">
            <a:extLst>
              <a:ext uri="{FF2B5EF4-FFF2-40B4-BE49-F238E27FC236}">
                <a16:creationId xmlns:a16="http://schemas.microsoft.com/office/drawing/2014/main" id="{C0D8D5A2-259C-05CB-8459-ADEC658FE70A}"/>
              </a:ext>
            </a:extLst>
          </p:cNvPr>
          <p:cNvCxnSpPr>
            <a:cxnSpLocks/>
          </p:cNvCxnSpPr>
          <p:nvPr/>
        </p:nvCxnSpPr>
        <p:spPr>
          <a:xfrm>
            <a:off x="6059424" y="2542032"/>
            <a:ext cx="0" cy="2615184"/>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sp>
        <p:nvSpPr>
          <p:cNvPr id="10" name="ZoneTexte 9">
            <a:extLst>
              <a:ext uri="{FF2B5EF4-FFF2-40B4-BE49-F238E27FC236}">
                <a16:creationId xmlns:a16="http://schemas.microsoft.com/office/drawing/2014/main" id="{D881A8D6-2740-6504-F3BA-51B8FE413AB3}"/>
              </a:ext>
            </a:extLst>
          </p:cNvPr>
          <p:cNvSpPr txBox="1"/>
          <p:nvPr/>
        </p:nvSpPr>
        <p:spPr>
          <a:xfrm>
            <a:off x="1121664" y="2577387"/>
            <a:ext cx="3773422" cy="376306"/>
          </a:xfrm>
          <a:prstGeom prst="rect">
            <a:avLst/>
          </a:prstGeom>
          <a:noFill/>
        </p:spPr>
        <p:txBody>
          <a:bodyPr wrap="square" rtlCol="0">
            <a:spAutoFit/>
          </a:bodyPr>
          <a:lstStyle/>
          <a:p>
            <a:pPr algn="ctr"/>
            <a:r>
              <a:rPr lang="fr-CA">
                <a:solidFill>
                  <a:srgbClr val="739CD1"/>
                </a:solidFill>
              </a:rPr>
              <a:t>Dans un contrôleur</a:t>
            </a:r>
          </a:p>
        </p:txBody>
      </p:sp>
      <p:sp>
        <p:nvSpPr>
          <p:cNvPr id="12" name="ZoneTexte 11">
            <a:extLst>
              <a:ext uri="{FF2B5EF4-FFF2-40B4-BE49-F238E27FC236}">
                <a16:creationId xmlns:a16="http://schemas.microsoft.com/office/drawing/2014/main" id="{2F883058-C566-DBD6-3CC6-9341704B70D0}"/>
              </a:ext>
            </a:extLst>
          </p:cNvPr>
          <p:cNvSpPr txBox="1"/>
          <p:nvPr/>
        </p:nvSpPr>
        <p:spPr>
          <a:xfrm>
            <a:off x="7313580" y="2577387"/>
            <a:ext cx="3773422" cy="376306"/>
          </a:xfrm>
          <a:prstGeom prst="rect">
            <a:avLst/>
          </a:prstGeom>
          <a:noFill/>
        </p:spPr>
        <p:txBody>
          <a:bodyPr wrap="square" rtlCol="0">
            <a:spAutoFit/>
          </a:bodyPr>
          <a:lstStyle/>
          <a:p>
            <a:pPr algn="ctr"/>
            <a:r>
              <a:rPr lang="fr-CA">
                <a:solidFill>
                  <a:srgbClr val="739CD1"/>
                </a:solidFill>
              </a:rPr>
              <a:t>Dans une vue </a:t>
            </a:r>
            <a:r>
              <a:rPr lang="fr-CA" err="1">
                <a:solidFill>
                  <a:srgbClr val="739CD1"/>
                </a:solidFill>
              </a:rPr>
              <a:t>Razor</a:t>
            </a:r>
            <a:endParaRPr lang="fr-CA">
              <a:solidFill>
                <a:srgbClr val="739CD1"/>
              </a:solidFill>
            </a:endParaRPr>
          </a:p>
        </p:txBody>
      </p:sp>
      <p:sp>
        <p:nvSpPr>
          <p:cNvPr id="14" name="ZoneTexte 13">
            <a:extLst>
              <a:ext uri="{FF2B5EF4-FFF2-40B4-BE49-F238E27FC236}">
                <a16:creationId xmlns:a16="http://schemas.microsoft.com/office/drawing/2014/main" id="{5EEBC26C-EC9F-34FA-594D-F363848798AE}"/>
              </a:ext>
            </a:extLst>
          </p:cNvPr>
          <p:cNvSpPr txBox="1"/>
          <p:nvPr/>
        </p:nvSpPr>
        <p:spPr>
          <a:xfrm>
            <a:off x="6621501" y="3868556"/>
            <a:ext cx="5170655" cy="923330"/>
          </a:xfrm>
          <a:prstGeom prst="rect">
            <a:avLst/>
          </a:prstGeom>
          <a:noFill/>
        </p:spPr>
        <p:txBody>
          <a:bodyPr wrap="square" rtlCol="0">
            <a:spAutoFit/>
          </a:bodyPr>
          <a:lstStyle/>
          <a:p>
            <a:r>
              <a:rPr lang="fr-CA">
                <a:solidFill>
                  <a:srgbClr val="739CD1"/>
                </a:solidFill>
              </a:rPr>
              <a:t>N’oubliez pas d’envoyer une </a:t>
            </a:r>
            <a:r>
              <a:rPr lang="fr-CA" b="1" u="sng">
                <a:solidFill>
                  <a:srgbClr val="739CD1"/>
                </a:solidFill>
              </a:rPr>
              <a:t>liste</a:t>
            </a:r>
            <a:r>
              <a:rPr lang="fr-CA">
                <a:solidFill>
                  <a:srgbClr val="739CD1"/>
                </a:solidFill>
              </a:rPr>
              <a:t> de la donnée de votre choix à la vue via le </a:t>
            </a:r>
            <a:r>
              <a:rPr lang="fr-CA" b="1">
                <a:solidFill>
                  <a:srgbClr val="739CD1"/>
                </a:solidFill>
                <a:highlight>
                  <a:srgbClr val="FFFF00"/>
                </a:highlight>
              </a:rPr>
              <a:t>@model</a:t>
            </a:r>
            <a:r>
              <a:rPr lang="fr-CA">
                <a:solidFill>
                  <a:srgbClr val="739CD1"/>
                </a:solidFill>
              </a:rPr>
              <a:t> pour pouvoir utiliser des opérations LINQ dans la vue !</a:t>
            </a:r>
          </a:p>
        </p:txBody>
      </p:sp>
      <p:sp>
        <p:nvSpPr>
          <p:cNvPr id="16" name="Rectangle 15">
            <a:extLst>
              <a:ext uri="{FF2B5EF4-FFF2-40B4-BE49-F238E27FC236}">
                <a16:creationId xmlns:a16="http://schemas.microsoft.com/office/drawing/2014/main" id="{FFD36778-E0AF-2E63-28F2-3DD837A74C1D}"/>
              </a:ext>
            </a:extLst>
          </p:cNvPr>
          <p:cNvSpPr/>
          <p:nvPr/>
        </p:nvSpPr>
        <p:spPr>
          <a:xfrm>
            <a:off x="3358896" y="5913120"/>
            <a:ext cx="713232" cy="33379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7" name="Rectangle 16">
            <a:extLst>
              <a:ext uri="{FF2B5EF4-FFF2-40B4-BE49-F238E27FC236}">
                <a16:creationId xmlns:a16="http://schemas.microsoft.com/office/drawing/2014/main" id="{5D26E51C-0E36-20FC-E5FD-836EE4542BC4}"/>
              </a:ext>
            </a:extLst>
          </p:cNvPr>
          <p:cNvSpPr/>
          <p:nvPr/>
        </p:nvSpPr>
        <p:spPr>
          <a:xfrm>
            <a:off x="7198754" y="5918966"/>
            <a:ext cx="969885" cy="33379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18" name="Rectangle 17">
            <a:extLst>
              <a:ext uri="{FF2B5EF4-FFF2-40B4-BE49-F238E27FC236}">
                <a16:creationId xmlns:a16="http://schemas.microsoft.com/office/drawing/2014/main" id="{35C6A78D-9DED-7BEC-5F60-6E0B20247E02}"/>
              </a:ext>
            </a:extLst>
          </p:cNvPr>
          <p:cNvSpPr/>
          <p:nvPr/>
        </p:nvSpPr>
        <p:spPr>
          <a:xfrm>
            <a:off x="9608481" y="5913120"/>
            <a:ext cx="614511" cy="333794"/>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pic>
        <p:nvPicPr>
          <p:cNvPr id="9" name="Image 8">
            <a:extLst>
              <a:ext uri="{FF2B5EF4-FFF2-40B4-BE49-F238E27FC236}">
                <a16:creationId xmlns:a16="http://schemas.microsoft.com/office/drawing/2014/main" id="{59AD3C81-8B3F-DE5F-7795-84D3DC8E5F42}"/>
              </a:ext>
            </a:extLst>
          </p:cNvPr>
          <p:cNvPicPr>
            <a:picLocks noChangeAspect="1"/>
          </p:cNvPicPr>
          <p:nvPr/>
        </p:nvPicPr>
        <p:blipFill>
          <a:blip r:embed="rId5"/>
          <a:stretch>
            <a:fillRect/>
          </a:stretch>
        </p:blipFill>
        <p:spPr>
          <a:xfrm>
            <a:off x="396244" y="3161210"/>
            <a:ext cx="5482277" cy="1273637"/>
          </a:xfrm>
          <a:prstGeom prst="rect">
            <a:avLst/>
          </a:prstGeom>
          <a:ln w="28575">
            <a:solidFill>
              <a:srgbClr val="FA4098"/>
            </a:solidFill>
          </a:ln>
        </p:spPr>
      </p:pic>
    </p:spTree>
    <p:extLst>
      <p:ext uri="{BB962C8B-B14F-4D97-AF65-F5344CB8AC3E}">
        <p14:creationId xmlns:p14="http://schemas.microsoft.com/office/powerpoint/2010/main" val="5921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a:t>
            </a:r>
            <a:r>
              <a:rPr lang="fr-CA" err="1">
                <a:solidFill>
                  <a:srgbClr val="FA4098"/>
                </a:solidFill>
              </a:rPr>
              <a:t>Where</a:t>
            </a:r>
            <a:endParaRPr lang="fr-CA">
              <a:solidFill>
                <a:srgbClr val="FA4098"/>
              </a:solidFill>
            </a:endParaRP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0FD7156E-DAE4-CD94-61B5-199FA5D4E048}"/>
              </a:ext>
            </a:extLst>
          </p:cNvPr>
          <p:cNvPicPr>
            <a:picLocks noChangeAspect="1"/>
          </p:cNvPicPr>
          <p:nvPr/>
        </p:nvPicPr>
        <p:blipFill>
          <a:blip r:embed="rId2"/>
          <a:stretch>
            <a:fillRect/>
          </a:stretch>
        </p:blipFill>
        <p:spPr>
          <a:xfrm>
            <a:off x="220318" y="2982753"/>
            <a:ext cx="5925377" cy="409632"/>
          </a:xfrm>
          <a:prstGeom prst="rect">
            <a:avLst/>
          </a:prstGeom>
          <a:ln w="28575">
            <a:solidFill>
              <a:srgbClr val="739CD1"/>
            </a:solidFill>
          </a:ln>
        </p:spPr>
      </p:pic>
      <p:pic>
        <p:nvPicPr>
          <p:cNvPr id="7" name="Image 6">
            <a:extLst>
              <a:ext uri="{FF2B5EF4-FFF2-40B4-BE49-F238E27FC236}">
                <a16:creationId xmlns:a16="http://schemas.microsoft.com/office/drawing/2014/main" id="{2A922830-A30E-466D-1D07-B2C66673C0D0}"/>
              </a:ext>
            </a:extLst>
          </p:cNvPr>
          <p:cNvPicPr>
            <a:picLocks noChangeAspect="1"/>
          </p:cNvPicPr>
          <p:nvPr/>
        </p:nvPicPr>
        <p:blipFill>
          <a:blip r:embed="rId3"/>
          <a:stretch>
            <a:fillRect/>
          </a:stretch>
        </p:blipFill>
        <p:spPr>
          <a:xfrm>
            <a:off x="7527718" y="2982753"/>
            <a:ext cx="4086795" cy="743054"/>
          </a:xfrm>
          <a:prstGeom prst="rect">
            <a:avLst/>
          </a:prstGeom>
          <a:ln w="28575">
            <a:solidFill>
              <a:srgbClr val="739CD1"/>
            </a:solidFill>
          </a:ln>
        </p:spPr>
      </p:pic>
      <p:pic>
        <p:nvPicPr>
          <p:cNvPr id="9" name="Image 8">
            <a:extLst>
              <a:ext uri="{FF2B5EF4-FFF2-40B4-BE49-F238E27FC236}">
                <a16:creationId xmlns:a16="http://schemas.microsoft.com/office/drawing/2014/main" id="{E68A63AF-547C-5B18-9D7C-0D9AD38D62FE}"/>
              </a:ext>
            </a:extLst>
          </p:cNvPr>
          <p:cNvPicPr>
            <a:picLocks noChangeAspect="1"/>
          </p:cNvPicPr>
          <p:nvPr/>
        </p:nvPicPr>
        <p:blipFill>
          <a:blip r:embed="rId4"/>
          <a:stretch>
            <a:fillRect/>
          </a:stretch>
        </p:blipFill>
        <p:spPr>
          <a:xfrm>
            <a:off x="114691" y="5171410"/>
            <a:ext cx="6547104" cy="420326"/>
          </a:xfrm>
          <a:prstGeom prst="rect">
            <a:avLst/>
          </a:prstGeom>
          <a:ln w="28575">
            <a:solidFill>
              <a:srgbClr val="739CD1"/>
            </a:solidFill>
          </a:ln>
        </p:spPr>
      </p:pic>
      <p:pic>
        <p:nvPicPr>
          <p:cNvPr id="11" name="Image 10">
            <a:extLst>
              <a:ext uri="{FF2B5EF4-FFF2-40B4-BE49-F238E27FC236}">
                <a16:creationId xmlns:a16="http://schemas.microsoft.com/office/drawing/2014/main" id="{27413CF4-F22C-8D56-B793-7A428AD4DDBF}"/>
              </a:ext>
            </a:extLst>
          </p:cNvPr>
          <p:cNvPicPr>
            <a:picLocks noChangeAspect="1"/>
          </p:cNvPicPr>
          <p:nvPr/>
        </p:nvPicPr>
        <p:blipFill>
          <a:blip r:embed="rId5"/>
          <a:stretch>
            <a:fillRect/>
          </a:stretch>
        </p:blipFill>
        <p:spPr>
          <a:xfrm>
            <a:off x="7267696" y="5177721"/>
            <a:ext cx="4700386" cy="529707"/>
          </a:xfrm>
          <a:prstGeom prst="rect">
            <a:avLst/>
          </a:prstGeom>
          <a:ln w="28575">
            <a:solidFill>
              <a:srgbClr val="739CD1"/>
            </a:solidFill>
          </a:ln>
        </p:spPr>
      </p:pic>
      <p:cxnSp>
        <p:nvCxnSpPr>
          <p:cNvPr id="4" name="Connecteur droit 3">
            <a:extLst>
              <a:ext uri="{FF2B5EF4-FFF2-40B4-BE49-F238E27FC236}">
                <a16:creationId xmlns:a16="http://schemas.microsoft.com/office/drawing/2014/main" id="{51D364A0-F94E-BE83-2585-7CD4FB5ACCD0}"/>
              </a:ext>
            </a:extLst>
          </p:cNvPr>
          <p:cNvCxnSpPr>
            <a:cxnSpLocks/>
          </p:cNvCxnSpPr>
          <p:nvPr/>
        </p:nvCxnSpPr>
        <p:spPr>
          <a:xfrm>
            <a:off x="6961632" y="2684032"/>
            <a:ext cx="0" cy="3072384"/>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E584B5AB-6188-6DA9-D621-886F88950A43}"/>
              </a:ext>
            </a:extLst>
          </p:cNvPr>
          <p:cNvSpPr txBox="1"/>
          <p:nvPr/>
        </p:nvSpPr>
        <p:spPr>
          <a:xfrm>
            <a:off x="1160332" y="2499366"/>
            <a:ext cx="4145280" cy="369332"/>
          </a:xfrm>
          <a:prstGeom prst="rect">
            <a:avLst/>
          </a:prstGeom>
          <a:noFill/>
        </p:spPr>
        <p:txBody>
          <a:bodyPr wrap="square" rtlCol="0">
            <a:spAutoFit/>
          </a:bodyPr>
          <a:lstStyle/>
          <a:p>
            <a:pPr algn="ctr"/>
            <a:r>
              <a:rPr lang="fr-CA">
                <a:solidFill>
                  <a:srgbClr val="739CD1"/>
                </a:solidFill>
              </a:rPr>
              <a:t>LINQ</a:t>
            </a:r>
          </a:p>
        </p:txBody>
      </p:sp>
      <p:sp>
        <p:nvSpPr>
          <p:cNvPr id="10" name="ZoneTexte 9">
            <a:extLst>
              <a:ext uri="{FF2B5EF4-FFF2-40B4-BE49-F238E27FC236}">
                <a16:creationId xmlns:a16="http://schemas.microsoft.com/office/drawing/2014/main" id="{1BE7BC0C-7030-391C-1832-D76AA1E78525}"/>
              </a:ext>
            </a:extLst>
          </p:cNvPr>
          <p:cNvSpPr txBox="1"/>
          <p:nvPr/>
        </p:nvSpPr>
        <p:spPr>
          <a:xfrm>
            <a:off x="7498475" y="2499366"/>
            <a:ext cx="4145280" cy="369332"/>
          </a:xfrm>
          <a:prstGeom prst="rect">
            <a:avLst/>
          </a:prstGeom>
          <a:noFill/>
        </p:spPr>
        <p:txBody>
          <a:bodyPr wrap="square" rtlCol="0">
            <a:spAutoFit/>
          </a:bodyPr>
          <a:lstStyle/>
          <a:p>
            <a:pPr algn="ctr"/>
            <a:r>
              <a:rPr lang="fr-CA">
                <a:solidFill>
                  <a:srgbClr val="739CD1"/>
                </a:solidFill>
              </a:rPr>
              <a:t>SQL</a:t>
            </a:r>
          </a:p>
        </p:txBody>
      </p:sp>
      <p:sp>
        <p:nvSpPr>
          <p:cNvPr id="12" name="ZoneTexte 11">
            <a:extLst>
              <a:ext uri="{FF2B5EF4-FFF2-40B4-BE49-F238E27FC236}">
                <a16:creationId xmlns:a16="http://schemas.microsoft.com/office/drawing/2014/main" id="{EC8A0879-114C-4715-8036-9C2F64482444}"/>
              </a:ext>
            </a:extLst>
          </p:cNvPr>
          <p:cNvSpPr txBox="1"/>
          <p:nvPr/>
        </p:nvSpPr>
        <p:spPr>
          <a:xfrm>
            <a:off x="220318" y="3543233"/>
            <a:ext cx="6547104" cy="1200329"/>
          </a:xfrm>
          <a:prstGeom prst="rect">
            <a:avLst/>
          </a:prstGeom>
          <a:noFill/>
        </p:spPr>
        <p:txBody>
          <a:bodyPr wrap="square" rtlCol="0">
            <a:spAutoFit/>
          </a:bodyPr>
          <a:lstStyle/>
          <a:p>
            <a:r>
              <a:rPr lang="fr-CA">
                <a:solidFill>
                  <a:srgbClr val="739CD1"/>
                </a:solidFill>
              </a:rPr>
              <a:t>• La notation de </a:t>
            </a:r>
            <a:r>
              <a:rPr lang="fr-CA" b="1">
                <a:solidFill>
                  <a:srgbClr val="739CD1"/>
                </a:solidFill>
              </a:rPr>
              <a:t>fonction anonyme</a:t>
            </a:r>
            <a:r>
              <a:rPr lang="fr-CA">
                <a:solidFill>
                  <a:srgbClr val="739CD1"/>
                </a:solidFill>
              </a:rPr>
              <a:t> </a:t>
            </a:r>
            <a:r>
              <a:rPr lang="fr-CA">
                <a:solidFill>
                  <a:srgbClr val="FA4098"/>
                </a:solidFill>
              </a:rPr>
              <a:t>(</a:t>
            </a:r>
            <a:r>
              <a:rPr lang="fr-CA" b="1">
                <a:solidFill>
                  <a:srgbClr val="FA4098"/>
                </a:solidFill>
              </a:rPr>
              <a:t>a</a:t>
            </a:r>
            <a:r>
              <a:rPr lang="fr-CA">
                <a:solidFill>
                  <a:srgbClr val="FA4098"/>
                </a:solidFill>
              </a:rPr>
              <a:t> =&gt; instruction avec </a:t>
            </a:r>
            <a:r>
              <a:rPr lang="fr-CA" b="1">
                <a:solidFill>
                  <a:srgbClr val="FA4098"/>
                </a:solidFill>
              </a:rPr>
              <a:t>a</a:t>
            </a:r>
            <a:r>
              <a:rPr lang="fr-CA">
                <a:solidFill>
                  <a:srgbClr val="FA4098"/>
                </a:solidFill>
              </a:rPr>
              <a:t>)</a:t>
            </a:r>
            <a:r>
              <a:rPr lang="fr-CA">
                <a:solidFill>
                  <a:srgbClr val="739CD1"/>
                </a:solidFill>
              </a:rPr>
              <a:t> permet de vérifier une condition avec toutes les rangées du </a:t>
            </a:r>
            <a:r>
              <a:rPr lang="fr-CA" err="1">
                <a:solidFill>
                  <a:srgbClr val="FA4098"/>
                </a:solidFill>
              </a:rPr>
              <a:t>DbSet</a:t>
            </a:r>
            <a:r>
              <a:rPr lang="fr-CA">
                <a:solidFill>
                  <a:srgbClr val="739CD1"/>
                </a:solidFill>
              </a:rPr>
              <a:t>.</a:t>
            </a:r>
          </a:p>
          <a:p>
            <a:r>
              <a:rPr lang="fr-CA">
                <a:solidFill>
                  <a:srgbClr val="739CD1"/>
                </a:solidFill>
              </a:rPr>
              <a:t>• Cette notation est utilisable pour une grande quantité d’instructions LINQ.</a:t>
            </a:r>
          </a:p>
        </p:txBody>
      </p:sp>
    </p:spTree>
    <p:extLst>
      <p:ext uri="{BB962C8B-B14F-4D97-AF65-F5344CB8AC3E}">
        <p14:creationId xmlns:p14="http://schemas.microsoft.com/office/powerpoint/2010/main" val="276680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a:t>
            </a:r>
            <a:r>
              <a:rPr lang="fr-CA" err="1">
                <a:solidFill>
                  <a:srgbClr val="FA4098"/>
                </a:solidFill>
              </a:rPr>
              <a:t>Order</a:t>
            </a:r>
            <a:r>
              <a:rPr lang="fr-CA">
                <a:solidFill>
                  <a:srgbClr val="FA4098"/>
                </a:solidFill>
              </a:rPr>
              <a:t> By</a:t>
            </a:r>
          </a:p>
          <a:p>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4A14EC9C-3F76-4742-B571-47CEA082B3EF}"/>
              </a:ext>
            </a:extLst>
          </p:cNvPr>
          <p:cNvPicPr>
            <a:picLocks noChangeAspect="1"/>
          </p:cNvPicPr>
          <p:nvPr/>
        </p:nvPicPr>
        <p:blipFill>
          <a:blip r:embed="rId2"/>
          <a:stretch>
            <a:fillRect/>
          </a:stretch>
        </p:blipFill>
        <p:spPr>
          <a:xfrm>
            <a:off x="545040" y="2647479"/>
            <a:ext cx="5005803" cy="667441"/>
          </a:xfrm>
          <a:prstGeom prst="rect">
            <a:avLst/>
          </a:prstGeom>
          <a:ln w="28575">
            <a:solidFill>
              <a:srgbClr val="739CD1"/>
            </a:solidFill>
          </a:ln>
        </p:spPr>
      </p:pic>
      <p:pic>
        <p:nvPicPr>
          <p:cNvPr id="7" name="Image 6">
            <a:extLst>
              <a:ext uri="{FF2B5EF4-FFF2-40B4-BE49-F238E27FC236}">
                <a16:creationId xmlns:a16="http://schemas.microsoft.com/office/drawing/2014/main" id="{D79AE75C-FAE8-2E1E-7D5B-16E28BF5CA73}"/>
              </a:ext>
            </a:extLst>
          </p:cNvPr>
          <p:cNvPicPr>
            <a:picLocks noChangeAspect="1"/>
          </p:cNvPicPr>
          <p:nvPr/>
        </p:nvPicPr>
        <p:blipFill>
          <a:blip r:embed="rId3"/>
          <a:stretch>
            <a:fillRect/>
          </a:stretch>
        </p:blipFill>
        <p:spPr>
          <a:xfrm>
            <a:off x="6737069" y="2650196"/>
            <a:ext cx="4906291" cy="664724"/>
          </a:xfrm>
          <a:prstGeom prst="rect">
            <a:avLst/>
          </a:prstGeom>
          <a:ln w="28575">
            <a:solidFill>
              <a:srgbClr val="739CD1"/>
            </a:solidFill>
          </a:ln>
        </p:spPr>
      </p:pic>
      <p:cxnSp>
        <p:nvCxnSpPr>
          <p:cNvPr id="4" name="Connecteur droit 3">
            <a:extLst>
              <a:ext uri="{FF2B5EF4-FFF2-40B4-BE49-F238E27FC236}">
                <a16:creationId xmlns:a16="http://schemas.microsoft.com/office/drawing/2014/main" id="{4AAE6A56-C964-C0BB-A7C9-280A5D1A4809}"/>
              </a:ext>
            </a:extLst>
          </p:cNvPr>
          <p:cNvCxnSpPr>
            <a:cxnSpLocks/>
          </p:cNvCxnSpPr>
          <p:nvPr/>
        </p:nvCxnSpPr>
        <p:spPr>
          <a:xfrm>
            <a:off x="6144768" y="2499848"/>
            <a:ext cx="0" cy="3072384"/>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sp>
        <p:nvSpPr>
          <p:cNvPr id="6" name="ZoneTexte 5">
            <a:extLst>
              <a:ext uri="{FF2B5EF4-FFF2-40B4-BE49-F238E27FC236}">
                <a16:creationId xmlns:a16="http://schemas.microsoft.com/office/drawing/2014/main" id="{D062531E-27E2-8033-F532-EFE8DA4EBF79}"/>
              </a:ext>
            </a:extLst>
          </p:cNvPr>
          <p:cNvSpPr txBox="1"/>
          <p:nvPr/>
        </p:nvSpPr>
        <p:spPr>
          <a:xfrm>
            <a:off x="1038412" y="2227372"/>
            <a:ext cx="4145280" cy="369332"/>
          </a:xfrm>
          <a:prstGeom prst="rect">
            <a:avLst/>
          </a:prstGeom>
          <a:noFill/>
        </p:spPr>
        <p:txBody>
          <a:bodyPr wrap="square" rtlCol="0">
            <a:spAutoFit/>
          </a:bodyPr>
          <a:lstStyle/>
          <a:p>
            <a:pPr algn="ctr"/>
            <a:r>
              <a:rPr lang="fr-CA">
                <a:solidFill>
                  <a:srgbClr val="739CD1"/>
                </a:solidFill>
              </a:rPr>
              <a:t>LINQ</a:t>
            </a:r>
          </a:p>
        </p:txBody>
      </p:sp>
      <p:sp>
        <p:nvSpPr>
          <p:cNvPr id="8" name="ZoneTexte 7">
            <a:extLst>
              <a:ext uri="{FF2B5EF4-FFF2-40B4-BE49-F238E27FC236}">
                <a16:creationId xmlns:a16="http://schemas.microsoft.com/office/drawing/2014/main" id="{E9EF4E1F-BDE9-0017-F84D-1F743353A50A}"/>
              </a:ext>
            </a:extLst>
          </p:cNvPr>
          <p:cNvSpPr txBox="1"/>
          <p:nvPr/>
        </p:nvSpPr>
        <p:spPr>
          <a:xfrm>
            <a:off x="7376555" y="2227372"/>
            <a:ext cx="4145280" cy="369332"/>
          </a:xfrm>
          <a:prstGeom prst="rect">
            <a:avLst/>
          </a:prstGeom>
          <a:noFill/>
        </p:spPr>
        <p:txBody>
          <a:bodyPr wrap="square" rtlCol="0">
            <a:spAutoFit/>
          </a:bodyPr>
          <a:lstStyle/>
          <a:p>
            <a:pPr algn="ctr"/>
            <a:r>
              <a:rPr lang="fr-CA">
                <a:solidFill>
                  <a:srgbClr val="739CD1"/>
                </a:solidFill>
              </a:rPr>
              <a:t>SQL</a:t>
            </a:r>
          </a:p>
        </p:txBody>
      </p:sp>
      <p:sp>
        <p:nvSpPr>
          <p:cNvPr id="9" name="ZoneTexte 8">
            <a:extLst>
              <a:ext uri="{FF2B5EF4-FFF2-40B4-BE49-F238E27FC236}">
                <a16:creationId xmlns:a16="http://schemas.microsoft.com/office/drawing/2014/main" id="{A8A6E72B-EDD3-5C54-C78C-A53322679395}"/>
              </a:ext>
            </a:extLst>
          </p:cNvPr>
          <p:cNvSpPr txBox="1"/>
          <p:nvPr/>
        </p:nvSpPr>
        <p:spPr>
          <a:xfrm>
            <a:off x="591312" y="3480816"/>
            <a:ext cx="4959529" cy="1477328"/>
          </a:xfrm>
          <a:prstGeom prst="rect">
            <a:avLst/>
          </a:prstGeom>
          <a:noFill/>
        </p:spPr>
        <p:txBody>
          <a:bodyPr wrap="square" rtlCol="0">
            <a:spAutoFit/>
          </a:bodyPr>
          <a:lstStyle/>
          <a:p>
            <a:r>
              <a:rPr lang="fr-CA">
                <a:solidFill>
                  <a:srgbClr val="739CD1"/>
                </a:solidFill>
              </a:rPr>
              <a:t>• </a:t>
            </a:r>
            <a:r>
              <a:rPr lang="fr-CA" err="1">
                <a:solidFill>
                  <a:srgbClr val="FA4098"/>
                </a:solidFill>
              </a:rPr>
              <a:t>OrderBy</a:t>
            </a:r>
            <a:r>
              <a:rPr lang="fr-CA">
                <a:solidFill>
                  <a:srgbClr val="FA4098"/>
                </a:solidFill>
              </a:rPr>
              <a:t>()</a:t>
            </a:r>
            <a:r>
              <a:rPr lang="fr-CA">
                <a:solidFill>
                  <a:srgbClr val="739CD1"/>
                </a:solidFill>
              </a:rPr>
              <a:t> est ascendant</a:t>
            </a:r>
          </a:p>
          <a:p>
            <a:r>
              <a:rPr lang="fr-CA">
                <a:solidFill>
                  <a:srgbClr val="739CD1"/>
                </a:solidFill>
              </a:rPr>
              <a:t>• </a:t>
            </a:r>
            <a:r>
              <a:rPr lang="fr-CA" err="1">
                <a:solidFill>
                  <a:srgbClr val="FA4098"/>
                </a:solidFill>
              </a:rPr>
              <a:t>OrderByDescending</a:t>
            </a:r>
            <a:r>
              <a:rPr lang="fr-CA">
                <a:solidFill>
                  <a:srgbClr val="FA4098"/>
                </a:solidFill>
              </a:rPr>
              <a:t>()</a:t>
            </a:r>
            <a:r>
              <a:rPr lang="fr-CA">
                <a:solidFill>
                  <a:srgbClr val="739CD1"/>
                </a:solidFill>
              </a:rPr>
              <a:t> est descendant</a:t>
            </a:r>
          </a:p>
          <a:p>
            <a:endParaRPr lang="fr-CA">
              <a:solidFill>
                <a:srgbClr val="739CD1"/>
              </a:solidFill>
            </a:endParaRPr>
          </a:p>
          <a:p>
            <a:r>
              <a:rPr lang="fr-CA">
                <a:solidFill>
                  <a:srgbClr val="739CD1"/>
                </a:solidFill>
              </a:rPr>
              <a:t>• </a:t>
            </a:r>
            <a:r>
              <a:rPr lang="fr-CA" err="1">
                <a:solidFill>
                  <a:srgbClr val="FA4098"/>
                </a:solidFill>
              </a:rPr>
              <a:t>ThenBy</a:t>
            </a:r>
            <a:r>
              <a:rPr lang="fr-CA">
                <a:solidFill>
                  <a:srgbClr val="FA4098"/>
                </a:solidFill>
              </a:rPr>
              <a:t>()</a:t>
            </a:r>
            <a:r>
              <a:rPr lang="fr-CA">
                <a:solidFill>
                  <a:srgbClr val="739CD1"/>
                </a:solidFill>
              </a:rPr>
              <a:t> et </a:t>
            </a:r>
            <a:r>
              <a:rPr lang="fr-CA" err="1">
                <a:solidFill>
                  <a:srgbClr val="FA4098"/>
                </a:solidFill>
              </a:rPr>
              <a:t>ThenByDescending</a:t>
            </a:r>
            <a:r>
              <a:rPr lang="fr-CA">
                <a:solidFill>
                  <a:srgbClr val="FA4098"/>
                </a:solidFill>
              </a:rPr>
              <a:t>()</a:t>
            </a:r>
            <a:r>
              <a:rPr lang="fr-CA">
                <a:solidFill>
                  <a:srgbClr val="739CD1"/>
                </a:solidFill>
              </a:rPr>
              <a:t> sont optionnels, pour des tris secondaires.</a:t>
            </a:r>
          </a:p>
        </p:txBody>
      </p:sp>
    </p:spTree>
    <p:extLst>
      <p:ext uri="{BB962C8B-B14F-4D97-AF65-F5344CB8AC3E}">
        <p14:creationId xmlns:p14="http://schemas.microsoft.com/office/powerpoint/2010/main" val="1773823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a:t>
            </a:r>
            <a:r>
              <a:rPr lang="fr-CA">
                <a:solidFill>
                  <a:srgbClr val="FA4098"/>
                </a:solidFill>
              </a:rPr>
              <a:t>Skip</a:t>
            </a:r>
            <a:r>
              <a:rPr lang="fr-CA"/>
              <a:t> et </a:t>
            </a:r>
            <a:r>
              <a:rPr lang="fr-CA" err="1">
                <a:solidFill>
                  <a:srgbClr val="FA4098"/>
                </a:solidFill>
              </a:rPr>
              <a:t>Take</a:t>
            </a:r>
            <a:r>
              <a:rPr lang="fr-CA"/>
              <a:t> : Utilisés fréquemment pour la pagination (afficher x rangées à la fois)</a:t>
            </a:r>
          </a:p>
          <a:p>
            <a:endParaRPr lang="fr-CA"/>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D6C4502C-7E19-5499-9606-FF6839EF91D4}"/>
              </a:ext>
            </a:extLst>
          </p:cNvPr>
          <p:cNvPicPr>
            <a:picLocks noChangeAspect="1"/>
          </p:cNvPicPr>
          <p:nvPr/>
        </p:nvPicPr>
        <p:blipFill>
          <a:blip r:embed="rId2"/>
          <a:stretch>
            <a:fillRect/>
          </a:stretch>
        </p:blipFill>
        <p:spPr>
          <a:xfrm>
            <a:off x="6595649" y="3019571"/>
            <a:ext cx="5125165" cy="533474"/>
          </a:xfrm>
          <a:prstGeom prst="rect">
            <a:avLst/>
          </a:prstGeom>
          <a:ln w="28575">
            <a:solidFill>
              <a:srgbClr val="739CD1"/>
            </a:solidFill>
          </a:ln>
        </p:spPr>
      </p:pic>
      <p:pic>
        <p:nvPicPr>
          <p:cNvPr id="7" name="Image 6">
            <a:extLst>
              <a:ext uri="{FF2B5EF4-FFF2-40B4-BE49-F238E27FC236}">
                <a16:creationId xmlns:a16="http://schemas.microsoft.com/office/drawing/2014/main" id="{384BAFDF-E4B1-7C6E-8A64-027BDD14ABB3}"/>
              </a:ext>
            </a:extLst>
          </p:cNvPr>
          <p:cNvPicPr>
            <a:picLocks noChangeAspect="1"/>
          </p:cNvPicPr>
          <p:nvPr/>
        </p:nvPicPr>
        <p:blipFill>
          <a:blip r:embed="rId3"/>
          <a:stretch>
            <a:fillRect/>
          </a:stretch>
        </p:blipFill>
        <p:spPr>
          <a:xfrm>
            <a:off x="1611107" y="3016811"/>
            <a:ext cx="3143689" cy="447737"/>
          </a:xfrm>
          <a:prstGeom prst="rect">
            <a:avLst/>
          </a:prstGeom>
          <a:ln w="28575">
            <a:solidFill>
              <a:srgbClr val="739CD1"/>
            </a:solidFill>
          </a:ln>
        </p:spPr>
      </p:pic>
      <p:pic>
        <p:nvPicPr>
          <p:cNvPr id="9" name="Image 8">
            <a:extLst>
              <a:ext uri="{FF2B5EF4-FFF2-40B4-BE49-F238E27FC236}">
                <a16:creationId xmlns:a16="http://schemas.microsoft.com/office/drawing/2014/main" id="{0AED49C6-C6E0-0E44-09B8-7BB762A6DC15}"/>
              </a:ext>
            </a:extLst>
          </p:cNvPr>
          <p:cNvPicPr>
            <a:picLocks noChangeAspect="1"/>
          </p:cNvPicPr>
          <p:nvPr/>
        </p:nvPicPr>
        <p:blipFill>
          <a:blip r:embed="rId4"/>
          <a:stretch>
            <a:fillRect/>
          </a:stretch>
        </p:blipFill>
        <p:spPr>
          <a:xfrm>
            <a:off x="1038412" y="4550711"/>
            <a:ext cx="4105848" cy="504895"/>
          </a:xfrm>
          <a:prstGeom prst="rect">
            <a:avLst/>
          </a:prstGeom>
          <a:ln w="28575">
            <a:solidFill>
              <a:srgbClr val="739CD1"/>
            </a:solidFill>
          </a:ln>
        </p:spPr>
      </p:pic>
      <p:pic>
        <p:nvPicPr>
          <p:cNvPr id="11" name="Image 10">
            <a:extLst>
              <a:ext uri="{FF2B5EF4-FFF2-40B4-BE49-F238E27FC236}">
                <a16:creationId xmlns:a16="http://schemas.microsoft.com/office/drawing/2014/main" id="{22AD1441-549E-E380-E16E-E36795E587BF}"/>
              </a:ext>
            </a:extLst>
          </p:cNvPr>
          <p:cNvPicPr>
            <a:picLocks noChangeAspect="1"/>
          </p:cNvPicPr>
          <p:nvPr/>
        </p:nvPicPr>
        <p:blipFill>
          <a:blip r:embed="rId5"/>
          <a:stretch>
            <a:fillRect/>
          </a:stretch>
        </p:blipFill>
        <p:spPr>
          <a:xfrm>
            <a:off x="6508512" y="4550711"/>
            <a:ext cx="5348208" cy="1574096"/>
          </a:xfrm>
          <a:prstGeom prst="rect">
            <a:avLst/>
          </a:prstGeom>
          <a:ln w="28575">
            <a:solidFill>
              <a:srgbClr val="739CD1"/>
            </a:solidFill>
          </a:ln>
        </p:spPr>
      </p:pic>
      <p:cxnSp>
        <p:nvCxnSpPr>
          <p:cNvPr id="6" name="Connecteur droit 5">
            <a:extLst>
              <a:ext uri="{FF2B5EF4-FFF2-40B4-BE49-F238E27FC236}">
                <a16:creationId xmlns:a16="http://schemas.microsoft.com/office/drawing/2014/main" id="{85ADFB47-8CFF-88FC-6A38-BB0B0C788524}"/>
              </a:ext>
            </a:extLst>
          </p:cNvPr>
          <p:cNvCxnSpPr>
            <a:cxnSpLocks/>
          </p:cNvCxnSpPr>
          <p:nvPr/>
        </p:nvCxnSpPr>
        <p:spPr>
          <a:xfrm>
            <a:off x="6144768" y="2740460"/>
            <a:ext cx="0" cy="3072384"/>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21F2F588-9651-F468-60D0-5254F6F01697}"/>
              </a:ext>
            </a:extLst>
          </p:cNvPr>
          <p:cNvSpPr txBox="1"/>
          <p:nvPr/>
        </p:nvSpPr>
        <p:spPr>
          <a:xfrm>
            <a:off x="1038412" y="2596704"/>
            <a:ext cx="4145280" cy="369332"/>
          </a:xfrm>
          <a:prstGeom prst="rect">
            <a:avLst/>
          </a:prstGeom>
          <a:noFill/>
        </p:spPr>
        <p:txBody>
          <a:bodyPr wrap="square" rtlCol="0">
            <a:spAutoFit/>
          </a:bodyPr>
          <a:lstStyle/>
          <a:p>
            <a:pPr algn="ctr"/>
            <a:r>
              <a:rPr lang="fr-CA">
                <a:solidFill>
                  <a:srgbClr val="739CD1"/>
                </a:solidFill>
              </a:rPr>
              <a:t>LINQ</a:t>
            </a:r>
          </a:p>
        </p:txBody>
      </p:sp>
      <p:sp>
        <p:nvSpPr>
          <p:cNvPr id="10" name="ZoneTexte 9">
            <a:extLst>
              <a:ext uri="{FF2B5EF4-FFF2-40B4-BE49-F238E27FC236}">
                <a16:creationId xmlns:a16="http://schemas.microsoft.com/office/drawing/2014/main" id="{25EFBE54-79D1-7DE5-42EA-4A721691E64C}"/>
              </a:ext>
            </a:extLst>
          </p:cNvPr>
          <p:cNvSpPr txBox="1"/>
          <p:nvPr/>
        </p:nvSpPr>
        <p:spPr>
          <a:xfrm>
            <a:off x="7126052" y="2596704"/>
            <a:ext cx="4145280" cy="369332"/>
          </a:xfrm>
          <a:prstGeom prst="rect">
            <a:avLst/>
          </a:prstGeom>
          <a:noFill/>
        </p:spPr>
        <p:txBody>
          <a:bodyPr wrap="square" rtlCol="0">
            <a:spAutoFit/>
          </a:bodyPr>
          <a:lstStyle/>
          <a:p>
            <a:pPr algn="ctr"/>
            <a:r>
              <a:rPr lang="fr-CA">
                <a:solidFill>
                  <a:srgbClr val="739CD1"/>
                </a:solidFill>
              </a:rPr>
              <a:t>SQL</a:t>
            </a:r>
          </a:p>
        </p:txBody>
      </p:sp>
      <p:sp>
        <p:nvSpPr>
          <p:cNvPr id="12" name="ZoneTexte 11">
            <a:extLst>
              <a:ext uri="{FF2B5EF4-FFF2-40B4-BE49-F238E27FC236}">
                <a16:creationId xmlns:a16="http://schemas.microsoft.com/office/drawing/2014/main" id="{FBCA3B4C-09C0-548D-73CF-32EF245A0754}"/>
              </a:ext>
            </a:extLst>
          </p:cNvPr>
          <p:cNvSpPr txBox="1"/>
          <p:nvPr/>
        </p:nvSpPr>
        <p:spPr>
          <a:xfrm>
            <a:off x="6364052" y="4171381"/>
            <a:ext cx="5669280" cy="338554"/>
          </a:xfrm>
          <a:prstGeom prst="rect">
            <a:avLst/>
          </a:prstGeom>
          <a:noFill/>
        </p:spPr>
        <p:txBody>
          <a:bodyPr wrap="square" rtlCol="0">
            <a:spAutoFit/>
          </a:bodyPr>
          <a:lstStyle/>
          <a:p>
            <a:r>
              <a:rPr lang="fr-CA" sz="1600">
                <a:solidFill>
                  <a:srgbClr val="739CD1"/>
                </a:solidFill>
              </a:rPr>
              <a:t>• Un peu moins intuitif en SQL. Ci-dessous, 2 manières de le faire :</a:t>
            </a:r>
          </a:p>
        </p:txBody>
      </p:sp>
      <p:sp>
        <p:nvSpPr>
          <p:cNvPr id="13" name="ZoneTexte 12">
            <a:extLst>
              <a:ext uri="{FF2B5EF4-FFF2-40B4-BE49-F238E27FC236}">
                <a16:creationId xmlns:a16="http://schemas.microsoft.com/office/drawing/2014/main" id="{59FFC9EA-A363-01FD-AFE5-C004DD2AA3B3}"/>
              </a:ext>
            </a:extLst>
          </p:cNvPr>
          <p:cNvSpPr txBox="1"/>
          <p:nvPr/>
        </p:nvSpPr>
        <p:spPr>
          <a:xfrm>
            <a:off x="811211" y="3553411"/>
            <a:ext cx="4853019" cy="338554"/>
          </a:xfrm>
          <a:prstGeom prst="rect">
            <a:avLst/>
          </a:prstGeom>
          <a:noFill/>
        </p:spPr>
        <p:txBody>
          <a:bodyPr wrap="square" rtlCol="0">
            <a:spAutoFit/>
          </a:bodyPr>
          <a:lstStyle/>
          <a:p>
            <a:r>
              <a:rPr lang="fr-CA" sz="1600">
                <a:solidFill>
                  <a:srgbClr val="739CD1"/>
                </a:solidFill>
              </a:rPr>
              <a:t>• Ne garde que les 5 premières rangées</a:t>
            </a:r>
          </a:p>
        </p:txBody>
      </p:sp>
      <p:sp>
        <p:nvSpPr>
          <p:cNvPr id="14" name="ZoneTexte 13">
            <a:extLst>
              <a:ext uri="{FF2B5EF4-FFF2-40B4-BE49-F238E27FC236}">
                <a16:creationId xmlns:a16="http://schemas.microsoft.com/office/drawing/2014/main" id="{7E8B2249-A999-379A-C5C3-068BAFDAE04A}"/>
              </a:ext>
            </a:extLst>
          </p:cNvPr>
          <p:cNvSpPr txBox="1"/>
          <p:nvPr/>
        </p:nvSpPr>
        <p:spPr>
          <a:xfrm>
            <a:off x="756441" y="5124825"/>
            <a:ext cx="4853019" cy="584775"/>
          </a:xfrm>
          <a:prstGeom prst="rect">
            <a:avLst/>
          </a:prstGeom>
          <a:noFill/>
        </p:spPr>
        <p:txBody>
          <a:bodyPr wrap="square" rtlCol="0">
            <a:spAutoFit/>
          </a:bodyPr>
          <a:lstStyle/>
          <a:p>
            <a:r>
              <a:rPr lang="fr-CA" sz="1600">
                <a:solidFill>
                  <a:srgbClr val="739CD1"/>
                </a:solidFill>
              </a:rPr>
              <a:t>• Ne garde que les rangées 6 à 10. (Les 5 premières ont été sautées)</a:t>
            </a:r>
          </a:p>
        </p:txBody>
      </p:sp>
    </p:spTree>
    <p:extLst>
      <p:ext uri="{BB962C8B-B14F-4D97-AF65-F5344CB8AC3E}">
        <p14:creationId xmlns:p14="http://schemas.microsoft.com/office/powerpoint/2010/main" val="1603028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contenu 1">
            <a:extLst>
              <a:ext uri="{FF2B5EF4-FFF2-40B4-BE49-F238E27FC236}">
                <a16:creationId xmlns:a16="http://schemas.microsoft.com/office/drawing/2014/main" id="{91D18FA0-C919-AA49-2EF0-8B79E3981943}"/>
              </a:ext>
            </a:extLst>
          </p:cNvPr>
          <p:cNvSpPr>
            <a:spLocks noGrp="1"/>
          </p:cNvSpPr>
          <p:nvPr>
            <p:ph idx="1"/>
          </p:nvPr>
        </p:nvSpPr>
        <p:spPr/>
        <p:txBody>
          <a:bodyPr/>
          <a:lstStyle/>
          <a:p>
            <a:r>
              <a:rPr lang="fr-CA"/>
              <a:t> Select (</a:t>
            </a:r>
            <a:r>
              <a:rPr lang="fr-CA" err="1"/>
              <a:t>Retrieve</a:t>
            </a:r>
            <a:r>
              <a:rPr lang="fr-CA"/>
              <a:t>)</a:t>
            </a:r>
          </a:p>
          <a:p>
            <a:pPr lvl="1"/>
            <a:r>
              <a:rPr lang="fr-CA"/>
              <a:t> </a:t>
            </a:r>
            <a:r>
              <a:rPr lang="fr-CA">
                <a:solidFill>
                  <a:srgbClr val="FA4098"/>
                </a:solidFill>
              </a:rPr>
              <a:t>First</a:t>
            </a:r>
            <a:r>
              <a:rPr lang="fr-CA"/>
              <a:t>, </a:t>
            </a:r>
            <a:r>
              <a:rPr lang="fr-CA">
                <a:solidFill>
                  <a:srgbClr val="FA4098"/>
                </a:solidFill>
              </a:rPr>
              <a:t>Last</a:t>
            </a:r>
            <a:r>
              <a:rPr lang="fr-CA"/>
              <a:t> et </a:t>
            </a:r>
            <a:r>
              <a:rPr lang="fr-CA">
                <a:solidFill>
                  <a:srgbClr val="FA4098"/>
                </a:solidFill>
              </a:rPr>
              <a:t>Single</a:t>
            </a:r>
            <a:r>
              <a:rPr lang="fr-CA"/>
              <a:t> : Pour récupérer un seul élément précis</a:t>
            </a:r>
          </a:p>
          <a:p>
            <a:pPr lvl="2"/>
            <a:r>
              <a:rPr lang="fr-CA"/>
              <a:t> Les variantes avec </a:t>
            </a:r>
            <a:r>
              <a:rPr lang="fr-CA" i="1" err="1">
                <a:solidFill>
                  <a:srgbClr val="FA4098"/>
                </a:solidFill>
              </a:rPr>
              <a:t>OrDefault</a:t>
            </a:r>
            <a:r>
              <a:rPr lang="fr-CA"/>
              <a:t> sont capables de retourner </a:t>
            </a:r>
            <a:r>
              <a:rPr lang="fr-CA" i="1" err="1">
                <a:solidFill>
                  <a:srgbClr val="FA4098"/>
                </a:solidFill>
              </a:rPr>
              <a:t>null</a:t>
            </a:r>
            <a:r>
              <a:rPr lang="fr-CA"/>
              <a:t> si aucun élément n’est trouvé au lieu de faire </a:t>
            </a:r>
            <a:r>
              <a:rPr lang="fr-CA" b="1"/>
              <a:t>planter</a:t>
            </a:r>
            <a:r>
              <a:rPr lang="fr-CA"/>
              <a:t> le contrôleur.</a:t>
            </a:r>
          </a:p>
        </p:txBody>
      </p:sp>
      <p:sp>
        <p:nvSpPr>
          <p:cNvPr id="3" name="Titre 2">
            <a:extLst>
              <a:ext uri="{FF2B5EF4-FFF2-40B4-BE49-F238E27FC236}">
                <a16:creationId xmlns:a16="http://schemas.microsoft.com/office/drawing/2014/main" id="{5545D98A-C25F-E362-0547-BE5800537CDB}"/>
              </a:ext>
            </a:extLst>
          </p:cNvPr>
          <p:cNvSpPr>
            <a:spLocks noGrp="1"/>
          </p:cNvSpPr>
          <p:nvPr>
            <p:ph type="title"/>
          </p:nvPr>
        </p:nvSpPr>
        <p:spPr/>
        <p:txBody>
          <a:bodyPr/>
          <a:lstStyle/>
          <a:p>
            <a:r>
              <a:rPr lang="fr-CA"/>
              <a:t>Interaction avec la BD</a:t>
            </a:r>
          </a:p>
        </p:txBody>
      </p:sp>
      <p:pic>
        <p:nvPicPr>
          <p:cNvPr id="5" name="Image 4">
            <a:extLst>
              <a:ext uri="{FF2B5EF4-FFF2-40B4-BE49-F238E27FC236}">
                <a16:creationId xmlns:a16="http://schemas.microsoft.com/office/drawing/2014/main" id="{D5C5ACD2-EEEB-E08F-8503-4DD914C38D5F}"/>
              </a:ext>
            </a:extLst>
          </p:cNvPr>
          <p:cNvPicPr>
            <a:picLocks noChangeAspect="1"/>
          </p:cNvPicPr>
          <p:nvPr/>
        </p:nvPicPr>
        <p:blipFill>
          <a:blip r:embed="rId2"/>
          <a:stretch>
            <a:fillRect/>
          </a:stretch>
        </p:blipFill>
        <p:spPr>
          <a:xfrm>
            <a:off x="1410239" y="2815363"/>
            <a:ext cx="2309696" cy="296961"/>
          </a:xfrm>
          <a:prstGeom prst="rect">
            <a:avLst/>
          </a:prstGeom>
          <a:ln w="28575">
            <a:solidFill>
              <a:srgbClr val="739CD1"/>
            </a:solidFill>
          </a:ln>
        </p:spPr>
      </p:pic>
      <p:pic>
        <p:nvPicPr>
          <p:cNvPr id="7" name="Image 6">
            <a:extLst>
              <a:ext uri="{FF2B5EF4-FFF2-40B4-BE49-F238E27FC236}">
                <a16:creationId xmlns:a16="http://schemas.microsoft.com/office/drawing/2014/main" id="{A93BC558-392F-5DF9-CE64-1E92C2B669D1}"/>
              </a:ext>
            </a:extLst>
          </p:cNvPr>
          <p:cNvPicPr>
            <a:picLocks noChangeAspect="1"/>
          </p:cNvPicPr>
          <p:nvPr/>
        </p:nvPicPr>
        <p:blipFill>
          <a:blip r:embed="rId3"/>
          <a:stretch>
            <a:fillRect/>
          </a:stretch>
        </p:blipFill>
        <p:spPr>
          <a:xfrm>
            <a:off x="6841955" y="2892368"/>
            <a:ext cx="3460288" cy="310631"/>
          </a:xfrm>
          <a:prstGeom prst="rect">
            <a:avLst/>
          </a:prstGeom>
          <a:ln w="28575">
            <a:solidFill>
              <a:srgbClr val="739CD1"/>
            </a:solidFill>
          </a:ln>
        </p:spPr>
      </p:pic>
      <p:pic>
        <p:nvPicPr>
          <p:cNvPr id="13" name="Image 12">
            <a:extLst>
              <a:ext uri="{FF2B5EF4-FFF2-40B4-BE49-F238E27FC236}">
                <a16:creationId xmlns:a16="http://schemas.microsoft.com/office/drawing/2014/main" id="{8976A1E7-0ECE-9D53-BDE3-EC5720AF1AB1}"/>
              </a:ext>
            </a:extLst>
          </p:cNvPr>
          <p:cNvPicPr>
            <a:picLocks noChangeAspect="1"/>
          </p:cNvPicPr>
          <p:nvPr/>
        </p:nvPicPr>
        <p:blipFill>
          <a:blip r:embed="rId4"/>
          <a:stretch>
            <a:fillRect/>
          </a:stretch>
        </p:blipFill>
        <p:spPr>
          <a:xfrm>
            <a:off x="6903690" y="3338318"/>
            <a:ext cx="3337132" cy="309928"/>
          </a:xfrm>
          <a:prstGeom prst="rect">
            <a:avLst/>
          </a:prstGeom>
          <a:ln w="28575">
            <a:solidFill>
              <a:srgbClr val="739CD1"/>
            </a:solidFill>
          </a:ln>
        </p:spPr>
      </p:pic>
      <p:pic>
        <p:nvPicPr>
          <p:cNvPr id="15" name="Image 14">
            <a:extLst>
              <a:ext uri="{FF2B5EF4-FFF2-40B4-BE49-F238E27FC236}">
                <a16:creationId xmlns:a16="http://schemas.microsoft.com/office/drawing/2014/main" id="{34AE9F17-94C5-6DA3-51B7-8F4EDC95A2A5}"/>
              </a:ext>
            </a:extLst>
          </p:cNvPr>
          <p:cNvPicPr>
            <a:picLocks noChangeAspect="1"/>
          </p:cNvPicPr>
          <p:nvPr/>
        </p:nvPicPr>
        <p:blipFill>
          <a:blip r:embed="rId5"/>
          <a:stretch>
            <a:fillRect/>
          </a:stretch>
        </p:blipFill>
        <p:spPr>
          <a:xfrm>
            <a:off x="435158" y="3814603"/>
            <a:ext cx="4342586" cy="293584"/>
          </a:xfrm>
          <a:prstGeom prst="rect">
            <a:avLst/>
          </a:prstGeom>
          <a:ln w="28575">
            <a:solidFill>
              <a:srgbClr val="739CD1"/>
            </a:solidFill>
          </a:ln>
        </p:spPr>
      </p:pic>
      <p:pic>
        <p:nvPicPr>
          <p:cNvPr id="17" name="Image 16">
            <a:extLst>
              <a:ext uri="{FF2B5EF4-FFF2-40B4-BE49-F238E27FC236}">
                <a16:creationId xmlns:a16="http://schemas.microsoft.com/office/drawing/2014/main" id="{960F3AD9-F75F-E7E7-2AD5-B490710C1FA3}"/>
              </a:ext>
            </a:extLst>
          </p:cNvPr>
          <p:cNvPicPr>
            <a:picLocks noChangeAspect="1"/>
          </p:cNvPicPr>
          <p:nvPr/>
        </p:nvPicPr>
        <p:blipFill>
          <a:blip r:embed="rId6"/>
          <a:stretch>
            <a:fillRect/>
          </a:stretch>
        </p:blipFill>
        <p:spPr>
          <a:xfrm>
            <a:off x="5394523" y="3819061"/>
            <a:ext cx="6431871" cy="292358"/>
          </a:xfrm>
          <a:prstGeom prst="rect">
            <a:avLst/>
          </a:prstGeom>
          <a:ln w="28575">
            <a:solidFill>
              <a:srgbClr val="739CD1"/>
            </a:solidFill>
          </a:ln>
        </p:spPr>
      </p:pic>
      <p:pic>
        <p:nvPicPr>
          <p:cNvPr id="18" name="Image 17">
            <a:extLst>
              <a:ext uri="{FF2B5EF4-FFF2-40B4-BE49-F238E27FC236}">
                <a16:creationId xmlns:a16="http://schemas.microsoft.com/office/drawing/2014/main" id="{9E2C228B-6690-420C-9EF1-A420FD321C60}"/>
              </a:ext>
            </a:extLst>
          </p:cNvPr>
          <p:cNvPicPr>
            <a:picLocks noChangeAspect="1"/>
          </p:cNvPicPr>
          <p:nvPr/>
        </p:nvPicPr>
        <p:blipFill>
          <a:blip r:embed="rId7"/>
          <a:stretch>
            <a:fillRect/>
          </a:stretch>
        </p:blipFill>
        <p:spPr>
          <a:xfrm>
            <a:off x="7554698" y="4264308"/>
            <a:ext cx="4433312" cy="2438321"/>
          </a:xfrm>
          <a:prstGeom prst="rect">
            <a:avLst/>
          </a:prstGeom>
          <a:ln w="28575">
            <a:solidFill>
              <a:srgbClr val="739CD1"/>
            </a:solidFill>
          </a:ln>
        </p:spPr>
      </p:pic>
      <p:cxnSp>
        <p:nvCxnSpPr>
          <p:cNvPr id="4" name="Connecteur droit 3">
            <a:extLst>
              <a:ext uri="{FF2B5EF4-FFF2-40B4-BE49-F238E27FC236}">
                <a16:creationId xmlns:a16="http://schemas.microsoft.com/office/drawing/2014/main" id="{6CD83C5E-2E9E-177B-60F4-6FD1E5691A6C}"/>
              </a:ext>
            </a:extLst>
          </p:cNvPr>
          <p:cNvCxnSpPr>
            <a:cxnSpLocks/>
          </p:cNvCxnSpPr>
          <p:nvPr/>
        </p:nvCxnSpPr>
        <p:spPr>
          <a:xfrm>
            <a:off x="5102352" y="2731008"/>
            <a:ext cx="0" cy="3907536"/>
          </a:xfrm>
          <a:prstGeom prst="line">
            <a:avLst/>
          </a:prstGeom>
          <a:ln w="19050">
            <a:solidFill>
              <a:srgbClr val="739CD1"/>
            </a:solidFill>
          </a:ln>
        </p:spPr>
        <p:style>
          <a:lnRef idx="1">
            <a:schemeClr val="accent1"/>
          </a:lnRef>
          <a:fillRef idx="0">
            <a:schemeClr val="accent1"/>
          </a:fillRef>
          <a:effectRef idx="0">
            <a:schemeClr val="accent1"/>
          </a:effectRef>
          <a:fontRef idx="minor">
            <a:schemeClr val="tx1"/>
          </a:fontRef>
        </p:style>
      </p:cxnSp>
      <p:pic>
        <p:nvPicPr>
          <p:cNvPr id="8" name="Image 7">
            <a:extLst>
              <a:ext uri="{FF2B5EF4-FFF2-40B4-BE49-F238E27FC236}">
                <a16:creationId xmlns:a16="http://schemas.microsoft.com/office/drawing/2014/main" id="{B5D92B91-1ABE-04BA-66CD-BAF77DE82A0D}"/>
              </a:ext>
            </a:extLst>
          </p:cNvPr>
          <p:cNvPicPr>
            <a:picLocks noChangeAspect="1"/>
          </p:cNvPicPr>
          <p:nvPr/>
        </p:nvPicPr>
        <p:blipFill>
          <a:blip r:embed="rId8"/>
          <a:stretch>
            <a:fillRect/>
          </a:stretch>
        </p:blipFill>
        <p:spPr>
          <a:xfrm>
            <a:off x="1378946" y="3286035"/>
            <a:ext cx="2372281" cy="354857"/>
          </a:xfrm>
          <a:prstGeom prst="rect">
            <a:avLst/>
          </a:prstGeom>
          <a:ln w="28575">
            <a:solidFill>
              <a:srgbClr val="739CD1"/>
            </a:solidFill>
          </a:ln>
        </p:spPr>
      </p:pic>
      <p:sp>
        <p:nvSpPr>
          <p:cNvPr id="12" name="ZoneTexte 11">
            <a:extLst>
              <a:ext uri="{FF2B5EF4-FFF2-40B4-BE49-F238E27FC236}">
                <a16:creationId xmlns:a16="http://schemas.microsoft.com/office/drawing/2014/main" id="{71A08DDC-8FC0-26FA-DA20-15B9827FA649}"/>
              </a:ext>
            </a:extLst>
          </p:cNvPr>
          <p:cNvSpPr txBox="1"/>
          <p:nvPr/>
        </p:nvSpPr>
        <p:spPr>
          <a:xfrm>
            <a:off x="5187523" y="4204973"/>
            <a:ext cx="2249595" cy="2031325"/>
          </a:xfrm>
          <a:prstGeom prst="rect">
            <a:avLst/>
          </a:prstGeom>
          <a:noFill/>
        </p:spPr>
        <p:txBody>
          <a:bodyPr wrap="square" rtlCol="0">
            <a:spAutoFit/>
          </a:bodyPr>
          <a:lstStyle/>
          <a:p>
            <a:r>
              <a:rPr lang="fr-CA" sz="1400">
                <a:solidFill>
                  <a:srgbClr val="739CD1"/>
                </a:solidFill>
              </a:rPr>
              <a:t>• Cela dit, la Vue doit s’attendre à peut-être recevoir </a:t>
            </a:r>
            <a:r>
              <a:rPr lang="fr-CA" sz="1400" i="1" err="1">
                <a:solidFill>
                  <a:srgbClr val="FA4098"/>
                </a:solidFill>
              </a:rPr>
              <a:t>null</a:t>
            </a:r>
            <a:r>
              <a:rPr lang="fr-CA" sz="1400">
                <a:solidFill>
                  <a:srgbClr val="739CD1"/>
                </a:solidFill>
              </a:rPr>
              <a:t> au lieu des données !</a:t>
            </a:r>
          </a:p>
          <a:p>
            <a:endParaRPr lang="fr-CA" sz="1400">
              <a:solidFill>
                <a:srgbClr val="739CD1"/>
              </a:solidFill>
            </a:endParaRPr>
          </a:p>
          <a:p>
            <a:r>
              <a:rPr lang="fr-CA" sz="1400">
                <a:solidFill>
                  <a:srgbClr val="739CD1"/>
                </a:solidFill>
              </a:rPr>
              <a:t>(Ou bien le contrôleur pourrait vérifier si l’élément est </a:t>
            </a:r>
            <a:r>
              <a:rPr lang="fr-CA" sz="1400" i="1" err="1">
                <a:solidFill>
                  <a:srgbClr val="FA4098"/>
                </a:solidFill>
              </a:rPr>
              <a:t>null</a:t>
            </a:r>
            <a:r>
              <a:rPr lang="fr-CA" sz="1400">
                <a:solidFill>
                  <a:srgbClr val="739CD1"/>
                </a:solidFill>
              </a:rPr>
              <a:t> pour charger une vue différente)</a:t>
            </a:r>
          </a:p>
        </p:txBody>
      </p:sp>
      <p:cxnSp>
        <p:nvCxnSpPr>
          <p:cNvPr id="14" name="Connecteur droit avec flèche 13">
            <a:extLst>
              <a:ext uri="{FF2B5EF4-FFF2-40B4-BE49-F238E27FC236}">
                <a16:creationId xmlns:a16="http://schemas.microsoft.com/office/drawing/2014/main" id="{30D1C243-C19D-69E8-6023-2DE375EDAEA3}"/>
              </a:ext>
            </a:extLst>
          </p:cNvPr>
          <p:cNvCxnSpPr>
            <a:cxnSpLocks/>
          </p:cNvCxnSpPr>
          <p:nvPr/>
        </p:nvCxnSpPr>
        <p:spPr>
          <a:xfrm flipV="1">
            <a:off x="7078504" y="4407408"/>
            <a:ext cx="529304" cy="268167"/>
          </a:xfrm>
          <a:prstGeom prst="straightConnector1">
            <a:avLst/>
          </a:prstGeom>
          <a:ln w="38100">
            <a:solidFill>
              <a:srgbClr val="FA4098"/>
            </a:solidFill>
            <a:tailEnd type="triangle"/>
          </a:ln>
        </p:spPr>
        <p:style>
          <a:lnRef idx="1">
            <a:schemeClr val="accent1"/>
          </a:lnRef>
          <a:fillRef idx="0">
            <a:schemeClr val="accent1"/>
          </a:fillRef>
          <a:effectRef idx="0">
            <a:schemeClr val="accent1"/>
          </a:effectRef>
          <a:fontRef idx="minor">
            <a:schemeClr val="tx1"/>
          </a:fontRef>
        </p:style>
      </p:cxnSp>
      <p:pic>
        <p:nvPicPr>
          <p:cNvPr id="20" name="Image 19">
            <a:extLst>
              <a:ext uri="{FF2B5EF4-FFF2-40B4-BE49-F238E27FC236}">
                <a16:creationId xmlns:a16="http://schemas.microsoft.com/office/drawing/2014/main" id="{D821BA08-B087-94F8-41B0-3101B8E89F6A}"/>
              </a:ext>
            </a:extLst>
          </p:cNvPr>
          <p:cNvPicPr>
            <a:picLocks noChangeAspect="1"/>
          </p:cNvPicPr>
          <p:nvPr/>
        </p:nvPicPr>
        <p:blipFill>
          <a:blip r:embed="rId9"/>
          <a:stretch>
            <a:fillRect/>
          </a:stretch>
        </p:blipFill>
        <p:spPr>
          <a:xfrm>
            <a:off x="245612" y="5083573"/>
            <a:ext cx="3160260" cy="918451"/>
          </a:xfrm>
          <a:prstGeom prst="rect">
            <a:avLst/>
          </a:prstGeom>
          <a:ln w="28575">
            <a:solidFill>
              <a:srgbClr val="739CD1"/>
            </a:solidFill>
          </a:ln>
        </p:spPr>
      </p:pic>
      <p:pic>
        <p:nvPicPr>
          <p:cNvPr id="22" name="Image 21">
            <a:extLst>
              <a:ext uri="{FF2B5EF4-FFF2-40B4-BE49-F238E27FC236}">
                <a16:creationId xmlns:a16="http://schemas.microsoft.com/office/drawing/2014/main" id="{5876513A-5FAA-0161-1745-FFF69A7E0D7F}"/>
              </a:ext>
            </a:extLst>
          </p:cNvPr>
          <p:cNvPicPr>
            <a:picLocks noChangeAspect="1"/>
          </p:cNvPicPr>
          <p:nvPr/>
        </p:nvPicPr>
        <p:blipFill>
          <a:blip r:embed="rId10"/>
          <a:stretch>
            <a:fillRect/>
          </a:stretch>
        </p:blipFill>
        <p:spPr>
          <a:xfrm>
            <a:off x="1274440" y="5873495"/>
            <a:ext cx="3636568" cy="737486"/>
          </a:xfrm>
          <a:prstGeom prst="rect">
            <a:avLst/>
          </a:prstGeom>
          <a:ln w="28575">
            <a:solidFill>
              <a:srgbClr val="739CD1"/>
            </a:solidFill>
          </a:ln>
        </p:spPr>
      </p:pic>
      <p:sp>
        <p:nvSpPr>
          <p:cNvPr id="23" name="ZoneTexte 22">
            <a:extLst>
              <a:ext uri="{FF2B5EF4-FFF2-40B4-BE49-F238E27FC236}">
                <a16:creationId xmlns:a16="http://schemas.microsoft.com/office/drawing/2014/main" id="{861BA9F5-0BBA-DD75-2C0C-4464F4092946}"/>
              </a:ext>
            </a:extLst>
          </p:cNvPr>
          <p:cNvSpPr txBox="1"/>
          <p:nvPr/>
        </p:nvSpPr>
        <p:spPr>
          <a:xfrm>
            <a:off x="192502" y="4533246"/>
            <a:ext cx="4665395" cy="523220"/>
          </a:xfrm>
          <a:prstGeom prst="rect">
            <a:avLst/>
          </a:prstGeom>
          <a:noFill/>
        </p:spPr>
        <p:txBody>
          <a:bodyPr wrap="square" rtlCol="0">
            <a:spAutoFit/>
          </a:bodyPr>
          <a:lstStyle/>
          <a:p>
            <a:r>
              <a:rPr lang="fr-CA" sz="1400">
                <a:solidFill>
                  <a:srgbClr val="739CD1"/>
                </a:solidFill>
              </a:rPr>
              <a:t>• Au lieu d’utiliser </a:t>
            </a:r>
            <a:r>
              <a:rPr lang="fr-CA" sz="1400">
                <a:solidFill>
                  <a:srgbClr val="FA4098"/>
                </a:solidFill>
              </a:rPr>
              <a:t>single()</a:t>
            </a:r>
            <a:r>
              <a:rPr lang="fr-CA" sz="1400">
                <a:solidFill>
                  <a:srgbClr val="739CD1"/>
                </a:solidFill>
              </a:rPr>
              <a:t> pour trouver avec l’id, peut-être que vous auriez pu utiliser le </a:t>
            </a:r>
            <a:r>
              <a:rPr lang="fr-CA" sz="1400" err="1">
                <a:solidFill>
                  <a:srgbClr val="FA4098"/>
                </a:solidFill>
              </a:rPr>
              <a:t>Get</a:t>
            </a:r>
            <a:r>
              <a:rPr lang="fr-CA" sz="1400">
                <a:solidFill>
                  <a:srgbClr val="FA4098"/>
                </a:solidFill>
              </a:rPr>
              <a:t>() </a:t>
            </a:r>
            <a:r>
              <a:rPr lang="fr-CA" sz="1400">
                <a:solidFill>
                  <a:srgbClr val="739CD1"/>
                </a:solidFill>
              </a:rPr>
              <a:t>(</a:t>
            </a:r>
            <a:r>
              <a:rPr lang="fr-CA" sz="1400" err="1">
                <a:solidFill>
                  <a:srgbClr val="739CD1"/>
                </a:solidFill>
              </a:rPr>
              <a:t>Retrieve</a:t>
            </a:r>
            <a:r>
              <a:rPr lang="fr-CA" sz="1400">
                <a:solidFill>
                  <a:srgbClr val="739CD1"/>
                </a:solidFill>
              </a:rPr>
              <a:t> one) du </a:t>
            </a:r>
            <a:r>
              <a:rPr lang="fr-CA" sz="1400" b="1">
                <a:solidFill>
                  <a:srgbClr val="739CD1"/>
                </a:solidFill>
              </a:rPr>
              <a:t>service</a:t>
            </a:r>
            <a:r>
              <a:rPr lang="fr-CA" sz="1400">
                <a:solidFill>
                  <a:srgbClr val="739CD1"/>
                </a:solidFill>
              </a:rPr>
              <a:t> ?</a:t>
            </a:r>
          </a:p>
        </p:txBody>
      </p:sp>
      <p:sp>
        <p:nvSpPr>
          <p:cNvPr id="6" name="Rectangle 5">
            <a:extLst>
              <a:ext uri="{FF2B5EF4-FFF2-40B4-BE49-F238E27FC236}">
                <a16:creationId xmlns:a16="http://schemas.microsoft.com/office/drawing/2014/main" id="{DB493E7D-F57F-CC5B-CC67-2C2A9859E75D}"/>
              </a:ext>
            </a:extLst>
          </p:cNvPr>
          <p:cNvSpPr/>
          <p:nvPr/>
        </p:nvSpPr>
        <p:spPr>
          <a:xfrm>
            <a:off x="3785617" y="6236298"/>
            <a:ext cx="1107103" cy="170598"/>
          </a:xfrm>
          <a:prstGeom prst="rect">
            <a:avLst/>
          </a:prstGeom>
          <a:noFill/>
          <a:ln>
            <a:solidFill>
              <a:srgbClr val="FA4098"/>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899605386"/>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4e42604-dcc3-4014-b0b5-ece1334a6c7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50EB342CE104244837A60E199BF3670" ma:contentTypeVersion="10" ma:contentTypeDescription="Crée un document." ma:contentTypeScope="" ma:versionID="233b4410698cfc0d47f8b92daccc1c95">
  <xsd:schema xmlns:xsd="http://www.w3.org/2001/XMLSchema" xmlns:xs="http://www.w3.org/2001/XMLSchema" xmlns:p="http://schemas.microsoft.com/office/2006/metadata/properties" xmlns:ns2="64e42604-dcc3-4014-b0b5-ece1334a6c74" targetNamespace="http://schemas.microsoft.com/office/2006/metadata/properties" ma:root="true" ma:fieldsID="9238cf3992c804b5e86d5392083d9f0e" ns2:_="">
    <xsd:import namespace="64e42604-dcc3-4014-b0b5-ece1334a6c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e42604-dcc3-4014-b0b5-ece1334a6c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lcf76f155ced4ddcb4097134ff3c332f" ma:index="16" nillable="true" ma:taxonomy="true" ma:internalName="lcf76f155ced4ddcb4097134ff3c332f" ma:taxonomyFieldName="MediaServiceImageTags" ma:displayName="Balises d’images" ma:readOnly="false" ma:fieldId="{5cf76f15-5ced-4ddc-b409-7134ff3c332f}" ma:taxonomyMulti="true" ma:sspId="dfb2dd4e-b800-4980-8ab2-0e279c9552d1"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7974AC1-3AD2-4ECB-8EB9-838DD305C148}">
  <ds:schemaRefs>
    <ds:schemaRef ds:uri="http://purl.org/dc/elements/1.1/"/>
    <ds:schemaRef ds:uri="http://purl.org/dc/terms/"/>
    <ds:schemaRef ds:uri="http://purl.org/dc/dcmitype/"/>
    <ds:schemaRef ds:uri="64e42604-dcc3-4014-b0b5-ece1334a6c74"/>
    <ds:schemaRef ds:uri="http://schemas.microsoft.com/office/2006/metadata/properties"/>
    <ds:schemaRef ds:uri="http://schemas.microsoft.com/office/2006/documentManagement/type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F6C82790-E9FF-45CA-9914-621E992063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e42604-dcc3-4014-b0b5-ece1334a6c7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990519-8546-4F33-AFA7-76EA2C5C4C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1226</TotalTime>
  <Words>2401</Words>
  <Application>Microsoft Office PowerPoint</Application>
  <PresentationFormat>Grand écran</PresentationFormat>
  <Paragraphs>235</Paragraphs>
  <Slides>31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31</vt:i4>
      </vt:variant>
    </vt:vector>
  </HeadingPairs>
  <TitlesOfParts>
    <vt:vector size="38" baseType="lpstr">
      <vt:lpstr>Arial</vt:lpstr>
      <vt:lpstr>Calibri</vt:lpstr>
      <vt:lpstr>Calibri Light</vt:lpstr>
      <vt:lpstr>Courier New</vt:lpstr>
      <vt:lpstr>Symbol</vt:lpstr>
      <vt:lpstr>Wingdings</vt:lpstr>
      <vt:lpstr>Thème Office</vt:lpstr>
      <vt:lpstr>Rencontre 16</vt:lpstr>
      <vt:lpstr>Sommaire 📃</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Interaction avec la BD</vt:lpstr>
      <vt:lpstr>Les jointures ou une procédure/une vue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Maxime</dc:creator>
  <cp:lastModifiedBy>David Marsolais</cp:lastModifiedBy>
  <cp:revision>17</cp:revision>
  <dcterms:created xsi:type="dcterms:W3CDTF">2021-06-05T18:50:42Z</dcterms:created>
  <dcterms:modified xsi:type="dcterms:W3CDTF">2025-03-26T14:20:49Z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0x010100150EB342CE104244837A60E199BF3670</vt:lpwstr>
  </property>
  <property fmtid="{D5CDD505-2E9C-101B-9397-08002B2CF9AE}" pid="3" name="MediaServiceImageTags">
    <vt:lpwstr/>
  </property>
</Properties>
</file>