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47" r:id="rId5"/>
    <p:sldId id="323" r:id="rId6"/>
    <p:sldId id="344" r:id="rId7"/>
    <p:sldId id="343" r:id="rId8"/>
    <p:sldId id="317" r:id="rId9"/>
    <p:sldId id="319" r:id="rId10"/>
    <p:sldId id="318" r:id="rId11"/>
    <p:sldId id="321" r:id="rId12"/>
    <p:sldId id="331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ointures dans le code" id="{AA57FBAA-3097-41DB-AFC5-9F77D4C364E7}">
          <p14:sldIdLst>
            <p14:sldId id="347"/>
            <p14:sldId id="323"/>
            <p14:sldId id="344"/>
            <p14:sldId id="343"/>
            <p14:sldId id="317"/>
            <p14:sldId id="319"/>
            <p14:sldId id="318"/>
            <p14:sldId id="321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9CD1"/>
    <a:srgbClr val="73B3D1"/>
    <a:srgbClr val="797CDE"/>
    <a:srgbClr val="9073D1"/>
    <a:srgbClr val="B177BF"/>
    <a:srgbClr val="BF779D"/>
    <a:srgbClr val="7385D1"/>
    <a:srgbClr val="CDE4EF"/>
    <a:srgbClr val="FA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2025-03-25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Jointures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 Les exemples qui suivent expliquent comment faire des jointures dans LINQ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 C’est complexe et en général, en BD First, on fait autrement, avec une vue </a:t>
            </a:r>
            <a:r>
              <a:rPr lang="fr-CA" dirty="0" err="1"/>
              <a:t>sql</a:t>
            </a:r>
            <a:r>
              <a:rPr lang="fr-CA" dirty="0"/>
              <a:t> ou une procédure stockée pour simplifier le tout.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 De sorte qu’on ne vous demandera pas de faire des jointures LINQ dans ce cours.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explications qui suivent sont pour les curieux et/ou pour ceux qui font des projets en </a:t>
            </a:r>
            <a:r>
              <a:rPr lang="fr-CA" dirty="0" err="1"/>
              <a:t>CodeFirst</a:t>
            </a:r>
            <a:r>
              <a:rPr lang="fr-CA" dirty="0"/>
              <a:t> et n’ont pas la chance de simplifier leur vie en faisant des vues SQL ou des procédures stockées….</a:t>
            </a:r>
          </a:p>
          <a:p>
            <a:pPr lvl="2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</p:spTree>
    <p:extLst>
      <p:ext uri="{BB962C8B-B14F-4D97-AF65-F5344CB8AC3E}">
        <p14:creationId xmlns:p14="http://schemas.microsoft.com/office/powerpoint/2010/main" val="335036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242A18E-BA91-3180-FA56-A6EE4E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86" y="2424557"/>
            <a:ext cx="4912776" cy="35670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Select (</a:t>
            </a:r>
            <a:r>
              <a:rPr lang="fr-CA" err="1"/>
              <a:t>Retrieve</a:t>
            </a:r>
            <a:r>
              <a:rPr lang="fr-CA"/>
              <a:t>)</a:t>
            </a:r>
          </a:p>
          <a:p>
            <a:pPr lvl="1"/>
            <a:r>
              <a:rPr lang="fr-CA" sz="2000"/>
              <a:t> </a:t>
            </a:r>
            <a:r>
              <a:rPr lang="fr-CA" sz="2000" err="1">
                <a:solidFill>
                  <a:srgbClr val="FA4098"/>
                </a:solidFill>
              </a:rPr>
              <a:t>GroupBy</a:t>
            </a:r>
            <a:r>
              <a:rPr lang="fr-CA" sz="2000">
                <a:solidFill>
                  <a:srgbClr val="FA4098"/>
                </a:solidFill>
              </a:rPr>
              <a:t>()</a:t>
            </a:r>
            <a:r>
              <a:rPr lang="fr-CA" sz="2000"/>
              <a:t> avec Method </a:t>
            </a:r>
            <a:r>
              <a:rPr lang="fr-CA" sz="2000" err="1"/>
              <a:t>Syntax</a:t>
            </a:r>
            <a:endParaRPr lang="fr-CA" sz="2000"/>
          </a:p>
          <a:p>
            <a:pPr lvl="2"/>
            <a:r>
              <a:rPr lang="fr-CA"/>
              <a:t> Le résultat est totalement identique, donc le reste de la méthode ne change pas.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0230DC-B8C5-40AD-BDBA-02187CAC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13" y="78894"/>
            <a:ext cx="7523926" cy="11605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33861F-24E1-72F9-BA5E-F6B12DC99FE0}"/>
              </a:ext>
            </a:extLst>
          </p:cNvPr>
          <p:cNvSpPr/>
          <p:nvPr/>
        </p:nvSpPr>
        <p:spPr>
          <a:xfrm>
            <a:off x="7508147" y="4068430"/>
            <a:ext cx="2759136" cy="91463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ACB7CC-C7FE-369D-2974-53A5ACB3A52F}"/>
              </a:ext>
            </a:extLst>
          </p:cNvPr>
          <p:cNvSpPr txBox="1"/>
          <p:nvPr/>
        </p:nvSpPr>
        <p:spPr>
          <a:xfrm>
            <a:off x="1784396" y="4068430"/>
            <a:ext cx="409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Le premier paramètre est l’ensemble de colonne(s) utilisé pour le groupement. (Une </a:t>
            </a:r>
            <a:r>
              <a:rPr lang="fr-CA" sz="1600">
                <a:solidFill>
                  <a:srgbClr val="FA4098"/>
                </a:solidFill>
              </a:rPr>
              <a:t>série</a:t>
            </a:r>
            <a:r>
              <a:rPr lang="fr-CA" sz="1600">
                <a:solidFill>
                  <a:srgbClr val="739CD1"/>
                </a:solidFill>
              </a:rPr>
              <a:t> </a:t>
            </a:r>
            <a:r>
              <a:rPr lang="fr-CA" sz="1600" b="1">
                <a:solidFill>
                  <a:srgbClr val="739CD1"/>
                </a:solidFill>
              </a:rPr>
              <a:t>en entier</a:t>
            </a:r>
            <a:r>
              <a:rPr lang="fr-CA" sz="1600">
                <a:solidFill>
                  <a:srgbClr val="739CD1"/>
                </a:solidFill>
              </a:rPr>
              <a:t>)</a:t>
            </a:r>
          </a:p>
          <a:p>
            <a:r>
              <a:rPr lang="fr-CA" sz="1600">
                <a:solidFill>
                  <a:srgbClr val="739CD1"/>
                </a:solidFill>
              </a:rPr>
              <a:t>• La deuxième paramètre est la ou les valeurs groupées. (</a:t>
            </a:r>
            <a:r>
              <a:rPr lang="fr-CA" sz="1600" err="1">
                <a:solidFill>
                  <a:srgbClr val="FA4098"/>
                </a:solidFill>
              </a:rPr>
              <a:t>ActeurId</a:t>
            </a:r>
            <a:r>
              <a:rPr lang="fr-CA" sz="1600">
                <a:solidFill>
                  <a:srgbClr val="739CD1"/>
                </a:solidFill>
              </a:rPr>
              <a:t>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875516C-67AE-6F1F-543E-17018421437C}"/>
              </a:ext>
            </a:extLst>
          </p:cNvPr>
          <p:cNvCxnSpPr>
            <a:cxnSpLocks/>
          </p:cNvCxnSpPr>
          <p:nvPr/>
        </p:nvCxnSpPr>
        <p:spPr>
          <a:xfrm>
            <a:off x="5772470" y="4556705"/>
            <a:ext cx="1735677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69184CC-69DA-1469-CDC0-D6E69C4D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833" y="2702731"/>
            <a:ext cx="3391271" cy="115564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63356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Jointures</a:t>
            </a:r>
          </a:p>
          <a:p>
            <a:pPr lvl="1"/>
            <a:r>
              <a:rPr lang="fr-CA"/>
              <a:t> Exemple 1 : La liste d’acteurs pour une seule série particulière</a:t>
            </a:r>
          </a:p>
          <a:p>
            <a:pPr lvl="2"/>
            <a:r>
              <a:rPr lang="fr-CA"/>
              <a:t> Deux types de syntaxes:</a:t>
            </a:r>
          </a:p>
          <a:p>
            <a:pPr lvl="2"/>
            <a:endParaRPr lang="fr-CA"/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E3FC42-9E2B-12F4-92AE-9C95E749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8" y="3311555"/>
            <a:ext cx="3874532" cy="139518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087CB2-7F57-33A3-AC7E-0C50B75A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30" y="3311555"/>
            <a:ext cx="7535430" cy="139518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10B438-D53F-6709-45E5-C315645C09F6}"/>
              </a:ext>
            </a:extLst>
          </p:cNvPr>
          <p:cNvSpPr txBox="1"/>
          <p:nvPr/>
        </p:nvSpPr>
        <p:spPr>
          <a:xfrm>
            <a:off x="238152" y="2914522"/>
            <a:ext cx="38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LINQ « </a:t>
            </a:r>
            <a:r>
              <a:rPr lang="fr-CA" err="1">
                <a:solidFill>
                  <a:srgbClr val="FA4098"/>
                </a:solidFill>
              </a:rPr>
              <a:t>Query</a:t>
            </a:r>
            <a:r>
              <a:rPr lang="fr-CA">
                <a:solidFill>
                  <a:srgbClr val="FA4098"/>
                </a:solidFill>
              </a:rPr>
              <a:t> </a:t>
            </a:r>
            <a:r>
              <a:rPr lang="fr-CA" err="1">
                <a:solidFill>
                  <a:srgbClr val="FA4098"/>
                </a:solidFill>
              </a:rPr>
              <a:t>Syntax</a:t>
            </a:r>
            <a:r>
              <a:rPr lang="fr-CA">
                <a:solidFill>
                  <a:srgbClr val="739CD1"/>
                </a:solidFill>
              </a:rPr>
              <a:t>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3C3427-45EF-FE47-DF3F-73CB0433CCC2}"/>
              </a:ext>
            </a:extLst>
          </p:cNvPr>
          <p:cNvSpPr txBox="1"/>
          <p:nvPr/>
        </p:nvSpPr>
        <p:spPr>
          <a:xfrm>
            <a:off x="4380794" y="2914522"/>
            <a:ext cx="670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LINQ « </a:t>
            </a:r>
            <a:r>
              <a:rPr lang="fr-CA">
                <a:solidFill>
                  <a:srgbClr val="FA4098"/>
                </a:solidFill>
              </a:rPr>
              <a:t>Method </a:t>
            </a:r>
            <a:r>
              <a:rPr lang="fr-CA" err="1">
                <a:solidFill>
                  <a:srgbClr val="FA4098"/>
                </a:solidFill>
              </a:rPr>
              <a:t>Syntax</a:t>
            </a:r>
            <a:r>
              <a:rPr lang="fr-CA">
                <a:solidFill>
                  <a:srgbClr val="739CD1"/>
                </a:solidFill>
              </a:rPr>
              <a:t>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CA0C67-EFC5-DD23-5B83-6AE9305D5739}"/>
              </a:ext>
            </a:extLst>
          </p:cNvPr>
          <p:cNvSpPr txBox="1"/>
          <p:nvPr/>
        </p:nvSpPr>
        <p:spPr>
          <a:xfrm>
            <a:off x="186348" y="4828850"/>
            <a:ext cx="11754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LINQ</a:t>
            </a:r>
            <a:r>
              <a:rPr lang="fr-CA" sz="1600">
                <a:solidFill>
                  <a:srgbClr val="739CD1"/>
                </a:solidFill>
              </a:rPr>
              <a:t> donne accès à ces deux syntaxes. N’hésitez pas à utiliser la </a:t>
            </a:r>
            <a:r>
              <a:rPr lang="fr-CA" sz="1600" err="1">
                <a:solidFill>
                  <a:srgbClr val="FA4098"/>
                </a:solidFill>
              </a:rPr>
              <a:t>Query</a:t>
            </a:r>
            <a:r>
              <a:rPr lang="fr-CA" sz="1600">
                <a:solidFill>
                  <a:srgbClr val="FA4098"/>
                </a:solidFill>
              </a:rPr>
              <a:t> </a:t>
            </a:r>
            <a:r>
              <a:rPr lang="fr-CA" sz="1600" err="1">
                <a:solidFill>
                  <a:srgbClr val="FA4098"/>
                </a:solidFill>
              </a:rPr>
              <a:t>Syntax</a:t>
            </a:r>
            <a:r>
              <a:rPr lang="fr-CA" sz="1600">
                <a:solidFill>
                  <a:srgbClr val="739CD1"/>
                </a:solidFill>
              </a:rPr>
              <a:t>, elle est parfois beaucoup plus intuitive pour des opérations qui sont plus sémantiquement proches de ce qu’on ferait avec SQL. (Jointures, agrégation, </a:t>
            </a:r>
            <a:r>
              <a:rPr lang="fr-CA" sz="1600" err="1">
                <a:solidFill>
                  <a:srgbClr val="739CD1"/>
                </a:solidFill>
              </a:rPr>
              <a:t>etc</a:t>
            </a:r>
            <a:r>
              <a:rPr lang="fr-CA" sz="1600">
                <a:solidFill>
                  <a:srgbClr val="739CD1"/>
                </a:solidFill>
              </a:rPr>
              <a:t>)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La </a:t>
            </a:r>
            <a:r>
              <a:rPr lang="fr-CA" sz="1600" err="1">
                <a:solidFill>
                  <a:srgbClr val="FA4098"/>
                </a:solidFill>
              </a:rPr>
              <a:t>Query</a:t>
            </a:r>
            <a:r>
              <a:rPr lang="fr-CA" sz="1600">
                <a:solidFill>
                  <a:srgbClr val="FA4098"/>
                </a:solidFill>
              </a:rPr>
              <a:t> </a:t>
            </a:r>
            <a:r>
              <a:rPr lang="fr-CA" sz="1600" err="1">
                <a:solidFill>
                  <a:srgbClr val="FA4098"/>
                </a:solidFill>
              </a:rPr>
              <a:t>Syntax</a:t>
            </a:r>
            <a:r>
              <a:rPr lang="fr-CA" sz="1600">
                <a:solidFill>
                  <a:srgbClr val="739CD1"/>
                </a:solidFill>
              </a:rPr>
              <a:t> ne correspond pas parfaitement à la </a:t>
            </a:r>
            <a:r>
              <a:rPr lang="fr-CA" sz="1600" b="1">
                <a:solidFill>
                  <a:srgbClr val="739CD1"/>
                </a:solidFill>
              </a:rPr>
              <a:t>syntaxe SQL </a:t>
            </a:r>
            <a:r>
              <a:rPr lang="fr-CA" sz="1600">
                <a:solidFill>
                  <a:srgbClr val="739CD1"/>
                </a:solidFill>
              </a:rPr>
              <a:t>(L’ordre des instructions peut déstabiliser), mais c’est proche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F22114-7A90-412F-2D3F-2639ECA0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54" y="5906068"/>
            <a:ext cx="3886742" cy="866896"/>
          </a:xfrm>
          <a:prstGeom prst="rect">
            <a:avLst/>
          </a:prstGeom>
          <a:ln w="15875">
            <a:solidFill>
              <a:srgbClr val="FA4098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0CAA8D-866B-0AEE-2DAA-3C42978042D0}"/>
              </a:ext>
            </a:extLst>
          </p:cNvPr>
          <p:cNvCxnSpPr>
            <a:endCxn id="10" idx="1"/>
          </p:cNvCxnSpPr>
          <p:nvPr/>
        </p:nvCxnSpPr>
        <p:spPr>
          <a:xfrm>
            <a:off x="2819401" y="5906068"/>
            <a:ext cx="704053" cy="43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4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4" y="1150572"/>
            <a:ext cx="5114488" cy="5026393"/>
          </a:xfrm>
        </p:spPr>
        <p:txBody>
          <a:bodyPr/>
          <a:lstStyle/>
          <a:p>
            <a:r>
              <a:rPr lang="fr-CA"/>
              <a:t> Jointures AVEC LINQ</a:t>
            </a:r>
          </a:p>
          <a:p>
            <a:pPr lvl="1"/>
            <a:r>
              <a:rPr lang="fr-CA" sz="2000"/>
              <a:t> Exemple 1 : La liste d’acteurs pour une seule série particulière</a:t>
            </a:r>
          </a:p>
          <a:p>
            <a:pPr lvl="2"/>
            <a:r>
              <a:rPr lang="fr-CA" sz="1800"/>
              <a:t> Dans le contrôleur, on fait donc notre jointure avec LINQ pour créer un </a:t>
            </a:r>
            <a:r>
              <a:rPr lang="fr-CA" sz="1800" err="1"/>
              <a:t>ViewModel</a:t>
            </a:r>
            <a:r>
              <a:rPr lang="fr-CA" sz="1800"/>
              <a:t> à envoyer à la vue </a:t>
            </a:r>
            <a:r>
              <a:rPr lang="fr-CA" sz="1800" err="1"/>
              <a:t>Razor</a:t>
            </a:r>
            <a:r>
              <a:rPr lang="fr-CA" sz="1800"/>
              <a:t>.</a:t>
            </a:r>
          </a:p>
          <a:p>
            <a:pPr lvl="2"/>
            <a:r>
              <a:rPr lang="fr-CA" sz="1800"/>
              <a:t> ICI on va utiliser </a:t>
            </a:r>
            <a:r>
              <a:rPr lang="fr-CA" sz="1600">
                <a:solidFill>
                  <a:srgbClr val="739CD1"/>
                </a:solidFill>
              </a:rPr>
              <a:t>LINQ « </a:t>
            </a:r>
            <a:r>
              <a:rPr lang="fr-CA" sz="1600">
                <a:solidFill>
                  <a:srgbClr val="FA4098"/>
                </a:solidFill>
              </a:rPr>
              <a:t>Method </a:t>
            </a:r>
            <a:r>
              <a:rPr lang="fr-CA" sz="1600" err="1">
                <a:solidFill>
                  <a:srgbClr val="FA4098"/>
                </a:solidFill>
              </a:rPr>
              <a:t>Syntax</a:t>
            </a:r>
            <a:r>
              <a:rPr lang="fr-CA" sz="1600">
                <a:solidFill>
                  <a:srgbClr val="739CD1"/>
                </a:solidFill>
              </a:rPr>
              <a:t> »</a:t>
            </a:r>
            <a:endParaRPr lang="fr-CA" sz="180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809EB0-CB45-7CA8-90DF-3D838D49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07" y="1375778"/>
            <a:ext cx="6638554" cy="512439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5BCF9-2017-1F88-04A1-0D14D70A6DDE}"/>
              </a:ext>
            </a:extLst>
          </p:cNvPr>
          <p:cNvSpPr/>
          <p:nvPr/>
        </p:nvSpPr>
        <p:spPr>
          <a:xfrm>
            <a:off x="5729681" y="3011648"/>
            <a:ext cx="6274965" cy="125834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55C62-6E17-359F-797A-8427450C12D0}"/>
              </a:ext>
            </a:extLst>
          </p:cNvPr>
          <p:cNvSpPr/>
          <p:nvPr/>
        </p:nvSpPr>
        <p:spPr>
          <a:xfrm>
            <a:off x="5729682" y="4573399"/>
            <a:ext cx="3405930" cy="151700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59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4" y="1150572"/>
            <a:ext cx="5114488" cy="5026393"/>
          </a:xfrm>
        </p:spPr>
        <p:txBody>
          <a:bodyPr/>
          <a:lstStyle/>
          <a:p>
            <a:r>
              <a:rPr lang="fr-CA"/>
              <a:t> Jointures AVEC LINQ</a:t>
            </a:r>
          </a:p>
          <a:p>
            <a:pPr lvl="1"/>
            <a:r>
              <a:rPr lang="fr-CA" sz="2000"/>
              <a:t> Exemple 1 : La liste d’acteurs pour une seule série particulière</a:t>
            </a:r>
          </a:p>
          <a:p>
            <a:pPr lvl="2"/>
            <a:r>
              <a:rPr lang="fr-CA" sz="1800"/>
              <a:t> Dans le contrôleur, on fait donc notre jointure avec LINQ pour créer un </a:t>
            </a:r>
            <a:r>
              <a:rPr lang="fr-CA" sz="1800" err="1"/>
              <a:t>ViewModel</a:t>
            </a:r>
            <a:r>
              <a:rPr lang="fr-CA" sz="1800"/>
              <a:t> à envoyer à la vue </a:t>
            </a:r>
            <a:r>
              <a:rPr lang="fr-CA" sz="1800" err="1"/>
              <a:t>Razor</a:t>
            </a:r>
            <a:r>
              <a:rPr lang="fr-CA" sz="1800"/>
              <a:t>.</a:t>
            </a:r>
          </a:p>
          <a:p>
            <a:pPr lvl="2"/>
            <a:r>
              <a:rPr lang="fr-CA" sz="1800"/>
              <a:t> ICI on va utiliser </a:t>
            </a:r>
            <a:r>
              <a:rPr lang="fr-CA" sz="1600">
                <a:solidFill>
                  <a:srgbClr val="739CD1"/>
                </a:solidFill>
              </a:rPr>
              <a:t>LINQ « </a:t>
            </a:r>
            <a:r>
              <a:rPr lang="fr-CA" sz="1600">
                <a:solidFill>
                  <a:srgbClr val="FA4098"/>
                </a:solidFill>
              </a:rPr>
              <a:t>Method </a:t>
            </a:r>
            <a:r>
              <a:rPr lang="fr-CA" sz="1600" err="1">
                <a:solidFill>
                  <a:srgbClr val="FA4098"/>
                </a:solidFill>
              </a:rPr>
              <a:t>Syntax</a:t>
            </a:r>
            <a:r>
              <a:rPr lang="fr-CA" sz="1600">
                <a:solidFill>
                  <a:srgbClr val="739CD1"/>
                </a:solidFill>
              </a:rPr>
              <a:t> »</a:t>
            </a:r>
            <a:endParaRPr lang="fr-CA" sz="180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809EB0-CB45-7CA8-90DF-3D838D49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07" y="1375778"/>
            <a:ext cx="6638554" cy="512439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5BCF9-2017-1F88-04A1-0D14D70A6DDE}"/>
              </a:ext>
            </a:extLst>
          </p:cNvPr>
          <p:cNvSpPr/>
          <p:nvPr/>
        </p:nvSpPr>
        <p:spPr>
          <a:xfrm>
            <a:off x="5729681" y="3011648"/>
            <a:ext cx="6274965" cy="125834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55C62-6E17-359F-797A-8427450C12D0}"/>
              </a:ext>
            </a:extLst>
          </p:cNvPr>
          <p:cNvSpPr/>
          <p:nvPr/>
        </p:nvSpPr>
        <p:spPr>
          <a:xfrm>
            <a:off x="5729682" y="4573399"/>
            <a:ext cx="3405930" cy="151700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29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Jointures</a:t>
            </a:r>
          </a:p>
          <a:p>
            <a:pPr lvl="1"/>
            <a:r>
              <a:rPr lang="fr-CA"/>
              <a:t> Exemple 1 : La liste d’acteurs pour une seule série particulière</a:t>
            </a:r>
          </a:p>
          <a:p>
            <a:pPr lvl="2"/>
            <a:r>
              <a:rPr lang="fr-CA"/>
              <a:t> Pas-à-pas de l’action du contrôleur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CA458D-B2DE-7436-048E-E8C94CFA324B}"/>
              </a:ext>
            </a:extLst>
          </p:cNvPr>
          <p:cNvSpPr txBox="1"/>
          <p:nvPr/>
        </p:nvSpPr>
        <p:spPr>
          <a:xfrm>
            <a:off x="185754" y="3421962"/>
            <a:ext cx="4563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• On commence par récupérer la série qui nous intéresse.</a:t>
            </a:r>
          </a:p>
          <a:p>
            <a:endParaRPr lang="fr-CA">
              <a:solidFill>
                <a:srgbClr val="739CD1"/>
              </a:solidFill>
            </a:endParaRPr>
          </a:p>
          <a:p>
            <a:r>
              <a:rPr lang="fr-CA">
                <a:solidFill>
                  <a:srgbClr val="739CD1"/>
                </a:solidFill>
              </a:rPr>
              <a:t>• Pour faire une jointure avec les tables Acteur et </a:t>
            </a:r>
            <a:r>
              <a:rPr lang="fr-CA" err="1">
                <a:solidFill>
                  <a:srgbClr val="739CD1"/>
                </a:solidFill>
              </a:rPr>
              <a:t>ActeurSerie</a:t>
            </a:r>
            <a:r>
              <a:rPr lang="fr-CA">
                <a:solidFill>
                  <a:srgbClr val="739CD1"/>
                </a:solidFill>
              </a:rPr>
              <a:t>, nous aurons besoin de ces deux </a:t>
            </a:r>
            <a:r>
              <a:rPr lang="fr-CA" err="1">
                <a:solidFill>
                  <a:srgbClr val="739CD1"/>
                </a:solidFill>
              </a:rPr>
              <a:t>DbSet</a:t>
            </a:r>
            <a:endParaRPr lang="fr-CA">
              <a:solidFill>
                <a:srgbClr val="739CD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A88324-E9E0-5590-199C-05E82075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53" y="3450007"/>
            <a:ext cx="7062693" cy="18336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92E994-7F5B-894E-D9D6-0271C7B17FC3}"/>
              </a:ext>
            </a:extLst>
          </p:cNvPr>
          <p:cNvSpPr/>
          <p:nvPr/>
        </p:nvSpPr>
        <p:spPr>
          <a:xfrm>
            <a:off x="5335951" y="3812884"/>
            <a:ext cx="4128743" cy="95132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D8180-FCA6-1798-41FC-690CD2721423}"/>
              </a:ext>
            </a:extLst>
          </p:cNvPr>
          <p:cNvSpPr/>
          <p:nvPr/>
        </p:nvSpPr>
        <p:spPr>
          <a:xfrm>
            <a:off x="5343421" y="4826458"/>
            <a:ext cx="6623989" cy="45720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B81F8EE-E9C9-18CE-650D-D2C0579BC25A}"/>
              </a:ext>
            </a:extLst>
          </p:cNvPr>
          <p:cNvCxnSpPr>
            <a:cxnSpLocks/>
          </p:cNvCxnSpPr>
          <p:nvPr/>
        </p:nvCxnSpPr>
        <p:spPr>
          <a:xfrm>
            <a:off x="3811191" y="3931564"/>
            <a:ext cx="1460409" cy="27970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6EAD118-A479-0085-FA34-58980A065A8D}"/>
              </a:ext>
            </a:extLst>
          </p:cNvPr>
          <p:cNvCxnSpPr>
            <a:cxnSpLocks/>
          </p:cNvCxnSpPr>
          <p:nvPr/>
        </p:nvCxnSpPr>
        <p:spPr>
          <a:xfrm>
            <a:off x="4118994" y="4966283"/>
            <a:ext cx="1152606" cy="8877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Jointures</a:t>
            </a:r>
          </a:p>
          <a:p>
            <a:pPr lvl="1"/>
            <a:r>
              <a:rPr lang="fr-CA"/>
              <a:t> Exemple 1 : La liste d’acteurs pour une seule série particulière</a:t>
            </a:r>
          </a:p>
          <a:p>
            <a:pPr lvl="2"/>
            <a:r>
              <a:rPr lang="fr-CA"/>
              <a:t> Pas-à-pas de l’action du contrôleur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308026-C829-5954-22C4-2061C8BC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922" y="3177206"/>
            <a:ext cx="7096390" cy="130369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A93A1D-561E-5A96-D4F5-006F60F95505}"/>
              </a:ext>
            </a:extLst>
          </p:cNvPr>
          <p:cNvSpPr txBox="1"/>
          <p:nvPr/>
        </p:nvSpPr>
        <p:spPr>
          <a:xfrm>
            <a:off x="135546" y="3219921"/>
            <a:ext cx="45636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</a:t>
            </a:r>
            <a:r>
              <a:rPr lang="fr-CA" sz="1600" err="1">
                <a:solidFill>
                  <a:srgbClr val="739CD1"/>
                </a:solidFill>
              </a:rPr>
              <a:t>Oof</a:t>
            </a:r>
            <a:r>
              <a:rPr lang="fr-CA" sz="1600">
                <a:solidFill>
                  <a:srgbClr val="739CD1"/>
                </a:solidFill>
              </a:rPr>
              <a:t> ! Les </a:t>
            </a:r>
            <a:r>
              <a:rPr lang="fr-CA" sz="1600" err="1">
                <a:solidFill>
                  <a:srgbClr val="FA4098"/>
                </a:solidFill>
              </a:rPr>
              <a:t>Join</a:t>
            </a:r>
            <a:r>
              <a:rPr lang="fr-CA" sz="1600">
                <a:solidFill>
                  <a:srgbClr val="FA4098"/>
                </a:solidFill>
              </a:rPr>
              <a:t>()</a:t>
            </a:r>
            <a:r>
              <a:rPr lang="fr-CA" sz="1600">
                <a:solidFill>
                  <a:srgbClr val="739CD1"/>
                </a:solidFill>
              </a:rPr>
              <a:t> avec LINQ ne sont pas jolis </a:t>
            </a:r>
            <a:r>
              <a:rPr lang="fr-CA" sz="1600" err="1">
                <a:solidFill>
                  <a:srgbClr val="739CD1"/>
                </a:solidFill>
              </a:rPr>
              <a:t>jolis</a:t>
            </a:r>
            <a:r>
              <a:rPr lang="fr-CA" sz="1600">
                <a:solidFill>
                  <a:srgbClr val="739CD1"/>
                </a:solidFill>
              </a:rPr>
              <a:t>.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Cette ligne détermine la structure du résultat. (Ici, une liste de duos d’entités </a:t>
            </a:r>
            <a:r>
              <a:rPr lang="fr-CA" sz="1600">
                <a:solidFill>
                  <a:srgbClr val="FA4098"/>
                </a:solidFill>
              </a:rPr>
              <a:t>Acteur</a:t>
            </a:r>
            <a:r>
              <a:rPr lang="fr-CA" sz="1600">
                <a:solidFill>
                  <a:srgbClr val="739CD1"/>
                </a:solidFill>
              </a:rPr>
              <a:t> + </a:t>
            </a:r>
            <a:r>
              <a:rPr lang="fr-CA" sz="1600" err="1">
                <a:solidFill>
                  <a:srgbClr val="FA4098"/>
                </a:solidFill>
              </a:rPr>
              <a:t>ActeurSerie</a:t>
            </a:r>
            <a:r>
              <a:rPr lang="fr-CA" sz="1600">
                <a:solidFill>
                  <a:srgbClr val="739CD1"/>
                </a:solidFill>
              </a:rPr>
              <a:t>)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Le </a:t>
            </a:r>
            <a:r>
              <a:rPr lang="fr-CA" sz="1600">
                <a:solidFill>
                  <a:srgbClr val="FA4098"/>
                </a:solidFill>
              </a:rPr>
              <a:t>Select() </a:t>
            </a:r>
            <a:r>
              <a:rPr lang="fr-CA" sz="1600">
                <a:solidFill>
                  <a:srgbClr val="739CD1"/>
                </a:solidFill>
              </a:rPr>
              <a:t>n’est pas obligatoire. C’est si on avait voulu limiter les données conservées.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Le type est « </a:t>
            </a:r>
            <a:r>
              <a:rPr lang="fr-CA" sz="1600">
                <a:solidFill>
                  <a:srgbClr val="FA4098"/>
                </a:solidFill>
              </a:rPr>
              <a:t>var</a:t>
            </a:r>
            <a:r>
              <a:rPr lang="fr-CA" sz="1600">
                <a:solidFill>
                  <a:srgbClr val="739CD1"/>
                </a:solidFill>
              </a:rPr>
              <a:t> », car nous n’avons pas de Model qui correspond au type « Listes de Acteur + </a:t>
            </a:r>
            <a:r>
              <a:rPr lang="fr-CA" sz="1600" err="1">
                <a:solidFill>
                  <a:srgbClr val="739CD1"/>
                </a:solidFill>
              </a:rPr>
              <a:t>ActeurSerie</a:t>
            </a:r>
            <a:r>
              <a:rPr lang="fr-CA" sz="1600">
                <a:solidFill>
                  <a:srgbClr val="739CD1"/>
                </a:solidFill>
              </a:rPr>
              <a:t> », bien entendu. Le résultat est donc une liste d’</a:t>
            </a:r>
            <a:r>
              <a:rPr lang="fr-CA" sz="1600" b="1">
                <a:solidFill>
                  <a:srgbClr val="739CD1"/>
                </a:solidFill>
              </a:rPr>
              <a:t>objets anonymes</a:t>
            </a:r>
            <a:r>
              <a:rPr lang="fr-CA" sz="1600">
                <a:solidFill>
                  <a:srgbClr val="739CD1"/>
                </a:solidFill>
              </a:rPr>
              <a:t> qui ressemble un peu au tableau en bas à droite de cette diapo.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9D0383-B6BE-15E4-F4D0-CA314CE4F138}"/>
              </a:ext>
            </a:extLst>
          </p:cNvPr>
          <p:cNvSpPr txBox="1"/>
          <p:nvPr/>
        </p:nvSpPr>
        <p:spPr>
          <a:xfrm>
            <a:off x="6839822" y="2659375"/>
            <a:ext cx="166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Table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2D520F-6945-C09C-034D-9A9689C01178}"/>
              </a:ext>
            </a:extLst>
          </p:cNvPr>
          <p:cNvSpPr txBox="1"/>
          <p:nvPr/>
        </p:nvSpPr>
        <p:spPr>
          <a:xfrm>
            <a:off x="7647691" y="2816709"/>
            <a:ext cx="108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Table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F43923-6CB8-2E79-EB01-09CABE134527}"/>
              </a:ext>
            </a:extLst>
          </p:cNvPr>
          <p:cNvSpPr txBox="1"/>
          <p:nvPr/>
        </p:nvSpPr>
        <p:spPr>
          <a:xfrm>
            <a:off x="9126967" y="3249429"/>
            <a:ext cx="194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« ON Id = Id »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C93ECE-E66C-D3C7-C86C-8D3EFADF039A}"/>
              </a:ext>
            </a:extLst>
          </p:cNvPr>
          <p:cNvSpPr txBox="1"/>
          <p:nvPr/>
        </p:nvSpPr>
        <p:spPr>
          <a:xfrm>
            <a:off x="7046220" y="4715667"/>
            <a:ext cx="402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Juste garder les acteurs qui ont une correspondance avec la série qui nous intéresse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DFC7B-B98C-8A82-12C4-DA8BE7C82F77}"/>
              </a:ext>
            </a:extLst>
          </p:cNvPr>
          <p:cNvSpPr/>
          <p:nvPr/>
        </p:nvSpPr>
        <p:spPr>
          <a:xfrm>
            <a:off x="5972961" y="3598877"/>
            <a:ext cx="2885813" cy="35233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4F9236B-B8BD-D273-3339-572D7D0C26E4}"/>
              </a:ext>
            </a:extLst>
          </p:cNvPr>
          <p:cNvCxnSpPr>
            <a:cxnSpLocks/>
          </p:cNvCxnSpPr>
          <p:nvPr/>
        </p:nvCxnSpPr>
        <p:spPr>
          <a:xfrm flipH="1">
            <a:off x="6476301" y="2960982"/>
            <a:ext cx="569919" cy="31072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D1FC629-980B-C121-B7F2-B90B45FCFD81}"/>
              </a:ext>
            </a:extLst>
          </p:cNvPr>
          <p:cNvCxnSpPr>
            <a:cxnSpLocks/>
          </p:cNvCxnSpPr>
          <p:nvPr/>
        </p:nvCxnSpPr>
        <p:spPr>
          <a:xfrm flipH="1">
            <a:off x="7154777" y="3082316"/>
            <a:ext cx="586165" cy="33422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8560019-02A0-BF73-B835-A3C55F0B7B9B}"/>
              </a:ext>
            </a:extLst>
          </p:cNvPr>
          <p:cNvCxnSpPr>
            <a:cxnSpLocks/>
          </p:cNvCxnSpPr>
          <p:nvPr/>
        </p:nvCxnSpPr>
        <p:spPr>
          <a:xfrm flipH="1">
            <a:off x="8732170" y="3544593"/>
            <a:ext cx="402898" cy="16123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855EB-5481-B620-20E1-B838FF3A7722}"/>
              </a:ext>
            </a:extLst>
          </p:cNvPr>
          <p:cNvSpPr/>
          <p:nvPr/>
        </p:nvSpPr>
        <p:spPr>
          <a:xfrm>
            <a:off x="5972960" y="4125932"/>
            <a:ext cx="5100530" cy="16123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36E2472-C745-9076-D00C-EE2794829ADC}"/>
              </a:ext>
            </a:extLst>
          </p:cNvPr>
          <p:cNvCxnSpPr>
            <a:cxnSpLocks/>
          </p:cNvCxnSpPr>
          <p:nvPr/>
        </p:nvCxnSpPr>
        <p:spPr>
          <a:xfrm flipV="1">
            <a:off x="9236279" y="4323933"/>
            <a:ext cx="432384" cy="39173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2719947-4896-0922-E834-7CCC75F498CA}"/>
              </a:ext>
            </a:extLst>
          </p:cNvPr>
          <p:cNvSpPr txBox="1"/>
          <p:nvPr/>
        </p:nvSpPr>
        <p:spPr>
          <a:xfrm>
            <a:off x="5972960" y="6460323"/>
            <a:ext cx="134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Équivalent SQL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23526CA-C19C-A732-73BC-A2E9B460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19" y="5410374"/>
            <a:ext cx="3662648" cy="92829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9BCEF00-6022-133A-77C4-4B659A4A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128" y="6173837"/>
            <a:ext cx="4410026" cy="60946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55316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Jointures</a:t>
            </a:r>
          </a:p>
          <a:p>
            <a:pPr lvl="1"/>
            <a:r>
              <a:rPr lang="fr-CA"/>
              <a:t> Exemple 1 : La liste d’acteurs pour une seule série particulière</a:t>
            </a:r>
          </a:p>
          <a:p>
            <a:pPr lvl="2"/>
            <a:r>
              <a:rPr lang="fr-CA"/>
              <a:t> Pas-à-pas de l’action du contrôleur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1C4EB1-1911-5090-C0F0-8412E7A19380}"/>
              </a:ext>
            </a:extLst>
          </p:cNvPr>
          <p:cNvSpPr txBox="1"/>
          <p:nvPr/>
        </p:nvSpPr>
        <p:spPr>
          <a:xfrm>
            <a:off x="267385" y="3533918"/>
            <a:ext cx="6007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Finalement, puisque </a:t>
            </a:r>
            <a:r>
              <a:rPr lang="fr-CA" sz="1600">
                <a:solidFill>
                  <a:srgbClr val="FA4098"/>
                </a:solidFill>
              </a:rPr>
              <a:t>var </a:t>
            </a:r>
            <a:r>
              <a:rPr lang="fr-CA" sz="1600" err="1">
                <a:solidFill>
                  <a:srgbClr val="FA4098"/>
                </a:solidFill>
              </a:rPr>
              <a:t>requete</a:t>
            </a:r>
            <a:r>
              <a:rPr lang="fr-CA" sz="1600">
                <a:solidFill>
                  <a:srgbClr val="739CD1"/>
                </a:solidFill>
              </a:rPr>
              <a:t> contient tous les acteurs qui nous intéressent, MAIS que sa structure ne correspond pas à </a:t>
            </a:r>
            <a:r>
              <a:rPr lang="fr-CA" sz="1600" err="1">
                <a:solidFill>
                  <a:srgbClr val="FA4098"/>
                </a:solidFill>
              </a:rPr>
              <a:t>IEnumerable</a:t>
            </a:r>
            <a:r>
              <a:rPr lang="fr-CA" sz="1600">
                <a:solidFill>
                  <a:srgbClr val="FA4098"/>
                </a:solidFill>
              </a:rPr>
              <a:t>&lt;Acteur&gt;</a:t>
            </a:r>
            <a:r>
              <a:rPr lang="fr-CA" sz="1600">
                <a:solidFill>
                  <a:srgbClr val="739CD1"/>
                </a:solidFill>
              </a:rPr>
              <a:t> (Ou </a:t>
            </a:r>
            <a:r>
              <a:rPr lang="fr-CA" sz="1600">
                <a:solidFill>
                  <a:srgbClr val="FA4098"/>
                </a:solidFill>
              </a:rPr>
              <a:t>List&lt;Acteur&gt;</a:t>
            </a:r>
            <a:r>
              <a:rPr lang="fr-CA" sz="1600">
                <a:solidFill>
                  <a:srgbClr val="739CD1"/>
                </a:solidFill>
              </a:rPr>
              <a:t>), on doit parcourir </a:t>
            </a:r>
            <a:r>
              <a:rPr lang="fr-CA" sz="1600" err="1">
                <a:solidFill>
                  <a:srgbClr val="FA4098"/>
                </a:solidFill>
              </a:rPr>
              <a:t>requete</a:t>
            </a:r>
            <a:r>
              <a:rPr lang="fr-CA" sz="1600">
                <a:solidFill>
                  <a:srgbClr val="739CD1"/>
                </a:solidFill>
              </a:rPr>
              <a:t> pour reconstruire tous les acteurs.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Ensuite, il nous reste à utiliser notre </a:t>
            </a:r>
            <a:r>
              <a:rPr lang="fr-CA" sz="1600" err="1">
                <a:solidFill>
                  <a:srgbClr val="FA4098"/>
                </a:solidFill>
              </a:rPr>
              <a:t>ViewModel</a:t>
            </a:r>
            <a:r>
              <a:rPr lang="fr-CA" sz="1600">
                <a:solidFill>
                  <a:srgbClr val="739CD1"/>
                </a:solidFill>
              </a:rPr>
              <a:t> pour envoyer la </a:t>
            </a:r>
            <a:r>
              <a:rPr lang="fr-CA" sz="1600" err="1">
                <a:solidFill>
                  <a:srgbClr val="FA4098"/>
                </a:solidFill>
              </a:rPr>
              <a:t>Serie</a:t>
            </a:r>
            <a:r>
              <a:rPr lang="fr-CA" sz="1600">
                <a:solidFill>
                  <a:srgbClr val="739CD1"/>
                </a:solidFill>
              </a:rPr>
              <a:t> et la liste d’</a:t>
            </a:r>
            <a:r>
              <a:rPr lang="fr-CA" sz="1600">
                <a:solidFill>
                  <a:srgbClr val="FA4098"/>
                </a:solidFill>
              </a:rPr>
              <a:t>Acteur </a:t>
            </a:r>
            <a:r>
              <a:rPr lang="fr-CA" sz="1600">
                <a:solidFill>
                  <a:srgbClr val="739CD1"/>
                </a:solidFill>
              </a:rPr>
              <a:t>à la vue.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4B3444-0BC2-83D8-5A37-FEAC4DE6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65" y="3127713"/>
            <a:ext cx="5666090" cy="262829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22133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Jointures</a:t>
            </a:r>
          </a:p>
          <a:p>
            <a:pPr lvl="1"/>
            <a:r>
              <a:rPr lang="fr-CA"/>
              <a:t> Exemple 1 : La liste d’acteurs pour une seule série particulière</a:t>
            </a:r>
          </a:p>
          <a:p>
            <a:pPr lvl="2"/>
            <a:r>
              <a:rPr lang="fr-CA"/>
              <a:t> Des alternatives pour simplifier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A2B9CB-7353-BB01-73D8-E79C07DB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64" y="2105166"/>
            <a:ext cx="5566892" cy="264766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956E95-8DBC-B607-1E96-C2E1045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4" y="5310231"/>
            <a:ext cx="7535430" cy="139518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46F123F4-5CD6-4C5E-75F6-5BB11EFAB93D}"/>
              </a:ext>
            </a:extLst>
          </p:cNvPr>
          <p:cNvSpPr/>
          <p:nvPr/>
        </p:nvSpPr>
        <p:spPr>
          <a:xfrm>
            <a:off x="9479560" y="4821479"/>
            <a:ext cx="1635749" cy="420107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>
                <a:solidFill>
                  <a:schemeClr val="bg1"/>
                </a:solidFill>
              </a:rPr>
              <a:t>Devient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E94123-CEF7-275C-E87B-18BEBE422615}"/>
              </a:ext>
            </a:extLst>
          </p:cNvPr>
          <p:cNvSpPr txBox="1"/>
          <p:nvPr/>
        </p:nvSpPr>
        <p:spPr>
          <a:xfrm>
            <a:off x="158328" y="2376355"/>
            <a:ext cx="6007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Dans ce cas-ci, </a:t>
            </a:r>
            <a:r>
              <a:rPr lang="fr-CA" sz="1600" b="1">
                <a:solidFill>
                  <a:srgbClr val="739CD1"/>
                </a:solidFill>
              </a:rPr>
              <a:t>seules les informations des acteurs nous intéressent</a:t>
            </a:r>
            <a:r>
              <a:rPr lang="fr-CA" sz="1600">
                <a:solidFill>
                  <a:srgbClr val="739CD1"/>
                </a:solidFill>
              </a:rPr>
              <a:t> une fois qu’on a éliminé les acteurs qui ne font pas partie de la série choisie. (Grâce au </a:t>
            </a:r>
            <a:r>
              <a:rPr lang="fr-CA" sz="1600">
                <a:solidFill>
                  <a:srgbClr val="FA4098"/>
                </a:solidFill>
              </a:rPr>
              <a:t>.</a:t>
            </a:r>
            <a:r>
              <a:rPr lang="fr-CA" sz="1600" err="1">
                <a:solidFill>
                  <a:srgbClr val="FA4098"/>
                </a:solidFill>
              </a:rPr>
              <a:t>Where</a:t>
            </a:r>
            <a:r>
              <a:rPr lang="fr-CA" sz="1600">
                <a:solidFill>
                  <a:srgbClr val="739CD1"/>
                </a:solidFill>
              </a:rPr>
              <a:t>)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On peut donc utiliser le </a:t>
            </a:r>
            <a:r>
              <a:rPr lang="fr-CA" sz="1600">
                <a:solidFill>
                  <a:srgbClr val="FA4098"/>
                </a:solidFill>
              </a:rPr>
              <a:t>.Select()</a:t>
            </a:r>
            <a:r>
              <a:rPr lang="fr-CA" sz="1600">
                <a:solidFill>
                  <a:srgbClr val="739CD1"/>
                </a:solidFill>
              </a:rPr>
              <a:t> pour réorganiser la structure du résultat obtenu pour ne garder QUE la portion « </a:t>
            </a:r>
            <a:r>
              <a:rPr lang="fr-CA" sz="1600">
                <a:solidFill>
                  <a:srgbClr val="FA4098"/>
                </a:solidFill>
              </a:rPr>
              <a:t>Acteur</a:t>
            </a:r>
            <a:r>
              <a:rPr lang="fr-CA" sz="1600">
                <a:solidFill>
                  <a:srgbClr val="739CD1"/>
                </a:solidFill>
              </a:rPr>
              <a:t> » (Et se débarrasser de la portion « </a:t>
            </a:r>
            <a:r>
              <a:rPr lang="fr-CA" sz="1600" err="1">
                <a:solidFill>
                  <a:srgbClr val="FA4098"/>
                </a:solidFill>
              </a:rPr>
              <a:t>ActeurSerie</a:t>
            </a:r>
            <a:r>
              <a:rPr lang="fr-CA" sz="1600">
                <a:solidFill>
                  <a:srgbClr val="739CD1"/>
                </a:solidFill>
              </a:rPr>
              <a:t> » dont on avait besoin pour la jointure)</a:t>
            </a:r>
          </a:p>
          <a:p>
            <a:endParaRPr lang="fr-CA" sz="1600">
              <a:solidFill>
                <a:srgbClr val="739CD1"/>
              </a:solidFill>
            </a:endParaRPr>
          </a:p>
          <a:p>
            <a:r>
              <a:rPr lang="fr-CA" sz="1600">
                <a:solidFill>
                  <a:srgbClr val="739CD1"/>
                </a:solidFill>
              </a:rPr>
              <a:t>• Cela permet d’immédiatement insérer le résultat dans une </a:t>
            </a:r>
            <a:r>
              <a:rPr lang="fr-CA" sz="1600">
                <a:solidFill>
                  <a:srgbClr val="FA4098"/>
                </a:solidFill>
              </a:rPr>
              <a:t>List&lt;Acteur&gt;</a:t>
            </a:r>
            <a:r>
              <a:rPr lang="fr-CA" sz="1600">
                <a:solidFill>
                  <a:srgbClr val="739CD1"/>
                </a:solidFill>
              </a:rPr>
              <a:t>. (Plus besoin de la boucle d’après)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BBC401-973E-B6FC-4F5A-93DB3B30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51" y="5815635"/>
            <a:ext cx="2542214" cy="72266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849386-4161-8C6E-374D-96BE9014D30B}"/>
              </a:ext>
            </a:extLst>
          </p:cNvPr>
          <p:cNvSpPr txBox="1"/>
          <p:nvPr/>
        </p:nvSpPr>
        <p:spPr>
          <a:xfrm>
            <a:off x="227309" y="5638356"/>
            <a:ext cx="2542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C’est comme si on avait juste gardé les infos de la table </a:t>
            </a:r>
            <a:r>
              <a:rPr lang="fr-CA" sz="1600">
                <a:solidFill>
                  <a:srgbClr val="FA4098"/>
                </a:solidFill>
              </a:rPr>
              <a:t>Acteur</a:t>
            </a:r>
            <a:r>
              <a:rPr lang="fr-CA" sz="1600">
                <a:solidFill>
                  <a:srgbClr val="739CD1"/>
                </a:solidFill>
              </a:rPr>
              <a:t> après la jointure avec </a:t>
            </a:r>
            <a:r>
              <a:rPr lang="fr-CA" sz="1600" err="1">
                <a:solidFill>
                  <a:srgbClr val="FA4098"/>
                </a:solidFill>
              </a:rPr>
              <a:t>ActeurSerie</a:t>
            </a:r>
            <a:r>
              <a:rPr lang="fr-CA" sz="160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47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F7F629B-CF16-7675-05E9-0F2193D3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66" y="3294711"/>
            <a:ext cx="7106342" cy="33680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18FA0-C919-AA49-2EF0-8B79E39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Select (</a:t>
            </a:r>
            <a:r>
              <a:rPr lang="fr-CA" err="1"/>
              <a:t>Retrieve</a:t>
            </a:r>
            <a:r>
              <a:rPr lang="fr-CA"/>
              <a:t>)</a:t>
            </a:r>
          </a:p>
          <a:p>
            <a:pPr lvl="1"/>
            <a:r>
              <a:rPr lang="fr-CA" sz="2000"/>
              <a:t> </a:t>
            </a:r>
            <a:r>
              <a:rPr lang="fr-CA" sz="2000" err="1">
                <a:solidFill>
                  <a:srgbClr val="FA4098"/>
                </a:solidFill>
              </a:rPr>
              <a:t>GroupBy</a:t>
            </a:r>
            <a:r>
              <a:rPr lang="fr-CA" sz="2000">
                <a:solidFill>
                  <a:srgbClr val="FA4098"/>
                </a:solidFill>
              </a:rPr>
              <a:t>()</a:t>
            </a:r>
            <a:r>
              <a:rPr lang="fr-CA" sz="2000"/>
              <a:t> avec </a:t>
            </a:r>
            <a:r>
              <a:rPr lang="fr-CA" sz="2000" err="1"/>
              <a:t>Query</a:t>
            </a:r>
            <a:r>
              <a:rPr lang="fr-CA" sz="2000"/>
              <a:t> </a:t>
            </a:r>
            <a:r>
              <a:rPr lang="fr-CA" sz="2000" err="1"/>
              <a:t>Syntax</a:t>
            </a:r>
            <a:r>
              <a:rPr lang="fr-CA" sz="2000"/>
              <a:t> (Plus intuitif qu’avec la Method </a:t>
            </a:r>
            <a:r>
              <a:rPr lang="fr-CA" sz="2000" err="1"/>
              <a:t>Syntax</a:t>
            </a:r>
            <a:r>
              <a:rPr lang="fr-CA" sz="200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45D98A-C25F-E362-0547-BE58005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Interaction avec la BD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EA01C-FC14-9B6D-43C3-00C2719A35CE}"/>
              </a:ext>
            </a:extLst>
          </p:cNvPr>
          <p:cNvSpPr/>
          <p:nvPr/>
        </p:nvSpPr>
        <p:spPr>
          <a:xfrm>
            <a:off x="4708101" y="4194264"/>
            <a:ext cx="5677470" cy="91463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384D9B-1FE8-04DC-BA83-AD0D4B17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1" y="4082145"/>
            <a:ext cx="3391271" cy="115564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F46EA2B-B81E-5FB9-A557-8C5E42100A70}"/>
              </a:ext>
            </a:extLst>
          </p:cNvPr>
          <p:cNvSpPr/>
          <p:nvPr/>
        </p:nvSpPr>
        <p:spPr>
          <a:xfrm rot="10800000">
            <a:off x="3972469" y="4425076"/>
            <a:ext cx="578841" cy="469783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8A80D-9CA6-1DEC-CBB6-4FE37B44B9FA}"/>
              </a:ext>
            </a:extLst>
          </p:cNvPr>
          <p:cNvSpPr txBox="1"/>
          <p:nvPr/>
        </p:nvSpPr>
        <p:spPr>
          <a:xfrm>
            <a:off x="78261" y="5544611"/>
            <a:ext cx="409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9CD1"/>
                </a:solidFill>
              </a:rPr>
              <a:t>• Comme on a généré une liste </a:t>
            </a:r>
            <a:r>
              <a:rPr lang="fr-CA" sz="1600">
                <a:solidFill>
                  <a:srgbClr val="FA4098"/>
                </a:solidFill>
              </a:rPr>
              <a:t>d’objets anonymes</a:t>
            </a:r>
            <a:r>
              <a:rPr lang="fr-CA" sz="1600">
                <a:solidFill>
                  <a:srgbClr val="739CD1"/>
                </a:solidFill>
              </a:rPr>
              <a:t>, on utilise ensuite une boucle pour restructurer en une liste de notre </a:t>
            </a:r>
            <a:r>
              <a:rPr lang="fr-CA" sz="1600" b="1" err="1">
                <a:solidFill>
                  <a:srgbClr val="739CD1"/>
                </a:solidFill>
              </a:rPr>
              <a:t>ViewModel</a:t>
            </a:r>
            <a:r>
              <a:rPr lang="fr-CA" sz="1600">
                <a:solidFill>
                  <a:srgbClr val="739CD1"/>
                </a:solidFill>
              </a:rPr>
              <a:t>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9302C68-2C76-4A0C-77E1-7A82787953AF}"/>
              </a:ext>
            </a:extLst>
          </p:cNvPr>
          <p:cNvCxnSpPr>
            <a:cxnSpLocks/>
          </p:cNvCxnSpPr>
          <p:nvPr/>
        </p:nvCxnSpPr>
        <p:spPr>
          <a:xfrm flipV="1">
            <a:off x="4004041" y="5821961"/>
            <a:ext cx="643460" cy="17191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C60F0E4-86BE-48F1-48BE-510125CD22EE}"/>
              </a:ext>
            </a:extLst>
          </p:cNvPr>
          <p:cNvSpPr txBox="1"/>
          <p:nvPr/>
        </p:nvSpPr>
        <p:spPr>
          <a:xfrm>
            <a:off x="267137" y="1999052"/>
            <a:ext cx="1086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Dans le segment « </a:t>
            </a:r>
            <a:r>
              <a:rPr lang="fr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fr-CA" sz="1600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sz="1600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fr-CA" sz="1600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CA" sz="1600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CA" sz="1600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6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A" sz="1600" dirty="0">
                <a:solidFill>
                  <a:srgbClr val="739CD1"/>
                </a:solidFill>
              </a:rPr>
              <a:t> » :</a:t>
            </a:r>
          </a:p>
          <a:p>
            <a:r>
              <a:rPr lang="fr-CA" sz="1600" dirty="0">
                <a:solidFill>
                  <a:srgbClr val="739C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y</a:t>
            </a:r>
            <a:r>
              <a:rPr lang="fr-CA" sz="1600" dirty="0">
                <a:solidFill>
                  <a:srgbClr val="739CD1"/>
                </a:solidFill>
              </a:rPr>
              <a:t> est-ce qu’on aurait mis dans notre GROUP BY en SQL.</a:t>
            </a:r>
          </a:p>
          <a:p>
            <a:r>
              <a:rPr lang="fr-CA" sz="1600" dirty="0">
                <a:solidFill>
                  <a:srgbClr val="739C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x</a:t>
            </a:r>
            <a:r>
              <a:rPr lang="fr-CA" sz="1600" dirty="0">
                <a:solidFill>
                  <a:srgbClr val="739CD1"/>
                </a:solidFill>
              </a:rPr>
              <a:t> est le « restant » qui sera absorbé par le groupement.</a:t>
            </a:r>
          </a:p>
          <a:p>
            <a:r>
              <a:rPr lang="fr-CA" sz="1600" dirty="0">
                <a:solidFill>
                  <a:srgbClr val="739CD1"/>
                </a:solidFill>
              </a:rPr>
              <a:t>• </a:t>
            </a:r>
            <a:r>
              <a:rPr lang="fr-CA" sz="1600" dirty="0" err="1">
                <a:solidFill>
                  <a:srgbClr val="FA4098"/>
                </a:solidFill>
              </a:rPr>
              <a:t>result</a:t>
            </a:r>
            <a:r>
              <a:rPr lang="fr-CA" sz="1600" dirty="0">
                <a:solidFill>
                  <a:srgbClr val="739CD1"/>
                </a:solidFill>
              </a:rPr>
              <a:t> est le résultat. La / les données de groupement sont accessibles avec </a:t>
            </a:r>
            <a:r>
              <a:rPr lang="fr-CA" sz="1600" dirty="0" err="1">
                <a:solidFill>
                  <a:srgbClr val="FA4098"/>
                </a:solidFill>
              </a:rPr>
              <a:t>result.Key</a:t>
            </a:r>
            <a:r>
              <a:rPr lang="fr-CA" sz="1600" dirty="0">
                <a:solidFill>
                  <a:srgbClr val="739CD1"/>
                </a:solidFill>
              </a:rPr>
              <a:t> (Ici, on groupe </a:t>
            </a:r>
            <a:r>
              <a:rPr lang="fr-CA" sz="1600" b="1" u="sng" dirty="0">
                <a:solidFill>
                  <a:srgbClr val="739CD1"/>
                </a:solidFill>
              </a:rPr>
              <a:t>par série</a:t>
            </a:r>
            <a:r>
              <a:rPr lang="fr-CA" sz="1600" dirty="0">
                <a:solidFill>
                  <a:srgbClr val="739CD1"/>
                </a:solidFill>
              </a:rPr>
              <a:t>, alors </a:t>
            </a:r>
            <a:r>
              <a:rPr lang="fr-CA" sz="1600" dirty="0" err="1">
                <a:solidFill>
                  <a:srgbClr val="FA4098"/>
                </a:solidFill>
              </a:rPr>
              <a:t>result.Key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739CD1"/>
                </a:solidFill>
              </a:rPr>
              <a:t>est une </a:t>
            </a:r>
            <a:r>
              <a:rPr lang="fr-CA" sz="1600" b="1" dirty="0">
                <a:solidFill>
                  <a:srgbClr val="739CD1"/>
                </a:solidFill>
              </a:rPr>
              <a:t>série entière</a:t>
            </a:r>
            <a:r>
              <a:rPr lang="fr-CA" sz="1600" dirty="0">
                <a:solidFill>
                  <a:srgbClr val="739CD1"/>
                </a:solidFill>
              </a:rPr>
              <a:t>) Avec </a:t>
            </a:r>
            <a:r>
              <a:rPr lang="fr-CA" sz="1600" dirty="0" err="1">
                <a:solidFill>
                  <a:srgbClr val="FA4098"/>
                </a:solidFill>
              </a:rPr>
              <a:t>result</a:t>
            </a:r>
            <a:r>
              <a:rPr lang="fr-CA" sz="1600" dirty="0">
                <a:solidFill>
                  <a:srgbClr val="739CD1"/>
                </a:solidFill>
              </a:rPr>
              <a:t>, on peut faire une fonction d’agrégation comme Count(), </a:t>
            </a:r>
            <a:r>
              <a:rPr lang="fr-CA" sz="1600" dirty="0" err="1">
                <a:solidFill>
                  <a:srgbClr val="739CD1"/>
                </a:solidFill>
              </a:rPr>
              <a:t>Sum</a:t>
            </a:r>
            <a:r>
              <a:rPr lang="fr-CA" sz="1600" dirty="0">
                <a:solidFill>
                  <a:srgbClr val="739CD1"/>
                </a:solidFill>
              </a:rPr>
              <a:t>(), Max(), etc.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DD05B-7784-A158-E2B3-297D159B26B7}"/>
              </a:ext>
            </a:extLst>
          </p:cNvPr>
          <p:cNvSpPr/>
          <p:nvPr/>
        </p:nvSpPr>
        <p:spPr>
          <a:xfrm>
            <a:off x="5759159" y="4717783"/>
            <a:ext cx="2671777" cy="19385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0E10F17-AA25-A5E1-C05D-5ACFD99C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813" y="78894"/>
            <a:ext cx="7523926" cy="11605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110066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42604-dcc3-4014-b0b5-ece1334a6c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0EB342CE104244837A60E199BF3670" ma:contentTypeVersion="10" ma:contentTypeDescription="Crée un document." ma:contentTypeScope="" ma:versionID="233b4410698cfc0d47f8b92daccc1c95">
  <xsd:schema xmlns:xsd="http://www.w3.org/2001/XMLSchema" xmlns:xs="http://www.w3.org/2001/XMLSchema" xmlns:p="http://schemas.microsoft.com/office/2006/metadata/properties" xmlns:ns2="64e42604-dcc3-4014-b0b5-ece1334a6c74" targetNamespace="http://schemas.microsoft.com/office/2006/metadata/properties" ma:root="true" ma:fieldsID="9238cf3992c804b5e86d5392083d9f0e" ns2:_="">
    <xsd:import namespace="64e42604-dcc3-4014-b0b5-ece1334a6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42604-dcc3-4014-b0b5-ece1334a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974AC1-3AD2-4ECB-8EB9-838DD305C148}">
  <ds:schemaRefs>
    <ds:schemaRef ds:uri="http://purl.org/dc/elements/1.1/"/>
    <ds:schemaRef ds:uri="http://purl.org/dc/terms/"/>
    <ds:schemaRef ds:uri="http://purl.org/dc/dcmitype/"/>
    <ds:schemaRef ds:uri="64e42604-dcc3-4014-b0b5-ece1334a6c7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990519-8546-4F33-AFA7-76EA2C5C4C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C8384-AC5A-43C2-9E54-BB42CF0A8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42604-dcc3-4014-b0b5-ece1334a6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953</Words>
  <Application>Microsoft Office PowerPoint</Application>
  <PresentationFormat>Grand écran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Interaction avec la BD</vt:lpstr>
      <vt:lpstr>Interaction avec la BD</vt:lpstr>
      <vt:lpstr>Interaction avec la BD</vt:lpstr>
      <vt:lpstr>Interaction avec la BD</vt:lpstr>
      <vt:lpstr>Interaction avec la BD</vt:lpstr>
      <vt:lpstr>Interaction avec la BD</vt:lpstr>
      <vt:lpstr>Interaction avec la BD</vt:lpstr>
      <vt:lpstr>Interaction avec la BD</vt:lpstr>
      <vt:lpstr>Interaction avec la BD</vt:lpstr>
      <vt:lpstr>Interaction avec la 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David Marsolais</cp:lastModifiedBy>
  <cp:revision>7</cp:revision>
  <dcterms:created xsi:type="dcterms:W3CDTF">2021-06-05T18:50:42Z</dcterms:created>
  <dcterms:modified xsi:type="dcterms:W3CDTF">2025-03-26T14:21:13Z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0x010100150EB342CE104244837A60E199BF3670</vt:lpwstr>
  </property>
</Properties>
</file>