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l-PL"/>
              <a:t>Kliknij, aby edytować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396590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268305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408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1513804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2142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l-PL"/>
              <a:t>Kliknij, aby edytować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3889842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813126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238115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65307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828F1D1D-EAA7-4F29-A65E-78C39DD009EC}"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300515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828F1D1D-EAA7-4F29-A65E-78C39DD009EC}"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414892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28F1D1D-EAA7-4F29-A65E-78C39DD009EC}"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338760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828F1D1D-EAA7-4F29-A65E-78C39DD009EC}"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303035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F1D1D-EAA7-4F29-A65E-78C39DD009EC}"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141466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l-PL"/>
              <a:t>Kliknij, aby edytować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28F1D1D-EAA7-4F29-A65E-78C39DD009EC}"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210829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28F1D1D-EAA7-4F29-A65E-78C39DD009EC}"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BE0BF-412A-46F5-9243-3B51E54BF50C}" type="slidenum">
              <a:rPr lang="en-US" smtClean="0"/>
              <a:t>‹#›</a:t>
            </a:fld>
            <a:endParaRPr lang="en-US"/>
          </a:p>
        </p:txBody>
      </p:sp>
    </p:spTree>
    <p:extLst>
      <p:ext uri="{BB962C8B-B14F-4D97-AF65-F5344CB8AC3E}">
        <p14:creationId xmlns:p14="http://schemas.microsoft.com/office/powerpoint/2010/main" val="87655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8F1D1D-EAA7-4F29-A65E-78C39DD009EC}" type="datetimeFigureOut">
              <a:rPr lang="en-US" smtClean="0"/>
              <a:t>10/27/2019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5BE0BF-412A-46F5-9243-3B51E54BF50C}" type="slidenum">
              <a:rPr lang="en-US" smtClean="0"/>
              <a:t>‹#›</a:t>
            </a:fld>
            <a:endParaRPr lang="en-US"/>
          </a:p>
        </p:txBody>
      </p:sp>
    </p:spTree>
    <p:extLst>
      <p:ext uri="{BB962C8B-B14F-4D97-AF65-F5344CB8AC3E}">
        <p14:creationId xmlns:p14="http://schemas.microsoft.com/office/powerpoint/2010/main" val="2235122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ynalazki.andrej.edu.pl/index.php/wynalazcy/53-m/944-morse" TargetMode="External"/><Relationship Id="rId2" Type="http://schemas.openxmlformats.org/officeDocument/2006/relationships/hyperlink" Target="https://wynalazki.andrej.edu.pl/index.php/mapa-swiata/1096-usa" TargetMode="Externa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5F9CDE-9AC6-48FB-828C-33C5BDFA17F3}"/>
              </a:ext>
            </a:extLst>
          </p:cNvPr>
          <p:cNvSpPr>
            <a:spLocks noGrp="1"/>
          </p:cNvSpPr>
          <p:nvPr>
            <p:ph type="ctrTitle"/>
          </p:nvPr>
        </p:nvSpPr>
        <p:spPr>
          <a:xfrm>
            <a:off x="760618" y="1602102"/>
            <a:ext cx="7766936" cy="1646302"/>
          </a:xfrm>
        </p:spPr>
        <p:txBody>
          <a:bodyPr/>
          <a:lstStyle/>
          <a:p>
            <a:r>
              <a:rPr lang="pl-PL" dirty="0"/>
              <a:t>Teoria informacji</a:t>
            </a:r>
            <a:endParaRPr lang="en-US" dirty="0"/>
          </a:p>
        </p:txBody>
      </p:sp>
      <p:sp>
        <p:nvSpPr>
          <p:cNvPr id="3" name="Podtytuł 2">
            <a:extLst>
              <a:ext uri="{FF2B5EF4-FFF2-40B4-BE49-F238E27FC236}">
                <a16:creationId xmlns:a16="http://schemas.microsoft.com/office/drawing/2014/main" id="{7FC1851F-2844-4096-B0B5-64CC9176C4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837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658D87-7D78-45F8-BE8C-956AE0446359}"/>
              </a:ext>
            </a:extLst>
          </p:cNvPr>
          <p:cNvSpPr>
            <a:spLocks noGrp="1"/>
          </p:cNvSpPr>
          <p:nvPr>
            <p:ph type="title"/>
          </p:nvPr>
        </p:nvSpPr>
        <p:spPr>
          <a:xfrm>
            <a:off x="186612" y="1477347"/>
            <a:ext cx="9507268" cy="1320800"/>
          </a:xfrm>
        </p:spPr>
        <p:txBody>
          <a:bodyPr>
            <a:normAutofit/>
          </a:bodyPr>
          <a:lstStyle/>
          <a:p>
            <a:r>
              <a:rPr lang="pl-PL" sz="5400" dirty="0"/>
              <a:t>Współczesna teoria informacji</a:t>
            </a:r>
            <a:endParaRPr lang="en-US" sz="5400" dirty="0"/>
          </a:p>
        </p:txBody>
      </p:sp>
      <p:sp>
        <p:nvSpPr>
          <p:cNvPr id="3" name="Symbol zastępczy zawartości 2">
            <a:extLst>
              <a:ext uri="{FF2B5EF4-FFF2-40B4-BE49-F238E27FC236}">
                <a16:creationId xmlns:a16="http://schemas.microsoft.com/office/drawing/2014/main" id="{ECA31918-2788-4408-AFB7-29151F449CE9}"/>
              </a:ext>
            </a:extLst>
          </p:cNvPr>
          <p:cNvSpPr>
            <a:spLocks noGrp="1"/>
          </p:cNvSpPr>
          <p:nvPr>
            <p:ph idx="1"/>
          </p:nvPr>
        </p:nvSpPr>
        <p:spPr>
          <a:xfrm>
            <a:off x="353873" y="3160729"/>
            <a:ext cx="8596668" cy="3880773"/>
          </a:xfrm>
        </p:spPr>
        <p:txBody>
          <a:bodyPr/>
          <a:lstStyle/>
          <a:p>
            <a:r>
              <a:rPr lang="pl-PL" dirty="0"/>
              <a:t>Współcześnie dążymy do przyspieszania </a:t>
            </a:r>
            <a:r>
              <a:rPr lang="pl-PL" dirty="0" err="1"/>
              <a:t>przesyłu</a:t>
            </a:r>
            <a:r>
              <a:rPr lang="pl-PL" dirty="0"/>
              <a:t> danych przez: przepustowość i kompresję danych</a:t>
            </a:r>
            <a:endParaRPr lang="en-US" dirty="0"/>
          </a:p>
        </p:txBody>
      </p:sp>
    </p:spTree>
    <p:extLst>
      <p:ext uri="{BB962C8B-B14F-4D97-AF65-F5344CB8AC3E}">
        <p14:creationId xmlns:p14="http://schemas.microsoft.com/office/powerpoint/2010/main" val="192758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E6CD6040-CD5E-46E0-BF4B-745FF876CF9C}"/>
              </a:ext>
            </a:extLst>
          </p:cNvPr>
          <p:cNvSpPr>
            <a:spLocks noGrp="1"/>
          </p:cNvSpPr>
          <p:nvPr>
            <p:ph type="ctrTitle"/>
          </p:nvPr>
        </p:nvSpPr>
        <p:spPr>
          <a:xfrm>
            <a:off x="1507067" y="2404534"/>
            <a:ext cx="7870198" cy="1646302"/>
          </a:xfrm>
        </p:spPr>
        <p:txBody>
          <a:bodyPr/>
          <a:lstStyle/>
          <a:p>
            <a:pPr algn="ctr"/>
            <a:r>
              <a:rPr lang="en-US" dirty="0" err="1"/>
              <a:t>Prawdopodobieństwo</a:t>
            </a:r>
            <a:r>
              <a:rPr lang="en-US" dirty="0"/>
              <a:t> a </a:t>
            </a:r>
            <a:r>
              <a:rPr lang="en-US" dirty="0" err="1"/>
              <a:t>kompresja</a:t>
            </a:r>
            <a:endParaRPr lang="en-US" dirty="0"/>
          </a:p>
        </p:txBody>
      </p:sp>
      <p:sp>
        <p:nvSpPr>
          <p:cNvPr id="5" name="Podtytuł 4">
            <a:extLst>
              <a:ext uri="{FF2B5EF4-FFF2-40B4-BE49-F238E27FC236}">
                <a16:creationId xmlns:a16="http://schemas.microsoft.com/office/drawing/2014/main" id="{DA2CE177-123F-48FA-AB87-2C1958EF29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982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2876A3-642A-41A5-BD3A-F1E23A77B487}"/>
              </a:ext>
            </a:extLst>
          </p:cNvPr>
          <p:cNvSpPr>
            <a:spLocks noGrp="1"/>
          </p:cNvSpPr>
          <p:nvPr>
            <p:ph type="title"/>
          </p:nvPr>
        </p:nvSpPr>
        <p:spPr/>
        <p:txBody>
          <a:bodyPr/>
          <a:lstStyle/>
          <a:p>
            <a:pPr algn="ctr"/>
            <a:r>
              <a:rPr lang="pl-PL" dirty="0"/>
              <a:t>Łańcuch Markowa</a:t>
            </a:r>
            <a:endParaRPr lang="en-US" dirty="0"/>
          </a:p>
        </p:txBody>
      </p:sp>
      <p:pic>
        <p:nvPicPr>
          <p:cNvPr id="5" name="Symbol zastępczy zawartości 4">
            <a:extLst>
              <a:ext uri="{FF2B5EF4-FFF2-40B4-BE49-F238E27FC236}">
                <a16:creationId xmlns:a16="http://schemas.microsoft.com/office/drawing/2014/main" id="{8DE47A2E-053A-4C28-8A1A-75C679040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019" y="2123208"/>
            <a:ext cx="7611298" cy="2611583"/>
          </a:xfrm>
        </p:spPr>
      </p:pic>
      <p:sp>
        <p:nvSpPr>
          <p:cNvPr id="6" name="pole tekstowe 5">
            <a:extLst>
              <a:ext uri="{FF2B5EF4-FFF2-40B4-BE49-F238E27FC236}">
                <a16:creationId xmlns:a16="http://schemas.microsoft.com/office/drawing/2014/main" id="{4B718576-7C5B-4935-8067-E935622CEC3B}"/>
              </a:ext>
            </a:extLst>
          </p:cNvPr>
          <p:cNvSpPr txBox="1"/>
          <p:nvPr/>
        </p:nvSpPr>
        <p:spPr>
          <a:xfrm>
            <a:off x="1645299" y="5617029"/>
            <a:ext cx="4851918" cy="523220"/>
          </a:xfrm>
          <a:prstGeom prst="rect">
            <a:avLst/>
          </a:prstGeom>
          <a:noFill/>
        </p:spPr>
        <p:txBody>
          <a:bodyPr wrap="square" rtlCol="0">
            <a:spAutoFit/>
          </a:bodyPr>
          <a:lstStyle/>
          <a:p>
            <a:r>
              <a:rPr lang="pl-PL" sz="2800" dirty="0"/>
              <a:t>Entropia</a:t>
            </a:r>
            <a:endParaRPr lang="en-US" sz="2800" dirty="0"/>
          </a:p>
        </p:txBody>
      </p:sp>
    </p:spTree>
    <p:extLst>
      <p:ext uri="{BB962C8B-B14F-4D97-AF65-F5344CB8AC3E}">
        <p14:creationId xmlns:p14="http://schemas.microsoft.com/office/powerpoint/2010/main" val="102171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95B9BE-DAAA-4A4C-825E-4357F2DF0D1A}"/>
              </a:ext>
            </a:extLst>
          </p:cNvPr>
          <p:cNvSpPr>
            <a:spLocks noGrp="1"/>
          </p:cNvSpPr>
          <p:nvPr>
            <p:ph type="title"/>
          </p:nvPr>
        </p:nvSpPr>
        <p:spPr>
          <a:xfrm>
            <a:off x="677334" y="609600"/>
            <a:ext cx="8596668" cy="771331"/>
          </a:xfrm>
        </p:spPr>
        <p:txBody>
          <a:bodyPr/>
          <a:lstStyle/>
          <a:p>
            <a:pPr algn="ctr"/>
            <a:r>
              <a:rPr lang="pl-PL" dirty="0"/>
              <a:t>Quiz</a:t>
            </a:r>
            <a:endParaRPr lang="en-US" dirty="0"/>
          </a:p>
        </p:txBody>
      </p:sp>
      <p:sp>
        <p:nvSpPr>
          <p:cNvPr id="3" name="Symbol zastępczy zawartości 2">
            <a:extLst>
              <a:ext uri="{FF2B5EF4-FFF2-40B4-BE49-F238E27FC236}">
                <a16:creationId xmlns:a16="http://schemas.microsoft.com/office/drawing/2014/main" id="{B561108A-59F8-4CDF-A0A4-9E7F0C98B26D}"/>
              </a:ext>
            </a:extLst>
          </p:cNvPr>
          <p:cNvSpPr>
            <a:spLocks noGrp="1"/>
          </p:cNvSpPr>
          <p:nvPr>
            <p:ph idx="1"/>
          </p:nvPr>
        </p:nvSpPr>
        <p:spPr>
          <a:xfrm>
            <a:off x="947922" y="1638075"/>
            <a:ext cx="8596668" cy="647925"/>
          </a:xfrm>
        </p:spPr>
        <p:txBody>
          <a:bodyPr/>
          <a:lstStyle/>
          <a:p>
            <a:r>
              <a:rPr lang="pl-PL" dirty="0"/>
              <a:t>Ile bitów potrzeba aby określić literę wskazaną przez osobę?</a:t>
            </a:r>
            <a:endParaRPr lang="en-US" dirty="0"/>
          </a:p>
        </p:txBody>
      </p:sp>
    </p:spTree>
    <p:extLst>
      <p:ext uri="{BB962C8B-B14F-4D97-AF65-F5344CB8AC3E}">
        <p14:creationId xmlns:p14="http://schemas.microsoft.com/office/powerpoint/2010/main" val="295792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20C60C6-BDDC-4048-AAC9-A5C6E2E90D46}"/>
              </a:ext>
            </a:extLst>
          </p:cNvPr>
          <p:cNvSpPr>
            <a:spLocks noGrp="1"/>
          </p:cNvSpPr>
          <p:nvPr>
            <p:ph type="ctrTitle"/>
          </p:nvPr>
        </p:nvSpPr>
        <p:spPr>
          <a:xfrm>
            <a:off x="1472855" y="1782698"/>
            <a:ext cx="7766936" cy="1646302"/>
          </a:xfrm>
        </p:spPr>
        <p:txBody>
          <a:bodyPr/>
          <a:lstStyle/>
          <a:p>
            <a:pPr algn="ctr"/>
            <a:r>
              <a:rPr lang="pl-PL" dirty="0"/>
              <a:t>Kompresja danych</a:t>
            </a:r>
            <a:endParaRPr lang="en-US" dirty="0"/>
          </a:p>
        </p:txBody>
      </p:sp>
      <p:sp>
        <p:nvSpPr>
          <p:cNvPr id="5" name="Podtytuł 4">
            <a:extLst>
              <a:ext uri="{FF2B5EF4-FFF2-40B4-BE49-F238E27FC236}">
                <a16:creationId xmlns:a16="http://schemas.microsoft.com/office/drawing/2014/main" id="{53FC5A9E-7B12-4E57-91D8-8695C6F60F3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27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18C86B-AD44-460C-A273-E04A631ADE02}"/>
              </a:ext>
            </a:extLst>
          </p:cNvPr>
          <p:cNvSpPr>
            <a:spLocks noGrp="1"/>
          </p:cNvSpPr>
          <p:nvPr>
            <p:ph type="title"/>
          </p:nvPr>
        </p:nvSpPr>
        <p:spPr>
          <a:xfrm>
            <a:off x="1293154" y="2108200"/>
            <a:ext cx="8596668" cy="1320800"/>
          </a:xfrm>
        </p:spPr>
        <p:txBody>
          <a:bodyPr>
            <a:normAutofit/>
          </a:bodyPr>
          <a:lstStyle/>
          <a:p>
            <a:r>
              <a:rPr lang="pl-PL" sz="6000" dirty="0"/>
              <a:t>Dziękuje za uwagę </a:t>
            </a:r>
            <a:r>
              <a:rPr lang="pl-PL" sz="6000" dirty="0">
                <a:sym typeface="Wingdings" panose="05000000000000000000" pitchFamily="2" charset="2"/>
              </a:rPr>
              <a:t></a:t>
            </a:r>
            <a:endParaRPr lang="en-US" sz="6000" dirty="0"/>
          </a:p>
        </p:txBody>
      </p:sp>
      <p:sp>
        <p:nvSpPr>
          <p:cNvPr id="3" name="Symbol zastępczy zawartości 2">
            <a:extLst>
              <a:ext uri="{FF2B5EF4-FFF2-40B4-BE49-F238E27FC236}">
                <a16:creationId xmlns:a16="http://schemas.microsoft.com/office/drawing/2014/main" id="{7459204D-4E2C-4C0F-8A10-F0FBE6B77CA6}"/>
              </a:ext>
            </a:extLst>
          </p:cNvPr>
          <p:cNvSpPr>
            <a:spLocks noGrp="1"/>
          </p:cNvSpPr>
          <p:nvPr>
            <p:ph idx="1"/>
          </p:nvPr>
        </p:nvSpPr>
        <p:spPr>
          <a:xfrm>
            <a:off x="434738" y="5454295"/>
            <a:ext cx="8596668" cy="1739607"/>
          </a:xfrm>
        </p:spPr>
        <p:txBody>
          <a:bodyPr/>
          <a:lstStyle/>
          <a:p>
            <a:r>
              <a:rPr lang="pl-PL" dirty="0"/>
              <a:t>Autorzy:</a:t>
            </a:r>
          </a:p>
          <a:p>
            <a:r>
              <a:rPr lang="pl-PL" dirty="0"/>
              <a:t>Maciej Jurczyk</a:t>
            </a:r>
          </a:p>
          <a:p>
            <a:r>
              <a:rPr lang="pl-PL" dirty="0"/>
              <a:t>Daniel Kosytorz</a:t>
            </a:r>
            <a:endParaRPr lang="en-US" dirty="0"/>
          </a:p>
        </p:txBody>
      </p:sp>
    </p:spTree>
    <p:extLst>
      <p:ext uri="{BB962C8B-B14F-4D97-AF65-F5344CB8AC3E}">
        <p14:creationId xmlns:p14="http://schemas.microsoft.com/office/powerpoint/2010/main" val="161684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4A830C-752B-4BC9-9A91-BDF67A41C9BC}"/>
              </a:ext>
            </a:extLst>
          </p:cNvPr>
          <p:cNvSpPr>
            <a:spLocks noGrp="1"/>
          </p:cNvSpPr>
          <p:nvPr>
            <p:ph type="title"/>
          </p:nvPr>
        </p:nvSpPr>
        <p:spPr/>
        <p:txBody>
          <a:bodyPr/>
          <a:lstStyle/>
          <a:p>
            <a:pPr algn="ctr"/>
            <a:r>
              <a:rPr lang="pl-PL" dirty="0"/>
              <a:t>Informacja</a:t>
            </a:r>
            <a:endParaRPr lang="en-US" dirty="0"/>
          </a:p>
        </p:txBody>
      </p:sp>
      <p:sp>
        <p:nvSpPr>
          <p:cNvPr id="3" name="Symbol zastępczy zawartości 2">
            <a:extLst>
              <a:ext uri="{FF2B5EF4-FFF2-40B4-BE49-F238E27FC236}">
                <a16:creationId xmlns:a16="http://schemas.microsoft.com/office/drawing/2014/main" id="{231F99B4-3C0A-434C-97BB-1364EA1F849C}"/>
              </a:ext>
            </a:extLst>
          </p:cNvPr>
          <p:cNvSpPr>
            <a:spLocks noGrp="1"/>
          </p:cNvSpPr>
          <p:nvPr>
            <p:ph idx="1"/>
          </p:nvPr>
        </p:nvSpPr>
        <p:spPr/>
        <p:txBody>
          <a:bodyPr/>
          <a:lstStyle/>
          <a:p>
            <a:r>
              <a:rPr lang="pl-PL" dirty="0"/>
              <a:t>Informacja jest tym, co pozwala jednemu umysłowi wpływać na drugi.</a:t>
            </a:r>
          </a:p>
          <a:p>
            <a:r>
              <a:rPr lang="pl-PL" dirty="0"/>
              <a:t> Informację, niezależnie od jej postaci, mierzymy w podstawowych jednostkach. Ich miarę nazywamy entropią, o której więcej będzie później. Jednostką informacji jest bit. Bit wyraża coś bardzo prostego: odpowiedź na pytanie typu: „tak czy nie”.</a:t>
            </a:r>
            <a:endParaRPr lang="en-US" dirty="0"/>
          </a:p>
        </p:txBody>
      </p:sp>
    </p:spTree>
    <p:extLst>
      <p:ext uri="{BB962C8B-B14F-4D97-AF65-F5344CB8AC3E}">
        <p14:creationId xmlns:p14="http://schemas.microsoft.com/office/powerpoint/2010/main" val="26454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97C03DA3-8646-4670-8237-07BA3CD26F22}"/>
              </a:ext>
            </a:extLst>
          </p:cNvPr>
          <p:cNvSpPr>
            <a:spLocks noGrp="1"/>
          </p:cNvSpPr>
          <p:nvPr>
            <p:ph type="ctrTitle"/>
          </p:nvPr>
        </p:nvSpPr>
        <p:spPr/>
        <p:txBody>
          <a:bodyPr/>
          <a:lstStyle/>
          <a:p>
            <a:pPr algn="ctr"/>
            <a:r>
              <a:rPr lang="pl-PL" dirty="0"/>
              <a:t>Informacja w starożytności </a:t>
            </a:r>
            <a:endParaRPr lang="en-US" dirty="0"/>
          </a:p>
        </p:txBody>
      </p:sp>
      <p:sp>
        <p:nvSpPr>
          <p:cNvPr id="5" name="Podtytuł 4">
            <a:extLst>
              <a:ext uri="{FF2B5EF4-FFF2-40B4-BE49-F238E27FC236}">
                <a16:creationId xmlns:a16="http://schemas.microsoft.com/office/drawing/2014/main" id="{10B3F6AB-BF6F-4B3D-95FD-17D2A7C0A96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3220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7D6FDA-C602-46F3-A748-ACA156AE2631}"/>
              </a:ext>
            </a:extLst>
          </p:cNvPr>
          <p:cNvSpPr>
            <a:spLocks noGrp="1"/>
          </p:cNvSpPr>
          <p:nvPr>
            <p:ph type="title"/>
          </p:nvPr>
        </p:nvSpPr>
        <p:spPr/>
        <p:txBody>
          <a:bodyPr/>
          <a:lstStyle/>
          <a:p>
            <a:pPr algn="ctr"/>
            <a:r>
              <a:rPr lang="pl-PL" dirty="0"/>
              <a:t>Piktogramy i hieroglify</a:t>
            </a:r>
            <a:endParaRPr lang="en-US" dirty="0"/>
          </a:p>
        </p:txBody>
      </p:sp>
      <p:sp>
        <p:nvSpPr>
          <p:cNvPr id="3" name="Symbol zastępczy zawartości 2">
            <a:extLst>
              <a:ext uri="{FF2B5EF4-FFF2-40B4-BE49-F238E27FC236}">
                <a16:creationId xmlns:a16="http://schemas.microsoft.com/office/drawing/2014/main" id="{CDA8B33D-C956-4C13-9D6E-F9BAB3586BFF}"/>
              </a:ext>
            </a:extLst>
          </p:cNvPr>
          <p:cNvSpPr>
            <a:spLocks noGrp="1"/>
          </p:cNvSpPr>
          <p:nvPr>
            <p:ph idx="1"/>
          </p:nvPr>
        </p:nvSpPr>
        <p:spPr>
          <a:xfrm>
            <a:off x="677334" y="1600753"/>
            <a:ext cx="8596668" cy="414660"/>
          </a:xfrm>
        </p:spPr>
        <p:txBody>
          <a:bodyPr/>
          <a:lstStyle/>
          <a:p>
            <a:r>
              <a:rPr lang="pl-PL" dirty="0"/>
              <a:t>Piktogram, czyli rysunek podobny do przedmiotu, który przedstawia. </a:t>
            </a:r>
          </a:p>
        </p:txBody>
      </p:sp>
      <p:pic>
        <p:nvPicPr>
          <p:cNvPr id="5" name="Obraz 4">
            <a:extLst>
              <a:ext uri="{FF2B5EF4-FFF2-40B4-BE49-F238E27FC236}">
                <a16:creationId xmlns:a16="http://schemas.microsoft.com/office/drawing/2014/main" id="{F9490E1E-A511-44B0-833E-8FB57360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59" y="2015413"/>
            <a:ext cx="3054832" cy="4389948"/>
          </a:xfrm>
          <a:prstGeom prst="rect">
            <a:avLst/>
          </a:prstGeom>
        </p:spPr>
      </p:pic>
      <p:pic>
        <p:nvPicPr>
          <p:cNvPr id="7" name="Obraz 6">
            <a:extLst>
              <a:ext uri="{FF2B5EF4-FFF2-40B4-BE49-F238E27FC236}">
                <a16:creationId xmlns:a16="http://schemas.microsoft.com/office/drawing/2014/main" id="{D344BAD0-F601-45ED-B69B-6F2F4AE3B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616" y="2514715"/>
            <a:ext cx="5752352" cy="3221317"/>
          </a:xfrm>
          <a:prstGeom prst="rect">
            <a:avLst/>
          </a:prstGeom>
        </p:spPr>
      </p:pic>
    </p:spTree>
    <p:extLst>
      <p:ext uri="{BB962C8B-B14F-4D97-AF65-F5344CB8AC3E}">
        <p14:creationId xmlns:p14="http://schemas.microsoft.com/office/powerpoint/2010/main" val="260667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AFD986-2708-4A9F-938A-C27841543EEC}"/>
              </a:ext>
            </a:extLst>
          </p:cNvPr>
          <p:cNvSpPr>
            <a:spLocks noGrp="1"/>
          </p:cNvSpPr>
          <p:nvPr>
            <p:ph type="title"/>
          </p:nvPr>
        </p:nvSpPr>
        <p:spPr>
          <a:xfrm>
            <a:off x="602689" y="273698"/>
            <a:ext cx="8596668" cy="743339"/>
          </a:xfrm>
        </p:spPr>
        <p:txBody>
          <a:bodyPr/>
          <a:lstStyle/>
          <a:p>
            <a:pPr algn="ctr"/>
            <a:r>
              <a:rPr lang="pl-PL" dirty="0"/>
              <a:t>Alfabet</a:t>
            </a:r>
            <a:endParaRPr lang="en-US" dirty="0"/>
          </a:p>
        </p:txBody>
      </p:sp>
      <p:sp>
        <p:nvSpPr>
          <p:cNvPr id="3" name="Symbol zastępczy zawartości 2">
            <a:extLst>
              <a:ext uri="{FF2B5EF4-FFF2-40B4-BE49-F238E27FC236}">
                <a16:creationId xmlns:a16="http://schemas.microsoft.com/office/drawing/2014/main" id="{A9D78CB0-694F-4B5B-9937-D36E6951AA53}"/>
              </a:ext>
            </a:extLst>
          </p:cNvPr>
          <p:cNvSpPr>
            <a:spLocks noGrp="1"/>
          </p:cNvSpPr>
          <p:nvPr>
            <p:ph idx="1"/>
          </p:nvPr>
        </p:nvSpPr>
        <p:spPr>
          <a:xfrm>
            <a:off x="602689" y="1101710"/>
            <a:ext cx="8596668" cy="3120538"/>
          </a:xfrm>
        </p:spPr>
        <p:txBody>
          <a:bodyPr/>
          <a:lstStyle/>
          <a:p>
            <a:r>
              <a:rPr lang="pl-PL" dirty="0"/>
              <a:t>W 3000 p. n. e. w Mezopotamii stosowano pismo klinowe. Pierwotnie - dla celów podatkowych.</a:t>
            </a:r>
          </a:p>
          <a:p>
            <a:r>
              <a:rPr lang="pl-PL" dirty="0"/>
              <a:t>W Egipcie popularny stał się papirus, na którym zapisywano wiadomości. Przyczyniło się to do powstania pisma demotycznego.</a:t>
            </a:r>
          </a:p>
          <a:p>
            <a:r>
              <a:rPr lang="pl-PL" dirty="0"/>
              <a:t>Ok. 1000 r. p. n. e. zaczął szerzyć się alfabet fenicki. Używano go do zapisu języka północno semickiego, zawierającego tylko 22 symbole. Przyczynił się on do szerzenia pisma na świecie. Był źródłem alfabetu greckiego, a później rzymskiego, który znamy dziś. </a:t>
            </a:r>
          </a:p>
          <a:p>
            <a:r>
              <a:rPr lang="pl-PL" dirty="0"/>
              <a:t>Alfabet to wspaniała metoda przekazu i przechowywania informacji.</a:t>
            </a:r>
          </a:p>
        </p:txBody>
      </p:sp>
      <p:pic>
        <p:nvPicPr>
          <p:cNvPr id="5" name="Obraz 4">
            <a:extLst>
              <a:ext uri="{FF2B5EF4-FFF2-40B4-BE49-F238E27FC236}">
                <a16:creationId xmlns:a16="http://schemas.microsoft.com/office/drawing/2014/main" id="{BE5F65DB-A9B0-4C8E-96BD-31967768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775" y="4222248"/>
            <a:ext cx="2571428" cy="2571428"/>
          </a:xfrm>
          <a:prstGeom prst="rect">
            <a:avLst/>
          </a:prstGeom>
        </p:spPr>
      </p:pic>
      <p:pic>
        <p:nvPicPr>
          <p:cNvPr id="7" name="Obraz 6">
            <a:extLst>
              <a:ext uri="{FF2B5EF4-FFF2-40B4-BE49-F238E27FC236}">
                <a16:creationId xmlns:a16="http://schemas.microsoft.com/office/drawing/2014/main" id="{853340AB-5201-42BD-8AF8-C495C6B7E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879" y="4111837"/>
            <a:ext cx="2450253" cy="2579214"/>
          </a:xfrm>
          <a:prstGeom prst="rect">
            <a:avLst/>
          </a:prstGeom>
        </p:spPr>
      </p:pic>
    </p:spTree>
    <p:extLst>
      <p:ext uri="{BB962C8B-B14F-4D97-AF65-F5344CB8AC3E}">
        <p14:creationId xmlns:p14="http://schemas.microsoft.com/office/powerpoint/2010/main" val="296152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297097-30CE-4178-B565-F09C207B41D0}"/>
              </a:ext>
            </a:extLst>
          </p:cNvPr>
          <p:cNvSpPr>
            <a:spLocks noGrp="1"/>
          </p:cNvSpPr>
          <p:nvPr>
            <p:ph type="title"/>
          </p:nvPr>
        </p:nvSpPr>
        <p:spPr/>
        <p:txBody>
          <a:bodyPr/>
          <a:lstStyle/>
          <a:p>
            <a:pPr algn="ctr"/>
            <a:r>
              <a:rPr lang="pl-PL" dirty="0"/>
              <a:t>Telegraf optyczny</a:t>
            </a:r>
            <a:endParaRPr lang="en-US" dirty="0"/>
          </a:p>
        </p:txBody>
      </p:sp>
      <p:sp>
        <p:nvSpPr>
          <p:cNvPr id="3" name="Symbol zastępczy zawartości 2">
            <a:extLst>
              <a:ext uri="{FF2B5EF4-FFF2-40B4-BE49-F238E27FC236}">
                <a16:creationId xmlns:a16="http://schemas.microsoft.com/office/drawing/2014/main" id="{AAA3E756-9A81-428B-88D5-84814DC0DF13}"/>
              </a:ext>
            </a:extLst>
          </p:cNvPr>
          <p:cNvSpPr>
            <a:spLocks noGrp="1"/>
          </p:cNvSpPr>
          <p:nvPr>
            <p:ph idx="1"/>
          </p:nvPr>
        </p:nvSpPr>
        <p:spPr>
          <a:xfrm>
            <a:off x="677334" y="1675398"/>
            <a:ext cx="8596668" cy="2448733"/>
          </a:xfrm>
        </p:spPr>
        <p:txBody>
          <a:bodyPr>
            <a:normAutofit/>
          </a:bodyPr>
          <a:lstStyle/>
          <a:p>
            <a:r>
              <a:rPr lang="pl-PL" sz="1600" dirty="0"/>
              <a:t>To jeden z najstarszych pomysłów przekazywania wiadomości na duże odległości. Wówczas używali go Grecy i Kartagińczycy. Telegraf taki składał się z pochodni oraz zegara wodnego. Pochodnią sygnalizowano uruchomienie i wyłączenie zegara, a poziom wody w nim oznaczał określoną wiadomość. Inną formą telegrafu optycznego stosowanego przez Greków były odpowiednio ustawiane pochodnie. W ten sposób przekazywali wiadomości przy użyciu liter, bo każda z nich miała przyporządkowany sobie odpowiedni układ świateł.</a:t>
            </a:r>
            <a:endParaRPr lang="en-US" sz="1600" dirty="0"/>
          </a:p>
        </p:txBody>
      </p:sp>
      <p:pic>
        <p:nvPicPr>
          <p:cNvPr id="5" name="Obraz 4">
            <a:extLst>
              <a:ext uri="{FF2B5EF4-FFF2-40B4-BE49-F238E27FC236}">
                <a16:creationId xmlns:a16="http://schemas.microsoft.com/office/drawing/2014/main" id="{845FF69F-E9EC-4B49-B882-ADFD93654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872" y="3664826"/>
            <a:ext cx="4602475" cy="3035552"/>
          </a:xfrm>
          <a:prstGeom prst="rect">
            <a:avLst/>
          </a:prstGeom>
        </p:spPr>
      </p:pic>
    </p:spTree>
    <p:extLst>
      <p:ext uri="{BB962C8B-B14F-4D97-AF65-F5344CB8AC3E}">
        <p14:creationId xmlns:p14="http://schemas.microsoft.com/office/powerpoint/2010/main" val="26590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F51FBC-852F-430A-A5AF-422ECFE5B614}"/>
              </a:ext>
            </a:extLst>
          </p:cNvPr>
          <p:cNvSpPr>
            <a:spLocks noGrp="1"/>
          </p:cNvSpPr>
          <p:nvPr>
            <p:ph type="title"/>
          </p:nvPr>
        </p:nvSpPr>
        <p:spPr/>
        <p:txBody>
          <a:bodyPr/>
          <a:lstStyle/>
          <a:p>
            <a:pPr algn="ctr"/>
            <a:r>
              <a:rPr lang="pl-PL" dirty="0"/>
              <a:t>Telegraf elektryczny</a:t>
            </a:r>
            <a:endParaRPr lang="en-US" dirty="0"/>
          </a:p>
        </p:txBody>
      </p:sp>
      <p:sp>
        <p:nvSpPr>
          <p:cNvPr id="3" name="Symbol zastępczy zawartości 2">
            <a:extLst>
              <a:ext uri="{FF2B5EF4-FFF2-40B4-BE49-F238E27FC236}">
                <a16:creationId xmlns:a16="http://schemas.microsoft.com/office/drawing/2014/main" id="{F170F6FE-B842-462D-B377-0C53F440BA7F}"/>
              </a:ext>
            </a:extLst>
          </p:cNvPr>
          <p:cNvSpPr>
            <a:spLocks noGrp="1"/>
          </p:cNvSpPr>
          <p:nvPr>
            <p:ph idx="1"/>
          </p:nvPr>
        </p:nvSpPr>
        <p:spPr>
          <a:xfrm>
            <a:off x="677334" y="1488613"/>
            <a:ext cx="8596668" cy="1940387"/>
          </a:xfrm>
        </p:spPr>
        <p:txBody>
          <a:bodyPr/>
          <a:lstStyle/>
          <a:p>
            <a:r>
              <a:rPr lang="pl-PL" dirty="0"/>
              <a:t>Od 1832 roku pracował nad telegrafem elektrycznym również </a:t>
            </a:r>
            <a:r>
              <a:rPr lang="pl-PL" dirty="0">
                <a:hlinkClick r:id="rId2"/>
              </a:rPr>
              <a:t>amerykański</a:t>
            </a:r>
            <a:r>
              <a:rPr lang="pl-PL" dirty="0"/>
              <a:t> wynalazca </a:t>
            </a:r>
            <a:r>
              <a:rPr lang="pl-PL" dirty="0">
                <a:hlinkClick r:id="rId3"/>
              </a:rPr>
              <a:t>Samuel Morse</a:t>
            </a:r>
            <a:r>
              <a:rPr lang="pl-PL" dirty="0"/>
              <a:t>. W 1835 roku zbudował on prototyp swego telegrafu, a 2 września 1837 roku zademonstrował go w Nowym Jorku i otrzymał nań patent (28 IX 1837 rok). W 1840 roku Morse wprowadził stosowany do dzisiaj kod telegraficzny złożony z kropek i kresek (krótkie i długie impulsy) - tzw. alfabet Morse'a. </a:t>
            </a:r>
            <a:endParaRPr lang="en-US" dirty="0"/>
          </a:p>
        </p:txBody>
      </p:sp>
      <p:pic>
        <p:nvPicPr>
          <p:cNvPr id="5" name="Obraz 4">
            <a:extLst>
              <a:ext uri="{FF2B5EF4-FFF2-40B4-BE49-F238E27FC236}">
                <a16:creationId xmlns:a16="http://schemas.microsoft.com/office/drawing/2014/main" id="{FE729363-AC80-4A77-987A-A6DED6642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8838" y="3404329"/>
            <a:ext cx="4699830" cy="3046544"/>
          </a:xfrm>
          <a:prstGeom prst="rect">
            <a:avLst/>
          </a:prstGeom>
        </p:spPr>
      </p:pic>
    </p:spTree>
    <p:extLst>
      <p:ext uri="{BB962C8B-B14F-4D97-AF65-F5344CB8AC3E}">
        <p14:creationId xmlns:p14="http://schemas.microsoft.com/office/powerpoint/2010/main" val="387065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EC1503-52AB-4969-A5A7-C149755BF817}"/>
              </a:ext>
            </a:extLst>
          </p:cNvPr>
          <p:cNvSpPr>
            <a:spLocks noGrp="1"/>
          </p:cNvSpPr>
          <p:nvPr>
            <p:ph type="title"/>
          </p:nvPr>
        </p:nvSpPr>
        <p:spPr/>
        <p:txBody>
          <a:bodyPr/>
          <a:lstStyle/>
          <a:p>
            <a:pPr algn="ctr"/>
            <a:r>
              <a:rPr lang="pl-PL" dirty="0"/>
              <a:t>Alfabet Morse’a</a:t>
            </a:r>
            <a:endParaRPr lang="en-US" dirty="0"/>
          </a:p>
        </p:txBody>
      </p:sp>
      <p:sp>
        <p:nvSpPr>
          <p:cNvPr id="3" name="Symbol zastępczy zawartości 2">
            <a:extLst>
              <a:ext uri="{FF2B5EF4-FFF2-40B4-BE49-F238E27FC236}">
                <a16:creationId xmlns:a16="http://schemas.microsoft.com/office/drawing/2014/main" id="{8DF30FF9-03B4-49B2-8990-DCFC9232A5E1}"/>
              </a:ext>
            </a:extLst>
          </p:cNvPr>
          <p:cNvSpPr>
            <a:spLocks noGrp="1"/>
          </p:cNvSpPr>
          <p:nvPr>
            <p:ph idx="1"/>
          </p:nvPr>
        </p:nvSpPr>
        <p:spPr>
          <a:xfrm>
            <a:off x="677334" y="1666067"/>
            <a:ext cx="8596668" cy="3880773"/>
          </a:xfrm>
        </p:spPr>
        <p:txBody>
          <a:bodyPr/>
          <a:lstStyle/>
          <a:p>
            <a:r>
              <a:rPr lang="pl-PL" dirty="0"/>
              <a:t>Stworzony w 1838</a:t>
            </a:r>
            <a:r>
              <a:rPr lang="pl-PL" baseline="30000" dirty="0"/>
              <a:t> </a:t>
            </a:r>
            <a:r>
              <a:rPr lang="pl-PL" dirty="0"/>
              <a:t>przez Samuela Morse’a i Alfreda </a:t>
            </a:r>
            <a:r>
              <a:rPr lang="pl-PL" dirty="0" err="1"/>
              <a:t>Vaila</a:t>
            </a:r>
            <a:r>
              <a:rPr lang="pl-PL" dirty="0"/>
              <a:t> sposób reprezentacji alfabetu, cyfr i znaków specjalnych za pomocą dźwięków, błysków światła, impulsów elektrycznych lub znaków popularnie zwanych kreską i kropką.</a:t>
            </a:r>
            <a:endParaRPr lang="en-US" dirty="0"/>
          </a:p>
        </p:txBody>
      </p:sp>
      <p:pic>
        <p:nvPicPr>
          <p:cNvPr id="5" name="Obraz 4">
            <a:extLst>
              <a:ext uri="{FF2B5EF4-FFF2-40B4-BE49-F238E27FC236}">
                <a16:creationId xmlns:a16="http://schemas.microsoft.com/office/drawing/2014/main" id="{8F931859-08A8-4FB8-8CD8-28BF74302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015" y="3429000"/>
            <a:ext cx="5225805" cy="3280747"/>
          </a:xfrm>
          <a:prstGeom prst="rect">
            <a:avLst/>
          </a:prstGeom>
        </p:spPr>
      </p:pic>
    </p:spTree>
    <p:extLst>
      <p:ext uri="{BB962C8B-B14F-4D97-AF65-F5344CB8AC3E}">
        <p14:creationId xmlns:p14="http://schemas.microsoft.com/office/powerpoint/2010/main" val="79342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B9E9B3-8F89-4B75-BA48-15523A7FC3DF}"/>
              </a:ext>
            </a:extLst>
          </p:cNvPr>
          <p:cNvSpPr>
            <a:spLocks noGrp="1"/>
          </p:cNvSpPr>
          <p:nvPr>
            <p:ph type="title"/>
          </p:nvPr>
        </p:nvSpPr>
        <p:spPr>
          <a:xfrm>
            <a:off x="1022567" y="124408"/>
            <a:ext cx="8596668" cy="1320800"/>
          </a:xfrm>
        </p:spPr>
        <p:txBody>
          <a:bodyPr/>
          <a:lstStyle/>
          <a:p>
            <a:pPr algn="ctr"/>
            <a:r>
              <a:rPr lang="pl-PL" dirty="0"/>
              <a:t>Co to za słowo?</a:t>
            </a:r>
            <a:endParaRPr lang="en-US" dirty="0"/>
          </a:p>
        </p:txBody>
      </p:sp>
      <p:pic>
        <p:nvPicPr>
          <p:cNvPr id="5" name="Symbol zastępczy zawartości 4">
            <a:extLst>
              <a:ext uri="{FF2B5EF4-FFF2-40B4-BE49-F238E27FC236}">
                <a16:creationId xmlns:a16="http://schemas.microsoft.com/office/drawing/2014/main" id="{252B58C3-D5CA-4995-B6DE-C9FE87E27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947" y="1018073"/>
            <a:ext cx="6182626" cy="3881437"/>
          </a:xfrm>
        </p:spPr>
      </p:pic>
      <p:sp>
        <p:nvSpPr>
          <p:cNvPr id="6" name="pole tekstowe 5">
            <a:extLst>
              <a:ext uri="{FF2B5EF4-FFF2-40B4-BE49-F238E27FC236}">
                <a16:creationId xmlns:a16="http://schemas.microsoft.com/office/drawing/2014/main" id="{E7147CA6-B8E4-46EF-9EC4-A012D9BD408B}"/>
              </a:ext>
            </a:extLst>
          </p:cNvPr>
          <p:cNvSpPr txBox="1"/>
          <p:nvPr/>
        </p:nvSpPr>
        <p:spPr>
          <a:xfrm>
            <a:off x="2076926" y="5485364"/>
            <a:ext cx="7328331" cy="923330"/>
          </a:xfrm>
          <a:prstGeom prst="rect">
            <a:avLst/>
          </a:prstGeom>
          <a:noFill/>
        </p:spPr>
        <p:txBody>
          <a:bodyPr wrap="square" rtlCol="0">
            <a:spAutoFit/>
          </a:bodyPr>
          <a:lstStyle/>
          <a:p>
            <a:r>
              <a:rPr lang="en-US" sz="3600" b="1" dirty="0"/>
              <a:t>.. -. ..-. --- .-. -- .- -.-. .--- .-</a:t>
            </a:r>
          </a:p>
          <a:p>
            <a:endParaRPr lang="en-US" dirty="0"/>
          </a:p>
        </p:txBody>
      </p:sp>
    </p:spTree>
    <p:extLst>
      <p:ext uri="{BB962C8B-B14F-4D97-AF65-F5344CB8AC3E}">
        <p14:creationId xmlns:p14="http://schemas.microsoft.com/office/powerpoint/2010/main" val="920651759"/>
      </p:ext>
    </p:extLst>
  </p:cSld>
  <p:clrMapOvr>
    <a:masterClrMapping/>
  </p:clrMapOvr>
</p:sld>
</file>

<file path=ppt/theme/theme1.xml><?xml version="1.0" encoding="utf-8"?>
<a:theme xmlns:a="http://schemas.openxmlformats.org/drawingml/2006/main" name="Faseta">
  <a:themeElements>
    <a:clrScheme name="Fas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s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s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832</TotalTime>
  <Words>248</Words>
  <Application>Microsoft Office PowerPoint</Application>
  <PresentationFormat>Panoramiczny</PresentationFormat>
  <Paragraphs>32</Paragraphs>
  <Slides>15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15</vt:i4>
      </vt:variant>
    </vt:vector>
  </HeadingPairs>
  <TitlesOfParts>
    <vt:vector size="19" baseType="lpstr">
      <vt:lpstr>Arial</vt:lpstr>
      <vt:lpstr>Trebuchet MS</vt:lpstr>
      <vt:lpstr>Wingdings 3</vt:lpstr>
      <vt:lpstr>Faseta</vt:lpstr>
      <vt:lpstr>Teoria informacji</vt:lpstr>
      <vt:lpstr>Informacja</vt:lpstr>
      <vt:lpstr>Informacja w starożytności </vt:lpstr>
      <vt:lpstr>Piktogramy i hieroglify</vt:lpstr>
      <vt:lpstr>Alfabet</vt:lpstr>
      <vt:lpstr>Telegraf optyczny</vt:lpstr>
      <vt:lpstr>Telegraf elektryczny</vt:lpstr>
      <vt:lpstr>Alfabet Morse’a</vt:lpstr>
      <vt:lpstr>Co to za słowo?</vt:lpstr>
      <vt:lpstr>Współczesna teoria informacji</vt:lpstr>
      <vt:lpstr>Prawdopodobieństwo a kompresja</vt:lpstr>
      <vt:lpstr>Łańcuch Markowa</vt:lpstr>
      <vt:lpstr>Quiz</vt:lpstr>
      <vt:lpstr>Kompresja danych</vt:lpstr>
      <vt:lpstr>Dziękuje za uwagę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informacji</dc:title>
  <dc:creator>Daniel Kosytorz</dc:creator>
  <cp:lastModifiedBy>Daniel Kosytorz</cp:lastModifiedBy>
  <cp:revision>14</cp:revision>
  <dcterms:created xsi:type="dcterms:W3CDTF">2019-10-24T16:13:19Z</dcterms:created>
  <dcterms:modified xsi:type="dcterms:W3CDTF">2019-10-28T06:55:58Z</dcterms:modified>
</cp:coreProperties>
</file>