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sldIdLst>
    <p:sldId id="256" r:id="rId5"/>
    <p:sldId id="295" r:id="rId6"/>
    <p:sldId id="257" r:id="rId7"/>
    <p:sldId id="288" r:id="rId8"/>
    <p:sldId id="284" r:id="rId9"/>
    <p:sldId id="262" r:id="rId10"/>
    <p:sldId id="285" r:id="rId11"/>
    <p:sldId id="286" r:id="rId12"/>
    <p:sldId id="287" r:id="rId13"/>
    <p:sldId id="258" r:id="rId14"/>
    <p:sldId id="259" r:id="rId15"/>
    <p:sldId id="260" r:id="rId16"/>
    <p:sldId id="277" r:id="rId17"/>
    <p:sldId id="261" r:id="rId18"/>
    <p:sldId id="263" r:id="rId19"/>
    <p:sldId id="265" r:id="rId20"/>
    <p:sldId id="276" r:id="rId21"/>
    <p:sldId id="283" r:id="rId22"/>
    <p:sldId id="289" r:id="rId23"/>
    <p:sldId id="281" r:id="rId24"/>
    <p:sldId id="291" r:id="rId25"/>
    <p:sldId id="292" r:id="rId26"/>
    <p:sldId id="293" r:id="rId27"/>
    <p:sldId id="29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300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  <p15:guide id="7" orient="horz" pos="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F89"/>
    <a:srgbClr val="A4B0DC"/>
    <a:srgbClr val="E6E6E6"/>
    <a:srgbClr val="2A51B4"/>
    <a:srgbClr val="557AD7"/>
    <a:srgbClr val="243FA0"/>
    <a:srgbClr val="989FBE"/>
    <a:srgbClr val="21408F"/>
    <a:srgbClr val="8A99D2"/>
    <a:srgbClr val="376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" y="341"/>
      </p:cViewPr>
      <p:guideLst>
        <p:guide orient="horz" pos="3929"/>
        <p:guide pos="302"/>
        <p:guide orient="horz" pos="867"/>
        <p:guide pos="7378"/>
        <p:guide orient="horz" pos="300"/>
        <p:guide orient="horz" pos="3861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7728764273874441"/>
          <c:y val="1.3025090281152191E-2"/>
          <c:w val="0.48800107650844271"/>
          <c:h val="0.977371694009881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Краснодарский Край</c:v>
                </c:pt>
                <c:pt idx="1">
                  <c:v>Ханты-Мансийский Автономный округ - Югра Автономный округ</c:v>
                </c:pt>
                <c:pt idx="2">
                  <c:v>Ямало-Ненецкий Автономный округ</c:v>
                </c:pt>
                <c:pt idx="3">
                  <c:v>Татарстан Республика</c:v>
                </c:pt>
                <c:pt idx="4">
                  <c:v>Новосибирская Область</c:v>
                </c:pt>
                <c:pt idx="5">
                  <c:v>Свердловская Область</c:v>
                </c:pt>
                <c:pt idx="6">
                  <c:v>Санкт-Петербург Город</c:v>
                </c:pt>
                <c:pt idx="7">
                  <c:v>Красноярский Край</c:v>
                </c:pt>
                <c:pt idx="8">
                  <c:v>Ростовская Область</c:v>
                </c:pt>
                <c:pt idx="9">
                  <c:v>Иркутская Область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23</c:v>
                </c:pt>
                <c:pt idx="1">
                  <c:v>33</c:v>
                </c:pt>
                <c:pt idx="2">
                  <c:v>15</c:v>
                </c:pt>
                <c:pt idx="3">
                  <c:v>24</c:v>
                </c:pt>
                <c:pt idx="4">
                  <c:v>19</c:v>
                </c:pt>
                <c:pt idx="5">
                  <c:v>15</c:v>
                </c:pt>
                <c:pt idx="6">
                  <c:v>15</c:v>
                </c:pt>
                <c:pt idx="7">
                  <c:v>20</c:v>
                </c:pt>
                <c:pt idx="8">
                  <c:v>14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B6-4EC5-9E7D-B6188BCC2CC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A4B0D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Краснодарский Край</c:v>
                </c:pt>
                <c:pt idx="1">
                  <c:v>Ханты-Мансийский Автономный округ - Югра Автономный округ</c:v>
                </c:pt>
                <c:pt idx="2">
                  <c:v>Ямало-Ненецкий Автономный округ</c:v>
                </c:pt>
                <c:pt idx="3">
                  <c:v>Татарстан Республика</c:v>
                </c:pt>
                <c:pt idx="4">
                  <c:v>Новосибирская Область</c:v>
                </c:pt>
                <c:pt idx="5">
                  <c:v>Свердловская Область</c:v>
                </c:pt>
                <c:pt idx="6">
                  <c:v>Санкт-Петербург Город</c:v>
                </c:pt>
                <c:pt idx="7">
                  <c:v>Красноярский Край</c:v>
                </c:pt>
                <c:pt idx="8">
                  <c:v>Ростовская Область</c:v>
                </c:pt>
                <c:pt idx="9">
                  <c:v>Иркутская Область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46</c:v>
                </c:pt>
                <c:pt idx="1">
                  <c:v>39</c:v>
                </c:pt>
                <c:pt idx="2">
                  <c:v>38</c:v>
                </c:pt>
                <c:pt idx="3">
                  <c:v>31</c:v>
                </c:pt>
                <c:pt idx="4">
                  <c:v>28</c:v>
                </c:pt>
                <c:pt idx="5">
                  <c:v>23</c:v>
                </c:pt>
                <c:pt idx="6">
                  <c:v>24</c:v>
                </c:pt>
                <c:pt idx="7">
                  <c:v>22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B6-4EC5-9E7D-B6188BCC2CC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203F8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Краснодарский Край</c:v>
                </c:pt>
                <c:pt idx="1">
                  <c:v>Ханты-Мансийский Автономный округ - Югра Автономный округ</c:v>
                </c:pt>
                <c:pt idx="2">
                  <c:v>Ямало-Ненецкий Автономный округ</c:v>
                </c:pt>
                <c:pt idx="3">
                  <c:v>Татарстан Республика</c:v>
                </c:pt>
                <c:pt idx="4">
                  <c:v>Новосибирская Область</c:v>
                </c:pt>
                <c:pt idx="5">
                  <c:v>Свердловская Область</c:v>
                </c:pt>
                <c:pt idx="6">
                  <c:v>Санкт-Петербург Город</c:v>
                </c:pt>
                <c:pt idx="7">
                  <c:v>Красноярский Край</c:v>
                </c:pt>
                <c:pt idx="8">
                  <c:v>Ростовская Область</c:v>
                </c:pt>
                <c:pt idx="9">
                  <c:v>Иркутская Область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57</c:v>
                </c:pt>
                <c:pt idx="1">
                  <c:v>28</c:v>
                </c:pt>
                <c:pt idx="2">
                  <c:v>40</c:v>
                </c:pt>
                <c:pt idx="3">
                  <c:v>31</c:v>
                </c:pt>
                <c:pt idx="4">
                  <c:v>21</c:v>
                </c:pt>
                <c:pt idx="5">
                  <c:v>28</c:v>
                </c:pt>
                <c:pt idx="6">
                  <c:v>22</c:v>
                </c:pt>
                <c:pt idx="7">
                  <c:v>13</c:v>
                </c:pt>
                <c:pt idx="8">
                  <c:v>17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B6-4EC5-9E7D-B6188BCC2C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806463"/>
        <c:axId val="45806879"/>
      </c:barChart>
      <c:catAx>
        <c:axId val="4580646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6879"/>
        <c:crosses val="autoZero"/>
        <c:auto val="1"/>
        <c:lblAlgn val="ctr"/>
        <c:lblOffset val="100"/>
        <c:noMultiLvlLbl val="0"/>
      </c:catAx>
      <c:valAx>
        <c:axId val="45806879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high"/>
        <c:crossAx val="4580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797469389622884"/>
          <c:y val="0.76984704965557993"/>
          <c:w val="0.18295712470613779"/>
          <c:h val="0.215334290429373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800"/>
              <a:t>Количество маршрутов по 2-ум программам по компаниям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Лист2!$B$3</c:f>
              <c:strCache>
                <c:ptCount val="1"/>
                <c:pt idx="0">
                  <c:v>ДВ</c:v>
                </c:pt>
              </c:strCache>
            </c:strRef>
          </c:tx>
          <c:spPr>
            <a:solidFill>
              <a:srgbClr val="203F89"/>
            </a:solidFill>
            <a:ln>
              <a:noFill/>
            </a:ln>
            <a:effectLst/>
          </c:spPr>
          <c:invertIfNegative val="0"/>
          <c:cat>
            <c:strRef>
              <c:f>Лист2!$A$4:$A$11</c:f>
              <c:strCache>
                <c:ptCount val="8"/>
                <c:pt idx="0">
                  <c:v>Якутия</c:v>
                </c:pt>
                <c:pt idx="1">
                  <c:v>Сибирь</c:v>
                </c:pt>
                <c:pt idx="2">
                  <c:v>ИрАэро</c:v>
                </c:pt>
                <c:pt idx="3">
                  <c:v>Уральские авиалинии</c:v>
                </c:pt>
                <c:pt idx="4">
                  <c:v>Алроса</c:v>
                </c:pt>
                <c:pt idx="5">
                  <c:v>Аэрофлот</c:v>
                </c:pt>
                <c:pt idx="6">
                  <c:v>Северный ветер</c:v>
                </c:pt>
                <c:pt idx="7">
                  <c:v>Нордстар</c:v>
                </c:pt>
              </c:strCache>
            </c:strRef>
          </c:cat>
          <c:val>
            <c:numRef>
              <c:f>Лист2!$B$4:$B$11</c:f>
              <c:numCache>
                <c:formatCode>General</c:formatCode>
                <c:ptCount val="8"/>
                <c:pt idx="0">
                  <c:v>37</c:v>
                </c:pt>
                <c:pt idx="1">
                  <c:v>34</c:v>
                </c:pt>
                <c:pt idx="2">
                  <c:v>4</c:v>
                </c:pt>
                <c:pt idx="3">
                  <c:v>35</c:v>
                </c:pt>
                <c:pt idx="4">
                  <c:v>21</c:v>
                </c:pt>
                <c:pt idx="5">
                  <c:v>14</c:v>
                </c:pt>
                <c:pt idx="6">
                  <c:v>12</c:v>
                </c:pt>
                <c:pt idx="7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76-4ECC-8499-46BB9DC4F554}"/>
            </c:ext>
          </c:extLst>
        </c:ser>
        <c:ser>
          <c:idx val="1"/>
          <c:order val="1"/>
          <c:tx>
            <c:strRef>
              <c:f>Лист2!$C$3</c:f>
              <c:strCache>
                <c:ptCount val="1"/>
                <c:pt idx="0">
                  <c:v>1242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Лист2!$A$4:$A$11</c:f>
              <c:strCache>
                <c:ptCount val="8"/>
                <c:pt idx="0">
                  <c:v>Якутия</c:v>
                </c:pt>
                <c:pt idx="1">
                  <c:v>Сибирь</c:v>
                </c:pt>
                <c:pt idx="2">
                  <c:v>ИрАэро</c:v>
                </c:pt>
                <c:pt idx="3">
                  <c:v>Уральские авиалинии</c:v>
                </c:pt>
                <c:pt idx="4">
                  <c:v>Алроса</c:v>
                </c:pt>
                <c:pt idx="5">
                  <c:v>Аэрофлот</c:v>
                </c:pt>
                <c:pt idx="6">
                  <c:v>Северный ветер</c:v>
                </c:pt>
                <c:pt idx="7">
                  <c:v>Нордстар</c:v>
                </c:pt>
              </c:strCache>
            </c:strRef>
          </c:cat>
          <c:val>
            <c:numRef>
              <c:f>Лист2!$C$4:$C$11</c:f>
              <c:numCache>
                <c:formatCode>General</c:formatCode>
                <c:ptCount val="8"/>
                <c:pt idx="0">
                  <c:v>10</c:v>
                </c:pt>
                <c:pt idx="1">
                  <c:v>3</c:v>
                </c:pt>
                <c:pt idx="2">
                  <c:v>31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76-4ECC-8499-46BB9DC4F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7206463"/>
        <c:axId val="1827186079"/>
      </c:barChart>
      <c:catAx>
        <c:axId val="182720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7186079"/>
        <c:crosses val="autoZero"/>
        <c:auto val="1"/>
        <c:lblAlgn val="ctr"/>
        <c:lblOffset val="100"/>
        <c:noMultiLvlLbl val="0"/>
      </c:catAx>
      <c:valAx>
        <c:axId val="1827186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720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206249416451399"/>
          <c:y val="2.915988212120121E-2"/>
          <c:w val="0.51368190636249522"/>
          <c:h val="0.955394086516455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Лист1!$A$2:$A$16</c:f>
              <c:strCache>
                <c:ptCount val="15"/>
                <c:pt idx="0">
                  <c:v>Казань</c:v>
                </c:pt>
                <c:pt idx="1">
                  <c:v>Сочи</c:v>
                </c:pt>
                <c:pt idx="2">
                  <c:v>Екатеринбург</c:v>
                </c:pt>
                <c:pt idx="3">
                  <c:v>Новосибирск</c:v>
                </c:pt>
                <c:pt idx="4">
                  <c:v>Краснодар</c:v>
                </c:pt>
                <c:pt idx="5">
                  <c:v>Красноярск</c:v>
                </c:pt>
                <c:pt idx="6">
                  <c:v>Минеральные Воды</c:v>
                </c:pt>
                <c:pt idx="7">
                  <c:v>Челябинск</c:v>
                </c:pt>
                <c:pt idx="8">
                  <c:v>Ростов-на-Дону</c:v>
                </c:pt>
                <c:pt idx="9">
                  <c:v>Тюмень</c:v>
                </c:pt>
                <c:pt idx="10">
                  <c:v>Омск</c:v>
                </c:pt>
                <c:pt idx="11">
                  <c:v>Самара</c:v>
                </c:pt>
                <c:pt idx="12">
                  <c:v>Новый Уренгой</c:v>
                </c:pt>
                <c:pt idx="13">
                  <c:v>Пермь</c:v>
                </c:pt>
                <c:pt idx="14">
                  <c:v>Уфа</c:v>
                </c:pt>
              </c:strCache>
            </c:strRef>
          </c:cat>
          <c:val>
            <c:numRef>
              <c:f>Лист1!$B$2:$B$16</c:f>
              <c:numCache>
                <c:formatCode>General</c:formatCode>
                <c:ptCount val="15"/>
                <c:pt idx="0">
                  <c:v>15</c:v>
                </c:pt>
                <c:pt idx="1">
                  <c:v>11</c:v>
                </c:pt>
                <c:pt idx="2">
                  <c:v>10</c:v>
                </c:pt>
                <c:pt idx="3">
                  <c:v>12</c:v>
                </c:pt>
                <c:pt idx="4">
                  <c:v>9</c:v>
                </c:pt>
                <c:pt idx="5">
                  <c:v>13</c:v>
                </c:pt>
                <c:pt idx="6">
                  <c:v>6</c:v>
                </c:pt>
                <c:pt idx="7">
                  <c:v>9</c:v>
                </c:pt>
                <c:pt idx="8">
                  <c:v>12</c:v>
                </c:pt>
                <c:pt idx="9">
                  <c:v>7</c:v>
                </c:pt>
                <c:pt idx="10">
                  <c:v>5</c:v>
                </c:pt>
                <c:pt idx="11">
                  <c:v>7</c:v>
                </c:pt>
                <c:pt idx="12">
                  <c:v>5</c:v>
                </c:pt>
                <c:pt idx="13">
                  <c:v>7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89-4468-A3A9-49FBE64B0B3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A4B0D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Лист1!$A$2:$A$16</c:f>
              <c:strCache>
                <c:ptCount val="15"/>
                <c:pt idx="0">
                  <c:v>Казань</c:v>
                </c:pt>
                <c:pt idx="1">
                  <c:v>Сочи</c:v>
                </c:pt>
                <c:pt idx="2">
                  <c:v>Екатеринбург</c:v>
                </c:pt>
                <c:pt idx="3">
                  <c:v>Новосибирск</c:v>
                </c:pt>
                <c:pt idx="4">
                  <c:v>Краснодар</c:v>
                </c:pt>
                <c:pt idx="5">
                  <c:v>Красноярск</c:v>
                </c:pt>
                <c:pt idx="6">
                  <c:v>Минеральные Воды</c:v>
                </c:pt>
                <c:pt idx="7">
                  <c:v>Челябинск</c:v>
                </c:pt>
                <c:pt idx="8">
                  <c:v>Ростов-на-Дону</c:v>
                </c:pt>
                <c:pt idx="9">
                  <c:v>Тюмень</c:v>
                </c:pt>
                <c:pt idx="10">
                  <c:v>Омск</c:v>
                </c:pt>
                <c:pt idx="11">
                  <c:v>Самара</c:v>
                </c:pt>
                <c:pt idx="12">
                  <c:v>Новый Уренгой</c:v>
                </c:pt>
                <c:pt idx="13">
                  <c:v>Пермь</c:v>
                </c:pt>
                <c:pt idx="14">
                  <c:v>Уфа</c:v>
                </c:pt>
              </c:strCache>
            </c:strRef>
          </c:cat>
          <c:val>
            <c:numRef>
              <c:f>Лист1!$C$2:$C$16</c:f>
              <c:numCache>
                <c:formatCode>General</c:formatCode>
                <c:ptCount val="15"/>
                <c:pt idx="0">
                  <c:v>18</c:v>
                </c:pt>
                <c:pt idx="1">
                  <c:v>17</c:v>
                </c:pt>
                <c:pt idx="2">
                  <c:v>18</c:v>
                </c:pt>
                <c:pt idx="3">
                  <c:v>21</c:v>
                </c:pt>
                <c:pt idx="4">
                  <c:v>20</c:v>
                </c:pt>
                <c:pt idx="5">
                  <c:v>17</c:v>
                </c:pt>
                <c:pt idx="6">
                  <c:v>14</c:v>
                </c:pt>
                <c:pt idx="7">
                  <c:v>13</c:v>
                </c:pt>
                <c:pt idx="8">
                  <c:v>13</c:v>
                </c:pt>
                <c:pt idx="9">
                  <c:v>15</c:v>
                </c:pt>
                <c:pt idx="10">
                  <c:v>14</c:v>
                </c:pt>
                <c:pt idx="11">
                  <c:v>12</c:v>
                </c:pt>
                <c:pt idx="12">
                  <c:v>10</c:v>
                </c:pt>
                <c:pt idx="13">
                  <c:v>11</c:v>
                </c:pt>
                <c:pt idx="1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89-4468-A3A9-49FBE64B0B3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203F8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Лист1!$A$2:$A$16</c:f>
              <c:strCache>
                <c:ptCount val="15"/>
                <c:pt idx="0">
                  <c:v>Казань</c:v>
                </c:pt>
                <c:pt idx="1">
                  <c:v>Сочи</c:v>
                </c:pt>
                <c:pt idx="2">
                  <c:v>Екатеринбург</c:v>
                </c:pt>
                <c:pt idx="3">
                  <c:v>Новосибирск</c:v>
                </c:pt>
                <c:pt idx="4">
                  <c:v>Краснодар</c:v>
                </c:pt>
                <c:pt idx="5">
                  <c:v>Красноярск</c:v>
                </c:pt>
                <c:pt idx="6">
                  <c:v>Минеральные Воды</c:v>
                </c:pt>
                <c:pt idx="7">
                  <c:v>Челябинск</c:v>
                </c:pt>
                <c:pt idx="8">
                  <c:v>Ростов-на-Дону</c:v>
                </c:pt>
                <c:pt idx="9">
                  <c:v>Тюмень</c:v>
                </c:pt>
                <c:pt idx="10">
                  <c:v>Омск</c:v>
                </c:pt>
                <c:pt idx="11">
                  <c:v>Самара</c:v>
                </c:pt>
                <c:pt idx="12">
                  <c:v>Новый Уренгой</c:v>
                </c:pt>
                <c:pt idx="13">
                  <c:v>Пермь</c:v>
                </c:pt>
                <c:pt idx="14">
                  <c:v>Уфа</c:v>
                </c:pt>
              </c:strCache>
            </c:strRef>
          </c:cat>
          <c:val>
            <c:numRef>
              <c:f>Лист1!$D$2:$D$16</c:f>
              <c:numCache>
                <c:formatCode>General</c:formatCode>
                <c:ptCount val="15"/>
                <c:pt idx="0">
                  <c:v>20</c:v>
                </c:pt>
                <c:pt idx="1">
                  <c:v>24</c:v>
                </c:pt>
                <c:pt idx="2">
                  <c:v>23</c:v>
                </c:pt>
                <c:pt idx="3">
                  <c:v>18</c:v>
                </c:pt>
                <c:pt idx="4">
                  <c:v>19</c:v>
                </c:pt>
                <c:pt idx="5">
                  <c:v>11</c:v>
                </c:pt>
                <c:pt idx="6">
                  <c:v>17</c:v>
                </c:pt>
                <c:pt idx="7">
                  <c:v>14</c:v>
                </c:pt>
                <c:pt idx="8">
                  <c:v>11</c:v>
                </c:pt>
                <c:pt idx="9">
                  <c:v>13</c:v>
                </c:pt>
                <c:pt idx="10">
                  <c:v>12</c:v>
                </c:pt>
                <c:pt idx="11">
                  <c:v>12</c:v>
                </c:pt>
                <c:pt idx="12">
                  <c:v>13</c:v>
                </c:pt>
                <c:pt idx="13">
                  <c:v>10</c:v>
                </c:pt>
                <c:pt idx="1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89-4468-A3A9-49FBE64B0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axId val="49454223"/>
        <c:axId val="49449647"/>
      </c:barChart>
      <c:catAx>
        <c:axId val="494542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449647"/>
        <c:crosses val="autoZero"/>
        <c:auto val="1"/>
        <c:lblAlgn val="ctr"/>
        <c:lblOffset val="100"/>
        <c:noMultiLvlLbl val="0"/>
      </c:catAx>
      <c:valAx>
        <c:axId val="49449647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high"/>
        <c:crossAx val="4945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709429107922781"/>
          <c:y val="0.78824729861086118"/>
          <c:w val="0.13446157258511701"/>
          <c:h val="0.20953069631808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Бенчмаркинг </a:t>
            </a:r>
            <a:r>
              <a:rPr lang="en-US" sz="1400" dirty="0"/>
              <a:t>“</a:t>
            </a:r>
            <a:r>
              <a:rPr lang="ru-RU" sz="1400" dirty="0"/>
              <a:t>развитого</a:t>
            </a:r>
            <a:r>
              <a:rPr lang="en-US" sz="1400" dirty="0"/>
              <a:t>”</a:t>
            </a:r>
            <a:r>
              <a:rPr lang="ru-RU" sz="1400" dirty="0"/>
              <a:t> кластера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Лист1!$A$3:$A$9</c:f>
              <c:strCache>
                <c:ptCount val="7"/>
                <c:pt idx="0">
                  <c:v>Республика Татарстан</c:v>
                </c:pt>
                <c:pt idx="1">
                  <c:v>Ростовская обл.</c:v>
                </c:pt>
                <c:pt idx="2">
                  <c:v>Челябинская обл.</c:v>
                </c:pt>
                <c:pt idx="3">
                  <c:v>ХМАО</c:v>
                </c:pt>
                <c:pt idx="4">
                  <c:v>Калужская обл.</c:v>
                </c:pt>
                <c:pt idx="5">
                  <c:v>Новосибирская обл.</c:v>
                </c:pt>
                <c:pt idx="6">
                  <c:v>Свердловская обл.</c:v>
                </c:pt>
              </c:strCache>
            </c:strRef>
          </c:cat>
          <c:val>
            <c:numRef>
              <c:f>Лист1!$B$3:$B$9</c:f>
              <c:numCache>
                <c:formatCode>General</c:formatCode>
                <c:ptCount val="7"/>
                <c:pt idx="0">
                  <c:v>1.24</c:v>
                </c:pt>
                <c:pt idx="1">
                  <c:v>1.1299999999999999</c:v>
                </c:pt>
                <c:pt idx="2">
                  <c:v>1.04</c:v>
                </c:pt>
                <c:pt idx="3">
                  <c:v>0.9</c:v>
                </c:pt>
                <c:pt idx="4">
                  <c:v>0.8</c:v>
                </c:pt>
                <c:pt idx="5">
                  <c:v>0.27</c:v>
                </c:pt>
                <c:pt idx="6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C8-47FF-A8D1-667A94CAC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7"/>
        <c:overlap val="-27"/>
        <c:axId val="1075360463"/>
        <c:axId val="1075362127"/>
      </c:barChart>
      <c:catAx>
        <c:axId val="107536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75362127"/>
        <c:crosses val="autoZero"/>
        <c:auto val="1"/>
        <c:lblAlgn val="ctr"/>
        <c:lblOffset val="100"/>
        <c:noMultiLvlLbl val="0"/>
      </c:catAx>
      <c:valAx>
        <c:axId val="107536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7536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Бенчмаркинг </a:t>
            </a:r>
            <a:r>
              <a:rPr lang="en-US" dirty="0"/>
              <a:t>“</a:t>
            </a:r>
            <a:r>
              <a:rPr lang="ru-RU" dirty="0"/>
              <a:t>отстающего</a:t>
            </a:r>
            <a:r>
              <a:rPr lang="en-US" dirty="0"/>
              <a:t>”</a:t>
            </a:r>
            <a:r>
              <a:rPr lang="ru-RU" dirty="0"/>
              <a:t> кластера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Лист1!$D$3:$D$9</c:f>
              <c:strCache>
                <c:ptCount val="7"/>
                <c:pt idx="0">
                  <c:v>Тюменская обл.</c:v>
                </c:pt>
                <c:pt idx="1">
                  <c:v>Брянская обл.</c:v>
                </c:pt>
                <c:pt idx="2">
                  <c:v>Архангельская обл.</c:v>
                </c:pt>
                <c:pt idx="3">
                  <c:v>Тамбовская обл.</c:v>
                </c:pt>
                <c:pt idx="4">
                  <c:v>Липецкая обл.</c:v>
                </c:pt>
                <c:pt idx="5">
                  <c:v>Республика Башкортостан</c:v>
                </c:pt>
                <c:pt idx="6">
                  <c:v>Ставропольский край</c:v>
                </c:pt>
              </c:strCache>
            </c:strRef>
          </c:cat>
          <c:val>
            <c:numRef>
              <c:f>Лист1!$E$3:$E$9</c:f>
              <c:numCache>
                <c:formatCode>General</c:formatCode>
                <c:ptCount val="7"/>
                <c:pt idx="0">
                  <c:v>1.58</c:v>
                </c:pt>
                <c:pt idx="1">
                  <c:v>1.42</c:v>
                </c:pt>
                <c:pt idx="2">
                  <c:v>1.38</c:v>
                </c:pt>
                <c:pt idx="3">
                  <c:v>1.38</c:v>
                </c:pt>
                <c:pt idx="4">
                  <c:v>1.37</c:v>
                </c:pt>
                <c:pt idx="5">
                  <c:v>1.35</c:v>
                </c:pt>
                <c:pt idx="6">
                  <c:v>1.27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7-46EE-8AA4-B2375599BA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7"/>
        <c:overlap val="-27"/>
        <c:axId val="842932127"/>
        <c:axId val="1075360047"/>
      </c:barChart>
      <c:catAx>
        <c:axId val="84293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75360047"/>
        <c:crosses val="autoZero"/>
        <c:auto val="1"/>
        <c:lblAlgn val="ctr"/>
        <c:lblOffset val="100"/>
        <c:noMultiLvlLbl val="0"/>
      </c:catAx>
      <c:valAx>
        <c:axId val="107536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293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Количество субсидируемых маршрутов компаний по годам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2087333261424515E-2"/>
          <c:y val="3.1083542579316982E-2"/>
          <c:w val="0.91279851148743396"/>
          <c:h val="0.74989842110692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Лист1!$A$2:$A$12</c:f>
              <c:strCache>
                <c:ptCount val="11"/>
                <c:pt idx="0">
                  <c:v>Нордавиа</c:v>
                </c:pt>
                <c:pt idx="1">
                  <c:v>Азимут</c:v>
                </c:pt>
                <c:pt idx="2">
                  <c:v>Костромское АП</c:v>
                </c:pt>
                <c:pt idx="3">
                  <c:v>Северсталь</c:v>
                </c:pt>
                <c:pt idx="4">
                  <c:v>РусЛайн</c:v>
                </c:pt>
                <c:pt idx="5">
                  <c:v>Ямал</c:v>
                </c:pt>
                <c:pt idx="6">
                  <c:v>Комавиатранс</c:v>
                </c:pt>
                <c:pt idx="7">
                  <c:v>Сибирь</c:v>
                </c:pt>
                <c:pt idx="8">
                  <c:v>ИрАэро</c:v>
                </c:pt>
                <c:pt idx="9">
                  <c:v>Вологодское АП</c:v>
                </c:pt>
                <c:pt idx="10">
                  <c:v>Ютэйр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0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A7-41CE-A26D-868CE131C28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A4B0D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Лист1!$A$2:$A$12</c:f>
              <c:strCache>
                <c:ptCount val="11"/>
                <c:pt idx="0">
                  <c:v>Нордавиа</c:v>
                </c:pt>
                <c:pt idx="1">
                  <c:v>Азимут</c:v>
                </c:pt>
                <c:pt idx="2">
                  <c:v>Костромское АП</c:v>
                </c:pt>
                <c:pt idx="3">
                  <c:v>Северсталь</c:v>
                </c:pt>
                <c:pt idx="4">
                  <c:v>РусЛайн</c:v>
                </c:pt>
                <c:pt idx="5">
                  <c:v>Ямал</c:v>
                </c:pt>
                <c:pt idx="6">
                  <c:v>Комавиатранс</c:v>
                </c:pt>
                <c:pt idx="7">
                  <c:v>Сибирь</c:v>
                </c:pt>
                <c:pt idx="8">
                  <c:v>ИрАэро</c:v>
                </c:pt>
                <c:pt idx="9">
                  <c:v>Вологодское АП</c:v>
                </c:pt>
                <c:pt idx="10">
                  <c:v>Ютэйр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5</c:v>
                </c:pt>
                <c:pt idx="5">
                  <c:v>6</c:v>
                </c:pt>
                <c:pt idx="6">
                  <c:v>0</c:v>
                </c:pt>
                <c:pt idx="7">
                  <c:v>6</c:v>
                </c:pt>
                <c:pt idx="8">
                  <c:v>4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A7-41CE-A26D-868CE131C28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Лист1!$A$2:$A$12</c:f>
              <c:strCache>
                <c:ptCount val="11"/>
                <c:pt idx="0">
                  <c:v>Нордавиа</c:v>
                </c:pt>
                <c:pt idx="1">
                  <c:v>Азимут</c:v>
                </c:pt>
                <c:pt idx="2">
                  <c:v>Костромское АП</c:v>
                </c:pt>
                <c:pt idx="3">
                  <c:v>Северсталь</c:v>
                </c:pt>
                <c:pt idx="4">
                  <c:v>РусЛайн</c:v>
                </c:pt>
                <c:pt idx="5">
                  <c:v>Ямал</c:v>
                </c:pt>
                <c:pt idx="6">
                  <c:v>Комавиатранс</c:v>
                </c:pt>
                <c:pt idx="7">
                  <c:v>Сибирь</c:v>
                </c:pt>
                <c:pt idx="8">
                  <c:v>ИрАэро</c:v>
                </c:pt>
                <c:pt idx="9">
                  <c:v>Вологодское АП</c:v>
                </c:pt>
                <c:pt idx="10">
                  <c:v>Ютэйр</c:v>
                </c:pt>
              </c:strCache>
            </c:strRef>
          </c:cat>
          <c:val>
            <c:numRef>
              <c:f>Лист1!$D$2:$D$12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7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A7-41CE-A26D-868CE131C2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axId val="122015968"/>
        <c:axId val="122016800"/>
      </c:barChart>
      <c:catAx>
        <c:axId val="122015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016800"/>
        <c:crosses val="autoZero"/>
        <c:auto val="1"/>
        <c:lblAlgn val="ctr"/>
        <c:lblOffset val="100"/>
        <c:noMultiLvlLbl val="0"/>
      </c:catAx>
      <c:valAx>
        <c:axId val="122016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01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056080910330472"/>
          <c:y val="0.12779404920357115"/>
          <c:w val="7.0334562398119263E-2"/>
          <c:h val="0.1586352028800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400"/>
              <a:t>Количество маршрутов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Лист1!$A$2:$A$16</c15:sqref>
                  </c15:fullRef>
                </c:ext>
              </c:extLst>
              <c:f>(Лист1!$A$3,Лист1!$A$5:$A$16)</c:f>
              <c:strCache>
                <c:ptCount val="9"/>
                <c:pt idx="0">
                  <c:v>АО "Ред Вингс"</c:v>
                </c:pt>
                <c:pt idx="1">
                  <c:v>СиЛА</c:v>
                </c:pt>
                <c:pt idx="2">
                  <c:v>Ямал</c:v>
                </c:pt>
                <c:pt idx="3">
                  <c:v>ИрАэро</c:v>
                </c:pt>
                <c:pt idx="4">
                  <c:v>Сибирь</c:v>
                </c:pt>
                <c:pt idx="5">
                  <c:v>ЮВТ АЭРО</c:v>
                </c:pt>
                <c:pt idx="6">
                  <c:v>ПАО Ютэйр</c:v>
                </c:pt>
                <c:pt idx="7">
                  <c:v>Азимут</c:v>
                </c:pt>
                <c:pt idx="8">
                  <c:v>РусЛайн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Лист1!$B$2:$B$16</c15:sqref>
                  </c15:fullRef>
                </c:ext>
              </c:extLst>
              <c:f>(Лист1!$B$3,Лист1!$B$5:$B$16)</c:f>
              <c:numCache>
                <c:formatCode>General</c:formatCode>
                <c:ptCount val="9"/>
                <c:pt idx="0">
                  <c:v>0</c:v>
                </c:pt>
                <c:pt idx="1">
                  <c:v>8</c:v>
                </c:pt>
                <c:pt idx="2">
                  <c:v>4</c:v>
                </c:pt>
                <c:pt idx="3">
                  <c:v>10</c:v>
                </c:pt>
                <c:pt idx="4">
                  <c:v>31</c:v>
                </c:pt>
                <c:pt idx="5">
                  <c:v>35</c:v>
                </c:pt>
                <c:pt idx="6">
                  <c:v>21</c:v>
                </c:pt>
                <c:pt idx="7">
                  <c:v>31</c:v>
                </c:pt>
                <c:pt idx="8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ED-4678-B4CD-DAE2932F871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A4B0DC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Лист1!$A$2:$A$16</c15:sqref>
                  </c15:fullRef>
                </c:ext>
              </c:extLst>
              <c:f>(Лист1!$A$3,Лист1!$A$5:$A$16)</c:f>
              <c:strCache>
                <c:ptCount val="9"/>
                <c:pt idx="0">
                  <c:v>АО "Ред Вингс"</c:v>
                </c:pt>
                <c:pt idx="1">
                  <c:v>СиЛА</c:v>
                </c:pt>
                <c:pt idx="2">
                  <c:v>Ямал</c:v>
                </c:pt>
                <c:pt idx="3">
                  <c:v>ИрАэро</c:v>
                </c:pt>
                <c:pt idx="4">
                  <c:v>Сибирь</c:v>
                </c:pt>
                <c:pt idx="5">
                  <c:v>ЮВТ АЭРО</c:v>
                </c:pt>
                <c:pt idx="6">
                  <c:v>ПАО Ютэйр</c:v>
                </c:pt>
                <c:pt idx="7">
                  <c:v>Азимут</c:v>
                </c:pt>
                <c:pt idx="8">
                  <c:v>РусЛайн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Лист1!$C$2:$C$16</c15:sqref>
                  </c15:fullRef>
                </c:ext>
              </c:extLst>
              <c:f>(Лист1!$C$3,Лист1!$C$5:$C$16)</c:f>
              <c:numCache>
                <c:formatCode>General</c:formatCode>
                <c:ptCount val="9"/>
                <c:pt idx="0">
                  <c:v>0</c:v>
                </c:pt>
                <c:pt idx="1">
                  <c:v>12</c:v>
                </c:pt>
                <c:pt idx="2">
                  <c:v>42</c:v>
                </c:pt>
                <c:pt idx="3">
                  <c:v>31</c:v>
                </c:pt>
                <c:pt idx="4">
                  <c:v>27</c:v>
                </c:pt>
                <c:pt idx="5">
                  <c:v>38</c:v>
                </c:pt>
                <c:pt idx="6">
                  <c:v>52</c:v>
                </c:pt>
                <c:pt idx="7">
                  <c:v>40</c:v>
                </c:pt>
                <c:pt idx="8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ED-4678-B4CD-DAE2932F871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Лист1!$A$2:$A$16</c15:sqref>
                  </c15:fullRef>
                </c:ext>
              </c:extLst>
              <c:f>(Лист1!$A$3,Лист1!$A$5:$A$16)</c:f>
              <c:strCache>
                <c:ptCount val="9"/>
                <c:pt idx="0">
                  <c:v>АО "Ред Вингс"</c:v>
                </c:pt>
                <c:pt idx="1">
                  <c:v>СиЛА</c:v>
                </c:pt>
                <c:pt idx="2">
                  <c:v>Ямал</c:v>
                </c:pt>
                <c:pt idx="3">
                  <c:v>ИрАэро</c:v>
                </c:pt>
                <c:pt idx="4">
                  <c:v>Сибирь</c:v>
                </c:pt>
                <c:pt idx="5">
                  <c:v>ЮВТ АЭРО</c:v>
                </c:pt>
                <c:pt idx="6">
                  <c:v>ПАО Ютэйр</c:v>
                </c:pt>
                <c:pt idx="7">
                  <c:v>Азимут</c:v>
                </c:pt>
                <c:pt idx="8">
                  <c:v>РусЛайн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Лист1!$D$2:$D$16</c15:sqref>
                  </c15:fullRef>
                </c:ext>
              </c:extLst>
              <c:f>(Лист1!$D$3,Лист1!$D$5:$D$16)</c:f>
              <c:numCache>
                <c:formatCode>General</c:formatCode>
                <c:ptCount val="9"/>
                <c:pt idx="0">
                  <c:v>29</c:v>
                </c:pt>
                <c:pt idx="1">
                  <c:v>10</c:v>
                </c:pt>
                <c:pt idx="2">
                  <c:v>32</c:v>
                </c:pt>
                <c:pt idx="3">
                  <c:v>42</c:v>
                </c:pt>
                <c:pt idx="4">
                  <c:v>32</c:v>
                </c:pt>
                <c:pt idx="5">
                  <c:v>26</c:v>
                </c:pt>
                <c:pt idx="6">
                  <c:v>30</c:v>
                </c:pt>
                <c:pt idx="7">
                  <c:v>54</c:v>
                </c:pt>
                <c:pt idx="8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ED-4678-B4CD-DAE2932F8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21977696"/>
        <c:axId val="121980192"/>
      </c:barChart>
      <c:catAx>
        <c:axId val="12197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980192"/>
        <c:crosses val="autoZero"/>
        <c:auto val="1"/>
        <c:lblAlgn val="ctr"/>
        <c:lblOffset val="100"/>
        <c:noMultiLvlLbl val="0"/>
      </c:catAx>
      <c:valAx>
        <c:axId val="12198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97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400"/>
              <a:t>Количество софинансируемых маршрутов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2395021590043183"/>
          <c:y val="9.5963471088511401E-2"/>
          <c:w val="0.63713055626111248"/>
          <c:h val="0.8278230249490400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Лист1!$A$2:$A$16</c15:sqref>
                  </c15:fullRef>
                </c:ext>
              </c:extLst>
              <c:f>(Лист1!$A$2,Лист1!$A$5:$A$7,Лист1!$A$9,Лист1!$A$11,Лист1!$A$13:$A$16)</c:f>
              <c:strCache>
                <c:ptCount val="8"/>
                <c:pt idx="0">
                  <c:v>Северный Ветер</c:v>
                </c:pt>
                <c:pt idx="1">
                  <c:v>АО "Ред Вингс"</c:v>
                </c:pt>
                <c:pt idx="2">
                  <c:v>Азимут</c:v>
                </c:pt>
                <c:pt idx="3">
                  <c:v>ЮВТ АЭРО</c:v>
                </c:pt>
                <c:pt idx="4">
                  <c:v>Ямал</c:v>
                </c:pt>
                <c:pt idx="5">
                  <c:v>Ангара</c:v>
                </c:pt>
                <c:pt idx="6">
                  <c:v>ИрАэро</c:v>
                </c:pt>
                <c:pt idx="7">
                  <c:v>ПАО Ютэйр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Лист1!$B$2:$B$16</c15:sqref>
                  </c15:fullRef>
                </c:ext>
              </c:extLst>
              <c:f>(Лист1!$B$2,Лист1!$B$5:$B$7,Лист1!$B$9,Лист1!$B$11,Лист1!$B$13:$B$16)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E-426D-9509-DA2B052A99A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A4B0DC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Лист1!$A$2:$A$16</c15:sqref>
                  </c15:fullRef>
                </c:ext>
              </c:extLst>
              <c:f>(Лист1!$A$2,Лист1!$A$5:$A$7,Лист1!$A$9,Лист1!$A$11,Лист1!$A$13:$A$16)</c:f>
              <c:strCache>
                <c:ptCount val="8"/>
                <c:pt idx="0">
                  <c:v>Северный Ветер</c:v>
                </c:pt>
                <c:pt idx="1">
                  <c:v>АО "Ред Вингс"</c:v>
                </c:pt>
                <c:pt idx="2">
                  <c:v>Азимут</c:v>
                </c:pt>
                <c:pt idx="3">
                  <c:v>ЮВТ АЭРО</c:v>
                </c:pt>
                <c:pt idx="4">
                  <c:v>Ямал</c:v>
                </c:pt>
                <c:pt idx="5">
                  <c:v>Ангара</c:v>
                </c:pt>
                <c:pt idx="6">
                  <c:v>ИрАэро</c:v>
                </c:pt>
                <c:pt idx="7">
                  <c:v>ПАО Ютэйр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Лист1!$C$2:$C$16</c15:sqref>
                  </c15:fullRef>
                </c:ext>
              </c:extLst>
              <c:f>(Лист1!$C$2,Лист1!$C$5:$C$7,Лист1!$C$9,Лист1!$C$11,Лист1!$C$13:$C$16)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11</c:v>
                </c:pt>
                <c:pt idx="6">
                  <c:v>4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E-426D-9509-DA2B052A99A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Лист1!$A$2:$A$16</c15:sqref>
                  </c15:fullRef>
                </c:ext>
              </c:extLst>
              <c:f>(Лист1!$A$2,Лист1!$A$5:$A$7,Лист1!$A$9,Лист1!$A$11,Лист1!$A$13:$A$16)</c:f>
              <c:strCache>
                <c:ptCount val="8"/>
                <c:pt idx="0">
                  <c:v>Северный Ветер</c:v>
                </c:pt>
                <c:pt idx="1">
                  <c:v>АО "Ред Вингс"</c:v>
                </c:pt>
                <c:pt idx="2">
                  <c:v>Азимут</c:v>
                </c:pt>
                <c:pt idx="3">
                  <c:v>ЮВТ АЭРО</c:v>
                </c:pt>
                <c:pt idx="4">
                  <c:v>Ямал</c:v>
                </c:pt>
                <c:pt idx="5">
                  <c:v>Ангара</c:v>
                </c:pt>
                <c:pt idx="6">
                  <c:v>ИрАэро</c:v>
                </c:pt>
                <c:pt idx="7">
                  <c:v>ПАО Ютэйр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Лист1!$D$2:$D$16</c15:sqref>
                  </c15:fullRef>
                </c:ext>
              </c:extLst>
              <c:f>(Лист1!$D$2,Лист1!$D$5:$D$7,Лист1!$D$9,Лист1!$D$11,Лист1!$D$13:$D$16)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7</c:v>
                </c:pt>
                <c:pt idx="5">
                  <c:v>0</c:v>
                </c:pt>
                <c:pt idx="6">
                  <c:v>15</c:v>
                </c:pt>
                <c:pt idx="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DE-426D-9509-DA2B052A9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18017920"/>
        <c:axId val="118001280"/>
      </c:barChart>
      <c:catAx>
        <c:axId val="118017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8001280"/>
        <c:crosses val="autoZero"/>
        <c:auto val="1"/>
        <c:lblAlgn val="ctr"/>
        <c:lblOffset val="100"/>
        <c:noMultiLvlLbl val="0"/>
      </c:catAx>
      <c:valAx>
        <c:axId val="118001280"/>
        <c:scaling>
          <c:orientation val="minMax"/>
          <c:max val="1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801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780187960375923"/>
          <c:y val="0.72211715099487606"/>
          <c:w val="0.13276772451452659"/>
          <c:h val="0.178873774024491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1-й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Доля количества маршрутов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D-4A3C-9D1E-308CBDD57D6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2-й</c:v>
                </c:pt>
              </c:strCache>
            </c:strRef>
          </c:tx>
          <c:spPr>
            <a:solidFill>
              <a:srgbClr val="A4B0D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Доля количества маршрутов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3D-4A3C-9D1E-308CBDD57D6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3-й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Доля количества маршрутов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3D-4A3C-9D1E-308CBDD57D6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45909584"/>
        <c:axId val="245912912"/>
      </c:barChart>
      <c:catAx>
        <c:axId val="245909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912912"/>
        <c:crosses val="autoZero"/>
        <c:auto val="1"/>
        <c:lblAlgn val="ctr"/>
        <c:lblOffset val="100"/>
        <c:noMultiLvlLbl val="0"/>
      </c:catAx>
      <c:valAx>
        <c:axId val="2459129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9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1-й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Софинансирование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55-49B3-8C24-3133081A29F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2-й</c:v>
                </c:pt>
              </c:strCache>
            </c:strRef>
          </c:tx>
          <c:spPr>
            <a:solidFill>
              <a:srgbClr val="A4B0D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Софинансирование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55-49B3-8C24-3133081A29F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3-й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Софинансирование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55-49B3-8C24-3133081A29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0572880"/>
        <c:axId val="530568720"/>
      </c:barChart>
      <c:catAx>
        <c:axId val="53057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0568720"/>
        <c:crosses val="autoZero"/>
        <c:auto val="1"/>
        <c:lblAlgn val="ctr"/>
        <c:lblOffset val="100"/>
        <c:noMultiLvlLbl val="0"/>
      </c:catAx>
      <c:valAx>
        <c:axId val="53056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057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8E77C-9C03-43EA-82FB-D4DBED85348F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18CD30E3-348D-4EA6-8424-DA1FADD4F2F2}">
      <dgm:prSet phldrT="[Текст]" custT="1"/>
      <dgm:spPr/>
      <dgm:t>
        <a:bodyPr/>
        <a:lstStyle/>
        <a:p>
          <a:r>
            <a:rPr lang="ru-RU" sz="1800" dirty="0">
              <a:latin typeface="Arial" panose="020B0604020202020204" pitchFamily="34" charset="0"/>
              <a:cs typeface="Arial" panose="020B0604020202020204" pitchFamily="34" charset="0"/>
            </a:rPr>
            <a:t>1. Анализ условий и порядка субсидирования маршрутов</a:t>
          </a:r>
        </a:p>
      </dgm:t>
    </dgm:pt>
    <dgm:pt modelId="{F0D98C4D-EEA3-492A-9D32-33C2D6F7D7F3}" type="parTrans" cxnId="{4EF2D910-8FDC-41DD-BA72-F724D4932F9B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99031-A34D-427B-84A0-87D5218383D1}" type="sibTrans" cxnId="{4EF2D910-8FDC-41DD-BA72-F724D4932F9B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1CBDC9-12D1-453B-B5EE-AB45D79082B2}">
      <dgm:prSet phldrT="[Текст]" custT="1"/>
      <dgm:spPr/>
      <dgm:t>
        <a:bodyPr/>
        <a:lstStyle/>
        <a:p>
          <a:r>
            <a:rPr lang="ru-RU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И</a:t>
          </a:r>
          <a:r>
            <a: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зучение условий программ и выявление зон роста</a:t>
          </a:r>
          <a:endParaRPr lang="ru-RU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3E553B-0678-4DFD-AE87-E8F2084EC694}" type="parTrans" cxnId="{FEAC987C-4029-4D87-B548-4C62BA91551F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C0B8BD-343C-4FDF-A4EC-EF8D976E7F17}" type="sibTrans" cxnId="{FEAC987C-4029-4D87-B548-4C62BA91551F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78866E-AE1B-44F8-9B07-880869E1CA4C}">
      <dgm:prSet phldrT="[Текст]" custT="1"/>
      <dgm:spPr/>
      <dgm:t>
        <a:bodyPr/>
        <a:lstStyle/>
        <a:p>
          <a:r>
            <a:rPr lang="ru-RU" sz="1800" dirty="0">
              <a:latin typeface="Arial" panose="020B0604020202020204" pitchFamily="34" charset="0"/>
              <a:cs typeface="Arial" panose="020B0604020202020204" pitchFamily="34" charset="0"/>
            </a:rPr>
            <a:t>2. Количественный анализ программ субсидирования</a:t>
          </a:r>
        </a:p>
      </dgm:t>
    </dgm:pt>
    <dgm:pt modelId="{7CDA5674-2C01-40F8-8E6A-6E61107996D5}" type="parTrans" cxnId="{2821F832-1732-4125-BEE0-E444849CBF1A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08C98F-816B-427C-BA61-645CEAB8436C}" type="sibTrans" cxnId="{2821F832-1732-4125-BEE0-E444849CBF1A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45DD16-1301-43FC-8D57-23E1FA258DA9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Д</a:t>
          </a:r>
          <a:r>
            <a: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инамика изменений в предоставлении поддержки по СПб и РФ в разрезе трех лет</a:t>
          </a:r>
          <a:endParaRPr lang="ru-RU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C55DD9-177A-4630-A04B-57FE5F565752}" type="parTrans" cxnId="{B923AB04-83E2-404C-BEFD-BA47E1D994B4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A0F55A-BBC7-49D0-BE6D-E3F7F3A2DE4F}" type="sibTrans" cxnId="{B923AB04-83E2-404C-BEFD-BA47E1D994B4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3F4F59-9F17-4D40-A037-407127E23396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Порядок взаимодействия с гос. органами у авиакомпаний и аэропортов</a:t>
          </a:r>
          <a:endParaRPr lang="ru-RU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49B932-DC6D-49E5-A2C0-88DB2DE4419A}" type="parTrans" cxnId="{D0D575BE-42E8-4671-A57F-4D83477BA9A8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FDD822-3DC5-433C-971A-8F989689F2FC}" type="sibTrans" cxnId="{D0D575BE-42E8-4671-A57F-4D83477BA9A8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53D54A-1933-4AE5-8901-8E6085BCBF9F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Перечень потенциальных маршрутов</a:t>
          </a:r>
          <a:endParaRPr lang="ru-RU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039254-2D2C-41DB-BECD-7F313D020394}" type="parTrans" cxnId="{A16E7328-CA52-4325-9672-296343C5A89D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2D4D4F-5E3F-4BDA-8D75-B3322054A5B9}" type="sibTrans" cxnId="{A16E7328-CA52-4325-9672-296343C5A89D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9EA944-583B-4402-8217-ABBC8135993E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Д</a:t>
          </a:r>
          <a:r>
            <a: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инамика участия авиакомпаний в программе субсидирования с СПб и регионами РФ в разрезе трех лет</a:t>
          </a:r>
          <a:endParaRPr lang="ru-RU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BBA79A-505D-4A62-9D29-6257199B901B}" type="parTrans" cxnId="{07F542A7-FFE0-4948-9126-F77A1753B481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CA1A39-848D-4C1F-A43F-3A128F461ABF}" type="sibTrans" cxnId="{07F542A7-FFE0-4948-9126-F77A1753B481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72C460-4A37-4FB9-A77B-14A7FFC77054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600" dirty="0">
              <a:latin typeface="Arial" panose="020B0604020202020204" pitchFamily="34" charset="0"/>
              <a:cs typeface="Arial" panose="020B0604020202020204" pitchFamily="34" charset="0"/>
            </a:rPr>
            <a:t>Кластеризация маршрутов</a:t>
          </a:r>
        </a:p>
      </dgm:t>
    </dgm:pt>
    <dgm:pt modelId="{A31F28C6-26C2-402B-A40A-229B7216D7CC}" type="parTrans" cxnId="{B469E7FE-A449-4191-A11C-3F3273EC067E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6D7B27-911E-4C41-8F74-DDD3B0EC17AE}" type="sibTrans" cxnId="{B469E7FE-A449-4191-A11C-3F3273EC067E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FB5651-A1E1-490D-831B-79C014FA3D6D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600" dirty="0">
              <a:latin typeface="Arial" panose="020B0604020202020204" pitchFamily="34" charset="0"/>
              <a:cs typeface="Arial" panose="020B0604020202020204" pitchFamily="34" charset="0"/>
            </a:rPr>
            <a:t>Бенчмаркинг регионов</a:t>
          </a:r>
        </a:p>
      </dgm:t>
    </dgm:pt>
    <dgm:pt modelId="{151102D5-6469-4159-AD29-8FB6E3839DEA}" type="parTrans" cxnId="{10EB0B22-F509-40E8-A186-6EFFC678CD77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4D52C3-D091-4B45-A2F1-B843DD50CD68}" type="sibTrans" cxnId="{10EB0B22-F509-40E8-A186-6EFFC678CD77}">
      <dgm:prSet/>
      <dgm:spPr/>
      <dgm:t>
        <a:bodyPr/>
        <a:lstStyle/>
        <a:p>
          <a:endParaRPr lang="ru-RU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14158B-3694-4BE2-AA9B-12D216CB4AAF}" type="pres">
      <dgm:prSet presAssocID="{5CC8E77C-9C03-43EA-82FB-D4DBED85348F}" presName="linear" presStyleCnt="0">
        <dgm:presLayoutVars>
          <dgm:animLvl val="lvl"/>
          <dgm:resizeHandles val="exact"/>
        </dgm:presLayoutVars>
      </dgm:prSet>
      <dgm:spPr/>
    </dgm:pt>
    <dgm:pt modelId="{D0376951-7073-4723-9100-C6310CD38A7C}" type="pres">
      <dgm:prSet presAssocID="{18CD30E3-348D-4EA6-8424-DA1FADD4F2F2}" presName="parentText" presStyleLbl="node1" presStyleIdx="0" presStyleCnt="2" custScaleY="56313" custLinFactNeighborX="0" custLinFactNeighborY="-20494">
        <dgm:presLayoutVars>
          <dgm:chMax val="0"/>
          <dgm:bulletEnabled val="1"/>
        </dgm:presLayoutVars>
      </dgm:prSet>
      <dgm:spPr/>
    </dgm:pt>
    <dgm:pt modelId="{8BEF5E53-C0BB-4818-B57D-C3029BF5C363}" type="pres">
      <dgm:prSet presAssocID="{18CD30E3-348D-4EA6-8424-DA1FADD4F2F2}" presName="childText" presStyleLbl="revTx" presStyleIdx="0" presStyleCnt="2" custLinFactNeighborX="0" custLinFactNeighborY="-17079">
        <dgm:presLayoutVars>
          <dgm:bulletEnabled val="1"/>
        </dgm:presLayoutVars>
      </dgm:prSet>
      <dgm:spPr/>
    </dgm:pt>
    <dgm:pt modelId="{8E7DF03B-3900-46FB-A000-A09746082BE1}" type="pres">
      <dgm:prSet presAssocID="{B378866E-AE1B-44F8-9B07-880869E1CA4C}" presName="parentText" presStyleLbl="node1" presStyleIdx="1" presStyleCnt="2" custScaleY="56861" custLinFactNeighborX="0" custLinFactNeighborY="-4753">
        <dgm:presLayoutVars>
          <dgm:chMax val="0"/>
          <dgm:bulletEnabled val="1"/>
        </dgm:presLayoutVars>
      </dgm:prSet>
      <dgm:spPr/>
    </dgm:pt>
    <dgm:pt modelId="{A6575E55-F33F-4BAC-9190-B7826F08194E}" type="pres">
      <dgm:prSet presAssocID="{B378866E-AE1B-44F8-9B07-880869E1CA4C}" presName="childText" presStyleLbl="revTx" presStyleIdx="1" presStyleCnt="2" custLinFactNeighborX="0" custLinFactNeighborY="-5811">
        <dgm:presLayoutVars>
          <dgm:bulletEnabled val="1"/>
        </dgm:presLayoutVars>
      </dgm:prSet>
      <dgm:spPr/>
    </dgm:pt>
  </dgm:ptLst>
  <dgm:cxnLst>
    <dgm:cxn modelId="{B923AB04-83E2-404C-BEFD-BA47E1D994B4}" srcId="{B378866E-AE1B-44F8-9B07-880869E1CA4C}" destId="{A045DD16-1301-43FC-8D57-23E1FA258DA9}" srcOrd="0" destOrd="0" parTransId="{CEC55DD9-177A-4630-A04B-57FE5F565752}" sibTransId="{2FA0F55A-BBC7-49D0-BE6D-E3F7F3A2DE4F}"/>
    <dgm:cxn modelId="{4EF2D910-8FDC-41DD-BA72-F724D4932F9B}" srcId="{5CC8E77C-9C03-43EA-82FB-D4DBED85348F}" destId="{18CD30E3-348D-4EA6-8424-DA1FADD4F2F2}" srcOrd="0" destOrd="0" parTransId="{F0D98C4D-EEA3-492A-9D32-33C2D6F7D7F3}" sibTransId="{66A99031-A34D-427B-84A0-87D5218383D1}"/>
    <dgm:cxn modelId="{10EB0B22-F509-40E8-A186-6EFFC678CD77}" srcId="{B378866E-AE1B-44F8-9B07-880869E1CA4C}" destId="{F2FB5651-A1E1-490D-831B-79C014FA3D6D}" srcOrd="4" destOrd="0" parTransId="{151102D5-6469-4159-AD29-8FB6E3839DEA}" sibTransId="{054D52C3-D091-4B45-A2F1-B843DD50CD68}"/>
    <dgm:cxn modelId="{A16E7328-CA52-4325-9672-296343C5A89D}" srcId="{B378866E-AE1B-44F8-9B07-880869E1CA4C}" destId="{C453D54A-1933-4AE5-8901-8E6085BCBF9F}" srcOrd="2" destOrd="0" parTransId="{F9039254-2D2C-41DB-BECD-7F313D020394}" sibTransId="{202D4D4F-5E3F-4BDA-8D75-B3322054A5B9}"/>
    <dgm:cxn modelId="{2821F832-1732-4125-BEE0-E444849CBF1A}" srcId="{5CC8E77C-9C03-43EA-82FB-D4DBED85348F}" destId="{B378866E-AE1B-44F8-9B07-880869E1CA4C}" srcOrd="1" destOrd="0" parTransId="{7CDA5674-2C01-40F8-8E6A-6E61107996D5}" sibTransId="{C008C98F-816B-427C-BA61-645CEAB8436C}"/>
    <dgm:cxn modelId="{8D467C38-8294-43F8-8C0A-6DD5B748C2BD}" type="presOf" srcId="{5CC8E77C-9C03-43EA-82FB-D4DBED85348F}" destId="{D114158B-3694-4BE2-AA9B-12D216CB4AAF}" srcOrd="0" destOrd="0" presId="urn:microsoft.com/office/officeart/2005/8/layout/vList2"/>
    <dgm:cxn modelId="{A9F09C52-382A-401B-8C19-7E15B2CD6D94}" type="presOf" srcId="{009EA944-583B-4402-8217-ABBC8135993E}" destId="{A6575E55-F33F-4BAC-9190-B7826F08194E}" srcOrd="0" destOrd="1" presId="urn:microsoft.com/office/officeart/2005/8/layout/vList2"/>
    <dgm:cxn modelId="{766AC352-4D36-4CA0-9DA6-3D26E7359C57}" type="presOf" srcId="{E83F4F59-9F17-4D40-A037-407127E23396}" destId="{8BEF5E53-C0BB-4818-B57D-C3029BF5C363}" srcOrd="0" destOrd="1" presId="urn:microsoft.com/office/officeart/2005/8/layout/vList2"/>
    <dgm:cxn modelId="{FEAC987C-4029-4D87-B548-4C62BA91551F}" srcId="{18CD30E3-348D-4EA6-8424-DA1FADD4F2F2}" destId="{601CBDC9-12D1-453B-B5EE-AB45D79082B2}" srcOrd="0" destOrd="0" parTransId="{523E553B-0678-4DFD-AE87-E8F2084EC694}" sibTransId="{C5C0B8BD-343C-4FDF-A4EC-EF8D976E7F17}"/>
    <dgm:cxn modelId="{68D94F8A-4372-4119-AA03-D6055A8ED77A}" type="presOf" srcId="{18CD30E3-348D-4EA6-8424-DA1FADD4F2F2}" destId="{D0376951-7073-4723-9100-C6310CD38A7C}" srcOrd="0" destOrd="0" presId="urn:microsoft.com/office/officeart/2005/8/layout/vList2"/>
    <dgm:cxn modelId="{07F542A7-FFE0-4948-9126-F77A1753B481}" srcId="{B378866E-AE1B-44F8-9B07-880869E1CA4C}" destId="{009EA944-583B-4402-8217-ABBC8135993E}" srcOrd="1" destOrd="0" parTransId="{F7BBA79A-505D-4A62-9D29-6257199B901B}" sibTransId="{40CA1A39-848D-4C1F-A43F-3A128F461ABF}"/>
    <dgm:cxn modelId="{DCCB2AAF-7D1E-458B-83E2-9B0A99CDA47D}" type="presOf" srcId="{5E72C460-4A37-4FB9-A77B-14A7FFC77054}" destId="{A6575E55-F33F-4BAC-9190-B7826F08194E}" srcOrd="0" destOrd="3" presId="urn:microsoft.com/office/officeart/2005/8/layout/vList2"/>
    <dgm:cxn modelId="{6987E4B4-AE5F-4113-9193-24B3CDF6BFC2}" type="presOf" srcId="{F2FB5651-A1E1-490D-831B-79C014FA3D6D}" destId="{A6575E55-F33F-4BAC-9190-B7826F08194E}" srcOrd="0" destOrd="4" presId="urn:microsoft.com/office/officeart/2005/8/layout/vList2"/>
    <dgm:cxn modelId="{5139FBB7-5115-4E39-96D7-7C87242CA0C1}" type="presOf" srcId="{C453D54A-1933-4AE5-8901-8E6085BCBF9F}" destId="{A6575E55-F33F-4BAC-9190-B7826F08194E}" srcOrd="0" destOrd="2" presId="urn:microsoft.com/office/officeart/2005/8/layout/vList2"/>
    <dgm:cxn modelId="{F30473BC-2636-4A75-89F1-544FEDE6E629}" type="presOf" srcId="{A045DD16-1301-43FC-8D57-23E1FA258DA9}" destId="{A6575E55-F33F-4BAC-9190-B7826F08194E}" srcOrd="0" destOrd="0" presId="urn:microsoft.com/office/officeart/2005/8/layout/vList2"/>
    <dgm:cxn modelId="{D0D575BE-42E8-4671-A57F-4D83477BA9A8}" srcId="{18CD30E3-348D-4EA6-8424-DA1FADD4F2F2}" destId="{E83F4F59-9F17-4D40-A037-407127E23396}" srcOrd="1" destOrd="0" parTransId="{1649B932-DC6D-49E5-A2C0-88DB2DE4419A}" sibTransId="{CCFDD822-3DC5-433C-971A-8F989689F2FC}"/>
    <dgm:cxn modelId="{F6226CDB-9643-4750-BAA5-1112668976F5}" type="presOf" srcId="{B378866E-AE1B-44F8-9B07-880869E1CA4C}" destId="{8E7DF03B-3900-46FB-A000-A09746082BE1}" srcOrd="0" destOrd="0" presId="urn:microsoft.com/office/officeart/2005/8/layout/vList2"/>
    <dgm:cxn modelId="{311D11EB-8B39-4051-A5D6-E181AA2A321F}" type="presOf" srcId="{601CBDC9-12D1-453B-B5EE-AB45D79082B2}" destId="{8BEF5E53-C0BB-4818-B57D-C3029BF5C363}" srcOrd="0" destOrd="0" presId="urn:microsoft.com/office/officeart/2005/8/layout/vList2"/>
    <dgm:cxn modelId="{B469E7FE-A449-4191-A11C-3F3273EC067E}" srcId="{B378866E-AE1B-44F8-9B07-880869E1CA4C}" destId="{5E72C460-4A37-4FB9-A77B-14A7FFC77054}" srcOrd="3" destOrd="0" parTransId="{A31F28C6-26C2-402B-A40A-229B7216D7CC}" sibTransId="{426D7B27-911E-4C41-8F74-DDD3B0EC17AE}"/>
    <dgm:cxn modelId="{5EDBF152-5773-43A9-B523-5B47B1BE29DA}" type="presParOf" srcId="{D114158B-3694-4BE2-AA9B-12D216CB4AAF}" destId="{D0376951-7073-4723-9100-C6310CD38A7C}" srcOrd="0" destOrd="0" presId="urn:microsoft.com/office/officeart/2005/8/layout/vList2"/>
    <dgm:cxn modelId="{1892C2EF-88DE-45A4-A53B-9C477E2232D1}" type="presParOf" srcId="{D114158B-3694-4BE2-AA9B-12D216CB4AAF}" destId="{8BEF5E53-C0BB-4818-B57D-C3029BF5C363}" srcOrd="1" destOrd="0" presId="urn:microsoft.com/office/officeart/2005/8/layout/vList2"/>
    <dgm:cxn modelId="{951D0D21-AE94-4B09-84C5-EB506699D9AB}" type="presParOf" srcId="{D114158B-3694-4BE2-AA9B-12D216CB4AAF}" destId="{8E7DF03B-3900-46FB-A000-A09746082BE1}" srcOrd="2" destOrd="0" presId="urn:microsoft.com/office/officeart/2005/8/layout/vList2"/>
    <dgm:cxn modelId="{D55C605A-6FBE-4B38-870A-90F3C60BA079}" type="presParOf" srcId="{D114158B-3694-4BE2-AA9B-12D216CB4AAF}" destId="{A6575E55-F33F-4BAC-9190-B7826F08194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72E271-8E86-4A0C-95CD-3DB3E96EAC0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FB0F6B44-CCF0-4D74-8364-024DFAC5FFAD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800" dirty="0">
              <a:latin typeface="Arial" panose="020B0604020202020204" pitchFamily="34" charset="0"/>
              <a:cs typeface="Arial" panose="020B0604020202020204" pitchFamily="34" charset="0"/>
            </a:rPr>
            <a:t>3. Анализ маршрутов с Дальним Востоком</a:t>
          </a:r>
          <a:endParaRPr lang="ru-RU" sz="1800" dirty="0"/>
        </a:p>
      </dgm:t>
    </dgm:pt>
    <dgm:pt modelId="{C635A1E3-48F5-4674-8E8C-C9DD24EF697B}" type="parTrans" cxnId="{9CCE6515-0336-4963-AB81-34E1AA5D5B93}">
      <dgm:prSet/>
      <dgm:spPr/>
      <dgm:t>
        <a:bodyPr/>
        <a:lstStyle/>
        <a:p>
          <a:endParaRPr lang="ru-RU" sz="1800"/>
        </a:p>
      </dgm:t>
    </dgm:pt>
    <dgm:pt modelId="{5929F787-4E19-4B48-A9AB-43B4A4A50914}" type="sibTrans" cxnId="{9CCE6515-0336-4963-AB81-34E1AA5D5B93}">
      <dgm:prSet/>
      <dgm:spPr/>
      <dgm:t>
        <a:bodyPr/>
        <a:lstStyle/>
        <a:p>
          <a:endParaRPr lang="ru-RU" sz="1800"/>
        </a:p>
      </dgm:t>
    </dgm:pt>
    <dgm:pt modelId="{DD6283A1-BF35-4B99-A345-B2AF98A383C2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600" dirty="0">
              <a:latin typeface="Arial" panose="020B0604020202020204" pitchFamily="34" charset="0"/>
              <a:cs typeface="Arial" panose="020B0604020202020204" pitchFamily="34" charset="0"/>
            </a:rPr>
            <a:t>Условия программы Дальнего Востока</a:t>
          </a:r>
          <a:endParaRPr lang="ru-RU" sz="1600" dirty="0"/>
        </a:p>
      </dgm:t>
    </dgm:pt>
    <dgm:pt modelId="{CC3B1D3F-86CA-42CF-B9BB-D926DAA35DC8}" type="parTrans" cxnId="{1451A714-0F98-452E-B930-F8E13A0450D4}">
      <dgm:prSet/>
      <dgm:spPr/>
      <dgm:t>
        <a:bodyPr/>
        <a:lstStyle/>
        <a:p>
          <a:endParaRPr lang="ru-RU" sz="1800"/>
        </a:p>
      </dgm:t>
    </dgm:pt>
    <dgm:pt modelId="{500A8CE4-4F09-4196-924C-25C209222961}" type="sibTrans" cxnId="{1451A714-0F98-452E-B930-F8E13A0450D4}">
      <dgm:prSet/>
      <dgm:spPr/>
      <dgm:t>
        <a:bodyPr/>
        <a:lstStyle/>
        <a:p>
          <a:endParaRPr lang="ru-RU" sz="1800"/>
        </a:p>
      </dgm:t>
    </dgm:pt>
    <dgm:pt modelId="{AB7D0029-3E3C-4AB9-A9DB-0003B139B00C}">
      <dgm:prSet phldrT="[Текст]" custT="1"/>
      <dgm:spPr/>
      <dgm:t>
        <a:bodyPr/>
        <a:lstStyle/>
        <a:p>
          <a:r>
            <a:rPr lang="ru-RU" sz="1800" dirty="0">
              <a:latin typeface="Arial" panose="020B0604020202020204" pitchFamily="34" charset="0"/>
              <a:cs typeface="Arial" panose="020B0604020202020204" pitchFamily="34" charset="0"/>
            </a:rPr>
            <a:t>Результаты</a:t>
          </a:r>
          <a:endParaRPr lang="ru-RU" sz="1800" dirty="0"/>
        </a:p>
      </dgm:t>
    </dgm:pt>
    <dgm:pt modelId="{101C0DC5-BB40-4D63-B047-39651AC9E525}" type="parTrans" cxnId="{D667F5C7-EDB6-4C00-B748-8CACE714BAC6}">
      <dgm:prSet/>
      <dgm:spPr/>
      <dgm:t>
        <a:bodyPr/>
        <a:lstStyle/>
        <a:p>
          <a:endParaRPr lang="ru-RU" sz="1800"/>
        </a:p>
      </dgm:t>
    </dgm:pt>
    <dgm:pt modelId="{E38C93FD-1EF0-4579-AE0D-643CDE75EBF3}" type="sibTrans" cxnId="{D667F5C7-EDB6-4C00-B748-8CACE714BAC6}">
      <dgm:prSet/>
      <dgm:spPr/>
      <dgm:t>
        <a:bodyPr/>
        <a:lstStyle/>
        <a:p>
          <a:endParaRPr lang="ru-RU" sz="1800"/>
        </a:p>
      </dgm:t>
    </dgm:pt>
    <dgm:pt modelId="{2BA92FDB-3C2D-49E5-9E5D-D90FF2BDC57C}">
      <dgm:prSet phldrT="[Текст]" custT="1"/>
      <dgm:spPr/>
      <dgm:t>
        <a:bodyPr/>
        <a:lstStyle/>
        <a:p>
          <a:r>
            <a:rPr lang="ru-RU" sz="1600" dirty="0">
              <a:latin typeface="Arial" panose="020B0604020202020204" pitchFamily="34" charset="0"/>
              <a:cs typeface="Arial" panose="020B0604020202020204" pitchFamily="34" charset="0"/>
            </a:rPr>
            <a:t>Рекомендации к улучшению программы 1242</a:t>
          </a:r>
          <a:endParaRPr lang="ru-RU" sz="1600" dirty="0"/>
        </a:p>
      </dgm:t>
    </dgm:pt>
    <dgm:pt modelId="{FEE7DA61-4050-4A05-A2CE-CBC0C845A5F0}" type="parTrans" cxnId="{2F1A8AB5-CA07-454E-9045-AF424FFEEF3B}">
      <dgm:prSet/>
      <dgm:spPr/>
      <dgm:t>
        <a:bodyPr/>
        <a:lstStyle/>
        <a:p>
          <a:endParaRPr lang="ru-RU" sz="1800"/>
        </a:p>
      </dgm:t>
    </dgm:pt>
    <dgm:pt modelId="{206DAFD9-575F-4E56-9388-0BAA5ECF3E68}" type="sibTrans" cxnId="{2F1A8AB5-CA07-454E-9045-AF424FFEEF3B}">
      <dgm:prSet/>
      <dgm:spPr/>
      <dgm:t>
        <a:bodyPr/>
        <a:lstStyle/>
        <a:p>
          <a:endParaRPr lang="ru-RU" sz="1800"/>
        </a:p>
      </dgm:t>
    </dgm:pt>
    <dgm:pt modelId="{05936D34-148C-458D-BEEE-F8212F8F8FD9}">
      <dgm:prSet custT="1"/>
      <dgm:spPr/>
      <dgm:t>
        <a:bodyPr/>
        <a:lstStyle/>
        <a:p>
          <a:r>
            <a:rPr lang="ru-RU" sz="1600" dirty="0">
              <a:latin typeface="Arial" panose="020B0604020202020204" pitchFamily="34" charset="0"/>
              <a:cs typeface="Arial" panose="020B0604020202020204" pitchFamily="34" charset="0"/>
            </a:rPr>
            <a:t>Потенциальные маршруты с регионами РФ</a:t>
          </a:r>
        </a:p>
      </dgm:t>
    </dgm:pt>
    <dgm:pt modelId="{DD7FDB40-A28A-4A57-B988-C0A378AABF74}" type="parTrans" cxnId="{33FE7AD0-B3A2-4465-80BF-C9A780A0F27E}">
      <dgm:prSet/>
      <dgm:spPr/>
      <dgm:t>
        <a:bodyPr/>
        <a:lstStyle/>
        <a:p>
          <a:endParaRPr lang="ru-RU" sz="1800"/>
        </a:p>
      </dgm:t>
    </dgm:pt>
    <dgm:pt modelId="{F13720D9-4EC9-4A55-8470-4DD79AEB4892}" type="sibTrans" cxnId="{33FE7AD0-B3A2-4465-80BF-C9A780A0F27E}">
      <dgm:prSet/>
      <dgm:spPr/>
      <dgm:t>
        <a:bodyPr/>
        <a:lstStyle/>
        <a:p>
          <a:endParaRPr lang="ru-RU" sz="1800"/>
        </a:p>
      </dgm:t>
    </dgm:pt>
    <dgm:pt modelId="{CD3FDC02-EE54-48A1-BAA5-1AA301C80FA4}">
      <dgm:prSet custT="1"/>
      <dgm:spPr/>
      <dgm:t>
        <a:bodyPr/>
        <a:lstStyle/>
        <a:p>
          <a:r>
            <a:rPr lang="ru-RU" sz="1600" dirty="0">
              <a:latin typeface="Arial" panose="020B0604020202020204" pitchFamily="34" charset="0"/>
              <a:cs typeface="Arial" panose="020B0604020202020204" pitchFamily="34" charset="0"/>
            </a:rPr>
            <a:t>Потенциальные маршруты с Дальним Востоком</a:t>
          </a:r>
        </a:p>
      </dgm:t>
    </dgm:pt>
    <dgm:pt modelId="{D57F8A68-1FD0-4918-8935-E2AAB7CA9C06}" type="parTrans" cxnId="{4DC63CA2-3439-49B1-B05F-9F9C7E7BFAD6}">
      <dgm:prSet/>
      <dgm:spPr/>
      <dgm:t>
        <a:bodyPr/>
        <a:lstStyle/>
        <a:p>
          <a:endParaRPr lang="ru-RU" sz="1800"/>
        </a:p>
      </dgm:t>
    </dgm:pt>
    <dgm:pt modelId="{4583A504-DDA9-463D-B93B-DE4B1C254BFA}" type="sibTrans" cxnId="{4DC63CA2-3439-49B1-B05F-9F9C7E7BFAD6}">
      <dgm:prSet/>
      <dgm:spPr/>
      <dgm:t>
        <a:bodyPr/>
        <a:lstStyle/>
        <a:p>
          <a:endParaRPr lang="ru-RU" sz="1800"/>
        </a:p>
      </dgm:t>
    </dgm:pt>
    <dgm:pt modelId="{F87F68CD-2C03-40BD-B04D-E3E492C7E360}">
      <dgm:prSet custT="1"/>
      <dgm:spPr/>
      <dgm:t>
        <a:bodyPr/>
        <a:lstStyle/>
        <a:p>
          <a:r>
            <a:rPr lang="ru-RU" sz="1600" dirty="0">
              <a:latin typeface="Arial" panose="020B0604020202020204" pitchFamily="34" charset="0"/>
              <a:cs typeface="Arial" panose="020B0604020202020204" pitchFamily="34" charset="0"/>
            </a:rPr>
            <a:t>Сравнение внутренних и внешних маршрутов программ</a:t>
          </a:r>
        </a:p>
      </dgm:t>
    </dgm:pt>
    <dgm:pt modelId="{A05E4F79-71F8-4A96-8ABE-42EFDAA9DF5D}" type="parTrans" cxnId="{071DCBB4-05C6-4E14-931C-7D6853F75FF8}">
      <dgm:prSet/>
      <dgm:spPr/>
      <dgm:t>
        <a:bodyPr/>
        <a:lstStyle/>
        <a:p>
          <a:endParaRPr lang="ru-RU" sz="1800"/>
        </a:p>
      </dgm:t>
    </dgm:pt>
    <dgm:pt modelId="{89841C95-0E25-4AC8-882C-52DBCBF21BD5}" type="sibTrans" cxnId="{071DCBB4-05C6-4E14-931C-7D6853F75FF8}">
      <dgm:prSet/>
      <dgm:spPr/>
      <dgm:t>
        <a:bodyPr/>
        <a:lstStyle/>
        <a:p>
          <a:endParaRPr lang="ru-RU" sz="1800"/>
        </a:p>
      </dgm:t>
    </dgm:pt>
    <dgm:pt modelId="{1561894C-7B3B-424A-B181-198E54E559F0}">
      <dgm:prSet custT="1"/>
      <dgm:spPr/>
      <dgm:t>
        <a:bodyPr/>
        <a:lstStyle/>
        <a:p>
          <a:r>
            <a:rPr lang="ru-RU" sz="1600" dirty="0">
              <a:latin typeface="Arial" panose="020B0604020202020204" pitchFamily="34" charset="0"/>
              <a:cs typeface="Arial" panose="020B0604020202020204" pitchFamily="34" charset="0"/>
            </a:rPr>
            <a:t>Построение маршрутов с Дальним Востоком в рамках программы 1242</a:t>
          </a:r>
        </a:p>
      </dgm:t>
    </dgm:pt>
    <dgm:pt modelId="{5FD88428-491E-416B-8ABB-C0D99C5B2DD1}" type="parTrans" cxnId="{2F242B84-6693-4531-80D1-E84E98A6BB89}">
      <dgm:prSet/>
      <dgm:spPr/>
      <dgm:t>
        <a:bodyPr/>
        <a:lstStyle/>
        <a:p>
          <a:endParaRPr lang="ru-RU" sz="1800"/>
        </a:p>
      </dgm:t>
    </dgm:pt>
    <dgm:pt modelId="{CAA1C98E-F9F6-4C2F-9827-1E4A40C4C17D}" type="sibTrans" cxnId="{2F242B84-6693-4531-80D1-E84E98A6BB89}">
      <dgm:prSet/>
      <dgm:spPr/>
      <dgm:t>
        <a:bodyPr/>
        <a:lstStyle/>
        <a:p>
          <a:endParaRPr lang="ru-RU" sz="1800"/>
        </a:p>
      </dgm:t>
    </dgm:pt>
    <dgm:pt modelId="{D8486589-E73B-452E-8E00-AB8BDC27D365}">
      <dgm:prSet custT="1"/>
      <dgm:spPr/>
      <dgm:t>
        <a:bodyPr/>
        <a:lstStyle/>
        <a:p>
          <a:r>
            <a:rPr lang="ru-RU" sz="1600" dirty="0">
              <a:latin typeface="Arial" panose="020B0604020202020204" pitchFamily="34" charset="0"/>
              <a:cs typeface="Arial" panose="020B0604020202020204" pitchFamily="34" charset="0"/>
            </a:rPr>
            <a:t>Участие авиакомпаний в двух программах</a:t>
          </a:r>
        </a:p>
      </dgm:t>
    </dgm:pt>
    <dgm:pt modelId="{3B65EB37-3E2E-4FCF-85A4-2FF81D755814}" type="parTrans" cxnId="{FC8CE4D7-17C6-45A5-A61C-4B3AA553BC31}">
      <dgm:prSet/>
      <dgm:spPr/>
      <dgm:t>
        <a:bodyPr/>
        <a:lstStyle/>
        <a:p>
          <a:endParaRPr lang="ru-RU" sz="1800"/>
        </a:p>
      </dgm:t>
    </dgm:pt>
    <dgm:pt modelId="{D265ABC0-60D1-4782-9382-3C548C8F1579}" type="sibTrans" cxnId="{FC8CE4D7-17C6-45A5-A61C-4B3AA553BC31}">
      <dgm:prSet/>
      <dgm:spPr/>
      <dgm:t>
        <a:bodyPr/>
        <a:lstStyle/>
        <a:p>
          <a:endParaRPr lang="ru-RU" sz="1800"/>
        </a:p>
      </dgm:t>
    </dgm:pt>
    <dgm:pt modelId="{367EF754-CF20-45EB-8903-C7D729CAA5E4}" type="pres">
      <dgm:prSet presAssocID="{6272E271-8E86-4A0C-95CD-3DB3E96EAC05}" presName="linear" presStyleCnt="0">
        <dgm:presLayoutVars>
          <dgm:animLvl val="lvl"/>
          <dgm:resizeHandles val="exact"/>
        </dgm:presLayoutVars>
      </dgm:prSet>
      <dgm:spPr/>
    </dgm:pt>
    <dgm:pt modelId="{0C2CADC5-1EC0-48EE-BDA9-191E12FD04E3}" type="pres">
      <dgm:prSet presAssocID="{FB0F6B44-CCF0-4D74-8364-024DFAC5FFAD}" presName="parentText" presStyleLbl="node1" presStyleIdx="0" presStyleCnt="2" custScaleY="39597" custLinFactNeighborX="50" custLinFactNeighborY="-38538">
        <dgm:presLayoutVars>
          <dgm:chMax val="0"/>
          <dgm:bulletEnabled val="1"/>
        </dgm:presLayoutVars>
      </dgm:prSet>
      <dgm:spPr/>
    </dgm:pt>
    <dgm:pt modelId="{8E0C89AE-3BB5-4F31-8913-591CD7EE7232}" type="pres">
      <dgm:prSet presAssocID="{FB0F6B44-CCF0-4D74-8364-024DFAC5FFAD}" presName="childText" presStyleLbl="revTx" presStyleIdx="0" presStyleCnt="2" custLinFactNeighborX="50" custLinFactNeighborY="-44278">
        <dgm:presLayoutVars>
          <dgm:bulletEnabled val="1"/>
        </dgm:presLayoutVars>
      </dgm:prSet>
      <dgm:spPr/>
    </dgm:pt>
    <dgm:pt modelId="{ED1E0E72-F1D8-4C23-AA51-ADFA4EFFD8B7}" type="pres">
      <dgm:prSet presAssocID="{AB7D0029-3E3C-4AB9-A9DB-0003B139B00C}" presName="parentText" presStyleLbl="node1" presStyleIdx="1" presStyleCnt="2" custScaleY="45162" custLinFactNeighborX="50" custLinFactNeighborY="-29965">
        <dgm:presLayoutVars>
          <dgm:chMax val="0"/>
          <dgm:bulletEnabled val="1"/>
        </dgm:presLayoutVars>
      </dgm:prSet>
      <dgm:spPr/>
    </dgm:pt>
    <dgm:pt modelId="{CD721428-F935-4263-8A8A-F3B48841E369}" type="pres">
      <dgm:prSet presAssocID="{AB7D0029-3E3C-4AB9-A9DB-0003B139B00C}" presName="childText" presStyleLbl="revTx" presStyleIdx="1" presStyleCnt="2" custLinFactNeighborX="50" custLinFactNeighborY="-22897">
        <dgm:presLayoutVars>
          <dgm:bulletEnabled val="1"/>
        </dgm:presLayoutVars>
      </dgm:prSet>
      <dgm:spPr/>
    </dgm:pt>
  </dgm:ptLst>
  <dgm:cxnLst>
    <dgm:cxn modelId="{D685E40B-AD1F-4F06-BCBB-7E13CBEA6C20}" type="presOf" srcId="{1561894C-7B3B-424A-B181-198E54E559F0}" destId="{8E0C89AE-3BB5-4F31-8913-591CD7EE7232}" srcOrd="0" destOrd="2" presId="urn:microsoft.com/office/officeart/2005/8/layout/vList2"/>
    <dgm:cxn modelId="{1451A714-0F98-452E-B930-F8E13A0450D4}" srcId="{FB0F6B44-CCF0-4D74-8364-024DFAC5FFAD}" destId="{DD6283A1-BF35-4B99-A345-B2AF98A383C2}" srcOrd="0" destOrd="0" parTransId="{CC3B1D3F-86CA-42CF-B9BB-D926DAA35DC8}" sibTransId="{500A8CE4-4F09-4196-924C-25C209222961}"/>
    <dgm:cxn modelId="{9CCE6515-0336-4963-AB81-34E1AA5D5B93}" srcId="{6272E271-8E86-4A0C-95CD-3DB3E96EAC05}" destId="{FB0F6B44-CCF0-4D74-8364-024DFAC5FFAD}" srcOrd="0" destOrd="0" parTransId="{C635A1E3-48F5-4674-8E8C-C9DD24EF697B}" sibTransId="{5929F787-4E19-4B48-A9AB-43B4A4A50914}"/>
    <dgm:cxn modelId="{03DAE047-8BE5-4D2F-886F-E17E5987D651}" type="presOf" srcId="{AB7D0029-3E3C-4AB9-A9DB-0003B139B00C}" destId="{ED1E0E72-F1D8-4C23-AA51-ADFA4EFFD8B7}" srcOrd="0" destOrd="0" presId="urn:microsoft.com/office/officeart/2005/8/layout/vList2"/>
    <dgm:cxn modelId="{F5C9494B-1FEF-4A74-AA4B-7CBCC1DCCFD9}" type="presOf" srcId="{F87F68CD-2C03-40BD-B04D-E3E492C7E360}" destId="{8E0C89AE-3BB5-4F31-8913-591CD7EE7232}" srcOrd="0" destOrd="1" presId="urn:microsoft.com/office/officeart/2005/8/layout/vList2"/>
    <dgm:cxn modelId="{A33BBB6C-D2F5-4E58-A9FA-1DDD7822BAB0}" type="presOf" srcId="{D8486589-E73B-452E-8E00-AB8BDC27D365}" destId="{8E0C89AE-3BB5-4F31-8913-591CD7EE7232}" srcOrd="0" destOrd="3" presId="urn:microsoft.com/office/officeart/2005/8/layout/vList2"/>
    <dgm:cxn modelId="{2F242B84-6693-4531-80D1-E84E98A6BB89}" srcId="{FB0F6B44-CCF0-4D74-8364-024DFAC5FFAD}" destId="{1561894C-7B3B-424A-B181-198E54E559F0}" srcOrd="2" destOrd="0" parTransId="{5FD88428-491E-416B-8ABB-C0D99C5B2DD1}" sibTransId="{CAA1C98E-F9F6-4C2F-9827-1E4A40C4C17D}"/>
    <dgm:cxn modelId="{65E89E97-8317-4223-A2F7-B8BEB14297A4}" type="presOf" srcId="{DD6283A1-BF35-4B99-A345-B2AF98A383C2}" destId="{8E0C89AE-3BB5-4F31-8913-591CD7EE7232}" srcOrd="0" destOrd="0" presId="urn:microsoft.com/office/officeart/2005/8/layout/vList2"/>
    <dgm:cxn modelId="{4DC63CA2-3439-49B1-B05F-9F9C7E7BFAD6}" srcId="{AB7D0029-3E3C-4AB9-A9DB-0003B139B00C}" destId="{CD3FDC02-EE54-48A1-BAA5-1AA301C80FA4}" srcOrd="2" destOrd="0" parTransId="{D57F8A68-1FD0-4918-8935-E2AAB7CA9C06}" sibTransId="{4583A504-DDA9-463D-B93B-DE4B1C254BFA}"/>
    <dgm:cxn modelId="{559149AA-096E-4E85-81BF-F1ED2E9A5BE0}" type="presOf" srcId="{FB0F6B44-CCF0-4D74-8364-024DFAC5FFAD}" destId="{0C2CADC5-1EC0-48EE-BDA9-191E12FD04E3}" srcOrd="0" destOrd="0" presId="urn:microsoft.com/office/officeart/2005/8/layout/vList2"/>
    <dgm:cxn modelId="{071DCBB4-05C6-4E14-931C-7D6853F75FF8}" srcId="{FB0F6B44-CCF0-4D74-8364-024DFAC5FFAD}" destId="{F87F68CD-2C03-40BD-B04D-E3E492C7E360}" srcOrd="1" destOrd="0" parTransId="{A05E4F79-71F8-4A96-8ABE-42EFDAA9DF5D}" sibTransId="{89841C95-0E25-4AC8-882C-52DBCBF21BD5}"/>
    <dgm:cxn modelId="{998BDAB4-768C-4E04-91B1-D58866C29AF0}" type="presOf" srcId="{2BA92FDB-3C2D-49E5-9E5D-D90FF2BDC57C}" destId="{CD721428-F935-4263-8A8A-F3B48841E369}" srcOrd="0" destOrd="0" presId="urn:microsoft.com/office/officeart/2005/8/layout/vList2"/>
    <dgm:cxn modelId="{2F1A8AB5-CA07-454E-9045-AF424FFEEF3B}" srcId="{AB7D0029-3E3C-4AB9-A9DB-0003B139B00C}" destId="{2BA92FDB-3C2D-49E5-9E5D-D90FF2BDC57C}" srcOrd="0" destOrd="0" parTransId="{FEE7DA61-4050-4A05-A2CE-CBC0C845A5F0}" sibTransId="{206DAFD9-575F-4E56-9388-0BAA5ECF3E68}"/>
    <dgm:cxn modelId="{A7E006C2-7EEE-4734-9FFE-C42FD52743EE}" type="presOf" srcId="{6272E271-8E86-4A0C-95CD-3DB3E96EAC05}" destId="{367EF754-CF20-45EB-8903-C7D729CAA5E4}" srcOrd="0" destOrd="0" presId="urn:microsoft.com/office/officeart/2005/8/layout/vList2"/>
    <dgm:cxn modelId="{D667F5C7-EDB6-4C00-B748-8CACE714BAC6}" srcId="{6272E271-8E86-4A0C-95CD-3DB3E96EAC05}" destId="{AB7D0029-3E3C-4AB9-A9DB-0003B139B00C}" srcOrd="1" destOrd="0" parTransId="{101C0DC5-BB40-4D63-B047-39651AC9E525}" sibTransId="{E38C93FD-1EF0-4579-AE0D-643CDE75EBF3}"/>
    <dgm:cxn modelId="{33FE7AD0-B3A2-4465-80BF-C9A780A0F27E}" srcId="{AB7D0029-3E3C-4AB9-A9DB-0003B139B00C}" destId="{05936D34-148C-458D-BEEE-F8212F8F8FD9}" srcOrd="1" destOrd="0" parTransId="{DD7FDB40-A28A-4A57-B988-C0A378AABF74}" sibTransId="{F13720D9-4EC9-4A55-8470-4DD79AEB4892}"/>
    <dgm:cxn modelId="{FC8CE4D7-17C6-45A5-A61C-4B3AA553BC31}" srcId="{FB0F6B44-CCF0-4D74-8364-024DFAC5FFAD}" destId="{D8486589-E73B-452E-8E00-AB8BDC27D365}" srcOrd="3" destOrd="0" parTransId="{3B65EB37-3E2E-4FCF-85A4-2FF81D755814}" sibTransId="{D265ABC0-60D1-4782-9382-3C548C8F1579}"/>
    <dgm:cxn modelId="{7E6BCAE5-C549-4CCB-AE28-7F8FF0D39F51}" type="presOf" srcId="{CD3FDC02-EE54-48A1-BAA5-1AA301C80FA4}" destId="{CD721428-F935-4263-8A8A-F3B48841E369}" srcOrd="0" destOrd="2" presId="urn:microsoft.com/office/officeart/2005/8/layout/vList2"/>
    <dgm:cxn modelId="{2CB39AF3-A15A-457E-A3F9-41A206AC4D64}" type="presOf" srcId="{05936D34-148C-458D-BEEE-F8212F8F8FD9}" destId="{CD721428-F935-4263-8A8A-F3B48841E369}" srcOrd="0" destOrd="1" presId="urn:microsoft.com/office/officeart/2005/8/layout/vList2"/>
    <dgm:cxn modelId="{77C276FD-7F3B-43CE-A42A-3037A1CA0944}" type="presParOf" srcId="{367EF754-CF20-45EB-8903-C7D729CAA5E4}" destId="{0C2CADC5-1EC0-48EE-BDA9-191E12FD04E3}" srcOrd="0" destOrd="0" presId="urn:microsoft.com/office/officeart/2005/8/layout/vList2"/>
    <dgm:cxn modelId="{5EF3CDC3-9C54-4B65-BB6E-FFD9CD40E903}" type="presParOf" srcId="{367EF754-CF20-45EB-8903-C7D729CAA5E4}" destId="{8E0C89AE-3BB5-4F31-8913-591CD7EE7232}" srcOrd="1" destOrd="0" presId="urn:microsoft.com/office/officeart/2005/8/layout/vList2"/>
    <dgm:cxn modelId="{4FA92A8F-BD6F-4AD6-8218-55251E7D413E}" type="presParOf" srcId="{367EF754-CF20-45EB-8903-C7D729CAA5E4}" destId="{ED1E0E72-F1D8-4C23-AA51-ADFA4EFFD8B7}" srcOrd="2" destOrd="0" presId="urn:microsoft.com/office/officeart/2005/8/layout/vList2"/>
    <dgm:cxn modelId="{718EC737-2423-4BB8-BC92-526932570ACA}" type="presParOf" srcId="{367EF754-CF20-45EB-8903-C7D729CAA5E4}" destId="{CD721428-F935-4263-8A8A-F3B48841E36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76951-7073-4723-9100-C6310CD38A7C}">
      <dsp:nvSpPr>
        <dsp:cNvPr id="0" name=""/>
        <dsp:cNvSpPr/>
      </dsp:nvSpPr>
      <dsp:spPr>
        <a:xfrm>
          <a:off x="0" y="2"/>
          <a:ext cx="4946006" cy="6852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Arial" panose="020B0604020202020204" pitchFamily="34" charset="0"/>
              <a:cs typeface="Arial" panose="020B0604020202020204" pitchFamily="34" charset="0"/>
            </a:rPr>
            <a:t>1. Анализ условий и порядка субсидирования маршрутов</a:t>
          </a:r>
        </a:p>
      </dsp:txBody>
      <dsp:txXfrm>
        <a:off x="33449" y="33451"/>
        <a:ext cx="4879108" cy="618318"/>
      </dsp:txXfrm>
    </dsp:sp>
    <dsp:sp modelId="{8BEF5E53-C0BB-4818-B57D-C3029BF5C363}">
      <dsp:nvSpPr>
        <dsp:cNvPr id="0" name=""/>
        <dsp:cNvSpPr/>
      </dsp:nvSpPr>
      <dsp:spPr>
        <a:xfrm>
          <a:off x="0" y="697998"/>
          <a:ext cx="494600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03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И</a:t>
          </a:r>
          <a:r>
            <a:rPr lang="ru-RU" sz="16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зучение условий программ и выявление зон роста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ru-RU" sz="16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Порядок взаимодействия с гос. органами у авиакомпаний и аэропортов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97998"/>
        <a:ext cx="4946006" cy="1076400"/>
      </dsp:txXfrm>
    </dsp:sp>
    <dsp:sp modelId="{8E7DF03B-3900-46FB-A000-A09746082BE1}">
      <dsp:nvSpPr>
        <dsp:cNvPr id="0" name=""/>
        <dsp:cNvSpPr/>
      </dsp:nvSpPr>
      <dsp:spPr>
        <a:xfrm>
          <a:off x="0" y="1891085"/>
          <a:ext cx="4946006" cy="6918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Arial" panose="020B0604020202020204" pitchFamily="34" charset="0"/>
              <a:cs typeface="Arial" panose="020B0604020202020204" pitchFamily="34" charset="0"/>
            </a:rPr>
            <a:t>2. Количественный анализ программ субсидирования</a:t>
          </a:r>
        </a:p>
      </dsp:txBody>
      <dsp:txXfrm>
        <a:off x="33775" y="1924860"/>
        <a:ext cx="4878456" cy="624334"/>
      </dsp:txXfrm>
    </dsp:sp>
    <dsp:sp modelId="{A6575E55-F33F-4BAC-9190-B7826F08194E}">
      <dsp:nvSpPr>
        <dsp:cNvPr id="0" name=""/>
        <dsp:cNvSpPr/>
      </dsp:nvSpPr>
      <dsp:spPr>
        <a:xfrm>
          <a:off x="0" y="2603392"/>
          <a:ext cx="4946006" cy="19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03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ru-RU" sz="1600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Д</a:t>
          </a:r>
          <a:r>
            <a:rPr lang="ru-RU" sz="16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инамика изменений в предоставлении поддержки по СПб и РФ в разрезе трех лет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ru-RU" sz="1600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Д</a:t>
          </a:r>
          <a:r>
            <a:rPr lang="ru-RU" sz="16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инамика участия авиакомпаний в программе субсидирования с СПб и регионами РФ в разрезе трех лет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ru-RU" sz="16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Перечень потенциальных маршрутов</a:t>
          </a:r>
          <a:endParaRPr lang="ru-RU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Кластеризация маршрутов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Бенчмаркинг регионов</a:t>
          </a:r>
        </a:p>
      </dsp:txBody>
      <dsp:txXfrm>
        <a:off x="0" y="2603392"/>
        <a:ext cx="4946006" cy="1917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CADC5-1EC0-48EE-BDA9-191E12FD04E3}">
      <dsp:nvSpPr>
        <dsp:cNvPr id="0" name=""/>
        <dsp:cNvSpPr/>
      </dsp:nvSpPr>
      <dsp:spPr>
        <a:xfrm>
          <a:off x="0" y="19661"/>
          <a:ext cx="4770773" cy="4818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800" kern="1200" dirty="0">
              <a:latin typeface="Arial" panose="020B0604020202020204" pitchFamily="34" charset="0"/>
              <a:cs typeface="Arial" panose="020B0604020202020204" pitchFamily="34" charset="0"/>
            </a:rPr>
            <a:t>3. Анализ маршрутов с Дальним Востоком</a:t>
          </a:r>
          <a:endParaRPr lang="ru-RU" sz="1800" kern="1200" dirty="0"/>
        </a:p>
      </dsp:txBody>
      <dsp:txXfrm>
        <a:off x="23520" y="43181"/>
        <a:ext cx="4723733" cy="434776"/>
      </dsp:txXfrm>
    </dsp:sp>
    <dsp:sp modelId="{8E0C89AE-3BB5-4F31-8913-591CD7EE7232}">
      <dsp:nvSpPr>
        <dsp:cNvPr id="0" name=""/>
        <dsp:cNvSpPr/>
      </dsp:nvSpPr>
      <dsp:spPr>
        <a:xfrm>
          <a:off x="0" y="533084"/>
          <a:ext cx="4770773" cy="148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7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Условия программы Дальнего Востока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Сравнение внутренних и внешних маршрутов программ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Построение маршрутов с Дальним Востоком в рамках программы 1242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Участие авиакомпаний в двух программах</a:t>
          </a:r>
        </a:p>
      </dsp:txBody>
      <dsp:txXfrm>
        <a:off x="0" y="533084"/>
        <a:ext cx="4770773" cy="1480049"/>
      </dsp:txXfrm>
    </dsp:sp>
    <dsp:sp modelId="{ED1E0E72-F1D8-4C23-AA51-ADFA4EFFD8B7}">
      <dsp:nvSpPr>
        <dsp:cNvPr id="0" name=""/>
        <dsp:cNvSpPr/>
      </dsp:nvSpPr>
      <dsp:spPr>
        <a:xfrm>
          <a:off x="0" y="2229366"/>
          <a:ext cx="4770773" cy="5495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Arial" panose="020B0604020202020204" pitchFamily="34" charset="0"/>
              <a:cs typeface="Arial" panose="020B0604020202020204" pitchFamily="34" charset="0"/>
            </a:rPr>
            <a:t>Результаты</a:t>
          </a:r>
          <a:endParaRPr lang="ru-RU" sz="1800" kern="1200" dirty="0"/>
        </a:p>
      </dsp:txBody>
      <dsp:txXfrm>
        <a:off x="26826" y="2256192"/>
        <a:ext cx="4717121" cy="495879"/>
      </dsp:txXfrm>
    </dsp:sp>
    <dsp:sp modelId="{CD721428-F935-4263-8A8A-F3B48841E369}">
      <dsp:nvSpPr>
        <dsp:cNvPr id="0" name=""/>
        <dsp:cNvSpPr/>
      </dsp:nvSpPr>
      <dsp:spPr>
        <a:xfrm>
          <a:off x="0" y="2822830"/>
          <a:ext cx="47707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7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Рекомендации к улучшению программы 1242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Потенциальные маршруты с регионами РФ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latin typeface="Arial" panose="020B0604020202020204" pitchFamily="34" charset="0"/>
              <a:cs typeface="Arial" panose="020B0604020202020204" pitchFamily="34" charset="0"/>
            </a:rPr>
            <a:t>Потенциальные маршруты с Дальним Востоком</a:t>
          </a:r>
        </a:p>
      </dsp:txBody>
      <dsp:txXfrm>
        <a:off x="0" y="2822830"/>
        <a:ext cx="47707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A4B01-E9DC-492E-8EE1-2AF31EABB1E9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1B5BC-6A83-4F30-A5B8-CBE1C96F0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83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F92DA-4F04-41BF-A0B2-A318054BD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EFE86F-FF66-4F1B-AECA-2A099A32E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FA7165-A177-4FB0-AB5A-3C8AFC33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5166-5551-4B20-ADF4-8C39A8583FB9}" type="datetime1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4444B3-EBAD-43A5-9861-7B897B69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1C5997-0F4A-4A4F-AE83-3F2646BB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A6F30-5AFA-4662-854A-A83140AF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135EDC-ECDE-48B6-89BD-6E4732323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601033-EB59-4D1D-AEA8-6C2D5C10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AEB5-A60A-443B-AB9F-5BD727F31F7B}" type="datetime1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69A191-3387-4B01-B7A6-1435AB1D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F7C4A-B187-45E5-ADCE-D17EBC30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33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1F74FB-2012-46F9-B043-B9928B9E5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9C5E22-B9CF-4B31-AF8F-2DD9DC91D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A88C8-71A8-487A-A5CD-CF5D562C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1306-F615-4837-9D01-8E92A11EE0B5}" type="datetime1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D1464D-9442-4890-A19B-73D955CD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05C5BA-CADD-4AB8-9647-4B96046B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79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53AC6-6ABA-4C36-BA56-F76B94F2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28A721-CDB7-4968-9F19-31EE73C7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194C99-FB44-4142-9D05-720FEA4A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D123-2791-482C-9329-7A64B20D9914}" type="datetime1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6A9D21-FF4E-41B6-B2FC-20BF4FD7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C9E9E0-DBEB-475C-A492-DFF47091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06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A93DE-2C69-40D6-93B4-3F79EBC6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41DFE8-DCD1-4584-B70E-FC29A993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E30F62-5392-4732-9C21-D278991B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11AB-366E-441B-8322-71BDFCFDD3C5}" type="datetime1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A65088-DEB9-490E-AA9E-76878591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AAD980-9ABA-4CAE-B3CC-4B86823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48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9F3AB-703D-441A-8B21-469814AA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C8BAC-2BB2-4347-9357-F6AFC8285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832A1-D138-4376-A4DC-7BFF43855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DAC310-9D54-452F-BB6A-0F533F3F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817D-DBFC-4EB5-9EAE-A13159DDC4E3}" type="datetime1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DD623A-1E79-46DD-92E7-C278985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66E6E0-B0EC-4178-8764-A933FC33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0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C1F34-F3EE-4559-9B4D-8BD05BDF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7AA65-90D5-44AF-9050-A5BC56CF5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81584-12B0-49BB-A027-13EF5AF8C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C17AC9-2F6B-48C6-A2AA-450C90E62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218E5E-4F78-4A29-BBFE-46CDE30FB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EBC1DA-8047-4DC7-8CD0-0B9DA633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3DA8-58EC-45B9-B507-ADAE43E9D077}" type="datetime1">
              <a:rPr lang="ru-RU" smtClean="0"/>
              <a:t>10.10.2021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D5D45A-5C8A-4CEC-82EC-C1CB9A8B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27F2E7-0EEC-4EA7-BF5E-F52BBC50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55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D449-AE89-4BFB-9A64-FC5FC657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3B5908-DD64-45D3-BE29-927C262C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ED6E-0C36-4E3C-8C84-A6EC845BBC09}" type="datetime1">
              <a:rPr lang="ru-RU" smtClean="0"/>
              <a:t>10.10.2021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BCC95C-0AEB-4312-8B88-B78F40FD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94EF70-F9DD-4BBD-8B32-F3C9E330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97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DA8A8-14C1-444B-AF43-8C97736D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3206-83F6-4319-AFDD-AD3E20F81687}" type="datetime1">
              <a:rPr lang="ru-RU" smtClean="0"/>
              <a:t>10.10.2021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4E325E-BBE6-410F-99FE-DD011648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9C100-8AB4-4873-94E2-918826F4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1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4CA87-E93F-4B86-9863-91985D1E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076B5-1233-4878-8996-E1BD454C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C78627-D318-4DA5-A19E-EDD339499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D726F4-715C-4032-845B-923EC9EC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A0BE-15CE-43E3-8795-8100498085AE}" type="datetime1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7CF5F2-6C2E-4D82-A696-F0EDCDF9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03E14D-094E-45DC-BBC7-D2345B87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28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A299E-5EF1-4407-B151-E20F9DD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F2F397-71A4-4B27-9DC1-FA0C3436C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BD9B34-E7AA-478B-8E6F-A58B616AF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A6E5E8-AEF8-4D78-AD2B-EF0CF29D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6F08-3F84-4C7D-B85B-3F281CC5483B}" type="datetime1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71D559-6A45-4817-BE59-777BBF08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0468C6-C00F-4557-97F3-3A13E292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3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E2B92-36D7-4336-9B7D-D2449AAE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3DB3B7-1E05-4AAF-9B11-D5E8E1D5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B64193-060B-46F2-A2A6-81D2D9FBA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8997-DBC5-4196-A0AF-63B096760798}" type="datetime1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6B364-D737-4445-8184-885D2262A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11D64-82A0-457E-AEF4-9982BDA9E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E9417-2986-425B-AAF1-BCFDA6456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28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68B14A-367C-4ED1-BA05-5BB63FD2D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701" y="696493"/>
            <a:ext cx="3744451" cy="101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E63ACB-D551-471B-A87C-561FCAD5E37E}"/>
              </a:ext>
            </a:extLst>
          </p:cNvPr>
          <p:cNvSpPr/>
          <p:nvPr/>
        </p:nvSpPr>
        <p:spPr>
          <a:xfrm>
            <a:off x="0" y="2528047"/>
            <a:ext cx="12205447" cy="1073991"/>
          </a:xfrm>
          <a:prstGeom prst="rect">
            <a:avLst/>
          </a:prstGeom>
          <a:solidFill>
            <a:srgbClr val="203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6DFBB-1F34-43E8-9AE2-9B53A5A91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28048"/>
            <a:ext cx="12192000" cy="1073990"/>
          </a:xfrm>
        </p:spPr>
        <p:txBody>
          <a:bodyPr anchor="ctr">
            <a:normAutofit/>
          </a:bodyPr>
          <a:lstStyle/>
          <a:p>
            <a:r>
              <a:rPr lang="ru-RU" sz="3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АНАЛИЗ ФЕДЕРАЛЬНЫХ ПРОГРАММ СУБСИДИРОВАНИЯ</a:t>
            </a:r>
            <a:endParaRPr lang="ru-RU" sz="3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D88CCFB-CE98-48D3-B972-36D915C40688}"/>
              </a:ext>
            </a:extLst>
          </p:cNvPr>
          <p:cNvSpPr txBox="1">
            <a:spLocks/>
          </p:cNvSpPr>
          <p:nvPr/>
        </p:nvSpPr>
        <p:spPr>
          <a:xfrm>
            <a:off x="265617" y="3874099"/>
            <a:ext cx="4794756" cy="2457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Научный руководитель:</a:t>
            </a:r>
          </a:p>
          <a:p>
            <a:pPr algn="l">
              <a:spcBef>
                <a:spcPts val="300"/>
              </a:spcBef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Соколова Екатерина Владимировна</a:t>
            </a:r>
          </a:p>
          <a:p>
            <a:pPr algn="l">
              <a:spcBef>
                <a:spcPts val="300"/>
              </a:spcBef>
            </a:pP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ru-RU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Команда студентов:</a:t>
            </a:r>
          </a:p>
          <a:p>
            <a:pPr algn="l">
              <a:spcBef>
                <a:spcPts val="300"/>
              </a:spcBef>
            </a:pP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ндреев Данил</a:t>
            </a:r>
          </a:p>
          <a:p>
            <a:pPr algn="l">
              <a:spcBef>
                <a:spcPts val="300"/>
              </a:spcBef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Дмитриев Кирилл</a:t>
            </a:r>
          </a:p>
          <a:p>
            <a:pPr algn="l">
              <a:spcBef>
                <a:spcPts val="300"/>
              </a:spcBef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Разгуляев Даниил</a:t>
            </a:r>
          </a:p>
          <a:p>
            <a:pPr algn="l">
              <a:spcBef>
                <a:spcPts val="300"/>
              </a:spcBef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Романова Анна</a:t>
            </a:r>
            <a:endParaRPr lang="ru-RU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ru-RU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Поташков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Данила</a:t>
            </a:r>
            <a:endParaRPr lang="ru-RU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9D7B50DC-E90E-4A28-84A5-656445F39E74}"/>
              </a:ext>
            </a:extLst>
          </p:cNvPr>
          <p:cNvSpPr txBox="1">
            <a:spLocks/>
          </p:cNvSpPr>
          <p:nvPr/>
        </p:nvSpPr>
        <p:spPr>
          <a:xfrm>
            <a:off x="5308568" y="6422877"/>
            <a:ext cx="1574863" cy="336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ru-R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Октябрь 2021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D0FB6CD-3D14-47CD-BCB6-8EB18BCC4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229"/>
            <a:ext cx="3744450" cy="12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251DB71-3D46-41BB-9FC2-CD9BE1E44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9898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>
            <a:extLst>
              <a:ext uri="{FF2B5EF4-FFF2-40B4-BE49-F238E27FC236}">
                <a16:creationId xmlns:a16="http://schemas.microsoft.com/office/drawing/2014/main" id="{90118508-4753-4F46-B373-B5A04932A278}"/>
              </a:ext>
            </a:extLst>
          </p:cNvPr>
          <p:cNvSpPr/>
          <p:nvPr/>
        </p:nvSpPr>
        <p:spPr>
          <a:xfrm>
            <a:off x="9324516" y="1376363"/>
            <a:ext cx="1435100" cy="1435100"/>
          </a:xfrm>
          <a:prstGeom prst="ellipse">
            <a:avLst/>
          </a:prstGeom>
          <a:gradFill flip="none" rotWithShape="1">
            <a:gsLst>
              <a:gs pos="100000">
                <a:srgbClr val="243FA0"/>
              </a:gs>
              <a:gs pos="50000">
                <a:srgbClr val="557AD7"/>
              </a:gs>
              <a:gs pos="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AD63E27-B0E8-4F49-B4C5-FA28542F6588}"/>
              </a:ext>
            </a:extLst>
          </p:cNvPr>
          <p:cNvSpPr/>
          <p:nvPr/>
        </p:nvSpPr>
        <p:spPr>
          <a:xfrm>
            <a:off x="7770583" y="1376363"/>
            <a:ext cx="1435100" cy="1435100"/>
          </a:xfrm>
          <a:prstGeom prst="ellipse">
            <a:avLst/>
          </a:prstGeom>
          <a:gradFill flip="none" rotWithShape="1">
            <a:gsLst>
              <a:gs pos="100000">
                <a:srgbClr val="243FA0"/>
              </a:gs>
              <a:gs pos="50000">
                <a:srgbClr val="557AD7"/>
              </a:gs>
              <a:gs pos="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4DB574-82D8-4B2D-9F07-0830A7DD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10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C4A9F4-19AC-49F5-9C00-71175F1A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53EB63D-5933-4A4B-9D3B-4C969FFC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92239"/>
            <a:ext cx="8726258" cy="86836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субсидируемых маршрутов с СПБ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26901-3ABA-4428-8C4A-CE3B92A1DF6E}"/>
              </a:ext>
            </a:extLst>
          </p:cNvPr>
          <p:cNvSpPr txBox="1"/>
          <p:nvPr/>
        </p:nvSpPr>
        <p:spPr>
          <a:xfrm>
            <a:off x="6233883" y="3401204"/>
            <a:ext cx="4622799" cy="107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</a:pP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2021 году количество маршрутов уменьшилось на два, что может быть связано с изменением фокуса государства в сторону борьбы с пандемией и её последствиями. </a:t>
            </a:r>
          </a:p>
          <a:p>
            <a:pPr indent="539750" algn="just">
              <a:lnSpc>
                <a:spcPct val="115000"/>
              </a:lnSpc>
              <a:spcBef>
                <a:spcPts val="1200"/>
              </a:spcBef>
            </a:pPr>
            <a:endParaRPr lang="ru-R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DFFC6F1-0A2F-42DA-ACD8-A948607EFBCE}"/>
              </a:ext>
            </a:extLst>
          </p:cNvPr>
          <p:cNvSpPr/>
          <p:nvPr/>
        </p:nvSpPr>
        <p:spPr>
          <a:xfrm>
            <a:off x="6233883" y="1376362"/>
            <a:ext cx="1417867" cy="1417867"/>
          </a:xfrm>
          <a:prstGeom prst="ellipse">
            <a:avLst/>
          </a:prstGeom>
          <a:gradFill flip="none" rotWithShape="1">
            <a:gsLst>
              <a:gs pos="100000">
                <a:srgbClr val="243FA0"/>
              </a:gs>
              <a:gs pos="50000">
                <a:srgbClr val="557AD7"/>
              </a:gs>
              <a:gs pos="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864F297-23EF-4C40-AF04-ABE19CF99B36}"/>
              </a:ext>
            </a:extLst>
          </p:cNvPr>
          <p:cNvSpPr/>
          <p:nvPr/>
        </p:nvSpPr>
        <p:spPr>
          <a:xfrm>
            <a:off x="479425" y="1376363"/>
            <a:ext cx="4867275" cy="4844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9EBBC4E-424F-4829-BE7A-F52D3D35A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71420"/>
              </p:ext>
            </p:extLst>
          </p:nvPr>
        </p:nvGraphicFramePr>
        <p:xfrm>
          <a:off x="724707" y="1496544"/>
          <a:ext cx="4444193" cy="4632786"/>
        </p:xfrm>
        <a:graphic>
          <a:graphicData uri="http://schemas.openxmlformats.org/drawingml/2006/table">
            <a:tbl>
              <a:tblPr/>
              <a:tblGrid>
                <a:gridCol w="1520727">
                  <a:extLst>
                    <a:ext uri="{9D8B030D-6E8A-4147-A177-3AD203B41FA5}">
                      <a16:colId xmlns:a16="http://schemas.microsoft.com/office/drawing/2014/main" val="2042277303"/>
                    </a:ext>
                  </a:extLst>
                </a:gridCol>
                <a:gridCol w="1546946">
                  <a:extLst>
                    <a:ext uri="{9D8B030D-6E8A-4147-A177-3AD203B41FA5}">
                      <a16:colId xmlns:a16="http://schemas.microsoft.com/office/drawing/2014/main" val="3274432727"/>
                    </a:ext>
                  </a:extLst>
                </a:gridCol>
                <a:gridCol w="458840">
                  <a:extLst>
                    <a:ext uri="{9D8B030D-6E8A-4147-A177-3AD203B41FA5}">
                      <a16:colId xmlns:a16="http://schemas.microsoft.com/office/drawing/2014/main" val="1724005542"/>
                    </a:ext>
                  </a:extLst>
                </a:gridCol>
                <a:gridCol w="458840">
                  <a:extLst>
                    <a:ext uri="{9D8B030D-6E8A-4147-A177-3AD203B41FA5}">
                      <a16:colId xmlns:a16="http://schemas.microsoft.com/office/drawing/2014/main" val="1217780078"/>
                    </a:ext>
                  </a:extLst>
                </a:gridCol>
                <a:gridCol w="458840">
                  <a:extLst>
                    <a:ext uri="{9D8B030D-6E8A-4147-A177-3AD203B41FA5}">
                      <a16:colId xmlns:a16="http://schemas.microsoft.com/office/drawing/2014/main" val="3769159869"/>
                    </a:ext>
                  </a:extLst>
                </a:gridCol>
              </a:tblGrid>
              <a:tr h="2573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Маршрут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178984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Котлас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749598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Вельск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393374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Белгород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45534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Элиста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428020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Курск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64679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Йошкар-Ола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888218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Апатиты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937841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Нижний Новгород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78801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Пенза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79702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Томск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428883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Ульяновск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384570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Советский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483855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Надым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08167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Новый Уренгой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08840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Ноябрьск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031882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Салехард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109595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Санкт-Петербург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Ярославль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77564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73490A-86EB-4FB8-8CBB-2707718E6416}"/>
              </a:ext>
            </a:extLst>
          </p:cNvPr>
          <p:cNvSpPr txBox="1"/>
          <p:nvPr/>
        </p:nvSpPr>
        <p:spPr>
          <a:xfrm>
            <a:off x="6115050" y="1647289"/>
            <a:ext cx="499109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indent="539750">
              <a:spcBef>
                <a:spcPts val="1200"/>
              </a:spcBef>
            </a:pPr>
            <a:r>
              <a:rPr lang="ru-RU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2019</a:t>
            </a:r>
            <a:r>
              <a:rPr lang="ru-RU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ru-RU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2020		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5115B-B281-4533-8901-E1C60E3934CE}"/>
              </a:ext>
            </a:extLst>
          </p:cNvPr>
          <p:cNvSpPr txBox="1"/>
          <p:nvPr/>
        </p:nvSpPr>
        <p:spPr>
          <a:xfrm>
            <a:off x="5662382" y="1985843"/>
            <a:ext cx="527049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indent="539750">
              <a:spcBef>
                <a:spcPts val="1200"/>
              </a:spcBef>
            </a:pPr>
            <a:r>
              <a:rPr lang="ru-RU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15 маршрутов    24 маршрута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22</a:t>
            </a:r>
            <a:r>
              <a:rPr lang="ru-RU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маршрута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1F39E-DD6B-4B77-A8BB-5A69CD632366}"/>
              </a:ext>
            </a:extLst>
          </p:cNvPr>
          <p:cNvSpPr txBox="1"/>
          <p:nvPr/>
        </p:nvSpPr>
        <p:spPr>
          <a:xfrm>
            <a:off x="6157682" y="4962449"/>
            <a:ext cx="4775199" cy="71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</a:pP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Принимая во внимание динамику и текущую государственную политику, можно предположить, что в дальнейшем список маршрутов будет расти.</a:t>
            </a:r>
            <a:endParaRPr lang="ru-RU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5E626D3B-CFBE-4058-A1C9-6D711B2EE463}"/>
              </a:ext>
            </a:extLst>
          </p:cNvPr>
          <p:cNvSpPr/>
          <p:nvPr/>
        </p:nvSpPr>
        <p:spPr>
          <a:xfrm rot="10800000">
            <a:off x="6571781" y="2971972"/>
            <a:ext cx="3946999" cy="286984"/>
          </a:xfrm>
          <a:prstGeom prst="triangle">
            <a:avLst>
              <a:gd name="adj" fmla="val 503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750E8054-4845-4F5F-860D-EE4985CA08D7}"/>
              </a:ext>
            </a:extLst>
          </p:cNvPr>
          <p:cNvSpPr/>
          <p:nvPr/>
        </p:nvSpPr>
        <p:spPr>
          <a:xfrm rot="10800000">
            <a:off x="6637099" y="4390968"/>
            <a:ext cx="3946999" cy="286984"/>
          </a:xfrm>
          <a:prstGeom prst="triangle">
            <a:avLst>
              <a:gd name="adj" fmla="val 503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58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8B9C9CB3-2646-4C7A-935D-DDB632A0C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322009"/>
              </p:ext>
            </p:extLst>
          </p:nvPr>
        </p:nvGraphicFramePr>
        <p:xfrm>
          <a:off x="462528" y="1447800"/>
          <a:ext cx="4414271" cy="4860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99733-2E04-41BE-B3F4-D3D7272E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11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DF6D73-71CD-48E4-9156-949F48183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8478C43-44AA-48D7-BC32-F948DEA2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92239"/>
            <a:ext cx="9206113" cy="86836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субсидируемых маршрутов по РФ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B4F5A985-8AD7-4918-A523-756EFA5C1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846526"/>
              </p:ext>
            </p:extLst>
          </p:nvPr>
        </p:nvGraphicFramePr>
        <p:xfrm>
          <a:off x="6753225" y="1376363"/>
          <a:ext cx="4819650" cy="486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B1017B7-551E-4D90-9471-EF02DB54D2BE}"/>
              </a:ext>
            </a:extLst>
          </p:cNvPr>
          <p:cNvSpPr/>
          <p:nvPr/>
        </p:nvSpPr>
        <p:spPr>
          <a:xfrm>
            <a:off x="5018567" y="1520824"/>
            <a:ext cx="2562447" cy="4608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177F7-BA31-4805-B9C7-AA0D5CF08F49}"/>
              </a:ext>
            </a:extLst>
          </p:cNvPr>
          <p:cNvSpPr txBox="1"/>
          <p:nvPr/>
        </p:nvSpPr>
        <p:spPr>
          <a:xfrm>
            <a:off x="5018566" y="4039286"/>
            <a:ext cx="2562447" cy="1748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10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Значительный рост в 2021 году показали маршруты, связанные с городами Краснодарского края, такими как Сочи, Минеральные Воды и другими туристическими городами, что было продиктовано повышением интереса к отечественным местам отдыха на фоне пандемии.</a:t>
            </a:r>
            <a:endParaRPr lang="ru-RU" sz="1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ACD7A-4EF0-447F-8168-026B757EEE02}"/>
              </a:ext>
            </a:extLst>
          </p:cNvPr>
          <p:cNvSpPr txBox="1"/>
          <p:nvPr/>
        </p:nvSpPr>
        <p:spPr>
          <a:xfrm>
            <a:off x="5018566" y="1598188"/>
            <a:ext cx="2562447" cy="1563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10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Можно заметить общую</a:t>
            </a:r>
            <a:r>
              <a:rPr lang="ru-RU" sz="105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положительную динамику в количестве субсидируемых маршрутов, которая наблюдается и в менее популярных городах и субъектах, что говорит о развитии механизма субсидирования в сфере авиаперевозок.</a:t>
            </a:r>
            <a:endParaRPr lang="ru-RU" sz="1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5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EC8808-EAA2-4DAF-B001-884668A7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192" y="1729924"/>
            <a:ext cx="10619615" cy="549215"/>
          </a:xfrm>
          <a:solidFill>
            <a:srgbClr val="203F89"/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Улан-Удэ, Петрозаводск, Чита, Мирный, Горно-Алтайск, Псков, Благовещенск, Нерюнгри, Магадан, Кызыл, Анадырь, Белоярский, Талакан, Кемерово, Магнитогорск, </a:t>
            </a:r>
            <a:r>
              <a:rPr lang="ru-RU" sz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Таксимо</a:t>
            </a:r>
            <a:r>
              <a:rPr lang="ru-RU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Нягань, Усть-Кут, Нижнеангарск, Братск, Красный Чикой, Певек, Ленск, Абакан, Хужир, Курган, </a:t>
            </a:r>
            <a:r>
              <a:rPr lang="ru-RU" sz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Урай</a:t>
            </a:r>
            <a:r>
              <a:rPr lang="ru-RU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49DFA1-2072-42CA-8DED-C9905155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12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8869BD2-A961-41D6-947B-A8CA98D4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FD35FB-06D0-4FB3-916B-65CE44AF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92239"/>
            <a:ext cx="7395334" cy="86836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Потенциальные маршруты</a:t>
            </a:r>
          </a:p>
        </p:txBody>
      </p:sp>
      <p:pic>
        <p:nvPicPr>
          <p:cNvPr id="8" name="image19.png">
            <a:extLst>
              <a:ext uri="{FF2B5EF4-FFF2-40B4-BE49-F238E27FC236}">
                <a16:creationId xmlns:a16="http://schemas.microsoft.com/office/drawing/2014/main" id="{B917E1C9-C6DD-4F03-9AC1-C287F36CAFC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6192" y="2552033"/>
            <a:ext cx="10619615" cy="3624930"/>
          </a:xfrm>
          <a:prstGeom prst="rect">
            <a:avLst/>
          </a:prstGeom>
          <a:ln/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BEFD610-D645-41B9-B458-153C4FF0D2FD}"/>
              </a:ext>
            </a:extLst>
          </p:cNvPr>
          <p:cNvSpPr txBox="1">
            <a:spLocks/>
          </p:cNvSpPr>
          <p:nvPr/>
        </p:nvSpPr>
        <p:spPr>
          <a:xfrm>
            <a:off x="2398332" y="1265135"/>
            <a:ext cx="7395334" cy="32834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Было выявлено 27 потенциальных маршрутов</a:t>
            </a:r>
          </a:p>
        </p:txBody>
      </p:sp>
    </p:spTree>
    <p:extLst>
      <p:ext uri="{BB962C8B-B14F-4D97-AF65-F5344CB8AC3E}">
        <p14:creationId xmlns:p14="http://schemas.microsoft.com/office/powerpoint/2010/main" val="114379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DB0B97-6A58-4BC5-B8EF-8788AA0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13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9409097-317F-492A-9DCF-2A58C91D6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5E2CE97-1473-43A4-A6B7-9C39B3E7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92239"/>
            <a:ext cx="7381686" cy="86836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Отбор потенциальных маршрутов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B889E-8821-4FF2-8D20-9D2DC4D578B0}"/>
              </a:ext>
            </a:extLst>
          </p:cNvPr>
          <p:cNvSpPr txBox="1"/>
          <p:nvPr/>
        </p:nvSpPr>
        <p:spPr>
          <a:xfrm>
            <a:off x="7573142" y="1615922"/>
            <a:ext cx="3780658" cy="954107"/>
          </a:xfrm>
          <a:prstGeom prst="rect">
            <a:avLst/>
          </a:prstGeom>
          <a:solidFill>
            <a:srgbClr val="203F89"/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Среди всех потенциальных маршрутов были отобраны те, что удовлетворяют условиям программы субсидирования региональных перевозок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A5DBC3-F9F3-479C-B799-F5EE73138F76}"/>
              </a:ext>
            </a:extLst>
          </p:cNvPr>
          <p:cNvSpPr txBox="1"/>
          <p:nvPr/>
        </p:nvSpPr>
        <p:spPr>
          <a:xfrm>
            <a:off x="7573140" y="3173113"/>
            <a:ext cx="3780659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Синим отмечены регионы, в целом активно занимающиеся </a:t>
            </a:r>
            <a:r>
              <a:rPr lang="ru-RU" sz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софинансированием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Серым отмечен</a:t>
            </a:r>
            <a:r>
              <a:rPr lang="ru-RU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ы регионы, которые менее активно занимаются </a:t>
            </a:r>
            <a:r>
              <a:rPr lang="ru-RU" sz="1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софинансированием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71A9640-DCCA-4B6C-93EC-56455F009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4954"/>
              </p:ext>
            </p:extLst>
          </p:nvPr>
        </p:nvGraphicFramePr>
        <p:xfrm>
          <a:off x="372862" y="1615922"/>
          <a:ext cx="7057748" cy="42522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94058">
                  <a:extLst>
                    <a:ext uri="{9D8B030D-6E8A-4147-A177-3AD203B41FA5}">
                      <a16:colId xmlns:a16="http://schemas.microsoft.com/office/drawing/2014/main" val="338592841"/>
                    </a:ext>
                  </a:extLst>
                </a:gridCol>
                <a:gridCol w="2381845">
                  <a:extLst>
                    <a:ext uri="{9D8B030D-6E8A-4147-A177-3AD203B41FA5}">
                      <a16:colId xmlns:a16="http://schemas.microsoft.com/office/drawing/2014/main" val="3687461654"/>
                    </a:ext>
                  </a:extLst>
                </a:gridCol>
                <a:gridCol w="2381845">
                  <a:extLst>
                    <a:ext uri="{9D8B030D-6E8A-4147-A177-3AD203B41FA5}">
                      <a16:colId xmlns:a16="http://schemas.microsoft.com/office/drawing/2014/main" val="640940662"/>
                    </a:ext>
                  </a:extLst>
                </a:gridCol>
              </a:tblGrid>
              <a:tr h="5315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Регион</a:t>
                      </a:r>
                      <a:endParaRPr lang="ru-RU" sz="2400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Город</a:t>
                      </a:r>
                      <a:endParaRPr lang="ru-RU" sz="2400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Бенчмарк</a:t>
                      </a:r>
                      <a:endParaRPr lang="ru-RU" sz="2400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315634"/>
                  </a:ext>
                </a:extLst>
              </a:tr>
              <a:tr h="5315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Челябинская обл.</a:t>
                      </a:r>
                      <a:endParaRPr lang="ru-RU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Магнитогорск</a:t>
                      </a:r>
                      <a:endParaRPr lang="ru-RU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1.04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203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2093"/>
                  </a:ext>
                </a:extLst>
              </a:tr>
              <a:tr h="5315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ХМАО</a:t>
                      </a:r>
                      <a:endParaRPr lang="ru-RU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Нягань</a:t>
                      </a:r>
                      <a:endParaRPr lang="ru-RU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0.89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203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834796"/>
                  </a:ext>
                </a:extLst>
              </a:tr>
              <a:tr h="5315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ХМАО</a:t>
                      </a:r>
                      <a:endParaRPr lang="ru-RU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Белоярский</a:t>
                      </a:r>
                      <a:endParaRPr lang="ru-RU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0.89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203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494148"/>
                  </a:ext>
                </a:extLst>
              </a:tr>
              <a:tr h="5315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ХМАО</a:t>
                      </a:r>
                      <a:endParaRPr lang="ru-RU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Урай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0.89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203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47383"/>
                  </a:ext>
                </a:extLst>
              </a:tr>
              <a:tr h="5315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Курганская обл.</a:t>
                      </a:r>
                      <a:endParaRPr lang="ru-RU" sz="20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Курган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</a:t>
                      </a:r>
                      <a:endParaRPr lang="ru-RU" sz="20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31780"/>
                  </a:ext>
                </a:extLst>
              </a:tr>
              <a:tr h="5315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Кемеровская обл.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Кемерово</a:t>
                      </a:r>
                      <a:endParaRPr lang="ru-RU" sz="20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48667"/>
                  </a:ext>
                </a:extLst>
              </a:tr>
              <a:tr h="5315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Республика Бурятия</a:t>
                      </a:r>
                      <a:endParaRPr lang="ru-RU" sz="200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Нижнеангарск</a:t>
                      </a:r>
                      <a:endParaRPr lang="ru-RU" sz="20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~0.01</a:t>
                      </a:r>
                      <a:endParaRPr lang="ru-RU" sz="20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3545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3E82196-76AD-4D37-B868-99E41EDF0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5" y="21445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D43E6-4DAD-4C50-9150-85FB6E31483F}"/>
              </a:ext>
            </a:extLst>
          </p:cNvPr>
          <p:cNvSpPr txBox="1"/>
          <p:nvPr/>
        </p:nvSpPr>
        <p:spPr>
          <a:xfrm>
            <a:off x="7573141" y="5129474"/>
            <a:ext cx="3780659" cy="738664"/>
          </a:xfrm>
          <a:prstGeom prst="rect">
            <a:avLst/>
          </a:prstGeom>
          <a:solidFill>
            <a:srgbClr val="203F89"/>
          </a:solidFill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Бенчмаркинг проводился отдельно для каждой группы, чтобы выделить наиболее приоритетные регионы внутри групп</a:t>
            </a:r>
          </a:p>
        </p:txBody>
      </p:sp>
    </p:spTree>
    <p:extLst>
      <p:ext uri="{BB962C8B-B14F-4D97-AF65-F5344CB8AC3E}">
        <p14:creationId xmlns:p14="http://schemas.microsoft.com/office/powerpoint/2010/main" val="253561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DB0B97-6A58-4BC5-B8EF-8788AA0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14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9409097-317F-492A-9DCF-2A58C91D6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5E2CE97-1473-43A4-A6B7-9C39B3E7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92239"/>
            <a:ext cx="7381686" cy="86836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Бенчмаркинг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B889E-8821-4FF2-8D20-9D2DC4D578B0}"/>
              </a:ext>
            </a:extLst>
          </p:cNvPr>
          <p:cNvSpPr txBox="1"/>
          <p:nvPr/>
        </p:nvSpPr>
        <p:spPr>
          <a:xfrm>
            <a:off x="6598817" y="1241958"/>
            <a:ext cx="475498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Для бенчмаркинга регионы были отобраны  в 2 кластера по объемам субсидирования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A5DBC3-F9F3-479C-B799-F5EE73138F76}"/>
              </a:ext>
            </a:extLst>
          </p:cNvPr>
          <p:cNvSpPr txBox="1"/>
          <p:nvPr/>
        </p:nvSpPr>
        <p:spPr>
          <a:xfrm>
            <a:off x="6598817" y="2021208"/>
            <a:ext cx="475498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Показатели для бенчмаркинга: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Средневзвешенная ставка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софинансирования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Кол-во маршрутов,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софинансируемых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регионом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Согласно бенчмаркингу, оценка 2 – регион с максимальными значениями по двум параметрам, 0 – регион с минимальными значениями</a:t>
            </a: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313244D9-3FF4-4DE3-9ED8-1BE9E6FEA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16061"/>
              </p:ext>
            </p:extLst>
          </p:nvPr>
        </p:nvGraphicFramePr>
        <p:xfrm>
          <a:off x="6602672" y="3979894"/>
          <a:ext cx="47549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92">
                  <a:extLst>
                    <a:ext uri="{9D8B030D-6E8A-4147-A177-3AD203B41FA5}">
                      <a16:colId xmlns:a16="http://schemas.microsoft.com/office/drawing/2014/main" val="3532990362"/>
                    </a:ext>
                  </a:extLst>
                </a:gridCol>
                <a:gridCol w="2377492">
                  <a:extLst>
                    <a:ext uri="{9D8B030D-6E8A-4147-A177-3AD203B41FA5}">
                      <a16:colId xmlns:a16="http://schemas.microsoft.com/office/drawing/2014/main" val="2828531073"/>
                    </a:ext>
                  </a:extLst>
                </a:gridCol>
              </a:tblGrid>
              <a:tr h="356391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Топ 5 регионов в кластере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0532"/>
                  </a:ext>
                </a:extLst>
              </a:tr>
              <a:tr h="35639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Развитый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Отстающий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978629"/>
                  </a:ext>
                </a:extLst>
              </a:tr>
              <a:tr h="356391">
                <a:tc>
                  <a:txBody>
                    <a:bodyPr/>
                    <a:lstStyle/>
                    <a:p>
                      <a:r>
                        <a:rPr lang="ru-RU" dirty="0" err="1"/>
                        <a:t>Респ</a:t>
                      </a:r>
                      <a:r>
                        <a:rPr lang="ru-RU" dirty="0"/>
                        <a:t>. Татарстан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Тюменская обл.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433823"/>
                  </a:ext>
                </a:extLst>
              </a:tr>
              <a:tr h="356391">
                <a:tc>
                  <a:txBody>
                    <a:bodyPr/>
                    <a:lstStyle/>
                    <a:p>
                      <a:r>
                        <a:rPr lang="ru-RU" dirty="0"/>
                        <a:t>Ростовская обл.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Брянская обл.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16510"/>
                  </a:ext>
                </a:extLst>
              </a:tr>
              <a:tr h="356391">
                <a:tc>
                  <a:txBody>
                    <a:bodyPr/>
                    <a:lstStyle/>
                    <a:p>
                      <a:r>
                        <a:rPr lang="ru-RU" dirty="0"/>
                        <a:t>Челябинская обл.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Архангельская обл.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9341"/>
                  </a:ext>
                </a:extLst>
              </a:tr>
              <a:tr h="356391">
                <a:tc>
                  <a:txBody>
                    <a:bodyPr/>
                    <a:lstStyle/>
                    <a:p>
                      <a:r>
                        <a:rPr lang="ru-RU" dirty="0"/>
                        <a:t>ХМАО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Тамбовская обл.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55817"/>
                  </a:ext>
                </a:extLst>
              </a:tr>
              <a:tr h="356391">
                <a:tc>
                  <a:txBody>
                    <a:bodyPr/>
                    <a:lstStyle/>
                    <a:p>
                      <a:r>
                        <a:rPr lang="ru-RU" dirty="0"/>
                        <a:t>Калужская обл.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Липецкая обл.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1044"/>
                  </a:ext>
                </a:extLst>
              </a:tr>
            </a:tbl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0AEDD618-D18F-4229-8C00-174EA4656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315217"/>
              </p:ext>
            </p:extLst>
          </p:nvPr>
        </p:nvGraphicFramePr>
        <p:xfrm>
          <a:off x="479426" y="1027229"/>
          <a:ext cx="5388714" cy="2951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1B5C71D1-0033-42AE-91B5-261EF9E792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195092"/>
              </p:ext>
            </p:extLst>
          </p:nvPr>
        </p:nvGraphicFramePr>
        <p:xfrm>
          <a:off x="479424" y="3906955"/>
          <a:ext cx="5844438" cy="2951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0459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DAC9615-3B86-41A6-9150-D3429D4BC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152141"/>
              </p:ext>
            </p:extLst>
          </p:nvPr>
        </p:nvGraphicFramePr>
        <p:xfrm>
          <a:off x="245918" y="1672936"/>
          <a:ext cx="7838209" cy="4914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38EC7B-F1F8-40E2-83D2-5244E568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15</a:t>
            </a:fld>
            <a:endParaRPr lang="ru-RU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B5AF785-0E8A-45F8-A359-A06C7615F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B8C38A-A026-4DEA-BDF7-8C27CA9E6F3C}"/>
              </a:ext>
            </a:extLst>
          </p:cNvPr>
          <p:cNvSpPr txBox="1"/>
          <p:nvPr/>
        </p:nvSpPr>
        <p:spPr>
          <a:xfrm>
            <a:off x="8448656" y="1866054"/>
            <a:ext cx="3303462" cy="92377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ru-RU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Костромское АП, Вологодское АП, Азимут, РусЛайн</a:t>
            </a:r>
            <a:r>
              <a:rPr lang="ru-RU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</a:t>
            </a:r>
            <a:r>
              <a:rPr lang="ru-RU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ПАО</a:t>
            </a:r>
            <a:r>
              <a:rPr lang="ru-RU" sz="1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ЮТэйр </a:t>
            </a: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стабильно получали субсидии в течение трех лет</a:t>
            </a: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AEB36C-3BDA-4B6A-B8C4-D70BACB24FFA}"/>
              </a:ext>
            </a:extLst>
          </p:cNvPr>
          <p:cNvSpPr txBox="1"/>
          <p:nvPr/>
        </p:nvSpPr>
        <p:spPr>
          <a:xfrm>
            <a:off x="8448656" y="3560688"/>
            <a:ext cx="3303462" cy="177324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Компании, нацеленные на развитие маршрутов в рамках программы 1242 и развивающие парк ВС отечественного производства: </a:t>
            </a: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12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ИрАэро</a:t>
            </a:r>
            <a:endParaRPr lang="ru-RU" sz="1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12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ПАО Ютэйр</a:t>
            </a:r>
            <a:endParaRPr lang="ru-RU" sz="1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12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Ямал</a:t>
            </a:r>
            <a:endParaRPr lang="ru-RU" sz="1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12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Сибирь</a:t>
            </a:r>
            <a:endParaRPr lang="ru-RU" sz="1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89314B9B-86B9-47FF-A97E-A68308C7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92239"/>
            <a:ext cx="9619791" cy="86836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участия авиакомпаний с СПБ в рамках программы субсидирования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637446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4BDE8A6-C6C5-4A10-80AA-37FF02DDB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701305"/>
              </p:ext>
            </p:extLst>
          </p:nvPr>
        </p:nvGraphicFramePr>
        <p:xfrm>
          <a:off x="0" y="1520825"/>
          <a:ext cx="4312465" cy="5046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FA482D-0C53-472E-8A7F-225B9C21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16</a:t>
            </a:fld>
            <a:endParaRPr lang="ru-RU" dirty="0"/>
          </a:p>
        </p:txBody>
      </p:sp>
      <p:graphicFrame>
        <p:nvGraphicFramePr>
          <p:cNvPr id="8" name="Объект 6">
            <a:extLst>
              <a:ext uri="{FF2B5EF4-FFF2-40B4-BE49-F238E27FC236}">
                <a16:creationId xmlns:a16="http://schemas.microsoft.com/office/drawing/2014/main" id="{4C8FCF2F-5E1D-4A77-9456-4551FB1A6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804373"/>
              </p:ext>
            </p:extLst>
          </p:nvPr>
        </p:nvGraphicFramePr>
        <p:xfrm>
          <a:off x="4445815" y="1520824"/>
          <a:ext cx="4312464" cy="5046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3CEB40F-7513-43A7-80D0-CFC30ADFB6F2}"/>
              </a:ext>
            </a:extLst>
          </p:cNvPr>
          <p:cNvSpPr txBox="1">
            <a:spLocks/>
          </p:cNvSpPr>
          <p:nvPr/>
        </p:nvSpPr>
        <p:spPr>
          <a:xfrm>
            <a:off x="479424" y="492239"/>
            <a:ext cx="9534587" cy="868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Динамика участия авиакомпаний в РФ в рамках программы субсидирования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72EF71A-8319-4E8D-AA5A-9C64C515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A34EF8-47C3-4B23-8823-753B9D7BD3F7}"/>
              </a:ext>
            </a:extLst>
          </p:cNvPr>
          <p:cNvSpPr txBox="1"/>
          <p:nvPr/>
        </p:nvSpPr>
        <p:spPr>
          <a:xfrm>
            <a:off x="9329592" y="2122705"/>
            <a:ext cx="2743200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ИрАэро, ПАО Ютэйр и Сибирь: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сократили кол-во субсидируемых маршрутов с СПБ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увеличили их кол-во с другими регионами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стали активнее </a:t>
            </a:r>
            <a:r>
              <a:rPr lang="ru-RU" sz="1400" dirty="0" err="1"/>
              <a:t>софинансировать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3162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C3D10-47F1-44D6-89AC-4743308A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7603765-1BB3-4003-9EA8-DF24CC470650}"/>
              </a:ext>
            </a:extLst>
          </p:cNvPr>
          <p:cNvSpPr txBox="1">
            <a:spLocks/>
          </p:cNvSpPr>
          <p:nvPr/>
        </p:nvSpPr>
        <p:spPr>
          <a:xfrm>
            <a:off x="479423" y="603667"/>
            <a:ext cx="9286013" cy="868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маршруты чаще </a:t>
            </a:r>
            <a:r>
              <a:rPr lang="ru-RU" sz="2800" b="1" dirty="0" err="1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софинансируются</a:t>
            </a: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AE83E4-C869-48C6-9A25-A1411C32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4065DA41-FD18-47A6-B439-EDB25270E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017053"/>
              </p:ext>
            </p:extLst>
          </p:nvPr>
        </p:nvGraphicFramePr>
        <p:xfrm>
          <a:off x="626968" y="1765300"/>
          <a:ext cx="3340100" cy="425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Диаграмма 20">
            <a:extLst>
              <a:ext uri="{FF2B5EF4-FFF2-40B4-BE49-F238E27FC236}">
                <a16:creationId xmlns:a16="http://schemas.microsoft.com/office/drawing/2014/main" id="{6939C124-C294-4304-88BC-FAEAA18A34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829217"/>
              </p:ext>
            </p:extLst>
          </p:nvPr>
        </p:nvGraphicFramePr>
        <p:xfrm>
          <a:off x="4170267" y="1765300"/>
          <a:ext cx="3170333" cy="425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FF0B30D-8945-403D-AFC1-82A08B9E149B}"/>
              </a:ext>
            </a:extLst>
          </p:cNvPr>
          <p:cNvSpPr txBox="1"/>
          <p:nvPr/>
        </p:nvSpPr>
        <p:spPr>
          <a:xfrm>
            <a:off x="8156337" y="5410011"/>
            <a:ext cx="293860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Чаще всего субсидируются круглогодичные маршруты, а также “летние” маршруты, но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софинансируются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со стороны региона или а/к – маршруты 1-го кластера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4C918-3496-4776-B805-4980F7A70980}"/>
              </a:ext>
            </a:extLst>
          </p:cNvPr>
          <p:cNvSpPr txBox="1"/>
          <p:nvPr/>
        </p:nvSpPr>
        <p:spPr>
          <a:xfrm>
            <a:off x="7597399" y="3425000"/>
            <a:ext cx="3497545" cy="1384995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1-й кластер: маршруты, которые субсидируются в месяцы Зимы, Весны и Осени. 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2-й кластер: маршруты, рассчитанные на летний отдых (период субсидирования растянут на Май-Сентябрь)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3-й кластер: круглогодичные маршруты</a:t>
            </a:r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0644B7FD-74AC-4ACF-9AA5-AC0BCF777325}"/>
              </a:ext>
            </a:extLst>
          </p:cNvPr>
          <p:cNvSpPr/>
          <p:nvPr/>
        </p:nvSpPr>
        <p:spPr>
          <a:xfrm rot="10800000">
            <a:off x="7876867" y="5047730"/>
            <a:ext cx="2938607" cy="245209"/>
          </a:xfrm>
          <a:prstGeom prst="triangle">
            <a:avLst>
              <a:gd name="adj" fmla="val 50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 descr="Восклицательный знак">
            <a:extLst>
              <a:ext uri="{FF2B5EF4-FFF2-40B4-BE49-F238E27FC236}">
                <a16:creationId xmlns:a16="http://schemas.microsoft.com/office/drawing/2014/main" id="{7957372C-3B0B-4E8D-A582-9616DCF7D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3139" y="5317677"/>
            <a:ext cx="1200329" cy="120032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70BA51-8114-4909-856A-D60C53234FC5}"/>
              </a:ext>
            </a:extLst>
          </p:cNvPr>
          <p:cNvSpPr/>
          <p:nvPr/>
        </p:nvSpPr>
        <p:spPr>
          <a:xfrm>
            <a:off x="7597399" y="1600165"/>
            <a:ext cx="3497545" cy="1366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ysClr val="windowText" lastClr="000000"/>
                </a:solidFill>
              </a:rPr>
              <a:t>Критерии кластеризации: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ysClr val="windowText" lastClr="000000"/>
                </a:solidFill>
              </a:rPr>
              <a:t>Месяцы субсидирования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ysClr val="windowText" lastClr="000000"/>
                </a:solidFill>
              </a:rPr>
              <a:t>Количество мест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ysClr val="windowText" lastClr="000000"/>
                </a:solidFill>
              </a:rPr>
              <a:t>Расстояние маршрута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ysClr val="windowText" lastClr="000000"/>
                </a:solidFill>
              </a:rPr>
              <a:t>Частота полетов</a:t>
            </a:r>
          </a:p>
        </p:txBody>
      </p:sp>
    </p:spTree>
    <p:extLst>
      <p:ext uri="{BB962C8B-B14F-4D97-AF65-F5344CB8AC3E}">
        <p14:creationId xmlns:p14="http://schemas.microsoft.com/office/powerpoint/2010/main" val="1293186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C3D10-47F1-44D6-89AC-4743308A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7603765-1BB3-4003-9EA8-DF24CC470650}"/>
              </a:ext>
            </a:extLst>
          </p:cNvPr>
          <p:cNvSpPr txBox="1">
            <a:spLocks/>
          </p:cNvSpPr>
          <p:nvPr/>
        </p:nvSpPr>
        <p:spPr>
          <a:xfrm>
            <a:off x="451992" y="603667"/>
            <a:ext cx="7381686" cy="868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и рекомендации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AE83E4-C869-48C6-9A25-A1411C32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14E7DC4D-5D76-4002-8ABD-EC5A8980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054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28FBE5E-B8BC-43C8-B0EF-5E39261D5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26802"/>
              </p:ext>
            </p:extLst>
          </p:nvPr>
        </p:nvGraphicFramePr>
        <p:xfrm>
          <a:off x="301752" y="1472030"/>
          <a:ext cx="8642540" cy="4812263"/>
        </p:xfrm>
        <a:graphic>
          <a:graphicData uri="http://schemas.openxmlformats.org/drawingml/2006/table">
            <a:tbl>
              <a:tblPr/>
              <a:tblGrid>
                <a:gridCol w="1857841">
                  <a:extLst>
                    <a:ext uri="{9D8B030D-6E8A-4147-A177-3AD203B41FA5}">
                      <a16:colId xmlns:a16="http://schemas.microsoft.com/office/drawing/2014/main" val="2279034990"/>
                    </a:ext>
                  </a:extLst>
                </a:gridCol>
                <a:gridCol w="1339871">
                  <a:extLst>
                    <a:ext uri="{9D8B030D-6E8A-4147-A177-3AD203B41FA5}">
                      <a16:colId xmlns:a16="http://schemas.microsoft.com/office/drawing/2014/main" val="3768676907"/>
                    </a:ext>
                  </a:extLst>
                </a:gridCol>
                <a:gridCol w="1672103">
                  <a:extLst>
                    <a:ext uri="{9D8B030D-6E8A-4147-A177-3AD203B41FA5}">
                      <a16:colId xmlns:a16="http://schemas.microsoft.com/office/drawing/2014/main" val="908179477"/>
                    </a:ext>
                  </a:extLst>
                </a:gridCol>
                <a:gridCol w="1036659">
                  <a:extLst>
                    <a:ext uri="{9D8B030D-6E8A-4147-A177-3AD203B41FA5}">
                      <a16:colId xmlns:a16="http://schemas.microsoft.com/office/drawing/2014/main" val="2700596452"/>
                    </a:ext>
                  </a:extLst>
                </a:gridCol>
                <a:gridCol w="1136671">
                  <a:extLst>
                    <a:ext uri="{9D8B030D-6E8A-4147-A177-3AD203B41FA5}">
                      <a16:colId xmlns:a16="http://schemas.microsoft.com/office/drawing/2014/main" val="4040025132"/>
                    </a:ext>
                  </a:extLst>
                </a:gridCol>
                <a:gridCol w="1599395">
                  <a:extLst>
                    <a:ext uri="{9D8B030D-6E8A-4147-A177-3AD203B41FA5}">
                      <a16:colId xmlns:a16="http://schemas.microsoft.com/office/drawing/2014/main" val="2102287666"/>
                    </a:ext>
                  </a:extLst>
                </a:gridCol>
              </a:tblGrid>
              <a:tr h="3674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Авиакомпания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Бенчмарк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Кластер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Процент </a:t>
                      </a:r>
                      <a:r>
                        <a:rPr lang="ru-RU" sz="140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софин</a:t>
                      </a: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Регион</a:t>
                      </a:r>
                    </a:p>
                  </a:txBody>
                  <a:tcPr marL="62304" marR="62304" marT="62304" marB="623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83918"/>
                  </a:ext>
                </a:extLst>
              </a:tr>
              <a:tr h="100656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Челябинская обл.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Магнитогорск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“Ред Вингс”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“Сибирь”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“Северный Ветер”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Развитый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50.7%</a:t>
                      </a: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67383"/>
                  </a:ext>
                </a:extLst>
              </a:tr>
              <a:tr h="3674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ХМАО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Нягань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Развитый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48.6%</a:t>
                      </a: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181018"/>
                  </a:ext>
                </a:extLst>
              </a:tr>
              <a:tr h="3674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ХМАО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Белоярский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“РусЛайн”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Развитый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48.6%</a:t>
                      </a: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4826"/>
                  </a:ext>
                </a:extLst>
              </a:tr>
              <a:tr h="3674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ХМАО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Урай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“ЮТэйр”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Развитый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48.6%</a:t>
                      </a: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72446"/>
                  </a:ext>
                </a:extLst>
              </a:tr>
              <a:tr h="5777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Курганская обл.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Курган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“Сибирь”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Отстающий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034093"/>
                  </a:ext>
                </a:extLst>
              </a:tr>
              <a:tr h="102302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Кемеровская обл.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Кемерово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“Сибирь”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“СиЛА”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“ЮВТ АЭРО”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“КрасАвиа”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Отстающий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33.4%</a:t>
                      </a: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94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Республика Бурятия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Нижнеангарск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“Ангара”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“КрасАвиа”</a:t>
                      </a:r>
                      <a:endParaRPr lang="ru-RU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~0.01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Отстающий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62304" marR="62304" marT="62304" marB="6230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47014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03F23F91-BD38-46C3-8C22-F4DD3B6C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58177-F514-4E74-84AB-119292428E35}"/>
              </a:ext>
            </a:extLst>
          </p:cNvPr>
          <p:cNvSpPr txBox="1"/>
          <p:nvPr/>
        </p:nvSpPr>
        <p:spPr>
          <a:xfrm>
            <a:off x="9208008" y="1825625"/>
            <a:ext cx="2819590" cy="3693319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Период полета можно определить исходя из ожиданий относительно </a:t>
            </a:r>
            <a:r>
              <a:rPr lang="ru-RU" dirty="0" err="1"/>
              <a:t>софинансирования</a:t>
            </a:r>
            <a:r>
              <a:rPr lang="ru-RU" dirty="0"/>
              <a:t> или субсидирования.</a:t>
            </a:r>
          </a:p>
          <a:p>
            <a:endParaRPr lang="ru-RU" dirty="0"/>
          </a:p>
          <a:p>
            <a:r>
              <a:rPr lang="ru-RU" dirty="0" err="1"/>
              <a:t>Софинансируются</a:t>
            </a:r>
            <a:r>
              <a:rPr lang="ru-RU" dirty="0"/>
              <a:t> маршруты Осень-Зима-Весна</a:t>
            </a:r>
          </a:p>
          <a:p>
            <a:endParaRPr lang="ru-RU" dirty="0"/>
          </a:p>
          <a:p>
            <a:r>
              <a:rPr lang="ru-RU" dirty="0"/>
              <a:t>Субсидируются «летние» и круглогодичные маршруты</a:t>
            </a:r>
          </a:p>
        </p:txBody>
      </p:sp>
    </p:spTree>
    <p:extLst>
      <p:ext uri="{BB962C8B-B14F-4D97-AF65-F5344CB8AC3E}">
        <p14:creationId xmlns:p14="http://schemas.microsoft.com/office/powerpoint/2010/main" val="260519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49F3C4-8265-4A19-9851-95BD0A6D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19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BAC14DE-0995-47F8-8BD8-301E298BF669}"/>
              </a:ext>
            </a:extLst>
          </p:cNvPr>
          <p:cNvSpPr txBox="1">
            <a:spLocks/>
          </p:cNvSpPr>
          <p:nvPr/>
        </p:nvSpPr>
        <p:spPr>
          <a:xfrm>
            <a:off x="479425" y="492239"/>
            <a:ext cx="7381686" cy="868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Дальний Восток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F1AAACE-1C0B-4ECA-B6F5-0A62CD7F6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A6B6EA4-8478-4A8D-AD18-84B4F8B7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329125"/>
            <a:ext cx="11464925" cy="347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Условия программы субсидирования региональных перевозок подходят ко всему населению РФ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Условия программы субсидирования перевозок на Дальний Восток: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в возрасте до 23 лет,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женщина в возрасте свыше 55 лет;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мужчина в возрасте свыше 60 лет;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инвалид I группы любого возраста и сопровождающее его лицо;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сопровождающий ребенка-инвалида;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инвалид с детства II или III группы;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имеющий удостоверение многодетной семьи или иные документы, подтверждающие статус многодетной семьи в порядке, установленном нормативными правовыми актами субъектов Российской Федерации.</a:t>
            </a: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FFB6ED3F-ED11-43C8-BA1B-D924B90000C1}"/>
              </a:ext>
            </a:extLst>
          </p:cNvPr>
          <p:cNvSpPr/>
          <p:nvPr/>
        </p:nvSpPr>
        <p:spPr>
          <a:xfrm>
            <a:off x="1514475" y="4876800"/>
            <a:ext cx="1314450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866DD7FC-6A57-483C-8475-5D70504FF9D9}"/>
              </a:ext>
            </a:extLst>
          </p:cNvPr>
          <p:cNvSpPr/>
          <p:nvPr/>
        </p:nvSpPr>
        <p:spPr>
          <a:xfrm>
            <a:off x="5438775" y="4876800"/>
            <a:ext cx="1314450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1F0A8E7D-0A41-4F1E-9E43-A1F6334F64A0}"/>
              </a:ext>
            </a:extLst>
          </p:cNvPr>
          <p:cNvSpPr/>
          <p:nvPr/>
        </p:nvSpPr>
        <p:spPr>
          <a:xfrm>
            <a:off x="9363075" y="4876800"/>
            <a:ext cx="1314450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769F2-5F7A-413D-B0EA-618F55EA75B9}"/>
              </a:ext>
            </a:extLst>
          </p:cNvPr>
          <p:cNvSpPr txBox="1"/>
          <p:nvPr/>
        </p:nvSpPr>
        <p:spPr>
          <a:xfrm>
            <a:off x="1104900" y="5645811"/>
            <a:ext cx="950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Программы создают разные по структуре пассажиропотоки</a:t>
            </a:r>
          </a:p>
        </p:txBody>
      </p:sp>
    </p:spTree>
    <p:extLst>
      <p:ext uri="{BB962C8B-B14F-4D97-AF65-F5344CB8AC3E}">
        <p14:creationId xmlns:p14="http://schemas.microsoft.com/office/powerpoint/2010/main" val="267306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C5342-5140-4A31-A3F0-493C5E81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41" y="193460"/>
            <a:ext cx="7389670" cy="8683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753EED-BDF9-4C29-9D84-AAD2F40C9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39" y="459428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DA7E79D-F63C-41D2-8DD7-7784084C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2</a:t>
            </a:fld>
            <a:endParaRPr lang="ru-RU" dirty="0"/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528AE8A7-015A-424F-91DA-A63D57B2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41" y="1661352"/>
            <a:ext cx="499281" cy="453551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C481703D-A7E2-4C24-A60F-7D37625461C8}"/>
              </a:ext>
            </a:extLst>
          </p:cNvPr>
          <p:cNvSpPr txBox="1">
            <a:spLocks/>
          </p:cNvSpPr>
          <p:nvPr/>
        </p:nvSpPr>
        <p:spPr>
          <a:xfrm>
            <a:off x="4457132" y="1661352"/>
            <a:ext cx="499281" cy="453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707A49BD-880B-430A-9E74-84D945814D43}"/>
              </a:ext>
            </a:extLst>
          </p:cNvPr>
          <p:cNvSpPr txBox="1">
            <a:spLocks/>
          </p:cNvSpPr>
          <p:nvPr/>
        </p:nvSpPr>
        <p:spPr>
          <a:xfrm>
            <a:off x="8433748" y="1661351"/>
            <a:ext cx="353704" cy="453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FD778-BCC2-4A20-89B0-33001C188B05}"/>
              </a:ext>
            </a:extLst>
          </p:cNvPr>
          <p:cNvSpPr txBox="1"/>
          <p:nvPr/>
        </p:nvSpPr>
        <p:spPr>
          <a:xfrm>
            <a:off x="436485" y="981031"/>
            <a:ext cx="11319029" cy="60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 предложений по участию «</a:t>
            </a:r>
            <a:r>
              <a:rPr lang="ru-RU" sz="16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</a:t>
            </a:r>
            <a:r>
              <a:rPr lang="ru-RU" sz="16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улково» в федеральных программах и стратегии взаимодействия с гос. </a:t>
            </a:r>
            <a:r>
              <a:rPr lang="ru-RU" sz="16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</a:t>
            </a:r>
            <a:r>
              <a:rPr lang="ru-RU" sz="16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рганами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80E4D28C-DB41-4BC0-B7DE-AAB2D3112B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945071"/>
              </p:ext>
            </p:extLst>
          </p:nvPr>
        </p:nvGraphicFramePr>
        <p:xfrm>
          <a:off x="436486" y="1835623"/>
          <a:ext cx="4946006" cy="481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FF8975C7-596D-4AAF-8913-A0D547825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89959"/>
              </p:ext>
            </p:extLst>
          </p:nvPr>
        </p:nvGraphicFramePr>
        <p:xfrm>
          <a:off x="6222809" y="1835623"/>
          <a:ext cx="4770773" cy="4767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11072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49F3C4-8265-4A19-9851-95BD0A6D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20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BAC14DE-0995-47F8-8BD8-301E298BF669}"/>
              </a:ext>
            </a:extLst>
          </p:cNvPr>
          <p:cNvSpPr txBox="1">
            <a:spLocks/>
          </p:cNvSpPr>
          <p:nvPr/>
        </p:nvSpPr>
        <p:spPr>
          <a:xfrm>
            <a:off x="479425" y="492239"/>
            <a:ext cx="7381686" cy="868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Дальний Восток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F1AAACE-1C0B-4ECA-B6F5-0A62CD7F6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D5DCE8E-4CDB-4094-A030-DD0D6C9E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0834" y="2405849"/>
            <a:ext cx="2342965" cy="37711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ru-RU" dirty="0"/>
          </a:p>
        </p:txBody>
      </p:sp>
      <p:graphicFrame>
        <p:nvGraphicFramePr>
          <p:cNvPr id="6" name="Таблица 12">
            <a:extLst>
              <a:ext uri="{FF2B5EF4-FFF2-40B4-BE49-F238E27FC236}">
                <a16:creationId xmlns:a16="http://schemas.microsoft.com/office/drawing/2014/main" id="{4EACB3F8-1ADC-469E-9EC6-9E125B17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567"/>
              </p:ext>
            </p:extLst>
          </p:nvPr>
        </p:nvGraphicFramePr>
        <p:xfrm>
          <a:off x="380128" y="1501292"/>
          <a:ext cx="50174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999">
                  <a:extLst>
                    <a:ext uri="{9D8B030D-6E8A-4147-A177-3AD203B41FA5}">
                      <a16:colId xmlns:a16="http://schemas.microsoft.com/office/drawing/2014/main" val="1936639384"/>
                    </a:ext>
                  </a:extLst>
                </a:gridCol>
                <a:gridCol w="1666104">
                  <a:extLst>
                    <a:ext uri="{9D8B030D-6E8A-4147-A177-3AD203B41FA5}">
                      <a16:colId xmlns:a16="http://schemas.microsoft.com/office/drawing/2014/main" val="3505276399"/>
                    </a:ext>
                  </a:extLst>
                </a:gridCol>
                <a:gridCol w="1887391">
                  <a:extLst>
                    <a:ext uri="{9D8B030D-6E8A-4147-A177-3AD203B41FA5}">
                      <a16:colId xmlns:a16="http://schemas.microsoft.com/office/drawing/2014/main" val="35101405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03F8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Программа</a:t>
                      </a:r>
                    </a:p>
                  </a:txBody>
                  <a:tcPr anchor="ctr">
                    <a:solidFill>
                      <a:srgbClr val="203F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246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Дальний Восток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06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Внутренние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10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Внешние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20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D068E13-4365-443D-AA9A-349F6EF00A9E}"/>
              </a:ext>
            </a:extLst>
          </p:cNvPr>
          <p:cNvSpPr txBox="1"/>
          <p:nvPr/>
        </p:nvSpPr>
        <p:spPr>
          <a:xfrm>
            <a:off x="6051021" y="1504710"/>
            <a:ext cx="4927106" cy="1323439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Внешние – маршруты городов Дальнего Востока с городами других регионов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Внутренние – маршруты городов Дальнего Востока друг с другом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38824-5C0A-459F-B29B-63FFA57B1FC7}"/>
              </a:ext>
            </a:extLst>
          </p:cNvPr>
          <p:cNvSpPr txBox="1"/>
          <p:nvPr/>
        </p:nvSpPr>
        <p:spPr>
          <a:xfrm>
            <a:off x="380128" y="3296814"/>
            <a:ext cx="5017494" cy="584775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Нет маршрутов по Региональной программе СПБ с городами Дальнего Востока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7D8EB-1CC1-4537-894C-79F0C358ACC5}"/>
              </a:ext>
            </a:extLst>
          </p:cNvPr>
          <p:cNvSpPr txBox="1"/>
          <p:nvPr/>
        </p:nvSpPr>
        <p:spPr>
          <a:xfrm>
            <a:off x="6051021" y="3217029"/>
            <a:ext cx="4927106" cy="2893100"/>
          </a:xfrm>
          <a:prstGeom prst="rect">
            <a:avLst/>
          </a:prstGeom>
          <a:solidFill>
            <a:srgbClr val="203F89"/>
          </a:solidFill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программе ДВ с СПБ есть следующие пункты отправления: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Иркутск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Владивосток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Хабаровск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Якутск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Благовещенск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Петропавловск-Камчатский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Норильск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Мирный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B3E01-00BC-4497-AEDB-0DEA71243906}"/>
              </a:ext>
            </a:extLst>
          </p:cNvPr>
          <p:cNvSpPr txBox="1"/>
          <p:nvPr/>
        </p:nvSpPr>
        <p:spPr>
          <a:xfrm>
            <a:off x="380127" y="4193752"/>
            <a:ext cx="5017495" cy="1754326"/>
          </a:xfrm>
          <a:prstGeom prst="rect">
            <a:avLst/>
          </a:prstGeom>
          <a:solidFill>
            <a:srgbClr val="203F89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Внешние маршруты по Региональной программе из Дальнего Востока летят только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Усть-Кут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Киренск</a:t>
            </a:r>
          </a:p>
        </p:txBody>
      </p:sp>
    </p:spTree>
    <p:extLst>
      <p:ext uri="{BB962C8B-B14F-4D97-AF65-F5344CB8AC3E}">
        <p14:creationId xmlns:p14="http://schemas.microsoft.com/office/powerpoint/2010/main" val="288536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49F3C4-8265-4A19-9851-95BD0A6D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21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BAC14DE-0995-47F8-8BD8-301E298BF669}"/>
              </a:ext>
            </a:extLst>
          </p:cNvPr>
          <p:cNvSpPr txBox="1">
            <a:spLocks/>
          </p:cNvSpPr>
          <p:nvPr/>
        </p:nvSpPr>
        <p:spPr>
          <a:xfrm>
            <a:off x="479425" y="492239"/>
            <a:ext cx="7381686" cy="868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Дальний Восток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F1AAACE-1C0B-4ECA-B6F5-0A62CD7F6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D5DCE8E-4CDB-4094-A030-DD0D6C9E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88553"/>
            <a:ext cx="3436398" cy="1408379"/>
          </a:xfrm>
          <a:solidFill>
            <a:srgbClr val="203F89"/>
          </a:solidFill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Развитые</a:t>
            </a: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Крупные</a:t>
            </a: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Большинство внутренних субсидируемых маршрутов летят в эти города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6DE3C-D706-4423-A100-6AAC8D73C637}"/>
              </a:ext>
            </a:extLst>
          </p:cNvPr>
          <p:cNvSpPr txBox="1"/>
          <p:nvPr/>
        </p:nvSpPr>
        <p:spPr>
          <a:xfrm>
            <a:off x="479425" y="1360602"/>
            <a:ext cx="7031084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того, чтобы люди, не попадающие под условия программы Дальнего Востока, имели возможность прилететь в СПБ из Дальнего Востока по удобным ценам, необходимо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проложить маршрут через город в центре России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BD632-C2E7-4384-9FE3-04E57322BB50}"/>
              </a:ext>
            </a:extLst>
          </p:cNvPr>
          <p:cNvSpPr txBox="1"/>
          <p:nvPr/>
        </p:nvSpPr>
        <p:spPr>
          <a:xfrm>
            <a:off x="479425" y="2825618"/>
            <a:ext cx="7031084" cy="1815882"/>
          </a:xfrm>
          <a:prstGeom prst="rect">
            <a:avLst/>
          </a:prstGeom>
          <a:solidFill>
            <a:srgbClr val="203F89"/>
          </a:solidFill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Этот город можно взять из лояльных по бенчмаркингу регионов: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Казань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Челябинск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Сургут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Новосибирск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Свердловск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Тюмень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7E3C9D2-3719-4E74-9122-6CED26CF7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40" y="1871989"/>
            <a:ext cx="3724552" cy="2607186"/>
          </a:xfrm>
          <a:prstGeom prst="ellipse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9E6E12-FA7D-44C4-8C34-31B6638BEE18}"/>
              </a:ext>
            </a:extLst>
          </p:cNvPr>
          <p:cNvSpPr txBox="1"/>
          <p:nvPr/>
        </p:nvSpPr>
        <p:spPr>
          <a:xfrm>
            <a:off x="479425" y="5029299"/>
            <a:ext cx="7031084" cy="13542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Город отправления из Дальнего Востока можно выбрать: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Хабаровск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Владивосток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Благовещенск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Улан-Удэ</a:t>
            </a:r>
          </a:p>
        </p:txBody>
      </p:sp>
      <p:sp>
        <p:nvSpPr>
          <p:cNvPr id="18" name="Стрелка: влево 17">
            <a:extLst>
              <a:ext uri="{FF2B5EF4-FFF2-40B4-BE49-F238E27FC236}">
                <a16:creationId xmlns:a16="http://schemas.microsoft.com/office/drawing/2014/main" id="{69C47272-BB34-4EC6-BC48-96644C4D2175}"/>
              </a:ext>
            </a:extLst>
          </p:cNvPr>
          <p:cNvSpPr/>
          <p:nvPr/>
        </p:nvSpPr>
        <p:spPr>
          <a:xfrm>
            <a:off x="7698576" y="5258560"/>
            <a:ext cx="723957" cy="8683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77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49F3C4-8265-4A19-9851-95BD0A6D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22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BAC14DE-0995-47F8-8BD8-301E298BF669}"/>
              </a:ext>
            </a:extLst>
          </p:cNvPr>
          <p:cNvSpPr txBox="1">
            <a:spLocks/>
          </p:cNvSpPr>
          <p:nvPr/>
        </p:nvSpPr>
        <p:spPr>
          <a:xfrm>
            <a:off x="479425" y="492239"/>
            <a:ext cx="7381686" cy="868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Дальний Восток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F1AAACE-1C0B-4ECA-B6F5-0A62CD7F6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D5DCE8E-4CDB-4094-A030-DD0D6C9E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0834" y="2405849"/>
            <a:ext cx="2342965" cy="37711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81F47-143D-419F-8CC0-B27F2EABD32E}"/>
              </a:ext>
            </a:extLst>
          </p:cNvPr>
          <p:cNvSpPr txBox="1"/>
          <p:nvPr/>
        </p:nvSpPr>
        <p:spPr>
          <a:xfrm>
            <a:off x="7886700" y="2405849"/>
            <a:ext cx="4190999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Авиакомпании, которые могут обеспечить перелет из города Дальнего Востока в аэропорт стыковки: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ИрАэро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Якутия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СиЛа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Сибирь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АЛРОСА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08F155BC-6E01-4251-8D79-E3704B8274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122699"/>
              </p:ext>
            </p:extLst>
          </p:nvPr>
        </p:nvGraphicFramePr>
        <p:xfrm>
          <a:off x="301337" y="1360602"/>
          <a:ext cx="7559774" cy="508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502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49F3C4-8265-4A19-9851-95BD0A6D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23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BAC14DE-0995-47F8-8BD8-301E298BF669}"/>
              </a:ext>
            </a:extLst>
          </p:cNvPr>
          <p:cNvSpPr txBox="1">
            <a:spLocks/>
          </p:cNvSpPr>
          <p:nvPr/>
        </p:nvSpPr>
        <p:spPr>
          <a:xfrm>
            <a:off x="479425" y="492239"/>
            <a:ext cx="7381686" cy="868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Дальний Восток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F1AAACE-1C0B-4ECA-B6F5-0A62CD7F6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216" y="420323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D5DCE8E-4CDB-4094-A030-DD0D6C9E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0834" y="2405849"/>
            <a:ext cx="2342965" cy="37711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ru-RU" dirty="0"/>
          </a:p>
        </p:txBody>
      </p:sp>
      <p:graphicFrame>
        <p:nvGraphicFramePr>
          <p:cNvPr id="2" name="Таблица 9">
            <a:extLst>
              <a:ext uri="{FF2B5EF4-FFF2-40B4-BE49-F238E27FC236}">
                <a16:creationId xmlns:a16="http://schemas.microsoft.com/office/drawing/2014/main" id="{04E8EDC3-4747-4379-A219-331B76C7A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69977"/>
              </p:ext>
            </p:extLst>
          </p:nvPr>
        </p:nvGraphicFramePr>
        <p:xfrm>
          <a:off x="364016" y="1340338"/>
          <a:ext cx="11274612" cy="483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102">
                  <a:extLst>
                    <a:ext uri="{9D8B030D-6E8A-4147-A177-3AD203B41FA5}">
                      <a16:colId xmlns:a16="http://schemas.microsoft.com/office/drawing/2014/main" val="710910128"/>
                    </a:ext>
                  </a:extLst>
                </a:gridCol>
                <a:gridCol w="1879102">
                  <a:extLst>
                    <a:ext uri="{9D8B030D-6E8A-4147-A177-3AD203B41FA5}">
                      <a16:colId xmlns:a16="http://schemas.microsoft.com/office/drawing/2014/main" val="3921323704"/>
                    </a:ext>
                  </a:extLst>
                </a:gridCol>
                <a:gridCol w="1879102">
                  <a:extLst>
                    <a:ext uri="{9D8B030D-6E8A-4147-A177-3AD203B41FA5}">
                      <a16:colId xmlns:a16="http://schemas.microsoft.com/office/drawing/2014/main" val="1542581767"/>
                    </a:ext>
                  </a:extLst>
                </a:gridCol>
                <a:gridCol w="1879102">
                  <a:extLst>
                    <a:ext uri="{9D8B030D-6E8A-4147-A177-3AD203B41FA5}">
                      <a16:colId xmlns:a16="http://schemas.microsoft.com/office/drawing/2014/main" val="2370443722"/>
                    </a:ext>
                  </a:extLst>
                </a:gridCol>
                <a:gridCol w="1879102">
                  <a:extLst>
                    <a:ext uri="{9D8B030D-6E8A-4147-A177-3AD203B41FA5}">
                      <a16:colId xmlns:a16="http://schemas.microsoft.com/office/drawing/2014/main" val="966329093"/>
                    </a:ext>
                  </a:extLst>
                </a:gridCol>
                <a:gridCol w="1879102">
                  <a:extLst>
                    <a:ext uri="{9D8B030D-6E8A-4147-A177-3AD203B41FA5}">
                      <a16:colId xmlns:a16="http://schemas.microsoft.com/office/drawing/2014/main" val="1770682780"/>
                    </a:ext>
                  </a:extLst>
                </a:gridCol>
              </a:tblGrid>
              <a:tr h="110810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Пункт отправления</a:t>
                      </a:r>
                    </a:p>
                  </a:txBody>
                  <a:tcPr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Хаб</a:t>
                      </a:r>
                    </a:p>
                  </a:txBody>
                  <a:tcPr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Пункт назначения</a:t>
                      </a:r>
                    </a:p>
                  </a:txBody>
                  <a:tcPr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Бенчмаркинг</a:t>
                      </a:r>
                    </a:p>
                  </a:txBody>
                  <a:tcPr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Доля </a:t>
                      </a:r>
                      <a:r>
                        <a:rPr lang="ru-RU" dirty="0" err="1"/>
                        <a:t>софинансиров-ания</a:t>
                      </a:r>
                      <a:endParaRPr lang="ru-RU" dirty="0"/>
                    </a:p>
                  </a:txBody>
                  <a:tcPr>
                    <a:solidFill>
                      <a:srgbClr val="203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Авиакомпании</a:t>
                      </a:r>
                    </a:p>
                  </a:txBody>
                  <a:tcPr>
                    <a:solidFill>
                      <a:srgbClr val="203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024785"/>
                  </a:ext>
                </a:extLst>
              </a:tr>
              <a:tr h="680210">
                <a:tc row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Хабаровск</a:t>
                      </a:r>
                    </a:p>
                    <a:p>
                      <a:pPr algn="ctr"/>
                      <a:r>
                        <a:rPr lang="ru-RU" dirty="0"/>
                        <a:t>Владивосток</a:t>
                      </a:r>
                    </a:p>
                    <a:p>
                      <a:pPr algn="ctr"/>
                      <a:r>
                        <a:rPr lang="ru-RU" dirty="0"/>
                        <a:t>Благовещенск Улан-Удэ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Казань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СПБ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1.24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37.2%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Ютэйр, Ред Вингс, Азимут, РусЛайн, </a:t>
                      </a:r>
                    </a:p>
                    <a:p>
                      <a:pPr algn="ctr"/>
                      <a:r>
                        <a:rPr lang="ru-RU" sz="1200" dirty="0"/>
                        <a:t>ЮВТ Аэро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687617"/>
                  </a:ext>
                </a:extLst>
              </a:tr>
              <a:tr h="59202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Челябинск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1.04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50.7%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Азимут, Ред Вингс, </a:t>
                      </a:r>
                    </a:p>
                    <a:p>
                      <a:pPr algn="ctr"/>
                      <a:r>
                        <a:rPr lang="ru-RU" sz="1200" dirty="0"/>
                        <a:t>ЮВТ Аэро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017149"/>
                  </a:ext>
                </a:extLst>
              </a:tr>
              <a:tr h="592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Сургут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48.6%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Ред Вингс, Ютэйр,</a:t>
                      </a:r>
                    </a:p>
                    <a:p>
                      <a:pPr algn="ctr"/>
                      <a:r>
                        <a:rPr lang="ru-RU" sz="1200" dirty="0"/>
                        <a:t>ЮВТ Аэро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208256"/>
                  </a:ext>
                </a:extLst>
              </a:tr>
              <a:tr h="59202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Новосибирск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0.3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30.5%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Сибирь, ИрАэро, </a:t>
                      </a:r>
                      <a:r>
                        <a:rPr lang="ru-RU" sz="1200" dirty="0" err="1"/>
                        <a:t>СиЛа</a:t>
                      </a:r>
                      <a:r>
                        <a:rPr lang="ru-RU" sz="1200" dirty="0"/>
                        <a:t>,</a:t>
                      </a:r>
                    </a:p>
                    <a:p>
                      <a:pPr algn="ctr"/>
                      <a:r>
                        <a:rPr lang="ru-RU" sz="1200" dirty="0"/>
                        <a:t>ЯМАЛ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84815"/>
                  </a:ext>
                </a:extLst>
              </a:tr>
              <a:tr h="59202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Свердловск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30.3%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---</a:t>
                      </a:r>
                    </a:p>
                  </a:txBody>
                  <a:tcPr>
                    <a:solidFill>
                      <a:srgbClr val="A4B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81557"/>
                  </a:ext>
                </a:extLst>
              </a:tr>
              <a:tr h="68021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Тюмень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Ред Вингс, АЛРОСА, Азимут, Икар, Ютэйр,</a:t>
                      </a:r>
                    </a:p>
                    <a:p>
                      <a:pPr algn="ctr"/>
                      <a:r>
                        <a:rPr lang="ru-RU" sz="1200" dirty="0"/>
                        <a:t>Ямал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2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168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F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5979F-EDE9-4C0D-BF1A-A2BA06A4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8F2E0-9C8F-4C76-9AFC-62A2FAE0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1BFAD0-74BE-4924-8689-9E23160C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72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3B83C35-99BD-4496-A43D-D9C1B6F9C718}"/>
              </a:ext>
            </a:extLst>
          </p:cNvPr>
          <p:cNvSpPr/>
          <p:nvPr/>
        </p:nvSpPr>
        <p:spPr>
          <a:xfrm>
            <a:off x="485089" y="2415654"/>
            <a:ext cx="3486410" cy="3821634"/>
          </a:xfrm>
          <a:prstGeom prst="rect">
            <a:avLst/>
          </a:prstGeom>
          <a:noFill/>
          <a:ln>
            <a:solidFill>
              <a:srgbClr val="2A5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C5342-5140-4A31-A3F0-493C5E81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41" y="193460"/>
            <a:ext cx="7389670" cy="8683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203F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753EED-BDF9-4C29-9D84-AAD2F40C9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39" y="459428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DA7E79D-F63C-41D2-8DD7-7784084C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9417-2986-425B-AAF1-BCFDA6456E1C}" type="slidenum">
              <a:rPr lang="ru-RU" smtClean="0"/>
              <a:t>3</a:t>
            </a:fld>
            <a:endParaRPr lang="ru-RU" dirty="0"/>
          </a:p>
        </p:txBody>
      </p:sp>
      <p:sp>
        <p:nvSpPr>
          <p:cNvPr id="18" name="Стрелка: пятиугольник 17">
            <a:extLst>
              <a:ext uri="{FF2B5EF4-FFF2-40B4-BE49-F238E27FC236}">
                <a16:creationId xmlns:a16="http://schemas.microsoft.com/office/drawing/2014/main" id="{810A4F1A-F2FE-4C5D-87B2-24F2BF5A17FF}"/>
              </a:ext>
            </a:extLst>
          </p:cNvPr>
          <p:cNvSpPr/>
          <p:nvPr/>
        </p:nvSpPr>
        <p:spPr>
          <a:xfrm>
            <a:off x="485088" y="1583140"/>
            <a:ext cx="3650183" cy="1615992"/>
          </a:xfrm>
          <a:prstGeom prst="homePlate">
            <a:avLst>
              <a:gd name="adj" fmla="val 28263"/>
            </a:avLst>
          </a:prstGeom>
          <a:gradFill flip="none" rotWithShape="1">
            <a:gsLst>
              <a:gs pos="0">
                <a:srgbClr val="12224E"/>
              </a:gs>
              <a:gs pos="21000">
                <a:srgbClr val="203F89"/>
              </a:gs>
              <a:gs pos="40000">
                <a:srgbClr val="243FA0"/>
              </a:gs>
              <a:gs pos="100000">
                <a:srgbClr val="A4B0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38F93A1-93CC-4318-B28D-460D2F679BDB}"/>
              </a:ext>
            </a:extLst>
          </p:cNvPr>
          <p:cNvSpPr/>
          <p:nvPr/>
        </p:nvSpPr>
        <p:spPr>
          <a:xfrm>
            <a:off x="4345973" y="2415654"/>
            <a:ext cx="3486410" cy="3821634"/>
          </a:xfrm>
          <a:prstGeom prst="rect">
            <a:avLst/>
          </a:prstGeom>
          <a:noFill/>
          <a:ln>
            <a:solidFill>
              <a:srgbClr val="2A5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пятиугольник 23">
            <a:extLst>
              <a:ext uri="{FF2B5EF4-FFF2-40B4-BE49-F238E27FC236}">
                <a16:creationId xmlns:a16="http://schemas.microsoft.com/office/drawing/2014/main" id="{77095586-CFE9-4B39-84B3-E266EF6E2EB4}"/>
              </a:ext>
            </a:extLst>
          </p:cNvPr>
          <p:cNvSpPr/>
          <p:nvPr/>
        </p:nvSpPr>
        <p:spPr>
          <a:xfrm>
            <a:off x="4345972" y="1583140"/>
            <a:ext cx="3650183" cy="1615992"/>
          </a:xfrm>
          <a:prstGeom prst="homePlate">
            <a:avLst>
              <a:gd name="adj" fmla="val 28263"/>
            </a:avLst>
          </a:prstGeom>
          <a:gradFill flip="none" rotWithShape="1">
            <a:gsLst>
              <a:gs pos="0">
                <a:srgbClr val="12224E"/>
              </a:gs>
              <a:gs pos="21000">
                <a:srgbClr val="203F89"/>
              </a:gs>
              <a:gs pos="40000">
                <a:srgbClr val="243FA0"/>
              </a:gs>
              <a:gs pos="100000">
                <a:srgbClr val="A4B0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5CB9F98-9AF8-4FEB-9D6B-B3CFE35B223B}"/>
              </a:ext>
            </a:extLst>
          </p:cNvPr>
          <p:cNvSpPr/>
          <p:nvPr/>
        </p:nvSpPr>
        <p:spPr>
          <a:xfrm>
            <a:off x="8206856" y="2415654"/>
            <a:ext cx="3486410" cy="3821634"/>
          </a:xfrm>
          <a:prstGeom prst="rect">
            <a:avLst/>
          </a:prstGeom>
          <a:noFill/>
          <a:ln>
            <a:solidFill>
              <a:srgbClr val="2A5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пятиугольник 25">
            <a:extLst>
              <a:ext uri="{FF2B5EF4-FFF2-40B4-BE49-F238E27FC236}">
                <a16:creationId xmlns:a16="http://schemas.microsoft.com/office/drawing/2014/main" id="{28E30879-E30C-4261-A54E-74C483CB58F4}"/>
              </a:ext>
            </a:extLst>
          </p:cNvPr>
          <p:cNvSpPr/>
          <p:nvPr/>
        </p:nvSpPr>
        <p:spPr>
          <a:xfrm>
            <a:off x="8206856" y="1583140"/>
            <a:ext cx="3505720" cy="1615992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12224E"/>
              </a:gs>
              <a:gs pos="21000">
                <a:srgbClr val="203F89"/>
              </a:gs>
              <a:gs pos="40000">
                <a:srgbClr val="243FA0"/>
              </a:gs>
              <a:gs pos="100000">
                <a:srgbClr val="A4B0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528AE8A7-015A-424F-91DA-A63D57B2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41" y="1661352"/>
            <a:ext cx="499281" cy="453551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C481703D-A7E2-4C24-A60F-7D37625461C8}"/>
              </a:ext>
            </a:extLst>
          </p:cNvPr>
          <p:cNvSpPr txBox="1">
            <a:spLocks/>
          </p:cNvSpPr>
          <p:nvPr/>
        </p:nvSpPr>
        <p:spPr>
          <a:xfrm>
            <a:off x="4457132" y="1661352"/>
            <a:ext cx="499281" cy="453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707A49BD-880B-430A-9E74-84D945814D43}"/>
              </a:ext>
            </a:extLst>
          </p:cNvPr>
          <p:cNvSpPr txBox="1">
            <a:spLocks/>
          </p:cNvSpPr>
          <p:nvPr/>
        </p:nvSpPr>
        <p:spPr>
          <a:xfrm>
            <a:off x="8433748" y="1661351"/>
            <a:ext cx="353704" cy="453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E1496110-2D1B-4B06-9821-01DFD4E48A2E}"/>
              </a:ext>
            </a:extLst>
          </p:cNvPr>
          <p:cNvSpPr txBox="1">
            <a:spLocks/>
          </p:cNvSpPr>
          <p:nvPr/>
        </p:nvSpPr>
        <p:spPr>
          <a:xfrm>
            <a:off x="1091822" y="1835623"/>
            <a:ext cx="2606721" cy="122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нализ действующих программ субсидирования применительно к СПб/Пулково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8E74A361-3E37-478D-928B-6D54A4E4D1D1}"/>
              </a:ext>
            </a:extLst>
          </p:cNvPr>
          <p:cNvSpPr txBox="1">
            <a:spLocks/>
          </p:cNvSpPr>
          <p:nvPr/>
        </p:nvSpPr>
        <p:spPr>
          <a:xfrm>
            <a:off x="4919450" y="1835623"/>
            <a:ext cx="2606721" cy="122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нализ действующих  программ субсидирования в фокусе на другие регионы РФ 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Объект 2">
            <a:extLst>
              <a:ext uri="{FF2B5EF4-FFF2-40B4-BE49-F238E27FC236}">
                <a16:creationId xmlns:a16="http://schemas.microsoft.com/office/drawing/2014/main" id="{4F79CA85-33B4-4002-9937-A33918CBF8A6}"/>
              </a:ext>
            </a:extLst>
          </p:cNvPr>
          <p:cNvSpPr txBox="1">
            <a:spLocks/>
          </p:cNvSpPr>
          <p:nvPr/>
        </p:nvSpPr>
        <p:spPr>
          <a:xfrm>
            <a:off x="8747079" y="1835623"/>
            <a:ext cx="2606721" cy="122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Формирование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отчета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соответствии с результатами предыдущих пунктов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37796-03BE-412D-8D2D-A681A331902F}"/>
              </a:ext>
            </a:extLst>
          </p:cNvPr>
          <p:cNvSpPr txBox="1"/>
          <p:nvPr/>
        </p:nvSpPr>
        <p:spPr>
          <a:xfrm>
            <a:off x="498734" y="3194980"/>
            <a:ext cx="3472765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</a:t>
            </a: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инамика изменений в предоставлении поддержки по СПб в разрезе трех лет</a:t>
            </a:r>
          </a:p>
          <a:p>
            <a:pPr marL="342900" lvl="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Перечень маршрутов (включая потенциальные)</a:t>
            </a:r>
          </a:p>
          <a:p>
            <a:pPr marL="342900" lvl="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Участие регионов в субсидировании</a:t>
            </a:r>
          </a:p>
          <a:p>
            <a:pPr marL="342900" lvl="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Динамика участия авиакомпаний </a:t>
            </a:r>
          </a:p>
          <a:p>
            <a:pPr marL="342900" lvl="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</a:t>
            </a: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зучение условий программ и выявление зон роста, что необходимо улучшить или доработать</a:t>
            </a:r>
          </a:p>
          <a:p>
            <a:pPr marL="342900" lvl="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Порядок взаимодействия с гос. органами у авиакомпаний и аэропортов</a:t>
            </a:r>
          </a:p>
          <a:p>
            <a:pPr marL="342900" lvl="0" indent="-342900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Участие в цепочке ВВСС/Пулково для достижения лучшего результата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F25A08-11E5-4A90-A31B-D5374F142E2E}"/>
              </a:ext>
            </a:extLst>
          </p:cNvPr>
          <p:cNvSpPr txBox="1"/>
          <p:nvPr/>
        </p:nvSpPr>
        <p:spPr>
          <a:xfrm>
            <a:off x="4345971" y="3194980"/>
            <a:ext cx="348641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Какие маршруты получают субсидии в большинстве случаев и в каком размере</a:t>
            </a:r>
          </a:p>
          <a:p>
            <a:pPr marL="342900" lvl="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Какие АК получают субсидии</a:t>
            </a:r>
          </a:p>
          <a:p>
            <a:pPr marL="342900" lvl="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Продолжительность поддержки по субсидиям</a:t>
            </a:r>
          </a:p>
          <a:p>
            <a:pPr marL="342900" lvl="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Динамика развития предоставления субсидий (объем поддержки)</a:t>
            </a:r>
          </a:p>
          <a:p>
            <a:pPr marL="342900" lvl="0" indent="-342900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Бенчмарк по регионам РФ – как и в каком размере участвуют в субсидиях и кто более лоялен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252192-363C-4B2C-8503-E594BF6956D8}"/>
              </a:ext>
            </a:extLst>
          </p:cNvPr>
          <p:cNvSpPr txBox="1"/>
          <p:nvPr/>
        </p:nvSpPr>
        <p:spPr>
          <a:xfrm>
            <a:off x="8220503" y="3194980"/>
            <a:ext cx="3472763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Перечень предложений по порядку участия ВВСС/Пулково в цепочке взаимодействия с гос. структурами и авиакомпаниями</a:t>
            </a:r>
          </a:p>
          <a:p>
            <a:pPr marL="171450" lvl="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Выводы по действующим условиям программ субсидирования: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какие регионы  активно участвуют в субсидиях?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какие маршруты поддерживаются на протяжении долгого срока?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потенциальные маршруты для СПб из списка субсидируемых</a:t>
            </a:r>
            <a:r>
              <a:rPr lang="ru-RU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Предложения по инициативам, адресованным гос. структурам в части условий действующих программ и прямого взаимодействия ВВСС/ Пулково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FD778-BCC2-4A20-89B0-33001C188B05}"/>
              </a:ext>
            </a:extLst>
          </p:cNvPr>
          <p:cNvSpPr txBox="1"/>
          <p:nvPr/>
        </p:nvSpPr>
        <p:spPr>
          <a:xfrm>
            <a:off x="485088" y="988168"/>
            <a:ext cx="11319029" cy="60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2A51B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 предложений по участию «</a:t>
            </a:r>
            <a:r>
              <a:rPr lang="ru-RU" sz="1600" dirty="0">
                <a:solidFill>
                  <a:srgbClr val="2A51B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</a:t>
            </a:r>
            <a:r>
              <a:rPr lang="ru-RU" sz="1600" dirty="0">
                <a:solidFill>
                  <a:srgbClr val="2A51B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улково» в федеральных программах и стратегии взаимодействия с гос. </a:t>
            </a:r>
            <a:r>
              <a:rPr lang="ru-RU" sz="1600" dirty="0">
                <a:solidFill>
                  <a:srgbClr val="2A51B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</a:t>
            </a:r>
            <a:r>
              <a:rPr lang="ru-RU" sz="1600" dirty="0">
                <a:solidFill>
                  <a:srgbClr val="2A51B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рганами</a:t>
            </a:r>
          </a:p>
        </p:txBody>
      </p:sp>
    </p:spTree>
    <p:extLst>
      <p:ext uri="{BB962C8B-B14F-4D97-AF65-F5344CB8AC3E}">
        <p14:creationId xmlns:p14="http://schemas.microsoft.com/office/powerpoint/2010/main" val="103403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0D7C62F3-F59D-D541-8BB8-0C8E100FAA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7772400" imgH="10058400" progId="TCLayout.ActiveDocument.1">
                  <p:embed/>
                </p:oleObj>
              </mc:Choice>
              <mc:Fallback>
                <p:oleObj name="Слайд think-cell" r:id="rId3" imgW="7772400" imgH="10058400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0D7C62F3-F59D-D541-8BB8-0C8E100FAA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E83A9-DFC1-A543-895F-9CB64446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201002"/>
            <a:ext cx="9864969" cy="1325563"/>
          </a:xfrm>
        </p:spPr>
        <p:txBody>
          <a:bodyPr vert="horz">
            <a:normAutofit/>
          </a:bodyPr>
          <a:lstStyle/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презентации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2A2AB56-1257-4D4B-B324-EB819B58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39" y="459428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CA2A99-C88B-44A1-9FE3-273C00163593}"/>
              </a:ext>
            </a:extLst>
          </p:cNvPr>
          <p:cNvSpPr txBox="1"/>
          <p:nvPr/>
        </p:nvSpPr>
        <p:spPr>
          <a:xfrm>
            <a:off x="323850" y="1809750"/>
            <a:ext cx="5315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Процесс получения субсидии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Для организации воздушного транспорта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Для авиаперевозчика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Предложения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Реализация программы в 2019-2021 гг.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 Динамика маршрутов с СПБ и по РФ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Потенциальные маршруты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Бенчмаркинг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Участие авиакомпаний в программах с СПБ и по РФ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Частота субсидирования и </a:t>
            </a:r>
            <a:r>
              <a:rPr lang="ru-RU" dirty="0" err="1"/>
              <a:t>софинансирования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Результаты и рекомендации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Дальний Восток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Потенциальные маршруты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AF6FE0D-B154-458C-B59A-539851B93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714" y="1690604"/>
            <a:ext cx="6283224" cy="45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9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0D7C62F3-F59D-D541-8BB8-0C8E100FAA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7772400" imgH="10058400" progId="TCLayout.ActiveDocument.1">
                  <p:embed/>
                </p:oleObj>
              </mc:Choice>
              <mc:Fallback>
                <p:oleObj name="Слайд think-cell" r:id="rId3" imgW="7772400" imgH="10058400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0D7C62F3-F59D-D541-8BB8-0C8E100FAA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E83A9-DFC1-A543-895F-9CB64446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201002"/>
            <a:ext cx="9864969" cy="1325563"/>
          </a:xfrm>
        </p:spPr>
        <p:txBody>
          <a:bodyPr vert="horz">
            <a:normAutofit/>
          </a:bodyPr>
          <a:lstStyle/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получения субсидии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525A3-8BCB-554E-8329-F5988D1B6A8F}"/>
              </a:ext>
            </a:extLst>
          </p:cNvPr>
          <p:cNvSpPr txBox="1"/>
          <p:nvPr/>
        </p:nvSpPr>
        <p:spPr>
          <a:xfrm>
            <a:off x="240322" y="1188011"/>
            <a:ext cx="10093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Обозначения схемы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CB9344C-78DA-D74D-B80C-B7D46A52014E}"/>
              </a:ext>
            </a:extLst>
          </p:cNvPr>
          <p:cNvSpPr/>
          <p:nvPr/>
        </p:nvSpPr>
        <p:spPr>
          <a:xfrm>
            <a:off x="659219" y="2126512"/>
            <a:ext cx="1924493" cy="52099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5B5E607-F045-E343-A5F5-136E4BF2C95D}"/>
              </a:ext>
            </a:extLst>
          </p:cNvPr>
          <p:cNvSpPr/>
          <p:nvPr/>
        </p:nvSpPr>
        <p:spPr>
          <a:xfrm>
            <a:off x="744279" y="2202711"/>
            <a:ext cx="1743739" cy="3685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2789E-C82A-3B40-83BE-281569670653}"/>
              </a:ext>
            </a:extLst>
          </p:cNvPr>
          <p:cNvSpPr txBox="1"/>
          <p:nvPr/>
        </p:nvSpPr>
        <p:spPr>
          <a:xfrm>
            <a:off x="2849525" y="2250918"/>
            <a:ext cx="601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Действия органов власти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343EDD6-7D6D-0649-BDB6-87237BD58298}"/>
              </a:ext>
            </a:extLst>
          </p:cNvPr>
          <p:cNvSpPr/>
          <p:nvPr/>
        </p:nvSpPr>
        <p:spPr>
          <a:xfrm>
            <a:off x="659219" y="3000153"/>
            <a:ext cx="1924493" cy="4784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B26D0-9E26-924E-A16F-ACA3DB908A0C}"/>
              </a:ext>
            </a:extLst>
          </p:cNvPr>
          <p:cNvSpPr txBox="1"/>
          <p:nvPr/>
        </p:nvSpPr>
        <p:spPr>
          <a:xfrm>
            <a:off x="2849525" y="3856076"/>
            <a:ext cx="601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Комментарий к действию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0282C60-EB08-5544-B709-587BB6E65554}"/>
              </a:ext>
            </a:extLst>
          </p:cNvPr>
          <p:cNvSpPr/>
          <p:nvPr/>
        </p:nvSpPr>
        <p:spPr>
          <a:xfrm>
            <a:off x="659219" y="3834809"/>
            <a:ext cx="1924493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7C828-D993-7640-9613-5540EF557906}"/>
              </a:ext>
            </a:extLst>
          </p:cNvPr>
          <p:cNvSpPr txBox="1"/>
          <p:nvPr/>
        </p:nvSpPr>
        <p:spPr>
          <a:xfrm>
            <a:off x="2849525" y="3059668"/>
            <a:ext cx="737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Действия организации воздушного транспорта / авиаперевозчика</a:t>
            </a:r>
          </a:p>
        </p:txBody>
      </p:sp>
      <p:sp>
        <p:nvSpPr>
          <p:cNvPr id="10" name="Трапеция 9">
            <a:extLst>
              <a:ext uri="{FF2B5EF4-FFF2-40B4-BE49-F238E27FC236}">
                <a16:creationId xmlns:a16="http://schemas.microsoft.com/office/drawing/2014/main" id="{F444459C-31A5-3343-9E13-5625D19293A9}"/>
              </a:ext>
            </a:extLst>
          </p:cNvPr>
          <p:cNvSpPr/>
          <p:nvPr/>
        </p:nvSpPr>
        <p:spPr>
          <a:xfrm>
            <a:off x="659219" y="4644655"/>
            <a:ext cx="1924493" cy="457201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151A5A-9EB7-314D-81FA-FBA7A6D90484}"/>
              </a:ext>
            </a:extLst>
          </p:cNvPr>
          <p:cNvSpPr txBox="1"/>
          <p:nvPr/>
        </p:nvSpPr>
        <p:spPr>
          <a:xfrm>
            <a:off x="2849525" y="4655289"/>
            <a:ext cx="601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Старт процесса</a:t>
            </a:r>
          </a:p>
        </p:txBody>
      </p:sp>
      <p:sp>
        <p:nvSpPr>
          <p:cNvPr id="22" name="Стрелка вправо 21">
            <a:extLst>
              <a:ext uri="{FF2B5EF4-FFF2-40B4-BE49-F238E27FC236}">
                <a16:creationId xmlns:a16="http://schemas.microsoft.com/office/drawing/2014/main" id="{252E52CC-7416-A04E-ADA0-907467902109}"/>
              </a:ext>
            </a:extLst>
          </p:cNvPr>
          <p:cNvSpPr/>
          <p:nvPr/>
        </p:nvSpPr>
        <p:spPr>
          <a:xfrm>
            <a:off x="659219" y="5466044"/>
            <a:ext cx="1924493" cy="407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4DC89E-8D09-DA4C-9E7D-F36F7E6EC0E8}"/>
              </a:ext>
            </a:extLst>
          </p:cNvPr>
          <p:cNvSpPr txBox="1"/>
          <p:nvPr/>
        </p:nvSpPr>
        <p:spPr>
          <a:xfrm>
            <a:off x="2849524" y="5454502"/>
            <a:ext cx="601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Переход к следующему действию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2A2AB56-1257-4D4B-B324-EB819B58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39" y="459428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25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0D7C62F3-F59D-D541-8BB8-0C8E100FAA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7772400" imgH="10058400" progId="TCLayout.ActiveDocument.1">
                  <p:embed/>
                </p:oleObj>
              </mc:Choice>
              <mc:Fallback>
                <p:oleObj name="Слайд think-cell" r:id="rId3" imgW="7772400" imgH="10058400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0D7C62F3-F59D-D541-8BB8-0C8E100FAA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3" name="Прямоугольник 1072">
            <a:extLst>
              <a:ext uri="{FF2B5EF4-FFF2-40B4-BE49-F238E27FC236}">
                <a16:creationId xmlns:a16="http://schemas.microsoft.com/office/drawing/2014/main" id="{3E977E1D-5B2F-0D41-9456-5367D0A77EB6}"/>
              </a:ext>
            </a:extLst>
          </p:cNvPr>
          <p:cNvSpPr/>
          <p:nvPr/>
        </p:nvSpPr>
        <p:spPr>
          <a:xfrm>
            <a:off x="557048" y="3678621"/>
            <a:ext cx="6758152" cy="301646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кругленная соединительная линия 54">
            <a:extLst>
              <a:ext uri="{FF2B5EF4-FFF2-40B4-BE49-F238E27FC236}">
                <a16:creationId xmlns:a16="http://schemas.microsoft.com/office/drawing/2014/main" id="{561FF071-047D-4745-99C6-D4409899173E}"/>
              </a:ext>
            </a:extLst>
          </p:cNvPr>
          <p:cNvCxnSpPr>
            <a:cxnSpLocks/>
            <a:stCxn id="44" idx="2"/>
            <a:endCxn id="46" idx="2"/>
          </p:cNvCxnSpPr>
          <p:nvPr/>
        </p:nvCxnSpPr>
        <p:spPr>
          <a:xfrm rot="5400000" flipH="1" flipV="1">
            <a:off x="3757688" y="4402958"/>
            <a:ext cx="93188" cy="3403880"/>
          </a:xfrm>
          <a:prstGeom prst="curvedConnector3">
            <a:avLst>
              <a:gd name="adj1" fmla="val -245311"/>
            </a:avLst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трелка вправо 21">
            <a:extLst>
              <a:ext uri="{FF2B5EF4-FFF2-40B4-BE49-F238E27FC236}">
                <a16:creationId xmlns:a16="http://schemas.microsoft.com/office/drawing/2014/main" id="{3BDA60CA-0653-8D48-8886-C15F0B732C42}"/>
              </a:ext>
            </a:extLst>
          </p:cNvPr>
          <p:cNvSpPr/>
          <p:nvPr/>
        </p:nvSpPr>
        <p:spPr>
          <a:xfrm>
            <a:off x="952006" y="1828101"/>
            <a:ext cx="568978" cy="24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E83A9-DFC1-A543-895F-9CB64446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201002"/>
            <a:ext cx="9864969" cy="1325563"/>
          </a:xfrm>
        </p:spPr>
        <p:txBody>
          <a:bodyPr vert="horz">
            <a:normAutofit/>
          </a:bodyPr>
          <a:lstStyle/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получения субсидии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525A3-8BCB-554E-8329-F5988D1B6A8F}"/>
              </a:ext>
            </a:extLst>
          </p:cNvPr>
          <p:cNvSpPr txBox="1"/>
          <p:nvPr/>
        </p:nvSpPr>
        <p:spPr>
          <a:xfrm>
            <a:off x="240322" y="1188011"/>
            <a:ext cx="10093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для организации воздушного транспорта путем заключения договора с Росавиацией</a:t>
            </a:r>
          </a:p>
        </p:txBody>
      </p:sp>
      <p:sp>
        <p:nvSpPr>
          <p:cNvPr id="21" name="Трапеция 20">
            <a:extLst>
              <a:ext uri="{FF2B5EF4-FFF2-40B4-BE49-F238E27FC236}">
                <a16:creationId xmlns:a16="http://schemas.microsoft.com/office/drawing/2014/main" id="{79048575-CC07-5A4F-8992-844BF760FEBF}"/>
              </a:ext>
            </a:extLst>
          </p:cNvPr>
          <p:cNvSpPr/>
          <p:nvPr/>
        </p:nvSpPr>
        <p:spPr>
          <a:xfrm>
            <a:off x="207073" y="1760907"/>
            <a:ext cx="877106" cy="451114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Старт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A9990C7-8D78-1045-97C1-74E865237260}"/>
              </a:ext>
            </a:extLst>
          </p:cNvPr>
          <p:cNvSpPr/>
          <p:nvPr/>
        </p:nvSpPr>
        <p:spPr>
          <a:xfrm>
            <a:off x="1520984" y="1760907"/>
            <a:ext cx="1807007" cy="4095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Выбрать субсидируемый маршрут</a:t>
            </a:r>
          </a:p>
        </p:txBody>
      </p:sp>
      <p:sp>
        <p:nvSpPr>
          <p:cNvPr id="24" name="Стрелка вправо 23">
            <a:extLst>
              <a:ext uri="{FF2B5EF4-FFF2-40B4-BE49-F238E27FC236}">
                <a16:creationId xmlns:a16="http://schemas.microsoft.com/office/drawing/2014/main" id="{0C43D098-B5FC-7140-B95B-C055BAEBF794}"/>
              </a:ext>
            </a:extLst>
          </p:cNvPr>
          <p:cNvSpPr/>
          <p:nvPr/>
        </p:nvSpPr>
        <p:spPr>
          <a:xfrm>
            <a:off x="3332919" y="1828101"/>
            <a:ext cx="863753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25" name="Надпись 7">
            <a:extLst>
              <a:ext uri="{FF2B5EF4-FFF2-40B4-BE49-F238E27FC236}">
                <a16:creationId xmlns:a16="http://schemas.microsoft.com/office/drawing/2014/main" id="{B514E474-DDA4-7D45-8F65-2C783A274641}"/>
              </a:ext>
            </a:extLst>
          </p:cNvPr>
          <p:cNvSpPr txBox="1"/>
          <p:nvPr/>
        </p:nvSpPr>
        <p:spPr>
          <a:xfrm>
            <a:off x="1520984" y="2173491"/>
            <a:ext cx="1807007" cy="134588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Росавиация публикует </a:t>
            </a:r>
            <a: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сайте </a:t>
            </a:r>
            <a:r>
              <a:rPr lang="ru-RU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информацию</a:t>
            </a:r>
            <a: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 проведении отбора на предоставление субсидии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9C48029-96E8-144A-85B3-2E146BFF08E8}"/>
              </a:ext>
            </a:extLst>
          </p:cNvPr>
          <p:cNvSpPr/>
          <p:nvPr/>
        </p:nvSpPr>
        <p:spPr>
          <a:xfrm>
            <a:off x="4190571" y="1727575"/>
            <a:ext cx="3971193" cy="4511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Подготовить документы для участия в отборе</a:t>
            </a:r>
          </a:p>
        </p:txBody>
      </p:sp>
      <p:sp>
        <p:nvSpPr>
          <p:cNvPr id="31" name="Надпись 7">
            <a:extLst>
              <a:ext uri="{FF2B5EF4-FFF2-40B4-BE49-F238E27FC236}">
                <a16:creationId xmlns:a16="http://schemas.microsoft.com/office/drawing/2014/main" id="{8E2A7814-8FCB-354B-B207-A151A99912BB}"/>
              </a:ext>
            </a:extLst>
          </p:cNvPr>
          <p:cNvSpPr txBox="1"/>
          <p:nvPr/>
        </p:nvSpPr>
        <p:spPr>
          <a:xfrm>
            <a:off x="4191744" y="2170482"/>
            <a:ext cx="3971193" cy="134889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1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Заявка участника отбора </a:t>
            </a:r>
            <a:r>
              <a:rPr lang="ru-RU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 готовности осуществлять воздушную перевозку пассажиров по специальному тарифу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1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Справка</a:t>
            </a:r>
            <a:r>
              <a:rPr lang="ru-RU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подписанная руководителем ОВТ, </a:t>
            </a:r>
            <a:r>
              <a:rPr lang="ru-RU" sz="11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 отсутствии задолженностей перед бюджетом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1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Согласие на публикацию</a:t>
            </a:r>
            <a:r>
              <a:rPr lang="ru-RU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Интернете </a:t>
            </a:r>
            <a:r>
              <a:rPr lang="ru-RU" sz="11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информации</a:t>
            </a:r>
            <a:r>
              <a:rPr lang="ru-RU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об авиакомпании</a:t>
            </a:r>
            <a:endParaRPr lang="ru-RU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9DBABFB-95CD-9442-97E5-7843851D968C}"/>
              </a:ext>
            </a:extLst>
          </p:cNvPr>
          <p:cNvSpPr/>
          <p:nvPr/>
        </p:nvSpPr>
        <p:spPr>
          <a:xfrm>
            <a:off x="8548577" y="2352511"/>
            <a:ext cx="3265148" cy="6992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A4DF6D7D-6468-0B46-8D3F-312814A19FE1}"/>
              </a:ext>
            </a:extLst>
          </p:cNvPr>
          <p:cNvSpPr txBox="1"/>
          <p:nvPr/>
        </p:nvSpPr>
        <p:spPr>
          <a:xfrm>
            <a:off x="8669110" y="2453477"/>
            <a:ext cx="3040476" cy="49554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Создается специальная комиссия по рассмотрению заявок участников отбора</a:t>
            </a:r>
          </a:p>
        </p:txBody>
      </p:sp>
      <p:sp>
        <p:nvSpPr>
          <p:cNvPr id="36" name="Надпись 37">
            <a:extLst>
              <a:ext uri="{FF2B5EF4-FFF2-40B4-BE49-F238E27FC236}">
                <a16:creationId xmlns:a16="http://schemas.microsoft.com/office/drawing/2014/main" id="{99F4C7D0-D021-A14E-843A-9269C04585F5}"/>
              </a:ext>
            </a:extLst>
          </p:cNvPr>
          <p:cNvSpPr txBox="1"/>
          <p:nvPr/>
        </p:nvSpPr>
        <p:spPr>
          <a:xfrm>
            <a:off x="8548576" y="3080726"/>
            <a:ext cx="3265149" cy="87730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течение 14 дней </a:t>
            </a:r>
            <a:r>
              <a:rPr lang="ru-RU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рассматриваются заявки </a:t>
            </a:r>
            <a: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ru-RU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принимается решение</a:t>
            </a:r>
            <a:b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 заключении договора </a:t>
            </a:r>
            <a: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отношении одного субсидируемого маршрута</a:t>
            </a:r>
          </a:p>
        </p:txBody>
      </p:sp>
      <p:sp>
        <p:nvSpPr>
          <p:cNvPr id="33" name="Стрелка углом 32">
            <a:extLst>
              <a:ext uri="{FF2B5EF4-FFF2-40B4-BE49-F238E27FC236}">
                <a16:creationId xmlns:a16="http://schemas.microsoft.com/office/drawing/2014/main" id="{C670241D-307F-D64C-910D-F8D6FC038B82}"/>
              </a:ext>
            </a:extLst>
          </p:cNvPr>
          <p:cNvSpPr/>
          <p:nvPr/>
        </p:nvSpPr>
        <p:spPr>
          <a:xfrm rot="5400000">
            <a:off x="9712039" y="304192"/>
            <a:ext cx="497294" cy="3597845"/>
          </a:xfrm>
          <a:prstGeom prst="bentArrow">
            <a:avLst>
              <a:gd name="adj1" fmla="val 29344"/>
              <a:gd name="adj2" fmla="val 3312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659A463-95C9-5646-B974-3DED6AAF206C}"/>
              </a:ext>
            </a:extLst>
          </p:cNvPr>
          <p:cNvSpPr/>
          <p:nvPr/>
        </p:nvSpPr>
        <p:spPr>
          <a:xfrm>
            <a:off x="7788416" y="4550165"/>
            <a:ext cx="3971193" cy="4511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Заключить договор с Росавиацией о предоставлении субсидии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D0AB6893-3CB0-094F-8A68-9B63DB172AF0}"/>
              </a:ext>
            </a:extLst>
          </p:cNvPr>
          <p:cNvSpPr txBox="1"/>
          <p:nvPr/>
        </p:nvSpPr>
        <p:spPr>
          <a:xfrm>
            <a:off x="7788415" y="4997041"/>
            <a:ext cx="3971193" cy="114396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договоре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предусматриваются </a:t>
            </a:r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формы отчета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фактически перевезенных пассажирах и расчета планируемой к получению организацией воздушного транспорта субсидии, а также </a:t>
            </a:r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согласие на проведение проверок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Росавиацией или другим органом власти финансового контроля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70C5BDF-DE46-5449-B2C8-F016E96EBC8B}"/>
              </a:ext>
            </a:extLst>
          </p:cNvPr>
          <p:cNvSpPr/>
          <p:nvPr/>
        </p:nvSpPr>
        <p:spPr>
          <a:xfrm>
            <a:off x="2366860" y="4224928"/>
            <a:ext cx="2763264" cy="5520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Предоставить отчетность о количестве фактически перевезенных маршрутов и расчет причитающейся субсидии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244800A4-B770-6E4A-BA17-5ED026EEF557}"/>
              </a:ext>
            </a:extLst>
          </p:cNvPr>
          <p:cNvSpPr/>
          <p:nvPr/>
        </p:nvSpPr>
        <p:spPr>
          <a:xfrm>
            <a:off x="1085086" y="5368183"/>
            <a:ext cx="2034512" cy="78330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45" name="Надпись 34">
            <a:extLst>
              <a:ext uri="{FF2B5EF4-FFF2-40B4-BE49-F238E27FC236}">
                <a16:creationId xmlns:a16="http://schemas.microsoft.com/office/drawing/2014/main" id="{14E03E42-818F-C240-AC7E-8BDB883A31E4}"/>
              </a:ext>
            </a:extLst>
          </p:cNvPr>
          <p:cNvSpPr txBox="1"/>
          <p:nvPr/>
        </p:nvSpPr>
        <p:spPr>
          <a:xfrm>
            <a:off x="1194848" y="5445358"/>
            <a:ext cx="1814988" cy="63789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Росавиация осуществляет проверку и принимает решение о перечислении субсидии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B659CEA-8265-9A44-A925-EBA458510464}"/>
              </a:ext>
            </a:extLst>
          </p:cNvPr>
          <p:cNvSpPr/>
          <p:nvPr/>
        </p:nvSpPr>
        <p:spPr>
          <a:xfrm>
            <a:off x="4601732" y="5337451"/>
            <a:ext cx="1808979" cy="7208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47" name="Надпись 34">
            <a:extLst>
              <a:ext uri="{FF2B5EF4-FFF2-40B4-BE49-F238E27FC236}">
                <a16:creationId xmlns:a16="http://schemas.microsoft.com/office/drawing/2014/main" id="{B153F955-AFD1-5247-9F42-6F28161F9153}"/>
              </a:ext>
            </a:extLst>
          </p:cNvPr>
          <p:cNvSpPr txBox="1"/>
          <p:nvPr/>
        </p:nvSpPr>
        <p:spPr>
          <a:xfrm>
            <a:off x="4722265" y="5438415"/>
            <a:ext cx="1574980" cy="519771"/>
          </a:xfrm>
          <a:prstGeom prst="rect">
            <a:avLst/>
          </a:prstGeom>
          <a:solidFill>
            <a:schemeClr val="lt1"/>
          </a:solidFill>
          <a:ln w="28575">
            <a:solidFill>
              <a:srgbClr val="00B05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случае положительного решения Росавиация перечисляет средства</a:t>
            </a:r>
          </a:p>
        </p:txBody>
      </p:sp>
      <p:cxnSp>
        <p:nvCxnSpPr>
          <p:cNvPr id="52" name="Скругленная соединительная линия 51">
            <a:extLst>
              <a:ext uri="{FF2B5EF4-FFF2-40B4-BE49-F238E27FC236}">
                <a16:creationId xmlns:a16="http://schemas.microsoft.com/office/drawing/2014/main" id="{85E5E8B6-6B2E-AF44-9F61-092296EE9996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V="1">
            <a:off x="1520984" y="4500949"/>
            <a:ext cx="845876" cy="876167"/>
          </a:xfrm>
          <a:prstGeom prst="curvedConnector2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кругленная соединительная линия 62">
            <a:extLst>
              <a:ext uri="{FF2B5EF4-FFF2-40B4-BE49-F238E27FC236}">
                <a16:creationId xmlns:a16="http://schemas.microsoft.com/office/drawing/2014/main" id="{F5E330FE-F33B-D643-A2BF-2B69950C344C}"/>
              </a:ext>
            </a:extLst>
          </p:cNvPr>
          <p:cNvCxnSpPr>
            <a:cxnSpLocks/>
            <a:stCxn id="39" idx="0"/>
            <a:endCxn id="43" idx="0"/>
          </p:cNvCxnSpPr>
          <p:nvPr/>
        </p:nvCxnSpPr>
        <p:spPr>
          <a:xfrm rot="16200000" flipV="1">
            <a:off x="6598635" y="1374786"/>
            <a:ext cx="325237" cy="6025521"/>
          </a:xfrm>
          <a:prstGeom prst="curvedConnector3">
            <a:avLst>
              <a:gd name="adj1" fmla="val 170287"/>
            </a:avLst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кругленная соединительная линия 85">
            <a:extLst>
              <a:ext uri="{FF2B5EF4-FFF2-40B4-BE49-F238E27FC236}">
                <a16:creationId xmlns:a16="http://schemas.microsoft.com/office/drawing/2014/main" id="{6DC537BB-84A2-F640-AF6E-9E4B9E098332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V="1">
            <a:off x="5096058" y="4535016"/>
            <a:ext cx="844822" cy="776690"/>
          </a:xfrm>
          <a:prstGeom prst="curvedConnector2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A374D48E-EF87-7442-BCA4-DB4A6504DE0A}"/>
              </a:ext>
            </a:extLst>
          </p:cNvPr>
          <p:cNvSpPr txBox="1"/>
          <p:nvPr/>
        </p:nvSpPr>
        <p:spPr>
          <a:xfrm>
            <a:off x="557047" y="3687486"/>
            <a:ext cx="332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Ежемесячная процедура</a:t>
            </a:r>
          </a:p>
        </p:txBody>
      </p:sp>
      <p:sp>
        <p:nvSpPr>
          <p:cNvPr id="32" name="Стрелка вправо 31">
            <a:extLst>
              <a:ext uri="{FF2B5EF4-FFF2-40B4-BE49-F238E27FC236}">
                <a16:creationId xmlns:a16="http://schemas.microsoft.com/office/drawing/2014/main" id="{C0412329-F001-8846-A126-C4EB9A53CD95}"/>
              </a:ext>
            </a:extLst>
          </p:cNvPr>
          <p:cNvSpPr/>
          <p:nvPr/>
        </p:nvSpPr>
        <p:spPr>
          <a:xfrm rot="5400000">
            <a:off x="11266931" y="4108585"/>
            <a:ext cx="593210" cy="292100"/>
          </a:xfrm>
          <a:prstGeom prst="rightArrow">
            <a:avLst>
              <a:gd name="adj1" fmla="val 6456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50056224-2E20-42E6-AAEF-7B007B528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39" y="459428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9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0D7C62F3-F59D-D541-8BB8-0C8E100FAA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7772400" imgH="10058400" progId="TCLayout.ActiveDocument.1">
                  <p:embed/>
                </p:oleObj>
              </mc:Choice>
              <mc:Fallback>
                <p:oleObj name="Слайд think-cell" r:id="rId3" imgW="7772400" imgH="10058400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0D7C62F3-F59D-D541-8BB8-0C8E100FAA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Стрелка вправо 21">
            <a:extLst>
              <a:ext uri="{FF2B5EF4-FFF2-40B4-BE49-F238E27FC236}">
                <a16:creationId xmlns:a16="http://schemas.microsoft.com/office/drawing/2014/main" id="{3BDA60CA-0653-8D48-8886-C15F0B732C42}"/>
              </a:ext>
            </a:extLst>
          </p:cNvPr>
          <p:cNvSpPr/>
          <p:nvPr/>
        </p:nvSpPr>
        <p:spPr>
          <a:xfrm>
            <a:off x="952006" y="1828101"/>
            <a:ext cx="568978" cy="24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E83A9-DFC1-A543-895F-9CB64446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201002"/>
            <a:ext cx="9864969" cy="1325563"/>
          </a:xfrm>
        </p:spPr>
        <p:txBody>
          <a:bodyPr vert="horz">
            <a:normAutofit/>
          </a:bodyPr>
          <a:lstStyle/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получения субсидии:1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525A3-8BCB-554E-8329-F5988D1B6A8F}"/>
              </a:ext>
            </a:extLst>
          </p:cNvPr>
          <p:cNvSpPr txBox="1"/>
          <p:nvPr/>
        </p:nvSpPr>
        <p:spPr>
          <a:xfrm>
            <a:off x="240322" y="1188011"/>
            <a:ext cx="10093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для авиаперевозчика путем заключения договора с Правительством Санкт-Петербурга </a:t>
            </a:r>
          </a:p>
        </p:txBody>
      </p:sp>
      <p:sp>
        <p:nvSpPr>
          <p:cNvPr id="21" name="Трапеция 20">
            <a:extLst>
              <a:ext uri="{FF2B5EF4-FFF2-40B4-BE49-F238E27FC236}">
                <a16:creationId xmlns:a16="http://schemas.microsoft.com/office/drawing/2014/main" id="{79048575-CC07-5A4F-8992-844BF760FEBF}"/>
              </a:ext>
            </a:extLst>
          </p:cNvPr>
          <p:cNvSpPr/>
          <p:nvPr/>
        </p:nvSpPr>
        <p:spPr>
          <a:xfrm>
            <a:off x="207073" y="1760907"/>
            <a:ext cx="877106" cy="451114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Старт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A9990C7-8D78-1045-97C1-74E865237260}"/>
              </a:ext>
            </a:extLst>
          </p:cNvPr>
          <p:cNvSpPr/>
          <p:nvPr/>
        </p:nvSpPr>
        <p:spPr>
          <a:xfrm>
            <a:off x="1520984" y="1760907"/>
            <a:ext cx="1807007" cy="4095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Выбрать субсидируемый маршрут</a:t>
            </a:r>
          </a:p>
        </p:txBody>
      </p:sp>
      <p:sp>
        <p:nvSpPr>
          <p:cNvPr id="24" name="Стрелка вправо 23">
            <a:extLst>
              <a:ext uri="{FF2B5EF4-FFF2-40B4-BE49-F238E27FC236}">
                <a16:creationId xmlns:a16="http://schemas.microsoft.com/office/drawing/2014/main" id="{0C43D098-B5FC-7140-B95B-C055BAEBF794}"/>
              </a:ext>
            </a:extLst>
          </p:cNvPr>
          <p:cNvSpPr/>
          <p:nvPr/>
        </p:nvSpPr>
        <p:spPr>
          <a:xfrm>
            <a:off x="3332919" y="1828101"/>
            <a:ext cx="863753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25" name="Надпись 7">
            <a:extLst>
              <a:ext uri="{FF2B5EF4-FFF2-40B4-BE49-F238E27FC236}">
                <a16:creationId xmlns:a16="http://schemas.microsoft.com/office/drawing/2014/main" id="{B514E474-DDA4-7D45-8F65-2C783A274641}"/>
              </a:ext>
            </a:extLst>
          </p:cNvPr>
          <p:cNvSpPr txBox="1"/>
          <p:nvPr/>
        </p:nvSpPr>
        <p:spPr>
          <a:xfrm>
            <a:off x="1520984" y="2173491"/>
            <a:ext cx="1807007" cy="71784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Протяженность маршрута </a:t>
            </a:r>
            <a: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должна быть </a:t>
            </a:r>
            <a:r>
              <a:rPr lang="ru-RU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менее 3500 км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9C48029-96E8-144A-85B3-2E146BFF08E8}"/>
              </a:ext>
            </a:extLst>
          </p:cNvPr>
          <p:cNvSpPr/>
          <p:nvPr/>
        </p:nvSpPr>
        <p:spPr>
          <a:xfrm>
            <a:off x="4190571" y="1727575"/>
            <a:ext cx="4827672" cy="4511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Подходить под требования, относящиеся к категории участников отбора</a:t>
            </a:r>
          </a:p>
        </p:txBody>
      </p:sp>
      <p:sp>
        <p:nvSpPr>
          <p:cNvPr id="31" name="Надпись 7">
            <a:extLst>
              <a:ext uri="{FF2B5EF4-FFF2-40B4-BE49-F238E27FC236}">
                <a16:creationId xmlns:a16="http://schemas.microsoft.com/office/drawing/2014/main" id="{8E2A7814-8FCB-354B-B207-A151A99912BB}"/>
              </a:ext>
            </a:extLst>
          </p:cNvPr>
          <p:cNvSpPr txBox="1"/>
          <p:nvPr/>
        </p:nvSpPr>
        <p:spPr>
          <a:xfrm>
            <a:off x="4191744" y="2170482"/>
            <a:ext cx="4827672" cy="134889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Подписан договор с Федеральным агентством воздушного транспорта о предоставлении субсидии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осуществление регулярных воздушных перевозок пассажиров по субсидируемому маршруту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Подписано соглашение с иным Субъектом РФ о предоставлении субсидии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 бюджета этого субъекта РФ, где на территории располагается пункт отправления (назначения) </a:t>
            </a:r>
            <a:endParaRPr lang="ru-RU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трелка углом 32">
            <a:extLst>
              <a:ext uri="{FF2B5EF4-FFF2-40B4-BE49-F238E27FC236}">
                <a16:creationId xmlns:a16="http://schemas.microsoft.com/office/drawing/2014/main" id="{C670241D-307F-D64C-910D-F8D6FC038B82}"/>
              </a:ext>
            </a:extLst>
          </p:cNvPr>
          <p:cNvSpPr/>
          <p:nvPr/>
        </p:nvSpPr>
        <p:spPr>
          <a:xfrm rot="5400000">
            <a:off x="10140865" y="733018"/>
            <a:ext cx="497294" cy="2740193"/>
          </a:xfrm>
          <a:prstGeom prst="bentArrow">
            <a:avLst>
              <a:gd name="adj1" fmla="val 29344"/>
              <a:gd name="adj2" fmla="val 3312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E019512-A66F-F54B-9572-C06985CB28B5}"/>
              </a:ext>
            </a:extLst>
          </p:cNvPr>
          <p:cNvSpPr/>
          <p:nvPr/>
        </p:nvSpPr>
        <p:spPr>
          <a:xfrm>
            <a:off x="9463460" y="2329422"/>
            <a:ext cx="2596529" cy="4429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Подготовить документы к участию в отборе</a:t>
            </a:r>
          </a:p>
        </p:txBody>
      </p:sp>
      <p:sp>
        <p:nvSpPr>
          <p:cNvPr id="41" name="Надпись 7">
            <a:extLst>
              <a:ext uri="{FF2B5EF4-FFF2-40B4-BE49-F238E27FC236}">
                <a16:creationId xmlns:a16="http://schemas.microsoft.com/office/drawing/2014/main" id="{5ECA924D-0C5D-EE41-B5D7-F4B5CECB465C}"/>
              </a:ext>
            </a:extLst>
          </p:cNvPr>
          <p:cNvSpPr txBox="1"/>
          <p:nvPr/>
        </p:nvSpPr>
        <p:spPr>
          <a:xfrm>
            <a:off x="9464633" y="2772330"/>
            <a:ext cx="2596529" cy="21321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Заявка участника отбора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 готовности осуществлять воздушную перевозку пассажиров по специальному тарифу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Справка об отсутствии задолженностей или иных проблем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перед бюджетом Санкт-Петербурга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Согласие на публикацию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Интернете </a:t>
            </a:r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информации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об авиакомпании</a:t>
            </a:r>
            <a:endParaRPr lang="ru-RU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2903F84-AF2A-884B-A2B4-EB04EE2A672B}"/>
              </a:ext>
            </a:extLst>
          </p:cNvPr>
          <p:cNvSpPr/>
          <p:nvPr/>
        </p:nvSpPr>
        <p:spPr>
          <a:xfrm>
            <a:off x="7802088" y="5144876"/>
            <a:ext cx="4164379" cy="8001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48" name="Надпись 34">
            <a:extLst>
              <a:ext uri="{FF2B5EF4-FFF2-40B4-BE49-F238E27FC236}">
                <a16:creationId xmlns:a16="http://schemas.microsoft.com/office/drawing/2014/main" id="{F9B3D497-B51F-DD4A-A1EC-E35E11FE4B66}"/>
              </a:ext>
            </a:extLst>
          </p:cNvPr>
          <p:cNvSpPr txBox="1"/>
          <p:nvPr/>
        </p:nvSpPr>
        <p:spPr>
          <a:xfrm>
            <a:off x="7885216" y="5245842"/>
            <a:ext cx="3977112" cy="61359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Создается специальная комиссия (от Комитета по транспорту Санкт-Петербурга) по рассмотрению заявок участников отбора и проверки документов</a:t>
            </a:r>
          </a:p>
        </p:txBody>
      </p:sp>
      <p:sp>
        <p:nvSpPr>
          <p:cNvPr id="49" name="Надпись 37">
            <a:extLst>
              <a:ext uri="{FF2B5EF4-FFF2-40B4-BE49-F238E27FC236}">
                <a16:creationId xmlns:a16="http://schemas.microsoft.com/office/drawing/2014/main" id="{AA39C1BF-C7DA-864C-BC64-C5EADA90C9EE}"/>
              </a:ext>
            </a:extLst>
          </p:cNvPr>
          <p:cNvSpPr txBox="1"/>
          <p:nvPr/>
        </p:nvSpPr>
        <p:spPr>
          <a:xfrm>
            <a:off x="7791582" y="5980698"/>
            <a:ext cx="4164379" cy="80018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течение 15 дней </a:t>
            </a:r>
            <a:r>
              <a:rPr lang="ru-RU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рассматриваются заявки </a:t>
            </a:r>
            <a: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</a:t>
            </a:r>
            <a:b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1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готовится</a:t>
            </a:r>
            <a:r>
              <a:rPr lang="ru-RU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заключение для Комитета по транспорту Санкт-Петербурга </a:t>
            </a:r>
            <a: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отношении каждого авиаперевозчика о предоставлении или отказе в праве получения субсидии</a:t>
            </a:r>
          </a:p>
        </p:txBody>
      </p:sp>
      <p:sp>
        <p:nvSpPr>
          <p:cNvPr id="50" name="Стрелка вправо 49">
            <a:extLst>
              <a:ext uri="{FF2B5EF4-FFF2-40B4-BE49-F238E27FC236}">
                <a16:creationId xmlns:a16="http://schemas.microsoft.com/office/drawing/2014/main" id="{4EE1D48C-0F6E-1B42-988F-97A7E222138C}"/>
              </a:ext>
            </a:extLst>
          </p:cNvPr>
          <p:cNvSpPr/>
          <p:nvPr/>
        </p:nvSpPr>
        <p:spPr>
          <a:xfrm rot="5400000">
            <a:off x="11433974" y="4834589"/>
            <a:ext cx="244292" cy="406977"/>
          </a:xfrm>
          <a:prstGeom prst="rightArrow">
            <a:avLst>
              <a:gd name="adj1" fmla="val 45712"/>
              <a:gd name="adj2" fmla="val 37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D3E6BEBA-51EB-DF4D-B08A-6A29886D2EEC}"/>
              </a:ext>
            </a:extLst>
          </p:cNvPr>
          <p:cNvSpPr/>
          <p:nvPr/>
        </p:nvSpPr>
        <p:spPr>
          <a:xfrm>
            <a:off x="2659580" y="3769124"/>
            <a:ext cx="4164379" cy="8001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53" name="Надпись 34">
            <a:extLst>
              <a:ext uri="{FF2B5EF4-FFF2-40B4-BE49-F238E27FC236}">
                <a16:creationId xmlns:a16="http://schemas.microsoft.com/office/drawing/2014/main" id="{AA868533-94D9-C74C-ACF0-004FE4A135A6}"/>
              </a:ext>
            </a:extLst>
          </p:cNvPr>
          <p:cNvSpPr txBox="1"/>
          <p:nvPr/>
        </p:nvSpPr>
        <p:spPr>
          <a:xfrm>
            <a:off x="2742708" y="3870090"/>
            <a:ext cx="3977112" cy="61359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Комитет по транспорту Санкт-Петербурга в течение 5 дней оформляет Распоряжение, где указываются получатель субсидии и предельный размер субсидии</a:t>
            </a:r>
          </a:p>
        </p:txBody>
      </p:sp>
      <p:sp>
        <p:nvSpPr>
          <p:cNvPr id="54" name="Надпись 37">
            <a:extLst>
              <a:ext uri="{FF2B5EF4-FFF2-40B4-BE49-F238E27FC236}">
                <a16:creationId xmlns:a16="http://schemas.microsoft.com/office/drawing/2014/main" id="{F069A8CE-92ED-2B44-B690-1D1D56247EB8}"/>
              </a:ext>
            </a:extLst>
          </p:cNvPr>
          <p:cNvSpPr txBox="1"/>
          <p:nvPr/>
        </p:nvSpPr>
        <p:spPr>
          <a:xfrm>
            <a:off x="2649074" y="4584654"/>
            <a:ext cx="4164379" cy="66118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Кроме того, одновременно с этим, </a:t>
            </a:r>
            <a:r>
              <a:rPr lang="ru-RU" sz="11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Комитет по транспорту Санкт-Петербурга </a:t>
            </a: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течение 3 рабочих дней в адрес получателя субсидии </a:t>
            </a:r>
            <a:r>
              <a:rPr lang="ru-RU" sz="11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отправляет проект соглашения</a:t>
            </a:r>
          </a:p>
        </p:txBody>
      </p:sp>
      <p:sp>
        <p:nvSpPr>
          <p:cNvPr id="7" name="Стрелка углом 6">
            <a:extLst>
              <a:ext uri="{FF2B5EF4-FFF2-40B4-BE49-F238E27FC236}">
                <a16:creationId xmlns:a16="http://schemas.microsoft.com/office/drawing/2014/main" id="{0A2021B6-1F7A-F445-BA0E-DE3318CCFF2B}"/>
              </a:ext>
            </a:extLst>
          </p:cNvPr>
          <p:cNvSpPr/>
          <p:nvPr/>
        </p:nvSpPr>
        <p:spPr>
          <a:xfrm flipH="1">
            <a:off x="6834465" y="3962284"/>
            <a:ext cx="1610610" cy="1146953"/>
          </a:xfrm>
          <a:prstGeom prst="bentArrow">
            <a:avLst>
              <a:gd name="adj1" fmla="val 16114"/>
              <a:gd name="adj2" fmla="val 14078"/>
              <a:gd name="adj3" fmla="val 25000"/>
              <a:gd name="adj4" fmla="val 41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Развернутая стрелка 7">
            <a:extLst>
              <a:ext uri="{FF2B5EF4-FFF2-40B4-BE49-F238E27FC236}">
                <a16:creationId xmlns:a16="http://schemas.microsoft.com/office/drawing/2014/main" id="{CD1F09EC-9704-354C-868B-08A101BA362F}"/>
              </a:ext>
            </a:extLst>
          </p:cNvPr>
          <p:cNvSpPr/>
          <p:nvPr/>
        </p:nvSpPr>
        <p:spPr>
          <a:xfrm rot="16200000" flipH="1">
            <a:off x="683885" y="4015509"/>
            <a:ext cx="1913318" cy="2017061"/>
          </a:xfrm>
          <a:prstGeom prst="uturnArrow">
            <a:avLst>
              <a:gd name="adj1" fmla="val 10340"/>
              <a:gd name="adj2" fmla="val 9941"/>
              <a:gd name="adj3" fmla="val 12538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651F8381-F9B4-A94B-9A14-961DB8F65DF4}"/>
              </a:ext>
            </a:extLst>
          </p:cNvPr>
          <p:cNvSpPr/>
          <p:nvPr/>
        </p:nvSpPr>
        <p:spPr>
          <a:xfrm>
            <a:off x="2659580" y="5589858"/>
            <a:ext cx="4174885" cy="4095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Авиаперевозчик в течение 5 дней подписывает соглашение и отправляет в Комитет сопроводительным письмом</a:t>
            </a:r>
          </a:p>
        </p:txBody>
      </p:sp>
      <p:sp>
        <p:nvSpPr>
          <p:cNvPr id="57" name="Надпись 7">
            <a:extLst>
              <a:ext uri="{FF2B5EF4-FFF2-40B4-BE49-F238E27FC236}">
                <a16:creationId xmlns:a16="http://schemas.microsoft.com/office/drawing/2014/main" id="{FF3DF07D-4258-2549-B9CF-F0C75CC84B24}"/>
              </a:ext>
            </a:extLst>
          </p:cNvPr>
          <p:cNvSpPr txBox="1"/>
          <p:nvPr/>
        </p:nvSpPr>
        <p:spPr>
          <a:xfrm>
            <a:off x="2659580" y="6002441"/>
            <a:ext cx="4174885" cy="4095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1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Комитет по транспорту Санкт-Петербурга подписывает соглашение </a:t>
            </a: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течение 5 рабочих дней</a:t>
            </a:r>
          </a:p>
        </p:txBody>
      </p:sp>
      <p:sp>
        <p:nvSpPr>
          <p:cNvPr id="58" name="Стрелка вправо 57">
            <a:extLst>
              <a:ext uri="{FF2B5EF4-FFF2-40B4-BE49-F238E27FC236}">
                <a16:creationId xmlns:a16="http://schemas.microsoft.com/office/drawing/2014/main" id="{222A8026-AA85-6C41-8009-054BEE91DDBD}"/>
              </a:ext>
            </a:extLst>
          </p:cNvPr>
          <p:cNvSpPr/>
          <p:nvPr/>
        </p:nvSpPr>
        <p:spPr>
          <a:xfrm rot="5400000">
            <a:off x="4460463" y="6356751"/>
            <a:ext cx="445986" cy="56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74E7BAA8-3F2B-4451-8626-EB38F1CB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39" y="459428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1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0D7C62F3-F59D-D541-8BB8-0C8E100FAA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7772400" imgH="10058400" progId="TCLayout.ActiveDocument.1">
                  <p:embed/>
                </p:oleObj>
              </mc:Choice>
              <mc:Fallback>
                <p:oleObj name="Слайд think-cell" r:id="rId3" imgW="7772400" imgH="10058400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0D7C62F3-F59D-D541-8BB8-0C8E100FAA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E83A9-DFC1-A543-895F-9CB64446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201002"/>
            <a:ext cx="9864969" cy="1325563"/>
          </a:xfrm>
        </p:spPr>
        <p:txBody>
          <a:bodyPr vert="horz">
            <a:normAutofit/>
          </a:bodyPr>
          <a:lstStyle/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получения субсидии:2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525A3-8BCB-554E-8329-F5988D1B6A8F}"/>
              </a:ext>
            </a:extLst>
          </p:cNvPr>
          <p:cNvSpPr txBox="1"/>
          <p:nvPr/>
        </p:nvSpPr>
        <p:spPr>
          <a:xfrm>
            <a:off x="240322" y="1188011"/>
            <a:ext cx="10093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для авиаперевозчика путем заключения договора с Правительством Санкт-Петербурга 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3AB13EE-F935-624E-AC51-186AFF9D51B2}"/>
              </a:ext>
            </a:extLst>
          </p:cNvPr>
          <p:cNvSpPr/>
          <p:nvPr/>
        </p:nvSpPr>
        <p:spPr>
          <a:xfrm>
            <a:off x="240322" y="1902941"/>
            <a:ext cx="11634521" cy="47507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Скругленная соединительная линия 27">
            <a:extLst>
              <a:ext uri="{FF2B5EF4-FFF2-40B4-BE49-F238E27FC236}">
                <a16:creationId xmlns:a16="http://schemas.microsoft.com/office/drawing/2014/main" id="{962A7EA5-48DE-6343-A3AC-79F3A65CC1A4}"/>
              </a:ext>
            </a:extLst>
          </p:cNvPr>
          <p:cNvCxnSpPr>
            <a:cxnSpLocks/>
            <a:stCxn id="32" idx="2"/>
            <a:endCxn id="58" idx="2"/>
          </p:cNvCxnSpPr>
          <p:nvPr/>
        </p:nvCxnSpPr>
        <p:spPr>
          <a:xfrm rot="16200000" flipH="1">
            <a:off x="5520217" y="2108646"/>
            <a:ext cx="656656" cy="7020323"/>
          </a:xfrm>
          <a:prstGeom prst="curvedConnector3">
            <a:avLst>
              <a:gd name="adj1" fmla="val 191176"/>
            </a:avLst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9217764-1E8C-B74C-87E9-23EF9376EFCB}"/>
              </a:ext>
            </a:extLst>
          </p:cNvPr>
          <p:cNvSpPr/>
          <p:nvPr/>
        </p:nvSpPr>
        <p:spPr>
          <a:xfrm>
            <a:off x="3231910" y="2474490"/>
            <a:ext cx="5728179" cy="56212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Предоставить в Комитет по транспорту Санкт-Петербурга отчетность при условии действительности договоров с Росавиацией и иным субъектом РФ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1537E2D-6202-E542-AF63-3E1E9B390880}"/>
              </a:ext>
            </a:extLst>
          </p:cNvPr>
          <p:cNvSpPr/>
          <p:nvPr/>
        </p:nvSpPr>
        <p:spPr>
          <a:xfrm>
            <a:off x="582471" y="4425674"/>
            <a:ext cx="3511826" cy="86480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4" name="Надпись 34">
            <a:extLst>
              <a:ext uri="{FF2B5EF4-FFF2-40B4-BE49-F238E27FC236}">
                <a16:creationId xmlns:a16="http://schemas.microsoft.com/office/drawing/2014/main" id="{D1F1078F-ADF7-D744-A72D-8A7928C305DE}"/>
              </a:ext>
            </a:extLst>
          </p:cNvPr>
          <p:cNvSpPr txBox="1"/>
          <p:nvPr/>
        </p:nvSpPr>
        <p:spPr>
          <a:xfrm>
            <a:off x="679901" y="4528914"/>
            <a:ext cx="3310631" cy="65787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Комитет по транспорту Санкт-Петербурга проводит проверку поступивших документов и принимает решение о перечислении субсидии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8DD78B3-EC67-7C46-B376-935566005765}"/>
              </a:ext>
            </a:extLst>
          </p:cNvPr>
          <p:cNvSpPr/>
          <p:nvPr/>
        </p:nvSpPr>
        <p:spPr>
          <a:xfrm>
            <a:off x="7880229" y="4443957"/>
            <a:ext cx="2956956" cy="10261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6" name="Надпись 34">
            <a:extLst>
              <a:ext uri="{FF2B5EF4-FFF2-40B4-BE49-F238E27FC236}">
                <a16:creationId xmlns:a16="http://schemas.microsoft.com/office/drawing/2014/main" id="{B6B91F9E-583D-0B4C-A9B3-CCF6FC6DA80B}"/>
              </a:ext>
            </a:extLst>
          </p:cNvPr>
          <p:cNvSpPr txBox="1"/>
          <p:nvPr/>
        </p:nvSpPr>
        <p:spPr>
          <a:xfrm>
            <a:off x="8003001" y="4558882"/>
            <a:ext cx="2711413" cy="812304"/>
          </a:xfrm>
          <a:prstGeom prst="rect">
            <a:avLst/>
          </a:prstGeom>
          <a:solidFill>
            <a:schemeClr val="lt1"/>
          </a:solidFill>
          <a:ln w="28575">
            <a:solidFill>
              <a:srgbClr val="00B05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случае положительного решения с</a:t>
            </a: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убсидия перечисляется получателю субсидии за истекший квартал текущего финансового года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1AEB79-DEA0-0B43-87A7-4F4CCEB62261}"/>
              </a:ext>
            </a:extLst>
          </p:cNvPr>
          <p:cNvSpPr txBox="1"/>
          <p:nvPr/>
        </p:nvSpPr>
        <p:spPr>
          <a:xfrm>
            <a:off x="240322" y="1909586"/>
            <a:ext cx="572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Ежеквартальная процедура</a:t>
            </a:r>
          </a:p>
        </p:txBody>
      </p:sp>
      <p:sp>
        <p:nvSpPr>
          <p:cNvPr id="3" name="Стрелка вниз 2">
            <a:extLst>
              <a:ext uri="{FF2B5EF4-FFF2-40B4-BE49-F238E27FC236}">
                <a16:creationId xmlns:a16="http://schemas.microsoft.com/office/drawing/2014/main" id="{F4841D46-F2B3-F440-ADF0-BA8001FB0A60}"/>
              </a:ext>
            </a:extLst>
          </p:cNvPr>
          <p:cNvSpPr/>
          <p:nvPr/>
        </p:nvSpPr>
        <p:spPr>
          <a:xfrm>
            <a:off x="5911489" y="1694257"/>
            <a:ext cx="452827" cy="748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Надпись 34">
            <a:extLst>
              <a:ext uri="{FF2B5EF4-FFF2-40B4-BE49-F238E27FC236}">
                <a16:creationId xmlns:a16="http://schemas.microsoft.com/office/drawing/2014/main" id="{6083CFC4-A002-9A45-B821-965D25BFB5EE}"/>
              </a:ext>
            </a:extLst>
          </p:cNvPr>
          <p:cNvSpPr txBox="1"/>
          <p:nvPr/>
        </p:nvSpPr>
        <p:spPr>
          <a:xfrm>
            <a:off x="3231909" y="3026666"/>
            <a:ext cx="5728180" cy="112587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Отчет о фактической сумме недополученных доходов </a:t>
            </a: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субсидированному маршруту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Отчет о достижении результата </a:t>
            </a: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предоставления субсидии и </a:t>
            </a:r>
            <a:r>
              <a:rPr lang="ru-RU" sz="11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показателя</a:t>
            </a: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необходимого для достижения результата предоставления субсидии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Информация о фактически полученной субсидии</a:t>
            </a: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подтвержденной плательщиком к выплате по соглашению с Росавиацией и иным субъектом РФ</a:t>
            </a:r>
          </a:p>
        </p:txBody>
      </p:sp>
      <p:sp>
        <p:nvSpPr>
          <p:cNvPr id="58" name="Надпись 34">
            <a:extLst>
              <a:ext uri="{FF2B5EF4-FFF2-40B4-BE49-F238E27FC236}">
                <a16:creationId xmlns:a16="http://schemas.microsoft.com/office/drawing/2014/main" id="{345466D3-6D97-0F4F-9680-CA8F41BD82B2}"/>
              </a:ext>
            </a:extLst>
          </p:cNvPr>
          <p:cNvSpPr txBox="1"/>
          <p:nvPr/>
        </p:nvSpPr>
        <p:spPr>
          <a:xfrm>
            <a:off x="7880229" y="5486111"/>
            <a:ext cx="2956956" cy="46102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Через 30 дней Комитет по транспорту Санкт-Петербурга осуществляет проверку</a:t>
            </a:r>
          </a:p>
        </p:txBody>
      </p:sp>
      <p:cxnSp>
        <p:nvCxnSpPr>
          <p:cNvPr id="60" name="Скругленная соединительная линия 59">
            <a:extLst>
              <a:ext uri="{FF2B5EF4-FFF2-40B4-BE49-F238E27FC236}">
                <a16:creationId xmlns:a16="http://schemas.microsoft.com/office/drawing/2014/main" id="{D33FDF66-90EC-D94A-B453-EE4012C084EE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1643742" y="2755551"/>
            <a:ext cx="1588169" cy="1669668"/>
          </a:xfrm>
          <a:prstGeom prst="curvedConnector2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кругленная соединительная линия 65">
            <a:extLst>
              <a:ext uri="{FF2B5EF4-FFF2-40B4-BE49-F238E27FC236}">
                <a16:creationId xmlns:a16="http://schemas.microsoft.com/office/drawing/2014/main" id="{81A17DA7-C589-5148-B136-55A092A94E2B}"/>
              </a:ext>
            </a:extLst>
          </p:cNvPr>
          <p:cNvCxnSpPr>
            <a:cxnSpLocks/>
            <a:endCxn id="29" idx="3"/>
          </p:cNvCxnSpPr>
          <p:nvPr/>
        </p:nvCxnSpPr>
        <p:spPr>
          <a:xfrm rot="16200000" flipV="1">
            <a:off x="8919112" y="2796528"/>
            <a:ext cx="1670122" cy="1588168"/>
          </a:xfrm>
          <a:prstGeom prst="curvedConnector2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702231F7-F390-4CE3-9EEE-17B711387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39" y="459428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96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0D7C62F3-F59D-D541-8BB8-0C8E100FAA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7772400" imgH="10058400" progId="TCLayout.ActiveDocument.1">
                  <p:embed/>
                </p:oleObj>
              </mc:Choice>
              <mc:Fallback>
                <p:oleObj name="Слайд think-cell" r:id="rId3" imgW="7772400" imgH="10058400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0D7C62F3-F59D-D541-8BB8-0C8E100FAA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E83A9-DFC1-A543-895F-9CB64446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201002"/>
            <a:ext cx="9864969" cy="1325563"/>
          </a:xfrm>
        </p:spPr>
        <p:txBody>
          <a:bodyPr vert="horz">
            <a:normAutofit/>
          </a:bodyPr>
          <a:lstStyle/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Предложения по инициативам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государственных органов власти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E22CC6-7D72-4FAC-8384-73A1B1700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162" y="1339078"/>
            <a:ext cx="5068260" cy="55951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C525A3-8BCB-554E-8329-F5988D1B6A8F}"/>
              </a:ext>
            </a:extLst>
          </p:cNvPr>
          <p:cNvSpPr txBox="1"/>
          <p:nvPr/>
        </p:nvSpPr>
        <p:spPr>
          <a:xfrm>
            <a:off x="240323" y="1496510"/>
            <a:ext cx="10093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 части условий действующих программ и прямого взаимодействия ВВСС/ Пулково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7F822-2D71-C147-A150-C7ECA3A1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93" y="2319152"/>
            <a:ext cx="8162895" cy="435133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Снятие ограничения по протяженности субсидируемого маршрута на расстояния до 3500 км в Постановлении Правительства Санкт-Петербурга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Добавить представителей ВВСС/Пулково в комиссии для консультационной поддержки в процессе принятия решений по субсидированию авиаперевозчиков в качестве курирующих лиц в нормативно-правовые документы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региональном уровне добавить в нормативно-правовую базу более детальную приоритетность рассмотрения заявок на получения субсидии авиаперевозчиков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1316784-DCE7-4C42-98EA-00ABAAE9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39" y="459428"/>
            <a:ext cx="1757822" cy="4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97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274D05D911CE54B90ADBEF707341C92" ma:contentTypeVersion="7" ma:contentTypeDescription="Создание документа." ma:contentTypeScope="" ma:versionID="8e0088a52ae6fac9f85e2a1ee109bcc1">
  <xsd:schema xmlns:xsd="http://www.w3.org/2001/XMLSchema" xmlns:xs="http://www.w3.org/2001/XMLSchema" xmlns:p="http://schemas.microsoft.com/office/2006/metadata/properties" xmlns:ns3="cd58f188-3489-45da-8288-49f93b50f610" xmlns:ns4="76fda7a1-17ef-42ff-a47e-c1ead09824e5" targetNamespace="http://schemas.microsoft.com/office/2006/metadata/properties" ma:root="true" ma:fieldsID="b68b42902da602bb74acec0fb0ba784c" ns3:_="" ns4:_="">
    <xsd:import namespace="cd58f188-3489-45da-8288-49f93b50f610"/>
    <xsd:import namespace="76fda7a1-17ef-42ff-a47e-c1ead09824e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58f188-3489-45da-8288-49f93b50f61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fda7a1-17ef-42ff-a47e-c1ead09824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6C1612-CFCB-4ACD-90D9-20AD8C1BB0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3F1B93-46D9-4F83-82C8-5DB992D69A14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6fda7a1-17ef-42ff-a47e-c1ead09824e5"/>
    <ds:schemaRef ds:uri="cd58f188-3489-45da-8288-49f93b50f61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A201057-F007-4606-BD64-11D61D59D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58f188-3489-45da-8288-49f93b50f610"/>
    <ds:schemaRef ds:uri="76fda7a1-17ef-42ff-a47e-c1ead09824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9931</TotalTime>
  <Words>2164</Words>
  <Application>Microsoft Office PowerPoint</Application>
  <PresentationFormat>Широкоэкранный</PresentationFormat>
  <Paragraphs>495</Paragraphs>
  <Slides>24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Тема Office</vt:lpstr>
      <vt:lpstr>Слайд think-cell</vt:lpstr>
      <vt:lpstr>АНАЛИЗ ФЕДЕРАЛЬНЫХ ПРОГРАММ СУБСИДИРОВАНИЯ</vt:lpstr>
      <vt:lpstr>Цель проекта</vt:lpstr>
      <vt:lpstr>Цель проекта</vt:lpstr>
      <vt:lpstr>Структура презентации</vt:lpstr>
      <vt:lpstr>Процесс получения субсидии</vt:lpstr>
      <vt:lpstr>Процесс получения субсидии</vt:lpstr>
      <vt:lpstr>Процесс получения субсидии:1</vt:lpstr>
      <vt:lpstr>Процесс получения субсидии:2</vt:lpstr>
      <vt:lpstr>Предложения по инициативам для государственных органов власти</vt:lpstr>
      <vt:lpstr>Динамика субсидируемых маршрутов с СПБ</vt:lpstr>
      <vt:lpstr>Динамика субсидируемых маршрутов по РФ</vt:lpstr>
      <vt:lpstr>Потенциальные маршруты</vt:lpstr>
      <vt:lpstr>Отбор потенциальных маршрутов</vt:lpstr>
      <vt:lpstr>Бенчмаркинг</vt:lpstr>
      <vt:lpstr>Динамика участия авиакомпаний с СПБ в рамках программы субсидирования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ФЕДЕРАЛЬНЫХ ПРОГРАММ СУБСИДИРОВАНИЯ</dc:title>
  <dc:creator>Romanova Anna Gennadevna</dc:creator>
  <cp:lastModifiedBy>Andreev Danil Evgenevich</cp:lastModifiedBy>
  <cp:revision>24</cp:revision>
  <dcterms:created xsi:type="dcterms:W3CDTF">2021-08-26T08:55:32Z</dcterms:created>
  <dcterms:modified xsi:type="dcterms:W3CDTF">2021-10-10T20:41:40Z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0x0101000274D05D911CE54B90ADBEF707341C92</vt:lpwstr>
  </property>
</Properties>
</file>