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673" r:id="rId5"/>
  </p:sldMasterIdLst>
  <p:notesMasterIdLst>
    <p:notesMasterId r:id="rId18"/>
  </p:notesMasterIdLst>
  <p:handoutMasterIdLst>
    <p:handoutMasterId r:id="rId19"/>
  </p:handoutMasterIdLst>
  <p:sldIdLst>
    <p:sldId id="257" r:id="rId6"/>
    <p:sldId id="258" r:id="rId7"/>
    <p:sldId id="259" r:id="rId8"/>
    <p:sldId id="273" r:id="rId9"/>
    <p:sldId id="274" r:id="rId10"/>
    <p:sldId id="262" r:id="rId11"/>
    <p:sldId id="263" r:id="rId12"/>
    <p:sldId id="275" r:id="rId13"/>
    <p:sldId id="267" r:id="rId14"/>
    <p:sldId id="276" r:id="rId15"/>
    <p:sldId id="264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B8E4FC-1058-4934-B934-1D9234B43C2B}">
          <p14:sldIdLst>
            <p14:sldId id="257"/>
            <p14:sldId id="258"/>
            <p14:sldId id="259"/>
            <p14:sldId id="273"/>
            <p14:sldId id="274"/>
            <p14:sldId id="262"/>
            <p14:sldId id="263"/>
            <p14:sldId id="275"/>
            <p14:sldId id="267"/>
            <p14:sldId id="276"/>
            <p14:sldId id="26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404"/>
    <a:srgbClr val="233F71"/>
    <a:srgbClr val="E8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92E2E-B63D-4ECF-9F17-FE655EF00F38}" v="9" dt="2022-05-04T12:12:44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y Valerevich Gilenko" userId="S::e.gilenko@gsom.spbu.ru::3d8e4684-b7b7-43eb-8363-e6dd511b73ff" providerId="AD" clId="Web-{72992E2E-B63D-4ECF-9F17-FE655EF00F38}"/>
    <pc:docChg chg="modSld">
      <pc:chgData name="Evgeniy Valerevich Gilenko" userId="S::e.gilenko@gsom.spbu.ru::3d8e4684-b7b7-43eb-8363-e6dd511b73ff" providerId="AD" clId="Web-{72992E2E-B63D-4ECF-9F17-FE655EF00F38}" dt="2022-05-04T12:12:44.428" v="8" actId="20577"/>
      <pc:docMkLst>
        <pc:docMk/>
      </pc:docMkLst>
      <pc:sldChg chg="modSp">
        <pc:chgData name="Evgeniy Valerevich Gilenko" userId="S::e.gilenko@gsom.spbu.ru::3d8e4684-b7b7-43eb-8363-e6dd511b73ff" providerId="AD" clId="Web-{72992E2E-B63D-4ECF-9F17-FE655EF00F38}" dt="2022-05-04T12:12:44.428" v="8" actId="20577"/>
        <pc:sldMkLst>
          <pc:docMk/>
          <pc:sldMk cId="1115278683" sldId="257"/>
        </pc:sldMkLst>
        <pc:spChg chg="mod">
          <ac:chgData name="Evgeniy Valerevich Gilenko" userId="S::e.gilenko@gsom.spbu.ru::3d8e4684-b7b7-43eb-8363-e6dd511b73ff" providerId="AD" clId="Web-{72992E2E-B63D-4ECF-9F17-FE655EF00F38}" dt="2022-05-04T12:12:44.428" v="8" actId="20577"/>
          <ac:spMkLst>
            <pc:docMk/>
            <pc:sldMk cId="1115278683" sldId="257"/>
            <ac:spMk id="2" creationId="{2502F4EC-E57A-4700-B225-78931017B9A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S\EA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DataSP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Доля госдолга в ВВП, в %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Sheet1!$B$21:$B$30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Sheet1!$E$21:$E$30</c:f>
              <c:numCache>
                <c:formatCode>General</c:formatCode>
                <c:ptCount val="10"/>
                <c:pt idx="0">
                  <c:v>10.37436710437011</c:v>
                </c:pt>
                <c:pt idx="1">
                  <c:v>11.41087789868117</c:v>
                </c:pt>
                <c:pt idx="2">
                  <c:v>12.55863814872149</c:v>
                </c:pt>
                <c:pt idx="3">
                  <c:v>15.03872180393471</c:v>
                </c:pt>
                <c:pt idx="4">
                  <c:v>17.739237029025169</c:v>
                </c:pt>
                <c:pt idx="5">
                  <c:v>17.137589580852651</c:v>
                </c:pt>
                <c:pt idx="6">
                  <c:v>17.016680149217681</c:v>
                </c:pt>
                <c:pt idx="7">
                  <c:v>16.55406387293419</c:v>
                </c:pt>
                <c:pt idx="8">
                  <c:v>16.62151647174159</c:v>
                </c:pt>
                <c:pt idx="9">
                  <c:v>22.191281545296111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7-4863-AD9A-0E3EDBAA4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773552"/>
        <c:axId val="280777712"/>
      </c:barChart>
      <c:lineChart>
        <c:grouping val="standard"/>
        <c:varyColors val="0"/>
        <c:ser>
          <c:idx val="1"/>
          <c:order val="1"/>
          <c:tx>
            <c:v>Доля объема просроченных кредитов в кредитном портфеле банков (справа), в %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Sheet1!$B$21:$B$30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Sheet1!$F$21:$F$30</c:f>
              <c:numCache>
                <c:formatCode>General</c:formatCode>
                <c:ptCount val="10"/>
                <c:pt idx="0">
                  <c:v>5.0207633612181155</c:v>
                </c:pt>
                <c:pt idx="1">
                  <c:v>4.5447857689814821</c:v>
                </c:pt>
                <c:pt idx="2">
                  <c:v>4.4506885779690348</c:v>
                </c:pt>
                <c:pt idx="3">
                  <c:v>4.8794170319077566</c:v>
                </c:pt>
                <c:pt idx="4">
                  <c:v>6.7421162012488791</c:v>
                </c:pt>
                <c:pt idx="5">
                  <c:v>6.5104314102275618</c:v>
                </c:pt>
                <c:pt idx="6">
                  <c:v>5.9961730528795147</c:v>
                </c:pt>
                <c:pt idx="7">
                  <c:v>5.32887721785771</c:v>
                </c:pt>
                <c:pt idx="8">
                  <c:v>5.7964444358616456</c:v>
                </c:pt>
                <c:pt idx="9">
                  <c:v>6.4319332035519219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07-4863-AD9A-0E3EDBAA4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4386944"/>
        <c:axId val="1014391936"/>
      </c:lineChart>
      <c:catAx>
        <c:axId val="28077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280777712"/>
        <c:crosses val="autoZero"/>
        <c:auto val="1"/>
        <c:lblAlgn val="ctr"/>
        <c:lblOffset val="100"/>
        <c:noMultiLvlLbl val="0"/>
      </c:catAx>
      <c:valAx>
        <c:axId val="28077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280773552"/>
        <c:crosses val="autoZero"/>
        <c:crossBetween val="between"/>
      </c:valAx>
      <c:valAx>
        <c:axId val="10143919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014386944"/>
        <c:crosses val="max"/>
        <c:crossBetween val="between"/>
      </c:valAx>
      <c:catAx>
        <c:axId val="1014386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143919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Объем</a:t>
            </a:r>
            <a:r>
              <a:rPr lang="ru-RU" sz="16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просроченных кредитов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Фактические значения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data!$A$2:$A$36</c:f>
              <c:numCache>
                <c:formatCode>mmm\-yy</c:formatCode>
                <c:ptCount val="35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  <c:pt idx="19">
                  <c:v>44013</c:v>
                </c:pt>
                <c:pt idx="20">
                  <c:v>44044</c:v>
                </c:pt>
                <c:pt idx="21">
                  <c:v>44075</c:v>
                </c:pt>
                <c:pt idx="22">
                  <c:v>44105</c:v>
                </c:pt>
                <c:pt idx="23">
                  <c:v>44136</c:v>
                </c:pt>
                <c:pt idx="24">
                  <c:v>44166</c:v>
                </c:pt>
                <c:pt idx="25">
                  <c:v>44197</c:v>
                </c:pt>
                <c:pt idx="26">
                  <c:v>44228</c:v>
                </c:pt>
                <c:pt idx="27">
                  <c:v>44256</c:v>
                </c:pt>
                <c:pt idx="28">
                  <c:v>44287</c:v>
                </c:pt>
                <c:pt idx="29">
                  <c:v>44317</c:v>
                </c:pt>
                <c:pt idx="30">
                  <c:v>44348</c:v>
                </c:pt>
                <c:pt idx="31">
                  <c:v>44378</c:v>
                </c:pt>
                <c:pt idx="32">
                  <c:v>44409</c:v>
                </c:pt>
                <c:pt idx="33">
                  <c:v>44440</c:v>
                </c:pt>
                <c:pt idx="34">
                  <c:v>44470</c:v>
                </c:pt>
              </c:numCache>
            </c:numRef>
          </c:cat>
          <c:val>
            <c:numRef>
              <c:f>data!$B$2:$B$36</c:f>
              <c:numCache>
                <c:formatCode>0</c:formatCode>
                <c:ptCount val="35"/>
                <c:pt idx="0">
                  <c:v>210002.9426412</c:v>
                </c:pt>
                <c:pt idx="1">
                  <c:v>203697.96165489999</c:v>
                </c:pt>
                <c:pt idx="2">
                  <c:v>203980.33638560001</c:v>
                </c:pt>
                <c:pt idx="3">
                  <c:v>193874.22932710001</c:v>
                </c:pt>
                <c:pt idx="4">
                  <c:v>170874.05130560001</c:v>
                </c:pt>
                <c:pt idx="5">
                  <c:v>170215.90511980001</c:v>
                </c:pt>
                <c:pt idx="6">
                  <c:v>148682.5215298</c:v>
                </c:pt>
                <c:pt idx="7">
                  <c:v>167629.46580000001</c:v>
                </c:pt>
                <c:pt idx="8">
                  <c:v>143398.26688000001</c:v>
                </c:pt>
                <c:pt idx="9">
                  <c:v>152029.93922999999</c:v>
                </c:pt>
                <c:pt idx="10">
                  <c:v>130708.44147999999</c:v>
                </c:pt>
                <c:pt idx="11">
                  <c:v>111830.16615999999</c:v>
                </c:pt>
                <c:pt idx="12">
                  <c:v>76552.40019</c:v>
                </c:pt>
                <c:pt idx="13">
                  <c:v>57951.599450000002</c:v>
                </c:pt>
                <c:pt idx="14">
                  <c:v>38765.53183</c:v>
                </c:pt>
                <c:pt idx="15">
                  <c:v>38256.129589999997</c:v>
                </c:pt>
                <c:pt idx="16">
                  <c:v>35984.142749999999</c:v>
                </c:pt>
                <c:pt idx="17">
                  <c:v>36214.411809999998</c:v>
                </c:pt>
                <c:pt idx="18">
                  <c:v>32426.3678</c:v>
                </c:pt>
                <c:pt idx="19">
                  <c:v>32625.76064</c:v>
                </c:pt>
                <c:pt idx="20">
                  <c:v>90299.791946800004</c:v>
                </c:pt>
                <c:pt idx="21">
                  <c:v>126192.1043684</c:v>
                </c:pt>
                <c:pt idx="22">
                  <c:v>127655.6579354</c:v>
                </c:pt>
                <c:pt idx="23">
                  <c:v>121228.3735168</c:v>
                </c:pt>
                <c:pt idx="24">
                  <c:v>260277.79179749999</c:v>
                </c:pt>
                <c:pt idx="25">
                  <c:v>260040.74434559999</c:v>
                </c:pt>
                <c:pt idx="26">
                  <c:v>259563.15137040001</c:v>
                </c:pt>
                <c:pt idx="27">
                  <c:v>253001.17999639999</c:v>
                </c:pt>
                <c:pt idx="28">
                  <c:v>426692.38140920002</c:v>
                </c:pt>
                <c:pt idx="29">
                  <c:v>420122.33286359999</c:v>
                </c:pt>
                <c:pt idx="30">
                  <c:v>420459.70587850001</c:v>
                </c:pt>
                <c:pt idx="31">
                  <c:v>421113.7630333</c:v>
                </c:pt>
                <c:pt idx="32">
                  <c:v>424628.94071539998</c:v>
                </c:pt>
                <c:pt idx="33">
                  <c:v>369867.88971760002</c:v>
                </c:pt>
                <c:pt idx="34">
                  <c:v>372883.86100709997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CE-4F39-84C8-D8B551726BD8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Забюджетировано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data!$A$2:$A$36</c:f>
              <c:numCache>
                <c:formatCode>mmm\-yy</c:formatCode>
                <c:ptCount val="35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  <c:pt idx="19">
                  <c:v>44013</c:v>
                </c:pt>
                <c:pt idx="20">
                  <c:v>44044</c:v>
                </c:pt>
                <c:pt idx="21">
                  <c:v>44075</c:v>
                </c:pt>
                <c:pt idx="22">
                  <c:v>44105</c:v>
                </c:pt>
                <c:pt idx="23">
                  <c:v>44136</c:v>
                </c:pt>
                <c:pt idx="24">
                  <c:v>44166</c:v>
                </c:pt>
                <c:pt idx="25">
                  <c:v>44197</c:v>
                </c:pt>
                <c:pt idx="26">
                  <c:v>44228</c:v>
                </c:pt>
                <c:pt idx="27">
                  <c:v>44256</c:v>
                </c:pt>
                <c:pt idx="28">
                  <c:v>44287</c:v>
                </c:pt>
                <c:pt idx="29">
                  <c:v>44317</c:v>
                </c:pt>
                <c:pt idx="30">
                  <c:v>44348</c:v>
                </c:pt>
                <c:pt idx="31">
                  <c:v>44378</c:v>
                </c:pt>
                <c:pt idx="32">
                  <c:v>44409</c:v>
                </c:pt>
                <c:pt idx="33">
                  <c:v>44440</c:v>
                </c:pt>
                <c:pt idx="34">
                  <c:v>44470</c:v>
                </c:pt>
              </c:numCache>
            </c:numRef>
          </c:cat>
          <c:val>
            <c:numRef>
              <c:f>data!$C$2:$C$36</c:f>
              <c:numCache>
                <c:formatCode>0</c:formatCode>
                <c:ptCount val="35"/>
                <c:pt idx="0">
                  <c:v>248109.10080000001</c:v>
                </c:pt>
                <c:pt idx="1">
                  <c:v>244240.210437765</c:v>
                </c:pt>
                <c:pt idx="2">
                  <c:v>258238.360040481</c:v>
                </c:pt>
                <c:pt idx="3">
                  <c:v>272248.68991078297</c:v>
                </c:pt>
                <c:pt idx="4">
                  <c:v>286237.80981639499</c:v>
                </c:pt>
                <c:pt idx="5">
                  <c:v>300227.25041768199</c:v>
                </c:pt>
                <c:pt idx="6">
                  <c:v>314217.01171464403</c:v>
                </c:pt>
                <c:pt idx="7">
                  <c:v>328206.584965182</c:v>
                </c:pt>
                <c:pt idx="8">
                  <c:v>342196.355961163</c:v>
                </c:pt>
                <c:pt idx="9">
                  <c:v>356186.32470259001</c:v>
                </c:pt>
                <c:pt idx="10">
                  <c:v>370175.79802201397</c:v>
                </c:pt>
                <c:pt idx="11">
                  <c:v>384165.34613665199</c:v>
                </c:pt>
                <c:pt idx="12">
                  <c:v>398154.96904650301</c:v>
                </c:pt>
                <c:pt idx="13">
                  <c:v>94458.814269805298</c:v>
                </c:pt>
                <c:pt idx="14">
                  <c:v>112365.22834961</c:v>
                </c:pt>
                <c:pt idx="15">
                  <c:v>130271.642429416</c:v>
                </c:pt>
                <c:pt idx="16">
                  <c:v>148178.056509221</c:v>
                </c:pt>
                <c:pt idx="17">
                  <c:v>166084.47058902599</c:v>
                </c:pt>
                <c:pt idx="18">
                  <c:v>183990.88466883099</c:v>
                </c:pt>
                <c:pt idx="19">
                  <c:v>201897.298748637</c:v>
                </c:pt>
                <c:pt idx="20">
                  <c:v>219803.71282844199</c:v>
                </c:pt>
                <c:pt idx="21">
                  <c:v>237710.12690824701</c:v>
                </c:pt>
                <c:pt idx="22">
                  <c:v>255616.540988052</c:v>
                </c:pt>
                <c:pt idx="23">
                  <c:v>273522.95506785798</c:v>
                </c:pt>
                <c:pt idx="24">
                  <c:v>291429.369147663</c:v>
                </c:pt>
                <c:pt idx="25">
                  <c:v>321608.47253848001</c:v>
                </c:pt>
                <c:pt idx="26">
                  <c:v>351787.57592929702</c:v>
                </c:pt>
                <c:pt idx="27">
                  <c:v>381966.67932011402</c:v>
                </c:pt>
                <c:pt idx="28">
                  <c:v>412145.78271093097</c:v>
                </c:pt>
                <c:pt idx="29">
                  <c:v>442324.88610174798</c:v>
                </c:pt>
                <c:pt idx="30">
                  <c:v>472503.98949256598</c:v>
                </c:pt>
                <c:pt idx="31">
                  <c:v>502683.09288338298</c:v>
                </c:pt>
                <c:pt idx="32">
                  <c:v>532862.19627419999</c:v>
                </c:pt>
                <c:pt idx="33">
                  <c:v>563041.29966501705</c:v>
                </c:pt>
                <c:pt idx="34">
                  <c:v>593220.403055834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E-4F39-84C8-D8B551726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936799"/>
        <c:axId val="1769960095"/>
      </c:lineChart>
      <c:dateAx>
        <c:axId val="17699367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769960095"/>
        <c:crosses val="autoZero"/>
        <c:auto val="1"/>
        <c:lblOffset val="100"/>
        <c:baseTimeUnit val="months"/>
      </c:dateAx>
      <c:valAx>
        <c:axId val="176996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76993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2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rgbClr val="C00000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rgbClr val="C00000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rgbClr val="233F7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rgbClr val="C00000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C00000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C00000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rgbClr val="C00000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4A16A0-6ED2-42E3-BA87-DDFB8CA2943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BE0C6B1-1ED7-4CE4-AD29-07B2BC969745}">
      <dgm:prSet phldrT="[Текст]" custT="1"/>
      <dgm:spPr>
        <a:solidFill>
          <a:srgbClr val="C00000"/>
        </a:solidFill>
      </dgm:spPr>
      <dgm:t>
        <a:bodyPr/>
        <a:lstStyle/>
        <a:p>
          <a:r>
            <a:rPr lang="ru-RU" sz="1400" dirty="0"/>
            <a:t>Объем просроченных кредитов</a:t>
          </a:r>
        </a:p>
      </dgm:t>
    </dgm:pt>
    <dgm:pt modelId="{46BACB4B-4990-4E0B-BA07-5BEAEBB32966}" type="parTrans" cxnId="{FB2CE81F-6327-4A8A-9088-E7AFDA14FE63}">
      <dgm:prSet/>
      <dgm:spPr/>
      <dgm:t>
        <a:bodyPr/>
        <a:lstStyle/>
        <a:p>
          <a:endParaRPr lang="ru-RU"/>
        </a:p>
      </dgm:t>
    </dgm:pt>
    <dgm:pt modelId="{54D0C263-68CA-40F2-8976-98180DCEE24A}" type="sibTrans" cxnId="{FB2CE81F-6327-4A8A-9088-E7AFDA14FE63}">
      <dgm:prSet/>
      <dgm:spPr/>
      <dgm:t>
        <a:bodyPr/>
        <a:lstStyle/>
        <a:p>
          <a:endParaRPr lang="ru-RU"/>
        </a:p>
      </dgm:t>
    </dgm:pt>
    <dgm:pt modelId="{98979FA8-DC93-4727-9128-6CCD852D6441}">
      <dgm:prSet phldrT="[Текст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8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Jakubik</a:t>
          </a:r>
          <a:r>
            <a:rPr lang="en-US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Reininger</a:t>
          </a:r>
          <a:r>
            <a:rPr lang="en-US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(2013):</a:t>
          </a:r>
          <a:endParaRPr lang="ru-RU" sz="18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B80752-F0DA-4744-B752-96247B907308}" type="parTrans" cxnId="{4D3B4A19-B275-432C-A147-04756F02B69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205C24BA-CA47-42E6-A395-E03748D06CE2}" type="sibTrans" cxnId="{4D3B4A19-B275-432C-A147-04756F02B69F}">
      <dgm:prSet/>
      <dgm:spPr/>
      <dgm:t>
        <a:bodyPr/>
        <a:lstStyle/>
        <a:p>
          <a:endParaRPr lang="ru-RU"/>
        </a:p>
      </dgm:t>
    </dgm:pt>
    <dgm:pt modelId="{0CFEC11C-993D-4106-9B37-42645645B76A}">
      <dgm:prSet phldrT="[Текст]" custT="1"/>
      <dgm:spPr>
        <a:solidFill>
          <a:schemeClr val="tx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Messai</a:t>
          </a:r>
          <a:r>
            <a:rPr lang="en-US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Jouini</a:t>
          </a:r>
          <a:r>
            <a:rPr lang="en-US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(2013):</a:t>
          </a:r>
          <a:endParaRPr lang="ru-RU" sz="18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0E0EC2-9B58-47B3-8084-9C207C9F2795}" type="sibTrans" cxnId="{AD237BE2-E6B5-4AC7-8FC8-A5DD9B1BC7B3}">
      <dgm:prSet/>
      <dgm:spPr/>
      <dgm:t>
        <a:bodyPr/>
        <a:lstStyle/>
        <a:p>
          <a:endParaRPr lang="ru-RU"/>
        </a:p>
      </dgm:t>
    </dgm:pt>
    <dgm:pt modelId="{FA754486-2DFB-408A-83EE-B01AA51FF903}" type="parTrans" cxnId="{AD237BE2-E6B5-4AC7-8FC8-A5DD9B1BC7B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2CA5C4D2-4EA9-4D85-8AFD-F2BE8B072C20}">
      <dgm:prSet phldrT="[Текст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Beck et al. (2013):</a:t>
          </a:r>
        </a:p>
      </dgm:t>
    </dgm:pt>
    <dgm:pt modelId="{06EB7CC5-5821-49FF-A987-312FB38BED1A}" type="parTrans" cxnId="{3779C79B-7DA6-42E5-BA7E-B5CB386D872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43C84308-8942-4B4B-B6FD-1AAAE9EA79FF}" type="sibTrans" cxnId="{3779C79B-7DA6-42E5-BA7E-B5CB386D8724}">
      <dgm:prSet/>
      <dgm:spPr/>
      <dgm:t>
        <a:bodyPr/>
        <a:lstStyle/>
        <a:p>
          <a:endParaRPr lang="ru-RU"/>
        </a:p>
      </dgm:t>
    </dgm:pt>
    <dgm:pt modelId="{32E8EEF0-34A0-4679-BBC8-E6CBE985BD67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Реальный ВВП</a:t>
          </a:r>
        </a:p>
      </dgm:t>
    </dgm:pt>
    <dgm:pt modelId="{5C65995D-E952-48F2-80A1-23451CE313D8}" type="parTrans" cxnId="{EB8C53D6-FF5B-4BD5-9C87-2F192614DDF6}">
      <dgm:prSet/>
      <dgm:spPr/>
      <dgm:t>
        <a:bodyPr/>
        <a:lstStyle/>
        <a:p>
          <a:endParaRPr lang="ru-RU"/>
        </a:p>
      </dgm:t>
    </dgm:pt>
    <dgm:pt modelId="{94B0B72F-F1EE-4CFC-9D93-6FB0BDD9CD12}" type="sibTrans" cxnId="{EB8C53D6-FF5B-4BD5-9C87-2F192614DDF6}">
      <dgm:prSet/>
      <dgm:spPr/>
      <dgm:t>
        <a:bodyPr/>
        <a:lstStyle/>
        <a:p>
          <a:endParaRPr lang="ru-RU"/>
        </a:p>
      </dgm:t>
    </dgm:pt>
    <dgm:pt modelId="{3735D557-402C-4B9B-864B-0F4CB72EB0F0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Рентабельность банков</a:t>
          </a:r>
        </a:p>
      </dgm:t>
    </dgm:pt>
    <dgm:pt modelId="{65DDB92A-C336-43AA-92CE-4797E229D585}" type="parTrans" cxnId="{991A2296-2CE4-47A7-B261-AB61CDE59848}">
      <dgm:prSet/>
      <dgm:spPr/>
      <dgm:t>
        <a:bodyPr/>
        <a:lstStyle/>
        <a:p>
          <a:endParaRPr lang="ru-RU"/>
        </a:p>
      </dgm:t>
    </dgm:pt>
    <dgm:pt modelId="{8AA0938D-91FD-4A4F-A649-C1C32E9FFC3E}" type="sibTrans" cxnId="{991A2296-2CE4-47A7-B261-AB61CDE59848}">
      <dgm:prSet/>
      <dgm:spPr/>
      <dgm:t>
        <a:bodyPr/>
        <a:lstStyle/>
        <a:p>
          <a:endParaRPr lang="ru-RU"/>
        </a:p>
      </dgm:t>
    </dgm:pt>
    <dgm:pt modelId="{380880BB-11D0-44C4-AD03-3F006C00C4CA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Реальный ВВП</a:t>
          </a:r>
        </a:p>
      </dgm:t>
    </dgm:pt>
    <dgm:pt modelId="{5F1F63FE-D0F1-4E01-B847-E6C8421FFAB4}" type="parTrans" cxnId="{21CDBF65-1187-4443-A80A-128080960605}">
      <dgm:prSet/>
      <dgm:spPr/>
      <dgm:t>
        <a:bodyPr/>
        <a:lstStyle/>
        <a:p>
          <a:endParaRPr lang="ru-RU"/>
        </a:p>
      </dgm:t>
    </dgm:pt>
    <dgm:pt modelId="{AC2C71CB-95E2-4575-B6DD-23FF832D62A1}" type="sibTrans" cxnId="{21CDBF65-1187-4443-A80A-128080960605}">
      <dgm:prSet/>
      <dgm:spPr/>
      <dgm:t>
        <a:bodyPr/>
        <a:lstStyle/>
        <a:p>
          <a:endParaRPr lang="ru-RU"/>
        </a:p>
      </dgm:t>
    </dgm:pt>
    <dgm:pt modelId="{D25A8F0C-6AAC-4874-8317-73A17E1BAC75}">
      <dgm:prSet custT="1"/>
      <dgm:spPr>
        <a:solidFill>
          <a:schemeClr val="tx2">
            <a:lumMod val="40000"/>
            <a:lumOff val="60000"/>
          </a:schemeClr>
        </a:solidFill>
        <a:ln w="19050">
          <a:solidFill>
            <a:srgbClr val="C00000"/>
          </a:solidFill>
        </a:ln>
      </dgm:spPr>
      <dgm:t>
        <a:bodyPr/>
        <a:lstStyle/>
        <a:p>
          <a:pPr algn="ctr"/>
          <a:r>
            <a:rPr lang="en-US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Liu et al. (2020):</a:t>
          </a:r>
        </a:p>
      </dgm:t>
    </dgm:pt>
    <dgm:pt modelId="{5BDBA9A7-6DA7-4FD7-82DB-292E342603F8}" type="parTrans" cxnId="{1FFD58D8-3CDC-43EF-AD62-B9724BB58EE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C8A40162-FB3F-4CBC-AF8B-332DF1EC2107}" type="sibTrans" cxnId="{1FFD58D8-3CDC-43EF-AD62-B9724BB58EE6}">
      <dgm:prSet/>
      <dgm:spPr/>
      <dgm:t>
        <a:bodyPr/>
        <a:lstStyle/>
        <a:p>
          <a:endParaRPr lang="ru-RU"/>
        </a:p>
      </dgm:t>
    </dgm:pt>
    <dgm:pt modelId="{DBFC4B09-1748-4F35-B706-38FCCF863A45}">
      <dgm:prSet custT="1"/>
      <dgm:spPr>
        <a:solidFill>
          <a:schemeClr val="tx2">
            <a:lumMod val="40000"/>
            <a:lumOff val="60000"/>
          </a:schemeClr>
        </a:solidFill>
        <a:ln w="19050">
          <a:solidFill>
            <a:srgbClr val="C00000"/>
          </a:solidFill>
        </a:ln>
      </dgm:spPr>
      <dgm:t>
        <a:bodyPr/>
        <a:lstStyle/>
        <a:p>
          <a:pPr algn="l"/>
          <a:r>
            <a:rPr lang="ru-RU" sz="15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Государственный долг (+)</a:t>
          </a:r>
        </a:p>
      </dgm:t>
    </dgm:pt>
    <dgm:pt modelId="{C1DEC77D-99D4-42E9-B169-2DDE3ACF23F8}" type="parTrans" cxnId="{CA8E970C-329B-4A38-8161-F2319F7C852E}">
      <dgm:prSet/>
      <dgm:spPr/>
      <dgm:t>
        <a:bodyPr/>
        <a:lstStyle/>
        <a:p>
          <a:endParaRPr lang="ru-RU"/>
        </a:p>
      </dgm:t>
    </dgm:pt>
    <dgm:pt modelId="{85324173-B9C9-442C-89DF-524CFB90E9F1}" type="sibTrans" cxnId="{CA8E970C-329B-4A38-8161-F2319F7C852E}">
      <dgm:prSet/>
      <dgm:spPr/>
      <dgm:t>
        <a:bodyPr/>
        <a:lstStyle/>
        <a:p>
          <a:endParaRPr lang="ru-RU"/>
        </a:p>
      </dgm:t>
    </dgm:pt>
    <dgm:pt modelId="{30BA56B1-7811-435F-8FBE-4874A8527A36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Ghosh (2015):</a:t>
          </a:r>
          <a:endParaRPr lang="ru-RU" sz="18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1E28F4-35E6-48C8-9352-902AB631B976}" type="parTrans" cxnId="{845DAAC4-720A-425A-A6AF-EF48803C154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2B73A1ED-C158-41A3-8EE5-4F8B27476825}" type="sibTrans" cxnId="{845DAAC4-720A-425A-A6AF-EF48803C1540}">
      <dgm:prSet/>
      <dgm:spPr/>
      <dgm:t>
        <a:bodyPr/>
        <a:lstStyle/>
        <a:p>
          <a:endParaRPr lang="ru-RU"/>
        </a:p>
      </dgm:t>
    </dgm:pt>
    <dgm:pt modelId="{9C3E6BC3-7365-44F9-98F0-B5201BB5E29B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Реальный ВВП</a:t>
          </a:r>
        </a:p>
      </dgm:t>
    </dgm:pt>
    <dgm:pt modelId="{F5F68FAF-CD34-46D1-BED8-4C158394B81F}" type="parTrans" cxnId="{AA10D3E8-E3D7-431B-9424-A1CF73A12FEB}">
      <dgm:prSet/>
      <dgm:spPr/>
      <dgm:t>
        <a:bodyPr/>
        <a:lstStyle/>
        <a:p>
          <a:endParaRPr lang="ru-RU"/>
        </a:p>
      </dgm:t>
    </dgm:pt>
    <dgm:pt modelId="{1E63FCB9-ADB1-4A02-B762-05DCC92AA1E2}" type="sibTrans" cxnId="{AA10D3E8-E3D7-431B-9424-A1CF73A12FEB}">
      <dgm:prSet/>
      <dgm:spPr/>
      <dgm:t>
        <a:bodyPr/>
        <a:lstStyle/>
        <a:p>
          <a:endParaRPr lang="ru-RU"/>
        </a:p>
      </dgm:t>
    </dgm:pt>
    <dgm:pt modelId="{D5413642-75A9-4D62-8BA0-4BC7C24AB633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Безработица</a:t>
          </a:r>
        </a:p>
      </dgm:t>
    </dgm:pt>
    <dgm:pt modelId="{C37C8869-060B-4311-9AB1-E610366BB2E3}" type="parTrans" cxnId="{0CD27CE2-C228-41AA-BE20-8510067B57CF}">
      <dgm:prSet/>
      <dgm:spPr/>
      <dgm:t>
        <a:bodyPr/>
        <a:lstStyle/>
        <a:p>
          <a:endParaRPr lang="ru-RU"/>
        </a:p>
      </dgm:t>
    </dgm:pt>
    <dgm:pt modelId="{D6D5EB2F-9326-4F94-98D9-7B4638A3CD19}" type="sibTrans" cxnId="{0CD27CE2-C228-41AA-BE20-8510067B57CF}">
      <dgm:prSet/>
      <dgm:spPr/>
      <dgm:t>
        <a:bodyPr/>
        <a:lstStyle/>
        <a:p>
          <a:endParaRPr lang="ru-RU"/>
        </a:p>
      </dgm:t>
    </dgm:pt>
    <dgm:pt modelId="{6373C0F2-CF66-4F73-9EA8-6726C35D694A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Реальные процентные ставки</a:t>
          </a:r>
        </a:p>
      </dgm:t>
    </dgm:pt>
    <dgm:pt modelId="{12397F14-08FB-4647-A620-6630E1D29451}" type="parTrans" cxnId="{CA70AFEF-9D80-42A8-B467-E8B585CF1260}">
      <dgm:prSet/>
      <dgm:spPr/>
      <dgm:t>
        <a:bodyPr/>
        <a:lstStyle/>
        <a:p>
          <a:endParaRPr lang="ru-RU"/>
        </a:p>
      </dgm:t>
    </dgm:pt>
    <dgm:pt modelId="{FED2392C-E2A6-4F08-901F-36A61B2BC696}" type="sibTrans" cxnId="{CA70AFEF-9D80-42A8-B467-E8B585CF1260}">
      <dgm:prSet/>
      <dgm:spPr/>
      <dgm:t>
        <a:bodyPr/>
        <a:lstStyle/>
        <a:p>
          <a:endParaRPr lang="ru-RU"/>
        </a:p>
      </dgm:t>
    </dgm:pt>
    <dgm:pt modelId="{2C48C861-366C-4240-9C13-777CA381A00E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Качество кредитов</a:t>
          </a:r>
        </a:p>
      </dgm:t>
    </dgm:pt>
    <dgm:pt modelId="{B785A6EB-7F68-4135-B651-01000BC1A878}" type="parTrans" cxnId="{E70DDC17-7AD1-4E4D-9AE0-9448416D0747}">
      <dgm:prSet/>
      <dgm:spPr/>
      <dgm:t>
        <a:bodyPr/>
        <a:lstStyle/>
        <a:p>
          <a:endParaRPr lang="ru-RU"/>
        </a:p>
      </dgm:t>
    </dgm:pt>
    <dgm:pt modelId="{BADC456F-7B37-4BFF-9432-4E1838EEB277}" type="sibTrans" cxnId="{E70DDC17-7AD1-4E4D-9AE0-9448416D0747}">
      <dgm:prSet/>
      <dgm:spPr/>
      <dgm:t>
        <a:bodyPr/>
        <a:lstStyle/>
        <a:p>
          <a:endParaRPr lang="ru-RU"/>
        </a:p>
      </dgm:t>
    </dgm:pt>
    <dgm:pt modelId="{14B79A15-F68E-4A0B-93C6-21C9CA160A10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Индекс национальной биржи</a:t>
          </a:r>
        </a:p>
      </dgm:t>
    </dgm:pt>
    <dgm:pt modelId="{3D5BB583-75E8-48BB-BD3B-340549840B0F}" type="parTrans" cxnId="{343A0AA3-1E5C-4C25-A668-F9F81FC15445}">
      <dgm:prSet/>
      <dgm:spPr/>
      <dgm:t>
        <a:bodyPr/>
        <a:lstStyle/>
        <a:p>
          <a:endParaRPr lang="ru-RU"/>
        </a:p>
      </dgm:t>
    </dgm:pt>
    <dgm:pt modelId="{53E89171-A826-416A-839F-27C765796D84}" type="sibTrans" cxnId="{343A0AA3-1E5C-4C25-A668-F9F81FC15445}">
      <dgm:prSet/>
      <dgm:spPr/>
      <dgm:t>
        <a:bodyPr/>
        <a:lstStyle/>
        <a:p>
          <a:endParaRPr lang="ru-RU"/>
        </a:p>
      </dgm:t>
    </dgm:pt>
    <dgm:pt modelId="{930ED05D-593A-4665-B51F-540714BA2D7D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Частный кредит к ВВП</a:t>
          </a:r>
        </a:p>
      </dgm:t>
    </dgm:pt>
    <dgm:pt modelId="{E9BAF901-0FDC-46C0-8C4F-E6B410FA09B5}" type="parTrans" cxnId="{B960F059-9FD2-4243-BE8A-83673D0BF906}">
      <dgm:prSet/>
      <dgm:spPr/>
      <dgm:t>
        <a:bodyPr/>
        <a:lstStyle/>
        <a:p>
          <a:endParaRPr lang="ru-RU"/>
        </a:p>
      </dgm:t>
    </dgm:pt>
    <dgm:pt modelId="{91494B9C-0FB9-44E3-B5AA-E7222714FCC2}" type="sibTrans" cxnId="{B960F059-9FD2-4243-BE8A-83673D0BF906}">
      <dgm:prSet/>
      <dgm:spPr/>
      <dgm:t>
        <a:bodyPr/>
        <a:lstStyle/>
        <a:p>
          <a:endParaRPr lang="ru-RU"/>
        </a:p>
      </dgm:t>
    </dgm:pt>
    <dgm:pt modelId="{60038ED5-9667-4D80-A3D0-0B3A92A3E8D3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Прошлые </a:t>
          </a:r>
          <a:r>
            <a:rPr lang="en-US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NPL</a:t>
          </a:r>
          <a:endParaRPr lang="ru-RU" sz="15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C4693D-C256-48C3-AD6A-5CFDAAFE3BE1}" type="parTrans" cxnId="{4CA2EE15-50D6-46B2-A746-917F637ECDDE}">
      <dgm:prSet/>
      <dgm:spPr/>
      <dgm:t>
        <a:bodyPr/>
        <a:lstStyle/>
        <a:p>
          <a:endParaRPr lang="ru-RU"/>
        </a:p>
      </dgm:t>
    </dgm:pt>
    <dgm:pt modelId="{1F0BE88C-E8A7-4B3E-9E2F-D242AC3A3AC8}" type="sibTrans" cxnId="{4CA2EE15-50D6-46B2-A746-917F637ECDDE}">
      <dgm:prSet/>
      <dgm:spPr/>
      <dgm:t>
        <a:bodyPr/>
        <a:lstStyle/>
        <a:p>
          <a:endParaRPr lang="ru-RU"/>
        </a:p>
      </dgm:t>
    </dgm:pt>
    <dgm:pt modelId="{E2099753-6A77-45B6-9E4D-C4DEA757F5D1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Национальный обменный курс</a:t>
          </a:r>
        </a:p>
      </dgm:t>
    </dgm:pt>
    <dgm:pt modelId="{DF80399B-7249-4A59-9E01-4B492FBD9B7C}" type="parTrans" cxnId="{325EFBBA-DB85-4BA5-B6CA-0F8191126CE7}">
      <dgm:prSet/>
      <dgm:spPr/>
      <dgm:t>
        <a:bodyPr/>
        <a:lstStyle/>
        <a:p>
          <a:endParaRPr lang="ru-RU"/>
        </a:p>
      </dgm:t>
    </dgm:pt>
    <dgm:pt modelId="{3CE38788-72C0-4BC6-A03D-E882C4A8F74C}" type="sibTrans" cxnId="{325EFBBA-DB85-4BA5-B6CA-0F8191126CE7}">
      <dgm:prSet/>
      <dgm:spPr/>
      <dgm:t>
        <a:bodyPr/>
        <a:lstStyle/>
        <a:p>
          <a:endParaRPr lang="ru-RU"/>
        </a:p>
      </dgm:t>
    </dgm:pt>
    <dgm:pt modelId="{A05FA9CC-2D68-41E7-845E-AB66CF33FD4E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Номинальный обменный курс</a:t>
          </a:r>
        </a:p>
      </dgm:t>
    </dgm:pt>
    <dgm:pt modelId="{CB159649-1DB6-4F64-A3E9-1D94D8181937}" type="parTrans" cxnId="{3FEE22B7-AD56-4AF3-8474-8B3411531AAC}">
      <dgm:prSet/>
      <dgm:spPr/>
      <dgm:t>
        <a:bodyPr/>
        <a:lstStyle/>
        <a:p>
          <a:endParaRPr lang="ru-RU"/>
        </a:p>
      </dgm:t>
    </dgm:pt>
    <dgm:pt modelId="{399393CE-91FF-4063-9FDA-D24EF9FDCCD5}" type="sibTrans" cxnId="{3FEE22B7-AD56-4AF3-8474-8B3411531AAC}">
      <dgm:prSet/>
      <dgm:spPr/>
      <dgm:t>
        <a:bodyPr/>
        <a:lstStyle/>
        <a:p>
          <a:endParaRPr lang="ru-RU"/>
        </a:p>
      </dgm:t>
    </dgm:pt>
    <dgm:pt modelId="{EC4F0F8A-9E20-44B5-9A56-6EF792D3B50C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Реальные кредитные ставки</a:t>
          </a:r>
        </a:p>
      </dgm:t>
    </dgm:pt>
    <dgm:pt modelId="{3B5C4512-2FE9-43CB-8F01-A216EE608BCC}" type="parTrans" cxnId="{784AD608-964E-4EC9-812E-7EE7605FA8A7}">
      <dgm:prSet/>
      <dgm:spPr/>
      <dgm:t>
        <a:bodyPr/>
        <a:lstStyle/>
        <a:p>
          <a:endParaRPr lang="ru-RU"/>
        </a:p>
      </dgm:t>
    </dgm:pt>
    <dgm:pt modelId="{69398E0A-0F25-4050-A8F6-B6BF1C7FD9CC}" type="sibTrans" cxnId="{784AD608-964E-4EC9-812E-7EE7605FA8A7}">
      <dgm:prSet/>
      <dgm:spPr/>
      <dgm:t>
        <a:bodyPr/>
        <a:lstStyle/>
        <a:p>
          <a:endParaRPr lang="ru-RU"/>
        </a:p>
      </dgm:t>
    </dgm:pt>
    <dgm:pt modelId="{C4BF7692-8A0F-4C7C-986E-9E109D40AC61}">
      <dgm:prSet custT="1"/>
      <dgm:spPr>
        <a:ln w="19050">
          <a:solidFill>
            <a:srgbClr val="C00000"/>
          </a:solidFill>
        </a:ln>
      </dgm:spPr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ВВП</a:t>
          </a:r>
        </a:p>
      </dgm:t>
    </dgm:pt>
    <dgm:pt modelId="{0838F6D5-BB74-4CE5-9E9F-7B71754113E0}" type="parTrans" cxnId="{5773686F-914E-4715-A02A-E7ABE0F948C7}">
      <dgm:prSet/>
      <dgm:spPr/>
      <dgm:t>
        <a:bodyPr/>
        <a:lstStyle/>
        <a:p>
          <a:endParaRPr lang="ru-RU"/>
        </a:p>
      </dgm:t>
    </dgm:pt>
    <dgm:pt modelId="{D96C7A63-8076-4043-9A3D-07DE3BAA876A}" type="sibTrans" cxnId="{5773686F-914E-4715-A02A-E7ABE0F948C7}">
      <dgm:prSet/>
      <dgm:spPr/>
      <dgm:t>
        <a:bodyPr/>
        <a:lstStyle/>
        <a:p>
          <a:endParaRPr lang="ru-RU"/>
        </a:p>
      </dgm:t>
    </dgm:pt>
    <dgm:pt modelId="{ECA1376E-0429-43CF-B81A-D5DD7C2AE55A}">
      <dgm:prSet custT="1"/>
      <dgm:spPr>
        <a:ln w="19050">
          <a:solidFill>
            <a:srgbClr val="C00000"/>
          </a:solidFill>
        </a:ln>
      </dgm:spPr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Уровень инфляции</a:t>
          </a:r>
        </a:p>
      </dgm:t>
    </dgm:pt>
    <dgm:pt modelId="{D1C21BEC-A1C4-42AC-B71E-390CB2BE396A}" type="parTrans" cxnId="{8A7AE763-FEB3-485B-B35E-005707500E43}">
      <dgm:prSet/>
      <dgm:spPr/>
      <dgm:t>
        <a:bodyPr/>
        <a:lstStyle/>
        <a:p>
          <a:endParaRPr lang="ru-RU"/>
        </a:p>
      </dgm:t>
    </dgm:pt>
    <dgm:pt modelId="{2BA10959-10E2-4E28-A22E-1C6D452117B4}" type="sibTrans" cxnId="{8A7AE763-FEB3-485B-B35E-005707500E43}">
      <dgm:prSet/>
      <dgm:spPr/>
      <dgm:t>
        <a:bodyPr/>
        <a:lstStyle/>
        <a:p>
          <a:endParaRPr lang="ru-RU"/>
        </a:p>
      </dgm:t>
    </dgm:pt>
    <dgm:pt modelId="{B91EA3C3-3C1B-442A-A923-BD3E47ECF4F9}">
      <dgm:prSet custT="1"/>
      <dgm:spPr>
        <a:ln w="19050">
          <a:solidFill>
            <a:srgbClr val="C00000"/>
          </a:solidFill>
        </a:ln>
      </dgm:spPr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Государственные расходы</a:t>
          </a:r>
        </a:p>
      </dgm:t>
    </dgm:pt>
    <dgm:pt modelId="{B005565B-5B60-4092-937E-8BEBEEED5C5D}" type="parTrans" cxnId="{7FA4DDDF-2632-498B-8F68-41DB6D90AD4A}">
      <dgm:prSet/>
      <dgm:spPr/>
      <dgm:t>
        <a:bodyPr/>
        <a:lstStyle/>
        <a:p>
          <a:endParaRPr lang="ru-RU"/>
        </a:p>
      </dgm:t>
    </dgm:pt>
    <dgm:pt modelId="{DD45CC7F-52D2-477F-BB5C-2445D854FFA3}" type="sibTrans" cxnId="{7FA4DDDF-2632-498B-8F68-41DB6D90AD4A}">
      <dgm:prSet/>
      <dgm:spPr/>
      <dgm:t>
        <a:bodyPr/>
        <a:lstStyle/>
        <a:p>
          <a:endParaRPr lang="ru-RU"/>
        </a:p>
      </dgm:t>
    </dgm:pt>
    <dgm:pt modelId="{6CBEC6A4-21AA-4558-9BD9-B736934D2D49}">
      <dgm:prSet custT="1"/>
      <dgm:spPr>
        <a:ln w="19050">
          <a:solidFill>
            <a:srgbClr val="C00000"/>
          </a:solidFill>
        </a:ln>
      </dgm:spPr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Государственные доходы</a:t>
          </a:r>
        </a:p>
      </dgm:t>
    </dgm:pt>
    <dgm:pt modelId="{897E4767-8E5A-431B-B9A2-CCCE9BC3782D}" type="parTrans" cxnId="{9714CB26-6800-401B-B131-C4B40B18F1C6}">
      <dgm:prSet/>
      <dgm:spPr/>
      <dgm:t>
        <a:bodyPr/>
        <a:lstStyle/>
        <a:p>
          <a:endParaRPr lang="ru-RU"/>
        </a:p>
      </dgm:t>
    </dgm:pt>
    <dgm:pt modelId="{0A6C4DB3-94B4-4E97-8559-71B397327D02}" type="sibTrans" cxnId="{9714CB26-6800-401B-B131-C4B40B18F1C6}">
      <dgm:prSet/>
      <dgm:spPr/>
      <dgm:t>
        <a:bodyPr/>
        <a:lstStyle/>
        <a:p>
          <a:endParaRPr lang="ru-RU"/>
        </a:p>
      </dgm:t>
    </dgm:pt>
    <dgm:pt modelId="{8B969519-3B40-4E0B-A51B-4EA4A4863ECF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Безработица</a:t>
          </a:r>
        </a:p>
      </dgm:t>
    </dgm:pt>
    <dgm:pt modelId="{5A316A96-6500-4268-BB1B-38A5090A2A92}" type="parTrans" cxnId="{DF75E9BF-1BC2-47B9-B42B-DD89B516BAC7}">
      <dgm:prSet/>
      <dgm:spPr/>
      <dgm:t>
        <a:bodyPr/>
        <a:lstStyle/>
        <a:p>
          <a:endParaRPr lang="ru-RU"/>
        </a:p>
      </dgm:t>
    </dgm:pt>
    <dgm:pt modelId="{FC128E34-93D3-4096-8DA0-348936CD1B0D}" type="sibTrans" cxnId="{DF75E9BF-1BC2-47B9-B42B-DD89B516BAC7}">
      <dgm:prSet/>
      <dgm:spPr/>
      <dgm:t>
        <a:bodyPr/>
        <a:lstStyle/>
        <a:p>
          <a:endParaRPr lang="ru-RU"/>
        </a:p>
      </dgm:t>
    </dgm:pt>
    <dgm:pt modelId="{B256638D-038D-4223-A4F9-C15F582FBF0F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Доход</a:t>
          </a:r>
        </a:p>
      </dgm:t>
    </dgm:pt>
    <dgm:pt modelId="{DAE42344-BDEA-4DE1-BA04-CCD714599C88}" type="parTrans" cxnId="{19394E8A-1EDB-40FC-BF0B-FC1CCFB01AE5}">
      <dgm:prSet/>
      <dgm:spPr/>
      <dgm:t>
        <a:bodyPr/>
        <a:lstStyle/>
        <a:p>
          <a:endParaRPr lang="ru-RU"/>
        </a:p>
      </dgm:t>
    </dgm:pt>
    <dgm:pt modelId="{5C426EC6-7442-43C4-B55B-66BCC89BD792}" type="sibTrans" cxnId="{19394E8A-1EDB-40FC-BF0B-FC1CCFB01AE5}">
      <dgm:prSet/>
      <dgm:spPr/>
      <dgm:t>
        <a:bodyPr/>
        <a:lstStyle/>
        <a:p>
          <a:endParaRPr lang="ru-RU"/>
        </a:p>
      </dgm:t>
    </dgm:pt>
    <dgm:pt modelId="{3505F2D1-3888-4003-8CA3-7B412F9ABF86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Индекс цен на жилье</a:t>
          </a:r>
        </a:p>
      </dgm:t>
    </dgm:pt>
    <dgm:pt modelId="{EC74AE75-F76A-4A5C-8230-D23A9FBF7917}" type="parTrans" cxnId="{635E90A9-E971-4C3F-B7B8-CD6FF253EB7D}">
      <dgm:prSet/>
      <dgm:spPr/>
      <dgm:t>
        <a:bodyPr/>
        <a:lstStyle/>
        <a:p>
          <a:endParaRPr lang="ru-RU"/>
        </a:p>
      </dgm:t>
    </dgm:pt>
    <dgm:pt modelId="{B01933DE-12AE-4B56-863A-6FB86F3DA431}" type="sibTrans" cxnId="{635E90A9-E971-4C3F-B7B8-CD6FF253EB7D}">
      <dgm:prSet/>
      <dgm:spPr/>
      <dgm:t>
        <a:bodyPr/>
        <a:lstStyle/>
        <a:p>
          <a:endParaRPr lang="ru-RU"/>
        </a:p>
      </dgm:t>
    </dgm:pt>
    <dgm:pt modelId="{D21097E9-B98E-4570-AD05-32084B2A9329}">
      <dgm:prSet custT="1"/>
      <dgm:spPr/>
      <dgm:t>
        <a:bodyPr/>
        <a:lstStyle/>
        <a:p>
          <a:pPr algn="l"/>
          <a:r>
            <a:rPr lang="ru-RU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Государственный долг</a:t>
          </a:r>
        </a:p>
      </dgm:t>
    </dgm:pt>
    <dgm:pt modelId="{01D14DD6-D499-47C5-86D6-2510DF0583E2}" type="parTrans" cxnId="{E35CA165-B438-44BB-B1CD-8BB6AF46EB31}">
      <dgm:prSet/>
      <dgm:spPr/>
      <dgm:t>
        <a:bodyPr/>
        <a:lstStyle/>
        <a:p>
          <a:endParaRPr lang="ru-RU"/>
        </a:p>
      </dgm:t>
    </dgm:pt>
    <dgm:pt modelId="{1652E82A-8E20-4675-956A-1514D654CE4D}" type="sibTrans" cxnId="{E35CA165-B438-44BB-B1CD-8BB6AF46EB31}">
      <dgm:prSet/>
      <dgm:spPr/>
      <dgm:t>
        <a:bodyPr/>
        <a:lstStyle/>
        <a:p>
          <a:endParaRPr lang="ru-RU"/>
        </a:p>
      </dgm:t>
    </dgm:pt>
    <dgm:pt modelId="{ABA74F36-74F2-4746-A1A7-17D1AC1344D8}" type="pres">
      <dgm:prSet presAssocID="{F04A16A0-6ED2-42E3-BA87-DDFB8CA2943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032EDF-2C8A-4ED5-AE55-997559D2AB2A}" type="pres">
      <dgm:prSet presAssocID="{7BE0C6B1-1ED7-4CE4-AD29-07B2BC969745}" presName="centerShape" presStyleLbl="node0" presStyleIdx="0" presStyleCnt="1" custScaleX="66116" custScaleY="66116" custLinFactNeighborX="1877" custLinFactNeighborY="-4111"/>
      <dgm:spPr/>
    </dgm:pt>
    <dgm:pt modelId="{5582A49D-04C2-41D2-97FD-5E9DD3E0A69A}" type="pres">
      <dgm:prSet presAssocID="{FA754486-2DFB-408A-83EE-B01AA51FF903}" presName="parTrans" presStyleLbl="bgSibTrans2D1" presStyleIdx="0" presStyleCnt="5"/>
      <dgm:spPr/>
    </dgm:pt>
    <dgm:pt modelId="{64B274B1-711E-4498-A995-CD76D66F33B5}" type="pres">
      <dgm:prSet presAssocID="{0CFEC11C-993D-4106-9B37-42645645B76A}" presName="node" presStyleLbl="node1" presStyleIdx="0" presStyleCnt="5" custScaleX="131706" custScaleY="72912" custRadScaleRad="136643" custRadScaleInc="93532">
        <dgm:presLayoutVars>
          <dgm:bulletEnabled val="1"/>
        </dgm:presLayoutVars>
      </dgm:prSet>
      <dgm:spPr/>
    </dgm:pt>
    <dgm:pt modelId="{A85ACD7F-FCA1-4623-8E31-37CB393BB38E}" type="pres">
      <dgm:prSet presAssocID="{63B80752-F0DA-4744-B752-96247B907308}" presName="parTrans" presStyleLbl="bgSibTrans2D1" presStyleIdx="1" presStyleCnt="5"/>
      <dgm:spPr/>
    </dgm:pt>
    <dgm:pt modelId="{4F3EA80D-9672-4E10-8BB5-72ED15CE7A9B}" type="pres">
      <dgm:prSet presAssocID="{98979FA8-DC93-4727-9128-6CCD852D6441}" presName="node" presStyleLbl="node1" presStyleIdx="1" presStyleCnt="5" custScaleX="135065" custScaleY="96049" custRadScaleRad="112549" custRadScaleInc="-124971">
        <dgm:presLayoutVars>
          <dgm:bulletEnabled val="1"/>
        </dgm:presLayoutVars>
      </dgm:prSet>
      <dgm:spPr/>
    </dgm:pt>
    <dgm:pt modelId="{8E4F6665-B687-4C79-AA80-A9F66BD4FE4F}" type="pres">
      <dgm:prSet presAssocID="{06EB7CC5-5821-49FF-A987-312FB38BED1A}" presName="parTrans" presStyleLbl="bgSibTrans2D1" presStyleIdx="2" presStyleCnt="5" custLinFactNeighborX="-356" custLinFactNeighborY="-7517"/>
      <dgm:spPr/>
    </dgm:pt>
    <dgm:pt modelId="{4313527E-DA04-4F72-9996-E4F9BC002E44}" type="pres">
      <dgm:prSet presAssocID="{2CA5C4D2-4EA9-4D85-8AFD-F2BE8B072C20}" presName="node" presStyleLbl="node1" presStyleIdx="2" presStyleCnt="5" custScaleX="141880" custScaleY="62138" custRadScaleRad="80683" custRadScaleInc="7408">
        <dgm:presLayoutVars>
          <dgm:bulletEnabled val="1"/>
        </dgm:presLayoutVars>
      </dgm:prSet>
      <dgm:spPr/>
    </dgm:pt>
    <dgm:pt modelId="{9FADBED5-290F-4B6C-8906-8CC738BC3114}" type="pres">
      <dgm:prSet presAssocID="{5BDBA9A7-6DA7-4FD7-82DB-292E342603F8}" presName="parTrans" presStyleLbl="bgSibTrans2D1" presStyleIdx="3" presStyleCnt="5"/>
      <dgm:spPr/>
    </dgm:pt>
    <dgm:pt modelId="{ABF929EA-08D4-4140-9623-1331AEE2BBF0}" type="pres">
      <dgm:prSet presAssocID="{D25A8F0C-6AAC-4874-8317-73A17E1BAC75}" presName="node" presStyleLbl="node1" presStyleIdx="3" presStyleCnt="5" custScaleX="131771" custScaleY="80847" custRadScaleRad="134671" custRadScaleInc="33022">
        <dgm:presLayoutVars>
          <dgm:bulletEnabled val="1"/>
        </dgm:presLayoutVars>
      </dgm:prSet>
      <dgm:spPr/>
    </dgm:pt>
    <dgm:pt modelId="{98C89431-FF08-488F-B620-488BC72E640E}" type="pres">
      <dgm:prSet presAssocID="{C41E28F4-35E6-48C8-9352-902AB631B976}" presName="parTrans" presStyleLbl="bgSibTrans2D1" presStyleIdx="4" presStyleCnt="5"/>
      <dgm:spPr/>
    </dgm:pt>
    <dgm:pt modelId="{C978C815-269B-465F-A266-C35534C223DB}" type="pres">
      <dgm:prSet presAssocID="{30BA56B1-7811-435F-8FBE-4874A8527A36}" presName="node" presStyleLbl="node1" presStyleIdx="4" presStyleCnt="5" custScaleX="128232" custScaleY="94132" custRadScaleRad="112382" custRadScaleInc="-2937">
        <dgm:presLayoutVars>
          <dgm:bulletEnabled val="1"/>
        </dgm:presLayoutVars>
      </dgm:prSet>
      <dgm:spPr/>
    </dgm:pt>
  </dgm:ptLst>
  <dgm:cxnLst>
    <dgm:cxn modelId="{784AD608-964E-4EC9-812E-7EE7605FA8A7}" srcId="{2CA5C4D2-4EA9-4D85-8AFD-F2BE8B072C20}" destId="{EC4F0F8A-9E20-44B5-9A56-6EF792D3B50C}" srcOrd="2" destOrd="0" parTransId="{3B5C4512-2FE9-43CB-8F01-A216EE608BCC}" sibTransId="{69398E0A-0F25-4050-A8F6-B6BF1C7FD9CC}"/>
    <dgm:cxn modelId="{CA8E970C-329B-4A38-8161-F2319F7C852E}" srcId="{D25A8F0C-6AAC-4874-8317-73A17E1BAC75}" destId="{DBFC4B09-1748-4F35-B706-38FCCF863A45}" srcOrd="0" destOrd="0" parTransId="{C1DEC77D-99D4-42E9-B169-2DDE3ACF23F8}" sibTransId="{85324173-B9C9-442C-89DF-524CFB90E9F1}"/>
    <dgm:cxn modelId="{DF8DA913-547E-4D42-BECE-9A84E8F6F6C0}" type="presOf" srcId="{E2099753-6A77-45B6-9E4D-C4DEA757F5D1}" destId="{4F3EA80D-9672-4E10-8BB5-72ED15CE7A9B}" srcOrd="0" destOrd="3" presId="urn:microsoft.com/office/officeart/2005/8/layout/radial4"/>
    <dgm:cxn modelId="{8E914214-3B32-4164-A5EF-E6CD7333D4D1}" type="presOf" srcId="{9C3E6BC3-7365-44F9-98F0-B5201BB5E29B}" destId="{C978C815-269B-465F-A266-C35534C223DB}" srcOrd="0" destOrd="1" presId="urn:microsoft.com/office/officeart/2005/8/layout/radial4"/>
    <dgm:cxn modelId="{4CA2EE15-50D6-46B2-A746-917F637ECDDE}" srcId="{98979FA8-DC93-4727-9128-6CCD852D6441}" destId="{60038ED5-9667-4D80-A3D0-0B3A92A3E8D3}" srcOrd="4" destOrd="0" parTransId="{55C4693D-C256-48C3-AD6A-5CFDAAFE3BE1}" sibTransId="{1F0BE88C-E8A7-4B3E-9E2F-D242AC3A3AC8}"/>
    <dgm:cxn modelId="{E70DDC17-7AD1-4E4D-9AE0-9448416D0747}" srcId="{0CFEC11C-993D-4106-9B37-42645645B76A}" destId="{2C48C861-366C-4240-9C13-777CA381A00E}" srcOrd="3" destOrd="0" parTransId="{B785A6EB-7F68-4135-B651-01000BC1A878}" sibTransId="{BADC456F-7B37-4BFF-9432-4E1838EEB277}"/>
    <dgm:cxn modelId="{4D3B4A19-B275-432C-A147-04756F02B69F}" srcId="{7BE0C6B1-1ED7-4CE4-AD29-07B2BC969745}" destId="{98979FA8-DC93-4727-9128-6CCD852D6441}" srcOrd="1" destOrd="0" parTransId="{63B80752-F0DA-4744-B752-96247B907308}" sibTransId="{205C24BA-CA47-42E6-A395-E03748D06CE2}"/>
    <dgm:cxn modelId="{EFE98B1B-3A4A-4A6B-910A-BA064C92F547}" type="presOf" srcId="{32E8EEF0-34A0-4679-BBC8-E6CBE985BD67}" destId="{4F3EA80D-9672-4E10-8BB5-72ED15CE7A9B}" srcOrd="0" destOrd="1" presId="urn:microsoft.com/office/officeart/2005/8/layout/radial4"/>
    <dgm:cxn modelId="{FB2CE81F-6327-4A8A-9088-E7AFDA14FE63}" srcId="{F04A16A0-6ED2-42E3-BA87-DDFB8CA29434}" destId="{7BE0C6B1-1ED7-4CE4-AD29-07B2BC969745}" srcOrd="0" destOrd="0" parTransId="{46BACB4B-4990-4E0B-BA07-5BEAEBB32966}" sibTransId="{54D0C263-68CA-40F2-8976-98180DCEE24A}"/>
    <dgm:cxn modelId="{86DB7E24-0C01-4AA4-81C9-FD0ADDB89B92}" type="presOf" srcId="{98979FA8-DC93-4727-9128-6CCD852D6441}" destId="{4F3EA80D-9672-4E10-8BB5-72ED15CE7A9B}" srcOrd="0" destOrd="0" presId="urn:microsoft.com/office/officeart/2005/8/layout/radial4"/>
    <dgm:cxn modelId="{9714CB26-6800-401B-B131-C4B40B18F1C6}" srcId="{D25A8F0C-6AAC-4874-8317-73A17E1BAC75}" destId="{6CBEC6A4-21AA-4558-9BD9-B736934D2D49}" srcOrd="4" destOrd="0" parTransId="{897E4767-8E5A-431B-B9A2-CCCE9BC3782D}" sibTransId="{0A6C4DB3-94B4-4E97-8559-71B397327D02}"/>
    <dgm:cxn modelId="{A5CEBC2E-50D9-402B-8702-0D0675BE0247}" type="presOf" srcId="{06EB7CC5-5821-49FF-A987-312FB38BED1A}" destId="{8E4F6665-B687-4C79-AA80-A9F66BD4FE4F}" srcOrd="0" destOrd="0" presId="urn:microsoft.com/office/officeart/2005/8/layout/radial4"/>
    <dgm:cxn modelId="{BEE96831-DF43-4368-9C61-40756E91B834}" type="presOf" srcId="{7BE0C6B1-1ED7-4CE4-AD29-07B2BC969745}" destId="{0B032EDF-2C8A-4ED5-AE55-997559D2AB2A}" srcOrd="0" destOrd="0" presId="urn:microsoft.com/office/officeart/2005/8/layout/radial4"/>
    <dgm:cxn modelId="{D4CAFC5D-1471-48A0-9D7A-FE2B4EA75E90}" type="presOf" srcId="{D25A8F0C-6AAC-4874-8317-73A17E1BAC75}" destId="{ABF929EA-08D4-4140-9623-1331AEE2BBF0}" srcOrd="0" destOrd="0" presId="urn:microsoft.com/office/officeart/2005/8/layout/radial4"/>
    <dgm:cxn modelId="{915D5960-A023-476C-AA8D-9734110ACD0B}" type="presOf" srcId="{8B969519-3B40-4E0B-A51B-4EA4A4863ECF}" destId="{C978C815-269B-465F-A266-C35534C223DB}" srcOrd="0" destOrd="2" presId="urn:microsoft.com/office/officeart/2005/8/layout/radial4"/>
    <dgm:cxn modelId="{A567B361-B2B6-44EE-9C25-5A9DCE88270F}" type="presOf" srcId="{FA754486-2DFB-408A-83EE-B01AA51FF903}" destId="{5582A49D-04C2-41D2-97FD-5E9DD3E0A69A}" srcOrd="0" destOrd="0" presId="urn:microsoft.com/office/officeart/2005/8/layout/radial4"/>
    <dgm:cxn modelId="{E1C06863-83C4-42A2-A23F-681277A8361F}" type="presOf" srcId="{930ED05D-593A-4665-B51F-540714BA2D7D}" destId="{4F3EA80D-9672-4E10-8BB5-72ED15CE7A9B}" srcOrd="0" destOrd="4" presId="urn:microsoft.com/office/officeart/2005/8/layout/radial4"/>
    <dgm:cxn modelId="{8A7AE763-FEB3-485B-B35E-005707500E43}" srcId="{D25A8F0C-6AAC-4874-8317-73A17E1BAC75}" destId="{ECA1376E-0429-43CF-B81A-D5DD7C2AE55A}" srcOrd="2" destOrd="0" parTransId="{D1C21BEC-A1C4-42AC-B71E-390CB2BE396A}" sibTransId="{2BA10959-10E2-4E28-A22E-1C6D452117B4}"/>
    <dgm:cxn modelId="{E35CA165-B438-44BB-B1CD-8BB6AF46EB31}" srcId="{30BA56B1-7811-435F-8FBE-4874A8527A36}" destId="{D21097E9-B98E-4570-AD05-32084B2A9329}" srcOrd="4" destOrd="0" parTransId="{01D14DD6-D499-47C5-86D6-2510DF0583E2}" sibTransId="{1652E82A-8E20-4675-956A-1514D654CE4D}"/>
    <dgm:cxn modelId="{21CDBF65-1187-4443-A80A-128080960605}" srcId="{2CA5C4D2-4EA9-4D85-8AFD-F2BE8B072C20}" destId="{380880BB-11D0-44C4-AD03-3F006C00C4CA}" srcOrd="0" destOrd="0" parTransId="{5F1F63FE-D0F1-4E01-B847-E6C8421FFAB4}" sibTransId="{AC2C71CB-95E2-4575-B6DD-23FF832D62A1}"/>
    <dgm:cxn modelId="{98418C69-A834-4C71-87D1-8E29246D0EE3}" type="presOf" srcId="{2CA5C4D2-4EA9-4D85-8AFD-F2BE8B072C20}" destId="{4313527E-DA04-4F72-9996-E4F9BC002E44}" srcOrd="0" destOrd="0" presId="urn:microsoft.com/office/officeart/2005/8/layout/radial4"/>
    <dgm:cxn modelId="{5773686F-914E-4715-A02A-E7ABE0F948C7}" srcId="{D25A8F0C-6AAC-4874-8317-73A17E1BAC75}" destId="{C4BF7692-8A0F-4C7C-986E-9E109D40AC61}" srcOrd="1" destOrd="0" parTransId="{0838F6D5-BB74-4CE5-9E9F-7B71754113E0}" sibTransId="{D96C7A63-8076-4043-9A3D-07DE3BAA876A}"/>
    <dgm:cxn modelId="{77870276-9749-4E43-8444-737CBCB42413}" type="presOf" srcId="{ECA1376E-0429-43CF-B81A-D5DD7C2AE55A}" destId="{ABF929EA-08D4-4140-9623-1331AEE2BBF0}" srcOrd="0" destOrd="3" presId="urn:microsoft.com/office/officeart/2005/8/layout/radial4"/>
    <dgm:cxn modelId="{CC8B3357-C862-4885-B3D1-53AE965B4448}" type="presOf" srcId="{63B80752-F0DA-4744-B752-96247B907308}" destId="{A85ACD7F-FCA1-4623-8E31-37CB393BB38E}" srcOrd="0" destOrd="0" presId="urn:microsoft.com/office/officeart/2005/8/layout/radial4"/>
    <dgm:cxn modelId="{4B887F57-73A5-4DA7-B40E-9E364468A14E}" type="presOf" srcId="{C4BF7692-8A0F-4C7C-986E-9E109D40AC61}" destId="{ABF929EA-08D4-4140-9623-1331AEE2BBF0}" srcOrd="0" destOrd="2" presId="urn:microsoft.com/office/officeart/2005/8/layout/radial4"/>
    <dgm:cxn modelId="{B960F059-9FD2-4243-BE8A-83673D0BF906}" srcId="{98979FA8-DC93-4727-9128-6CCD852D6441}" destId="{930ED05D-593A-4665-B51F-540714BA2D7D}" srcOrd="3" destOrd="0" parTransId="{E9BAF901-0FDC-46C0-8C4F-E6B410FA09B5}" sibTransId="{91494B9C-0FB9-44E3-B5AA-E7222714FCC2}"/>
    <dgm:cxn modelId="{BE0BEB7A-3C49-4876-A72A-0E4D0B68D887}" type="presOf" srcId="{EC4F0F8A-9E20-44B5-9A56-6EF792D3B50C}" destId="{4313527E-DA04-4F72-9996-E4F9BC002E44}" srcOrd="0" destOrd="3" presId="urn:microsoft.com/office/officeart/2005/8/layout/radial4"/>
    <dgm:cxn modelId="{AC7ED480-539A-4C55-93B9-2F3001949E1F}" type="presOf" srcId="{2C48C861-366C-4240-9C13-777CA381A00E}" destId="{64B274B1-711E-4498-A995-CD76D66F33B5}" srcOrd="0" destOrd="4" presId="urn:microsoft.com/office/officeart/2005/8/layout/radial4"/>
    <dgm:cxn modelId="{5A0C5285-0C73-4EEE-AB54-ECE7BACBC3B4}" type="presOf" srcId="{6373C0F2-CF66-4F73-9EA8-6726C35D694A}" destId="{64B274B1-711E-4498-A995-CD76D66F33B5}" srcOrd="0" destOrd="3" presId="urn:microsoft.com/office/officeart/2005/8/layout/radial4"/>
    <dgm:cxn modelId="{19394E8A-1EDB-40FC-BF0B-FC1CCFB01AE5}" srcId="{30BA56B1-7811-435F-8FBE-4874A8527A36}" destId="{B256638D-038D-4223-A4F9-C15F582FBF0F}" srcOrd="2" destOrd="0" parTransId="{DAE42344-BDEA-4DE1-BA04-CCD714599C88}" sibTransId="{5C426EC6-7442-43C4-B55B-66BCC89BD792}"/>
    <dgm:cxn modelId="{0DD46B94-88BC-4061-BE05-237B0576BD1D}" type="presOf" srcId="{F04A16A0-6ED2-42E3-BA87-DDFB8CA29434}" destId="{ABA74F36-74F2-4746-A1A7-17D1AC1344D8}" srcOrd="0" destOrd="0" presId="urn:microsoft.com/office/officeart/2005/8/layout/radial4"/>
    <dgm:cxn modelId="{991A2296-2CE4-47A7-B261-AB61CDE59848}" srcId="{0CFEC11C-993D-4106-9B37-42645645B76A}" destId="{3735D557-402C-4B9B-864B-0F4CB72EB0F0}" srcOrd="0" destOrd="0" parTransId="{65DDB92A-C336-43AA-92CE-4797E229D585}" sibTransId="{8AA0938D-91FD-4A4F-A649-C1C32E9FFC3E}"/>
    <dgm:cxn modelId="{CC286497-5E5B-45C7-956C-E25A4CBA6E15}" type="presOf" srcId="{0CFEC11C-993D-4106-9B37-42645645B76A}" destId="{64B274B1-711E-4498-A995-CD76D66F33B5}" srcOrd="0" destOrd="0" presId="urn:microsoft.com/office/officeart/2005/8/layout/radial4"/>
    <dgm:cxn modelId="{3779C79B-7DA6-42E5-BA7E-B5CB386D8724}" srcId="{7BE0C6B1-1ED7-4CE4-AD29-07B2BC969745}" destId="{2CA5C4D2-4EA9-4D85-8AFD-F2BE8B072C20}" srcOrd="2" destOrd="0" parTransId="{06EB7CC5-5821-49FF-A987-312FB38BED1A}" sibTransId="{43C84308-8942-4B4B-B6FD-1AAAE9EA79FF}"/>
    <dgm:cxn modelId="{343A0AA3-1E5C-4C25-A668-F9F81FC15445}" srcId="{98979FA8-DC93-4727-9128-6CCD852D6441}" destId="{14B79A15-F68E-4A0B-93C6-21C9CA160A10}" srcOrd="1" destOrd="0" parTransId="{3D5BB583-75E8-48BB-BD3B-340549840B0F}" sibTransId="{53E89171-A826-416A-839F-27C765796D84}"/>
    <dgm:cxn modelId="{68C23EA4-9453-440D-BA61-A467DF8803DE}" type="presOf" srcId="{C41E28F4-35E6-48C8-9352-902AB631B976}" destId="{98C89431-FF08-488F-B620-488BC72E640E}" srcOrd="0" destOrd="0" presId="urn:microsoft.com/office/officeart/2005/8/layout/radial4"/>
    <dgm:cxn modelId="{635E90A9-E971-4C3F-B7B8-CD6FF253EB7D}" srcId="{30BA56B1-7811-435F-8FBE-4874A8527A36}" destId="{3505F2D1-3888-4003-8CA3-7B412F9ABF86}" srcOrd="3" destOrd="0" parTransId="{EC74AE75-F76A-4A5C-8230-D23A9FBF7917}" sibTransId="{B01933DE-12AE-4B56-863A-6FB86F3DA431}"/>
    <dgm:cxn modelId="{E0E276B0-0BC6-4F9C-91C7-0E75D19F6D90}" type="presOf" srcId="{A05FA9CC-2D68-41E7-845E-AB66CF33FD4E}" destId="{4313527E-DA04-4F72-9996-E4F9BC002E44}" srcOrd="0" destOrd="2" presId="urn:microsoft.com/office/officeart/2005/8/layout/radial4"/>
    <dgm:cxn modelId="{C4908EB4-3008-4186-83D6-FEF2C535A796}" type="presOf" srcId="{30BA56B1-7811-435F-8FBE-4874A8527A36}" destId="{C978C815-269B-465F-A266-C35534C223DB}" srcOrd="0" destOrd="0" presId="urn:microsoft.com/office/officeart/2005/8/layout/radial4"/>
    <dgm:cxn modelId="{2B6FCFB4-146C-41BC-BE81-27B75F34311A}" type="presOf" srcId="{14B79A15-F68E-4A0B-93C6-21C9CA160A10}" destId="{4F3EA80D-9672-4E10-8BB5-72ED15CE7A9B}" srcOrd="0" destOrd="2" presId="urn:microsoft.com/office/officeart/2005/8/layout/radial4"/>
    <dgm:cxn modelId="{A74963B5-31CB-492B-90E5-F14E289ED67E}" type="presOf" srcId="{3505F2D1-3888-4003-8CA3-7B412F9ABF86}" destId="{C978C815-269B-465F-A266-C35534C223DB}" srcOrd="0" destOrd="4" presId="urn:microsoft.com/office/officeart/2005/8/layout/radial4"/>
    <dgm:cxn modelId="{3FEE22B7-AD56-4AF3-8474-8B3411531AAC}" srcId="{2CA5C4D2-4EA9-4D85-8AFD-F2BE8B072C20}" destId="{A05FA9CC-2D68-41E7-845E-AB66CF33FD4E}" srcOrd="1" destOrd="0" parTransId="{CB159649-1DB6-4F64-A3E9-1D94D8181937}" sibTransId="{399393CE-91FF-4063-9FDA-D24EF9FDCCD5}"/>
    <dgm:cxn modelId="{0C11DFBA-ABE6-4232-8D6D-3DA4FB9118AA}" type="presOf" srcId="{3735D557-402C-4B9B-864B-0F4CB72EB0F0}" destId="{64B274B1-711E-4498-A995-CD76D66F33B5}" srcOrd="0" destOrd="1" presId="urn:microsoft.com/office/officeart/2005/8/layout/radial4"/>
    <dgm:cxn modelId="{325EFBBA-DB85-4BA5-B6CA-0F8191126CE7}" srcId="{98979FA8-DC93-4727-9128-6CCD852D6441}" destId="{E2099753-6A77-45B6-9E4D-C4DEA757F5D1}" srcOrd="2" destOrd="0" parTransId="{DF80399B-7249-4A59-9E01-4B492FBD9B7C}" sibTransId="{3CE38788-72C0-4BC6-A03D-E882C4A8F74C}"/>
    <dgm:cxn modelId="{DF75E9BF-1BC2-47B9-B42B-DD89B516BAC7}" srcId="{30BA56B1-7811-435F-8FBE-4874A8527A36}" destId="{8B969519-3B40-4E0B-A51B-4EA4A4863ECF}" srcOrd="1" destOrd="0" parTransId="{5A316A96-6500-4268-BB1B-38A5090A2A92}" sibTransId="{FC128E34-93D3-4096-8DA0-348936CD1B0D}"/>
    <dgm:cxn modelId="{E9EAA1C2-17D1-4BB2-8DDB-BE3933DB7149}" type="presOf" srcId="{380880BB-11D0-44C4-AD03-3F006C00C4CA}" destId="{4313527E-DA04-4F72-9996-E4F9BC002E44}" srcOrd="0" destOrd="1" presId="urn:microsoft.com/office/officeart/2005/8/layout/radial4"/>
    <dgm:cxn modelId="{845DAAC4-720A-425A-A6AF-EF48803C1540}" srcId="{7BE0C6B1-1ED7-4CE4-AD29-07B2BC969745}" destId="{30BA56B1-7811-435F-8FBE-4874A8527A36}" srcOrd="4" destOrd="0" parTransId="{C41E28F4-35E6-48C8-9352-902AB631B976}" sibTransId="{2B73A1ED-C158-41A3-8EE5-4F8B27476825}"/>
    <dgm:cxn modelId="{9EE142C5-C943-4801-A4C0-200BEFEDB9ED}" type="presOf" srcId="{60038ED5-9667-4D80-A3D0-0B3A92A3E8D3}" destId="{4F3EA80D-9672-4E10-8BB5-72ED15CE7A9B}" srcOrd="0" destOrd="5" presId="urn:microsoft.com/office/officeart/2005/8/layout/radial4"/>
    <dgm:cxn modelId="{EB8C53D6-FF5B-4BD5-9C87-2F192614DDF6}" srcId="{98979FA8-DC93-4727-9128-6CCD852D6441}" destId="{32E8EEF0-34A0-4679-BBC8-E6CBE985BD67}" srcOrd="0" destOrd="0" parTransId="{5C65995D-E952-48F2-80A1-23451CE313D8}" sibTransId="{94B0B72F-F1EE-4CFC-9D93-6FB0BDD9CD12}"/>
    <dgm:cxn modelId="{1FFD58D8-3CDC-43EF-AD62-B9724BB58EE6}" srcId="{7BE0C6B1-1ED7-4CE4-AD29-07B2BC969745}" destId="{D25A8F0C-6AAC-4874-8317-73A17E1BAC75}" srcOrd="3" destOrd="0" parTransId="{5BDBA9A7-6DA7-4FD7-82DB-292E342603F8}" sibTransId="{C8A40162-FB3F-4CBC-AF8B-332DF1EC2107}"/>
    <dgm:cxn modelId="{02F72BDA-8E83-4858-A120-82BE87D660C9}" type="presOf" srcId="{5BDBA9A7-6DA7-4FD7-82DB-292E342603F8}" destId="{9FADBED5-290F-4B6C-8906-8CC738BC3114}" srcOrd="0" destOrd="0" presId="urn:microsoft.com/office/officeart/2005/8/layout/radial4"/>
    <dgm:cxn modelId="{79C951DE-CB0F-4C0B-AC18-CAD7E7D00041}" type="presOf" srcId="{DBFC4B09-1748-4F35-B706-38FCCF863A45}" destId="{ABF929EA-08D4-4140-9623-1331AEE2BBF0}" srcOrd="0" destOrd="1" presId="urn:microsoft.com/office/officeart/2005/8/layout/radial4"/>
    <dgm:cxn modelId="{7FA4DDDF-2632-498B-8F68-41DB6D90AD4A}" srcId="{D25A8F0C-6AAC-4874-8317-73A17E1BAC75}" destId="{B91EA3C3-3C1B-442A-A923-BD3E47ECF4F9}" srcOrd="3" destOrd="0" parTransId="{B005565B-5B60-4092-937E-8BEBEEED5C5D}" sibTransId="{DD45CC7F-52D2-477F-BB5C-2445D854FFA3}"/>
    <dgm:cxn modelId="{AD237BE2-E6B5-4AC7-8FC8-A5DD9B1BC7B3}" srcId="{7BE0C6B1-1ED7-4CE4-AD29-07B2BC969745}" destId="{0CFEC11C-993D-4106-9B37-42645645B76A}" srcOrd="0" destOrd="0" parTransId="{FA754486-2DFB-408A-83EE-B01AA51FF903}" sibTransId="{6B0E0EC2-9B58-47B3-8084-9C207C9F2795}"/>
    <dgm:cxn modelId="{0CD27CE2-C228-41AA-BE20-8510067B57CF}" srcId="{0CFEC11C-993D-4106-9B37-42645645B76A}" destId="{D5413642-75A9-4D62-8BA0-4BC7C24AB633}" srcOrd="1" destOrd="0" parTransId="{C37C8869-060B-4311-9AB1-E610366BB2E3}" sibTransId="{D6D5EB2F-9326-4F94-98D9-7B4638A3CD19}"/>
    <dgm:cxn modelId="{577901E5-8A3A-4464-829E-F624D9D6E26D}" type="presOf" srcId="{B91EA3C3-3C1B-442A-A923-BD3E47ECF4F9}" destId="{ABF929EA-08D4-4140-9623-1331AEE2BBF0}" srcOrd="0" destOrd="4" presId="urn:microsoft.com/office/officeart/2005/8/layout/radial4"/>
    <dgm:cxn modelId="{BE3C3CE5-B7CC-43CE-85A9-8C01B774BE95}" type="presOf" srcId="{D5413642-75A9-4D62-8BA0-4BC7C24AB633}" destId="{64B274B1-711E-4498-A995-CD76D66F33B5}" srcOrd="0" destOrd="2" presId="urn:microsoft.com/office/officeart/2005/8/layout/radial4"/>
    <dgm:cxn modelId="{AA10D3E8-E3D7-431B-9424-A1CF73A12FEB}" srcId="{30BA56B1-7811-435F-8FBE-4874A8527A36}" destId="{9C3E6BC3-7365-44F9-98F0-B5201BB5E29B}" srcOrd="0" destOrd="0" parTransId="{F5F68FAF-CD34-46D1-BED8-4C158394B81F}" sibTransId="{1E63FCB9-ADB1-4A02-B762-05DCC92AA1E2}"/>
    <dgm:cxn modelId="{CA70AFEF-9D80-42A8-B467-E8B585CF1260}" srcId="{0CFEC11C-993D-4106-9B37-42645645B76A}" destId="{6373C0F2-CF66-4F73-9EA8-6726C35D694A}" srcOrd="2" destOrd="0" parTransId="{12397F14-08FB-4647-A620-6630E1D29451}" sibTransId="{FED2392C-E2A6-4F08-901F-36A61B2BC696}"/>
    <dgm:cxn modelId="{1F9BBDF1-22F4-4822-81BE-07A2C79CB36B}" type="presOf" srcId="{D21097E9-B98E-4570-AD05-32084B2A9329}" destId="{C978C815-269B-465F-A266-C35534C223DB}" srcOrd="0" destOrd="5" presId="urn:microsoft.com/office/officeart/2005/8/layout/radial4"/>
    <dgm:cxn modelId="{70C435F3-4DCC-4D8F-AC87-BB5AC08BFE34}" type="presOf" srcId="{6CBEC6A4-21AA-4558-9BD9-B736934D2D49}" destId="{ABF929EA-08D4-4140-9623-1331AEE2BBF0}" srcOrd="0" destOrd="5" presId="urn:microsoft.com/office/officeart/2005/8/layout/radial4"/>
    <dgm:cxn modelId="{6D8948F7-DCD8-4147-88F2-7DA28E1A7AF5}" type="presOf" srcId="{B256638D-038D-4223-A4F9-C15F582FBF0F}" destId="{C978C815-269B-465F-A266-C35534C223DB}" srcOrd="0" destOrd="3" presId="urn:microsoft.com/office/officeart/2005/8/layout/radial4"/>
    <dgm:cxn modelId="{721A9874-22AF-438F-8955-5F8977CCC27F}" type="presParOf" srcId="{ABA74F36-74F2-4746-A1A7-17D1AC1344D8}" destId="{0B032EDF-2C8A-4ED5-AE55-997559D2AB2A}" srcOrd="0" destOrd="0" presId="urn:microsoft.com/office/officeart/2005/8/layout/radial4"/>
    <dgm:cxn modelId="{5E76B2F5-7FA0-43CE-A969-CFB6A4C87474}" type="presParOf" srcId="{ABA74F36-74F2-4746-A1A7-17D1AC1344D8}" destId="{5582A49D-04C2-41D2-97FD-5E9DD3E0A69A}" srcOrd="1" destOrd="0" presId="urn:microsoft.com/office/officeart/2005/8/layout/radial4"/>
    <dgm:cxn modelId="{7DA3DA5A-63C4-4523-AF40-B28C22608188}" type="presParOf" srcId="{ABA74F36-74F2-4746-A1A7-17D1AC1344D8}" destId="{64B274B1-711E-4498-A995-CD76D66F33B5}" srcOrd="2" destOrd="0" presId="urn:microsoft.com/office/officeart/2005/8/layout/radial4"/>
    <dgm:cxn modelId="{0D7920DF-79F4-4FD4-A7FA-56E37764D493}" type="presParOf" srcId="{ABA74F36-74F2-4746-A1A7-17D1AC1344D8}" destId="{A85ACD7F-FCA1-4623-8E31-37CB393BB38E}" srcOrd="3" destOrd="0" presId="urn:microsoft.com/office/officeart/2005/8/layout/radial4"/>
    <dgm:cxn modelId="{A43663C6-8CB6-4576-8966-252F0DBFD8DE}" type="presParOf" srcId="{ABA74F36-74F2-4746-A1A7-17D1AC1344D8}" destId="{4F3EA80D-9672-4E10-8BB5-72ED15CE7A9B}" srcOrd="4" destOrd="0" presId="urn:microsoft.com/office/officeart/2005/8/layout/radial4"/>
    <dgm:cxn modelId="{BF73BBFD-5BCB-4A4D-83C0-7890569B3925}" type="presParOf" srcId="{ABA74F36-74F2-4746-A1A7-17D1AC1344D8}" destId="{8E4F6665-B687-4C79-AA80-A9F66BD4FE4F}" srcOrd="5" destOrd="0" presId="urn:microsoft.com/office/officeart/2005/8/layout/radial4"/>
    <dgm:cxn modelId="{F1A96721-EF72-4525-83F5-CD4E889ECAD0}" type="presParOf" srcId="{ABA74F36-74F2-4746-A1A7-17D1AC1344D8}" destId="{4313527E-DA04-4F72-9996-E4F9BC002E44}" srcOrd="6" destOrd="0" presId="urn:microsoft.com/office/officeart/2005/8/layout/radial4"/>
    <dgm:cxn modelId="{2CCC5548-AD05-445D-BBB0-D8E42CE3914E}" type="presParOf" srcId="{ABA74F36-74F2-4746-A1A7-17D1AC1344D8}" destId="{9FADBED5-290F-4B6C-8906-8CC738BC3114}" srcOrd="7" destOrd="0" presId="urn:microsoft.com/office/officeart/2005/8/layout/radial4"/>
    <dgm:cxn modelId="{0EE0DC86-A2BF-4AB8-B5E0-BD2E30F88BF6}" type="presParOf" srcId="{ABA74F36-74F2-4746-A1A7-17D1AC1344D8}" destId="{ABF929EA-08D4-4140-9623-1331AEE2BBF0}" srcOrd="8" destOrd="0" presId="urn:microsoft.com/office/officeart/2005/8/layout/radial4"/>
    <dgm:cxn modelId="{2B8C1BA2-A3DE-41AD-A6D7-5A1F0CE1EC1D}" type="presParOf" srcId="{ABA74F36-74F2-4746-A1A7-17D1AC1344D8}" destId="{98C89431-FF08-488F-B620-488BC72E640E}" srcOrd="9" destOrd="0" presId="urn:microsoft.com/office/officeart/2005/8/layout/radial4"/>
    <dgm:cxn modelId="{39CE3F65-A725-465C-BA4D-72073F6ADCC8}" type="presParOf" srcId="{ABA74F36-74F2-4746-A1A7-17D1AC1344D8}" destId="{C978C815-269B-465F-A266-C35534C223D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rgbClr val="C00000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4A16A0-6ED2-42E3-BA87-DDFB8CA2943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BA74F36-74F2-4746-A1A7-17D1AC1344D8}" type="pres">
      <dgm:prSet presAssocID="{F04A16A0-6ED2-42E3-BA87-DDFB8CA2943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DD46B94-88BC-4061-BE05-237B0576BD1D}" type="presOf" srcId="{F04A16A0-6ED2-42E3-BA87-DDFB8CA29434}" destId="{ABA74F36-74F2-4746-A1A7-17D1AC1344D8}" srcOrd="0" destOrd="0" presId="urn:microsoft.com/office/officeart/2005/8/layout/radial4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FC2B42-2E26-49E1-B4FA-39FE2DC3A27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41EB6-4040-46A0-830B-D66D676D0465}">
      <dgm:prSet phldrT="[Текст]" custT="1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gm:t>
    </dgm:pt>
    <dgm:pt modelId="{DD17C37E-7AD2-4A7B-AF95-E0681120997A}" type="parTrans" cxnId="{E1A05982-D355-409C-A853-7CED085667B7}">
      <dgm:prSet/>
      <dgm:spPr/>
      <dgm:t>
        <a:bodyPr/>
        <a:lstStyle/>
        <a:p>
          <a:endParaRPr lang="ru-RU" sz="1400"/>
        </a:p>
      </dgm:t>
    </dgm:pt>
    <dgm:pt modelId="{721402C4-7252-4EF8-A0E4-76DFA2DC58C9}" type="sibTrans" cxnId="{E1A05982-D355-409C-A853-7CED085667B7}">
      <dgm:prSet/>
      <dgm:spPr/>
      <dgm:t>
        <a:bodyPr/>
        <a:lstStyle/>
        <a:p>
          <a:endParaRPr lang="ru-RU" sz="1400"/>
        </a:p>
      </dgm:t>
    </dgm:pt>
    <dgm:pt modelId="{39F86525-C76E-4C4D-9038-D9150BBEAE96}">
      <dgm:prSet phldrT="[Текст]"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gm:t>
    </dgm:pt>
    <dgm:pt modelId="{3A66CE9F-A7E0-49AD-B5ED-E7D35026ABD7}" type="parTrans" cxnId="{B60C4A2C-E865-40CA-9BF7-AB1610D62158}">
      <dgm:prSet/>
      <dgm:spPr/>
      <dgm:t>
        <a:bodyPr/>
        <a:lstStyle/>
        <a:p>
          <a:endParaRPr lang="ru-RU" sz="1400"/>
        </a:p>
      </dgm:t>
    </dgm:pt>
    <dgm:pt modelId="{7664A7AA-E373-40B4-96AF-3A345E7512C3}" type="sibTrans" cxnId="{B60C4A2C-E865-40CA-9BF7-AB1610D62158}">
      <dgm:prSet/>
      <dgm:spPr/>
      <dgm:t>
        <a:bodyPr/>
        <a:lstStyle/>
        <a:p>
          <a:endParaRPr lang="ru-RU" sz="1400"/>
        </a:p>
      </dgm:t>
    </dgm:pt>
    <dgm:pt modelId="{67F63B8B-B3A5-4208-8432-E224E41008A1}">
      <dgm:prSet phldrT="[Текст]" custT="1"/>
      <dgm:spPr>
        <a:solidFill>
          <a:srgbClr val="C00000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gm:t>
    </dgm:pt>
    <dgm:pt modelId="{F99093E1-BB82-45BC-BA5E-78E1404D0151}" type="parTrans" cxnId="{411A91D8-DD35-48D1-AE03-B882E4CB52EB}">
      <dgm:prSet/>
      <dgm:spPr/>
      <dgm:t>
        <a:bodyPr/>
        <a:lstStyle/>
        <a:p>
          <a:endParaRPr lang="ru-RU" sz="1400"/>
        </a:p>
      </dgm:t>
    </dgm:pt>
    <dgm:pt modelId="{556C9932-B6B5-4815-B7BC-7D49C2BD08B6}" type="sibTrans" cxnId="{411A91D8-DD35-48D1-AE03-B882E4CB52EB}">
      <dgm:prSet/>
      <dgm:spPr/>
      <dgm:t>
        <a:bodyPr/>
        <a:lstStyle/>
        <a:p>
          <a:endParaRPr lang="ru-RU" sz="1400"/>
        </a:p>
      </dgm:t>
    </dgm:pt>
    <dgm:pt modelId="{5012F66F-18C5-4539-9D2D-049A1200586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gm:t>
    </dgm:pt>
    <dgm:pt modelId="{8DB058A7-EC73-4EA8-BC26-32048176E71E}" type="parTrans" cxnId="{9A410386-A0BB-4473-B415-1840CA24359B}">
      <dgm:prSet/>
      <dgm:spPr/>
      <dgm:t>
        <a:bodyPr/>
        <a:lstStyle/>
        <a:p>
          <a:endParaRPr lang="ru-RU" sz="1400"/>
        </a:p>
      </dgm:t>
    </dgm:pt>
    <dgm:pt modelId="{B1EC0F8E-17FE-4B0F-98A2-B3B560854DF9}" type="sibTrans" cxnId="{9A410386-A0BB-4473-B415-1840CA24359B}">
      <dgm:prSet/>
      <dgm:spPr/>
      <dgm:t>
        <a:bodyPr/>
        <a:lstStyle/>
        <a:p>
          <a:endParaRPr lang="ru-RU" sz="1400"/>
        </a:p>
      </dgm:t>
    </dgm:pt>
    <dgm:pt modelId="{C371E3F4-9E5F-4CD3-BB25-7B72FECA7F2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gm:t>
    </dgm:pt>
    <dgm:pt modelId="{9AEF4ADF-B967-4B28-9D62-0A79B60E6935}" type="parTrans" cxnId="{3E0C1D59-3C67-438F-8F4A-0FC6C14634BA}">
      <dgm:prSet/>
      <dgm:spPr/>
      <dgm:t>
        <a:bodyPr/>
        <a:lstStyle/>
        <a:p>
          <a:endParaRPr lang="ru-RU" sz="1400"/>
        </a:p>
      </dgm:t>
    </dgm:pt>
    <dgm:pt modelId="{121B3E75-D574-41E3-93C9-064F7D6FBC95}" type="sibTrans" cxnId="{3E0C1D59-3C67-438F-8F4A-0FC6C14634BA}">
      <dgm:prSet/>
      <dgm:spPr/>
      <dgm:t>
        <a:bodyPr/>
        <a:lstStyle/>
        <a:p>
          <a:endParaRPr lang="ru-RU" sz="1400"/>
        </a:p>
      </dgm:t>
    </dgm:pt>
    <dgm:pt modelId="{E9475476-823F-4FF7-9111-4A8D01E5EFE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gm:t>
    </dgm:pt>
    <dgm:pt modelId="{4B358C2F-21F2-4EBC-B42B-E462EC7F36C4}" type="parTrans" cxnId="{AD4284FD-C090-4250-81BC-89865202ED3D}">
      <dgm:prSet/>
      <dgm:spPr/>
      <dgm:t>
        <a:bodyPr/>
        <a:lstStyle/>
        <a:p>
          <a:endParaRPr lang="ru-RU" sz="1400"/>
        </a:p>
      </dgm:t>
    </dgm:pt>
    <dgm:pt modelId="{24980878-C47D-4F5E-90A2-30C1AFEFF4D6}" type="sibTrans" cxnId="{AD4284FD-C090-4250-81BC-89865202ED3D}">
      <dgm:prSet/>
      <dgm:spPr/>
      <dgm:t>
        <a:bodyPr/>
        <a:lstStyle/>
        <a:p>
          <a:endParaRPr lang="ru-RU" sz="1400"/>
        </a:p>
      </dgm:t>
    </dgm:pt>
    <dgm:pt modelId="{FCC1FDB7-96AD-4E36-B667-EA150CBB605B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CDFA0-6708-437F-8D63-FF790FE58119}" type="parTrans" cxnId="{E5B7BC31-D431-41B8-845F-F453A737D278}">
      <dgm:prSet/>
      <dgm:spPr/>
      <dgm:t>
        <a:bodyPr/>
        <a:lstStyle/>
        <a:p>
          <a:endParaRPr lang="ru-RU" sz="1400"/>
        </a:p>
      </dgm:t>
    </dgm:pt>
    <dgm:pt modelId="{4F43D46F-E445-484F-A962-DB53BED313EA}" type="sibTrans" cxnId="{E5B7BC31-D431-41B8-845F-F453A737D278}">
      <dgm:prSet/>
      <dgm:spPr/>
      <dgm:t>
        <a:bodyPr/>
        <a:lstStyle/>
        <a:p>
          <a:endParaRPr lang="ru-RU" sz="1400"/>
        </a:p>
      </dgm:t>
    </dgm:pt>
    <dgm:pt modelId="{CB36E95F-BAC1-484C-B242-02AB876354AF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gm:t>
    </dgm:pt>
    <dgm:pt modelId="{072FAB8F-61A4-4B65-8E7C-BF5D29D86061}" type="parTrans" cxnId="{F77734C8-7827-4134-8695-4663A93DBCCA}">
      <dgm:prSet/>
      <dgm:spPr/>
      <dgm:t>
        <a:bodyPr/>
        <a:lstStyle/>
        <a:p>
          <a:endParaRPr lang="ru-RU"/>
        </a:p>
      </dgm:t>
    </dgm:pt>
    <dgm:pt modelId="{E82198C4-BCEE-4AB4-9DF0-5B1403CDFA7B}" type="sibTrans" cxnId="{F77734C8-7827-4134-8695-4663A93DBCCA}">
      <dgm:prSet/>
      <dgm:spPr/>
      <dgm:t>
        <a:bodyPr/>
        <a:lstStyle/>
        <a:p>
          <a:endParaRPr lang="ru-RU"/>
        </a:p>
      </dgm:t>
    </dgm:pt>
    <dgm:pt modelId="{CD8E9092-51CF-4DAF-BB3E-646D12EDC2D0}">
      <dgm:prSet custT="1"/>
      <dgm:spPr>
        <a:solidFill>
          <a:srgbClr val="233F71"/>
        </a:solidFill>
      </dgm:spPr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gm:t>
    </dgm:pt>
    <dgm:pt modelId="{D444A997-2559-4E94-AD99-8C2377124AF9}" type="parTrans" cxnId="{9B502590-BDBE-45F4-A21B-741C20CCCAD5}">
      <dgm:prSet/>
      <dgm:spPr/>
      <dgm:t>
        <a:bodyPr/>
        <a:lstStyle/>
        <a:p>
          <a:endParaRPr lang="ru-RU"/>
        </a:p>
      </dgm:t>
    </dgm:pt>
    <dgm:pt modelId="{7C5210E6-30E4-4FE3-8CE4-F289122AAA8E}" type="sibTrans" cxnId="{9B502590-BDBE-45F4-A21B-741C20CCCAD5}">
      <dgm:prSet/>
      <dgm:spPr/>
      <dgm:t>
        <a:bodyPr/>
        <a:lstStyle/>
        <a:p>
          <a:endParaRPr lang="ru-RU"/>
        </a:p>
      </dgm:t>
    </dgm:pt>
    <dgm:pt modelId="{DBC84374-4027-4CE2-A280-317FA251E6B9}" type="pres">
      <dgm:prSet presAssocID="{DBFC2B42-2E26-49E1-B4FA-39FE2DC3A272}" presName="Name0" presStyleCnt="0">
        <dgm:presLayoutVars>
          <dgm:dir/>
          <dgm:resizeHandles val="exact"/>
        </dgm:presLayoutVars>
      </dgm:prSet>
      <dgm:spPr/>
    </dgm:pt>
    <dgm:pt modelId="{EC0DF024-BE02-4367-8009-73D1C57D9522}" type="pres">
      <dgm:prSet presAssocID="{D4E41EB6-4040-46A0-830B-D66D676D0465}" presName="parTxOnly" presStyleLbl="node1" presStyleIdx="0" presStyleCnt="9" custLinFactNeighborX="-572">
        <dgm:presLayoutVars>
          <dgm:bulletEnabled val="1"/>
        </dgm:presLayoutVars>
      </dgm:prSet>
      <dgm:spPr/>
    </dgm:pt>
    <dgm:pt modelId="{A47FB5E7-0ED0-458B-84B2-1A531DB11D95}" type="pres">
      <dgm:prSet presAssocID="{721402C4-7252-4EF8-A0E4-76DFA2DC58C9}" presName="parSpace" presStyleCnt="0"/>
      <dgm:spPr/>
    </dgm:pt>
    <dgm:pt modelId="{6AF41C15-3904-40C4-8771-A747F772A665}" type="pres">
      <dgm:prSet presAssocID="{39F86525-C76E-4C4D-9038-D9150BBEAE96}" presName="parTxOnly" presStyleLbl="node1" presStyleIdx="1" presStyleCnt="9" custLinFactNeighborX="3686">
        <dgm:presLayoutVars>
          <dgm:bulletEnabled val="1"/>
        </dgm:presLayoutVars>
      </dgm:prSet>
      <dgm:spPr/>
    </dgm:pt>
    <dgm:pt modelId="{5409B4A1-CFEE-408E-AD7A-84CA50C449C9}" type="pres">
      <dgm:prSet presAssocID="{7664A7AA-E373-40B4-96AF-3A345E7512C3}" presName="parSpace" presStyleCnt="0"/>
      <dgm:spPr/>
    </dgm:pt>
    <dgm:pt modelId="{752A0E82-4A43-4F66-87A4-0B2F46625AC7}" type="pres">
      <dgm:prSet presAssocID="{CB36E95F-BAC1-484C-B242-02AB876354AF}" presName="parTxOnly" presStyleLbl="node1" presStyleIdx="2" presStyleCnt="9">
        <dgm:presLayoutVars>
          <dgm:bulletEnabled val="1"/>
        </dgm:presLayoutVars>
      </dgm:prSet>
      <dgm:spPr/>
    </dgm:pt>
    <dgm:pt modelId="{5D54865C-B737-4013-B8A6-94289736242D}" type="pres">
      <dgm:prSet presAssocID="{E82198C4-BCEE-4AB4-9DF0-5B1403CDFA7B}" presName="parSpace" presStyleCnt="0"/>
      <dgm:spPr/>
    </dgm:pt>
    <dgm:pt modelId="{79DE4682-A5DF-4A27-8984-5F7A9A5E29DC}" type="pres">
      <dgm:prSet presAssocID="{CD8E9092-51CF-4DAF-BB3E-646D12EDC2D0}" presName="parTxOnly" presStyleLbl="node1" presStyleIdx="3" presStyleCnt="9">
        <dgm:presLayoutVars>
          <dgm:bulletEnabled val="1"/>
        </dgm:presLayoutVars>
      </dgm:prSet>
      <dgm:spPr/>
    </dgm:pt>
    <dgm:pt modelId="{35A1B840-60F5-4DCA-B0CD-BBEDF804B608}" type="pres">
      <dgm:prSet presAssocID="{7C5210E6-30E4-4FE3-8CE4-F289122AAA8E}" presName="parSpace" presStyleCnt="0"/>
      <dgm:spPr/>
    </dgm:pt>
    <dgm:pt modelId="{320C9A9B-A65A-4D49-A3BE-647B94608B55}" type="pres">
      <dgm:prSet presAssocID="{5012F66F-18C5-4539-9D2D-049A12005860}" presName="parTxOnly" presStyleLbl="node1" presStyleIdx="4" presStyleCnt="9">
        <dgm:presLayoutVars>
          <dgm:bulletEnabled val="1"/>
        </dgm:presLayoutVars>
      </dgm:prSet>
      <dgm:spPr/>
    </dgm:pt>
    <dgm:pt modelId="{3AC44F63-8142-4DFD-90EE-B2FD2B84DA9E}" type="pres">
      <dgm:prSet presAssocID="{B1EC0F8E-17FE-4B0F-98A2-B3B560854DF9}" presName="parSpace" presStyleCnt="0"/>
      <dgm:spPr/>
    </dgm:pt>
    <dgm:pt modelId="{D6D41143-0545-430D-A0E4-92BF1012035D}" type="pres">
      <dgm:prSet presAssocID="{67F63B8B-B3A5-4208-8432-E224E41008A1}" presName="parTxOnly" presStyleLbl="node1" presStyleIdx="5" presStyleCnt="9">
        <dgm:presLayoutVars>
          <dgm:bulletEnabled val="1"/>
        </dgm:presLayoutVars>
      </dgm:prSet>
      <dgm:spPr/>
    </dgm:pt>
    <dgm:pt modelId="{9AABD88C-74EA-49E4-BC57-5283466331DE}" type="pres">
      <dgm:prSet presAssocID="{556C9932-B6B5-4815-B7BC-7D49C2BD08B6}" presName="parSpace" presStyleCnt="0"/>
      <dgm:spPr/>
    </dgm:pt>
    <dgm:pt modelId="{40825E45-79DE-4C76-BB60-B66D7256E323}" type="pres">
      <dgm:prSet presAssocID="{C371E3F4-9E5F-4CD3-BB25-7B72FECA7F21}" presName="parTxOnly" presStyleLbl="node1" presStyleIdx="6" presStyleCnt="9">
        <dgm:presLayoutVars>
          <dgm:bulletEnabled val="1"/>
        </dgm:presLayoutVars>
      </dgm:prSet>
      <dgm:spPr/>
    </dgm:pt>
    <dgm:pt modelId="{8BDB2F49-5D67-4766-AF70-10696A1027FA}" type="pres">
      <dgm:prSet presAssocID="{121B3E75-D574-41E3-93C9-064F7D6FBC95}" presName="parSpace" presStyleCnt="0"/>
      <dgm:spPr/>
    </dgm:pt>
    <dgm:pt modelId="{99C91279-8C07-4A8C-8F76-31470C91F14B}" type="pres">
      <dgm:prSet presAssocID="{E9475476-823F-4FF7-9111-4A8D01E5EFE5}" presName="parTxOnly" presStyleLbl="node1" presStyleIdx="7" presStyleCnt="9">
        <dgm:presLayoutVars>
          <dgm:bulletEnabled val="1"/>
        </dgm:presLayoutVars>
      </dgm:prSet>
      <dgm:spPr/>
    </dgm:pt>
    <dgm:pt modelId="{914D07A7-AAFB-4DD8-8627-C1757ABDC245}" type="pres">
      <dgm:prSet presAssocID="{24980878-C47D-4F5E-90A2-30C1AFEFF4D6}" presName="parSpace" presStyleCnt="0"/>
      <dgm:spPr/>
    </dgm:pt>
    <dgm:pt modelId="{D5A07C04-C55D-407D-8A1D-CBD5F606ADEB}" type="pres">
      <dgm:prSet presAssocID="{FCC1FDB7-96AD-4E36-B667-EA150CBB605B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B60C4A2C-E865-40CA-9BF7-AB1610D62158}" srcId="{DBFC2B42-2E26-49E1-B4FA-39FE2DC3A272}" destId="{39F86525-C76E-4C4D-9038-D9150BBEAE96}" srcOrd="1" destOrd="0" parTransId="{3A66CE9F-A7E0-49AD-B5ED-E7D35026ABD7}" sibTransId="{7664A7AA-E373-40B4-96AF-3A345E7512C3}"/>
    <dgm:cxn modelId="{E5B7BC31-D431-41B8-845F-F453A737D278}" srcId="{DBFC2B42-2E26-49E1-B4FA-39FE2DC3A272}" destId="{FCC1FDB7-96AD-4E36-B667-EA150CBB605B}" srcOrd="8" destOrd="0" parTransId="{F7BCDFA0-6708-437F-8D63-FF790FE58119}" sibTransId="{4F43D46F-E445-484F-A962-DB53BED313EA}"/>
    <dgm:cxn modelId="{C2B8F55B-4B10-410B-829C-B7B17039E11F}" type="presOf" srcId="{FCC1FDB7-96AD-4E36-B667-EA150CBB605B}" destId="{D5A07C04-C55D-407D-8A1D-CBD5F606ADEB}" srcOrd="0" destOrd="0" presId="urn:microsoft.com/office/officeart/2005/8/layout/hChevron3"/>
    <dgm:cxn modelId="{213CFC53-E6B2-4555-B3DA-E6305444BB0A}" type="presOf" srcId="{C371E3F4-9E5F-4CD3-BB25-7B72FECA7F21}" destId="{40825E45-79DE-4C76-BB60-B66D7256E323}" srcOrd="0" destOrd="0" presId="urn:microsoft.com/office/officeart/2005/8/layout/hChevron3"/>
    <dgm:cxn modelId="{3E0C1D59-3C67-438F-8F4A-0FC6C14634BA}" srcId="{DBFC2B42-2E26-49E1-B4FA-39FE2DC3A272}" destId="{C371E3F4-9E5F-4CD3-BB25-7B72FECA7F21}" srcOrd="6" destOrd="0" parTransId="{9AEF4ADF-B967-4B28-9D62-0A79B60E6935}" sibTransId="{121B3E75-D574-41E3-93C9-064F7D6FBC95}"/>
    <dgm:cxn modelId="{9ECD557C-58C1-477C-B2D7-18B9D025E618}" type="presOf" srcId="{67F63B8B-B3A5-4208-8432-E224E41008A1}" destId="{D6D41143-0545-430D-A0E4-92BF1012035D}" srcOrd="0" destOrd="0" presId="urn:microsoft.com/office/officeart/2005/8/layout/hChevron3"/>
    <dgm:cxn modelId="{1251D77F-74A9-4F8A-8521-0286E7482CD2}" type="presOf" srcId="{DBFC2B42-2E26-49E1-B4FA-39FE2DC3A272}" destId="{DBC84374-4027-4CE2-A280-317FA251E6B9}" srcOrd="0" destOrd="0" presId="urn:microsoft.com/office/officeart/2005/8/layout/hChevron3"/>
    <dgm:cxn modelId="{E1A05982-D355-409C-A853-7CED085667B7}" srcId="{DBFC2B42-2E26-49E1-B4FA-39FE2DC3A272}" destId="{D4E41EB6-4040-46A0-830B-D66D676D0465}" srcOrd="0" destOrd="0" parTransId="{DD17C37E-7AD2-4A7B-AF95-E0681120997A}" sibTransId="{721402C4-7252-4EF8-A0E4-76DFA2DC58C9}"/>
    <dgm:cxn modelId="{9A410386-A0BB-4473-B415-1840CA24359B}" srcId="{DBFC2B42-2E26-49E1-B4FA-39FE2DC3A272}" destId="{5012F66F-18C5-4539-9D2D-049A12005860}" srcOrd="4" destOrd="0" parTransId="{8DB058A7-EC73-4EA8-BC26-32048176E71E}" sibTransId="{B1EC0F8E-17FE-4B0F-98A2-B3B560854DF9}"/>
    <dgm:cxn modelId="{53B3088C-6F01-4F7D-A2B4-5ABBF6EC3299}" type="presOf" srcId="{5012F66F-18C5-4539-9D2D-049A12005860}" destId="{320C9A9B-A65A-4D49-A3BE-647B94608B55}" srcOrd="0" destOrd="0" presId="urn:microsoft.com/office/officeart/2005/8/layout/hChevron3"/>
    <dgm:cxn modelId="{9B502590-BDBE-45F4-A21B-741C20CCCAD5}" srcId="{DBFC2B42-2E26-49E1-B4FA-39FE2DC3A272}" destId="{CD8E9092-51CF-4DAF-BB3E-646D12EDC2D0}" srcOrd="3" destOrd="0" parTransId="{D444A997-2559-4E94-AD99-8C2377124AF9}" sibTransId="{7C5210E6-30E4-4FE3-8CE4-F289122AAA8E}"/>
    <dgm:cxn modelId="{F77734C8-7827-4134-8695-4663A93DBCCA}" srcId="{DBFC2B42-2E26-49E1-B4FA-39FE2DC3A272}" destId="{CB36E95F-BAC1-484C-B242-02AB876354AF}" srcOrd="2" destOrd="0" parTransId="{072FAB8F-61A4-4B65-8E7C-BF5D29D86061}" sibTransId="{E82198C4-BCEE-4AB4-9DF0-5B1403CDFA7B}"/>
    <dgm:cxn modelId="{B06956D8-67A3-49B2-810F-E8B436910CC4}" type="presOf" srcId="{CD8E9092-51CF-4DAF-BB3E-646D12EDC2D0}" destId="{79DE4682-A5DF-4A27-8984-5F7A9A5E29DC}" srcOrd="0" destOrd="0" presId="urn:microsoft.com/office/officeart/2005/8/layout/hChevron3"/>
    <dgm:cxn modelId="{411A91D8-DD35-48D1-AE03-B882E4CB52EB}" srcId="{DBFC2B42-2E26-49E1-B4FA-39FE2DC3A272}" destId="{67F63B8B-B3A5-4208-8432-E224E41008A1}" srcOrd="5" destOrd="0" parTransId="{F99093E1-BB82-45BC-BA5E-78E1404D0151}" sibTransId="{556C9932-B6B5-4815-B7BC-7D49C2BD08B6}"/>
    <dgm:cxn modelId="{A3DBAEDB-F2D8-42F2-96FE-ACDACADADC55}" type="presOf" srcId="{D4E41EB6-4040-46A0-830B-D66D676D0465}" destId="{EC0DF024-BE02-4367-8009-73D1C57D9522}" srcOrd="0" destOrd="0" presId="urn:microsoft.com/office/officeart/2005/8/layout/hChevron3"/>
    <dgm:cxn modelId="{A14408EC-595E-46CA-8DCE-732C38BB5657}" type="presOf" srcId="{CB36E95F-BAC1-484C-B242-02AB876354AF}" destId="{752A0E82-4A43-4F66-87A4-0B2F46625AC7}" srcOrd="0" destOrd="0" presId="urn:microsoft.com/office/officeart/2005/8/layout/hChevron3"/>
    <dgm:cxn modelId="{AD4284FD-C090-4250-81BC-89865202ED3D}" srcId="{DBFC2B42-2E26-49E1-B4FA-39FE2DC3A272}" destId="{E9475476-823F-4FF7-9111-4A8D01E5EFE5}" srcOrd="7" destOrd="0" parTransId="{4B358C2F-21F2-4EBC-B42B-E462EC7F36C4}" sibTransId="{24980878-C47D-4F5E-90A2-30C1AFEFF4D6}"/>
    <dgm:cxn modelId="{EF20BFFE-A434-445B-86B7-D3B3824A796C}" type="presOf" srcId="{E9475476-823F-4FF7-9111-4A8D01E5EFE5}" destId="{99C91279-8C07-4A8C-8F76-31470C91F14B}" srcOrd="0" destOrd="0" presId="urn:microsoft.com/office/officeart/2005/8/layout/hChevron3"/>
    <dgm:cxn modelId="{AD7AC8FE-096A-4C18-B5E4-8296E0492F65}" type="presOf" srcId="{39F86525-C76E-4C4D-9038-D9150BBEAE96}" destId="{6AF41C15-3904-40C4-8771-A747F772A665}" srcOrd="0" destOrd="0" presId="urn:microsoft.com/office/officeart/2005/8/layout/hChevron3"/>
    <dgm:cxn modelId="{DC67AEFB-8895-4858-93DF-30B2200F8E90}" type="presParOf" srcId="{DBC84374-4027-4CE2-A280-317FA251E6B9}" destId="{EC0DF024-BE02-4367-8009-73D1C57D9522}" srcOrd="0" destOrd="0" presId="urn:microsoft.com/office/officeart/2005/8/layout/hChevron3"/>
    <dgm:cxn modelId="{6E7CC406-139C-4C9C-8EAE-958CA77FAEFB}" type="presParOf" srcId="{DBC84374-4027-4CE2-A280-317FA251E6B9}" destId="{A47FB5E7-0ED0-458B-84B2-1A531DB11D95}" srcOrd="1" destOrd="0" presId="urn:microsoft.com/office/officeart/2005/8/layout/hChevron3"/>
    <dgm:cxn modelId="{84A921BB-BBC1-492A-8B85-FA515C784E4F}" type="presParOf" srcId="{DBC84374-4027-4CE2-A280-317FA251E6B9}" destId="{6AF41C15-3904-40C4-8771-A747F772A665}" srcOrd="2" destOrd="0" presId="urn:microsoft.com/office/officeart/2005/8/layout/hChevron3"/>
    <dgm:cxn modelId="{F17CDDA0-3271-4C3E-91BC-7F1B6AFD19C2}" type="presParOf" srcId="{DBC84374-4027-4CE2-A280-317FA251E6B9}" destId="{5409B4A1-CFEE-408E-AD7A-84CA50C449C9}" srcOrd="3" destOrd="0" presId="urn:microsoft.com/office/officeart/2005/8/layout/hChevron3"/>
    <dgm:cxn modelId="{71F23AA2-8DEF-47E8-B0F9-38E4E1469001}" type="presParOf" srcId="{DBC84374-4027-4CE2-A280-317FA251E6B9}" destId="{752A0E82-4A43-4F66-87A4-0B2F46625AC7}" srcOrd="4" destOrd="0" presId="urn:microsoft.com/office/officeart/2005/8/layout/hChevron3"/>
    <dgm:cxn modelId="{5B29349A-D55C-435F-83EE-9B858B10186E}" type="presParOf" srcId="{DBC84374-4027-4CE2-A280-317FA251E6B9}" destId="{5D54865C-B737-4013-B8A6-94289736242D}" srcOrd="5" destOrd="0" presId="urn:microsoft.com/office/officeart/2005/8/layout/hChevron3"/>
    <dgm:cxn modelId="{00A30F0F-5B15-4EF6-9205-13810A56A9F7}" type="presParOf" srcId="{DBC84374-4027-4CE2-A280-317FA251E6B9}" destId="{79DE4682-A5DF-4A27-8984-5F7A9A5E29DC}" srcOrd="6" destOrd="0" presId="urn:microsoft.com/office/officeart/2005/8/layout/hChevron3"/>
    <dgm:cxn modelId="{BB86958E-BAF3-4EE3-9142-F35C49916148}" type="presParOf" srcId="{DBC84374-4027-4CE2-A280-317FA251E6B9}" destId="{35A1B840-60F5-4DCA-B0CD-BBEDF804B608}" srcOrd="7" destOrd="0" presId="urn:microsoft.com/office/officeart/2005/8/layout/hChevron3"/>
    <dgm:cxn modelId="{6E24EB9F-9A38-482A-92AF-5DEBEB4F2E52}" type="presParOf" srcId="{DBC84374-4027-4CE2-A280-317FA251E6B9}" destId="{320C9A9B-A65A-4D49-A3BE-647B94608B55}" srcOrd="8" destOrd="0" presId="urn:microsoft.com/office/officeart/2005/8/layout/hChevron3"/>
    <dgm:cxn modelId="{7A4774EE-822D-4659-A9CB-DBEDB084A97B}" type="presParOf" srcId="{DBC84374-4027-4CE2-A280-317FA251E6B9}" destId="{3AC44F63-8142-4DFD-90EE-B2FD2B84DA9E}" srcOrd="9" destOrd="0" presId="urn:microsoft.com/office/officeart/2005/8/layout/hChevron3"/>
    <dgm:cxn modelId="{2F0A4C9B-AD75-4F82-A11F-33095FE83C25}" type="presParOf" srcId="{DBC84374-4027-4CE2-A280-317FA251E6B9}" destId="{D6D41143-0545-430D-A0E4-92BF1012035D}" srcOrd="10" destOrd="0" presId="urn:microsoft.com/office/officeart/2005/8/layout/hChevron3"/>
    <dgm:cxn modelId="{0065E679-E995-4BF3-8114-640AE89C55DC}" type="presParOf" srcId="{DBC84374-4027-4CE2-A280-317FA251E6B9}" destId="{9AABD88C-74EA-49E4-BC57-5283466331DE}" srcOrd="11" destOrd="0" presId="urn:microsoft.com/office/officeart/2005/8/layout/hChevron3"/>
    <dgm:cxn modelId="{0140DAB7-E7A8-40E8-9F15-F9096F5C706F}" type="presParOf" srcId="{DBC84374-4027-4CE2-A280-317FA251E6B9}" destId="{40825E45-79DE-4C76-BB60-B66D7256E323}" srcOrd="12" destOrd="0" presId="urn:microsoft.com/office/officeart/2005/8/layout/hChevron3"/>
    <dgm:cxn modelId="{BE6A199E-E468-45F8-AD6E-AC6E4FA34554}" type="presParOf" srcId="{DBC84374-4027-4CE2-A280-317FA251E6B9}" destId="{8BDB2F49-5D67-4766-AF70-10696A1027FA}" srcOrd="13" destOrd="0" presId="urn:microsoft.com/office/officeart/2005/8/layout/hChevron3"/>
    <dgm:cxn modelId="{CB1DE93D-021A-423C-86EE-59D62A0BC8B8}" type="presParOf" srcId="{DBC84374-4027-4CE2-A280-317FA251E6B9}" destId="{99C91279-8C07-4A8C-8F76-31470C91F14B}" srcOrd="14" destOrd="0" presId="urn:microsoft.com/office/officeart/2005/8/layout/hChevron3"/>
    <dgm:cxn modelId="{28C9D03A-47F6-4800-9A50-FCEBB0D3C223}" type="presParOf" srcId="{DBC84374-4027-4CE2-A280-317FA251E6B9}" destId="{914D07A7-AAFB-4DD8-8627-C1757ABDC245}" srcOrd="15" destOrd="0" presId="urn:microsoft.com/office/officeart/2005/8/layout/hChevron3"/>
    <dgm:cxn modelId="{4FCE70D7-FAC1-4DB7-9310-C3E3C655E868}" type="presParOf" srcId="{DBC84374-4027-4CE2-A280-317FA251E6B9}" destId="{D5A07C04-C55D-407D-8A1D-CBD5F606ADEB}" srcOrd="16" destOrd="0" presId="urn:microsoft.com/office/officeart/2005/8/layout/hChevron3"/>
  </dgm:cxnLst>
  <dgm:bg>
    <a:solidFill>
      <a:srgbClr val="233F7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32EDF-2C8A-4ED5-AE55-997559D2AB2A}">
      <dsp:nvSpPr>
        <dsp:cNvPr id="0" name=""/>
        <dsp:cNvSpPr/>
      </dsp:nvSpPr>
      <dsp:spPr>
        <a:xfrm>
          <a:off x="5407310" y="3605790"/>
          <a:ext cx="1704589" cy="170458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Объем просроченных кредитов</a:t>
          </a:r>
        </a:p>
      </dsp:txBody>
      <dsp:txXfrm>
        <a:off x="5656941" y="3855421"/>
        <a:ext cx="1205327" cy="1205327"/>
      </dsp:txXfrm>
    </dsp:sp>
    <dsp:sp modelId="{5582A49D-04C2-41D2-97FD-5E9DD3E0A69A}">
      <dsp:nvSpPr>
        <dsp:cNvPr id="0" name=""/>
        <dsp:cNvSpPr/>
      </dsp:nvSpPr>
      <dsp:spPr>
        <a:xfrm rot="12593725">
          <a:off x="1536215" y="2539224"/>
          <a:ext cx="4049601" cy="7347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274B1-711E-4498-A995-CD76D66F33B5}">
      <dsp:nvSpPr>
        <dsp:cNvPr id="0" name=""/>
        <dsp:cNvSpPr/>
      </dsp:nvSpPr>
      <dsp:spPr>
        <a:xfrm>
          <a:off x="192723" y="1183092"/>
          <a:ext cx="3225836" cy="1428649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Messai</a:t>
          </a: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Jouini</a:t>
          </a: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(2013):</a:t>
          </a:r>
          <a:endParaRPr lang="ru-RU" sz="18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Рентабельность банков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Безработица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Реальные процентные ставки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Качество кредитов</a:t>
          </a:r>
        </a:p>
      </dsp:txBody>
      <dsp:txXfrm>
        <a:off x="234567" y="1224936"/>
        <a:ext cx="3142148" cy="1344961"/>
      </dsp:txXfrm>
    </dsp:sp>
    <dsp:sp modelId="{A85ACD7F-FCA1-4623-8E31-37CB393BB38E}">
      <dsp:nvSpPr>
        <dsp:cNvPr id="0" name=""/>
        <dsp:cNvSpPr/>
      </dsp:nvSpPr>
      <dsp:spPr>
        <a:xfrm rot="10557977">
          <a:off x="1845802" y="4283053"/>
          <a:ext cx="3372026" cy="7347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EA80D-9672-4E10-8BB5-72ED15CE7A9B}">
      <dsp:nvSpPr>
        <dsp:cNvPr id="0" name=""/>
        <dsp:cNvSpPr/>
      </dsp:nvSpPr>
      <dsp:spPr>
        <a:xfrm>
          <a:off x="195925" y="3828044"/>
          <a:ext cx="3308107" cy="1881999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Jakubik</a:t>
          </a: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Reininger</a:t>
          </a: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(2013):</a:t>
          </a:r>
          <a:endParaRPr lang="ru-RU" sz="18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Реальный ВВП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Индекс национальной биржи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Национальный обменный курс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Частный кредит к ВВП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Прошлые </a:t>
          </a:r>
          <a:r>
            <a:rPr lang="en-US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NPL</a:t>
          </a:r>
          <a:endParaRPr lang="ru-RU" sz="1500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47" y="3883166"/>
        <a:ext cx="3197863" cy="1771755"/>
      </dsp:txXfrm>
    </dsp:sp>
    <dsp:sp modelId="{8E4F6665-B687-4C79-AA80-A9F66BD4FE4F}">
      <dsp:nvSpPr>
        <dsp:cNvPr id="0" name=""/>
        <dsp:cNvSpPr/>
      </dsp:nvSpPr>
      <dsp:spPr>
        <a:xfrm rot="16200005">
          <a:off x="5359391" y="2185268"/>
          <a:ext cx="1787703" cy="7347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3527E-DA04-4F72-9996-E4F9BC002E44}">
      <dsp:nvSpPr>
        <dsp:cNvPr id="0" name=""/>
        <dsp:cNvSpPr/>
      </dsp:nvSpPr>
      <dsp:spPr>
        <a:xfrm>
          <a:off x="4522096" y="1105269"/>
          <a:ext cx="3475024" cy="121754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Beck et al. (2013):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Реальный ВВП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Номинальный обменный курс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Реальные кредитные ставки</a:t>
          </a:r>
        </a:p>
      </dsp:txBody>
      <dsp:txXfrm>
        <a:off x="4557757" y="1140930"/>
        <a:ext cx="3403702" cy="1146220"/>
      </dsp:txXfrm>
    </dsp:sp>
    <dsp:sp modelId="{9FADBED5-290F-4B6C-8906-8CC738BC3114}">
      <dsp:nvSpPr>
        <dsp:cNvPr id="0" name=""/>
        <dsp:cNvSpPr/>
      </dsp:nvSpPr>
      <dsp:spPr>
        <a:xfrm rot="19744082">
          <a:off x="6911242" y="2576765"/>
          <a:ext cx="3749503" cy="7347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929EA-08D4-4140-9623-1331AEE2BBF0}">
      <dsp:nvSpPr>
        <dsp:cNvPr id="0" name=""/>
        <dsp:cNvSpPr/>
      </dsp:nvSpPr>
      <dsp:spPr>
        <a:xfrm>
          <a:off x="8780402" y="1188432"/>
          <a:ext cx="3227428" cy="1584129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90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Liu et al. (2020):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Государственный долг (+)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ВВП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Уровень инфляции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Государственные расходы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Государственные доходы</a:t>
          </a:r>
        </a:p>
      </dsp:txBody>
      <dsp:txXfrm>
        <a:off x="8826800" y="1234830"/>
        <a:ext cx="3134632" cy="1491333"/>
      </dsp:txXfrm>
    </dsp:sp>
    <dsp:sp modelId="{98C89431-FF08-488F-B620-488BC72E640E}">
      <dsp:nvSpPr>
        <dsp:cNvPr id="0" name=""/>
        <dsp:cNvSpPr/>
      </dsp:nvSpPr>
      <dsp:spPr>
        <a:xfrm rot="194400">
          <a:off x="7287748" y="4236420"/>
          <a:ext cx="3092230" cy="7347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C815-269B-465F-A266-C35534C223DB}">
      <dsp:nvSpPr>
        <dsp:cNvPr id="0" name=""/>
        <dsp:cNvSpPr/>
      </dsp:nvSpPr>
      <dsp:spPr>
        <a:xfrm>
          <a:off x="8807133" y="3768976"/>
          <a:ext cx="3140748" cy="1844437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Ghosh (2015):</a:t>
          </a:r>
          <a:endParaRPr lang="ru-RU" sz="18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Реальный ВВП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Безработица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Доход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Индекс цен на жилье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Государственный долг</a:t>
          </a:r>
        </a:p>
      </dsp:txBody>
      <dsp:txXfrm>
        <a:off x="8861155" y="3822998"/>
        <a:ext cx="3032704" cy="17363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DF024-BE02-4367-8009-73D1C57D9522}">
      <dsp:nvSpPr>
        <dsp:cNvPr id="0" name=""/>
        <dsp:cNvSpPr/>
      </dsp:nvSpPr>
      <dsp:spPr>
        <a:xfrm>
          <a:off x="3921" y="0"/>
          <a:ext cx="1711248" cy="49833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Актуальность</a:t>
          </a:r>
        </a:p>
      </dsp:txBody>
      <dsp:txXfrm>
        <a:off x="3921" y="0"/>
        <a:ext cx="1586664" cy="498336"/>
      </dsp:txXfrm>
    </dsp:sp>
    <dsp:sp modelId="{6AF41C15-3904-40C4-8771-A747F772A665}">
      <dsp:nvSpPr>
        <dsp:cNvPr id="0" name=""/>
        <dsp:cNvSpPr/>
      </dsp:nvSpPr>
      <dsp:spPr>
        <a:xfrm>
          <a:off x="138749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Статистика</a:t>
          </a:r>
        </a:p>
      </dsp:txBody>
      <dsp:txXfrm>
        <a:off x="1636661" y="0"/>
        <a:ext cx="1212912" cy="498336"/>
      </dsp:txXfrm>
    </dsp:sp>
    <dsp:sp modelId="{752A0E82-4A43-4F66-87A4-0B2F46625AC7}">
      <dsp:nvSpPr>
        <dsp:cNvPr id="0" name=""/>
        <dsp:cNvSpPr/>
      </dsp:nvSpPr>
      <dsp:spPr>
        <a:xfrm>
          <a:off x="2743876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Законы</a:t>
          </a:r>
        </a:p>
      </dsp:txBody>
      <dsp:txXfrm>
        <a:off x="2993044" y="0"/>
        <a:ext cx="1212912" cy="498336"/>
      </dsp:txXfrm>
    </dsp:sp>
    <dsp:sp modelId="{79DE4682-A5DF-4A27-8984-5F7A9A5E29DC}">
      <dsp:nvSpPr>
        <dsp:cNvPr id="0" name=""/>
        <dsp:cNvSpPr/>
      </dsp:nvSpPr>
      <dsp:spPr>
        <a:xfrm>
          <a:off x="4112875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Интервью</a:t>
          </a:r>
        </a:p>
      </dsp:txBody>
      <dsp:txXfrm>
        <a:off x="4362043" y="0"/>
        <a:ext cx="1212912" cy="498336"/>
      </dsp:txXfrm>
    </dsp:sp>
    <dsp:sp modelId="{320C9A9B-A65A-4D49-A3BE-647B94608B55}">
      <dsp:nvSpPr>
        <dsp:cNvPr id="0" name=""/>
        <dsp:cNvSpPr/>
      </dsp:nvSpPr>
      <dsp:spPr>
        <a:xfrm>
          <a:off x="5481873" y="0"/>
          <a:ext cx="1711248" cy="498336"/>
        </a:xfrm>
        <a:prstGeom prst="chevron">
          <a:avLst/>
        </a:prstGeom>
        <a:solidFill>
          <a:srgbClr val="233F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Цели</a:t>
          </a:r>
        </a:p>
      </dsp:txBody>
      <dsp:txXfrm>
        <a:off x="5731041" y="0"/>
        <a:ext cx="1212912" cy="498336"/>
      </dsp:txXfrm>
    </dsp:sp>
    <dsp:sp modelId="{D6D41143-0545-430D-A0E4-92BF1012035D}">
      <dsp:nvSpPr>
        <dsp:cNvPr id="0" name=""/>
        <dsp:cNvSpPr/>
      </dsp:nvSpPr>
      <dsp:spPr>
        <a:xfrm>
          <a:off x="6850872" y="0"/>
          <a:ext cx="1711248" cy="498336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Обзор литературы</a:t>
          </a:r>
        </a:p>
      </dsp:txBody>
      <dsp:txXfrm>
        <a:off x="7100040" y="0"/>
        <a:ext cx="1212912" cy="498336"/>
      </dsp:txXfrm>
    </dsp:sp>
    <dsp:sp modelId="{40825E45-79DE-4C76-BB60-B66D7256E323}">
      <dsp:nvSpPr>
        <dsp:cNvPr id="0" name=""/>
        <dsp:cNvSpPr/>
      </dsp:nvSpPr>
      <dsp:spPr>
        <a:xfrm>
          <a:off x="8219871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Данные</a:t>
          </a:r>
        </a:p>
      </dsp:txBody>
      <dsp:txXfrm>
        <a:off x="8469039" y="0"/>
        <a:ext cx="1212912" cy="498336"/>
      </dsp:txXfrm>
    </dsp:sp>
    <dsp:sp modelId="{99C91279-8C07-4A8C-8F76-31470C91F14B}">
      <dsp:nvSpPr>
        <dsp:cNvPr id="0" name=""/>
        <dsp:cNvSpPr/>
      </dsp:nvSpPr>
      <dsp:spPr>
        <a:xfrm>
          <a:off x="9588869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Модели</a:t>
          </a:r>
        </a:p>
      </dsp:txBody>
      <dsp:txXfrm>
        <a:off x="9838037" y="0"/>
        <a:ext cx="1212912" cy="498336"/>
      </dsp:txXfrm>
    </dsp:sp>
    <dsp:sp modelId="{D5A07C04-C55D-407D-8A1D-CBD5F606ADEB}">
      <dsp:nvSpPr>
        <dsp:cNvPr id="0" name=""/>
        <dsp:cNvSpPr/>
      </dsp:nvSpPr>
      <dsp:spPr>
        <a:xfrm>
          <a:off x="10957868" y="0"/>
          <a:ext cx="1711248" cy="49833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07036" y="0"/>
        <a:ext cx="1212912" cy="498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306E163-F708-4DA7-8544-F75BA2D24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B7F794-6FF2-4A64-8F77-674441D683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7A02A-DDCD-4138-8551-03BF46519B4E}" type="datetime1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79FAD6-CBFB-4A33-97C1-50D4F059E7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C02EF6-3C13-4514-AF49-34357AE8DA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A0C8F-1494-4EF5-A6C9-32A99BA17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417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A54D7-EFF4-471E-B722-CC4AFAA7884C}" type="datetime1">
              <a:rPr lang="ru-RU" smtClean="0"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12F50-B6FF-4BD2-9E9D-D17AB6EBE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5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9BE1B-CB16-4443-A8E8-3A2C8984E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065B50-EA6B-40A3-ACB3-2D0E49E5F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41DDAA-86BD-4FB5-A346-9E9E6609E0EA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07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9BE1B-CB16-4443-A8E8-3A2C8984E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065B50-EA6B-40A3-ACB3-2D0E49E5F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FE3D8D-4DA6-42F2-897C-C25D0643007F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17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0BE8E-990E-4CA0-8C60-E5A609B8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1CFA80-ED6A-45FE-8CED-56A2684C6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44326-D221-4902-A39B-BC270771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1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85CF1-A86E-4C4E-9A2D-3C5FC9FE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65D0BF-0A32-45FF-B4AC-2DF01AB8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E41AB-346F-4F75-81DB-44685295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6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D953B-EB85-45DA-B51A-FC75D4C8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8D703-2A1D-4C6B-818F-0A7AC803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E3719-9782-4DE4-A064-470965ED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4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8606D-B996-4711-A5CC-7602209A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A3817F-2967-49C6-A36E-78396439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306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F656F-4F3D-4BD4-A075-8C804834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F2130E-797D-4121-9927-26E444FB1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660465-3B99-4D00-94F8-66AF8BEE95F1}"/>
              </a:ext>
            </a:extLst>
          </p:cNvPr>
          <p:cNvSpPr/>
          <p:nvPr userDrawn="1"/>
        </p:nvSpPr>
        <p:spPr>
          <a:xfrm>
            <a:off x="6096000" y="6492875"/>
            <a:ext cx="6096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2A160D-67A2-4DBC-B727-6E78E27B3FD2}"/>
              </a:ext>
            </a:extLst>
          </p:cNvPr>
          <p:cNvSpPr/>
          <p:nvPr userDrawn="1"/>
        </p:nvSpPr>
        <p:spPr>
          <a:xfrm>
            <a:off x="0" y="6492874"/>
            <a:ext cx="6096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D2DF4E-33FA-47D6-8B42-1E9529E0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4323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33E8C1-BC65-435C-A33C-DD671C5CFD4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33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diagramLayout" Target="../diagrams/layou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diagramData" Target="../diagrams/data5.xml"/><Relationship Id="rId5" Type="http://schemas.openxmlformats.org/officeDocument/2006/relationships/image" Target="../media/image9.png"/><Relationship Id="rId15" Type="http://schemas.microsoft.com/office/2007/relationships/diagramDrawing" Target="../diagrams/drawing5.xml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2F4EC-E57A-4700-B225-78931017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6073"/>
            <a:ext cx="12192000" cy="1457960"/>
          </a:xfrm>
        </p:spPr>
        <p:txBody>
          <a:bodyPr>
            <a:noAutofit/>
          </a:bodyPr>
          <a:lstStyle/>
          <a:p>
            <a:br>
              <a:rPr lang="ru-RU" sz="3200" b="1" dirty="0"/>
            </a:br>
            <a:r>
              <a:rPr lang="ru-RU" sz="3200" b="1" dirty="0">
                <a:latin typeface="Arial"/>
                <a:cs typeface="Arial"/>
              </a:rPr>
              <a:t>ФОРМИРОВАНИЕ ГОСДОЛГА И УРОВЕНЬ НЕПЛАТЕЖЕЙ ПО КРЕДИТАМ В БАНКОВСКОМ СЕКТОРЕ СТРАН ЕВРАЗИЙСКОГО ЭКОНОМИЧЕСКОГО СОЮЗА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769AB3-12D9-46E0-80FA-5DA09832395B}"/>
              </a:ext>
            </a:extLst>
          </p:cNvPr>
          <p:cNvSpPr/>
          <p:nvPr/>
        </p:nvSpPr>
        <p:spPr>
          <a:xfrm>
            <a:off x="0" y="3712191"/>
            <a:ext cx="12192000" cy="2777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B373A1-DBA8-4FE7-AF4F-4D1721EEB3DD}"/>
              </a:ext>
            </a:extLst>
          </p:cNvPr>
          <p:cNvSpPr/>
          <p:nvPr/>
        </p:nvSpPr>
        <p:spPr>
          <a:xfrm>
            <a:off x="1" y="-1"/>
            <a:ext cx="12192000" cy="1842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C9C344-A9B7-438A-A529-F829E1784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9693" y="3925816"/>
            <a:ext cx="4858603" cy="218202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Выполнил:</a:t>
            </a:r>
          </a:p>
          <a:p>
            <a:pPr algn="l"/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Андреев Данил</a:t>
            </a:r>
          </a:p>
          <a:p>
            <a:pPr algn="l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Научный руководитель:</a:t>
            </a:r>
          </a:p>
          <a:p>
            <a:pPr algn="l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к.э.н., доцент кафедры ГМУ</a:t>
            </a:r>
          </a:p>
          <a:p>
            <a:pPr algn="l"/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Гиленко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 Евгений Валерьевич</a:t>
            </a:r>
          </a:p>
          <a:p>
            <a:pPr algn="l"/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ru-RU" sz="2000" i="1" dirty="0">
                <a:solidFill>
                  <a:schemeClr val="accent1">
                    <a:lumMod val="75000"/>
                  </a:schemeClr>
                </a:solidFill>
              </a:rPr>
              <a:t>Высшая школа менеджмента, СПБГУ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948715-008D-4714-A7FB-D68FDFB4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4504" cy="9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E027B-F800-4B60-9E84-888369D667AB}"/>
              </a:ext>
            </a:extLst>
          </p:cNvPr>
          <p:cNvSpPr txBox="1"/>
          <p:nvPr/>
        </p:nvSpPr>
        <p:spPr>
          <a:xfrm>
            <a:off x="4622306" y="5641918"/>
            <a:ext cx="2947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14.06.2022</a:t>
            </a:r>
          </a:p>
        </p:txBody>
      </p:sp>
    </p:spTree>
    <p:extLst>
      <p:ext uri="{BB962C8B-B14F-4D97-AF65-F5344CB8AC3E}">
        <p14:creationId xmlns:p14="http://schemas.microsoft.com/office/powerpoint/2010/main" val="111527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10</a:t>
            </a:fld>
            <a:endParaRPr lang="ru-RU" sz="16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19EAC9B-8FC6-4881-93CE-74D1F8ED52C5}"/>
              </a:ext>
            </a:extLst>
          </p:cNvPr>
          <p:cNvSpPr txBox="1">
            <a:spLocks/>
          </p:cNvSpPr>
          <p:nvPr/>
        </p:nvSpPr>
        <p:spPr>
          <a:xfrm>
            <a:off x="0" y="488160"/>
            <a:ext cx="121920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/>
              <a:t>Модели</a:t>
            </a:r>
          </a:p>
        </p:txBody>
      </p:sp>
      <p:graphicFrame>
        <p:nvGraphicFramePr>
          <p:cNvPr id="9" name="Таблица 12">
            <a:extLst>
              <a:ext uri="{FF2B5EF4-FFF2-40B4-BE49-F238E27FC236}">
                <a16:creationId xmlns:a16="http://schemas.microsoft.com/office/drawing/2014/main" id="{1A000E75-C113-4706-AD56-3B98B0C9B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17203"/>
              </p:ext>
            </p:extLst>
          </p:nvPr>
        </p:nvGraphicFramePr>
        <p:xfrm>
          <a:off x="239498" y="1110474"/>
          <a:ext cx="11725152" cy="522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765">
                  <a:extLst>
                    <a:ext uri="{9D8B030D-6E8A-4147-A177-3AD203B41FA5}">
                      <a16:colId xmlns:a16="http://schemas.microsoft.com/office/drawing/2014/main" val="4115799178"/>
                    </a:ext>
                  </a:extLst>
                </a:gridCol>
                <a:gridCol w="948852">
                  <a:extLst>
                    <a:ext uri="{9D8B030D-6E8A-4147-A177-3AD203B41FA5}">
                      <a16:colId xmlns:a16="http://schemas.microsoft.com/office/drawing/2014/main" val="1496120718"/>
                    </a:ext>
                  </a:extLst>
                </a:gridCol>
                <a:gridCol w="939151">
                  <a:extLst>
                    <a:ext uri="{9D8B030D-6E8A-4147-A177-3AD203B41FA5}">
                      <a16:colId xmlns:a16="http://schemas.microsoft.com/office/drawing/2014/main" val="2862266351"/>
                    </a:ext>
                  </a:extLst>
                </a:gridCol>
                <a:gridCol w="1065923">
                  <a:extLst>
                    <a:ext uri="{9D8B030D-6E8A-4147-A177-3AD203B41FA5}">
                      <a16:colId xmlns:a16="http://schemas.microsoft.com/office/drawing/2014/main" val="3350817792"/>
                    </a:ext>
                  </a:extLst>
                </a:gridCol>
                <a:gridCol w="1065923">
                  <a:extLst>
                    <a:ext uri="{9D8B030D-6E8A-4147-A177-3AD203B41FA5}">
                      <a16:colId xmlns:a16="http://schemas.microsoft.com/office/drawing/2014/main" val="2803352967"/>
                    </a:ext>
                  </a:extLst>
                </a:gridCol>
                <a:gridCol w="1065923">
                  <a:extLst>
                    <a:ext uri="{9D8B030D-6E8A-4147-A177-3AD203B41FA5}">
                      <a16:colId xmlns:a16="http://schemas.microsoft.com/office/drawing/2014/main" val="686411308"/>
                    </a:ext>
                  </a:extLst>
                </a:gridCol>
                <a:gridCol w="1065923">
                  <a:extLst>
                    <a:ext uri="{9D8B030D-6E8A-4147-A177-3AD203B41FA5}">
                      <a16:colId xmlns:a16="http://schemas.microsoft.com/office/drawing/2014/main" val="2485613551"/>
                    </a:ext>
                  </a:extLst>
                </a:gridCol>
                <a:gridCol w="1065923">
                  <a:extLst>
                    <a:ext uri="{9D8B030D-6E8A-4147-A177-3AD203B41FA5}">
                      <a16:colId xmlns:a16="http://schemas.microsoft.com/office/drawing/2014/main" val="3376211367"/>
                    </a:ext>
                  </a:extLst>
                </a:gridCol>
                <a:gridCol w="1065923">
                  <a:extLst>
                    <a:ext uri="{9D8B030D-6E8A-4147-A177-3AD203B41FA5}">
                      <a16:colId xmlns:a16="http://schemas.microsoft.com/office/drawing/2014/main" val="370601798"/>
                    </a:ext>
                  </a:extLst>
                </a:gridCol>
                <a:gridCol w="1065923">
                  <a:extLst>
                    <a:ext uri="{9D8B030D-6E8A-4147-A177-3AD203B41FA5}">
                      <a16:colId xmlns:a16="http://schemas.microsoft.com/office/drawing/2014/main" val="2754007420"/>
                    </a:ext>
                  </a:extLst>
                </a:gridCol>
                <a:gridCol w="1065923">
                  <a:extLst>
                    <a:ext uri="{9D8B030D-6E8A-4147-A177-3AD203B41FA5}">
                      <a16:colId xmlns:a16="http://schemas.microsoft.com/office/drawing/2014/main" val="2528617220"/>
                    </a:ext>
                  </a:extLst>
                </a:gridCol>
              </a:tblGrid>
              <a:tr h="748090">
                <a:tc rowSpan="2"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Регрессор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Россия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Казахстан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Беларусь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Кыргызстан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Армения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11900"/>
                  </a:ext>
                </a:extLst>
              </a:tr>
              <a:tr h="823842">
                <a:tc vMerge="1"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МНК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Копула</a:t>
                      </a:r>
                      <a:endParaRPr lang="ru-RU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МНК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Копула</a:t>
                      </a:r>
                      <a:endParaRPr lang="ru-RU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МНК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Копула</a:t>
                      </a:r>
                      <a:endParaRPr lang="ru-RU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МНК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Копула</a:t>
                      </a:r>
                      <a:endParaRPr lang="ru-RU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МНК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Копула</a:t>
                      </a:r>
                      <a:endParaRPr lang="ru-RU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03161"/>
                  </a:ext>
                </a:extLst>
              </a:tr>
              <a:tr h="537669"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Константа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-8.14*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-4.31*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-11.08*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-19.42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15.18*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21.44*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18.1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9682250"/>
                  </a:ext>
                </a:extLst>
              </a:tr>
              <a:tr h="55460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SID/GDP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0.0495*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0.0496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0.0064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-0.10*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0637769"/>
                  </a:ext>
                </a:extLst>
              </a:tr>
              <a:tr h="55848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Democracy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0.78*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-2.79*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-2.74*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-1.03*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-0.7929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084216"/>
                  </a:ext>
                </a:extLst>
              </a:tr>
              <a:tr h="6054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Insititute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-4.3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-3.2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-6.08*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-10.2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11.16*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12.65*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10.09*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4988149"/>
                  </a:ext>
                </a:extLst>
              </a:tr>
              <a:tr h="57735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-1.65*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-1.97*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7508034"/>
                  </a:ext>
                </a:extLst>
              </a:tr>
              <a:tr h="57735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Bureaucracy</a:t>
                      </a:r>
                    </a:p>
                    <a:p>
                      <a:pPr algn="l"/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-3.57*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-3.87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-0.96*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93509"/>
                  </a:ext>
                </a:extLst>
              </a:tr>
            </a:tbl>
          </a:graphicData>
        </a:graphic>
      </p:graphicFrame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D73E9E6-031D-4215-ACBC-B8A6DBE7390A}"/>
              </a:ext>
            </a:extLst>
          </p:cNvPr>
          <p:cNvGrpSpPr/>
          <p:nvPr/>
        </p:nvGrpSpPr>
        <p:grpSpPr>
          <a:xfrm>
            <a:off x="-168696" y="6492872"/>
            <a:ext cx="9324512" cy="339277"/>
            <a:chOff x="2566003" y="5681750"/>
            <a:chExt cx="9324512" cy="7629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A8382E-8A7C-4BAE-B2AA-B7B5A575C198}"/>
                </a:ext>
              </a:extLst>
            </p:cNvPr>
            <p:cNvSpPr txBox="1"/>
            <p:nvPr/>
          </p:nvSpPr>
          <p:spPr>
            <a:xfrm>
              <a:off x="3266982" y="5681750"/>
              <a:ext cx="8623533" cy="72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Отображает значимость на уровне 5%.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01F2A8-F482-4D1E-90EC-76BDDF35FD44}"/>
                </a:ext>
              </a:extLst>
            </p:cNvPr>
            <p:cNvSpPr txBox="1"/>
            <p:nvPr/>
          </p:nvSpPr>
          <p:spPr>
            <a:xfrm>
              <a:off x="2566003" y="5717981"/>
              <a:ext cx="816388" cy="72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43CF251D-116E-845C-BE69-3A23DF9FC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641935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1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11</a:t>
            </a:fld>
            <a:endParaRPr lang="ru-RU" sz="1600" b="1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D7AF2A7-6380-47B6-9F82-3B74B0490347}"/>
              </a:ext>
            </a:extLst>
          </p:cNvPr>
          <p:cNvSpPr txBox="1">
            <a:spLocks/>
          </p:cNvSpPr>
          <p:nvPr/>
        </p:nvSpPr>
        <p:spPr>
          <a:xfrm>
            <a:off x="68228" y="488160"/>
            <a:ext cx="7071888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/>
              <a:t>Выводы и рекомендации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EB0B-180B-4F61-AAA6-AFAFB34C5EB6}"/>
              </a:ext>
            </a:extLst>
          </p:cNvPr>
          <p:cNvSpPr txBox="1"/>
          <p:nvPr/>
        </p:nvSpPr>
        <p:spPr>
          <a:xfrm>
            <a:off x="155336" y="1218148"/>
            <a:ext cx="5396134" cy="81535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Показатели </a:t>
            </a:r>
            <a:r>
              <a:rPr lang="ru-RU" sz="15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доли госдолга в ВВП 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статистически не значимы в России, Казахстане, Беларуси и Кыргызстане. В Армении показатель имеет отрицательное влияние.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C2D8A-4845-48A2-B6E4-EE82645CC88C}"/>
              </a:ext>
            </a:extLst>
          </p:cNvPr>
          <p:cNvSpPr txBox="1"/>
          <p:nvPr/>
        </p:nvSpPr>
        <p:spPr>
          <a:xfrm>
            <a:off x="6564091" y="1218601"/>
            <a:ext cx="5462725" cy="1309333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рамках долговой политики России, Казахстана, Беларуси и Кыргызстана можно увеличивать внутренний госдолг, </a:t>
            </a:r>
            <a:r>
              <a:rPr lang="ru-RU" sz="1500" dirty="0">
                <a:solidFill>
                  <a:srgbClr val="0DC40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 опасаясь негативного внешнего эффекта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В Армении увеличение госдолга может повлечь за собой снижение доли просроченных кредитов.</a:t>
            </a:r>
            <a:endParaRPr lang="en-US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A68AE97-6507-4048-8711-EB1A234654E8}"/>
              </a:ext>
            </a:extLst>
          </p:cNvPr>
          <p:cNvSpPr/>
          <p:nvPr/>
        </p:nvSpPr>
        <p:spPr>
          <a:xfrm>
            <a:off x="5632003" y="1640882"/>
            <a:ext cx="685273" cy="2207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30B23CF-0F38-66F8-3C8A-E289635A7C9E}"/>
              </a:ext>
            </a:extLst>
          </p:cNvPr>
          <p:cNvGrpSpPr/>
          <p:nvPr/>
        </p:nvGrpSpPr>
        <p:grpSpPr>
          <a:xfrm>
            <a:off x="162724" y="2691603"/>
            <a:ext cx="11856691" cy="1658916"/>
            <a:chOff x="160260" y="4447976"/>
            <a:chExt cx="11856691" cy="1658916"/>
          </a:xfrm>
        </p:grpSpPr>
        <p:sp>
          <p:nvSpPr>
            <p:cNvPr id="22" name="Стрелка: вправо 21">
              <a:extLst>
                <a:ext uri="{FF2B5EF4-FFF2-40B4-BE49-F238E27FC236}">
                  <a16:creationId xmlns:a16="http://schemas.microsoft.com/office/drawing/2014/main" id="{8875889D-10FE-4760-7C74-00FA0981F26B}"/>
                </a:ext>
              </a:extLst>
            </p:cNvPr>
            <p:cNvSpPr/>
            <p:nvPr/>
          </p:nvSpPr>
          <p:spPr>
            <a:xfrm>
              <a:off x="5672413" y="4610741"/>
              <a:ext cx="685273" cy="220738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3A0A00-290B-50A4-6237-EF3461DD5C6C}"/>
                </a:ext>
              </a:extLst>
            </p:cNvPr>
            <p:cNvSpPr txBox="1"/>
            <p:nvPr/>
          </p:nvSpPr>
          <p:spPr>
            <a:xfrm>
              <a:off x="160260" y="4537780"/>
              <a:ext cx="5388746" cy="10623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ru-RU" sz="15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Индекс развития платежной инфраструктуры </a:t>
              </a:r>
              <a:r>
                <a:rPr lang="ru-RU" sz="15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статистически значим и имеет отрицательное влияние в России и Кыргызстане. Показатель статистически не значим в Казахстане и Беларуси.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2A9643-F31F-9959-2EDD-A2328E982AD4}"/>
                </a:ext>
              </a:extLst>
            </p:cNvPr>
            <p:cNvSpPr txBox="1"/>
            <p:nvPr/>
          </p:nvSpPr>
          <p:spPr>
            <a:xfrm>
              <a:off x="6554226" y="4447976"/>
              <a:ext cx="5462725" cy="165891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ru-RU" sz="15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Банки в России и Кыргызстане могут </a:t>
              </a:r>
              <a:r>
                <a:rPr lang="ru-RU" sz="1500" dirty="0">
                  <a:solidFill>
                    <a:srgbClr val="0DC404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снизить объем просроченных кредитов</a:t>
              </a:r>
              <a:r>
                <a:rPr lang="ru-RU" sz="15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если будут развивать собственную платежную инфраструктуру.</a:t>
              </a:r>
            </a:p>
            <a:p>
              <a:pPr lvl="0">
                <a:lnSpc>
                  <a:spcPct val="107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ru-RU" sz="15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Банки в Казахстане и Беларуси по мере улучшения платежно</a:t>
              </a:r>
              <a:r>
                <a:rPr lang="ru-RU" sz="15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й инфраструктуры могут такого эффекта не получить.</a:t>
              </a:r>
              <a:endPara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5" name="Объект 3">
            <a:extLst>
              <a:ext uri="{FF2B5EF4-FFF2-40B4-BE49-F238E27FC236}">
                <a16:creationId xmlns:a16="http://schemas.microsoft.com/office/drawing/2014/main" id="{A62D9DB0-C90E-725E-1483-5100B8835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718580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C0382D92-49CC-40E3-5A30-F81C96B7EF35}"/>
              </a:ext>
            </a:extLst>
          </p:cNvPr>
          <p:cNvSpPr/>
          <p:nvPr/>
        </p:nvSpPr>
        <p:spPr>
          <a:xfrm>
            <a:off x="5674876" y="4931675"/>
            <a:ext cx="685273" cy="2207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3F8511-B70D-D9D7-AB5E-71A1A03BAF3D}"/>
              </a:ext>
            </a:extLst>
          </p:cNvPr>
          <p:cNvSpPr txBox="1"/>
          <p:nvPr/>
        </p:nvSpPr>
        <p:spPr>
          <a:xfrm>
            <a:off x="159030" y="4568357"/>
            <a:ext cx="5388746" cy="106234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5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Индекс институционального развития 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статистически не значим в Беларуси. Индекс имеет негативное влияние в России и Казахстане, и положительное в Кыргызстане и Армении.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F0114-AD33-E91D-E460-03727E5D4F5A}"/>
              </a:ext>
            </a:extLst>
          </p:cNvPr>
          <p:cNvSpPr txBox="1"/>
          <p:nvPr/>
        </p:nvSpPr>
        <p:spPr>
          <a:xfrm>
            <a:off x="6556690" y="4528747"/>
            <a:ext cx="5462725" cy="180331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мере развития институтов банковский сектор в России и Казахстане </a:t>
            </a:r>
            <a:r>
              <a:rPr lang="ru-RU" sz="1500" dirty="0">
                <a:solidFill>
                  <a:srgbClr val="0DC40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будет получать положительный внешний эффект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виде снижения объема просроченны</a:t>
            </a: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 кредитов, в Беларуси не будет получать внешнего эффекта, а в Кыргызстане и Армении будет негативный внешний эффект в виде увеличения объема просроченных кредитов.</a:t>
            </a:r>
            <a:endParaRPr lang="en-US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5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2F4EC-E57A-4700-B225-78931017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7414"/>
            <a:ext cx="12192000" cy="766323"/>
          </a:xfrm>
        </p:spPr>
        <p:txBody>
          <a:bodyPr>
            <a:noAutofit/>
          </a:bodyPr>
          <a:lstStyle/>
          <a:p>
            <a:r>
              <a:rPr lang="ru-RU" sz="3200" b="1" dirty="0"/>
              <a:t>Спасибо за внимание</a:t>
            </a:r>
            <a:r>
              <a:rPr lang="en-US" sz="3200" b="1" dirty="0"/>
              <a:t>!</a:t>
            </a:r>
            <a:endParaRPr lang="ru-RU" sz="3200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769AB3-12D9-46E0-80FA-5DA09832395B}"/>
              </a:ext>
            </a:extLst>
          </p:cNvPr>
          <p:cNvSpPr/>
          <p:nvPr/>
        </p:nvSpPr>
        <p:spPr>
          <a:xfrm>
            <a:off x="0" y="3712191"/>
            <a:ext cx="12192000" cy="2777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B373A1-DBA8-4FE7-AF4F-4D1721EEB3DD}"/>
              </a:ext>
            </a:extLst>
          </p:cNvPr>
          <p:cNvSpPr/>
          <p:nvPr/>
        </p:nvSpPr>
        <p:spPr>
          <a:xfrm>
            <a:off x="1" y="-1"/>
            <a:ext cx="12192000" cy="1842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948715-008D-4714-A7FB-D68FDFB4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01"/>
            <a:ext cx="2854504" cy="9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C9AD5-7776-4B56-B241-25F97241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8160"/>
            <a:ext cx="12192000" cy="661988"/>
          </a:xfrm>
          <a:solidFill>
            <a:schemeClr val="bg1"/>
          </a:solidFill>
        </p:spPr>
        <p:txBody>
          <a:bodyPr/>
          <a:lstStyle/>
          <a:p>
            <a:r>
              <a:rPr lang="ru-RU" b="1" dirty="0"/>
              <a:t>Актуальность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2</a:t>
            </a:fld>
            <a:endParaRPr lang="ru-RU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5C5D7-5C2D-4D87-A34D-5FC44A8FDAFB}"/>
              </a:ext>
            </a:extLst>
          </p:cNvPr>
          <p:cNvSpPr txBox="1"/>
          <p:nvPr/>
        </p:nvSpPr>
        <p:spPr>
          <a:xfrm>
            <a:off x="151567" y="1456329"/>
            <a:ext cx="6632805" cy="307135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 концу </a:t>
            </a:r>
            <a:r>
              <a:rPr lang="ru-RU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2020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г</a:t>
            </a: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общий мировой долг вырос до рекордно высокого уровня в </a:t>
            </a: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281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триллионов долларов, что составляет более </a:t>
            </a: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355%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мирового ВВП.</a:t>
            </a:r>
            <a:endParaRPr lang="en-US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 всем мире ≈ у </a:t>
            </a:r>
            <a:r>
              <a:rPr lang="ru-RU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50%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населения снизился доход из-за пандемии.</a:t>
            </a:r>
            <a:endParaRPr lang="en-US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Запрет США на покупку российского первичного</a:t>
            </a: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вторичного суверенного долга.</a:t>
            </a:r>
            <a:endParaRPr lang="en-US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Превышение странами установленного верхнего порога государственного долга.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Пересмотр политики совместного сотрудничества стран-участниц в рамках экономических союзов.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CAD37-1F77-4F19-868A-4A3F601E4A9B}"/>
              </a:ext>
            </a:extLst>
          </p:cNvPr>
          <p:cNvSpPr txBox="1"/>
          <p:nvPr/>
        </p:nvSpPr>
        <p:spPr>
          <a:xfrm>
            <a:off x="151567" y="5401671"/>
            <a:ext cx="6632805" cy="7848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Для целей разработки политики важно понимать, как дополнительный рост суверенного долга может повлиять на условия кредитования населения и объем просроченных кредитов.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5C59F3-BA08-486E-B7DC-593AD8417A2B}"/>
              </a:ext>
            </a:extLst>
          </p:cNvPr>
          <p:cNvSpPr txBox="1"/>
          <p:nvPr/>
        </p:nvSpPr>
        <p:spPr>
          <a:xfrm>
            <a:off x="7224778" y="3788960"/>
            <a:ext cx="15703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Кредиты</a:t>
            </a:r>
          </a:p>
        </p:txBody>
      </p:sp>
      <p:pic>
        <p:nvPicPr>
          <p:cNvPr id="2050" name="Picture 2" descr="Коронавирус – Бесплатные иконки: здравоохранение и медицина">
            <a:extLst>
              <a:ext uri="{FF2B5EF4-FFF2-40B4-BE49-F238E27FC236}">
                <a16:creationId xmlns:a16="http://schemas.microsoft.com/office/drawing/2014/main" id="{77221240-2396-4189-8A84-F73831B04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41" y="1422860"/>
            <a:ext cx="748728" cy="71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олилиния: фигура 24" descr="Монеты">
            <a:extLst>
              <a:ext uri="{FF2B5EF4-FFF2-40B4-BE49-F238E27FC236}">
                <a16:creationId xmlns:a16="http://schemas.microsoft.com/office/drawing/2014/main" id="{C113ABE6-40F3-427E-A8F9-F6FEF198EC9E}"/>
              </a:ext>
            </a:extLst>
          </p:cNvPr>
          <p:cNvSpPr/>
          <p:nvPr/>
        </p:nvSpPr>
        <p:spPr>
          <a:xfrm>
            <a:off x="8999916" y="1430607"/>
            <a:ext cx="766210" cy="648828"/>
          </a:xfrm>
          <a:custGeom>
            <a:avLst/>
            <a:gdLst>
              <a:gd name="connsiteX0" fmla="*/ 203463 w 807573"/>
              <a:gd name="connsiteY0" fmla="*/ 670586 h 711198"/>
              <a:gd name="connsiteX1" fmla="*/ 203463 w 807573"/>
              <a:gd name="connsiteY1" fmla="*/ 686018 h 711198"/>
              <a:gd name="connsiteX2" fmla="*/ 219708 w 807573"/>
              <a:gd name="connsiteY2" fmla="*/ 686831 h 711198"/>
              <a:gd name="connsiteX3" fmla="*/ 219708 w 807573"/>
              <a:gd name="connsiteY3" fmla="*/ 670586 h 711198"/>
              <a:gd name="connsiteX4" fmla="*/ 211586 w 807573"/>
              <a:gd name="connsiteY4" fmla="*/ 670586 h 711198"/>
              <a:gd name="connsiteX5" fmla="*/ 203463 w 807573"/>
              <a:gd name="connsiteY5" fmla="*/ 670586 h 711198"/>
              <a:gd name="connsiteX6" fmla="*/ 252197 w 807573"/>
              <a:gd name="connsiteY6" fmla="*/ 669774 h 711198"/>
              <a:gd name="connsiteX7" fmla="*/ 235953 w 807573"/>
              <a:gd name="connsiteY7" fmla="*/ 670586 h 711198"/>
              <a:gd name="connsiteX8" fmla="*/ 235953 w 807573"/>
              <a:gd name="connsiteY8" fmla="*/ 686831 h 711198"/>
              <a:gd name="connsiteX9" fmla="*/ 252197 w 807573"/>
              <a:gd name="connsiteY9" fmla="*/ 686018 h 711198"/>
              <a:gd name="connsiteX10" fmla="*/ 170974 w 807573"/>
              <a:gd name="connsiteY10" fmla="*/ 668149 h 711198"/>
              <a:gd name="connsiteX11" fmla="*/ 170974 w 807573"/>
              <a:gd name="connsiteY11" fmla="*/ 681145 h 711198"/>
              <a:gd name="connsiteX12" fmla="*/ 187219 w 807573"/>
              <a:gd name="connsiteY12" fmla="*/ 683988 h 711198"/>
              <a:gd name="connsiteX13" fmla="*/ 187219 w 807573"/>
              <a:gd name="connsiteY13" fmla="*/ 669774 h 711198"/>
              <a:gd name="connsiteX14" fmla="*/ 170974 w 807573"/>
              <a:gd name="connsiteY14" fmla="*/ 668149 h 711198"/>
              <a:gd name="connsiteX15" fmla="*/ 284686 w 807573"/>
              <a:gd name="connsiteY15" fmla="*/ 665713 h 711198"/>
              <a:gd name="connsiteX16" fmla="*/ 268442 w 807573"/>
              <a:gd name="connsiteY16" fmla="*/ 668149 h 711198"/>
              <a:gd name="connsiteX17" fmla="*/ 268442 w 807573"/>
              <a:gd name="connsiteY17" fmla="*/ 683988 h 711198"/>
              <a:gd name="connsiteX18" fmla="*/ 284686 w 807573"/>
              <a:gd name="connsiteY18" fmla="*/ 681145 h 711198"/>
              <a:gd name="connsiteX19" fmla="*/ 138485 w 807573"/>
              <a:gd name="connsiteY19" fmla="*/ 661652 h 711198"/>
              <a:gd name="connsiteX20" fmla="*/ 138485 w 807573"/>
              <a:gd name="connsiteY20" fmla="*/ 662464 h 711198"/>
              <a:gd name="connsiteX21" fmla="*/ 154730 w 807573"/>
              <a:gd name="connsiteY21" fmla="*/ 676272 h 711198"/>
              <a:gd name="connsiteX22" fmla="*/ 154730 w 807573"/>
              <a:gd name="connsiteY22" fmla="*/ 665307 h 711198"/>
              <a:gd name="connsiteX23" fmla="*/ 142140 w 807573"/>
              <a:gd name="connsiteY23" fmla="*/ 662464 h 711198"/>
              <a:gd name="connsiteX24" fmla="*/ 138891 w 807573"/>
              <a:gd name="connsiteY24" fmla="*/ 661652 h 711198"/>
              <a:gd name="connsiteX25" fmla="*/ 138485 w 807573"/>
              <a:gd name="connsiteY25" fmla="*/ 661652 h 711198"/>
              <a:gd name="connsiteX26" fmla="*/ 317176 w 807573"/>
              <a:gd name="connsiteY26" fmla="*/ 655154 h 711198"/>
              <a:gd name="connsiteX27" fmla="*/ 300931 w 807573"/>
              <a:gd name="connsiteY27" fmla="*/ 661652 h 711198"/>
              <a:gd name="connsiteX28" fmla="*/ 300931 w 807573"/>
              <a:gd name="connsiteY28" fmla="*/ 676272 h 711198"/>
              <a:gd name="connsiteX29" fmla="*/ 317176 w 807573"/>
              <a:gd name="connsiteY29" fmla="*/ 662464 h 711198"/>
              <a:gd name="connsiteX30" fmla="*/ 235953 w 807573"/>
              <a:gd name="connsiteY30" fmla="*/ 629162 h 711198"/>
              <a:gd name="connsiteX31" fmla="*/ 219708 w 807573"/>
              <a:gd name="connsiteY31" fmla="*/ 629975 h 711198"/>
              <a:gd name="connsiteX32" fmla="*/ 219708 w 807573"/>
              <a:gd name="connsiteY32" fmla="*/ 646219 h 711198"/>
              <a:gd name="connsiteX33" fmla="*/ 235953 w 807573"/>
              <a:gd name="connsiteY33" fmla="*/ 645407 h 711198"/>
              <a:gd name="connsiteX34" fmla="*/ 187219 w 807573"/>
              <a:gd name="connsiteY34" fmla="*/ 629162 h 711198"/>
              <a:gd name="connsiteX35" fmla="*/ 187219 w 807573"/>
              <a:gd name="connsiteY35" fmla="*/ 645407 h 711198"/>
              <a:gd name="connsiteX36" fmla="*/ 203463 w 807573"/>
              <a:gd name="connsiteY36" fmla="*/ 646219 h 711198"/>
              <a:gd name="connsiteX37" fmla="*/ 203463 w 807573"/>
              <a:gd name="connsiteY37" fmla="*/ 629975 h 711198"/>
              <a:gd name="connsiteX38" fmla="*/ 187219 w 807573"/>
              <a:gd name="connsiteY38" fmla="*/ 629162 h 711198"/>
              <a:gd name="connsiteX39" fmla="*/ 268442 w 807573"/>
              <a:gd name="connsiteY39" fmla="*/ 625101 h 711198"/>
              <a:gd name="connsiteX40" fmla="*/ 252197 w 807573"/>
              <a:gd name="connsiteY40" fmla="*/ 627538 h 711198"/>
              <a:gd name="connsiteX41" fmla="*/ 252197 w 807573"/>
              <a:gd name="connsiteY41" fmla="*/ 643376 h 711198"/>
              <a:gd name="connsiteX42" fmla="*/ 268442 w 807573"/>
              <a:gd name="connsiteY42" fmla="*/ 640534 h 711198"/>
              <a:gd name="connsiteX43" fmla="*/ 154730 w 807573"/>
              <a:gd name="connsiteY43" fmla="*/ 624695 h 711198"/>
              <a:gd name="connsiteX44" fmla="*/ 154730 w 807573"/>
              <a:gd name="connsiteY44" fmla="*/ 640534 h 711198"/>
              <a:gd name="connsiteX45" fmla="*/ 170974 w 807573"/>
              <a:gd name="connsiteY45" fmla="*/ 643376 h 711198"/>
              <a:gd name="connsiteX46" fmla="*/ 170974 w 807573"/>
              <a:gd name="connsiteY46" fmla="*/ 627132 h 711198"/>
              <a:gd name="connsiteX47" fmla="*/ 154730 w 807573"/>
              <a:gd name="connsiteY47" fmla="*/ 624695 h 711198"/>
              <a:gd name="connsiteX48" fmla="*/ 89751 w 807573"/>
              <a:gd name="connsiteY48" fmla="*/ 621040 h 711198"/>
              <a:gd name="connsiteX49" fmla="*/ 89751 w 807573"/>
              <a:gd name="connsiteY49" fmla="*/ 636879 h 711198"/>
              <a:gd name="connsiteX50" fmla="*/ 101935 w 807573"/>
              <a:gd name="connsiteY50" fmla="*/ 637691 h 711198"/>
              <a:gd name="connsiteX51" fmla="*/ 97874 w 807573"/>
              <a:gd name="connsiteY51" fmla="*/ 621852 h 711198"/>
              <a:gd name="connsiteX52" fmla="*/ 97874 w 807573"/>
              <a:gd name="connsiteY52" fmla="*/ 621446 h 711198"/>
              <a:gd name="connsiteX53" fmla="*/ 89751 w 807573"/>
              <a:gd name="connsiteY53" fmla="*/ 621040 h 711198"/>
              <a:gd name="connsiteX54" fmla="*/ 57262 w 807573"/>
              <a:gd name="connsiteY54" fmla="*/ 616573 h 711198"/>
              <a:gd name="connsiteX55" fmla="*/ 57262 w 807573"/>
              <a:gd name="connsiteY55" fmla="*/ 632411 h 711198"/>
              <a:gd name="connsiteX56" fmla="*/ 73507 w 807573"/>
              <a:gd name="connsiteY56" fmla="*/ 635254 h 711198"/>
              <a:gd name="connsiteX57" fmla="*/ 73507 w 807573"/>
              <a:gd name="connsiteY57" fmla="*/ 619009 h 711198"/>
              <a:gd name="connsiteX58" fmla="*/ 57262 w 807573"/>
              <a:gd name="connsiteY58" fmla="*/ 616573 h 711198"/>
              <a:gd name="connsiteX59" fmla="*/ 300931 w 807573"/>
              <a:gd name="connsiteY59" fmla="*/ 614542 h 711198"/>
              <a:gd name="connsiteX60" fmla="*/ 284686 w 807573"/>
              <a:gd name="connsiteY60" fmla="*/ 621040 h 711198"/>
              <a:gd name="connsiteX61" fmla="*/ 284686 w 807573"/>
              <a:gd name="connsiteY61" fmla="*/ 635660 h 711198"/>
              <a:gd name="connsiteX62" fmla="*/ 300931 w 807573"/>
              <a:gd name="connsiteY62" fmla="*/ 621852 h 711198"/>
              <a:gd name="connsiteX63" fmla="*/ 122240 w 807573"/>
              <a:gd name="connsiteY63" fmla="*/ 614542 h 711198"/>
              <a:gd name="connsiteX64" fmla="*/ 122240 w 807573"/>
              <a:gd name="connsiteY64" fmla="*/ 621852 h 711198"/>
              <a:gd name="connsiteX65" fmla="*/ 138485 w 807573"/>
              <a:gd name="connsiteY65" fmla="*/ 635660 h 711198"/>
              <a:gd name="connsiteX66" fmla="*/ 138485 w 807573"/>
              <a:gd name="connsiteY66" fmla="*/ 620634 h 711198"/>
              <a:gd name="connsiteX67" fmla="*/ 122240 w 807573"/>
              <a:gd name="connsiteY67" fmla="*/ 614542 h 711198"/>
              <a:gd name="connsiteX68" fmla="*/ 24773 w 807573"/>
              <a:gd name="connsiteY68" fmla="*/ 606420 h 711198"/>
              <a:gd name="connsiteX69" fmla="*/ 24773 w 807573"/>
              <a:gd name="connsiteY69" fmla="*/ 613730 h 711198"/>
              <a:gd name="connsiteX70" fmla="*/ 41018 w 807573"/>
              <a:gd name="connsiteY70" fmla="*/ 627538 h 711198"/>
              <a:gd name="connsiteX71" fmla="*/ 41018 w 807573"/>
              <a:gd name="connsiteY71" fmla="*/ 612512 h 711198"/>
              <a:gd name="connsiteX72" fmla="*/ 24773 w 807573"/>
              <a:gd name="connsiteY72" fmla="*/ 606420 h 711198"/>
              <a:gd name="connsiteX73" fmla="*/ 73507 w 807573"/>
              <a:gd name="connsiteY73" fmla="*/ 572306 h 711198"/>
              <a:gd name="connsiteX74" fmla="*/ 73507 w 807573"/>
              <a:gd name="connsiteY74" fmla="*/ 588145 h 711198"/>
              <a:gd name="connsiteX75" fmla="*/ 89751 w 807573"/>
              <a:gd name="connsiteY75" fmla="*/ 590988 h 711198"/>
              <a:gd name="connsiteX76" fmla="*/ 89751 w 807573"/>
              <a:gd name="connsiteY76" fmla="*/ 574743 h 711198"/>
              <a:gd name="connsiteX77" fmla="*/ 73507 w 807573"/>
              <a:gd name="connsiteY77" fmla="*/ 572306 h 711198"/>
              <a:gd name="connsiteX78" fmla="*/ 41018 w 807573"/>
              <a:gd name="connsiteY78" fmla="*/ 561747 h 711198"/>
              <a:gd name="connsiteX79" fmla="*/ 41018 w 807573"/>
              <a:gd name="connsiteY79" fmla="*/ 569057 h 711198"/>
              <a:gd name="connsiteX80" fmla="*/ 57262 w 807573"/>
              <a:gd name="connsiteY80" fmla="*/ 582865 h 711198"/>
              <a:gd name="connsiteX81" fmla="*/ 57262 w 807573"/>
              <a:gd name="connsiteY81" fmla="*/ 567839 h 711198"/>
              <a:gd name="connsiteX82" fmla="*/ 41018 w 807573"/>
              <a:gd name="connsiteY82" fmla="*/ 561747 h 711198"/>
              <a:gd name="connsiteX83" fmla="*/ 211586 w 807573"/>
              <a:gd name="connsiteY83" fmla="*/ 556874 h 711198"/>
              <a:gd name="connsiteX84" fmla="*/ 122240 w 807573"/>
              <a:gd name="connsiteY84" fmla="*/ 581241 h 711198"/>
              <a:gd name="connsiteX85" fmla="*/ 211586 w 807573"/>
              <a:gd name="connsiteY85" fmla="*/ 605608 h 711198"/>
              <a:gd name="connsiteX86" fmla="*/ 300931 w 807573"/>
              <a:gd name="connsiteY86" fmla="*/ 581241 h 711198"/>
              <a:gd name="connsiteX87" fmla="*/ 211586 w 807573"/>
              <a:gd name="connsiteY87" fmla="*/ 556874 h 711198"/>
              <a:gd name="connsiteX88" fmla="*/ 138485 w 807573"/>
              <a:gd name="connsiteY88" fmla="*/ 515450 h 711198"/>
              <a:gd name="connsiteX89" fmla="*/ 122240 w 807573"/>
              <a:gd name="connsiteY89" fmla="*/ 516263 h 711198"/>
              <a:gd name="connsiteX90" fmla="*/ 122240 w 807573"/>
              <a:gd name="connsiteY90" fmla="*/ 532507 h 711198"/>
              <a:gd name="connsiteX91" fmla="*/ 138485 w 807573"/>
              <a:gd name="connsiteY91" fmla="*/ 531695 h 711198"/>
              <a:gd name="connsiteX92" fmla="*/ 89751 w 807573"/>
              <a:gd name="connsiteY92" fmla="*/ 515450 h 711198"/>
              <a:gd name="connsiteX93" fmla="*/ 89751 w 807573"/>
              <a:gd name="connsiteY93" fmla="*/ 531695 h 711198"/>
              <a:gd name="connsiteX94" fmla="*/ 105996 w 807573"/>
              <a:gd name="connsiteY94" fmla="*/ 532507 h 711198"/>
              <a:gd name="connsiteX95" fmla="*/ 105996 w 807573"/>
              <a:gd name="connsiteY95" fmla="*/ 516263 h 711198"/>
              <a:gd name="connsiteX96" fmla="*/ 89751 w 807573"/>
              <a:gd name="connsiteY96" fmla="*/ 515450 h 711198"/>
              <a:gd name="connsiteX97" fmla="*/ 170974 w 807573"/>
              <a:gd name="connsiteY97" fmla="*/ 511389 h 711198"/>
              <a:gd name="connsiteX98" fmla="*/ 154730 w 807573"/>
              <a:gd name="connsiteY98" fmla="*/ 513826 h 711198"/>
              <a:gd name="connsiteX99" fmla="*/ 154730 w 807573"/>
              <a:gd name="connsiteY99" fmla="*/ 529664 h 711198"/>
              <a:gd name="connsiteX100" fmla="*/ 170974 w 807573"/>
              <a:gd name="connsiteY100" fmla="*/ 526821 h 711198"/>
              <a:gd name="connsiteX101" fmla="*/ 57262 w 807573"/>
              <a:gd name="connsiteY101" fmla="*/ 511389 h 711198"/>
              <a:gd name="connsiteX102" fmla="*/ 57262 w 807573"/>
              <a:gd name="connsiteY102" fmla="*/ 527228 h 711198"/>
              <a:gd name="connsiteX103" fmla="*/ 73507 w 807573"/>
              <a:gd name="connsiteY103" fmla="*/ 530070 h 711198"/>
              <a:gd name="connsiteX104" fmla="*/ 73507 w 807573"/>
              <a:gd name="connsiteY104" fmla="*/ 513826 h 711198"/>
              <a:gd name="connsiteX105" fmla="*/ 57262 w 807573"/>
              <a:gd name="connsiteY105" fmla="*/ 511389 h 711198"/>
              <a:gd name="connsiteX106" fmla="*/ 203463 w 807573"/>
              <a:gd name="connsiteY106" fmla="*/ 500830 h 711198"/>
              <a:gd name="connsiteX107" fmla="*/ 187219 w 807573"/>
              <a:gd name="connsiteY107" fmla="*/ 507328 h 711198"/>
              <a:gd name="connsiteX108" fmla="*/ 187219 w 807573"/>
              <a:gd name="connsiteY108" fmla="*/ 521948 h 711198"/>
              <a:gd name="connsiteX109" fmla="*/ 203463 w 807573"/>
              <a:gd name="connsiteY109" fmla="*/ 508140 h 711198"/>
              <a:gd name="connsiteX110" fmla="*/ 24773 w 807573"/>
              <a:gd name="connsiteY110" fmla="*/ 500830 h 711198"/>
              <a:gd name="connsiteX111" fmla="*/ 24773 w 807573"/>
              <a:gd name="connsiteY111" fmla="*/ 508140 h 711198"/>
              <a:gd name="connsiteX112" fmla="*/ 41018 w 807573"/>
              <a:gd name="connsiteY112" fmla="*/ 521948 h 711198"/>
              <a:gd name="connsiteX113" fmla="*/ 41018 w 807573"/>
              <a:gd name="connsiteY113" fmla="*/ 506922 h 711198"/>
              <a:gd name="connsiteX114" fmla="*/ 24773 w 807573"/>
              <a:gd name="connsiteY114" fmla="*/ 500830 h 711198"/>
              <a:gd name="connsiteX115" fmla="*/ 114118 w 807573"/>
              <a:gd name="connsiteY115" fmla="*/ 443162 h 711198"/>
              <a:gd name="connsiteX116" fmla="*/ 24773 w 807573"/>
              <a:gd name="connsiteY116" fmla="*/ 467529 h 711198"/>
              <a:gd name="connsiteX117" fmla="*/ 114118 w 807573"/>
              <a:gd name="connsiteY117" fmla="*/ 491896 h 711198"/>
              <a:gd name="connsiteX118" fmla="*/ 203463 w 807573"/>
              <a:gd name="connsiteY118" fmla="*/ 467529 h 711198"/>
              <a:gd name="connsiteX119" fmla="*/ 114118 w 807573"/>
              <a:gd name="connsiteY119" fmla="*/ 443162 h 711198"/>
              <a:gd name="connsiteX120" fmla="*/ 113712 w 807573"/>
              <a:gd name="connsiteY120" fmla="*/ 418795 h 711198"/>
              <a:gd name="connsiteX121" fmla="*/ 183158 w 807573"/>
              <a:gd name="connsiteY121" fmla="*/ 426917 h 711198"/>
              <a:gd name="connsiteX122" fmla="*/ 227424 w 807573"/>
              <a:gd name="connsiteY122" fmla="*/ 467529 h 711198"/>
              <a:gd name="connsiteX123" fmla="*/ 227424 w 807573"/>
              <a:gd name="connsiteY123" fmla="*/ 500018 h 711198"/>
              <a:gd name="connsiteX124" fmla="*/ 243669 w 807573"/>
              <a:gd name="connsiteY124" fmla="*/ 528446 h 711198"/>
              <a:gd name="connsiteX125" fmla="*/ 243263 w 807573"/>
              <a:gd name="connsiteY125" fmla="*/ 534132 h 711198"/>
              <a:gd name="connsiteX126" fmla="*/ 281031 w 807573"/>
              <a:gd name="connsiteY126" fmla="*/ 540629 h 711198"/>
              <a:gd name="connsiteX127" fmla="*/ 325298 w 807573"/>
              <a:gd name="connsiteY127" fmla="*/ 581241 h 711198"/>
              <a:gd name="connsiteX128" fmla="*/ 325298 w 807573"/>
              <a:gd name="connsiteY128" fmla="*/ 593424 h 711198"/>
              <a:gd name="connsiteX129" fmla="*/ 341136 w 807573"/>
              <a:gd name="connsiteY129" fmla="*/ 621852 h 711198"/>
              <a:gd name="connsiteX130" fmla="*/ 341136 w 807573"/>
              <a:gd name="connsiteY130" fmla="*/ 662464 h 711198"/>
              <a:gd name="connsiteX131" fmla="*/ 227424 w 807573"/>
              <a:gd name="connsiteY131" fmla="*/ 711198 h 711198"/>
              <a:gd name="connsiteX132" fmla="*/ 157979 w 807573"/>
              <a:gd name="connsiteY132" fmla="*/ 703075 h 711198"/>
              <a:gd name="connsiteX133" fmla="*/ 113712 w 807573"/>
              <a:gd name="connsiteY133" fmla="*/ 662464 h 711198"/>
              <a:gd name="connsiteX134" fmla="*/ 44266 w 807573"/>
              <a:gd name="connsiteY134" fmla="*/ 654341 h 711198"/>
              <a:gd name="connsiteX135" fmla="*/ 0 w 807573"/>
              <a:gd name="connsiteY135" fmla="*/ 613730 h 711198"/>
              <a:gd name="connsiteX136" fmla="*/ 0 w 807573"/>
              <a:gd name="connsiteY136" fmla="*/ 573119 h 711198"/>
              <a:gd name="connsiteX137" fmla="*/ 16245 w 807573"/>
              <a:gd name="connsiteY137" fmla="*/ 544284 h 711198"/>
              <a:gd name="connsiteX138" fmla="*/ 16245 w 807573"/>
              <a:gd name="connsiteY138" fmla="*/ 536568 h 711198"/>
              <a:gd name="connsiteX139" fmla="*/ 0 w 807573"/>
              <a:gd name="connsiteY139" fmla="*/ 508140 h 711198"/>
              <a:gd name="connsiteX140" fmla="*/ 0 w 807573"/>
              <a:gd name="connsiteY140" fmla="*/ 467529 h 711198"/>
              <a:gd name="connsiteX141" fmla="*/ 113712 w 807573"/>
              <a:gd name="connsiteY141" fmla="*/ 418795 h 711198"/>
              <a:gd name="connsiteX142" fmla="*/ 55955 w 807573"/>
              <a:gd name="connsiteY142" fmla="*/ 197423 h 711198"/>
              <a:gd name="connsiteX143" fmla="*/ 312178 w 807573"/>
              <a:gd name="connsiteY143" fmla="*/ 453646 h 711198"/>
              <a:gd name="connsiteX144" fmla="*/ 455053 w 807573"/>
              <a:gd name="connsiteY144" fmla="*/ 310771 h 711198"/>
              <a:gd name="connsiteX145" fmla="*/ 655078 w 807573"/>
              <a:gd name="connsiteY145" fmla="*/ 510796 h 711198"/>
              <a:gd name="connsiteX146" fmla="*/ 751376 w 807573"/>
              <a:gd name="connsiteY146" fmla="*/ 606999 h 711198"/>
              <a:gd name="connsiteX147" fmla="*/ 807573 w 807573"/>
              <a:gd name="connsiteY147" fmla="*/ 550801 h 711198"/>
              <a:gd name="connsiteX148" fmla="*/ 807573 w 807573"/>
              <a:gd name="connsiteY148" fmla="*/ 703201 h 711198"/>
              <a:gd name="connsiteX149" fmla="*/ 655078 w 807573"/>
              <a:gd name="connsiteY149" fmla="*/ 703201 h 711198"/>
              <a:gd name="connsiteX150" fmla="*/ 711370 w 807573"/>
              <a:gd name="connsiteY150" fmla="*/ 647003 h 711198"/>
              <a:gd name="connsiteX151" fmla="*/ 616978 w 807573"/>
              <a:gd name="connsiteY151" fmla="*/ 552706 h 711198"/>
              <a:gd name="connsiteX152" fmla="*/ 455053 w 807573"/>
              <a:gd name="connsiteY152" fmla="*/ 390781 h 711198"/>
              <a:gd name="connsiteX153" fmla="*/ 312178 w 807573"/>
              <a:gd name="connsiteY153" fmla="*/ 533656 h 711198"/>
              <a:gd name="connsiteX154" fmla="*/ 16045 w 807573"/>
              <a:gd name="connsiteY154" fmla="*/ 237428 h 711198"/>
              <a:gd name="connsiteX155" fmla="*/ 268744 w 807573"/>
              <a:gd name="connsiteY155" fmla="*/ 104799 h 711198"/>
              <a:gd name="connsiteX156" fmla="*/ 307130 w 807573"/>
              <a:gd name="connsiteY156" fmla="*/ 111156 h 711198"/>
              <a:gd name="connsiteX157" fmla="*/ 345230 w 807573"/>
              <a:gd name="connsiteY157" fmla="*/ 131444 h 711198"/>
              <a:gd name="connsiteX158" fmla="*/ 351707 w 807573"/>
              <a:gd name="connsiteY158" fmla="*/ 142112 h 711198"/>
              <a:gd name="connsiteX159" fmla="*/ 363708 w 807573"/>
              <a:gd name="connsiteY159" fmla="*/ 197929 h 711198"/>
              <a:gd name="connsiteX160" fmla="*/ 376186 w 807573"/>
              <a:gd name="connsiteY160" fmla="*/ 142112 h 711198"/>
              <a:gd name="connsiteX161" fmla="*/ 382758 w 807573"/>
              <a:gd name="connsiteY161" fmla="*/ 131444 h 711198"/>
              <a:gd name="connsiteX162" fmla="*/ 535159 w 807573"/>
              <a:gd name="connsiteY162" fmla="*/ 131444 h 711198"/>
              <a:gd name="connsiteX163" fmla="*/ 541636 w 807573"/>
              <a:gd name="connsiteY163" fmla="*/ 142112 h 711198"/>
              <a:gd name="connsiteX164" fmla="*/ 554209 w 807573"/>
              <a:gd name="connsiteY164" fmla="*/ 196119 h 711198"/>
              <a:gd name="connsiteX165" fmla="*/ 566686 w 807573"/>
              <a:gd name="connsiteY165" fmla="*/ 142112 h 711198"/>
              <a:gd name="connsiteX166" fmla="*/ 573354 w 807573"/>
              <a:gd name="connsiteY166" fmla="*/ 131444 h 711198"/>
              <a:gd name="connsiteX167" fmla="*/ 611454 w 807573"/>
              <a:gd name="connsiteY167" fmla="*/ 111156 h 711198"/>
              <a:gd name="connsiteX168" fmla="*/ 688225 w 807573"/>
              <a:gd name="connsiteY168" fmla="*/ 111156 h 711198"/>
              <a:gd name="connsiteX169" fmla="*/ 726325 w 807573"/>
              <a:gd name="connsiteY169" fmla="*/ 131444 h 711198"/>
              <a:gd name="connsiteX170" fmla="*/ 732802 w 807573"/>
              <a:gd name="connsiteY170" fmla="*/ 142112 h 711198"/>
              <a:gd name="connsiteX171" fmla="*/ 762997 w 807573"/>
              <a:gd name="connsiteY171" fmla="*/ 280606 h 711198"/>
              <a:gd name="connsiteX172" fmla="*/ 763024 w 807573"/>
              <a:gd name="connsiteY172" fmla="*/ 280715 h 711198"/>
              <a:gd name="connsiteX173" fmla="*/ 748709 w 807573"/>
              <a:gd name="connsiteY173" fmla="*/ 304799 h 711198"/>
              <a:gd name="connsiteX174" fmla="*/ 747852 w 807573"/>
              <a:gd name="connsiteY174" fmla="*/ 304799 h 711198"/>
              <a:gd name="connsiteX175" fmla="*/ 744709 w 807573"/>
              <a:gd name="connsiteY175" fmla="*/ 304799 h 711198"/>
              <a:gd name="connsiteX176" fmla="*/ 725659 w 807573"/>
              <a:gd name="connsiteY176" fmla="*/ 289845 h 711198"/>
              <a:gd name="connsiteX177" fmla="*/ 697084 w 807573"/>
              <a:gd name="connsiteY177" fmla="*/ 161924 h 711198"/>
              <a:gd name="connsiteX178" fmla="*/ 697084 w 807573"/>
              <a:gd name="connsiteY178" fmla="*/ 229552 h 711198"/>
              <a:gd name="connsiteX179" fmla="*/ 725659 w 807573"/>
              <a:gd name="connsiteY179" fmla="*/ 371474 h 711198"/>
              <a:gd name="connsiteX180" fmla="*/ 697084 w 807573"/>
              <a:gd name="connsiteY180" fmla="*/ 371474 h 711198"/>
              <a:gd name="connsiteX181" fmla="*/ 697084 w 807573"/>
              <a:gd name="connsiteY181" fmla="*/ 513302 h 711198"/>
              <a:gd name="connsiteX182" fmla="*/ 658984 w 807573"/>
              <a:gd name="connsiteY182" fmla="*/ 475202 h 711198"/>
              <a:gd name="connsiteX183" fmla="*/ 658984 w 807573"/>
              <a:gd name="connsiteY183" fmla="*/ 371474 h 711198"/>
              <a:gd name="connsiteX184" fmla="*/ 639934 w 807573"/>
              <a:gd name="connsiteY184" fmla="*/ 371474 h 711198"/>
              <a:gd name="connsiteX185" fmla="*/ 639934 w 807573"/>
              <a:gd name="connsiteY185" fmla="*/ 456152 h 711198"/>
              <a:gd name="connsiteX186" fmla="*/ 601834 w 807573"/>
              <a:gd name="connsiteY186" fmla="*/ 418052 h 711198"/>
              <a:gd name="connsiteX187" fmla="*/ 601834 w 807573"/>
              <a:gd name="connsiteY187" fmla="*/ 371474 h 711198"/>
              <a:gd name="connsiteX188" fmla="*/ 573259 w 807573"/>
              <a:gd name="connsiteY188" fmla="*/ 371474 h 711198"/>
              <a:gd name="connsiteX189" fmla="*/ 601834 w 807573"/>
              <a:gd name="connsiteY189" fmla="*/ 229647 h 711198"/>
              <a:gd name="connsiteX190" fmla="*/ 601834 w 807573"/>
              <a:gd name="connsiteY190" fmla="*/ 162972 h 711198"/>
              <a:gd name="connsiteX191" fmla="*/ 573259 w 807573"/>
              <a:gd name="connsiteY191" fmla="*/ 287369 h 711198"/>
              <a:gd name="connsiteX192" fmla="*/ 554209 w 807573"/>
              <a:gd name="connsiteY192" fmla="*/ 304799 h 711198"/>
              <a:gd name="connsiteX193" fmla="*/ 535730 w 807573"/>
              <a:gd name="connsiteY193" fmla="*/ 289845 h 711198"/>
              <a:gd name="connsiteX194" fmla="*/ 535159 w 807573"/>
              <a:gd name="connsiteY194" fmla="*/ 285749 h 711198"/>
              <a:gd name="connsiteX195" fmla="*/ 507250 w 807573"/>
              <a:gd name="connsiteY195" fmla="*/ 163544 h 711198"/>
              <a:gd name="connsiteX196" fmla="*/ 507250 w 807573"/>
              <a:gd name="connsiteY196" fmla="*/ 323278 h 711198"/>
              <a:gd name="connsiteX197" fmla="*/ 486200 w 807573"/>
              <a:gd name="connsiteY197" fmla="*/ 302132 h 711198"/>
              <a:gd name="connsiteX198" fmla="*/ 432384 w 807573"/>
              <a:gd name="connsiteY198" fmla="*/ 302132 h 711198"/>
              <a:gd name="connsiteX199" fmla="*/ 411333 w 807573"/>
              <a:gd name="connsiteY199" fmla="*/ 322421 h 711198"/>
              <a:gd name="connsiteX200" fmla="*/ 411333 w 807573"/>
              <a:gd name="connsiteY200" fmla="*/ 163639 h 711198"/>
              <a:gd name="connsiteX201" fmla="*/ 382758 w 807573"/>
              <a:gd name="connsiteY201" fmla="*/ 289940 h 711198"/>
              <a:gd name="connsiteX202" fmla="*/ 363708 w 807573"/>
              <a:gd name="connsiteY202" fmla="*/ 304799 h 711198"/>
              <a:gd name="connsiteX203" fmla="*/ 345230 w 807573"/>
              <a:gd name="connsiteY203" fmla="*/ 289845 h 711198"/>
              <a:gd name="connsiteX204" fmla="*/ 316655 w 807573"/>
              <a:gd name="connsiteY204" fmla="*/ 163544 h 711198"/>
              <a:gd name="connsiteX205" fmla="*/ 316655 w 807573"/>
              <a:gd name="connsiteY205" fmla="*/ 417861 h 711198"/>
              <a:gd name="connsiteX206" fmla="*/ 278555 w 807573"/>
              <a:gd name="connsiteY206" fmla="*/ 379761 h 711198"/>
              <a:gd name="connsiteX207" fmla="*/ 278555 w 807573"/>
              <a:gd name="connsiteY207" fmla="*/ 314324 h 711198"/>
              <a:gd name="connsiteX208" fmla="*/ 259505 w 807573"/>
              <a:gd name="connsiteY208" fmla="*/ 314324 h 711198"/>
              <a:gd name="connsiteX209" fmla="*/ 259505 w 807573"/>
              <a:gd name="connsiteY209" fmla="*/ 361092 h 711198"/>
              <a:gd name="connsiteX210" fmla="*/ 221405 w 807573"/>
              <a:gd name="connsiteY210" fmla="*/ 322992 h 711198"/>
              <a:gd name="connsiteX211" fmla="*/ 221405 w 807573"/>
              <a:gd name="connsiteY211" fmla="*/ 163639 h 711198"/>
              <a:gd name="connsiteX212" fmla="*/ 191401 w 807573"/>
              <a:gd name="connsiteY212" fmla="*/ 292607 h 711198"/>
              <a:gd name="connsiteX213" fmla="*/ 190639 w 807573"/>
              <a:gd name="connsiteY213" fmla="*/ 292512 h 711198"/>
              <a:gd name="connsiteX214" fmla="*/ 181114 w 807573"/>
              <a:gd name="connsiteY214" fmla="*/ 282987 h 711198"/>
              <a:gd name="connsiteX215" fmla="*/ 159302 w 807573"/>
              <a:gd name="connsiteY215" fmla="*/ 261175 h 711198"/>
              <a:gd name="connsiteX216" fmla="*/ 185781 w 807573"/>
              <a:gd name="connsiteY216" fmla="*/ 142112 h 711198"/>
              <a:gd name="connsiteX217" fmla="*/ 192258 w 807573"/>
              <a:gd name="connsiteY217" fmla="*/ 131444 h 711198"/>
              <a:gd name="connsiteX218" fmla="*/ 230358 w 807573"/>
              <a:gd name="connsiteY218" fmla="*/ 111156 h 711198"/>
              <a:gd name="connsiteX219" fmla="*/ 268744 w 807573"/>
              <a:gd name="connsiteY219" fmla="*/ 104799 h 711198"/>
              <a:gd name="connsiteX220" fmla="*/ 649554 w 807573"/>
              <a:gd name="connsiteY220" fmla="*/ 0 h 711198"/>
              <a:gd name="connsiteX221" fmla="*/ 697179 w 807573"/>
              <a:gd name="connsiteY221" fmla="*/ 47625 h 711198"/>
              <a:gd name="connsiteX222" fmla="*/ 649554 w 807573"/>
              <a:gd name="connsiteY222" fmla="*/ 95250 h 711198"/>
              <a:gd name="connsiteX223" fmla="*/ 601929 w 807573"/>
              <a:gd name="connsiteY223" fmla="*/ 47625 h 711198"/>
              <a:gd name="connsiteX224" fmla="*/ 649554 w 807573"/>
              <a:gd name="connsiteY224" fmla="*/ 0 h 711198"/>
              <a:gd name="connsiteX225" fmla="*/ 459435 w 807573"/>
              <a:gd name="connsiteY225" fmla="*/ 0 h 711198"/>
              <a:gd name="connsiteX226" fmla="*/ 507060 w 807573"/>
              <a:gd name="connsiteY226" fmla="*/ 47625 h 711198"/>
              <a:gd name="connsiteX227" fmla="*/ 459435 w 807573"/>
              <a:gd name="connsiteY227" fmla="*/ 95250 h 711198"/>
              <a:gd name="connsiteX228" fmla="*/ 411810 w 807573"/>
              <a:gd name="connsiteY228" fmla="*/ 47625 h 711198"/>
              <a:gd name="connsiteX229" fmla="*/ 459435 w 807573"/>
              <a:gd name="connsiteY229" fmla="*/ 0 h 711198"/>
              <a:gd name="connsiteX230" fmla="*/ 268649 w 807573"/>
              <a:gd name="connsiteY230" fmla="*/ 0 h 711198"/>
              <a:gd name="connsiteX231" fmla="*/ 316274 w 807573"/>
              <a:gd name="connsiteY231" fmla="*/ 47625 h 711198"/>
              <a:gd name="connsiteX232" fmla="*/ 268649 w 807573"/>
              <a:gd name="connsiteY232" fmla="*/ 95250 h 711198"/>
              <a:gd name="connsiteX233" fmla="*/ 221024 w 807573"/>
              <a:gd name="connsiteY233" fmla="*/ 47625 h 711198"/>
              <a:gd name="connsiteX234" fmla="*/ 268649 w 807573"/>
              <a:gd name="connsiteY234" fmla="*/ 0 h 71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807573" h="711198">
                <a:moveTo>
                  <a:pt x="203463" y="670586"/>
                </a:moveTo>
                <a:lnTo>
                  <a:pt x="203463" y="686018"/>
                </a:lnTo>
                <a:cubicBezTo>
                  <a:pt x="208743" y="686425"/>
                  <a:pt x="214022" y="686831"/>
                  <a:pt x="219708" y="686831"/>
                </a:cubicBezTo>
                <a:lnTo>
                  <a:pt x="219708" y="670586"/>
                </a:lnTo>
                <a:cubicBezTo>
                  <a:pt x="216865" y="670586"/>
                  <a:pt x="214022" y="670586"/>
                  <a:pt x="211586" y="670586"/>
                </a:cubicBezTo>
                <a:cubicBezTo>
                  <a:pt x="208743" y="670586"/>
                  <a:pt x="206306" y="670586"/>
                  <a:pt x="203463" y="670586"/>
                </a:cubicBezTo>
                <a:close/>
                <a:moveTo>
                  <a:pt x="252197" y="669774"/>
                </a:moveTo>
                <a:cubicBezTo>
                  <a:pt x="246512" y="670180"/>
                  <a:pt x="240826" y="670586"/>
                  <a:pt x="235953" y="670586"/>
                </a:cubicBezTo>
                <a:lnTo>
                  <a:pt x="235953" y="686831"/>
                </a:lnTo>
                <a:cubicBezTo>
                  <a:pt x="241638" y="686831"/>
                  <a:pt x="246918" y="686425"/>
                  <a:pt x="252197" y="686018"/>
                </a:cubicBezTo>
                <a:close/>
                <a:moveTo>
                  <a:pt x="170974" y="668149"/>
                </a:moveTo>
                <a:lnTo>
                  <a:pt x="170974" y="681145"/>
                </a:lnTo>
                <a:cubicBezTo>
                  <a:pt x="175848" y="682363"/>
                  <a:pt x="181533" y="683176"/>
                  <a:pt x="187219" y="683988"/>
                </a:cubicBezTo>
                <a:lnTo>
                  <a:pt x="187219" y="669774"/>
                </a:lnTo>
                <a:cubicBezTo>
                  <a:pt x="181533" y="669368"/>
                  <a:pt x="176254" y="668962"/>
                  <a:pt x="170974" y="668149"/>
                </a:cubicBezTo>
                <a:close/>
                <a:moveTo>
                  <a:pt x="284686" y="665713"/>
                </a:moveTo>
                <a:cubicBezTo>
                  <a:pt x="279407" y="666525"/>
                  <a:pt x="273721" y="667337"/>
                  <a:pt x="268442" y="668149"/>
                </a:cubicBezTo>
                <a:lnTo>
                  <a:pt x="268442" y="683988"/>
                </a:lnTo>
                <a:cubicBezTo>
                  <a:pt x="274127" y="683176"/>
                  <a:pt x="279813" y="682363"/>
                  <a:pt x="284686" y="681145"/>
                </a:cubicBezTo>
                <a:close/>
                <a:moveTo>
                  <a:pt x="138485" y="661652"/>
                </a:moveTo>
                <a:lnTo>
                  <a:pt x="138485" y="662464"/>
                </a:lnTo>
                <a:cubicBezTo>
                  <a:pt x="138485" y="667337"/>
                  <a:pt x="144577" y="672211"/>
                  <a:pt x="154730" y="676272"/>
                </a:cubicBezTo>
                <a:lnTo>
                  <a:pt x="154730" y="665307"/>
                </a:lnTo>
                <a:cubicBezTo>
                  <a:pt x="150262" y="664494"/>
                  <a:pt x="146201" y="663682"/>
                  <a:pt x="142140" y="662464"/>
                </a:cubicBezTo>
                <a:cubicBezTo>
                  <a:pt x="140922" y="662464"/>
                  <a:pt x="140110" y="662058"/>
                  <a:pt x="138891" y="661652"/>
                </a:cubicBezTo>
                <a:cubicBezTo>
                  <a:pt x="138485" y="661652"/>
                  <a:pt x="138485" y="661652"/>
                  <a:pt x="138485" y="661652"/>
                </a:cubicBezTo>
                <a:close/>
                <a:moveTo>
                  <a:pt x="317176" y="655154"/>
                </a:moveTo>
                <a:cubicBezTo>
                  <a:pt x="312302" y="657590"/>
                  <a:pt x="306617" y="660027"/>
                  <a:pt x="300931" y="661652"/>
                </a:cubicBezTo>
                <a:lnTo>
                  <a:pt x="300931" y="676272"/>
                </a:lnTo>
                <a:cubicBezTo>
                  <a:pt x="311084" y="672617"/>
                  <a:pt x="317176" y="667743"/>
                  <a:pt x="317176" y="662464"/>
                </a:cubicBezTo>
                <a:close/>
                <a:moveTo>
                  <a:pt x="235953" y="629162"/>
                </a:moveTo>
                <a:cubicBezTo>
                  <a:pt x="230267" y="629568"/>
                  <a:pt x="224581" y="629975"/>
                  <a:pt x="219708" y="629975"/>
                </a:cubicBezTo>
                <a:lnTo>
                  <a:pt x="219708" y="646219"/>
                </a:lnTo>
                <a:cubicBezTo>
                  <a:pt x="225394" y="645813"/>
                  <a:pt x="230673" y="645813"/>
                  <a:pt x="235953" y="645407"/>
                </a:cubicBezTo>
                <a:close/>
                <a:moveTo>
                  <a:pt x="187219" y="629162"/>
                </a:moveTo>
                <a:lnTo>
                  <a:pt x="187219" y="645407"/>
                </a:lnTo>
                <a:cubicBezTo>
                  <a:pt x="192498" y="645813"/>
                  <a:pt x="197778" y="646219"/>
                  <a:pt x="203463" y="646219"/>
                </a:cubicBezTo>
                <a:lnTo>
                  <a:pt x="203463" y="629975"/>
                </a:lnTo>
                <a:cubicBezTo>
                  <a:pt x="197778" y="629975"/>
                  <a:pt x="192498" y="629568"/>
                  <a:pt x="187219" y="629162"/>
                </a:cubicBezTo>
                <a:close/>
                <a:moveTo>
                  <a:pt x="268442" y="625101"/>
                </a:moveTo>
                <a:cubicBezTo>
                  <a:pt x="263162" y="625913"/>
                  <a:pt x="257477" y="626726"/>
                  <a:pt x="252197" y="627538"/>
                </a:cubicBezTo>
                <a:lnTo>
                  <a:pt x="252197" y="643376"/>
                </a:lnTo>
                <a:cubicBezTo>
                  <a:pt x="257883" y="642564"/>
                  <a:pt x="263568" y="641752"/>
                  <a:pt x="268442" y="640534"/>
                </a:cubicBezTo>
                <a:close/>
                <a:moveTo>
                  <a:pt x="154730" y="624695"/>
                </a:moveTo>
                <a:lnTo>
                  <a:pt x="154730" y="640534"/>
                </a:lnTo>
                <a:cubicBezTo>
                  <a:pt x="159603" y="641752"/>
                  <a:pt x="165289" y="642564"/>
                  <a:pt x="170974" y="643376"/>
                </a:cubicBezTo>
                <a:lnTo>
                  <a:pt x="170974" y="627132"/>
                </a:lnTo>
                <a:cubicBezTo>
                  <a:pt x="165289" y="626726"/>
                  <a:pt x="160009" y="625507"/>
                  <a:pt x="154730" y="624695"/>
                </a:cubicBezTo>
                <a:close/>
                <a:moveTo>
                  <a:pt x="89751" y="621040"/>
                </a:moveTo>
                <a:lnTo>
                  <a:pt x="89751" y="636879"/>
                </a:lnTo>
                <a:cubicBezTo>
                  <a:pt x="93812" y="637285"/>
                  <a:pt x="97874" y="637691"/>
                  <a:pt x="101935" y="637691"/>
                </a:cubicBezTo>
                <a:cubicBezTo>
                  <a:pt x="99092" y="633224"/>
                  <a:pt x="97874" y="627538"/>
                  <a:pt x="97874" y="621852"/>
                </a:cubicBezTo>
                <a:lnTo>
                  <a:pt x="97874" y="621446"/>
                </a:lnTo>
                <a:cubicBezTo>
                  <a:pt x="95031" y="621446"/>
                  <a:pt x="92594" y="621040"/>
                  <a:pt x="89751" y="621040"/>
                </a:cubicBezTo>
                <a:close/>
                <a:moveTo>
                  <a:pt x="57262" y="616573"/>
                </a:moveTo>
                <a:lnTo>
                  <a:pt x="57262" y="632411"/>
                </a:lnTo>
                <a:cubicBezTo>
                  <a:pt x="62136" y="633630"/>
                  <a:pt x="67821" y="634442"/>
                  <a:pt x="73507" y="635254"/>
                </a:cubicBezTo>
                <a:lnTo>
                  <a:pt x="73507" y="619009"/>
                </a:lnTo>
                <a:cubicBezTo>
                  <a:pt x="67821" y="618603"/>
                  <a:pt x="62542" y="617385"/>
                  <a:pt x="57262" y="616573"/>
                </a:cubicBezTo>
                <a:close/>
                <a:moveTo>
                  <a:pt x="300931" y="614542"/>
                </a:moveTo>
                <a:cubicBezTo>
                  <a:pt x="296058" y="616979"/>
                  <a:pt x="290372" y="619416"/>
                  <a:pt x="284686" y="621040"/>
                </a:cubicBezTo>
                <a:lnTo>
                  <a:pt x="284686" y="635660"/>
                </a:lnTo>
                <a:cubicBezTo>
                  <a:pt x="294839" y="632005"/>
                  <a:pt x="300931" y="627132"/>
                  <a:pt x="300931" y="621852"/>
                </a:cubicBezTo>
                <a:close/>
                <a:moveTo>
                  <a:pt x="122240" y="614542"/>
                </a:moveTo>
                <a:lnTo>
                  <a:pt x="122240" y="621852"/>
                </a:lnTo>
                <a:cubicBezTo>
                  <a:pt x="122240" y="626726"/>
                  <a:pt x="128332" y="631599"/>
                  <a:pt x="138485" y="635660"/>
                </a:cubicBezTo>
                <a:lnTo>
                  <a:pt x="138485" y="620634"/>
                </a:lnTo>
                <a:cubicBezTo>
                  <a:pt x="132393" y="619009"/>
                  <a:pt x="127114" y="616979"/>
                  <a:pt x="122240" y="614542"/>
                </a:cubicBezTo>
                <a:close/>
                <a:moveTo>
                  <a:pt x="24773" y="606420"/>
                </a:moveTo>
                <a:lnTo>
                  <a:pt x="24773" y="613730"/>
                </a:lnTo>
                <a:cubicBezTo>
                  <a:pt x="24773" y="618603"/>
                  <a:pt x="30865" y="623477"/>
                  <a:pt x="41018" y="627538"/>
                </a:cubicBezTo>
                <a:lnTo>
                  <a:pt x="41018" y="612512"/>
                </a:lnTo>
                <a:cubicBezTo>
                  <a:pt x="34926" y="610887"/>
                  <a:pt x="29646" y="608857"/>
                  <a:pt x="24773" y="606420"/>
                </a:cubicBezTo>
                <a:close/>
                <a:moveTo>
                  <a:pt x="73507" y="572306"/>
                </a:moveTo>
                <a:lnTo>
                  <a:pt x="73507" y="588145"/>
                </a:lnTo>
                <a:cubicBezTo>
                  <a:pt x="78380" y="589363"/>
                  <a:pt x="84066" y="590175"/>
                  <a:pt x="89751" y="590988"/>
                </a:cubicBezTo>
                <a:lnTo>
                  <a:pt x="89751" y="574743"/>
                </a:lnTo>
                <a:cubicBezTo>
                  <a:pt x="84066" y="574337"/>
                  <a:pt x="78786" y="573119"/>
                  <a:pt x="73507" y="572306"/>
                </a:cubicBezTo>
                <a:close/>
                <a:moveTo>
                  <a:pt x="41018" y="561747"/>
                </a:moveTo>
                <a:lnTo>
                  <a:pt x="41018" y="569057"/>
                </a:lnTo>
                <a:cubicBezTo>
                  <a:pt x="41018" y="574337"/>
                  <a:pt x="47109" y="579210"/>
                  <a:pt x="57262" y="582865"/>
                </a:cubicBezTo>
                <a:lnTo>
                  <a:pt x="57262" y="567839"/>
                </a:lnTo>
                <a:cubicBezTo>
                  <a:pt x="51170" y="566215"/>
                  <a:pt x="45891" y="564184"/>
                  <a:pt x="41018" y="561747"/>
                </a:cubicBezTo>
                <a:close/>
                <a:moveTo>
                  <a:pt x="211586" y="556874"/>
                </a:moveTo>
                <a:cubicBezTo>
                  <a:pt x="162040" y="556874"/>
                  <a:pt x="122240" y="567839"/>
                  <a:pt x="122240" y="581241"/>
                </a:cubicBezTo>
                <a:cubicBezTo>
                  <a:pt x="122240" y="594643"/>
                  <a:pt x="162040" y="605608"/>
                  <a:pt x="211586" y="605608"/>
                </a:cubicBezTo>
                <a:cubicBezTo>
                  <a:pt x="261132" y="605608"/>
                  <a:pt x="300931" y="594643"/>
                  <a:pt x="300931" y="581241"/>
                </a:cubicBezTo>
                <a:cubicBezTo>
                  <a:pt x="300931" y="567839"/>
                  <a:pt x="261132" y="556874"/>
                  <a:pt x="211586" y="556874"/>
                </a:cubicBezTo>
                <a:close/>
                <a:moveTo>
                  <a:pt x="138485" y="515450"/>
                </a:moveTo>
                <a:cubicBezTo>
                  <a:pt x="132799" y="515856"/>
                  <a:pt x="127114" y="516263"/>
                  <a:pt x="122240" y="516263"/>
                </a:cubicBezTo>
                <a:lnTo>
                  <a:pt x="122240" y="532507"/>
                </a:lnTo>
                <a:cubicBezTo>
                  <a:pt x="127926" y="532101"/>
                  <a:pt x="133206" y="532101"/>
                  <a:pt x="138485" y="531695"/>
                </a:cubicBezTo>
                <a:close/>
                <a:moveTo>
                  <a:pt x="89751" y="515450"/>
                </a:moveTo>
                <a:lnTo>
                  <a:pt x="89751" y="531695"/>
                </a:lnTo>
                <a:cubicBezTo>
                  <a:pt x="95031" y="532101"/>
                  <a:pt x="100310" y="532101"/>
                  <a:pt x="105996" y="532507"/>
                </a:cubicBezTo>
                <a:lnTo>
                  <a:pt x="105996" y="516263"/>
                </a:lnTo>
                <a:cubicBezTo>
                  <a:pt x="100310" y="516263"/>
                  <a:pt x="95031" y="515856"/>
                  <a:pt x="89751" y="515450"/>
                </a:cubicBezTo>
                <a:close/>
                <a:moveTo>
                  <a:pt x="170974" y="511389"/>
                </a:moveTo>
                <a:cubicBezTo>
                  <a:pt x="165695" y="512201"/>
                  <a:pt x="160009" y="513014"/>
                  <a:pt x="154730" y="513826"/>
                </a:cubicBezTo>
                <a:lnTo>
                  <a:pt x="154730" y="529664"/>
                </a:lnTo>
                <a:cubicBezTo>
                  <a:pt x="160415" y="528852"/>
                  <a:pt x="166101" y="528040"/>
                  <a:pt x="170974" y="526821"/>
                </a:cubicBezTo>
                <a:close/>
                <a:moveTo>
                  <a:pt x="57262" y="511389"/>
                </a:moveTo>
                <a:lnTo>
                  <a:pt x="57262" y="527228"/>
                </a:lnTo>
                <a:cubicBezTo>
                  <a:pt x="62136" y="528446"/>
                  <a:pt x="67821" y="529258"/>
                  <a:pt x="73507" y="530070"/>
                </a:cubicBezTo>
                <a:lnTo>
                  <a:pt x="73507" y="513826"/>
                </a:lnTo>
                <a:cubicBezTo>
                  <a:pt x="67821" y="513014"/>
                  <a:pt x="62542" y="512201"/>
                  <a:pt x="57262" y="511389"/>
                </a:cubicBezTo>
                <a:close/>
                <a:moveTo>
                  <a:pt x="203463" y="500830"/>
                </a:moveTo>
                <a:cubicBezTo>
                  <a:pt x="198590" y="503267"/>
                  <a:pt x="192904" y="505704"/>
                  <a:pt x="187219" y="507328"/>
                </a:cubicBezTo>
                <a:lnTo>
                  <a:pt x="187219" y="521948"/>
                </a:lnTo>
                <a:cubicBezTo>
                  <a:pt x="197372" y="518293"/>
                  <a:pt x="203463" y="513420"/>
                  <a:pt x="203463" y="508140"/>
                </a:cubicBezTo>
                <a:close/>
                <a:moveTo>
                  <a:pt x="24773" y="500830"/>
                </a:moveTo>
                <a:lnTo>
                  <a:pt x="24773" y="508140"/>
                </a:lnTo>
                <a:cubicBezTo>
                  <a:pt x="24773" y="513014"/>
                  <a:pt x="30865" y="517887"/>
                  <a:pt x="41018" y="521948"/>
                </a:cubicBezTo>
                <a:lnTo>
                  <a:pt x="41018" y="506922"/>
                </a:lnTo>
                <a:cubicBezTo>
                  <a:pt x="34926" y="505297"/>
                  <a:pt x="29646" y="503267"/>
                  <a:pt x="24773" y="500830"/>
                </a:cubicBezTo>
                <a:close/>
                <a:moveTo>
                  <a:pt x="114118" y="443162"/>
                </a:moveTo>
                <a:cubicBezTo>
                  <a:pt x="64572" y="443162"/>
                  <a:pt x="24773" y="454127"/>
                  <a:pt x="24773" y="467529"/>
                </a:cubicBezTo>
                <a:cubicBezTo>
                  <a:pt x="24773" y="480931"/>
                  <a:pt x="64572" y="491896"/>
                  <a:pt x="114118" y="491896"/>
                </a:cubicBezTo>
                <a:cubicBezTo>
                  <a:pt x="163664" y="491896"/>
                  <a:pt x="203463" y="480931"/>
                  <a:pt x="203463" y="467529"/>
                </a:cubicBezTo>
                <a:cubicBezTo>
                  <a:pt x="203463" y="454127"/>
                  <a:pt x="163664" y="443162"/>
                  <a:pt x="114118" y="443162"/>
                </a:cubicBezTo>
                <a:close/>
                <a:moveTo>
                  <a:pt x="113712" y="418795"/>
                </a:moveTo>
                <a:cubicBezTo>
                  <a:pt x="139703" y="418795"/>
                  <a:pt x="164070" y="421638"/>
                  <a:pt x="183158" y="426917"/>
                </a:cubicBezTo>
                <a:cubicBezTo>
                  <a:pt x="212398" y="434633"/>
                  <a:pt x="227424" y="448441"/>
                  <a:pt x="227424" y="467529"/>
                </a:cubicBezTo>
                <a:lnTo>
                  <a:pt x="227424" y="500018"/>
                </a:lnTo>
                <a:cubicBezTo>
                  <a:pt x="238389" y="507328"/>
                  <a:pt x="243669" y="517075"/>
                  <a:pt x="243669" y="528446"/>
                </a:cubicBezTo>
                <a:cubicBezTo>
                  <a:pt x="243669" y="530477"/>
                  <a:pt x="243669" y="532507"/>
                  <a:pt x="243263" y="534132"/>
                </a:cubicBezTo>
                <a:cubicBezTo>
                  <a:pt x="257477" y="535350"/>
                  <a:pt x="270066" y="537787"/>
                  <a:pt x="281031" y="540629"/>
                </a:cubicBezTo>
                <a:cubicBezTo>
                  <a:pt x="310272" y="548346"/>
                  <a:pt x="325298" y="562153"/>
                  <a:pt x="325298" y="581241"/>
                </a:cubicBezTo>
                <a:lnTo>
                  <a:pt x="325298" y="593424"/>
                </a:lnTo>
                <a:cubicBezTo>
                  <a:pt x="336263" y="600734"/>
                  <a:pt x="341542" y="610481"/>
                  <a:pt x="341136" y="621852"/>
                </a:cubicBezTo>
                <a:lnTo>
                  <a:pt x="341136" y="662464"/>
                </a:lnTo>
                <a:cubicBezTo>
                  <a:pt x="341136" y="706324"/>
                  <a:pt x="261538" y="711198"/>
                  <a:pt x="227424" y="711198"/>
                </a:cubicBezTo>
                <a:cubicBezTo>
                  <a:pt x="201433" y="711198"/>
                  <a:pt x="177066" y="708355"/>
                  <a:pt x="157979" y="703075"/>
                </a:cubicBezTo>
                <a:cubicBezTo>
                  <a:pt x="128738" y="695359"/>
                  <a:pt x="113712" y="681551"/>
                  <a:pt x="113712" y="662464"/>
                </a:cubicBezTo>
                <a:cubicBezTo>
                  <a:pt x="87721" y="662464"/>
                  <a:pt x="63354" y="659621"/>
                  <a:pt x="44266" y="654341"/>
                </a:cubicBezTo>
                <a:cubicBezTo>
                  <a:pt x="15026" y="646625"/>
                  <a:pt x="0" y="632817"/>
                  <a:pt x="0" y="613730"/>
                </a:cubicBezTo>
                <a:lnTo>
                  <a:pt x="0" y="573119"/>
                </a:lnTo>
                <a:cubicBezTo>
                  <a:pt x="0" y="560529"/>
                  <a:pt x="6498" y="551188"/>
                  <a:pt x="16245" y="544284"/>
                </a:cubicBezTo>
                <a:lnTo>
                  <a:pt x="16245" y="536568"/>
                </a:lnTo>
                <a:cubicBezTo>
                  <a:pt x="5279" y="529258"/>
                  <a:pt x="0" y="519511"/>
                  <a:pt x="0" y="508140"/>
                </a:cubicBezTo>
                <a:lnTo>
                  <a:pt x="0" y="467529"/>
                </a:lnTo>
                <a:cubicBezTo>
                  <a:pt x="0" y="423668"/>
                  <a:pt x="79598" y="418795"/>
                  <a:pt x="113712" y="418795"/>
                </a:cubicBezTo>
                <a:close/>
                <a:moveTo>
                  <a:pt x="55955" y="197423"/>
                </a:moveTo>
                <a:lnTo>
                  <a:pt x="312178" y="453646"/>
                </a:lnTo>
                <a:lnTo>
                  <a:pt x="455053" y="310771"/>
                </a:lnTo>
                <a:lnTo>
                  <a:pt x="655078" y="510796"/>
                </a:lnTo>
                <a:lnTo>
                  <a:pt x="751376" y="606999"/>
                </a:lnTo>
                <a:lnTo>
                  <a:pt x="807573" y="550801"/>
                </a:lnTo>
                <a:lnTo>
                  <a:pt x="807573" y="703201"/>
                </a:lnTo>
                <a:lnTo>
                  <a:pt x="655078" y="703201"/>
                </a:lnTo>
                <a:lnTo>
                  <a:pt x="711370" y="647003"/>
                </a:lnTo>
                <a:lnTo>
                  <a:pt x="616978" y="552706"/>
                </a:lnTo>
                <a:lnTo>
                  <a:pt x="455053" y="390781"/>
                </a:lnTo>
                <a:lnTo>
                  <a:pt x="312178" y="533656"/>
                </a:lnTo>
                <a:lnTo>
                  <a:pt x="16045" y="237428"/>
                </a:lnTo>
                <a:close/>
                <a:moveTo>
                  <a:pt x="268744" y="104799"/>
                </a:moveTo>
                <a:cubicBezTo>
                  <a:pt x="281715" y="104799"/>
                  <a:pt x="294685" y="106918"/>
                  <a:pt x="307130" y="111156"/>
                </a:cubicBezTo>
                <a:cubicBezTo>
                  <a:pt x="320932" y="115608"/>
                  <a:pt x="333832" y="122478"/>
                  <a:pt x="345230" y="131444"/>
                </a:cubicBezTo>
                <a:cubicBezTo>
                  <a:pt x="348526" y="134172"/>
                  <a:pt x="350807" y="137930"/>
                  <a:pt x="351707" y="142112"/>
                </a:cubicBezTo>
                <a:lnTo>
                  <a:pt x="363708" y="197929"/>
                </a:lnTo>
                <a:lnTo>
                  <a:pt x="376186" y="142112"/>
                </a:lnTo>
                <a:cubicBezTo>
                  <a:pt x="377111" y="137917"/>
                  <a:pt x="379428" y="134157"/>
                  <a:pt x="382758" y="131444"/>
                </a:cubicBezTo>
                <a:cubicBezTo>
                  <a:pt x="427542" y="96481"/>
                  <a:pt x="490375" y="96481"/>
                  <a:pt x="535159" y="131444"/>
                </a:cubicBezTo>
                <a:cubicBezTo>
                  <a:pt x="538454" y="134172"/>
                  <a:pt x="540735" y="137930"/>
                  <a:pt x="541636" y="142112"/>
                </a:cubicBezTo>
                <a:lnTo>
                  <a:pt x="554209" y="196119"/>
                </a:lnTo>
                <a:lnTo>
                  <a:pt x="566686" y="142112"/>
                </a:lnTo>
                <a:cubicBezTo>
                  <a:pt x="567637" y="137904"/>
                  <a:pt x="569988" y="134143"/>
                  <a:pt x="573354" y="131444"/>
                </a:cubicBezTo>
                <a:cubicBezTo>
                  <a:pt x="584775" y="122515"/>
                  <a:pt x="597669" y="115649"/>
                  <a:pt x="611454" y="111156"/>
                </a:cubicBezTo>
                <a:cubicBezTo>
                  <a:pt x="636343" y="102680"/>
                  <a:pt x="663336" y="102680"/>
                  <a:pt x="688225" y="111156"/>
                </a:cubicBezTo>
                <a:cubicBezTo>
                  <a:pt x="702027" y="115608"/>
                  <a:pt x="714928" y="122478"/>
                  <a:pt x="726325" y="131444"/>
                </a:cubicBezTo>
                <a:cubicBezTo>
                  <a:pt x="729621" y="134172"/>
                  <a:pt x="731902" y="137930"/>
                  <a:pt x="732802" y="142112"/>
                </a:cubicBezTo>
                <a:lnTo>
                  <a:pt x="762997" y="280606"/>
                </a:lnTo>
                <a:cubicBezTo>
                  <a:pt x="763006" y="280642"/>
                  <a:pt x="763016" y="280678"/>
                  <a:pt x="763024" y="280715"/>
                </a:cubicBezTo>
                <a:cubicBezTo>
                  <a:pt x="765723" y="291318"/>
                  <a:pt x="759313" y="302102"/>
                  <a:pt x="748709" y="304799"/>
                </a:cubicBezTo>
                <a:lnTo>
                  <a:pt x="747852" y="304799"/>
                </a:lnTo>
                <a:lnTo>
                  <a:pt x="744709" y="304799"/>
                </a:lnTo>
                <a:cubicBezTo>
                  <a:pt x="735600" y="305012"/>
                  <a:pt x="727615" y="298744"/>
                  <a:pt x="725659" y="289845"/>
                </a:cubicBezTo>
                <a:lnTo>
                  <a:pt x="697084" y="161924"/>
                </a:lnTo>
                <a:lnTo>
                  <a:pt x="697084" y="229552"/>
                </a:lnTo>
                <a:lnTo>
                  <a:pt x="725659" y="371474"/>
                </a:lnTo>
                <a:lnTo>
                  <a:pt x="697084" y="371474"/>
                </a:lnTo>
                <a:lnTo>
                  <a:pt x="697084" y="513302"/>
                </a:lnTo>
                <a:lnTo>
                  <a:pt x="658984" y="475202"/>
                </a:lnTo>
                <a:lnTo>
                  <a:pt x="658984" y="371474"/>
                </a:lnTo>
                <a:lnTo>
                  <a:pt x="639934" y="371474"/>
                </a:lnTo>
                <a:lnTo>
                  <a:pt x="639934" y="456152"/>
                </a:lnTo>
                <a:lnTo>
                  <a:pt x="601834" y="418052"/>
                </a:lnTo>
                <a:lnTo>
                  <a:pt x="601834" y="371474"/>
                </a:lnTo>
                <a:lnTo>
                  <a:pt x="573259" y="371474"/>
                </a:lnTo>
                <a:lnTo>
                  <a:pt x="601834" y="229647"/>
                </a:lnTo>
                <a:lnTo>
                  <a:pt x="601834" y="162972"/>
                </a:lnTo>
                <a:lnTo>
                  <a:pt x="573259" y="287369"/>
                </a:lnTo>
                <a:cubicBezTo>
                  <a:pt x="572416" y="297253"/>
                  <a:pt x="564129" y="304836"/>
                  <a:pt x="554209" y="304799"/>
                </a:cubicBezTo>
                <a:cubicBezTo>
                  <a:pt x="545313" y="304740"/>
                  <a:pt x="537643" y="298533"/>
                  <a:pt x="535730" y="289845"/>
                </a:cubicBezTo>
                <a:lnTo>
                  <a:pt x="535159" y="285749"/>
                </a:lnTo>
                <a:lnTo>
                  <a:pt x="507250" y="163544"/>
                </a:lnTo>
                <a:lnTo>
                  <a:pt x="507250" y="323278"/>
                </a:lnTo>
                <a:lnTo>
                  <a:pt x="486200" y="302132"/>
                </a:lnTo>
                <a:cubicBezTo>
                  <a:pt x="471329" y="287297"/>
                  <a:pt x="447255" y="287297"/>
                  <a:pt x="432384" y="302132"/>
                </a:cubicBezTo>
                <a:lnTo>
                  <a:pt x="411333" y="322421"/>
                </a:lnTo>
                <a:lnTo>
                  <a:pt x="411333" y="163639"/>
                </a:lnTo>
                <a:lnTo>
                  <a:pt x="382758" y="289940"/>
                </a:lnTo>
                <a:cubicBezTo>
                  <a:pt x="380763" y="298802"/>
                  <a:pt x="372789" y="305021"/>
                  <a:pt x="363708" y="304799"/>
                </a:cubicBezTo>
                <a:cubicBezTo>
                  <a:pt x="354813" y="304740"/>
                  <a:pt x="347143" y="298533"/>
                  <a:pt x="345230" y="289845"/>
                </a:cubicBezTo>
                <a:lnTo>
                  <a:pt x="316655" y="163544"/>
                </a:lnTo>
                <a:lnTo>
                  <a:pt x="316655" y="417861"/>
                </a:lnTo>
                <a:lnTo>
                  <a:pt x="278555" y="379761"/>
                </a:lnTo>
                <a:lnTo>
                  <a:pt x="278555" y="314324"/>
                </a:lnTo>
                <a:lnTo>
                  <a:pt x="259505" y="314324"/>
                </a:lnTo>
                <a:lnTo>
                  <a:pt x="259505" y="361092"/>
                </a:lnTo>
                <a:lnTo>
                  <a:pt x="221405" y="322992"/>
                </a:lnTo>
                <a:lnTo>
                  <a:pt x="221405" y="163639"/>
                </a:lnTo>
                <a:lnTo>
                  <a:pt x="191401" y="292607"/>
                </a:lnTo>
                <a:lnTo>
                  <a:pt x="190639" y="292512"/>
                </a:lnTo>
                <a:lnTo>
                  <a:pt x="181114" y="282987"/>
                </a:lnTo>
                <a:lnTo>
                  <a:pt x="159302" y="261175"/>
                </a:lnTo>
                <a:lnTo>
                  <a:pt x="185781" y="142112"/>
                </a:lnTo>
                <a:cubicBezTo>
                  <a:pt x="186630" y="137910"/>
                  <a:pt x="188922" y="134136"/>
                  <a:pt x="192258" y="131444"/>
                </a:cubicBezTo>
                <a:cubicBezTo>
                  <a:pt x="203680" y="122515"/>
                  <a:pt x="216574" y="115649"/>
                  <a:pt x="230358" y="111156"/>
                </a:cubicBezTo>
                <a:cubicBezTo>
                  <a:pt x="242802" y="106918"/>
                  <a:pt x="255773" y="104799"/>
                  <a:pt x="268744" y="104799"/>
                </a:cubicBezTo>
                <a:close/>
                <a:moveTo>
                  <a:pt x="649554" y="0"/>
                </a:moveTo>
                <a:cubicBezTo>
                  <a:pt x="675857" y="0"/>
                  <a:pt x="697179" y="21322"/>
                  <a:pt x="697179" y="47625"/>
                </a:cubicBezTo>
                <a:cubicBezTo>
                  <a:pt x="697179" y="73928"/>
                  <a:pt x="675857" y="95250"/>
                  <a:pt x="649554" y="95250"/>
                </a:cubicBezTo>
                <a:cubicBezTo>
                  <a:pt x="623251" y="95250"/>
                  <a:pt x="601929" y="73928"/>
                  <a:pt x="601929" y="47625"/>
                </a:cubicBezTo>
                <a:cubicBezTo>
                  <a:pt x="601929" y="21322"/>
                  <a:pt x="623251" y="0"/>
                  <a:pt x="649554" y="0"/>
                </a:cubicBezTo>
                <a:close/>
                <a:moveTo>
                  <a:pt x="459435" y="0"/>
                </a:moveTo>
                <a:cubicBezTo>
                  <a:pt x="485738" y="0"/>
                  <a:pt x="507060" y="21322"/>
                  <a:pt x="507060" y="47625"/>
                </a:cubicBezTo>
                <a:cubicBezTo>
                  <a:pt x="507060" y="73928"/>
                  <a:pt x="485738" y="95250"/>
                  <a:pt x="459435" y="95250"/>
                </a:cubicBezTo>
                <a:cubicBezTo>
                  <a:pt x="433132" y="95250"/>
                  <a:pt x="411810" y="73928"/>
                  <a:pt x="411810" y="47625"/>
                </a:cubicBezTo>
                <a:cubicBezTo>
                  <a:pt x="411810" y="21322"/>
                  <a:pt x="433132" y="0"/>
                  <a:pt x="459435" y="0"/>
                </a:cubicBezTo>
                <a:close/>
                <a:moveTo>
                  <a:pt x="268649" y="0"/>
                </a:moveTo>
                <a:cubicBezTo>
                  <a:pt x="294952" y="0"/>
                  <a:pt x="316274" y="21322"/>
                  <a:pt x="316274" y="47625"/>
                </a:cubicBezTo>
                <a:cubicBezTo>
                  <a:pt x="316274" y="73928"/>
                  <a:pt x="294952" y="95250"/>
                  <a:pt x="268649" y="95250"/>
                </a:cubicBezTo>
                <a:cubicBezTo>
                  <a:pt x="242346" y="95250"/>
                  <a:pt x="221024" y="73928"/>
                  <a:pt x="221024" y="47625"/>
                </a:cubicBezTo>
                <a:cubicBezTo>
                  <a:pt x="221024" y="21322"/>
                  <a:pt x="242346" y="0"/>
                  <a:pt x="26864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Рисунок 25" descr="Банк">
            <a:extLst>
              <a:ext uri="{FF2B5EF4-FFF2-40B4-BE49-F238E27FC236}">
                <a16:creationId xmlns:a16="http://schemas.microsoft.com/office/drawing/2014/main" id="{E163D2E4-2AC5-4B96-B224-8688FEBD7172}"/>
              </a:ext>
            </a:extLst>
          </p:cNvPr>
          <p:cNvSpPr/>
          <p:nvPr/>
        </p:nvSpPr>
        <p:spPr>
          <a:xfrm>
            <a:off x="10601318" y="1321547"/>
            <a:ext cx="766210" cy="697974"/>
          </a:xfrm>
          <a:custGeom>
            <a:avLst/>
            <a:gdLst>
              <a:gd name="connsiteX0" fmla="*/ 786827 w 866650"/>
              <a:gd name="connsiteY0" fmla="*/ 718407 h 821037"/>
              <a:gd name="connsiteX1" fmla="*/ 786827 w 866650"/>
              <a:gd name="connsiteY1" fmla="*/ 695601 h 821037"/>
              <a:gd name="connsiteX2" fmla="*/ 741214 w 866650"/>
              <a:gd name="connsiteY2" fmla="*/ 695601 h 821037"/>
              <a:gd name="connsiteX3" fmla="*/ 741214 w 866650"/>
              <a:gd name="connsiteY3" fmla="*/ 307889 h 821037"/>
              <a:gd name="connsiteX4" fmla="*/ 786827 w 866650"/>
              <a:gd name="connsiteY4" fmla="*/ 307889 h 821037"/>
              <a:gd name="connsiteX5" fmla="*/ 786827 w 866650"/>
              <a:gd name="connsiteY5" fmla="*/ 285082 h 821037"/>
              <a:gd name="connsiteX6" fmla="*/ 821037 w 866650"/>
              <a:gd name="connsiteY6" fmla="*/ 285082 h 821037"/>
              <a:gd name="connsiteX7" fmla="*/ 821037 w 866650"/>
              <a:gd name="connsiteY7" fmla="*/ 216663 h 821037"/>
              <a:gd name="connsiteX8" fmla="*/ 786827 w 866650"/>
              <a:gd name="connsiteY8" fmla="*/ 216663 h 821037"/>
              <a:gd name="connsiteX9" fmla="*/ 433325 w 866650"/>
              <a:gd name="connsiteY9" fmla="*/ 0 h 821037"/>
              <a:gd name="connsiteX10" fmla="*/ 79823 w 866650"/>
              <a:gd name="connsiteY10" fmla="*/ 216663 h 821037"/>
              <a:gd name="connsiteX11" fmla="*/ 45613 w 866650"/>
              <a:gd name="connsiteY11" fmla="*/ 216663 h 821037"/>
              <a:gd name="connsiteX12" fmla="*/ 45613 w 866650"/>
              <a:gd name="connsiteY12" fmla="*/ 285082 h 821037"/>
              <a:gd name="connsiteX13" fmla="*/ 79823 w 866650"/>
              <a:gd name="connsiteY13" fmla="*/ 285082 h 821037"/>
              <a:gd name="connsiteX14" fmla="*/ 79823 w 866650"/>
              <a:gd name="connsiteY14" fmla="*/ 307889 h 821037"/>
              <a:gd name="connsiteX15" fmla="*/ 125436 w 866650"/>
              <a:gd name="connsiteY15" fmla="*/ 307889 h 821037"/>
              <a:gd name="connsiteX16" fmla="*/ 125436 w 866650"/>
              <a:gd name="connsiteY16" fmla="*/ 695601 h 821037"/>
              <a:gd name="connsiteX17" fmla="*/ 79823 w 866650"/>
              <a:gd name="connsiteY17" fmla="*/ 695601 h 821037"/>
              <a:gd name="connsiteX18" fmla="*/ 79823 w 866650"/>
              <a:gd name="connsiteY18" fmla="*/ 718407 h 821037"/>
              <a:gd name="connsiteX19" fmla="*/ 0 w 866650"/>
              <a:gd name="connsiteY19" fmla="*/ 775424 h 821037"/>
              <a:gd name="connsiteX20" fmla="*/ 0 w 866650"/>
              <a:gd name="connsiteY20" fmla="*/ 821037 h 821037"/>
              <a:gd name="connsiteX21" fmla="*/ 433325 w 866650"/>
              <a:gd name="connsiteY21" fmla="*/ 821037 h 821037"/>
              <a:gd name="connsiteX22" fmla="*/ 866650 w 866650"/>
              <a:gd name="connsiteY22" fmla="*/ 821037 h 821037"/>
              <a:gd name="connsiteX23" fmla="*/ 866650 w 866650"/>
              <a:gd name="connsiteY23" fmla="*/ 775424 h 821037"/>
              <a:gd name="connsiteX24" fmla="*/ 786827 w 866650"/>
              <a:gd name="connsiteY24" fmla="*/ 718407 h 821037"/>
              <a:gd name="connsiteX25" fmla="*/ 262276 w 866650"/>
              <a:gd name="connsiteY25" fmla="*/ 695601 h 821037"/>
              <a:gd name="connsiteX26" fmla="*/ 193856 w 866650"/>
              <a:gd name="connsiteY26" fmla="*/ 695601 h 821037"/>
              <a:gd name="connsiteX27" fmla="*/ 193856 w 866650"/>
              <a:gd name="connsiteY27" fmla="*/ 307889 h 821037"/>
              <a:gd name="connsiteX28" fmla="*/ 262276 w 866650"/>
              <a:gd name="connsiteY28" fmla="*/ 307889 h 821037"/>
              <a:gd name="connsiteX29" fmla="*/ 262276 w 866650"/>
              <a:gd name="connsiteY29" fmla="*/ 695601 h 821037"/>
              <a:gd name="connsiteX30" fmla="*/ 399115 w 866650"/>
              <a:gd name="connsiteY30" fmla="*/ 695601 h 821037"/>
              <a:gd name="connsiteX31" fmla="*/ 330695 w 866650"/>
              <a:gd name="connsiteY31" fmla="*/ 695601 h 821037"/>
              <a:gd name="connsiteX32" fmla="*/ 330695 w 866650"/>
              <a:gd name="connsiteY32" fmla="*/ 307889 h 821037"/>
              <a:gd name="connsiteX33" fmla="*/ 399115 w 866650"/>
              <a:gd name="connsiteY33" fmla="*/ 307889 h 821037"/>
              <a:gd name="connsiteX34" fmla="*/ 399115 w 866650"/>
              <a:gd name="connsiteY34" fmla="*/ 695601 h 821037"/>
              <a:gd name="connsiteX35" fmla="*/ 421922 w 866650"/>
              <a:gd name="connsiteY35" fmla="*/ 193856 h 821037"/>
              <a:gd name="connsiteX36" fmla="*/ 376309 w 866650"/>
              <a:gd name="connsiteY36" fmla="*/ 148243 h 821037"/>
              <a:gd name="connsiteX37" fmla="*/ 421922 w 866650"/>
              <a:gd name="connsiteY37" fmla="*/ 102630 h 821037"/>
              <a:gd name="connsiteX38" fmla="*/ 467535 w 866650"/>
              <a:gd name="connsiteY38" fmla="*/ 148243 h 821037"/>
              <a:gd name="connsiteX39" fmla="*/ 421922 w 866650"/>
              <a:gd name="connsiteY39" fmla="*/ 193856 h 821037"/>
              <a:gd name="connsiteX40" fmla="*/ 535955 w 866650"/>
              <a:gd name="connsiteY40" fmla="*/ 695601 h 821037"/>
              <a:gd name="connsiteX41" fmla="*/ 467535 w 866650"/>
              <a:gd name="connsiteY41" fmla="*/ 695601 h 821037"/>
              <a:gd name="connsiteX42" fmla="*/ 467535 w 866650"/>
              <a:gd name="connsiteY42" fmla="*/ 307889 h 821037"/>
              <a:gd name="connsiteX43" fmla="*/ 535955 w 866650"/>
              <a:gd name="connsiteY43" fmla="*/ 307889 h 821037"/>
              <a:gd name="connsiteX44" fmla="*/ 535955 w 866650"/>
              <a:gd name="connsiteY44" fmla="*/ 695601 h 821037"/>
              <a:gd name="connsiteX45" fmla="*/ 672794 w 866650"/>
              <a:gd name="connsiteY45" fmla="*/ 695601 h 821037"/>
              <a:gd name="connsiteX46" fmla="*/ 604374 w 866650"/>
              <a:gd name="connsiteY46" fmla="*/ 695601 h 821037"/>
              <a:gd name="connsiteX47" fmla="*/ 604374 w 866650"/>
              <a:gd name="connsiteY47" fmla="*/ 307889 h 821037"/>
              <a:gd name="connsiteX48" fmla="*/ 672794 w 866650"/>
              <a:gd name="connsiteY48" fmla="*/ 307889 h 821037"/>
              <a:gd name="connsiteX49" fmla="*/ 672794 w 866650"/>
              <a:gd name="connsiteY49" fmla="*/ 695601 h 82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66650" h="821037">
                <a:moveTo>
                  <a:pt x="786827" y="718407"/>
                </a:moveTo>
                <a:lnTo>
                  <a:pt x="786827" y="695601"/>
                </a:lnTo>
                <a:lnTo>
                  <a:pt x="741214" y="695601"/>
                </a:lnTo>
                <a:lnTo>
                  <a:pt x="741214" y="307889"/>
                </a:lnTo>
                <a:lnTo>
                  <a:pt x="786827" y="307889"/>
                </a:lnTo>
                <a:lnTo>
                  <a:pt x="786827" y="285082"/>
                </a:lnTo>
                <a:lnTo>
                  <a:pt x="821037" y="285082"/>
                </a:lnTo>
                <a:lnTo>
                  <a:pt x="821037" y="216663"/>
                </a:lnTo>
                <a:lnTo>
                  <a:pt x="786827" y="216663"/>
                </a:lnTo>
                <a:lnTo>
                  <a:pt x="433325" y="0"/>
                </a:lnTo>
                <a:lnTo>
                  <a:pt x="79823" y="216663"/>
                </a:lnTo>
                <a:lnTo>
                  <a:pt x="45613" y="216663"/>
                </a:lnTo>
                <a:lnTo>
                  <a:pt x="45613" y="285082"/>
                </a:lnTo>
                <a:lnTo>
                  <a:pt x="79823" y="285082"/>
                </a:lnTo>
                <a:lnTo>
                  <a:pt x="79823" y="307889"/>
                </a:lnTo>
                <a:lnTo>
                  <a:pt x="125436" y="307889"/>
                </a:lnTo>
                <a:lnTo>
                  <a:pt x="125436" y="695601"/>
                </a:lnTo>
                <a:lnTo>
                  <a:pt x="79823" y="695601"/>
                </a:lnTo>
                <a:lnTo>
                  <a:pt x="79823" y="718407"/>
                </a:lnTo>
                <a:lnTo>
                  <a:pt x="0" y="775424"/>
                </a:lnTo>
                <a:lnTo>
                  <a:pt x="0" y="821037"/>
                </a:lnTo>
                <a:lnTo>
                  <a:pt x="433325" y="821037"/>
                </a:lnTo>
                <a:lnTo>
                  <a:pt x="866650" y="821037"/>
                </a:lnTo>
                <a:lnTo>
                  <a:pt x="866650" y="775424"/>
                </a:lnTo>
                <a:lnTo>
                  <a:pt x="786827" y="718407"/>
                </a:lnTo>
                <a:close/>
                <a:moveTo>
                  <a:pt x="262276" y="695601"/>
                </a:moveTo>
                <a:lnTo>
                  <a:pt x="193856" y="695601"/>
                </a:lnTo>
                <a:lnTo>
                  <a:pt x="193856" y="307889"/>
                </a:lnTo>
                <a:lnTo>
                  <a:pt x="262276" y="307889"/>
                </a:lnTo>
                <a:lnTo>
                  <a:pt x="262276" y="695601"/>
                </a:lnTo>
                <a:close/>
                <a:moveTo>
                  <a:pt x="399115" y="695601"/>
                </a:moveTo>
                <a:lnTo>
                  <a:pt x="330695" y="695601"/>
                </a:lnTo>
                <a:lnTo>
                  <a:pt x="330695" y="307889"/>
                </a:lnTo>
                <a:lnTo>
                  <a:pt x="399115" y="307889"/>
                </a:lnTo>
                <a:lnTo>
                  <a:pt x="399115" y="695601"/>
                </a:lnTo>
                <a:close/>
                <a:moveTo>
                  <a:pt x="421922" y="193856"/>
                </a:moveTo>
                <a:cubicBezTo>
                  <a:pt x="396835" y="193856"/>
                  <a:pt x="376309" y="173330"/>
                  <a:pt x="376309" y="148243"/>
                </a:cubicBezTo>
                <a:cubicBezTo>
                  <a:pt x="376309" y="123156"/>
                  <a:pt x="396835" y="102630"/>
                  <a:pt x="421922" y="102630"/>
                </a:cubicBezTo>
                <a:cubicBezTo>
                  <a:pt x="447009" y="102630"/>
                  <a:pt x="467535" y="123156"/>
                  <a:pt x="467535" y="148243"/>
                </a:cubicBezTo>
                <a:cubicBezTo>
                  <a:pt x="467535" y="173330"/>
                  <a:pt x="447009" y="193856"/>
                  <a:pt x="421922" y="193856"/>
                </a:cubicBezTo>
                <a:close/>
                <a:moveTo>
                  <a:pt x="535955" y="695601"/>
                </a:moveTo>
                <a:lnTo>
                  <a:pt x="467535" y="695601"/>
                </a:lnTo>
                <a:lnTo>
                  <a:pt x="467535" y="307889"/>
                </a:lnTo>
                <a:lnTo>
                  <a:pt x="535955" y="307889"/>
                </a:lnTo>
                <a:lnTo>
                  <a:pt x="535955" y="695601"/>
                </a:lnTo>
                <a:close/>
                <a:moveTo>
                  <a:pt x="672794" y="695601"/>
                </a:moveTo>
                <a:lnTo>
                  <a:pt x="604374" y="695601"/>
                </a:lnTo>
                <a:lnTo>
                  <a:pt x="604374" y="307889"/>
                </a:lnTo>
                <a:lnTo>
                  <a:pt x="672794" y="307889"/>
                </a:lnTo>
                <a:lnTo>
                  <a:pt x="672794" y="69560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04BA794-A289-4E0C-8A86-1DE6EC602B52}"/>
              </a:ext>
            </a:extLst>
          </p:cNvPr>
          <p:cNvSpPr/>
          <p:nvPr/>
        </p:nvSpPr>
        <p:spPr>
          <a:xfrm rot="1546957">
            <a:off x="10566309" y="1786553"/>
            <a:ext cx="831631" cy="443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60A2CB26-95CC-4AAB-A648-999942AD72B1}"/>
              </a:ext>
            </a:extLst>
          </p:cNvPr>
          <p:cNvSpPr/>
          <p:nvPr/>
        </p:nvSpPr>
        <p:spPr>
          <a:xfrm rot="1573335">
            <a:off x="10531399" y="1739714"/>
            <a:ext cx="878256" cy="200616"/>
          </a:xfrm>
          <a:prstGeom prst="rightArrow">
            <a:avLst>
              <a:gd name="adj1" fmla="val 50637"/>
              <a:gd name="adj2" fmla="val 94494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24208340-CAF7-407C-8675-71B5A5DD63F2}"/>
              </a:ext>
            </a:extLst>
          </p:cNvPr>
          <p:cNvSpPr/>
          <p:nvPr/>
        </p:nvSpPr>
        <p:spPr>
          <a:xfrm>
            <a:off x="10570502" y="3367687"/>
            <a:ext cx="824527" cy="317130"/>
          </a:xfrm>
          <a:custGeom>
            <a:avLst/>
            <a:gdLst>
              <a:gd name="connsiteX0" fmla="*/ 524875 w 912826"/>
              <a:gd name="connsiteY0" fmla="*/ 22821 h 365130"/>
              <a:gd name="connsiteX1" fmla="*/ 479234 w 912826"/>
              <a:gd name="connsiteY1" fmla="*/ 68462 h 365130"/>
              <a:gd name="connsiteX2" fmla="*/ 433593 w 912826"/>
              <a:gd name="connsiteY2" fmla="*/ 68462 h 365130"/>
              <a:gd name="connsiteX3" fmla="*/ 387951 w 912826"/>
              <a:gd name="connsiteY3" fmla="*/ 22821 h 365130"/>
              <a:gd name="connsiteX4" fmla="*/ 387951 w 912826"/>
              <a:gd name="connsiteY4" fmla="*/ 0 h 365130"/>
              <a:gd name="connsiteX5" fmla="*/ 0 w 912826"/>
              <a:gd name="connsiteY5" fmla="*/ 0 h 365130"/>
              <a:gd name="connsiteX6" fmla="*/ 0 w 912826"/>
              <a:gd name="connsiteY6" fmla="*/ 319489 h 365130"/>
              <a:gd name="connsiteX7" fmla="*/ 45641 w 912826"/>
              <a:gd name="connsiteY7" fmla="*/ 365131 h 365130"/>
              <a:gd name="connsiteX8" fmla="*/ 867185 w 912826"/>
              <a:gd name="connsiteY8" fmla="*/ 365131 h 365130"/>
              <a:gd name="connsiteX9" fmla="*/ 912827 w 912826"/>
              <a:gd name="connsiteY9" fmla="*/ 319489 h 365130"/>
              <a:gd name="connsiteX10" fmla="*/ 912827 w 912826"/>
              <a:gd name="connsiteY10" fmla="*/ 0 h 365130"/>
              <a:gd name="connsiteX11" fmla="*/ 524875 w 912826"/>
              <a:gd name="connsiteY11" fmla="*/ 0 h 365130"/>
              <a:gd name="connsiteX12" fmla="*/ 524875 w 912826"/>
              <a:gd name="connsiteY12" fmla="*/ 22821 h 36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2826" h="365130">
                <a:moveTo>
                  <a:pt x="524875" y="22821"/>
                </a:moveTo>
                <a:cubicBezTo>
                  <a:pt x="524875" y="47923"/>
                  <a:pt x="504337" y="68462"/>
                  <a:pt x="479234" y="68462"/>
                </a:cubicBezTo>
                <a:lnTo>
                  <a:pt x="433593" y="68462"/>
                </a:lnTo>
                <a:cubicBezTo>
                  <a:pt x="408490" y="68462"/>
                  <a:pt x="387951" y="47923"/>
                  <a:pt x="387951" y="22821"/>
                </a:cubicBezTo>
                <a:lnTo>
                  <a:pt x="387951" y="0"/>
                </a:lnTo>
                <a:lnTo>
                  <a:pt x="0" y="0"/>
                </a:lnTo>
                <a:lnTo>
                  <a:pt x="0" y="319489"/>
                </a:lnTo>
                <a:cubicBezTo>
                  <a:pt x="0" y="344592"/>
                  <a:pt x="20539" y="365131"/>
                  <a:pt x="45641" y="365131"/>
                </a:cubicBezTo>
                <a:lnTo>
                  <a:pt x="867185" y="365131"/>
                </a:lnTo>
                <a:cubicBezTo>
                  <a:pt x="892288" y="365131"/>
                  <a:pt x="912827" y="344592"/>
                  <a:pt x="912827" y="319489"/>
                </a:cubicBezTo>
                <a:lnTo>
                  <a:pt x="912827" y="0"/>
                </a:lnTo>
                <a:lnTo>
                  <a:pt x="524875" y="0"/>
                </a:lnTo>
                <a:lnTo>
                  <a:pt x="524875" y="2282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141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7A1455C8-BF93-4872-939F-EF3850A14AE1}"/>
              </a:ext>
            </a:extLst>
          </p:cNvPr>
          <p:cNvSpPr/>
          <p:nvPr/>
        </p:nvSpPr>
        <p:spPr>
          <a:xfrm>
            <a:off x="10570502" y="2996050"/>
            <a:ext cx="824527" cy="331996"/>
          </a:xfrm>
          <a:custGeom>
            <a:avLst/>
            <a:gdLst>
              <a:gd name="connsiteX0" fmla="*/ 867185 w 912826"/>
              <a:gd name="connsiteY0" fmla="*/ 154040 h 382246"/>
              <a:gd name="connsiteX1" fmla="*/ 638979 w 912826"/>
              <a:gd name="connsiteY1" fmla="*/ 154040 h 382246"/>
              <a:gd name="connsiteX2" fmla="*/ 638979 w 912826"/>
              <a:gd name="connsiteY2" fmla="*/ 79872 h 382246"/>
              <a:gd name="connsiteX3" fmla="*/ 559106 w 912826"/>
              <a:gd name="connsiteY3" fmla="*/ 0 h 382246"/>
              <a:gd name="connsiteX4" fmla="*/ 353720 w 912826"/>
              <a:gd name="connsiteY4" fmla="*/ 0 h 382246"/>
              <a:gd name="connsiteX5" fmla="*/ 273848 w 912826"/>
              <a:gd name="connsiteY5" fmla="*/ 79872 h 382246"/>
              <a:gd name="connsiteX6" fmla="*/ 273848 w 912826"/>
              <a:gd name="connsiteY6" fmla="*/ 154040 h 382246"/>
              <a:gd name="connsiteX7" fmla="*/ 45641 w 912826"/>
              <a:gd name="connsiteY7" fmla="*/ 154040 h 382246"/>
              <a:gd name="connsiteX8" fmla="*/ 0 w 912826"/>
              <a:gd name="connsiteY8" fmla="*/ 199681 h 382246"/>
              <a:gd name="connsiteX9" fmla="*/ 0 w 912826"/>
              <a:gd name="connsiteY9" fmla="*/ 382246 h 382246"/>
              <a:gd name="connsiteX10" fmla="*/ 387951 w 912826"/>
              <a:gd name="connsiteY10" fmla="*/ 382246 h 382246"/>
              <a:gd name="connsiteX11" fmla="*/ 387951 w 912826"/>
              <a:gd name="connsiteY11" fmla="*/ 359426 h 382246"/>
              <a:gd name="connsiteX12" fmla="*/ 524875 w 912826"/>
              <a:gd name="connsiteY12" fmla="*/ 359426 h 382246"/>
              <a:gd name="connsiteX13" fmla="*/ 524875 w 912826"/>
              <a:gd name="connsiteY13" fmla="*/ 382246 h 382246"/>
              <a:gd name="connsiteX14" fmla="*/ 912827 w 912826"/>
              <a:gd name="connsiteY14" fmla="*/ 382246 h 382246"/>
              <a:gd name="connsiteX15" fmla="*/ 912827 w 912826"/>
              <a:gd name="connsiteY15" fmla="*/ 199681 h 382246"/>
              <a:gd name="connsiteX16" fmla="*/ 867185 w 912826"/>
              <a:gd name="connsiteY16" fmla="*/ 154040 h 382246"/>
              <a:gd name="connsiteX17" fmla="*/ 342310 w 912826"/>
              <a:gd name="connsiteY17" fmla="*/ 154040 h 382246"/>
              <a:gd name="connsiteX18" fmla="*/ 342310 w 912826"/>
              <a:gd name="connsiteY18" fmla="*/ 79872 h 382246"/>
              <a:gd name="connsiteX19" fmla="*/ 353720 w 912826"/>
              <a:gd name="connsiteY19" fmla="*/ 68462 h 382246"/>
              <a:gd name="connsiteX20" fmla="*/ 559106 w 912826"/>
              <a:gd name="connsiteY20" fmla="*/ 68462 h 382246"/>
              <a:gd name="connsiteX21" fmla="*/ 570517 w 912826"/>
              <a:gd name="connsiteY21" fmla="*/ 79872 h 382246"/>
              <a:gd name="connsiteX22" fmla="*/ 570517 w 912826"/>
              <a:gd name="connsiteY22" fmla="*/ 154040 h 382246"/>
              <a:gd name="connsiteX23" fmla="*/ 342310 w 912826"/>
              <a:gd name="connsiteY23" fmla="*/ 154040 h 3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2826" h="382246">
                <a:moveTo>
                  <a:pt x="867185" y="154040"/>
                </a:moveTo>
                <a:lnTo>
                  <a:pt x="638979" y="154040"/>
                </a:lnTo>
                <a:lnTo>
                  <a:pt x="638979" y="79872"/>
                </a:lnTo>
                <a:cubicBezTo>
                  <a:pt x="638979" y="35372"/>
                  <a:pt x="603607" y="0"/>
                  <a:pt x="559106" y="0"/>
                </a:cubicBezTo>
                <a:lnTo>
                  <a:pt x="353720" y="0"/>
                </a:lnTo>
                <a:cubicBezTo>
                  <a:pt x="309220" y="0"/>
                  <a:pt x="273848" y="35372"/>
                  <a:pt x="273848" y="79872"/>
                </a:cubicBezTo>
                <a:lnTo>
                  <a:pt x="273848" y="154040"/>
                </a:lnTo>
                <a:lnTo>
                  <a:pt x="45641" y="154040"/>
                </a:lnTo>
                <a:cubicBezTo>
                  <a:pt x="20539" y="154040"/>
                  <a:pt x="0" y="174578"/>
                  <a:pt x="0" y="199681"/>
                </a:cubicBezTo>
                <a:lnTo>
                  <a:pt x="0" y="382246"/>
                </a:lnTo>
                <a:lnTo>
                  <a:pt x="387951" y="382246"/>
                </a:lnTo>
                <a:lnTo>
                  <a:pt x="387951" y="359426"/>
                </a:lnTo>
                <a:lnTo>
                  <a:pt x="524875" y="359426"/>
                </a:lnTo>
                <a:lnTo>
                  <a:pt x="524875" y="382246"/>
                </a:lnTo>
                <a:lnTo>
                  <a:pt x="912827" y="382246"/>
                </a:lnTo>
                <a:lnTo>
                  <a:pt x="912827" y="199681"/>
                </a:lnTo>
                <a:cubicBezTo>
                  <a:pt x="912827" y="174578"/>
                  <a:pt x="892288" y="154040"/>
                  <a:pt x="867185" y="154040"/>
                </a:cubicBezTo>
                <a:moveTo>
                  <a:pt x="342310" y="154040"/>
                </a:moveTo>
                <a:lnTo>
                  <a:pt x="342310" y="79872"/>
                </a:lnTo>
                <a:cubicBezTo>
                  <a:pt x="342310" y="73026"/>
                  <a:pt x="346874" y="68462"/>
                  <a:pt x="353720" y="68462"/>
                </a:cubicBezTo>
                <a:lnTo>
                  <a:pt x="559106" y="68462"/>
                </a:lnTo>
                <a:cubicBezTo>
                  <a:pt x="565953" y="68462"/>
                  <a:pt x="570517" y="73026"/>
                  <a:pt x="570517" y="79872"/>
                </a:cubicBezTo>
                <a:lnTo>
                  <a:pt x="570517" y="154040"/>
                </a:lnTo>
                <a:lnTo>
                  <a:pt x="342310" y="15404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141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5AE237-94C5-4F5B-856E-0334C01CEF9E}"/>
              </a:ext>
            </a:extLst>
          </p:cNvPr>
          <p:cNvSpPr txBox="1"/>
          <p:nvPr/>
        </p:nvSpPr>
        <p:spPr>
          <a:xfrm>
            <a:off x="7346682" y="2086791"/>
            <a:ext cx="1100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2AACF7-62A3-4571-B976-F9EE61A848B3}"/>
              </a:ext>
            </a:extLst>
          </p:cNvPr>
          <p:cNvSpPr txBox="1"/>
          <p:nvPr/>
        </p:nvSpPr>
        <p:spPr>
          <a:xfrm>
            <a:off x="8978239" y="2063314"/>
            <a:ext cx="10117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Доходы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B90898-3B7F-41D1-B8E0-8606560428FD}"/>
              </a:ext>
            </a:extLst>
          </p:cNvPr>
          <p:cNvSpPr txBox="1"/>
          <p:nvPr/>
        </p:nvSpPr>
        <p:spPr>
          <a:xfrm>
            <a:off x="10118340" y="2051276"/>
            <a:ext cx="1813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Доходы бюджета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4071C3-7CDC-4200-BFD0-0AF69FA11E18}"/>
              </a:ext>
            </a:extLst>
          </p:cNvPr>
          <p:cNvSpPr txBox="1"/>
          <p:nvPr/>
        </p:nvSpPr>
        <p:spPr>
          <a:xfrm>
            <a:off x="10177625" y="3712741"/>
            <a:ext cx="1770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Государственный долг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A31E3575-A1C3-44B7-89AF-1BAE72615B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37" y="2951554"/>
            <a:ext cx="984333" cy="946487"/>
          </a:xfrm>
          <a:prstGeom prst="rect">
            <a:avLst/>
          </a:prstGeom>
        </p:spPr>
      </p:pic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455186F-7608-4B04-B49C-ED2E76F096A6}"/>
              </a:ext>
            </a:extLst>
          </p:cNvPr>
          <p:cNvSpPr/>
          <p:nvPr/>
        </p:nvSpPr>
        <p:spPr>
          <a:xfrm>
            <a:off x="8960240" y="3746041"/>
            <a:ext cx="1029729" cy="132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27" descr="Монеты">
            <a:extLst>
              <a:ext uri="{FF2B5EF4-FFF2-40B4-BE49-F238E27FC236}">
                <a16:creationId xmlns:a16="http://schemas.microsoft.com/office/drawing/2014/main" id="{840C6E50-4AB4-4C1B-BC8D-07EF401F9D25}"/>
              </a:ext>
            </a:extLst>
          </p:cNvPr>
          <p:cNvSpPr/>
          <p:nvPr/>
        </p:nvSpPr>
        <p:spPr>
          <a:xfrm>
            <a:off x="10601318" y="1804906"/>
            <a:ext cx="296972" cy="244745"/>
          </a:xfrm>
          <a:custGeom>
            <a:avLst/>
            <a:gdLst>
              <a:gd name="connsiteX0" fmla="*/ 312289 w 335901"/>
              <a:gd name="connsiteY0" fmla="*/ 239914 h 287897"/>
              <a:gd name="connsiteX1" fmla="*/ 296294 w 335901"/>
              <a:gd name="connsiteY1" fmla="*/ 253510 h 287897"/>
              <a:gd name="connsiteX2" fmla="*/ 296294 w 335901"/>
              <a:gd name="connsiteY2" fmla="*/ 239115 h 287897"/>
              <a:gd name="connsiteX3" fmla="*/ 312289 w 335901"/>
              <a:gd name="connsiteY3" fmla="*/ 232717 h 287897"/>
              <a:gd name="connsiteX4" fmla="*/ 312289 w 335901"/>
              <a:gd name="connsiteY4" fmla="*/ 239914 h 287897"/>
              <a:gd name="connsiteX5" fmla="*/ 280300 w 335901"/>
              <a:gd name="connsiteY5" fmla="*/ 213524 h 287897"/>
              <a:gd name="connsiteX6" fmla="*/ 280300 w 335901"/>
              <a:gd name="connsiteY6" fmla="*/ 199129 h 287897"/>
              <a:gd name="connsiteX7" fmla="*/ 296294 w 335901"/>
              <a:gd name="connsiteY7" fmla="*/ 192731 h 287897"/>
              <a:gd name="connsiteX8" fmla="*/ 296294 w 335901"/>
              <a:gd name="connsiteY8" fmla="*/ 199929 h 287897"/>
              <a:gd name="connsiteX9" fmla="*/ 280300 w 335901"/>
              <a:gd name="connsiteY9" fmla="*/ 213524 h 287897"/>
              <a:gd name="connsiteX10" fmla="*/ 280300 w 335901"/>
              <a:gd name="connsiteY10" fmla="*/ 258308 h 287897"/>
              <a:gd name="connsiteX11" fmla="*/ 264306 w 335901"/>
              <a:gd name="connsiteY11" fmla="*/ 261107 h 287897"/>
              <a:gd name="connsiteX12" fmla="*/ 264306 w 335901"/>
              <a:gd name="connsiteY12" fmla="*/ 245512 h 287897"/>
              <a:gd name="connsiteX13" fmla="*/ 280300 w 335901"/>
              <a:gd name="connsiteY13" fmla="*/ 243113 h 287897"/>
              <a:gd name="connsiteX14" fmla="*/ 280300 w 335901"/>
              <a:gd name="connsiteY14" fmla="*/ 258308 h 287897"/>
              <a:gd name="connsiteX15" fmla="*/ 248311 w 335901"/>
              <a:gd name="connsiteY15" fmla="*/ 205527 h 287897"/>
              <a:gd name="connsiteX16" fmla="*/ 264306 w 335901"/>
              <a:gd name="connsiteY16" fmla="*/ 203128 h 287897"/>
              <a:gd name="connsiteX17" fmla="*/ 264306 w 335901"/>
              <a:gd name="connsiteY17" fmla="*/ 218322 h 287897"/>
              <a:gd name="connsiteX18" fmla="*/ 248311 w 335901"/>
              <a:gd name="connsiteY18" fmla="*/ 221121 h 287897"/>
              <a:gd name="connsiteX19" fmla="*/ 248311 w 335901"/>
              <a:gd name="connsiteY19" fmla="*/ 205527 h 287897"/>
              <a:gd name="connsiteX20" fmla="*/ 248311 w 335901"/>
              <a:gd name="connsiteY20" fmla="*/ 263106 h 287897"/>
              <a:gd name="connsiteX21" fmla="*/ 232317 w 335901"/>
              <a:gd name="connsiteY21" fmla="*/ 263906 h 287897"/>
              <a:gd name="connsiteX22" fmla="*/ 232317 w 335901"/>
              <a:gd name="connsiteY22" fmla="*/ 247912 h 287897"/>
              <a:gd name="connsiteX23" fmla="*/ 248311 w 335901"/>
              <a:gd name="connsiteY23" fmla="*/ 247112 h 287897"/>
              <a:gd name="connsiteX24" fmla="*/ 248311 w 335901"/>
              <a:gd name="connsiteY24" fmla="*/ 263106 h 287897"/>
              <a:gd name="connsiteX25" fmla="*/ 216323 w 335901"/>
              <a:gd name="connsiteY25" fmla="*/ 223920 h 287897"/>
              <a:gd name="connsiteX26" fmla="*/ 216323 w 335901"/>
              <a:gd name="connsiteY26" fmla="*/ 207926 h 287897"/>
              <a:gd name="connsiteX27" fmla="*/ 232317 w 335901"/>
              <a:gd name="connsiteY27" fmla="*/ 207126 h 287897"/>
              <a:gd name="connsiteX28" fmla="*/ 232317 w 335901"/>
              <a:gd name="connsiteY28" fmla="*/ 223120 h 287897"/>
              <a:gd name="connsiteX29" fmla="*/ 216323 w 335901"/>
              <a:gd name="connsiteY29" fmla="*/ 223920 h 287897"/>
              <a:gd name="connsiteX30" fmla="*/ 216323 w 335901"/>
              <a:gd name="connsiteY30" fmla="*/ 263906 h 287897"/>
              <a:gd name="connsiteX31" fmla="*/ 200329 w 335901"/>
              <a:gd name="connsiteY31" fmla="*/ 263106 h 287897"/>
              <a:gd name="connsiteX32" fmla="*/ 200329 w 335901"/>
              <a:gd name="connsiteY32" fmla="*/ 247912 h 287897"/>
              <a:gd name="connsiteX33" fmla="*/ 208326 w 335901"/>
              <a:gd name="connsiteY33" fmla="*/ 247912 h 287897"/>
              <a:gd name="connsiteX34" fmla="*/ 216323 w 335901"/>
              <a:gd name="connsiteY34" fmla="*/ 247912 h 287897"/>
              <a:gd name="connsiteX35" fmla="*/ 216323 w 335901"/>
              <a:gd name="connsiteY35" fmla="*/ 263906 h 287897"/>
              <a:gd name="connsiteX36" fmla="*/ 184334 w 335901"/>
              <a:gd name="connsiteY36" fmla="*/ 207126 h 287897"/>
              <a:gd name="connsiteX37" fmla="*/ 200329 w 335901"/>
              <a:gd name="connsiteY37" fmla="*/ 207926 h 287897"/>
              <a:gd name="connsiteX38" fmla="*/ 200329 w 335901"/>
              <a:gd name="connsiteY38" fmla="*/ 223920 h 287897"/>
              <a:gd name="connsiteX39" fmla="*/ 184334 w 335901"/>
              <a:gd name="connsiteY39" fmla="*/ 223120 h 287897"/>
              <a:gd name="connsiteX40" fmla="*/ 184334 w 335901"/>
              <a:gd name="connsiteY40" fmla="*/ 207126 h 287897"/>
              <a:gd name="connsiteX41" fmla="*/ 184334 w 335901"/>
              <a:gd name="connsiteY41" fmla="*/ 261107 h 287897"/>
              <a:gd name="connsiteX42" fmla="*/ 168340 w 335901"/>
              <a:gd name="connsiteY42" fmla="*/ 258308 h 287897"/>
              <a:gd name="connsiteX43" fmla="*/ 168340 w 335901"/>
              <a:gd name="connsiteY43" fmla="*/ 245512 h 287897"/>
              <a:gd name="connsiteX44" fmla="*/ 184334 w 335901"/>
              <a:gd name="connsiteY44" fmla="*/ 247112 h 287897"/>
              <a:gd name="connsiteX45" fmla="*/ 184334 w 335901"/>
              <a:gd name="connsiteY45" fmla="*/ 261107 h 287897"/>
              <a:gd name="connsiteX46" fmla="*/ 152346 w 335901"/>
              <a:gd name="connsiteY46" fmla="*/ 218322 h 287897"/>
              <a:gd name="connsiteX47" fmla="*/ 152346 w 335901"/>
              <a:gd name="connsiteY47" fmla="*/ 202728 h 287897"/>
              <a:gd name="connsiteX48" fmla="*/ 168340 w 335901"/>
              <a:gd name="connsiteY48" fmla="*/ 205127 h 287897"/>
              <a:gd name="connsiteX49" fmla="*/ 168340 w 335901"/>
              <a:gd name="connsiteY49" fmla="*/ 221121 h 287897"/>
              <a:gd name="connsiteX50" fmla="*/ 152346 w 335901"/>
              <a:gd name="connsiteY50" fmla="*/ 218322 h 287897"/>
              <a:gd name="connsiteX51" fmla="*/ 152346 w 335901"/>
              <a:gd name="connsiteY51" fmla="*/ 253510 h 287897"/>
              <a:gd name="connsiteX52" fmla="*/ 136351 w 335901"/>
              <a:gd name="connsiteY52" fmla="*/ 239914 h 287897"/>
              <a:gd name="connsiteX53" fmla="*/ 136351 w 335901"/>
              <a:gd name="connsiteY53" fmla="*/ 239115 h 287897"/>
              <a:gd name="connsiteX54" fmla="*/ 136751 w 335901"/>
              <a:gd name="connsiteY54" fmla="*/ 239115 h 287897"/>
              <a:gd name="connsiteX55" fmla="*/ 139950 w 335901"/>
              <a:gd name="connsiteY55" fmla="*/ 239914 h 287897"/>
              <a:gd name="connsiteX56" fmla="*/ 152346 w 335901"/>
              <a:gd name="connsiteY56" fmla="*/ 242713 h 287897"/>
              <a:gd name="connsiteX57" fmla="*/ 152346 w 335901"/>
              <a:gd name="connsiteY57" fmla="*/ 253510 h 287897"/>
              <a:gd name="connsiteX58" fmla="*/ 88368 w 335901"/>
              <a:gd name="connsiteY58" fmla="*/ 199129 h 287897"/>
              <a:gd name="connsiteX59" fmla="*/ 96366 w 335901"/>
              <a:gd name="connsiteY59" fmla="*/ 199529 h 287897"/>
              <a:gd name="connsiteX60" fmla="*/ 96366 w 335901"/>
              <a:gd name="connsiteY60" fmla="*/ 199929 h 287897"/>
              <a:gd name="connsiteX61" fmla="*/ 100364 w 335901"/>
              <a:gd name="connsiteY61" fmla="*/ 215523 h 287897"/>
              <a:gd name="connsiteX62" fmla="*/ 88368 w 335901"/>
              <a:gd name="connsiteY62" fmla="*/ 214723 h 287897"/>
              <a:gd name="connsiteX63" fmla="*/ 88368 w 335901"/>
              <a:gd name="connsiteY63" fmla="*/ 199129 h 287897"/>
              <a:gd name="connsiteX64" fmla="*/ 72374 w 335901"/>
              <a:gd name="connsiteY64" fmla="*/ 151146 h 287897"/>
              <a:gd name="connsiteX65" fmla="*/ 88368 w 335901"/>
              <a:gd name="connsiteY65" fmla="*/ 153545 h 287897"/>
              <a:gd name="connsiteX66" fmla="*/ 88368 w 335901"/>
              <a:gd name="connsiteY66" fmla="*/ 169540 h 287897"/>
              <a:gd name="connsiteX67" fmla="*/ 72374 w 335901"/>
              <a:gd name="connsiteY67" fmla="*/ 166741 h 287897"/>
              <a:gd name="connsiteX68" fmla="*/ 72374 w 335901"/>
              <a:gd name="connsiteY68" fmla="*/ 151146 h 287897"/>
              <a:gd name="connsiteX69" fmla="*/ 72374 w 335901"/>
              <a:gd name="connsiteY69" fmla="*/ 213124 h 287897"/>
              <a:gd name="connsiteX70" fmla="*/ 56380 w 335901"/>
              <a:gd name="connsiteY70" fmla="*/ 210325 h 287897"/>
              <a:gd name="connsiteX71" fmla="*/ 56380 w 335901"/>
              <a:gd name="connsiteY71" fmla="*/ 194731 h 287897"/>
              <a:gd name="connsiteX72" fmla="*/ 72374 w 335901"/>
              <a:gd name="connsiteY72" fmla="*/ 197130 h 287897"/>
              <a:gd name="connsiteX73" fmla="*/ 72374 w 335901"/>
              <a:gd name="connsiteY73" fmla="*/ 213124 h 287897"/>
              <a:gd name="connsiteX74" fmla="*/ 40386 w 335901"/>
              <a:gd name="connsiteY74" fmla="*/ 147947 h 287897"/>
              <a:gd name="connsiteX75" fmla="*/ 40386 w 335901"/>
              <a:gd name="connsiteY75" fmla="*/ 140750 h 287897"/>
              <a:gd name="connsiteX76" fmla="*/ 56380 w 335901"/>
              <a:gd name="connsiteY76" fmla="*/ 146748 h 287897"/>
              <a:gd name="connsiteX77" fmla="*/ 56380 w 335901"/>
              <a:gd name="connsiteY77" fmla="*/ 161542 h 287897"/>
              <a:gd name="connsiteX78" fmla="*/ 40386 w 335901"/>
              <a:gd name="connsiteY78" fmla="*/ 147947 h 287897"/>
              <a:gd name="connsiteX79" fmla="*/ 40386 w 335901"/>
              <a:gd name="connsiteY79" fmla="*/ 205527 h 287897"/>
              <a:gd name="connsiteX80" fmla="*/ 24391 w 335901"/>
              <a:gd name="connsiteY80" fmla="*/ 191932 h 287897"/>
              <a:gd name="connsiteX81" fmla="*/ 24391 w 335901"/>
              <a:gd name="connsiteY81" fmla="*/ 184734 h 287897"/>
              <a:gd name="connsiteX82" fmla="*/ 40386 w 335901"/>
              <a:gd name="connsiteY82" fmla="*/ 190732 h 287897"/>
              <a:gd name="connsiteX83" fmla="*/ 40386 w 335901"/>
              <a:gd name="connsiteY83" fmla="*/ 205527 h 287897"/>
              <a:gd name="connsiteX84" fmla="*/ 24391 w 335901"/>
              <a:gd name="connsiteY84" fmla="*/ 80771 h 287897"/>
              <a:gd name="connsiteX85" fmla="*/ 40386 w 335901"/>
              <a:gd name="connsiteY85" fmla="*/ 86769 h 287897"/>
              <a:gd name="connsiteX86" fmla="*/ 40386 w 335901"/>
              <a:gd name="connsiteY86" fmla="*/ 101564 h 287897"/>
              <a:gd name="connsiteX87" fmla="*/ 24391 w 335901"/>
              <a:gd name="connsiteY87" fmla="*/ 87969 h 287897"/>
              <a:gd name="connsiteX88" fmla="*/ 24391 w 335901"/>
              <a:gd name="connsiteY88" fmla="*/ 80771 h 287897"/>
              <a:gd name="connsiteX89" fmla="*/ 72374 w 335901"/>
              <a:gd name="connsiteY89" fmla="*/ 93567 h 287897"/>
              <a:gd name="connsiteX90" fmla="*/ 72374 w 335901"/>
              <a:gd name="connsiteY90" fmla="*/ 109561 h 287897"/>
              <a:gd name="connsiteX91" fmla="*/ 56380 w 335901"/>
              <a:gd name="connsiteY91" fmla="*/ 106762 h 287897"/>
              <a:gd name="connsiteX92" fmla="*/ 56380 w 335901"/>
              <a:gd name="connsiteY92" fmla="*/ 91167 h 287897"/>
              <a:gd name="connsiteX93" fmla="*/ 72374 w 335901"/>
              <a:gd name="connsiteY93" fmla="*/ 93567 h 287897"/>
              <a:gd name="connsiteX94" fmla="*/ 112360 w 335901"/>
              <a:gd name="connsiteY94" fmla="*/ 23991 h 287897"/>
              <a:gd name="connsiteX95" fmla="*/ 200329 w 335901"/>
              <a:gd name="connsiteY95" fmla="*/ 47983 h 287897"/>
              <a:gd name="connsiteX96" fmla="*/ 112360 w 335901"/>
              <a:gd name="connsiteY96" fmla="*/ 71974 h 287897"/>
              <a:gd name="connsiteX97" fmla="*/ 24391 w 335901"/>
              <a:gd name="connsiteY97" fmla="*/ 47983 h 287897"/>
              <a:gd name="connsiteX98" fmla="*/ 112360 w 335901"/>
              <a:gd name="connsiteY98" fmla="*/ 23991 h 287897"/>
              <a:gd name="connsiteX99" fmla="*/ 136351 w 335901"/>
              <a:gd name="connsiteY99" fmla="*/ 213524 h 287897"/>
              <a:gd name="connsiteX100" fmla="*/ 120357 w 335901"/>
              <a:gd name="connsiteY100" fmla="*/ 199929 h 287897"/>
              <a:gd name="connsiteX101" fmla="*/ 120357 w 335901"/>
              <a:gd name="connsiteY101" fmla="*/ 192731 h 287897"/>
              <a:gd name="connsiteX102" fmla="*/ 136351 w 335901"/>
              <a:gd name="connsiteY102" fmla="*/ 198729 h 287897"/>
              <a:gd name="connsiteX103" fmla="*/ 136351 w 335901"/>
              <a:gd name="connsiteY103" fmla="*/ 213524 h 287897"/>
              <a:gd name="connsiteX104" fmla="*/ 184334 w 335901"/>
              <a:gd name="connsiteY104" fmla="*/ 101564 h 287897"/>
              <a:gd name="connsiteX105" fmla="*/ 184334 w 335901"/>
              <a:gd name="connsiteY105" fmla="*/ 87169 h 287897"/>
              <a:gd name="connsiteX106" fmla="*/ 200329 w 335901"/>
              <a:gd name="connsiteY106" fmla="*/ 80771 h 287897"/>
              <a:gd name="connsiteX107" fmla="*/ 200329 w 335901"/>
              <a:gd name="connsiteY107" fmla="*/ 87969 h 287897"/>
              <a:gd name="connsiteX108" fmla="*/ 184334 w 335901"/>
              <a:gd name="connsiteY108" fmla="*/ 101564 h 287897"/>
              <a:gd name="connsiteX109" fmla="*/ 152346 w 335901"/>
              <a:gd name="connsiteY109" fmla="*/ 109161 h 287897"/>
              <a:gd name="connsiteX110" fmla="*/ 152346 w 335901"/>
              <a:gd name="connsiteY110" fmla="*/ 93567 h 287897"/>
              <a:gd name="connsiteX111" fmla="*/ 168340 w 335901"/>
              <a:gd name="connsiteY111" fmla="*/ 91167 h 287897"/>
              <a:gd name="connsiteX112" fmla="*/ 168340 w 335901"/>
              <a:gd name="connsiteY112" fmla="*/ 106362 h 287897"/>
              <a:gd name="connsiteX113" fmla="*/ 152346 w 335901"/>
              <a:gd name="connsiteY113" fmla="*/ 109161 h 287897"/>
              <a:gd name="connsiteX114" fmla="*/ 120357 w 335901"/>
              <a:gd name="connsiteY114" fmla="*/ 111960 h 287897"/>
              <a:gd name="connsiteX115" fmla="*/ 120357 w 335901"/>
              <a:gd name="connsiteY115" fmla="*/ 95966 h 287897"/>
              <a:gd name="connsiteX116" fmla="*/ 136351 w 335901"/>
              <a:gd name="connsiteY116" fmla="*/ 95166 h 287897"/>
              <a:gd name="connsiteX117" fmla="*/ 136351 w 335901"/>
              <a:gd name="connsiteY117" fmla="*/ 111160 h 287897"/>
              <a:gd name="connsiteX118" fmla="*/ 120357 w 335901"/>
              <a:gd name="connsiteY118" fmla="*/ 111960 h 287897"/>
              <a:gd name="connsiteX119" fmla="*/ 88368 w 335901"/>
              <a:gd name="connsiteY119" fmla="*/ 111160 h 287897"/>
              <a:gd name="connsiteX120" fmla="*/ 88368 w 335901"/>
              <a:gd name="connsiteY120" fmla="*/ 95166 h 287897"/>
              <a:gd name="connsiteX121" fmla="*/ 104363 w 335901"/>
              <a:gd name="connsiteY121" fmla="*/ 95966 h 287897"/>
              <a:gd name="connsiteX122" fmla="*/ 104363 w 335901"/>
              <a:gd name="connsiteY122" fmla="*/ 111960 h 287897"/>
              <a:gd name="connsiteX123" fmla="*/ 88368 w 335901"/>
              <a:gd name="connsiteY123" fmla="*/ 111160 h 287897"/>
              <a:gd name="connsiteX124" fmla="*/ 296294 w 335901"/>
              <a:gd name="connsiteY124" fmla="*/ 159943 h 287897"/>
              <a:gd name="connsiteX125" fmla="*/ 208326 w 335901"/>
              <a:gd name="connsiteY125" fmla="*/ 183934 h 287897"/>
              <a:gd name="connsiteX126" fmla="*/ 120357 w 335901"/>
              <a:gd name="connsiteY126" fmla="*/ 159943 h 287897"/>
              <a:gd name="connsiteX127" fmla="*/ 208326 w 335901"/>
              <a:gd name="connsiteY127" fmla="*/ 135951 h 287897"/>
              <a:gd name="connsiteX128" fmla="*/ 296294 w 335901"/>
              <a:gd name="connsiteY128" fmla="*/ 159943 h 287897"/>
              <a:gd name="connsiteX129" fmla="*/ 320286 w 335901"/>
              <a:gd name="connsiteY129" fmla="*/ 171939 h 287897"/>
              <a:gd name="connsiteX130" fmla="*/ 320286 w 335901"/>
              <a:gd name="connsiteY130" fmla="*/ 159943 h 287897"/>
              <a:gd name="connsiteX131" fmla="*/ 276701 w 335901"/>
              <a:gd name="connsiteY131" fmla="*/ 119957 h 287897"/>
              <a:gd name="connsiteX132" fmla="*/ 239515 w 335901"/>
              <a:gd name="connsiteY132" fmla="*/ 113559 h 287897"/>
              <a:gd name="connsiteX133" fmla="*/ 239914 w 335901"/>
              <a:gd name="connsiteY133" fmla="*/ 107961 h 287897"/>
              <a:gd name="connsiteX134" fmla="*/ 223920 w 335901"/>
              <a:gd name="connsiteY134" fmla="*/ 79971 h 287897"/>
              <a:gd name="connsiteX135" fmla="*/ 223920 w 335901"/>
              <a:gd name="connsiteY135" fmla="*/ 47983 h 287897"/>
              <a:gd name="connsiteX136" fmla="*/ 180336 w 335901"/>
              <a:gd name="connsiteY136" fmla="*/ 7997 h 287897"/>
              <a:gd name="connsiteX137" fmla="*/ 111960 w 335901"/>
              <a:gd name="connsiteY137" fmla="*/ 0 h 287897"/>
              <a:gd name="connsiteX138" fmla="*/ 0 w 335901"/>
              <a:gd name="connsiteY138" fmla="*/ 47983 h 287897"/>
              <a:gd name="connsiteX139" fmla="*/ 0 w 335901"/>
              <a:gd name="connsiteY139" fmla="*/ 87969 h 287897"/>
              <a:gd name="connsiteX140" fmla="*/ 15994 w 335901"/>
              <a:gd name="connsiteY140" fmla="*/ 115959 h 287897"/>
              <a:gd name="connsiteX141" fmla="*/ 15994 w 335901"/>
              <a:gd name="connsiteY141" fmla="*/ 123556 h 287897"/>
              <a:gd name="connsiteX142" fmla="*/ 0 w 335901"/>
              <a:gd name="connsiteY142" fmla="*/ 151946 h 287897"/>
              <a:gd name="connsiteX143" fmla="*/ 0 w 335901"/>
              <a:gd name="connsiteY143" fmla="*/ 191932 h 287897"/>
              <a:gd name="connsiteX144" fmla="*/ 43584 w 335901"/>
              <a:gd name="connsiteY144" fmla="*/ 231917 h 287897"/>
              <a:gd name="connsiteX145" fmla="*/ 111960 w 335901"/>
              <a:gd name="connsiteY145" fmla="*/ 239914 h 287897"/>
              <a:gd name="connsiteX146" fmla="*/ 155544 w 335901"/>
              <a:gd name="connsiteY146" fmla="*/ 279900 h 287897"/>
              <a:gd name="connsiteX147" fmla="*/ 223920 w 335901"/>
              <a:gd name="connsiteY147" fmla="*/ 287897 h 287897"/>
              <a:gd name="connsiteX148" fmla="*/ 335880 w 335901"/>
              <a:gd name="connsiteY148" fmla="*/ 239914 h 287897"/>
              <a:gd name="connsiteX149" fmla="*/ 335880 w 335901"/>
              <a:gd name="connsiteY149" fmla="*/ 199929 h 287897"/>
              <a:gd name="connsiteX150" fmla="*/ 320286 w 335901"/>
              <a:gd name="connsiteY150" fmla="*/ 171939 h 28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35901" h="287897">
                <a:moveTo>
                  <a:pt x="312289" y="239914"/>
                </a:moveTo>
                <a:cubicBezTo>
                  <a:pt x="312289" y="245113"/>
                  <a:pt x="306291" y="249911"/>
                  <a:pt x="296294" y="253510"/>
                </a:cubicBezTo>
                <a:lnTo>
                  <a:pt x="296294" y="239115"/>
                </a:lnTo>
                <a:cubicBezTo>
                  <a:pt x="301892" y="237515"/>
                  <a:pt x="307490" y="235116"/>
                  <a:pt x="312289" y="232717"/>
                </a:cubicBezTo>
                <a:lnTo>
                  <a:pt x="312289" y="239914"/>
                </a:lnTo>
                <a:close/>
                <a:moveTo>
                  <a:pt x="280300" y="213524"/>
                </a:moveTo>
                <a:lnTo>
                  <a:pt x="280300" y="199129"/>
                </a:lnTo>
                <a:cubicBezTo>
                  <a:pt x="285898" y="197530"/>
                  <a:pt x="291496" y="195130"/>
                  <a:pt x="296294" y="192731"/>
                </a:cubicBezTo>
                <a:lnTo>
                  <a:pt x="296294" y="199929"/>
                </a:lnTo>
                <a:cubicBezTo>
                  <a:pt x="296294" y="205127"/>
                  <a:pt x="290296" y="209925"/>
                  <a:pt x="280300" y="213524"/>
                </a:cubicBezTo>
                <a:close/>
                <a:moveTo>
                  <a:pt x="280300" y="258308"/>
                </a:moveTo>
                <a:cubicBezTo>
                  <a:pt x="275502" y="259507"/>
                  <a:pt x="269904" y="260307"/>
                  <a:pt x="264306" y="261107"/>
                </a:cubicBezTo>
                <a:lnTo>
                  <a:pt x="264306" y="245512"/>
                </a:lnTo>
                <a:cubicBezTo>
                  <a:pt x="269504" y="244713"/>
                  <a:pt x="275102" y="243913"/>
                  <a:pt x="280300" y="243113"/>
                </a:cubicBezTo>
                <a:lnTo>
                  <a:pt x="280300" y="258308"/>
                </a:lnTo>
                <a:close/>
                <a:moveTo>
                  <a:pt x="248311" y="205527"/>
                </a:moveTo>
                <a:cubicBezTo>
                  <a:pt x="253510" y="204727"/>
                  <a:pt x="259108" y="203927"/>
                  <a:pt x="264306" y="203128"/>
                </a:cubicBezTo>
                <a:lnTo>
                  <a:pt x="264306" y="218322"/>
                </a:lnTo>
                <a:cubicBezTo>
                  <a:pt x="259507" y="219522"/>
                  <a:pt x="253909" y="220321"/>
                  <a:pt x="248311" y="221121"/>
                </a:cubicBezTo>
                <a:lnTo>
                  <a:pt x="248311" y="205527"/>
                </a:lnTo>
                <a:close/>
                <a:moveTo>
                  <a:pt x="248311" y="263106"/>
                </a:moveTo>
                <a:cubicBezTo>
                  <a:pt x="243113" y="263506"/>
                  <a:pt x="237915" y="263906"/>
                  <a:pt x="232317" y="263906"/>
                </a:cubicBezTo>
                <a:lnTo>
                  <a:pt x="232317" y="247912"/>
                </a:lnTo>
                <a:cubicBezTo>
                  <a:pt x="237115" y="247912"/>
                  <a:pt x="242713" y="247512"/>
                  <a:pt x="248311" y="247112"/>
                </a:cubicBezTo>
                <a:lnTo>
                  <a:pt x="248311" y="263106"/>
                </a:lnTo>
                <a:close/>
                <a:moveTo>
                  <a:pt x="216323" y="223920"/>
                </a:moveTo>
                <a:lnTo>
                  <a:pt x="216323" y="207926"/>
                </a:lnTo>
                <a:cubicBezTo>
                  <a:pt x="221121" y="207926"/>
                  <a:pt x="226719" y="207526"/>
                  <a:pt x="232317" y="207126"/>
                </a:cubicBezTo>
                <a:lnTo>
                  <a:pt x="232317" y="223120"/>
                </a:lnTo>
                <a:cubicBezTo>
                  <a:pt x="227119" y="223520"/>
                  <a:pt x="221921" y="223520"/>
                  <a:pt x="216323" y="223920"/>
                </a:cubicBezTo>
                <a:close/>
                <a:moveTo>
                  <a:pt x="216323" y="263906"/>
                </a:moveTo>
                <a:cubicBezTo>
                  <a:pt x="210725" y="263906"/>
                  <a:pt x="205527" y="263506"/>
                  <a:pt x="200329" y="263106"/>
                </a:cubicBezTo>
                <a:lnTo>
                  <a:pt x="200329" y="247912"/>
                </a:lnTo>
                <a:cubicBezTo>
                  <a:pt x="203128" y="247912"/>
                  <a:pt x="205527" y="247912"/>
                  <a:pt x="208326" y="247912"/>
                </a:cubicBezTo>
                <a:cubicBezTo>
                  <a:pt x="210725" y="247912"/>
                  <a:pt x="213524" y="247912"/>
                  <a:pt x="216323" y="247912"/>
                </a:cubicBezTo>
                <a:lnTo>
                  <a:pt x="216323" y="263906"/>
                </a:lnTo>
                <a:close/>
                <a:moveTo>
                  <a:pt x="184334" y="207126"/>
                </a:moveTo>
                <a:cubicBezTo>
                  <a:pt x="189532" y="207526"/>
                  <a:pt x="194731" y="207926"/>
                  <a:pt x="200329" y="207926"/>
                </a:cubicBezTo>
                <a:lnTo>
                  <a:pt x="200329" y="223920"/>
                </a:lnTo>
                <a:cubicBezTo>
                  <a:pt x="194731" y="223920"/>
                  <a:pt x="189532" y="223520"/>
                  <a:pt x="184334" y="223120"/>
                </a:cubicBezTo>
                <a:lnTo>
                  <a:pt x="184334" y="207126"/>
                </a:lnTo>
                <a:close/>
                <a:moveTo>
                  <a:pt x="184334" y="261107"/>
                </a:moveTo>
                <a:cubicBezTo>
                  <a:pt x="178736" y="260307"/>
                  <a:pt x="173138" y="259507"/>
                  <a:pt x="168340" y="258308"/>
                </a:cubicBezTo>
                <a:lnTo>
                  <a:pt x="168340" y="245512"/>
                </a:lnTo>
                <a:cubicBezTo>
                  <a:pt x="173538" y="246312"/>
                  <a:pt x="178736" y="246712"/>
                  <a:pt x="184334" y="247112"/>
                </a:cubicBezTo>
                <a:lnTo>
                  <a:pt x="184334" y="261107"/>
                </a:lnTo>
                <a:close/>
                <a:moveTo>
                  <a:pt x="152346" y="218322"/>
                </a:moveTo>
                <a:lnTo>
                  <a:pt x="152346" y="202728"/>
                </a:lnTo>
                <a:cubicBezTo>
                  <a:pt x="157544" y="203527"/>
                  <a:pt x="162742" y="204727"/>
                  <a:pt x="168340" y="205127"/>
                </a:cubicBezTo>
                <a:lnTo>
                  <a:pt x="168340" y="221121"/>
                </a:lnTo>
                <a:cubicBezTo>
                  <a:pt x="162742" y="220321"/>
                  <a:pt x="157144" y="219522"/>
                  <a:pt x="152346" y="218322"/>
                </a:cubicBezTo>
                <a:close/>
                <a:moveTo>
                  <a:pt x="152346" y="253510"/>
                </a:moveTo>
                <a:cubicBezTo>
                  <a:pt x="142349" y="249511"/>
                  <a:pt x="136351" y="244713"/>
                  <a:pt x="136351" y="239914"/>
                </a:cubicBezTo>
                <a:lnTo>
                  <a:pt x="136351" y="239115"/>
                </a:lnTo>
                <a:cubicBezTo>
                  <a:pt x="136351" y="239115"/>
                  <a:pt x="136351" y="239115"/>
                  <a:pt x="136751" y="239115"/>
                </a:cubicBezTo>
                <a:cubicBezTo>
                  <a:pt x="137951" y="239515"/>
                  <a:pt x="138750" y="239914"/>
                  <a:pt x="139950" y="239914"/>
                </a:cubicBezTo>
                <a:cubicBezTo>
                  <a:pt x="143949" y="241114"/>
                  <a:pt x="147947" y="241914"/>
                  <a:pt x="152346" y="242713"/>
                </a:cubicBezTo>
                <a:lnTo>
                  <a:pt x="152346" y="253510"/>
                </a:lnTo>
                <a:close/>
                <a:moveTo>
                  <a:pt x="88368" y="199129"/>
                </a:moveTo>
                <a:cubicBezTo>
                  <a:pt x="91167" y="199129"/>
                  <a:pt x="93567" y="199529"/>
                  <a:pt x="96366" y="199529"/>
                </a:cubicBezTo>
                <a:lnTo>
                  <a:pt x="96366" y="199929"/>
                </a:lnTo>
                <a:cubicBezTo>
                  <a:pt x="96366" y="205527"/>
                  <a:pt x="97565" y="211125"/>
                  <a:pt x="100364" y="215523"/>
                </a:cubicBezTo>
                <a:cubicBezTo>
                  <a:pt x="96366" y="215523"/>
                  <a:pt x="92367" y="215123"/>
                  <a:pt x="88368" y="214723"/>
                </a:cubicBezTo>
                <a:lnTo>
                  <a:pt x="88368" y="199129"/>
                </a:lnTo>
                <a:close/>
                <a:moveTo>
                  <a:pt x="72374" y="151146"/>
                </a:moveTo>
                <a:cubicBezTo>
                  <a:pt x="77572" y="151946"/>
                  <a:pt x="82770" y="153145"/>
                  <a:pt x="88368" y="153545"/>
                </a:cubicBezTo>
                <a:lnTo>
                  <a:pt x="88368" y="169540"/>
                </a:lnTo>
                <a:cubicBezTo>
                  <a:pt x="82770" y="168740"/>
                  <a:pt x="77172" y="167940"/>
                  <a:pt x="72374" y="166741"/>
                </a:cubicBezTo>
                <a:lnTo>
                  <a:pt x="72374" y="151146"/>
                </a:lnTo>
                <a:close/>
                <a:moveTo>
                  <a:pt x="72374" y="213124"/>
                </a:moveTo>
                <a:cubicBezTo>
                  <a:pt x="66776" y="212324"/>
                  <a:pt x="61178" y="211525"/>
                  <a:pt x="56380" y="210325"/>
                </a:cubicBezTo>
                <a:lnTo>
                  <a:pt x="56380" y="194731"/>
                </a:lnTo>
                <a:cubicBezTo>
                  <a:pt x="61578" y="195530"/>
                  <a:pt x="66776" y="196730"/>
                  <a:pt x="72374" y="197130"/>
                </a:cubicBezTo>
                <a:lnTo>
                  <a:pt x="72374" y="213124"/>
                </a:lnTo>
                <a:close/>
                <a:moveTo>
                  <a:pt x="40386" y="147947"/>
                </a:moveTo>
                <a:lnTo>
                  <a:pt x="40386" y="140750"/>
                </a:lnTo>
                <a:cubicBezTo>
                  <a:pt x="45184" y="143149"/>
                  <a:pt x="50382" y="145148"/>
                  <a:pt x="56380" y="146748"/>
                </a:cubicBezTo>
                <a:lnTo>
                  <a:pt x="56380" y="161542"/>
                </a:lnTo>
                <a:cubicBezTo>
                  <a:pt x="46383" y="157944"/>
                  <a:pt x="40386" y="153145"/>
                  <a:pt x="40386" y="147947"/>
                </a:cubicBezTo>
                <a:close/>
                <a:moveTo>
                  <a:pt x="40386" y="205527"/>
                </a:moveTo>
                <a:cubicBezTo>
                  <a:pt x="30389" y="201528"/>
                  <a:pt x="24391" y="196730"/>
                  <a:pt x="24391" y="191932"/>
                </a:cubicBezTo>
                <a:lnTo>
                  <a:pt x="24391" y="184734"/>
                </a:lnTo>
                <a:cubicBezTo>
                  <a:pt x="29190" y="187133"/>
                  <a:pt x="34388" y="189133"/>
                  <a:pt x="40386" y="190732"/>
                </a:cubicBezTo>
                <a:lnTo>
                  <a:pt x="40386" y="205527"/>
                </a:lnTo>
                <a:close/>
                <a:moveTo>
                  <a:pt x="24391" y="80771"/>
                </a:moveTo>
                <a:cubicBezTo>
                  <a:pt x="29190" y="83170"/>
                  <a:pt x="34388" y="85170"/>
                  <a:pt x="40386" y="86769"/>
                </a:cubicBezTo>
                <a:lnTo>
                  <a:pt x="40386" y="101564"/>
                </a:lnTo>
                <a:cubicBezTo>
                  <a:pt x="30389" y="97565"/>
                  <a:pt x="24391" y="92767"/>
                  <a:pt x="24391" y="87969"/>
                </a:cubicBezTo>
                <a:lnTo>
                  <a:pt x="24391" y="80771"/>
                </a:lnTo>
                <a:close/>
                <a:moveTo>
                  <a:pt x="72374" y="93567"/>
                </a:moveTo>
                <a:lnTo>
                  <a:pt x="72374" y="109561"/>
                </a:lnTo>
                <a:cubicBezTo>
                  <a:pt x="66776" y="108761"/>
                  <a:pt x="61178" y="107961"/>
                  <a:pt x="56380" y="106762"/>
                </a:cubicBezTo>
                <a:lnTo>
                  <a:pt x="56380" y="91167"/>
                </a:lnTo>
                <a:cubicBezTo>
                  <a:pt x="61578" y="91967"/>
                  <a:pt x="66776" y="92767"/>
                  <a:pt x="72374" y="93567"/>
                </a:cubicBezTo>
                <a:close/>
                <a:moveTo>
                  <a:pt x="112360" y="23991"/>
                </a:moveTo>
                <a:cubicBezTo>
                  <a:pt x="161142" y="23991"/>
                  <a:pt x="200329" y="34788"/>
                  <a:pt x="200329" y="47983"/>
                </a:cubicBezTo>
                <a:cubicBezTo>
                  <a:pt x="200329" y="61178"/>
                  <a:pt x="161142" y="71974"/>
                  <a:pt x="112360" y="71974"/>
                </a:cubicBezTo>
                <a:cubicBezTo>
                  <a:pt x="63577" y="71974"/>
                  <a:pt x="24391" y="61178"/>
                  <a:pt x="24391" y="47983"/>
                </a:cubicBezTo>
                <a:cubicBezTo>
                  <a:pt x="24391" y="34788"/>
                  <a:pt x="63577" y="23991"/>
                  <a:pt x="112360" y="23991"/>
                </a:cubicBezTo>
                <a:close/>
                <a:moveTo>
                  <a:pt x="136351" y="213524"/>
                </a:moveTo>
                <a:cubicBezTo>
                  <a:pt x="126355" y="209525"/>
                  <a:pt x="120357" y="204727"/>
                  <a:pt x="120357" y="199929"/>
                </a:cubicBezTo>
                <a:lnTo>
                  <a:pt x="120357" y="192731"/>
                </a:lnTo>
                <a:cubicBezTo>
                  <a:pt x="125155" y="195130"/>
                  <a:pt x="130353" y="197130"/>
                  <a:pt x="136351" y="198729"/>
                </a:cubicBezTo>
                <a:lnTo>
                  <a:pt x="136351" y="213524"/>
                </a:lnTo>
                <a:close/>
                <a:moveTo>
                  <a:pt x="184334" y="101564"/>
                </a:moveTo>
                <a:lnTo>
                  <a:pt x="184334" y="87169"/>
                </a:lnTo>
                <a:cubicBezTo>
                  <a:pt x="189932" y="85569"/>
                  <a:pt x="195530" y="83170"/>
                  <a:pt x="200329" y="80771"/>
                </a:cubicBezTo>
                <a:lnTo>
                  <a:pt x="200329" y="87969"/>
                </a:lnTo>
                <a:cubicBezTo>
                  <a:pt x="200329" y="93167"/>
                  <a:pt x="194331" y="97965"/>
                  <a:pt x="184334" y="101564"/>
                </a:cubicBezTo>
                <a:close/>
                <a:moveTo>
                  <a:pt x="152346" y="109161"/>
                </a:moveTo>
                <a:lnTo>
                  <a:pt x="152346" y="93567"/>
                </a:lnTo>
                <a:cubicBezTo>
                  <a:pt x="157544" y="92767"/>
                  <a:pt x="163142" y="91967"/>
                  <a:pt x="168340" y="91167"/>
                </a:cubicBezTo>
                <a:lnTo>
                  <a:pt x="168340" y="106362"/>
                </a:lnTo>
                <a:cubicBezTo>
                  <a:pt x="163542" y="107562"/>
                  <a:pt x="157944" y="108361"/>
                  <a:pt x="152346" y="109161"/>
                </a:cubicBezTo>
                <a:close/>
                <a:moveTo>
                  <a:pt x="120357" y="111960"/>
                </a:moveTo>
                <a:lnTo>
                  <a:pt x="120357" y="95966"/>
                </a:lnTo>
                <a:cubicBezTo>
                  <a:pt x="125155" y="95966"/>
                  <a:pt x="130753" y="95566"/>
                  <a:pt x="136351" y="95166"/>
                </a:cubicBezTo>
                <a:lnTo>
                  <a:pt x="136351" y="111160"/>
                </a:lnTo>
                <a:cubicBezTo>
                  <a:pt x="131153" y="111560"/>
                  <a:pt x="125955" y="111560"/>
                  <a:pt x="120357" y="111960"/>
                </a:cubicBezTo>
                <a:close/>
                <a:moveTo>
                  <a:pt x="88368" y="111160"/>
                </a:moveTo>
                <a:lnTo>
                  <a:pt x="88368" y="95166"/>
                </a:lnTo>
                <a:cubicBezTo>
                  <a:pt x="93567" y="95566"/>
                  <a:pt x="98765" y="95966"/>
                  <a:pt x="104363" y="95966"/>
                </a:cubicBezTo>
                <a:lnTo>
                  <a:pt x="104363" y="111960"/>
                </a:lnTo>
                <a:cubicBezTo>
                  <a:pt x="98765" y="111560"/>
                  <a:pt x="93567" y="111560"/>
                  <a:pt x="88368" y="111160"/>
                </a:cubicBezTo>
                <a:close/>
                <a:moveTo>
                  <a:pt x="296294" y="159943"/>
                </a:moveTo>
                <a:cubicBezTo>
                  <a:pt x="296294" y="173138"/>
                  <a:pt x="257108" y="183934"/>
                  <a:pt x="208326" y="183934"/>
                </a:cubicBezTo>
                <a:cubicBezTo>
                  <a:pt x="159543" y="183934"/>
                  <a:pt x="120357" y="173138"/>
                  <a:pt x="120357" y="159943"/>
                </a:cubicBezTo>
                <a:cubicBezTo>
                  <a:pt x="120357" y="146748"/>
                  <a:pt x="159543" y="135951"/>
                  <a:pt x="208326" y="135951"/>
                </a:cubicBezTo>
                <a:cubicBezTo>
                  <a:pt x="257108" y="135951"/>
                  <a:pt x="296294" y="146748"/>
                  <a:pt x="296294" y="159943"/>
                </a:cubicBezTo>
                <a:close/>
                <a:moveTo>
                  <a:pt x="320286" y="171939"/>
                </a:moveTo>
                <a:lnTo>
                  <a:pt x="320286" y="159943"/>
                </a:lnTo>
                <a:cubicBezTo>
                  <a:pt x="320286" y="141150"/>
                  <a:pt x="305491" y="127554"/>
                  <a:pt x="276701" y="119957"/>
                </a:cubicBezTo>
                <a:cubicBezTo>
                  <a:pt x="265905" y="117158"/>
                  <a:pt x="253510" y="114759"/>
                  <a:pt x="239515" y="113559"/>
                </a:cubicBezTo>
                <a:cubicBezTo>
                  <a:pt x="239914" y="111960"/>
                  <a:pt x="239914" y="109961"/>
                  <a:pt x="239914" y="107961"/>
                </a:cubicBezTo>
                <a:cubicBezTo>
                  <a:pt x="239914" y="96765"/>
                  <a:pt x="234716" y="87169"/>
                  <a:pt x="223920" y="79971"/>
                </a:cubicBezTo>
                <a:lnTo>
                  <a:pt x="223920" y="47983"/>
                </a:lnTo>
                <a:cubicBezTo>
                  <a:pt x="223920" y="29190"/>
                  <a:pt x="209125" y="15594"/>
                  <a:pt x="180336" y="7997"/>
                </a:cubicBezTo>
                <a:cubicBezTo>
                  <a:pt x="161542" y="2799"/>
                  <a:pt x="137551" y="0"/>
                  <a:pt x="111960" y="0"/>
                </a:cubicBezTo>
                <a:cubicBezTo>
                  <a:pt x="78372" y="0"/>
                  <a:pt x="0" y="4798"/>
                  <a:pt x="0" y="47983"/>
                </a:cubicBezTo>
                <a:lnTo>
                  <a:pt x="0" y="87969"/>
                </a:lnTo>
                <a:cubicBezTo>
                  <a:pt x="0" y="99165"/>
                  <a:pt x="5198" y="108761"/>
                  <a:pt x="15994" y="115959"/>
                </a:cubicBezTo>
                <a:lnTo>
                  <a:pt x="15994" y="123556"/>
                </a:lnTo>
                <a:cubicBezTo>
                  <a:pt x="6398" y="130353"/>
                  <a:pt x="0" y="139550"/>
                  <a:pt x="0" y="151946"/>
                </a:cubicBezTo>
                <a:lnTo>
                  <a:pt x="0" y="191932"/>
                </a:lnTo>
                <a:cubicBezTo>
                  <a:pt x="0" y="210725"/>
                  <a:pt x="14795" y="224320"/>
                  <a:pt x="43584" y="231917"/>
                </a:cubicBezTo>
                <a:cubicBezTo>
                  <a:pt x="62378" y="237115"/>
                  <a:pt x="86369" y="239914"/>
                  <a:pt x="111960" y="239914"/>
                </a:cubicBezTo>
                <a:cubicBezTo>
                  <a:pt x="111960" y="258708"/>
                  <a:pt x="126755" y="272303"/>
                  <a:pt x="155544" y="279900"/>
                </a:cubicBezTo>
                <a:cubicBezTo>
                  <a:pt x="174338" y="285098"/>
                  <a:pt x="198329" y="287897"/>
                  <a:pt x="223920" y="287897"/>
                </a:cubicBezTo>
                <a:cubicBezTo>
                  <a:pt x="257508" y="287897"/>
                  <a:pt x="335880" y="283099"/>
                  <a:pt x="335880" y="239914"/>
                </a:cubicBezTo>
                <a:lnTo>
                  <a:pt x="335880" y="199929"/>
                </a:lnTo>
                <a:cubicBezTo>
                  <a:pt x="336280" y="188733"/>
                  <a:pt x="331082" y="179136"/>
                  <a:pt x="320286" y="17193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F2FD0809-1154-4BAC-BC92-A0A4CAD27565}"/>
              </a:ext>
            </a:extLst>
          </p:cNvPr>
          <p:cNvSpPr/>
          <p:nvPr/>
        </p:nvSpPr>
        <p:spPr>
          <a:xfrm>
            <a:off x="8425180" y="1686452"/>
            <a:ext cx="446364" cy="2207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A1B9587F-DB42-4601-AF23-834AAC3FC410}"/>
              </a:ext>
            </a:extLst>
          </p:cNvPr>
          <p:cNvSpPr/>
          <p:nvPr/>
        </p:nvSpPr>
        <p:spPr>
          <a:xfrm>
            <a:off x="9920991" y="1691189"/>
            <a:ext cx="446364" cy="2207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3AFAD4BC-E5AC-44EB-B1D1-EA26A8E4D94A}"/>
              </a:ext>
            </a:extLst>
          </p:cNvPr>
          <p:cNvSpPr/>
          <p:nvPr/>
        </p:nvSpPr>
        <p:spPr>
          <a:xfrm rot="5400000">
            <a:off x="9168419" y="2517197"/>
            <a:ext cx="429203" cy="2295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C4708F8A-2EFB-4494-9D91-5ED52FECCC7F}"/>
              </a:ext>
            </a:extLst>
          </p:cNvPr>
          <p:cNvSpPr/>
          <p:nvPr/>
        </p:nvSpPr>
        <p:spPr>
          <a:xfrm rot="5400000">
            <a:off x="10773916" y="2517197"/>
            <a:ext cx="429203" cy="2295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EB1F8E-8393-4641-AD8F-505B1B8A6A2F}"/>
              </a:ext>
            </a:extLst>
          </p:cNvPr>
          <p:cNvSpPr txBox="1"/>
          <p:nvPr/>
        </p:nvSpPr>
        <p:spPr>
          <a:xfrm>
            <a:off x="8721011" y="3719181"/>
            <a:ext cx="1530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Просроченные кредиты</a:t>
            </a:r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9A77DF01-4383-4BE6-BA45-B219814C9BAF}"/>
              </a:ext>
            </a:extLst>
          </p:cNvPr>
          <p:cNvSpPr/>
          <p:nvPr/>
        </p:nvSpPr>
        <p:spPr>
          <a:xfrm rot="16200000">
            <a:off x="9593845" y="3263328"/>
            <a:ext cx="792249" cy="168700"/>
          </a:xfrm>
          <a:prstGeom prst="rightArrow">
            <a:avLst>
              <a:gd name="adj1" fmla="val 50000"/>
              <a:gd name="adj2" fmla="val 7180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4DFA7C97-EDF0-4675-9559-D9C786FA45DD}"/>
              </a:ext>
            </a:extLst>
          </p:cNvPr>
          <p:cNvSpPr/>
          <p:nvPr/>
        </p:nvSpPr>
        <p:spPr>
          <a:xfrm rot="16200000">
            <a:off x="11098783" y="3231392"/>
            <a:ext cx="792249" cy="168700"/>
          </a:xfrm>
          <a:prstGeom prst="rightArrow">
            <a:avLst>
              <a:gd name="adj1" fmla="val 50000"/>
              <a:gd name="adj2" fmla="val 7180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D7AF42-5A29-449F-942B-2C416DBF7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15" y="2965337"/>
            <a:ext cx="886642" cy="852552"/>
          </a:xfrm>
          <a:prstGeom prst="rect">
            <a:avLst/>
          </a:prstGeom>
        </p:spPr>
      </p:pic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0AFA46A1-2B88-4A42-AAD0-B8D643E41C4F}"/>
              </a:ext>
            </a:extLst>
          </p:cNvPr>
          <p:cNvSpPr/>
          <p:nvPr/>
        </p:nvSpPr>
        <p:spPr>
          <a:xfrm rot="16200000">
            <a:off x="8198856" y="3295570"/>
            <a:ext cx="792249" cy="168700"/>
          </a:xfrm>
          <a:prstGeom prst="rightArrow">
            <a:avLst>
              <a:gd name="adj1" fmla="val 50000"/>
              <a:gd name="adj2" fmla="val 7180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E9CFBDDE-FD28-482B-AAFD-701AB15BDD34}"/>
              </a:ext>
            </a:extLst>
          </p:cNvPr>
          <p:cNvSpPr/>
          <p:nvPr/>
        </p:nvSpPr>
        <p:spPr>
          <a:xfrm rot="8061147">
            <a:off x="8370000" y="2451161"/>
            <a:ext cx="570787" cy="19218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E3A197CC-450F-43F0-B63E-D3EE63270D1B}"/>
              </a:ext>
            </a:extLst>
          </p:cNvPr>
          <p:cNvSpPr/>
          <p:nvPr/>
        </p:nvSpPr>
        <p:spPr>
          <a:xfrm rot="16200000">
            <a:off x="9112057" y="2290509"/>
            <a:ext cx="986708" cy="4503143"/>
          </a:xfrm>
          <a:prstGeom prst="leftBrace">
            <a:avLst>
              <a:gd name="adj1" fmla="val 33038"/>
              <a:gd name="adj2" fmla="val 49985"/>
            </a:avLst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46C59-B683-4125-BF7F-585F5AA41CC5}"/>
              </a:ext>
            </a:extLst>
          </p:cNvPr>
          <p:cNvSpPr txBox="1"/>
          <p:nvPr/>
        </p:nvSpPr>
        <p:spPr>
          <a:xfrm>
            <a:off x="7635044" y="5036463"/>
            <a:ext cx="3944214" cy="3231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Высокое давление на банковский сектор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F210C847-B81B-4ABC-AA97-923D7454EAC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913520" y="4308549"/>
            <a:ext cx="642552" cy="2744711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A94B648-4516-4B9A-AB90-1C64137ED251}"/>
              </a:ext>
            </a:extLst>
          </p:cNvPr>
          <p:cNvGrpSpPr/>
          <p:nvPr/>
        </p:nvGrpSpPr>
        <p:grpSpPr>
          <a:xfrm>
            <a:off x="1617833" y="4539387"/>
            <a:ext cx="3700272" cy="768771"/>
            <a:chOff x="1595335" y="3808170"/>
            <a:chExt cx="3700272" cy="923330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F822EFAC-D9F2-4DE5-AE7D-5CEDE118DA5C}"/>
                </a:ext>
              </a:extLst>
            </p:cNvPr>
            <p:cNvCxnSpPr>
              <a:cxnSpLocks/>
            </p:cNvCxnSpPr>
            <p:nvPr/>
          </p:nvCxnSpPr>
          <p:spPr>
            <a:xfrm>
              <a:off x="1595335" y="3808170"/>
              <a:ext cx="0" cy="92333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2DFFA9F5-C6D1-47C1-A951-D990702CF391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63" y="3808170"/>
              <a:ext cx="0" cy="92333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DC7CCB3A-1456-46F7-8576-0A6A3F17A9BD}"/>
                </a:ext>
              </a:extLst>
            </p:cNvPr>
            <p:cNvCxnSpPr>
              <a:cxnSpLocks/>
            </p:cNvCxnSpPr>
            <p:nvPr/>
          </p:nvCxnSpPr>
          <p:spPr>
            <a:xfrm>
              <a:off x="5295607" y="3808170"/>
              <a:ext cx="0" cy="92333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544780-C137-2F57-2ED8-021E122EED55}"/>
              </a:ext>
            </a:extLst>
          </p:cNvPr>
          <p:cNvSpPr txBox="1"/>
          <p:nvPr/>
        </p:nvSpPr>
        <p:spPr>
          <a:xfrm>
            <a:off x="54603" y="6536935"/>
            <a:ext cx="349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rgbClr val="E8E9EF"/>
                </a:solidFill>
              </a:rPr>
              <a:t>Источник: Международный валютный фонд</a:t>
            </a:r>
          </a:p>
        </p:txBody>
      </p:sp>
      <p:graphicFrame>
        <p:nvGraphicFramePr>
          <p:cNvPr id="55" name="Объект 3">
            <a:extLst>
              <a:ext uri="{FF2B5EF4-FFF2-40B4-BE49-F238E27FC236}">
                <a16:creationId xmlns:a16="http://schemas.microsoft.com/office/drawing/2014/main" id="{E39990B3-6BDC-00CA-C4B9-43DB06167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043083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882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3</a:t>
            </a:fld>
            <a:endParaRPr lang="ru-RU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68FBF-6379-47D8-9066-50EC043C47B5}"/>
              </a:ext>
            </a:extLst>
          </p:cNvPr>
          <p:cNvSpPr txBox="1"/>
          <p:nvPr/>
        </p:nvSpPr>
        <p:spPr>
          <a:xfrm>
            <a:off x="6980808" y="1187645"/>
            <a:ext cx="4995642" cy="242540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Состав ЕАЭС: Россия, Казахстан, Беларусь, Кыргызстан, Армения.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Совокупный внутренний госдолг стран вырос на </a:t>
            </a:r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32%</a:t>
            </a:r>
            <a:r>
              <a:rPr lang="ru-RU" sz="15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 2020 год.</a:t>
            </a:r>
            <a:endParaRPr lang="ru-RU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Совокупный объем просроченных кредитов вырос на </a:t>
            </a:r>
            <a:r>
              <a:rPr lang="ru-RU" sz="15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11% </a:t>
            </a: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 2020 год.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Снижение реальных доходов населения за 2020 год в среднем составило </a:t>
            </a:r>
            <a:r>
              <a:rPr lang="ru-RU" sz="15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4,6%</a:t>
            </a: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C29883C-90E8-47AE-80A6-EA62022DE095}"/>
              </a:ext>
            </a:extLst>
          </p:cNvPr>
          <p:cNvSpPr txBox="1">
            <a:spLocks/>
          </p:cNvSpPr>
          <p:nvPr/>
        </p:nvSpPr>
        <p:spPr>
          <a:xfrm>
            <a:off x="0" y="488160"/>
            <a:ext cx="121920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/>
              <a:t>Статистика стран ЕАЭС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17AB3-65F0-4D42-9F7D-6BD2308D1222}"/>
              </a:ext>
            </a:extLst>
          </p:cNvPr>
          <p:cNvSpPr txBox="1"/>
          <p:nvPr/>
        </p:nvSpPr>
        <p:spPr>
          <a:xfrm>
            <a:off x="215550" y="5312514"/>
            <a:ext cx="3502707" cy="101566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500" dirty="0">
                <a:latin typeface="Arial" panose="020B0604020202020204" pitchFamily="34" charset="0"/>
              </a:rPr>
              <a:t>Для сокращения неработающих кредитов банки рефинансируют просроченные кредиты</a:t>
            </a:r>
            <a:r>
              <a:rPr lang="en-US" sz="1500" dirty="0">
                <a:latin typeface="Arial" panose="020B0604020202020204" pitchFamily="34" charset="0"/>
              </a:rPr>
              <a:t> </a:t>
            </a:r>
            <a:r>
              <a:rPr lang="ru-RU" sz="1500" dirty="0">
                <a:latin typeface="Arial" panose="020B0604020202020204" pitchFamily="34" charset="0"/>
              </a:rPr>
              <a:t>на более удобных условиях.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0D83E-4505-4E50-81F6-317CCD5EB525}"/>
              </a:ext>
            </a:extLst>
          </p:cNvPr>
          <p:cNvSpPr txBox="1"/>
          <p:nvPr/>
        </p:nvSpPr>
        <p:spPr>
          <a:xfrm>
            <a:off x="4114964" y="5312514"/>
            <a:ext cx="2401244" cy="3330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</a:rPr>
              <a:t>Долги всё же остаются.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09732D3-7BC8-4E0A-8F31-BBB8CDD33051}"/>
              </a:ext>
            </a:extLst>
          </p:cNvPr>
          <p:cNvGrpSpPr/>
          <p:nvPr/>
        </p:nvGrpSpPr>
        <p:grpSpPr>
          <a:xfrm>
            <a:off x="7628493" y="3688816"/>
            <a:ext cx="3700272" cy="363507"/>
            <a:chOff x="7622457" y="3426735"/>
            <a:chExt cx="3700272" cy="737494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0C99AB4-874B-42C5-A692-8B86DAFBAAEE}"/>
                </a:ext>
              </a:extLst>
            </p:cNvPr>
            <p:cNvCxnSpPr>
              <a:cxnSpLocks/>
            </p:cNvCxnSpPr>
            <p:nvPr/>
          </p:nvCxnSpPr>
          <p:spPr>
            <a:xfrm>
              <a:off x="7622457" y="3426735"/>
              <a:ext cx="0" cy="737494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17C22F18-919B-4632-BC33-DD14FFCC2398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85" y="3426735"/>
              <a:ext cx="0" cy="737494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AA8DACFA-9B8A-4D38-A9FA-E06B45FD1383}"/>
                </a:ext>
              </a:extLst>
            </p:cNvPr>
            <p:cNvCxnSpPr>
              <a:cxnSpLocks/>
            </p:cNvCxnSpPr>
            <p:nvPr/>
          </p:nvCxnSpPr>
          <p:spPr>
            <a:xfrm>
              <a:off x="11322729" y="3426735"/>
              <a:ext cx="0" cy="737494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7A90BE-A6AD-48E0-A04D-6F64426A789B}"/>
              </a:ext>
            </a:extLst>
          </p:cNvPr>
          <p:cNvSpPr txBox="1"/>
          <p:nvPr/>
        </p:nvSpPr>
        <p:spPr>
          <a:xfrm>
            <a:off x="6992645" y="4128086"/>
            <a:ext cx="4995642" cy="101566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Если реальные располагаемые доходы населения не начнут стабильно расти, существует реальная вероятность значительного роста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объема просроченных кредитов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4802D15-9F77-4D22-9A4A-5F07AAE66D4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721211" y="5474096"/>
            <a:ext cx="393753" cy="495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DEF0640-A28B-4150-A62E-FD4AA496828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490466" y="5143749"/>
            <a:ext cx="0" cy="36422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9C43BF-D7A0-4DFB-A90D-E5BB3AC9B386}"/>
              </a:ext>
            </a:extLst>
          </p:cNvPr>
          <p:cNvSpPr txBox="1"/>
          <p:nvPr/>
        </p:nvSpPr>
        <p:spPr>
          <a:xfrm>
            <a:off x="6968971" y="5507977"/>
            <a:ext cx="5019316" cy="7848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Точное прогнозирование объема просроченных кредитов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как правительству, так и банковскому сектору.</a:t>
            </a:r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DF458F17-427F-4DAA-80E1-ADF5D5A24C4D}"/>
              </a:ext>
            </a:extLst>
          </p:cNvPr>
          <p:cNvCxnSpPr>
            <a:cxnSpLocks/>
            <a:stCxn id="11" idx="2"/>
            <a:endCxn id="35" idx="1"/>
          </p:cNvCxnSpPr>
          <p:nvPr/>
        </p:nvCxnSpPr>
        <p:spPr>
          <a:xfrm rot="16200000" flipH="1">
            <a:off x="6014877" y="4946298"/>
            <a:ext cx="254802" cy="1653385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Диаграмма 21">
            <a:extLst>
              <a:ext uri="{FF2B5EF4-FFF2-40B4-BE49-F238E27FC236}">
                <a16:creationId xmlns:a16="http://schemas.microsoft.com/office/drawing/2014/main" id="{FD4D4009-7615-4B5C-A2FF-082FE72763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002743"/>
              </p:ext>
            </p:extLst>
          </p:nvPr>
        </p:nvGraphicFramePr>
        <p:xfrm>
          <a:off x="215550" y="1276757"/>
          <a:ext cx="6300660" cy="378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E61C520-DF98-9567-5180-10901FD22C69}"/>
              </a:ext>
            </a:extLst>
          </p:cNvPr>
          <p:cNvSpPr txBox="1"/>
          <p:nvPr/>
        </p:nvSpPr>
        <p:spPr>
          <a:xfrm>
            <a:off x="54603" y="6536935"/>
            <a:ext cx="604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rgbClr val="E8E9EF"/>
                </a:solidFill>
              </a:rPr>
              <a:t>Источники: базы данных Всемирного банка и Международного валютного фонда</a:t>
            </a:r>
          </a:p>
        </p:txBody>
      </p:sp>
      <p:graphicFrame>
        <p:nvGraphicFramePr>
          <p:cNvPr id="28" name="Объект 3">
            <a:extLst>
              <a:ext uri="{FF2B5EF4-FFF2-40B4-BE49-F238E27FC236}">
                <a16:creationId xmlns:a16="http://schemas.microsoft.com/office/drawing/2014/main" id="{8D8F9F5D-2F7A-19FC-138C-A56A9CE6D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195963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2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4</a:t>
            </a:fld>
            <a:endParaRPr lang="ru-RU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68FBF-6379-47D8-9066-50EC043C47B5}"/>
              </a:ext>
            </a:extLst>
          </p:cNvPr>
          <p:cNvSpPr txBox="1"/>
          <p:nvPr/>
        </p:nvSpPr>
        <p:spPr>
          <a:xfrm>
            <a:off x="382349" y="1403684"/>
            <a:ext cx="8280920" cy="2964914"/>
          </a:xfrm>
          <a:prstGeom prst="rect">
            <a:avLst/>
          </a:prstGeom>
          <a:noFill/>
          <a:ln w="3810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Бюджетный кодекс Российской Федерации от 31.07.1998 №145-ФЗ (ред. От 16.04.2022)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Бюджетны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й кодекс Республики Казахстан от 4 декабря 2008 года №95-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 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(с изменениями и дополнениями по состоянию на 07.03.2022)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Бюдже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тный кодекс Республики Беларусь от 16 июля 2008 г. №412-3 (ред. от 31.12.2021)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Бюджетный кодекс 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Кыргызской Республики от 16 мая 2016 года №59 (ред. от 22.01.2022) 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Закон 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еспублики Армении от 21 июля 1997 года №3Р-137 «О бюджетной системе Республики Армения» (ред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от 02.04.2020)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Объект 3">
            <a:extLst>
              <a:ext uri="{FF2B5EF4-FFF2-40B4-BE49-F238E27FC236}">
                <a16:creationId xmlns:a16="http://schemas.microsoft.com/office/drawing/2014/main" id="{0A43C3C1-2912-445B-8FFF-C60FBBCDC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678167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C29883C-90E8-47AE-80A6-EA62022DE095}"/>
              </a:ext>
            </a:extLst>
          </p:cNvPr>
          <p:cNvSpPr txBox="1">
            <a:spLocks/>
          </p:cNvSpPr>
          <p:nvPr/>
        </p:nvSpPr>
        <p:spPr>
          <a:xfrm>
            <a:off x="0" y="488160"/>
            <a:ext cx="121920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/>
              <a:t>Законодательная база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CF7828D1-C84D-0023-D124-8A35AD6EF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17840"/>
              </p:ext>
            </p:extLst>
          </p:nvPr>
        </p:nvGraphicFramePr>
        <p:xfrm>
          <a:off x="382349" y="4801069"/>
          <a:ext cx="80648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2021422827"/>
                    </a:ext>
                  </a:extLst>
                </a:gridCol>
                <a:gridCol w="1248140">
                  <a:extLst>
                    <a:ext uri="{9D8B030D-6E8A-4147-A177-3AD203B41FA5}">
                      <a16:colId xmlns:a16="http://schemas.microsoft.com/office/drawing/2014/main" val="988138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8347453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020561303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4093958780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4010254822"/>
                    </a:ext>
                  </a:extLst>
                </a:gridCol>
              </a:tblGrid>
              <a:tr h="30748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Казахстан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Беларусь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Кыргызстан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Армения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55439"/>
                  </a:ext>
                </a:extLst>
              </a:tr>
              <a:tr h="628624">
                <a:tc>
                  <a:txBody>
                    <a:bodyPr/>
                    <a:lstStyle/>
                    <a:p>
                      <a:r>
                        <a:rPr lang="ru-RU" sz="1400" b="1" dirty="0"/>
                        <a:t>Верхний порог госдолга к ВВП, в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157358"/>
                  </a:ext>
                </a:extLst>
              </a:tr>
            </a:tbl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95214D2-84D7-4451-6CB4-6FC6B630A2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90" r="57182"/>
          <a:stretch/>
        </p:blipFill>
        <p:spPr>
          <a:xfrm>
            <a:off x="7777204" y="1035576"/>
            <a:ext cx="4428620" cy="5446417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122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5</a:t>
            </a:fld>
            <a:endParaRPr lang="ru-RU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68FBF-6379-47D8-9066-50EC043C47B5}"/>
              </a:ext>
            </a:extLst>
          </p:cNvPr>
          <p:cNvSpPr txBox="1"/>
          <p:nvPr/>
        </p:nvSpPr>
        <p:spPr>
          <a:xfrm>
            <a:off x="227348" y="1207028"/>
            <a:ext cx="5796644" cy="35548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Эксперт из банковского сектора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Прогнозирование объема просроченных кредитов по МНК: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Доходы клиентов;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Уровень безработицы;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Текущий и прошлый объем просроченных кредитов.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Бюджетирование средств под просроченные кредиты: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границ прогнозного интервала 	(99%) на следующий год;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Оценка стоимости ресурсов и риска;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объема средств к бюджетированию;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Равномерное распределение по месяцам.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C29883C-90E8-47AE-80A6-EA62022DE095}"/>
              </a:ext>
            </a:extLst>
          </p:cNvPr>
          <p:cNvSpPr txBox="1">
            <a:spLocks/>
          </p:cNvSpPr>
          <p:nvPr/>
        </p:nvSpPr>
        <p:spPr>
          <a:xfrm>
            <a:off x="0" y="488160"/>
            <a:ext cx="121920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/>
              <a:t>Глубинное интервью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0D83E-4505-4E50-81F6-317CCD5EB525}"/>
              </a:ext>
            </a:extLst>
          </p:cNvPr>
          <p:cNvSpPr txBox="1"/>
          <p:nvPr/>
        </p:nvSpPr>
        <p:spPr>
          <a:xfrm>
            <a:off x="227348" y="5445515"/>
            <a:ext cx="5796644" cy="3231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Arial" panose="020B0604020202020204" pitchFamily="34" charset="0"/>
              </a:rPr>
              <a:t>Консервативный подход к бюджетированию</a:t>
            </a:r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DF458F17-427F-4DAA-80E1-ADF5D5A24C4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4646549" y="4247800"/>
            <a:ext cx="288612" cy="3330371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810C4B-7FA3-7730-F1D8-F835AE55191D}"/>
              </a:ext>
            </a:extLst>
          </p:cNvPr>
          <p:cNvSpPr txBox="1"/>
          <p:nvPr/>
        </p:nvSpPr>
        <p:spPr>
          <a:xfrm>
            <a:off x="6456041" y="5393644"/>
            <a:ext cx="5508611" cy="7848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Необходимость пересмотра подхода к прогнозированию: создание новой модели прогнозирования объема просроченных кредитов.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4B9D72-0106-1892-2CDE-3E3B673FBA38}"/>
              </a:ext>
            </a:extLst>
          </p:cNvPr>
          <p:cNvSpPr txBox="1"/>
          <p:nvPr/>
        </p:nvSpPr>
        <p:spPr>
          <a:xfrm>
            <a:off x="6457037" y="4525247"/>
            <a:ext cx="5507615" cy="55399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500" dirty="0">
                <a:latin typeface="Arial" panose="020B0604020202020204" pitchFamily="34" charset="0"/>
              </a:rPr>
              <a:t>Без кризиса – </a:t>
            </a:r>
            <a:r>
              <a:rPr lang="ru-RU" sz="1500" b="1" dirty="0">
                <a:latin typeface="Arial" panose="020B0604020202020204" pitchFamily="34" charset="0"/>
              </a:rPr>
              <a:t>избыток</a:t>
            </a:r>
            <a:r>
              <a:rPr lang="ru-RU" sz="1500" dirty="0">
                <a:latin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</a:rPr>
              <a:t>забюджетированных</a:t>
            </a:r>
            <a:r>
              <a:rPr lang="ru-RU" sz="1500" dirty="0">
                <a:latin typeface="Arial" panose="020B0604020202020204" pitchFamily="34" charset="0"/>
              </a:rPr>
              <a:t> средств;</a:t>
            </a:r>
          </a:p>
          <a:p>
            <a:r>
              <a:rPr lang="ru-RU" sz="1500" dirty="0">
                <a:latin typeface="Arial" panose="020B0604020202020204" pitchFamily="34" charset="0"/>
              </a:rPr>
              <a:t>В кризис – </a:t>
            </a:r>
            <a:r>
              <a:rPr lang="ru-RU" sz="1500" b="1" dirty="0">
                <a:latin typeface="Arial" panose="020B0604020202020204" pitchFamily="34" charset="0"/>
              </a:rPr>
              <a:t>недостаточность</a:t>
            </a:r>
            <a:r>
              <a:rPr lang="ru-RU" sz="1500" dirty="0">
                <a:latin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</a:rPr>
              <a:t>забюджетированных</a:t>
            </a:r>
            <a:r>
              <a:rPr lang="ru-RU" sz="1500" dirty="0">
                <a:latin typeface="Arial" panose="020B0604020202020204" pitchFamily="34" charset="0"/>
              </a:rPr>
              <a:t> средств.</a:t>
            </a:r>
          </a:p>
        </p:txBody>
      </p:sp>
      <p:graphicFrame>
        <p:nvGraphicFramePr>
          <p:cNvPr id="30" name="Диаграмма 29">
            <a:extLst>
              <a:ext uri="{FF2B5EF4-FFF2-40B4-BE49-F238E27FC236}">
                <a16:creationId xmlns:a16="http://schemas.microsoft.com/office/drawing/2014/main" id="{60B1CB5A-D4C8-527F-95CE-D65E05A086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60779"/>
              </p:ext>
            </p:extLst>
          </p:nvPr>
        </p:nvGraphicFramePr>
        <p:xfrm>
          <a:off x="6456041" y="1207028"/>
          <a:ext cx="5436603" cy="30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A08AC73-8904-303D-B2AA-714EFE6117CE}"/>
              </a:ext>
            </a:extLst>
          </p:cNvPr>
          <p:cNvSpPr txBox="1"/>
          <p:nvPr/>
        </p:nvSpPr>
        <p:spPr>
          <a:xfrm>
            <a:off x="11157748" y="4021941"/>
            <a:ext cx="140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2">
                    <a:lumMod val="50000"/>
                  </a:schemeClr>
                </a:solidFill>
              </a:rPr>
              <a:t>в тыс. руб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C12C4A85-864F-5A19-D7E0-8B287E03BA3C}"/>
              </a:ext>
            </a:extLst>
          </p:cNvPr>
          <p:cNvGrpSpPr/>
          <p:nvPr/>
        </p:nvGrpSpPr>
        <p:grpSpPr>
          <a:xfrm>
            <a:off x="1275533" y="4847015"/>
            <a:ext cx="3700272" cy="489431"/>
            <a:chOff x="1595335" y="3808170"/>
            <a:chExt cx="3700272" cy="923330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B9FD83A5-66BC-D0F4-E407-31F5A323E46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335" y="3808170"/>
              <a:ext cx="0" cy="92333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C67C57C5-0B80-CB0C-A246-D057628D2256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63" y="3808170"/>
              <a:ext cx="0" cy="92333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8265285B-583A-A5BE-9599-5157AD72BD25}"/>
                </a:ext>
              </a:extLst>
            </p:cNvPr>
            <p:cNvCxnSpPr>
              <a:cxnSpLocks/>
            </p:cNvCxnSpPr>
            <p:nvPr/>
          </p:nvCxnSpPr>
          <p:spPr>
            <a:xfrm>
              <a:off x="5295607" y="3808170"/>
              <a:ext cx="0" cy="92333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91C3487-60F7-1BB5-24C6-D3445B0CD541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 flipH="1">
            <a:off x="9210347" y="5079245"/>
            <a:ext cx="498" cy="31439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Объект 3">
            <a:extLst>
              <a:ext uri="{FF2B5EF4-FFF2-40B4-BE49-F238E27FC236}">
                <a16:creationId xmlns:a16="http://schemas.microsoft.com/office/drawing/2014/main" id="{DE76A8BD-1C6A-AD74-4CE5-0BF4120C4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03175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3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6</a:t>
            </a:fld>
            <a:endParaRPr lang="ru-RU" sz="1600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A8B1D58-97F7-483F-A299-609D79AC6522}"/>
              </a:ext>
            </a:extLst>
          </p:cNvPr>
          <p:cNvSpPr txBox="1">
            <a:spLocks/>
          </p:cNvSpPr>
          <p:nvPr/>
        </p:nvSpPr>
        <p:spPr>
          <a:xfrm>
            <a:off x="0" y="488160"/>
            <a:ext cx="121920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/>
              <a:t>Цели и задачи исследования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306A4-E7EC-44C5-8496-8B444ED96F28}"/>
              </a:ext>
            </a:extLst>
          </p:cNvPr>
          <p:cNvSpPr txBox="1"/>
          <p:nvPr/>
        </p:nvSpPr>
        <p:spPr>
          <a:xfrm>
            <a:off x="231226" y="1302042"/>
            <a:ext cx="56174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</a:p>
          <a:p>
            <a:r>
              <a:rPr lang="ru-RU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Выявить важные детерминанты объема просроченных кредитов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путем включения эффекта </a:t>
            </a:r>
            <a:r>
              <a:rPr lang="ru-RU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эндогенности</a:t>
            </a:r>
            <a:r>
              <a:rPr lang="ru-RU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в модель.</a:t>
            </a:r>
          </a:p>
          <a:p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Изучить международный опыт.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Сформулировать теоретическую модель.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Собрать соответствующие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Оценить модель с помощью OLS 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копулы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результаты.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Предложить практическое применение.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Формат исследования: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Консультационный проект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Количественные методы исследования: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Линейное регрессионное моделирование;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Применение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копульной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функции.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DC4F5F-C5B1-4374-BFC5-BE391EDA0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86" y="1150148"/>
            <a:ext cx="910429" cy="91042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B8A14D-08E4-4D68-9200-D8B728001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11" y="1150148"/>
            <a:ext cx="910429" cy="910429"/>
          </a:xfrm>
          <a:prstGeom prst="rect">
            <a:avLst/>
          </a:prstGeom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3FDB8F7-45AA-4D0D-8A48-6DE63890CA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98" y="1150148"/>
            <a:ext cx="1021562" cy="102156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897F261-FF15-4C31-9DFE-EFC928B47E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362" y="2743347"/>
            <a:ext cx="1180382" cy="91042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FD51970-6A10-4E25-A797-2EF6676C89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9" y="2776882"/>
            <a:ext cx="910429" cy="91042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8054D19-4471-46ED-B6F8-7AB309A59F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66" y="4765210"/>
            <a:ext cx="803447" cy="803447"/>
          </a:xfrm>
          <a:prstGeom prst="rect">
            <a:avLst/>
          </a:prstGeom>
        </p:spPr>
      </p:pic>
      <p:pic>
        <p:nvPicPr>
          <p:cNvPr id="1026" name="Picture 2" descr="Kremlin - Free monuments icons">
            <a:extLst>
              <a:ext uri="{FF2B5EF4-FFF2-40B4-BE49-F238E27FC236}">
                <a16:creationId xmlns:a16="http://schemas.microsoft.com/office/drawing/2014/main" id="{6D16990E-4735-4F68-A25A-83D60A78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63" y="3384107"/>
            <a:ext cx="1319644" cy="13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k Dollar Banking Svg Png Icon Free Download (#457211) -  OnlineWebFonts.COM">
            <a:extLst>
              <a:ext uri="{FF2B5EF4-FFF2-40B4-BE49-F238E27FC236}">
                <a16:creationId xmlns:a16="http://schemas.microsoft.com/office/drawing/2014/main" id="{AA5CED9A-2E95-4437-B37A-494F47E4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44" y="5128895"/>
            <a:ext cx="1145807" cy="111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IGMS Home - National Institute of General Medical Sciences">
            <a:extLst>
              <a:ext uri="{FF2B5EF4-FFF2-40B4-BE49-F238E27FC236}">
                <a16:creationId xmlns:a16="http://schemas.microsoft.com/office/drawing/2014/main" id="{72EF91BB-E94D-4BEC-AB16-4C028593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16" y="4643600"/>
            <a:ext cx="1145807" cy="114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трелка: вправо 33">
            <a:extLst>
              <a:ext uri="{FF2B5EF4-FFF2-40B4-BE49-F238E27FC236}">
                <a16:creationId xmlns:a16="http://schemas.microsoft.com/office/drawing/2014/main" id="{4CB61B6D-8B9D-4547-BC40-47A8C0F9AA3D}"/>
              </a:ext>
            </a:extLst>
          </p:cNvPr>
          <p:cNvSpPr/>
          <p:nvPr/>
        </p:nvSpPr>
        <p:spPr>
          <a:xfrm>
            <a:off x="8066213" y="1478245"/>
            <a:ext cx="482963" cy="2207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5732672B-9AB8-475A-9ACA-6D33EFC56463}"/>
              </a:ext>
            </a:extLst>
          </p:cNvPr>
          <p:cNvSpPr/>
          <p:nvPr/>
        </p:nvSpPr>
        <p:spPr>
          <a:xfrm>
            <a:off x="9850362" y="1462484"/>
            <a:ext cx="685273" cy="2207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A30B411D-D0F9-4C76-BCF2-E4F8D877956E}"/>
              </a:ext>
            </a:extLst>
          </p:cNvPr>
          <p:cNvSpPr/>
          <p:nvPr/>
        </p:nvSpPr>
        <p:spPr>
          <a:xfrm rot="3802392">
            <a:off x="9485389" y="2320769"/>
            <a:ext cx="628327" cy="19573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C7D54094-B0BA-44DA-81A3-175FA3EF2157}"/>
              </a:ext>
            </a:extLst>
          </p:cNvPr>
          <p:cNvSpPr/>
          <p:nvPr/>
        </p:nvSpPr>
        <p:spPr>
          <a:xfrm rot="6133612">
            <a:off x="10629844" y="2294912"/>
            <a:ext cx="628327" cy="19573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617AA16-B486-421C-A3A8-EC108AE330FC}"/>
              </a:ext>
            </a:extLst>
          </p:cNvPr>
          <p:cNvSpPr/>
          <p:nvPr/>
        </p:nvSpPr>
        <p:spPr>
          <a:xfrm rot="10800000">
            <a:off x="8984202" y="3163368"/>
            <a:ext cx="685273" cy="2207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FFEF5C91-65B2-4FD6-ADC7-75C3B597DA26}"/>
              </a:ext>
            </a:extLst>
          </p:cNvPr>
          <p:cNvSpPr/>
          <p:nvPr/>
        </p:nvSpPr>
        <p:spPr>
          <a:xfrm rot="5400000">
            <a:off x="8062689" y="4098743"/>
            <a:ext cx="685273" cy="2207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D7A02A60-7757-474D-B8C0-1CF344A04B7D}"/>
              </a:ext>
            </a:extLst>
          </p:cNvPr>
          <p:cNvSpPr/>
          <p:nvPr/>
        </p:nvSpPr>
        <p:spPr>
          <a:xfrm>
            <a:off x="9184363" y="5136606"/>
            <a:ext cx="685273" cy="22073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483D060B-1D2A-4422-901D-3CAE6EF45A91}"/>
              </a:ext>
            </a:extLst>
          </p:cNvPr>
          <p:cNvSpPr/>
          <p:nvPr/>
        </p:nvSpPr>
        <p:spPr>
          <a:xfrm rot="8874429">
            <a:off x="7270789" y="5558574"/>
            <a:ext cx="685273" cy="16205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57897DEE-642B-4DCF-B235-1FA1001D0CCE}"/>
              </a:ext>
            </a:extLst>
          </p:cNvPr>
          <p:cNvSpPr/>
          <p:nvPr/>
        </p:nvSpPr>
        <p:spPr>
          <a:xfrm rot="12374695">
            <a:off x="7250716" y="4695493"/>
            <a:ext cx="685273" cy="16205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4" name="Объект 3">
            <a:extLst>
              <a:ext uri="{FF2B5EF4-FFF2-40B4-BE49-F238E27FC236}">
                <a16:creationId xmlns:a16="http://schemas.microsoft.com/office/drawing/2014/main" id="{F26EC8A6-E452-8F9E-F342-E2264DFF2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73845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4016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7</a:t>
            </a:fld>
            <a:endParaRPr lang="ru-RU" sz="1600" b="1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F1230360-AE5D-4E2F-AABC-0979BC370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653562"/>
              </p:ext>
            </p:extLst>
          </p:nvPr>
        </p:nvGraphicFramePr>
        <p:xfrm>
          <a:off x="11324" y="431280"/>
          <a:ext cx="12192000" cy="606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7F0A814-E2D2-4C34-AB90-B7F1E2C430B8}"/>
              </a:ext>
            </a:extLst>
          </p:cNvPr>
          <p:cNvSpPr txBox="1">
            <a:spLocks/>
          </p:cNvSpPr>
          <p:nvPr/>
        </p:nvSpPr>
        <p:spPr>
          <a:xfrm>
            <a:off x="0" y="488160"/>
            <a:ext cx="121920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/>
              <a:t>Обзор литературы</a:t>
            </a:r>
          </a:p>
        </p:txBody>
      </p:sp>
      <p:graphicFrame>
        <p:nvGraphicFramePr>
          <p:cNvPr id="9" name="Объект 3">
            <a:extLst>
              <a:ext uri="{FF2B5EF4-FFF2-40B4-BE49-F238E27FC236}">
                <a16:creationId xmlns:a16="http://schemas.microsoft.com/office/drawing/2014/main" id="{F0C04930-C679-AA16-C6CE-2A2F993821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116961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1436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8</a:t>
            </a:fld>
            <a:endParaRPr lang="ru-RU" sz="1600" b="1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F1230360-AE5D-4E2F-AABC-0979BC370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229491"/>
              </p:ext>
            </p:extLst>
          </p:nvPr>
        </p:nvGraphicFramePr>
        <p:xfrm>
          <a:off x="1359441" y="1304764"/>
          <a:ext cx="9800346" cy="487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7F0A814-E2D2-4C34-AB90-B7F1E2C430B8}"/>
              </a:ext>
            </a:extLst>
          </p:cNvPr>
          <p:cNvSpPr txBox="1">
            <a:spLocks/>
          </p:cNvSpPr>
          <p:nvPr/>
        </p:nvSpPr>
        <p:spPr>
          <a:xfrm>
            <a:off x="0" y="488160"/>
            <a:ext cx="121920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/>
              <a:t>Теоретическая модель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8068-D60C-5A53-0F06-736983DE52ED}"/>
              </a:ext>
            </a:extLst>
          </p:cNvPr>
          <p:cNvSpPr txBox="1"/>
          <p:nvPr/>
        </p:nvSpPr>
        <p:spPr>
          <a:xfrm>
            <a:off x="54603" y="6536935"/>
            <a:ext cx="349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rgbClr val="E8E9EF"/>
                </a:solidFill>
              </a:rPr>
              <a:t>Источник: Составлено автором</a:t>
            </a:r>
          </a:p>
        </p:txBody>
      </p:sp>
      <p:graphicFrame>
        <p:nvGraphicFramePr>
          <p:cNvPr id="9" name="Объект 3">
            <a:extLst>
              <a:ext uri="{FF2B5EF4-FFF2-40B4-BE49-F238E27FC236}">
                <a16:creationId xmlns:a16="http://schemas.microsoft.com/office/drawing/2014/main" id="{48F16EAF-6A3B-3F22-B22C-1474C00E4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652603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9099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D5529E-7047-4F08-B978-2B35B69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E8C1-BC65-435C-A33C-DD671C5CFD40}" type="slidenum">
              <a:rPr lang="ru-RU" sz="1600" b="1" smtClean="0"/>
              <a:t>9</a:t>
            </a:fld>
            <a:endParaRPr lang="ru-RU" sz="1600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7F0A814-E2D2-4C34-AB90-B7F1E2C430B8}"/>
              </a:ext>
            </a:extLst>
          </p:cNvPr>
          <p:cNvSpPr txBox="1">
            <a:spLocks/>
          </p:cNvSpPr>
          <p:nvPr/>
        </p:nvSpPr>
        <p:spPr>
          <a:xfrm>
            <a:off x="0" y="488160"/>
            <a:ext cx="121920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/>
              <a:t>Описание данных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7921F5B-6957-44E1-91CA-7185D074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9855"/>
              </p:ext>
            </p:extLst>
          </p:nvPr>
        </p:nvGraphicFramePr>
        <p:xfrm>
          <a:off x="3198912" y="1207027"/>
          <a:ext cx="8771426" cy="493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852">
                  <a:extLst>
                    <a:ext uri="{9D8B030D-6E8A-4147-A177-3AD203B41FA5}">
                      <a16:colId xmlns:a16="http://schemas.microsoft.com/office/drawing/2014/main" val="1884089581"/>
                    </a:ext>
                  </a:extLst>
                </a:gridCol>
                <a:gridCol w="154347">
                  <a:extLst>
                    <a:ext uri="{9D8B030D-6E8A-4147-A177-3AD203B41FA5}">
                      <a16:colId xmlns:a16="http://schemas.microsoft.com/office/drawing/2014/main" val="3084131961"/>
                    </a:ext>
                  </a:extLst>
                </a:gridCol>
                <a:gridCol w="4001854">
                  <a:extLst>
                    <a:ext uri="{9D8B030D-6E8A-4147-A177-3AD203B41FA5}">
                      <a16:colId xmlns:a16="http://schemas.microsoft.com/office/drawing/2014/main" val="956668866"/>
                    </a:ext>
                  </a:extLst>
                </a:gridCol>
                <a:gridCol w="1786656">
                  <a:extLst>
                    <a:ext uri="{9D8B030D-6E8A-4147-A177-3AD203B41FA5}">
                      <a16:colId xmlns:a16="http://schemas.microsoft.com/office/drawing/2014/main" val="95543750"/>
                    </a:ext>
                  </a:extLst>
                </a:gridCol>
                <a:gridCol w="1182717">
                  <a:extLst>
                    <a:ext uri="{9D8B030D-6E8A-4147-A177-3AD203B41FA5}">
                      <a16:colId xmlns:a16="http://schemas.microsoft.com/office/drawing/2014/main" val="2998312423"/>
                    </a:ext>
                  </a:extLst>
                </a:gridCol>
              </a:tblGrid>
              <a:tr h="5451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Переменная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Единицы измерения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Ожидаемое влияние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756"/>
                  </a:ext>
                </a:extLst>
              </a:tr>
              <a:tr h="30251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Зависимая переменная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7720737"/>
                  </a:ext>
                </a:extLst>
              </a:tr>
              <a:tr h="345792">
                <a:tc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NPL</a:t>
                      </a:r>
                      <a:r>
                        <a:rPr lang="en-US" sz="1400" b="1" kern="1200" baseline="-250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endParaRPr lang="ru-RU" sz="1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Объем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NPL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 объему кредитного портфеля в период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78913"/>
                  </a:ext>
                </a:extLst>
              </a:tr>
              <a:tr h="34564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Независимые переменные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4955813"/>
                  </a:ext>
                </a:extLst>
              </a:tr>
              <a:tr h="477568">
                <a:tc gridSpan="2"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SID</a:t>
                      </a:r>
                      <a:r>
                        <a:rPr lang="en-US" sz="1400" b="1" kern="1200" baseline="-250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GDP</a:t>
                      </a:r>
                      <a:r>
                        <a:rPr lang="en-US" sz="1400" b="1" kern="1200" baseline="-250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endParaRPr lang="ru-RU" sz="1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Внутренний госдолг к ВВП в период </a:t>
                      </a:r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Внутренний госдолг к ВВП в период 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5737"/>
                  </a:ext>
                </a:extLst>
              </a:tr>
              <a:tr h="360471">
                <a:tc gridSpan="2"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Unemployment</a:t>
                      </a:r>
                      <a:r>
                        <a:rPr lang="en-US" sz="1400" b="1" kern="1200" baseline="-250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endParaRPr lang="ru-RU" sz="1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Уровень безработицы в период </a:t>
                      </a:r>
                      <a:r>
                        <a:rPr lang="en-U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Уровень безработицы в период </a:t>
                      </a: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59840"/>
                  </a:ext>
                </a:extLst>
              </a:tr>
              <a:tr h="486274">
                <a:tc gridSpan="2"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indexDemocracy</a:t>
                      </a:r>
                      <a:r>
                        <a:rPr lang="en-US" sz="1400" b="1" kern="1200" baseline="-250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endParaRPr lang="ru-RU" sz="1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Индексная переменная - уровень демократии в стране в период 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Индексная переменная - уровень демократии в стране в период 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Оценка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96363"/>
                  </a:ext>
                </a:extLst>
              </a:tr>
              <a:tr h="601862">
                <a:tc gridSpan="2"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indexInstitute</a:t>
                      </a:r>
                      <a:r>
                        <a:rPr lang="en-US" sz="1400" b="1" kern="1200" baseline="-250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endParaRPr lang="ru-RU" sz="1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Индексная переменная - уровень общего институционального развития в стране в период t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Индексная переменная - уровень общего институционального развития в стране в период 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Оценка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26026"/>
                  </a:ext>
                </a:extLst>
              </a:tr>
              <a:tr h="612068">
                <a:tc gridSpan="2"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indexPayment</a:t>
                      </a:r>
                      <a:r>
                        <a:rPr lang="en-US" sz="1400" b="1" kern="1200" baseline="-250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endParaRPr lang="ru-RU" sz="1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Индексная переменная - уровень развития платежной 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инфраструктуры в стране </a:t>
                      </a:r>
                      <a:r>
                        <a:rPr lang="ru-RU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период 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Индексная переменная - уровень развития платежной </a:t>
                      </a:r>
                      <a:r>
                        <a:rPr lang="ru-RU" sz="14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инфраструктуры в стране </a:t>
                      </a:r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период t</a:t>
                      </a:r>
                      <a:endParaRPr lang="ru-RU" sz="140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Оценка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1388"/>
                  </a:ext>
                </a:extLst>
              </a:tr>
              <a:tr h="725904">
                <a:tc gridSpan="2"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indexBureaucracy</a:t>
                      </a:r>
                      <a:endParaRPr lang="ru-RU" sz="1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50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Индексная переменная – уровень бюрократии в стране в период 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ru-RU" sz="140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Оценка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926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C244C9-BB26-4946-A362-0DB6AFF6029E}"/>
              </a:ext>
            </a:extLst>
          </p:cNvPr>
          <p:cNvSpPr txBox="1"/>
          <p:nvPr/>
        </p:nvSpPr>
        <p:spPr>
          <a:xfrm>
            <a:off x="221662" y="1606894"/>
            <a:ext cx="3119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Страны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Россия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Казахстан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Беларусь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Кыргызстан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Армения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Период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Q 201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– Q4 2020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Периодичность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Квартальные данные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500" b="1" dirty="0">
                <a:latin typeface="Arial" panose="020B0604020202020204" pitchFamily="34" charset="0"/>
                <a:cs typeface="Arial" panose="020B0604020202020204" pitchFamily="34" charset="0"/>
              </a:rPr>
              <a:t>Размер выборки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385C94C-0252-460D-8208-CB75090E82E9}"/>
              </a:ext>
            </a:extLst>
          </p:cNvPr>
          <p:cNvCxnSpPr>
            <a:cxnSpLocks/>
          </p:cNvCxnSpPr>
          <p:nvPr/>
        </p:nvCxnSpPr>
        <p:spPr>
          <a:xfrm>
            <a:off x="3107182" y="1207027"/>
            <a:ext cx="0" cy="5010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Объект 3">
            <a:extLst>
              <a:ext uri="{FF2B5EF4-FFF2-40B4-BE49-F238E27FC236}">
                <a16:creationId xmlns:a16="http://schemas.microsoft.com/office/drawing/2014/main" id="{7FF2E99E-BD87-3E91-8E46-8C23F00ED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759341"/>
              </p:ext>
            </p:extLst>
          </p:nvPr>
        </p:nvGraphicFramePr>
        <p:xfrm>
          <a:off x="-206288" y="-46404"/>
          <a:ext cx="12674996" cy="498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886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ики">
  <a:themeElements>
    <a:clrScheme name="Другая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5496"/>
      </a:accent1>
      <a:accent2>
        <a:srgbClr val="C00000"/>
      </a:accent2>
      <a:accent3>
        <a:srgbClr val="7F7F7F"/>
      </a:accent3>
      <a:accent4>
        <a:srgbClr val="BF9000"/>
      </a:accent4>
      <a:accent5>
        <a:srgbClr val="00B05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8F574CDC-C67C-4D7D-867F-F4282E9415E0}" vid="{24A7E61E-AD32-4645-91E8-D2BFDBB26958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Другая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5496"/>
      </a:accent1>
      <a:accent2>
        <a:srgbClr val="C00000"/>
      </a:accent2>
      <a:accent3>
        <a:srgbClr val="7F7F7F"/>
      </a:accent3>
      <a:accent4>
        <a:srgbClr val="BF9000"/>
      </a:accent4>
      <a:accent5>
        <a:srgbClr val="00B05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8F574CDC-C67C-4D7D-867F-F4282E9415E0}" vid="{8BDDC37C-7103-4039-AD10-83B98B34E63E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52A32CE77B71441963D80407219FE6F" ma:contentTypeVersion="6" ma:contentTypeDescription="Создание документа." ma:contentTypeScope="" ma:versionID="cfa423f4306c9f9761fc31c695a82b79">
  <xsd:schema xmlns:xsd="http://www.w3.org/2001/XMLSchema" xmlns:xs="http://www.w3.org/2001/XMLSchema" xmlns:p="http://schemas.microsoft.com/office/2006/metadata/properties" xmlns:ns2="256524f5-963f-45ec-b6dc-9434027f7f22" xmlns:ns3="12e9c362-2122-42e5-877e-31d9ca5f6d3b" targetNamespace="http://schemas.microsoft.com/office/2006/metadata/properties" ma:root="true" ma:fieldsID="bfc8558a8f4b499bbee2ea47a326166a" ns2:_="" ns3:_="">
    <xsd:import namespace="256524f5-963f-45ec-b6dc-9434027f7f22"/>
    <xsd:import namespace="12e9c362-2122-42e5-877e-31d9ca5f6d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524f5-963f-45ec-b6dc-9434027f7f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9c362-2122-42e5-877e-31d9ca5f6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3A2A45-DF5C-48FB-9847-4B52CD4E18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825A11-DB40-454A-AB8D-1D30153AADC9}">
  <ds:schemaRefs>
    <ds:schemaRef ds:uri="256524f5-963f-45ec-b6dc-9434027f7f22"/>
    <ds:schemaRef ds:uri="http://schemas.microsoft.com/office/infopath/2007/PartnerControls"/>
    <ds:schemaRef ds:uri="12e9c362-2122-42e5-877e-31d9ca5f6d3b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C442F20-FF18-45DB-B7FF-D3BE88BC2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6524f5-963f-45ec-b6dc-9434027f7f22"/>
    <ds:schemaRef ds:uri="12e9c362-2122-42e5-877e-31d9ca5f6d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MY3</Template>
  <TotalTime>3980</TotalTime>
  <Words>1240</Words>
  <Application>Microsoft Office PowerPoint</Application>
  <PresentationFormat>Широкоэкранный</PresentationFormat>
  <Paragraphs>366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Титульники</vt:lpstr>
      <vt:lpstr>Специальное оформление</vt:lpstr>
      <vt:lpstr> ФОРМИРОВАНИЕ ГОСДОЛГА И УРОВЕНЬ НЕПЛАТЕЖЕЙ ПО КРЕДИТАМ В БАНКОВСКОМ СЕКТОРЕ СТРАН ЕВРАЗИЙСКОГО ЭКОНОМИЧЕСКОГО СОЮЗА</vt:lpstr>
      <vt:lpstr>Актуальность исследования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Sovereign debt and bank non-performing loans before and during the COVID-19 pandemic</dc:title>
  <dc:creator>Andreev Danil Evgenevich</dc:creator>
  <cp:lastModifiedBy>Danil Andreev</cp:lastModifiedBy>
  <cp:revision>57</cp:revision>
  <dcterms:created xsi:type="dcterms:W3CDTF">2021-09-21T11:21:30Z</dcterms:created>
  <dcterms:modified xsi:type="dcterms:W3CDTF">2022-06-14T10:22:35Z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0x010100052A32CE77B71441963D80407219FE6F</vt:lpwstr>
  </property>
  <property fmtid="{D5CDD505-2E9C-101B-9397-08002B2CF9AE}" pid="3" name="Order">
    <vt:r8>3500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