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9"/>
  </p:notesMasterIdLst>
  <p:sldIdLst>
    <p:sldId id="256" r:id="rId2"/>
    <p:sldId id="258" r:id="rId3"/>
    <p:sldId id="259" r:id="rId4"/>
    <p:sldId id="290" r:id="rId5"/>
    <p:sldId id="291" r:id="rId6"/>
    <p:sldId id="260" r:id="rId7"/>
    <p:sldId id="274" r:id="rId8"/>
    <p:sldId id="276" r:id="rId9"/>
    <p:sldId id="277" r:id="rId10"/>
    <p:sldId id="278" r:id="rId11"/>
    <p:sldId id="279" r:id="rId12"/>
    <p:sldId id="282" r:id="rId13"/>
    <p:sldId id="292" r:id="rId14"/>
    <p:sldId id="285" r:id="rId15"/>
    <p:sldId id="286" r:id="rId16"/>
    <p:sldId id="283" r:id="rId17"/>
    <p:sldId id="287" r:id="rId18"/>
    <p:sldId id="288" r:id="rId19"/>
    <p:sldId id="269" r:id="rId20"/>
    <p:sldId id="271" r:id="rId21"/>
    <p:sldId id="272" r:id="rId22"/>
    <p:sldId id="273" r:id="rId23"/>
    <p:sldId id="293" r:id="rId24"/>
    <p:sldId id="294" r:id="rId25"/>
    <p:sldId id="295" r:id="rId26"/>
    <p:sldId id="296" r:id="rId27"/>
    <p:sldId id="297" r:id="rId28"/>
  </p:sldIdLst>
  <p:sldSz cx="9144000" cy="5143500" type="screen16x9"/>
  <p:notesSz cx="6858000" cy="9144000"/>
  <p:embeddedFontLs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Montserrat ExtraBold" pitchFamily="2" charset="-52"/>
      <p:bold r:id="rId34"/>
      <p:boldItalic r:id="rId35"/>
    </p:embeddedFont>
    <p:embeddedFont>
      <p:font typeface="Montserrat Light" pitchFamily="2" charset="-52"/>
      <p:regular r:id="rId36"/>
      <p:italic r:id="rId37"/>
    </p:embeddedFont>
    <p:embeddedFont>
      <p:font typeface="Raleway" pitchFamily="2" charset="-52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0E0BFB-B8DD-49D9-B090-F3CD3EFBA2E2}">
  <a:tblStyle styleId="{6E0E0BFB-B8DD-49D9-B090-F3CD3EFBA2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OneDrive\&#1056;&#1072;&#1073;&#1086;&#1095;&#1080;&#1081;%20&#1089;&#1090;&#1086;&#1083;\PLOT%20RF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OneDrive\&#1056;&#1072;&#1073;&#1086;&#1095;&#1080;&#1081;%20&#1089;&#1090;&#1086;&#1083;\&#1055;&#1072;&#1087;&#1082;&#1072;\&#1059;&#1095;&#1077;&#1073;&#1072;\3-&#1080;&#1081;%20&#1082;&#1091;&#1088;&#1089;\&#1050;&#1056;\Plotting\PLOT%20R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OneDrive\&#1056;&#1072;&#1073;&#1086;&#1095;&#1080;&#1081;%20&#1089;&#1090;&#1086;&#1083;\&#1055;&#1072;&#1087;&#1082;&#1072;\&#1059;&#1095;&#1077;&#1073;&#1072;\3-&#1080;&#1081;%20&#1082;&#1091;&#1088;&#1089;\&#1050;&#1056;\Data%20for%20general%20model\&#1056;&#1060;\mortgag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OneDrive\&#1056;&#1072;&#1073;&#1086;&#1095;&#1080;&#1081;%20&#1089;&#1090;&#1086;&#1083;\RF%20PLOTT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OneDrive\&#1056;&#1072;&#1073;&#1086;&#1095;&#1080;&#1081;%20&#1089;&#1090;&#1086;&#1083;\RF%20PLOTT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OneDrive\&#1056;&#1072;&#1073;&#1086;&#1095;&#1080;&#1081;%20&#1089;&#1090;&#1086;&#1083;\&#1055;&#1072;&#1087;&#1082;&#1072;\&#1059;&#1095;&#1077;&#1073;&#1072;\3-&#1080;&#1081;%20&#1082;&#1091;&#1088;&#1089;\&#1050;&#1056;\Plotting\KZ%20PLOTTIN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Объем выданных ИЖК, в млрд. руб.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'[PLOT RF.xlsx]Лист1'!$A$2:$A$17</c:f>
              <c:numCache>
                <c:formatCode>General</c:formatCode>
                <c:ptCount val="1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</c:numCache>
            </c:numRef>
          </c:cat>
          <c:val>
            <c:numRef>
              <c:f>'[PLOT RF.xlsx]Лист1'!$C$2:$C$17</c:f>
              <c:numCache>
                <c:formatCode>General</c:formatCode>
                <c:ptCount val="16"/>
                <c:pt idx="0">
                  <c:v>30.917999999999999</c:v>
                </c:pt>
                <c:pt idx="1">
                  <c:v>179.61199999999999</c:v>
                </c:pt>
                <c:pt idx="2">
                  <c:v>438.14499999999998</c:v>
                </c:pt>
                <c:pt idx="3">
                  <c:v>560.67100000000005</c:v>
                </c:pt>
                <c:pt idx="4">
                  <c:v>142.96770000000001</c:v>
                </c:pt>
                <c:pt idx="5">
                  <c:v>364.63400000000001</c:v>
                </c:pt>
                <c:pt idx="6">
                  <c:v>697.41700000000003</c:v>
                </c:pt>
                <c:pt idx="7">
                  <c:v>1017.316</c:v>
                </c:pt>
                <c:pt idx="8">
                  <c:v>1338.731</c:v>
                </c:pt>
                <c:pt idx="9">
                  <c:v>1753.2940000000001</c:v>
                </c:pt>
                <c:pt idx="10">
                  <c:v>1157.76</c:v>
                </c:pt>
                <c:pt idx="11">
                  <c:v>1472.38</c:v>
                </c:pt>
                <c:pt idx="12">
                  <c:v>2021.402</c:v>
                </c:pt>
                <c:pt idx="13">
                  <c:v>3012.701</c:v>
                </c:pt>
                <c:pt idx="14">
                  <c:v>2847.5169999999998</c:v>
                </c:pt>
                <c:pt idx="15">
                  <c:v>4295.4459999999999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5F-4F95-A37A-A54604031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8945264"/>
        <c:axId val="1378942352"/>
      </c:barChart>
      <c:lineChart>
        <c:grouping val="stacked"/>
        <c:varyColors val="0"/>
        <c:ser>
          <c:idx val="2"/>
          <c:order val="2"/>
          <c:tx>
            <c:v>Средневзвешенная ставка по ИЖК, в %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'[PLOT RF.xlsx]Лист1'!$A$2:$A$17</c:f>
              <c:numCache>
                <c:formatCode>General</c:formatCode>
                <c:ptCount val="1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</c:numCache>
            </c:numRef>
          </c:cat>
          <c:val>
            <c:numRef>
              <c:f>'[PLOT RF.xlsx]Лист1'!$E$2:$E$17</c:f>
              <c:numCache>
                <c:formatCode>General</c:formatCode>
                <c:ptCount val="16"/>
                <c:pt idx="0">
                  <c:v>14.9</c:v>
                </c:pt>
                <c:pt idx="1">
                  <c:v>13.7</c:v>
                </c:pt>
                <c:pt idx="2">
                  <c:v>12.6</c:v>
                </c:pt>
                <c:pt idx="3">
                  <c:v>12.9</c:v>
                </c:pt>
                <c:pt idx="4">
                  <c:v>14.32</c:v>
                </c:pt>
                <c:pt idx="5">
                  <c:v>13.05</c:v>
                </c:pt>
                <c:pt idx="6">
                  <c:v>11.9</c:v>
                </c:pt>
                <c:pt idx="7">
                  <c:v>12.29</c:v>
                </c:pt>
                <c:pt idx="8">
                  <c:v>12.44</c:v>
                </c:pt>
                <c:pt idx="9">
                  <c:v>12.45</c:v>
                </c:pt>
                <c:pt idx="10">
                  <c:v>13.35</c:v>
                </c:pt>
                <c:pt idx="11">
                  <c:v>12.48</c:v>
                </c:pt>
                <c:pt idx="12">
                  <c:v>10.64</c:v>
                </c:pt>
                <c:pt idx="13">
                  <c:v>9.56</c:v>
                </c:pt>
                <c:pt idx="14">
                  <c:v>9.8699999999999992</c:v>
                </c:pt>
                <c:pt idx="15">
                  <c:v>7.7608333333333315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5F-4F95-A37A-A54604031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5742544"/>
        <c:axId val="1485740464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Население, в млн. человек</c:v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'[PLOT RF.xlsx]Лист1'!$A$2:$A$17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2005</c:v>
                      </c:pt>
                      <c:pt idx="1">
                        <c:v>2006</c:v>
                      </c:pt>
                      <c:pt idx="2">
                        <c:v>2007</c:v>
                      </c:pt>
                      <c:pt idx="3">
                        <c:v>2008</c:v>
                      </c:pt>
                      <c:pt idx="4">
                        <c:v>2009</c:v>
                      </c:pt>
                      <c:pt idx="5">
                        <c:v>2010</c:v>
                      </c:pt>
                      <c:pt idx="6">
                        <c:v>2011</c:v>
                      </c:pt>
                      <c:pt idx="7">
                        <c:v>2012</c:v>
                      </c:pt>
                      <c:pt idx="8">
                        <c:v>2013</c:v>
                      </c:pt>
                      <c:pt idx="9">
                        <c:v>2014</c:v>
                      </c:pt>
                      <c:pt idx="10">
                        <c:v>2015</c:v>
                      </c:pt>
                      <c:pt idx="11">
                        <c:v>2016</c:v>
                      </c:pt>
                      <c:pt idx="12">
                        <c:v>2017</c:v>
                      </c:pt>
                      <c:pt idx="13">
                        <c:v>2018</c:v>
                      </c:pt>
                      <c:pt idx="14">
                        <c:v>2019</c:v>
                      </c:pt>
                      <c:pt idx="15">
                        <c:v>2020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'[PLOT RF.xlsx]Лист1'!$D$2:$D$17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143.47421900000001</c:v>
                      </c:pt>
                      <c:pt idx="1">
                        <c:v>142.75355099999999</c:v>
                      </c:pt>
                      <c:pt idx="2">
                        <c:v>142.220968</c:v>
                      </c:pt>
                      <c:pt idx="3">
                        <c:v>142.008838</c:v>
                      </c:pt>
                      <c:pt idx="4">
                        <c:v>141.90397899999999</c:v>
                      </c:pt>
                      <c:pt idx="5">
                        <c:v>141.90397899999999</c:v>
                      </c:pt>
                      <c:pt idx="6">
                        <c:v>142.865433</c:v>
                      </c:pt>
                      <c:pt idx="7">
                        <c:v>143.05638300000001</c:v>
                      </c:pt>
                      <c:pt idx="8">
                        <c:v>143.347059</c:v>
                      </c:pt>
                      <c:pt idx="9">
                        <c:v>143.66693100000001</c:v>
                      </c:pt>
                      <c:pt idx="10">
                        <c:v>146.26728800000001</c:v>
                      </c:pt>
                      <c:pt idx="11">
                        <c:v>146.54471000000001</c:v>
                      </c:pt>
                      <c:pt idx="12">
                        <c:v>146.804372</c:v>
                      </c:pt>
                      <c:pt idx="13">
                        <c:v>146.88043200000001</c:v>
                      </c:pt>
                      <c:pt idx="14">
                        <c:v>146.78072</c:v>
                      </c:pt>
                      <c:pt idx="15">
                        <c:v>146.74859000000001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865F-4F95-A37A-A54604031E73}"/>
                  </c:ext>
                </c:extLst>
              </c15:ser>
            </c15:filteredLineSeries>
          </c:ext>
        </c:extLst>
      </c:lineChart>
      <c:dateAx>
        <c:axId val="13789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8942352"/>
        <c:crosses val="autoZero"/>
        <c:auto val="0"/>
        <c:lblOffset val="100"/>
        <c:baseTimeUnit val="days"/>
      </c:dateAx>
      <c:valAx>
        <c:axId val="1378942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8945264"/>
        <c:crosses val="autoZero"/>
        <c:crossBetween val="between"/>
      </c:valAx>
      <c:valAx>
        <c:axId val="148574046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85742544"/>
        <c:crosses val="max"/>
        <c:crossBetween val="between"/>
      </c:valAx>
      <c:catAx>
        <c:axId val="14857425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57404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v>Номинальные доходы, в тыс. руб.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</c:numCache>
            </c:numRef>
          </c:cat>
          <c:val>
            <c:numRef>
              <c:f>Лист1!$H$2:$H$17</c:f>
              <c:numCache>
                <c:formatCode>General</c:formatCode>
                <c:ptCount val="16"/>
                <c:pt idx="0">
                  <c:v>8.5549999999999997</c:v>
                </c:pt>
                <c:pt idx="1">
                  <c:v>10.634</c:v>
                </c:pt>
                <c:pt idx="2">
                  <c:v>13.593</c:v>
                </c:pt>
                <c:pt idx="3">
                  <c:v>17.29</c:v>
                </c:pt>
                <c:pt idx="4">
                  <c:v>18.638000000000002</c:v>
                </c:pt>
                <c:pt idx="5">
                  <c:v>20.952000000000002</c:v>
                </c:pt>
                <c:pt idx="6">
                  <c:v>23.369</c:v>
                </c:pt>
                <c:pt idx="7">
                  <c:v>26.629000000000001</c:v>
                </c:pt>
                <c:pt idx="8">
                  <c:v>29.792000000000002</c:v>
                </c:pt>
                <c:pt idx="9">
                  <c:v>32.494999999999997</c:v>
                </c:pt>
                <c:pt idx="10">
                  <c:v>34.03</c:v>
                </c:pt>
                <c:pt idx="11">
                  <c:v>36.709000000000003</c:v>
                </c:pt>
                <c:pt idx="12">
                  <c:v>39.167000000000002</c:v>
                </c:pt>
                <c:pt idx="13">
                  <c:v>43.723999999999997</c:v>
                </c:pt>
                <c:pt idx="14">
                  <c:v>47.866999999999997</c:v>
                </c:pt>
                <c:pt idx="15">
                  <c:v>49.454000000000001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A2-4E1C-AC49-4BEBC17001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81917216"/>
        <c:axId val="1481930528"/>
      </c:barChart>
      <c:lineChart>
        <c:grouping val="standard"/>
        <c:varyColors val="0"/>
        <c:ser>
          <c:idx val="0"/>
          <c:order val="0"/>
          <c:tx>
            <c:v>Уровень безработицы, в %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Лист1!$A$2:$A$17</c:f>
              <c:numCache>
                <c:formatCode>General</c:formatCode>
                <c:ptCount val="1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</c:numCache>
            </c:numRef>
          </c:cat>
          <c:val>
            <c:numRef>
              <c:f>Лист1!$F$2:$F$17</c:f>
              <c:numCache>
                <c:formatCode>General</c:formatCode>
                <c:ptCount val="16"/>
                <c:pt idx="0">
                  <c:v>7.2</c:v>
                </c:pt>
                <c:pt idx="1">
                  <c:v>7.2</c:v>
                </c:pt>
                <c:pt idx="2">
                  <c:v>6.1</c:v>
                </c:pt>
                <c:pt idx="3">
                  <c:v>6.3</c:v>
                </c:pt>
                <c:pt idx="4">
                  <c:v>8.4</c:v>
                </c:pt>
                <c:pt idx="5">
                  <c:v>7.3</c:v>
                </c:pt>
                <c:pt idx="6">
                  <c:v>6.5</c:v>
                </c:pt>
                <c:pt idx="7">
                  <c:v>5.5</c:v>
                </c:pt>
                <c:pt idx="8">
                  <c:v>5.5</c:v>
                </c:pt>
                <c:pt idx="9">
                  <c:v>5.2</c:v>
                </c:pt>
                <c:pt idx="10">
                  <c:v>5.6</c:v>
                </c:pt>
                <c:pt idx="11">
                  <c:v>5.5</c:v>
                </c:pt>
                <c:pt idx="12">
                  <c:v>5.2</c:v>
                </c:pt>
                <c:pt idx="13">
                  <c:v>4.8</c:v>
                </c:pt>
                <c:pt idx="14">
                  <c:v>4.5999999999999996</c:v>
                </c:pt>
                <c:pt idx="15">
                  <c:v>6.1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A2-4E1C-AC49-4BEBC17001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1927616"/>
        <c:axId val="1481932608"/>
      </c:lineChart>
      <c:catAx>
        <c:axId val="148191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81930528"/>
        <c:crosses val="autoZero"/>
        <c:auto val="0"/>
        <c:lblAlgn val="ctr"/>
        <c:lblOffset val="100"/>
        <c:noMultiLvlLbl val="0"/>
      </c:catAx>
      <c:valAx>
        <c:axId val="148193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81917216"/>
        <c:crosses val="autoZero"/>
        <c:crossBetween val="between"/>
      </c:valAx>
      <c:valAx>
        <c:axId val="14819326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81927616"/>
        <c:crosses val="max"/>
        <c:crossBetween val="between"/>
      </c:valAx>
      <c:catAx>
        <c:axId val="14819276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19326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66410760600298"/>
          <c:y val="4.295173418011073E-2"/>
          <c:w val="0.82032027921900841"/>
          <c:h val="0.6129320077429955"/>
        </c:manualLayout>
      </c:layout>
      <c:barChart>
        <c:barDir val="col"/>
        <c:grouping val="clustered"/>
        <c:varyColors val="0"/>
        <c:ser>
          <c:idx val="0"/>
          <c:order val="0"/>
          <c:tx>
            <c:v>Объем просроченной задолженности по ИЖК, в млн. руб.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</c:numCache>
            </c:numRef>
          </c:cat>
          <c:val>
            <c:numRef>
              <c:f>Лист1!$I$2:$I$17</c:f>
              <c:numCache>
                <c:formatCode>#,##0</c:formatCode>
                <c:ptCount val="16"/>
                <c:pt idx="0">
                  <c:v>6</c:v>
                </c:pt>
                <c:pt idx="1">
                  <c:v>22</c:v>
                </c:pt>
                <c:pt idx="2">
                  <c:v>435</c:v>
                </c:pt>
                <c:pt idx="3">
                  <c:v>5256</c:v>
                </c:pt>
                <c:pt idx="4">
                  <c:v>18525.599999999999</c:v>
                </c:pt>
                <c:pt idx="5">
                  <c:v>23564</c:v>
                </c:pt>
                <c:pt idx="6">
                  <c:v>25946</c:v>
                </c:pt>
                <c:pt idx="7">
                  <c:v>27533</c:v>
                </c:pt>
                <c:pt idx="8">
                  <c:v>25443</c:v>
                </c:pt>
                <c:pt idx="9">
                  <c:v>28954</c:v>
                </c:pt>
                <c:pt idx="10">
                  <c:v>39524</c:v>
                </c:pt>
                <c:pt idx="11">
                  <c:v>48059</c:v>
                </c:pt>
                <c:pt idx="12">
                  <c:v>54575</c:v>
                </c:pt>
                <c:pt idx="13">
                  <c:v>61300</c:v>
                </c:pt>
                <c:pt idx="14">
                  <c:v>63849</c:v>
                </c:pt>
                <c:pt idx="15">
                  <c:v>71082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FE-4F6A-80D5-02BEE90628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9491935"/>
        <c:axId val="1109492767"/>
      </c:barChart>
      <c:lineChart>
        <c:grouping val="standard"/>
        <c:varyColors val="0"/>
        <c:ser>
          <c:idx val="1"/>
          <c:order val="1"/>
          <c:tx>
            <c:v>Уровень безработицы, в %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Лист1!$A$2:$A$17</c:f>
              <c:numCache>
                <c:formatCode>General</c:formatCode>
                <c:ptCount val="1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</c:numCache>
            </c:numRef>
          </c:cat>
          <c:val>
            <c:numRef>
              <c:f>Лист1!$J$2:$J$17</c:f>
              <c:numCache>
                <c:formatCode>General</c:formatCode>
                <c:ptCount val="16"/>
                <c:pt idx="0">
                  <c:v>7.2</c:v>
                </c:pt>
                <c:pt idx="1">
                  <c:v>7.2</c:v>
                </c:pt>
                <c:pt idx="2">
                  <c:v>6.1</c:v>
                </c:pt>
                <c:pt idx="3">
                  <c:v>6.3</c:v>
                </c:pt>
                <c:pt idx="4">
                  <c:v>8.4</c:v>
                </c:pt>
                <c:pt idx="5">
                  <c:v>7.3</c:v>
                </c:pt>
                <c:pt idx="6">
                  <c:v>6.5</c:v>
                </c:pt>
                <c:pt idx="7">
                  <c:v>5.5</c:v>
                </c:pt>
                <c:pt idx="8">
                  <c:v>5.5</c:v>
                </c:pt>
                <c:pt idx="9">
                  <c:v>5.2</c:v>
                </c:pt>
                <c:pt idx="10">
                  <c:v>5.6</c:v>
                </c:pt>
                <c:pt idx="11">
                  <c:v>5.5</c:v>
                </c:pt>
                <c:pt idx="12">
                  <c:v>5.2</c:v>
                </c:pt>
                <c:pt idx="13">
                  <c:v>4.8</c:v>
                </c:pt>
                <c:pt idx="14">
                  <c:v>4.5999999999999996</c:v>
                </c:pt>
                <c:pt idx="15">
                  <c:v>6.1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FE-4F6A-80D5-02BEE90628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505263"/>
        <c:axId val="1109493599"/>
      </c:lineChart>
      <c:catAx>
        <c:axId val="1109491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09492767"/>
        <c:crosses val="autoZero"/>
        <c:auto val="0"/>
        <c:lblAlgn val="ctr"/>
        <c:lblOffset val="100"/>
        <c:noMultiLvlLbl val="0"/>
      </c:catAx>
      <c:valAx>
        <c:axId val="1109492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09491935"/>
        <c:crosses val="autoZero"/>
        <c:crossBetween val="between"/>
      </c:valAx>
      <c:valAx>
        <c:axId val="1109493599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4505263"/>
        <c:crosses val="max"/>
        <c:crossBetween val="between"/>
      </c:valAx>
      <c:catAx>
        <c:axId val="104450526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94935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408342237692889"/>
          <c:y val="0.78586915616598751"/>
          <c:w val="0.72035099656602564"/>
          <c:h val="0.194607351188609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v>Средняя цена за 1 кв. м., в тыс. руб.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Лист1!$A$3:$A$18</c:f>
              <c:strCache>
                <c:ptCount val="1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</c:strCache>
            </c:strRef>
          </c:cat>
          <c:val>
            <c:numRef>
              <c:f>Лист1!$C$3:$C$18</c:f>
              <c:numCache>
                <c:formatCode>General</c:formatCode>
                <c:ptCount val="16"/>
                <c:pt idx="0">
                  <c:v>25.4</c:v>
                </c:pt>
                <c:pt idx="1">
                  <c:v>36.200000000000003</c:v>
                </c:pt>
                <c:pt idx="2">
                  <c:v>47.5</c:v>
                </c:pt>
                <c:pt idx="3">
                  <c:v>52.5</c:v>
                </c:pt>
                <c:pt idx="4">
                  <c:v>47.7</c:v>
                </c:pt>
                <c:pt idx="5">
                  <c:v>48.1</c:v>
                </c:pt>
                <c:pt idx="6">
                  <c:v>43.7</c:v>
                </c:pt>
                <c:pt idx="7">
                  <c:v>48.2</c:v>
                </c:pt>
                <c:pt idx="8">
                  <c:v>50.2</c:v>
                </c:pt>
                <c:pt idx="9" formatCode="0.0">
                  <c:v>51.713999999999999</c:v>
                </c:pt>
                <c:pt idx="10" formatCode="0.0">
                  <c:v>51.53</c:v>
                </c:pt>
                <c:pt idx="11" formatCode="0.0">
                  <c:v>53.286999999999999</c:v>
                </c:pt>
                <c:pt idx="12" formatCode="0.0">
                  <c:v>56.881999999999998</c:v>
                </c:pt>
                <c:pt idx="13" formatCode="0.0">
                  <c:v>61.832000000000001</c:v>
                </c:pt>
                <c:pt idx="14" formatCode="0.0">
                  <c:v>64.058999999999997</c:v>
                </c:pt>
                <c:pt idx="15" formatCode="0.00">
                  <c:v>63.5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7A-4E9A-9751-8D83C3329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567695"/>
        <c:axId val="1915568111"/>
      </c:lineChart>
      <c:catAx>
        <c:axId val="1915567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15568111"/>
        <c:crosses val="autoZero"/>
        <c:auto val="1"/>
        <c:lblAlgn val="ctr"/>
        <c:lblOffset val="100"/>
        <c:noMultiLvlLbl val="0"/>
      </c:catAx>
      <c:valAx>
        <c:axId val="1915568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15567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v>Объем выданных ИЖК, в млрд. тенге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</c:numCache>
            </c:numRef>
          </c:cat>
          <c:val>
            <c:numRef>
              <c:f>Лист1!$F$2:$F$17</c:f>
              <c:numCache>
                <c:formatCode>General</c:formatCode>
                <c:ptCount val="16"/>
                <c:pt idx="0">
                  <c:v>52.795000000000002</c:v>
                </c:pt>
                <c:pt idx="1">
                  <c:v>117.148</c:v>
                </c:pt>
                <c:pt idx="2">
                  <c:v>227.47399999999999</c:v>
                </c:pt>
                <c:pt idx="3">
                  <c:v>66.373999999999995</c:v>
                </c:pt>
                <c:pt idx="4">
                  <c:v>47.195999999999998</c:v>
                </c:pt>
                <c:pt idx="5">
                  <c:v>74.590999999999994</c:v>
                </c:pt>
                <c:pt idx="6">
                  <c:v>118.29</c:v>
                </c:pt>
                <c:pt idx="7">
                  <c:v>166.56299999999999</c:v>
                </c:pt>
                <c:pt idx="8">
                  <c:v>214.33199999999999</c:v>
                </c:pt>
                <c:pt idx="9">
                  <c:v>244.512</c:v>
                </c:pt>
                <c:pt idx="10">
                  <c:v>208.13900000000001</c:v>
                </c:pt>
                <c:pt idx="11">
                  <c:v>195.09299999999999</c:v>
                </c:pt>
                <c:pt idx="12">
                  <c:v>357.339</c:v>
                </c:pt>
                <c:pt idx="13">
                  <c:v>524.95100000000002</c:v>
                </c:pt>
                <c:pt idx="14">
                  <c:v>818.327</c:v>
                </c:pt>
                <c:pt idx="15">
                  <c:v>967.73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5F-40FC-9046-F28170F77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83775216"/>
        <c:axId val="1583771056"/>
      </c:barChart>
      <c:lineChart>
        <c:grouping val="standard"/>
        <c:varyColors val="0"/>
        <c:ser>
          <c:idx val="0"/>
          <c:order val="0"/>
          <c:tx>
            <c:v>Средневзвешенная ставка по ИЖК, в %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Лист1!$A$2:$A$17</c:f>
              <c:numCache>
                <c:formatCode>General</c:formatCode>
                <c:ptCount val="1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</c:numCache>
            </c:numRef>
          </c:cat>
          <c:val>
            <c:numRef>
              <c:f>Лист1!$E$2:$E$17</c:f>
              <c:numCache>
                <c:formatCode>General</c:formatCode>
                <c:ptCount val="16"/>
                <c:pt idx="0">
                  <c:v>14.366666666666699</c:v>
                </c:pt>
                <c:pt idx="1">
                  <c:v>13.6</c:v>
                </c:pt>
                <c:pt idx="2">
                  <c:v>13.8</c:v>
                </c:pt>
                <c:pt idx="3">
                  <c:v>12</c:v>
                </c:pt>
                <c:pt idx="4">
                  <c:v>9.3000000000000007</c:v>
                </c:pt>
                <c:pt idx="5">
                  <c:v>10.3</c:v>
                </c:pt>
                <c:pt idx="6">
                  <c:v>11.4</c:v>
                </c:pt>
                <c:pt idx="7">
                  <c:v>11.9</c:v>
                </c:pt>
                <c:pt idx="8">
                  <c:v>11.5</c:v>
                </c:pt>
                <c:pt idx="9">
                  <c:v>10.9</c:v>
                </c:pt>
                <c:pt idx="10">
                  <c:v>9.6083333333333325</c:v>
                </c:pt>
                <c:pt idx="11">
                  <c:v>9.6</c:v>
                </c:pt>
                <c:pt idx="12">
                  <c:v>9.6</c:v>
                </c:pt>
                <c:pt idx="13">
                  <c:v>8.9</c:v>
                </c:pt>
                <c:pt idx="14">
                  <c:v>8</c:v>
                </c:pt>
                <c:pt idx="15">
                  <c:v>7.7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5F-40FC-9046-F28170F77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3771472"/>
        <c:axId val="1583774384"/>
      </c:lineChart>
      <c:dateAx>
        <c:axId val="158377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3771056"/>
        <c:crosses val="autoZero"/>
        <c:auto val="0"/>
        <c:lblOffset val="100"/>
        <c:baseTimeUnit val="days"/>
      </c:dateAx>
      <c:valAx>
        <c:axId val="158377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3775216"/>
        <c:crosses val="autoZero"/>
        <c:crossBetween val="between"/>
      </c:valAx>
      <c:valAx>
        <c:axId val="158377438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3771472"/>
        <c:crosses val="max"/>
        <c:crossBetween val="between"/>
      </c:valAx>
      <c:catAx>
        <c:axId val="15837714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837743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v>Номинальные доходы, в тыс. тенге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</c:numCache>
            </c:numRef>
          </c:cat>
          <c:val>
            <c:numRef>
              <c:f>Лист1!$D$2:$D$17</c:f>
              <c:numCache>
                <c:formatCode>General</c:formatCode>
                <c:ptCount val="16"/>
                <c:pt idx="0">
                  <c:v>34.06</c:v>
                </c:pt>
                <c:pt idx="1">
                  <c:v>40.79</c:v>
                </c:pt>
                <c:pt idx="2">
                  <c:v>52.478999999999999</c:v>
                </c:pt>
                <c:pt idx="3">
                  <c:v>60.805</c:v>
                </c:pt>
                <c:pt idx="4">
                  <c:v>67.332999999999998</c:v>
                </c:pt>
                <c:pt idx="5">
                  <c:v>77.611000000000004</c:v>
                </c:pt>
                <c:pt idx="6">
                  <c:v>90.028000000000006</c:v>
                </c:pt>
                <c:pt idx="7">
                  <c:v>101.26300000000001</c:v>
                </c:pt>
                <c:pt idx="8">
                  <c:v>109.14100000000001</c:v>
                </c:pt>
                <c:pt idx="9">
                  <c:v>121.021</c:v>
                </c:pt>
                <c:pt idx="10">
                  <c:v>126.021</c:v>
                </c:pt>
                <c:pt idx="11">
                  <c:v>142.898</c:v>
                </c:pt>
                <c:pt idx="12">
                  <c:v>150.827</c:v>
                </c:pt>
                <c:pt idx="13">
                  <c:v>162.673</c:v>
                </c:pt>
                <c:pt idx="14">
                  <c:v>186.815</c:v>
                </c:pt>
                <c:pt idx="15">
                  <c:v>201.19825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8D-44A1-A348-1EE757C63C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37492528"/>
        <c:axId val="1637487952"/>
      </c:barChart>
      <c:lineChart>
        <c:grouping val="stacked"/>
        <c:varyColors val="0"/>
        <c:ser>
          <c:idx val="0"/>
          <c:order val="0"/>
          <c:tx>
            <c:v>Уровень безработицы, в %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Лист1!$A$2:$A$17</c:f>
              <c:numCache>
                <c:formatCode>General</c:formatCode>
                <c:ptCount val="1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</c:numCache>
            </c:numRef>
          </c:cat>
          <c:val>
            <c:numRef>
              <c:f>Лист1!$C$2:$C$17</c:f>
              <c:numCache>
                <c:formatCode>General</c:formatCode>
                <c:ptCount val="16"/>
                <c:pt idx="0">
                  <c:v>8.11</c:v>
                </c:pt>
                <c:pt idx="1">
                  <c:v>7.79</c:v>
                </c:pt>
                <c:pt idx="2">
                  <c:v>7.26</c:v>
                </c:pt>
                <c:pt idx="3">
                  <c:v>6.6</c:v>
                </c:pt>
                <c:pt idx="4">
                  <c:v>6.6</c:v>
                </c:pt>
                <c:pt idx="5">
                  <c:v>5.8</c:v>
                </c:pt>
                <c:pt idx="6">
                  <c:v>5.4</c:v>
                </c:pt>
                <c:pt idx="7">
                  <c:v>5.3</c:v>
                </c:pt>
                <c:pt idx="8">
                  <c:v>5.2</c:v>
                </c:pt>
                <c:pt idx="9">
                  <c:v>5</c:v>
                </c:pt>
                <c:pt idx="10">
                  <c:v>5.0999999999999996</c:v>
                </c:pt>
                <c:pt idx="11">
                  <c:v>5</c:v>
                </c:pt>
                <c:pt idx="12">
                  <c:v>4.9000000000000004</c:v>
                </c:pt>
                <c:pt idx="13">
                  <c:v>4.9000000000000004</c:v>
                </c:pt>
                <c:pt idx="14">
                  <c:v>4.8</c:v>
                </c:pt>
                <c:pt idx="15">
                  <c:v>7.78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8D-44A1-A348-1EE757C63C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7511664"/>
        <c:axId val="1637499184"/>
      </c:lineChart>
      <c:dateAx>
        <c:axId val="163751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37499184"/>
        <c:crosses val="autoZero"/>
        <c:auto val="0"/>
        <c:lblOffset val="100"/>
        <c:baseTimeUnit val="days"/>
      </c:dateAx>
      <c:valAx>
        <c:axId val="163749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37511664"/>
        <c:crosses val="autoZero"/>
        <c:crossBetween val="between"/>
      </c:valAx>
      <c:valAx>
        <c:axId val="163748795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37492528"/>
        <c:crosses val="max"/>
        <c:crossBetween val="between"/>
      </c:valAx>
      <c:catAx>
        <c:axId val="1637492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374879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Средняя цена за 1 кв. м., тыс. тенге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Лист1!$A$2:$A$17</c:f>
              <c:numCache>
                <c:formatCode>General</c:formatCode>
                <c:ptCount val="1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</c:numCache>
            </c:numRef>
          </c:cat>
          <c:val>
            <c:numRef>
              <c:f>Лист1!$H$2:$H$17</c:f>
              <c:numCache>
                <c:formatCode>General</c:formatCode>
                <c:ptCount val="16"/>
                <c:pt idx="0">
                  <c:v>76.650000000000006</c:v>
                </c:pt>
                <c:pt idx="1">
                  <c:v>109.65</c:v>
                </c:pt>
                <c:pt idx="2">
                  <c:v>148.75</c:v>
                </c:pt>
                <c:pt idx="3">
                  <c:v>127.9</c:v>
                </c:pt>
                <c:pt idx="4">
                  <c:v>119</c:v>
                </c:pt>
                <c:pt idx="5">
                  <c:v>123.35</c:v>
                </c:pt>
                <c:pt idx="6">
                  <c:v>134.35</c:v>
                </c:pt>
                <c:pt idx="7">
                  <c:v>150.94999999999999</c:v>
                </c:pt>
                <c:pt idx="8">
                  <c:v>168.25</c:v>
                </c:pt>
                <c:pt idx="9">
                  <c:v>194.4</c:v>
                </c:pt>
                <c:pt idx="10">
                  <c:v>223.8</c:v>
                </c:pt>
                <c:pt idx="11">
                  <c:v>218</c:v>
                </c:pt>
                <c:pt idx="12">
                  <c:v>219.45</c:v>
                </c:pt>
                <c:pt idx="13">
                  <c:v>226.45</c:v>
                </c:pt>
                <c:pt idx="14">
                  <c:v>246.95</c:v>
                </c:pt>
                <c:pt idx="15">
                  <c:v>256.661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85-436F-81F2-A0C30A4DBA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0655359"/>
        <c:axId val="1240655775"/>
      </c:lineChart>
      <c:dateAx>
        <c:axId val="1240655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40655775"/>
        <c:crosses val="autoZero"/>
        <c:auto val="0"/>
        <c:lblOffset val="100"/>
        <c:baseTimeUnit val="days"/>
      </c:dateAx>
      <c:valAx>
        <c:axId val="124065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4065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71875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33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rgbClr val="C2043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631450" y="3803500"/>
            <a:ext cx="7913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559500" y="302525"/>
            <a:ext cx="5404800" cy="1911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559503" y="2214125"/>
            <a:ext cx="5404800" cy="12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1650" y="3804300"/>
            <a:ext cx="2916324" cy="124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050" y="4163100"/>
            <a:ext cx="681399" cy="5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0245" y="4292152"/>
            <a:ext cx="1044303" cy="348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rgbClr val="C2043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254900" y="994600"/>
            <a:ext cx="6708900" cy="28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876" y="3537212"/>
            <a:ext cx="1000649" cy="148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50900" y="184325"/>
            <a:ext cx="68697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150900" y="1023750"/>
            <a:ext cx="6869700" cy="3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tx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152850" y="4555875"/>
            <a:ext cx="37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cxnSp>
        <p:nvCxnSpPr>
          <p:cNvPr id="22" name="Shape 22"/>
          <p:cNvCxnSpPr/>
          <p:nvPr/>
        </p:nvCxnSpPr>
        <p:spPr>
          <a:xfrm>
            <a:off x="1254900" y="4752675"/>
            <a:ext cx="6634200" cy="0"/>
          </a:xfrm>
          <a:prstGeom prst="straightConnector1">
            <a:avLst/>
          </a:prstGeom>
          <a:noFill/>
          <a:ln w="19050" cap="flat" cmpd="sng">
            <a:solidFill>
              <a:srgbClr val="C2043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875" y="3537225"/>
            <a:ext cx="1000649" cy="148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150900" y="184325"/>
            <a:ext cx="68697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152525" y="987225"/>
            <a:ext cx="3333600" cy="3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73900" y="987225"/>
            <a:ext cx="3333600" cy="3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152850" y="4555875"/>
            <a:ext cx="37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cxnSp>
        <p:nvCxnSpPr>
          <p:cNvPr id="29" name="Shape 29"/>
          <p:cNvCxnSpPr/>
          <p:nvPr/>
        </p:nvCxnSpPr>
        <p:spPr>
          <a:xfrm>
            <a:off x="1254900" y="4752675"/>
            <a:ext cx="6634200" cy="0"/>
          </a:xfrm>
          <a:prstGeom prst="straightConnector1">
            <a:avLst/>
          </a:prstGeom>
          <a:noFill/>
          <a:ln w="19050" cap="flat" cmpd="sng">
            <a:solidFill>
              <a:srgbClr val="C2043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875" y="3537225"/>
            <a:ext cx="1000649" cy="148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>
  <p:cSld name="1_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150900" y="184325"/>
            <a:ext cx="68697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152525" y="987225"/>
            <a:ext cx="3333600" cy="3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152850" y="4555875"/>
            <a:ext cx="37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1254900" y="4752675"/>
            <a:ext cx="6634200" cy="0"/>
          </a:xfrm>
          <a:prstGeom prst="straightConnector1">
            <a:avLst/>
          </a:prstGeom>
          <a:noFill/>
          <a:ln w="19050" cap="flat" cmpd="sng">
            <a:solidFill>
              <a:srgbClr val="C2043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875" y="3537225"/>
            <a:ext cx="1000649" cy="14863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Объект 2"/>
          <p:cNvSpPr>
            <a:spLocks noGrp="1"/>
          </p:cNvSpPr>
          <p:nvPr>
            <p:ph sz="quarter" idx="13" hasCustomPrompt="1"/>
          </p:nvPr>
        </p:nvSpPr>
        <p:spPr>
          <a:xfrm>
            <a:off x="4678349" y="1000774"/>
            <a:ext cx="3333600" cy="35676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367544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152850" y="4555875"/>
            <a:ext cx="37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cxnSp>
        <p:nvCxnSpPr>
          <p:cNvPr id="33" name="Shape 33"/>
          <p:cNvCxnSpPr/>
          <p:nvPr/>
        </p:nvCxnSpPr>
        <p:spPr>
          <a:xfrm>
            <a:off x="1254900" y="4752675"/>
            <a:ext cx="6634200" cy="0"/>
          </a:xfrm>
          <a:prstGeom prst="straightConnector1">
            <a:avLst/>
          </a:prstGeom>
          <a:noFill/>
          <a:ln w="19050" cap="flat" cmpd="sng">
            <a:solidFill>
              <a:srgbClr val="C2043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" name="Shape 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875" y="3537225"/>
            <a:ext cx="1000649" cy="148637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150900" y="184325"/>
            <a:ext cx="68697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1_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150900" y="184325"/>
            <a:ext cx="68697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152525" y="987225"/>
            <a:ext cx="3333600" cy="3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152850" y="4555875"/>
            <a:ext cx="37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 sz="1000">
                <a:solidFill>
                  <a:srgbClr val="C2043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1254900" y="4752675"/>
            <a:ext cx="6634200" cy="0"/>
          </a:xfrm>
          <a:prstGeom prst="straightConnector1">
            <a:avLst/>
          </a:prstGeom>
          <a:noFill/>
          <a:ln w="19050" cap="flat" cmpd="sng">
            <a:solidFill>
              <a:srgbClr val="C2043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875" y="3537225"/>
            <a:ext cx="1000649" cy="14863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Объект 2"/>
          <p:cNvSpPr>
            <a:spLocks noGrp="1"/>
          </p:cNvSpPr>
          <p:nvPr>
            <p:ph sz="quarter" idx="13" hasCustomPrompt="1"/>
          </p:nvPr>
        </p:nvSpPr>
        <p:spPr>
          <a:xfrm>
            <a:off x="4678349" y="1000774"/>
            <a:ext cx="3333600" cy="35676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367544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C204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262900" y="1397350"/>
            <a:ext cx="30477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C20430"/>
              </a:buClr>
              <a:buSzPts val="3600"/>
              <a:buNone/>
              <a:defRPr sz="3600">
                <a:solidFill>
                  <a:srgbClr val="C20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262900" y="2735373"/>
            <a:ext cx="30477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tx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152850" y="4555875"/>
            <a:ext cx="37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pic>
        <p:nvPicPr>
          <p:cNvPr id="52" name="Shape 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875" y="3537225"/>
            <a:ext cx="1000649" cy="1486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0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0900" y="184325"/>
            <a:ext cx="68697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C20430"/>
              </a:buClr>
              <a:buSzPts val="3000"/>
              <a:buNone/>
              <a:defRPr sz="3000" b="1">
                <a:solidFill>
                  <a:srgbClr val="C20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0900" y="1023750"/>
            <a:ext cx="6869700" cy="3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73" r:id="rId7"/>
    <p:sldLayoutId id="2147483661" r:id="rId8"/>
    <p:sldLayoutId id="2147483674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0430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0" y="309615"/>
            <a:ext cx="9144000" cy="21854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+mj-lt"/>
              </a:rPr>
              <a:t>Факторы результативности мер государственной поддержки ипотечного жилищного кредитования в России и Казахстане</a:t>
            </a:r>
            <a:endParaRPr sz="3200" dirty="0">
              <a:latin typeface="+mj-lt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154866" y="2388741"/>
            <a:ext cx="6396691" cy="1447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+mn-lt"/>
              </a:rPr>
              <a:t>Выполнил: </a:t>
            </a: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Андреев Данил Евгеньевич,</a:t>
            </a: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студент 3-го курса ГМУ</a:t>
            </a: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+mn-lt"/>
              </a:rPr>
              <a:t>Научный руководитель: </a:t>
            </a:r>
          </a:p>
          <a:p>
            <a:pPr marL="0" indent="0" algn="r"/>
            <a:r>
              <a:rPr lang="ru-RU" dirty="0">
                <a:latin typeface="+mn-lt"/>
              </a:rPr>
              <a:t>Соколова Екатерина Владимировна,</a:t>
            </a: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n-lt"/>
              </a:rPr>
              <a:t>к.э.н., доцент кафедры ГМУ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CFE41-2B32-4162-A065-C8A6EE4A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325"/>
            <a:ext cx="9144000" cy="635400"/>
          </a:xfrm>
        </p:spPr>
        <p:txBody>
          <a:bodyPr/>
          <a:lstStyle/>
          <a:p>
            <a:r>
              <a:rPr lang="ru-RU" dirty="0"/>
              <a:t>Показатели для кластеризации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42C03D-40B8-4FD9-AD4D-234CC4F7A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8570" y="4018975"/>
            <a:ext cx="6869700" cy="635400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 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7BEC91-B051-4ED0-B3BF-82B27C16E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03" y="1976390"/>
            <a:ext cx="6986847" cy="234738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80CE68-90E4-4E5F-B7DE-FC5FDBD9B3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BA9A1-C134-4E15-9437-C35E3F26CFB3}"/>
              </a:ext>
            </a:extLst>
          </p:cNvPr>
          <p:cNvSpPr txBox="1"/>
          <p:nvPr/>
        </p:nvSpPr>
        <p:spPr>
          <a:xfrm>
            <a:off x="0" y="90623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latin typeface="+mn-lt"/>
              </a:rPr>
              <a:t>В связи с неравномерностью социально-экономического развития регионов РФ, необходимо оценить результативность программы по группам регионов, имеющим разные уровни развития. Для этого была проведена кластеризация и выбраны показатели, характеризующие развитие региона.</a:t>
            </a:r>
          </a:p>
        </p:txBody>
      </p:sp>
    </p:spTree>
    <p:extLst>
      <p:ext uri="{BB962C8B-B14F-4D97-AF65-F5344CB8AC3E}">
        <p14:creationId xmlns:p14="http://schemas.microsoft.com/office/powerpoint/2010/main" val="36700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9BA2F-C26C-4B47-9A66-B1C64EA8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325"/>
            <a:ext cx="9144000" cy="635400"/>
          </a:xfrm>
        </p:spPr>
        <p:txBody>
          <a:bodyPr/>
          <a:lstStyle/>
          <a:p>
            <a:r>
              <a:rPr lang="ru-RU" dirty="0"/>
              <a:t>Кластеризация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C6FF74-712E-4EA9-BF85-941944BC0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1581" y="1034746"/>
            <a:ext cx="3402419" cy="1951787"/>
          </a:xfrm>
        </p:spPr>
        <p:txBody>
          <a:bodyPr/>
          <a:lstStyle/>
          <a:p>
            <a:r>
              <a:rPr lang="ru-RU" sz="1400" dirty="0"/>
              <a:t>Кластер №1 – «Слабо отстающие регионы»</a:t>
            </a:r>
          </a:p>
          <a:p>
            <a:r>
              <a:rPr lang="ru-RU" sz="1400" dirty="0"/>
              <a:t>Кластер №2 – «Развитые регионы»</a:t>
            </a:r>
          </a:p>
          <a:p>
            <a:r>
              <a:rPr lang="ru-RU" sz="1400" dirty="0"/>
              <a:t>Кластер №3 – «Сильно отстающие регионы»</a:t>
            </a:r>
          </a:p>
          <a:p>
            <a:r>
              <a:rPr lang="ru-RU" sz="1400" dirty="0"/>
              <a:t>Кластер №4 – «Регионы Дальнего Востока и НАО»</a:t>
            </a:r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473F97F-06F4-4369-A015-DC33B56EC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35" y="872658"/>
            <a:ext cx="5520746" cy="249763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2C65C1-29AA-4C8B-A857-0D91A568C9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780C5-3128-44BB-A5E7-E8429D3D7553}"/>
              </a:ext>
            </a:extLst>
          </p:cNvPr>
          <p:cNvSpPr txBox="1"/>
          <p:nvPr/>
        </p:nvSpPr>
        <p:spPr>
          <a:xfrm>
            <a:off x="1233055" y="3647132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+mn-lt"/>
              </a:rPr>
              <a:t>«Развитые регионы» – г. Москва, г. Санкт-Петербург, Республика Татарстан и др.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+mn-lt"/>
              </a:rPr>
              <a:t>«Слабо отстающие регионы» - Белгородская, Пензенская, Кемеровская области и др.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+mn-lt"/>
              </a:rPr>
              <a:t>«Сильно отстающие регионы» - Республики Алтай, Тыва, Хакасия и др.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+mn-lt"/>
              </a:rPr>
              <a:t>«Регионы Дальнего Востока и НАО» - Камчатский край, Магаданская область, Чукотский Автономный Округ, Ненецкий Автономный Округ</a:t>
            </a:r>
          </a:p>
        </p:txBody>
      </p:sp>
    </p:spTree>
    <p:extLst>
      <p:ext uri="{BB962C8B-B14F-4D97-AF65-F5344CB8AC3E}">
        <p14:creationId xmlns:p14="http://schemas.microsoft.com/office/powerpoint/2010/main" val="172689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14E64-866E-4041-9184-DF826C60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325"/>
            <a:ext cx="9022080" cy="635400"/>
          </a:xfrm>
        </p:spPr>
        <p:txBody>
          <a:bodyPr/>
          <a:lstStyle/>
          <a:p>
            <a:r>
              <a:rPr lang="ru-RU" sz="2400" dirty="0"/>
              <a:t>Регрессионные модели по кластерам РФ и РК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24A7CF-AAC5-4E91-B53F-B823FBD8B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7150" y="4582290"/>
            <a:ext cx="6869700" cy="561210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  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65D1C1-632A-48FB-8532-54B4BC265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50" y="819725"/>
            <a:ext cx="5421453" cy="348055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2E4AD0-105D-4591-AC0B-DE50FEEA64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C3AFFCA-DADD-4BF2-BCA2-3B7A6FD1D514}"/>
              </a:ext>
            </a:extLst>
          </p:cNvPr>
          <p:cNvCxnSpPr/>
          <p:nvPr/>
        </p:nvCxnSpPr>
        <p:spPr>
          <a:xfrm>
            <a:off x="1184563" y="2293620"/>
            <a:ext cx="4641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1431A59-CEB3-4CA4-B6F3-1CC685E9B011}"/>
              </a:ext>
            </a:extLst>
          </p:cNvPr>
          <p:cNvCxnSpPr>
            <a:cxnSpLocks/>
          </p:cNvCxnSpPr>
          <p:nvPr/>
        </p:nvCxnSpPr>
        <p:spPr>
          <a:xfrm>
            <a:off x="1184563" y="2703022"/>
            <a:ext cx="2999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EBF7C03-6B8D-4BF1-BCA0-DE2FBD809874}"/>
              </a:ext>
            </a:extLst>
          </p:cNvPr>
          <p:cNvCxnSpPr>
            <a:cxnSpLocks/>
          </p:cNvCxnSpPr>
          <p:nvPr/>
        </p:nvCxnSpPr>
        <p:spPr>
          <a:xfrm>
            <a:off x="1219200" y="2083031"/>
            <a:ext cx="3671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F06AAA2-DB73-4421-8A6F-B302188F14B2}"/>
              </a:ext>
            </a:extLst>
          </p:cNvPr>
          <p:cNvSpPr/>
          <p:nvPr/>
        </p:nvSpPr>
        <p:spPr>
          <a:xfrm>
            <a:off x="3896298" y="2148840"/>
            <a:ext cx="2613884" cy="14478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69F177-8BA2-4912-AF0A-67DCA310B038}"/>
              </a:ext>
            </a:extLst>
          </p:cNvPr>
          <p:cNvSpPr txBox="1"/>
          <p:nvPr/>
        </p:nvSpPr>
        <p:spPr>
          <a:xfrm>
            <a:off x="6652260" y="1148750"/>
            <a:ext cx="24917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+mn-lt"/>
              </a:rPr>
              <a:t>В «Слабо развитых регионах», «Регионах Дальнего Востока и НАО» и в РК </a:t>
            </a:r>
            <a:r>
              <a:rPr lang="ru-RU" sz="1200" b="1" i="1" dirty="0">
                <a:latin typeface="+mn-lt"/>
              </a:rPr>
              <a:t>статистически незначима </a:t>
            </a:r>
            <a:r>
              <a:rPr lang="ru-RU" sz="1200" dirty="0">
                <a:latin typeface="+mn-lt"/>
              </a:rPr>
              <a:t>средневзвешенная ставка по ИЖК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+mn-lt"/>
              </a:rPr>
              <a:t>При покупке квартиры в ипотеку на Дальнем Востоке или в НАО, население не опирается на тенденции в динамике цен на жилье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ru-RU" sz="1200" dirty="0">
              <a:latin typeface="+mn-lt"/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C89363-9F1D-4639-8D93-538278B13F88}"/>
              </a:ext>
            </a:extLst>
          </p:cNvPr>
          <p:cNvCxnSpPr>
            <a:cxnSpLocks/>
          </p:cNvCxnSpPr>
          <p:nvPr/>
        </p:nvCxnSpPr>
        <p:spPr>
          <a:xfrm flipH="1">
            <a:off x="6558604" y="1356360"/>
            <a:ext cx="200336" cy="883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3454EBC-1FBD-4956-8AFC-6B14CA3D3DC8}"/>
              </a:ext>
            </a:extLst>
          </p:cNvPr>
          <p:cNvCxnSpPr>
            <a:cxnSpLocks/>
          </p:cNvCxnSpPr>
          <p:nvPr/>
        </p:nvCxnSpPr>
        <p:spPr>
          <a:xfrm flipH="1" flipV="1">
            <a:off x="5524502" y="2461260"/>
            <a:ext cx="1181098" cy="3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2D2D4D-C1A2-479C-94D2-38846674ADA0}"/>
              </a:ext>
            </a:extLst>
          </p:cNvPr>
          <p:cNvSpPr txBox="1"/>
          <p:nvPr/>
        </p:nvSpPr>
        <p:spPr>
          <a:xfrm>
            <a:off x="1060950" y="4322112"/>
            <a:ext cx="7229610" cy="46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+mn-lt"/>
              </a:rPr>
              <a:t>Государственная программа не имела влияния на «Сильно отстающие регионы» и «Регионы Дальнего Востока и НАО»</a:t>
            </a:r>
          </a:p>
        </p:txBody>
      </p:sp>
    </p:spTree>
    <p:extLst>
      <p:ext uri="{BB962C8B-B14F-4D97-AF65-F5344CB8AC3E}">
        <p14:creationId xmlns:p14="http://schemas.microsoft.com/office/powerpoint/2010/main" val="161634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12F1B-15EB-48DC-AC57-6605C9A0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325"/>
            <a:ext cx="8020600" cy="635400"/>
          </a:xfrm>
        </p:spPr>
        <p:txBody>
          <a:bodyPr/>
          <a:lstStyle/>
          <a:p>
            <a:r>
              <a:rPr lang="ru-RU" dirty="0"/>
              <a:t>Выводы: </a:t>
            </a:r>
            <a:r>
              <a:rPr lang="en-US" dirty="0"/>
              <a:t>Income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B3E029-C01F-488F-A818-ED36DF347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36406"/>
            <a:ext cx="2798617" cy="3159852"/>
          </a:xfrm>
        </p:spPr>
        <p:txBody>
          <a:bodyPr/>
          <a:lstStyle/>
          <a:p>
            <a:r>
              <a:rPr lang="ru-RU" sz="1200" dirty="0">
                <a:ea typeface="Calibri" panose="020F0502020204030204" pitchFamily="34" charset="0"/>
              </a:rPr>
              <a:t>В</a:t>
            </a:r>
            <a:r>
              <a:rPr lang="ru-RU" sz="1200" dirty="0">
                <a:effectLst/>
                <a:ea typeface="Calibri" panose="020F0502020204030204" pitchFamily="34" charset="0"/>
              </a:rPr>
              <a:t> более развитых регионах и сильно отстающих регионах люди по мере увеличения реальных доходов более склонны брать ипотечные жилищные кредиты</a:t>
            </a:r>
          </a:p>
          <a:p>
            <a:r>
              <a:rPr lang="ru-RU" sz="1200" dirty="0"/>
              <a:t>В Казахстане крайне слабое влияние имеет увеличение реальных доходов на объем выданных ИЖК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E7BE3B5-FEB4-40D2-9BBC-01E67133A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03162"/>
              </p:ext>
            </p:extLst>
          </p:nvPr>
        </p:nvGraphicFramePr>
        <p:xfrm>
          <a:off x="2860962" y="1047242"/>
          <a:ext cx="6100158" cy="2781334"/>
        </p:xfrm>
        <a:graphic>
          <a:graphicData uri="http://schemas.openxmlformats.org/drawingml/2006/table">
            <a:tbl>
              <a:tblPr firstRow="1" bandRow="1">
                <a:tableStyleId>{6E0E0BFB-B8DD-49D9-B090-F3CD3EFBA2E2}</a:tableStyleId>
              </a:tblPr>
              <a:tblGrid>
                <a:gridCol w="1074954">
                  <a:extLst>
                    <a:ext uri="{9D8B030D-6E8A-4147-A177-3AD203B41FA5}">
                      <a16:colId xmlns:a16="http://schemas.microsoft.com/office/drawing/2014/main" val="489479904"/>
                    </a:ext>
                  </a:extLst>
                </a:gridCol>
                <a:gridCol w="958432">
                  <a:extLst>
                    <a:ext uri="{9D8B030D-6E8A-4147-A177-3AD203B41FA5}">
                      <a16:colId xmlns:a16="http://schemas.microsoft.com/office/drawing/2014/main" val="1458872837"/>
                    </a:ext>
                  </a:extLst>
                </a:gridCol>
                <a:gridCol w="1016693">
                  <a:extLst>
                    <a:ext uri="{9D8B030D-6E8A-4147-A177-3AD203B41FA5}">
                      <a16:colId xmlns:a16="http://schemas.microsoft.com/office/drawing/2014/main" val="2184661861"/>
                    </a:ext>
                  </a:extLst>
                </a:gridCol>
                <a:gridCol w="1016693">
                  <a:extLst>
                    <a:ext uri="{9D8B030D-6E8A-4147-A177-3AD203B41FA5}">
                      <a16:colId xmlns:a16="http://schemas.microsoft.com/office/drawing/2014/main" val="3929764714"/>
                    </a:ext>
                  </a:extLst>
                </a:gridCol>
                <a:gridCol w="1016693">
                  <a:extLst>
                    <a:ext uri="{9D8B030D-6E8A-4147-A177-3AD203B41FA5}">
                      <a16:colId xmlns:a16="http://schemas.microsoft.com/office/drawing/2014/main" val="2095238295"/>
                    </a:ext>
                  </a:extLst>
                </a:gridCol>
                <a:gridCol w="1016693">
                  <a:extLst>
                    <a:ext uri="{9D8B030D-6E8A-4147-A177-3AD203B41FA5}">
                      <a16:colId xmlns:a16="http://schemas.microsoft.com/office/drawing/2014/main" val="3367600406"/>
                    </a:ext>
                  </a:extLst>
                </a:gridCol>
              </a:tblGrid>
              <a:tr h="9648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«Развитые регионы»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«Слабо отстающие регионы»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«Сильно отстающие регионы»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«Регионы Дальнего Востока и НАО»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Казахстан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9051463"/>
                  </a:ext>
                </a:extLst>
              </a:tr>
              <a:tr h="5863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Income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101,74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51,8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14,92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0,66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7,13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8990183"/>
                  </a:ext>
                </a:extLst>
              </a:tr>
              <a:tr h="5467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Население, в чел.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76 162 000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58 583 000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11 457 000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547 000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18 632 170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7632290"/>
                  </a:ext>
                </a:extLst>
              </a:tr>
              <a:tr h="6834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Income </a:t>
                      </a:r>
                      <a:r>
                        <a:rPr lang="ru-RU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 1  чел.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1335,84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884,22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1302,26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1206,58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382,67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3135484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CF995B-81E9-4330-B8A1-C915298CB4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66560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535C5-941E-4F1A-B4CD-7CCF5FC5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325"/>
            <a:ext cx="8020600" cy="635400"/>
          </a:xfrm>
        </p:spPr>
        <p:txBody>
          <a:bodyPr/>
          <a:lstStyle/>
          <a:p>
            <a:r>
              <a:rPr lang="ru-RU" dirty="0"/>
              <a:t>Выводы: </a:t>
            </a:r>
            <a:r>
              <a:rPr lang="en-US" dirty="0"/>
              <a:t>Percent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E760B2-FDE1-4BB7-A2AD-877EACECF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8829" y="1280963"/>
            <a:ext cx="3622158" cy="2581573"/>
          </a:xfrm>
        </p:spPr>
        <p:txBody>
          <a:bodyPr/>
          <a:lstStyle/>
          <a:p>
            <a:r>
              <a:rPr lang="ru-RU" sz="1600" dirty="0">
                <a:ea typeface="Calibri" panose="020F0502020204030204" pitchFamily="34" charset="0"/>
              </a:rPr>
              <a:t>В</a:t>
            </a:r>
            <a:r>
              <a:rPr lang="ru-RU" sz="1600" dirty="0">
                <a:effectLst/>
                <a:ea typeface="Calibri" panose="020F0502020204030204" pitchFamily="34" charset="0"/>
              </a:rPr>
              <a:t> кластере слабо отстающих регионах снижение процентной ставки в более эффективно, чем в развитых регионах </a:t>
            </a:r>
            <a:endParaRPr lang="ru-RU" sz="1600" dirty="0">
              <a:ea typeface="Calibri" panose="020F0502020204030204" pitchFamily="34" charset="0"/>
            </a:endParaRPr>
          </a:p>
          <a:p>
            <a:r>
              <a:rPr lang="ru-RU" sz="1600" dirty="0">
                <a:ea typeface="Calibri" panose="020F0502020204030204" pitchFamily="34" charset="0"/>
              </a:rPr>
              <a:t>С</a:t>
            </a:r>
            <a:r>
              <a:rPr lang="ru-RU" sz="1600" dirty="0">
                <a:effectLst/>
                <a:ea typeface="Calibri" panose="020F0502020204030204" pitchFamily="34" charset="0"/>
              </a:rPr>
              <a:t>нижение процентной ставки по ИЖК на 1 % более результативно в «Развитых регионах»</a:t>
            </a:r>
            <a:endParaRPr lang="ru-RU" sz="1600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EB0D621-4C07-4789-A09B-2FDB9D913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40362"/>
              </p:ext>
            </p:extLst>
          </p:nvPr>
        </p:nvGraphicFramePr>
        <p:xfrm>
          <a:off x="318976" y="1492145"/>
          <a:ext cx="4253025" cy="2023688"/>
        </p:xfrm>
        <a:graphic>
          <a:graphicData uri="http://schemas.openxmlformats.org/drawingml/2006/table">
            <a:tbl>
              <a:tblPr firstRow="1" bandRow="1">
                <a:tableStyleId>{6E0E0BFB-B8DD-49D9-B090-F3CD3EFBA2E2}</a:tableStyleId>
              </a:tblPr>
              <a:tblGrid>
                <a:gridCol w="1417675">
                  <a:extLst>
                    <a:ext uri="{9D8B030D-6E8A-4147-A177-3AD203B41FA5}">
                      <a16:colId xmlns:a16="http://schemas.microsoft.com/office/drawing/2014/main" val="3719843315"/>
                    </a:ext>
                  </a:extLst>
                </a:gridCol>
                <a:gridCol w="1417675">
                  <a:extLst>
                    <a:ext uri="{9D8B030D-6E8A-4147-A177-3AD203B41FA5}">
                      <a16:colId xmlns:a16="http://schemas.microsoft.com/office/drawing/2014/main" val="47796962"/>
                    </a:ext>
                  </a:extLst>
                </a:gridCol>
                <a:gridCol w="1417675">
                  <a:extLst>
                    <a:ext uri="{9D8B030D-6E8A-4147-A177-3AD203B41FA5}">
                      <a16:colId xmlns:a16="http://schemas.microsoft.com/office/drawing/2014/main" val="2141039755"/>
                    </a:ext>
                  </a:extLst>
                </a:gridCol>
              </a:tblGrid>
              <a:tr h="86440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«Развитые регионы»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«Слабо отстающие регионы»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90470"/>
                  </a:ext>
                </a:extLst>
              </a:tr>
              <a:tr h="546989"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41,6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27,24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688613"/>
                  </a:ext>
                </a:extLst>
              </a:tr>
              <a:tr h="612290">
                <a:tc>
                  <a:txBody>
                    <a:bodyPr/>
                    <a:lstStyle/>
                    <a:p>
                      <a:r>
                        <a:rPr lang="el-GR" dirty="0"/>
                        <a:t>Δ</a:t>
                      </a:r>
                      <a:r>
                        <a:rPr lang="en-US" dirty="0"/>
                        <a:t> Volume</a:t>
                      </a:r>
                      <a:r>
                        <a:rPr lang="ru-RU" dirty="0"/>
                        <a:t>*, в %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7,26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46113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7A702D-1A63-4DE6-A6BF-2782887A5D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4CCDD-DAC1-4C69-A434-0C9BB4799EF0}"/>
              </a:ext>
            </a:extLst>
          </p:cNvPr>
          <p:cNvSpPr txBox="1"/>
          <p:nvPr/>
        </p:nvSpPr>
        <p:spPr>
          <a:xfrm>
            <a:off x="977718" y="4752675"/>
            <a:ext cx="6753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 - для расчета использовалось значение </a:t>
            </a:r>
            <a:r>
              <a:rPr lang="en-US" dirty="0"/>
              <a:t>Volume </a:t>
            </a:r>
            <a:r>
              <a:rPr lang="ru-RU" dirty="0"/>
              <a:t>за 2019 год</a:t>
            </a:r>
          </a:p>
        </p:txBody>
      </p:sp>
    </p:spTree>
    <p:extLst>
      <p:ext uri="{BB962C8B-B14F-4D97-AF65-F5344CB8AC3E}">
        <p14:creationId xmlns:p14="http://schemas.microsoft.com/office/powerpoint/2010/main" val="1960110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D9A3B-C2D4-474C-85CD-ED3FC90F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325"/>
            <a:ext cx="8020600" cy="635400"/>
          </a:xfrm>
        </p:spPr>
        <p:txBody>
          <a:bodyPr/>
          <a:lstStyle/>
          <a:p>
            <a:r>
              <a:rPr lang="ru-RU" dirty="0"/>
              <a:t>Выводы: </a:t>
            </a:r>
            <a:r>
              <a:rPr lang="en-US" dirty="0"/>
              <a:t>Debt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09E804-331C-4BEB-829B-891929722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505" y="1204401"/>
            <a:ext cx="4075815" cy="2935208"/>
          </a:xfrm>
        </p:spPr>
        <p:txBody>
          <a:bodyPr/>
          <a:lstStyle/>
          <a:p>
            <a:r>
              <a:rPr lang="ru-RU" sz="1600" dirty="0"/>
              <a:t>Люди в «Развитых регионах» более склонны к взятию ИЖК при наличии имеющейся просроченной задолженности по ИЖК</a:t>
            </a:r>
          </a:p>
          <a:p>
            <a:r>
              <a:rPr lang="ru-RU" sz="1600" dirty="0"/>
              <a:t>Банки в «Развитых регионах» выдают больше ИЖК при наличии просроченной задолженности по ИЖК у других клиентов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F00C564-4249-4A2A-AD71-E5DFAAD41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13438"/>
              </p:ext>
            </p:extLst>
          </p:nvPr>
        </p:nvGraphicFramePr>
        <p:xfrm>
          <a:off x="4572000" y="1289431"/>
          <a:ext cx="4210494" cy="1937192"/>
        </p:xfrm>
        <a:graphic>
          <a:graphicData uri="http://schemas.openxmlformats.org/drawingml/2006/table">
            <a:tbl>
              <a:tblPr firstRow="1" bandRow="1">
                <a:tableStyleId>{6E0E0BFB-B8DD-49D9-B090-F3CD3EFBA2E2}</a:tableStyleId>
              </a:tblPr>
              <a:tblGrid>
                <a:gridCol w="1403498">
                  <a:extLst>
                    <a:ext uri="{9D8B030D-6E8A-4147-A177-3AD203B41FA5}">
                      <a16:colId xmlns:a16="http://schemas.microsoft.com/office/drawing/2014/main" val="4238420955"/>
                    </a:ext>
                  </a:extLst>
                </a:gridCol>
                <a:gridCol w="1403498">
                  <a:extLst>
                    <a:ext uri="{9D8B030D-6E8A-4147-A177-3AD203B41FA5}">
                      <a16:colId xmlns:a16="http://schemas.microsoft.com/office/drawing/2014/main" val="4035902182"/>
                    </a:ext>
                  </a:extLst>
                </a:gridCol>
                <a:gridCol w="1403498">
                  <a:extLst>
                    <a:ext uri="{9D8B030D-6E8A-4147-A177-3AD203B41FA5}">
                      <a16:colId xmlns:a16="http://schemas.microsoft.com/office/drawing/2014/main" val="2150120845"/>
                    </a:ext>
                  </a:extLst>
                </a:gridCol>
              </a:tblGrid>
              <a:tr h="60283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«Развитые регионы»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«Слабо отстающие регионы»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1237"/>
                  </a:ext>
                </a:extLst>
              </a:tr>
              <a:tr h="602836">
                <a:tc>
                  <a:txBody>
                    <a:bodyPr/>
                    <a:lstStyle/>
                    <a:p>
                      <a:r>
                        <a:rPr lang="en-US" dirty="0"/>
                        <a:t>Debt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-0,029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-0,028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739860"/>
                  </a:ext>
                </a:extLst>
              </a:tr>
              <a:tr h="602836"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  <a:r>
                        <a:rPr lang="ru-RU" dirty="0"/>
                        <a:t>*, в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304760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A38975-3999-474F-B725-AB8BC0F3ED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B526E-D90E-412F-9213-0515DC126E73}"/>
              </a:ext>
            </a:extLst>
          </p:cNvPr>
          <p:cNvSpPr txBox="1"/>
          <p:nvPr/>
        </p:nvSpPr>
        <p:spPr>
          <a:xfrm>
            <a:off x="1150900" y="4752675"/>
            <a:ext cx="6025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- для расчета использовалось значение </a:t>
            </a:r>
            <a:r>
              <a:rPr lang="en-US" dirty="0"/>
              <a:t>Volume </a:t>
            </a:r>
            <a:r>
              <a:rPr lang="ru-RU" dirty="0"/>
              <a:t>за 2019 год</a:t>
            </a:r>
          </a:p>
        </p:txBody>
      </p:sp>
    </p:spTree>
    <p:extLst>
      <p:ext uri="{BB962C8B-B14F-4D97-AF65-F5344CB8AC3E}">
        <p14:creationId xmlns:p14="http://schemas.microsoft.com/office/powerpoint/2010/main" val="160955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BBED8-E7CC-4B6D-929A-3A7FB400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325"/>
            <a:ext cx="9144000" cy="635400"/>
          </a:xfrm>
        </p:spPr>
        <p:txBody>
          <a:bodyPr/>
          <a:lstStyle/>
          <a:p>
            <a:r>
              <a:rPr lang="ru-RU" sz="2400" dirty="0"/>
              <a:t>Сравнение прогнозных и фактических значений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EF7A23-6F65-4536-B798-910677B83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6500" y="3717335"/>
            <a:ext cx="6488257" cy="790911"/>
          </a:xfrm>
        </p:spPr>
        <p:txBody>
          <a:bodyPr/>
          <a:lstStyle/>
          <a:p>
            <a:r>
              <a:rPr lang="ru-RU" dirty="0"/>
              <a:t>В «Сильно отстающих регионах» и в «Регионах Дальнего Востока и НАО» программа не имела влияния, на объем выданных ИЖК повлияли другие факторы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59FBB1-794C-442E-B30B-67D8B16F082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3900" y="3253739"/>
            <a:ext cx="3333600" cy="1301985"/>
          </a:xfrm>
        </p:spPr>
        <p:txBody>
          <a:bodyPr/>
          <a:lstStyle/>
          <a:p>
            <a:pPr marL="139700" indent="0">
              <a:buNone/>
            </a:pPr>
            <a:r>
              <a:rPr lang="ru-RU" dirty="0"/>
              <a:t> 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875861-805E-495F-ACE3-7C764C446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65" y="819725"/>
            <a:ext cx="5301085" cy="2666976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C18F6C-28CE-4FDF-AD42-D496A39F11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07AE45F-80DA-4B77-932B-FE6879CE7561}"/>
              </a:ext>
            </a:extLst>
          </p:cNvPr>
          <p:cNvCxnSpPr>
            <a:cxnSpLocks/>
          </p:cNvCxnSpPr>
          <p:nvPr/>
        </p:nvCxnSpPr>
        <p:spPr>
          <a:xfrm>
            <a:off x="2147455" y="2070926"/>
            <a:ext cx="4918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93BAA02-D7D6-4910-BE1D-486E14449A93}"/>
              </a:ext>
            </a:extLst>
          </p:cNvPr>
          <p:cNvCxnSpPr>
            <a:cxnSpLocks/>
          </p:cNvCxnSpPr>
          <p:nvPr/>
        </p:nvCxnSpPr>
        <p:spPr>
          <a:xfrm>
            <a:off x="2147455" y="2306452"/>
            <a:ext cx="4918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D0BB003-05EF-45A8-8243-0C0CC5D907B2}"/>
              </a:ext>
            </a:extLst>
          </p:cNvPr>
          <p:cNvCxnSpPr>
            <a:cxnSpLocks/>
          </p:cNvCxnSpPr>
          <p:nvPr/>
        </p:nvCxnSpPr>
        <p:spPr>
          <a:xfrm>
            <a:off x="2147455" y="2715728"/>
            <a:ext cx="4918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9889387-3E74-4D07-A6D5-FB8042915A38}"/>
              </a:ext>
            </a:extLst>
          </p:cNvPr>
          <p:cNvCxnSpPr>
            <a:cxnSpLocks/>
          </p:cNvCxnSpPr>
          <p:nvPr/>
        </p:nvCxnSpPr>
        <p:spPr>
          <a:xfrm>
            <a:off x="2147455" y="3135804"/>
            <a:ext cx="422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CE151818-EDBE-420D-80BF-CBD361B750CC}"/>
              </a:ext>
            </a:extLst>
          </p:cNvPr>
          <p:cNvCxnSpPr/>
          <p:nvPr/>
        </p:nvCxnSpPr>
        <p:spPr>
          <a:xfrm>
            <a:off x="4994564" y="2070926"/>
            <a:ext cx="484909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8DB106ED-1E98-4944-A0FA-092266A4B1A6}"/>
              </a:ext>
            </a:extLst>
          </p:cNvPr>
          <p:cNvCxnSpPr>
            <a:cxnSpLocks/>
          </p:cNvCxnSpPr>
          <p:nvPr/>
        </p:nvCxnSpPr>
        <p:spPr>
          <a:xfrm>
            <a:off x="4045527" y="2292269"/>
            <a:ext cx="526473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1B48088E-33A6-4082-BB36-C9F03FE9884F}"/>
              </a:ext>
            </a:extLst>
          </p:cNvPr>
          <p:cNvCxnSpPr/>
          <p:nvPr/>
        </p:nvCxnSpPr>
        <p:spPr>
          <a:xfrm>
            <a:off x="4994564" y="2292269"/>
            <a:ext cx="484909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32B6BF0C-61BE-4F65-9147-AE6D71ABF2D2}"/>
              </a:ext>
            </a:extLst>
          </p:cNvPr>
          <p:cNvCxnSpPr/>
          <p:nvPr/>
        </p:nvCxnSpPr>
        <p:spPr>
          <a:xfrm>
            <a:off x="4994563" y="2715728"/>
            <a:ext cx="484909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38B78823-7058-4270-92ED-C2FF3D24A32D}"/>
              </a:ext>
            </a:extLst>
          </p:cNvPr>
          <p:cNvCxnSpPr/>
          <p:nvPr/>
        </p:nvCxnSpPr>
        <p:spPr>
          <a:xfrm>
            <a:off x="4994563" y="3135804"/>
            <a:ext cx="484909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6EAD024-2D23-4317-8B3C-DC9FEB450C45}"/>
              </a:ext>
            </a:extLst>
          </p:cNvPr>
          <p:cNvCxnSpPr/>
          <p:nvPr/>
        </p:nvCxnSpPr>
        <p:spPr>
          <a:xfrm>
            <a:off x="4045527" y="3135804"/>
            <a:ext cx="484909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2C5A00-4ACA-486A-B3AD-0563C2BCD9D4}"/>
              </a:ext>
            </a:extLst>
          </p:cNvPr>
          <p:cNvSpPr txBox="1"/>
          <p:nvPr/>
        </p:nvSpPr>
        <p:spPr>
          <a:xfrm>
            <a:off x="6144404" y="1319922"/>
            <a:ext cx="26271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>
                <a:latin typeface="+mn-lt"/>
              </a:rPr>
              <a:t>В «Развитых регионах» программа ускорила рост объема выданных ИЖК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>
                <a:latin typeface="+mn-lt"/>
              </a:rPr>
              <a:t>В «Слабо отстающих регионах» программа поддержала имеющийся тренд объема выданных ИЖК</a:t>
            </a:r>
          </a:p>
        </p:txBody>
      </p:sp>
    </p:spTree>
    <p:extLst>
      <p:ext uri="{BB962C8B-B14F-4D97-AF65-F5344CB8AC3E}">
        <p14:creationId xmlns:p14="http://schemas.microsoft.com/office/powerpoint/2010/main" val="2197036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08099-3FE1-4C57-B1FE-29F78A37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325"/>
            <a:ext cx="8020600" cy="635400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43FDB1-D118-499A-B215-5086C3918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56" y="901411"/>
            <a:ext cx="7813683" cy="2169449"/>
          </a:xfrm>
        </p:spPr>
        <p:txBody>
          <a:bodyPr/>
          <a:lstStyle/>
          <a:p>
            <a:r>
              <a:rPr lang="ru-RU" sz="1400" dirty="0"/>
              <a:t>Гипотеза подтверждается для «Развитых регионов» и «Слабо отстающих регионов» и не подтверждается для «Сильно отстающих регионов», «Регионов Дальнего Востока и НАО» и Республики Казахстан</a:t>
            </a:r>
          </a:p>
          <a:p>
            <a:r>
              <a:rPr lang="ru-RU" sz="1400" dirty="0"/>
              <a:t>При разработке программы льготного ипотечного кредитования, необходимо обращать внимание на факторы, имеющие влияние в каждом кластере:</a:t>
            </a:r>
            <a:endParaRPr lang="en-US" sz="1400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CFA9D81-FE86-47E7-AAF7-DE2D9AF5B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639343"/>
              </p:ext>
            </p:extLst>
          </p:nvPr>
        </p:nvGraphicFramePr>
        <p:xfrm>
          <a:off x="1524000" y="2666115"/>
          <a:ext cx="6096000" cy="1889760"/>
        </p:xfrm>
        <a:graphic>
          <a:graphicData uri="http://schemas.openxmlformats.org/drawingml/2006/table">
            <a:tbl>
              <a:tblPr firstRow="1" bandRow="1">
                <a:tableStyleId>{6E0E0BFB-B8DD-49D9-B090-F3CD3EFBA2E2}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7758911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7568454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8419272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52069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«Развитые регионы»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«Слабо отстающие регионы»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«Сильно отстающие регионы»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«Регионы Дальнего Востока и НАО»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23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Income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Price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Percent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Debt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Income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Price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Percent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Debt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Income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Income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8923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444A0A-BCE7-4CFD-9B0E-40F65FDE80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59015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E871A-5706-4DAA-ACD2-A5FDC7FF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550" y="1624136"/>
            <a:ext cx="6708900" cy="947614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004031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00" y="184325"/>
            <a:ext cx="7794626" cy="637926"/>
          </a:xfrm>
        </p:spPr>
        <p:txBody>
          <a:bodyPr/>
          <a:lstStyle/>
          <a:p>
            <a:r>
              <a:rPr lang="ru-RU" sz="2400" dirty="0"/>
              <a:t>Динамика макроэкономических показателей в России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2D0DED96-C93B-42C1-B312-678F0697078A}"/>
              </a:ext>
            </a:extLst>
          </p:cNvPr>
          <p:cNvGraphicFramePr/>
          <p:nvPr/>
        </p:nvGraphicFramePr>
        <p:xfrm>
          <a:off x="82580" y="1272540"/>
          <a:ext cx="4541520" cy="2598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5E65F8A0-71CE-4615-93D8-E9DB06716D34}"/>
              </a:ext>
            </a:extLst>
          </p:cNvPr>
          <p:cNvGraphicFramePr/>
          <p:nvPr/>
        </p:nvGraphicFramePr>
        <p:xfrm>
          <a:off x="4720856" y="1272540"/>
          <a:ext cx="4224670" cy="2598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54BFC7-4837-4DC7-ACD8-E4635C68158F}"/>
              </a:ext>
            </a:extLst>
          </p:cNvPr>
          <p:cNvSpPr txBox="1"/>
          <p:nvPr/>
        </p:nvSpPr>
        <p:spPr>
          <a:xfrm>
            <a:off x="1247554" y="4394791"/>
            <a:ext cx="4961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Источники: Росстат, ЦБ РФ</a:t>
            </a:r>
          </a:p>
        </p:txBody>
      </p:sp>
    </p:spTree>
    <p:extLst>
      <p:ext uri="{BB962C8B-B14F-4D97-AF65-F5344CB8AC3E}">
        <p14:creationId xmlns:p14="http://schemas.microsoft.com/office/powerpoint/2010/main" val="68197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0" y="184325"/>
            <a:ext cx="914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Ипотечное жилищное кредитование</a:t>
            </a:r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94697" y="819725"/>
            <a:ext cx="7305528" cy="3342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	</a:t>
            </a:r>
            <a:r>
              <a:rPr lang="ru-RU" sz="1400" dirty="0"/>
              <a:t>Ипотечный кредит — целевой долгосрочный кредит на покупку жилья, которое становится залоговым обеспечением по этой ссуде</a:t>
            </a:r>
            <a:endParaRPr lang="en-US" sz="1400" dirty="0"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400" dirty="0"/>
              <a:t>Является важным фактором развития для: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ru-RU" sz="1400" dirty="0"/>
              <a:t>Строительной отрасли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ru-RU" sz="1400" dirty="0"/>
              <a:t>Банковского сектора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ru-RU" sz="1400" dirty="0"/>
              <a:t>Улучшения качества жизни населения</a:t>
            </a:r>
            <a:endParaRPr sz="1400" dirty="0"/>
          </a:p>
        </p:txBody>
      </p:sp>
      <p:pic>
        <p:nvPicPr>
          <p:cNvPr id="1028" name="Picture 4" descr="Ставки по ипотеке начали снижаться. СИБДОМ">
            <a:extLst>
              <a:ext uri="{FF2B5EF4-FFF2-40B4-BE49-F238E27FC236}">
                <a16:creationId xmlns:a16="http://schemas.microsoft.com/office/drawing/2014/main" id="{0637FF30-D54E-43B6-A20B-732BFE8F4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558" y="1510904"/>
            <a:ext cx="2940492" cy="196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1235A6-B268-4286-8EDF-BD0C62051D2A}"/>
              </a:ext>
            </a:extLst>
          </p:cNvPr>
          <p:cNvSpPr txBox="1"/>
          <p:nvPr/>
        </p:nvSpPr>
        <p:spPr>
          <a:xfrm>
            <a:off x="1007195" y="3583983"/>
            <a:ext cx="60805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/>
                <a:cs typeface="Arial"/>
                <a:sym typeface="Arial"/>
              </a:rPr>
              <a:t>В России – Программа льготного ипотечного жилищного кредитования (2020), 6,5% годовых </a:t>
            </a:r>
          </a:p>
          <a:p>
            <a:pPr marL="457200" marR="0" lvl="0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/>
                <a:cs typeface="Arial"/>
                <a:sym typeface="Arial"/>
              </a:rPr>
              <a:t>В Казахстане – «Программа  ипотечного жилищного кредитования «7-20-25» (2018), 7% годовых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AF7170-B21A-4B42-9667-DB01580D40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57D59-251B-435E-B0FD-2AB4AB44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99" y="184325"/>
            <a:ext cx="7838117" cy="635400"/>
          </a:xfrm>
        </p:spPr>
        <p:txBody>
          <a:bodyPr/>
          <a:lstStyle/>
          <a:p>
            <a:r>
              <a:rPr lang="ru-RU" sz="2400" dirty="0"/>
              <a:t>Динамика макроэкономических показателей в России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85DE670B-B54F-4AD2-B043-D9A220E59DF4}"/>
              </a:ext>
            </a:extLst>
          </p:cNvPr>
          <p:cNvGraphicFramePr/>
          <p:nvPr/>
        </p:nvGraphicFramePr>
        <p:xfrm>
          <a:off x="92990" y="1269893"/>
          <a:ext cx="4176793" cy="325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5298CD7A-9A93-428D-8F8C-448653B61214}"/>
              </a:ext>
            </a:extLst>
          </p:cNvPr>
          <p:cNvGraphicFramePr/>
          <p:nvPr/>
        </p:nvGraphicFramePr>
        <p:xfrm>
          <a:off x="4362772" y="1323651"/>
          <a:ext cx="4626244" cy="2660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6524B0D-9AE0-41FF-A262-6C4A2ADA9FCE}"/>
              </a:ext>
            </a:extLst>
          </p:cNvPr>
          <p:cNvSpPr txBox="1"/>
          <p:nvPr/>
        </p:nvSpPr>
        <p:spPr>
          <a:xfrm>
            <a:off x="3883345" y="436849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Источники: Росстат, ЦБ РФ</a:t>
            </a:r>
          </a:p>
        </p:txBody>
      </p:sp>
    </p:spTree>
    <p:extLst>
      <p:ext uri="{BB962C8B-B14F-4D97-AF65-F5344CB8AC3E}">
        <p14:creationId xmlns:p14="http://schemas.microsoft.com/office/powerpoint/2010/main" val="3842519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4306" y="192075"/>
            <a:ext cx="8221220" cy="637926"/>
          </a:xfrm>
        </p:spPr>
        <p:txBody>
          <a:bodyPr/>
          <a:lstStyle/>
          <a:p>
            <a:r>
              <a:rPr lang="ru-RU" sz="2400" dirty="0"/>
              <a:t>Динамика макроэкономических показателей в</a:t>
            </a:r>
            <a:r>
              <a:rPr lang="en-US" sz="2400" dirty="0"/>
              <a:t> </a:t>
            </a:r>
            <a:r>
              <a:rPr lang="ru-RU" sz="2400" dirty="0"/>
              <a:t>Казахстане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46CF3DE8-3B37-4644-A597-83F4C3DB1FB8}"/>
              </a:ext>
            </a:extLst>
          </p:cNvPr>
          <p:cNvGraphicFramePr/>
          <p:nvPr/>
        </p:nvGraphicFramePr>
        <p:xfrm>
          <a:off x="148856" y="1272540"/>
          <a:ext cx="4113178" cy="2696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F670D58D-CCD9-405F-9B43-4A811E0D7B5D}"/>
              </a:ext>
            </a:extLst>
          </p:cNvPr>
          <p:cNvGraphicFramePr/>
          <p:nvPr/>
        </p:nvGraphicFramePr>
        <p:xfrm>
          <a:off x="4572000" y="1272540"/>
          <a:ext cx="4373526" cy="2498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42597DB-7FF0-4289-AEDB-DDBD5AE611A3}"/>
              </a:ext>
            </a:extLst>
          </p:cNvPr>
          <p:cNvSpPr txBox="1"/>
          <p:nvPr/>
        </p:nvSpPr>
        <p:spPr>
          <a:xfrm>
            <a:off x="1353878" y="4412027"/>
            <a:ext cx="6492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Источники: Бюро национальной статистики РК, НБ РК</a:t>
            </a:r>
          </a:p>
        </p:txBody>
      </p:sp>
    </p:spTree>
    <p:extLst>
      <p:ext uri="{BB962C8B-B14F-4D97-AF65-F5344CB8AC3E}">
        <p14:creationId xmlns:p14="http://schemas.microsoft.com/office/powerpoint/2010/main" val="2787203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53724-58A6-4AEF-82A7-42FCCDC7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53" y="184325"/>
            <a:ext cx="8477571" cy="635400"/>
          </a:xfrm>
        </p:spPr>
        <p:txBody>
          <a:bodyPr/>
          <a:lstStyle/>
          <a:p>
            <a:r>
              <a:rPr lang="ru-RU" sz="2400" dirty="0"/>
              <a:t>Динамика макроэкономических показателей в Казахстане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83245D5B-D03F-4242-808A-F7DBC81256C0}"/>
              </a:ext>
            </a:extLst>
          </p:cNvPr>
          <p:cNvGraphicFramePr/>
          <p:nvPr/>
        </p:nvGraphicFramePr>
        <p:xfrm>
          <a:off x="1246593" y="951216"/>
          <a:ext cx="6033166" cy="332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8F2837F-D77E-4509-BA55-D9385B6AAC10}"/>
              </a:ext>
            </a:extLst>
          </p:cNvPr>
          <p:cNvSpPr txBox="1"/>
          <p:nvPr/>
        </p:nvSpPr>
        <p:spPr>
          <a:xfrm>
            <a:off x="1353878" y="4412027"/>
            <a:ext cx="6492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Источники: Бюро национальной статистики РК</a:t>
            </a:r>
          </a:p>
        </p:txBody>
      </p:sp>
    </p:spTree>
    <p:extLst>
      <p:ext uri="{BB962C8B-B14F-4D97-AF65-F5344CB8AC3E}">
        <p14:creationId xmlns:p14="http://schemas.microsoft.com/office/powerpoint/2010/main" val="2295753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79A71-B002-4BCA-BC06-34D4A1C2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00" y="184325"/>
            <a:ext cx="7528280" cy="635400"/>
          </a:xfrm>
        </p:spPr>
        <p:txBody>
          <a:bodyPr/>
          <a:lstStyle/>
          <a:p>
            <a:r>
              <a:rPr lang="ru-RU" dirty="0"/>
              <a:t>Кластеризация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A5D863-BED7-4422-93CD-71F7AB8676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2D1C42-E044-485A-8737-DDD4D45E1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87" y="819725"/>
            <a:ext cx="3303912" cy="35828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70851F9-C714-49A2-A10D-93A6AEC3C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461" y="819725"/>
            <a:ext cx="3248477" cy="134321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9074A3-16AF-43E9-B426-EE155CC84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473" y="2486350"/>
            <a:ext cx="3258004" cy="62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44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C52B4-1C16-4A6D-85EC-B920F7EA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Кластеризация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B2CA05-4F1E-42B5-AE00-8BC18018BE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303541-77A7-453C-A2D8-65FF27A6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13" y="916604"/>
            <a:ext cx="3952368" cy="34496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C8ED76-3B68-4E7C-BC92-0DB6F7557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180" y="916604"/>
            <a:ext cx="3562804" cy="27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30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88A1E-F273-462F-8CF0-F4D45315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00" y="184325"/>
            <a:ext cx="7376350" cy="635400"/>
          </a:xfrm>
        </p:spPr>
        <p:txBody>
          <a:bodyPr/>
          <a:lstStyle/>
          <a:p>
            <a:r>
              <a:rPr lang="ru-RU" dirty="0"/>
              <a:t>Соотношение стоимости квартиры и номинальных доходов в РФ и РК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3A3F-073D-49DC-94B0-1D902C7851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27B9D90-FEC7-474E-BA0E-22C4F1DA5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38172"/>
              </p:ext>
            </p:extLst>
          </p:nvPr>
        </p:nvGraphicFramePr>
        <p:xfrm>
          <a:off x="784860" y="1737360"/>
          <a:ext cx="6880860" cy="1897381"/>
        </p:xfrm>
        <a:graphic>
          <a:graphicData uri="http://schemas.openxmlformats.org/drawingml/2006/table">
            <a:tbl>
              <a:tblPr>
                <a:tableStyleId>{6E0E0BFB-B8DD-49D9-B090-F3CD3EFBA2E2}</a:tableStyleId>
              </a:tblPr>
              <a:tblGrid>
                <a:gridCol w="4316340">
                  <a:extLst>
                    <a:ext uri="{9D8B030D-6E8A-4147-A177-3AD203B41FA5}">
                      <a16:colId xmlns:a16="http://schemas.microsoft.com/office/drawing/2014/main" val="239492789"/>
                    </a:ext>
                  </a:extLst>
                </a:gridCol>
                <a:gridCol w="1228080">
                  <a:extLst>
                    <a:ext uri="{9D8B030D-6E8A-4147-A177-3AD203B41FA5}">
                      <a16:colId xmlns:a16="http://schemas.microsoft.com/office/drawing/2014/main" val="2362779935"/>
                    </a:ext>
                  </a:extLst>
                </a:gridCol>
                <a:gridCol w="1336440">
                  <a:extLst>
                    <a:ext uri="{9D8B030D-6E8A-4147-A177-3AD203B41FA5}">
                      <a16:colId xmlns:a16="http://schemas.microsoft.com/office/drawing/2014/main" val="2654005562"/>
                    </a:ext>
                  </a:extLst>
                </a:gridCol>
              </a:tblGrid>
              <a:tr h="279369"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+mn-lt"/>
                        </a:rPr>
                        <a:t>РФ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+mn-lt"/>
                        </a:rPr>
                        <a:t>РК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31840909"/>
                  </a:ext>
                </a:extLst>
              </a:tr>
              <a:tr h="291009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+mn-lt"/>
                        </a:rPr>
                        <a:t>Стоимость 1 кв. м. жилья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+mn-lt"/>
                        </a:rPr>
                        <a:t>64,1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+mn-lt"/>
                        </a:rPr>
                        <a:t>256,661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913795"/>
                  </a:ext>
                </a:extLst>
              </a:tr>
              <a:tr h="523817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+mn-lt"/>
                        </a:rPr>
                        <a:t>Стоимость квартиры, в ед. нац. валюты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+mn-lt"/>
                        </a:rPr>
                        <a:t>  3 843 540,00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+mn-lt"/>
                        </a:rPr>
                        <a:t>  15 399 660,00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4214234"/>
                  </a:ext>
                </a:extLst>
              </a:tr>
              <a:tr h="279369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+mn-lt"/>
                        </a:rPr>
                        <a:t>Номинальные доходы, в ед. нац. валюты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+mn-lt"/>
                        </a:rPr>
                        <a:t>47867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+mn-lt"/>
                        </a:rPr>
                        <a:t>186 815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1940777"/>
                  </a:ext>
                </a:extLst>
              </a:tr>
              <a:tr h="523817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+mn-lt"/>
                        </a:rPr>
                        <a:t>Соотношение стоимости кв. и номинальных доходов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+mn-lt"/>
                        </a:rPr>
                        <a:t>80,30  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+mn-lt"/>
                        </a:rPr>
                        <a:t>82,43  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0541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224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8EF33-C5A3-4F20-8DEF-C79C1F6E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Мини-паспорт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1F9977-96AD-4D47-A505-DEF1A4BF7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Временные ряды</a:t>
            </a:r>
          </a:p>
          <a:p>
            <a:r>
              <a:rPr lang="ru-RU" dirty="0"/>
              <a:t>С 2005 по 2020 гг.</a:t>
            </a:r>
          </a:p>
          <a:p>
            <a:r>
              <a:rPr lang="ru-RU" dirty="0"/>
              <a:t>Частота – годовые</a:t>
            </a:r>
          </a:p>
          <a:p>
            <a:r>
              <a:rPr lang="ru-RU" dirty="0"/>
              <a:t>Стационарны</a:t>
            </a:r>
          </a:p>
          <a:p>
            <a:r>
              <a:rPr lang="ru-RU" dirty="0"/>
              <a:t>Кризисы 2008 года и 2014 года в РФ</a:t>
            </a:r>
          </a:p>
          <a:p>
            <a:r>
              <a:rPr lang="ru-RU" dirty="0"/>
              <a:t>Кризис 2008 года в РК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6ADFBE-D68D-4FC1-80F2-8C36FB16C5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89052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BCC9E-D983-4835-A998-08EB00D0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325"/>
            <a:ext cx="9144000" cy="635400"/>
          </a:xfrm>
        </p:spPr>
        <p:txBody>
          <a:bodyPr/>
          <a:lstStyle/>
          <a:p>
            <a:r>
              <a:rPr lang="ru-RU" dirty="0"/>
              <a:t>Регрессионное моделирование для РК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A913C0-2A0F-4009-B149-D21EA6DF3C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782713-7E64-4D5F-B2C9-B7C8CE1848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91" y="732095"/>
            <a:ext cx="4235919" cy="2307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0E15B7-2DB7-43AB-8017-B5A04821BF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750" y="2259397"/>
            <a:ext cx="4208419" cy="2296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879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0" y="184325"/>
            <a:ext cx="914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Условия государственных программ</a:t>
            </a:r>
            <a:endParaRPr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8B6CE0-D2F5-48E8-A1DC-173B8B9B8700}"/>
              </a:ext>
            </a:extLst>
          </p:cNvPr>
          <p:cNvSpPr/>
          <p:nvPr/>
        </p:nvSpPr>
        <p:spPr>
          <a:xfrm>
            <a:off x="999460" y="4621619"/>
            <a:ext cx="7804298" cy="205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1E14CC46-4E51-4A75-8F37-89404B8F1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647261"/>
              </p:ext>
            </p:extLst>
          </p:nvPr>
        </p:nvGraphicFramePr>
        <p:xfrm>
          <a:off x="1070344" y="819726"/>
          <a:ext cx="7322289" cy="3933057"/>
        </p:xfrm>
        <a:graphic>
          <a:graphicData uri="http://schemas.openxmlformats.org/drawingml/2006/table">
            <a:tbl>
              <a:tblPr firstRow="1" bandRow="1">
                <a:tableStyleId>{6E0E0BFB-B8DD-49D9-B090-F3CD3EFBA2E2}</a:tableStyleId>
              </a:tblPr>
              <a:tblGrid>
                <a:gridCol w="2440763">
                  <a:extLst>
                    <a:ext uri="{9D8B030D-6E8A-4147-A177-3AD203B41FA5}">
                      <a16:colId xmlns:a16="http://schemas.microsoft.com/office/drawing/2014/main" val="1830481525"/>
                    </a:ext>
                  </a:extLst>
                </a:gridCol>
                <a:gridCol w="2440763">
                  <a:extLst>
                    <a:ext uri="{9D8B030D-6E8A-4147-A177-3AD203B41FA5}">
                      <a16:colId xmlns:a16="http://schemas.microsoft.com/office/drawing/2014/main" val="1679159782"/>
                    </a:ext>
                  </a:extLst>
                </a:gridCol>
                <a:gridCol w="2440763">
                  <a:extLst>
                    <a:ext uri="{9D8B030D-6E8A-4147-A177-3AD203B41FA5}">
                      <a16:colId xmlns:a16="http://schemas.microsoft.com/office/drawing/2014/main" val="952677850"/>
                    </a:ext>
                  </a:extLst>
                </a:gridCol>
              </a:tblGrid>
              <a:tr h="305937">
                <a:tc>
                  <a:txBody>
                    <a:bodyPr/>
                    <a:lstStyle/>
                    <a:p>
                      <a:r>
                        <a:rPr lang="ru-RU" b="1" dirty="0"/>
                        <a:t>Показатель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Программа в России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Программа в Казахстане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28530"/>
                  </a:ext>
                </a:extLst>
              </a:tr>
              <a:tr h="287821">
                <a:tc>
                  <a:txBody>
                    <a:bodyPr/>
                    <a:lstStyle/>
                    <a:p>
                      <a:r>
                        <a:rPr lang="ru-RU" dirty="0"/>
                        <a:t>Процентная ставка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6,5%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67829"/>
                  </a:ext>
                </a:extLst>
              </a:tr>
              <a:tr h="287821">
                <a:tc>
                  <a:txBody>
                    <a:bodyPr/>
                    <a:lstStyle/>
                    <a:p>
                      <a:r>
                        <a:rPr lang="ru-RU" dirty="0"/>
                        <a:t>Срок кредитования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Бессрочно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До 25 лет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825565"/>
                  </a:ext>
                </a:extLst>
              </a:tr>
              <a:tr h="287821">
                <a:tc>
                  <a:txBody>
                    <a:bodyPr/>
                    <a:lstStyle/>
                    <a:p>
                      <a:r>
                        <a:rPr lang="ru-RU" dirty="0"/>
                        <a:t>Рынок жилья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Первичный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Первичный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087409"/>
                  </a:ext>
                </a:extLst>
              </a:tr>
              <a:tr h="287821">
                <a:tc>
                  <a:txBody>
                    <a:bodyPr/>
                    <a:lstStyle/>
                    <a:p>
                      <a:r>
                        <a:rPr lang="ru-RU" dirty="0"/>
                        <a:t>Валюта кредитования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Рубль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Тенге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000025"/>
                  </a:ext>
                </a:extLst>
              </a:tr>
              <a:tr h="690771">
                <a:tc>
                  <a:txBody>
                    <a:bodyPr/>
                    <a:lstStyle/>
                    <a:p>
                      <a:r>
                        <a:rPr lang="ru-RU" dirty="0"/>
                        <a:t>Минимальный первоначальный взнос, в % от стоимости жилья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642687"/>
                  </a:ext>
                </a:extLst>
              </a:tr>
              <a:tr h="690771">
                <a:tc>
                  <a:txBody>
                    <a:bodyPr/>
                    <a:lstStyle/>
                    <a:p>
                      <a:r>
                        <a:rPr lang="ru-RU" dirty="0"/>
                        <a:t>Макс. стоимость жилья по программе ИЖК в столице, в руб.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8 000 000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4 400 000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925298"/>
                  </a:ext>
                </a:extLst>
              </a:tr>
              <a:tr h="892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/>
                        <a:t>Макс. стоимость жилья по программе ИЖК в регионах, в руб.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8 000 000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3 000 000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4 400 000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3 500 000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2 600 000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480772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97E5928-1786-42AD-ADF8-5B9F7018F8B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92633" y="4593182"/>
            <a:ext cx="374400" cy="3936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D1F52-366F-4566-BA74-3372B83AE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6724"/>
            <a:ext cx="9144000" cy="1103455"/>
          </a:xfrm>
        </p:spPr>
        <p:txBody>
          <a:bodyPr/>
          <a:lstStyle/>
          <a:p>
            <a:r>
              <a:rPr lang="ru-RU" dirty="0"/>
              <a:t>Факторы, имеющие потенциальное влияние на ИЖК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ED81AB-6CAD-4348-AE15-399E08FAE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49" y="1585099"/>
            <a:ext cx="6869700" cy="1866938"/>
          </a:xfrm>
        </p:spPr>
        <p:txBody>
          <a:bodyPr/>
          <a:lstStyle/>
          <a:p>
            <a:r>
              <a:rPr lang="ru-RU" sz="2400" dirty="0"/>
              <a:t>Номинальные доходы</a:t>
            </a:r>
          </a:p>
          <a:p>
            <a:r>
              <a:rPr lang="ru-RU" sz="2400" dirty="0"/>
              <a:t>Уровень безработицы</a:t>
            </a:r>
          </a:p>
          <a:p>
            <a:r>
              <a:rPr lang="ru-RU" sz="2400" dirty="0"/>
              <a:t>Средняя цена за 1 кв. м. жилья</a:t>
            </a:r>
          </a:p>
          <a:p>
            <a:r>
              <a:rPr lang="ru-RU" sz="2400" dirty="0"/>
              <a:t>Объем просроченной задолженности по ИЖК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68CADA-0735-4278-88F2-3A963C618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3510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0" y="347876"/>
            <a:ext cx="3950722" cy="5520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Цели работы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447737" y="1969884"/>
            <a:ext cx="30477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 </a:t>
            </a:r>
            <a:endParaRPr dirty="0"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4859263" y="899904"/>
            <a:ext cx="3837000" cy="3343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ru-RU" dirty="0"/>
              <a:t>Выявить иные факторы, оказывающие влияние на результативность программ льготного ипотечного кредитования в России и Казахстане</a:t>
            </a:r>
          </a:p>
          <a:p>
            <a:pPr marL="285750" indent="-285750">
              <a:spcAft>
                <a:spcPts val="1600"/>
              </a:spcAft>
            </a:pPr>
            <a:r>
              <a:rPr lang="ru-RU" dirty="0"/>
              <a:t>Сформулировать рекомендации по повышению результативности программы в РФ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C3F30-7FB1-45AF-A6A4-A73980532EE8}"/>
              </a:ext>
            </a:extLst>
          </p:cNvPr>
          <p:cNvSpPr txBox="1"/>
          <p:nvPr/>
        </p:nvSpPr>
        <p:spPr>
          <a:xfrm>
            <a:off x="447737" y="1650293"/>
            <a:ext cx="3779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1" dirty="0"/>
              <a:t>Гипотеза: </a:t>
            </a:r>
          </a:p>
          <a:p>
            <a:r>
              <a:rPr lang="ru-RU" sz="1600" dirty="0"/>
              <a:t>Льготная ставка ипотеки оказывает влияние на результативность государственных программ льготного ипотечного кредитования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808BCED-D785-40E0-9C0D-7B51FFF243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0" y="102707"/>
            <a:ext cx="914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Показатели для моделирования:</a:t>
            </a:r>
            <a:endParaRPr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DCE17FB-7C2C-4400-9355-31CEBEDAA28E}"/>
              </a:ext>
            </a:extLst>
          </p:cNvPr>
          <p:cNvSpPr/>
          <p:nvPr/>
        </p:nvSpPr>
        <p:spPr>
          <a:xfrm>
            <a:off x="7524427" y="581186"/>
            <a:ext cx="294532" cy="4122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E362ABF-4435-4380-9DDF-1766A90D9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39" y="843480"/>
            <a:ext cx="7594169" cy="3597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878CB6-547D-4E33-B8DB-29F3334B36D0}"/>
              </a:ext>
            </a:extLst>
          </p:cNvPr>
          <p:cNvSpPr txBox="1"/>
          <p:nvPr/>
        </p:nvSpPr>
        <p:spPr>
          <a:xfrm>
            <a:off x="1157265" y="4441441"/>
            <a:ext cx="753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Источники: Овчарова А.И. 2018, Малахова Т.А. 2015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1BD3641-D4C6-4A94-BFEF-BEEC75220A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E3503-AD9F-4487-8E3B-9BF21825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325"/>
            <a:ext cx="9144000" cy="635400"/>
          </a:xfrm>
        </p:spPr>
        <p:txBody>
          <a:bodyPr/>
          <a:lstStyle/>
          <a:p>
            <a:r>
              <a:rPr lang="ru-RU" dirty="0"/>
              <a:t>Корреляционные матрицы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E33657-CC6B-416A-BCD4-25D59A3598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40" y="996918"/>
            <a:ext cx="4272643" cy="314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E26A53-1D49-4B58-A130-9C00EF097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57" y="3755522"/>
            <a:ext cx="715067" cy="108317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01F728-4488-436F-872E-300BE85F91B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40" y="915247"/>
            <a:ext cx="4355608" cy="32319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E1CB0E-3126-49EF-829C-815A52AA8F9E}"/>
              </a:ext>
            </a:extLst>
          </p:cNvPr>
          <p:cNvSpPr txBox="1"/>
          <p:nvPr/>
        </p:nvSpPr>
        <p:spPr>
          <a:xfrm>
            <a:off x="413695" y="909764"/>
            <a:ext cx="248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+mn-lt"/>
              </a:rPr>
              <a:t>Корреляционная матрица для РФ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43C1E-5295-4C02-8388-8B558897295E}"/>
              </a:ext>
            </a:extLst>
          </p:cNvPr>
          <p:cNvSpPr txBox="1"/>
          <p:nvPr/>
        </p:nvSpPr>
        <p:spPr>
          <a:xfrm>
            <a:off x="4585750" y="903901"/>
            <a:ext cx="248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+mn-lt"/>
              </a:rPr>
              <a:t>Корреляционная матрица для РК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17D129E-15E3-4690-B50E-DA8626074A33}"/>
              </a:ext>
            </a:extLst>
          </p:cNvPr>
          <p:cNvCxnSpPr/>
          <p:nvPr/>
        </p:nvCxnSpPr>
        <p:spPr>
          <a:xfrm>
            <a:off x="2043223" y="2778162"/>
            <a:ext cx="41112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E28FF6C4-9D2D-4004-BB63-FBF2D1E34F69}"/>
              </a:ext>
            </a:extLst>
          </p:cNvPr>
          <p:cNvCxnSpPr>
            <a:cxnSpLocks/>
          </p:cNvCxnSpPr>
          <p:nvPr/>
        </p:nvCxnSpPr>
        <p:spPr>
          <a:xfrm>
            <a:off x="7218034" y="3934370"/>
            <a:ext cx="49972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D3A1D1C7-BCBC-49B3-BF93-221F8FD52A22}"/>
              </a:ext>
            </a:extLst>
          </p:cNvPr>
          <p:cNvCxnSpPr>
            <a:cxnSpLocks/>
          </p:cNvCxnSpPr>
          <p:nvPr/>
        </p:nvCxnSpPr>
        <p:spPr>
          <a:xfrm>
            <a:off x="2802793" y="3654700"/>
            <a:ext cx="50790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97E6DA3-0E32-4E78-B153-736B58323562}"/>
              </a:ext>
            </a:extLst>
          </p:cNvPr>
          <p:cNvCxnSpPr>
            <a:cxnSpLocks/>
          </p:cNvCxnSpPr>
          <p:nvPr/>
        </p:nvCxnSpPr>
        <p:spPr>
          <a:xfrm>
            <a:off x="6293084" y="2879491"/>
            <a:ext cx="3898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A195600D-D29C-45A7-8E7E-CD5B0229FD92}"/>
              </a:ext>
            </a:extLst>
          </p:cNvPr>
          <p:cNvCxnSpPr>
            <a:cxnSpLocks/>
          </p:cNvCxnSpPr>
          <p:nvPr/>
        </p:nvCxnSpPr>
        <p:spPr>
          <a:xfrm>
            <a:off x="6332070" y="3236165"/>
            <a:ext cx="70174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F5AB518E-4058-4B38-9EC2-C0AABD44D21A}"/>
              </a:ext>
            </a:extLst>
          </p:cNvPr>
          <p:cNvCxnSpPr>
            <a:cxnSpLocks/>
          </p:cNvCxnSpPr>
          <p:nvPr/>
        </p:nvCxnSpPr>
        <p:spPr>
          <a:xfrm>
            <a:off x="2043223" y="3109572"/>
            <a:ext cx="70174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6DDD01E-090C-43A1-86AE-A1C64E5A6A39}"/>
              </a:ext>
            </a:extLst>
          </p:cNvPr>
          <p:cNvSpPr/>
          <p:nvPr/>
        </p:nvSpPr>
        <p:spPr>
          <a:xfrm>
            <a:off x="3056744" y="2828466"/>
            <a:ext cx="310116" cy="3047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DE26693-D248-491A-A900-F3166752ED3F}"/>
              </a:ext>
            </a:extLst>
          </p:cNvPr>
          <p:cNvSpPr/>
          <p:nvPr/>
        </p:nvSpPr>
        <p:spPr>
          <a:xfrm>
            <a:off x="7440968" y="2639934"/>
            <a:ext cx="342733" cy="3154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FFB98C0-3CAC-4D7C-8D0A-CF299E87DFDD}"/>
              </a:ext>
            </a:extLst>
          </p:cNvPr>
          <p:cNvSpPr/>
          <p:nvPr/>
        </p:nvSpPr>
        <p:spPr>
          <a:xfrm>
            <a:off x="2759982" y="2227147"/>
            <a:ext cx="310116" cy="3047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246033C0-8414-4290-ACF9-A44C626E5488}"/>
              </a:ext>
            </a:extLst>
          </p:cNvPr>
          <p:cNvSpPr/>
          <p:nvPr/>
        </p:nvSpPr>
        <p:spPr>
          <a:xfrm>
            <a:off x="7061749" y="2279715"/>
            <a:ext cx="368430" cy="3536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8B8DB35F-2101-4685-AF93-60C879D9EDB9}"/>
              </a:ext>
            </a:extLst>
          </p:cNvPr>
          <p:cNvSpPr/>
          <p:nvPr/>
        </p:nvSpPr>
        <p:spPr>
          <a:xfrm>
            <a:off x="7783701" y="2279716"/>
            <a:ext cx="342733" cy="3536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03EE046-0BC0-4DD9-B7F2-39FA8D27D376}"/>
              </a:ext>
            </a:extLst>
          </p:cNvPr>
          <p:cNvSpPr/>
          <p:nvPr/>
        </p:nvSpPr>
        <p:spPr>
          <a:xfrm>
            <a:off x="2456026" y="2227147"/>
            <a:ext cx="310116" cy="3047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F1FF89-DCB1-4AEA-8EB2-97B965C8ECB8}"/>
              </a:ext>
            </a:extLst>
          </p:cNvPr>
          <p:cNvSpPr txBox="1"/>
          <p:nvPr/>
        </p:nvSpPr>
        <p:spPr>
          <a:xfrm>
            <a:off x="1133514" y="4147196"/>
            <a:ext cx="746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+mn-lt"/>
              </a:rPr>
              <a:t>Все независимые переменные имеют статистически значимую связь с зависимой переменной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+mn-lt"/>
              </a:rPr>
              <a:t>Из-за проблемы </a:t>
            </a:r>
            <a:r>
              <a:rPr lang="ru-RU" sz="1200" dirty="0" err="1">
                <a:latin typeface="+mn-lt"/>
              </a:rPr>
              <a:t>мультиколлинеарности</a:t>
            </a:r>
            <a:r>
              <a:rPr lang="ru-RU" sz="1200" dirty="0">
                <a:latin typeface="+mn-lt"/>
              </a:rPr>
              <a:t> из моделей были исключены: </a:t>
            </a:r>
            <a:r>
              <a:rPr lang="en-US" sz="1200" dirty="0">
                <a:latin typeface="+mn-lt"/>
              </a:rPr>
              <a:t>Housing, Unemployment </a:t>
            </a:r>
            <a:r>
              <a:rPr lang="ru-RU" sz="1200" dirty="0">
                <a:latin typeface="+mn-lt"/>
              </a:rPr>
              <a:t>и </a:t>
            </a:r>
            <a:r>
              <a:rPr lang="en-US" sz="1200" dirty="0">
                <a:latin typeface="+mn-lt"/>
              </a:rPr>
              <a:t>Population</a:t>
            </a:r>
            <a:endParaRPr lang="ru-RU" sz="1200" dirty="0">
              <a:latin typeface="+mn-lt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ru-RU" dirty="0">
              <a:latin typeface="+mn-lt"/>
            </a:endParaRPr>
          </a:p>
        </p:txBody>
      </p:sp>
      <p:sp>
        <p:nvSpPr>
          <p:cNvPr id="35" name="Номер слайда 34">
            <a:extLst>
              <a:ext uri="{FF2B5EF4-FFF2-40B4-BE49-F238E27FC236}">
                <a16:creationId xmlns:a16="http://schemas.microsoft.com/office/drawing/2014/main" id="{42007427-5B4C-44DE-8E2F-2E11ACE36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4DC5AC7-A4FC-4677-9100-FBFDE14B2BC5}"/>
              </a:ext>
            </a:extLst>
          </p:cNvPr>
          <p:cNvSpPr/>
          <p:nvPr/>
        </p:nvSpPr>
        <p:spPr>
          <a:xfrm>
            <a:off x="2756400" y="2527807"/>
            <a:ext cx="310116" cy="3047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5B583F-127D-41E6-837D-AFA3CBA1154C}"/>
              </a:ext>
            </a:extLst>
          </p:cNvPr>
          <p:cNvSpPr/>
          <p:nvPr/>
        </p:nvSpPr>
        <p:spPr>
          <a:xfrm>
            <a:off x="3366859" y="1917610"/>
            <a:ext cx="310116" cy="3047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4A41457-B6DE-417D-AA73-7126EC1CADA1}"/>
              </a:ext>
            </a:extLst>
          </p:cNvPr>
          <p:cNvSpPr/>
          <p:nvPr/>
        </p:nvSpPr>
        <p:spPr>
          <a:xfrm>
            <a:off x="3368567" y="2521036"/>
            <a:ext cx="310116" cy="3047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182F79E-5BFE-42CA-AA20-0CAB1F2CD8D7}"/>
              </a:ext>
            </a:extLst>
          </p:cNvPr>
          <p:cNvSpPr/>
          <p:nvPr/>
        </p:nvSpPr>
        <p:spPr>
          <a:xfrm>
            <a:off x="3374559" y="2825823"/>
            <a:ext cx="310116" cy="3047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1960D574-33BB-419C-A5B0-AF63F0A92A38}"/>
              </a:ext>
            </a:extLst>
          </p:cNvPr>
          <p:cNvSpPr/>
          <p:nvPr/>
        </p:nvSpPr>
        <p:spPr>
          <a:xfrm>
            <a:off x="7783551" y="3316335"/>
            <a:ext cx="342733" cy="3536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1440AE9F-5F01-4964-A417-01E0E7C24109}"/>
              </a:ext>
            </a:extLst>
          </p:cNvPr>
          <p:cNvSpPr/>
          <p:nvPr/>
        </p:nvSpPr>
        <p:spPr>
          <a:xfrm>
            <a:off x="7783551" y="2967178"/>
            <a:ext cx="342733" cy="3536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34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9093F-FA4E-4303-91FD-6DF4CF81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325"/>
            <a:ext cx="9144000" cy="635400"/>
          </a:xfrm>
        </p:spPr>
        <p:txBody>
          <a:bodyPr/>
          <a:lstStyle/>
          <a:p>
            <a:r>
              <a:rPr lang="ru-RU" dirty="0"/>
              <a:t>Регрессионные модели для РФ и РК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255A4F-F5F0-44AB-8B85-3C6A579B8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3163" y="819725"/>
            <a:ext cx="2715491" cy="3288148"/>
          </a:xfrm>
        </p:spPr>
        <p:txBody>
          <a:bodyPr/>
          <a:lstStyle/>
          <a:p>
            <a:r>
              <a:rPr lang="ru-RU" sz="1200" dirty="0"/>
              <a:t>Коэффициенты при </a:t>
            </a:r>
            <a:r>
              <a:rPr lang="en-US" sz="1200" dirty="0"/>
              <a:t>Price </a:t>
            </a:r>
            <a:r>
              <a:rPr lang="ru-RU" sz="1200" dirty="0"/>
              <a:t>отличаются по знаку</a:t>
            </a:r>
          </a:p>
          <a:p>
            <a:r>
              <a:rPr lang="ru-RU" sz="1200" dirty="0">
                <a:solidFill>
                  <a:schemeClr val="tx1"/>
                </a:solidFill>
                <a:latin typeface="+mn-lt"/>
              </a:rPr>
              <a:t>Это может говорить о том, что предложения в РК не хватает, чтобы удовлетворить имеющийся спрос на жилье</a:t>
            </a:r>
          </a:p>
          <a:p>
            <a:r>
              <a:rPr lang="en-US" sz="1200" dirty="0"/>
              <a:t>Percent </a:t>
            </a:r>
            <a:r>
              <a:rPr lang="ru-RU" sz="1200" dirty="0"/>
              <a:t>исключен из модели для РК, поскольку являлся статистически незначимым</a:t>
            </a:r>
          </a:p>
          <a:p>
            <a:endParaRPr lang="ru-RU" sz="1200" dirty="0">
              <a:solidFill>
                <a:schemeClr val="tx1"/>
              </a:solidFill>
              <a:latin typeface="+mn-lt"/>
            </a:endParaRPr>
          </a:p>
          <a:p>
            <a:endParaRPr lang="ru-RU" sz="12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793230-309F-46CA-930F-1EE9DB931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46" y="819725"/>
            <a:ext cx="5804680" cy="2939078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0E4D9B-3DF4-40A9-B54F-96DF72EB5A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ru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1A6280BF-89C5-4C0A-A0CC-412DD3A30423}"/>
              </a:ext>
            </a:extLst>
          </p:cNvPr>
          <p:cNvSpPr txBox="1">
            <a:spLocks/>
          </p:cNvSpPr>
          <p:nvPr/>
        </p:nvSpPr>
        <p:spPr>
          <a:xfrm>
            <a:off x="943082" y="3758803"/>
            <a:ext cx="6393873" cy="102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200" dirty="0"/>
              <a:t>Поскольку </a:t>
            </a:r>
            <a:r>
              <a:rPr lang="en-US" sz="1200" dirty="0"/>
              <a:t>Percent </a:t>
            </a:r>
            <a:r>
              <a:rPr lang="ru-RU" sz="1200" dirty="0"/>
              <a:t>статистически незначим в модели для РК, программа льготного ипотечного кредитования не имела своего влияния</a:t>
            </a:r>
          </a:p>
          <a:p>
            <a:r>
              <a:rPr lang="ru-RU" sz="1200" dirty="0"/>
              <a:t>В модели для РФ </a:t>
            </a:r>
            <a:r>
              <a:rPr lang="en-US" sz="1200" dirty="0"/>
              <a:t>Percent </a:t>
            </a:r>
            <a:r>
              <a:rPr lang="ru-RU" sz="1200" dirty="0"/>
              <a:t>статистически значим, государственная программа имела своё влияние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E57CC07-C7F3-4609-9BE5-FBF7C45AD964}"/>
              </a:ext>
            </a:extLst>
          </p:cNvPr>
          <p:cNvCxnSpPr>
            <a:cxnSpLocks/>
          </p:cNvCxnSpPr>
          <p:nvPr/>
        </p:nvCxnSpPr>
        <p:spPr>
          <a:xfrm flipH="1">
            <a:off x="4752110" y="2259925"/>
            <a:ext cx="16071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4D574040-E6B0-4DEE-906C-1125C731AF34}"/>
              </a:ext>
            </a:extLst>
          </p:cNvPr>
          <p:cNvCxnSpPr>
            <a:cxnSpLocks/>
          </p:cNvCxnSpPr>
          <p:nvPr/>
        </p:nvCxnSpPr>
        <p:spPr>
          <a:xfrm flipH="1">
            <a:off x="6057526" y="1035627"/>
            <a:ext cx="301710" cy="100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9A7C025A-0DCB-4FF6-9416-6386C6922BD4}"/>
              </a:ext>
            </a:extLst>
          </p:cNvPr>
          <p:cNvSpPr/>
          <p:nvPr/>
        </p:nvSpPr>
        <p:spPr>
          <a:xfrm>
            <a:off x="2209800" y="1915200"/>
            <a:ext cx="3789218" cy="24936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56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E7374-B98E-432C-83EE-D12BB520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951"/>
            <a:ext cx="9144000" cy="966295"/>
          </a:xfrm>
        </p:spPr>
        <p:txBody>
          <a:bodyPr/>
          <a:lstStyle/>
          <a:p>
            <a:r>
              <a:rPr lang="ru-RU" sz="2400" dirty="0"/>
              <a:t>Сравнение фактических и прогнозных значений объема выданных ипотечных кредитов*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ECB27C-EE4A-4A54-8640-2227A84D1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880" y="3905290"/>
            <a:ext cx="8569036" cy="635400"/>
          </a:xfrm>
        </p:spPr>
        <p:txBody>
          <a:bodyPr/>
          <a:lstStyle/>
          <a:p>
            <a:r>
              <a:rPr lang="ru-RU" sz="1400" dirty="0"/>
              <a:t>В РФ программа сыграла поддерживающую роль</a:t>
            </a:r>
          </a:p>
          <a:p>
            <a:r>
              <a:rPr lang="ru-RU" sz="1400" dirty="0"/>
              <a:t>В РК программа не имела влияния, на значительное увеличение </a:t>
            </a:r>
            <a:r>
              <a:rPr lang="en-US" sz="1400" dirty="0"/>
              <a:t>Volume</a:t>
            </a:r>
            <a:r>
              <a:rPr lang="ru-RU" sz="1400" dirty="0"/>
              <a:t> повлияли другие факторы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00C376-798E-4C7E-91A5-72576754C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1253394"/>
            <a:ext cx="7254240" cy="263671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67AF52-052B-4A0B-91F3-5DA585402C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C37C462-6C2F-4041-A310-B79D19648F01}"/>
              </a:ext>
            </a:extLst>
          </p:cNvPr>
          <p:cNvCxnSpPr/>
          <p:nvPr/>
        </p:nvCxnSpPr>
        <p:spPr>
          <a:xfrm>
            <a:off x="2479964" y="3429000"/>
            <a:ext cx="7342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6148D2-0FA2-4D57-9103-06AAB20D8414}"/>
              </a:ext>
            </a:extLst>
          </p:cNvPr>
          <p:cNvCxnSpPr/>
          <p:nvPr/>
        </p:nvCxnSpPr>
        <p:spPr>
          <a:xfrm>
            <a:off x="5313218" y="3435927"/>
            <a:ext cx="734291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9E5C50B-95BF-4F95-B5CA-27F12D0D6D07}"/>
              </a:ext>
            </a:extLst>
          </p:cNvPr>
          <p:cNvCxnSpPr/>
          <p:nvPr/>
        </p:nvCxnSpPr>
        <p:spPr>
          <a:xfrm>
            <a:off x="6781800" y="3435927"/>
            <a:ext cx="734291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588CB85-038C-47E0-ABF0-7C7AE0E69D5F}"/>
              </a:ext>
            </a:extLst>
          </p:cNvPr>
          <p:cNvCxnSpPr/>
          <p:nvPr/>
        </p:nvCxnSpPr>
        <p:spPr>
          <a:xfrm>
            <a:off x="2479964" y="3775364"/>
            <a:ext cx="7342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F614EFA6-B38B-474A-B3B7-394FF7E18507}"/>
              </a:ext>
            </a:extLst>
          </p:cNvPr>
          <p:cNvCxnSpPr/>
          <p:nvPr/>
        </p:nvCxnSpPr>
        <p:spPr>
          <a:xfrm>
            <a:off x="6781800" y="3782291"/>
            <a:ext cx="734291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FC79DF-3CB3-441D-978D-959D5931A601}"/>
              </a:ext>
            </a:extLst>
          </p:cNvPr>
          <p:cNvSpPr txBox="1"/>
          <p:nvPr/>
        </p:nvSpPr>
        <p:spPr>
          <a:xfrm>
            <a:off x="1136072" y="4795586"/>
            <a:ext cx="6199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n-lt"/>
              </a:rPr>
              <a:t>* - скорректированные на инфляцию (</a:t>
            </a:r>
            <a:r>
              <a:rPr lang="en-US" dirty="0">
                <a:latin typeface="+mn-lt"/>
              </a:rPr>
              <a:t>Volume)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112644"/>
      </p:ext>
    </p:extLst>
  </p:cSld>
  <p:clrMapOvr>
    <a:masterClrMapping/>
  </p:clrMapOvr>
</p:sld>
</file>

<file path=ppt/theme/theme1.xml><?xml version="1.0" encoding="utf-8"?>
<a:theme xmlns:a="http://schemas.openxmlformats.org/drawingml/2006/main" name="Rus-16x9-Montserrat">
  <a:themeElements>
    <a:clrScheme name="ВШМ">
      <a:dk1>
        <a:srgbClr val="000000"/>
      </a:dk1>
      <a:lt1>
        <a:srgbClr val="FFFFFF"/>
      </a:lt1>
      <a:dk2>
        <a:srgbClr val="C00000"/>
      </a:dk2>
      <a:lt2>
        <a:srgbClr val="FFFFFF"/>
      </a:lt2>
      <a:accent1>
        <a:srgbClr val="BE1E32"/>
      </a:accent1>
      <a:accent2>
        <a:srgbClr val="286432"/>
      </a:accent2>
      <a:accent3>
        <a:srgbClr val="E68723"/>
      </a:accent3>
      <a:accent4>
        <a:srgbClr val="2D4BA0"/>
      </a:accent4>
      <a:accent5>
        <a:srgbClr val="6E2878"/>
      </a:accent5>
      <a:accent6>
        <a:srgbClr val="0A8796"/>
      </a:accent6>
      <a:hlink>
        <a:srgbClr val="2D4BA0"/>
      </a:hlink>
      <a:folHlink>
        <a:srgbClr val="0A8796"/>
      </a:folHlink>
    </a:clrScheme>
    <a:fontScheme name="Montserrat">
      <a:majorFont>
        <a:latin typeface="Montserrat ExtraBold"/>
        <a:ea typeface=""/>
        <a:cs typeface=""/>
      </a:majorFont>
      <a:minorFont>
        <a:latin typeface="Montserrat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Rus-16x9-Montserrat</Template>
  <TotalTime>1314</TotalTime>
  <Words>1173</Words>
  <Application>Microsoft Office PowerPoint</Application>
  <PresentationFormat>Экран (16:9)</PresentationFormat>
  <Paragraphs>217</Paragraphs>
  <Slides>27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Raleway</vt:lpstr>
      <vt:lpstr>Lato</vt:lpstr>
      <vt:lpstr>Montserrat ExtraBold</vt:lpstr>
      <vt:lpstr>Wingdings</vt:lpstr>
      <vt:lpstr>Montserrat Light</vt:lpstr>
      <vt:lpstr>Arial</vt:lpstr>
      <vt:lpstr>Rus-16x9-Montserrat</vt:lpstr>
      <vt:lpstr>Факторы результативности мер государственной поддержки ипотечного жилищного кредитования в России и Казахстане</vt:lpstr>
      <vt:lpstr>Ипотечное жилищное кредитование</vt:lpstr>
      <vt:lpstr>Условия государственных программ</vt:lpstr>
      <vt:lpstr>Факторы, имеющие потенциальное влияние на ИЖК</vt:lpstr>
      <vt:lpstr>Цели работы</vt:lpstr>
      <vt:lpstr>Показатели для моделирования:</vt:lpstr>
      <vt:lpstr>Корреляционные матрицы</vt:lpstr>
      <vt:lpstr>Регрессионные модели для РФ и РК</vt:lpstr>
      <vt:lpstr>Сравнение фактических и прогнозных значений объема выданных ипотечных кредитов*</vt:lpstr>
      <vt:lpstr>Показатели для кластеризации</vt:lpstr>
      <vt:lpstr>Кластеризация</vt:lpstr>
      <vt:lpstr>Регрессионные модели по кластерам РФ и РК</vt:lpstr>
      <vt:lpstr>Выводы: Income</vt:lpstr>
      <vt:lpstr>Выводы: Percent</vt:lpstr>
      <vt:lpstr>Выводы: Debt</vt:lpstr>
      <vt:lpstr>Сравнение прогнозных и фактических значений</vt:lpstr>
      <vt:lpstr>Вывод</vt:lpstr>
      <vt:lpstr>Спасибо за внимание!</vt:lpstr>
      <vt:lpstr>Динамика макроэкономических показателей в России</vt:lpstr>
      <vt:lpstr>Динамика макроэкономических показателей в России</vt:lpstr>
      <vt:lpstr>Динамика макроэкономических показателей в Казахстане</vt:lpstr>
      <vt:lpstr>Динамика макроэкономических показателей в Казахстане</vt:lpstr>
      <vt:lpstr>Кластеризация</vt:lpstr>
      <vt:lpstr>Кластеризация</vt:lpstr>
      <vt:lpstr>Соотношение стоимости квартиры и номинальных доходов в РФ и РК</vt:lpstr>
      <vt:lpstr>Мини-паспорт данных</vt:lpstr>
      <vt:lpstr>Регрессионное моделирование для РК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Лебедева Дарья Андреевна</dc:creator>
  <cp:lastModifiedBy>Danil Andreev</cp:lastModifiedBy>
  <cp:revision>69</cp:revision>
  <dcterms:modified xsi:type="dcterms:W3CDTF">2022-09-17T12:18:22Z</dcterms:modified>
</cp:coreProperties>
</file>