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6" r:id="rId11"/>
    <p:sldId id="286" r:id="rId12"/>
    <p:sldId id="283" r:id="rId13"/>
    <p:sldId id="264" r:id="rId14"/>
    <p:sldId id="265" r:id="rId15"/>
    <p:sldId id="275" r:id="rId16"/>
    <p:sldId id="287" r:id="rId17"/>
    <p:sldId id="288" r:id="rId18"/>
    <p:sldId id="267" r:id="rId19"/>
    <p:sldId id="268" r:id="rId20"/>
    <p:sldId id="274" r:id="rId21"/>
    <p:sldId id="277" r:id="rId22"/>
    <p:sldId id="270" r:id="rId23"/>
    <p:sldId id="271" r:id="rId24"/>
    <p:sldId id="279" r:id="rId25"/>
    <p:sldId id="280" r:id="rId26"/>
    <p:sldId id="269" r:id="rId27"/>
    <p:sldId id="272" r:id="rId28"/>
    <p:sldId id="273" r:id="rId29"/>
    <p:sldId id="291" r:id="rId30"/>
    <p:sldId id="289" r:id="rId31"/>
    <p:sldId id="290" r:id="rId32"/>
    <p:sldId id="297" r:id="rId33"/>
    <p:sldId id="298" r:id="rId34"/>
    <p:sldId id="292" r:id="rId35"/>
    <p:sldId id="293" r:id="rId36"/>
    <p:sldId id="294" r:id="rId37"/>
    <p:sldId id="295" r:id="rId38"/>
    <p:sldId id="296" r:id="rId39"/>
    <p:sldId id="313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4" r:id="rId52"/>
    <p:sldId id="310" r:id="rId53"/>
    <p:sldId id="284" r:id="rId54"/>
    <p:sldId id="285" r:id="rId55"/>
    <p:sldId id="281" r:id="rId56"/>
    <p:sldId id="311" r:id="rId57"/>
    <p:sldId id="312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74771" autoAdjust="0"/>
  </p:normalViewPr>
  <p:slideViewPr>
    <p:cSldViewPr>
      <p:cViewPr varScale="1">
        <p:scale>
          <a:sx n="61" d="100"/>
          <a:sy n="61" d="100"/>
        </p:scale>
        <p:origin x="21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E5B55-38C1-4A41-BB93-130486F862E6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12026-CE79-4237-8A1A-CED7362FC8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12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Поскольку операции с файлами могут занимать продолжительное время и являются узким местом в работе программы, рекомендуется использовать асинхронные версии методов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FileStream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7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Еще 2 элемента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23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Чтобы начать работу с имеющимся </a:t>
            </a:r>
            <a:r>
              <a:rPr lang="ru-RU" dirty="0" err="1"/>
              <a:t>xml</a:t>
            </a:r>
            <a:r>
              <a:rPr lang="ru-RU" dirty="0"/>
              <a:t>-файлом, надо сначала загрузить его с помощью статического метода </a:t>
            </a:r>
            <a:r>
              <a:rPr lang="ru-RU" dirty="0" err="1"/>
              <a:t>XDocument.Load</a:t>
            </a:r>
            <a:r>
              <a:rPr lang="ru-RU" dirty="0"/>
              <a:t>(), в который передается путь к файлу.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Поскольку </a:t>
            </a:r>
            <a:r>
              <a:rPr lang="ru-RU" dirty="0" err="1"/>
              <a:t>xml</a:t>
            </a:r>
            <a:r>
              <a:rPr lang="ru-RU" dirty="0"/>
              <a:t> хранит иерархически выстроенные элементы, то и для доступа к элементам надо идти начиная с высшего уровня в этой иерархии и далее вниз.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Проблема: внутри элементов </a:t>
            </a:r>
            <a:r>
              <a:rPr lang="ru-RU" dirty="0" err="1"/>
              <a:t>м.б</a:t>
            </a:r>
            <a:r>
              <a:rPr lang="ru-RU" dirty="0"/>
              <a:t>. другие элементы (дерево)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Element("</a:t>
            </a:r>
            <a:r>
              <a:rPr lang="ru-RU" dirty="0" err="1"/>
              <a:t>имя_элемента</a:t>
            </a:r>
            <a:r>
              <a:rPr lang="ru-RU" dirty="0"/>
              <a:t>") возвращает первый найденный элемент с таким именем. </a:t>
            </a:r>
          </a:p>
          <a:p>
            <a:r>
              <a:rPr lang="ru-RU" dirty="0"/>
              <a:t>Метод </a:t>
            </a:r>
            <a:r>
              <a:rPr lang="ru-RU" dirty="0" err="1"/>
              <a:t>Elements</a:t>
            </a:r>
            <a:r>
              <a:rPr lang="ru-RU" dirty="0"/>
              <a:t>("</a:t>
            </a:r>
            <a:r>
              <a:rPr lang="ru-RU" dirty="0" err="1"/>
              <a:t>имя_элемента</a:t>
            </a:r>
            <a:r>
              <a:rPr lang="ru-RU" dirty="0"/>
              <a:t>") возвращает коллекцию одноименных элементов. </a:t>
            </a:r>
          </a:p>
          <a:p>
            <a:r>
              <a:rPr lang="ru-RU" dirty="0"/>
              <a:t>Спускаясь дальше по иерархии вниз, мы можем получить атрибуты или вложенные элементы, например, получение элемента &lt;</a:t>
            </a:r>
            <a:r>
              <a:rPr lang="ru-RU" dirty="0" err="1"/>
              <a:t>company</a:t>
            </a:r>
            <a:r>
              <a:rPr lang="ru-RU" dirty="0"/>
              <a:t>&gt;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3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выбираем все элементы </a:t>
            </a:r>
            <a:r>
              <a:rPr lang="ru-RU" dirty="0" err="1"/>
              <a:t>person</a:t>
            </a:r>
            <a:r>
              <a:rPr lang="ru-RU" dirty="0"/>
              <a:t>, у которых вложенный элемент "</a:t>
            </a:r>
            <a:r>
              <a:rPr lang="ru-RU" dirty="0" err="1"/>
              <a:t>company</a:t>
            </a:r>
            <a:r>
              <a:rPr lang="ru-RU" dirty="0"/>
              <a:t>" равен "Microsoft". Далее на основе полученной выборке создаем набор анонимных объектов с двумя свойствами.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3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Бинарная </a:t>
            </a:r>
            <a:r>
              <a:rPr lang="ru-RU" dirty="0" err="1"/>
              <a:t>сериализация</a:t>
            </a:r>
            <a:r>
              <a:rPr lang="ru-RU" dirty="0"/>
              <a:t> считается небезопасной, т.к. нет уверенности в источнике данных</a:t>
            </a:r>
          </a:p>
          <a:p>
            <a:endParaRPr lang="ru-RU" dirty="0"/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warning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disable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SYSLIB0011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1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{[ “</a:t>
            </a:r>
            <a:r>
              <a:rPr lang="ru-RU" dirty="0"/>
              <a:t>название атрибута</a:t>
            </a:r>
            <a:r>
              <a:rPr lang="en-US" dirty="0"/>
              <a:t>”:”</a:t>
            </a:r>
            <a:r>
              <a:rPr lang="ru-RU" dirty="0"/>
              <a:t>значение атрибута</a:t>
            </a:r>
            <a:r>
              <a:rPr lang="en-US" dirty="0"/>
              <a:t>”]}  [] -  </a:t>
            </a:r>
            <a:r>
              <a:rPr lang="ru-RU" dirty="0"/>
              <a:t>повторение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6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Последние два параметра необязательны: </a:t>
            </a:r>
            <a:r>
              <a:rPr lang="en-US" dirty="0"/>
              <a:t>options </a:t>
            </a:r>
            <a:r>
              <a:rPr lang="ru-RU" dirty="0"/>
              <a:t>позволяет задать дополнительные опции </a:t>
            </a:r>
            <a:r>
              <a:rPr lang="ru-RU" dirty="0" err="1"/>
              <a:t>десериализации</a:t>
            </a:r>
            <a:r>
              <a:rPr lang="ru-RU" dirty="0"/>
              <a:t>, а </a:t>
            </a:r>
            <a:r>
              <a:rPr lang="en-US" dirty="0"/>
              <a:t>token </a:t>
            </a:r>
            <a:r>
              <a:rPr lang="ru-RU" dirty="0"/>
              <a:t>устанавливает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ru-RU" dirty="0"/>
              <a:t>для отмены задачи. Возвращается </a:t>
            </a:r>
            <a:r>
              <a:rPr lang="ru-RU" dirty="0" err="1"/>
              <a:t>десериализованный</a:t>
            </a:r>
            <a:r>
              <a:rPr lang="ru-RU" dirty="0"/>
              <a:t> объект, обернутый в </a:t>
            </a:r>
            <a:r>
              <a:rPr lang="en-US" dirty="0" err="1"/>
              <a:t>ValueTaskValueTask</a:t>
            </a:r>
            <a:r>
              <a:rPr lang="en-US" dirty="0"/>
              <a:t>&lt;T?&gt;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94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Объект, который подвергается </a:t>
            </a:r>
            <a:r>
              <a:rPr lang="ru-RU" dirty="0" err="1"/>
              <a:t>десериализации</a:t>
            </a:r>
            <a:r>
              <a:rPr lang="ru-RU" dirty="0"/>
              <a:t>, должен иметь либо конструктор без параметров, либо конструктор, для всех параметров которого в </a:t>
            </a:r>
            <a:r>
              <a:rPr lang="ru-RU" dirty="0" err="1"/>
              <a:t>десериализуемом</a:t>
            </a:r>
            <a:r>
              <a:rPr lang="ru-RU" dirty="0"/>
              <a:t> </a:t>
            </a:r>
            <a:r>
              <a:rPr lang="ru-RU" dirty="0" err="1"/>
              <a:t>json</a:t>
            </a:r>
            <a:r>
              <a:rPr lang="ru-RU" dirty="0"/>
              <a:t>-объекте есть значения (соответствие между параметрами конструктора и свойствами </a:t>
            </a:r>
            <a:r>
              <a:rPr lang="ru-RU" dirty="0" err="1"/>
              <a:t>json</a:t>
            </a:r>
            <a:r>
              <a:rPr lang="ru-RU" dirty="0"/>
              <a:t>-объекта устанавливается на основе названий, причем регистр не играет значения).</a:t>
            </a:r>
            <a:endParaRPr lang="en-US" dirty="0"/>
          </a:p>
          <a:p>
            <a:r>
              <a:rPr lang="ru-RU" dirty="0" err="1"/>
              <a:t>Сериализации</a:t>
            </a:r>
            <a:r>
              <a:rPr lang="ru-RU" dirty="0"/>
              <a:t> подлежат только публичные свойства объекта (с модификатором </a:t>
            </a:r>
            <a:r>
              <a:rPr lang="ru-RU" dirty="0" err="1"/>
              <a:t>public</a:t>
            </a:r>
            <a:r>
              <a:rPr lang="ru-RU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07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0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XML-документ должен иметь один единственный корневой элемент, внутрь которого помещаются все остальные элементы. </a:t>
            </a:r>
          </a:p>
          <a:p>
            <a:r>
              <a:rPr lang="ru-RU" dirty="0"/>
              <a:t>В данном случае таким элементом является элемент &lt;</a:t>
            </a:r>
            <a:r>
              <a:rPr lang="ru-RU" dirty="0" err="1"/>
              <a:t>people</a:t>
            </a:r>
            <a:r>
              <a:rPr lang="ru-RU" dirty="0"/>
              <a:t>&gt;. Внутри корневого элемента &lt;</a:t>
            </a:r>
            <a:r>
              <a:rPr lang="ru-RU" dirty="0" err="1"/>
              <a:t>people</a:t>
            </a:r>
            <a:r>
              <a:rPr lang="ru-RU" dirty="0"/>
              <a:t>&gt; задан набор элементов &lt;</a:t>
            </a:r>
            <a:r>
              <a:rPr lang="ru-RU" dirty="0" err="1"/>
              <a:t>person</a:t>
            </a:r>
            <a:r>
              <a:rPr lang="ru-RU" dirty="0"/>
              <a:t>&gt;. </a:t>
            </a:r>
          </a:p>
          <a:p>
            <a:r>
              <a:rPr lang="ru-RU" dirty="0"/>
              <a:t>Вне корневого элемента мы не можем разместить элементы </a:t>
            </a:r>
            <a:r>
              <a:rPr lang="ru-RU" dirty="0" err="1"/>
              <a:t>person</a:t>
            </a:r>
            <a:r>
              <a:rPr lang="ru-RU" dirty="0"/>
              <a:t>. Каждый элемент определяется с помощью открывающего и закрывающего тегов, например, &lt;</a:t>
            </a:r>
            <a:r>
              <a:rPr lang="ru-RU" dirty="0" err="1"/>
              <a:t>person</a:t>
            </a:r>
            <a:r>
              <a:rPr lang="ru-RU" dirty="0"/>
              <a:t>&gt; и &lt;/</a:t>
            </a:r>
            <a:r>
              <a:rPr lang="ru-RU" dirty="0" err="1"/>
              <a:t>person</a:t>
            </a:r>
            <a:r>
              <a:rPr lang="ru-RU" dirty="0"/>
              <a:t>&gt;, внутри которых помещается значение или содержимое элементов. Также элемент может иметь сокращенное объявление: &lt;</a:t>
            </a:r>
            <a:r>
              <a:rPr lang="ru-RU" dirty="0" err="1"/>
              <a:t>person</a:t>
            </a:r>
            <a:r>
              <a:rPr lang="ru-RU" dirty="0"/>
              <a:t> /&gt; - в конце элемента помещается слеш.</a:t>
            </a:r>
          </a:p>
          <a:p>
            <a:r>
              <a:rPr lang="ru-RU" dirty="0"/>
              <a:t>Элемент может иметь вложенные элементы и атрибуты. </a:t>
            </a:r>
          </a:p>
          <a:p>
            <a:r>
              <a:rPr lang="ru-RU" dirty="0"/>
              <a:t>Атрибуты определяются в теле элемента и имеют следующую форму: название="значение".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9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Проще всего использовать </a:t>
            </a:r>
            <a:r>
              <a:rPr lang="en-US" dirty="0"/>
              <a:t>LINQ to XML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12026-CE79-4237-8A1A-CED7362FC81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96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Исключительные ситуации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err="1"/>
              <a:t>FileNotFoundException</a:t>
            </a:r>
            <a:r>
              <a:rPr lang="ru-RU" dirty="0"/>
              <a:t>, если файла с указанным именем в указанном каталоге не существует;</a:t>
            </a:r>
          </a:p>
          <a:p>
            <a:pPr lvl="0"/>
            <a:r>
              <a:rPr lang="ru-RU" dirty="0" err="1"/>
              <a:t>DirectoryNotFoundException</a:t>
            </a:r>
            <a:r>
              <a:rPr lang="ru-RU" dirty="0"/>
              <a:t>, если не существует указанный каталог;</a:t>
            </a:r>
          </a:p>
          <a:p>
            <a:pPr lvl="0"/>
            <a:r>
              <a:rPr lang="ru-RU" dirty="0" err="1"/>
              <a:t>Argument</a:t>
            </a:r>
            <a:r>
              <a:rPr lang="ru-RU" dirty="0"/>
              <a:t> </a:t>
            </a:r>
            <a:r>
              <a:rPr lang="ru-RU" dirty="0" err="1"/>
              <a:t>Exception</a:t>
            </a:r>
            <a:r>
              <a:rPr lang="ru-RU" dirty="0"/>
              <a:t>, если неверно задан режим открытия файла;</a:t>
            </a:r>
          </a:p>
          <a:p>
            <a:pPr lvl="0"/>
            <a:r>
              <a:rPr lang="ru-RU" dirty="0" err="1"/>
              <a:t>IOException</a:t>
            </a:r>
            <a:r>
              <a:rPr lang="ru-RU" dirty="0"/>
              <a:t>, если файл не открывается из-за ошибок ввода-вывода.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910E7-8A13-4376-98C3-93123887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класса </a:t>
            </a:r>
            <a:r>
              <a:rPr lang="en-US" dirty="0"/>
              <a:t>File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C2F825-618A-4690-97C3-F77182DF3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40" y="1417638"/>
            <a:ext cx="7660695" cy="4708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48673-7E83-4FF1-91CC-65631A51389B}"/>
              </a:ext>
            </a:extLst>
          </p:cNvPr>
          <p:cNvSpPr txBox="1"/>
          <p:nvPr/>
        </p:nvSpPr>
        <p:spPr>
          <a:xfrm>
            <a:off x="6704870" y="1340768"/>
            <a:ext cx="1964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using</a:t>
            </a:r>
            <a:r>
              <a:rPr lang="ru-RU" dirty="0"/>
              <a:t> System.IO;</a:t>
            </a:r>
          </a:p>
          <a:p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System.Text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041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Исключительные ситуации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C32340-38CD-4CB4-BAEE-50225680A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556792"/>
            <a:ext cx="8286158" cy="48574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80F361-6FAC-4DAC-9C77-8AE9937F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71" y="5006180"/>
            <a:ext cx="4953429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Потоки байтов (</a:t>
            </a:r>
            <a:r>
              <a:rPr lang="ru-RU" b="1" dirty="0" err="1"/>
              <a:t>FileStream</a:t>
            </a:r>
            <a:r>
              <a:rPr lang="ru-RU" b="1" dirty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21070"/>
              </p:ext>
            </p:extLst>
          </p:nvPr>
        </p:nvGraphicFramePr>
        <p:xfrm>
          <a:off x="467544" y="1268760"/>
          <a:ext cx="8229600" cy="44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длину потока в байтах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текущую позицию в потоке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Возвращает путь к файлу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8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ReadByte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последовательность байтов (или один байт) из текущего потока и переместить указатель в потоке на количество считанных байтов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ReadAsync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Read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5723"/>
                  </a:ext>
                </a:extLst>
              </a:tr>
              <a:tr h="1551280">
                <a:tc>
                  <a:txBody>
                    <a:bodyPr/>
                    <a:lstStyle/>
                    <a:p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текущий указатель потока на заданную позицию (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смещение в байтах относительно точки отсчета, точка отсчета задается константами перечисления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SeekOrigin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начало файла —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текущая позиция —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конец файла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— End.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Потоки байтов (</a:t>
            </a:r>
            <a:r>
              <a:rPr lang="ru-RU" b="1" dirty="0" err="1"/>
              <a:t>FileStream</a:t>
            </a:r>
            <a:r>
              <a:rPr lang="ru-RU" b="1" dirty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761838"/>
              </p:ext>
            </p:extLst>
          </p:nvPr>
        </p:nvGraphicFramePr>
        <p:xfrm>
          <a:off x="457200" y="1600200"/>
          <a:ext cx="8229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CopyTo</a:t>
                      </a:r>
                      <a:r>
                        <a:rPr lang="en-US" sz="2000" dirty="0"/>
                        <a:t>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Копирует данные из текущего потока в поток-параметр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CopyToAsync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en-US" sz="2000" dirty="0" err="1">
                          <a:latin typeface="+mn-lt"/>
                          <a:ea typeface="Calibri"/>
                          <a:cs typeface="Times New Roman"/>
                        </a:rPr>
                        <a:t>CopyTo</a:t>
                      </a: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()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Flush()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Записывает содержимое буфера в файл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FlushAsync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en-US" sz="2000" dirty="0"/>
                        <a:t>Flush()</a:t>
                      </a:r>
                      <a:endParaRPr lang="ru-RU" sz="2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WriteByte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последовательность байтов (или один байт) в текущий потоки переместить указатель в потоке на количество записанных байтов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WriteAsync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en-US" sz="1800" dirty="0">
                          <a:latin typeface="+mn-lt"/>
                          <a:ea typeface="Calibri"/>
                          <a:cs typeface="Times New Roman"/>
                        </a:rPr>
                        <a:t>Write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8846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и чтение потока байтов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316288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try</a:t>
            </a:r>
            <a:r>
              <a:rPr lang="ru-RU" dirty="0"/>
              <a:t> {</a:t>
            </a:r>
          </a:p>
          <a:p>
            <a:pPr marL="0" indent="0">
              <a:buNone/>
            </a:pPr>
            <a:r>
              <a:rPr lang="en-US" dirty="0"/>
              <a:t>using(</a:t>
            </a:r>
            <a:r>
              <a:rPr lang="en-US" dirty="0" err="1"/>
              <a:t>FileStream</a:t>
            </a:r>
            <a:r>
              <a:rPr lang="en-US" dirty="0"/>
              <a:t> f = new </a:t>
            </a:r>
            <a:r>
              <a:rPr lang="en-US" dirty="0" err="1"/>
              <a:t>FileStream</a:t>
            </a:r>
            <a:r>
              <a:rPr lang="en-US" dirty="0"/>
              <a:t>("test1.txt", </a:t>
            </a:r>
            <a:r>
              <a:rPr lang="en-US" dirty="0" err="1"/>
              <a:t>FileMode.Create</a:t>
            </a:r>
            <a:r>
              <a:rPr lang="en-US" dirty="0"/>
              <a:t>, </a:t>
            </a:r>
            <a:r>
              <a:rPr lang="en-US" dirty="0" err="1"/>
              <a:t>FileAccess.ReadWrite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f.WriteByte</a:t>
            </a:r>
            <a:r>
              <a:rPr lang="en-US" dirty="0"/>
              <a:t>(100);</a:t>
            </a:r>
          </a:p>
          <a:p>
            <a:pPr marL="0" indent="0">
              <a:buNone/>
            </a:pPr>
            <a:r>
              <a:rPr lang="en-US" dirty="0"/>
              <a:t>byte[] x = new byte[10];</a:t>
            </a:r>
          </a:p>
          <a:p>
            <a:pPr marL="0" indent="0">
              <a:buNone/>
            </a:pPr>
            <a:r>
              <a:rPr lang="en-US" dirty="0"/>
              <a:t>Random rand = new Random();</a:t>
            </a:r>
          </a:p>
          <a:p>
            <a:pPr marL="0" indent="0">
              <a:buNone/>
            </a:pPr>
            <a:r>
              <a:rPr lang="en-US" dirty="0"/>
              <a:t>for (byte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            x[</a:t>
            </a:r>
            <a:r>
              <a:rPr lang="en-US" dirty="0" err="1"/>
              <a:t>i</a:t>
            </a:r>
            <a:r>
              <a:rPr lang="en-US" dirty="0"/>
              <a:t>] = (byte)</a:t>
            </a:r>
            <a:r>
              <a:rPr lang="en-US" dirty="0" err="1"/>
              <a:t>rand.Next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err="1"/>
              <a:t>f.WriteByte</a:t>
            </a:r>
            <a:r>
              <a:rPr lang="ru-RU" dirty="0"/>
              <a:t>(i); 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 err="1"/>
              <a:t>f.Write</a:t>
            </a:r>
            <a:r>
              <a:rPr lang="ru-RU" dirty="0"/>
              <a:t>(x, 0, 5); </a:t>
            </a:r>
            <a:r>
              <a:rPr lang="ru-RU" dirty="0" err="1"/>
              <a:t>byte</a:t>
            </a:r>
            <a:r>
              <a:rPr lang="ru-RU" dirty="0"/>
              <a:t>[] у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byte</a:t>
            </a:r>
            <a:r>
              <a:rPr lang="ru-RU" dirty="0"/>
              <a:t>[20];</a:t>
            </a:r>
          </a:p>
          <a:p>
            <a:pPr marL="0" indent="0">
              <a:buNone/>
            </a:pPr>
            <a:r>
              <a:rPr lang="en-US" dirty="0" err="1"/>
              <a:t>f.Seek</a:t>
            </a:r>
            <a:r>
              <a:rPr lang="en-US" dirty="0"/>
              <a:t>(0, </a:t>
            </a:r>
            <a:r>
              <a:rPr lang="en-US" dirty="0" err="1"/>
              <a:t>SeekOrigin.Begin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f.Read</a:t>
            </a:r>
            <a:r>
              <a:rPr lang="en-US" dirty="0"/>
              <a:t>(</a:t>
            </a:r>
            <a:r>
              <a:rPr lang="ru-RU" dirty="0"/>
              <a:t>у, 0, 20);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(byte </a:t>
            </a:r>
            <a:r>
              <a:rPr lang="en-US" dirty="0" err="1"/>
              <a:t>elem</a:t>
            </a:r>
            <a:r>
              <a:rPr lang="en-US" dirty="0"/>
              <a:t> in у)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</a:t>
            </a:r>
            <a:r>
              <a:rPr lang="en-US" dirty="0"/>
              <a:t>(" " + </a:t>
            </a:r>
            <a:r>
              <a:rPr lang="en-US" dirty="0" err="1"/>
              <a:t>elem</a:t>
            </a:r>
            <a:r>
              <a:rPr lang="en-US" dirty="0"/>
              <a:t>);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860032" y="1556792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f.Seek</a:t>
            </a:r>
            <a:r>
              <a:rPr lang="en-US" dirty="0"/>
              <a:t>(5, </a:t>
            </a:r>
            <a:r>
              <a:rPr lang="en-US" dirty="0" err="1"/>
              <a:t>SeekOrigin.Begin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а = </a:t>
            </a:r>
            <a:r>
              <a:rPr lang="en-US" dirty="0" err="1"/>
              <a:t>f.ReadByte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ru-RU" dirty="0"/>
              <a:t>а);</a:t>
            </a:r>
          </a:p>
          <a:p>
            <a:pPr marL="0" indent="0">
              <a:buNone/>
            </a:pPr>
            <a:r>
              <a:rPr lang="ru-RU" dirty="0"/>
              <a:t> а = </a:t>
            </a:r>
            <a:r>
              <a:rPr lang="ru-RU" dirty="0" err="1"/>
              <a:t>f.ReadByte</a:t>
            </a:r>
            <a:r>
              <a:rPr lang="ru-RU" dirty="0"/>
              <a:t>(); 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ru-RU" dirty="0"/>
              <a:t>а);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Текущая позиция в потоке " + </a:t>
            </a:r>
            <a:r>
              <a:rPr lang="en-US" dirty="0" err="1"/>
              <a:t>f.Position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 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IOException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ru-RU" dirty="0" err="1"/>
              <a:t>Console.WriteLine</a:t>
            </a:r>
            <a:r>
              <a:rPr lang="ru-RU" dirty="0"/>
              <a:t>("Ошибка при работе с файлом!");</a:t>
            </a:r>
            <a:r>
              <a:rPr lang="en-US" dirty="0"/>
              <a:t> return;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8106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34C-CB7F-4DB0-9EBD-B3288EBA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и чтение объектов в файл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292DE96-2F50-4E7A-955F-6B457A05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1" y="1417638"/>
            <a:ext cx="7974977" cy="4531642"/>
          </a:xfr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F8446C1-D9B2-43EB-B3B6-1077C5CC05F6}"/>
              </a:ext>
            </a:extLst>
          </p:cNvPr>
          <p:cNvSpPr/>
          <p:nvPr/>
        </p:nvSpPr>
        <p:spPr>
          <a:xfrm>
            <a:off x="6372200" y="3717032"/>
            <a:ext cx="2664296" cy="1944216"/>
          </a:xfrm>
          <a:prstGeom prst="wedgeRectCallout">
            <a:avLst>
              <a:gd name="adj1" fmla="val -42485"/>
              <a:gd name="adj2" fmla="val -104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операции с файлами могут занимать продолжительное время и являются узким местом в работе программы, рекомендуется использовать асинхронные версии методов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6021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DA834-48E6-4ACE-AEDE-7D92D06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и чтение объектов в файл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4098BB-8D23-46D5-890D-B5C504C2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65" y="1600200"/>
            <a:ext cx="7627869" cy="4525963"/>
          </a:xfrm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F95FFB9-9EB8-410D-B5A5-FEF495335547}"/>
              </a:ext>
            </a:extLst>
          </p:cNvPr>
          <p:cNvSpPr/>
          <p:nvPr/>
        </p:nvSpPr>
        <p:spPr>
          <a:xfrm>
            <a:off x="6467301" y="4797152"/>
            <a:ext cx="2664296" cy="1944216"/>
          </a:xfrm>
          <a:prstGeom prst="wedgeRectCallout">
            <a:avLst>
              <a:gd name="adj1" fmla="val -83079"/>
              <a:gd name="adj2" fmla="val -1623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операции с файлами могут занимать продолжительное время и являются узким местом в работе программы, рекомендуется использовать асинхронные версии методов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4372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символов (</a:t>
            </a:r>
            <a:r>
              <a:rPr lang="ru-RU" dirty="0" err="1"/>
              <a:t>StreamWriter</a:t>
            </a:r>
            <a:r>
              <a:rPr lang="ru-RU" dirty="0"/>
              <a:t>,)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560408"/>
              </p:ext>
            </p:extLst>
          </p:nvPr>
        </p:nvGraphicFramePr>
        <p:xfrm>
          <a:off x="457200" y="1600200"/>
          <a:ext cx="8229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файл и освободить связанные с ним ресурсы. Если в процессе записи используется буфер, он будет автоматически очищен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Flush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Очистить все буферы для текущего файла и записать накопленные в них данные в место их постоянного хранения. Сам файл при этом не закрывается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Times New Roman"/>
                        </a:rPr>
                        <a:t>FlushAsync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Flush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88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NewLine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Используется для задания последовательности символов, означающих начало новой строки.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фрагмент текста в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WriteLi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n</a:t>
                      </a: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строку в поток и перейти на другую строку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WriteAsync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Calibri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Write()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30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WriteLineAsync</a:t>
                      </a:r>
                      <a:endParaRPr lang="ru-RU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WriteLine()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8329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символов (</a:t>
            </a:r>
            <a:r>
              <a:rPr lang="ru-RU" dirty="0" err="1"/>
              <a:t>Stream</a:t>
            </a:r>
            <a:r>
              <a:rPr lang="en-US" dirty="0"/>
              <a:t>Reader</a:t>
            </a:r>
            <a:r>
              <a:rPr lang="ru-RU" dirty="0"/>
              <a:t>)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831741"/>
              </p:ext>
            </p:extLst>
          </p:nvPr>
        </p:nvGraphicFramePr>
        <p:xfrm>
          <a:off x="457200" y="1600200"/>
          <a:ext cx="822960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Peek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следующий символ, не изменяя позицию указателя в файле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данные из входного потока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ReadLine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строку из текущего потока и возвратить ее как значение типа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string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. Пустая строка (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nul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l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) означает конец файла (EOF)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ReadToEnd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все символы до конца потока, начиная с текущей позиции, и возвратить считанные данные как одну строку типа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string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Times New Roman"/>
                        </a:rPr>
                        <a:t>ReadAsync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</a:t>
                      </a: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-Bold"/>
                          <a:cs typeface="Times New Roman"/>
                        </a:rPr>
                        <a:t>()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71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Times New Roman"/>
                        </a:rPr>
                        <a:t>ReadLineAsync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ReadLine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-Bold"/>
                          <a:cs typeface="Times New Roman"/>
                        </a:rPr>
                        <a:t>()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19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Times New Roman"/>
                        </a:rPr>
                        <a:t>ReadToEndAsync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+mn-lt"/>
                          <a:ea typeface="Calibri"/>
                          <a:cs typeface="Times New Roman"/>
                        </a:rPr>
                        <a:t>Асинхронная версия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ReadToEnd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Times-Bold"/>
                          <a:cs typeface="Times New Roman"/>
                        </a:rPr>
                        <a:t>()</a:t>
                      </a:r>
                      <a:endParaRPr lang="ru-RU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7094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Файл</a:t>
            </a:r>
            <a:r>
              <a:rPr lang="ru-RU" dirty="0"/>
              <a:t> —  именованная информация на внешнем носителе, например на жестком или гибком магнитном диске. </a:t>
            </a:r>
          </a:p>
          <a:p>
            <a:r>
              <a:rPr lang="ru-RU" dirty="0"/>
              <a:t>Логически файл можно представить как конечное количество </a:t>
            </a:r>
            <a:r>
              <a:rPr lang="ru-RU" b="1" dirty="0"/>
              <a:t>последовательных байтов</a:t>
            </a:r>
            <a:r>
              <a:rPr lang="ru-RU" dirty="0"/>
              <a:t>, поэтому такие устройства, как дисплей, клавиатура и принтер, также можно рассматривать как частные случаи файлов. </a:t>
            </a:r>
          </a:p>
          <a:p>
            <a:r>
              <a:rPr lang="ru-RU" dirty="0"/>
              <a:t>Передача данных с внешнего устройства в оперативную память называется </a:t>
            </a:r>
            <a:r>
              <a:rPr lang="ru-RU" b="1" dirty="0"/>
              <a:t>чтением</a:t>
            </a:r>
            <a:r>
              <a:rPr lang="ru-RU" i="1" dirty="0"/>
              <a:t>, </a:t>
            </a:r>
            <a:r>
              <a:rPr lang="ru-RU" dirty="0"/>
              <a:t>или </a:t>
            </a:r>
            <a:r>
              <a:rPr lang="ru-RU" b="1" dirty="0"/>
              <a:t>вводом</a:t>
            </a:r>
            <a:r>
              <a:rPr lang="ru-RU" i="1" dirty="0"/>
              <a:t>, </a:t>
            </a:r>
            <a:r>
              <a:rPr lang="ru-RU" dirty="0"/>
              <a:t>обратный процесс — </a:t>
            </a:r>
            <a:r>
              <a:rPr lang="ru-RU" b="1" dirty="0"/>
              <a:t>записью</a:t>
            </a:r>
            <a:r>
              <a:rPr lang="ru-RU" i="1" dirty="0"/>
              <a:t>, </a:t>
            </a:r>
            <a:r>
              <a:rPr lang="ru-RU" dirty="0"/>
              <a:t>или </a:t>
            </a:r>
            <a:r>
              <a:rPr lang="ru-RU" b="1" dirty="0"/>
              <a:t>выводом</a:t>
            </a:r>
            <a:r>
              <a:rPr lang="ru-RU" i="1" dirty="0"/>
              <a:t>.</a:t>
            </a:r>
            <a:endParaRPr lang="ru-RU" dirty="0"/>
          </a:p>
          <a:p>
            <a:r>
              <a:rPr lang="ru-RU" dirty="0"/>
              <a:t>Обмен данными с файлом реализуется с помощью </a:t>
            </a:r>
            <a:r>
              <a:rPr lang="ru-RU" b="1" dirty="0"/>
              <a:t>потоков</a:t>
            </a:r>
            <a:r>
              <a:rPr lang="ru-RU" dirty="0"/>
              <a:t>. </a:t>
            </a:r>
          </a:p>
          <a:p>
            <a:r>
              <a:rPr lang="ru-RU" b="1" dirty="0"/>
              <a:t>Поток</a:t>
            </a:r>
            <a:r>
              <a:rPr lang="ru-RU" i="1" dirty="0"/>
              <a:t> </a:t>
            </a:r>
            <a:r>
              <a:rPr lang="ru-RU" dirty="0"/>
              <a:t>— это абстрактное понятие, относящееся к любому переносу данных от источника к приемнику.</a:t>
            </a:r>
          </a:p>
          <a:p>
            <a:r>
              <a:rPr lang="ru-RU" dirty="0"/>
              <a:t>Поток определяется </a:t>
            </a:r>
            <a:r>
              <a:rPr lang="ru-RU" b="1" dirty="0"/>
              <a:t>как последовательность байтов </a:t>
            </a:r>
            <a:r>
              <a:rPr lang="ru-RU" dirty="0"/>
              <a:t>и не зависит от конкретного устройства, с которым производится обмен (оперативная память, файл на диске, клавиатура или принтер).</a:t>
            </a:r>
          </a:p>
          <a:p>
            <a:r>
              <a:rPr lang="ru-RU" dirty="0"/>
              <a:t>Обмен с потоком для повышения скорости передачи данных производится, как правило, через специальную область оперативной памяти — </a:t>
            </a:r>
            <a:r>
              <a:rPr lang="ru-RU" b="1" dirty="0"/>
              <a:t>буфер.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текстовый файл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A5A06B-CD63-46A0-A30C-2B866885A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196975"/>
            <a:ext cx="7344815" cy="4929188"/>
          </a:xfrm>
        </p:spPr>
      </p:pic>
    </p:spTree>
    <p:extLst>
      <p:ext uri="{BB962C8B-B14F-4D97-AF65-F5344CB8AC3E}">
        <p14:creationId xmlns:p14="http://schemas.microsoft.com/office/powerpoint/2010/main" val="43996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текстового файла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ADF4AD-747A-4D5D-B588-7F04EC679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7" y="1442066"/>
            <a:ext cx="8395967" cy="2346974"/>
          </a:xfrm>
        </p:spPr>
      </p:pic>
    </p:spTree>
    <p:extLst>
      <p:ext uri="{BB962C8B-B14F-4D97-AF65-F5344CB8AC3E}">
        <p14:creationId xmlns:p14="http://schemas.microsoft.com/office/powerpoint/2010/main" val="105541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Двоичные файлы  (</a:t>
            </a:r>
            <a:r>
              <a:rPr lang="ru-RU" b="1" dirty="0" err="1"/>
              <a:t>BinaryWriter</a:t>
            </a:r>
            <a:r>
              <a:rPr lang="ru-RU" b="1" dirty="0"/>
              <a:t>)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BaseStream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Базовый поток, с которым работает объект BinaryWriter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Flush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Очистить все буферы для текущего файла и записать накопленные в них данные в место их постоянного хранения. Сам файл при этом не закрывается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Seek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Установить позицию в текущем потоке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Записать фрагмент текста в поток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725144"/>
            <a:ext cx="8748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Двоичные файлы</a:t>
            </a:r>
            <a:r>
              <a:rPr lang="ru-RU" dirty="0"/>
              <a:t> хранят данные во внутренней форме представления, т.е.  они применяются не для просмотра их человеком, а для использования в программах.</a:t>
            </a:r>
          </a:p>
          <a:p>
            <a:endParaRPr lang="ru-RU" dirty="0"/>
          </a:p>
          <a:p>
            <a:r>
              <a:rPr lang="ru-RU" dirty="0"/>
              <a:t>Выходной поток </a:t>
            </a:r>
            <a:r>
              <a:rPr lang="ru-RU" dirty="0" err="1"/>
              <a:t>BinaryWriter</a:t>
            </a:r>
            <a:r>
              <a:rPr lang="ru-RU" dirty="0"/>
              <a:t> поддерживает произвольный доступ. </a:t>
            </a:r>
          </a:p>
          <a:p>
            <a:r>
              <a:rPr lang="ru-RU" dirty="0"/>
              <a:t>Двоичный файл открывается на основе базового потока, в качестве которого чаще всего используется поток </a:t>
            </a:r>
            <a:r>
              <a:rPr lang="ru-RU" dirty="0" err="1"/>
              <a:t>FileStream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Двоичные файлы  (</a:t>
            </a:r>
            <a:r>
              <a:rPr lang="ru-RU" b="1" dirty="0" err="1"/>
              <a:t>Binary</a:t>
            </a:r>
            <a:r>
              <a:rPr lang="en-US" b="1" dirty="0"/>
              <a:t>Reader</a:t>
            </a:r>
            <a:r>
              <a:rPr lang="ru-RU" b="1" dirty="0"/>
              <a:t>)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Значение 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Описание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BaseStream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Базовый поток, с которым работает объект BinaryWriter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Close 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Закрыть поток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Peek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Char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Возвратить следующий символ, не изменяя позицию указателя в файле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данные из входного потока и сохранить в массиве, передаваемом как входной параметр</a:t>
                      </a:r>
                      <a:endParaRPr lang="ru-RU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ReadХХХХ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Считать из входного потока данные определенного типа</a:t>
                      </a:r>
                      <a:endParaRPr lang="ru-RU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725144"/>
            <a:ext cx="8748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Входной</a:t>
            </a:r>
            <a:r>
              <a:rPr lang="ru-RU" dirty="0"/>
              <a:t> </a:t>
            </a:r>
            <a:r>
              <a:rPr lang="ru-RU" b="1" dirty="0"/>
              <a:t>двоичный поток </a:t>
            </a:r>
            <a:r>
              <a:rPr lang="ru-RU" dirty="0"/>
              <a:t>содержит перегруженные методы чтения для всех простых встроенных типов данных.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Пример 11_4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в файл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8D7139-AF5E-4B6A-80FD-881C4647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14" y="1421505"/>
            <a:ext cx="9144000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5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из файла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DD861-66C7-4F3F-BBB8-50757C86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2" y="1600200"/>
            <a:ext cx="8614655" cy="27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97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Сохранение объектов (</a:t>
            </a:r>
            <a:r>
              <a:rPr lang="ru-RU" dirty="0" err="1"/>
              <a:t>сериализация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С# есть возможность сохранять на внешних носителях не только данные стандартных типов, но и объекты. </a:t>
            </a:r>
          </a:p>
          <a:p>
            <a:r>
              <a:rPr lang="ru-RU" dirty="0"/>
              <a:t>Сохранение объектов называется </a:t>
            </a:r>
            <a:r>
              <a:rPr lang="ru-RU" b="1" dirty="0" err="1"/>
              <a:t>сериализацией</a:t>
            </a:r>
            <a:r>
              <a:rPr lang="ru-RU" dirty="0"/>
              <a:t>, а восстановление сохраненных объектов — </a:t>
            </a:r>
            <a:r>
              <a:rPr lang="ru-RU" b="1" dirty="0" err="1"/>
              <a:t>десериализацией</a:t>
            </a:r>
            <a:r>
              <a:rPr lang="ru-RU" dirty="0"/>
              <a:t>. </a:t>
            </a:r>
          </a:p>
          <a:p>
            <a:r>
              <a:rPr lang="ru-RU" dirty="0"/>
              <a:t>При </a:t>
            </a:r>
            <a:r>
              <a:rPr lang="ru-RU" dirty="0" err="1"/>
              <a:t>сериализации</a:t>
            </a:r>
            <a:r>
              <a:rPr lang="ru-RU" dirty="0"/>
              <a:t> объект преобразуется в линейную последовательность байтов. Это сложный процесс, т.к. объект может включать множество унаследованных полей и ссылки на вложенные объекты, которые, в свою очередь, тоже могут состоять из объектов сложной структуры.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выполняется </a:t>
            </a:r>
            <a:r>
              <a:rPr lang="ru-RU" b="1" dirty="0"/>
              <a:t>автоматически</a:t>
            </a:r>
            <a:r>
              <a:rPr lang="ru-RU" dirty="0"/>
              <a:t>, для этого нужно отметить класс как </a:t>
            </a:r>
            <a:r>
              <a:rPr lang="ru-RU" dirty="0" err="1"/>
              <a:t>сериализуемый</a:t>
            </a:r>
            <a:r>
              <a:rPr lang="ru-RU" dirty="0"/>
              <a:t> с помощью атрибута [</a:t>
            </a:r>
            <a:r>
              <a:rPr lang="ru-RU" dirty="0" err="1"/>
              <a:t>Serializable</a:t>
            </a:r>
            <a:r>
              <a:rPr lang="ru-RU" dirty="0"/>
              <a:t>].</a:t>
            </a:r>
          </a:p>
          <a:p>
            <a:r>
              <a:rPr lang="ru-RU" dirty="0"/>
              <a:t>Поля, которые сохранять не требуется, помечаются атрибутом [</a:t>
            </a:r>
            <a:r>
              <a:rPr lang="ru-RU" dirty="0" err="1"/>
              <a:t>NonSerialized</a:t>
            </a:r>
            <a:r>
              <a:rPr lang="ru-RU" dirty="0"/>
              <a:t>].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</a:t>
            </a:r>
            <a:r>
              <a:rPr lang="ru-RU" dirty="0" err="1"/>
              <a:t>сериализации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каждого формата предусмотрен свой класс: </a:t>
            </a:r>
          </a:p>
          <a:p>
            <a:pPr lvl="1"/>
            <a:r>
              <a:rPr lang="ru-RU" b="1" dirty="0"/>
              <a:t>бинарный </a:t>
            </a:r>
            <a:r>
              <a:rPr lang="ru-RU" dirty="0"/>
              <a:t>–</a:t>
            </a:r>
            <a:r>
              <a:rPr lang="ru-RU" b="1" dirty="0"/>
              <a:t> класс </a:t>
            </a:r>
            <a:r>
              <a:rPr lang="en-US" b="1" dirty="0" err="1"/>
              <a:t>BinaryFormatter</a:t>
            </a:r>
            <a:r>
              <a:rPr lang="ru-RU" b="1" dirty="0"/>
              <a:t>;</a:t>
            </a:r>
          </a:p>
          <a:p>
            <a:pPr lvl="1"/>
            <a:r>
              <a:rPr lang="en-US" b="1" dirty="0"/>
              <a:t>xml </a:t>
            </a: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anguage)</a:t>
            </a:r>
            <a:r>
              <a:rPr lang="ru-RU" dirty="0"/>
              <a:t> – </a:t>
            </a:r>
            <a:r>
              <a:rPr lang="ru-RU" b="1" dirty="0"/>
              <a:t>класс</a:t>
            </a:r>
            <a:r>
              <a:rPr lang="ru-RU" dirty="0"/>
              <a:t> </a:t>
            </a:r>
            <a:r>
              <a:rPr lang="en-US" b="1" dirty="0" err="1"/>
              <a:t>XmlSerializer</a:t>
            </a:r>
            <a:r>
              <a:rPr lang="ru-RU" dirty="0"/>
              <a:t>;</a:t>
            </a:r>
            <a:endParaRPr lang="en-US" dirty="0"/>
          </a:p>
          <a:p>
            <a:pPr lvl="1"/>
            <a:r>
              <a:rPr lang="en-US" b="1" dirty="0"/>
              <a:t>JSON</a:t>
            </a:r>
            <a:r>
              <a:rPr lang="ru-RU" b="1" dirty="0"/>
              <a:t> (</a:t>
            </a:r>
            <a:r>
              <a:rPr lang="en-US" b="1" dirty="0"/>
              <a:t>JavaScript Object Notation</a:t>
            </a:r>
            <a:r>
              <a:rPr lang="ru-RU" b="1" dirty="0"/>
              <a:t>) – класс </a:t>
            </a:r>
            <a:r>
              <a:rPr lang="en-US" b="1" dirty="0" err="1"/>
              <a:t>DataContractJsonSerializer</a:t>
            </a:r>
            <a:r>
              <a:rPr lang="ru-RU" b="1" dirty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u-RU" dirty="0"/>
              <a:t>охранение объектов в двоичном формате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Подключить к программе пространство имен </a:t>
            </a:r>
            <a:r>
              <a:rPr lang="ru-RU" dirty="0" err="1"/>
              <a:t>System.Runtime.Serialization.Formatters.Binary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Пометить сохраняемый класс и связанные с ним классы атрибутом [</a:t>
            </a:r>
            <a:r>
              <a:rPr lang="ru-RU" dirty="0" err="1"/>
              <a:t>Serializable</a:t>
            </a:r>
            <a:r>
              <a:rPr lang="ru-RU" dirty="0"/>
              <a:t>].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поток и связать его с файлом на диске или с областью оперативной памяти.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объект класса </a:t>
            </a:r>
            <a:r>
              <a:rPr lang="ru-RU" dirty="0" err="1"/>
              <a:t>BinaryFormatter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Сохранить объекты в потоке.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Закрыть файл.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7D41F-695F-4025-A9D5-EDF33E2E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u-RU" dirty="0"/>
              <a:t>охранение объектов в двоичном формате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795B4A-5D4E-462E-96F6-A2B4E6B2D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5829805" cy="52582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C18724-F91E-4F76-B3DB-78A91A610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7" y="2996952"/>
            <a:ext cx="6820491" cy="1920406"/>
          </a:xfrm>
          <a:prstGeom prst="rect">
            <a:avLst/>
          </a:prstGeom>
        </p:spPr>
      </p:pic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501DCF0B-1867-4ED4-BF60-1EF2439EB2D6}"/>
              </a:ext>
            </a:extLst>
          </p:cNvPr>
          <p:cNvSpPr/>
          <p:nvPr/>
        </p:nvSpPr>
        <p:spPr>
          <a:xfrm>
            <a:off x="6876256" y="1747697"/>
            <a:ext cx="958539" cy="576064"/>
          </a:xfrm>
          <a:prstGeom prst="wedgeRectCallout">
            <a:avLst>
              <a:gd name="adj1" fmla="val -85456"/>
              <a:gd name="adj2" fmla="val 198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ru-RU" sz="2000" b="1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39F781-42B3-438C-9EC2-829A4DB14C9C}"/>
              </a:ext>
            </a:extLst>
          </p:cNvPr>
          <p:cNvSpPr/>
          <p:nvPr/>
        </p:nvSpPr>
        <p:spPr>
          <a:xfrm>
            <a:off x="6876256" y="2734039"/>
            <a:ext cx="958539" cy="576064"/>
          </a:xfrm>
          <a:prstGeom prst="wedgeRectCallout">
            <a:avLst>
              <a:gd name="adj1" fmla="val -85456"/>
              <a:gd name="adj2" fmla="val 198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3624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данными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539552" y="3284984"/>
            <a:ext cx="8147248" cy="331236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 </a:t>
            </a:r>
            <a:r>
              <a:rPr lang="ru-RU" b="1" dirty="0"/>
              <a:t>записи</a:t>
            </a:r>
            <a:r>
              <a:rPr lang="ru-RU" dirty="0"/>
              <a:t> в файл вся информация сначала направляется в буфер и там накапливается до тех пор, пока весь буфер не заполнится. Только после этого или после специальной команды сброса происходит передача данных на внешнее устройство.</a:t>
            </a:r>
          </a:p>
          <a:p>
            <a:r>
              <a:rPr lang="ru-RU" dirty="0"/>
              <a:t>При </a:t>
            </a:r>
            <a:r>
              <a:rPr lang="ru-RU" b="1" dirty="0"/>
              <a:t>чтении</a:t>
            </a:r>
            <a:r>
              <a:rPr lang="ru-RU" dirty="0"/>
              <a:t> из файла данные вначале считываются в буфер, причем не столько, сколько запрашивается, а сколько помещается в буфер.</a:t>
            </a:r>
          </a:p>
          <a:p>
            <a:r>
              <a:rPr lang="ru-RU" dirty="0"/>
              <a:t>Механизм буферизации позволяет более быстро и эффективно обмениваться информацией с внешними устройствами. 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049" y="1700808"/>
            <a:ext cx="8066407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F61EE-FB75-4505-9998-A97D8887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ru-RU" dirty="0"/>
              <a:t>охранение объектов в двоичном формате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0224B3-04AC-44D8-9D8C-14914EFE4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10" y="1660810"/>
            <a:ext cx="6927180" cy="4404742"/>
          </a:xfrm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03F5725B-4131-4C60-A918-65B47026BCA7}"/>
              </a:ext>
            </a:extLst>
          </p:cNvPr>
          <p:cNvSpPr/>
          <p:nvPr/>
        </p:nvSpPr>
        <p:spPr>
          <a:xfrm>
            <a:off x="75511" y="1628800"/>
            <a:ext cx="958539" cy="576064"/>
          </a:xfrm>
          <a:prstGeom prst="wedgeRectCallout">
            <a:avLst>
              <a:gd name="adj1" fmla="val 73535"/>
              <a:gd name="adj2" fmla="val -160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  <a:endParaRPr lang="ru-RU" sz="2000" b="1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E8ED7C0-5389-4EDA-80D6-CD17C645482B}"/>
              </a:ext>
            </a:extLst>
          </p:cNvPr>
          <p:cNvSpPr/>
          <p:nvPr/>
        </p:nvSpPr>
        <p:spPr>
          <a:xfrm>
            <a:off x="75511" y="2285389"/>
            <a:ext cx="958539" cy="576064"/>
          </a:xfrm>
          <a:prstGeom prst="wedgeRectCallout">
            <a:avLst>
              <a:gd name="adj1" fmla="val 69433"/>
              <a:gd name="adj2" fmla="val -945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  <a:endParaRPr lang="ru-RU" sz="2000" b="1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B40FD393-56CF-437F-910B-2D22B2DE118A}"/>
              </a:ext>
            </a:extLst>
          </p:cNvPr>
          <p:cNvSpPr/>
          <p:nvPr/>
        </p:nvSpPr>
        <p:spPr>
          <a:xfrm>
            <a:off x="5584890" y="2635843"/>
            <a:ext cx="958539" cy="576064"/>
          </a:xfrm>
          <a:prstGeom prst="wedgeRectCallout">
            <a:avLst>
              <a:gd name="adj1" fmla="val -237267"/>
              <a:gd name="adj2" fmla="val -1167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ru-RU" sz="2000" b="1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BF693F3-7F99-4724-9248-2E258C524517}"/>
              </a:ext>
            </a:extLst>
          </p:cNvPr>
          <p:cNvSpPr/>
          <p:nvPr/>
        </p:nvSpPr>
        <p:spPr>
          <a:xfrm>
            <a:off x="4092730" y="2852936"/>
            <a:ext cx="958539" cy="576064"/>
          </a:xfrm>
          <a:prstGeom prst="wedgeRectCallout">
            <a:avLst>
              <a:gd name="adj1" fmla="val -94688"/>
              <a:gd name="adj2" fmla="val -364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ru-RU" sz="2000" b="1" dirty="0"/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B2BC1AE-966F-4C86-A38C-F31F08424DD8}"/>
              </a:ext>
            </a:extLst>
          </p:cNvPr>
          <p:cNvSpPr/>
          <p:nvPr/>
        </p:nvSpPr>
        <p:spPr>
          <a:xfrm>
            <a:off x="112690" y="3694658"/>
            <a:ext cx="958539" cy="576064"/>
          </a:xfrm>
          <a:prstGeom prst="wedgeRectCallout">
            <a:avLst>
              <a:gd name="adj1" fmla="val 77639"/>
              <a:gd name="adj2" fmla="val -962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85319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FF749-E20E-4443-9197-689FB575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E5829-24F1-47F2-AABF-D21E716A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+mj-lt"/>
              </a:rPr>
              <a:t>JSON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 (JavaScript Object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+mj-lt"/>
              </a:rPr>
              <a:t>Notation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) является одним из наиболее популярных форматов для хранения и передачи данных. </a:t>
            </a: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ru-RU" sz="2800" dirty="0">
                <a:solidFill>
                  <a:srgbClr val="000000"/>
                </a:solidFill>
                <a:latin typeface="+mj-lt"/>
              </a:rPr>
              <a:t>К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ласс 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+mj-lt"/>
              </a:rPr>
              <a:t>JsonSerializer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позволяет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+mj-lt"/>
              </a:rPr>
              <a:t>сериализовать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 объект в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+mj-lt"/>
              </a:rPr>
              <a:t>json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 и, наоборот,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+mj-lt"/>
              </a:rPr>
              <a:t>десериализовать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 код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+mj-lt"/>
              </a:rPr>
              <a:t>json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j-lt"/>
              </a:rPr>
              <a:t> в объект C#.</a:t>
            </a:r>
            <a:endParaRPr lang="en-US" sz="2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ru-RU" sz="2800" dirty="0">
              <a:latin typeface="+mj-lt"/>
            </a:endParaRPr>
          </a:p>
          <a:p>
            <a:r>
              <a:rPr lang="ru-RU" sz="2800" dirty="0">
                <a:solidFill>
                  <a:srgbClr val="000000"/>
                </a:solidFill>
                <a:latin typeface="+mj-lt"/>
              </a:rPr>
              <a:t>Нужно подключить пространство имен </a:t>
            </a:r>
            <a:r>
              <a:rPr lang="ru-RU" sz="2800" dirty="0" err="1">
                <a:solidFill>
                  <a:srgbClr val="000000"/>
                </a:solidFill>
                <a:latin typeface="+mj-lt"/>
              </a:rPr>
              <a:t>System.Text.Json</a:t>
            </a:r>
            <a:r>
              <a:rPr lang="ru-RU" sz="28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605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A1BE1-E30F-4D26-BEC4-7BE82D5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1FAB2-4A9E-41DA-93BE-25D1C0BD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JsonSerializer</a:t>
            </a:r>
            <a:r>
              <a:rPr lang="ru-RU" b="1" dirty="0"/>
              <a:t> </a:t>
            </a:r>
            <a:r>
              <a:rPr lang="ru-RU" dirty="0"/>
              <a:t>позволяет </a:t>
            </a:r>
            <a:r>
              <a:rPr lang="ru-RU" dirty="0" err="1"/>
              <a:t>сериализовать</a:t>
            </a:r>
            <a:r>
              <a:rPr lang="ru-RU" dirty="0"/>
              <a:t> объект в </a:t>
            </a:r>
            <a:r>
              <a:rPr lang="ru-RU" dirty="0" err="1"/>
              <a:t>json</a:t>
            </a:r>
            <a:r>
              <a:rPr lang="ru-RU" dirty="0"/>
              <a:t> и, наоборот, </a:t>
            </a:r>
            <a:r>
              <a:rPr lang="ru-RU" dirty="0" err="1"/>
              <a:t>десериализовать</a:t>
            </a:r>
            <a:r>
              <a:rPr lang="ru-RU" dirty="0"/>
              <a:t> код </a:t>
            </a:r>
            <a:r>
              <a:rPr lang="ru-RU" dirty="0" err="1"/>
              <a:t>json</a:t>
            </a:r>
            <a:r>
              <a:rPr lang="ru-RU" dirty="0"/>
              <a:t> в объект C#.</a:t>
            </a:r>
          </a:p>
          <a:p>
            <a:r>
              <a:rPr lang="ru-RU" b="1" u="sng" dirty="0" err="1"/>
              <a:t>Сериализация</a:t>
            </a:r>
            <a:r>
              <a:rPr lang="ru-RU" b="1" u="sng" dirty="0"/>
              <a:t>:</a:t>
            </a:r>
          </a:p>
          <a:p>
            <a:pPr lvl="1"/>
            <a:r>
              <a:rPr lang="en-US" b="1" dirty="0"/>
              <a:t>string Serialize(Object obj, Type </a:t>
            </a:r>
            <a:r>
              <a:rPr lang="en-US" b="1" dirty="0" err="1"/>
              <a:t>type</a:t>
            </a:r>
            <a:r>
              <a:rPr lang="en-US" b="1" dirty="0"/>
              <a:t>, </a:t>
            </a:r>
            <a:r>
              <a:rPr lang="en-US" b="1" dirty="0" err="1"/>
              <a:t>JsonSerializerOptions</a:t>
            </a:r>
            <a:r>
              <a:rPr lang="en-US" b="1" dirty="0"/>
              <a:t> options)</a:t>
            </a:r>
            <a:r>
              <a:rPr lang="ru-RU" b="1" dirty="0"/>
              <a:t> -</a:t>
            </a:r>
            <a:r>
              <a:rPr lang="en-US" b="1" dirty="0"/>
              <a:t> </a:t>
            </a:r>
            <a:r>
              <a:rPr lang="ru-RU" dirty="0" err="1"/>
              <a:t>сериализует</a:t>
            </a:r>
            <a:r>
              <a:rPr lang="ru-RU" dirty="0"/>
              <a:t> объект </a:t>
            </a:r>
            <a:r>
              <a:rPr lang="en-US" dirty="0"/>
              <a:t>obj </a:t>
            </a:r>
            <a:r>
              <a:rPr lang="ru-RU" dirty="0"/>
              <a:t>типа </a:t>
            </a:r>
            <a:r>
              <a:rPr lang="en-US" dirty="0"/>
              <a:t>type </a:t>
            </a:r>
            <a:r>
              <a:rPr lang="ru-RU" dirty="0"/>
              <a:t>и возвращает код </a:t>
            </a:r>
            <a:r>
              <a:rPr lang="en-US" dirty="0"/>
              <a:t>json </a:t>
            </a:r>
            <a:r>
              <a:rPr lang="ru-RU" dirty="0"/>
              <a:t>в виде строки. Последний необязательный параметр </a:t>
            </a:r>
            <a:r>
              <a:rPr lang="en-US" dirty="0"/>
              <a:t>options </a:t>
            </a:r>
            <a:r>
              <a:rPr lang="ru-RU" dirty="0"/>
              <a:t>позволяет задать дополнительные опции </a:t>
            </a:r>
            <a:r>
              <a:rPr lang="ru-RU" dirty="0" err="1"/>
              <a:t>сериализации</a:t>
            </a:r>
            <a:endParaRPr lang="ru-RU" dirty="0"/>
          </a:p>
          <a:p>
            <a:pPr lvl="1"/>
            <a:r>
              <a:rPr lang="en-US" b="1" dirty="0"/>
              <a:t>string Serialize&lt;T&gt;(T obj, </a:t>
            </a:r>
            <a:r>
              <a:rPr lang="en-US" b="1" dirty="0" err="1"/>
              <a:t>JsonSerializerOptions</a:t>
            </a:r>
            <a:r>
              <a:rPr lang="en-US" b="1" dirty="0"/>
              <a:t> options)</a:t>
            </a:r>
            <a:r>
              <a:rPr lang="ru-RU" b="1" dirty="0"/>
              <a:t> - </a:t>
            </a:r>
            <a:r>
              <a:rPr lang="ru-RU" dirty="0" err="1"/>
              <a:t>сериализует</a:t>
            </a:r>
            <a:r>
              <a:rPr lang="ru-RU" dirty="0"/>
              <a:t> объект </a:t>
            </a:r>
            <a:r>
              <a:rPr lang="en-US" dirty="0"/>
              <a:t>obj </a:t>
            </a:r>
            <a:r>
              <a:rPr lang="ru-RU" dirty="0"/>
              <a:t>типа </a:t>
            </a:r>
            <a:r>
              <a:rPr lang="en-US" dirty="0"/>
              <a:t>T </a:t>
            </a:r>
            <a:r>
              <a:rPr lang="ru-RU" dirty="0"/>
              <a:t>и возвращает код </a:t>
            </a:r>
            <a:r>
              <a:rPr lang="en-US" dirty="0"/>
              <a:t>json </a:t>
            </a:r>
            <a:r>
              <a:rPr lang="ru-RU" dirty="0"/>
              <a:t>в виде строки.</a:t>
            </a:r>
          </a:p>
          <a:p>
            <a:pPr lvl="1"/>
            <a:r>
              <a:rPr lang="en-US" b="1" dirty="0"/>
              <a:t>Task </a:t>
            </a:r>
            <a:r>
              <a:rPr lang="en-US" b="1" dirty="0" err="1"/>
              <a:t>SerializeAsync</a:t>
            </a:r>
            <a:r>
              <a:rPr lang="en-US" b="1" dirty="0"/>
              <a:t>(Stream utf8Json, Object obj, Type </a:t>
            </a:r>
            <a:r>
              <a:rPr lang="en-US" b="1" dirty="0" err="1"/>
              <a:t>type</a:t>
            </a:r>
            <a:r>
              <a:rPr lang="en-US" b="1" dirty="0"/>
              <a:t>, </a:t>
            </a:r>
            <a:r>
              <a:rPr lang="en-US" b="1" dirty="0" err="1"/>
              <a:t>JsonSerializerOptions</a:t>
            </a:r>
            <a:r>
              <a:rPr lang="en-US" b="1" dirty="0"/>
              <a:t> options)</a:t>
            </a:r>
            <a:r>
              <a:rPr lang="ru-RU" b="1" dirty="0"/>
              <a:t> -</a:t>
            </a:r>
            <a:r>
              <a:rPr lang="en-US" dirty="0"/>
              <a:t> </a:t>
            </a:r>
            <a:r>
              <a:rPr lang="ru-RU" dirty="0" err="1"/>
              <a:t>сериализует</a:t>
            </a:r>
            <a:r>
              <a:rPr lang="ru-RU" dirty="0"/>
              <a:t> объект </a:t>
            </a:r>
            <a:r>
              <a:rPr lang="en-US" dirty="0"/>
              <a:t>obj </a:t>
            </a:r>
            <a:r>
              <a:rPr lang="ru-RU" dirty="0"/>
              <a:t>типа </a:t>
            </a:r>
            <a:r>
              <a:rPr lang="en-US" dirty="0"/>
              <a:t>type </a:t>
            </a:r>
            <a:r>
              <a:rPr lang="ru-RU" dirty="0"/>
              <a:t>и записывает его в поток </a:t>
            </a:r>
            <a:r>
              <a:rPr lang="en-US" dirty="0"/>
              <a:t>utf8Json. </a:t>
            </a:r>
            <a:r>
              <a:rPr lang="ru-RU" dirty="0"/>
              <a:t>Последний необязательный параметр </a:t>
            </a:r>
            <a:r>
              <a:rPr lang="en-US" dirty="0"/>
              <a:t>options </a:t>
            </a:r>
            <a:r>
              <a:rPr lang="ru-RU" dirty="0"/>
              <a:t>позволяет задать дополнительные опции </a:t>
            </a:r>
            <a:r>
              <a:rPr lang="ru-RU" dirty="0" err="1"/>
              <a:t>сериализации</a:t>
            </a:r>
            <a:endParaRPr lang="ru-RU" dirty="0"/>
          </a:p>
          <a:p>
            <a:pPr lvl="1"/>
            <a:r>
              <a:rPr lang="en-US" b="1" dirty="0"/>
              <a:t>Task </a:t>
            </a:r>
            <a:r>
              <a:rPr lang="en-US" b="1" dirty="0" err="1"/>
              <a:t>SerializeAsync</a:t>
            </a:r>
            <a:r>
              <a:rPr lang="en-US" b="1" dirty="0"/>
              <a:t>&lt;T&gt;(Stream utf8Json, T obj, </a:t>
            </a:r>
            <a:r>
              <a:rPr lang="en-US" b="1" dirty="0" err="1"/>
              <a:t>JsonSerializerOptions</a:t>
            </a:r>
            <a:r>
              <a:rPr lang="en-US" b="1" dirty="0"/>
              <a:t> options)</a:t>
            </a:r>
            <a:r>
              <a:rPr lang="ru-RU" b="1" dirty="0"/>
              <a:t> -</a:t>
            </a:r>
            <a:r>
              <a:rPr lang="en-US" b="1" dirty="0"/>
              <a:t> </a:t>
            </a:r>
            <a:r>
              <a:rPr lang="ru-RU" dirty="0"/>
              <a:t>типизированная версия </a:t>
            </a:r>
            <a:r>
              <a:rPr lang="ru-RU" dirty="0" err="1"/>
              <a:t>сериализует</a:t>
            </a:r>
            <a:r>
              <a:rPr lang="ru-RU" dirty="0"/>
              <a:t> объект </a:t>
            </a:r>
            <a:r>
              <a:rPr lang="en-US" dirty="0"/>
              <a:t>obj </a:t>
            </a:r>
            <a:r>
              <a:rPr lang="ru-RU" dirty="0"/>
              <a:t>типа </a:t>
            </a:r>
            <a:r>
              <a:rPr lang="en-US" dirty="0"/>
              <a:t>T </a:t>
            </a:r>
            <a:r>
              <a:rPr lang="ru-RU" dirty="0"/>
              <a:t>в поток </a:t>
            </a:r>
            <a:r>
              <a:rPr lang="en-US" dirty="0"/>
              <a:t>utf8Json.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49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A1BE1-E30F-4D26-BEC4-7BE82D5A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1FAB2-4A9E-41DA-93BE-25D1C0BD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JsonSerializer</a:t>
            </a:r>
            <a:r>
              <a:rPr lang="ru-RU" b="1" dirty="0"/>
              <a:t> </a:t>
            </a:r>
            <a:r>
              <a:rPr lang="ru-RU" dirty="0"/>
              <a:t>позволяет </a:t>
            </a:r>
            <a:r>
              <a:rPr lang="ru-RU" dirty="0" err="1"/>
              <a:t>сериализовать</a:t>
            </a:r>
            <a:r>
              <a:rPr lang="ru-RU" dirty="0"/>
              <a:t> объект в </a:t>
            </a:r>
            <a:r>
              <a:rPr lang="ru-RU" dirty="0" err="1"/>
              <a:t>json</a:t>
            </a:r>
            <a:r>
              <a:rPr lang="ru-RU" dirty="0"/>
              <a:t> и, наоборот, </a:t>
            </a:r>
            <a:r>
              <a:rPr lang="ru-RU" dirty="0" err="1"/>
              <a:t>десериализовать</a:t>
            </a:r>
            <a:r>
              <a:rPr lang="ru-RU" dirty="0"/>
              <a:t> код </a:t>
            </a:r>
            <a:r>
              <a:rPr lang="ru-RU" dirty="0" err="1"/>
              <a:t>json</a:t>
            </a:r>
            <a:r>
              <a:rPr lang="ru-RU" dirty="0"/>
              <a:t> в объект C#.</a:t>
            </a:r>
          </a:p>
          <a:p>
            <a:r>
              <a:rPr lang="ru-RU" b="1" u="sng" dirty="0" err="1"/>
              <a:t>Десериализация</a:t>
            </a:r>
            <a:r>
              <a:rPr lang="ru-RU" b="1" u="sng" dirty="0"/>
              <a:t>:</a:t>
            </a:r>
          </a:p>
          <a:p>
            <a:pPr lvl="1"/>
            <a:r>
              <a:rPr lang="en-US" b="1" dirty="0"/>
              <a:t>object? Deserialize(string json, Type </a:t>
            </a:r>
            <a:r>
              <a:rPr lang="en-US" b="1" dirty="0" err="1"/>
              <a:t>type</a:t>
            </a:r>
            <a:r>
              <a:rPr lang="en-US" b="1" dirty="0"/>
              <a:t>, </a:t>
            </a:r>
            <a:r>
              <a:rPr lang="en-US" b="1" dirty="0" err="1"/>
              <a:t>JsonSerializerOptions</a:t>
            </a:r>
            <a:r>
              <a:rPr lang="en-US" b="1" dirty="0"/>
              <a:t> options)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 err="1"/>
              <a:t>десериализует</a:t>
            </a:r>
            <a:r>
              <a:rPr lang="ru-RU" dirty="0"/>
              <a:t> строку </a:t>
            </a:r>
            <a:r>
              <a:rPr lang="en-US" dirty="0"/>
              <a:t>json </a:t>
            </a:r>
            <a:r>
              <a:rPr lang="ru-RU" dirty="0"/>
              <a:t>в объект типа </a:t>
            </a:r>
            <a:r>
              <a:rPr lang="en-US" dirty="0"/>
              <a:t>type </a:t>
            </a:r>
            <a:r>
              <a:rPr lang="ru-RU" dirty="0"/>
              <a:t>и возвращает </a:t>
            </a:r>
            <a:r>
              <a:rPr lang="ru-RU" dirty="0" err="1"/>
              <a:t>десериализованный</a:t>
            </a:r>
            <a:r>
              <a:rPr lang="ru-RU" dirty="0"/>
              <a:t> объект. </a:t>
            </a:r>
          </a:p>
          <a:p>
            <a:pPr lvl="1"/>
            <a:r>
              <a:rPr lang="en-US" b="1" dirty="0"/>
              <a:t>T? Deserialize&lt;T&gt;(string json, </a:t>
            </a:r>
            <a:r>
              <a:rPr lang="en-US" b="1" dirty="0" err="1"/>
              <a:t>JsonSerializerOptions</a:t>
            </a:r>
            <a:r>
              <a:rPr lang="en-US" b="1" dirty="0"/>
              <a:t> options)</a:t>
            </a:r>
            <a:r>
              <a:rPr lang="ru-RU" b="1" dirty="0"/>
              <a:t> </a:t>
            </a:r>
            <a:r>
              <a:rPr lang="ru-RU" dirty="0"/>
              <a:t>- </a:t>
            </a:r>
            <a:r>
              <a:rPr lang="en-US" dirty="0"/>
              <a:t> </a:t>
            </a:r>
            <a:r>
              <a:rPr lang="ru-RU" dirty="0" err="1"/>
              <a:t>десериализует</a:t>
            </a:r>
            <a:r>
              <a:rPr lang="ru-RU" dirty="0"/>
              <a:t> строку </a:t>
            </a:r>
            <a:r>
              <a:rPr lang="en-US" dirty="0"/>
              <a:t>json </a:t>
            </a:r>
            <a:r>
              <a:rPr lang="ru-RU" dirty="0"/>
              <a:t>в объект типа </a:t>
            </a:r>
            <a:r>
              <a:rPr lang="en-US" dirty="0"/>
              <a:t>T </a:t>
            </a:r>
            <a:r>
              <a:rPr lang="ru-RU" dirty="0"/>
              <a:t>и возвращает его.</a:t>
            </a:r>
          </a:p>
          <a:p>
            <a:pPr lvl="1"/>
            <a:r>
              <a:rPr lang="en-US" b="1" dirty="0" err="1"/>
              <a:t>ValueTask</a:t>
            </a:r>
            <a:r>
              <a:rPr lang="en-US" b="1" dirty="0"/>
              <a:t>&lt;object?&gt; </a:t>
            </a:r>
            <a:r>
              <a:rPr lang="en-US" b="1" dirty="0" err="1"/>
              <a:t>DeserializeAsync</a:t>
            </a:r>
            <a:r>
              <a:rPr lang="en-US" b="1" dirty="0"/>
              <a:t>(Stream utf8Json, Type </a:t>
            </a:r>
            <a:r>
              <a:rPr lang="en-US" b="1" dirty="0" err="1"/>
              <a:t>type</a:t>
            </a:r>
            <a:r>
              <a:rPr lang="en-US" b="1" dirty="0"/>
              <a:t>, </a:t>
            </a:r>
            <a:r>
              <a:rPr lang="en-US" b="1" dirty="0" err="1"/>
              <a:t>JsonSerializerOptions</a:t>
            </a:r>
            <a:r>
              <a:rPr lang="en-US" b="1" dirty="0"/>
              <a:t> options, </a:t>
            </a:r>
            <a:r>
              <a:rPr lang="en-US" b="1" dirty="0" err="1"/>
              <a:t>CancellationToken</a:t>
            </a:r>
            <a:r>
              <a:rPr lang="en-US" b="1" dirty="0"/>
              <a:t> token)</a:t>
            </a:r>
            <a:r>
              <a:rPr lang="ru-RU" b="1" dirty="0"/>
              <a:t> - </a:t>
            </a:r>
            <a:r>
              <a:rPr lang="ru-RU" dirty="0" err="1"/>
              <a:t>десериализует</a:t>
            </a:r>
            <a:r>
              <a:rPr lang="ru-RU" dirty="0"/>
              <a:t> данные из потока </a:t>
            </a:r>
            <a:r>
              <a:rPr lang="en-US" dirty="0"/>
              <a:t>utf8Json, </a:t>
            </a:r>
            <a:r>
              <a:rPr lang="ru-RU" dirty="0"/>
              <a:t>который представляет объект </a:t>
            </a:r>
            <a:r>
              <a:rPr lang="en-US" dirty="0"/>
              <a:t>JSON, </a:t>
            </a:r>
            <a:r>
              <a:rPr lang="ru-RU" dirty="0"/>
              <a:t>в объект типа </a:t>
            </a:r>
            <a:r>
              <a:rPr lang="en-US" dirty="0"/>
              <a:t>type. </a:t>
            </a:r>
            <a:endParaRPr lang="ru-RU" dirty="0"/>
          </a:p>
          <a:p>
            <a:pPr lvl="1"/>
            <a:r>
              <a:rPr lang="en-US" b="1" dirty="0" err="1"/>
              <a:t>ValueTask</a:t>
            </a:r>
            <a:r>
              <a:rPr lang="en-US" b="1" dirty="0"/>
              <a:t>&lt;object?&gt; </a:t>
            </a:r>
            <a:r>
              <a:rPr lang="en-US" b="1" dirty="0" err="1"/>
              <a:t>DeserializeAsync</a:t>
            </a:r>
            <a:r>
              <a:rPr lang="en-US" b="1" dirty="0"/>
              <a:t>&lt;T&gt;(Stream utf8Json, </a:t>
            </a:r>
            <a:r>
              <a:rPr lang="en-US" b="1" dirty="0" err="1"/>
              <a:t>JsonSerializerOptions</a:t>
            </a:r>
            <a:r>
              <a:rPr lang="en-US" b="1" dirty="0"/>
              <a:t> options, </a:t>
            </a:r>
            <a:r>
              <a:rPr lang="en-US" b="1" dirty="0" err="1"/>
              <a:t>CancellationToken</a:t>
            </a:r>
            <a:r>
              <a:rPr lang="en-US" b="1" dirty="0"/>
              <a:t> token)</a:t>
            </a:r>
            <a:r>
              <a:rPr lang="ru-RU" b="1" dirty="0"/>
              <a:t> -</a:t>
            </a:r>
            <a:r>
              <a:rPr lang="en-US" dirty="0"/>
              <a:t> </a:t>
            </a:r>
            <a:r>
              <a:rPr lang="ru-RU" dirty="0" err="1"/>
              <a:t>десериализует</a:t>
            </a:r>
            <a:r>
              <a:rPr lang="ru-RU" dirty="0"/>
              <a:t> данные из потока </a:t>
            </a:r>
            <a:r>
              <a:rPr lang="en-US" dirty="0"/>
              <a:t>utf8Json, </a:t>
            </a:r>
            <a:r>
              <a:rPr lang="ru-RU" dirty="0"/>
              <a:t>который представляет объект </a:t>
            </a:r>
            <a:r>
              <a:rPr lang="en-US" dirty="0"/>
              <a:t>JSON, </a:t>
            </a:r>
            <a:r>
              <a:rPr lang="ru-RU" dirty="0"/>
              <a:t>в объект типа </a:t>
            </a:r>
            <a:r>
              <a:rPr lang="en-US" dirty="0"/>
              <a:t>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288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38765-074B-46DB-91DA-E216EF59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JSON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F8EF3F-2675-497C-8730-04637E76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1757918"/>
            <a:ext cx="7836730" cy="188710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E40885-EA7B-411C-8544-F84804CAA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82" y="4221088"/>
            <a:ext cx="56349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31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4C845-5CB7-4831-86ED-A53063F4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JSON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8834E5-0A75-44ED-95BD-81E8CEA4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68760"/>
            <a:ext cx="8229600" cy="411129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BD0FC7-181B-48D6-9031-826415D81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077072"/>
            <a:ext cx="3175868" cy="22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8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84003-B933-45F6-B29D-82C18D96F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JSON </a:t>
            </a:r>
            <a:r>
              <a:rPr lang="ru-RU" dirty="0" err="1"/>
              <a:t>сериализации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C7863-2EA5-4942-B5C2-77188DCAF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802681"/>
            <a:ext cx="8424936" cy="38361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 помощью дополнительного параметра типа </a:t>
            </a:r>
            <a:r>
              <a:rPr lang="ru-RU" dirty="0" err="1">
                <a:solidFill>
                  <a:schemeClr val="tx1"/>
                </a:solidFill>
              </a:rPr>
              <a:t>JsonSerializerOptions</a:t>
            </a:r>
            <a:r>
              <a:rPr lang="ru-RU" dirty="0">
                <a:solidFill>
                  <a:schemeClr val="tx1"/>
                </a:solidFill>
              </a:rPr>
              <a:t> можно настроить механизм </a:t>
            </a:r>
            <a:r>
              <a:rPr lang="ru-RU" dirty="0" err="1">
                <a:solidFill>
                  <a:schemeClr val="tx1"/>
                </a:solidFill>
              </a:rPr>
              <a:t>сериализации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ru-RU" dirty="0" err="1">
                <a:solidFill>
                  <a:schemeClr val="tx1"/>
                </a:solidFill>
              </a:rPr>
              <a:t>десериализации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ru-RU" b="1" dirty="0" err="1">
                <a:solidFill>
                  <a:schemeClr val="tx1"/>
                </a:solidFill>
              </a:rPr>
              <a:t>AllowTrailingCommas</a:t>
            </a:r>
            <a:r>
              <a:rPr lang="ru-RU" b="1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устанавливает, надо ли добавлять после последнего элемента в </a:t>
            </a:r>
            <a:r>
              <a:rPr lang="ru-RU" dirty="0" err="1">
                <a:solidFill>
                  <a:schemeClr val="tx1"/>
                </a:solidFill>
              </a:rPr>
              <a:t>json</a:t>
            </a:r>
            <a:r>
              <a:rPr lang="ru-RU" dirty="0">
                <a:solidFill>
                  <a:schemeClr val="tx1"/>
                </a:solidFill>
              </a:rPr>
              <a:t> запятую. Если равно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, запятая добавляется</a:t>
            </a:r>
          </a:p>
          <a:p>
            <a:pPr lvl="1" algn="l"/>
            <a:r>
              <a:rPr lang="ru-RU" b="1" dirty="0" err="1">
                <a:solidFill>
                  <a:schemeClr val="tx1"/>
                </a:solidFill>
              </a:rPr>
              <a:t>DefaultIgnoreCondition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устанавливает, будут ли </a:t>
            </a:r>
            <a:r>
              <a:rPr lang="ru-RU" dirty="0" err="1">
                <a:solidFill>
                  <a:schemeClr val="tx1"/>
                </a:solidFill>
              </a:rPr>
              <a:t>сериализоваться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ru-RU" dirty="0" err="1">
                <a:solidFill>
                  <a:schemeClr val="tx1"/>
                </a:solidFill>
              </a:rPr>
              <a:t>десериализоваться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json</a:t>
            </a:r>
            <a:r>
              <a:rPr lang="ru-RU" dirty="0">
                <a:solidFill>
                  <a:schemeClr val="tx1"/>
                </a:solidFill>
              </a:rPr>
              <a:t> свойства со значениями по умолчанию</a:t>
            </a:r>
          </a:p>
          <a:p>
            <a:pPr lvl="1" algn="l"/>
            <a:r>
              <a:rPr lang="ru-RU" b="1" dirty="0" err="1">
                <a:solidFill>
                  <a:schemeClr val="tx1"/>
                </a:solidFill>
              </a:rPr>
              <a:t>IgnoreReadOnlyProperties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устанавливает, будут ли </a:t>
            </a:r>
            <a:r>
              <a:rPr lang="ru-RU" dirty="0" err="1">
                <a:solidFill>
                  <a:schemeClr val="tx1"/>
                </a:solidFill>
              </a:rPr>
              <a:t>сериализоваться</a:t>
            </a:r>
            <a:r>
              <a:rPr lang="ru-RU" dirty="0">
                <a:solidFill>
                  <a:schemeClr val="tx1"/>
                </a:solidFill>
              </a:rPr>
              <a:t> свойства, предназначенные только для чтения</a:t>
            </a:r>
          </a:p>
          <a:p>
            <a:pPr lvl="1" algn="l"/>
            <a:r>
              <a:rPr lang="ru-RU" b="1" dirty="0" err="1">
                <a:solidFill>
                  <a:schemeClr val="tx1"/>
                </a:solidFill>
              </a:rPr>
              <a:t>WriteIndented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устанавливает, будут ли добавляться в </a:t>
            </a:r>
            <a:r>
              <a:rPr lang="ru-RU" dirty="0" err="1">
                <a:solidFill>
                  <a:schemeClr val="tx1"/>
                </a:solidFill>
              </a:rPr>
              <a:t>json</a:t>
            </a:r>
            <a:r>
              <a:rPr lang="ru-RU" dirty="0">
                <a:solidFill>
                  <a:schemeClr val="tx1"/>
                </a:solidFill>
              </a:rPr>
              <a:t> дополнительные пробелы. Если равно </a:t>
            </a:r>
            <a:r>
              <a:rPr lang="ru-RU" dirty="0" err="1">
                <a:solidFill>
                  <a:schemeClr val="tx1"/>
                </a:solidFill>
              </a:rPr>
              <a:t>true</a:t>
            </a:r>
            <a:r>
              <a:rPr lang="ru-RU" dirty="0">
                <a:solidFill>
                  <a:schemeClr val="tx1"/>
                </a:solidFill>
              </a:rPr>
              <a:t> устанавливаются дополнительные пробелы</a:t>
            </a:r>
          </a:p>
        </p:txBody>
      </p:sp>
    </p:spTree>
    <p:extLst>
      <p:ext uri="{BB962C8B-B14F-4D97-AF65-F5344CB8AC3E}">
        <p14:creationId xmlns:p14="http://schemas.microsoft.com/office/powerpoint/2010/main" val="3116383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1748AB-A680-45B0-8A21-5C953A15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JSON </a:t>
            </a:r>
            <a:r>
              <a:rPr lang="ru-RU" dirty="0" err="1"/>
              <a:t>сериализации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2D8059E-3579-40FA-8A18-1A7AEE096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576" y="1628799"/>
            <a:ext cx="6624736" cy="1975797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6CF0CE4-06AA-4E16-8F34-43A09CC64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71600" y="4221088"/>
            <a:ext cx="4587178" cy="1440160"/>
          </a:xfrm>
        </p:spPr>
      </p:pic>
    </p:spTree>
    <p:extLst>
      <p:ext uri="{BB962C8B-B14F-4D97-AF65-F5344CB8AC3E}">
        <p14:creationId xmlns:p14="http://schemas.microsoft.com/office/powerpoint/2010/main" val="3003336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9C522-4098-42B5-802E-8AA61813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 помощью атрибутов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A77AEB0-777F-4A67-9ECE-DD0B14E0CA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000694"/>
            <a:ext cx="4038600" cy="3724975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0541CFC6-0FE2-4D22-B0F6-2149F76C1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8803" y="2000694"/>
            <a:ext cx="4854857" cy="1512168"/>
          </a:xfr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011D49C-9798-4190-B4B9-5A7D2756DCDB}"/>
              </a:ext>
            </a:extLst>
          </p:cNvPr>
          <p:cNvSpPr/>
          <p:nvPr/>
        </p:nvSpPr>
        <p:spPr>
          <a:xfrm>
            <a:off x="1187624" y="1417638"/>
            <a:ext cx="1656184" cy="443902"/>
          </a:xfrm>
          <a:prstGeom prst="wedgeRectCallout">
            <a:avLst>
              <a:gd name="adj1" fmla="val -20833"/>
              <a:gd name="adj2" fmla="val 667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Класс </a:t>
            </a:r>
            <a:r>
              <a:rPr lang="en-US" dirty="0"/>
              <a:t>Person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08289A5-97C2-4A8F-9A85-7C723722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574949"/>
            <a:ext cx="2408129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98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AE5F3-8CB8-40BF-8C04-E175F67D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классов с наследованием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8D31524-1293-4498-B815-53C9AAE4BC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03" y="1723437"/>
            <a:ext cx="3649181" cy="3505763"/>
          </a:xfr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F4DB187-D5BF-4EAB-96D5-8C253FE0B3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52401" y="1723437"/>
            <a:ext cx="5334399" cy="820045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3C75FCC-3D47-4253-9390-60D4AE28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20" y="3428193"/>
            <a:ext cx="4995160" cy="14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классы пространства имен </a:t>
            </a:r>
            <a:r>
              <a:rPr lang="ru-RU" b="1" dirty="0" err="1"/>
              <a:t>System</a:t>
            </a:r>
            <a:r>
              <a:rPr lang="ru-RU" b="1" dirty="0"/>
              <a:t>.</a:t>
            </a:r>
            <a:r>
              <a:rPr lang="en-US" b="1" dirty="0"/>
              <a:t>IO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BinaryReader</a:t>
            </a:r>
            <a:r>
              <a:rPr lang="en-US" b="1" dirty="0"/>
              <a:t>, </a:t>
            </a:r>
            <a:r>
              <a:rPr lang="en-US" b="1" dirty="0" err="1"/>
              <a:t>BinaryWriter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u-RU" dirty="0"/>
              <a:t>чтение и запись значений простых встроенных типов (целочисленных, логических, строковых и т. п.) во внутренней форме представления</a:t>
            </a:r>
            <a:r>
              <a:rPr lang="en-US" dirty="0"/>
              <a:t>.</a:t>
            </a:r>
          </a:p>
          <a:p>
            <a:r>
              <a:rPr lang="ru-RU" b="1" dirty="0" err="1"/>
              <a:t>FileStream</a:t>
            </a:r>
            <a:r>
              <a:rPr lang="en-US" dirty="0"/>
              <a:t> - </a:t>
            </a:r>
            <a:r>
              <a:rPr lang="ru-RU" dirty="0"/>
              <a:t>произвольный доступ к потоку байтов в оперативной памяти</a:t>
            </a:r>
            <a:r>
              <a:rPr lang="en-US" dirty="0"/>
              <a:t>.</a:t>
            </a:r>
          </a:p>
          <a:p>
            <a:r>
              <a:rPr lang="ru-RU" b="1" dirty="0" err="1"/>
              <a:t>StreamReader</a:t>
            </a:r>
            <a:r>
              <a:rPr lang="ru-RU" b="1" dirty="0"/>
              <a:t>, </a:t>
            </a:r>
            <a:r>
              <a:rPr lang="ru-RU" b="1" dirty="0" err="1"/>
              <a:t>StreamWriter</a:t>
            </a:r>
            <a:r>
              <a:rPr lang="ru-RU" b="1" dirty="0"/>
              <a:t> </a:t>
            </a:r>
            <a:r>
              <a:rPr lang="en-US" dirty="0"/>
              <a:t>- </a:t>
            </a:r>
            <a:r>
              <a:rPr lang="ru-RU" dirty="0"/>
              <a:t>чтение из файла и запись в файл текстовой информации (произвольный доступ не поддерживается).</a:t>
            </a:r>
          </a:p>
          <a:p>
            <a:r>
              <a:rPr lang="en-US" b="1" dirty="0"/>
              <a:t>Directory,</a:t>
            </a:r>
            <a:r>
              <a:rPr lang="ru-RU" b="1" dirty="0"/>
              <a:t> </a:t>
            </a:r>
            <a:r>
              <a:rPr lang="en-US" b="1" dirty="0" err="1"/>
              <a:t>DirectoryInfo</a:t>
            </a:r>
            <a:r>
              <a:rPr lang="en-US" b="1" dirty="0"/>
              <a:t>, File,</a:t>
            </a:r>
            <a:r>
              <a:rPr lang="ru-RU" b="1" dirty="0"/>
              <a:t> </a:t>
            </a:r>
            <a:r>
              <a:rPr lang="en-US" b="1" dirty="0" err="1"/>
              <a:t>FileInfo</a:t>
            </a:r>
            <a:r>
              <a:rPr lang="ru-RU" b="1" dirty="0"/>
              <a:t> </a:t>
            </a:r>
            <a:r>
              <a:rPr lang="ru-RU" dirty="0"/>
              <a:t>- работа с каталогами или физическими файлами: создание, удаление, получение свойств.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0924"/>
            <a:ext cx="4038600" cy="424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ADF516-2C61-4DCF-B2CA-1E3DB1131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3"/>
            <a:ext cx="8229599" cy="4046383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E8831E-2747-4BB6-A439-54999F78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</a:t>
            </a:r>
            <a:r>
              <a:rPr lang="ru-RU" dirty="0" err="1"/>
              <a:t>сериализация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146406-45EC-465D-992A-D7C89BD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XML является одним из распространенных стандартов документов, который позволяет в удобной форме сохранять сложные по структуре данные.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B2D511DD-D83F-4D49-8273-6A82D55284E0}"/>
              </a:ext>
            </a:extLst>
          </p:cNvPr>
          <p:cNvSpPr/>
          <p:nvPr/>
        </p:nvSpPr>
        <p:spPr>
          <a:xfrm>
            <a:off x="6588224" y="2411857"/>
            <a:ext cx="1944216" cy="657103"/>
          </a:xfrm>
          <a:prstGeom prst="wedgeRectCallout">
            <a:avLst>
              <a:gd name="adj1" fmla="val -98714"/>
              <a:gd name="adj2" fmla="val 266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Версия и кодировка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27D9A779-AE81-43A4-B5DC-A42BCB971CCF}"/>
              </a:ext>
            </a:extLst>
          </p:cNvPr>
          <p:cNvSpPr/>
          <p:nvPr/>
        </p:nvSpPr>
        <p:spPr>
          <a:xfrm>
            <a:off x="6742584" y="3335128"/>
            <a:ext cx="1944216" cy="657103"/>
          </a:xfrm>
          <a:prstGeom prst="wedgeRectCallout">
            <a:avLst>
              <a:gd name="adj1" fmla="val -303447"/>
              <a:gd name="adj2" fmla="val -566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Корневой элемент</a:t>
            </a:r>
            <a:r>
              <a:rPr lang="en-US" dirty="0"/>
              <a:t> people</a:t>
            </a:r>
            <a:endParaRPr lang="ru-RU" dirty="0"/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D4122256-2185-4753-958B-CC7F0B4DC67A}"/>
              </a:ext>
            </a:extLst>
          </p:cNvPr>
          <p:cNvSpPr/>
          <p:nvPr/>
        </p:nvSpPr>
        <p:spPr>
          <a:xfrm>
            <a:off x="6878405" y="4326296"/>
            <a:ext cx="1944216" cy="657103"/>
          </a:xfrm>
          <a:prstGeom prst="wedgeRectCallout">
            <a:avLst>
              <a:gd name="adj1" fmla="val -301674"/>
              <a:gd name="adj2" fmla="val -1390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Вложенный элемент </a:t>
            </a:r>
            <a:r>
              <a:rPr lang="en-US" dirty="0"/>
              <a:t>Person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1859135F-FE93-4729-B1AA-79836FBBE9CF}"/>
              </a:ext>
            </a:extLst>
          </p:cNvPr>
          <p:cNvSpPr/>
          <p:nvPr/>
        </p:nvSpPr>
        <p:spPr>
          <a:xfrm>
            <a:off x="5244591" y="6029541"/>
            <a:ext cx="1944216" cy="657103"/>
          </a:xfrm>
          <a:prstGeom prst="wedgeRectCallout">
            <a:avLst>
              <a:gd name="adj1" fmla="val -93948"/>
              <a:gd name="adj2" fmla="val -1180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Атрибуты </a:t>
            </a:r>
            <a:r>
              <a:rPr lang="en-US" dirty="0"/>
              <a:t>name </a:t>
            </a:r>
            <a:r>
              <a:rPr lang="ru-RU" dirty="0"/>
              <a:t>и </a:t>
            </a:r>
            <a:r>
              <a:rPr lang="en-US" dirty="0"/>
              <a:t>age</a:t>
            </a:r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C83A484C-F27E-4672-9636-D5176AE0ACBA}"/>
              </a:ext>
            </a:extLst>
          </p:cNvPr>
          <p:cNvSpPr/>
          <p:nvPr/>
        </p:nvSpPr>
        <p:spPr>
          <a:xfrm>
            <a:off x="6876256" y="4978663"/>
            <a:ext cx="1944216" cy="657103"/>
          </a:xfrm>
          <a:prstGeom prst="wedgeRectCallout">
            <a:avLst>
              <a:gd name="adj1" fmla="val -279125"/>
              <a:gd name="adj2" fmla="val -1847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Вложенный элемент </a:t>
            </a:r>
            <a:r>
              <a:rPr lang="en-US" dirty="0"/>
              <a:t>Company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D0CF4-301B-43FD-BE95-A5BC3B32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76114-99AC-414F-AC17-99281F8D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ru-RU" dirty="0"/>
              <a:t>Нужно подключить пространство имен </a:t>
            </a:r>
            <a:r>
              <a:rPr lang="en-US" dirty="0" err="1"/>
              <a:t>System.Xml.Linq</a:t>
            </a:r>
            <a:endParaRPr lang="ru-RU" dirty="0"/>
          </a:p>
          <a:p>
            <a:r>
              <a:rPr lang="ru-RU" b="1" dirty="0"/>
              <a:t>Классы:</a:t>
            </a:r>
          </a:p>
          <a:p>
            <a:pPr lvl="1"/>
            <a:r>
              <a:rPr lang="ru-RU" dirty="0" err="1"/>
              <a:t>XAttribute</a:t>
            </a:r>
            <a:r>
              <a:rPr lang="ru-RU" dirty="0"/>
              <a:t>: представляет атрибут </a:t>
            </a:r>
            <a:r>
              <a:rPr lang="ru-RU" dirty="0" err="1"/>
              <a:t>xml</a:t>
            </a:r>
            <a:r>
              <a:rPr lang="ru-RU" dirty="0"/>
              <a:t>-элемента</a:t>
            </a:r>
          </a:p>
          <a:p>
            <a:pPr lvl="1"/>
            <a:r>
              <a:rPr lang="ru-RU" dirty="0" err="1"/>
              <a:t>XComment</a:t>
            </a:r>
            <a:r>
              <a:rPr lang="ru-RU" dirty="0"/>
              <a:t>: представляет комментарий</a:t>
            </a:r>
          </a:p>
          <a:p>
            <a:pPr lvl="1"/>
            <a:r>
              <a:rPr lang="ru-RU" dirty="0" err="1"/>
              <a:t>XDocument</a:t>
            </a:r>
            <a:r>
              <a:rPr lang="ru-RU" dirty="0"/>
              <a:t>: представляет весь </a:t>
            </a:r>
            <a:r>
              <a:rPr lang="ru-RU" dirty="0" err="1"/>
              <a:t>xml</a:t>
            </a:r>
            <a:r>
              <a:rPr lang="ru-RU" dirty="0"/>
              <a:t>-документ</a:t>
            </a:r>
          </a:p>
          <a:p>
            <a:pPr lvl="1"/>
            <a:r>
              <a:rPr lang="ru-RU" dirty="0" err="1"/>
              <a:t>XElement</a:t>
            </a:r>
            <a:r>
              <a:rPr lang="ru-RU" dirty="0"/>
              <a:t>: представляет отдельный </a:t>
            </a:r>
            <a:r>
              <a:rPr lang="ru-RU" dirty="0" err="1"/>
              <a:t>xml</a:t>
            </a:r>
            <a:r>
              <a:rPr lang="ru-RU" dirty="0"/>
              <a:t>-элемент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741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AA4D3-1BE8-4DA7-BBFC-5A2BC640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01A66A-1850-42FD-BCD4-80904C2A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1371413"/>
            <a:ext cx="7632848" cy="2603817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8E76DE-9C72-4CB7-B974-CBA2B708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6128"/>
            <a:ext cx="7523541" cy="27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4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892D2-57EB-4B10-9C42-CBB9BA83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D1098B-8FB8-457D-B8B7-9D9296811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576" y="1474300"/>
            <a:ext cx="7344816" cy="4855530"/>
          </a:xfrm>
        </p:spPr>
      </p:pic>
    </p:spTree>
    <p:extLst>
      <p:ext uri="{BB962C8B-B14F-4D97-AF65-F5344CB8AC3E}">
        <p14:creationId xmlns:p14="http://schemas.microsoft.com/office/powerpoint/2010/main" val="194735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2B42E-B2C1-4450-824D-1CB49BB8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запроса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F173C8-DD44-4C36-B76C-D1939C9EF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1700808"/>
            <a:ext cx="8700205" cy="403244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C38F15-0D25-4EDA-90CB-2D1445B2C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76" y="3429000"/>
            <a:ext cx="729244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5EA48-EA4D-4E2C-A4E3-4AB6769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BBAEC24-9692-4B5D-9B05-E4734EF969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520" y="1772816"/>
            <a:ext cx="5616624" cy="2617530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E5734EE1-9CDE-49A6-8F60-D3BF1E5577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4087" y="1772816"/>
            <a:ext cx="3780421" cy="252028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D972D1-FD3C-4103-8246-0A00B08993A5}"/>
              </a:ext>
            </a:extLst>
          </p:cNvPr>
          <p:cNvSpPr/>
          <p:nvPr/>
        </p:nvSpPr>
        <p:spPr>
          <a:xfrm>
            <a:off x="5580112" y="3429000"/>
            <a:ext cx="2880320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98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B7D01-2627-43DC-8247-AD8C0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ru-RU" dirty="0"/>
              <a:t>Изменение элемента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86C1B6-BAF1-4A7D-BDE7-21A1022E8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1631564"/>
            <a:ext cx="6375998" cy="273353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20803F-43AB-4409-9431-ABD0E5879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39952" y="2842013"/>
            <a:ext cx="4824536" cy="3332412"/>
          </a:xfr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7A03CD0-AEF8-4306-8BE5-9B2789F58F73}"/>
              </a:ext>
            </a:extLst>
          </p:cNvPr>
          <p:cNvSpPr/>
          <p:nvPr/>
        </p:nvSpPr>
        <p:spPr>
          <a:xfrm>
            <a:off x="4788024" y="3356992"/>
            <a:ext cx="3600400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60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9E790-F121-4203-A699-81E0116E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EAFE4AE-9BE2-4552-8E9E-3E55E1A42C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66245"/>
            <a:ext cx="7524328" cy="3052683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065A73-FB6E-4424-93AF-8FDE867A3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79781" y="4460906"/>
            <a:ext cx="4629523" cy="2331415"/>
          </a:xfrm>
        </p:spPr>
      </p:pic>
      <p:pic>
        <p:nvPicPr>
          <p:cNvPr id="11" name="Объект 7">
            <a:extLst>
              <a:ext uri="{FF2B5EF4-FFF2-40B4-BE49-F238E27FC236}">
                <a16:creationId xmlns:a16="http://schemas.microsoft.com/office/drawing/2014/main" id="{DDC74DDD-8622-466A-9ED3-A775B350F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5104"/>
            <a:ext cx="3744416" cy="2586350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B2AD6A6-DB76-45D0-9703-467556C619B8}"/>
              </a:ext>
            </a:extLst>
          </p:cNvPr>
          <p:cNvSpPr/>
          <p:nvPr/>
        </p:nvSpPr>
        <p:spPr>
          <a:xfrm>
            <a:off x="3635896" y="5638239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AC49459-9C88-40A9-BD4F-A1F75E547BFB}"/>
              </a:ext>
            </a:extLst>
          </p:cNvPr>
          <p:cNvSpPr/>
          <p:nvPr/>
        </p:nvSpPr>
        <p:spPr>
          <a:xfrm>
            <a:off x="221612" y="5638239"/>
            <a:ext cx="2766212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93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DAA3F-4D2F-4494-905F-05F03444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r>
              <a:rPr lang="ru-RU" dirty="0"/>
              <a:t>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EE6D9DE-6985-42E0-B127-FA6924B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ru-RU" dirty="0"/>
              <a:t>Нужно подключить </a:t>
            </a:r>
            <a:r>
              <a:rPr lang="en-US" dirty="0" err="1"/>
              <a:t>System.Xml.Serialization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 err="1"/>
              <a:t>XmlSerializer</a:t>
            </a:r>
            <a:r>
              <a:rPr lang="en-US" dirty="0"/>
              <a:t> </a:t>
            </a:r>
            <a:r>
              <a:rPr lang="ru-RU" dirty="0"/>
              <a:t>упрощает сохранение сложных объектов в формат </a:t>
            </a:r>
            <a:r>
              <a:rPr lang="ru-RU" dirty="0" err="1"/>
              <a:t>xml</a:t>
            </a:r>
            <a:r>
              <a:rPr lang="ru-RU" dirty="0"/>
              <a:t> и последующее их извлечение.</a:t>
            </a:r>
            <a:endParaRPr lang="en-US" dirty="0"/>
          </a:p>
          <a:p>
            <a:r>
              <a:rPr lang="ru-RU" dirty="0"/>
              <a:t>Для создания объекта </a:t>
            </a:r>
            <a:r>
              <a:rPr lang="ru-RU" dirty="0" err="1"/>
              <a:t>XmlSerializer</a:t>
            </a:r>
            <a:r>
              <a:rPr lang="ru-RU" dirty="0"/>
              <a:t> можно применять различные конструкторы, но почти все они требуют указания типа данных, которые будут </a:t>
            </a:r>
            <a:r>
              <a:rPr lang="ru-RU" dirty="0" err="1"/>
              <a:t>сериализоваться</a:t>
            </a:r>
            <a:r>
              <a:rPr lang="ru-RU" dirty="0"/>
              <a:t> и </a:t>
            </a:r>
            <a:r>
              <a:rPr lang="ru-RU" dirty="0" err="1"/>
              <a:t>десериализоваться</a:t>
            </a:r>
            <a:r>
              <a:rPr lang="ru-RU" dirty="0"/>
              <a:t>.</a:t>
            </a:r>
          </a:p>
          <a:p>
            <a:r>
              <a:rPr lang="ru-RU" dirty="0"/>
              <a:t>Класс, подлежащий </a:t>
            </a:r>
            <a:r>
              <a:rPr lang="ru-RU" dirty="0" err="1"/>
              <a:t>сериализации</a:t>
            </a:r>
            <a:r>
              <a:rPr lang="ru-RU" dirty="0"/>
              <a:t>, должен иметь стандартный конструктор без параметров и должен иметь модификатор доступа </a:t>
            </a:r>
            <a:r>
              <a:rPr lang="ru-RU" dirty="0" err="1"/>
              <a:t>public</a:t>
            </a:r>
            <a:r>
              <a:rPr lang="ru-RU" dirty="0"/>
              <a:t>. </a:t>
            </a:r>
            <a:r>
              <a:rPr lang="ru-RU" dirty="0" err="1"/>
              <a:t>Сериализации</a:t>
            </a:r>
            <a:r>
              <a:rPr lang="ru-RU" dirty="0"/>
              <a:t> подлежат только элементы со спецификатором доступа </a:t>
            </a:r>
            <a:r>
              <a:rPr lang="en-US" dirty="0"/>
              <a:t>public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444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CEA33-227F-470F-A85F-BFCC9297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906DD2-3C20-4AB4-BBC6-667B845B1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268760"/>
            <a:ext cx="3384376" cy="2791294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4DF704-6848-4975-9F54-5D39D6F7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60054"/>
            <a:ext cx="6192688" cy="2574190"/>
          </a:xfrm>
          <a:prstGeom prst="rect">
            <a:avLst/>
          </a:prstGeom>
        </p:spPr>
      </p:pic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26B4C575-FCEA-4236-886A-691F1902C0E4}"/>
              </a:ext>
            </a:extLst>
          </p:cNvPr>
          <p:cNvSpPr/>
          <p:nvPr/>
        </p:nvSpPr>
        <p:spPr>
          <a:xfrm>
            <a:off x="5004048" y="4797152"/>
            <a:ext cx="1656184" cy="648072"/>
          </a:xfrm>
          <a:prstGeom prst="wedgeRectCallout">
            <a:avLst>
              <a:gd name="adj1" fmla="val -97354"/>
              <a:gd name="adj2" fmla="val -47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Вложенный</a:t>
            </a:r>
          </a:p>
          <a:p>
            <a:pPr algn="ctr"/>
            <a:r>
              <a:rPr lang="ru-RU" dirty="0"/>
              <a:t>класс</a:t>
            </a:r>
          </a:p>
        </p:txBody>
      </p:sp>
    </p:spTree>
    <p:extLst>
      <p:ext uri="{BB962C8B-B14F-4D97-AF65-F5344CB8AC3E}">
        <p14:creationId xmlns:p14="http://schemas.microsoft.com/office/powerpoint/2010/main" val="241081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данными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Таким образом, выполнять обмен с внешними устройствами можно на </a:t>
            </a:r>
            <a:r>
              <a:rPr lang="ru-RU" b="1" dirty="0"/>
              <a:t>уровне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байтов (</a:t>
            </a:r>
            <a:r>
              <a:rPr lang="ru-RU" b="1" dirty="0" err="1"/>
              <a:t>FileStream</a:t>
            </a:r>
            <a:r>
              <a:rPr lang="ru-RU" b="1" dirty="0"/>
              <a:t>);</a:t>
            </a:r>
          </a:p>
          <a:p>
            <a:pPr lvl="1"/>
            <a:r>
              <a:rPr lang="ru-RU" dirty="0"/>
              <a:t>двоичного представления данных (</a:t>
            </a:r>
            <a:r>
              <a:rPr lang="ru-RU" dirty="0" err="1"/>
              <a:t>BinaryReader</a:t>
            </a:r>
            <a:r>
              <a:rPr lang="ru-RU" dirty="0"/>
              <a:t>, </a:t>
            </a:r>
            <a:r>
              <a:rPr lang="ru-RU" dirty="0" err="1"/>
              <a:t>BinaryWriter</a:t>
            </a:r>
            <a:r>
              <a:rPr lang="ru-RU" dirty="0"/>
              <a:t>);</a:t>
            </a:r>
          </a:p>
          <a:p>
            <a:pPr lvl="1"/>
            <a:r>
              <a:rPr lang="ru-RU" b="1" dirty="0"/>
              <a:t>текста, то есть символов (</a:t>
            </a:r>
            <a:r>
              <a:rPr lang="ru-RU" b="1" dirty="0" err="1"/>
              <a:t>StreamWriter</a:t>
            </a:r>
            <a:r>
              <a:rPr lang="ru-RU" b="1" dirty="0"/>
              <a:t>, </a:t>
            </a:r>
            <a:r>
              <a:rPr lang="ru-RU" b="1" dirty="0" err="1"/>
              <a:t>StreamReader</a:t>
            </a:r>
            <a:r>
              <a:rPr lang="ru-RU" b="1" dirty="0"/>
              <a:t>).</a:t>
            </a:r>
          </a:p>
          <a:p>
            <a:r>
              <a:rPr lang="ru-RU" dirty="0"/>
              <a:t>В .NET используется кодировка </a:t>
            </a:r>
            <a:r>
              <a:rPr lang="ru-RU" dirty="0" err="1"/>
              <a:t>Unicode</a:t>
            </a:r>
            <a:r>
              <a:rPr lang="ru-RU" dirty="0"/>
              <a:t>, в которой каждый символ кодируется двумя байтами. Классы, работающие с текстом, являются </a:t>
            </a:r>
            <a:r>
              <a:rPr lang="ru-RU" b="1" dirty="0"/>
              <a:t>оболочками классов</a:t>
            </a:r>
            <a:r>
              <a:rPr lang="ru-RU" dirty="0"/>
              <a:t>, использующих байты, и автоматически выполняют </a:t>
            </a:r>
            <a:r>
              <a:rPr lang="ru-RU" b="1" dirty="0"/>
              <a:t>перекодирование</a:t>
            </a:r>
            <a:r>
              <a:rPr lang="ru-RU" dirty="0"/>
              <a:t> из байтов в символы и обратно.</a:t>
            </a:r>
          </a:p>
          <a:p>
            <a:r>
              <a:rPr lang="ru-RU" dirty="0"/>
              <a:t>Двоичные и байтовые потоки хранят данные </a:t>
            </a:r>
            <a:r>
              <a:rPr lang="ru-RU" b="1" dirty="0"/>
              <a:t>в том же виде</a:t>
            </a:r>
            <a:r>
              <a:rPr lang="ru-RU" dirty="0"/>
              <a:t>, в котором они представлены в оперативной памяти, то есть при обмене с файлом происходит побитовое копирование информации. </a:t>
            </a:r>
          </a:p>
          <a:p>
            <a:r>
              <a:rPr lang="ru-RU" dirty="0"/>
              <a:t>Двоичные файлы применяются не для просмотра их человеком, а для использования в программах.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7CF14-DEE7-4C9B-B62A-37D72E75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Сериализация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9814B9-9EF8-4063-A51A-D58E24F09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5901"/>
            <a:ext cx="8229600" cy="385456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CFA07A-AEF8-4191-8853-F8E198AF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430" y="3100426"/>
            <a:ext cx="4267570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630E9-14CD-4E97-867A-1748BDF8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Сериализация</a:t>
            </a:r>
            <a:r>
              <a:rPr lang="ru-RU" dirty="0"/>
              <a:t> классов с наследованием</a:t>
            </a:r>
          </a:p>
        </p:txBody>
      </p:sp>
      <p:pic>
        <p:nvPicPr>
          <p:cNvPr id="4" name="Объект 12">
            <a:extLst>
              <a:ext uri="{FF2B5EF4-FFF2-40B4-BE49-F238E27FC236}">
                <a16:creationId xmlns:a16="http://schemas.microsoft.com/office/drawing/2014/main" id="{417F29C1-802B-45B7-9A7C-533594E1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723437"/>
            <a:ext cx="3649181" cy="35057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8A2D3-5F1F-4EF9-AA7A-7F723B12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84" y="1844824"/>
            <a:ext cx="5040560" cy="14792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D66C27-7BAD-4E81-B0A1-9333E2FEF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11" y="5085184"/>
            <a:ext cx="7618786" cy="13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7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812BF-716A-47E4-94B1-5B3176EF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Десериализация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0EB4B7-0849-43D9-86F9-668952F5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772816"/>
            <a:ext cx="8229600" cy="2532755"/>
          </a:xfrm>
        </p:spPr>
      </p:pic>
    </p:spTree>
    <p:extLst>
      <p:ext uri="{BB962C8B-B14F-4D97-AF65-F5344CB8AC3E}">
        <p14:creationId xmlns:p14="http://schemas.microsoft.com/office/powerpoint/2010/main" val="2922999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каталогами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работы с каталогами используются классы:</a:t>
            </a:r>
          </a:p>
          <a:p>
            <a:pPr lvl="1"/>
            <a:r>
              <a:rPr lang="en-US" b="1" dirty="0" err="1"/>
              <a:t>DirectoryInfo</a:t>
            </a:r>
            <a:r>
              <a:rPr lang="ru-RU" b="1" dirty="0"/>
              <a:t>,</a:t>
            </a:r>
          </a:p>
          <a:p>
            <a:pPr lvl="1"/>
            <a:r>
              <a:rPr lang="en-US" b="1" dirty="0"/>
              <a:t>Directory</a:t>
            </a:r>
            <a:r>
              <a:rPr lang="ru-RU" b="1" dirty="0"/>
              <a:t> </a:t>
            </a:r>
            <a:r>
              <a:rPr lang="ru-RU" dirty="0"/>
              <a:t>(статические методы).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75750"/>
              </p:ext>
            </p:extLst>
          </p:nvPr>
        </p:nvGraphicFramePr>
        <p:xfrm>
          <a:off x="755576" y="3212976"/>
          <a:ext cx="7632848" cy="32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09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Create()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Создает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Delete()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Exists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Проверяет,</a:t>
                      </a:r>
                      <a:r>
                        <a:rPr lang="ru-RU" baseline="0" dirty="0"/>
                        <a:t> существует ли каталог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err="1"/>
                        <a:t>MoveTo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Перемещает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Получает родительский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Root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Получает корневой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7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работы с каталогами используются классы:</a:t>
            </a:r>
          </a:p>
          <a:p>
            <a:pPr lvl="1"/>
            <a:r>
              <a:rPr lang="en-US" b="1" dirty="0" err="1"/>
              <a:t>FileInfo</a:t>
            </a:r>
            <a:r>
              <a:rPr lang="ru-RU" b="1" dirty="0"/>
              <a:t>,</a:t>
            </a:r>
          </a:p>
          <a:p>
            <a:pPr lvl="1"/>
            <a:r>
              <a:rPr lang="en-US" b="1" dirty="0"/>
              <a:t>File</a:t>
            </a:r>
            <a:r>
              <a:rPr lang="en-US" dirty="0"/>
              <a:t> </a:t>
            </a:r>
            <a:r>
              <a:rPr lang="ru-RU" b="1" dirty="0"/>
              <a:t> </a:t>
            </a:r>
            <a:r>
              <a:rPr lang="ru-RU" dirty="0"/>
              <a:t>(статические методы).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29357"/>
              </p:ext>
            </p:extLst>
          </p:nvPr>
        </p:nvGraphicFramePr>
        <p:xfrm>
          <a:off x="755576" y="3212976"/>
          <a:ext cx="7632848" cy="3240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09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Create()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Создает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Delete()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Exists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Проверяет,</a:t>
                      </a:r>
                      <a:r>
                        <a:rPr lang="ru-RU" baseline="0" dirty="0"/>
                        <a:t> существует ли файл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err="1"/>
                        <a:t>MoveTo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Перемещает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 err="1"/>
                        <a:t>CopyTo</a:t>
                      </a:r>
                      <a:r>
                        <a:rPr lang="ru-RU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Копирует</a:t>
                      </a:r>
                      <a:r>
                        <a:rPr lang="ru-RU" baseline="0" dirty="0"/>
                        <a:t> файл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r>
                        <a:rPr lang="en-US" dirty="0"/>
                        <a:t>Directory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Получает родительский каталог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3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бинарном файле записаны целые числа. </a:t>
            </a:r>
          </a:p>
          <a:p>
            <a:pPr lvl="1"/>
            <a:r>
              <a:rPr lang="ru-RU" dirty="0"/>
              <a:t>Найти количество простых чисел в файле.</a:t>
            </a:r>
          </a:p>
          <a:p>
            <a:pPr lvl="1"/>
            <a:r>
              <a:rPr lang="ru-RU" dirty="0"/>
              <a:t>Найти самое большое простое число и записать его в конец файла.</a:t>
            </a:r>
          </a:p>
          <a:p>
            <a:r>
              <a:rPr lang="ru-RU" dirty="0"/>
              <a:t>В текстовом файле записаны целые числа. </a:t>
            </a:r>
          </a:p>
          <a:p>
            <a:pPr lvl="1"/>
            <a:r>
              <a:rPr lang="ru-RU" dirty="0"/>
              <a:t>Отсортировать их по возрастанию и записать другой тестовый файл.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Записать отсортированные числа в конец первого файла.</a:t>
            </a:r>
            <a:endParaRPr lang="en-US" dirty="0"/>
          </a:p>
          <a:p>
            <a:r>
              <a:rPr lang="ru-RU" dirty="0"/>
              <a:t>Удалить из бинарного файла, в который записаны данные типа </a:t>
            </a:r>
            <a:r>
              <a:rPr lang="en-US" dirty="0"/>
              <a:t>Person</a:t>
            </a:r>
            <a:r>
              <a:rPr lang="ru-RU" dirty="0"/>
              <a:t> запись с номером </a:t>
            </a:r>
            <a:r>
              <a:rPr lang="en-US" dirty="0"/>
              <a:t>k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4552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9853D-1010-412A-9492-E5CB7040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BC181-9515-4698-A622-7360046F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коллекцию из элементов пользовательского класса.</a:t>
            </a:r>
          </a:p>
          <a:p>
            <a:r>
              <a:rPr lang="ru-RU" dirty="0"/>
              <a:t>Сохранить ее в файл (</a:t>
            </a:r>
            <a:r>
              <a:rPr lang="en-US" dirty="0"/>
              <a:t>bin/xml/json/txt)</a:t>
            </a:r>
          </a:p>
          <a:p>
            <a:r>
              <a:rPr lang="ru-RU" dirty="0"/>
              <a:t>Загрузить коллекцию из файла (</a:t>
            </a:r>
            <a:r>
              <a:rPr lang="en-US" dirty="0"/>
              <a:t>bin/xml/json/txt)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809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0EAB-7C69-41B9-969A-F1BDFBCA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5A6C2-73C5-4457-92FC-B86CF612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Создать иерархию классов:</a:t>
            </a:r>
          </a:p>
          <a:p>
            <a:pPr lvl="1"/>
            <a:r>
              <a:rPr lang="ru-RU" sz="2600" dirty="0"/>
              <a:t>Товар</a:t>
            </a:r>
            <a:r>
              <a:rPr lang="en-US" sz="2600" dirty="0"/>
              <a:t>(Good)</a:t>
            </a:r>
            <a:r>
              <a:rPr lang="ru-RU" sz="2600" dirty="0"/>
              <a:t>, </a:t>
            </a:r>
          </a:p>
          <a:p>
            <a:pPr lvl="1"/>
            <a:r>
              <a:rPr lang="ru-RU" sz="2600" dirty="0"/>
              <a:t>Игрушка</a:t>
            </a:r>
            <a:r>
              <a:rPr lang="en-US" sz="2600" dirty="0"/>
              <a:t> (Toy)</a:t>
            </a:r>
            <a:r>
              <a:rPr lang="ru-RU" sz="2600" dirty="0"/>
              <a:t>, продукт</a:t>
            </a:r>
            <a:r>
              <a:rPr lang="en-US" sz="2600" dirty="0"/>
              <a:t> (Product)</a:t>
            </a:r>
            <a:r>
              <a:rPr lang="ru-RU" sz="2600" dirty="0"/>
              <a:t>,</a:t>
            </a:r>
          </a:p>
          <a:p>
            <a:pPr lvl="1"/>
            <a:r>
              <a:rPr lang="ru-RU" sz="2600" dirty="0"/>
              <a:t>молочный продукт</a:t>
            </a:r>
            <a:r>
              <a:rPr lang="en-US" sz="2600" dirty="0"/>
              <a:t> (</a:t>
            </a:r>
            <a:r>
              <a:rPr lang="en-US" sz="2600" dirty="0" err="1"/>
              <a:t>MilkProduct</a:t>
            </a:r>
            <a:r>
              <a:rPr lang="en-US" sz="2600" dirty="0"/>
              <a:t>)</a:t>
            </a:r>
            <a:r>
              <a:rPr lang="ru-RU" sz="2600" dirty="0"/>
              <a:t>;</a:t>
            </a:r>
          </a:p>
          <a:p>
            <a:r>
              <a:rPr lang="ru-RU" dirty="0"/>
              <a:t>Создать коллекцию </a:t>
            </a:r>
            <a:r>
              <a:rPr lang="en-US" dirty="0"/>
              <a:t>List&lt;Good&gt;</a:t>
            </a:r>
            <a:r>
              <a:rPr lang="ru-RU" dirty="0"/>
              <a:t>, в которую записать 20 элементов (элементы должны быть из разных классов иерархии)</a:t>
            </a:r>
          </a:p>
          <a:p>
            <a:r>
              <a:rPr lang="ru-RU" dirty="0"/>
              <a:t>Вывести коллекцию</a:t>
            </a:r>
          </a:p>
          <a:p>
            <a:r>
              <a:rPr lang="ru-RU" dirty="0"/>
              <a:t>Отсортировать коллекцию</a:t>
            </a:r>
          </a:p>
          <a:p>
            <a:r>
              <a:rPr lang="ru-RU" dirty="0"/>
              <a:t>Выполнить 3 </a:t>
            </a:r>
            <a:r>
              <a:rPr lang="en-US" dirty="0"/>
              <a:t>LINQ-</a:t>
            </a:r>
            <a:r>
              <a:rPr lang="ru-RU" dirty="0"/>
              <a:t>запроса</a:t>
            </a:r>
            <a:r>
              <a:rPr lang="en-US" dirty="0"/>
              <a:t> (</a:t>
            </a:r>
            <a:r>
              <a:rPr lang="ru-RU" dirty="0"/>
              <a:t>выборка, агрегация, группировка)</a:t>
            </a:r>
          </a:p>
          <a:p>
            <a:r>
              <a:rPr lang="ru-RU" dirty="0"/>
              <a:t> Сохранить объекты типа Продукт в файл (текстовый/бинарный/</a:t>
            </a:r>
            <a:r>
              <a:rPr lang="en-US" dirty="0"/>
              <a:t>json/xml)</a:t>
            </a:r>
            <a:endParaRPr lang="ru-RU" dirty="0"/>
          </a:p>
          <a:p>
            <a:r>
              <a:rPr lang="ru-RU" dirty="0"/>
              <a:t>Сделать меню и обработку ошибок.</a:t>
            </a:r>
          </a:p>
        </p:txBody>
      </p:sp>
    </p:spTree>
    <p:extLst>
      <p:ext uri="{BB962C8B-B14F-4D97-AF65-F5344CB8AC3E}">
        <p14:creationId xmlns:p14="http://schemas.microsoft.com/office/powerpoint/2010/main" val="40196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файлам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Доступ к файлам может быть:</a:t>
            </a:r>
          </a:p>
          <a:p>
            <a:pPr lvl="1"/>
            <a:r>
              <a:rPr lang="ru-RU" b="1" dirty="0"/>
              <a:t>последовательным</a:t>
            </a:r>
            <a:r>
              <a:rPr lang="ru-RU" dirty="0"/>
              <a:t>, когда очередной элемент можно прочитать (записать) только после аналогичной операции с предыдущим элементом,</a:t>
            </a:r>
          </a:p>
          <a:p>
            <a:pPr lvl="1"/>
            <a:r>
              <a:rPr lang="ru-RU" b="1" dirty="0"/>
              <a:t>прямым</a:t>
            </a:r>
            <a:r>
              <a:rPr lang="ru-RU" dirty="0"/>
              <a:t>, при котором выполняется чтение (запись) произвольного элемента по заданному адресу. </a:t>
            </a:r>
          </a:p>
          <a:p>
            <a:r>
              <a:rPr lang="ru-RU" dirty="0"/>
              <a:t>Текстовые файлы позволяют выполнять только последовательный доступ, в двоичных и байтовых потоках можно использовать оба метода.</a:t>
            </a:r>
          </a:p>
          <a:p>
            <a:r>
              <a:rPr lang="ru-RU" dirty="0"/>
              <a:t>Прямой доступ в сочетании с отсутствием преобразований обеспечивает высокую скорость получения нужной информации.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классов файловых потоков </a:t>
            </a:r>
            <a:r>
              <a:rPr lang="en-US" dirty="0" err="1"/>
              <a:t>Filestream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ru-RU" dirty="0"/>
              <a:t>//1. Создание потока и связывание его с физическим файлом</a:t>
            </a:r>
          </a:p>
          <a:p>
            <a:pPr>
              <a:buNone/>
            </a:pPr>
            <a:r>
              <a:rPr lang="en-US" dirty="0" err="1"/>
              <a:t>FileStream</a:t>
            </a:r>
            <a:r>
              <a:rPr lang="en-US" dirty="0"/>
              <a:t> f = new </a:t>
            </a:r>
            <a:r>
              <a:rPr lang="en-US" dirty="0" err="1"/>
              <a:t>FileStream</a:t>
            </a:r>
            <a:r>
              <a:rPr lang="ru-RU" dirty="0"/>
              <a:t> </a:t>
            </a:r>
            <a:r>
              <a:rPr lang="en-US" dirty="0"/>
              <a:t>("test.txt",</a:t>
            </a:r>
            <a:r>
              <a:rPr lang="ru-RU" dirty="0"/>
              <a:t> </a:t>
            </a:r>
            <a:r>
              <a:rPr lang="en-US" dirty="0" err="1"/>
              <a:t>FileMode.Create</a:t>
            </a:r>
            <a:r>
              <a:rPr lang="en-US" dirty="0"/>
              <a:t>, </a:t>
            </a:r>
            <a:r>
              <a:rPr lang="en-US" dirty="0" err="1"/>
              <a:t>FileAccess.ReadWrite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ru-RU" dirty="0"/>
              <a:t>//2. Обмен</a:t>
            </a:r>
            <a:r>
              <a:rPr lang="en-US" dirty="0"/>
              <a:t>            </a:t>
            </a:r>
            <a:endParaRPr lang="ru-RU" dirty="0"/>
          </a:p>
          <a:p>
            <a:pPr>
              <a:buNone/>
            </a:pPr>
            <a:r>
              <a:rPr lang="en-US" dirty="0"/>
              <a:t>for (byte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 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ru-RU" dirty="0" err="1"/>
              <a:t>f.WriteByte</a:t>
            </a:r>
            <a:r>
              <a:rPr lang="ru-RU" dirty="0"/>
              <a:t>(</a:t>
            </a:r>
            <a:r>
              <a:rPr lang="ru-RU" dirty="0" err="1"/>
              <a:t>i</a:t>
            </a:r>
            <a:r>
              <a:rPr lang="ru-RU" dirty="0"/>
              <a:t>); </a:t>
            </a:r>
          </a:p>
          <a:p>
            <a:pPr>
              <a:buNone/>
            </a:pPr>
            <a:r>
              <a:rPr lang="ru-RU" dirty="0"/>
              <a:t>             }</a:t>
            </a:r>
          </a:p>
          <a:p>
            <a:pPr>
              <a:buNone/>
            </a:pPr>
            <a:r>
              <a:rPr lang="ru-RU" dirty="0"/>
              <a:t> //3. Закрыть файл</a:t>
            </a:r>
          </a:p>
          <a:p>
            <a:pPr>
              <a:buNone/>
            </a:pPr>
            <a:r>
              <a:rPr lang="ru-RU" dirty="0" err="1"/>
              <a:t>f.Close</a:t>
            </a:r>
            <a:r>
              <a:rPr lang="ru-RU" dirty="0"/>
              <a:t>();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4032AF50-3953-47F3-8AF6-99D6A48DC9E2}"/>
              </a:ext>
            </a:extLst>
          </p:cNvPr>
          <p:cNvSpPr/>
          <p:nvPr/>
        </p:nvSpPr>
        <p:spPr>
          <a:xfrm>
            <a:off x="6372200" y="3717032"/>
            <a:ext cx="2520280" cy="1944216"/>
          </a:xfrm>
          <a:prstGeom prst="wedgeRectCallout">
            <a:avLst>
              <a:gd name="adj1" fmla="val -29611"/>
              <a:gd name="adj2" fmla="val -1011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CreateNew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OpenOrCreate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Truncate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/>
          <a:lstStyle/>
          <a:p>
            <a:r>
              <a:rPr lang="ru-RU" dirty="0"/>
              <a:t>Режимы доступа к файлу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90872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только для чтения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ReadWrite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для чтения и записи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Write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 только для записи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23528" y="2348880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Режимы открытия файла</a:t>
            </a:r>
          </a:p>
        </p:txBody>
      </p:sp>
      <p:graphicFrame>
        <p:nvGraphicFramePr>
          <p:cNvPr id="6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3098800"/>
          <a:ext cx="8229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Append 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файл, если он существует, и установить текущий указатель в конец файла. Если файл не существует, создать новый файл.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Create 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Создать новый файл. Если в каталоге уже существует файл с таким же именем, он будет стерт.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CreateNew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Создать новый файл. Если в каталоге уже существует файл с таким же именем, возникает исключение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IOException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Open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существующий файл.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OpenOrCreate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файл, если он существует. Если нет, создать файл с таким именем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Truncate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  <a:cs typeface="Times New Roman"/>
                        </a:rPr>
                        <a:t>Открыть существующий файл. После открытия он должен быть обрезан до нулевой длины.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Инструкция </a:t>
            </a:r>
            <a:r>
              <a:rPr lang="ru-RU" b="1" dirty="0" err="1"/>
              <a:t>using</a:t>
            </a:r>
            <a:r>
              <a:rPr lang="ru-RU" dirty="0"/>
              <a:t> позволяет не писать явный код для закрытия файловых потоков и делает это автоматически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using (</a:t>
            </a:r>
            <a:r>
              <a:rPr lang="en-US" dirty="0" err="1"/>
              <a:t>FileStream</a:t>
            </a:r>
            <a:r>
              <a:rPr lang="en-US" dirty="0"/>
              <a:t> f = new </a:t>
            </a:r>
            <a:r>
              <a:rPr lang="en-US" dirty="0" err="1"/>
              <a:t>FileStream</a:t>
            </a:r>
            <a:r>
              <a:rPr lang="ru-RU" dirty="0"/>
              <a:t> </a:t>
            </a:r>
            <a:r>
              <a:rPr lang="en-US" dirty="0"/>
              <a:t>("test.txt",</a:t>
            </a:r>
            <a:r>
              <a:rPr lang="ru-RU" dirty="0"/>
              <a:t> </a:t>
            </a:r>
            <a:r>
              <a:rPr lang="en-US" dirty="0" err="1"/>
              <a:t>FileMode.Create</a:t>
            </a:r>
            <a:r>
              <a:rPr lang="en-US" dirty="0"/>
              <a:t>, </a:t>
            </a:r>
            <a:r>
              <a:rPr lang="en-US" dirty="0" err="1"/>
              <a:t>FileAccess.ReadWrite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for (byte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 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	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	</a:t>
            </a:r>
            <a:r>
              <a:rPr lang="ru-RU" dirty="0" err="1"/>
              <a:t>f.WriteByte</a:t>
            </a:r>
            <a:r>
              <a:rPr lang="ru-RU" dirty="0"/>
              <a:t>(i); </a:t>
            </a:r>
          </a:p>
          <a:p>
            <a:pPr marL="0" indent="0">
              <a:buNone/>
            </a:pPr>
            <a:r>
              <a:rPr lang="ru-RU" dirty="0"/>
              <a:t>             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998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3175</Words>
  <Application>Microsoft Office PowerPoint</Application>
  <PresentationFormat>Экран (4:3)</PresentationFormat>
  <Paragraphs>416</Paragraphs>
  <Slides>57</Slides>
  <Notes>12</Notes>
  <HiddenSlides>10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3" baseType="lpstr">
      <vt:lpstr>Arial</vt:lpstr>
      <vt:lpstr>Calibri</vt:lpstr>
      <vt:lpstr>Cascadia Mono</vt:lpstr>
      <vt:lpstr>Times New Roman</vt:lpstr>
      <vt:lpstr>verdana</vt:lpstr>
      <vt:lpstr>Тема Office</vt:lpstr>
      <vt:lpstr>Работа с файлами</vt:lpstr>
      <vt:lpstr>Основные понятия</vt:lpstr>
      <vt:lpstr>Обмен данными</vt:lpstr>
      <vt:lpstr>Основные классы пространства имен System.IO</vt:lpstr>
      <vt:lpstr>Обмен данными</vt:lpstr>
      <vt:lpstr>Доступ к файлам </vt:lpstr>
      <vt:lpstr>Использование классов файловых потоков Filestream</vt:lpstr>
      <vt:lpstr>Режимы доступа к файлу</vt:lpstr>
      <vt:lpstr>Использование using</vt:lpstr>
      <vt:lpstr>Исключительные ситуации</vt:lpstr>
      <vt:lpstr>Использование класса File</vt:lpstr>
      <vt:lpstr>Исключительные ситуации</vt:lpstr>
      <vt:lpstr>Потоки байтов (FileStream)</vt:lpstr>
      <vt:lpstr>Потоки байтов (FileStream)</vt:lpstr>
      <vt:lpstr>Запись и чтение потока байтов</vt:lpstr>
      <vt:lpstr>Запись и чтение объектов в файл</vt:lpstr>
      <vt:lpstr>Запись и чтение объектов в файл</vt:lpstr>
      <vt:lpstr>Потоки символов (StreamWriter,)</vt:lpstr>
      <vt:lpstr>Потоки символов (StreamReader)</vt:lpstr>
      <vt:lpstr>Запись в текстовый файл</vt:lpstr>
      <vt:lpstr>Чтение из текстового файла</vt:lpstr>
      <vt:lpstr>Двоичные файлы  (BinaryWriter)</vt:lpstr>
      <vt:lpstr>Двоичные файлы  (BinaryReader)</vt:lpstr>
      <vt:lpstr>Запись в файл</vt:lpstr>
      <vt:lpstr>Чтение из файла</vt:lpstr>
      <vt:lpstr>Сохранение объектов (сериализация)</vt:lpstr>
      <vt:lpstr>Формат сериализации</vt:lpstr>
      <vt:lpstr>Cохранение объектов в двоичном формате</vt:lpstr>
      <vt:lpstr>Cохранение объектов в двоичном формате</vt:lpstr>
      <vt:lpstr>Cохранение объектов в двоичном формате</vt:lpstr>
      <vt:lpstr>Работа с JSON</vt:lpstr>
      <vt:lpstr>Работа с JSON</vt:lpstr>
      <vt:lpstr>Работа с JSON</vt:lpstr>
      <vt:lpstr>Работа с JSON</vt:lpstr>
      <vt:lpstr>Работа с JSON</vt:lpstr>
      <vt:lpstr>Настройка JSON сериализации</vt:lpstr>
      <vt:lpstr>Настройка JSON сериализации</vt:lpstr>
      <vt:lpstr>Настройка с помощью атрибутов</vt:lpstr>
      <vt:lpstr>Сериализация классов с наследованием</vt:lpstr>
      <vt:lpstr>XML - сериализация</vt:lpstr>
      <vt:lpstr>LINQ to XML</vt:lpstr>
      <vt:lpstr>LINQ to XML</vt:lpstr>
      <vt:lpstr>LINQ to XML</vt:lpstr>
      <vt:lpstr>Пример запроса</vt:lpstr>
      <vt:lpstr>Добавление элементов</vt:lpstr>
      <vt:lpstr>  Изменение элемента</vt:lpstr>
      <vt:lpstr>Удаление элемента</vt:lpstr>
      <vt:lpstr>Сериализация XML</vt:lpstr>
      <vt:lpstr>Сериализация</vt:lpstr>
      <vt:lpstr>Сериализация</vt:lpstr>
      <vt:lpstr>Сериализация классов с наследованием</vt:lpstr>
      <vt:lpstr>Десериализация</vt:lpstr>
      <vt:lpstr>Работа с каталогами</vt:lpstr>
      <vt:lpstr>Работа с файлами</vt:lpstr>
      <vt:lpstr>Задачи</vt:lpstr>
      <vt:lpstr>Задача 1</vt:lpstr>
      <vt:lpstr>Задача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VikentyevaOL</dc:creator>
  <cp:lastModifiedBy>Викентьева Ольга Леонидовна</cp:lastModifiedBy>
  <cp:revision>37</cp:revision>
  <dcterms:created xsi:type="dcterms:W3CDTF">2016-02-15T07:52:23Z</dcterms:created>
  <dcterms:modified xsi:type="dcterms:W3CDTF">2024-05-20T13:10:22Z</dcterms:modified>
</cp:coreProperties>
</file>