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69"/>
  </p:notesMasterIdLst>
  <p:sldIdLst>
    <p:sldId id="256" r:id="rId4"/>
    <p:sldId id="257" r:id="rId5"/>
    <p:sldId id="258" r:id="rId6"/>
    <p:sldId id="259" r:id="rId7"/>
    <p:sldId id="26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2" r:id="rId49"/>
    <p:sldId id="303" r:id="rId50"/>
    <p:sldId id="301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21" r:id="rId67"/>
    <p:sldId id="320" r:id="rId6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11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11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11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12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6CEFFA2-863C-49E0-B7C0-AF4A64084412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213" cy="3084513"/>
          </a:xfrm>
          <a:prstGeom prst="rect">
            <a:avLst/>
          </a:prstGeom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 dirty="0">
              <a:latin typeface="Arial"/>
            </a:endParaRPr>
          </a:p>
        </p:txBody>
      </p:sp>
      <p:sp>
        <p:nvSpPr>
          <p:cNvPr id="448" name="Номер слайда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2EBBD57-6DB1-4912-B533-0838DD923421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ru-RU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213" cy="3084513"/>
          </a:xfrm>
          <a:prstGeom prst="rect">
            <a:avLst/>
          </a:prstGeom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>
                <a:latin typeface="Arial"/>
              </a:rPr>
              <a:t>Интерфейсов м.б. несколько</a:t>
            </a:r>
          </a:p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>
                <a:latin typeface="Arial"/>
              </a:rPr>
              <a:t>Множественное наследование</a:t>
            </a:r>
          </a:p>
        </p:txBody>
      </p:sp>
      <p:sp>
        <p:nvSpPr>
          <p:cNvPr id="475" name="Номер слайда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33B46539-FB5E-4C9D-8568-30DFA7095928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53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213" cy="3084513"/>
          </a:xfrm>
          <a:prstGeom prst="rect">
            <a:avLst/>
          </a:prstGeom>
        </p:spPr>
      </p:sp>
      <p:sp>
        <p:nvSpPr>
          <p:cNvPr id="4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IInit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478" name="Номер слайда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822BF6D2-0110-48E5-8378-C58603B6288A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54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213" cy="3084513"/>
          </a:xfrm>
          <a:prstGeom prst="rect">
            <a:avLst/>
          </a:prstGeom>
        </p:spPr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481" name="Номер слайда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1D50751-0EAD-449C-A07A-FE0446130672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65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213" cy="3084513"/>
          </a:xfrm>
          <a:prstGeom prst="rect">
            <a:avLst/>
          </a:prstGeom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 dirty="0">
                <a:latin typeface="Arial"/>
              </a:rPr>
              <a:t>Инкапсуляция</a:t>
            </a:r>
          </a:p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 dirty="0">
                <a:latin typeface="Arial"/>
              </a:rPr>
              <a:t>Наследование</a:t>
            </a:r>
          </a:p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 dirty="0">
                <a:latin typeface="Arial"/>
              </a:rPr>
              <a:t>Абстракция </a:t>
            </a:r>
          </a:p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 dirty="0">
                <a:latin typeface="Arial"/>
              </a:rPr>
              <a:t>Полиморфизм</a:t>
            </a:r>
          </a:p>
        </p:txBody>
      </p:sp>
      <p:sp>
        <p:nvSpPr>
          <p:cNvPr id="451" name="Номер слайда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35F1630-67F8-47E2-AF91-403D60B115C8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ru-RU" sz="12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720" cy="3085200"/>
          </a:xfrm>
          <a:prstGeom prst="rect">
            <a:avLst/>
          </a:prstGeom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Visual Studio (</a:t>
            </a:r>
            <a:r>
              <a:rPr lang="ru-RU" sz="2000" b="0" strike="noStrike" spc="-1">
                <a:latin typeface="Arial"/>
              </a:rPr>
              <a:t>без </a:t>
            </a:r>
            <a:r>
              <a:rPr lang="en-US" sz="2000" b="0" strike="noStrike" spc="-1">
                <a:latin typeface="Arial"/>
              </a:rPr>
              <a:t>overload)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454" name="Номер слайда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25C331C-C4B6-49BB-959E-63B562EAB19A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213" cy="3084513"/>
          </a:xfrm>
          <a:prstGeom prst="rect">
            <a:avLst/>
          </a:prstGeom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 dirty="0">
                <a:latin typeface="Arial"/>
              </a:rPr>
              <a:t>Visual Studio (</a:t>
            </a:r>
            <a:r>
              <a:rPr lang="ru-RU" sz="2000" b="0" strike="noStrike" spc="-1" dirty="0">
                <a:latin typeface="Arial"/>
              </a:rPr>
              <a:t>добавить </a:t>
            </a:r>
            <a:r>
              <a:rPr lang="en-US" sz="2000" b="0" strike="noStrike" spc="-1" dirty="0">
                <a:latin typeface="Arial"/>
              </a:rPr>
              <a:t>overload) </a:t>
            </a:r>
            <a:r>
              <a:rPr lang="ru-RU" sz="2000" b="0" strike="noStrike" spc="-1" dirty="0">
                <a:latin typeface="Arial"/>
              </a:rPr>
              <a:t>переопределенные</a:t>
            </a: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endParaRPr lang="ru-RU" sz="2000" b="0" strike="noStrike" spc="-1" dirty="0">
              <a:latin typeface="Arial"/>
            </a:endParaRPr>
          </a:p>
        </p:txBody>
      </p:sp>
      <p:sp>
        <p:nvSpPr>
          <p:cNvPr id="457" name="Номер слайда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ED23B101-2D7E-43C7-94F2-6421139909BE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15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213" cy="3084513"/>
          </a:xfrm>
          <a:prstGeom prst="rect">
            <a:avLst/>
          </a:prstGeom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Шаблоны объявления и шаблоны типов используются для проверки того, совместим ли с указанным типом тип определенного выражения в среде выполнения. С помощью шаблона объявления можно также объявить новую локальную переменную. Если шаблон объявления соответствует выражению, этой переменной присваивается результат преобразованного выражения, как показано в следующем примере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460" name="Номер слайда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D2AC373-9537-41EA-8ED0-F2E90747E56A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28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213" cy="3084513"/>
          </a:xfrm>
          <a:prstGeom prst="rect">
            <a:avLst/>
          </a:prstGeom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if(typeof(Triangle)==s.GetType()) count++;</a:t>
            </a:r>
            <a:endParaRPr lang="ru-RU" sz="20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endParaRPr lang="ru-RU" sz="2000" b="0" strike="noStrike" spc="-1">
              <a:latin typeface="Arial"/>
            </a:endParaRPr>
          </a:p>
        </p:txBody>
      </p:sp>
      <p:sp>
        <p:nvSpPr>
          <p:cNvPr id="463" name="Номер слайда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69FFE960-06D9-410F-A245-89D33F7E429C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29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213" cy="3084513"/>
          </a:xfrm>
          <a:prstGeom prst="rect">
            <a:avLst/>
          </a:prstGeom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ru-RU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в C# не поддерживается множественное наследование, то есть мы можем унаследовать класс только от одного класса, в отличие, скажем, от языка С++, где множественное наследование можно использовать.</a:t>
            </a:r>
            <a:endParaRPr lang="ru-RU" sz="1200" b="0" strike="noStrike" spc="-1">
              <a:latin typeface="Arial"/>
            </a:endParaRPr>
          </a:p>
        </p:txBody>
      </p:sp>
      <p:sp>
        <p:nvSpPr>
          <p:cNvPr id="466" name="Номер слайда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47035FA6-4428-4128-8267-B3933114B646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49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213" cy="3084513"/>
          </a:xfrm>
          <a:prstGeom prst="rect">
            <a:avLst/>
          </a:prstGeom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 dirty="0">
                <a:latin typeface="Arial"/>
              </a:rPr>
              <a:t>Таким образом, </a:t>
            </a:r>
            <a:r>
              <a:rPr lang="ru-RU" sz="2000" b="1" strike="noStrike" spc="-1" dirty="0">
                <a:latin typeface="Arial"/>
              </a:rPr>
              <a:t>интерфейс</a:t>
            </a:r>
            <a:r>
              <a:rPr lang="ru-RU" sz="2000" b="0" strike="noStrike" spc="-1" dirty="0">
                <a:latin typeface="Arial"/>
              </a:rPr>
              <a:t> — это логическая конструкция, которая описывает методы, не устанавливая жестко способ их реализации.</a:t>
            </a:r>
            <a:endParaRPr lang="en-US" sz="20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r>
              <a:rPr lang="ru-RU" sz="2000" b="0" strike="noStrike" spc="-1" dirty="0">
                <a:latin typeface="Arial"/>
              </a:rPr>
              <a:t>КОНТРАКТ</a:t>
            </a:r>
          </a:p>
          <a:p>
            <a:pPr marL="216000" indent="-215640">
              <a:lnSpc>
                <a:spcPct val="100000"/>
              </a:lnSpc>
              <a:tabLst>
                <a:tab pos="0" algn="l"/>
              </a:tabLst>
            </a:pPr>
            <a:endParaRPr lang="ru-RU" sz="2000" b="0" strike="noStrike" spc="-1" dirty="0">
              <a:latin typeface="Arial"/>
            </a:endParaRPr>
          </a:p>
        </p:txBody>
      </p:sp>
      <p:sp>
        <p:nvSpPr>
          <p:cNvPr id="469" name="Номер слайда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BD5E5B1-F1D3-4121-A48C-2EF7DDAC387B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50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3213" cy="3084513"/>
          </a:xfrm>
          <a:prstGeom prst="rect">
            <a:avLst/>
          </a:prstGeom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5280">
              <a:lnSpc>
                <a:spcPct val="100000"/>
              </a:lnSpc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[internal]  - </a:t>
            </a:r>
            <a:r>
              <a:rPr lang="ru-RU" sz="2000" b="0" strike="noStrike" spc="-1">
                <a:latin typeface="Arial"/>
              </a:rPr>
              <a:t>по умолчанию</a:t>
            </a:r>
          </a:p>
        </p:txBody>
      </p:sp>
      <p:sp>
        <p:nvSpPr>
          <p:cNvPr id="472" name="Номер слайда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7F868867-65DA-42B6-8CC7-1C0A1F4CE5E7}" type="slidenum">
              <a:rPr lang="ru-RU" sz="1200" b="0" strike="noStrike" spc="-1">
                <a:solidFill>
                  <a:srgbClr val="000000"/>
                </a:solidFill>
                <a:latin typeface="Times New Roman"/>
              </a:rPr>
              <a:t>51</a:t>
            </a:fld>
            <a:endParaRPr lang="ru-RU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76000"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8880" cy="12499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18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 fontScale="8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Седьмой уровень структуры</a:t>
            </a: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</p:spPr>
        <p:txBody>
          <a:bodyPr lIns="0" tIns="0" rIns="0" bIns="0">
            <a:normAutofit fontScale="8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ru-RU" sz="4400" b="0" strike="noStrike" spc="-1"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800" b="0" strike="noStrike" spc="-1"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400" b="0" strike="noStrike" spc="-1"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2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Заголовок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675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Основные свойства ОО программирования: наследование, полиморфизм, абстракция</a:t>
            </a:r>
          </a:p>
          <a:p>
            <a:pPr algn="ctr">
              <a:lnSpc>
                <a:spcPct val="100000"/>
              </a:lnSpc>
            </a:pPr>
            <a:br>
              <a:rPr dirty="0"/>
            </a:br>
            <a:endParaRPr lang="ru-RU" sz="4400" b="0" strike="noStrike" spc="-1" dirty="0">
              <a:latin typeface="Arial"/>
            </a:endParaRPr>
          </a:p>
        </p:txBody>
      </p:sp>
      <p:sp>
        <p:nvSpPr>
          <p:cNvPr id="122" name="Подзаголовок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Тема 11</a:t>
            </a:r>
            <a:endParaRPr lang="ru-RU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Заголовок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Пример 1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57" name="Объект 4"/>
          <p:cNvSpPr/>
          <p:nvPr/>
        </p:nvSpPr>
        <p:spPr>
          <a:xfrm>
            <a:off x="467640" y="1340640"/>
            <a:ext cx="4037400" cy="506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class Shape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protected double width;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protected double height;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public double Width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{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get { return width; }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set { width = value; }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}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public double Height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{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get { return height; }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set { height = value; }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}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58" name="Объект 5"/>
          <p:cNvSpPr/>
          <p:nvPr/>
        </p:nvSpPr>
        <p:spPr>
          <a:xfrm>
            <a:off x="4644000" y="1412640"/>
            <a:ext cx="4319280" cy="499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public Shape()</a:t>
            </a: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{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Width = 0; Height = 0;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}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public Shape(double w, double h) 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{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Width = w; Height = h;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}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public void Show()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{        Console.WriteLine ($”Width: {Width}, Height={Height}”);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lang="ru-RU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Пример 1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60" name="Объект 2"/>
          <p:cNvSpPr/>
          <p:nvPr/>
        </p:nvSpPr>
        <p:spPr>
          <a:xfrm>
            <a:off x="388373" y="1494502"/>
            <a:ext cx="4360607" cy="514007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8000" lnSpcReduction="2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class Triangle : Shape 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protected string style;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public string Style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{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get { return style; }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set { style = value; }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}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public Triangle() : base()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{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Style = "";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}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161" name="Объект 3"/>
          <p:cNvSpPr/>
          <p:nvPr/>
        </p:nvSpPr>
        <p:spPr>
          <a:xfrm>
            <a:off x="3913239" y="1600200"/>
            <a:ext cx="5122401" cy="514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6000" lnSpcReduction="2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</a:rPr>
              <a:t>public Triangle(double w, double h, string s) : base(w, h) </a:t>
            </a:r>
            <a:endParaRPr lang="ru-RU" sz="36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3600" spc="-1" dirty="0">
                <a:solidFill>
                  <a:srgbClr val="000000"/>
                </a:solidFill>
                <a:latin typeface="Calibri"/>
                <a:ea typeface="DejaVu Sans"/>
              </a:rPr>
              <a:t>      {</a:t>
            </a: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3600" spc="-1" dirty="0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</a:rPr>
              <a:t>Style = s;</a:t>
            </a:r>
            <a:endParaRPr lang="ru-RU" sz="36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</a:rPr>
              <a:t>        }</a:t>
            </a:r>
            <a:endParaRPr lang="ru-RU" sz="36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</a:rPr>
              <a:t>        public double Area() </a:t>
            </a:r>
            <a:endParaRPr lang="ru-RU" sz="36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3600" spc="-1" dirty="0">
                <a:solidFill>
                  <a:srgbClr val="000000"/>
                </a:solidFill>
                <a:latin typeface="Calibri"/>
                <a:ea typeface="DejaVu Sans"/>
              </a:rPr>
              <a:t>        {</a:t>
            </a: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3600" spc="-1" dirty="0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</a:rPr>
              <a:t>return width * height / 2;</a:t>
            </a:r>
            <a:endParaRPr lang="ru-RU" sz="36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</a:rPr>
              <a:t>        }</a:t>
            </a:r>
            <a:endParaRPr lang="ru-RU" sz="36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</a:rPr>
              <a:t>        public void </a:t>
            </a:r>
            <a:r>
              <a:rPr lang="en-US" sz="3600" spc="-1" dirty="0" err="1">
                <a:solidFill>
                  <a:srgbClr val="000000"/>
                </a:solidFill>
                <a:latin typeface="Calibri"/>
                <a:ea typeface="DejaVu Sans"/>
              </a:rPr>
              <a:t>ShowStyle</a:t>
            </a: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</a:rPr>
              <a:t>()</a:t>
            </a:r>
            <a:endParaRPr lang="ru-RU" sz="36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</a:rPr>
              <a:t>        {</a:t>
            </a:r>
            <a:endParaRPr lang="ru-RU" sz="36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r>
              <a:rPr lang="en-US" sz="3600" spc="-1" dirty="0" err="1">
                <a:solidFill>
                  <a:srgbClr val="000000"/>
                </a:solidFill>
                <a:latin typeface="Calibri"/>
                <a:ea typeface="DejaVu Sans"/>
              </a:rPr>
              <a:t>Console.WriteLine</a:t>
            </a: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</a:rPr>
              <a:t>($"</a:t>
            </a:r>
            <a:r>
              <a:rPr lang="ru-RU" sz="3600" spc="-1" dirty="0">
                <a:solidFill>
                  <a:srgbClr val="000000"/>
                </a:solidFill>
                <a:latin typeface="Calibri"/>
                <a:ea typeface="DejaVu Sans"/>
              </a:rPr>
              <a:t>Треугольник</a:t>
            </a: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r>
              <a:rPr lang="ru-RU" sz="3600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</a:rPr>
              <a:t>{Style}”);</a:t>
            </a:r>
            <a:endParaRPr lang="ru-RU" sz="36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</a:rPr>
              <a:t>        }</a:t>
            </a:r>
            <a:endParaRPr lang="ru-RU" sz="3600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3600" spc="-1" dirty="0">
                <a:solidFill>
                  <a:srgbClr val="000000"/>
                </a:solidFill>
                <a:latin typeface="Calibri"/>
                <a:ea typeface="DejaVu Sans"/>
              </a:rPr>
              <a:t>    }</a:t>
            </a:r>
            <a:endParaRPr lang="ru-RU" sz="3600" spc="-1" dirty="0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Пример 1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63" name="Объект 2"/>
          <p:cNvSpPr/>
          <p:nvPr/>
        </p:nvSpPr>
        <p:spPr>
          <a:xfrm>
            <a:off x="457200" y="1600199"/>
            <a:ext cx="4037400" cy="508573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class Rectangle : Shape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{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public bool </a:t>
            </a:r>
            <a:r>
              <a:rPr lang="en-US" sz="20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IsSquare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{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return Width ==Height;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}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endParaRPr lang="ru-RU" sz="2400" b="0" strike="noStrike" spc="-1" dirty="0">
              <a:latin typeface="Arial"/>
            </a:endParaRPr>
          </a:p>
        </p:txBody>
      </p:sp>
      <p:sp>
        <p:nvSpPr>
          <p:cNvPr id="164" name="Объект 3"/>
          <p:cNvSpPr/>
          <p:nvPr/>
        </p:nvSpPr>
        <p:spPr>
          <a:xfrm>
            <a:off x="4648319" y="1600200"/>
            <a:ext cx="4240041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public Rectangle() : base() { }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public Rectangle(double w, double h) : base(w, h) { } 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public double Area()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{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return Width * Height;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}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}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Пример 1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66" name="Объект 2"/>
          <p:cNvSpPr/>
          <p:nvPr/>
        </p:nvSpPr>
        <p:spPr>
          <a:xfrm>
            <a:off x="467640" y="1196640"/>
            <a:ext cx="4037400" cy="54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6000" lnSpcReduction="2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Program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{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static void Main(string[] args)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{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Triangle t = new Triangle();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t.Show();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Rectangle r = new Rectangle();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r.Show();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Triangle t1 = new Triangle(10, 15, "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прямоугольный");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Triangle t2 = new Triangle(4, 4, "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равнобедренный");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Rectangle r1 = new Rectangle(5, 6);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t1.Show();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t1.ShowStyle();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>
              <a:latin typeface="Arial"/>
            </a:endParaRPr>
          </a:p>
        </p:txBody>
      </p:sp>
      <p:sp>
        <p:nvSpPr>
          <p:cNvPr id="167" name="Объект 3"/>
          <p:cNvSpPr/>
          <p:nvPr/>
        </p:nvSpPr>
        <p:spPr>
          <a:xfrm>
            <a:off x="4932000" y="1556640"/>
            <a:ext cx="403740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Console.WriteLine("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площадь=" +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t1.area());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t2.Show();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t2.ShowStyle();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Console.WriteLine("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площадь=" +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t2.Area());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r1.Show();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Console.WriteLine("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площадь=" +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r1.Area());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Сокрытие имен (</a:t>
            </a: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overload)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69" name="Содержимое 2"/>
          <p:cNvSpPr/>
          <p:nvPr/>
        </p:nvSpPr>
        <p:spPr>
          <a:xfrm>
            <a:off x="457200" y="1600200"/>
            <a:ext cx="5409720" cy="525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4500" lnSpcReduction="2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Производный класс может определить элемент, имя которого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совпадает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с именем элемента базового класса. 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В этом случае элемент базового класса становится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скрытым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в производном классе. 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Поскольку с точки зрения формального синтаксиса языка С# эта ситуация не является ошибочной, компилятор выдаст предупреждающее сообщение, которое должно послужить напоминанием о факте сокрытия имени. 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Для предотвращения этого предупреждения перед членом производного класса необходимо поставить ключевое слово </a:t>
            </a:r>
            <a:r>
              <a:rPr lang="ru-RU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new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 dirty="0">
              <a:latin typeface="Arial"/>
            </a:endParaRPr>
          </a:p>
        </p:txBody>
      </p:sp>
      <p:grpSp>
        <p:nvGrpSpPr>
          <p:cNvPr id="170" name="Группа 8"/>
          <p:cNvGrpSpPr/>
          <p:nvPr/>
        </p:nvGrpSpPr>
        <p:grpSpPr>
          <a:xfrm>
            <a:off x="6876360" y="1369080"/>
            <a:ext cx="2087280" cy="1401480"/>
            <a:chOff x="6876360" y="1369080"/>
            <a:chExt cx="2087280" cy="1401480"/>
          </a:xfrm>
        </p:grpSpPr>
        <p:sp>
          <p:nvSpPr>
            <p:cNvPr id="171" name="Прямоугольник 3"/>
            <p:cNvSpPr/>
            <p:nvPr/>
          </p:nvSpPr>
          <p:spPr>
            <a:xfrm>
              <a:off x="6876360" y="1628640"/>
              <a:ext cx="2087280" cy="1141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4F81BD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</p:sp>
        <p:sp>
          <p:nvSpPr>
            <p:cNvPr id="172" name="Прямоугольник 4"/>
            <p:cNvSpPr/>
            <p:nvPr/>
          </p:nvSpPr>
          <p:spPr>
            <a:xfrm>
              <a:off x="6948360" y="1700640"/>
              <a:ext cx="790920" cy="394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4F81BD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width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173" name="Прямоугольник 5"/>
            <p:cNvSpPr/>
            <p:nvPr/>
          </p:nvSpPr>
          <p:spPr>
            <a:xfrm>
              <a:off x="6948360" y="2236320"/>
              <a:ext cx="790920" cy="394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4F81BD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height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174" name="Прямоугольник 6"/>
            <p:cNvSpPr/>
            <p:nvPr/>
          </p:nvSpPr>
          <p:spPr>
            <a:xfrm>
              <a:off x="7812360" y="2236320"/>
              <a:ext cx="1078920" cy="394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4F81BD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Show()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175" name="Прямоугольник 7"/>
            <p:cNvSpPr/>
            <p:nvPr/>
          </p:nvSpPr>
          <p:spPr>
            <a:xfrm>
              <a:off x="6876360" y="1369080"/>
              <a:ext cx="2087280" cy="2430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4F81BD"/>
              </a:solidFill>
              <a:rou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Shape</a:t>
              </a:r>
              <a:endParaRPr lang="ru-RU" sz="1800" b="0" strike="noStrike" spc="-1">
                <a:latin typeface="Arial"/>
              </a:endParaRPr>
            </a:p>
          </p:txBody>
        </p:sp>
      </p:grpSp>
      <p:sp>
        <p:nvSpPr>
          <p:cNvPr id="176" name="Прямоугольник 10"/>
          <p:cNvSpPr/>
          <p:nvPr/>
        </p:nvSpPr>
        <p:spPr>
          <a:xfrm>
            <a:off x="6876360" y="3976560"/>
            <a:ext cx="2087280" cy="175536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77" name="Прямоугольник 11"/>
          <p:cNvSpPr/>
          <p:nvPr/>
        </p:nvSpPr>
        <p:spPr>
          <a:xfrm>
            <a:off x="6948360" y="4048560"/>
            <a:ext cx="790920" cy="39492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width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8" name="Прямоугольник 12"/>
          <p:cNvSpPr/>
          <p:nvPr/>
        </p:nvSpPr>
        <p:spPr>
          <a:xfrm>
            <a:off x="6948360" y="4584240"/>
            <a:ext cx="790920" cy="39492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height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9" name="Прямоугольник 13"/>
          <p:cNvSpPr/>
          <p:nvPr/>
        </p:nvSpPr>
        <p:spPr>
          <a:xfrm>
            <a:off x="7812360" y="5119560"/>
            <a:ext cx="1078920" cy="39492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Show()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80" name="Прямоугольник 14"/>
          <p:cNvSpPr/>
          <p:nvPr/>
        </p:nvSpPr>
        <p:spPr>
          <a:xfrm>
            <a:off x="6876360" y="3717000"/>
            <a:ext cx="2087280" cy="24300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Triangle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81" name="Прямоугольник 15"/>
          <p:cNvSpPr/>
          <p:nvPr/>
        </p:nvSpPr>
        <p:spPr>
          <a:xfrm>
            <a:off x="6948360" y="5119560"/>
            <a:ext cx="790920" cy="39492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Style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82" name="Прямоугольник 17"/>
          <p:cNvSpPr/>
          <p:nvPr/>
        </p:nvSpPr>
        <p:spPr>
          <a:xfrm>
            <a:off x="7812360" y="4584240"/>
            <a:ext cx="1078920" cy="394920"/>
          </a:xfrm>
          <a:prstGeom prst="rect">
            <a:avLst/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Show()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83" name="Равнобедренный треугольник 18"/>
          <p:cNvSpPr/>
          <p:nvPr/>
        </p:nvSpPr>
        <p:spPr>
          <a:xfrm>
            <a:off x="7218360" y="2771640"/>
            <a:ext cx="430920" cy="39492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</p:sp>
      <p:sp>
        <p:nvSpPr>
          <p:cNvPr id="184" name="Прямая соединительная линия 20"/>
          <p:cNvSpPr/>
          <p:nvPr/>
        </p:nvSpPr>
        <p:spPr>
          <a:xfrm>
            <a:off x="7434000" y="3167640"/>
            <a:ext cx="360" cy="535680"/>
          </a:xfrm>
          <a:prstGeom prst="line">
            <a:avLst/>
          </a:prstGeom>
          <a:ln w="34925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Облачко с текстом: прямоугольное со скругленными углами 21"/>
          <p:cNvSpPr/>
          <p:nvPr/>
        </p:nvSpPr>
        <p:spPr>
          <a:xfrm>
            <a:off x="7898400" y="3107160"/>
            <a:ext cx="1150920" cy="358920"/>
          </a:xfrm>
          <a:prstGeom prst="wedgeRoundRectCallout">
            <a:avLst>
              <a:gd name="adj1" fmla="val -25715"/>
              <a:gd name="adj2" fmla="val 344970"/>
              <a:gd name="adj3" fmla="val 16667"/>
            </a:avLst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4F81BD"/>
                </a:solidFill>
                <a:latin typeface="Calibri"/>
                <a:ea typeface="DejaVu Sans"/>
              </a:rPr>
              <a:t>base.Show()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Сокрытие имен</a:t>
            </a: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(overload)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87" name="Объект 2"/>
          <p:cNvSpPr/>
          <p:nvPr/>
        </p:nvSpPr>
        <p:spPr>
          <a:xfrm>
            <a:off x="457200" y="1600200"/>
            <a:ext cx="403740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class Shape 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 . . . 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public void Show()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Console.WriteLine ($”Width: {Width}, Height={Height}”);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lang="ru-RU" sz="2800" b="0" strike="noStrike" spc="-1">
              <a:latin typeface="Arial"/>
            </a:endParaRPr>
          </a:p>
        </p:txBody>
      </p:sp>
      <p:sp>
        <p:nvSpPr>
          <p:cNvPr id="188" name="Объект 3"/>
          <p:cNvSpPr/>
          <p:nvPr/>
        </p:nvSpPr>
        <p:spPr>
          <a:xfrm>
            <a:off x="4648320" y="1600200"/>
            <a:ext cx="403740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class Triangle:Shape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 . . . 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public  </a:t>
            </a:r>
            <a:r>
              <a:rPr lang="en-US" sz="2800" b="1" strike="noStrike" spc="-1">
                <a:solidFill>
                  <a:srgbClr val="FF0000"/>
                </a:solidFill>
                <a:latin typeface="Calibri"/>
                <a:ea typeface="DejaVu Sans"/>
              </a:rPr>
              <a:t>new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void Show()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Console.WriteLine ($”Width: {Width}, Height:{Height}, Style: {Style}”);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Виртуальные методы. Механизм позднего связывания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90" name="Содержимое 3"/>
          <p:cNvSpPr/>
          <p:nvPr/>
        </p:nvSpPr>
        <p:spPr>
          <a:xfrm>
            <a:off x="4648320" y="1600200"/>
            <a:ext cx="449460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Triangle t1 = new Triangle(10, 15, "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прямоугольный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");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1" strike="noStrike" spc="-1">
                <a:solidFill>
                  <a:srgbClr val="FF0000"/>
                </a:solidFill>
                <a:latin typeface="Calibri"/>
                <a:ea typeface="DejaVu Sans"/>
              </a:rPr>
              <a:t>Shape s</a:t>
            </a:r>
            <a:r>
              <a:rPr lang="ru-RU" sz="2800" b="1" strike="noStrike" spc="-1">
                <a:solidFill>
                  <a:srgbClr val="FF0000"/>
                </a:solidFill>
                <a:latin typeface="Calibri"/>
                <a:ea typeface="DejaVu Sans"/>
              </a:rPr>
              <a:t> = </a:t>
            </a:r>
            <a:r>
              <a:rPr lang="en-US" sz="2800" b="1" strike="noStrike" spc="-1">
                <a:solidFill>
                  <a:srgbClr val="FF0000"/>
                </a:solidFill>
                <a:latin typeface="Calibri"/>
                <a:ea typeface="DejaVu Sans"/>
              </a:rPr>
              <a:t>t</a:t>
            </a:r>
            <a:r>
              <a:rPr lang="ru-RU" sz="2800" b="1" strike="noStrike" spc="-1">
                <a:solidFill>
                  <a:srgbClr val="FF0000"/>
                </a:solidFill>
                <a:latin typeface="Calibri"/>
                <a:ea typeface="DejaVu Sans"/>
              </a:rPr>
              <a:t>1;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Show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();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>
              <a:latin typeface="Arial"/>
            </a:endParaRPr>
          </a:p>
        </p:txBody>
      </p:sp>
      <p:sp>
        <p:nvSpPr>
          <p:cNvPr id="191" name="Содержимое 2"/>
          <p:cNvSpPr/>
          <p:nvPr/>
        </p:nvSpPr>
        <p:spPr>
          <a:xfrm>
            <a:off x="179640" y="1628640"/>
            <a:ext cx="403740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7500" lnSpcReduction="2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С# — строго типизированный язык. 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Поэтому переменная одного типа (в том числе пользовательского) обычно не может ссылаться на объект другого типа. 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•"/>
            </a:pPr>
            <a:r>
              <a:rPr lang="ru-RU" sz="2800" b="1" strike="noStrike" spc="-1">
                <a:solidFill>
                  <a:srgbClr val="FF0000"/>
                </a:solidFill>
                <a:latin typeface="Calibri"/>
                <a:ea typeface="DejaVu Sans"/>
              </a:rPr>
              <a:t>НО ссылочной переменной базового класса можно присвоить ссылку на объект любого класса, производного от этого базового класса.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ru-RU" sz="2800" b="0" strike="noStrike" spc="-1">
              <a:latin typeface="Arial"/>
            </a:endParaRPr>
          </a:p>
        </p:txBody>
      </p:sp>
      <p:pic>
        <p:nvPicPr>
          <p:cNvPr id="192" name="Picture 3"/>
          <p:cNvPicPr/>
          <p:nvPr/>
        </p:nvPicPr>
        <p:blipFill>
          <a:blip r:embed="rId2"/>
          <a:stretch/>
        </p:blipFill>
        <p:spPr>
          <a:xfrm>
            <a:off x="4212000" y="3789000"/>
            <a:ext cx="4591440" cy="194328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Пример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95" name="Прямоугольник 4"/>
          <p:cNvSpPr/>
          <p:nvPr/>
        </p:nvSpPr>
        <p:spPr>
          <a:xfrm>
            <a:off x="352800" y="1327355"/>
            <a:ext cx="8437320" cy="3253285"/>
          </a:xfrm>
          <a:prstGeom prst="rect">
            <a:avLst/>
          </a:prstGeom>
          <a:noFill/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3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3200" b="0" strike="noStrike" spc="-1" dirty="0"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B440B7-2EAB-4B88-9F6E-176EA8B7A86B}"/>
              </a:ext>
            </a:extLst>
          </p:cNvPr>
          <p:cNvSpPr txBox="1"/>
          <p:nvPr/>
        </p:nvSpPr>
        <p:spPr>
          <a:xfrm>
            <a:off x="619432" y="1416600"/>
            <a:ext cx="806628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Shape[]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arr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= new Shape[4];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arr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[0] = t1; </a:t>
            </a:r>
            <a:endParaRPr lang="ru-RU" sz="2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arr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[1] = t2; </a:t>
            </a:r>
            <a:endParaRPr lang="ru-RU" sz="2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arr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[2] = r1; </a:t>
            </a:r>
            <a:endParaRPr lang="ru-RU" sz="2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arr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[3] = r;</a:t>
            </a:r>
            <a:endParaRPr lang="ru-RU" sz="2800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foreach (Shape s in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arr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s.Show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();</a:t>
            </a:r>
            <a:endParaRPr lang="ru-RU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4000"/>
          </a:bodyPr>
          <a:lstStyle/>
          <a:p>
            <a:pPr algn="ctr">
              <a:lnSpc>
                <a:spcPct val="100000"/>
              </a:lnSpc>
            </a:pPr>
            <a:r>
              <a:rPr lang="ru-RU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Виртуальные методы. Механизм позднего связывания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(override) </a:t>
            </a:r>
            <a:endParaRPr lang="ru-RU" sz="2400" b="0" strike="noStrike" spc="-1" dirty="0">
              <a:latin typeface="Arial"/>
            </a:endParaRPr>
          </a:p>
        </p:txBody>
      </p:sp>
      <p:sp>
        <p:nvSpPr>
          <p:cNvPr id="197" name="Содержимое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4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Виртуальным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называется метод, объявляемый с помощью ключевого слова 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virtual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в базовом классе и переопределяемый в одном или нескольких производных классах. 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При использовании виртуальных методов, тот метод, который  нужно вызвать, С# определяет по типу объекта, на который указывает ссылка, причем решение принимается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динамически, во время выполнения программы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lang="ru-RU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865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Виртуальные методы. Механизм позднего связывания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 (override)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99" name="Содержимое 2"/>
          <p:cNvSpPr/>
          <p:nvPr/>
        </p:nvSpPr>
        <p:spPr>
          <a:xfrm>
            <a:off x="457200" y="1256071"/>
            <a:ext cx="8228520" cy="485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95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Чтобы объявить метод в базовом классе виртуальным, его объявление необходимо предварить ключевым словом </a:t>
            </a:r>
            <a:r>
              <a:rPr lang="en-US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virtual</a:t>
            </a:r>
            <a:r>
              <a:rPr lang="ru-RU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lang="ru-RU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При переопределении виртуального метода в производном классе используется модификатор 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override</a:t>
            </a:r>
            <a:r>
              <a:rPr lang="ru-RU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lang="ru-RU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Описания методов в базовом и производном классе должны совпадать. </a:t>
            </a:r>
            <a:endParaRPr lang="ru-RU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Позднее связывание</a:t>
            </a:r>
            <a:r>
              <a:rPr lang="ru-RU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это механизм вызова переопределенного метода во время выполнения программы, а не в период компиляции. </a:t>
            </a:r>
            <a:endParaRPr lang="ru-RU" sz="2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Именно благодаря позднему связыванию в С# реализуется </a:t>
            </a:r>
            <a:r>
              <a:rPr lang="ru-RU" sz="2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динамический по</a:t>
            </a:r>
            <a:r>
              <a:rPr lang="ru-RU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лиморфизм.</a:t>
            </a:r>
            <a:endParaRPr lang="ru-RU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Иерархии классов. Наследование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24" name="Содержимое 2"/>
          <p:cNvSpPr/>
          <p:nvPr/>
        </p:nvSpPr>
        <p:spPr>
          <a:xfrm>
            <a:off x="457200" y="1268640"/>
            <a:ext cx="4037400" cy="53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7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Наследование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это такое отношение между классами, когда один класс частично или полностью  повторяет структуру и поведение другого класса (одиночное наследование) или других (множественное наследование) классов. 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Наследование устанавливает между классами иерархию «общее-частное».</a:t>
            </a:r>
            <a:endParaRPr lang="ru-RU" sz="2800" b="0" strike="noStrike" spc="-1" dirty="0">
              <a:latin typeface="Arial"/>
            </a:endParaRPr>
          </a:p>
        </p:txBody>
      </p:sp>
      <p:pic>
        <p:nvPicPr>
          <p:cNvPr id="125" name="Picture 2"/>
          <p:cNvPicPr/>
          <p:nvPr/>
        </p:nvPicPr>
        <p:blipFill>
          <a:blip r:embed="rId3"/>
          <a:stretch/>
        </p:blipFill>
        <p:spPr>
          <a:xfrm>
            <a:off x="4356000" y="1556640"/>
            <a:ext cx="1551600" cy="2827800"/>
          </a:xfrm>
          <a:prstGeom prst="rect">
            <a:avLst/>
          </a:prstGeom>
          <a:ln w="9525">
            <a:noFill/>
          </a:ln>
        </p:spPr>
      </p:pic>
      <p:pic>
        <p:nvPicPr>
          <p:cNvPr id="126" name="Picture 3"/>
          <p:cNvPicPr/>
          <p:nvPr/>
        </p:nvPicPr>
        <p:blipFill>
          <a:blip r:embed="rId4"/>
          <a:stretch/>
        </p:blipFill>
        <p:spPr>
          <a:xfrm>
            <a:off x="5877000" y="1556640"/>
            <a:ext cx="3265920" cy="282780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Виртуальные методы. Механизм позднего связывания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201" name="Содержимое 2"/>
          <p:cNvSpPr/>
          <p:nvPr/>
        </p:nvSpPr>
        <p:spPr>
          <a:xfrm>
            <a:off x="457200" y="1600200"/>
            <a:ext cx="403740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4500" lnSpcReduction="2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class Shape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//базовый класс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protected double width; //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ширина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protected double height;//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высота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. . 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virtual  public void Show()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{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Console.WriteLine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("Shape: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ширина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=" + width + "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высота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=" + height);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}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}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202" name="Содержимое 3"/>
          <p:cNvSpPr/>
          <p:nvPr/>
        </p:nvSpPr>
        <p:spPr>
          <a:xfrm>
            <a:off x="4648320" y="1600200"/>
            <a:ext cx="403740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9500" lnSpcReduction="2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class Triangle : Shape //производный класс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{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protected string style;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 . .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       override public void Show()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       {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Console.WriteLine("Triangle: ширина=" + width + " высота=" + height+" стиль="+style);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       }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}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Виртуальные методы. Механизм позднего связывания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04" name="Содержимое 2"/>
          <p:cNvSpPr/>
          <p:nvPr/>
        </p:nvSpPr>
        <p:spPr>
          <a:xfrm>
            <a:off x="251640" y="1628640"/>
            <a:ext cx="3634920" cy="503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5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Rectangle : Shape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{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. . . .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       override public void Show()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       {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Console.WriteLine("Rectngle: ширина=" + width + " высота=" + height);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        }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}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>
              <a:latin typeface="Arial"/>
            </a:endParaRPr>
          </a:p>
        </p:txBody>
      </p:sp>
      <p:sp>
        <p:nvSpPr>
          <p:cNvPr id="205" name="Содержимое 3"/>
          <p:cNvSpPr/>
          <p:nvPr/>
        </p:nvSpPr>
        <p:spPr>
          <a:xfrm>
            <a:off x="3996000" y="1600200"/>
            <a:ext cx="4895640" cy="506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0000" lnSpcReduction="2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class Program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{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static void Main(string[] args)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{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Rectangle r = new Rectangle();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Triangle t1 = new Triangle(10, 15, "прямоугольный");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Triangle t2 = new Triangle(4, 4, "равнобедренный");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Rectangle r1 = new Rectangle(5, 6);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Shape[] arr = new Shape[4];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arr[0] = t1; arr[1] = t2; arr[2] = r1; arr[3] = r;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lang="en-US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foreach (Shape s in arr) s.Show();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}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Таблица виртуальных функций</a:t>
            </a:r>
            <a:endParaRPr lang="ru-RU" sz="4400" b="0" strike="noStrike" spc="-1">
              <a:latin typeface="Arial"/>
            </a:endParaRPr>
          </a:p>
        </p:txBody>
      </p:sp>
      <p:grpSp>
        <p:nvGrpSpPr>
          <p:cNvPr id="207" name="Group 3"/>
          <p:cNvGrpSpPr/>
          <p:nvPr/>
        </p:nvGrpSpPr>
        <p:grpSpPr>
          <a:xfrm>
            <a:off x="414360" y="1608840"/>
            <a:ext cx="8228160" cy="4525920"/>
            <a:chOff x="414360" y="1608840"/>
            <a:chExt cx="8228160" cy="4525920"/>
          </a:xfrm>
        </p:grpSpPr>
        <p:sp>
          <p:nvSpPr>
            <p:cNvPr id="208" name="AutoShape 4"/>
            <p:cNvSpPr/>
            <p:nvPr/>
          </p:nvSpPr>
          <p:spPr>
            <a:xfrm>
              <a:off x="941760" y="1608840"/>
              <a:ext cx="7700760" cy="44114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9" name="Rectangle 5"/>
            <p:cNvSpPr/>
            <p:nvPr/>
          </p:nvSpPr>
          <p:spPr>
            <a:xfrm>
              <a:off x="4744800" y="1839240"/>
              <a:ext cx="2561400" cy="85788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ru-RU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0.     адрес </a:t>
              </a:r>
              <a:r>
                <a:rPr lang="en-US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Triangle.</a:t>
              </a:r>
              <a:r>
                <a:rPr lang="ru-RU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show()</a:t>
              </a:r>
              <a:endParaRPr lang="ru-RU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ru-RU" sz="1200" b="0" strike="noStrike" spc="-1">
                <a:latin typeface="Arial"/>
              </a:endParaRPr>
            </a:p>
          </p:txBody>
        </p:sp>
        <p:sp>
          <p:nvSpPr>
            <p:cNvPr id="210" name="Rectangle 6"/>
            <p:cNvSpPr/>
            <p:nvPr/>
          </p:nvSpPr>
          <p:spPr>
            <a:xfrm>
              <a:off x="414360" y="1726920"/>
              <a:ext cx="2721600" cy="321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Triangle </a:t>
              </a:r>
              <a:r>
                <a:rPr lang="ru-RU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en-US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t2</a:t>
              </a:r>
              <a:r>
                <a:rPr lang="ru-RU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          </a:t>
              </a:r>
              <a:endParaRPr lang="ru-RU" sz="1200" b="0" strike="noStrike" spc="-1">
                <a:latin typeface="Arial"/>
              </a:endParaRPr>
            </a:p>
          </p:txBody>
        </p:sp>
        <p:sp>
          <p:nvSpPr>
            <p:cNvPr id="211" name="Line 7"/>
            <p:cNvSpPr/>
            <p:nvPr/>
          </p:nvSpPr>
          <p:spPr>
            <a:xfrm>
              <a:off x="2822400" y="1838880"/>
              <a:ext cx="192204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" name="Rectangle 8"/>
            <p:cNvSpPr/>
            <p:nvPr/>
          </p:nvSpPr>
          <p:spPr>
            <a:xfrm>
              <a:off x="2341440" y="1731600"/>
              <a:ext cx="479520" cy="32112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vptr</a:t>
              </a:r>
              <a:endParaRPr lang="ru-RU" sz="1200" b="0" strike="noStrike" spc="-1">
                <a:latin typeface="Arial"/>
              </a:endParaRPr>
            </a:p>
          </p:txBody>
        </p:sp>
        <p:sp>
          <p:nvSpPr>
            <p:cNvPr id="213" name="Rectangle 9"/>
            <p:cNvSpPr/>
            <p:nvPr/>
          </p:nvSpPr>
          <p:spPr>
            <a:xfrm>
              <a:off x="740880" y="3449880"/>
              <a:ext cx="2721600" cy="320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Triangle </a:t>
              </a:r>
              <a:r>
                <a:rPr lang="ru-RU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</a:t>
              </a:r>
              <a:r>
                <a:rPr lang="en-US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t1</a:t>
              </a:r>
              <a:r>
                <a:rPr lang="ru-RU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          </a:t>
              </a:r>
              <a:endParaRPr lang="ru-RU" sz="1200" b="0" strike="noStrike" spc="-1">
                <a:latin typeface="Arial"/>
              </a:endParaRPr>
            </a:p>
          </p:txBody>
        </p:sp>
        <p:sp>
          <p:nvSpPr>
            <p:cNvPr id="214" name="Line 11"/>
            <p:cNvSpPr/>
            <p:nvPr/>
          </p:nvSpPr>
          <p:spPr>
            <a:xfrm flipV="1">
              <a:off x="3142440" y="2553840"/>
              <a:ext cx="1672200" cy="10029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5" name="Rectangle 12"/>
            <p:cNvSpPr/>
            <p:nvPr/>
          </p:nvSpPr>
          <p:spPr>
            <a:xfrm>
              <a:off x="2660760" y="3449880"/>
              <a:ext cx="478440" cy="320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vptr</a:t>
              </a:r>
              <a:endParaRPr lang="ru-RU" sz="1200" b="0" strike="noStrike" spc="-1">
                <a:latin typeface="Arial"/>
              </a:endParaRPr>
            </a:p>
          </p:txBody>
        </p:sp>
        <p:sp>
          <p:nvSpPr>
            <p:cNvPr id="216" name="Rectangle 13"/>
            <p:cNvSpPr/>
            <p:nvPr/>
          </p:nvSpPr>
          <p:spPr>
            <a:xfrm>
              <a:off x="740880" y="5168880"/>
              <a:ext cx="2721600" cy="320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Rectangle r</a:t>
              </a:r>
              <a:r>
                <a:rPr lang="ru-RU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           </a:t>
              </a:r>
              <a:endParaRPr lang="ru-RU" sz="1200" b="0" strike="noStrike" spc="-1">
                <a:latin typeface="Arial"/>
              </a:endParaRPr>
            </a:p>
          </p:txBody>
        </p:sp>
        <p:sp>
          <p:nvSpPr>
            <p:cNvPr id="217" name="Line 14"/>
            <p:cNvSpPr/>
            <p:nvPr/>
          </p:nvSpPr>
          <p:spPr>
            <a:xfrm>
              <a:off x="3143520" y="5275080"/>
              <a:ext cx="1920240" cy="10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8" name="Rectangle 15"/>
            <p:cNvSpPr/>
            <p:nvPr/>
          </p:nvSpPr>
          <p:spPr>
            <a:xfrm>
              <a:off x="5064120" y="5275080"/>
              <a:ext cx="3042720" cy="8586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ru-RU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0.     адрес </a:t>
              </a:r>
              <a:r>
                <a:rPr lang="en-US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Rectangle.</a:t>
              </a:r>
              <a:r>
                <a:rPr lang="ru-RU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show()</a:t>
              </a:r>
              <a:endParaRPr lang="ru-RU" sz="1200" b="0" strike="noStrike" spc="-1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ru-RU" sz="1200" b="0" strike="noStrike" spc="-1">
                <a:latin typeface="Arial"/>
              </a:endParaRPr>
            </a:p>
          </p:txBody>
        </p:sp>
        <p:sp>
          <p:nvSpPr>
            <p:cNvPr id="219" name="Rectangle 16"/>
            <p:cNvSpPr/>
            <p:nvPr/>
          </p:nvSpPr>
          <p:spPr>
            <a:xfrm>
              <a:off x="2661840" y="5168880"/>
              <a:ext cx="478440" cy="3204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vptr</a:t>
              </a:r>
              <a:endParaRPr lang="ru-RU" sz="1200" b="0" strike="noStrike" spc="-1">
                <a:latin typeface="Arial"/>
              </a:endParaRPr>
            </a:p>
          </p:txBody>
        </p:sp>
        <p:sp>
          <p:nvSpPr>
            <p:cNvPr id="220" name="Line 17"/>
            <p:cNvSpPr/>
            <p:nvPr/>
          </p:nvSpPr>
          <p:spPr>
            <a:xfrm>
              <a:off x="5384880" y="5275080"/>
              <a:ext cx="360" cy="85968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Line 19"/>
            <p:cNvSpPr/>
            <p:nvPr/>
          </p:nvSpPr>
          <p:spPr>
            <a:xfrm>
              <a:off x="5063760" y="5596920"/>
              <a:ext cx="304380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Line 21"/>
            <p:cNvSpPr/>
            <p:nvPr/>
          </p:nvSpPr>
          <p:spPr>
            <a:xfrm>
              <a:off x="5224680" y="1838880"/>
              <a:ext cx="360" cy="8593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Line 22"/>
            <p:cNvSpPr/>
            <p:nvPr/>
          </p:nvSpPr>
          <p:spPr>
            <a:xfrm>
              <a:off x="4744080" y="2160720"/>
              <a:ext cx="2562840" cy="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Line 23"/>
            <p:cNvSpPr/>
            <p:nvPr/>
          </p:nvSpPr>
          <p:spPr>
            <a:xfrm flipV="1">
              <a:off x="1854720" y="3767400"/>
              <a:ext cx="360" cy="8589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Text Box 24"/>
            <p:cNvSpPr/>
            <p:nvPr/>
          </p:nvSpPr>
          <p:spPr>
            <a:xfrm>
              <a:off x="1534320" y="4089600"/>
              <a:ext cx="2241000" cy="3211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2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Shape s=t1</a:t>
              </a:r>
              <a:endParaRPr lang="ru-RU" sz="1200" b="0" strike="noStrike" spc="-1">
                <a:latin typeface="Arial"/>
              </a:endParaRPr>
            </a:p>
          </p:txBody>
        </p:sp>
      </p:grpSp>
      <p:sp>
        <p:nvSpPr>
          <p:cNvPr id="226" name="TextBox 3"/>
          <p:cNvSpPr/>
          <p:nvPr/>
        </p:nvSpPr>
        <p:spPr>
          <a:xfrm>
            <a:off x="4858200" y="1417680"/>
            <a:ext cx="2491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ТВМ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Triangle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27" name="TextBox 24"/>
          <p:cNvSpPr/>
          <p:nvPr/>
        </p:nvSpPr>
        <p:spPr>
          <a:xfrm>
            <a:off x="5428440" y="4865400"/>
            <a:ext cx="2491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ТВМ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Rectangle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Пример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29" name="Содержимое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230" name="Прямоугольник 4"/>
          <p:cNvSpPr/>
          <p:nvPr/>
        </p:nvSpPr>
        <p:spPr>
          <a:xfrm>
            <a:off x="309960" y="1340640"/>
            <a:ext cx="8437320" cy="2303280"/>
          </a:xfrm>
          <a:prstGeom prst="rect">
            <a:avLst/>
          </a:prstGeom>
          <a:noFill/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Shape[] arr = new Shape[4];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arr[0] = t1; arr[1] = t2; arr[2] = r1; arr[3] = r;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foreach (Shape s in arr) 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s.Show();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3200" b="0" strike="noStrike" spc="-1">
              <a:latin typeface="Arial"/>
            </a:endParaRPr>
          </a:p>
        </p:txBody>
      </p:sp>
      <p:grpSp>
        <p:nvGrpSpPr>
          <p:cNvPr id="231" name="Группа 9"/>
          <p:cNvGrpSpPr/>
          <p:nvPr/>
        </p:nvGrpSpPr>
        <p:grpSpPr>
          <a:xfrm>
            <a:off x="3060000" y="4597560"/>
            <a:ext cx="3166920" cy="574920"/>
            <a:chOff x="3060000" y="4597560"/>
            <a:chExt cx="3166920" cy="574920"/>
          </a:xfrm>
        </p:grpSpPr>
        <p:sp>
          <p:nvSpPr>
            <p:cNvPr id="232" name="Прямоугольник 5"/>
            <p:cNvSpPr/>
            <p:nvPr/>
          </p:nvSpPr>
          <p:spPr>
            <a:xfrm>
              <a:off x="3060000" y="4597560"/>
              <a:ext cx="790920" cy="574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33" name="Прямоугольник 6"/>
            <p:cNvSpPr/>
            <p:nvPr/>
          </p:nvSpPr>
          <p:spPr>
            <a:xfrm>
              <a:off x="3852000" y="4597560"/>
              <a:ext cx="790920" cy="574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34" name="Прямоугольник 7"/>
            <p:cNvSpPr/>
            <p:nvPr/>
          </p:nvSpPr>
          <p:spPr>
            <a:xfrm>
              <a:off x="4644000" y="4597560"/>
              <a:ext cx="790920" cy="574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35" name="Прямоугольник 8"/>
            <p:cNvSpPr/>
            <p:nvPr/>
          </p:nvSpPr>
          <p:spPr>
            <a:xfrm>
              <a:off x="5436000" y="4597560"/>
              <a:ext cx="790920" cy="574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236" name="Прямоугольник 10"/>
          <p:cNvSpPr/>
          <p:nvPr/>
        </p:nvSpPr>
        <p:spPr>
          <a:xfrm>
            <a:off x="395640" y="4597560"/>
            <a:ext cx="1078920" cy="574920"/>
          </a:xfrm>
          <a:prstGeom prst="rect">
            <a:avLst/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arr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37" name="Прямая со стрелкой 12"/>
          <p:cNvSpPr/>
          <p:nvPr/>
        </p:nvSpPr>
        <p:spPr>
          <a:xfrm>
            <a:off x="1475640" y="4885560"/>
            <a:ext cx="1582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8" name="Группа 15"/>
          <p:cNvGrpSpPr/>
          <p:nvPr/>
        </p:nvGrpSpPr>
        <p:grpSpPr>
          <a:xfrm>
            <a:off x="2773080" y="5701680"/>
            <a:ext cx="1078920" cy="607680"/>
            <a:chOff x="2773080" y="5701680"/>
            <a:chExt cx="1078920" cy="607680"/>
          </a:xfrm>
        </p:grpSpPr>
        <p:sp>
          <p:nvSpPr>
            <p:cNvPr id="239" name="Прямоугольник 14"/>
            <p:cNvSpPr/>
            <p:nvPr/>
          </p:nvSpPr>
          <p:spPr>
            <a:xfrm>
              <a:off x="2773080" y="5701680"/>
              <a:ext cx="1078920" cy="6076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40" name="Равнобедренный треугольник 13"/>
            <p:cNvSpPr/>
            <p:nvPr/>
          </p:nvSpPr>
          <p:spPr>
            <a:xfrm>
              <a:off x="2989080" y="5701680"/>
              <a:ext cx="646920" cy="574920"/>
            </a:xfrm>
            <a:prstGeom prst="triangle">
              <a:avLst>
                <a:gd name="adj" fmla="val 50000"/>
              </a:avLst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1" name="Группа 16"/>
          <p:cNvGrpSpPr/>
          <p:nvPr/>
        </p:nvGrpSpPr>
        <p:grpSpPr>
          <a:xfrm>
            <a:off x="4104000" y="5923800"/>
            <a:ext cx="1078920" cy="607680"/>
            <a:chOff x="4104000" y="5923800"/>
            <a:chExt cx="1078920" cy="607680"/>
          </a:xfrm>
        </p:grpSpPr>
        <p:sp>
          <p:nvSpPr>
            <p:cNvPr id="242" name="Прямоугольник 17"/>
            <p:cNvSpPr/>
            <p:nvPr/>
          </p:nvSpPr>
          <p:spPr>
            <a:xfrm>
              <a:off x="4104000" y="5923800"/>
              <a:ext cx="1078920" cy="6076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43" name="Равнобедренный треугольник 18"/>
            <p:cNvSpPr/>
            <p:nvPr/>
          </p:nvSpPr>
          <p:spPr>
            <a:xfrm>
              <a:off x="4320000" y="5923800"/>
              <a:ext cx="646920" cy="574920"/>
            </a:xfrm>
            <a:prstGeom prst="triangle">
              <a:avLst>
                <a:gd name="adj" fmla="val 50000"/>
              </a:avLst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4" name="Группа 21"/>
          <p:cNvGrpSpPr/>
          <p:nvPr/>
        </p:nvGrpSpPr>
        <p:grpSpPr>
          <a:xfrm>
            <a:off x="7174080" y="5517360"/>
            <a:ext cx="1078920" cy="574920"/>
            <a:chOff x="7174080" y="5517360"/>
            <a:chExt cx="1078920" cy="574920"/>
          </a:xfrm>
        </p:grpSpPr>
        <p:sp>
          <p:nvSpPr>
            <p:cNvPr id="245" name="Прямоугольник 19"/>
            <p:cNvSpPr/>
            <p:nvPr/>
          </p:nvSpPr>
          <p:spPr>
            <a:xfrm>
              <a:off x="7174080" y="5517360"/>
              <a:ext cx="1078920" cy="574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46" name="Прямоугольник 20"/>
            <p:cNvSpPr/>
            <p:nvPr/>
          </p:nvSpPr>
          <p:spPr>
            <a:xfrm>
              <a:off x="7550640" y="5589360"/>
              <a:ext cx="430920" cy="4309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7" name="Группа 22"/>
          <p:cNvGrpSpPr/>
          <p:nvPr/>
        </p:nvGrpSpPr>
        <p:grpSpPr>
          <a:xfrm>
            <a:off x="5616720" y="5731200"/>
            <a:ext cx="1078920" cy="574920"/>
            <a:chOff x="5616720" y="5731200"/>
            <a:chExt cx="1078920" cy="574920"/>
          </a:xfrm>
        </p:grpSpPr>
        <p:sp>
          <p:nvSpPr>
            <p:cNvPr id="248" name="Прямоугольник 23"/>
            <p:cNvSpPr/>
            <p:nvPr/>
          </p:nvSpPr>
          <p:spPr>
            <a:xfrm>
              <a:off x="5616720" y="5731200"/>
              <a:ext cx="1078920" cy="574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249" name="Прямоугольник 24"/>
            <p:cNvSpPr/>
            <p:nvPr/>
          </p:nvSpPr>
          <p:spPr>
            <a:xfrm>
              <a:off x="5992920" y="5803200"/>
              <a:ext cx="430920" cy="430920"/>
            </a:xfrm>
            <a:prstGeom prst="rect">
              <a:avLst/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0" name="Прямая со стрелкой 26"/>
          <p:cNvSpPr/>
          <p:nvPr/>
        </p:nvSpPr>
        <p:spPr>
          <a:xfrm flipH="1">
            <a:off x="3312000" y="4898520"/>
            <a:ext cx="322920" cy="802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ая со стрелкой 27"/>
          <p:cNvSpPr/>
          <p:nvPr/>
        </p:nvSpPr>
        <p:spPr>
          <a:xfrm>
            <a:off x="4340160" y="4898520"/>
            <a:ext cx="187920" cy="10551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Прямая со стрелкой 28"/>
          <p:cNvSpPr/>
          <p:nvPr/>
        </p:nvSpPr>
        <p:spPr>
          <a:xfrm>
            <a:off x="5208480" y="4898520"/>
            <a:ext cx="704160" cy="83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Прямая со стрелкой 29"/>
          <p:cNvSpPr/>
          <p:nvPr/>
        </p:nvSpPr>
        <p:spPr>
          <a:xfrm>
            <a:off x="5812560" y="4898520"/>
            <a:ext cx="1572480" cy="64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Прямоугольник 34"/>
          <p:cNvSpPr/>
          <p:nvPr/>
        </p:nvSpPr>
        <p:spPr>
          <a:xfrm>
            <a:off x="2555640" y="3863160"/>
            <a:ext cx="1294920" cy="445320"/>
          </a:xfrm>
          <a:prstGeom prst="rect">
            <a:avLst/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Shape s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55" name="Прямая со стрелкой 35"/>
          <p:cNvSpPr/>
          <p:nvPr/>
        </p:nvSpPr>
        <p:spPr>
          <a:xfrm>
            <a:off x="3609720" y="4221000"/>
            <a:ext cx="360" cy="388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Прямоугольник 38"/>
          <p:cNvSpPr/>
          <p:nvPr/>
        </p:nvSpPr>
        <p:spPr>
          <a:xfrm>
            <a:off x="530640" y="5714640"/>
            <a:ext cx="980640" cy="7048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ТВМ </a:t>
            </a: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Triangle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57" name="Прямоугольник 39"/>
          <p:cNvSpPr/>
          <p:nvPr/>
        </p:nvSpPr>
        <p:spPr>
          <a:xfrm>
            <a:off x="7433280" y="4263840"/>
            <a:ext cx="1170000" cy="7048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ТВМ </a:t>
            </a:r>
            <a:r>
              <a:rPr lang="en-US" sz="1800" b="0" strike="noStrike" spc="-1">
                <a:solidFill>
                  <a:srgbClr val="FFFFFF"/>
                </a:solidFill>
                <a:latin typeface="Calibri"/>
                <a:ea typeface="DejaVu Sans"/>
              </a:rPr>
              <a:t>Rectangle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58" name="Прямая со стрелкой 40"/>
          <p:cNvSpPr/>
          <p:nvPr/>
        </p:nvSpPr>
        <p:spPr>
          <a:xfrm flipH="1">
            <a:off x="1511280" y="6006240"/>
            <a:ext cx="1259640" cy="60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prstDash val="sysDash"/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59" name="Соединитель: уступ 46"/>
          <p:cNvSpPr/>
          <p:nvPr/>
        </p:nvSpPr>
        <p:spPr>
          <a:xfrm rot="5400000" flipH="1" flipV="1">
            <a:off x="6426000" y="4706640"/>
            <a:ext cx="1096920" cy="914760"/>
          </a:xfrm>
          <a:prstGeom prst="bentConnector2">
            <a:avLst/>
          </a:prstGeom>
          <a:noFill/>
          <a:ln w="19050">
            <a:solidFill>
              <a:srgbClr val="000000"/>
            </a:solidFill>
            <a:prstDash val="sysDash"/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60" name="Прямая со стрелкой 48"/>
          <p:cNvSpPr/>
          <p:nvPr/>
        </p:nvSpPr>
        <p:spPr>
          <a:xfrm flipV="1">
            <a:off x="7911000" y="4969080"/>
            <a:ext cx="106920" cy="57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prstDash val="sysDash"/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Преобразование типов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62" name="Объект 2"/>
          <p:cNvSpPr/>
          <p:nvPr/>
        </p:nvSpPr>
        <p:spPr>
          <a:xfrm>
            <a:off x="457200" y="1600200"/>
            <a:ext cx="8228520" cy="5140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000" lnSpcReduction="20000"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1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Найти ошибки: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Shape s=new Shape(1,5);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Rectangle r=new Rectangle(2,3);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Triangle t=new Triangle(2,6);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s=r;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//повышающее преобразование -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upcast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s.Show();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r=t;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r.Show();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r=s;//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понижающее преобразование -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downcast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r.Show();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263" name="Облачко с текстом: прямоугольное 3"/>
          <p:cNvSpPr/>
          <p:nvPr/>
        </p:nvSpPr>
        <p:spPr>
          <a:xfrm>
            <a:off x="7164360" y="3285000"/>
            <a:ext cx="1799280" cy="790920"/>
          </a:xfrm>
          <a:prstGeom prst="wedgeRectCallout">
            <a:avLst>
              <a:gd name="adj1" fmla="val -390875"/>
              <a:gd name="adj2" fmla="val 63691"/>
            </a:avLst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По умолчанию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64" name="Облачко с текстом: прямоугольное 4"/>
          <p:cNvSpPr/>
          <p:nvPr/>
        </p:nvSpPr>
        <p:spPr>
          <a:xfrm>
            <a:off x="7164360" y="4221000"/>
            <a:ext cx="1799280" cy="790920"/>
          </a:xfrm>
          <a:prstGeom prst="wedgeRectCallout">
            <a:avLst>
              <a:gd name="adj1" fmla="val -391615"/>
              <a:gd name="adj2" fmla="val 56550"/>
            </a:avLst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ОШИБКА!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65" name="Облачко с текстом: прямоугольное 5"/>
          <p:cNvSpPr/>
          <p:nvPr/>
        </p:nvSpPr>
        <p:spPr>
          <a:xfrm>
            <a:off x="7452360" y="5157360"/>
            <a:ext cx="1510920" cy="1582920"/>
          </a:xfrm>
          <a:prstGeom prst="wedgeRectCallout">
            <a:avLst>
              <a:gd name="adj1" fmla="val -454902"/>
              <a:gd name="adj2" fmla="val -8218"/>
            </a:avLst>
          </a:prstGeom>
          <a:solidFill>
            <a:srgbClr val="FFFFFF"/>
          </a:solidFill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ОШИБКА, д.б. явное приведение к типу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Rectangle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Динамическая идентификация типов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67" name="Содержимое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Динамическая идентификация типов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(runtime type identification — RTTI) позволяет определить тип объекта во время выполнения программы.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Например, можно совершенно точно узнать, на объект какого типа в действительности указывает ссылка на базовый класс.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 С# предусмотрено три ключевых слова, которые поддерживают динамическую идентификацию типов: 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is , as и typeof.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Оператор </a:t>
            </a: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is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69" name="Содержимое 2"/>
          <p:cNvSpPr/>
          <p:nvPr/>
        </p:nvSpPr>
        <p:spPr>
          <a:xfrm>
            <a:off x="457200" y="1600200"/>
            <a:ext cx="8228520" cy="240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 помощью оператора is можно определить, имеет ли рассматриваемый объект заданный тип. 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Общая форма его записи имеет следующий вид: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    </a:t>
            </a:r>
            <a:r>
              <a:rPr lang="ru-RU" sz="3200" b="1" i="1" strike="noStrike" spc="-1">
                <a:solidFill>
                  <a:srgbClr val="000000"/>
                </a:solidFill>
                <a:latin typeface="Calibri"/>
                <a:ea typeface="DejaVu Sans"/>
              </a:rPr>
              <a:t>выражение is ТИП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</p:txBody>
      </p:sp>
      <p:pic>
        <p:nvPicPr>
          <p:cNvPr id="270" name="Объект 4"/>
          <p:cNvPicPr/>
          <p:nvPr/>
        </p:nvPicPr>
        <p:blipFill>
          <a:blip r:embed="rId2"/>
          <a:stretch/>
        </p:blipFill>
        <p:spPr>
          <a:xfrm>
            <a:off x="658080" y="3780000"/>
            <a:ext cx="8241480" cy="197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Оператор </a:t>
            </a: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as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72" name="Содержимое 2"/>
          <p:cNvSpPr/>
          <p:nvPr/>
        </p:nvSpPr>
        <p:spPr>
          <a:xfrm>
            <a:off x="457200" y="1600200"/>
            <a:ext cx="8434080" cy="189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7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Если во время работы программы требуется выполнить операцию приведения типов, не генерируя исключение в случае, если попытка окажется неудачной, то используется  оператор as: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выражение as ТИП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273" name="Рисунок 272"/>
          <p:cNvPicPr/>
          <p:nvPr/>
        </p:nvPicPr>
        <p:blipFill>
          <a:blip r:embed="rId2"/>
          <a:stretch/>
        </p:blipFill>
        <p:spPr>
          <a:xfrm>
            <a:off x="309240" y="3780000"/>
            <a:ext cx="8389800" cy="251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Идентификация типов с проверкой шаблона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275" name="Объект 5"/>
          <p:cNvPicPr/>
          <p:nvPr/>
        </p:nvPicPr>
        <p:blipFill>
          <a:blip r:embed="rId3"/>
          <a:stretch/>
        </p:blipFill>
        <p:spPr>
          <a:xfrm>
            <a:off x="27360" y="1989000"/>
            <a:ext cx="8644680" cy="2660400"/>
          </a:xfrm>
          <a:prstGeom prst="rect">
            <a:avLst/>
          </a:prstGeom>
          <a:ln w="0">
            <a:noFill/>
          </a:ln>
        </p:spPr>
      </p:pic>
      <p:sp>
        <p:nvSpPr>
          <p:cNvPr id="276" name="Облачко с текстом: прямоугольное 6"/>
          <p:cNvSpPr/>
          <p:nvPr/>
        </p:nvSpPr>
        <p:spPr>
          <a:xfrm>
            <a:off x="2988000" y="4149000"/>
            <a:ext cx="5255640" cy="1655280"/>
          </a:xfrm>
          <a:prstGeom prst="wedgeRectCallout">
            <a:avLst>
              <a:gd name="adj1" fmla="val 17971"/>
              <a:gd name="adj2" fmla="val -90703"/>
            </a:avLst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ru-RU" sz="1800" b="0" u="sng" strike="noStrike" spc="-1">
                <a:solidFill>
                  <a:srgbClr val="000000"/>
                </a:solidFill>
                <a:uFillTx/>
                <a:latin typeface="Calibri"/>
                <a:ea typeface="DejaVu Sans"/>
              </a:rPr>
              <a:t>Шаблон объявления: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для проверки типа выражения, в случае равенства, объявленной переменной присваивается результат этого выражения. Впервые появился в C# 7.0.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Оператор </a:t>
            </a:r>
            <a:r>
              <a:rPr lang="en-US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typeof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78" name="Содержимое 2"/>
          <p:cNvSpPr/>
          <p:nvPr/>
        </p:nvSpPr>
        <p:spPr>
          <a:xfrm>
            <a:off x="457200" y="1600200"/>
            <a:ext cx="4037400" cy="355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Оператор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typeof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используется для получения информации о типе.  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Операция возвращает объект типа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Type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который содержит информацию о заданном типе.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ru-RU" sz="2800" b="0" strike="noStrike" spc="-1">
              <a:latin typeface="Arial"/>
            </a:endParaRPr>
          </a:p>
        </p:txBody>
      </p:sp>
      <p:sp>
        <p:nvSpPr>
          <p:cNvPr id="279" name="Содержимое 3"/>
          <p:cNvSpPr/>
          <p:nvPr/>
        </p:nvSpPr>
        <p:spPr>
          <a:xfrm>
            <a:off x="4648320" y="1600200"/>
            <a:ext cx="403740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Type t = typeof(Triangle);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Console.WriteLine(</a:t>
            </a:r>
            <a:br/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t.BaseType + "-&gt;" + t.FullName);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>
              <a:latin typeface="Arial"/>
            </a:endParaRPr>
          </a:p>
        </p:txBody>
      </p:sp>
      <p:pic>
        <p:nvPicPr>
          <p:cNvPr id="280" name="Picture 2"/>
          <p:cNvPicPr/>
          <p:nvPr/>
        </p:nvPicPr>
        <p:blipFill>
          <a:blip r:embed="rId3"/>
          <a:stretch/>
        </p:blipFill>
        <p:spPr>
          <a:xfrm>
            <a:off x="323640" y="5013000"/>
            <a:ext cx="8262720" cy="1078920"/>
          </a:xfrm>
          <a:prstGeom prst="rect">
            <a:avLst/>
          </a:prstGeom>
          <a:ln w="9525">
            <a:noFill/>
          </a:ln>
        </p:spPr>
      </p:pic>
      <p:sp>
        <p:nvSpPr>
          <p:cNvPr id="281" name="Прямоугольник 5"/>
          <p:cNvSpPr/>
          <p:nvPr/>
        </p:nvSpPr>
        <p:spPr>
          <a:xfrm>
            <a:off x="4455360" y="3600000"/>
            <a:ext cx="4037400" cy="790920"/>
          </a:xfrm>
          <a:prstGeom prst="rect">
            <a:avLst/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Как посчитать количество прямоугольников, с помощью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typeof()?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82" name="Прямоугольник 6"/>
          <p:cNvSpPr/>
          <p:nvPr/>
        </p:nvSpPr>
        <p:spPr>
          <a:xfrm>
            <a:off x="4458600" y="3600000"/>
            <a:ext cx="4360680" cy="790920"/>
          </a:xfrm>
          <a:prstGeom prst="rect">
            <a:avLst/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if(typeof(Triangle)==s.GetType()) count++;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Иерархии классов. Наследование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28" name="Содержимое 2"/>
          <p:cNvSpPr/>
          <p:nvPr/>
        </p:nvSpPr>
        <p:spPr>
          <a:xfrm>
            <a:off x="457200" y="1600200"/>
            <a:ext cx="4037400" cy="48704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0000" lnSpcReduction="2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Класс, который находится выше в иерархии классов, называют 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базовым классом 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или суперклассом, класс, который находится ниже в иерархии классов называют 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производным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или подклассом.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Подкласс обычно расширяет или ограничивает существующую структуру (поля) и поведение (методы) своего суперкласса. 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Помимо наследуемых, каждый подкласс имеет свои 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собственные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уникальные атрибуты, операции и связи.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ru-RU" sz="2800" b="0" strike="noStrike" spc="-1" dirty="0">
              <a:latin typeface="Arial"/>
            </a:endParaRPr>
          </a:p>
        </p:txBody>
      </p:sp>
      <p:pic>
        <p:nvPicPr>
          <p:cNvPr id="129" name="Содержимое 4"/>
          <p:cNvPicPr/>
          <p:nvPr/>
        </p:nvPicPr>
        <p:blipFill>
          <a:blip r:embed="rId2"/>
          <a:stretch/>
        </p:blipFill>
        <p:spPr>
          <a:xfrm>
            <a:off x="4648320" y="1650960"/>
            <a:ext cx="4037400" cy="4423680"/>
          </a:xfrm>
          <a:prstGeom prst="rect">
            <a:avLst/>
          </a:prstGeom>
          <a:ln w="9525">
            <a:noFill/>
          </a:ln>
        </p:spPr>
      </p:pic>
      <p:sp>
        <p:nvSpPr>
          <p:cNvPr id="130" name="Прямоугольная выноска 5"/>
          <p:cNvSpPr/>
          <p:nvPr/>
        </p:nvSpPr>
        <p:spPr>
          <a:xfrm>
            <a:off x="6876360" y="1340640"/>
            <a:ext cx="1655280" cy="934920"/>
          </a:xfrm>
          <a:prstGeom prst="wedgeRectCallout">
            <a:avLst>
              <a:gd name="adj1" fmla="val -59056"/>
              <a:gd name="adj2" fmla="val 93808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Базовый класс</a:t>
            </a:r>
            <a:endParaRPr lang="ru-RU" sz="1800" b="0" strike="noStrike" spc="-1" dirty="0">
              <a:latin typeface="Arial"/>
            </a:endParaRPr>
          </a:p>
        </p:txBody>
      </p:sp>
      <p:sp>
        <p:nvSpPr>
          <p:cNvPr id="131" name="Прямоугольная выноска 6"/>
          <p:cNvSpPr/>
          <p:nvPr/>
        </p:nvSpPr>
        <p:spPr>
          <a:xfrm>
            <a:off x="6012000" y="3933000"/>
            <a:ext cx="1222920" cy="934920"/>
          </a:xfrm>
          <a:prstGeom prst="wedgeRectCallout">
            <a:avLst>
              <a:gd name="adj1" fmla="val -59056"/>
              <a:gd name="adj2" fmla="val 93808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Производный класс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Заголовок 4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Задача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84" name="Объект 5"/>
          <p:cNvSpPr/>
          <p:nvPr/>
        </p:nvSpPr>
        <p:spPr>
          <a:xfrm>
            <a:off x="457200" y="1600200"/>
            <a:ext cx="8228520" cy="96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Найти среднюю площадь треугольника</a:t>
            </a:r>
            <a:endParaRPr lang="ru-RU" sz="3200" b="0" strike="noStrike" spc="-1">
              <a:latin typeface="Arial"/>
            </a:endParaRPr>
          </a:p>
        </p:txBody>
      </p:sp>
      <p:sp>
        <p:nvSpPr>
          <p:cNvPr id="285" name="TextBox 6"/>
          <p:cNvSpPr/>
          <p:nvPr/>
        </p:nvSpPr>
        <p:spPr>
          <a:xfrm>
            <a:off x="611640" y="2637000"/>
            <a:ext cx="7559640" cy="392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double sum = 0; int count = 0;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foreach(Shape s in arr)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{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  if(s is Triangle)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  {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      sum += ((Triangle)s).Area();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      count++;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  }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}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Абстрактные классы. Класс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object</a:t>
            </a:r>
            <a:r>
              <a:rPr lang="ru-RU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87" name="Содержимое 3"/>
          <p:cNvSpPr/>
          <p:nvPr/>
        </p:nvSpPr>
        <p:spPr>
          <a:xfrm>
            <a:off x="4648320" y="1600200"/>
            <a:ext cx="403740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Метод 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rea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 также хорошо было бы вынести в базовый класс (т.к. он имеется во всех производных от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Shape 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классах), но не понятно, по какой формуле нужно будет вычислять площадь для объектов класса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Shape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ru-RU" sz="2800" b="0" strike="noStrike" spc="-1" dirty="0">
              <a:latin typeface="Arial"/>
            </a:endParaRPr>
          </a:p>
        </p:txBody>
      </p:sp>
      <p:pic>
        <p:nvPicPr>
          <p:cNvPr id="288" name="Содержимое 4"/>
          <p:cNvPicPr/>
          <p:nvPr/>
        </p:nvPicPr>
        <p:blipFill>
          <a:blip r:embed="rId2"/>
          <a:stretch/>
        </p:blipFill>
        <p:spPr>
          <a:xfrm>
            <a:off x="907560" y="1600200"/>
            <a:ext cx="3137040" cy="45248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Абстрактные классы. Класс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object</a:t>
            </a:r>
            <a:r>
              <a:rPr lang="ru-RU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90" name="Содержимое 3"/>
          <p:cNvSpPr/>
          <p:nvPr/>
        </p:nvSpPr>
        <p:spPr>
          <a:xfrm>
            <a:off x="4648320" y="1600200"/>
            <a:ext cx="403740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8500" lnSpcReduction="2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 таком случае создается  базовый класс, определяющий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"шаблон",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который унаследуют все производные классы, причем каждый из них заполнит этот "шаблон" собственной информацией. 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Подобный «шаблон» называется </a:t>
            </a:r>
            <a:r>
              <a:rPr lang="ru-RU" sz="2800" b="1" strike="noStrike" spc="-1">
                <a:solidFill>
                  <a:srgbClr val="000000"/>
                </a:solidFill>
                <a:latin typeface="Calibri"/>
                <a:ea typeface="DejaVu Sans"/>
              </a:rPr>
              <a:t>абстрактным методом.</a:t>
            </a:r>
            <a:endParaRPr lang="ru-RU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ru-RU" sz="2800" b="0" strike="noStrike" spc="-1">
              <a:latin typeface="Arial"/>
            </a:endParaRPr>
          </a:p>
        </p:txBody>
      </p:sp>
      <p:pic>
        <p:nvPicPr>
          <p:cNvPr id="291" name="Содержимое 4"/>
          <p:cNvPicPr/>
          <p:nvPr/>
        </p:nvPicPr>
        <p:blipFill>
          <a:blip r:embed="rId2"/>
          <a:stretch/>
        </p:blipFill>
        <p:spPr>
          <a:xfrm>
            <a:off x="907560" y="1600200"/>
            <a:ext cx="3137040" cy="4524840"/>
          </a:xfrm>
          <a:prstGeom prst="rect">
            <a:avLst/>
          </a:prstGeom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Заголовок 4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Абстрактный метод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93" name="Содержимое 5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2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Абстрактный метод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создается с помощью модификатора типа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abstract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Абстрактный метод не содержит тела и, следовательно, не реализуется базовым классом. 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Поэтому производный класс обязательно должен его переопределить. 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Для объявления абстрактного метода используется следующий формат записи.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abstract тип имя(список_параметров);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Тело абстрактного метода отсутствует. 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Свойства абстрактных методов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95" name="Содержимое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Абстрактный метод автоматически является виртуальным. 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Абстрактный метод не может быть статическим. 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Свойства также могут быть абстрактными.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Абстрактный класс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97" name="Содержимое 2"/>
          <p:cNvSpPr/>
          <p:nvPr/>
        </p:nvSpPr>
        <p:spPr>
          <a:xfrm>
            <a:off x="457200" y="1206908"/>
            <a:ext cx="8228520" cy="50660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3500" lnSpcReduction="2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Класс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содержащий один или несколько абстрактных методов, также должен быть объявлен как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абстрактный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с помощью спецификатора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abstract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Поскольку абстрактный класс имеет абстрактные (не реализуемые) методы,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невозможно создать его объекты. 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Если производный класс выводится из абстрактного, он может реализовать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все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абстрактные методы базового класса.  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Если производный класс реализует не все методы абстрактного класса, то он также является абстрактным. 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Таким образом, атрибут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abstract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наследуется до тех пор, пока реализация класса не будет полностью достигнута.</a:t>
            </a: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Заголовок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Абстрактный класс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99" name="Содержимое 4"/>
          <p:cNvSpPr/>
          <p:nvPr/>
        </p:nvSpPr>
        <p:spPr>
          <a:xfrm>
            <a:off x="457200" y="1600200"/>
            <a:ext cx="4037400" cy="525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abstract class Shape //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базовый класс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{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protected double width; 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protected double height;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. . . . .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public abstract double area();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}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>
              <a:latin typeface="Arial"/>
            </a:endParaRPr>
          </a:p>
        </p:txBody>
      </p:sp>
      <p:sp>
        <p:nvSpPr>
          <p:cNvPr id="300" name="Содержимое 5"/>
          <p:cNvSpPr/>
          <p:nvPr/>
        </p:nvSpPr>
        <p:spPr>
          <a:xfrm>
            <a:off x="4716000" y="1556640"/>
            <a:ext cx="424728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Triangle : Shape //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производный класс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{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protected string style;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. . . . . .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override public double area()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{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return width * height / 2;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}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Заголовок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Абстрактный класс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302" name="Содержимое 4"/>
          <p:cNvSpPr/>
          <p:nvPr/>
        </p:nvSpPr>
        <p:spPr>
          <a:xfrm>
            <a:off x="179640" y="1600200"/>
            <a:ext cx="4031280" cy="5256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class Rectangle : Shape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{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. . . .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override public double area()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{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return width * height;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}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>
              <a:latin typeface="Arial"/>
            </a:endParaRPr>
          </a:p>
        </p:txBody>
      </p:sp>
      <p:sp>
        <p:nvSpPr>
          <p:cNvPr id="303" name="Содержимое 5"/>
          <p:cNvSpPr/>
          <p:nvPr/>
        </p:nvSpPr>
        <p:spPr>
          <a:xfrm>
            <a:off x="4140000" y="1556640"/>
            <a:ext cx="482328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1000" lnSpcReduction="2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static void Main(string[] args)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{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. . . . . . 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Shape[] arr = new Shape[4];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arr[0] = t1; arr[1] = t2; arr[2] = r1; arr[3] = r;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Console.WriteLine("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Площади фигур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:");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foreach (Shape s in arr)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{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  s.Show();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   Console.WriteLine("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Площадь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=" + s.area());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}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Класс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object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305" name="Содержимое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 С# определен специальный класс с именем object, который является неявным базовым классом всех других классов и типов (включая типы значений). 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Т.е. переменная типа object может указывать на объект любого типа (в том числе и массив). 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Ссылку типа object можно использовать в качестве ссылки на любой другой тип, включая типы значений. 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Класс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object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307" name="Содержимое 5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public virtual bool Equals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object obj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) 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-  сравнивает текущий объект с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object obj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и возвращает true, если объекты одинаковые и false в противном случае. 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По умолчанию метод определяет, ссылается ли вызывающий метод объект и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object obj 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на один и тот же элемент. 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Можно переопределить этот метод так, чтобы он сравнивал содержимое двух объектов. 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Преимущества наследования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33" name="Содержимое 4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Производный класс создается на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основе базового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при этом реализация кода для производного класса упрощается.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Возможность обработки производных классов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методами, разработанными при проектировании базового класса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Класс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object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309" name="Содержимое 5"/>
          <p:cNvSpPr/>
          <p:nvPr/>
        </p:nvSpPr>
        <p:spPr>
          <a:xfrm>
            <a:off x="457200" y="1305231"/>
            <a:ext cx="8434080" cy="50759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20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public virtual int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GetHashCode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()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возвращает хеш-код, связанный с вызывающим объектом.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Этот хеш-код можно использовать с любым алгоритмом, который применяет хеширование как средство доступа к объектам, хранимым в памяти.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При перегрузке оператора "==" необходимо переопределить методы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Equals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object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и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GetHashCode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(), поскольку функции оператора "==" и метода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Equals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object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), как правило, должны быть идентичными. 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Переопределив метод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Equals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object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), рекомендуется  переопределить и метод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GetHashCode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(), чтобы они были совместимы.</a:t>
            </a: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Класс </a:t>
            </a:r>
            <a:r>
              <a:rPr lang="en-US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object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311" name="Содержимое 5"/>
          <p:cNvSpPr/>
          <p:nvPr/>
        </p:nvSpPr>
        <p:spPr>
          <a:xfrm>
            <a:off x="457200" y="1600200"/>
            <a:ext cx="8434080" cy="498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1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public Type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GetType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 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получает тип объекта во время выполнения программы.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protected object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MemberwiseClone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 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выполняет "поверхностное копирование" объекта, т.е. не копирует содержимое объектов.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public virtual string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ToString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 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- возвращает строку, которая описывает объект.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Метод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ToString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 автоматически вызывается при выводе объекта с помощью метода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WriteLine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(). 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Метод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ToString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 переопределяется во многих классах. </a:t>
            </a:r>
            <a:endParaRPr lang="ru-RU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Запрещение наследования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313" name="Содержимое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Для отключения механизма наследования используется ключевое слово </a:t>
            </a:r>
            <a:r>
              <a:rPr lang="en-US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sealed</a:t>
            </a: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Нельзя одновременно объявлять класс как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abstract 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и </a:t>
            </a: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sealed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. т.к. абстрактный класс предполагает, что у него обязательно должны быть наследники.</a:t>
            </a: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Запрещение наследования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315" name="Содержимое 2"/>
          <p:cNvSpPr/>
          <p:nvPr/>
        </p:nvSpPr>
        <p:spPr>
          <a:xfrm>
            <a:off x="251640" y="1412640"/>
            <a:ext cx="4607280" cy="5068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9000" lnSpcReduction="2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sealed class Point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{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double x;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double y;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public Point(int x = 0, int y = 0)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{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this.x = 0;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this.y = 0;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}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public void Show()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{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Console.WriteLine(x + ", " + y);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}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}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>
              <a:latin typeface="Arial"/>
            </a:endParaRPr>
          </a:p>
        </p:txBody>
      </p:sp>
      <p:sp>
        <p:nvSpPr>
          <p:cNvPr id="316" name="Содержимое 3"/>
          <p:cNvSpPr/>
          <p:nvPr/>
        </p:nvSpPr>
        <p:spPr>
          <a:xfrm>
            <a:off x="4932000" y="1556640"/>
            <a:ext cx="403740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95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class ColorPont : Point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{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int color;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public ColorPont(double x, double y, int color)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: base(x, y)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{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this.color = color;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}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}</a:t>
            </a:r>
            <a:endParaRPr lang="ru-RU" sz="28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Лабораторная работа 10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318" name="Объект 4"/>
          <p:cNvSpPr/>
          <p:nvPr/>
        </p:nvSpPr>
        <p:spPr>
          <a:xfrm>
            <a:off x="457200" y="1600200"/>
            <a:ext cx="8228520" cy="498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0000" lnSpcReduction="2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Часть 1.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1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Основное содержание работы.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Написать программу, в которой создается иерархия классов. Записать объекты классов в массив, выполнить просмотр элементов массива. Показать использование виртуальных функций.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1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Порядок выполнения работы.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Определить иерархию классов (в соответствии с вариантом). 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Реализовать классы.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Написать демонстрационную программу, в которой создаются объекты различных классов и помещаются в массив, после чего массив просматривается.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Реализовать 2 варианта программы: с помощью виртуальных и не виртуальных методов. 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i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Объяснить разницу между виртуальными и не виртуальными функциями</a:t>
            </a: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Лабораторная работа 10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320" name="Объект 2"/>
          <p:cNvSpPr/>
          <p:nvPr/>
        </p:nvSpPr>
        <p:spPr>
          <a:xfrm>
            <a:off x="457200" y="1600199"/>
            <a:ext cx="8228520" cy="48497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5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Часть 2.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1" u="sng" strike="noStrike" spc="-1" dirty="0">
                <a:solidFill>
                  <a:srgbClr val="000000"/>
                </a:solidFill>
                <a:uFillTx/>
                <a:latin typeface="Calibri"/>
                <a:ea typeface="DejaVu Sans"/>
              </a:rPr>
              <a:t>Основное содержание работы.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Реализовать метод для выполнения заданных запросов. При необходимости (для выполнения запроса) в класс могут быть добавлены новые поля (по сравнению с частью 1). В программе должно быть минимум ввода с клавиатуры. Поля объектов задаются в тексте программы. С клавиатуры вводятся только параметры запроса.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Реализовать не менее трех запросов, соответствующих иерархии классов (можно реализовать свои запросы). </a:t>
            </a: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Библиотека классов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324" name="Объект 6"/>
          <p:cNvPicPr/>
          <p:nvPr/>
        </p:nvPicPr>
        <p:blipFill>
          <a:blip r:embed="rId2"/>
          <a:stretch/>
        </p:blipFill>
        <p:spPr>
          <a:xfrm>
            <a:off x="324720" y="1546920"/>
            <a:ext cx="4037400" cy="796680"/>
          </a:xfrm>
          <a:prstGeom prst="rect">
            <a:avLst/>
          </a:prstGeom>
          <a:ln w="0">
            <a:solidFill>
              <a:srgbClr val="FFC000"/>
            </a:solidFill>
          </a:ln>
        </p:spPr>
      </p:pic>
      <p:sp>
        <p:nvSpPr>
          <p:cNvPr id="325" name="Объект 4"/>
          <p:cNvSpPr/>
          <p:nvPr/>
        </p:nvSpPr>
        <p:spPr>
          <a:xfrm>
            <a:off x="4648320" y="1600200"/>
            <a:ext cx="4281840" cy="963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1200" b="1" strike="noStrike" spc="-1">
                <a:solidFill>
                  <a:srgbClr val="000000"/>
                </a:solidFill>
                <a:latin typeface="Calibri"/>
                <a:ea typeface="DejaVu Sans"/>
              </a:rPr>
              <a:t>DLL</a:t>
            </a: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( </a:t>
            </a:r>
            <a:r>
              <a:rPr lang="ru-RU" sz="1200" b="0" i="1" strike="noStrike" spc="-1">
                <a:solidFill>
                  <a:srgbClr val="000000"/>
                </a:solidFill>
                <a:latin typeface="Calibri"/>
                <a:ea typeface="DejaVu Sans"/>
              </a:rPr>
              <a:t>Dynamic Link Library</a:t>
            </a:r>
            <a:r>
              <a:rPr lang="ru-RU" sz="1200" b="0" strike="noStrike" spc="-1">
                <a:solidFill>
                  <a:srgbClr val="000000"/>
                </a:solidFill>
                <a:latin typeface="Calibri"/>
                <a:ea typeface="DejaVu Sans"/>
              </a:rPr>
              <a:t> — «библиотека динамической компоновки», «динамически подключаемая библиотека»)  — динамическая библиотека, позволяющая многократное использование различными программными приложениями. </a:t>
            </a:r>
            <a:endParaRPr lang="ru-RU" sz="1200" b="0" strike="noStrike" spc="-1">
              <a:latin typeface="Arial"/>
            </a:endParaRPr>
          </a:p>
        </p:txBody>
      </p:sp>
      <p:pic>
        <p:nvPicPr>
          <p:cNvPr id="326" name="Рисунок 9"/>
          <p:cNvPicPr/>
          <p:nvPr/>
        </p:nvPicPr>
        <p:blipFill>
          <a:blip r:embed="rId3"/>
          <a:stretch/>
        </p:blipFill>
        <p:spPr>
          <a:xfrm>
            <a:off x="172440" y="2714040"/>
            <a:ext cx="4190040" cy="1382760"/>
          </a:xfrm>
          <a:prstGeom prst="rect">
            <a:avLst/>
          </a:prstGeom>
          <a:ln w="0">
            <a:solidFill>
              <a:srgbClr val="FFC000"/>
            </a:solidFill>
          </a:ln>
        </p:spPr>
      </p:pic>
      <p:pic>
        <p:nvPicPr>
          <p:cNvPr id="327" name="Рисунок 10"/>
          <p:cNvPicPr/>
          <p:nvPr/>
        </p:nvPicPr>
        <p:blipFill>
          <a:blip r:embed="rId4"/>
          <a:stretch/>
        </p:blipFill>
        <p:spPr>
          <a:xfrm>
            <a:off x="5220000" y="2737080"/>
            <a:ext cx="2267640" cy="1468080"/>
          </a:xfrm>
          <a:prstGeom prst="rect">
            <a:avLst/>
          </a:prstGeom>
          <a:ln w="0">
            <a:solidFill>
              <a:srgbClr val="FFC000"/>
            </a:solidFill>
          </a:ln>
        </p:spPr>
      </p:pic>
      <p:pic>
        <p:nvPicPr>
          <p:cNvPr id="328" name="Рисунок 11"/>
          <p:cNvPicPr/>
          <p:nvPr/>
        </p:nvPicPr>
        <p:blipFill>
          <a:blip r:embed="rId5"/>
          <a:stretch/>
        </p:blipFill>
        <p:spPr>
          <a:xfrm>
            <a:off x="899640" y="4316400"/>
            <a:ext cx="2160000" cy="2246760"/>
          </a:xfrm>
          <a:prstGeom prst="rect">
            <a:avLst/>
          </a:prstGeom>
          <a:ln w="0">
            <a:solidFill>
              <a:srgbClr val="FFC000"/>
            </a:solidFill>
          </a:ln>
        </p:spPr>
      </p:pic>
      <p:pic>
        <p:nvPicPr>
          <p:cNvPr id="329" name="Рисунок 12"/>
          <p:cNvPicPr/>
          <p:nvPr/>
        </p:nvPicPr>
        <p:blipFill>
          <a:blip r:embed="rId6"/>
          <a:stretch/>
        </p:blipFill>
        <p:spPr>
          <a:xfrm>
            <a:off x="4648320" y="4412880"/>
            <a:ext cx="4282920" cy="1071720"/>
          </a:xfrm>
          <a:prstGeom prst="rect">
            <a:avLst/>
          </a:prstGeom>
          <a:ln w="0">
            <a:solidFill>
              <a:srgbClr val="FFC000"/>
            </a:solidFill>
          </a:ln>
        </p:spPr>
      </p:pic>
      <p:sp>
        <p:nvSpPr>
          <p:cNvPr id="330" name="Овал 14"/>
          <p:cNvSpPr/>
          <p:nvPr/>
        </p:nvSpPr>
        <p:spPr>
          <a:xfrm>
            <a:off x="539640" y="2997000"/>
            <a:ext cx="646920" cy="14292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TextBox 15"/>
          <p:cNvSpPr/>
          <p:nvPr/>
        </p:nvSpPr>
        <p:spPr>
          <a:xfrm>
            <a:off x="539640" y="1196640"/>
            <a:ext cx="718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32" name="TextBox 16"/>
          <p:cNvSpPr/>
          <p:nvPr/>
        </p:nvSpPr>
        <p:spPr>
          <a:xfrm>
            <a:off x="548640" y="2367720"/>
            <a:ext cx="718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33" name="TextBox 17"/>
          <p:cNvSpPr/>
          <p:nvPr/>
        </p:nvSpPr>
        <p:spPr>
          <a:xfrm>
            <a:off x="4860000" y="2730600"/>
            <a:ext cx="718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3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34" name="TextBox 18"/>
          <p:cNvSpPr/>
          <p:nvPr/>
        </p:nvSpPr>
        <p:spPr>
          <a:xfrm>
            <a:off x="467640" y="4393080"/>
            <a:ext cx="718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4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35" name="TextBox 19"/>
          <p:cNvSpPr/>
          <p:nvPr/>
        </p:nvSpPr>
        <p:spPr>
          <a:xfrm>
            <a:off x="4288320" y="4412880"/>
            <a:ext cx="718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5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36" name="Облачко с текстом: прямоугольное со скругленными углами 20"/>
          <p:cNvSpPr/>
          <p:nvPr/>
        </p:nvSpPr>
        <p:spPr>
          <a:xfrm>
            <a:off x="2988000" y="2853000"/>
            <a:ext cx="1150920" cy="358920"/>
          </a:xfrm>
          <a:prstGeom prst="wedgeRoundRectCallout">
            <a:avLst>
              <a:gd name="adj1" fmla="val -155810"/>
              <a:gd name="adj2" fmla="val 7214"/>
              <a:gd name="adj3" fmla="val 16667"/>
            </a:avLst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100" b="0" strike="noStrike" spc="-1">
                <a:solidFill>
                  <a:srgbClr val="4F81BD"/>
                </a:solidFill>
                <a:latin typeface="Calibri"/>
                <a:ea typeface="DejaVu Sans"/>
              </a:rPr>
              <a:t>По умолчанию </a:t>
            </a:r>
            <a:r>
              <a:rPr lang="en-US" sz="1100" b="0" strike="noStrike" spc="-1">
                <a:solidFill>
                  <a:srgbClr val="4F81BD"/>
                </a:solidFill>
                <a:latin typeface="Calibri"/>
                <a:ea typeface="DejaVu Sans"/>
              </a:rPr>
              <a:t>internal</a:t>
            </a:r>
            <a:endParaRPr lang="ru-RU" sz="11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26452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Библиотека классов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338" name="Объект 4"/>
          <p:cNvPicPr/>
          <p:nvPr/>
        </p:nvPicPr>
        <p:blipFill>
          <a:blip r:embed="rId2"/>
          <a:stretch/>
        </p:blipFill>
        <p:spPr>
          <a:xfrm>
            <a:off x="395640" y="1626840"/>
            <a:ext cx="3509640" cy="2925720"/>
          </a:xfrm>
          <a:prstGeom prst="rect">
            <a:avLst/>
          </a:prstGeom>
          <a:ln w="0">
            <a:solidFill>
              <a:srgbClr val="FFC000"/>
            </a:solidFill>
          </a:ln>
        </p:spPr>
      </p:pic>
      <p:pic>
        <p:nvPicPr>
          <p:cNvPr id="339" name="Объект 5"/>
          <p:cNvPicPr/>
          <p:nvPr/>
        </p:nvPicPr>
        <p:blipFill>
          <a:blip r:embed="rId3"/>
          <a:stretch/>
        </p:blipFill>
        <p:spPr>
          <a:xfrm>
            <a:off x="4932000" y="1626840"/>
            <a:ext cx="4037400" cy="2078640"/>
          </a:xfrm>
          <a:prstGeom prst="rect">
            <a:avLst/>
          </a:prstGeom>
          <a:ln w="0">
            <a:solidFill>
              <a:srgbClr val="FFC000"/>
            </a:solidFill>
          </a:ln>
        </p:spPr>
      </p:pic>
      <p:sp>
        <p:nvSpPr>
          <p:cNvPr id="340" name="TextBox 6"/>
          <p:cNvSpPr/>
          <p:nvPr/>
        </p:nvSpPr>
        <p:spPr>
          <a:xfrm>
            <a:off x="683640" y="1233000"/>
            <a:ext cx="718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6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41" name="TextBox 7"/>
          <p:cNvSpPr/>
          <p:nvPr/>
        </p:nvSpPr>
        <p:spPr>
          <a:xfrm>
            <a:off x="5004000" y="1254960"/>
            <a:ext cx="718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7</a:t>
            </a:r>
            <a:endParaRPr lang="ru-RU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68783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Объект 11"/>
          <p:cNvSpPr/>
          <p:nvPr/>
        </p:nvSpPr>
        <p:spPr>
          <a:xfrm>
            <a:off x="5294160" y="476640"/>
            <a:ext cx="3393720" cy="518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1500" lnSpcReduction="2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Диаграмма классов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Часть 1: 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Реализовать иерархию классов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Показать отличие виртуальных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(virtual,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override) 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и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невиртуальных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(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overload)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методов.</a:t>
            </a:r>
            <a:endParaRPr lang="ru-RU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Часть 2: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Реализовать запросы, используя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is/ as/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typeof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Запросы должны быть оформлены как функции класса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Program</a:t>
            </a:r>
            <a:endParaRPr lang="ru-RU" sz="28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800" b="0" strike="noStrike" spc="-1" dirty="0">
                <a:latin typeface="Arial"/>
              </a:rPr>
              <a:t>Методы расширения НЕ ИСПОЛЬЗОВАТЬ!</a:t>
            </a: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pic>
        <p:nvPicPr>
          <p:cNvPr id="322" name="Объект 6"/>
          <p:cNvPicPr/>
          <p:nvPr/>
        </p:nvPicPr>
        <p:blipFill>
          <a:blip r:embed="rId2"/>
          <a:stretch/>
        </p:blipFill>
        <p:spPr>
          <a:xfrm>
            <a:off x="889200" y="33840"/>
            <a:ext cx="3393720" cy="642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Объект 3"/>
          <p:cNvPicPr/>
          <p:nvPr/>
        </p:nvPicPr>
        <p:blipFill>
          <a:blip r:embed="rId3"/>
          <a:stretch/>
        </p:blipFill>
        <p:spPr>
          <a:xfrm>
            <a:off x="1366920" y="1450607"/>
            <a:ext cx="6410160" cy="5002920"/>
          </a:xfrm>
          <a:prstGeom prst="rect">
            <a:avLst/>
          </a:prstGeom>
          <a:ln w="0">
            <a:noFill/>
          </a:ln>
        </p:spPr>
      </p:pic>
      <p:sp>
        <p:nvSpPr>
          <p:cNvPr id="342" name="Заголовок 1"/>
          <p:cNvSpPr/>
          <p:nvPr/>
        </p:nvSpPr>
        <p:spPr>
          <a:xfrm>
            <a:off x="499680" y="-81001"/>
            <a:ext cx="8228520" cy="14280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75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Проблема множественного наследования</a:t>
            </a:r>
            <a:endParaRPr lang="ru-RU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Доступ к элементам класса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47" name="Содержимое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public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открытые.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private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закрытые, не наследуются.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protected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– защищенные, определен доступ для наследников класса, наследуются.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>
              <a:latin typeface="Arial"/>
            </a:endParaRPr>
          </a:p>
        </p:txBody>
      </p:sp>
      <p:sp>
        <p:nvSpPr>
          <p:cNvPr id="148" name="Прямоугольник 3"/>
          <p:cNvSpPr/>
          <p:nvPr/>
        </p:nvSpPr>
        <p:spPr>
          <a:xfrm>
            <a:off x="251640" y="2853000"/>
            <a:ext cx="8640000" cy="1006920"/>
          </a:xfrm>
          <a:prstGeom prst="rect">
            <a:avLst/>
          </a:prstGeom>
          <a:noFill/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Интерфейсы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352" name="Содержимое 2"/>
          <p:cNvSpPr/>
          <p:nvPr/>
        </p:nvSpPr>
        <p:spPr>
          <a:xfrm>
            <a:off x="526026" y="1324897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2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Интерфейс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– 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это ссылочный тип, который определяет поведение:</a:t>
            </a:r>
            <a:endParaRPr lang="ru-RU" sz="32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Методы</a:t>
            </a:r>
            <a:endParaRPr lang="ru-RU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Свойства</a:t>
            </a:r>
            <a:endParaRPr lang="ru-RU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Индексаторы</a:t>
            </a:r>
            <a:endParaRPr lang="ru-RU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События</a:t>
            </a:r>
            <a:endParaRPr lang="ru-RU" sz="28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Статические поля и константы (начиная с версии C# 8.0)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Он определяет,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что должно быть сделано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но не уточняет, как.</a:t>
            </a: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Интерфейсы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354" name="Содержимое 2"/>
          <p:cNvSpPr/>
          <p:nvPr/>
        </p:nvSpPr>
        <p:spPr>
          <a:xfrm>
            <a:off x="457200" y="1288026"/>
            <a:ext cx="8228520" cy="54175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Интерфейсы объявляются с помощью ключевого слова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interface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[internal]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interface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3200" b="0" strike="noStrike" spc="-1" dirty="0">
                <a:solidFill>
                  <a:srgbClr val="FF0000"/>
                </a:solidFill>
                <a:latin typeface="Calibri"/>
                <a:ea typeface="DejaVu Sans"/>
              </a:rPr>
              <a:t>I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Имя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lang="ru-RU" sz="3200" b="0" strike="noStrike" spc="-1" dirty="0">
              <a:latin typeface="Arial"/>
            </a:endParaRPr>
          </a:p>
          <a:p>
            <a:pPr marL="743040" indent="-28476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тип ИмяМетода1 (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список_параметров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;</a:t>
            </a:r>
            <a:endParaRPr lang="ru-RU" sz="2800" b="0" strike="noStrike" spc="-1" dirty="0">
              <a:latin typeface="Arial"/>
            </a:endParaRPr>
          </a:p>
          <a:p>
            <a:pPr marL="743040" indent="-28476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Тип ИмяМетода2 (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список_параметров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;</a:t>
            </a:r>
            <a:endParaRPr lang="ru-RU" sz="2800" b="0" strike="noStrike" spc="-1" dirty="0">
              <a:latin typeface="Arial"/>
            </a:endParaRPr>
          </a:p>
          <a:p>
            <a:pPr marL="743040" indent="-28476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// . . .</a:t>
            </a:r>
            <a:endParaRPr lang="ru-RU" sz="2800" b="0" strike="noStrike" spc="-1" dirty="0">
              <a:latin typeface="Arial"/>
            </a:endParaRPr>
          </a:p>
          <a:p>
            <a:pPr marL="743040" indent="-28476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тип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ИмяМетода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N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список_параметров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 ;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Если элементы интерфейса не имеют модификаторов доступа, то по умолчанию доступ </a:t>
            </a:r>
            <a:r>
              <a:rPr lang="ru-RU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public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так как цель интерфейса - определение функционала для реализации его классом. Но,  начиная с версии C# 8.0, можно  явно указывать модификаторы доступа у компонентов интерфейса. 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Начиная с версии C# 8.0 интерфейсы поддерживают реализацию методов и свойств по умолчанию. Это значит, что мы можем определить в интерфейсах полноценные методы и свойства, которые имеют реализацию как в обычных классах и структурах.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Если интерфейс имеет приватные методы и свойства (то есть с модификатором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private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), то они должны иметь реализацию по умолчанию. 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То же самое относится к любым статическим методам и свойствам </a:t>
            </a:r>
            <a:endParaRPr lang="ru-RU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Добавление интерфейса в проект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356" name="Объект 3"/>
          <p:cNvPicPr/>
          <p:nvPr/>
        </p:nvPicPr>
        <p:blipFill>
          <a:blip r:embed="rId2"/>
          <a:stretch/>
        </p:blipFill>
        <p:spPr>
          <a:xfrm>
            <a:off x="1301040" y="1600200"/>
            <a:ext cx="6540840" cy="4524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Реализация интерфейса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358" name="Содержимое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0500"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Чтобы реализовать интерфейс, нужно указать его имя после имени класса подобно тому, как при создании производного указывается базовый класс. 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Формат записи класса, который реализует интерфейс:</a:t>
            </a: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class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ИмяКласса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: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ИмяИнтерфейса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1, I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ИмяИнтерфейса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// 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тело класса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latin typeface="Arial"/>
            </a:endParaRPr>
          </a:p>
        </p:txBody>
      </p:sp>
      <p:sp>
        <p:nvSpPr>
          <p:cNvPr id="359" name="Прямоугольник 3"/>
          <p:cNvSpPr/>
          <p:nvPr/>
        </p:nvSpPr>
        <p:spPr>
          <a:xfrm>
            <a:off x="180000" y="3708720"/>
            <a:ext cx="8712000" cy="2231280"/>
          </a:xfrm>
          <a:prstGeom prst="rect">
            <a:avLst/>
          </a:prstGeom>
          <a:noFill/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Реализация интерфейса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361" name="Содержимое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Для реализации интерфейса класс должен обеспечить способы реализации методов, описанных в интерфейсе. 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Каждый класс может определить собственную реализацию. 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Таким образом, два класса могут реализовать один и тот же интерфейс различными способами, но все классы поддерживают одинаковый набор методов.</a:t>
            </a:r>
            <a:endParaRPr lang="ru-RU" sz="32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Заголовок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Реализация интерфейса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363" name="Объект 10"/>
          <p:cNvPicPr/>
          <p:nvPr/>
        </p:nvPicPr>
        <p:blipFill>
          <a:blip r:embed="rId2"/>
          <a:stretch/>
        </p:blipFill>
        <p:spPr>
          <a:xfrm>
            <a:off x="568800" y="4187880"/>
            <a:ext cx="3282120" cy="1731960"/>
          </a:xfrm>
          <a:prstGeom prst="rect">
            <a:avLst/>
          </a:prstGeom>
          <a:ln w="0">
            <a:noFill/>
          </a:ln>
        </p:spPr>
      </p:pic>
      <p:pic>
        <p:nvPicPr>
          <p:cNvPr id="364" name="Объект 9"/>
          <p:cNvPicPr/>
          <p:nvPr/>
        </p:nvPicPr>
        <p:blipFill>
          <a:blip r:embed="rId3"/>
          <a:stretch/>
        </p:blipFill>
        <p:spPr>
          <a:xfrm>
            <a:off x="3668760" y="1875240"/>
            <a:ext cx="2018160" cy="1215720"/>
          </a:xfrm>
          <a:prstGeom prst="rect">
            <a:avLst/>
          </a:prstGeom>
          <a:ln w="0">
            <a:noFill/>
          </a:ln>
        </p:spPr>
      </p:pic>
      <p:sp>
        <p:nvSpPr>
          <p:cNvPr id="365" name="TextBox 12"/>
          <p:cNvSpPr/>
          <p:nvPr/>
        </p:nvSpPr>
        <p:spPr>
          <a:xfrm>
            <a:off x="3492000" y="1763640"/>
            <a:ext cx="2447280" cy="1438920"/>
          </a:xfrm>
          <a:prstGeom prst="rect">
            <a:avLst/>
          </a:prstGeom>
          <a:noFill/>
          <a:ln w="2540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TextBox 13"/>
          <p:cNvSpPr/>
          <p:nvPr/>
        </p:nvSpPr>
        <p:spPr>
          <a:xfrm>
            <a:off x="244080" y="4062960"/>
            <a:ext cx="4329720" cy="1957320"/>
          </a:xfrm>
          <a:prstGeom prst="rect">
            <a:avLst/>
          </a:prstGeom>
          <a:noFill/>
          <a:ln w="2540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TextBox 15"/>
          <p:cNvSpPr/>
          <p:nvPr/>
        </p:nvSpPr>
        <p:spPr>
          <a:xfrm>
            <a:off x="4678200" y="4075200"/>
            <a:ext cx="4329720" cy="1957320"/>
          </a:xfrm>
          <a:prstGeom prst="rect">
            <a:avLst/>
          </a:prstGeom>
          <a:noFill/>
          <a:ln w="2540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68" name="Рисунок 16"/>
          <p:cNvPicPr/>
          <p:nvPr/>
        </p:nvPicPr>
        <p:blipFill>
          <a:blip r:embed="rId4"/>
          <a:stretch/>
        </p:blipFill>
        <p:spPr>
          <a:xfrm>
            <a:off x="5004000" y="4245840"/>
            <a:ext cx="2874240" cy="16754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Работа с объектами через стандартные интерфейсы .NET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370" name="Содержимое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8000" lnSpcReduction="2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В библиотеке классов .NET определено множество стандартных интерфейсов, задающих желаемое поведение объектов. </a:t>
            </a:r>
            <a:endParaRPr lang="ru-RU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eriod"/>
            </a:pPr>
            <a:r>
              <a:rPr lang="ru-RU" sz="3200" b="1" strike="noStrike" spc="-1">
                <a:solidFill>
                  <a:srgbClr val="000000"/>
                </a:solidFill>
                <a:latin typeface="Calibri"/>
                <a:ea typeface="DejaVu Sans"/>
              </a:rPr>
              <a:t>Интерфейс IComparable</a:t>
            </a: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 определен в пространстве имен System. </a:t>
            </a:r>
            <a:endParaRPr lang="ru-RU" sz="3200" b="0" strike="noStrike" spc="-1">
              <a:latin typeface="Arial"/>
            </a:endParaRPr>
          </a:p>
          <a:p>
            <a:pPr marL="514440" indent="-513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Он содержит всего один метод CompareTo, возвращающий результат сравнения двух объектов – текущего и переданного ему в качестве параметра: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interface IComparable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	int CompareTo( object obj )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lang="ru-RU" sz="32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  <a:ea typeface="DejaVu Sans"/>
              </a:rPr>
              <a:t>Метод должен возвращать:</a:t>
            </a:r>
            <a:endParaRPr lang="ru-RU" sz="32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0, если текущий объект и параметр равны;</a:t>
            </a:r>
            <a:endParaRPr lang="ru-RU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отрицательное число, если текущий объект меньше параметра;</a:t>
            </a:r>
            <a:endParaRPr lang="ru-RU" sz="2800" b="0" strike="noStrike" spc="-1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положительное число, если текущий объект больше параметра.</a:t>
            </a:r>
            <a:endParaRPr lang="ru-RU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Работа с объектами через стандартные интерфейсы .NET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372" name="Объект 13"/>
          <p:cNvPicPr/>
          <p:nvPr/>
        </p:nvPicPr>
        <p:blipFill>
          <a:blip r:embed="rId2"/>
          <a:stretch/>
        </p:blipFill>
        <p:spPr>
          <a:xfrm>
            <a:off x="4925880" y="2963880"/>
            <a:ext cx="4037400" cy="1797120"/>
          </a:xfrm>
          <a:prstGeom prst="rect">
            <a:avLst/>
          </a:prstGeom>
          <a:ln w="0">
            <a:noFill/>
          </a:ln>
        </p:spPr>
      </p:pic>
      <p:pic>
        <p:nvPicPr>
          <p:cNvPr id="373" name="Объект 11"/>
          <p:cNvPicPr/>
          <p:nvPr/>
        </p:nvPicPr>
        <p:blipFill>
          <a:blip r:embed="rId3"/>
          <a:stretch/>
        </p:blipFill>
        <p:spPr>
          <a:xfrm>
            <a:off x="107640" y="1990800"/>
            <a:ext cx="4591080" cy="3743280"/>
          </a:xfrm>
          <a:prstGeom prst="rect">
            <a:avLst/>
          </a:prstGeom>
          <a:ln w="0">
            <a:noFill/>
          </a:ln>
        </p:spPr>
      </p:pic>
      <p:sp>
        <p:nvSpPr>
          <p:cNvPr id="374" name="TextBox 12"/>
          <p:cNvSpPr/>
          <p:nvPr/>
        </p:nvSpPr>
        <p:spPr>
          <a:xfrm>
            <a:off x="121320" y="1846800"/>
            <a:ext cx="4305600" cy="4031280"/>
          </a:xfrm>
          <a:prstGeom prst="rect">
            <a:avLst/>
          </a:prstGeom>
          <a:noFill/>
          <a:ln w="2540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TextBox 14"/>
          <p:cNvSpPr/>
          <p:nvPr/>
        </p:nvSpPr>
        <p:spPr>
          <a:xfrm>
            <a:off x="4933080" y="1871280"/>
            <a:ext cx="4037400" cy="4031280"/>
          </a:xfrm>
          <a:prstGeom prst="rect">
            <a:avLst/>
          </a:prstGeom>
          <a:noFill/>
          <a:ln w="2540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TextBox 15"/>
          <p:cNvSpPr/>
          <p:nvPr/>
        </p:nvSpPr>
        <p:spPr>
          <a:xfrm>
            <a:off x="5214960" y="1985760"/>
            <a:ext cx="1582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class Program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Работа с объектами через стандартные интерфейсы .NET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378" name="Содержимое 2"/>
          <p:cNvSpPr/>
          <p:nvPr/>
        </p:nvSpPr>
        <p:spPr>
          <a:xfrm>
            <a:off x="457200" y="1600200"/>
            <a:ext cx="8228520" cy="498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64500" lnSpcReduction="20000"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2. 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Интерфейс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IComparer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определен в пространстве имен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System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Collections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 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Он содержит один метод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Compare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возвращающий результат сравнения двух объектов, переданных ему в качестве параметров:</a:t>
            </a:r>
            <a:endParaRPr lang="ru-RU" sz="3200" b="0" strike="noStrike" spc="-1" dirty="0">
              <a:latin typeface="Arial"/>
            </a:endParaRPr>
          </a:p>
          <a:p>
            <a:pPr marL="743040" indent="-284760">
              <a:lnSpc>
                <a:spcPct val="100000"/>
              </a:lnSpc>
              <a:spcBef>
                <a:spcPts val="680"/>
              </a:spcBef>
              <a:tabLst>
                <a:tab pos="0" algn="l"/>
              </a:tabLst>
            </a:pPr>
            <a:r>
              <a:rPr lang="en-US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interface </a:t>
            </a:r>
            <a:r>
              <a:rPr lang="en-US" sz="34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IComparer</a:t>
            </a:r>
            <a:endParaRPr lang="ru-RU" sz="3400" b="0" strike="noStrike" spc="-1" dirty="0">
              <a:latin typeface="Arial"/>
            </a:endParaRPr>
          </a:p>
          <a:p>
            <a:pPr marL="743040" indent="-284760">
              <a:lnSpc>
                <a:spcPct val="100000"/>
              </a:lnSpc>
              <a:spcBef>
                <a:spcPts val="680"/>
              </a:spcBef>
              <a:tabLst>
                <a:tab pos="0" algn="l"/>
              </a:tabLst>
            </a:pPr>
            <a:r>
              <a:rPr lang="en-US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lang="ru-RU" sz="3400" b="0" strike="noStrike" spc="-1" dirty="0">
              <a:latin typeface="Arial"/>
            </a:endParaRPr>
          </a:p>
          <a:p>
            <a:pPr marL="1143000" indent="-227520">
              <a:lnSpc>
                <a:spcPct val="100000"/>
              </a:lnSpc>
              <a:spcBef>
                <a:spcPts val="519"/>
              </a:spcBef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int Compare ( object ob1, object ob2 )</a:t>
            </a:r>
            <a:endParaRPr lang="ru-RU" sz="2600" b="0" strike="noStrike" spc="-1" dirty="0">
              <a:latin typeface="Arial"/>
            </a:endParaRPr>
          </a:p>
          <a:p>
            <a:pPr marL="743040" indent="-284760">
              <a:lnSpc>
                <a:spcPct val="100000"/>
              </a:lnSpc>
              <a:spcBef>
                <a:spcPts val="680"/>
              </a:spcBef>
              <a:tabLst>
                <a:tab pos="0" algn="l"/>
              </a:tabLst>
            </a:pPr>
            <a:r>
              <a:rPr lang="ru-RU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lang="ru-RU" sz="3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Принцип применения этого интерфейса состоит в там, что для каждого критерия сортировки объектов описывается небольшой вспомогательный класс, реализующий этот интерфейс.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Объект этого класса передается в стандартный метод сортировки массива в качестве второго аргумента (существует несколько перегруженных версий этого метода).</a:t>
            </a: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Заголовок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Работа с объектами через стандартные интерфейсы .NET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380" name="Объект 6"/>
          <p:cNvPicPr/>
          <p:nvPr/>
        </p:nvPicPr>
        <p:blipFill>
          <a:blip r:embed="rId2"/>
          <a:stretch/>
        </p:blipFill>
        <p:spPr>
          <a:xfrm>
            <a:off x="395640" y="2637000"/>
            <a:ext cx="4037400" cy="2489760"/>
          </a:xfrm>
          <a:prstGeom prst="rect">
            <a:avLst/>
          </a:prstGeom>
          <a:ln w="0">
            <a:noFill/>
          </a:ln>
        </p:spPr>
      </p:pic>
      <p:pic>
        <p:nvPicPr>
          <p:cNvPr id="381" name="Рисунок 7"/>
          <p:cNvPicPr/>
          <p:nvPr/>
        </p:nvPicPr>
        <p:blipFill>
          <a:blip r:embed="rId3"/>
          <a:stretch/>
        </p:blipFill>
        <p:spPr>
          <a:xfrm>
            <a:off x="4709880" y="2945880"/>
            <a:ext cx="4177440" cy="964800"/>
          </a:xfrm>
          <a:prstGeom prst="rect">
            <a:avLst/>
          </a:prstGeom>
          <a:ln w="0">
            <a:noFill/>
          </a:ln>
        </p:spPr>
      </p:pic>
      <p:sp>
        <p:nvSpPr>
          <p:cNvPr id="382" name="TextBox 10"/>
          <p:cNvSpPr/>
          <p:nvPr/>
        </p:nvSpPr>
        <p:spPr>
          <a:xfrm>
            <a:off x="395640" y="2277000"/>
            <a:ext cx="4037400" cy="3671280"/>
          </a:xfrm>
          <a:prstGeom prst="rect">
            <a:avLst/>
          </a:prstGeom>
          <a:noFill/>
          <a:ln w="2540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TextBox 11"/>
          <p:cNvSpPr/>
          <p:nvPr/>
        </p:nvSpPr>
        <p:spPr>
          <a:xfrm>
            <a:off x="4602960" y="2299320"/>
            <a:ext cx="4391280" cy="3671280"/>
          </a:xfrm>
          <a:prstGeom prst="rect">
            <a:avLst/>
          </a:prstGeom>
          <a:noFill/>
          <a:ln w="2540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4" name="TextBox 12"/>
          <p:cNvSpPr/>
          <p:nvPr/>
        </p:nvSpPr>
        <p:spPr>
          <a:xfrm>
            <a:off x="5214960" y="1985760"/>
            <a:ext cx="1582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class Program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Заголовок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Определение иерархии классов 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135" name="Содержимое 4"/>
          <p:cNvSpPr/>
          <p:nvPr/>
        </p:nvSpPr>
        <p:spPr>
          <a:xfrm>
            <a:off x="457200" y="1600200"/>
            <a:ext cx="8290080" cy="1467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[ спецификаторы ]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class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ИмяКласса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28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[ : предки ] </a:t>
            </a:r>
            <a:r>
              <a:rPr lang="en-US" sz="2800" spc="-1" dirty="0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r>
              <a:rPr lang="ru-RU" sz="2800" spc="-1" dirty="0">
                <a:solidFill>
                  <a:srgbClr val="000000"/>
                </a:solidFill>
                <a:latin typeface="Calibri"/>
                <a:ea typeface="DejaVu Sans"/>
              </a:rPr>
              <a:t>т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ело класса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sp>
        <p:nvSpPr>
          <p:cNvPr id="136" name="Содержимое 5"/>
          <p:cNvSpPr/>
          <p:nvPr/>
        </p:nvSpPr>
        <p:spPr>
          <a:xfrm>
            <a:off x="395640" y="2879280"/>
            <a:ext cx="8290080" cy="37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5500" lnSpcReduction="20000"/>
          </a:bodyPr>
          <a:lstStyle/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class Shape //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базовый класс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protected double width; //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ширина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protected double height;//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высота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. . 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class Triangle: Shape //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производный класс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{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protected string style;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. . . 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endParaRPr lang="ru-RU" sz="2800" b="0" strike="noStrike" spc="-1" dirty="0">
              <a:latin typeface="Arial"/>
            </a:endParaRPr>
          </a:p>
        </p:txBody>
      </p:sp>
      <p:grpSp>
        <p:nvGrpSpPr>
          <p:cNvPr id="137" name="Группа 14"/>
          <p:cNvGrpSpPr/>
          <p:nvPr/>
        </p:nvGrpSpPr>
        <p:grpSpPr>
          <a:xfrm>
            <a:off x="6012000" y="2493000"/>
            <a:ext cx="1440000" cy="3346920"/>
            <a:chOff x="6012000" y="2493000"/>
            <a:chExt cx="1440000" cy="3346920"/>
          </a:xfrm>
        </p:grpSpPr>
        <p:grpSp>
          <p:nvGrpSpPr>
            <p:cNvPr id="138" name="Группа 6"/>
            <p:cNvGrpSpPr/>
            <p:nvPr/>
          </p:nvGrpSpPr>
          <p:grpSpPr>
            <a:xfrm>
              <a:off x="6084000" y="2493000"/>
              <a:ext cx="1224000" cy="1150920"/>
              <a:chOff x="6084000" y="2493000"/>
              <a:chExt cx="1224000" cy="1150920"/>
            </a:xfrm>
          </p:grpSpPr>
          <p:sp>
            <p:nvSpPr>
              <p:cNvPr id="139" name="Прямоугольник 7"/>
              <p:cNvSpPr/>
              <p:nvPr/>
            </p:nvSpPr>
            <p:spPr>
              <a:xfrm>
                <a:off x="6084000" y="2493000"/>
                <a:ext cx="1222920" cy="11509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width</a:t>
                </a:r>
                <a:endParaRPr lang="ru-RU" sz="18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800" b="0" strike="noStrike" spc="-1">
                    <a:solidFill>
                      <a:srgbClr val="000000"/>
                    </a:solidFill>
                    <a:latin typeface="Arial"/>
                    <a:ea typeface="DejaVu Sans"/>
                  </a:rPr>
                  <a:t>height</a:t>
                </a:r>
                <a:endParaRPr lang="ru-RU" sz="18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ru-RU" sz="1800" b="0" strike="noStrike" spc="-1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ru-RU" sz="1800" b="0" strike="noStrike" spc="-1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ru-RU" sz="1800" b="0" strike="noStrike" spc="-1">
                  <a:latin typeface="Arial"/>
                </a:endParaRPr>
              </a:p>
            </p:txBody>
          </p:sp>
          <p:sp>
            <p:nvSpPr>
              <p:cNvPr id="140" name="Прямая соединительная линия 8"/>
              <p:cNvSpPr/>
              <p:nvPr/>
            </p:nvSpPr>
            <p:spPr>
              <a:xfrm>
                <a:off x="6084000" y="3068640"/>
                <a:ext cx="122400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grpSp>
          <p:nvGrpSpPr>
            <p:cNvPr id="141" name="Группа 9"/>
            <p:cNvGrpSpPr/>
            <p:nvPr/>
          </p:nvGrpSpPr>
          <p:grpSpPr>
            <a:xfrm>
              <a:off x="6012000" y="4221000"/>
              <a:ext cx="1440000" cy="1618920"/>
              <a:chOff x="6012000" y="4221000"/>
              <a:chExt cx="1440000" cy="1618920"/>
            </a:xfrm>
          </p:grpSpPr>
          <p:sp>
            <p:nvSpPr>
              <p:cNvPr id="142" name="Прямоугольник 10"/>
              <p:cNvSpPr/>
              <p:nvPr/>
            </p:nvSpPr>
            <p:spPr>
              <a:xfrm>
                <a:off x="6012000" y="4221000"/>
                <a:ext cx="1438920" cy="161892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width</a:t>
                </a:r>
                <a:endParaRPr lang="ru-RU" sz="18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height</a:t>
                </a:r>
                <a:endParaRPr lang="ru-RU" sz="18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en-US" sz="1800" b="0" strike="noStrike" spc="-1" dirty="0">
                    <a:solidFill>
                      <a:srgbClr val="000000"/>
                    </a:solidFill>
                    <a:latin typeface="Arial"/>
                    <a:ea typeface="DejaVu Sans"/>
                  </a:rPr>
                  <a:t>style</a:t>
                </a:r>
                <a:endParaRPr lang="ru-RU" sz="18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ru-RU" sz="1800" b="0" strike="noStrike" spc="-1" dirty="0">
                  <a:latin typeface="Arial"/>
                </a:endParaRPr>
              </a:p>
              <a:p>
                <a:pPr>
                  <a:lnSpc>
                    <a:spcPct val="100000"/>
                  </a:lnSpc>
                </a:pPr>
                <a:endParaRPr lang="ru-RU" sz="1800" b="0" strike="noStrike" spc="-1" dirty="0"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lang="ru-RU" sz="1800" b="0" strike="noStrike" spc="-1" dirty="0">
                  <a:latin typeface="Arial"/>
                </a:endParaRPr>
              </a:p>
            </p:txBody>
          </p:sp>
          <p:sp>
            <p:nvSpPr>
              <p:cNvPr id="143" name="Прямая соединительная линия 11"/>
              <p:cNvSpPr/>
              <p:nvPr/>
            </p:nvSpPr>
            <p:spPr>
              <a:xfrm>
                <a:off x="6012000" y="5031000"/>
                <a:ext cx="1440000" cy="3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</p:sp>
        </p:grpSp>
        <p:sp>
          <p:nvSpPr>
            <p:cNvPr id="144" name="Равнобедренный треугольник 1"/>
            <p:cNvSpPr/>
            <p:nvPr/>
          </p:nvSpPr>
          <p:spPr>
            <a:xfrm>
              <a:off x="6598440" y="3645000"/>
              <a:ext cx="276480" cy="243360"/>
            </a:xfrm>
            <a:prstGeom prst="triangle">
              <a:avLst>
                <a:gd name="adj" fmla="val 50000"/>
              </a:avLst>
            </a:prstGeom>
            <a:solidFill>
              <a:srgbClr val="4F81BD"/>
            </a:solidFill>
            <a:ln>
              <a:solidFill>
                <a:srgbClr val="3A5F8B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" name="Прямая соединительная линия 12"/>
            <p:cNvSpPr/>
            <p:nvPr/>
          </p:nvSpPr>
          <p:spPr>
            <a:xfrm>
              <a:off x="6727320" y="3889440"/>
              <a:ext cx="360" cy="331560"/>
            </a:xfrm>
            <a:prstGeom prst="line">
              <a:avLst/>
            </a:prstGeom>
            <a:ln w="57150">
              <a:solidFill>
                <a:srgbClr val="4A7EBB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Работа с объектами через стандартные интерфейсы .NET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386" name="Содержимое 2"/>
          <p:cNvSpPr/>
          <p:nvPr/>
        </p:nvSpPr>
        <p:spPr>
          <a:xfrm>
            <a:off x="457200" y="1600200"/>
            <a:ext cx="8228520" cy="498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5000" lnSpcReduction="2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3.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Интерфейс IC</a:t>
            </a:r>
            <a:r>
              <a:rPr lang="en-US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lone</a:t>
            </a:r>
            <a:r>
              <a:rPr lang="ru-RU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able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определен в пространстве имен System. 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Клонирование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- это создание копии объекта. 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При присваивании одного объекта ссылочного типа другому копируется ссылка (адрес), а не сам объект. Если необходимо скопировать в другую область памяти поля объекта, можно воспользоваться методом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MemberwiseClone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(), который любой объект наследует от класса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object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При этом объекты, на которые указывают поля объекта, в свою очередь являющиеся ссылками, не копируются.  Это называется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поверхностным копированием. 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Для создания полностью независимых объектов необходимо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глубокое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клонирование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когда в памяти создается дубликат всего дерева объектов, то есть объектов, на которые ссылаются поля объекта, поля полей и т. д. 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Алгоритм глубокого клонирования весьма сложен, поскольку требует рекурсивного обхода всех ссылок объекта и отслеживания циклических зависимостей. Объект, имеющий собственные алгоритмы клонирования, должен объявляться как наследник интерфейса </a:t>
            </a:r>
            <a:r>
              <a:rPr lang="ru-RU" sz="32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ICloneable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и переопределять его единственный метод С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l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оne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().</a:t>
            </a: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Заголовок 3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Работа с объектами через стандартные интерфейсы .NET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388" name="Объект 6"/>
          <p:cNvPicPr/>
          <p:nvPr/>
        </p:nvPicPr>
        <p:blipFill>
          <a:blip r:embed="rId2"/>
          <a:stretch/>
        </p:blipFill>
        <p:spPr>
          <a:xfrm>
            <a:off x="395640" y="2277000"/>
            <a:ext cx="3432600" cy="2231280"/>
          </a:xfrm>
          <a:prstGeom prst="rect">
            <a:avLst/>
          </a:prstGeom>
          <a:ln w="0">
            <a:noFill/>
          </a:ln>
        </p:spPr>
      </p:pic>
      <p:pic>
        <p:nvPicPr>
          <p:cNvPr id="389" name="Объект 7"/>
          <p:cNvPicPr/>
          <p:nvPr/>
        </p:nvPicPr>
        <p:blipFill>
          <a:blip r:embed="rId3"/>
          <a:stretch/>
        </p:blipFill>
        <p:spPr>
          <a:xfrm>
            <a:off x="4284000" y="2277000"/>
            <a:ext cx="4771800" cy="3023280"/>
          </a:xfrm>
          <a:prstGeom prst="rect">
            <a:avLst/>
          </a:prstGeom>
          <a:ln w="0">
            <a:noFill/>
          </a:ln>
        </p:spPr>
      </p:pic>
      <p:sp>
        <p:nvSpPr>
          <p:cNvPr id="390" name="TextBox 8"/>
          <p:cNvSpPr/>
          <p:nvPr/>
        </p:nvSpPr>
        <p:spPr>
          <a:xfrm>
            <a:off x="4068000" y="2061000"/>
            <a:ext cx="4987800" cy="3599280"/>
          </a:xfrm>
          <a:prstGeom prst="rect">
            <a:avLst/>
          </a:prstGeom>
          <a:noFill/>
          <a:ln w="2540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TextBox 9"/>
          <p:cNvSpPr/>
          <p:nvPr/>
        </p:nvSpPr>
        <p:spPr>
          <a:xfrm>
            <a:off x="179640" y="2061000"/>
            <a:ext cx="3779280" cy="3599280"/>
          </a:xfrm>
          <a:prstGeom prst="rect">
            <a:avLst/>
          </a:prstGeom>
          <a:noFill/>
          <a:ln w="2540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Прямоугольник 10"/>
          <p:cNvSpPr/>
          <p:nvPr/>
        </p:nvSpPr>
        <p:spPr>
          <a:xfrm>
            <a:off x="1043640" y="5877360"/>
            <a:ext cx="2784600" cy="646920"/>
          </a:xfrm>
          <a:prstGeom prst="rect">
            <a:avLst/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3" name="Прямоугольник 11"/>
          <p:cNvSpPr/>
          <p:nvPr/>
        </p:nvSpPr>
        <p:spPr>
          <a:xfrm>
            <a:off x="4212000" y="5877360"/>
            <a:ext cx="1222920" cy="574920"/>
          </a:xfrm>
          <a:prstGeom prst="rect">
            <a:avLst/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394" name="Прямоугольник 12"/>
          <p:cNvSpPr/>
          <p:nvPr/>
        </p:nvSpPr>
        <p:spPr>
          <a:xfrm>
            <a:off x="2988000" y="5949360"/>
            <a:ext cx="593640" cy="286920"/>
          </a:xfrm>
          <a:prstGeom prst="rect">
            <a:avLst/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id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95" name="Прямоугольник 13"/>
          <p:cNvSpPr/>
          <p:nvPr/>
        </p:nvSpPr>
        <p:spPr>
          <a:xfrm>
            <a:off x="1187640" y="5949360"/>
            <a:ext cx="741600" cy="286920"/>
          </a:xfrm>
          <a:prstGeom prst="rect">
            <a:avLst/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Name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96" name="Прямоугольник 14"/>
          <p:cNvSpPr/>
          <p:nvPr/>
        </p:nvSpPr>
        <p:spPr>
          <a:xfrm>
            <a:off x="2104920" y="5949360"/>
            <a:ext cx="593640" cy="286920"/>
          </a:xfrm>
          <a:prstGeom prst="rect">
            <a:avLst/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Age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97" name="Прямоугольник 15"/>
          <p:cNvSpPr/>
          <p:nvPr/>
        </p:nvSpPr>
        <p:spPr>
          <a:xfrm>
            <a:off x="4320000" y="6013440"/>
            <a:ext cx="1006920" cy="286920"/>
          </a:xfrm>
          <a:prstGeom prst="rect">
            <a:avLst/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number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398" name="Стрелка: вправо 16"/>
          <p:cNvSpPr/>
          <p:nvPr/>
        </p:nvSpPr>
        <p:spPr>
          <a:xfrm>
            <a:off x="3582720" y="6093360"/>
            <a:ext cx="628200" cy="7092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FFC000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Работа с объектами через стандартные интерфейсы .NET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400" name="Объект 4"/>
          <p:cNvPicPr/>
          <p:nvPr/>
        </p:nvPicPr>
        <p:blipFill>
          <a:blip r:embed="rId2"/>
          <a:stretch/>
        </p:blipFill>
        <p:spPr>
          <a:xfrm>
            <a:off x="457200" y="3069000"/>
            <a:ext cx="4037400" cy="1539720"/>
          </a:xfrm>
          <a:prstGeom prst="rect">
            <a:avLst/>
          </a:prstGeom>
          <a:ln w="0">
            <a:noFill/>
          </a:ln>
        </p:spPr>
      </p:pic>
      <p:pic>
        <p:nvPicPr>
          <p:cNvPr id="401" name="Объект 7"/>
          <p:cNvPicPr/>
          <p:nvPr/>
        </p:nvPicPr>
        <p:blipFill>
          <a:blip r:embed="rId3"/>
          <a:stretch/>
        </p:blipFill>
        <p:spPr>
          <a:xfrm>
            <a:off x="4648320" y="2017440"/>
            <a:ext cx="4037400" cy="3690720"/>
          </a:xfrm>
          <a:prstGeom prst="rect">
            <a:avLst/>
          </a:prstGeom>
          <a:ln w="0">
            <a:noFill/>
          </a:ln>
        </p:spPr>
      </p:pic>
      <p:sp>
        <p:nvSpPr>
          <p:cNvPr id="402" name="TextBox 5"/>
          <p:cNvSpPr/>
          <p:nvPr/>
        </p:nvSpPr>
        <p:spPr>
          <a:xfrm>
            <a:off x="179640" y="2061000"/>
            <a:ext cx="3779280" cy="3599280"/>
          </a:xfrm>
          <a:prstGeom prst="rect">
            <a:avLst/>
          </a:prstGeom>
          <a:noFill/>
          <a:ln w="2540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3" name="TextBox 6"/>
          <p:cNvSpPr/>
          <p:nvPr/>
        </p:nvSpPr>
        <p:spPr>
          <a:xfrm>
            <a:off x="1115640" y="1604160"/>
            <a:ext cx="1582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class Program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404" name="Прямоугольник: скругленные углы 9"/>
          <p:cNvSpPr/>
          <p:nvPr/>
        </p:nvSpPr>
        <p:spPr>
          <a:xfrm>
            <a:off x="4428000" y="4005000"/>
            <a:ext cx="2591280" cy="7189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05" name="Группа 17"/>
          <p:cNvGrpSpPr/>
          <p:nvPr/>
        </p:nvGrpSpPr>
        <p:grpSpPr>
          <a:xfrm>
            <a:off x="359640" y="5805360"/>
            <a:ext cx="4679280" cy="430920"/>
            <a:chOff x="359640" y="5805360"/>
            <a:chExt cx="4679280" cy="430920"/>
          </a:xfrm>
        </p:grpSpPr>
        <p:sp>
          <p:nvSpPr>
            <p:cNvPr id="406" name="Прямоугольник 10"/>
            <p:cNvSpPr/>
            <p:nvPr/>
          </p:nvSpPr>
          <p:spPr>
            <a:xfrm>
              <a:off x="359640" y="5805360"/>
              <a:ext cx="2967480" cy="430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407" name="Прямоугольник 11"/>
            <p:cNvSpPr/>
            <p:nvPr/>
          </p:nvSpPr>
          <p:spPr>
            <a:xfrm>
              <a:off x="3735720" y="5805360"/>
              <a:ext cx="1303200" cy="3830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408" name="Прямоугольник 12"/>
            <p:cNvSpPr/>
            <p:nvPr/>
          </p:nvSpPr>
          <p:spPr>
            <a:xfrm>
              <a:off x="2431080" y="5853240"/>
              <a:ext cx="632880" cy="190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id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409" name="Прямоугольник 13"/>
            <p:cNvSpPr/>
            <p:nvPr/>
          </p:nvSpPr>
          <p:spPr>
            <a:xfrm>
              <a:off x="513000" y="5853240"/>
              <a:ext cx="790200" cy="190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Name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410" name="Прямоугольник 14"/>
            <p:cNvSpPr/>
            <p:nvPr/>
          </p:nvSpPr>
          <p:spPr>
            <a:xfrm>
              <a:off x="1490400" y="5853240"/>
              <a:ext cx="632880" cy="190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Age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411" name="Прямоугольник 15"/>
            <p:cNvSpPr/>
            <p:nvPr/>
          </p:nvSpPr>
          <p:spPr>
            <a:xfrm>
              <a:off x="3850560" y="5896080"/>
              <a:ext cx="1073160" cy="190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number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412" name="Стрелка: вправо 16"/>
            <p:cNvSpPr/>
            <p:nvPr/>
          </p:nvSpPr>
          <p:spPr>
            <a:xfrm>
              <a:off x="3065040" y="5949360"/>
              <a:ext cx="669600" cy="468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FFC000"/>
              </a:solidFill>
              <a:rou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</p:grpSp>
      <p:grpSp>
        <p:nvGrpSpPr>
          <p:cNvPr id="413" name="Группа 18"/>
          <p:cNvGrpSpPr/>
          <p:nvPr/>
        </p:nvGrpSpPr>
        <p:grpSpPr>
          <a:xfrm>
            <a:off x="359640" y="6349320"/>
            <a:ext cx="4679280" cy="430920"/>
            <a:chOff x="359640" y="6349320"/>
            <a:chExt cx="4679280" cy="430920"/>
          </a:xfrm>
        </p:grpSpPr>
        <p:sp>
          <p:nvSpPr>
            <p:cNvPr id="414" name="Прямоугольник 19"/>
            <p:cNvSpPr/>
            <p:nvPr/>
          </p:nvSpPr>
          <p:spPr>
            <a:xfrm>
              <a:off x="359640" y="6349320"/>
              <a:ext cx="2967480" cy="4309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415" name="Прямоугольник 20"/>
            <p:cNvSpPr/>
            <p:nvPr/>
          </p:nvSpPr>
          <p:spPr>
            <a:xfrm>
              <a:off x="3735720" y="6349320"/>
              <a:ext cx="1303200" cy="3830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416" name="Прямоугольник 21"/>
            <p:cNvSpPr/>
            <p:nvPr/>
          </p:nvSpPr>
          <p:spPr>
            <a:xfrm>
              <a:off x="2431080" y="6397200"/>
              <a:ext cx="632880" cy="190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id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417" name="Прямоугольник 22"/>
            <p:cNvSpPr/>
            <p:nvPr/>
          </p:nvSpPr>
          <p:spPr>
            <a:xfrm>
              <a:off x="513000" y="6397200"/>
              <a:ext cx="790200" cy="190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Name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418" name="Прямоугольник 23"/>
            <p:cNvSpPr/>
            <p:nvPr/>
          </p:nvSpPr>
          <p:spPr>
            <a:xfrm>
              <a:off x="1490400" y="6397200"/>
              <a:ext cx="632880" cy="190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Age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419" name="Прямоугольник 24"/>
            <p:cNvSpPr/>
            <p:nvPr/>
          </p:nvSpPr>
          <p:spPr>
            <a:xfrm>
              <a:off x="3850560" y="6440040"/>
              <a:ext cx="1073160" cy="190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number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420" name="Стрелка: вправо 25"/>
            <p:cNvSpPr/>
            <p:nvPr/>
          </p:nvSpPr>
          <p:spPr>
            <a:xfrm>
              <a:off x="3065040" y="6493320"/>
              <a:ext cx="669600" cy="46800"/>
            </a:xfrm>
            <a:prstGeom prst="rightArrow">
              <a:avLst>
                <a:gd name="adj1" fmla="val 50000"/>
                <a:gd name="adj2" fmla="val 50000"/>
              </a:avLst>
            </a:prstGeom>
            <a:noFill/>
            <a:ln>
              <a:solidFill>
                <a:srgbClr val="FFC000"/>
              </a:solidFill>
              <a:round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 fontScale="90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Работа с объектами через стандартные интерфейсы .NET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422" name="Объект 7"/>
          <p:cNvPicPr/>
          <p:nvPr/>
        </p:nvPicPr>
        <p:blipFill>
          <a:blip r:embed="rId2"/>
          <a:stretch/>
        </p:blipFill>
        <p:spPr>
          <a:xfrm>
            <a:off x="4648320" y="2017440"/>
            <a:ext cx="4037400" cy="3690720"/>
          </a:xfrm>
          <a:prstGeom prst="rect">
            <a:avLst/>
          </a:prstGeom>
          <a:ln w="0">
            <a:noFill/>
          </a:ln>
        </p:spPr>
      </p:pic>
      <p:sp>
        <p:nvSpPr>
          <p:cNvPr id="423" name="TextBox 5"/>
          <p:cNvSpPr/>
          <p:nvPr/>
        </p:nvSpPr>
        <p:spPr>
          <a:xfrm>
            <a:off x="457200" y="2108520"/>
            <a:ext cx="3779280" cy="3599280"/>
          </a:xfrm>
          <a:prstGeom prst="rect">
            <a:avLst/>
          </a:prstGeom>
          <a:noFill/>
          <a:ln w="25400">
            <a:solidFill>
              <a:srgbClr val="FFC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4" name="TextBox 6"/>
          <p:cNvSpPr/>
          <p:nvPr/>
        </p:nvSpPr>
        <p:spPr>
          <a:xfrm>
            <a:off x="1115640" y="1604160"/>
            <a:ext cx="15829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class Program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425" name="Прямоугольник: скругленные углы 9"/>
          <p:cNvSpPr/>
          <p:nvPr/>
        </p:nvSpPr>
        <p:spPr>
          <a:xfrm>
            <a:off x="4495680" y="4849560"/>
            <a:ext cx="2591280" cy="7189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0000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Объект 8"/>
          <p:cNvPicPr/>
          <p:nvPr/>
        </p:nvPicPr>
        <p:blipFill>
          <a:blip r:embed="rId3"/>
          <a:stretch/>
        </p:blipFill>
        <p:spPr>
          <a:xfrm>
            <a:off x="457200" y="3217680"/>
            <a:ext cx="4037400" cy="1290240"/>
          </a:xfrm>
          <a:prstGeom prst="rect">
            <a:avLst/>
          </a:prstGeom>
          <a:ln w="0">
            <a:noFill/>
          </a:ln>
        </p:spPr>
      </p:pic>
      <p:sp>
        <p:nvSpPr>
          <p:cNvPr id="427" name="Прямоугольник 11"/>
          <p:cNvSpPr/>
          <p:nvPr/>
        </p:nvSpPr>
        <p:spPr>
          <a:xfrm>
            <a:off x="4212000" y="5877360"/>
            <a:ext cx="1222920" cy="574920"/>
          </a:xfrm>
          <a:prstGeom prst="rect">
            <a:avLst/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grpSp>
        <p:nvGrpSpPr>
          <p:cNvPr id="428" name="Группа 17"/>
          <p:cNvGrpSpPr/>
          <p:nvPr/>
        </p:nvGrpSpPr>
        <p:grpSpPr>
          <a:xfrm>
            <a:off x="1043640" y="5877360"/>
            <a:ext cx="2951280" cy="430200"/>
            <a:chOff x="1043640" y="5877360"/>
            <a:chExt cx="2951280" cy="430200"/>
          </a:xfrm>
        </p:grpSpPr>
        <p:sp>
          <p:nvSpPr>
            <p:cNvPr id="429" name="Прямоугольник 10"/>
            <p:cNvSpPr/>
            <p:nvPr/>
          </p:nvSpPr>
          <p:spPr>
            <a:xfrm>
              <a:off x="1043640" y="5877360"/>
              <a:ext cx="2951280" cy="430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430" name="Прямоугольник 12"/>
            <p:cNvSpPr/>
            <p:nvPr/>
          </p:nvSpPr>
          <p:spPr>
            <a:xfrm>
              <a:off x="3103920" y="5925240"/>
              <a:ext cx="629280" cy="190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id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431" name="Прямоугольник 13"/>
            <p:cNvSpPr/>
            <p:nvPr/>
          </p:nvSpPr>
          <p:spPr>
            <a:xfrm>
              <a:off x="1196280" y="5925240"/>
              <a:ext cx="785880" cy="190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Name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432" name="Прямоугольник 14"/>
            <p:cNvSpPr/>
            <p:nvPr/>
          </p:nvSpPr>
          <p:spPr>
            <a:xfrm>
              <a:off x="2168640" y="5925240"/>
              <a:ext cx="629280" cy="190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Age</a:t>
              </a:r>
              <a:endParaRPr lang="ru-RU" sz="1800" b="0" strike="noStrike" spc="-1">
                <a:latin typeface="Arial"/>
              </a:endParaRPr>
            </a:p>
          </p:txBody>
        </p:sp>
      </p:grpSp>
      <p:sp>
        <p:nvSpPr>
          <p:cNvPr id="433" name="Прямоугольник 15"/>
          <p:cNvSpPr/>
          <p:nvPr/>
        </p:nvSpPr>
        <p:spPr>
          <a:xfrm>
            <a:off x="4320000" y="6013440"/>
            <a:ext cx="1006920" cy="286920"/>
          </a:xfrm>
          <a:prstGeom prst="rect">
            <a:avLst/>
          </a:prstGeom>
          <a:solidFill>
            <a:srgbClr val="FFFFFF"/>
          </a:solidFill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number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434" name="Стрелка: вправо 16"/>
          <p:cNvSpPr/>
          <p:nvPr/>
        </p:nvSpPr>
        <p:spPr>
          <a:xfrm>
            <a:off x="3582720" y="5992200"/>
            <a:ext cx="628200" cy="7092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FFC000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  <p:grpSp>
        <p:nvGrpSpPr>
          <p:cNvPr id="435" name="Группа 18"/>
          <p:cNvGrpSpPr/>
          <p:nvPr/>
        </p:nvGrpSpPr>
        <p:grpSpPr>
          <a:xfrm>
            <a:off x="1000440" y="6367680"/>
            <a:ext cx="2951280" cy="430200"/>
            <a:chOff x="1000440" y="6367680"/>
            <a:chExt cx="2951280" cy="430200"/>
          </a:xfrm>
        </p:grpSpPr>
        <p:sp>
          <p:nvSpPr>
            <p:cNvPr id="436" name="Прямоугольник 19"/>
            <p:cNvSpPr/>
            <p:nvPr/>
          </p:nvSpPr>
          <p:spPr>
            <a:xfrm>
              <a:off x="1000440" y="6367680"/>
              <a:ext cx="2951280" cy="4302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437" name="Прямоугольник 20"/>
            <p:cNvSpPr/>
            <p:nvPr/>
          </p:nvSpPr>
          <p:spPr>
            <a:xfrm>
              <a:off x="3060720" y="6415560"/>
              <a:ext cx="629280" cy="190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id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438" name="Прямоугольник 21"/>
            <p:cNvSpPr/>
            <p:nvPr/>
          </p:nvSpPr>
          <p:spPr>
            <a:xfrm>
              <a:off x="1153080" y="6415560"/>
              <a:ext cx="785880" cy="190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Name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439" name="Прямоугольник 22"/>
            <p:cNvSpPr/>
            <p:nvPr/>
          </p:nvSpPr>
          <p:spPr>
            <a:xfrm>
              <a:off x="2125080" y="6415560"/>
              <a:ext cx="629280" cy="1908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79646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  <a:ea typeface="DejaVu Sans"/>
                </a:rPr>
                <a:t>Age</a:t>
              </a:r>
              <a:endParaRPr lang="ru-RU" sz="1800" b="0" strike="noStrike" spc="-1">
                <a:latin typeface="Arial"/>
              </a:endParaRPr>
            </a:p>
          </p:txBody>
        </p:sp>
      </p:grpSp>
      <p:sp>
        <p:nvSpPr>
          <p:cNvPr id="440" name="Стрелка: вправо 23"/>
          <p:cNvSpPr/>
          <p:nvPr/>
        </p:nvSpPr>
        <p:spPr>
          <a:xfrm rot="20917800">
            <a:off x="3607200" y="6379920"/>
            <a:ext cx="628200" cy="70920"/>
          </a:xfrm>
          <a:prstGeom prst="rightArrow">
            <a:avLst>
              <a:gd name="adj1" fmla="val 50000"/>
              <a:gd name="adj2" fmla="val 50000"/>
            </a:avLst>
          </a:prstGeom>
          <a:noFill/>
          <a:ln>
            <a:solidFill>
              <a:srgbClr val="FFC000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Лабораторная работа 10</a:t>
            </a:r>
          </a:p>
          <a:p>
            <a:pPr algn="ctr">
              <a:lnSpc>
                <a:spcPct val="100000"/>
              </a:lnSpc>
            </a:pPr>
            <a:r>
              <a:rPr lang="ru-RU" sz="4400" spc="-1" dirty="0">
                <a:solidFill>
                  <a:srgbClr val="000000"/>
                </a:solidFill>
                <a:latin typeface="Calibri"/>
                <a:ea typeface="DejaVu Sans"/>
              </a:rPr>
              <a:t>Часть 3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442" name="Объект 4"/>
          <p:cNvSpPr/>
          <p:nvPr/>
        </p:nvSpPr>
        <p:spPr>
          <a:xfrm>
            <a:off x="457200" y="1600200"/>
            <a:ext cx="8228520" cy="509556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58000" lnSpcReduction="2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Создать интерфейс I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RandomCreate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который содержит метод 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RandomCreate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() для формирования элементов класса с помощью ДСЧ. Реализовать этот интерфейс в иерархии классов (часть 1 и часть 2).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Добавить еще один класс, не относящийся к этой иерархии классов, но реализующий интерфейс I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RandomCreate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Создать массив элементов  типа I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RandomCreate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и поместить в него экземпляры различных классов иерархии и класса, созданного в задании 2. Выполнить просмотр массива. 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Создать массив из элементов, относящихся к иерархии классов (часть 1 и часть 2).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Реализовать сортировку элементов массива, используя стандартный интерфейс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IComparable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и метод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Sort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класса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Array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Реализовать сортировку и поиск элемента в массиве, используя стандартный интерфейс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ICompare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и метод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Sort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класса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Array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32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Реализовать метод клонирования объектов из интерфейса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IClonable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 Показать разницу между клонированием и поверхностным копированием объектов.</a:t>
            </a: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99184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  <a:ea typeface="DejaVu Sans"/>
              </a:rPr>
              <a:t>Пример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444" name="Объект 3"/>
          <p:cNvPicPr/>
          <p:nvPr/>
        </p:nvPicPr>
        <p:blipFill>
          <a:blip r:embed="rId3"/>
          <a:stretch/>
        </p:blipFill>
        <p:spPr>
          <a:xfrm>
            <a:off x="709560" y="1600200"/>
            <a:ext cx="7723800" cy="4524840"/>
          </a:xfrm>
          <a:prstGeom prst="rect">
            <a:avLst/>
          </a:prstGeom>
          <a:ln w="0">
            <a:noFill/>
          </a:ln>
        </p:spPr>
      </p:pic>
      <p:sp>
        <p:nvSpPr>
          <p:cNvPr id="445" name="Полилиния: фигура 4"/>
          <p:cNvSpPr/>
          <p:nvPr/>
        </p:nvSpPr>
        <p:spPr>
          <a:xfrm>
            <a:off x="3252240" y="1555560"/>
            <a:ext cx="5582160" cy="3826080"/>
          </a:xfrm>
          <a:custGeom>
            <a:avLst/>
            <a:gdLst/>
            <a:ahLst/>
            <a:cxnLst/>
            <a:rect l="l" t="t" r="r" b="b"/>
            <a:pathLst>
              <a:path w="5583317" h="3827282">
                <a:moveTo>
                  <a:pt x="160256" y="329938"/>
                </a:moveTo>
                <a:cubicBezTo>
                  <a:pt x="175968" y="325225"/>
                  <a:pt x="211637" y="328522"/>
                  <a:pt x="235671" y="320511"/>
                </a:cubicBezTo>
                <a:cubicBezTo>
                  <a:pt x="250576" y="315543"/>
                  <a:pt x="259325" y="299257"/>
                  <a:pt x="273378" y="292231"/>
                </a:cubicBezTo>
                <a:cubicBezTo>
                  <a:pt x="291153" y="283343"/>
                  <a:pt x="311487" y="280758"/>
                  <a:pt x="329939" y="273377"/>
                </a:cubicBezTo>
                <a:cubicBezTo>
                  <a:pt x="345650" y="267092"/>
                  <a:pt x="361938" y="262091"/>
                  <a:pt x="377073" y="254523"/>
                </a:cubicBezTo>
                <a:cubicBezTo>
                  <a:pt x="442172" y="221974"/>
                  <a:pt x="364585" y="245862"/>
                  <a:pt x="443060" y="226243"/>
                </a:cubicBezTo>
                <a:cubicBezTo>
                  <a:pt x="590876" y="127699"/>
                  <a:pt x="363008" y="276028"/>
                  <a:pt x="499621" y="197963"/>
                </a:cubicBezTo>
                <a:cubicBezTo>
                  <a:pt x="513262" y="190168"/>
                  <a:pt x="523275" y="176708"/>
                  <a:pt x="537328" y="169682"/>
                </a:cubicBezTo>
                <a:cubicBezTo>
                  <a:pt x="555103" y="160794"/>
                  <a:pt x="575035" y="157113"/>
                  <a:pt x="593889" y="150829"/>
                </a:cubicBezTo>
                <a:cubicBezTo>
                  <a:pt x="612743" y="144544"/>
                  <a:pt x="631170" y="136795"/>
                  <a:pt x="650450" y="131975"/>
                </a:cubicBezTo>
                <a:cubicBezTo>
                  <a:pt x="663019" y="128833"/>
                  <a:pt x="675748" y="126271"/>
                  <a:pt x="688157" y="122548"/>
                </a:cubicBezTo>
                <a:cubicBezTo>
                  <a:pt x="707192" y="116837"/>
                  <a:pt x="725044" y="106506"/>
                  <a:pt x="744718" y="103695"/>
                </a:cubicBezTo>
                <a:cubicBezTo>
                  <a:pt x="930500" y="77154"/>
                  <a:pt x="655125" y="115345"/>
                  <a:pt x="914400" y="84841"/>
                </a:cubicBezTo>
                <a:cubicBezTo>
                  <a:pt x="933383" y="82608"/>
                  <a:pt x="952015" y="77940"/>
                  <a:pt x="970961" y="75414"/>
                </a:cubicBezTo>
                <a:cubicBezTo>
                  <a:pt x="999166" y="71653"/>
                  <a:pt x="1027522" y="69129"/>
                  <a:pt x="1055802" y="65987"/>
                </a:cubicBezTo>
                <a:cubicBezTo>
                  <a:pt x="1077798" y="59703"/>
                  <a:pt x="1099597" y="52682"/>
                  <a:pt x="1121790" y="47134"/>
                </a:cubicBezTo>
                <a:cubicBezTo>
                  <a:pt x="1137334" y="43248"/>
                  <a:pt x="1152903" y="37955"/>
                  <a:pt x="1168924" y="37707"/>
                </a:cubicBezTo>
                <a:lnTo>
                  <a:pt x="2337848" y="28280"/>
                </a:lnTo>
                <a:cubicBezTo>
                  <a:pt x="2369271" y="25138"/>
                  <a:pt x="2400886" y="23537"/>
                  <a:pt x="2432116" y="18853"/>
                </a:cubicBezTo>
                <a:cubicBezTo>
                  <a:pt x="2463806" y="14100"/>
                  <a:pt x="2526384" y="0"/>
                  <a:pt x="2526384" y="0"/>
                </a:cubicBezTo>
                <a:lnTo>
                  <a:pt x="4289196" y="9426"/>
                </a:lnTo>
                <a:cubicBezTo>
                  <a:pt x="4329459" y="9848"/>
                  <a:pt x="4327332" y="26523"/>
                  <a:pt x="4364611" y="37707"/>
                </a:cubicBezTo>
                <a:cubicBezTo>
                  <a:pt x="4393848" y="46478"/>
                  <a:pt x="4498763" y="54893"/>
                  <a:pt x="4515440" y="56561"/>
                </a:cubicBezTo>
                <a:cubicBezTo>
                  <a:pt x="4528009" y="59703"/>
                  <a:pt x="4541016" y="61438"/>
                  <a:pt x="4553147" y="65987"/>
                </a:cubicBezTo>
                <a:cubicBezTo>
                  <a:pt x="4621815" y="91737"/>
                  <a:pt x="4561914" y="78663"/>
                  <a:pt x="4619134" y="94268"/>
                </a:cubicBezTo>
                <a:cubicBezTo>
                  <a:pt x="4644133" y="101086"/>
                  <a:pt x="4670490" y="103497"/>
                  <a:pt x="4694549" y="113121"/>
                </a:cubicBezTo>
                <a:cubicBezTo>
                  <a:pt x="4710260" y="119406"/>
                  <a:pt x="4725630" y="126624"/>
                  <a:pt x="4741683" y="131975"/>
                </a:cubicBezTo>
                <a:cubicBezTo>
                  <a:pt x="4753974" y="136072"/>
                  <a:pt x="4766933" y="137843"/>
                  <a:pt x="4779390" y="141402"/>
                </a:cubicBezTo>
                <a:cubicBezTo>
                  <a:pt x="4788945" y="144132"/>
                  <a:pt x="4798116" y="148099"/>
                  <a:pt x="4807671" y="150829"/>
                </a:cubicBezTo>
                <a:cubicBezTo>
                  <a:pt x="4820128" y="154388"/>
                  <a:pt x="4832879" y="156846"/>
                  <a:pt x="4845378" y="160255"/>
                </a:cubicBezTo>
                <a:cubicBezTo>
                  <a:pt x="4867448" y="166274"/>
                  <a:pt x="4889075" y="173965"/>
                  <a:pt x="4911365" y="179109"/>
                </a:cubicBezTo>
                <a:cubicBezTo>
                  <a:pt x="4929989" y="183407"/>
                  <a:pt x="4949121" y="185117"/>
                  <a:pt x="4967926" y="188536"/>
                </a:cubicBezTo>
                <a:cubicBezTo>
                  <a:pt x="4983690" y="191402"/>
                  <a:pt x="4999349" y="194821"/>
                  <a:pt x="5015060" y="197963"/>
                </a:cubicBezTo>
                <a:cubicBezTo>
                  <a:pt x="5024487" y="204247"/>
                  <a:pt x="5033504" y="211195"/>
                  <a:pt x="5043341" y="216816"/>
                </a:cubicBezTo>
                <a:cubicBezTo>
                  <a:pt x="5055542" y="223788"/>
                  <a:pt x="5068847" y="228698"/>
                  <a:pt x="5081048" y="235670"/>
                </a:cubicBezTo>
                <a:cubicBezTo>
                  <a:pt x="5093541" y="242809"/>
                  <a:pt x="5140287" y="276056"/>
                  <a:pt x="5147035" y="282804"/>
                </a:cubicBezTo>
                <a:cubicBezTo>
                  <a:pt x="5155046" y="290815"/>
                  <a:pt x="5158636" y="302380"/>
                  <a:pt x="5165889" y="311084"/>
                </a:cubicBezTo>
                <a:cubicBezTo>
                  <a:pt x="5193189" y="343844"/>
                  <a:pt x="5193752" y="339157"/>
                  <a:pt x="5231877" y="358218"/>
                </a:cubicBezTo>
                <a:cubicBezTo>
                  <a:pt x="5278682" y="428429"/>
                  <a:pt x="5218529" y="342202"/>
                  <a:pt x="5279011" y="414779"/>
                </a:cubicBezTo>
                <a:cubicBezTo>
                  <a:pt x="5286264" y="423482"/>
                  <a:pt x="5290491" y="434457"/>
                  <a:pt x="5297864" y="443059"/>
                </a:cubicBezTo>
                <a:cubicBezTo>
                  <a:pt x="5309432" y="456555"/>
                  <a:pt x="5324468" y="466886"/>
                  <a:pt x="5335572" y="480767"/>
                </a:cubicBezTo>
                <a:cubicBezTo>
                  <a:pt x="5349727" y="498461"/>
                  <a:pt x="5373279" y="537328"/>
                  <a:pt x="5373279" y="537328"/>
                </a:cubicBezTo>
                <a:cubicBezTo>
                  <a:pt x="5376421" y="553039"/>
                  <a:pt x="5380072" y="568657"/>
                  <a:pt x="5382706" y="584462"/>
                </a:cubicBezTo>
                <a:cubicBezTo>
                  <a:pt x="5386359" y="606379"/>
                  <a:pt x="5385748" y="629167"/>
                  <a:pt x="5392132" y="650449"/>
                </a:cubicBezTo>
                <a:cubicBezTo>
                  <a:pt x="5395388" y="661301"/>
                  <a:pt x="5404701" y="669303"/>
                  <a:pt x="5410986" y="678730"/>
                </a:cubicBezTo>
                <a:cubicBezTo>
                  <a:pt x="5418492" y="708754"/>
                  <a:pt x="5425053" y="732457"/>
                  <a:pt x="5429840" y="763571"/>
                </a:cubicBezTo>
                <a:cubicBezTo>
                  <a:pt x="5433692" y="788610"/>
                  <a:pt x="5435683" y="813906"/>
                  <a:pt x="5439266" y="838985"/>
                </a:cubicBezTo>
                <a:cubicBezTo>
                  <a:pt x="5473334" y="1077463"/>
                  <a:pt x="5446029" y="864811"/>
                  <a:pt x="5467547" y="1036948"/>
                </a:cubicBezTo>
                <a:cubicBezTo>
                  <a:pt x="5470689" y="1366886"/>
                  <a:pt x="5471135" y="1696861"/>
                  <a:pt x="5476974" y="2026763"/>
                </a:cubicBezTo>
                <a:cubicBezTo>
                  <a:pt x="5477422" y="2052093"/>
                  <a:pt x="5481432" y="2077335"/>
                  <a:pt x="5486400" y="2102177"/>
                </a:cubicBezTo>
                <a:cubicBezTo>
                  <a:pt x="5490886" y="2124609"/>
                  <a:pt x="5499706" y="2145972"/>
                  <a:pt x="5505254" y="2168165"/>
                </a:cubicBezTo>
                <a:cubicBezTo>
                  <a:pt x="5509140" y="2183709"/>
                  <a:pt x="5511539" y="2199588"/>
                  <a:pt x="5514681" y="2215299"/>
                </a:cubicBezTo>
                <a:cubicBezTo>
                  <a:pt x="5517823" y="2253006"/>
                  <a:pt x="5517888" y="2291097"/>
                  <a:pt x="5524108" y="2328420"/>
                </a:cubicBezTo>
                <a:cubicBezTo>
                  <a:pt x="5527375" y="2348023"/>
                  <a:pt x="5537250" y="2365946"/>
                  <a:pt x="5542961" y="2384981"/>
                </a:cubicBezTo>
                <a:cubicBezTo>
                  <a:pt x="5578464" y="2503325"/>
                  <a:pt x="5530140" y="2355944"/>
                  <a:pt x="5561815" y="2450969"/>
                </a:cubicBezTo>
                <a:cubicBezTo>
                  <a:pt x="5595373" y="2685868"/>
                  <a:pt x="5585144" y="2589369"/>
                  <a:pt x="5561815" y="3063711"/>
                </a:cubicBezTo>
                <a:cubicBezTo>
                  <a:pt x="5561258" y="3075027"/>
                  <a:pt x="5549246" y="3082564"/>
                  <a:pt x="5542961" y="3091991"/>
                </a:cubicBezTo>
                <a:cubicBezTo>
                  <a:pt x="5532159" y="3124397"/>
                  <a:pt x="5522776" y="3151182"/>
                  <a:pt x="5514681" y="3186259"/>
                </a:cubicBezTo>
                <a:cubicBezTo>
                  <a:pt x="5499391" y="3252518"/>
                  <a:pt x="5513998" y="3234986"/>
                  <a:pt x="5486400" y="3299381"/>
                </a:cubicBezTo>
                <a:cubicBezTo>
                  <a:pt x="5428937" y="3433461"/>
                  <a:pt x="5475109" y="3332751"/>
                  <a:pt x="5420413" y="3403076"/>
                </a:cubicBezTo>
                <a:cubicBezTo>
                  <a:pt x="5406502" y="3420962"/>
                  <a:pt x="5393710" y="3439829"/>
                  <a:pt x="5382706" y="3459637"/>
                </a:cubicBezTo>
                <a:cubicBezTo>
                  <a:pt x="5377880" y="3468323"/>
                  <a:pt x="5378791" y="3479649"/>
                  <a:pt x="5373279" y="3487917"/>
                </a:cubicBezTo>
                <a:cubicBezTo>
                  <a:pt x="5365884" y="3499010"/>
                  <a:pt x="5353674" y="3506076"/>
                  <a:pt x="5344998" y="3516198"/>
                </a:cubicBezTo>
                <a:cubicBezTo>
                  <a:pt x="5292208" y="3577786"/>
                  <a:pt x="5344370" y="3533166"/>
                  <a:pt x="5279011" y="3582185"/>
                </a:cubicBezTo>
                <a:cubicBezTo>
                  <a:pt x="5245821" y="3631969"/>
                  <a:pt x="5277015" y="3591977"/>
                  <a:pt x="5222450" y="3638746"/>
                </a:cubicBezTo>
                <a:cubicBezTo>
                  <a:pt x="5212328" y="3647422"/>
                  <a:pt x="5202704" y="3656784"/>
                  <a:pt x="5194169" y="3667026"/>
                </a:cubicBezTo>
                <a:cubicBezTo>
                  <a:pt x="5186916" y="3675730"/>
                  <a:pt x="5184163" y="3688229"/>
                  <a:pt x="5175316" y="3695307"/>
                </a:cubicBezTo>
                <a:cubicBezTo>
                  <a:pt x="5167557" y="3701515"/>
                  <a:pt x="5156462" y="3701592"/>
                  <a:pt x="5147035" y="3704734"/>
                </a:cubicBezTo>
                <a:cubicBezTo>
                  <a:pt x="5083541" y="3768228"/>
                  <a:pt x="5157008" y="3704461"/>
                  <a:pt x="5081048" y="3742441"/>
                </a:cubicBezTo>
                <a:cubicBezTo>
                  <a:pt x="5066995" y="3749467"/>
                  <a:pt x="5056982" y="3762926"/>
                  <a:pt x="5043341" y="3770721"/>
                </a:cubicBezTo>
                <a:cubicBezTo>
                  <a:pt x="5033176" y="3776529"/>
                  <a:pt x="4985055" y="3787798"/>
                  <a:pt x="4977353" y="3789575"/>
                </a:cubicBezTo>
                <a:cubicBezTo>
                  <a:pt x="4949125" y="3796089"/>
                  <a:pt x="4920617" y="3801403"/>
                  <a:pt x="4892512" y="3808429"/>
                </a:cubicBezTo>
                <a:cubicBezTo>
                  <a:pt x="4882872" y="3810839"/>
                  <a:pt x="4873786" y="3815125"/>
                  <a:pt x="4864231" y="3817855"/>
                </a:cubicBezTo>
                <a:cubicBezTo>
                  <a:pt x="4851774" y="3821414"/>
                  <a:pt x="4839093" y="3824140"/>
                  <a:pt x="4826524" y="3827282"/>
                </a:cubicBezTo>
                <a:lnTo>
                  <a:pt x="4298623" y="3817855"/>
                </a:lnTo>
                <a:cubicBezTo>
                  <a:pt x="4288692" y="3817518"/>
                  <a:pt x="4279647" y="3811918"/>
                  <a:pt x="4270343" y="3808429"/>
                </a:cubicBezTo>
                <a:cubicBezTo>
                  <a:pt x="4254499" y="3802487"/>
                  <a:pt x="4239112" y="3795358"/>
                  <a:pt x="4223209" y="3789575"/>
                </a:cubicBezTo>
                <a:cubicBezTo>
                  <a:pt x="4164735" y="3768311"/>
                  <a:pt x="4175423" y="3772476"/>
                  <a:pt x="4119514" y="3761295"/>
                </a:cubicBezTo>
                <a:cubicBezTo>
                  <a:pt x="4103803" y="3755010"/>
                  <a:pt x="4088433" y="3747792"/>
                  <a:pt x="4072380" y="3742441"/>
                </a:cubicBezTo>
                <a:cubicBezTo>
                  <a:pt x="4041733" y="3732225"/>
                  <a:pt x="3979913" y="3713514"/>
                  <a:pt x="3940405" y="3704734"/>
                </a:cubicBezTo>
                <a:cubicBezTo>
                  <a:pt x="3924764" y="3701258"/>
                  <a:pt x="3908982" y="3698449"/>
                  <a:pt x="3893271" y="3695307"/>
                </a:cubicBezTo>
                <a:cubicBezTo>
                  <a:pt x="3871275" y="3685880"/>
                  <a:pt x="3849069" y="3676929"/>
                  <a:pt x="3827283" y="3667026"/>
                </a:cubicBezTo>
                <a:cubicBezTo>
                  <a:pt x="3814490" y="3661211"/>
                  <a:pt x="3802492" y="3653708"/>
                  <a:pt x="3789576" y="3648173"/>
                </a:cubicBezTo>
                <a:cubicBezTo>
                  <a:pt x="3780442" y="3644259"/>
                  <a:pt x="3769722" y="3644013"/>
                  <a:pt x="3761295" y="3638746"/>
                </a:cubicBezTo>
                <a:cubicBezTo>
                  <a:pt x="3719164" y="3612414"/>
                  <a:pt x="3683977" y="3574464"/>
                  <a:pt x="3638747" y="3553905"/>
                </a:cubicBezTo>
                <a:cubicBezTo>
                  <a:pt x="3604182" y="3538194"/>
                  <a:pt x="3568714" y="3524334"/>
                  <a:pt x="3535052" y="3506771"/>
                </a:cubicBezTo>
                <a:cubicBezTo>
                  <a:pt x="3496349" y="3486578"/>
                  <a:pt x="3461312" y="3459618"/>
                  <a:pt x="3421930" y="3440783"/>
                </a:cubicBezTo>
                <a:cubicBezTo>
                  <a:pt x="3388750" y="3424914"/>
                  <a:pt x="3351131" y="3419524"/>
                  <a:pt x="3318235" y="3403076"/>
                </a:cubicBezTo>
                <a:cubicBezTo>
                  <a:pt x="3271716" y="3379817"/>
                  <a:pt x="3023974" y="3233272"/>
                  <a:pt x="2978871" y="3195686"/>
                </a:cubicBezTo>
                <a:lnTo>
                  <a:pt x="2865749" y="3101418"/>
                </a:lnTo>
                <a:cubicBezTo>
                  <a:pt x="2846895" y="3085707"/>
                  <a:pt x="2826542" y="3071638"/>
                  <a:pt x="2809188" y="3054284"/>
                </a:cubicBezTo>
                <a:cubicBezTo>
                  <a:pt x="2770149" y="3015245"/>
                  <a:pt x="2741009" y="2982691"/>
                  <a:pt x="2696066" y="2950589"/>
                </a:cubicBezTo>
                <a:cubicBezTo>
                  <a:pt x="2671944" y="2933359"/>
                  <a:pt x="2645317" y="2919899"/>
                  <a:pt x="2620652" y="2903455"/>
                </a:cubicBezTo>
                <a:cubicBezTo>
                  <a:pt x="2588163" y="2881796"/>
                  <a:pt x="2556195" y="2851890"/>
                  <a:pt x="2526384" y="2828041"/>
                </a:cubicBezTo>
                <a:cubicBezTo>
                  <a:pt x="2475031" y="2786959"/>
                  <a:pt x="2505054" y="2812806"/>
                  <a:pt x="2460396" y="2780907"/>
                </a:cubicBezTo>
                <a:cubicBezTo>
                  <a:pt x="2447611" y="2771775"/>
                  <a:pt x="2433799" y="2763736"/>
                  <a:pt x="2422689" y="2752626"/>
                </a:cubicBezTo>
                <a:cubicBezTo>
                  <a:pt x="2352539" y="2682475"/>
                  <a:pt x="2432773" y="2740494"/>
                  <a:pt x="2366128" y="2696066"/>
                </a:cubicBezTo>
                <a:cubicBezTo>
                  <a:pt x="2362986" y="2683497"/>
                  <a:pt x="2363888" y="2669138"/>
                  <a:pt x="2356701" y="2658358"/>
                </a:cubicBezTo>
                <a:cubicBezTo>
                  <a:pt x="2350417" y="2648931"/>
                  <a:pt x="2337124" y="2646758"/>
                  <a:pt x="2328421" y="2639505"/>
                </a:cubicBezTo>
                <a:cubicBezTo>
                  <a:pt x="2318179" y="2630970"/>
                  <a:pt x="2307890" y="2622072"/>
                  <a:pt x="2300141" y="2611224"/>
                </a:cubicBezTo>
                <a:cubicBezTo>
                  <a:pt x="2266315" y="2563867"/>
                  <a:pt x="2297068" y="2584819"/>
                  <a:pt x="2262433" y="2545237"/>
                </a:cubicBezTo>
                <a:cubicBezTo>
                  <a:pt x="2219125" y="2495743"/>
                  <a:pt x="2185818" y="2474700"/>
                  <a:pt x="2130458" y="2432115"/>
                </a:cubicBezTo>
                <a:cubicBezTo>
                  <a:pt x="2096320" y="2405855"/>
                  <a:pt x="2084967" y="2396743"/>
                  <a:pt x="2045617" y="2375554"/>
                </a:cubicBezTo>
                <a:cubicBezTo>
                  <a:pt x="2020871" y="2362229"/>
                  <a:pt x="1994876" y="2351305"/>
                  <a:pt x="1970202" y="2337847"/>
                </a:cubicBezTo>
                <a:cubicBezTo>
                  <a:pt x="1913988" y="2307185"/>
                  <a:pt x="1973683" y="2325345"/>
                  <a:pt x="1894788" y="2309567"/>
                </a:cubicBezTo>
                <a:cubicBezTo>
                  <a:pt x="1838269" y="2281307"/>
                  <a:pt x="1760307" y="2240941"/>
                  <a:pt x="1706252" y="2224725"/>
                </a:cubicBezTo>
                <a:cubicBezTo>
                  <a:pt x="1674829" y="2215298"/>
                  <a:pt x="1642560" y="2208335"/>
                  <a:pt x="1611984" y="2196445"/>
                </a:cubicBezTo>
                <a:cubicBezTo>
                  <a:pt x="1446683" y="2132162"/>
                  <a:pt x="1633934" y="2178211"/>
                  <a:pt x="1442301" y="2139884"/>
                </a:cubicBezTo>
                <a:cubicBezTo>
                  <a:pt x="1420305" y="2130457"/>
                  <a:pt x="1399017" y="2119172"/>
                  <a:pt x="1376314" y="2111604"/>
                </a:cubicBezTo>
                <a:cubicBezTo>
                  <a:pt x="1351732" y="2103410"/>
                  <a:pt x="1324426" y="2103609"/>
                  <a:pt x="1300899" y="2092750"/>
                </a:cubicBezTo>
                <a:cubicBezTo>
                  <a:pt x="1282631" y="2084318"/>
                  <a:pt x="1271761" y="2064041"/>
                  <a:pt x="1253765" y="2055043"/>
                </a:cubicBezTo>
                <a:cubicBezTo>
                  <a:pt x="1227102" y="2041712"/>
                  <a:pt x="1194806" y="2041553"/>
                  <a:pt x="1168924" y="2026763"/>
                </a:cubicBezTo>
                <a:cubicBezTo>
                  <a:pt x="1146928" y="2014194"/>
                  <a:pt x="1123425" y="2003956"/>
                  <a:pt x="1102937" y="1989055"/>
                </a:cubicBezTo>
                <a:cubicBezTo>
                  <a:pt x="1088561" y="1978600"/>
                  <a:pt x="1080834" y="1959860"/>
                  <a:pt x="1065229" y="1951348"/>
                </a:cubicBezTo>
                <a:cubicBezTo>
                  <a:pt x="1038715" y="1936886"/>
                  <a:pt x="973469" y="1928199"/>
                  <a:pt x="942681" y="1923068"/>
                </a:cubicBezTo>
                <a:cubicBezTo>
                  <a:pt x="926970" y="1910499"/>
                  <a:pt x="913815" y="1893793"/>
                  <a:pt x="895547" y="1885361"/>
                </a:cubicBezTo>
                <a:cubicBezTo>
                  <a:pt x="872020" y="1874502"/>
                  <a:pt x="844898" y="1874127"/>
                  <a:pt x="820132" y="1866507"/>
                </a:cubicBezTo>
                <a:cubicBezTo>
                  <a:pt x="803959" y="1861531"/>
                  <a:pt x="788901" y="1853436"/>
                  <a:pt x="772998" y="1847653"/>
                </a:cubicBezTo>
                <a:cubicBezTo>
                  <a:pt x="754321" y="1840861"/>
                  <a:pt x="735432" y="1834644"/>
                  <a:pt x="716438" y="1828800"/>
                </a:cubicBezTo>
                <a:cubicBezTo>
                  <a:pt x="694573" y="1822072"/>
                  <a:pt x="671801" y="1818158"/>
                  <a:pt x="650450" y="1809946"/>
                </a:cubicBezTo>
                <a:cubicBezTo>
                  <a:pt x="630776" y="1802379"/>
                  <a:pt x="613079" y="1790389"/>
                  <a:pt x="593889" y="1781666"/>
                </a:cubicBezTo>
                <a:cubicBezTo>
                  <a:pt x="578484" y="1774664"/>
                  <a:pt x="562160" y="1769814"/>
                  <a:pt x="546755" y="1762812"/>
                </a:cubicBezTo>
                <a:cubicBezTo>
                  <a:pt x="527565" y="1754089"/>
                  <a:pt x="510191" y="1741198"/>
                  <a:pt x="490194" y="1734532"/>
                </a:cubicBezTo>
                <a:cubicBezTo>
                  <a:pt x="472061" y="1728488"/>
                  <a:pt x="452322" y="1729110"/>
                  <a:pt x="433633" y="1725105"/>
                </a:cubicBezTo>
                <a:cubicBezTo>
                  <a:pt x="408297" y="1719676"/>
                  <a:pt x="382801" y="1714445"/>
                  <a:pt x="358219" y="1706251"/>
                </a:cubicBezTo>
                <a:cubicBezTo>
                  <a:pt x="289367" y="1683301"/>
                  <a:pt x="320938" y="1692218"/>
                  <a:pt x="263951" y="1677971"/>
                </a:cubicBezTo>
                <a:lnTo>
                  <a:pt x="197963" y="1611983"/>
                </a:lnTo>
                <a:cubicBezTo>
                  <a:pt x="188536" y="1602556"/>
                  <a:pt x="177682" y="1594368"/>
                  <a:pt x="169683" y="1583703"/>
                </a:cubicBezTo>
                <a:cubicBezTo>
                  <a:pt x="99536" y="1490176"/>
                  <a:pt x="193154" y="1619682"/>
                  <a:pt x="103695" y="1470581"/>
                </a:cubicBezTo>
                <a:cubicBezTo>
                  <a:pt x="94268" y="1454870"/>
                  <a:pt x="83609" y="1439835"/>
                  <a:pt x="75415" y="1423447"/>
                </a:cubicBezTo>
                <a:cubicBezTo>
                  <a:pt x="68652" y="1409921"/>
                  <a:pt x="59582" y="1369543"/>
                  <a:pt x="56561" y="1357459"/>
                </a:cubicBezTo>
                <a:cubicBezTo>
                  <a:pt x="53419" y="1247480"/>
                  <a:pt x="52628" y="1137408"/>
                  <a:pt x="47134" y="1027521"/>
                </a:cubicBezTo>
                <a:cubicBezTo>
                  <a:pt x="44562" y="976086"/>
                  <a:pt x="29439" y="976750"/>
                  <a:pt x="18854" y="923826"/>
                </a:cubicBezTo>
                <a:cubicBezTo>
                  <a:pt x="3847" y="848790"/>
                  <a:pt x="11196" y="892616"/>
                  <a:pt x="0" y="791851"/>
                </a:cubicBezTo>
                <a:cubicBezTo>
                  <a:pt x="3142" y="725863"/>
                  <a:pt x="1556" y="659480"/>
                  <a:pt x="9427" y="593888"/>
                </a:cubicBezTo>
                <a:cubicBezTo>
                  <a:pt x="11590" y="575861"/>
                  <a:pt x="38027" y="543838"/>
                  <a:pt x="47134" y="527901"/>
                </a:cubicBezTo>
                <a:cubicBezTo>
                  <a:pt x="125601" y="390582"/>
                  <a:pt x="22535" y="567674"/>
                  <a:pt x="75415" y="461913"/>
                </a:cubicBezTo>
                <a:cubicBezTo>
                  <a:pt x="80482" y="451780"/>
                  <a:pt x="89201" y="443766"/>
                  <a:pt x="94268" y="433633"/>
                </a:cubicBezTo>
                <a:cubicBezTo>
                  <a:pt x="98712" y="424745"/>
                  <a:pt x="100965" y="414907"/>
                  <a:pt x="103695" y="405352"/>
                </a:cubicBezTo>
                <a:cubicBezTo>
                  <a:pt x="107254" y="392895"/>
                  <a:pt x="105935" y="378425"/>
                  <a:pt x="113122" y="367645"/>
                </a:cubicBezTo>
                <a:cubicBezTo>
                  <a:pt x="119406" y="358218"/>
                  <a:pt x="133391" y="356802"/>
                  <a:pt x="141402" y="348791"/>
                </a:cubicBezTo>
                <a:cubicBezTo>
                  <a:pt x="146370" y="343823"/>
                  <a:pt x="144544" y="334651"/>
                  <a:pt x="160256" y="329938"/>
                </a:cubicBezTo>
                <a:close/>
              </a:path>
            </a:pathLst>
          </a:custGeom>
          <a:noFill/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Конструкторы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50" name="Содержимое 2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77000" lnSpcReduction="20000"/>
          </a:bodyPr>
          <a:lstStyle/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В иерархии классов как базовые, так и производные классы могут иметь собственные конструкторы. </a:t>
            </a:r>
            <a:endParaRPr lang="ru-RU" sz="3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При этом конструктор базового класса создает часть объекта, соответствующую базовому классу, а конструктор производного класса — часть объекта, соответствующую производному классу.</a:t>
            </a:r>
            <a:endParaRPr lang="ru-RU" sz="3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Если конструкторы определены и в базовом, и в производном классе, в процессе создания объектов должны выполниться конструкторы обоих классов. </a:t>
            </a:r>
            <a:endParaRPr lang="ru-RU" sz="3400" b="0" strike="noStrike" spc="-1" dirty="0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В этом случае необходимо использовать ключевое слово </a:t>
            </a:r>
            <a:r>
              <a:rPr lang="ru-RU" sz="3400" b="1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base</a:t>
            </a:r>
            <a:r>
              <a:rPr lang="ru-RU" sz="3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которое имеет два назначения: </a:t>
            </a:r>
            <a:endParaRPr lang="ru-RU" sz="34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3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вызвать конструктор базового класса; </a:t>
            </a:r>
            <a:endParaRPr lang="ru-RU" sz="3000" b="0" strike="noStrike" spc="-1" dirty="0">
              <a:latin typeface="Arial"/>
            </a:endParaRPr>
          </a:p>
          <a:p>
            <a:pPr marL="743040" lvl="1" indent="-2847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ru-RU" sz="3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получить доступ к элементу базового класса.</a:t>
            </a:r>
            <a:endParaRPr lang="ru-RU" sz="3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Заголовок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Calibri"/>
                <a:ea typeface="DejaVu Sans"/>
              </a:rPr>
              <a:t>Конструкторы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152" name="Содержимое 3"/>
          <p:cNvSpPr/>
          <p:nvPr/>
        </p:nvSpPr>
        <p:spPr>
          <a:xfrm>
            <a:off x="4860000" y="1628640"/>
            <a:ext cx="4037400" cy="452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public Shape(double w, double h) </a:t>
            </a:r>
            <a:endParaRPr lang="ru-RU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{</a:t>
            </a:r>
            <a:endParaRPr lang="ru-RU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 width = w; height = h;</a:t>
            </a:r>
            <a:endParaRPr lang="ru-RU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}</a:t>
            </a:r>
            <a:endParaRPr lang="ru-RU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public Triangle(double w, double h, string s) </a:t>
            </a:r>
            <a:endParaRPr lang="ru-RU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: base(w, h)</a:t>
            </a:r>
            <a:endParaRPr lang="ru-RU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lang="ru-RU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    style = s;</a:t>
            </a:r>
            <a:endParaRPr lang="ru-RU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       }</a:t>
            </a:r>
            <a:endParaRPr lang="ru-RU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ru-RU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public Rectangle(double w, double h) :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base(w, h)</a:t>
            </a:r>
            <a:endParaRPr lang="ru-RU" sz="2000" b="0" strike="noStrike" spc="-1">
              <a:latin typeface="Arial"/>
            </a:endParaRPr>
          </a:p>
          <a:p>
            <a:pPr marL="343080" indent="-342000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{ } 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53" name="Прямоугольник 4"/>
          <p:cNvSpPr/>
          <p:nvPr/>
        </p:nvSpPr>
        <p:spPr>
          <a:xfrm>
            <a:off x="309960" y="1628640"/>
            <a:ext cx="4332960" cy="1799280"/>
          </a:xfrm>
          <a:prstGeom prst="rect">
            <a:avLst/>
          </a:prstGeom>
          <a:noFill/>
          <a:ln>
            <a:solidFill>
              <a:srgbClr val="F79646"/>
            </a:solidFill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КонструкторПроизводногоКласса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(список_параметров) : </a:t>
            </a: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base (список_аргументов)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{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// тело конструктора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lang="ru-RU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Содержимое 5"/>
          <p:cNvPicPr/>
          <p:nvPr/>
        </p:nvPicPr>
        <p:blipFill>
          <a:blip r:embed="rId2"/>
          <a:stretch/>
        </p:blipFill>
        <p:spPr>
          <a:xfrm>
            <a:off x="339212" y="845640"/>
            <a:ext cx="6051755" cy="5809777"/>
          </a:xfrm>
          <a:prstGeom prst="rect">
            <a:avLst/>
          </a:prstGeom>
          <a:ln w="9525">
            <a:noFill/>
          </a:ln>
        </p:spPr>
      </p:pic>
      <p:sp>
        <p:nvSpPr>
          <p:cNvPr id="154" name="Заголовок 1"/>
          <p:cNvSpPr/>
          <p:nvPr/>
        </p:nvSpPr>
        <p:spPr>
          <a:xfrm>
            <a:off x="3800168" y="159360"/>
            <a:ext cx="5196348" cy="11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Пример</a:t>
            </a:r>
            <a:endParaRPr lang="ru-RU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2079</TotalTime>
  <Words>4184</Words>
  <Application>Microsoft Office PowerPoint</Application>
  <PresentationFormat>Экран (4:3)</PresentationFormat>
  <Paragraphs>599</Paragraphs>
  <Slides>65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65</vt:i4>
      </vt:variant>
    </vt:vector>
  </HeadingPairs>
  <TitlesOfParts>
    <vt:vector size="73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свойства ОО программирования: наследование, полиморфизм</dc:title>
  <dc:subject/>
  <dc:creator>VikentyevaOL</dc:creator>
  <dc:description/>
  <cp:lastModifiedBy>Olga Vikenteva</cp:lastModifiedBy>
  <cp:revision>56</cp:revision>
  <dcterms:created xsi:type="dcterms:W3CDTF">2016-04-04T14:42:23Z</dcterms:created>
  <dcterms:modified xsi:type="dcterms:W3CDTF">2024-02-19T12:55:30Z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Экран (4:3)</vt:lpwstr>
  </property>
  <property fmtid="{D5CDD505-2E9C-101B-9397-08002B2CF9AE}" pid="4" name="Slides">
    <vt:i4>65</vt:i4>
  </property>
</Properties>
</file>