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87" r:id="rId4"/>
    <p:sldId id="258" r:id="rId5"/>
    <p:sldId id="259" r:id="rId6"/>
    <p:sldId id="261" r:id="rId7"/>
    <p:sldId id="262" r:id="rId8"/>
    <p:sldId id="260" r:id="rId9"/>
    <p:sldId id="290" r:id="rId10"/>
    <p:sldId id="263" r:id="rId11"/>
    <p:sldId id="286" r:id="rId12"/>
    <p:sldId id="264" r:id="rId13"/>
    <p:sldId id="266" r:id="rId14"/>
    <p:sldId id="267" r:id="rId15"/>
    <p:sldId id="268" r:id="rId16"/>
    <p:sldId id="269" r:id="rId17"/>
    <p:sldId id="270" r:id="rId18"/>
    <p:sldId id="282" r:id="rId19"/>
    <p:sldId id="284" r:id="rId20"/>
    <p:sldId id="285" r:id="rId21"/>
    <p:sldId id="271" r:id="rId22"/>
    <p:sldId id="272" r:id="rId23"/>
    <p:sldId id="275" r:id="rId24"/>
    <p:sldId id="276" r:id="rId25"/>
    <p:sldId id="288" r:id="rId26"/>
    <p:sldId id="274" r:id="rId27"/>
    <p:sldId id="278" r:id="rId28"/>
    <p:sldId id="279" r:id="rId29"/>
    <p:sldId id="289" r:id="rId30"/>
    <p:sldId id="280" r:id="rId31"/>
    <p:sldId id="281" r:id="rId32"/>
    <p:sldId id="283" r:id="rId3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C5774E-E622-44EE-B286-005BBA27216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E067EF5A-0A75-48A6-88E4-EF8C0E36F6A6}">
      <dgm:prSet phldrT="[Текст]" custT="1"/>
      <dgm:spPr>
        <a:noFill/>
        <a:ln w="38100">
          <a:solidFill>
            <a:schemeClr val="accent6">
              <a:lumMod val="75000"/>
            </a:schemeClr>
          </a:solidFill>
        </a:ln>
      </dgm:spPr>
      <dgm:t>
        <a:bodyPr/>
        <a:lstStyle/>
        <a:p>
          <a:r>
            <a:rPr lang="en-US" sz="1400" dirty="0">
              <a:solidFill>
                <a:schemeClr val="tx1"/>
              </a:solidFill>
            </a:rPr>
            <a:t>int[] </a:t>
          </a:r>
          <a:r>
            <a:rPr lang="en-US" sz="1400" dirty="0" err="1">
              <a:solidFill>
                <a:schemeClr val="tx1"/>
              </a:solidFill>
            </a:rPr>
            <a:t>CreateArray</a:t>
          </a:r>
          <a:r>
            <a:rPr lang="en-US" sz="1400" dirty="0">
              <a:solidFill>
                <a:schemeClr val="tx1"/>
              </a:solidFill>
            </a:rPr>
            <a:t>()</a:t>
          </a:r>
          <a:endParaRPr lang="ru-RU" sz="1400" dirty="0">
            <a:solidFill>
              <a:schemeClr val="tx1"/>
            </a:solidFill>
          </a:endParaRPr>
        </a:p>
      </dgm:t>
    </dgm:pt>
    <dgm:pt modelId="{7C35727C-8617-4D34-92EC-65E3F4734AF8}" type="parTrans" cxnId="{86DA1F16-BFEA-41C9-B6A1-021B8BFF287F}">
      <dgm:prSet/>
      <dgm:spPr/>
      <dgm:t>
        <a:bodyPr/>
        <a:lstStyle/>
        <a:p>
          <a:endParaRPr lang="ru-RU"/>
        </a:p>
      </dgm:t>
    </dgm:pt>
    <dgm:pt modelId="{C5DAF27C-8323-485F-9A39-329ADE1F939B}" type="sibTrans" cxnId="{86DA1F16-BFEA-41C9-B6A1-021B8BFF287F}">
      <dgm:prSet/>
      <dgm:spPr/>
      <dgm:t>
        <a:bodyPr/>
        <a:lstStyle/>
        <a:p>
          <a:endParaRPr lang="ru-RU"/>
        </a:p>
      </dgm:t>
    </dgm:pt>
    <dgm:pt modelId="{B04EAFDB-7406-4998-B0A1-B1C72146AD15}">
      <dgm:prSet phldrT="[Текст]" custT="1"/>
      <dgm:spPr>
        <a:noFill/>
        <a:ln w="38100" cap="flat" cmpd="sng" algn="ctr">
          <a:solidFill>
            <a:srgbClr val="F79646">
              <a:lumMod val="75000"/>
            </a:srgbClr>
          </a:solidFill>
          <a:prstDash val="solid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void </a:t>
          </a:r>
          <a:r>
            <a:rPr lang="en-US" sz="1400" kern="1200" dirty="0" err="1">
              <a:solidFill>
                <a:prstClr val="black"/>
              </a:solidFill>
              <a:latin typeface="Calibri"/>
              <a:ea typeface="+mn-ea"/>
              <a:cs typeface="+mn-cs"/>
            </a:rPr>
            <a:t>PrintArray</a:t>
          </a:r>
          <a:r>
            <a:rPr lang="en-US" sz="14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(int[]</a:t>
          </a:r>
          <a:r>
            <a:rPr lang="en-US" sz="1400" kern="1200" dirty="0" err="1">
              <a:solidFill>
                <a:prstClr val="black"/>
              </a:solidFill>
              <a:latin typeface="Calibri"/>
              <a:ea typeface="+mn-ea"/>
              <a:cs typeface="+mn-cs"/>
            </a:rPr>
            <a:t>arr</a:t>
          </a:r>
          <a:r>
            <a:rPr lang="en-US" sz="14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)</a:t>
          </a:r>
          <a:endParaRPr lang="ru-RU" sz="1400" kern="1200" dirty="0">
            <a:solidFill>
              <a:prstClr val="black"/>
            </a:solidFill>
            <a:latin typeface="Calibri"/>
            <a:ea typeface="+mn-ea"/>
            <a:cs typeface="+mn-cs"/>
          </a:endParaRPr>
        </a:p>
      </dgm:t>
    </dgm:pt>
    <dgm:pt modelId="{47BDC4BC-0864-4E15-8EA4-F7CF9D278D6D}" type="parTrans" cxnId="{76192539-FADD-4BAA-9E5E-EF51CA2A9547}">
      <dgm:prSet/>
      <dgm:spPr/>
      <dgm:t>
        <a:bodyPr/>
        <a:lstStyle/>
        <a:p>
          <a:endParaRPr lang="ru-RU"/>
        </a:p>
      </dgm:t>
    </dgm:pt>
    <dgm:pt modelId="{A04277A1-7576-4DE3-8E6F-3636D8424941}" type="sibTrans" cxnId="{76192539-FADD-4BAA-9E5E-EF51CA2A9547}">
      <dgm:prSet/>
      <dgm:spPr/>
      <dgm:t>
        <a:bodyPr/>
        <a:lstStyle/>
        <a:p>
          <a:endParaRPr lang="ru-RU"/>
        </a:p>
      </dgm:t>
    </dgm:pt>
    <dgm:pt modelId="{DE29D0F8-E9AB-4B27-A6B1-1862802FA9AF}">
      <dgm:prSet phldrT="[Текст]" custT="1"/>
      <dgm:spPr>
        <a:noFill/>
        <a:ln w="38100" cap="flat" cmpd="sng" algn="ctr">
          <a:solidFill>
            <a:srgbClr val="F79646">
              <a:lumMod val="75000"/>
            </a:srgbClr>
          </a:solidFill>
          <a:prstDash val="solid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int[] </a:t>
          </a:r>
          <a:r>
            <a:rPr lang="en-US" sz="1400" kern="1200" dirty="0" err="1">
              <a:solidFill>
                <a:prstClr val="black"/>
              </a:solidFill>
              <a:latin typeface="Calibri"/>
              <a:ea typeface="+mn-ea"/>
              <a:cs typeface="+mn-cs"/>
            </a:rPr>
            <a:t>RemoveAt</a:t>
          </a:r>
          <a:r>
            <a:rPr lang="en-US" sz="14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(int[]</a:t>
          </a:r>
          <a:r>
            <a:rPr lang="en-US" sz="1400" kern="1200" dirty="0" err="1">
              <a:solidFill>
                <a:prstClr val="black"/>
              </a:solidFill>
              <a:latin typeface="Calibri"/>
              <a:ea typeface="+mn-ea"/>
              <a:cs typeface="+mn-cs"/>
            </a:rPr>
            <a:t>arr</a:t>
          </a:r>
          <a:r>
            <a:rPr lang="en-US" sz="14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)</a:t>
          </a:r>
          <a:endParaRPr lang="ru-RU" sz="1400" kern="1200" dirty="0">
            <a:solidFill>
              <a:prstClr val="black"/>
            </a:solidFill>
            <a:latin typeface="Calibri"/>
            <a:ea typeface="+mn-ea"/>
            <a:cs typeface="+mn-cs"/>
          </a:endParaRPr>
        </a:p>
      </dgm:t>
    </dgm:pt>
    <dgm:pt modelId="{732FAC15-70ED-490D-8A92-CB0343420C67}" type="parTrans" cxnId="{6220E3B1-0DF8-4073-B5BE-14766D9F5587}">
      <dgm:prSet/>
      <dgm:spPr/>
      <dgm:t>
        <a:bodyPr/>
        <a:lstStyle/>
        <a:p>
          <a:endParaRPr lang="ru-RU"/>
        </a:p>
      </dgm:t>
    </dgm:pt>
    <dgm:pt modelId="{5F6D767C-DDCA-4F68-A561-DF8AE91CF696}" type="sibTrans" cxnId="{6220E3B1-0DF8-4073-B5BE-14766D9F5587}">
      <dgm:prSet/>
      <dgm:spPr/>
      <dgm:t>
        <a:bodyPr/>
        <a:lstStyle/>
        <a:p>
          <a:endParaRPr lang="ru-RU"/>
        </a:p>
      </dgm:t>
    </dgm:pt>
    <dgm:pt modelId="{662EC6FC-9B3A-4222-B7CA-35438A536A15}">
      <dgm:prSet phldrT="[Текст]" custT="1"/>
      <dgm:spPr>
        <a:noFill/>
        <a:ln w="38100" cap="flat" cmpd="sng" algn="ctr">
          <a:solidFill>
            <a:srgbClr val="F79646">
              <a:lumMod val="75000"/>
            </a:srgbClr>
          </a:solidFill>
          <a:prstDash val="solid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void Sort(int[]</a:t>
          </a:r>
          <a:r>
            <a:rPr lang="en-US" sz="1400" kern="1200" dirty="0" err="1">
              <a:solidFill>
                <a:prstClr val="black"/>
              </a:solidFill>
              <a:latin typeface="Calibri"/>
              <a:ea typeface="+mn-ea"/>
              <a:cs typeface="+mn-cs"/>
            </a:rPr>
            <a:t>arr</a:t>
          </a:r>
          <a:r>
            <a:rPr lang="en-US" sz="14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)</a:t>
          </a:r>
          <a:endParaRPr lang="ru-RU" sz="1400" kern="1200" dirty="0">
            <a:solidFill>
              <a:prstClr val="black"/>
            </a:solidFill>
            <a:latin typeface="Calibri"/>
            <a:ea typeface="+mn-ea"/>
            <a:cs typeface="+mn-cs"/>
          </a:endParaRPr>
        </a:p>
      </dgm:t>
    </dgm:pt>
    <dgm:pt modelId="{757060AE-31DC-44BE-B01F-D2AE6ACB18C1}" type="parTrans" cxnId="{BFE4E11C-5AE8-4FF2-944D-1A035F24E37A}">
      <dgm:prSet/>
      <dgm:spPr/>
      <dgm:t>
        <a:bodyPr/>
        <a:lstStyle/>
        <a:p>
          <a:endParaRPr lang="ru-RU"/>
        </a:p>
      </dgm:t>
    </dgm:pt>
    <dgm:pt modelId="{33A438FE-FC51-44B3-9E3E-F61120749B51}" type="sibTrans" cxnId="{BFE4E11C-5AE8-4FF2-944D-1A035F24E37A}">
      <dgm:prSet/>
      <dgm:spPr/>
      <dgm:t>
        <a:bodyPr/>
        <a:lstStyle/>
        <a:p>
          <a:endParaRPr lang="ru-RU"/>
        </a:p>
      </dgm:t>
    </dgm:pt>
    <dgm:pt modelId="{482A57B6-11A1-4694-93BD-2570B6E280AE}">
      <dgm:prSet phldrT="[Текст]" custT="1"/>
      <dgm:spPr>
        <a:noFill/>
        <a:ln w="38100" cap="flat" cmpd="sng" algn="ctr">
          <a:solidFill>
            <a:srgbClr val="F79646">
              <a:lumMod val="75000"/>
            </a:srgbClr>
          </a:solidFill>
          <a:prstDash val="solid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int </a:t>
          </a:r>
          <a:r>
            <a:rPr lang="en-US" sz="1400" kern="1200" dirty="0" err="1">
              <a:solidFill>
                <a:prstClr val="black"/>
              </a:solidFill>
              <a:latin typeface="Calibri"/>
              <a:ea typeface="+mn-ea"/>
              <a:cs typeface="+mn-cs"/>
            </a:rPr>
            <a:t>BinarySearch</a:t>
          </a:r>
          <a:r>
            <a:rPr lang="en-US" sz="14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(int[]</a:t>
          </a:r>
          <a:r>
            <a:rPr lang="en-US" sz="1400" kern="1200" dirty="0" err="1">
              <a:solidFill>
                <a:prstClr val="black"/>
              </a:solidFill>
              <a:latin typeface="Calibri"/>
              <a:ea typeface="+mn-ea"/>
              <a:cs typeface="+mn-cs"/>
            </a:rPr>
            <a:t>arr</a:t>
          </a:r>
          <a:r>
            <a:rPr lang="en-US" sz="14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)</a:t>
          </a:r>
          <a:endParaRPr lang="ru-RU" sz="1400" kern="1200" dirty="0">
            <a:solidFill>
              <a:prstClr val="black"/>
            </a:solidFill>
            <a:latin typeface="Calibri"/>
            <a:ea typeface="+mn-ea"/>
            <a:cs typeface="+mn-cs"/>
          </a:endParaRPr>
        </a:p>
      </dgm:t>
    </dgm:pt>
    <dgm:pt modelId="{4AF58448-574C-4E71-9715-A357AEA2B6A2}" type="parTrans" cxnId="{22EDE17C-E45E-4D70-B58F-CD1B2CA0ECBE}">
      <dgm:prSet/>
      <dgm:spPr/>
      <dgm:t>
        <a:bodyPr/>
        <a:lstStyle/>
        <a:p>
          <a:endParaRPr lang="ru-RU"/>
        </a:p>
      </dgm:t>
    </dgm:pt>
    <dgm:pt modelId="{703A1EC8-6B22-4E82-9F07-4F4E368FA425}" type="sibTrans" cxnId="{22EDE17C-E45E-4D70-B58F-CD1B2CA0ECBE}">
      <dgm:prSet/>
      <dgm:spPr/>
      <dgm:t>
        <a:bodyPr/>
        <a:lstStyle/>
        <a:p>
          <a:endParaRPr lang="ru-RU"/>
        </a:p>
      </dgm:t>
    </dgm:pt>
    <dgm:pt modelId="{EE068D56-0C07-488E-9A98-C22AD0CAC09C}" type="pres">
      <dgm:prSet presAssocID="{F0C5774E-E622-44EE-B286-005BBA272167}" presName="diagram" presStyleCnt="0">
        <dgm:presLayoutVars>
          <dgm:dir/>
          <dgm:resizeHandles val="exact"/>
        </dgm:presLayoutVars>
      </dgm:prSet>
      <dgm:spPr/>
    </dgm:pt>
    <dgm:pt modelId="{89A055E4-8569-4D71-95D0-465BE6F9E9F5}" type="pres">
      <dgm:prSet presAssocID="{E067EF5A-0A75-48A6-88E4-EF8C0E36F6A6}" presName="node" presStyleLbl="node1" presStyleIdx="0" presStyleCnt="5" custLinFactNeighborX="-1178" custLinFactNeighborY="793">
        <dgm:presLayoutVars>
          <dgm:bulletEnabled val="1"/>
        </dgm:presLayoutVars>
      </dgm:prSet>
      <dgm:spPr/>
    </dgm:pt>
    <dgm:pt modelId="{27DFF59D-5746-47BC-8B2B-B88F1434CCC1}" type="pres">
      <dgm:prSet presAssocID="{C5DAF27C-8323-485F-9A39-329ADE1F939B}" presName="sibTrans" presStyleCnt="0"/>
      <dgm:spPr/>
    </dgm:pt>
    <dgm:pt modelId="{882A3A79-76FA-47A3-A14B-6A22528063A2}" type="pres">
      <dgm:prSet presAssocID="{B04EAFDB-7406-4998-B0A1-B1C72146AD15}" presName="node" presStyleLbl="node1" presStyleIdx="1" presStyleCnt="5">
        <dgm:presLayoutVars>
          <dgm:bulletEnabled val="1"/>
        </dgm:presLayoutVars>
      </dgm:prSet>
      <dgm:spPr>
        <a:xfrm>
          <a:off x="1282413" y="714536"/>
          <a:ext cx="1165559" cy="699335"/>
        </a:xfrm>
        <a:prstGeom prst="rect">
          <a:avLst/>
        </a:prstGeom>
      </dgm:spPr>
    </dgm:pt>
    <dgm:pt modelId="{64485A8B-CDEA-41E7-AD2C-0D54C65E2EC5}" type="pres">
      <dgm:prSet presAssocID="{A04277A1-7576-4DE3-8E6F-3636D8424941}" presName="sibTrans" presStyleCnt="0"/>
      <dgm:spPr/>
    </dgm:pt>
    <dgm:pt modelId="{3259F811-EC67-436B-87F6-9464CE6E335E}" type="pres">
      <dgm:prSet presAssocID="{DE29D0F8-E9AB-4B27-A6B1-1862802FA9AF}" presName="node" presStyleLbl="node1" presStyleIdx="2" presStyleCnt="5">
        <dgm:presLayoutVars>
          <dgm:bulletEnabled val="1"/>
        </dgm:presLayoutVars>
      </dgm:prSet>
      <dgm:spPr>
        <a:xfrm>
          <a:off x="298" y="1530428"/>
          <a:ext cx="1165559" cy="699335"/>
        </a:xfrm>
        <a:prstGeom prst="rect">
          <a:avLst/>
        </a:prstGeom>
      </dgm:spPr>
    </dgm:pt>
    <dgm:pt modelId="{8DE34480-92C8-414B-812A-A1E33EFE27E8}" type="pres">
      <dgm:prSet presAssocID="{5F6D767C-DDCA-4F68-A561-DF8AE91CF696}" presName="sibTrans" presStyleCnt="0"/>
      <dgm:spPr/>
    </dgm:pt>
    <dgm:pt modelId="{A384D48E-B404-40C6-B72C-51474629AC3D}" type="pres">
      <dgm:prSet presAssocID="{662EC6FC-9B3A-4222-B7CA-35438A536A15}" presName="node" presStyleLbl="node1" presStyleIdx="3" presStyleCnt="5">
        <dgm:presLayoutVars>
          <dgm:bulletEnabled val="1"/>
        </dgm:presLayoutVars>
      </dgm:prSet>
      <dgm:spPr>
        <a:xfrm>
          <a:off x="1282413" y="1530428"/>
          <a:ext cx="1165559" cy="699335"/>
        </a:xfrm>
        <a:prstGeom prst="rect">
          <a:avLst/>
        </a:prstGeom>
      </dgm:spPr>
    </dgm:pt>
    <dgm:pt modelId="{EEEA2CA7-45EB-4923-8121-3BD998DBB30A}" type="pres">
      <dgm:prSet presAssocID="{33A438FE-FC51-44B3-9E3E-F61120749B51}" presName="sibTrans" presStyleCnt="0"/>
      <dgm:spPr/>
    </dgm:pt>
    <dgm:pt modelId="{C8906E72-8442-477B-A131-E3D06472EAE3}" type="pres">
      <dgm:prSet presAssocID="{482A57B6-11A1-4694-93BD-2570B6E280AE}" presName="node" presStyleLbl="node1" presStyleIdx="4" presStyleCnt="5" custScaleX="135367">
        <dgm:presLayoutVars>
          <dgm:bulletEnabled val="1"/>
        </dgm:presLayoutVars>
      </dgm:prSet>
      <dgm:spPr>
        <a:xfrm>
          <a:off x="641356" y="2346319"/>
          <a:ext cx="1165559" cy="699335"/>
        </a:xfrm>
        <a:prstGeom prst="rect">
          <a:avLst/>
        </a:prstGeom>
      </dgm:spPr>
    </dgm:pt>
  </dgm:ptLst>
  <dgm:cxnLst>
    <dgm:cxn modelId="{0EE8A208-71D1-44B0-88B9-0FD62540ECFB}" type="presOf" srcId="{F0C5774E-E622-44EE-B286-005BBA272167}" destId="{EE068D56-0C07-488E-9A98-C22AD0CAC09C}" srcOrd="0" destOrd="0" presId="urn:microsoft.com/office/officeart/2005/8/layout/default"/>
    <dgm:cxn modelId="{86DA1F16-BFEA-41C9-B6A1-021B8BFF287F}" srcId="{F0C5774E-E622-44EE-B286-005BBA272167}" destId="{E067EF5A-0A75-48A6-88E4-EF8C0E36F6A6}" srcOrd="0" destOrd="0" parTransId="{7C35727C-8617-4D34-92EC-65E3F4734AF8}" sibTransId="{C5DAF27C-8323-485F-9A39-329ADE1F939B}"/>
    <dgm:cxn modelId="{71D0D318-C6C5-43BE-A96C-3CFA351C320D}" type="presOf" srcId="{DE29D0F8-E9AB-4B27-A6B1-1862802FA9AF}" destId="{3259F811-EC67-436B-87F6-9464CE6E335E}" srcOrd="0" destOrd="0" presId="urn:microsoft.com/office/officeart/2005/8/layout/default"/>
    <dgm:cxn modelId="{BFE4E11C-5AE8-4FF2-944D-1A035F24E37A}" srcId="{F0C5774E-E622-44EE-B286-005BBA272167}" destId="{662EC6FC-9B3A-4222-B7CA-35438A536A15}" srcOrd="3" destOrd="0" parTransId="{757060AE-31DC-44BE-B01F-D2AE6ACB18C1}" sibTransId="{33A438FE-FC51-44B3-9E3E-F61120749B51}"/>
    <dgm:cxn modelId="{76192539-FADD-4BAA-9E5E-EF51CA2A9547}" srcId="{F0C5774E-E622-44EE-B286-005BBA272167}" destId="{B04EAFDB-7406-4998-B0A1-B1C72146AD15}" srcOrd="1" destOrd="0" parTransId="{47BDC4BC-0864-4E15-8EA4-F7CF9D278D6D}" sibTransId="{A04277A1-7576-4DE3-8E6F-3636D8424941}"/>
    <dgm:cxn modelId="{722A6C4C-5044-428A-8DA3-437E605EF5C7}" type="presOf" srcId="{E067EF5A-0A75-48A6-88E4-EF8C0E36F6A6}" destId="{89A055E4-8569-4D71-95D0-465BE6F9E9F5}" srcOrd="0" destOrd="0" presId="urn:microsoft.com/office/officeart/2005/8/layout/default"/>
    <dgm:cxn modelId="{22EDE17C-E45E-4D70-B58F-CD1B2CA0ECBE}" srcId="{F0C5774E-E622-44EE-B286-005BBA272167}" destId="{482A57B6-11A1-4694-93BD-2570B6E280AE}" srcOrd="4" destOrd="0" parTransId="{4AF58448-574C-4E71-9715-A357AEA2B6A2}" sibTransId="{703A1EC8-6B22-4E82-9F07-4F4E368FA425}"/>
    <dgm:cxn modelId="{6220E3B1-0DF8-4073-B5BE-14766D9F5587}" srcId="{F0C5774E-E622-44EE-B286-005BBA272167}" destId="{DE29D0F8-E9AB-4B27-A6B1-1862802FA9AF}" srcOrd="2" destOrd="0" parTransId="{732FAC15-70ED-490D-8A92-CB0343420C67}" sibTransId="{5F6D767C-DDCA-4F68-A561-DF8AE91CF696}"/>
    <dgm:cxn modelId="{3DF10CC0-C8C2-439A-9304-EFD49B437886}" type="presOf" srcId="{482A57B6-11A1-4694-93BD-2570B6E280AE}" destId="{C8906E72-8442-477B-A131-E3D06472EAE3}" srcOrd="0" destOrd="0" presId="urn:microsoft.com/office/officeart/2005/8/layout/default"/>
    <dgm:cxn modelId="{33E570C9-6E02-44FB-AD0D-7A73DAFEEBE3}" type="presOf" srcId="{B04EAFDB-7406-4998-B0A1-B1C72146AD15}" destId="{882A3A79-76FA-47A3-A14B-6A22528063A2}" srcOrd="0" destOrd="0" presId="urn:microsoft.com/office/officeart/2005/8/layout/default"/>
    <dgm:cxn modelId="{A95609FB-9511-4371-AD90-8A5AF663A2B5}" type="presOf" srcId="{662EC6FC-9B3A-4222-B7CA-35438A536A15}" destId="{A384D48E-B404-40C6-B72C-51474629AC3D}" srcOrd="0" destOrd="0" presId="urn:microsoft.com/office/officeart/2005/8/layout/default"/>
    <dgm:cxn modelId="{4961BDA6-D9D4-4A03-8F5B-676AEBB062C6}" type="presParOf" srcId="{EE068D56-0C07-488E-9A98-C22AD0CAC09C}" destId="{89A055E4-8569-4D71-95D0-465BE6F9E9F5}" srcOrd="0" destOrd="0" presId="urn:microsoft.com/office/officeart/2005/8/layout/default"/>
    <dgm:cxn modelId="{3A26DDFF-ED50-4C2B-89B0-41F6385A988E}" type="presParOf" srcId="{EE068D56-0C07-488E-9A98-C22AD0CAC09C}" destId="{27DFF59D-5746-47BC-8B2B-B88F1434CCC1}" srcOrd="1" destOrd="0" presId="urn:microsoft.com/office/officeart/2005/8/layout/default"/>
    <dgm:cxn modelId="{30D968EF-F303-4A4E-A674-EB91B858838D}" type="presParOf" srcId="{EE068D56-0C07-488E-9A98-C22AD0CAC09C}" destId="{882A3A79-76FA-47A3-A14B-6A22528063A2}" srcOrd="2" destOrd="0" presId="urn:microsoft.com/office/officeart/2005/8/layout/default"/>
    <dgm:cxn modelId="{8D70F05C-6AE4-4F59-AD36-E39038084965}" type="presParOf" srcId="{EE068D56-0C07-488E-9A98-C22AD0CAC09C}" destId="{64485A8B-CDEA-41E7-AD2C-0D54C65E2EC5}" srcOrd="3" destOrd="0" presId="urn:microsoft.com/office/officeart/2005/8/layout/default"/>
    <dgm:cxn modelId="{30408F58-61B2-4765-A6CE-CE5B349C0495}" type="presParOf" srcId="{EE068D56-0C07-488E-9A98-C22AD0CAC09C}" destId="{3259F811-EC67-436B-87F6-9464CE6E335E}" srcOrd="4" destOrd="0" presId="urn:microsoft.com/office/officeart/2005/8/layout/default"/>
    <dgm:cxn modelId="{6293C2C4-FB3C-4636-9421-056CF2A3D786}" type="presParOf" srcId="{EE068D56-0C07-488E-9A98-C22AD0CAC09C}" destId="{8DE34480-92C8-414B-812A-A1E33EFE27E8}" srcOrd="5" destOrd="0" presId="urn:microsoft.com/office/officeart/2005/8/layout/default"/>
    <dgm:cxn modelId="{1C731240-927D-4DCD-9B0A-0184AE317F0C}" type="presParOf" srcId="{EE068D56-0C07-488E-9A98-C22AD0CAC09C}" destId="{A384D48E-B404-40C6-B72C-51474629AC3D}" srcOrd="6" destOrd="0" presId="urn:microsoft.com/office/officeart/2005/8/layout/default"/>
    <dgm:cxn modelId="{35A055AF-4CB1-42D2-A022-A2BF251ED79B}" type="presParOf" srcId="{EE068D56-0C07-488E-9A98-C22AD0CAC09C}" destId="{EEEA2CA7-45EB-4923-8121-3BD998DBB30A}" srcOrd="7" destOrd="0" presId="urn:microsoft.com/office/officeart/2005/8/layout/default"/>
    <dgm:cxn modelId="{908B329D-F267-4639-96D9-DC20707B9A96}" type="presParOf" srcId="{EE068D56-0C07-488E-9A98-C22AD0CAC09C}" destId="{C8906E72-8442-477B-A131-E3D06472EAE3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055E4-8569-4D71-95D0-465BE6F9E9F5}">
      <dsp:nvSpPr>
        <dsp:cNvPr id="0" name=""/>
        <dsp:cNvSpPr/>
      </dsp:nvSpPr>
      <dsp:spPr>
        <a:xfrm>
          <a:off x="0" y="336896"/>
          <a:ext cx="1542651" cy="925591"/>
        </a:xfrm>
        <a:prstGeom prst="rect">
          <a:avLst/>
        </a:prstGeom>
        <a:noFill/>
        <a:ln w="38100" cap="flat" cmpd="sng" algn="ctr">
          <a:solidFill>
            <a:schemeClr val="accent6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int[] </a:t>
          </a:r>
          <a:r>
            <a:rPr lang="en-US" sz="1400" kern="1200" dirty="0" err="1">
              <a:solidFill>
                <a:schemeClr val="tx1"/>
              </a:solidFill>
            </a:rPr>
            <a:t>CreateArray</a:t>
          </a:r>
          <a:r>
            <a:rPr lang="en-US" sz="1400" kern="1200" dirty="0">
              <a:solidFill>
                <a:schemeClr val="tx1"/>
              </a:solidFill>
            </a:rPr>
            <a:t>()</a:t>
          </a:r>
          <a:endParaRPr lang="ru-RU" sz="1400" kern="1200" dirty="0">
            <a:solidFill>
              <a:schemeClr val="tx1"/>
            </a:solidFill>
          </a:endParaRPr>
        </a:p>
      </dsp:txBody>
      <dsp:txXfrm>
        <a:off x="0" y="336896"/>
        <a:ext cx="1542651" cy="925591"/>
      </dsp:txXfrm>
    </dsp:sp>
    <dsp:sp modelId="{882A3A79-76FA-47A3-A14B-6A22528063A2}">
      <dsp:nvSpPr>
        <dsp:cNvPr id="0" name=""/>
        <dsp:cNvSpPr/>
      </dsp:nvSpPr>
      <dsp:spPr>
        <a:xfrm>
          <a:off x="1697312" y="329556"/>
          <a:ext cx="1542651" cy="925591"/>
        </a:xfrm>
        <a:prstGeom prst="rect">
          <a:avLst/>
        </a:prstGeom>
        <a:noFill/>
        <a:ln w="38100" cap="flat" cmpd="sng" algn="ctr">
          <a:solidFill>
            <a:srgbClr val="F79646">
              <a:lumMod val="75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void </a:t>
          </a:r>
          <a:r>
            <a:rPr lang="en-US" sz="1400" kern="1200" dirty="0" err="1">
              <a:solidFill>
                <a:prstClr val="black"/>
              </a:solidFill>
              <a:latin typeface="Calibri"/>
              <a:ea typeface="+mn-ea"/>
              <a:cs typeface="+mn-cs"/>
            </a:rPr>
            <a:t>PrintArray</a:t>
          </a:r>
          <a:r>
            <a:rPr lang="en-US" sz="14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(int[]</a:t>
          </a:r>
          <a:r>
            <a:rPr lang="en-US" sz="1400" kern="1200" dirty="0" err="1">
              <a:solidFill>
                <a:prstClr val="black"/>
              </a:solidFill>
              <a:latin typeface="Calibri"/>
              <a:ea typeface="+mn-ea"/>
              <a:cs typeface="+mn-cs"/>
            </a:rPr>
            <a:t>arr</a:t>
          </a:r>
          <a:r>
            <a:rPr lang="en-US" sz="14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)</a:t>
          </a:r>
          <a:endParaRPr lang="ru-RU" sz="1400" kern="1200" dirty="0">
            <a:solidFill>
              <a:prstClr val="black"/>
            </a:solidFill>
            <a:latin typeface="Calibri"/>
            <a:ea typeface="+mn-ea"/>
            <a:cs typeface="+mn-cs"/>
          </a:endParaRPr>
        </a:p>
      </dsp:txBody>
      <dsp:txXfrm>
        <a:off x="1697312" y="329556"/>
        <a:ext cx="1542651" cy="925591"/>
      </dsp:txXfrm>
    </dsp:sp>
    <dsp:sp modelId="{3259F811-EC67-436B-87F6-9464CE6E335E}">
      <dsp:nvSpPr>
        <dsp:cNvPr id="0" name=""/>
        <dsp:cNvSpPr/>
      </dsp:nvSpPr>
      <dsp:spPr>
        <a:xfrm>
          <a:off x="395" y="1409412"/>
          <a:ext cx="1542651" cy="925591"/>
        </a:xfrm>
        <a:prstGeom prst="rect">
          <a:avLst/>
        </a:prstGeom>
        <a:noFill/>
        <a:ln w="38100" cap="flat" cmpd="sng" algn="ctr">
          <a:solidFill>
            <a:srgbClr val="F79646">
              <a:lumMod val="75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int[] </a:t>
          </a:r>
          <a:r>
            <a:rPr lang="en-US" sz="1400" kern="1200" dirty="0" err="1">
              <a:solidFill>
                <a:prstClr val="black"/>
              </a:solidFill>
              <a:latin typeface="Calibri"/>
              <a:ea typeface="+mn-ea"/>
              <a:cs typeface="+mn-cs"/>
            </a:rPr>
            <a:t>RemoveAt</a:t>
          </a:r>
          <a:r>
            <a:rPr lang="en-US" sz="14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(int[]</a:t>
          </a:r>
          <a:r>
            <a:rPr lang="en-US" sz="1400" kern="1200" dirty="0" err="1">
              <a:solidFill>
                <a:prstClr val="black"/>
              </a:solidFill>
              <a:latin typeface="Calibri"/>
              <a:ea typeface="+mn-ea"/>
              <a:cs typeface="+mn-cs"/>
            </a:rPr>
            <a:t>arr</a:t>
          </a:r>
          <a:r>
            <a:rPr lang="en-US" sz="14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)</a:t>
          </a:r>
          <a:endParaRPr lang="ru-RU" sz="1400" kern="1200" dirty="0">
            <a:solidFill>
              <a:prstClr val="black"/>
            </a:solidFill>
            <a:latin typeface="Calibri"/>
            <a:ea typeface="+mn-ea"/>
            <a:cs typeface="+mn-cs"/>
          </a:endParaRPr>
        </a:p>
      </dsp:txBody>
      <dsp:txXfrm>
        <a:off x="395" y="1409412"/>
        <a:ext cx="1542651" cy="925591"/>
      </dsp:txXfrm>
    </dsp:sp>
    <dsp:sp modelId="{A384D48E-B404-40C6-B72C-51474629AC3D}">
      <dsp:nvSpPr>
        <dsp:cNvPr id="0" name=""/>
        <dsp:cNvSpPr/>
      </dsp:nvSpPr>
      <dsp:spPr>
        <a:xfrm>
          <a:off x="1697312" y="1409412"/>
          <a:ext cx="1542651" cy="925591"/>
        </a:xfrm>
        <a:prstGeom prst="rect">
          <a:avLst/>
        </a:prstGeom>
        <a:noFill/>
        <a:ln w="38100" cap="flat" cmpd="sng" algn="ctr">
          <a:solidFill>
            <a:srgbClr val="F79646">
              <a:lumMod val="75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void Sort(int[]</a:t>
          </a:r>
          <a:r>
            <a:rPr lang="en-US" sz="1400" kern="1200" dirty="0" err="1">
              <a:solidFill>
                <a:prstClr val="black"/>
              </a:solidFill>
              <a:latin typeface="Calibri"/>
              <a:ea typeface="+mn-ea"/>
              <a:cs typeface="+mn-cs"/>
            </a:rPr>
            <a:t>arr</a:t>
          </a:r>
          <a:r>
            <a:rPr lang="en-US" sz="14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)</a:t>
          </a:r>
          <a:endParaRPr lang="ru-RU" sz="1400" kern="1200" dirty="0">
            <a:solidFill>
              <a:prstClr val="black"/>
            </a:solidFill>
            <a:latin typeface="Calibri"/>
            <a:ea typeface="+mn-ea"/>
            <a:cs typeface="+mn-cs"/>
          </a:endParaRPr>
        </a:p>
      </dsp:txBody>
      <dsp:txXfrm>
        <a:off x="1697312" y="1409412"/>
        <a:ext cx="1542651" cy="925591"/>
      </dsp:txXfrm>
    </dsp:sp>
    <dsp:sp modelId="{C8906E72-8442-477B-A131-E3D06472EAE3}">
      <dsp:nvSpPr>
        <dsp:cNvPr id="0" name=""/>
        <dsp:cNvSpPr/>
      </dsp:nvSpPr>
      <dsp:spPr>
        <a:xfrm>
          <a:off x="576059" y="2489268"/>
          <a:ext cx="2088241" cy="925591"/>
        </a:xfrm>
        <a:prstGeom prst="rect">
          <a:avLst/>
        </a:prstGeom>
        <a:noFill/>
        <a:ln w="38100" cap="flat" cmpd="sng" algn="ctr">
          <a:solidFill>
            <a:srgbClr val="F79646">
              <a:lumMod val="75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int </a:t>
          </a:r>
          <a:r>
            <a:rPr lang="en-US" sz="1400" kern="1200" dirty="0" err="1">
              <a:solidFill>
                <a:prstClr val="black"/>
              </a:solidFill>
              <a:latin typeface="Calibri"/>
              <a:ea typeface="+mn-ea"/>
              <a:cs typeface="+mn-cs"/>
            </a:rPr>
            <a:t>BinarySearch</a:t>
          </a:r>
          <a:r>
            <a:rPr lang="en-US" sz="14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(int[]</a:t>
          </a:r>
          <a:r>
            <a:rPr lang="en-US" sz="1400" kern="1200" dirty="0" err="1">
              <a:solidFill>
                <a:prstClr val="black"/>
              </a:solidFill>
              <a:latin typeface="Calibri"/>
              <a:ea typeface="+mn-ea"/>
              <a:cs typeface="+mn-cs"/>
            </a:rPr>
            <a:t>arr</a:t>
          </a:r>
          <a:r>
            <a:rPr lang="en-US" sz="1400" kern="1200" dirty="0">
              <a:solidFill>
                <a:prstClr val="black"/>
              </a:solidFill>
              <a:latin typeface="Calibri"/>
              <a:ea typeface="+mn-ea"/>
              <a:cs typeface="+mn-cs"/>
            </a:rPr>
            <a:t>)</a:t>
          </a:r>
          <a:endParaRPr lang="ru-RU" sz="1400" kern="1200" dirty="0">
            <a:solidFill>
              <a:prstClr val="black"/>
            </a:solidFill>
            <a:latin typeface="Calibri"/>
            <a:ea typeface="+mn-ea"/>
            <a:cs typeface="+mn-cs"/>
          </a:endParaRPr>
        </a:p>
      </dsp:txBody>
      <dsp:txXfrm>
        <a:off x="576059" y="2489268"/>
        <a:ext cx="2088241" cy="92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84BCA5-3F8D-4238-B1D8-93037A07E099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3C8935-A5C4-4F19-A4A1-8C80708529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3171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Вместо одной большой задачи получаем несколько маленьких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8935-A5C4-4F19-A4A1-8C807085292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972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Параметров много, возвращаемый результат - один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8935-A5C4-4F19-A4A1-8C807085292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8541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какие функции можем разбить задачу?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8935-A5C4-4F19-A4A1-8C807085292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375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каждой функции нужно расписать: входные данные , результаты, возможно алгоритмы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8935-A5C4-4F19-A4A1-8C807085292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416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Где ошибка?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8935-A5C4-4F19-A4A1-8C8070852925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623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Где ошибка?</a:t>
            </a:r>
          </a:p>
          <a:p>
            <a:r>
              <a:rPr lang="en-US" dirty="0"/>
              <a:t> // int size = </a:t>
            </a:r>
            <a:r>
              <a:rPr lang="en-US" dirty="0" err="1"/>
              <a:t>mas.Length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8935-A5C4-4F19-A4A1-8C8070852925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513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Локальная функция, как правило, содержит действия, которые применяются только в рамках ее метода. 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-apple-system"/>
              </a:rPr>
              <a:t>вне ее метода локальная функция не может использоваться.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3C8935-A5C4-4F19-A4A1-8C8070852925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7635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2F6D-481C-4426-91ED-A43CE759E631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8286-D187-4A68-A9F6-B1124CA5E8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2F6D-481C-4426-91ED-A43CE759E631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8286-D187-4A68-A9F6-B1124CA5E8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2F6D-481C-4426-91ED-A43CE759E631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8286-D187-4A68-A9F6-B1124CA5E8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2F6D-481C-4426-91ED-A43CE759E631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8286-D187-4A68-A9F6-B1124CA5E8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2F6D-481C-4426-91ED-A43CE759E631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8286-D187-4A68-A9F6-B1124CA5E8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2F6D-481C-4426-91ED-A43CE759E631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8286-D187-4A68-A9F6-B1124CA5E8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2F6D-481C-4426-91ED-A43CE759E631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8286-D187-4A68-A9F6-B1124CA5E8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2F6D-481C-4426-91ED-A43CE759E631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8286-D187-4A68-A9F6-B1124CA5E8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2F6D-481C-4426-91ED-A43CE759E631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8286-D187-4A68-A9F6-B1124CA5E8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2F6D-481C-4426-91ED-A43CE759E631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8286-D187-4A68-A9F6-B1124CA5E8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E2F6D-481C-4426-91ED-A43CE759E631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E78286-D187-4A68-A9F6-B1124CA5E838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E2F6D-481C-4426-91ED-A43CE759E631}" type="datetimeFigureOut">
              <a:rPr lang="ru-RU" smtClean="0"/>
              <a:t>20.11.2023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E78286-D187-4A68-A9F6-B1124CA5E838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Тема 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Равнобедренный треугольник 8">
            <a:extLst>
              <a:ext uri="{FF2B5EF4-FFF2-40B4-BE49-F238E27FC236}">
                <a16:creationId xmlns:a16="http://schemas.microsoft.com/office/drawing/2014/main" id="{B346CA72-50CA-4ADD-92EA-5CD43645D48E}"/>
              </a:ext>
            </a:extLst>
          </p:cNvPr>
          <p:cNvSpPr/>
          <p:nvPr/>
        </p:nvSpPr>
        <p:spPr>
          <a:xfrm rot="2836602">
            <a:off x="2008998" y="3848264"/>
            <a:ext cx="1152126" cy="1368147"/>
          </a:xfrm>
          <a:prstGeom prst="triangl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143001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Заданы координаты сторон треугольника, если такой треугольник существует, то найти его площадь.</a:t>
            </a:r>
          </a:p>
          <a:p>
            <a:pPr>
              <a:buNone/>
            </a:pPr>
            <a:endParaRPr lang="ru-RU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FE137BE1-E18C-4629-ACFD-C5BDC13C2A6E}"/>
              </a:ext>
            </a:extLst>
          </p:cNvPr>
          <p:cNvCxnSpPr>
            <a:cxnSpLocks/>
          </p:cNvCxnSpPr>
          <p:nvPr/>
        </p:nvCxnSpPr>
        <p:spPr>
          <a:xfrm>
            <a:off x="683568" y="4869160"/>
            <a:ext cx="29523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9EAA37DC-55B3-4E4E-9431-49194F7EC3FB}"/>
              </a:ext>
            </a:extLst>
          </p:cNvPr>
          <p:cNvCxnSpPr/>
          <p:nvPr/>
        </p:nvCxnSpPr>
        <p:spPr>
          <a:xfrm flipV="1">
            <a:off x="2267744" y="3429000"/>
            <a:ext cx="0" cy="2664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38FE1217-670D-419C-A5ED-48312CD4550E}"/>
              </a:ext>
            </a:extLst>
          </p:cNvPr>
          <p:cNvCxnSpPr>
            <a:stCxn id="9" idx="2"/>
          </p:cNvCxnSpPr>
          <p:nvPr/>
        </p:nvCxnSpPr>
        <p:spPr>
          <a:xfrm>
            <a:off x="1691679" y="4573255"/>
            <a:ext cx="0" cy="2959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163D723E-00FF-4DB0-A17F-11282565E484}"/>
              </a:ext>
            </a:extLst>
          </p:cNvPr>
          <p:cNvCxnSpPr>
            <a:stCxn id="9" idx="0"/>
          </p:cNvCxnSpPr>
          <p:nvPr/>
        </p:nvCxnSpPr>
        <p:spPr>
          <a:xfrm flipH="1">
            <a:off x="3059832" y="4068222"/>
            <a:ext cx="27776" cy="8009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422B7B28-5555-4373-A5F7-16EB1DAB63AE}"/>
              </a:ext>
            </a:extLst>
          </p:cNvPr>
          <p:cNvCxnSpPr>
            <a:stCxn id="9" idx="4"/>
          </p:cNvCxnSpPr>
          <p:nvPr/>
        </p:nvCxnSpPr>
        <p:spPr>
          <a:xfrm flipV="1">
            <a:off x="2473349" y="4869160"/>
            <a:ext cx="10419" cy="5504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DE071E34-3D38-4CCE-A044-8D8F197D7EC9}"/>
              </a:ext>
            </a:extLst>
          </p:cNvPr>
          <p:cNvCxnSpPr>
            <a:stCxn id="9" idx="4"/>
          </p:cNvCxnSpPr>
          <p:nvPr/>
        </p:nvCxnSpPr>
        <p:spPr>
          <a:xfrm flipH="1">
            <a:off x="2267744" y="5419651"/>
            <a:ext cx="20560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9799DB0A-82BD-4BE8-8B1C-DD907500C990}"/>
              </a:ext>
            </a:extLst>
          </p:cNvPr>
          <p:cNvCxnSpPr>
            <a:stCxn id="9" idx="2"/>
          </p:cNvCxnSpPr>
          <p:nvPr/>
        </p:nvCxnSpPr>
        <p:spPr>
          <a:xfrm>
            <a:off x="1691679" y="4573255"/>
            <a:ext cx="57606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A4765006-CCA3-49AE-962D-FD272AA2C614}"/>
              </a:ext>
            </a:extLst>
          </p:cNvPr>
          <p:cNvCxnSpPr>
            <a:stCxn id="9" idx="0"/>
          </p:cNvCxnSpPr>
          <p:nvPr/>
        </p:nvCxnSpPr>
        <p:spPr>
          <a:xfrm flipH="1">
            <a:off x="2267744" y="4068222"/>
            <a:ext cx="8198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EB7F368-DC2F-427F-9BE4-34BF745F30AD}"/>
              </a:ext>
            </a:extLst>
          </p:cNvPr>
          <p:cNvSpPr txBox="1"/>
          <p:nvPr/>
        </p:nvSpPr>
        <p:spPr>
          <a:xfrm>
            <a:off x="2339759" y="4592118"/>
            <a:ext cx="360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x1</a:t>
            </a:r>
            <a:endParaRPr lang="ru-RU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0AA4D8-9636-4462-902D-1D9642428C62}"/>
              </a:ext>
            </a:extLst>
          </p:cNvPr>
          <p:cNvSpPr txBox="1"/>
          <p:nvPr/>
        </p:nvSpPr>
        <p:spPr>
          <a:xfrm>
            <a:off x="3017131" y="4898204"/>
            <a:ext cx="360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x2</a:t>
            </a:r>
            <a:endParaRPr lang="ru-RU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C1F592-7B9C-49C2-BD02-EC7A0C874163}"/>
              </a:ext>
            </a:extLst>
          </p:cNvPr>
          <p:cNvSpPr txBox="1"/>
          <p:nvPr/>
        </p:nvSpPr>
        <p:spPr>
          <a:xfrm>
            <a:off x="1489924" y="4865434"/>
            <a:ext cx="360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x3</a:t>
            </a:r>
            <a:endParaRPr lang="ru-RU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C6802C-4335-418D-AF6B-081A02463DA9}"/>
              </a:ext>
            </a:extLst>
          </p:cNvPr>
          <p:cNvSpPr txBox="1"/>
          <p:nvPr/>
        </p:nvSpPr>
        <p:spPr>
          <a:xfrm>
            <a:off x="2002293" y="4364127"/>
            <a:ext cx="360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y3</a:t>
            </a:r>
            <a:endParaRPr lang="ru-RU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BBDB46-D2E9-44BD-B144-E10BCC572B3C}"/>
              </a:ext>
            </a:extLst>
          </p:cNvPr>
          <p:cNvSpPr txBox="1"/>
          <p:nvPr/>
        </p:nvSpPr>
        <p:spPr>
          <a:xfrm>
            <a:off x="1907720" y="5250603"/>
            <a:ext cx="360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y1</a:t>
            </a:r>
            <a:endParaRPr lang="ru-RU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79A978-81CB-4288-BB99-4CB61D283DBB}"/>
              </a:ext>
            </a:extLst>
          </p:cNvPr>
          <p:cNvSpPr txBox="1"/>
          <p:nvPr/>
        </p:nvSpPr>
        <p:spPr>
          <a:xfrm>
            <a:off x="1915562" y="3914333"/>
            <a:ext cx="360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y2</a:t>
            </a:r>
            <a:endParaRPr lang="ru-RU" sz="1400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B55E9BE7-7E42-4754-AC3B-6C147F99A72C}"/>
              </a:ext>
            </a:extLst>
          </p:cNvPr>
          <p:cNvSpPr/>
          <p:nvPr/>
        </p:nvSpPr>
        <p:spPr>
          <a:xfrm>
            <a:off x="3041889" y="4045361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11A13CBF-A15D-4A89-9CF4-23F97D645803}"/>
              </a:ext>
            </a:extLst>
          </p:cNvPr>
          <p:cNvSpPr/>
          <p:nvPr/>
        </p:nvSpPr>
        <p:spPr>
          <a:xfrm>
            <a:off x="2450490" y="5398344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60D54B28-D7FA-487C-BAF5-C236BC5E2695}"/>
              </a:ext>
            </a:extLst>
          </p:cNvPr>
          <p:cNvSpPr/>
          <p:nvPr/>
        </p:nvSpPr>
        <p:spPr>
          <a:xfrm>
            <a:off x="1668541" y="454639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AE873B-9209-4A0E-B115-74FB1857B672}"/>
              </a:ext>
            </a:extLst>
          </p:cNvPr>
          <p:cNvSpPr txBox="1"/>
          <p:nvPr/>
        </p:nvSpPr>
        <p:spPr>
          <a:xfrm>
            <a:off x="3995639" y="2690336"/>
            <a:ext cx="43927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Исходные данные: </a:t>
            </a:r>
            <a:r>
              <a:rPr lang="en-US" dirty="0"/>
              <a:t>x1,y1,x2,y2,x3,y3</a:t>
            </a:r>
          </a:p>
          <a:p>
            <a:endParaRPr lang="en-US" dirty="0"/>
          </a:p>
          <a:p>
            <a:r>
              <a:rPr lang="ru-RU" dirty="0"/>
              <a:t>Результат: </a:t>
            </a:r>
            <a:r>
              <a:rPr lang="en-US" dirty="0"/>
              <a:t>S </a:t>
            </a:r>
            <a:r>
              <a:rPr lang="ru-RU" dirty="0"/>
              <a:t>или «Треугольник не существует»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E31CE37-C4D4-4A82-9F77-542C9FD0BDD9}"/>
                  </a:ext>
                </a:extLst>
              </p:cNvPr>
              <p:cNvSpPr txBox="1"/>
              <p:nvPr/>
            </p:nvSpPr>
            <p:spPr>
              <a:xfrm>
                <a:off x="4199512" y="4468691"/>
                <a:ext cx="3456385" cy="2059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Формула Герона:</a:t>
                </a:r>
              </a:p>
              <a:p>
                <a:endParaRPr lang="ru-RU" dirty="0"/>
              </a:p>
              <a:p>
                <a:r>
                  <a:rPr lang="en-US" dirty="0"/>
                  <a:t>S=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ra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ru-RU" dirty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ru-RU" dirty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ru-RU" dirty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E31CE37-C4D4-4A82-9F77-542C9FD0B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512" y="4468691"/>
                <a:ext cx="3456385" cy="2059859"/>
              </a:xfrm>
              <a:prstGeom prst="rect">
                <a:avLst/>
              </a:prstGeom>
              <a:blipFill>
                <a:blip r:embed="rId3"/>
                <a:stretch>
                  <a:fillRect l="-1587" t="-14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A0113-B741-4952-9624-CF386054C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EAEE8-CB7B-4D84-9DE1-E0FF31712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ru-RU" dirty="0"/>
              <a:t>Ввод координаты (вещественное число)</a:t>
            </a:r>
            <a:r>
              <a:rPr lang="en-US" dirty="0"/>
              <a:t>.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Ввод координат одной точки (</a:t>
            </a:r>
            <a:r>
              <a:rPr lang="en-US" dirty="0" err="1"/>
              <a:t>x,y</a:t>
            </a:r>
            <a:r>
              <a:rPr lang="en-US" dirty="0"/>
              <a:t>).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Вычисление длины одной стороны: </a:t>
            </a:r>
          </a:p>
          <a:p>
            <a:pPr marL="514350" indent="-514350">
              <a:buAutoNum type="arabicPeriod"/>
            </a:pPr>
            <a:endParaRPr lang="ru-RU" dirty="0"/>
          </a:p>
          <a:p>
            <a:pPr marL="514350" indent="-514350">
              <a:buAutoNum type="arabicPeriod"/>
            </a:pPr>
            <a:endParaRPr lang="ru-RU" dirty="0"/>
          </a:p>
          <a:p>
            <a:pPr marL="514350" indent="-514350">
              <a:buAutoNum type="arabicPeriod"/>
            </a:pP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Проверка существования треугольника</a:t>
            </a:r>
            <a:r>
              <a:rPr lang="en-US" dirty="0"/>
              <a:t>.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Вычисление площади</a:t>
            </a:r>
            <a:r>
              <a:rPr lang="en-US" dirty="0"/>
              <a:t> (</a:t>
            </a:r>
            <a:r>
              <a:rPr lang="ru-RU" dirty="0"/>
              <a:t>по формуле Герона)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0345C62F-EDC6-47FA-9436-2DDD52975BDE}"/>
              </a:ext>
            </a:extLst>
          </p:cNvPr>
          <p:cNvCxnSpPr>
            <a:cxnSpLocks/>
          </p:cNvCxnSpPr>
          <p:nvPr/>
        </p:nvCxnSpPr>
        <p:spPr>
          <a:xfrm>
            <a:off x="2483768" y="4221088"/>
            <a:ext cx="19442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D3BAC827-9988-4EB4-9C3D-22B7B2BC607B}"/>
              </a:ext>
            </a:extLst>
          </p:cNvPr>
          <p:cNvCxnSpPr>
            <a:cxnSpLocks/>
          </p:cNvCxnSpPr>
          <p:nvPr/>
        </p:nvCxnSpPr>
        <p:spPr>
          <a:xfrm flipV="1">
            <a:off x="3419872" y="3356992"/>
            <a:ext cx="0" cy="158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8D81741B-D0EA-4A98-8CD1-1DF83DD772D2}"/>
              </a:ext>
            </a:extLst>
          </p:cNvPr>
          <p:cNvCxnSpPr/>
          <p:nvPr/>
        </p:nvCxnSpPr>
        <p:spPr>
          <a:xfrm flipV="1">
            <a:off x="2843808" y="3717032"/>
            <a:ext cx="1296144" cy="36004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8E02202F-029A-49A9-BCBC-2FF8FD7F5566}"/>
              </a:ext>
            </a:extLst>
          </p:cNvPr>
          <p:cNvCxnSpPr/>
          <p:nvPr/>
        </p:nvCxnSpPr>
        <p:spPr>
          <a:xfrm>
            <a:off x="2843808" y="4077072"/>
            <a:ext cx="0" cy="1440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82C39849-A87A-4147-91EE-7B3EC0DEF0EB}"/>
              </a:ext>
            </a:extLst>
          </p:cNvPr>
          <p:cNvCxnSpPr>
            <a:cxnSpLocks/>
          </p:cNvCxnSpPr>
          <p:nvPr/>
        </p:nvCxnSpPr>
        <p:spPr>
          <a:xfrm>
            <a:off x="4139952" y="3717032"/>
            <a:ext cx="0" cy="504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A70C4EE9-8E0C-43F0-BA2C-F3C2987F9C34}"/>
              </a:ext>
            </a:extLst>
          </p:cNvPr>
          <p:cNvCxnSpPr>
            <a:cxnSpLocks/>
          </p:cNvCxnSpPr>
          <p:nvPr/>
        </p:nvCxnSpPr>
        <p:spPr>
          <a:xfrm>
            <a:off x="2843808" y="4077072"/>
            <a:ext cx="129614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A2DE1B8B-734A-4204-97DE-380CE9ABB863}"/>
              </a:ext>
            </a:extLst>
          </p:cNvPr>
          <p:cNvCxnSpPr/>
          <p:nvPr/>
        </p:nvCxnSpPr>
        <p:spPr>
          <a:xfrm>
            <a:off x="3419872" y="3717032"/>
            <a:ext cx="72008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3C5CA96-A5AE-4E3F-AA79-4157F9327575}"/>
              </a:ext>
            </a:extLst>
          </p:cNvPr>
          <p:cNvSpPr txBox="1"/>
          <p:nvPr/>
        </p:nvSpPr>
        <p:spPr>
          <a:xfrm>
            <a:off x="4103968" y="3533526"/>
            <a:ext cx="360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</a:t>
            </a:r>
            <a:r>
              <a:rPr lang="ru-RU" sz="14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D0057A-384E-493E-9E50-3374249C9AF7}"/>
              </a:ext>
            </a:extLst>
          </p:cNvPr>
          <p:cNvSpPr txBox="1"/>
          <p:nvPr/>
        </p:nvSpPr>
        <p:spPr>
          <a:xfrm>
            <a:off x="4139965" y="3860576"/>
            <a:ext cx="360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y</a:t>
            </a:r>
            <a:r>
              <a:rPr lang="ru-RU" sz="14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4E6BB1-2D22-42F0-A7B0-6951DDB6F5B3}"/>
              </a:ext>
            </a:extLst>
          </p:cNvPr>
          <p:cNvSpPr txBox="1"/>
          <p:nvPr/>
        </p:nvSpPr>
        <p:spPr>
          <a:xfrm>
            <a:off x="2699807" y="4224737"/>
            <a:ext cx="360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х1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0A7D1C-3C8E-411C-B50D-4027F2ED774A}"/>
              </a:ext>
            </a:extLst>
          </p:cNvPr>
          <p:cNvSpPr txBox="1"/>
          <p:nvPr/>
        </p:nvSpPr>
        <p:spPr>
          <a:xfrm>
            <a:off x="3959939" y="4259634"/>
            <a:ext cx="3600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х2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5DB1BFF-7AE5-4E51-B1E0-F51C0858A4B3}"/>
                  </a:ext>
                </a:extLst>
              </p:cNvPr>
              <p:cNvSpPr txBox="1"/>
              <p:nvPr/>
            </p:nvSpPr>
            <p:spPr>
              <a:xfrm>
                <a:off x="4735826" y="3750655"/>
                <a:ext cx="2936958" cy="3354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ru-RU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ru-RU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5DB1BFF-7AE5-4E51-B1E0-F51C0858A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5826" y="3750655"/>
                <a:ext cx="2936958" cy="335413"/>
              </a:xfrm>
              <a:prstGeom prst="rect">
                <a:avLst/>
              </a:prstGeom>
              <a:blipFill>
                <a:blip r:embed="rId3"/>
                <a:stretch>
                  <a:fillRect l="-1452" r="-415" b="-218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3021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Передача параметров по значению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При </a:t>
            </a:r>
            <a:r>
              <a:rPr lang="ru-RU" b="1" dirty="0"/>
              <a:t>передаче по значению</a:t>
            </a:r>
            <a:r>
              <a:rPr lang="ru-RU" dirty="0"/>
              <a:t> выполняются следующие действия:</a:t>
            </a:r>
          </a:p>
          <a:p>
            <a:pPr lvl="1"/>
            <a:r>
              <a:rPr lang="ru-RU" dirty="0"/>
              <a:t>вычисляются значения выражений, стоящие на месте фактических параметров;</a:t>
            </a:r>
          </a:p>
          <a:p>
            <a:pPr lvl="1"/>
            <a:r>
              <a:rPr lang="ru-RU" dirty="0"/>
              <a:t>в стеке выделяется память  под формальные параметры функции;</a:t>
            </a:r>
          </a:p>
          <a:p>
            <a:pPr lvl="1"/>
            <a:r>
              <a:rPr lang="ru-RU" dirty="0"/>
              <a:t>каждому фактическому параметру присваивается значение формального параметра, при этом проверяются соответствия типов и при необходимости выполняются их преобразования.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Передача параметров по значению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class Program</a:t>
            </a:r>
            <a:endParaRPr lang="ru-RU" dirty="0"/>
          </a:p>
          <a:p>
            <a:pPr>
              <a:buNone/>
            </a:pPr>
            <a:r>
              <a:rPr lang="en-US" dirty="0"/>
              <a:t>    {</a:t>
            </a:r>
            <a:endParaRPr lang="ru-RU" dirty="0"/>
          </a:p>
          <a:p>
            <a:pPr>
              <a:buNone/>
            </a:pPr>
            <a:r>
              <a:rPr lang="en-US" dirty="0"/>
              <a:t>        public static void Change(</a:t>
            </a:r>
            <a:r>
              <a:rPr lang="en-US" dirty="0" err="1"/>
              <a:t>int</a:t>
            </a:r>
            <a:r>
              <a:rPr lang="en-US" dirty="0"/>
              <a:t> a, </a:t>
            </a:r>
            <a:r>
              <a:rPr lang="en-US" dirty="0" err="1"/>
              <a:t>int</a:t>
            </a:r>
            <a:r>
              <a:rPr lang="en-US" dirty="0"/>
              <a:t> b)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r = a;</a:t>
            </a:r>
            <a:endParaRPr lang="ru-RU" dirty="0"/>
          </a:p>
          <a:p>
            <a:pPr>
              <a:buNone/>
            </a:pPr>
            <a:r>
              <a:rPr lang="en-US" dirty="0"/>
              <a:t>            a = b;</a:t>
            </a:r>
            <a:endParaRPr lang="ru-RU" dirty="0"/>
          </a:p>
          <a:p>
            <a:pPr>
              <a:buNone/>
            </a:pPr>
            <a:r>
              <a:rPr lang="en-US" dirty="0"/>
              <a:t>            b = r;</a:t>
            </a:r>
            <a:endParaRPr lang="ru-RU" dirty="0"/>
          </a:p>
          <a:p>
            <a:pPr>
              <a:buNone/>
            </a:pPr>
            <a:r>
              <a:rPr lang="en-US" dirty="0"/>
              <a:t>        }</a:t>
            </a:r>
            <a:endParaRPr lang="ru-RU" dirty="0"/>
          </a:p>
          <a:p>
            <a:pPr>
              <a:buNone/>
            </a:pPr>
            <a:r>
              <a:rPr lang="en-US" dirty="0"/>
              <a:t> 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x = 10, y = 5;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("x=" + x + "  y=" + y);</a:t>
            </a:r>
            <a:endParaRPr lang="ru-RU" dirty="0"/>
          </a:p>
          <a:p>
            <a:pPr>
              <a:buNone/>
            </a:pPr>
            <a:r>
              <a:rPr lang="en-US" dirty="0"/>
              <a:t>            Change(</a:t>
            </a:r>
            <a:r>
              <a:rPr lang="en-US" dirty="0" err="1"/>
              <a:t>x,y</a:t>
            </a:r>
            <a:r>
              <a:rPr lang="en-US" dirty="0"/>
              <a:t>);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("x=" +x + " y=" + y);</a:t>
            </a:r>
            <a:endParaRPr lang="ru-RU" dirty="0"/>
          </a:p>
          <a:p>
            <a:pPr>
              <a:buNone/>
            </a:pPr>
            <a:r>
              <a:rPr lang="en-US" dirty="0"/>
              <a:t>        </a:t>
            </a:r>
            <a:r>
              <a:rPr lang="ru-RU" dirty="0"/>
              <a:t>}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A5C957C-A98A-485C-B591-7DDFCB2C4A30}"/>
              </a:ext>
            </a:extLst>
          </p:cNvPr>
          <p:cNvSpPr/>
          <p:nvPr/>
        </p:nvSpPr>
        <p:spPr>
          <a:xfrm>
            <a:off x="5403437" y="2382126"/>
            <a:ext cx="3096344" cy="16127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2766CD0-8C9B-4027-96A5-4B15DF3D9830}"/>
              </a:ext>
            </a:extLst>
          </p:cNvPr>
          <p:cNvSpPr/>
          <p:nvPr/>
        </p:nvSpPr>
        <p:spPr>
          <a:xfrm>
            <a:off x="5868144" y="4869160"/>
            <a:ext cx="3096344" cy="16127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A7A1E-DDEE-4240-9D85-04AC28756FEE}"/>
              </a:ext>
            </a:extLst>
          </p:cNvPr>
          <p:cNvSpPr txBox="1"/>
          <p:nvPr/>
        </p:nvSpPr>
        <p:spPr>
          <a:xfrm>
            <a:off x="5868144" y="207050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</a:t>
            </a:r>
            <a:r>
              <a:rPr lang="en-US" dirty="0" err="1"/>
              <a:t>hange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CD2C61A-0CB4-4A88-AABC-6AC5D3F0BE6D}"/>
              </a:ext>
            </a:extLst>
          </p:cNvPr>
          <p:cNvSpPr/>
          <p:nvPr/>
        </p:nvSpPr>
        <p:spPr>
          <a:xfrm>
            <a:off x="5868144" y="2996952"/>
            <a:ext cx="11521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846839D-4C91-43FA-B6F2-487189FD23E4}"/>
              </a:ext>
            </a:extLst>
          </p:cNvPr>
          <p:cNvSpPr/>
          <p:nvPr/>
        </p:nvSpPr>
        <p:spPr>
          <a:xfrm>
            <a:off x="5868144" y="3418074"/>
            <a:ext cx="11521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A6AE95BF-AC8D-4126-A014-95930B8C6661}"/>
              </a:ext>
            </a:extLst>
          </p:cNvPr>
          <p:cNvGrpSpPr/>
          <p:nvPr/>
        </p:nvGrpSpPr>
        <p:grpSpPr>
          <a:xfrm>
            <a:off x="5868144" y="2564904"/>
            <a:ext cx="1813081" cy="369332"/>
            <a:chOff x="5868144" y="2564904"/>
            <a:chExt cx="1813081" cy="369332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EA258705-5E96-4215-97CE-E9A1A7A44E19}"/>
                </a:ext>
              </a:extLst>
            </p:cNvPr>
            <p:cNvSpPr/>
            <p:nvPr/>
          </p:nvSpPr>
          <p:spPr>
            <a:xfrm>
              <a:off x="5868144" y="2564904"/>
              <a:ext cx="115212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73E6E6F-1DF8-4F91-81D0-F0949F27EA0C}"/>
                </a:ext>
              </a:extLst>
            </p:cNvPr>
            <p:cNvSpPr txBox="1"/>
            <p:nvPr/>
          </p:nvSpPr>
          <p:spPr>
            <a:xfrm>
              <a:off x="7146337" y="2564904"/>
              <a:ext cx="534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A3EB9EC-802B-483E-A75F-6D9FF471B651}"/>
              </a:ext>
            </a:extLst>
          </p:cNvPr>
          <p:cNvSpPr txBox="1"/>
          <p:nvPr/>
        </p:nvSpPr>
        <p:spPr>
          <a:xfrm>
            <a:off x="7157696" y="2981048"/>
            <a:ext cx="53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8D3C25-8E5F-4111-A815-9CC6AA59C787}"/>
              </a:ext>
            </a:extLst>
          </p:cNvPr>
          <p:cNvSpPr txBox="1"/>
          <p:nvPr/>
        </p:nvSpPr>
        <p:spPr>
          <a:xfrm>
            <a:off x="7157696" y="3404171"/>
            <a:ext cx="53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ru-RU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BB7B134D-8529-4309-B32B-2FABFF3A589E}"/>
              </a:ext>
            </a:extLst>
          </p:cNvPr>
          <p:cNvGrpSpPr/>
          <p:nvPr/>
        </p:nvGrpSpPr>
        <p:grpSpPr>
          <a:xfrm>
            <a:off x="6106023" y="5130842"/>
            <a:ext cx="1813081" cy="369332"/>
            <a:chOff x="5868144" y="2564904"/>
            <a:chExt cx="1813081" cy="369332"/>
          </a:xfrm>
        </p:grpSpPr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48FFA0A7-6273-40AA-8BFA-9190AF96F806}"/>
                </a:ext>
              </a:extLst>
            </p:cNvPr>
            <p:cNvSpPr/>
            <p:nvPr/>
          </p:nvSpPr>
          <p:spPr>
            <a:xfrm>
              <a:off x="5868144" y="2564904"/>
              <a:ext cx="115212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9B385D-C159-4520-82C6-1CF9823DCC00}"/>
                </a:ext>
              </a:extLst>
            </p:cNvPr>
            <p:cNvSpPr txBox="1"/>
            <p:nvPr/>
          </p:nvSpPr>
          <p:spPr>
            <a:xfrm>
              <a:off x="7146337" y="2564904"/>
              <a:ext cx="534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endParaRPr lang="ru-RU" dirty="0"/>
            </a:p>
          </p:txBody>
        </p:sp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E3CA6D07-44CF-4CA1-9018-8069C2001439}"/>
              </a:ext>
            </a:extLst>
          </p:cNvPr>
          <p:cNvGrpSpPr/>
          <p:nvPr/>
        </p:nvGrpSpPr>
        <p:grpSpPr>
          <a:xfrm>
            <a:off x="6113731" y="5714271"/>
            <a:ext cx="1813081" cy="369332"/>
            <a:chOff x="5868144" y="2564904"/>
            <a:chExt cx="1813081" cy="369332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B5361F93-CF85-47CF-BF2C-E985DDE0E678}"/>
                </a:ext>
              </a:extLst>
            </p:cNvPr>
            <p:cNvSpPr/>
            <p:nvPr/>
          </p:nvSpPr>
          <p:spPr>
            <a:xfrm>
              <a:off x="5868144" y="2564904"/>
              <a:ext cx="115212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D2E280-DB4E-47EA-AEF2-F5B2C6CCE9F4}"/>
                </a:ext>
              </a:extLst>
            </p:cNvPr>
            <p:cNvSpPr txBox="1"/>
            <p:nvPr/>
          </p:nvSpPr>
          <p:spPr>
            <a:xfrm>
              <a:off x="7146337" y="2564904"/>
              <a:ext cx="534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endParaRPr lang="ru-RU" dirty="0"/>
            </a:p>
          </p:txBody>
        </p:sp>
      </p:grp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E7D298CD-238B-404E-BA8D-59A34CB9E651}"/>
              </a:ext>
            </a:extLst>
          </p:cNvPr>
          <p:cNvCxnSpPr/>
          <p:nvPr/>
        </p:nvCxnSpPr>
        <p:spPr>
          <a:xfrm flipV="1">
            <a:off x="6444208" y="2749570"/>
            <a:ext cx="0" cy="25659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6574C29-6211-4C9B-BB4C-470E71782B81}"/>
              </a:ext>
            </a:extLst>
          </p:cNvPr>
          <p:cNvCxnSpPr/>
          <p:nvPr/>
        </p:nvCxnSpPr>
        <p:spPr>
          <a:xfrm flipV="1">
            <a:off x="6804248" y="3148333"/>
            <a:ext cx="0" cy="25659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B90E2CB-9945-48F4-A6BB-BAE55535E68C}"/>
              </a:ext>
            </a:extLst>
          </p:cNvPr>
          <p:cNvSpPr txBox="1"/>
          <p:nvPr/>
        </p:nvSpPr>
        <p:spPr>
          <a:xfrm>
            <a:off x="6147199" y="2502188"/>
            <a:ext cx="53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A76D57-D258-4C75-B719-E7250F4A9870}"/>
              </a:ext>
            </a:extLst>
          </p:cNvPr>
          <p:cNvSpPr txBox="1"/>
          <p:nvPr/>
        </p:nvSpPr>
        <p:spPr>
          <a:xfrm>
            <a:off x="5868144" y="2072933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</a:t>
            </a:r>
            <a:r>
              <a:rPr lang="en-US" dirty="0" err="1"/>
              <a:t>hange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631087-F05F-41F9-8D88-2222B4921867}"/>
              </a:ext>
            </a:extLst>
          </p:cNvPr>
          <p:cNvSpPr txBox="1"/>
          <p:nvPr/>
        </p:nvSpPr>
        <p:spPr>
          <a:xfrm>
            <a:off x="6514950" y="2987767"/>
            <a:ext cx="53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D3BE0DF-3B7D-4FF6-B7E6-D3E1658EB67B}"/>
              </a:ext>
            </a:extLst>
          </p:cNvPr>
          <p:cNvSpPr txBox="1"/>
          <p:nvPr/>
        </p:nvSpPr>
        <p:spPr>
          <a:xfrm>
            <a:off x="7163173" y="1372019"/>
            <a:ext cx="1676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Копируются и меняются значения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Передача параметров по ссылке</a:t>
            </a:r>
            <a:br>
              <a:rPr lang="en-US" dirty="0"/>
            </a:br>
            <a:r>
              <a:rPr lang="ru-RU" dirty="0"/>
              <a:t> (</a:t>
            </a:r>
            <a:r>
              <a:rPr lang="en-US" dirty="0"/>
              <a:t>ref </a:t>
            </a:r>
            <a:r>
              <a:rPr lang="ru-RU" dirty="0"/>
              <a:t>и </a:t>
            </a:r>
            <a:r>
              <a:rPr lang="en-US" dirty="0"/>
              <a:t>out)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4006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class Program</a:t>
            </a:r>
            <a:endParaRPr lang="ru-RU" dirty="0"/>
          </a:p>
          <a:p>
            <a:pPr>
              <a:buNone/>
            </a:pPr>
            <a:r>
              <a:rPr lang="en-US" dirty="0"/>
              <a:t>    {</a:t>
            </a:r>
            <a:endParaRPr lang="ru-RU" dirty="0"/>
          </a:p>
          <a:p>
            <a:pPr>
              <a:buNone/>
            </a:pPr>
            <a:r>
              <a:rPr lang="en-US" dirty="0"/>
              <a:t>        public static void Change(ref </a:t>
            </a:r>
            <a:r>
              <a:rPr lang="en-US" dirty="0" err="1"/>
              <a:t>int</a:t>
            </a:r>
            <a:r>
              <a:rPr lang="en-US" dirty="0"/>
              <a:t>  a, ref </a:t>
            </a:r>
            <a:r>
              <a:rPr lang="en-US" dirty="0" err="1"/>
              <a:t>int</a:t>
            </a:r>
            <a:r>
              <a:rPr lang="en-US" dirty="0"/>
              <a:t>  b)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r = a;</a:t>
            </a:r>
            <a:endParaRPr lang="ru-RU" dirty="0"/>
          </a:p>
          <a:p>
            <a:pPr>
              <a:buNone/>
            </a:pPr>
            <a:r>
              <a:rPr lang="en-US" dirty="0"/>
              <a:t>            a = b;</a:t>
            </a:r>
            <a:endParaRPr lang="ru-RU" dirty="0"/>
          </a:p>
          <a:p>
            <a:pPr>
              <a:buNone/>
            </a:pPr>
            <a:r>
              <a:rPr lang="en-US" dirty="0"/>
              <a:t>            b = r;</a:t>
            </a:r>
            <a:endParaRPr lang="ru-RU" dirty="0"/>
          </a:p>
          <a:p>
            <a:pPr>
              <a:buNone/>
            </a:pPr>
            <a:r>
              <a:rPr lang="en-US" dirty="0"/>
              <a:t>        }</a:t>
            </a:r>
            <a:endParaRPr lang="ru-RU" dirty="0"/>
          </a:p>
          <a:p>
            <a:pPr>
              <a:buNone/>
            </a:pP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int x = 5; y = 10;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("x=" + x + "  y=" + y);</a:t>
            </a:r>
            <a:endParaRPr lang="ru-RU" dirty="0"/>
          </a:p>
          <a:p>
            <a:pPr>
              <a:buNone/>
            </a:pPr>
            <a:r>
              <a:rPr lang="en-US" dirty="0"/>
              <a:t>            Change(ref x, ref y);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("x=" + x + " y=" + y);</a:t>
            </a:r>
            <a:endParaRPr lang="ru-RU" dirty="0"/>
          </a:p>
          <a:p>
            <a:pPr>
              <a:buNone/>
            </a:pPr>
            <a:r>
              <a:rPr lang="en-US" dirty="0"/>
              <a:t>     }</a:t>
            </a:r>
            <a:endParaRPr lang="ru-RU" dirty="0"/>
          </a:p>
          <a:p>
            <a:pPr>
              <a:buNone/>
            </a:pPr>
            <a:r>
              <a:rPr lang="en-US" dirty="0"/>
              <a:t>}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B8FCC55-CBE9-4C24-8CBC-8BAE692C4BFF}"/>
              </a:ext>
            </a:extLst>
          </p:cNvPr>
          <p:cNvSpPr/>
          <p:nvPr/>
        </p:nvSpPr>
        <p:spPr>
          <a:xfrm>
            <a:off x="5556582" y="2348880"/>
            <a:ext cx="3096344" cy="16127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0C6DE96-90CD-43F5-9AA5-3B173041B29F}"/>
              </a:ext>
            </a:extLst>
          </p:cNvPr>
          <p:cNvSpPr/>
          <p:nvPr/>
        </p:nvSpPr>
        <p:spPr>
          <a:xfrm>
            <a:off x="5868144" y="4869160"/>
            <a:ext cx="3096344" cy="16127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9BE7ECE-0706-4353-B5FB-B781A55C9FDC}"/>
              </a:ext>
            </a:extLst>
          </p:cNvPr>
          <p:cNvSpPr/>
          <p:nvPr/>
        </p:nvSpPr>
        <p:spPr>
          <a:xfrm>
            <a:off x="5868144" y="2996952"/>
            <a:ext cx="11521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475E4793-EF3F-47D0-8268-98696DCA7157}"/>
              </a:ext>
            </a:extLst>
          </p:cNvPr>
          <p:cNvSpPr/>
          <p:nvPr/>
        </p:nvSpPr>
        <p:spPr>
          <a:xfrm>
            <a:off x="5868144" y="3418074"/>
            <a:ext cx="115212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2759D25-633F-44F3-9B17-DF94C4407ED3}"/>
              </a:ext>
            </a:extLst>
          </p:cNvPr>
          <p:cNvGrpSpPr/>
          <p:nvPr/>
        </p:nvGrpSpPr>
        <p:grpSpPr>
          <a:xfrm>
            <a:off x="5868144" y="2564904"/>
            <a:ext cx="1813081" cy="369332"/>
            <a:chOff x="5868144" y="2564904"/>
            <a:chExt cx="1813081" cy="369332"/>
          </a:xfrm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D8AC4ABB-EB97-428F-AE28-F6BEB6102436}"/>
                </a:ext>
              </a:extLst>
            </p:cNvPr>
            <p:cNvSpPr/>
            <p:nvPr/>
          </p:nvSpPr>
          <p:spPr>
            <a:xfrm>
              <a:off x="5868144" y="2564904"/>
              <a:ext cx="115212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098BFE6-FE9D-4A75-B5A7-39FFEA5E18F1}"/>
                </a:ext>
              </a:extLst>
            </p:cNvPr>
            <p:cNvSpPr txBox="1"/>
            <p:nvPr/>
          </p:nvSpPr>
          <p:spPr>
            <a:xfrm>
              <a:off x="7146337" y="2564904"/>
              <a:ext cx="534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endParaRPr lang="ru-RU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D6D559C-8549-4A52-BA48-046359A8A5EC}"/>
              </a:ext>
            </a:extLst>
          </p:cNvPr>
          <p:cNvSpPr txBox="1"/>
          <p:nvPr/>
        </p:nvSpPr>
        <p:spPr>
          <a:xfrm>
            <a:off x="7157696" y="2981048"/>
            <a:ext cx="53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F06324-188C-4613-91CE-157BEDB98772}"/>
              </a:ext>
            </a:extLst>
          </p:cNvPr>
          <p:cNvSpPr txBox="1"/>
          <p:nvPr/>
        </p:nvSpPr>
        <p:spPr>
          <a:xfrm>
            <a:off x="7157696" y="3404171"/>
            <a:ext cx="534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20B34744-C325-4009-A8FF-3D41EC25EA4F}"/>
              </a:ext>
            </a:extLst>
          </p:cNvPr>
          <p:cNvGrpSpPr/>
          <p:nvPr/>
        </p:nvGrpSpPr>
        <p:grpSpPr>
          <a:xfrm>
            <a:off x="6106023" y="5130842"/>
            <a:ext cx="1813081" cy="369332"/>
            <a:chOff x="5868144" y="2564904"/>
            <a:chExt cx="1813081" cy="369332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17A924DF-1F49-4952-856A-0F430F638391}"/>
                </a:ext>
              </a:extLst>
            </p:cNvPr>
            <p:cNvSpPr/>
            <p:nvPr/>
          </p:nvSpPr>
          <p:spPr>
            <a:xfrm>
              <a:off x="5868144" y="2564904"/>
              <a:ext cx="115212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  <a:endParaRPr lang="ru-RU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27E128B-2806-4CFD-B6C1-46D6657F556B}"/>
                </a:ext>
              </a:extLst>
            </p:cNvPr>
            <p:cNvSpPr txBox="1"/>
            <p:nvPr/>
          </p:nvSpPr>
          <p:spPr>
            <a:xfrm>
              <a:off x="7146337" y="2564904"/>
              <a:ext cx="534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  <a:endParaRPr lang="ru-RU" dirty="0"/>
            </a:p>
          </p:txBody>
        </p:sp>
      </p:grp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41B5ADA7-EBF0-47FD-BFC3-FDDCA4D0434A}"/>
              </a:ext>
            </a:extLst>
          </p:cNvPr>
          <p:cNvGrpSpPr/>
          <p:nvPr/>
        </p:nvGrpSpPr>
        <p:grpSpPr>
          <a:xfrm>
            <a:off x="6113731" y="5714271"/>
            <a:ext cx="1813081" cy="369332"/>
            <a:chOff x="5868144" y="2564904"/>
            <a:chExt cx="1813081" cy="369332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9E34784F-6FA1-4C2E-809E-220C3779AFE1}"/>
                </a:ext>
              </a:extLst>
            </p:cNvPr>
            <p:cNvSpPr/>
            <p:nvPr/>
          </p:nvSpPr>
          <p:spPr>
            <a:xfrm>
              <a:off x="5868144" y="2564904"/>
              <a:ext cx="1152128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  <a:endParaRPr lang="ru-RU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CA97895-67FE-47E3-89AD-B6A02200EE15}"/>
                </a:ext>
              </a:extLst>
            </p:cNvPr>
            <p:cNvSpPr txBox="1"/>
            <p:nvPr/>
          </p:nvSpPr>
          <p:spPr>
            <a:xfrm>
              <a:off x="7146337" y="2564904"/>
              <a:ext cx="534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  <a:endParaRPr lang="ru-RU" dirty="0"/>
            </a:p>
          </p:txBody>
        </p:sp>
      </p:grp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D1C509ED-938D-4B98-9B4D-5F1B7B83F8AD}"/>
              </a:ext>
            </a:extLst>
          </p:cNvPr>
          <p:cNvCxnSpPr>
            <a:cxnSpLocks/>
          </p:cNvCxnSpPr>
          <p:nvPr/>
        </p:nvCxnSpPr>
        <p:spPr>
          <a:xfrm>
            <a:off x="6300192" y="2708920"/>
            <a:ext cx="0" cy="25402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C628880-2AEE-46FB-A538-D3926ECCE2B0}"/>
              </a:ext>
            </a:extLst>
          </p:cNvPr>
          <p:cNvCxnSpPr>
            <a:cxnSpLocks/>
          </p:cNvCxnSpPr>
          <p:nvPr/>
        </p:nvCxnSpPr>
        <p:spPr>
          <a:xfrm>
            <a:off x="6876256" y="3140968"/>
            <a:ext cx="0" cy="281860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9353819-4CD5-41C9-9DBC-F52DF3FC1911}"/>
              </a:ext>
            </a:extLst>
          </p:cNvPr>
          <p:cNvSpPr txBox="1"/>
          <p:nvPr/>
        </p:nvSpPr>
        <p:spPr>
          <a:xfrm>
            <a:off x="7425140" y="233664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</a:t>
            </a:r>
            <a:r>
              <a:rPr lang="en-US" dirty="0" err="1"/>
              <a:t>hange</a:t>
            </a:r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2A2B8B-BA33-49EC-8FB5-FFDFEBCF49BF}"/>
              </a:ext>
            </a:extLst>
          </p:cNvPr>
          <p:cNvSpPr txBox="1"/>
          <p:nvPr/>
        </p:nvSpPr>
        <p:spPr>
          <a:xfrm>
            <a:off x="7071185" y="1640288"/>
            <a:ext cx="1980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Копируются адреса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1385756-4B50-4725-8705-84265695B4BB}"/>
              </a:ext>
            </a:extLst>
          </p:cNvPr>
          <p:cNvSpPr txBox="1"/>
          <p:nvPr/>
        </p:nvSpPr>
        <p:spPr>
          <a:xfrm>
            <a:off x="7020272" y="4173460"/>
            <a:ext cx="1980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Меняются данные по адресам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выходных параметров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Выходные параметры</a:t>
            </a:r>
            <a:r>
              <a:rPr lang="ru-RU" dirty="0"/>
              <a:t> снабжаются модификатором </a:t>
            </a:r>
            <a:r>
              <a:rPr lang="ru-RU" dirty="0" err="1"/>
              <a:t>out</a:t>
            </a:r>
            <a:r>
              <a:rPr lang="ru-RU" dirty="0"/>
              <a:t> и позволяют присвоить значения объектам вызывающего метода даже в тех случаях, когда эти объекты значений еще не имели.</a:t>
            </a:r>
          </a:p>
          <a:p>
            <a:r>
              <a:rPr lang="ru-RU" dirty="0"/>
              <a:t>В вызываемом методе операция присваивания должна выполняться обязательно.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выходных параметров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79512" y="1600200"/>
            <a:ext cx="4536504" cy="5141168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 static void </a:t>
            </a:r>
            <a:r>
              <a:rPr lang="en-US" dirty="0" err="1"/>
              <a:t>MakePoint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number, out double x, out double y)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try</a:t>
            </a:r>
            <a:endParaRPr lang="ru-RU" dirty="0"/>
          </a:p>
          <a:p>
            <a:pPr>
              <a:buNone/>
            </a:pPr>
            <a:r>
              <a:rPr lang="en-US" dirty="0"/>
              <a:t>    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en-US" dirty="0" err="1"/>
              <a:t>Введите</a:t>
            </a:r>
            <a:r>
              <a:rPr lang="en-US" dirty="0"/>
              <a:t> </a:t>
            </a:r>
            <a:r>
              <a:rPr lang="en-US" dirty="0" err="1"/>
              <a:t>координаты</a:t>
            </a:r>
            <a:r>
              <a:rPr lang="en-US" dirty="0"/>
              <a:t> {number} </a:t>
            </a:r>
            <a:r>
              <a:rPr lang="en-US" dirty="0" err="1"/>
              <a:t>точки</a:t>
            </a:r>
            <a:r>
              <a:rPr lang="en-US" dirty="0"/>
              <a:t>:");</a:t>
            </a:r>
            <a:endParaRPr lang="ru-RU" dirty="0"/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Console.Write</a:t>
            </a:r>
            <a:r>
              <a:rPr lang="en-US" dirty="0"/>
              <a:t>("</a:t>
            </a:r>
            <a:r>
              <a:rPr lang="en-US" dirty="0" err="1"/>
              <a:t>Первая</a:t>
            </a:r>
            <a:r>
              <a:rPr lang="en-US" dirty="0"/>
              <a:t> </a:t>
            </a:r>
            <a:r>
              <a:rPr lang="en-US" dirty="0" err="1"/>
              <a:t>координата</a:t>
            </a:r>
            <a:r>
              <a:rPr lang="en-US" dirty="0"/>
              <a:t>:");</a:t>
            </a:r>
            <a:endParaRPr lang="ru-RU" dirty="0"/>
          </a:p>
          <a:p>
            <a:pPr>
              <a:buNone/>
            </a:pPr>
            <a:r>
              <a:rPr lang="en-US" dirty="0"/>
              <a:t>                x = </a:t>
            </a:r>
            <a:r>
              <a:rPr lang="en-US" dirty="0" err="1"/>
              <a:t>Convert.ToDouble</a:t>
            </a:r>
            <a:r>
              <a:rPr lang="en-US" dirty="0"/>
              <a:t>(</a:t>
            </a:r>
            <a:r>
              <a:rPr lang="en-US" dirty="0" err="1"/>
              <a:t>Console.ReadLine</a:t>
            </a:r>
            <a:r>
              <a:rPr lang="en-US" dirty="0"/>
              <a:t>()); </a:t>
            </a:r>
            <a:endParaRPr lang="ru-RU" dirty="0"/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Console.Write</a:t>
            </a:r>
            <a:r>
              <a:rPr lang="en-US" dirty="0"/>
              <a:t>("</a:t>
            </a:r>
            <a:r>
              <a:rPr lang="en-US" dirty="0" err="1"/>
              <a:t>Вторая</a:t>
            </a:r>
            <a:r>
              <a:rPr lang="en-US" dirty="0"/>
              <a:t> </a:t>
            </a:r>
            <a:r>
              <a:rPr lang="en-US" dirty="0" err="1"/>
              <a:t>координата</a:t>
            </a:r>
            <a:r>
              <a:rPr lang="en-US" dirty="0"/>
              <a:t>:");</a:t>
            </a:r>
            <a:endParaRPr lang="ru-RU" dirty="0"/>
          </a:p>
          <a:p>
            <a:pPr>
              <a:buNone/>
            </a:pPr>
            <a:r>
              <a:rPr lang="en-US" dirty="0"/>
              <a:t>                y = </a:t>
            </a:r>
            <a:r>
              <a:rPr lang="en-US" dirty="0" err="1"/>
              <a:t>Convert.ToDouble</a:t>
            </a:r>
            <a:r>
              <a:rPr lang="en-US" dirty="0"/>
              <a:t>(</a:t>
            </a:r>
            <a:r>
              <a:rPr lang="en-US" dirty="0" err="1"/>
              <a:t>Console.ReadLine</a:t>
            </a:r>
            <a:r>
              <a:rPr lang="en-US" dirty="0"/>
              <a:t>());</a:t>
            </a:r>
            <a:endParaRPr lang="ru-RU" dirty="0"/>
          </a:p>
          <a:p>
            <a:pPr>
              <a:buNone/>
            </a:pPr>
            <a:r>
              <a:rPr lang="en-US" dirty="0"/>
              <a:t>            }</a:t>
            </a:r>
            <a:endParaRPr lang="ru-RU" dirty="0"/>
          </a:p>
          <a:p>
            <a:pPr>
              <a:buNone/>
            </a:pPr>
            <a:r>
              <a:rPr lang="en-US" dirty="0"/>
              <a:t>            catch (</a:t>
            </a:r>
            <a:r>
              <a:rPr lang="en-US" dirty="0" err="1"/>
              <a:t>FormatException</a:t>
            </a:r>
            <a:r>
              <a:rPr lang="en-US" dirty="0"/>
              <a:t>)</a:t>
            </a:r>
            <a:endParaRPr lang="ru-RU" dirty="0"/>
          </a:p>
          <a:p>
            <a:pPr>
              <a:buNone/>
            </a:pPr>
            <a:r>
              <a:rPr lang="en-US" dirty="0"/>
              <a:t>    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en-US" dirty="0" err="1"/>
              <a:t>Ошибка</a:t>
            </a:r>
            <a:r>
              <a:rPr lang="en-US" dirty="0"/>
              <a:t> </a:t>
            </a:r>
            <a:r>
              <a:rPr lang="en-US" dirty="0" err="1"/>
              <a:t>при</a:t>
            </a:r>
            <a:r>
              <a:rPr lang="en-US" dirty="0"/>
              <a:t> </a:t>
            </a:r>
            <a:r>
              <a:rPr lang="en-US" dirty="0" err="1"/>
              <a:t>вводе</a:t>
            </a:r>
            <a:r>
              <a:rPr lang="en-US" dirty="0"/>
              <a:t> </a:t>
            </a:r>
            <a:r>
              <a:rPr lang="en-US" dirty="0" err="1"/>
              <a:t>координат</a:t>
            </a:r>
            <a:r>
              <a:rPr lang="en-US" dirty="0"/>
              <a:t> {number} </a:t>
            </a:r>
            <a:r>
              <a:rPr lang="en-US" dirty="0" err="1"/>
              <a:t>точки</a:t>
            </a:r>
            <a:r>
              <a:rPr lang="en-US" dirty="0"/>
              <a:t>!");</a:t>
            </a:r>
            <a:endParaRPr lang="ru-RU" dirty="0"/>
          </a:p>
          <a:p>
            <a:pPr>
              <a:buNone/>
            </a:pPr>
            <a:r>
              <a:rPr lang="en-US" dirty="0"/>
              <a:t>                x = 0;</a:t>
            </a:r>
            <a:endParaRPr lang="ru-RU" dirty="0"/>
          </a:p>
          <a:p>
            <a:pPr>
              <a:buNone/>
            </a:pPr>
            <a:r>
              <a:rPr lang="en-US" dirty="0"/>
              <a:t>                y = 0;</a:t>
            </a:r>
            <a:endParaRPr lang="ru-RU" dirty="0"/>
          </a:p>
          <a:p>
            <a:pPr>
              <a:buNone/>
            </a:pPr>
            <a:r>
              <a:rPr lang="en-US" dirty="0"/>
              <a:t>            }</a:t>
            </a:r>
            <a:endParaRPr lang="ru-RU" dirty="0"/>
          </a:p>
          <a:p>
            <a:pPr>
              <a:buNone/>
            </a:pPr>
            <a:r>
              <a:rPr lang="en-US" dirty="0"/>
              <a:t>        }</a:t>
            </a:r>
            <a:endParaRPr lang="ru-RU" dirty="0"/>
          </a:p>
          <a:p>
            <a:pPr>
              <a:buNone/>
            </a:pPr>
            <a:r>
              <a:rPr lang="en-US" dirty="0"/>
              <a:t> 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32040" y="1628800"/>
            <a:ext cx="4038600" cy="506916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     </a:t>
            </a:r>
            <a:r>
              <a:rPr lang="en-US" b="1" dirty="0"/>
              <a:t>double x1, y1, x2, y2, x3, y3;</a:t>
            </a:r>
            <a:endParaRPr lang="ru-RU" b="1" dirty="0"/>
          </a:p>
          <a:p>
            <a:pPr>
              <a:buNone/>
            </a:pPr>
            <a:r>
              <a:rPr lang="en-US" dirty="0"/>
              <a:t>            . . . .    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MakePoint</a:t>
            </a:r>
            <a:r>
              <a:rPr lang="en-US" dirty="0"/>
              <a:t>(1, out x1, out y1);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MakePoint</a:t>
            </a:r>
            <a:r>
              <a:rPr lang="en-US" dirty="0"/>
              <a:t>(2, out x2, out y2);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MakePoint</a:t>
            </a:r>
            <a:r>
              <a:rPr lang="en-US" dirty="0"/>
              <a:t>(3, out x3, out y3);</a:t>
            </a:r>
            <a:endParaRPr lang="ru-RU" dirty="0"/>
          </a:p>
          <a:p>
            <a:pPr>
              <a:buNone/>
            </a:pPr>
            <a:r>
              <a:rPr lang="en-US" dirty="0"/>
              <a:t>            . . . </a:t>
            </a:r>
            <a:endParaRPr lang="ru-RU" dirty="0"/>
          </a:p>
          <a:p>
            <a:pPr>
              <a:buNone/>
            </a:pPr>
            <a:r>
              <a:rPr lang="en-US" dirty="0"/>
              <a:t>       }</a:t>
            </a:r>
            <a:endParaRPr lang="ru-RU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Отличия между  ссылочными и выходными параметрами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Выходные параметры (</a:t>
            </a:r>
            <a:r>
              <a:rPr lang="en-US" dirty="0"/>
              <a:t>out</a:t>
            </a:r>
            <a:r>
              <a:rPr lang="ru-RU" dirty="0"/>
              <a:t>)  не нужно инициализировать перед передачей методу, т.к. метод сам должен присваивать значения выходным параметрам перед выходом. Т.е. этих данных не было до выполнения функции и функция их должна создать.</a:t>
            </a:r>
          </a:p>
          <a:p>
            <a:r>
              <a:rPr lang="ru-RU" dirty="0"/>
              <a:t>Ссылочные параметры (</a:t>
            </a:r>
            <a:r>
              <a:rPr lang="en-US" dirty="0"/>
              <a:t>ref</a:t>
            </a:r>
            <a:r>
              <a:rPr lang="ru-RU" dirty="0"/>
              <a:t>)  нужно обязательно инициализировать перед передачей методу, т.к.  они подразумевают передачу ссылки на уже существующую переменную. Т.е. эти данные существовали в памяти компьютера до выполнения функции и функция их должна изменить.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выходных параметров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79512" y="1600200"/>
            <a:ext cx="4536504" cy="5141168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 static void </a:t>
            </a:r>
            <a:r>
              <a:rPr lang="en-US" dirty="0" err="1"/>
              <a:t>MakePoint</a:t>
            </a:r>
            <a:r>
              <a:rPr lang="en-US" dirty="0"/>
              <a:t>(int number, ref double x, ref double y)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try</a:t>
            </a:r>
            <a:endParaRPr lang="ru-RU" dirty="0"/>
          </a:p>
          <a:p>
            <a:pPr>
              <a:buNone/>
            </a:pPr>
            <a:r>
              <a:rPr lang="en-US" dirty="0"/>
              <a:t>    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en-US" dirty="0" err="1"/>
              <a:t>Введите</a:t>
            </a:r>
            <a:r>
              <a:rPr lang="en-US" dirty="0"/>
              <a:t> </a:t>
            </a:r>
            <a:r>
              <a:rPr lang="en-US" dirty="0" err="1"/>
              <a:t>координаты</a:t>
            </a:r>
            <a:r>
              <a:rPr lang="en-US" dirty="0"/>
              <a:t> {number} </a:t>
            </a:r>
            <a:r>
              <a:rPr lang="en-US" dirty="0" err="1"/>
              <a:t>точки</a:t>
            </a:r>
            <a:r>
              <a:rPr lang="en-US" dirty="0"/>
              <a:t>:");</a:t>
            </a:r>
            <a:endParaRPr lang="ru-RU" dirty="0"/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Console.Write</a:t>
            </a:r>
            <a:r>
              <a:rPr lang="en-US" dirty="0"/>
              <a:t>("</a:t>
            </a:r>
            <a:r>
              <a:rPr lang="en-US" dirty="0" err="1"/>
              <a:t>Первая</a:t>
            </a:r>
            <a:r>
              <a:rPr lang="en-US" dirty="0"/>
              <a:t> </a:t>
            </a:r>
            <a:r>
              <a:rPr lang="en-US" dirty="0" err="1"/>
              <a:t>координата</a:t>
            </a:r>
            <a:r>
              <a:rPr lang="en-US" dirty="0"/>
              <a:t>:");</a:t>
            </a:r>
            <a:endParaRPr lang="ru-RU" dirty="0"/>
          </a:p>
          <a:p>
            <a:pPr>
              <a:buNone/>
            </a:pPr>
            <a:r>
              <a:rPr lang="en-US" dirty="0"/>
              <a:t>                x = </a:t>
            </a:r>
            <a:r>
              <a:rPr lang="en-US" dirty="0" err="1"/>
              <a:t>Convert.ToDouble</a:t>
            </a:r>
            <a:r>
              <a:rPr lang="en-US" dirty="0"/>
              <a:t>(</a:t>
            </a:r>
            <a:r>
              <a:rPr lang="en-US" dirty="0" err="1"/>
              <a:t>Console.ReadLine</a:t>
            </a:r>
            <a:r>
              <a:rPr lang="en-US" dirty="0"/>
              <a:t>()); </a:t>
            </a:r>
            <a:endParaRPr lang="ru-RU" dirty="0"/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Console.Write</a:t>
            </a:r>
            <a:r>
              <a:rPr lang="en-US" dirty="0"/>
              <a:t>("</a:t>
            </a:r>
            <a:r>
              <a:rPr lang="en-US" dirty="0" err="1"/>
              <a:t>Вторая</a:t>
            </a:r>
            <a:r>
              <a:rPr lang="en-US" dirty="0"/>
              <a:t> </a:t>
            </a:r>
            <a:r>
              <a:rPr lang="en-US" dirty="0" err="1"/>
              <a:t>координата</a:t>
            </a:r>
            <a:r>
              <a:rPr lang="en-US" dirty="0"/>
              <a:t>:");</a:t>
            </a:r>
            <a:endParaRPr lang="ru-RU" dirty="0"/>
          </a:p>
          <a:p>
            <a:pPr>
              <a:buNone/>
            </a:pPr>
            <a:r>
              <a:rPr lang="en-US" dirty="0"/>
              <a:t>                y = </a:t>
            </a:r>
            <a:r>
              <a:rPr lang="en-US" dirty="0" err="1"/>
              <a:t>Convert.ToDouble</a:t>
            </a:r>
            <a:r>
              <a:rPr lang="en-US" dirty="0"/>
              <a:t>(</a:t>
            </a:r>
            <a:r>
              <a:rPr lang="en-US" dirty="0" err="1"/>
              <a:t>Console.ReadLine</a:t>
            </a:r>
            <a:r>
              <a:rPr lang="en-US" dirty="0"/>
              <a:t>());</a:t>
            </a:r>
            <a:endParaRPr lang="ru-RU" dirty="0"/>
          </a:p>
          <a:p>
            <a:pPr>
              <a:buNone/>
            </a:pPr>
            <a:r>
              <a:rPr lang="en-US" dirty="0"/>
              <a:t>            }</a:t>
            </a:r>
            <a:endParaRPr lang="ru-RU" dirty="0"/>
          </a:p>
          <a:p>
            <a:pPr>
              <a:buNone/>
            </a:pPr>
            <a:r>
              <a:rPr lang="en-US" dirty="0"/>
              <a:t>            catch (</a:t>
            </a:r>
            <a:r>
              <a:rPr lang="en-US" dirty="0" err="1"/>
              <a:t>FormatException</a:t>
            </a:r>
            <a:r>
              <a:rPr lang="en-US" dirty="0"/>
              <a:t>)</a:t>
            </a:r>
            <a:endParaRPr lang="ru-RU" dirty="0"/>
          </a:p>
          <a:p>
            <a:pPr>
              <a:buNone/>
            </a:pPr>
            <a:r>
              <a:rPr lang="en-US" dirty="0"/>
              <a:t>    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en-US" dirty="0" err="1"/>
              <a:t>Ошибка</a:t>
            </a:r>
            <a:r>
              <a:rPr lang="en-US" dirty="0"/>
              <a:t> </a:t>
            </a:r>
            <a:r>
              <a:rPr lang="en-US" dirty="0" err="1"/>
              <a:t>при</a:t>
            </a:r>
            <a:r>
              <a:rPr lang="en-US" dirty="0"/>
              <a:t> </a:t>
            </a:r>
            <a:r>
              <a:rPr lang="en-US" dirty="0" err="1"/>
              <a:t>вводе</a:t>
            </a:r>
            <a:r>
              <a:rPr lang="en-US" dirty="0"/>
              <a:t> </a:t>
            </a:r>
            <a:r>
              <a:rPr lang="en-US" dirty="0" err="1"/>
              <a:t>координат</a:t>
            </a:r>
            <a:r>
              <a:rPr lang="en-US" dirty="0"/>
              <a:t> {number} </a:t>
            </a:r>
            <a:r>
              <a:rPr lang="en-US" dirty="0" err="1"/>
              <a:t>точки</a:t>
            </a:r>
            <a:r>
              <a:rPr lang="en-US" dirty="0"/>
              <a:t>!");</a:t>
            </a:r>
            <a:endParaRPr lang="ru-RU" dirty="0"/>
          </a:p>
          <a:p>
            <a:pPr>
              <a:buNone/>
            </a:pPr>
            <a:r>
              <a:rPr lang="en-US" dirty="0"/>
              <a:t>                x = 0;</a:t>
            </a:r>
            <a:endParaRPr lang="ru-RU" dirty="0"/>
          </a:p>
          <a:p>
            <a:pPr>
              <a:buNone/>
            </a:pPr>
            <a:r>
              <a:rPr lang="en-US" dirty="0"/>
              <a:t>                y = 0;</a:t>
            </a:r>
            <a:endParaRPr lang="ru-RU" dirty="0"/>
          </a:p>
          <a:p>
            <a:pPr>
              <a:buNone/>
            </a:pPr>
            <a:r>
              <a:rPr lang="en-US" dirty="0"/>
              <a:t>            }</a:t>
            </a:r>
            <a:endParaRPr lang="ru-RU" dirty="0"/>
          </a:p>
          <a:p>
            <a:pPr>
              <a:buNone/>
            </a:pPr>
            <a:r>
              <a:rPr lang="en-US" dirty="0"/>
              <a:t>        }</a:t>
            </a:r>
            <a:endParaRPr lang="ru-RU" dirty="0"/>
          </a:p>
          <a:p>
            <a:pPr>
              <a:buNone/>
            </a:pPr>
            <a:r>
              <a:rPr lang="en-US" dirty="0"/>
              <a:t> 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32040" y="1628800"/>
            <a:ext cx="4038600" cy="5069160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/>
              <a:t>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b="1" dirty="0"/>
              <a:t>     double x1=0, y1=0, x2=0, y2=0, x3=0, y3=0;</a:t>
            </a:r>
            <a:endParaRPr lang="ru-RU" b="1" dirty="0"/>
          </a:p>
          <a:p>
            <a:pPr>
              <a:buNone/>
            </a:pPr>
            <a:r>
              <a:rPr lang="en-US" dirty="0"/>
              <a:t>            . . . .    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MakePoint</a:t>
            </a:r>
            <a:r>
              <a:rPr lang="en-US" dirty="0"/>
              <a:t>(1, ref x1, ref y1);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MakePoint</a:t>
            </a:r>
            <a:r>
              <a:rPr lang="en-US" dirty="0"/>
              <a:t>(2, ref x2, ref y2);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MakePoint</a:t>
            </a:r>
            <a:r>
              <a:rPr lang="en-US" dirty="0"/>
              <a:t>(3, ref x3, ref y3);</a:t>
            </a:r>
            <a:endParaRPr lang="ru-RU" dirty="0"/>
          </a:p>
          <a:p>
            <a:pPr>
              <a:buNone/>
            </a:pPr>
            <a:r>
              <a:rPr lang="en-US" dirty="0"/>
              <a:t>            . . . </a:t>
            </a:r>
            <a:endParaRPr lang="ru-RU" dirty="0"/>
          </a:p>
          <a:p>
            <a:pPr>
              <a:buNone/>
            </a:pPr>
            <a:r>
              <a:rPr lang="en-US" dirty="0"/>
              <a:t>   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4651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04EC45-B0D2-4DA4-AC1E-137F62360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организации меню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19318B26-BBDC-4044-A1D6-8168EF4EA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552" y="1700808"/>
            <a:ext cx="8229600" cy="316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738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Функции (методы)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Функция</a:t>
            </a:r>
            <a:r>
              <a:rPr lang="ru-RU" dirty="0"/>
              <a:t> – это именованная последовательность описаний и операторов, выполняющая законченное  действие, например:</a:t>
            </a:r>
          </a:p>
          <a:p>
            <a:pPr lvl="1"/>
            <a:r>
              <a:rPr lang="ru-RU" dirty="0"/>
              <a:t>формирование массива, </a:t>
            </a:r>
          </a:p>
          <a:p>
            <a:pPr lvl="1"/>
            <a:r>
              <a:rPr lang="ru-RU" dirty="0"/>
              <a:t>печать массива</a:t>
            </a:r>
          </a:p>
          <a:p>
            <a:pPr lvl="1"/>
            <a:r>
              <a:rPr lang="ru-RU" dirty="0"/>
              <a:t>сортировка массива,</a:t>
            </a:r>
          </a:p>
          <a:p>
            <a:pPr lvl="1"/>
            <a:r>
              <a:rPr lang="ru-RU" dirty="0"/>
              <a:t>и т. д.  </a:t>
            </a:r>
          </a:p>
          <a:p>
            <a:r>
              <a:rPr lang="ru-RU" dirty="0"/>
              <a:t>В хорошей программе одна функция выполняет только </a:t>
            </a:r>
            <a:r>
              <a:rPr lang="ru-RU" b="1" dirty="0"/>
              <a:t>одну</a:t>
            </a:r>
            <a:r>
              <a:rPr lang="ru-RU" dirty="0"/>
              <a:t> задачу. 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E46723-7DC9-4E33-AB4C-2FA8D0221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организации меню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E4068E0-66F6-4000-B663-4CC3A0F79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484784"/>
            <a:ext cx="8229600" cy="281233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9FBF36-A83C-472B-B38F-4144865AF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5157192"/>
            <a:ext cx="5184576" cy="159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06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Функции с переменным числом параметров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Ключевое слово </a:t>
            </a:r>
            <a:r>
              <a:rPr lang="ru-RU" b="1" dirty="0" err="1"/>
              <a:t>params</a:t>
            </a:r>
            <a:r>
              <a:rPr lang="ru-RU" dirty="0"/>
              <a:t> позволяет передавать методу переменное количество аргументов одного типа в виде единственного логического параметра. </a:t>
            </a:r>
          </a:p>
          <a:p>
            <a:r>
              <a:rPr lang="ru-RU" dirty="0"/>
              <a:t>Аргументы, помеченные ключевым словом </a:t>
            </a:r>
            <a:r>
              <a:rPr lang="ru-RU" dirty="0" err="1"/>
              <a:t>params</a:t>
            </a:r>
            <a:r>
              <a:rPr lang="ru-RU" dirty="0"/>
              <a:t>, могут обрабатываться, если вызывающий код на их месте передает строго типизированный массив или разделенный запятыми список  элементов.</a:t>
            </a:r>
          </a:p>
          <a:p>
            <a:r>
              <a:rPr lang="ru-RU" dirty="0"/>
              <a:t> С# требует, чтобы в любом методе поддерживался только один аргумент </a:t>
            </a:r>
            <a:r>
              <a:rPr lang="ru-RU" dirty="0" err="1"/>
              <a:t>params</a:t>
            </a:r>
            <a:r>
              <a:rPr lang="ru-RU" dirty="0"/>
              <a:t>, который должен быть последним в  списке параметров.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Функции с переменным числом параметров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static double </a:t>
            </a:r>
            <a:r>
              <a:rPr lang="en-US" dirty="0" err="1"/>
              <a:t>CalcAverage</a:t>
            </a:r>
            <a:endParaRPr lang="ru-RU" dirty="0"/>
          </a:p>
          <a:p>
            <a:pPr>
              <a:buNone/>
            </a:pPr>
            <a:r>
              <a:rPr lang="en-US" dirty="0"/>
              <a:t>(</a:t>
            </a:r>
            <a:r>
              <a:rPr lang="en-US" b="1" dirty="0" err="1"/>
              <a:t>params</a:t>
            </a:r>
            <a:r>
              <a:rPr lang="en-US" dirty="0"/>
              <a:t> double[] values)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double </a:t>
            </a:r>
            <a:r>
              <a:rPr lang="en-US" dirty="0" err="1"/>
              <a:t>avarage</a:t>
            </a:r>
            <a:r>
              <a:rPr lang="en-US" dirty="0"/>
              <a:t> = 0;</a:t>
            </a:r>
            <a:endParaRPr lang="ru-RU" dirty="0"/>
          </a:p>
          <a:p>
            <a:pPr>
              <a:buNone/>
            </a:pPr>
            <a:r>
              <a:rPr lang="en-US" dirty="0"/>
              <a:t>            if (</a:t>
            </a:r>
            <a:r>
              <a:rPr lang="en-US" dirty="0" err="1"/>
              <a:t>values.Length</a:t>
            </a:r>
            <a:r>
              <a:rPr lang="en-US" dirty="0"/>
              <a:t> == 0) return 0;</a:t>
            </a:r>
            <a:endParaRPr lang="ru-RU" dirty="0"/>
          </a:p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foreach</a:t>
            </a:r>
            <a:r>
              <a:rPr lang="en-US" dirty="0"/>
              <a:t> (double x in values)</a:t>
            </a:r>
            <a:endParaRPr lang="ru-RU" dirty="0"/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avarage</a:t>
            </a:r>
            <a:r>
              <a:rPr lang="en-US" dirty="0"/>
              <a:t> += x;</a:t>
            </a:r>
            <a:endParaRPr lang="ru-RU" dirty="0"/>
          </a:p>
          <a:p>
            <a:pPr>
              <a:buNone/>
            </a:pPr>
            <a:r>
              <a:rPr lang="en-US" dirty="0"/>
              <a:t>     </a:t>
            </a:r>
            <a:r>
              <a:rPr lang="en-US" dirty="0" err="1"/>
              <a:t>avarage</a:t>
            </a:r>
            <a:r>
              <a:rPr lang="en-US" dirty="0"/>
              <a:t> /= </a:t>
            </a:r>
            <a:r>
              <a:rPr lang="en-US" dirty="0" err="1"/>
              <a:t>values.Length</a:t>
            </a:r>
            <a:r>
              <a:rPr lang="en-US" dirty="0"/>
              <a:t>;</a:t>
            </a:r>
            <a:endParaRPr lang="ru-RU" dirty="0"/>
          </a:p>
          <a:p>
            <a:pPr>
              <a:buNone/>
            </a:pPr>
            <a:r>
              <a:rPr lang="en-US" dirty="0"/>
              <a:t>            return </a:t>
            </a:r>
            <a:r>
              <a:rPr lang="en-US" dirty="0" err="1"/>
              <a:t>avarage</a:t>
            </a:r>
            <a:r>
              <a:rPr lang="en-US" dirty="0"/>
              <a:t>;</a:t>
            </a:r>
            <a:endParaRPr lang="ru-RU" dirty="0"/>
          </a:p>
          <a:p>
            <a:pPr>
              <a:buNone/>
            </a:pPr>
            <a:r>
              <a:rPr lang="en-US" dirty="0"/>
              <a:t>        }</a:t>
            </a:r>
            <a:endParaRPr lang="ru-RU" dirty="0"/>
          </a:p>
          <a:p>
            <a:endParaRPr lang="ru-RU" dirty="0"/>
          </a:p>
        </p:txBody>
      </p:sp>
      <p:sp>
        <p:nvSpPr>
          <p:cNvPr id="5" name="Содержимое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ru-RU" dirty="0"/>
              <a:t>       </a:t>
            </a:r>
            <a:r>
              <a:rPr lang="en-US" dirty="0"/>
              <a:t>//1 </a:t>
            </a:r>
            <a:r>
              <a:rPr lang="en-US" dirty="0" err="1"/>
              <a:t>способ</a:t>
            </a:r>
            <a:endParaRPr lang="ru-RU" dirty="0"/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en-US" dirty="0" err="1"/>
              <a:t>Среднее</a:t>
            </a:r>
            <a:r>
              <a:rPr lang="en-US" dirty="0"/>
              <a:t> </a:t>
            </a:r>
            <a:r>
              <a:rPr lang="en-US" dirty="0" err="1"/>
              <a:t>арифметическое</a:t>
            </a:r>
            <a:r>
              <a:rPr lang="en-US" dirty="0"/>
              <a:t>="+</a:t>
            </a:r>
            <a:r>
              <a:rPr lang="en-US" dirty="0" err="1"/>
              <a:t>CalcAverage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b="1" dirty="0"/>
              <a:t>0.2, 0.3, 0.5, 0.7</a:t>
            </a:r>
            <a:r>
              <a:rPr lang="en-US" dirty="0"/>
              <a:t>));</a:t>
            </a:r>
            <a:endParaRPr lang="ru-RU" dirty="0"/>
          </a:p>
          <a:p>
            <a:pPr>
              <a:buNone/>
            </a:pPr>
            <a:r>
              <a:rPr lang="en-US" dirty="0"/>
              <a:t>	//2 </a:t>
            </a:r>
            <a:r>
              <a:rPr lang="en-US" dirty="0" err="1"/>
              <a:t>способ</a:t>
            </a:r>
            <a:endParaRPr lang="ru-RU" dirty="0"/>
          </a:p>
          <a:p>
            <a:pPr>
              <a:buNone/>
            </a:pPr>
            <a:r>
              <a:rPr lang="en-US" dirty="0"/>
              <a:t>      double[] </a:t>
            </a:r>
            <a:r>
              <a:rPr lang="en-US" dirty="0" err="1"/>
              <a:t>mas</a:t>
            </a:r>
            <a:r>
              <a:rPr lang="en-US" dirty="0"/>
              <a:t> = { 0.2, 0.3, 0.5, 0.7 };</a:t>
            </a:r>
            <a:endParaRPr lang="ru-RU" dirty="0"/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en-US" dirty="0" err="1"/>
              <a:t>Среднее</a:t>
            </a:r>
            <a:r>
              <a:rPr lang="en-US" dirty="0"/>
              <a:t> </a:t>
            </a:r>
            <a:r>
              <a:rPr lang="en-US" dirty="0" err="1"/>
              <a:t>арифметическое</a:t>
            </a:r>
            <a:r>
              <a:rPr lang="en-US" dirty="0"/>
              <a:t>=" + </a:t>
            </a:r>
            <a:r>
              <a:rPr lang="en-US" dirty="0" err="1"/>
              <a:t>CalcAverage</a:t>
            </a:r>
            <a:r>
              <a:rPr lang="en-US" dirty="0"/>
              <a:t>(</a:t>
            </a:r>
            <a:r>
              <a:rPr lang="en-US" b="1" dirty="0" err="1"/>
              <a:t>mas</a:t>
            </a:r>
            <a:r>
              <a:rPr lang="en-US" dirty="0"/>
              <a:t>));</a:t>
            </a:r>
            <a:endParaRPr lang="ru-RU" dirty="0"/>
          </a:p>
          <a:p>
            <a:pPr>
              <a:buNone/>
            </a:pPr>
            <a:r>
              <a:rPr lang="en-US" dirty="0"/>
              <a:t>       //3 </a:t>
            </a:r>
            <a:r>
              <a:rPr lang="en-US" dirty="0" err="1"/>
              <a:t>способ</a:t>
            </a:r>
            <a:endParaRPr lang="ru-RU" dirty="0"/>
          </a:p>
          <a:p>
            <a:pPr>
              <a:buNone/>
            </a:pPr>
            <a:r>
              <a:rPr lang="en-US" dirty="0"/>
              <a:t>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en-US" dirty="0" err="1"/>
              <a:t>Среднее</a:t>
            </a:r>
            <a:r>
              <a:rPr lang="en-US" dirty="0"/>
              <a:t> </a:t>
            </a:r>
            <a:r>
              <a:rPr lang="en-US" dirty="0" err="1"/>
              <a:t>арифметическое</a:t>
            </a:r>
            <a:r>
              <a:rPr lang="en-US" dirty="0"/>
              <a:t>=" + </a:t>
            </a:r>
            <a:r>
              <a:rPr lang="en-US" dirty="0" err="1"/>
              <a:t>CalcAverage</a:t>
            </a:r>
            <a:r>
              <a:rPr lang="en-US" b="1" dirty="0"/>
              <a:t>()</a:t>
            </a:r>
            <a:r>
              <a:rPr lang="en-US" dirty="0"/>
              <a:t>);</a:t>
            </a:r>
            <a:endParaRPr lang="ru-RU" dirty="0"/>
          </a:p>
          <a:p>
            <a:pPr>
              <a:buNone/>
            </a:pPr>
            <a:r>
              <a:rPr lang="ru-RU" dirty="0"/>
              <a:t>       </a:t>
            </a:r>
            <a:r>
              <a:rPr lang="en-US" dirty="0"/>
              <a:t>}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Необязательные параметры (</a:t>
            </a:r>
            <a:r>
              <a:rPr lang="ru-RU" dirty="0" err="1"/>
              <a:t>параметры</a:t>
            </a:r>
            <a:r>
              <a:rPr lang="ru-RU" dirty="0"/>
              <a:t> по умолчанию)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Умалчиваемое значение параметра используется, если при вызове функции соответствующий параметр опущен. </a:t>
            </a:r>
          </a:p>
          <a:p>
            <a:r>
              <a:rPr lang="ru-RU" dirty="0"/>
              <a:t>Все параметры, описанные справа от такого параметра, также должны быть умалчиваемыми. </a:t>
            </a:r>
          </a:p>
          <a:p>
            <a:r>
              <a:rPr lang="ru-RU" dirty="0"/>
              <a:t>Значение, присваиваемое необязательному параметру, должно быть известно во время  компиляции и не может вычисляться во время выполнения.</a:t>
            </a:r>
          </a:p>
          <a:p>
            <a:endParaRPr lang="ru-RU" dirty="0"/>
          </a:p>
          <a:p>
            <a:pPr>
              <a:buNone/>
            </a:pP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Необязательные параметры (</a:t>
            </a:r>
            <a:r>
              <a:rPr lang="ru-RU" dirty="0" err="1"/>
              <a:t>параметры</a:t>
            </a:r>
            <a:r>
              <a:rPr lang="ru-RU" dirty="0"/>
              <a:t> по умолчанию)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7E404197-59C9-4524-918A-0B239337E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2192" y="1988840"/>
            <a:ext cx="8599616" cy="3528392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6CCFC-8889-4924-9397-BC3A911D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Именованные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131EE7-E4A4-4D84-A27F-E15A6904F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Фактические параметры должны совпадать с формальными по количеству, типу и порядку следования. </a:t>
            </a:r>
          </a:p>
          <a:p>
            <a:r>
              <a:rPr lang="ru-RU" dirty="0"/>
              <a:t>Именованные параметры позволяют менять порядок следования.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7FC011-963D-4074-8327-593DB4CC4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4149080"/>
            <a:ext cx="8137941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173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Необязательные параметры (</a:t>
            </a:r>
            <a:r>
              <a:rPr lang="ru-RU" dirty="0" err="1"/>
              <a:t>параметры</a:t>
            </a:r>
            <a:r>
              <a:rPr lang="ru-RU" dirty="0"/>
              <a:t> по умолчанию)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static void Print(double [] mas,</a:t>
            </a:r>
            <a:r>
              <a:rPr lang="ru-RU" dirty="0"/>
              <a:t> </a:t>
            </a:r>
            <a:r>
              <a:rPr lang="en-US" dirty="0"/>
              <a:t>int size=</a:t>
            </a:r>
            <a:r>
              <a:rPr lang="en-US" dirty="0" err="1"/>
              <a:t>mas.Length</a:t>
            </a:r>
            <a:r>
              <a:rPr lang="en-US" dirty="0"/>
              <a:t>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	 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size; </a:t>
            </a:r>
            <a:r>
              <a:rPr lang="en-US" dirty="0" err="1"/>
              <a:t>i</a:t>
            </a:r>
            <a:r>
              <a:rPr lang="en-US" dirty="0"/>
              <a:t>++)</a:t>
            </a:r>
            <a:endParaRPr lang="ru-RU" dirty="0"/>
          </a:p>
          <a:p>
            <a:pPr>
              <a:buNone/>
            </a:pPr>
            <a:r>
              <a:rPr lang="en-US" dirty="0"/>
              <a:t>                </a:t>
            </a:r>
            <a:r>
              <a:rPr lang="en-US" dirty="0" err="1"/>
              <a:t>Console.Write</a:t>
            </a:r>
            <a:r>
              <a:rPr lang="en-US" dirty="0"/>
              <a:t>(</a:t>
            </a:r>
            <a:r>
              <a:rPr lang="en-US" dirty="0" err="1"/>
              <a:t>mas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+ " ");</a:t>
            </a:r>
            <a:endParaRPr lang="ru-RU" dirty="0"/>
          </a:p>
          <a:p>
            <a:pPr>
              <a:buNone/>
            </a:pPr>
            <a:r>
              <a:rPr lang="en-US" dirty="0"/>
              <a:t>        </a:t>
            </a:r>
            <a:r>
              <a:rPr lang="en-US" dirty="0" err="1"/>
              <a:t>Console.WriteLine</a:t>
            </a:r>
            <a:r>
              <a:rPr lang="en-US" dirty="0"/>
              <a:t>();</a:t>
            </a:r>
            <a:endParaRPr lang="ru-RU" dirty="0"/>
          </a:p>
          <a:p>
            <a:pPr>
              <a:buNone/>
            </a:pPr>
            <a:r>
              <a:rPr lang="en-US" dirty="0"/>
              <a:t>       }</a:t>
            </a:r>
            <a:endParaRPr lang="ru-RU" dirty="0"/>
          </a:p>
          <a:p>
            <a:pPr>
              <a:buNone/>
            </a:pPr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double[] </a:t>
            </a:r>
            <a:r>
              <a:rPr lang="en-US" dirty="0" err="1"/>
              <a:t>mas</a:t>
            </a:r>
            <a:r>
              <a:rPr lang="en-US" dirty="0"/>
              <a:t> = { 0.2, 0.3, 0.5, 0.7 };</a:t>
            </a:r>
            <a:endParaRPr lang="ru-RU" dirty="0"/>
          </a:p>
          <a:p>
            <a:pPr>
              <a:buNone/>
            </a:pPr>
            <a:r>
              <a:rPr lang="en-US" dirty="0"/>
              <a:t>            Print(</a:t>
            </a:r>
            <a:r>
              <a:rPr lang="en-US" dirty="0" err="1"/>
              <a:t>mas</a:t>
            </a:r>
            <a:r>
              <a:rPr lang="en-US" dirty="0"/>
              <a:t>);</a:t>
            </a:r>
            <a:endParaRPr lang="ru-RU" dirty="0"/>
          </a:p>
          <a:p>
            <a:pPr>
              <a:buNone/>
            </a:pPr>
            <a:r>
              <a:rPr lang="en-US" dirty="0"/>
              <a:t>       }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ru-RU" dirty="0"/>
              <a:t>Перегрузка функций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Цель перегрузки состоит в том, чтобы функция с одним именем по-разному выполнялась и возвращала разные значения при обращении к ней с различными типами и различным числом фактических параметров.  </a:t>
            </a:r>
            <a:endParaRPr lang="en-US" dirty="0"/>
          </a:p>
          <a:p>
            <a:r>
              <a:rPr lang="ru-RU" dirty="0"/>
              <a:t>Для обеспечения перегрузки необходимо для каждой перегруженной функции определить возвращаемые значения и передаваемые параметры так, чтобы каждая перегруженная функция отличалась от другой функции с тем же именем. </a:t>
            </a:r>
            <a:endParaRPr lang="en-US" dirty="0"/>
          </a:p>
          <a:p>
            <a:r>
              <a:rPr lang="ru-RU" dirty="0"/>
              <a:t>Компилятор определяет, какую функцию выбрать по типу фактических параметров.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функций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half" idx="1"/>
          </p:nvPr>
        </p:nvSpPr>
        <p:spPr>
          <a:xfrm>
            <a:off x="251520" y="1600200"/>
            <a:ext cx="3384376" cy="4997152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3300" dirty="0"/>
              <a:t>static </a:t>
            </a:r>
            <a:r>
              <a:rPr lang="en-US" sz="3300" dirty="0" err="1"/>
              <a:t>int</a:t>
            </a:r>
            <a:r>
              <a:rPr lang="en-US" sz="3300" dirty="0"/>
              <a:t> </a:t>
            </a:r>
            <a:r>
              <a:rPr lang="en-US" sz="3300" b="1" dirty="0" err="1"/>
              <a:t>MaxValue</a:t>
            </a:r>
            <a:r>
              <a:rPr lang="en-US" sz="3300" b="1" dirty="0"/>
              <a:t>(</a:t>
            </a:r>
            <a:r>
              <a:rPr lang="en-US" sz="3300" b="1" dirty="0" err="1"/>
              <a:t>int</a:t>
            </a:r>
            <a:r>
              <a:rPr lang="en-US" sz="3300" dirty="0"/>
              <a:t> a, </a:t>
            </a:r>
            <a:r>
              <a:rPr lang="en-US" sz="3300" dirty="0" err="1"/>
              <a:t>int</a:t>
            </a:r>
            <a:r>
              <a:rPr lang="en-US" sz="3300" dirty="0"/>
              <a:t> b)</a:t>
            </a:r>
            <a:endParaRPr lang="ru-RU" sz="3300" dirty="0"/>
          </a:p>
          <a:p>
            <a:pPr>
              <a:buNone/>
            </a:pPr>
            <a:r>
              <a:rPr lang="en-US" sz="3300" dirty="0"/>
              <a:t>        {</a:t>
            </a:r>
            <a:endParaRPr lang="ru-RU" sz="3300" dirty="0"/>
          </a:p>
          <a:p>
            <a:pPr>
              <a:buNone/>
            </a:pPr>
            <a:r>
              <a:rPr lang="en-US" sz="3300" dirty="0"/>
              <a:t>            if (a &gt; b)</a:t>
            </a:r>
            <a:endParaRPr lang="ru-RU" sz="3300" dirty="0"/>
          </a:p>
          <a:p>
            <a:pPr>
              <a:buNone/>
            </a:pPr>
            <a:r>
              <a:rPr lang="en-US" sz="3300" dirty="0"/>
              <a:t>                return a;   </a:t>
            </a:r>
          </a:p>
          <a:p>
            <a:pPr>
              <a:buNone/>
            </a:pPr>
            <a:r>
              <a:rPr lang="en-US" sz="3300" dirty="0"/>
              <a:t>             else</a:t>
            </a:r>
            <a:endParaRPr lang="ru-RU" sz="3300" dirty="0"/>
          </a:p>
          <a:p>
            <a:pPr>
              <a:buNone/>
            </a:pPr>
            <a:r>
              <a:rPr lang="en-US" sz="3300" dirty="0"/>
              <a:t>                return b;</a:t>
            </a:r>
            <a:endParaRPr lang="ru-RU" sz="3300" dirty="0"/>
          </a:p>
          <a:p>
            <a:pPr>
              <a:buNone/>
            </a:pPr>
            <a:r>
              <a:rPr lang="en-US" sz="3300" dirty="0"/>
              <a:t>        }</a:t>
            </a:r>
          </a:p>
          <a:p>
            <a:pPr>
              <a:buNone/>
            </a:pPr>
            <a:endParaRPr lang="ru-RU" sz="3300" dirty="0"/>
          </a:p>
          <a:p>
            <a:pPr>
              <a:buNone/>
            </a:pPr>
            <a:r>
              <a:rPr lang="en-US" sz="3300" dirty="0"/>
              <a:t>        static double </a:t>
            </a:r>
            <a:r>
              <a:rPr lang="en-US" sz="3300" b="1" dirty="0" err="1"/>
              <a:t>MaxValue</a:t>
            </a:r>
            <a:r>
              <a:rPr lang="en-US" sz="3300" b="1" dirty="0"/>
              <a:t>(double</a:t>
            </a:r>
            <a:r>
              <a:rPr lang="en-US" sz="3300" dirty="0"/>
              <a:t> a, double b)</a:t>
            </a:r>
            <a:endParaRPr lang="ru-RU" sz="3300" dirty="0"/>
          </a:p>
          <a:p>
            <a:pPr>
              <a:buNone/>
            </a:pPr>
            <a:r>
              <a:rPr lang="en-US" sz="3300" dirty="0"/>
              <a:t>        {</a:t>
            </a:r>
            <a:endParaRPr lang="ru-RU" sz="3300" dirty="0"/>
          </a:p>
          <a:p>
            <a:pPr>
              <a:buNone/>
            </a:pPr>
            <a:r>
              <a:rPr lang="en-US" sz="3300" dirty="0"/>
              <a:t>            if (a &gt; b)</a:t>
            </a:r>
            <a:endParaRPr lang="ru-RU" sz="3300" dirty="0"/>
          </a:p>
          <a:p>
            <a:pPr>
              <a:buNone/>
            </a:pPr>
            <a:r>
              <a:rPr lang="en-US" sz="3300" dirty="0"/>
              <a:t>                return a;</a:t>
            </a:r>
            <a:endParaRPr lang="ru-RU" sz="3300" dirty="0"/>
          </a:p>
          <a:p>
            <a:pPr>
              <a:buNone/>
            </a:pPr>
            <a:r>
              <a:rPr lang="en-US" sz="3300" dirty="0"/>
              <a:t>            else</a:t>
            </a:r>
            <a:endParaRPr lang="ru-RU" sz="3300" dirty="0"/>
          </a:p>
          <a:p>
            <a:pPr>
              <a:buNone/>
            </a:pPr>
            <a:r>
              <a:rPr lang="en-US" sz="3300" dirty="0"/>
              <a:t>                return b;</a:t>
            </a:r>
            <a:endParaRPr lang="ru-RU" sz="3300" dirty="0"/>
          </a:p>
          <a:p>
            <a:pPr>
              <a:buNone/>
            </a:pPr>
            <a:r>
              <a:rPr lang="en-US" sz="3300" dirty="0"/>
              <a:t>        }</a:t>
            </a:r>
            <a:endParaRPr lang="ru-RU" sz="3300" dirty="0"/>
          </a:p>
          <a:p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sz="half" idx="2"/>
          </p:nvPr>
        </p:nvSpPr>
        <p:spPr>
          <a:xfrm>
            <a:off x="3851920" y="1600200"/>
            <a:ext cx="5040560" cy="514116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dirty="0"/>
              <a:t>  static string </a:t>
            </a:r>
            <a:r>
              <a:rPr lang="en-US" sz="1800" b="1" dirty="0" err="1"/>
              <a:t>MaxValue</a:t>
            </a:r>
            <a:r>
              <a:rPr lang="en-US" sz="1800" b="1" dirty="0"/>
              <a:t>(string</a:t>
            </a:r>
            <a:r>
              <a:rPr lang="en-US" sz="1800" dirty="0"/>
              <a:t> a, string b)</a:t>
            </a:r>
            <a:endParaRPr lang="ru-RU" sz="1800" dirty="0"/>
          </a:p>
          <a:p>
            <a:pPr>
              <a:buNone/>
            </a:pPr>
            <a:r>
              <a:rPr lang="en-US" sz="1800" dirty="0"/>
              <a:t>        {</a:t>
            </a:r>
            <a:endParaRPr lang="ru-RU" sz="1800" dirty="0"/>
          </a:p>
          <a:p>
            <a:pPr>
              <a:buNone/>
            </a:pPr>
            <a:r>
              <a:rPr lang="en-US" sz="1800" dirty="0"/>
              <a:t>            if (</a:t>
            </a:r>
            <a:r>
              <a:rPr lang="en-US" sz="1800" dirty="0" err="1"/>
              <a:t>String.Compare</a:t>
            </a:r>
            <a:r>
              <a:rPr lang="en-US" sz="1800" dirty="0"/>
              <a:t>(</a:t>
            </a:r>
            <a:r>
              <a:rPr lang="en-US" sz="1800" dirty="0" err="1"/>
              <a:t>a,b</a:t>
            </a:r>
            <a:r>
              <a:rPr lang="en-US" sz="1800" dirty="0"/>
              <a:t>)&gt;0)</a:t>
            </a:r>
            <a:endParaRPr lang="ru-RU" sz="1800" dirty="0"/>
          </a:p>
          <a:p>
            <a:pPr>
              <a:buNone/>
            </a:pPr>
            <a:r>
              <a:rPr lang="en-US" sz="1800" dirty="0"/>
              <a:t>                return a;  else  return b;</a:t>
            </a:r>
            <a:endParaRPr lang="ru-RU" sz="1800" dirty="0"/>
          </a:p>
          <a:p>
            <a:pPr>
              <a:buNone/>
            </a:pPr>
            <a:r>
              <a:rPr lang="en-US" sz="1800" dirty="0"/>
              <a:t>        }</a:t>
            </a:r>
          </a:p>
          <a:p>
            <a:pPr>
              <a:buNone/>
            </a:pPr>
            <a:r>
              <a:rPr lang="en-US" sz="1800" dirty="0"/>
              <a:t>static void Main(string[] </a:t>
            </a:r>
            <a:r>
              <a:rPr lang="en-US" sz="1800" dirty="0" err="1"/>
              <a:t>args</a:t>
            </a:r>
            <a:r>
              <a:rPr lang="en-US" sz="1800" dirty="0"/>
              <a:t>)</a:t>
            </a:r>
            <a:endParaRPr lang="ru-RU" sz="1800" dirty="0"/>
          </a:p>
          <a:p>
            <a:pPr>
              <a:buNone/>
            </a:pPr>
            <a:r>
              <a:rPr lang="en-US" sz="1800" dirty="0"/>
              <a:t>        {</a:t>
            </a:r>
            <a:endParaRPr lang="ru-RU" sz="1800" dirty="0"/>
          </a:p>
          <a:p>
            <a:pPr>
              <a:buNone/>
            </a:pPr>
            <a:r>
              <a:rPr lang="en-US" sz="1800" dirty="0"/>
              <a:t>            Console</a:t>
            </a:r>
            <a:r>
              <a:rPr lang="ru-RU" sz="1800" dirty="0"/>
              <a:t>.</a:t>
            </a:r>
            <a:r>
              <a:rPr lang="en-US" sz="1800" dirty="0" err="1"/>
              <a:t>WriteLine</a:t>
            </a:r>
            <a:r>
              <a:rPr lang="ru-RU" sz="1800" dirty="0"/>
              <a:t>("максимальное значение из {0} и {1} = {2}",1,5, </a:t>
            </a:r>
            <a:r>
              <a:rPr lang="en-US" sz="1800" b="1" dirty="0" err="1"/>
              <a:t>MaxValue</a:t>
            </a:r>
            <a:r>
              <a:rPr lang="ru-RU" sz="1800" dirty="0"/>
              <a:t>(1,5));   </a:t>
            </a:r>
            <a:endParaRPr lang="en-US" sz="1800" dirty="0"/>
          </a:p>
          <a:p>
            <a:pPr>
              <a:buNone/>
            </a:pPr>
            <a:r>
              <a:rPr lang="ru-RU" sz="1800" dirty="0"/>
              <a:t>  </a:t>
            </a:r>
            <a:r>
              <a:rPr lang="en-US" sz="1800" dirty="0"/>
              <a:t>Console</a:t>
            </a:r>
            <a:r>
              <a:rPr lang="ru-RU" sz="1800" dirty="0"/>
              <a:t>.</a:t>
            </a:r>
            <a:r>
              <a:rPr lang="en-US" sz="1800" dirty="0" err="1"/>
              <a:t>WriteLine</a:t>
            </a:r>
            <a:r>
              <a:rPr lang="ru-RU" sz="1800" dirty="0"/>
              <a:t>("максимальное значение из {0} и {1} = {2}", 1.5, 5.1, </a:t>
            </a:r>
            <a:r>
              <a:rPr lang="en-US" sz="1800" b="1" dirty="0" err="1"/>
              <a:t>MaxValue</a:t>
            </a:r>
            <a:r>
              <a:rPr lang="ru-RU" sz="1800" dirty="0"/>
              <a:t>(1.5, 5.1));    </a:t>
            </a:r>
            <a:endParaRPr lang="en-US" sz="1800" dirty="0"/>
          </a:p>
          <a:p>
            <a:pPr>
              <a:buNone/>
            </a:pPr>
            <a:r>
              <a:rPr lang="ru-RU" sz="1800" dirty="0"/>
              <a:t> </a:t>
            </a:r>
            <a:r>
              <a:rPr lang="en-US" sz="1800" dirty="0"/>
              <a:t>Console</a:t>
            </a:r>
            <a:r>
              <a:rPr lang="ru-RU" sz="1800" dirty="0"/>
              <a:t>.</a:t>
            </a:r>
            <a:r>
              <a:rPr lang="en-US" sz="1800" dirty="0" err="1"/>
              <a:t>WriteLine</a:t>
            </a:r>
            <a:r>
              <a:rPr lang="ru-RU" sz="1800" dirty="0"/>
              <a:t>("максимальное значение из {0} и {1} = {2}", "111","555", </a:t>
            </a:r>
            <a:r>
              <a:rPr lang="en-US" sz="1800" b="1" dirty="0" err="1"/>
              <a:t>MaxValue</a:t>
            </a:r>
            <a:r>
              <a:rPr lang="ru-RU" sz="1800" dirty="0"/>
              <a:t>("111","555"));</a:t>
            </a:r>
          </a:p>
          <a:p>
            <a:pPr>
              <a:buNone/>
            </a:pPr>
            <a:r>
              <a:rPr lang="ru-RU" sz="1800" dirty="0"/>
              <a:t>        </a:t>
            </a:r>
            <a:r>
              <a:rPr lang="en-US" sz="1800" dirty="0"/>
              <a:t>}</a:t>
            </a:r>
            <a:endParaRPr lang="ru-RU" sz="1800" dirty="0"/>
          </a:p>
          <a:p>
            <a:pPr>
              <a:buNone/>
            </a:pPr>
            <a:r>
              <a:rPr lang="en-US" sz="1800" dirty="0"/>
              <a:t>    }</a:t>
            </a:r>
            <a:endParaRPr lang="ru-RU" sz="18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7AF1E1-AE61-4888-A1FD-7A8305B4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Локальные функции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8093C6A-42D6-4AAF-8CB8-9E9947FF5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614" y="1196752"/>
            <a:ext cx="8229600" cy="1143000"/>
          </a:xfrm>
        </p:spPr>
        <p:txBody>
          <a:bodyPr/>
          <a:lstStyle/>
          <a:p>
            <a:r>
              <a:rPr lang="ru-RU" dirty="0"/>
              <a:t>Локальная функция – это функция внутри другой функции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2BB8C9-5822-4F1A-8805-AE4C51CD8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339752"/>
            <a:ext cx="4264244" cy="4401616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BC8840E-6325-4228-A9C4-87B3CB0CB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2339752"/>
            <a:ext cx="4032448" cy="156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06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74CB4-44A2-4FCB-B8AE-39E8F5EF6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ru-RU" dirty="0"/>
              <a:t>Задача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5B0C10-B7F5-493C-9562-2E46E7035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>
            <a:normAutofit/>
          </a:bodyPr>
          <a:lstStyle/>
          <a:p>
            <a:endParaRPr lang="ru-RU" dirty="0"/>
          </a:p>
          <a:p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9A6A04F-75D0-477E-B028-196FD3F7AC2F}"/>
              </a:ext>
            </a:extLst>
          </p:cNvPr>
          <p:cNvSpPr/>
          <p:nvPr/>
        </p:nvSpPr>
        <p:spPr>
          <a:xfrm>
            <a:off x="179512" y="2963659"/>
            <a:ext cx="4172273" cy="12192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В одномерном массиве удалить все четные элементы</a:t>
            </a:r>
          </a:p>
          <a:p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8CF53A0-C751-4543-927B-2EDB1545E094}"/>
              </a:ext>
            </a:extLst>
          </p:cNvPr>
          <p:cNvSpPr/>
          <p:nvPr/>
        </p:nvSpPr>
        <p:spPr>
          <a:xfrm>
            <a:off x="4659217" y="1264551"/>
            <a:ext cx="4114800" cy="8354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1. Ввести целое число с проверкой</a:t>
            </a:r>
          </a:p>
          <a:p>
            <a:pPr algn="ctr"/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0CEC9D7-2EB8-4A57-B358-0D95E76676CD}"/>
              </a:ext>
            </a:extLst>
          </p:cNvPr>
          <p:cNvSpPr/>
          <p:nvPr/>
        </p:nvSpPr>
        <p:spPr>
          <a:xfrm>
            <a:off x="4683246" y="2271650"/>
            <a:ext cx="4114800" cy="6958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pPr algn="ctr"/>
            <a:r>
              <a:rPr lang="ru-RU" dirty="0"/>
              <a:t>2. Сформировать массив ДСЧ</a:t>
            </a:r>
          </a:p>
          <a:p>
            <a:endParaRPr lang="ru-RU" dirty="0"/>
          </a:p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3401A52-4D08-4BB7-A1B4-0328C8483CC9}"/>
              </a:ext>
            </a:extLst>
          </p:cNvPr>
          <p:cNvSpPr/>
          <p:nvPr/>
        </p:nvSpPr>
        <p:spPr>
          <a:xfrm>
            <a:off x="4683246" y="3053995"/>
            <a:ext cx="4114800" cy="8354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3. Напечатать массив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8A017BB-505D-495B-BCA6-718B499E289B}"/>
              </a:ext>
            </a:extLst>
          </p:cNvPr>
          <p:cNvSpPr/>
          <p:nvPr/>
        </p:nvSpPr>
        <p:spPr>
          <a:xfrm>
            <a:off x="4687325" y="4954919"/>
            <a:ext cx="4114800" cy="8354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5. Найти количество нечетных элементов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E0DBAD7-7E81-481F-83B3-1BBD2C5E4E06}"/>
              </a:ext>
            </a:extLst>
          </p:cNvPr>
          <p:cNvSpPr/>
          <p:nvPr/>
        </p:nvSpPr>
        <p:spPr>
          <a:xfrm>
            <a:off x="4675128" y="4004457"/>
            <a:ext cx="4114800" cy="8354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4. Проверить массив на пустоту</a:t>
            </a: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A3D09FDA-43D3-48FE-9E1B-74D63DD5182D}"/>
              </a:ext>
            </a:extLst>
          </p:cNvPr>
          <p:cNvSpPr/>
          <p:nvPr/>
        </p:nvSpPr>
        <p:spPr>
          <a:xfrm>
            <a:off x="4683246" y="5919466"/>
            <a:ext cx="4114800" cy="83549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6. Переписать нечетные в новый массив (удалить)</a:t>
            </a:r>
          </a:p>
        </p:txBody>
      </p:sp>
    </p:spTree>
    <p:extLst>
      <p:ext uri="{BB962C8B-B14F-4D97-AF65-F5344CB8AC3E}">
        <p14:creationId xmlns:p14="http://schemas.microsoft.com/office/powerpoint/2010/main" val="683703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ru-RU" dirty="0"/>
              <a:t>Рекурсивные функции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b="1" dirty="0"/>
              <a:t>Рекурсией</a:t>
            </a:r>
            <a:r>
              <a:rPr lang="ru-RU" dirty="0"/>
              <a:t> называется ситуация, когда какой-то алгоритм вызывает себя прямо (прямая рекурсия) или через другие алгоритмы (косвенная рекурсия) в качестве вспомогательного. Сам алгоритм называется рекурсивным. </a:t>
            </a:r>
          </a:p>
          <a:p>
            <a:r>
              <a:rPr lang="ru-RU" dirty="0"/>
              <a:t>Рекурсивное решение задачи состоит из двух этапов:</a:t>
            </a:r>
          </a:p>
          <a:p>
            <a:pPr lvl="1"/>
            <a:r>
              <a:rPr lang="ru-RU" dirty="0"/>
              <a:t>1. исходная  задача сводится к новой задаче, похожей на исходную, но несколько проще;</a:t>
            </a:r>
          </a:p>
          <a:p>
            <a:pPr lvl="1"/>
            <a:r>
              <a:rPr lang="ru-RU" dirty="0"/>
              <a:t>2. подобная замена продолжается до тех пор, пока задача не станет тривиальной, т. е. очень простой.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Рекурсивные функции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class Program</a:t>
            </a:r>
            <a:endParaRPr lang="ru-RU" dirty="0"/>
          </a:p>
          <a:p>
            <a:pPr>
              <a:buNone/>
            </a:pPr>
            <a:r>
              <a:rPr lang="en-US" dirty="0"/>
              <a:t>    {</a:t>
            </a:r>
            <a:endParaRPr lang="ru-RU" dirty="0"/>
          </a:p>
          <a:p>
            <a:pPr>
              <a:buNone/>
            </a:pPr>
            <a:r>
              <a:rPr lang="en-US" dirty="0"/>
              <a:t>       static  </a:t>
            </a:r>
            <a:r>
              <a:rPr lang="en-US" dirty="0" err="1"/>
              <a:t>int</a:t>
            </a:r>
            <a:r>
              <a:rPr lang="en-US" dirty="0"/>
              <a:t> fact(</a:t>
            </a:r>
            <a:r>
              <a:rPr lang="en-US" dirty="0" err="1"/>
              <a:t>int</a:t>
            </a:r>
            <a:r>
              <a:rPr lang="en-US" dirty="0"/>
              <a:t> n)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	        if (n==1)return 1;</a:t>
            </a:r>
            <a:r>
              <a:rPr lang="ru-RU" dirty="0"/>
              <a:t> </a:t>
            </a:r>
            <a:r>
              <a:rPr lang="en-US" dirty="0"/>
              <a:t>//</a:t>
            </a:r>
            <a:r>
              <a:rPr lang="ru-RU" dirty="0"/>
              <a:t>база рекурсии</a:t>
            </a:r>
          </a:p>
          <a:p>
            <a:pPr>
              <a:buNone/>
            </a:pPr>
            <a:r>
              <a:rPr lang="en-US" dirty="0"/>
              <a:t>	        return (n*fact(n-1));</a:t>
            </a:r>
            <a:endParaRPr lang="ru-RU" dirty="0"/>
          </a:p>
          <a:p>
            <a:pPr>
              <a:buNone/>
            </a:pPr>
            <a:r>
              <a:rPr lang="en-US" dirty="0"/>
              <a:t>        }</a:t>
            </a:r>
            <a:endParaRPr lang="ru-RU" dirty="0"/>
          </a:p>
          <a:p>
            <a:pPr>
              <a:buNone/>
            </a:pPr>
            <a:r>
              <a:rPr lang="en-US" dirty="0"/>
              <a:t> 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  <a:endParaRPr lang="ru-RU" dirty="0"/>
          </a:p>
          <a:p>
            <a:pPr>
              <a:buNone/>
            </a:pPr>
            <a:r>
              <a:rPr lang="en-US" dirty="0"/>
              <a:t>        {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</a:t>
            </a:r>
            <a:r>
              <a:rPr lang="en-US" dirty="0" err="1"/>
              <a:t>Введите</a:t>
            </a:r>
            <a:r>
              <a:rPr lang="en-US" dirty="0"/>
              <a:t> </a:t>
            </a:r>
            <a:r>
              <a:rPr lang="en-US" dirty="0" err="1"/>
              <a:t>число</a:t>
            </a:r>
            <a:r>
              <a:rPr lang="en-US" dirty="0"/>
              <a:t> </a:t>
            </a:r>
            <a:r>
              <a:rPr lang="en-US" dirty="0" err="1"/>
              <a:t>для</a:t>
            </a:r>
            <a:r>
              <a:rPr lang="en-US" dirty="0"/>
              <a:t> </a:t>
            </a:r>
            <a:r>
              <a:rPr lang="en-US" dirty="0" err="1"/>
              <a:t>вычисления</a:t>
            </a:r>
            <a:r>
              <a:rPr lang="en-US" dirty="0"/>
              <a:t> </a:t>
            </a:r>
            <a:r>
              <a:rPr lang="en-US" dirty="0" err="1"/>
              <a:t>факториала</a:t>
            </a:r>
            <a:r>
              <a:rPr lang="en-US" dirty="0"/>
              <a:t>");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int</a:t>
            </a:r>
            <a:r>
              <a:rPr lang="en-US" dirty="0"/>
              <a:t> k = Convert.ToInt32(</a:t>
            </a:r>
            <a:r>
              <a:rPr lang="en-US" dirty="0" err="1"/>
              <a:t>Console.ReadLine</a:t>
            </a:r>
            <a:r>
              <a:rPr lang="en-US" dirty="0"/>
              <a:t>());</a:t>
            </a:r>
            <a:endParaRPr lang="ru-RU" dirty="0"/>
          </a:p>
          <a:p>
            <a:pPr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("{k}!={fact(k)}");</a:t>
            </a:r>
            <a:endParaRPr lang="ru-RU" dirty="0"/>
          </a:p>
          <a:p>
            <a:pPr>
              <a:buNone/>
            </a:pPr>
            <a:r>
              <a:rPr lang="en-US" dirty="0"/>
              <a:t>         }</a:t>
            </a:r>
            <a:endParaRPr lang="ru-RU" dirty="0"/>
          </a:p>
          <a:p>
            <a:pPr>
              <a:buNone/>
            </a:pPr>
            <a:r>
              <a:rPr lang="en-US" dirty="0"/>
              <a:t>    }</a:t>
            </a:r>
            <a:endParaRPr lang="ru-RU" dirty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6F720-F6F1-4B7A-9E7E-8759C9638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Рекурсивные функции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3ED774-D5AA-48CD-95D2-5D930F15022A}"/>
              </a:ext>
            </a:extLst>
          </p:cNvPr>
          <p:cNvSpPr txBox="1"/>
          <p:nvPr/>
        </p:nvSpPr>
        <p:spPr>
          <a:xfrm>
            <a:off x="611560" y="1700808"/>
            <a:ext cx="4176464" cy="369332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 res=fact(5)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8C065C-B488-401C-9E29-827471F833A6}"/>
              </a:ext>
            </a:extLst>
          </p:cNvPr>
          <p:cNvSpPr txBox="1"/>
          <p:nvPr/>
        </p:nvSpPr>
        <p:spPr>
          <a:xfrm>
            <a:off x="611560" y="2530624"/>
            <a:ext cx="6840760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fact(5)</a:t>
            </a:r>
            <a:endParaRPr lang="ru-RU" dirty="0"/>
          </a:p>
          <a:p>
            <a:pPr>
              <a:buNone/>
            </a:pPr>
            <a:r>
              <a:rPr lang="en-US" dirty="0"/>
              <a:t>        {        if (5==1)return 1;</a:t>
            </a:r>
            <a:r>
              <a:rPr lang="ru-RU" dirty="0"/>
              <a:t> </a:t>
            </a:r>
            <a:r>
              <a:rPr lang="en-US" dirty="0"/>
              <a:t>return (5*fact(5-1));        }</a:t>
            </a:r>
            <a:endParaRPr lang="ru-RU" dirty="0"/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5C233563-4EF4-4071-BBBA-DE1AC7342881}"/>
              </a:ext>
            </a:extLst>
          </p:cNvPr>
          <p:cNvSpPr/>
          <p:nvPr/>
        </p:nvSpPr>
        <p:spPr>
          <a:xfrm>
            <a:off x="1835696" y="2132856"/>
            <a:ext cx="261743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8F6C84-7591-48C5-8A8E-752F087535E4}"/>
              </a:ext>
            </a:extLst>
          </p:cNvPr>
          <p:cNvSpPr txBox="1"/>
          <p:nvPr/>
        </p:nvSpPr>
        <p:spPr>
          <a:xfrm>
            <a:off x="592290" y="3434071"/>
            <a:ext cx="6840760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fact(4)</a:t>
            </a:r>
            <a:endParaRPr lang="ru-RU" dirty="0"/>
          </a:p>
          <a:p>
            <a:pPr>
              <a:buNone/>
            </a:pPr>
            <a:r>
              <a:rPr lang="en-US" dirty="0"/>
              <a:t>        {        if (4==1)return 1;</a:t>
            </a:r>
            <a:r>
              <a:rPr lang="ru-RU" dirty="0"/>
              <a:t> </a:t>
            </a:r>
            <a:r>
              <a:rPr lang="en-US" dirty="0"/>
              <a:t>return (4*fact(4-1));        }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E9B1A-26BB-475B-A842-B1DF1C704CA2}"/>
              </a:ext>
            </a:extLst>
          </p:cNvPr>
          <p:cNvSpPr txBox="1"/>
          <p:nvPr/>
        </p:nvSpPr>
        <p:spPr>
          <a:xfrm>
            <a:off x="592290" y="4351920"/>
            <a:ext cx="6840760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fact(3)</a:t>
            </a:r>
            <a:endParaRPr lang="ru-RU" dirty="0"/>
          </a:p>
          <a:p>
            <a:pPr>
              <a:buNone/>
            </a:pPr>
            <a:r>
              <a:rPr lang="en-US" dirty="0"/>
              <a:t>        {        if (3==1)return 1;</a:t>
            </a:r>
            <a:r>
              <a:rPr lang="ru-RU" dirty="0"/>
              <a:t> </a:t>
            </a:r>
            <a:r>
              <a:rPr lang="en-US" dirty="0"/>
              <a:t>return (3*fact(3-1));        }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CB16BF-DF34-4E3E-B38C-815380F35977}"/>
              </a:ext>
            </a:extLst>
          </p:cNvPr>
          <p:cNvSpPr txBox="1"/>
          <p:nvPr/>
        </p:nvSpPr>
        <p:spPr>
          <a:xfrm>
            <a:off x="597361" y="5275087"/>
            <a:ext cx="6840760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fact(2)</a:t>
            </a:r>
            <a:endParaRPr lang="ru-RU" dirty="0"/>
          </a:p>
          <a:p>
            <a:pPr>
              <a:buNone/>
            </a:pPr>
            <a:r>
              <a:rPr lang="en-US" dirty="0"/>
              <a:t>        {        if (2==1)return 1;</a:t>
            </a:r>
            <a:r>
              <a:rPr lang="ru-RU" dirty="0"/>
              <a:t> </a:t>
            </a:r>
            <a:r>
              <a:rPr lang="en-US" dirty="0"/>
              <a:t>return (2*fact(2-1));        }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57B1BD-2806-4562-BDCF-8DD76DA19579}"/>
              </a:ext>
            </a:extLst>
          </p:cNvPr>
          <p:cNvSpPr txBox="1"/>
          <p:nvPr/>
        </p:nvSpPr>
        <p:spPr>
          <a:xfrm>
            <a:off x="611560" y="6096835"/>
            <a:ext cx="6840760" cy="646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fact(1)</a:t>
            </a:r>
            <a:endParaRPr lang="ru-RU" dirty="0"/>
          </a:p>
          <a:p>
            <a:pPr>
              <a:buNone/>
            </a:pPr>
            <a:r>
              <a:rPr lang="en-US" dirty="0"/>
              <a:t>        {        if (1==1)return 1;}</a:t>
            </a:r>
            <a:endParaRPr lang="ru-RU" dirty="0"/>
          </a:p>
        </p:txBody>
      </p:sp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2917D654-4B51-4FDF-B329-39E99757C3A2}"/>
              </a:ext>
            </a:extLst>
          </p:cNvPr>
          <p:cNvSpPr/>
          <p:nvPr/>
        </p:nvSpPr>
        <p:spPr>
          <a:xfrm>
            <a:off x="1835695" y="3168724"/>
            <a:ext cx="261743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низ 12">
            <a:extLst>
              <a:ext uri="{FF2B5EF4-FFF2-40B4-BE49-F238E27FC236}">
                <a16:creationId xmlns:a16="http://schemas.microsoft.com/office/drawing/2014/main" id="{EADBFE84-8031-4EA7-B071-57CDC144409D}"/>
              </a:ext>
            </a:extLst>
          </p:cNvPr>
          <p:cNvSpPr/>
          <p:nvPr/>
        </p:nvSpPr>
        <p:spPr>
          <a:xfrm>
            <a:off x="1736749" y="4048815"/>
            <a:ext cx="261743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CCE3FDBA-D60F-49CF-A44E-F6C6967EA21C}"/>
              </a:ext>
            </a:extLst>
          </p:cNvPr>
          <p:cNvSpPr/>
          <p:nvPr/>
        </p:nvSpPr>
        <p:spPr>
          <a:xfrm>
            <a:off x="1736749" y="4933673"/>
            <a:ext cx="261743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0574506E-1273-4BCA-82CE-4F7E6114D80B}"/>
              </a:ext>
            </a:extLst>
          </p:cNvPr>
          <p:cNvSpPr/>
          <p:nvPr/>
        </p:nvSpPr>
        <p:spPr>
          <a:xfrm>
            <a:off x="1674516" y="5823604"/>
            <a:ext cx="261743" cy="3693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: вниз 16">
            <a:extLst>
              <a:ext uri="{FF2B5EF4-FFF2-40B4-BE49-F238E27FC236}">
                <a16:creationId xmlns:a16="http://schemas.microsoft.com/office/drawing/2014/main" id="{BA43E664-30C2-4CE6-96A1-1AE9B0357771}"/>
              </a:ext>
            </a:extLst>
          </p:cNvPr>
          <p:cNvSpPr/>
          <p:nvPr/>
        </p:nvSpPr>
        <p:spPr>
          <a:xfrm rot="13800546">
            <a:off x="3854873" y="5790290"/>
            <a:ext cx="315596" cy="863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Стрелка: вниз 17">
            <a:extLst>
              <a:ext uri="{FF2B5EF4-FFF2-40B4-BE49-F238E27FC236}">
                <a16:creationId xmlns:a16="http://schemas.microsoft.com/office/drawing/2014/main" id="{64F277DF-783D-4C20-805B-626F1E746060}"/>
              </a:ext>
            </a:extLst>
          </p:cNvPr>
          <p:cNvSpPr/>
          <p:nvPr/>
        </p:nvSpPr>
        <p:spPr>
          <a:xfrm rot="13800546">
            <a:off x="3987224" y="4821884"/>
            <a:ext cx="315596" cy="863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: вниз 18">
            <a:extLst>
              <a:ext uri="{FF2B5EF4-FFF2-40B4-BE49-F238E27FC236}">
                <a16:creationId xmlns:a16="http://schemas.microsoft.com/office/drawing/2014/main" id="{543ADF85-CE96-4D8F-82C4-222DFA4CCA2B}"/>
              </a:ext>
            </a:extLst>
          </p:cNvPr>
          <p:cNvSpPr/>
          <p:nvPr/>
        </p:nvSpPr>
        <p:spPr>
          <a:xfrm rot="13800546">
            <a:off x="4125925" y="3874347"/>
            <a:ext cx="315596" cy="863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: вниз 19">
            <a:extLst>
              <a:ext uri="{FF2B5EF4-FFF2-40B4-BE49-F238E27FC236}">
                <a16:creationId xmlns:a16="http://schemas.microsoft.com/office/drawing/2014/main" id="{CF1C7F3F-0A3C-4A76-9577-36BA1A8D9DF6}"/>
              </a:ext>
            </a:extLst>
          </p:cNvPr>
          <p:cNvSpPr/>
          <p:nvPr/>
        </p:nvSpPr>
        <p:spPr>
          <a:xfrm rot="13800546">
            <a:off x="4080390" y="2951513"/>
            <a:ext cx="315596" cy="8631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низ 22">
            <a:extLst>
              <a:ext uri="{FF2B5EF4-FFF2-40B4-BE49-F238E27FC236}">
                <a16:creationId xmlns:a16="http://schemas.microsoft.com/office/drawing/2014/main" id="{57280838-B73D-4AD2-B34F-14F2744EE847}"/>
              </a:ext>
            </a:extLst>
          </p:cNvPr>
          <p:cNvSpPr/>
          <p:nvPr/>
        </p:nvSpPr>
        <p:spPr>
          <a:xfrm rot="7815219">
            <a:off x="3572842" y="1663717"/>
            <a:ext cx="315596" cy="11802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828A1D-26ED-4CE8-8D9C-291C0429DB01}"/>
              </a:ext>
            </a:extLst>
          </p:cNvPr>
          <p:cNvSpPr txBox="1"/>
          <p:nvPr/>
        </p:nvSpPr>
        <p:spPr>
          <a:xfrm>
            <a:off x="4012670" y="6156983"/>
            <a:ext cx="53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C3D7A4-9A56-4A79-BE89-9EEC61051634}"/>
              </a:ext>
            </a:extLst>
          </p:cNvPr>
          <p:cNvSpPr txBox="1"/>
          <p:nvPr/>
        </p:nvSpPr>
        <p:spPr>
          <a:xfrm>
            <a:off x="4139952" y="5164014"/>
            <a:ext cx="53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A1822E-C7C5-4F74-AF7E-0DE2D444B49F}"/>
              </a:ext>
            </a:extLst>
          </p:cNvPr>
          <p:cNvSpPr txBox="1"/>
          <p:nvPr/>
        </p:nvSpPr>
        <p:spPr>
          <a:xfrm>
            <a:off x="4306857" y="4232160"/>
            <a:ext cx="53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6F325B-6D32-4029-B127-1CC57891BD7F}"/>
              </a:ext>
            </a:extLst>
          </p:cNvPr>
          <p:cNvSpPr txBox="1"/>
          <p:nvPr/>
        </p:nvSpPr>
        <p:spPr>
          <a:xfrm>
            <a:off x="2915817" y="2042222"/>
            <a:ext cx="664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120</a:t>
            </a:r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4CE838-123C-4C43-90EF-9FE37F4525BA}"/>
              </a:ext>
            </a:extLst>
          </p:cNvPr>
          <p:cNvSpPr txBox="1"/>
          <p:nvPr/>
        </p:nvSpPr>
        <p:spPr>
          <a:xfrm>
            <a:off x="4337834" y="3237103"/>
            <a:ext cx="664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576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/>
      <p:bldP spid="25" grpId="0"/>
      <p:bldP spid="26" grpId="0"/>
      <p:bldP spid="27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/>
              <a:t>Преимущества использования функций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ru-RU" dirty="0"/>
              <a:t>Разделение задачи на функции позволяет сократить сложность задачи. </a:t>
            </a:r>
          </a:p>
          <a:p>
            <a:pPr lvl="0"/>
            <a:r>
              <a:rPr lang="ru-RU" dirty="0"/>
              <a:t>Разделение задачи на функции позволяет избежать избыточности кода, т. к. функцию записывают один раз, а вызывают многократно. </a:t>
            </a:r>
          </a:p>
          <a:p>
            <a:pPr lvl="0"/>
            <a:r>
              <a:rPr lang="ru-RU" dirty="0"/>
              <a:t>Можно использовать одну функцию в разных задачах, т.е. сокращается время работы программиста и повышается качество работы, т.к. эта функция уже будет работать без ошибок. </a:t>
            </a:r>
          </a:p>
          <a:p>
            <a:pPr lvl="0"/>
            <a:r>
              <a:rPr lang="ru-RU" dirty="0"/>
              <a:t>Программу, которая содержит функции, легче отлаживать, т.к можно сначала протестировать каждую функцию отдельно (простые задачи), а затем уже интегрировать их в сложную задачу.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Упрощенный формат записи функции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828799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ru-RU" dirty="0"/>
              <a:t>тип </a:t>
            </a:r>
            <a:r>
              <a:rPr lang="ru-RU" b="1" u="sng" dirty="0" err="1"/>
              <a:t>И</a:t>
            </a:r>
            <a:r>
              <a:rPr lang="ru-RU" dirty="0" err="1"/>
              <a:t>мя</a:t>
            </a:r>
            <a:r>
              <a:rPr lang="ru-RU" b="1" u="sng" dirty="0" err="1"/>
              <a:t>Ф</a:t>
            </a:r>
            <a:r>
              <a:rPr lang="ru-RU" dirty="0" err="1"/>
              <a:t>ункции</a:t>
            </a:r>
            <a:r>
              <a:rPr lang="ru-RU" dirty="0"/>
              <a:t>(список формальных параметров)</a:t>
            </a:r>
          </a:p>
          <a:p>
            <a:pPr>
              <a:buNone/>
            </a:pPr>
            <a:r>
              <a:rPr lang="ru-RU" dirty="0"/>
              <a:t>{ </a:t>
            </a:r>
          </a:p>
          <a:p>
            <a:pPr>
              <a:buNone/>
            </a:pPr>
            <a:r>
              <a:rPr lang="ru-RU" dirty="0"/>
              <a:t>	тело функции</a:t>
            </a:r>
          </a:p>
          <a:p>
            <a:pPr>
              <a:buNone/>
            </a:pPr>
            <a:r>
              <a:rPr lang="ru-RU" dirty="0"/>
              <a:t>}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347864" y="3645024"/>
            <a:ext cx="295232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</a:t>
            </a:r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1763688" y="4293096"/>
            <a:ext cx="158417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/>
          <p:nvPr/>
        </p:nvCxnSpPr>
        <p:spPr>
          <a:xfrm>
            <a:off x="1763688" y="4653136"/>
            <a:ext cx="158417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>
            <a:off x="1763688" y="3861048"/>
            <a:ext cx="158417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6228184" y="4293096"/>
            <a:ext cx="158417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рямоугольник 9"/>
          <p:cNvSpPr/>
          <p:nvPr/>
        </p:nvSpPr>
        <p:spPr>
          <a:xfrm>
            <a:off x="251520" y="3814008"/>
            <a:ext cx="20162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Исходные  данные (параметры, передаваемые в функцию)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6444208" y="4437112"/>
            <a:ext cx="19442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Результат (возвращаемое</a:t>
            </a:r>
            <a:br>
              <a:rPr lang="ru-RU" sz="2000" dirty="0"/>
            </a:br>
            <a:r>
              <a:rPr lang="ru-RU" sz="2000" dirty="0"/>
              <a:t> значение)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84284AAF-4717-480A-ABF8-ED56F97E9D63}"/>
              </a:ext>
            </a:extLst>
          </p:cNvPr>
          <p:cNvSpPr/>
          <p:nvPr/>
        </p:nvSpPr>
        <p:spPr>
          <a:xfrm>
            <a:off x="4860032" y="2204864"/>
            <a:ext cx="1728192" cy="612648"/>
          </a:xfrm>
          <a:prstGeom prst="wedgeRectCallout">
            <a:avLst>
              <a:gd name="adj1" fmla="val -84027"/>
              <a:gd name="adj2" fmla="val -78462"/>
            </a:avLst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Может отсутствовать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функции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5338936" cy="4525963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/>
              <a:t>Список формальных параметров</a:t>
            </a:r>
            <a:r>
              <a:rPr lang="ru-RU" dirty="0"/>
              <a:t>  – это те величины, которые требуется передать в функцию. Элементы списка разделяются запятыми. Для каждого параметра указывается тип и имя.</a:t>
            </a:r>
          </a:p>
          <a:p>
            <a:r>
              <a:rPr lang="ru-RU" b="1" dirty="0"/>
              <a:t>Фактические параметры</a:t>
            </a:r>
            <a:r>
              <a:rPr lang="ru-RU" dirty="0"/>
              <a:t> заменяют формальные параметры при выполнении операторов тела функции. Фактические и формальные параметры должны совпадать по количеству, типу и порядку следования.</a:t>
            </a:r>
          </a:p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73D4A40-170A-49E2-A821-8C2ADB63AF22}"/>
              </a:ext>
            </a:extLst>
          </p:cNvPr>
          <p:cNvSpPr/>
          <p:nvPr/>
        </p:nvSpPr>
        <p:spPr>
          <a:xfrm>
            <a:off x="6012160" y="1772816"/>
            <a:ext cx="2592288" cy="121927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int[] </a:t>
            </a:r>
            <a:r>
              <a:rPr lang="en-US" dirty="0" err="1"/>
              <a:t>MakeArray</a:t>
            </a:r>
            <a:r>
              <a:rPr lang="en-US" dirty="0"/>
              <a:t>(int size)</a:t>
            </a:r>
          </a:p>
          <a:p>
            <a:r>
              <a:rPr lang="en-US" dirty="0"/>
              <a:t>{ . . . }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ABA6836-69BF-44D2-9156-568E86C1438E}"/>
              </a:ext>
            </a:extLst>
          </p:cNvPr>
          <p:cNvSpPr/>
          <p:nvPr/>
        </p:nvSpPr>
        <p:spPr>
          <a:xfrm>
            <a:off x="6094512" y="3933055"/>
            <a:ext cx="2592288" cy="2193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void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. . . </a:t>
            </a:r>
          </a:p>
          <a:p>
            <a:r>
              <a:rPr lang="en-US" dirty="0"/>
              <a:t>int[]</a:t>
            </a:r>
            <a:r>
              <a:rPr lang="en-US" dirty="0" err="1"/>
              <a:t>arr</a:t>
            </a:r>
            <a:r>
              <a:rPr lang="en-US" dirty="0"/>
              <a:t>=</a:t>
            </a:r>
            <a:r>
              <a:rPr lang="en-US" dirty="0" err="1"/>
              <a:t>MakeArray</a:t>
            </a:r>
            <a:r>
              <a:rPr lang="en-US" dirty="0"/>
              <a:t>(10);</a:t>
            </a:r>
          </a:p>
          <a:p>
            <a:r>
              <a:rPr lang="en-US" dirty="0"/>
              <a:t>}</a:t>
            </a:r>
            <a:endParaRPr lang="ru-RU" dirty="0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8112DD68-D43B-4026-8086-AC8B2F21F81F}"/>
              </a:ext>
            </a:extLst>
          </p:cNvPr>
          <p:cNvCxnSpPr/>
          <p:nvPr/>
        </p:nvCxnSpPr>
        <p:spPr>
          <a:xfrm flipV="1">
            <a:off x="8172400" y="2470773"/>
            <a:ext cx="0" cy="2664296"/>
          </a:xfrm>
          <a:prstGeom prst="straightConnector1">
            <a:avLst/>
          </a:prstGeom>
          <a:ln w="444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27637739-99D3-43FB-AF09-86A6324D5E05}"/>
              </a:ext>
            </a:extLst>
          </p:cNvPr>
          <p:cNvSpPr/>
          <p:nvPr/>
        </p:nvSpPr>
        <p:spPr>
          <a:xfrm>
            <a:off x="6985409" y="5840671"/>
            <a:ext cx="1594518" cy="864096"/>
          </a:xfrm>
          <a:prstGeom prst="wedgeRectCallout">
            <a:avLst>
              <a:gd name="adj1" fmla="val 25414"/>
              <a:gd name="adj2" fmla="val -8769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Фактический параметр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EAA0F4A1-6EF5-4879-BA19-C38B7AA87DBB}"/>
              </a:ext>
            </a:extLst>
          </p:cNvPr>
          <p:cNvSpPr/>
          <p:nvPr/>
        </p:nvSpPr>
        <p:spPr>
          <a:xfrm>
            <a:off x="7092282" y="1019163"/>
            <a:ext cx="1594518" cy="864096"/>
          </a:xfrm>
          <a:prstGeom prst="wedgeRectCallout">
            <a:avLst>
              <a:gd name="adj1" fmla="val 13081"/>
              <a:gd name="adj2" fmla="val 784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Формальный параметр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Способы передачи параметров в функцию: 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8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ru-RU" dirty="0"/>
              <a:t>по значению;</a:t>
            </a:r>
          </a:p>
          <a:p>
            <a:pPr lvl="0"/>
            <a:r>
              <a:rPr lang="ru-RU" dirty="0"/>
              <a:t>по ссылке (</a:t>
            </a:r>
            <a:r>
              <a:rPr lang="ru-RU" dirty="0" err="1"/>
              <a:t>ref</a:t>
            </a:r>
            <a:r>
              <a:rPr lang="ru-RU" dirty="0"/>
              <a:t>);</a:t>
            </a:r>
          </a:p>
          <a:p>
            <a:pPr lvl="0"/>
            <a:r>
              <a:rPr lang="ru-RU" dirty="0"/>
              <a:t>выходные параметры (</a:t>
            </a:r>
            <a:r>
              <a:rPr lang="ru-RU" dirty="0" err="1"/>
              <a:t>out</a:t>
            </a:r>
            <a:r>
              <a:rPr lang="ru-RU" dirty="0"/>
              <a:t>);</a:t>
            </a:r>
          </a:p>
          <a:p>
            <a:pPr lvl="0"/>
            <a:r>
              <a:rPr lang="ru-RU" dirty="0"/>
              <a:t>массив-параметр (</a:t>
            </a:r>
            <a:r>
              <a:rPr lang="ru-RU" dirty="0" err="1"/>
              <a:t>params</a:t>
            </a:r>
            <a:r>
              <a:rPr lang="ru-RU" dirty="0"/>
              <a:t>).</a:t>
            </a:r>
          </a:p>
          <a:p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915816" y="5085184"/>
            <a:ext cx="2952328" cy="1296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</a:t>
            </a: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3995936" y="3645024"/>
            <a:ext cx="0" cy="1368152"/>
          </a:xfrm>
          <a:prstGeom prst="straightConnector1">
            <a:avLst/>
          </a:prstGeom>
          <a:ln w="381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>
            <a:off x="3491880" y="3645024"/>
            <a:ext cx="0" cy="13681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4572000" y="3645024"/>
            <a:ext cx="0" cy="1368152"/>
          </a:xfrm>
          <a:prstGeom prst="straightConnector1">
            <a:avLst/>
          </a:prstGeom>
          <a:ln w="381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979712" y="407707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 значению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63888" y="4077072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4067944" y="407707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</a:t>
            </a:r>
            <a:endParaRPr lang="ru-RU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>
            <a:off x="5508104" y="3645024"/>
            <a:ext cx="0" cy="136815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5508104" y="3789040"/>
            <a:ext cx="0" cy="93610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Прямоугольник 18"/>
          <p:cNvSpPr/>
          <p:nvPr/>
        </p:nvSpPr>
        <p:spPr>
          <a:xfrm>
            <a:off x="5580112" y="4005064"/>
            <a:ext cx="877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err="1"/>
              <a:t>params</a:t>
            </a:r>
            <a:endParaRPr lang="ru-RU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Возврат значения из функции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теле функции должен быть оператор, который </a:t>
            </a:r>
            <a:r>
              <a:rPr lang="ru-RU" b="1" dirty="0"/>
              <a:t>возвращает</a:t>
            </a:r>
            <a:r>
              <a:rPr lang="ru-RU" dirty="0"/>
              <a:t> полученное значение функции в точку вызова. Он может иметь две формы:</a:t>
            </a:r>
          </a:p>
          <a:p>
            <a:pPr lvl="0"/>
            <a:r>
              <a:rPr lang="en-US" dirty="0"/>
              <a:t>return </a:t>
            </a:r>
            <a:r>
              <a:rPr lang="ru-RU" dirty="0"/>
              <a:t>выражение</a:t>
            </a:r>
            <a:r>
              <a:rPr lang="en-US" dirty="0"/>
              <a:t>;</a:t>
            </a:r>
            <a:r>
              <a:rPr lang="ru-RU" dirty="0"/>
              <a:t> //тип результата</a:t>
            </a:r>
          </a:p>
          <a:p>
            <a:pPr lvl="0"/>
            <a:r>
              <a:rPr lang="en-US" dirty="0"/>
              <a:t>return;</a:t>
            </a:r>
            <a:r>
              <a:rPr lang="ru-RU" dirty="0"/>
              <a:t>//тип </a:t>
            </a:r>
            <a:r>
              <a:rPr lang="en-US" dirty="0"/>
              <a:t>void</a:t>
            </a:r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FB0CA-DFC6-4742-A2E5-FD466AB86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Обмен данными между функциями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BD8F56-A1A1-42A2-AF14-3675091DF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5698976" cy="4525963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Исходные данные могут быть получены:</a:t>
            </a:r>
          </a:p>
          <a:p>
            <a:pPr lvl="1"/>
            <a:r>
              <a:rPr lang="ru-RU" b="1" u="sng" dirty="0"/>
              <a:t>как параметры метода;</a:t>
            </a:r>
          </a:p>
          <a:p>
            <a:pPr lvl="1"/>
            <a:r>
              <a:rPr lang="ru-RU" dirty="0"/>
              <a:t>как глобальные переменные (по отношению к методу);</a:t>
            </a:r>
          </a:p>
          <a:p>
            <a:pPr lvl="1"/>
            <a:r>
              <a:rPr lang="ru-RU" dirty="0"/>
              <a:t>от внешних устройств (файлы, потоки ввода).</a:t>
            </a:r>
          </a:p>
          <a:p>
            <a:r>
              <a:rPr lang="ru-RU" dirty="0"/>
              <a:t>Результаты метод может передавать:</a:t>
            </a:r>
          </a:p>
          <a:p>
            <a:pPr lvl="1"/>
            <a:r>
              <a:rPr lang="ru-RU" b="1" u="sng" dirty="0"/>
              <a:t>в точку вызова, как возвращаемое функцией значение;</a:t>
            </a:r>
          </a:p>
          <a:p>
            <a:pPr lvl="1"/>
            <a:r>
              <a:rPr lang="ru-RU" dirty="0"/>
              <a:t>в глобальные по отношению к методу переменные;</a:t>
            </a:r>
          </a:p>
          <a:p>
            <a:pPr lvl="1"/>
            <a:r>
              <a:rPr lang="ru-RU" dirty="0"/>
              <a:t>внешним устройствам (файлы, потоки вывода);</a:t>
            </a:r>
          </a:p>
          <a:p>
            <a:pPr lvl="1"/>
            <a:r>
              <a:rPr lang="ru-RU" b="1" u="sng" dirty="0"/>
              <a:t>через параметры метода.</a:t>
            </a:r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8EF6DAC9-C64E-42EA-BC6A-9C1708059A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9543864"/>
              </p:ext>
            </p:extLst>
          </p:nvPr>
        </p:nvGraphicFramePr>
        <p:xfrm>
          <a:off x="5508104" y="1700808"/>
          <a:ext cx="3240360" cy="3744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0031BE20-BC85-43BC-ACB1-274B303D150F}"/>
              </a:ext>
            </a:extLst>
          </p:cNvPr>
          <p:cNvSpPr/>
          <p:nvPr/>
        </p:nvSpPr>
        <p:spPr>
          <a:xfrm>
            <a:off x="6804248" y="2110768"/>
            <a:ext cx="720080" cy="328898"/>
          </a:xfrm>
          <a:prstGeom prst="rightArrow">
            <a:avLst/>
          </a:prstGeom>
          <a:solidFill>
            <a:srgbClr val="FFC000"/>
          </a:solidFill>
          <a:ln w="381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int[]</a:t>
            </a:r>
            <a:r>
              <a:rPr lang="en-US" sz="1400" dirty="0" err="1">
                <a:solidFill>
                  <a:prstClr val="black"/>
                </a:solidFill>
                <a:latin typeface="Calibri"/>
              </a:rPr>
              <a:t>arr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872FCAFA-B44A-44F4-BA00-E31697460C8B}"/>
              </a:ext>
            </a:extLst>
          </p:cNvPr>
          <p:cNvSpPr/>
          <p:nvPr/>
        </p:nvSpPr>
        <p:spPr>
          <a:xfrm rot="2652692">
            <a:off x="6935266" y="2921345"/>
            <a:ext cx="720080" cy="328898"/>
          </a:xfrm>
          <a:prstGeom prst="rightArrow">
            <a:avLst/>
          </a:prstGeom>
          <a:solidFill>
            <a:srgbClr val="FFC000"/>
          </a:solidFill>
          <a:ln w="381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int[]</a:t>
            </a:r>
            <a:r>
              <a:rPr lang="en-US" sz="1400" dirty="0" err="1">
                <a:solidFill>
                  <a:prstClr val="black"/>
                </a:solidFill>
                <a:latin typeface="Calibri"/>
              </a:rPr>
              <a:t>arr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Стрелка: вправо 13">
            <a:extLst>
              <a:ext uri="{FF2B5EF4-FFF2-40B4-BE49-F238E27FC236}">
                <a16:creationId xmlns:a16="http://schemas.microsoft.com/office/drawing/2014/main" id="{D7C63DC5-0CC4-445D-83FA-9011E2D8EF8C}"/>
              </a:ext>
            </a:extLst>
          </p:cNvPr>
          <p:cNvSpPr/>
          <p:nvPr/>
        </p:nvSpPr>
        <p:spPr>
          <a:xfrm rot="5400000">
            <a:off x="6433999" y="2918427"/>
            <a:ext cx="720080" cy="328898"/>
          </a:xfrm>
          <a:prstGeom prst="rightArrow">
            <a:avLst/>
          </a:prstGeom>
          <a:solidFill>
            <a:srgbClr val="FFC000"/>
          </a:solidFill>
          <a:ln w="381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int[]</a:t>
            </a:r>
            <a:r>
              <a:rPr lang="en-US" sz="1400" dirty="0" err="1">
                <a:solidFill>
                  <a:prstClr val="black"/>
                </a:solidFill>
                <a:latin typeface="Calibri"/>
              </a:rPr>
              <a:t>arr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Стрелка: вправо 14">
            <a:extLst>
              <a:ext uri="{FF2B5EF4-FFF2-40B4-BE49-F238E27FC236}">
                <a16:creationId xmlns:a16="http://schemas.microsoft.com/office/drawing/2014/main" id="{2E4D9F48-FDE4-4781-BD1C-E223A1D04DEA}"/>
              </a:ext>
            </a:extLst>
          </p:cNvPr>
          <p:cNvSpPr/>
          <p:nvPr/>
        </p:nvSpPr>
        <p:spPr>
          <a:xfrm rot="5400000">
            <a:off x="7143555" y="3883689"/>
            <a:ext cx="720080" cy="328898"/>
          </a:xfrm>
          <a:prstGeom prst="rightArrow">
            <a:avLst/>
          </a:prstGeom>
          <a:solidFill>
            <a:srgbClr val="FFC000"/>
          </a:solidFill>
          <a:ln w="38100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spcFirstLastPara="0" vert="horz" wrap="square" lIns="53340" tIns="53340" rIns="53340" bIns="53340" numCol="1" spcCol="1270" anchor="ctr" anchorCtr="0">
            <a:noAutofit/>
          </a:bodyPr>
          <a:lstStyle/>
          <a:p>
            <a:pPr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prstClr val="black"/>
                </a:solidFill>
                <a:latin typeface="Calibri"/>
              </a:rPr>
              <a:t>int[]</a:t>
            </a:r>
            <a:r>
              <a:rPr lang="en-US" sz="1400" dirty="0" err="1">
                <a:solidFill>
                  <a:prstClr val="black"/>
                </a:solidFill>
                <a:latin typeface="Calibri"/>
              </a:rPr>
              <a:t>arr</a:t>
            </a:r>
            <a:endParaRPr lang="ru-RU" sz="1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909604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2425</Words>
  <Application>Microsoft Office PowerPoint</Application>
  <PresentationFormat>Экран (4:3)</PresentationFormat>
  <Paragraphs>365</Paragraphs>
  <Slides>32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7" baseType="lpstr">
      <vt:lpstr>-apple-system</vt:lpstr>
      <vt:lpstr>Arial</vt:lpstr>
      <vt:lpstr>Calibri</vt:lpstr>
      <vt:lpstr>Cambria Math</vt:lpstr>
      <vt:lpstr>Тема Office</vt:lpstr>
      <vt:lpstr>Функции</vt:lpstr>
      <vt:lpstr>Функции (методы)</vt:lpstr>
      <vt:lpstr>Задача</vt:lpstr>
      <vt:lpstr>Преимущества использования функций</vt:lpstr>
      <vt:lpstr>Упрощенный формат записи функции</vt:lpstr>
      <vt:lpstr>Параметры функции</vt:lpstr>
      <vt:lpstr>Способы передачи параметров в функцию: </vt:lpstr>
      <vt:lpstr>Возврат значения из функции</vt:lpstr>
      <vt:lpstr>Обмен данными между функциями</vt:lpstr>
      <vt:lpstr>Задача</vt:lpstr>
      <vt:lpstr>Задача</vt:lpstr>
      <vt:lpstr>Передача параметров по значению </vt:lpstr>
      <vt:lpstr>Передача параметров по значению </vt:lpstr>
      <vt:lpstr>Передача параметров по ссылке  (ref и out)</vt:lpstr>
      <vt:lpstr>Передача выходных параметров</vt:lpstr>
      <vt:lpstr>Передача выходных параметров</vt:lpstr>
      <vt:lpstr>Отличия между  ссылочными и выходными параметрами</vt:lpstr>
      <vt:lpstr>Передача выходных параметров</vt:lpstr>
      <vt:lpstr>Пример организации меню</vt:lpstr>
      <vt:lpstr>Пример организации меню</vt:lpstr>
      <vt:lpstr>Функции с переменным числом параметров</vt:lpstr>
      <vt:lpstr>Функции с переменным числом параметров</vt:lpstr>
      <vt:lpstr>Необязательные параметры (параметры по умолчанию)</vt:lpstr>
      <vt:lpstr>Необязательные параметры (параметры по умолчанию)</vt:lpstr>
      <vt:lpstr>Именованные параметры</vt:lpstr>
      <vt:lpstr>Необязательные параметры (параметры по умолчанию)</vt:lpstr>
      <vt:lpstr>Перегрузка функций</vt:lpstr>
      <vt:lpstr>Перегрузка функций</vt:lpstr>
      <vt:lpstr>Локальные функции</vt:lpstr>
      <vt:lpstr>Рекурсивные функции</vt:lpstr>
      <vt:lpstr>Рекурсивные функции</vt:lpstr>
      <vt:lpstr>Рекурсивные функции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Функции</dc:title>
  <dc:creator>VikentyevaOL</dc:creator>
  <cp:lastModifiedBy>Olga Vikenteva</cp:lastModifiedBy>
  <cp:revision>26</cp:revision>
  <dcterms:created xsi:type="dcterms:W3CDTF">2015-11-09T13:30:21Z</dcterms:created>
  <dcterms:modified xsi:type="dcterms:W3CDTF">2023-11-20T12:55:27Z</dcterms:modified>
</cp:coreProperties>
</file>