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80" r:id="rId6"/>
    <p:sldId id="283" r:id="rId7"/>
    <p:sldId id="279" r:id="rId8"/>
    <p:sldId id="260" r:id="rId9"/>
    <p:sldId id="359" r:id="rId10"/>
    <p:sldId id="360" r:id="rId11"/>
    <p:sldId id="361" r:id="rId12"/>
    <p:sldId id="310" r:id="rId13"/>
    <p:sldId id="307" r:id="rId14"/>
    <p:sldId id="281" r:id="rId15"/>
    <p:sldId id="285" r:id="rId16"/>
    <p:sldId id="263" r:id="rId17"/>
    <p:sldId id="264" r:id="rId18"/>
    <p:sldId id="282" r:id="rId19"/>
    <p:sldId id="284" r:id="rId20"/>
    <p:sldId id="372" r:id="rId21"/>
    <p:sldId id="261" r:id="rId22"/>
    <p:sldId id="309" r:id="rId23"/>
    <p:sldId id="362" r:id="rId24"/>
    <p:sldId id="363" r:id="rId25"/>
    <p:sldId id="313" r:id="rId26"/>
    <p:sldId id="314" r:id="rId27"/>
    <p:sldId id="364" r:id="rId28"/>
    <p:sldId id="365" r:id="rId29"/>
    <p:sldId id="366" r:id="rId30"/>
    <p:sldId id="367" r:id="rId31"/>
    <p:sldId id="368" r:id="rId32"/>
    <p:sldId id="267" r:id="rId33"/>
    <p:sldId id="268" r:id="rId34"/>
    <p:sldId id="270" r:id="rId35"/>
    <p:sldId id="276" r:id="rId36"/>
    <p:sldId id="277" r:id="rId37"/>
    <p:sldId id="369" r:id="rId38"/>
    <p:sldId id="370" r:id="rId39"/>
    <p:sldId id="371" r:id="rId40"/>
    <p:sldId id="271" r:id="rId41"/>
    <p:sldId id="272" r:id="rId42"/>
    <p:sldId id="273" r:id="rId43"/>
    <p:sldId id="274" r:id="rId44"/>
    <p:sldId id="275" r:id="rId45"/>
    <p:sldId id="278" r:id="rId46"/>
    <p:sldId id="358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14" autoAdjust="0"/>
  </p:normalViewPr>
  <p:slideViewPr>
    <p:cSldViewPr>
      <p:cViewPr varScale="1">
        <p:scale>
          <a:sx n="69" d="100"/>
          <a:sy n="69" d="100"/>
        </p:scale>
        <p:origin x="18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A0A51B-4C77-408E-B51F-E8213EB1AFA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CCFA679-679C-4F46-9902-4F8796E2A563}">
      <dgm:prSet phldrT="[Текст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namespace1</a:t>
          </a:r>
          <a:endParaRPr lang="ru-RU" dirty="0">
            <a:solidFill>
              <a:schemeClr val="tx1"/>
            </a:solidFill>
          </a:endParaRPr>
        </a:p>
      </dgm:t>
    </dgm:pt>
    <dgm:pt modelId="{563B4FAE-5092-412D-9303-AD6C7B6DC500}" type="parTrans" cxnId="{C4519660-C98A-4CBF-9770-DDD310A2795D}">
      <dgm:prSet/>
      <dgm:spPr/>
      <dgm:t>
        <a:bodyPr/>
        <a:lstStyle/>
        <a:p>
          <a:endParaRPr lang="ru-RU"/>
        </a:p>
      </dgm:t>
    </dgm:pt>
    <dgm:pt modelId="{7AC368DF-D2BA-4B4D-8BEF-9C357B8E3F0F}" type="sibTrans" cxnId="{C4519660-C98A-4CBF-9770-DDD310A2795D}">
      <dgm:prSet/>
      <dgm:spPr/>
      <dgm:t>
        <a:bodyPr/>
        <a:lstStyle/>
        <a:p>
          <a:endParaRPr lang="ru-RU"/>
        </a:p>
      </dgm:t>
    </dgm:pt>
    <dgm:pt modelId="{EF8E6A77-705D-4832-BF2E-86E8B211AE1D}">
      <dgm:prSet phldrT="[Текст]"/>
      <dgm:spPr/>
      <dgm:t>
        <a:bodyPr/>
        <a:lstStyle/>
        <a:p>
          <a:r>
            <a:rPr lang="en-US" dirty="0"/>
            <a:t>class C11{….}</a:t>
          </a:r>
          <a:endParaRPr lang="ru-RU" dirty="0"/>
        </a:p>
      </dgm:t>
    </dgm:pt>
    <dgm:pt modelId="{C4698D97-2E2A-48DA-8DCA-6A185EB1160B}" type="parTrans" cxnId="{60DDA855-62D8-4839-9AE6-55ED84498380}">
      <dgm:prSet/>
      <dgm:spPr/>
      <dgm:t>
        <a:bodyPr/>
        <a:lstStyle/>
        <a:p>
          <a:endParaRPr lang="ru-RU"/>
        </a:p>
      </dgm:t>
    </dgm:pt>
    <dgm:pt modelId="{7546E28C-E444-49DD-A010-26CC9CBBE3F8}" type="sibTrans" cxnId="{60DDA855-62D8-4839-9AE6-55ED84498380}">
      <dgm:prSet/>
      <dgm:spPr/>
      <dgm:t>
        <a:bodyPr/>
        <a:lstStyle/>
        <a:p>
          <a:endParaRPr lang="ru-RU"/>
        </a:p>
      </dgm:t>
    </dgm:pt>
    <dgm:pt modelId="{FA4F4150-CD9E-4EF4-AD01-15B4DB951E16}">
      <dgm:prSet phldrT="[Текст]"/>
      <dgm:spPr/>
      <dgm:t>
        <a:bodyPr/>
        <a:lstStyle/>
        <a:p>
          <a:r>
            <a:rPr lang="en-US" dirty="0"/>
            <a:t>class C1n{….}</a:t>
          </a:r>
          <a:endParaRPr lang="ru-RU" dirty="0"/>
        </a:p>
      </dgm:t>
    </dgm:pt>
    <dgm:pt modelId="{73003F38-BA98-46B8-A816-11E4091581B9}" type="parTrans" cxnId="{6B2EAF0A-0771-4593-B06B-AE65772E1608}">
      <dgm:prSet/>
      <dgm:spPr/>
      <dgm:t>
        <a:bodyPr/>
        <a:lstStyle/>
        <a:p>
          <a:endParaRPr lang="ru-RU"/>
        </a:p>
      </dgm:t>
    </dgm:pt>
    <dgm:pt modelId="{11F5E9CE-8851-4741-AB04-569C182CB175}" type="sibTrans" cxnId="{6B2EAF0A-0771-4593-B06B-AE65772E1608}">
      <dgm:prSet/>
      <dgm:spPr/>
      <dgm:t>
        <a:bodyPr/>
        <a:lstStyle/>
        <a:p>
          <a:endParaRPr lang="ru-RU"/>
        </a:p>
      </dgm:t>
    </dgm:pt>
    <dgm:pt modelId="{099B00F2-247F-431F-BF90-357D31C65810}">
      <dgm:prSet phldrT="[Текст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namespaceN</a:t>
          </a:r>
          <a:endParaRPr lang="ru-RU" dirty="0">
            <a:solidFill>
              <a:schemeClr val="tx1"/>
            </a:solidFill>
          </a:endParaRPr>
        </a:p>
      </dgm:t>
    </dgm:pt>
    <dgm:pt modelId="{ADDBD90A-5E5C-40FA-AE7E-E1B116D73DD4}" type="parTrans" cxnId="{834E3799-EF7F-4D8A-AB49-C5EFC1A4E70F}">
      <dgm:prSet/>
      <dgm:spPr/>
      <dgm:t>
        <a:bodyPr/>
        <a:lstStyle/>
        <a:p>
          <a:endParaRPr lang="ru-RU"/>
        </a:p>
      </dgm:t>
    </dgm:pt>
    <dgm:pt modelId="{CC7DDEF2-924E-4F65-8950-E2C3A91D70A3}" type="sibTrans" cxnId="{834E3799-EF7F-4D8A-AB49-C5EFC1A4E70F}">
      <dgm:prSet/>
      <dgm:spPr/>
      <dgm:t>
        <a:bodyPr/>
        <a:lstStyle/>
        <a:p>
          <a:endParaRPr lang="ru-RU"/>
        </a:p>
      </dgm:t>
    </dgm:pt>
    <dgm:pt modelId="{25834F4F-127A-464D-A646-50BEEA1B5B61}">
      <dgm:prSet phldrT="[Текст]"/>
      <dgm:spPr/>
      <dgm:t>
        <a:bodyPr/>
        <a:lstStyle/>
        <a:p>
          <a:r>
            <a:rPr lang="en-US" dirty="0"/>
            <a:t>class CN1{….}</a:t>
          </a:r>
          <a:endParaRPr lang="ru-RU" dirty="0"/>
        </a:p>
      </dgm:t>
    </dgm:pt>
    <dgm:pt modelId="{836AE113-6DEA-4431-B8DB-DE9DB7E8B34D}" type="parTrans" cxnId="{30597497-696B-473B-945C-BDA27977FE28}">
      <dgm:prSet/>
      <dgm:spPr/>
      <dgm:t>
        <a:bodyPr/>
        <a:lstStyle/>
        <a:p>
          <a:endParaRPr lang="ru-RU"/>
        </a:p>
      </dgm:t>
    </dgm:pt>
    <dgm:pt modelId="{7992DC4A-36E9-48D5-A298-14D039B2358F}" type="sibTrans" cxnId="{30597497-696B-473B-945C-BDA27977FE28}">
      <dgm:prSet/>
      <dgm:spPr/>
      <dgm:t>
        <a:bodyPr/>
        <a:lstStyle/>
        <a:p>
          <a:endParaRPr lang="ru-RU"/>
        </a:p>
      </dgm:t>
    </dgm:pt>
    <dgm:pt modelId="{75059111-7F04-4B08-B15F-4CA437055016}">
      <dgm:prSet phldrT="[Текст]"/>
      <dgm:spPr/>
      <dgm:t>
        <a:bodyPr/>
        <a:lstStyle/>
        <a:p>
          <a:r>
            <a:rPr lang="en-US" dirty="0"/>
            <a:t>class </a:t>
          </a:r>
          <a:r>
            <a:rPr lang="en-US" dirty="0" err="1"/>
            <a:t>CNn</a:t>
          </a:r>
          <a:r>
            <a:rPr lang="en-US" dirty="0"/>
            <a:t>{….}</a:t>
          </a:r>
          <a:endParaRPr lang="ru-RU" dirty="0"/>
        </a:p>
      </dgm:t>
    </dgm:pt>
    <dgm:pt modelId="{F9DDD1CC-E61D-417B-BD4A-0131088FE4F4}" type="parTrans" cxnId="{3233111B-AB65-4D72-B587-D758677B0DA2}">
      <dgm:prSet/>
      <dgm:spPr/>
      <dgm:t>
        <a:bodyPr/>
        <a:lstStyle/>
        <a:p>
          <a:endParaRPr lang="ru-RU"/>
        </a:p>
      </dgm:t>
    </dgm:pt>
    <dgm:pt modelId="{13D75429-5FA9-4DD1-9D47-363F242F1C24}" type="sibTrans" cxnId="{3233111B-AB65-4D72-B587-D758677B0DA2}">
      <dgm:prSet/>
      <dgm:spPr/>
      <dgm:t>
        <a:bodyPr/>
        <a:lstStyle/>
        <a:p>
          <a:endParaRPr lang="ru-RU"/>
        </a:p>
      </dgm:t>
    </dgm:pt>
    <dgm:pt modelId="{E57EF9FC-5A09-482E-A051-1C7B4B302D19}" type="pres">
      <dgm:prSet presAssocID="{61A0A51B-4C77-408E-B51F-E8213EB1AFA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26351D-1045-403B-8F17-DB2EC0396544}" type="pres">
      <dgm:prSet presAssocID="{7CCFA679-679C-4F46-9902-4F8796E2A563}" presName="root" presStyleCnt="0"/>
      <dgm:spPr/>
    </dgm:pt>
    <dgm:pt modelId="{A22F7E13-B749-4687-9B85-5A2ABB6343AF}" type="pres">
      <dgm:prSet presAssocID="{7CCFA679-679C-4F46-9902-4F8796E2A563}" presName="rootComposite" presStyleCnt="0"/>
      <dgm:spPr/>
    </dgm:pt>
    <dgm:pt modelId="{2566F63B-3A2A-4809-AA7B-602163A29881}" type="pres">
      <dgm:prSet presAssocID="{7CCFA679-679C-4F46-9902-4F8796E2A563}" presName="rootText" presStyleLbl="node1" presStyleIdx="0" presStyleCnt="2"/>
      <dgm:spPr/>
    </dgm:pt>
    <dgm:pt modelId="{EE071E90-3F21-452A-8F1D-7D500E223C0B}" type="pres">
      <dgm:prSet presAssocID="{7CCFA679-679C-4F46-9902-4F8796E2A563}" presName="rootConnector" presStyleLbl="node1" presStyleIdx="0" presStyleCnt="2"/>
      <dgm:spPr/>
    </dgm:pt>
    <dgm:pt modelId="{9F3B036C-51ED-4F0C-A890-E9DF028D1EFA}" type="pres">
      <dgm:prSet presAssocID="{7CCFA679-679C-4F46-9902-4F8796E2A563}" presName="childShape" presStyleCnt="0"/>
      <dgm:spPr/>
    </dgm:pt>
    <dgm:pt modelId="{25DF8C15-00D2-44B7-BD30-D6CAA8F589C9}" type="pres">
      <dgm:prSet presAssocID="{C4698D97-2E2A-48DA-8DCA-6A185EB1160B}" presName="Name13" presStyleLbl="parChTrans1D2" presStyleIdx="0" presStyleCnt="4"/>
      <dgm:spPr/>
    </dgm:pt>
    <dgm:pt modelId="{28754AE0-5830-4410-8429-8979AB235948}" type="pres">
      <dgm:prSet presAssocID="{EF8E6A77-705D-4832-BF2E-86E8B211AE1D}" presName="childText" presStyleLbl="bgAcc1" presStyleIdx="0" presStyleCnt="4">
        <dgm:presLayoutVars>
          <dgm:bulletEnabled val="1"/>
        </dgm:presLayoutVars>
      </dgm:prSet>
      <dgm:spPr/>
    </dgm:pt>
    <dgm:pt modelId="{2F3CF98B-A8F7-4D87-A741-D7A0EF545886}" type="pres">
      <dgm:prSet presAssocID="{73003F38-BA98-46B8-A816-11E4091581B9}" presName="Name13" presStyleLbl="parChTrans1D2" presStyleIdx="1" presStyleCnt="4"/>
      <dgm:spPr/>
    </dgm:pt>
    <dgm:pt modelId="{00132762-7F48-4EEF-A4F3-844CA44C905A}" type="pres">
      <dgm:prSet presAssocID="{FA4F4150-CD9E-4EF4-AD01-15B4DB951E16}" presName="childText" presStyleLbl="bgAcc1" presStyleIdx="1" presStyleCnt="4">
        <dgm:presLayoutVars>
          <dgm:bulletEnabled val="1"/>
        </dgm:presLayoutVars>
      </dgm:prSet>
      <dgm:spPr/>
    </dgm:pt>
    <dgm:pt modelId="{C53E98A3-4C96-4878-BD5D-1BD1158E0AC4}" type="pres">
      <dgm:prSet presAssocID="{099B00F2-247F-431F-BF90-357D31C65810}" presName="root" presStyleCnt="0"/>
      <dgm:spPr/>
    </dgm:pt>
    <dgm:pt modelId="{5EE4AE08-2993-4CD4-BBE6-FF25500E7232}" type="pres">
      <dgm:prSet presAssocID="{099B00F2-247F-431F-BF90-357D31C65810}" presName="rootComposite" presStyleCnt="0"/>
      <dgm:spPr/>
    </dgm:pt>
    <dgm:pt modelId="{7FEDF29F-C2DB-457B-9936-0A1148449E58}" type="pres">
      <dgm:prSet presAssocID="{099B00F2-247F-431F-BF90-357D31C65810}" presName="rootText" presStyleLbl="node1" presStyleIdx="1" presStyleCnt="2"/>
      <dgm:spPr/>
    </dgm:pt>
    <dgm:pt modelId="{FF505357-6E8F-49A8-A575-638EC9AA3813}" type="pres">
      <dgm:prSet presAssocID="{099B00F2-247F-431F-BF90-357D31C65810}" presName="rootConnector" presStyleLbl="node1" presStyleIdx="1" presStyleCnt="2"/>
      <dgm:spPr/>
    </dgm:pt>
    <dgm:pt modelId="{7CEB15DD-007F-4F6D-B2B1-6DBE26A3DA38}" type="pres">
      <dgm:prSet presAssocID="{099B00F2-247F-431F-BF90-357D31C65810}" presName="childShape" presStyleCnt="0"/>
      <dgm:spPr/>
    </dgm:pt>
    <dgm:pt modelId="{799A76F0-34D4-44C3-8CD8-E36D92F1D731}" type="pres">
      <dgm:prSet presAssocID="{836AE113-6DEA-4431-B8DB-DE9DB7E8B34D}" presName="Name13" presStyleLbl="parChTrans1D2" presStyleIdx="2" presStyleCnt="4"/>
      <dgm:spPr/>
    </dgm:pt>
    <dgm:pt modelId="{C80D8AC5-7623-4081-B21D-D03C92EAE5F7}" type="pres">
      <dgm:prSet presAssocID="{25834F4F-127A-464D-A646-50BEEA1B5B61}" presName="childText" presStyleLbl="bgAcc1" presStyleIdx="2" presStyleCnt="4">
        <dgm:presLayoutVars>
          <dgm:bulletEnabled val="1"/>
        </dgm:presLayoutVars>
      </dgm:prSet>
      <dgm:spPr/>
    </dgm:pt>
    <dgm:pt modelId="{D2438EEC-0DBD-42B2-B915-2B187843B231}" type="pres">
      <dgm:prSet presAssocID="{F9DDD1CC-E61D-417B-BD4A-0131088FE4F4}" presName="Name13" presStyleLbl="parChTrans1D2" presStyleIdx="3" presStyleCnt="4"/>
      <dgm:spPr/>
    </dgm:pt>
    <dgm:pt modelId="{B922F4F2-36C0-4666-AF0B-FDEAFB6E7C45}" type="pres">
      <dgm:prSet presAssocID="{75059111-7F04-4B08-B15F-4CA437055016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64A4410A-4499-4FEA-83BA-4B383AD0181E}" type="presOf" srcId="{836AE113-6DEA-4431-B8DB-DE9DB7E8B34D}" destId="{799A76F0-34D4-44C3-8CD8-E36D92F1D731}" srcOrd="0" destOrd="0" presId="urn:microsoft.com/office/officeart/2005/8/layout/hierarchy3"/>
    <dgm:cxn modelId="{6B2EAF0A-0771-4593-B06B-AE65772E1608}" srcId="{7CCFA679-679C-4F46-9902-4F8796E2A563}" destId="{FA4F4150-CD9E-4EF4-AD01-15B4DB951E16}" srcOrd="1" destOrd="0" parTransId="{73003F38-BA98-46B8-A816-11E4091581B9}" sibTransId="{11F5E9CE-8851-4741-AB04-569C182CB175}"/>
    <dgm:cxn modelId="{0878A70F-B2FB-44D3-A7C2-F34777D90482}" type="presOf" srcId="{F9DDD1CC-E61D-417B-BD4A-0131088FE4F4}" destId="{D2438EEC-0DBD-42B2-B915-2B187843B231}" srcOrd="0" destOrd="0" presId="urn:microsoft.com/office/officeart/2005/8/layout/hierarchy3"/>
    <dgm:cxn modelId="{3233111B-AB65-4D72-B587-D758677B0DA2}" srcId="{099B00F2-247F-431F-BF90-357D31C65810}" destId="{75059111-7F04-4B08-B15F-4CA437055016}" srcOrd="1" destOrd="0" parTransId="{F9DDD1CC-E61D-417B-BD4A-0131088FE4F4}" sibTransId="{13D75429-5FA9-4DD1-9D47-363F242F1C24}"/>
    <dgm:cxn modelId="{FC5AEF1B-4879-4DAB-9103-FE4DE2574396}" type="presOf" srcId="{099B00F2-247F-431F-BF90-357D31C65810}" destId="{FF505357-6E8F-49A8-A575-638EC9AA3813}" srcOrd="1" destOrd="0" presId="urn:microsoft.com/office/officeart/2005/8/layout/hierarchy3"/>
    <dgm:cxn modelId="{45006B28-DBB5-4B89-8859-C43EE5D979F7}" type="presOf" srcId="{7CCFA679-679C-4F46-9902-4F8796E2A563}" destId="{2566F63B-3A2A-4809-AA7B-602163A29881}" srcOrd="0" destOrd="0" presId="urn:microsoft.com/office/officeart/2005/8/layout/hierarchy3"/>
    <dgm:cxn modelId="{C4519660-C98A-4CBF-9770-DDD310A2795D}" srcId="{61A0A51B-4C77-408E-B51F-E8213EB1AFA8}" destId="{7CCFA679-679C-4F46-9902-4F8796E2A563}" srcOrd="0" destOrd="0" parTransId="{563B4FAE-5092-412D-9303-AD6C7B6DC500}" sibTransId="{7AC368DF-D2BA-4B4D-8BEF-9C357B8E3F0F}"/>
    <dgm:cxn modelId="{599F0045-721B-4308-A1A1-D79A72323FE0}" type="presOf" srcId="{75059111-7F04-4B08-B15F-4CA437055016}" destId="{B922F4F2-36C0-4666-AF0B-FDEAFB6E7C45}" srcOrd="0" destOrd="0" presId="urn:microsoft.com/office/officeart/2005/8/layout/hierarchy3"/>
    <dgm:cxn modelId="{60DDA855-62D8-4839-9AE6-55ED84498380}" srcId="{7CCFA679-679C-4F46-9902-4F8796E2A563}" destId="{EF8E6A77-705D-4832-BF2E-86E8B211AE1D}" srcOrd="0" destOrd="0" parTransId="{C4698D97-2E2A-48DA-8DCA-6A185EB1160B}" sibTransId="{7546E28C-E444-49DD-A010-26CC9CBBE3F8}"/>
    <dgm:cxn modelId="{93BE6996-E7A5-4067-8D13-5B6094888902}" type="presOf" srcId="{EF8E6A77-705D-4832-BF2E-86E8B211AE1D}" destId="{28754AE0-5830-4410-8429-8979AB235948}" srcOrd="0" destOrd="0" presId="urn:microsoft.com/office/officeart/2005/8/layout/hierarchy3"/>
    <dgm:cxn modelId="{30597497-696B-473B-945C-BDA27977FE28}" srcId="{099B00F2-247F-431F-BF90-357D31C65810}" destId="{25834F4F-127A-464D-A646-50BEEA1B5B61}" srcOrd="0" destOrd="0" parTransId="{836AE113-6DEA-4431-B8DB-DE9DB7E8B34D}" sibTransId="{7992DC4A-36E9-48D5-A298-14D039B2358F}"/>
    <dgm:cxn modelId="{834E3799-EF7F-4D8A-AB49-C5EFC1A4E70F}" srcId="{61A0A51B-4C77-408E-B51F-E8213EB1AFA8}" destId="{099B00F2-247F-431F-BF90-357D31C65810}" srcOrd="1" destOrd="0" parTransId="{ADDBD90A-5E5C-40FA-AE7E-E1B116D73DD4}" sibTransId="{CC7DDEF2-924E-4F65-8950-E2C3A91D70A3}"/>
    <dgm:cxn modelId="{6803A3A5-0BE3-4398-AA40-C88B6FE2378B}" type="presOf" srcId="{61A0A51B-4C77-408E-B51F-E8213EB1AFA8}" destId="{E57EF9FC-5A09-482E-A051-1C7B4B302D19}" srcOrd="0" destOrd="0" presId="urn:microsoft.com/office/officeart/2005/8/layout/hierarchy3"/>
    <dgm:cxn modelId="{FF822FCE-C062-4040-BC4A-D981301463C7}" type="presOf" srcId="{C4698D97-2E2A-48DA-8DCA-6A185EB1160B}" destId="{25DF8C15-00D2-44B7-BD30-D6CAA8F589C9}" srcOrd="0" destOrd="0" presId="urn:microsoft.com/office/officeart/2005/8/layout/hierarchy3"/>
    <dgm:cxn modelId="{2E2A82D3-5E72-451B-92D9-CDF893BD2F85}" type="presOf" srcId="{25834F4F-127A-464D-A646-50BEEA1B5B61}" destId="{C80D8AC5-7623-4081-B21D-D03C92EAE5F7}" srcOrd="0" destOrd="0" presId="urn:microsoft.com/office/officeart/2005/8/layout/hierarchy3"/>
    <dgm:cxn modelId="{B0C31EE6-2B30-4D58-8DF5-71292455DD20}" type="presOf" srcId="{099B00F2-247F-431F-BF90-357D31C65810}" destId="{7FEDF29F-C2DB-457B-9936-0A1148449E58}" srcOrd="0" destOrd="0" presId="urn:microsoft.com/office/officeart/2005/8/layout/hierarchy3"/>
    <dgm:cxn modelId="{D01CA5EC-280E-4F6F-964A-4D2A17B460B0}" type="presOf" srcId="{7CCFA679-679C-4F46-9902-4F8796E2A563}" destId="{EE071E90-3F21-452A-8F1D-7D500E223C0B}" srcOrd="1" destOrd="0" presId="urn:microsoft.com/office/officeart/2005/8/layout/hierarchy3"/>
    <dgm:cxn modelId="{653AD0FB-5678-4FAD-8348-FB94226B2693}" type="presOf" srcId="{73003F38-BA98-46B8-A816-11E4091581B9}" destId="{2F3CF98B-A8F7-4D87-A741-D7A0EF545886}" srcOrd="0" destOrd="0" presId="urn:microsoft.com/office/officeart/2005/8/layout/hierarchy3"/>
    <dgm:cxn modelId="{008D9BFC-95E2-4123-BAD3-01A8416C3DC4}" type="presOf" srcId="{FA4F4150-CD9E-4EF4-AD01-15B4DB951E16}" destId="{00132762-7F48-4EEF-A4F3-844CA44C905A}" srcOrd="0" destOrd="0" presId="urn:microsoft.com/office/officeart/2005/8/layout/hierarchy3"/>
    <dgm:cxn modelId="{9187DEB8-642F-44CA-8BF9-A463901872FA}" type="presParOf" srcId="{E57EF9FC-5A09-482E-A051-1C7B4B302D19}" destId="{0D26351D-1045-403B-8F17-DB2EC0396544}" srcOrd="0" destOrd="0" presId="urn:microsoft.com/office/officeart/2005/8/layout/hierarchy3"/>
    <dgm:cxn modelId="{6ED5D042-5E6F-40DC-8C19-8D70233DFC80}" type="presParOf" srcId="{0D26351D-1045-403B-8F17-DB2EC0396544}" destId="{A22F7E13-B749-4687-9B85-5A2ABB6343AF}" srcOrd="0" destOrd="0" presId="urn:microsoft.com/office/officeart/2005/8/layout/hierarchy3"/>
    <dgm:cxn modelId="{C60364EF-B939-4AFA-8E90-56324D6BDC5E}" type="presParOf" srcId="{A22F7E13-B749-4687-9B85-5A2ABB6343AF}" destId="{2566F63B-3A2A-4809-AA7B-602163A29881}" srcOrd="0" destOrd="0" presId="urn:microsoft.com/office/officeart/2005/8/layout/hierarchy3"/>
    <dgm:cxn modelId="{50A1CF40-5946-47B8-BB2A-865C5271BD4A}" type="presParOf" srcId="{A22F7E13-B749-4687-9B85-5A2ABB6343AF}" destId="{EE071E90-3F21-452A-8F1D-7D500E223C0B}" srcOrd="1" destOrd="0" presId="urn:microsoft.com/office/officeart/2005/8/layout/hierarchy3"/>
    <dgm:cxn modelId="{0EEF515A-E504-4438-AD89-FC5A12E7F821}" type="presParOf" srcId="{0D26351D-1045-403B-8F17-DB2EC0396544}" destId="{9F3B036C-51ED-4F0C-A890-E9DF028D1EFA}" srcOrd="1" destOrd="0" presId="urn:microsoft.com/office/officeart/2005/8/layout/hierarchy3"/>
    <dgm:cxn modelId="{7D9AB7B8-0B0E-4E70-9D76-117DC42328DB}" type="presParOf" srcId="{9F3B036C-51ED-4F0C-A890-E9DF028D1EFA}" destId="{25DF8C15-00D2-44B7-BD30-D6CAA8F589C9}" srcOrd="0" destOrd="0" presId="urn:microsoft.com/office/officeart/2005/8/layout/hierarchy3"/>
    <dgm:cxn modelId="{CFFFF186-C2C0-4954-B727-CBE92E236798}" type="presParOf" srcId="{9F3B036C-51ED-4F0C-A890-E9DF028D1EFA}" destId="{28754AE0-5830-4410-8429-8979AB235948}" srcOrd="1" destOrd="0" presId="urn:microsoft.com/office/officeart/2005/8/layout/hierarchy3"/>
    <dgm:cxn modelId="{C8BEB968-C314-4768-9C67-340A853C75F4}" type="presParOf" srcId="{9F3B036C-51ED-4F0C-A890-E9DF028D1EFA}" destId="{2F3CF98B-A8F7-4D87-A741-D7A0EF545886}" srcOrd="2" destOrd="0" presId="urn:microsoft.com/office/officeart/2005/8/layout/hierarchy3"/>
    <dgm:cxn modelId="{4EBFD330-23CF-4EED-B949-6E7DB0DE90B4}" type="presParOf" srcId="{9F3B036C-51ED-4F0C-A890-E9DF028D1EFA}" destId="{00132762-7F48-4EEF-A4F3-844CA44C905A}" srcOrd="3" destOrd="0" presId="urn:microsoft.com/office/officeart/2005/8/layout/hierarchy3"/>
    <dgm:cxn modelId="{42645AE7-A87E-42CB-AE3F-C52DA047BEA1}" type="presParOf" srcId="{E57EF9FC-5A09-482E-A051-1C7B4B302D19}" destId="{C53E98A3-4C96-4878-BD5D-1BD1158E0AC4}" srcOrd="1" destOrd="0" presId="urn:microsoft.com/office/officeart/2005/8/layout/hierarchy3"/>
    <dgm:cxn modelId="{F1F9600F-456E-4E40-A5E3-E0726AB633D8}" type="presParOf" srcId="{C53E98A3-4C96-4878-BD5D-1BD1158E0AC4}" destId="{5EE4AE08-2993-4CD4-BBE6-FF25500E7232}" srcOrd="0" destOrd="0" presId="urn:microsoft.com/office/officeart/2005/8/layout/hierarchy3"/>
    <dgm:cxn modelId="{954DA74B-B5F0-400E-B733-CDA27B98AD69}" type="presParOf" srcId="{5EE4AE08-2993-4CD4-BBE6-FF25500E7232}" destId="{7FEDF29F-C2DB-457B-9936-0A1148449E58}" srcOrd="0" destOrd="0" presId="urn:microsoft.com/office/officeart/2005/8/layout/hierarchy3"/>
    <dgm:cxn modelId="{83190933-0715-4A4F-AA88-B9853037D1B0}" type="presParOf" srcId="{5EE4AE08-2993-4CD4-BBE6-FF25500E7232}" destId="{FF505357-6E8F-49A8-A575-638EC9AA3813}" srcOrd="1" destOrd="0" presId="urn:microsoft.com/office/officeart/2005/8/layout/hierarchy3"/>
    <dgm:cxn modelId="{788DCC5F-0188-499E-9FBC-3B320123D6E5}" type="presParOf" srcId="{C53E98A3-4C96-4878-BD5D-1BD1158E0AC4}" destId="{7CEB15DD-007F-4F6D-B2B1-6DBE26A3DA38}" srcOrd="1" destOrd="0" presId="urn:microsoft.com/office/officeart/2005/8/layout/hierarchy3"/>
    <dgm:cxn modelId="{7615BD58-A034-49AB-9BE9-DDBAE35DB5C7}" type="presParOf" srcId="{7CEB15DD-007F-4F6D-B2B1-6DBE26A3DA38}" destId="{799A76F0-34D4-44C3-8CD8-E36D92F1D731}" srcOrd="0" destOrd="0" presId="urn:microsoft.com/office/officeart/2005/8/layout/hierarchy3"/>
    <dgm:cxn modelId="{0F67B513-214B-4AD8-82A3-236FE738BF14}" type="presParOf" srcId="{7CEB15DD-007F-4F6D-B2B1-6DBE26A3DA38}" destId="{C80D8AC5-7623-4081-B21D-D03C92EAE5F7}" srcOrd="1" destOrd="0" presId="urn:microsoft.com/office/officeart/2005/8/layout/hierarchy3"/>
    <dgm:cxn modelId="{ED6B90EF-F77A-4237-87E6-F57AB1767223}" type="presParOf" srcId="{7CEB15DD-007F-4F6D-B2B1-6DBE26A3DA38}" destId="{D2438EEC-0DBD-42B2-B915-2B187843B231}" srcOrd="2" destOrd="0" presId="urn:microsoft.com/office/officeart/2005/8/layout/hierarchy3"/>
    <dgm:cxn modelId="{07B404D9-A390-4F51-BF18-728743584630}" type="presParOf" srcId="{7CEB15DD-007F-4F6D-B2B1-6DBE26A3DA38}" destId="{B922F4F2-36C0-4666-AF0B-FDEAFB6E7C4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6F63B-3A2A-4809-AA7B-602163A29881}">
      <dsp:nvSpPr>
        <dsp:cNvPr id="0" name=""/>
        <dsp:cNvSpPr/>
      </dsp:nvSpPr>
      <dsp:spPr>
        <a:xfrm>
          <a:off x="492" y="692798"/>
          <a:ext cx="1794495" cy="897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namespace1</a:t>
          </a:r>
          <a:endParaRPr lang="ru-RU" sz="2400" kern="1200" dirty="0">
            <a:solidFill>
              <a:schemeClr val="tx1"/>
            </a:solidFill>
          </a:endParaRPr>
        </a:p>
      </dsp:txBody>
      <dsp:txXfrm>
        <a:off x="26771" y="719077"/>
        <a:ext cx="1741937" cy="844689"/>
      </dsp:txXfrm>
    </dsp:sp>
    <dsp:sp modelId="{25DF8C15-00D2-44B7-BD30-D6CAA8F589C9}">
      <dsp:nvSpPr>
        <dsp:cNvPr id="0" name=""/>
        <dsp:cNvSpPr/>
      </dsp:nvSpPr>
      <dsp:spPr>
        <a:xfrm>
          <a:off x="179942" y="1590045"/>
          <a:ext cx="179449" cy="67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935"/>
              </a:lnTo>
              <a:lnTo>
                <a:pt x="179449" y="6729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54AE0-5830-4410-8429-8979AB235948}">
      <dsp:nvSpPr>
        <dsp:cNvPr id="0" name=""/>
        <dsp:cNvSpPr/>
      </dsp:nvSpPr>
      <dsp:spPr>
        <a:xfrm>
          <a:off x="359392" y="1814357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class C11{….}</a:t>
          </a:r>
          <a:endParaRPr lang="ru-RU" sz="2700" kern="1200" dirty="0"/>
        </a:p>
      </dsp:txBody>
      <dsp:txXfrm>
        <a:off x="385671" y="1840636"/>
        <a:ext cx="1383038" cy="844689"/>
      </dsp:txXfrm>
    </dsp:sp>
    <dsp:sp modelId="{2F3CF98B-A8F7-4D87-A741-D7A0EF545886}">
      <dsp:nvSpPr>
        <dsp:cNvPr id="0" name=""/>
        <dsp:cNvSpPr/>
      </dsp:nvSpPr>
      <dsp:spPr>
        <a:xfrm>
          <a:off x="179942" y="1590045"/>
          <a:ext cx="179449" cy="1794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495"/>
              </a:lnTo>
              <a:lnTo>
                <a:pt x="179449" y="1794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32762-7F48-4EEF-A4F3-844CA44C905A}">
      <dsp:nvSpPr>
        <dsp:cNvPr id="0" name=""/>
        <dsp:cNvSpPr/>
      </dsp:nvSpPr>
      <dsp:spPr>
        <a:xfrm>
          <a:off x="359392" y="2935917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class C1n{….}</a:t>
          </a:r>
          <a:endParaRPr lang="ru-RU" sz="2700" kern="1200" dirty="0"/>
        </a:p>
      </dsp:txBody>
      <dsp:txXfrm>
        <a:off x="385671" y="2962196"/>
        <a:ext cx="1383038" cy="844689"/>
      </dsp:txXfrm>
    </dsp:sp>
    <dsp:sp modelId="{7FEDF29F-C2DB-457B-9936-0A1148449E58}">
      <dsp:nvSpPr>
        <dsp:cNvPr id="0" name=""/>
        <dsp:cNvSpPr/>
      </dsp:nvSpPr>
      <dsp:spPr>
        <a:xfrm>
          <a:off x="2243611" y="692798"/>
          <a:ext cx="1794495" cy="8972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namespaceN</a:t>
          </a:r>
          <a:endParaRPr lang="ru-RU" sz="2400" kern="1200" dirty="0">
            <a:solidFill>
              <a:schemeClr val="tx1"/>
            </a:solidFill>
          </a:endParaRPr>
        </a:p>
      </dsp:txBody>
      <dsp:txXfrm>
        <a:off x="2269890" y="719077"/>
        <a:ext cx="1741937" cy="844689"/>
      </dsp:txXfrm>
    </dsp:sp>
    <dsp:sp modelId="{799A76F0-34D4-44C3-8CD8-E36D92F1D731}">
      <dsp:nvSpPr>
        <dsp:cNvPr id="0" name=""/>
        <dsp:cNvSpPr/>
      </dsp:nvSpPr>
      <dsp:spPr>
        <a:xfrm>
          <a:off x="2423061" y="1590045"/>
          <a:ext cx="179449" cy="67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935"/>
              </a:lnTo>
              <a:lnTo>
                <a:pt x="179449" y="6729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D8AC5-7623-4081-B21D-D03C92EAE5F7}">
      <dsp:nvSpPr>
        <dsp:cNvPr id="0" name=""/>
        <dsp:cNvSpPr/>
      </dsp:nvSpPr>
      <dsp:spPr>
        <a:xfrm>
          <a:off x="2602510" y="1814357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class CN1{….}</a:t>
          </a:r>
          <a:endParaRPr lang="ru-RU" sz="2700" kern="1200" dirty="0"/>
        </a:p>
      </dsp:txBody>
      <dsp:txXfrm>
        <a:off x="2628789" y="1840636"/>
        <a:ext cx="1383038" cy="844689"/>
      </dsp:txXfrm>
    </dsp:sp>
    <dsp:sp modelId="{D2438EEC-0DBD-42B2-B915-2B187843B231}">
      <dsp:nvSpPr>
        <dsp:cNvPr id="0" name=""/>
        <dsp:cNvSpPr/>
      </dsp:nvSpPr>
      <dsp:spPr>
        <a:xfrm>
          <a:off x="2423061" y="1590045"/>
          <a:ext cx="179449" cy="17944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495"/>
              </a:lnTo>
              <a:lnTo>
                <a:pt x="179449" y="17944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2F4F2-36C0-4666-AF0B-FDEAFB6E7C45}">
      <dsp:nvSpPr>
        <dsp:cNvPr id="0" name=""/>
        <dsp:cNvSpPr/>
      </dsp:nvSpPr>
      <dsp:spPr>
        <a:xfrm>
          <a:off x="2602510" y="2935917"/>
          <a:ext cx="1435596" cy="8972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class </a:t>
          </a:r>
          <a:r>
            <a:rPr lang="en-US" sz="2700" kern="1200" dirty="0" err="1"/>
            <a:t>CNn</a:t>
          </a:r>
          <a:r>
            <a:rPr lang="en-US" sz="2700" kern="1200" dirty="0"/>
            <a:t>{….}</a:t>
          </a:r>
          <a:endParaRPr lang="ru-RU" sz="2700" kern="1200" dirty="0"/>
        </a:p>
      </dsp:txBody>
      <dsp:txXfrm>
        <a:off x="2628789" y="2962196"/>
        <a:ext cx="1383038" cy="844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3485-4008-4F4B-A5D9-1B12DBE5B7A2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DAE11-2BF5-4510-9C2F-A0286277B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8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AE11-2BF5-4510-9C2F-A0286277B7A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493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начиная с версии C# 10 мы можем определить свой конструктор без параметров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до версии C# 11 при определении конструктора структуру в нем необходимо было инициализировать все поля структуры, начиная с версии C# 11 это делать необязательно.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AE11-2BF5-4510-9C2F-A0286277B7A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89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не присвоить </a:t>
            </a:r>
            <a:r>
              <a:rPr lang="en-US" dirty="0"/>
              <a:t>d3 </a:t>
            </a:r>
            <a:r>
              <a:rPr lang="ru-RU" dirty="0"/>
              <a:t>значения, то будет синтаксическая ошибка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AE11-2BF5-4510-9C2F-A0286277B7A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635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Глубокое копирование, операции == и != не определены.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AE11-2BF5-4510-9C2F-A0286277B7A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470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 структуру не выделяется динамическая память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AE11-2BF5-4510-9C2F-A0286277B7A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896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Программа решает проблему. Программу пишем для других (заказчик, пользователь, команда)</a:t>
            </a:r>
            <a:endParaRPr lang="ru-RU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Хорошему программисту необходимо уметь совмещать свои навыки со здравым смыслом. 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1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умолчанию </a:t>
            </a:r>
            <a:r>
              <a:rPr lang="en-US" dirty="0"/>
              <a:t>private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AE11-2BF5-4510-9C2F-A0286277B7A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56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 – ссылочный тип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AE11-2BF5-4510-9C2F-A0286277B7A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920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добавить конструктор с параметрами, то компилятор будет требовать конструктор без параметров описать явно.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AE11-2BF5-4510-9C2F-A0286277B7A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19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metanit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AE11-2BF5-4510-9C2F-A0286277B7A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2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Еще один способ создания объектов</a:t>
            </a:r>
            <a:r>
              <a:rPr lang="en-US" dirty="0"/>
              <a:t>. </a:t>
            </a:r>
            <a:r>
              <a:rPr lang="ru-RU" dirty="0"/>
              <a:t>Сначала вызывается конструктор без параметров, потом поля инициализируются новыми значениями.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AE11-2BF5-4510-9C2F-A0286277B7A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00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E2F82-8B24-4DE4-A7DE-18B754A48D83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Лаба №7, 1я часть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DAE11-2BF5-4510-9C2F-A0286277B7A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066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Разделяем бизнес-логику и интерфейс</a:t>
            </a:r>
          </a:p>
          <a:p>
            <a:r>
              <a:rPr lang="ru-RU" dirty="0"/>
              <a:t>Класс </a:t>
            </a:r>
            <a:r>
              <a:rPr lang="en-US" dirty="0" err="1"/>
              <a:t>InputData</a:t>
            </a:r>
            <a:r>
              <a:rPr lang="en-US" dirty="0"/>
              <a:t> – </a:t>
            </a:r>
            <a:r>
              <a:rPr lang="ru-RU" dirty="0"/>
              <a:t>не тип данных, а модуль, содержащий методы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6621E-32A4-4850-B7A1-5F181D3BAD9F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25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29.09.2023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29.09.2023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29.09.2023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C5C0-BD5B-4030-AE0A-52A0E90B9954}" type="datetimeFigureOut">
              <a:rPr lang="ru-RU" smtClean="0"/>
              <a:pPr/>
              <a:t>29.09.2023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C5C0-BD5B-4030-AE0A-52A0E90B9954}" type="datetimeFigureOut">
              <a:rPr lang="ru-RU" smtClean="0"/>
              <a:pPr/>
              <a:t>29.09.2023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9A66-4760-40E7-9869-5BDEA8F86CB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Классы и структуры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1F23D-D697-4E17-8141-8F892B76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Спецификаторы доступа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9A5C8F-A9E7-4D4C-9D74-A4A0C5C62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private</a:t>
            </a:r>
            <a:r>
              <a:rPr lang="ru-RU" dirty="0"/>
              <a:t> -  доступ только из данного класса.</a:t>
            </a:r>
          </a:p>
          <a:p>
            <a:pPr lvl="0"/>
            <a:r>
              <a:rPr lang="ru-RU" dirty="0" err="1"/>
              <a:t>public</a:t>
            </a:r>
            <a:r>
              <a:rPr lang="ru-RU" dirty="0"/>
              <a:t> -  доступ к элементу не ограничен. </a:t>
            </a:r>
          </a:p>
          <a:p>
            <a:pPr lvl="0"/>
            <a:r>
              <a:rPr lang="ru-RU" dirty="0" err="1"/>
              <a:t>protected</a:t>
            </a:r>
            <a:r>
              <a:rPr lang="ru-RU" dirty="0"/>
              <a:t> -  доступ только из данного и производных классов.</a:t>
            </a:r>
          </a:p>
          <a:p>
            <a:r>
              <a:rPr lang="en-US" dirty="0"/>
              <a:t>internal – </a:t>
            </a:r>
            <a:r>
              <a:rPr lang="ru-RU" dirty="0"/>
              <a:t>доступ только из данной сборки.</a:t>
            </a:r>
          </a:p>
          <a:p>
            <a:endParaRPr lang="ru-RU" dirty="0"/>
          </a:p>
          <a:p>
            <a:r>
              <a:rPr lang="ru-RU" dirty="0"/>
              <a:t>Сборка представляет собой коллекцию типов и ресурсов, собранных для совместной работы и образующих логическую функциональную единицу</a:t>
            </a:r>
            <a:r>
              <a:rPr lang="en-US" dirty="0"/>
              <a:t> (</a:t>
            </a:r>
            <a:r>
              <a:rPr lang="ru-RU" dirty="0"/>
              <a:t>исполняемый файл (</a:t>
            </a:r>
            <a:r>
              <a:rPr lang="ru-RU" i="1" dirty="0"/>
              <a:t>EXE</a:t>
            </a:r>
            <a:r>
              <a:rPr lang="ru-RU" dirty="0"/>
              <a:t>) или файл библиотеки динамической компоновки (</a:t>
            </a:r>
            <a:r>
              <a:rPr lang="ru-RU" i="1" dirty="0"/>
              <a:t>DLL</a:t>
            </a:r>
            <a:r>
              <a:rPr lang="ru-RU" dirty="0"/>
              <a:t>)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90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 (экземпляр) класса = переменная.</a:t>
            </a:r>
          </a:p>
          <a:p>
            <a:r>
              <a:rPr lang="ru-RU" dirty="0"/>
              <a:t>Программист создает объект с помощью операции </a:t>
            </a:r>
            <a:r>
              <a:rPr lang="ru-RU" dirty="0" err="1"/>
              <a:t>new</a:t>
            </a:r>
            <a:r>
              <a:rPr lang="ru-RU" dirty="0"/>
              <a:t>. </a:t>
            </a:r>
          </a:p>
          <a:p>
            <a:r>
              <a:rPr lang="ru-RU" dirty="0"/>
              <a:t>При этом для создания объекта и инициализации его данных вызывается специальный метод – </a:t>
            </a:r>
            <a:r>
              <a:rPr lang="ru-RU" b="1" dirty="0"/>
              <a:t>конструктор</a:t>
            </a:r>
            <a:r>
              <a:rPr lang="ru-RU" dirty="0"/>
              <a:t>. Имя конструктора совпадает с именем класса.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Метод (функция) </a:t>
            </a:r>
            <a:r>
              <a:rPr lang="ru-RU" i="1" dirty="0"/>
              <a:t>— </a:t>
            </a:r>
            <a:r>
              <a:rPr lang="ru-RU" dirty="0"/>
              <a:t>реализует вычисления или другие действия, выполняемые классом или экземпляром. </a:t>
            </a:r>
          </a:p>
          <a:p>
            <a:r>
              <a:rPr lang="ru-RU" dirty="0"/>
              <a:t>Методы определяют поведение класса.</a:t>
            </a:r>
          </a:p>
          <a:p>
            <a:r>
              <a:rPr lang="ru-RU" dirty="0"/>
              <a:t> </a:t>
            </a:r>
            <a:r>
              <a:rPr lang="ru-RU" b="1" u="sng" dirty="0"/>
              <a:t>Синтаксис метода:</a:t>
            </a:r>
            <a:endParaRPr lang="ru-RU" u="sng" dirty="0"/>
          </a:p>
          <a:p>
            <a:pPr>
              <a:buNone/>
            </a:pPr>
            <a:r>
              <a:rPr lang="ru-RU" dirty="0"/>
              <a:t>[ спецификаторы ] тип </a:t>
            </a:r>
            <a:r>
              <a:rPr lang="ru-RU" dirty="0" err="1"/>
              <a:t>ИмяМетода</a:t>
            </a:r>
            <a:r>
              <a:rPr lang="ru-RU" dirty="0"/>
              <a:t> ( [ параметры ] ) тело метода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8784976" cy="502657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Программу на C# можно представить в виде взаимосвязанных взаимодействующих между собой объектов.</a:t>
            </a:r>
          </a:p>
          <a:p>
            <a:r>
              <a:rPr lang="ru-RU" dirty="0"/>
              <a:t>Описанием объекта является </a:t>
            </a:r>
            <a:r>
              <a:rPr lang="ru-RU" b="1" dirty="0"/>
              <a:t>класс</a:t>
            </a:r>
            <a:r>
              <a:rPr lang="ru-RU" dirty="0"/>
              <a:t>, а </a:t>
            </a:r>
            <a:r>
              <a:rPr lang="ru-RU" b="1" dirty="0"/>
              <a:t>объект</a:t>
            </a:r>
            <a:r>
              <a:rPr lang="ru-RU" dirty="0"/>
              <a:t> представляет единичную сущность этого класса.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      объект (экземпляр) класса = переменная.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Для каждого объекта при его создании в памяти </a:t>
            </a:r>
            <a:r>
              <a:rPr lang="ru-RU" b="1" dirty="0"/>
              <a:t>выделяется</a:t>
            </a:r>
            <a:r>
              <a:rPr lang="ru-RU" dirty="0"/>
              <a:t> отдельная область, в которой хранятся его данные.</a:t>
            </a:r>
          </a:p>
          <a:p>
            <a:r>
              <a:rPr lang="ru-RU" dirty="0"/>
              <a:t>Программист создает объекты класса с помощью операции </a:t>
            </a:r>
            <a:r>
              <a:rPr lang="ru-RU" b="1" dirty="0" err="1"/>
              <a:t>new</a:t>
            </a:r>
            <a:r>
              <a:rPr lang="ru-RU" dirty="0"/>
              <a:t>. </a:t>
            </a:r>
          </a:p>
          <a:p>
            <a:r>
              <a:rPr lang="ru-RU" dirty="0"/>
              <a:t>При этом для создания объекта и инициализации его данных вызывается специальный метод – </a:t>
            </a:r>
            <a:r>
              <a:rPr lang="ru-RU" b="1" dirty="0"/>
              <a:t>конструктор</a:t>
            </a:r>
            <a:r>
              <a:rPr lang="ru-RU" dirty="0"/>
              <a:t>. Имя конструктора совпадает с именем класса.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A8992D-B21B-4990-ABAC-48F18C45F703}"/>
              </a:ext>
            </a:extLst>
          </p:cNvPr>
          <p:cNvSpPr/>
          <p:nvPr/>
        </p:nvSpPr>
        <p:spPr>
          <a:xfrm>
            <a:off x="457200" y="2996952"/>
            <a:ext cx="6707088" cy="864096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95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5119FB3-6C0B-47F6-8216-B3603CC2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класса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33510A-4820-4070-975C-4A7B40E4E3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23528" y="2132856"/>
            <a:ext cx="5587007" cy="4176464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CD4A690-55E4-4DA0-BF35-1277FE9DA7FE}"/>
              </a:ext>
            </a:extLst>
          </p:cNvPr>
          <p:cNvSpPr/>
          <p:nvPr/>
        </p:nvSpPr>
        <p:spPr>
          <a:xfrm>
            <a:off x="5076056" y="1844824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р1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1B8CB19-D1C6-4B90-BB51-EF3F833C9E0F}"/>
              </a:ext>
            </a:extLst>
          </p:cNvPr>
          <p:cNvSpPr/>
          <p:nvPr/>
        </p:nvSpPr>
        <p:spPr>
          <a:xfrm>
            <a:off x="6372200" y="1844824"/>
            <a:ext cx="151216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NoName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247FFE-2C07-4D60-AD88-EC6381252154}"/>
              </a:ext>
            </a:extLst>
          </p:cNvPr>
          <p:cNvSpPr/>
          <p:nvPr/>
        </p:nvSpPr>
        <p:spPr>
          <a:xfrm>
            <a:off x="7884368" y="1844824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5BC6B48-E69C-41B3-9D36-D57F634622A8}"/>
              </a:ext>
            </a:extLst>
          </p:cNvPr>
          <p:cNvSpPr/>
          <p:nvPr/>
        </p:nvSpPr>
        <p:spPr>
          <a:xfrm>
            <a:off x="5076056" y="2996952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р2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79F6BCA-0E83-4C18-AC65-D095AF26D4B9}"/>
              </a:ext>
            </a:extLst>
          </p:cNvPr>
          <p:cNvSpPr/>
          <p:nvPr/>
        </p:nvSpPr>
        <p:spPr>
          <a:xfrm>
            <a:off x="6372200" y="2996952"/>
            <a:ext cx="151216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Иванов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7E46848-38D1-4CDA-8ED5-1C814896913E}"/>
              </a:ext>
            </a:extLst>
          </p:cNvPr>
          <p:cNvSpPr/>
          <p:nvPr/>
        </p:nvSpPr>
        <p:spPr>
          <a:xfrm>
            <a:off x="7884368" y="2996952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23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8EC501BB-3719-4E65-848B-576AD67540F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724128" y="213285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5E65E10-0509-4B37-8040-B57A5B74FC45}"/>
              </a:ext>
            </a:extLst>
          </p:cNvPr>
          <p:cNvCxnSpPr/>
          <p:nvPr/>
        </p:nvCxnSpPr>
        <p:spPr>
          <a:xfrm>
            <a:off x="5724128" y="328498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D434F0C-7234-4128-B444-665E6A807500}"/>
              </a:ext>
            </a:extLst>
          </p:cNvPr>
          <p:cNvSpPr/>
          <p:nvPr/>
        </p:nvSpPr>
        <p:spPr>
          <a:xfrm>
            <a:off x="5076056" y="4640846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7EA4B0E-0671-452B-9658-F0AC276D25FC}"/>
              </a:ext>
            </a:extLst>
          </p:cNvPr>
          <p:cNvSpPr/>
          <p:nvPr/>
        </p:nvSpPr>
        <p:spPr>
          <a:xfrm>
            <a:off x="6372200" y="4640846"/>
            <a:ext cx="151216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Петров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1DF76DB-9F52-47C9-A64C-04F530C96F91}"/>
              </a:ext>
            </a:extLst>
          </p:cNvPr>
          <p:cNvSpPr/>
          <p:nvPr/>
        </p:nvSpPr>
        <p:spPr>
          <a:xfrm>
            <a:off x="7884368" y="4640846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23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C18EEBB-B241-47E3-ACF6-16E4DCC859D1}"/>
              </a:ext>
            </a:extLst>
          </p:cNvPr>
          <p:cNvCxnSpPr/>
          <p:nvPr/>
        </p:nvCxnSpPr>
        <p:spPr>
          <a:xfrm>
            <a:off x="5724128" y="492887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480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Ключевое слово </a:t>
            </a:r>
            <a:r>
              <a:rPr lang="en-US" b="1" dirty="0"/>
              <a:t>this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Ключевое слово </a:t>
            </a:r>
            <a:r>
              <a:rPr lang="ru-RU" dirty="0" err="1"/>
              <a:t>this</a:t>
            </a:r>
            <a:r>
              <a:rPr lang="ru-RU" dirty="0"/>
              <a:t> обеспечивает доступ к  текущему объекту класса. </a:t>
            </a:r>
          </a:p>
          <a:p>
            <a:pPr>
              <a:buNone/>
            </a:pPr>
            <a:r>
              <a:rPr lang="en-US" dirty="0"/>
              <a:t>public Person(string name, int age)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b="1" dirty="0"/>
              <a:t>this</a:t>
            </a:r>
            <a:r>
              <a:rPr lang="en-US" dirty="0"/>
              <a:t>.name = name;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 err="1"/>
              <a:t>this.</a:t>
            </a:r>
            <a:r>
              <a:rPr lang="en-US" dirty="0" err="1"/>
              <a:t>age</a:t>
            </a:r>
            <a:r>
              <a:rPr lang="en-US" dirty="0"/>
              <a:t>=age;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67719B-A0CC-4FCA-A8B5-C4A95508D80F}"/>
              </a:ext>
            </a:extLst>
          </p:cNvPr>
          <p:cNvSpPr/>
          <p:nvPr/>
        </p:nvSpPr>
        <p:spPr>
          <a:xfrm>
            <a:off x="5724128" y="4304861"/>
            <a:ext cx="68407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C340C9-83E0-4924-8A0F-8585CDB12104}"/>
              </a:ext>
            </a:extLst>
          </p:cNvPr>
          <p:cNvSpPr/>
          <p:nvPr/>
        </p:nvSpPr>
        <p:spPr>
          <a:xfrm>
            <a:off x="6372200" y="4293096"/>
            <a:ext cx="1224136" cy="648072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  <a:endParaRPr lang="ru-RU" dirty="0"/>
          </a:p>
        </p:txBody>
      </p:sp>
      <p:sp>
        <p:nvSpPr>
          <p:cNvPr id="20" name="Стрелка: изогнутая вниз 19">
            <a:extLst>
              <a:ext uri="{FF2B5EF4-FFF2-40B4-BE49-F238E27FC236}">
                <a16:creationId xmlns:a16="http://schemas.microsoft.com/office/drawing/2014/main" id="{7A43A3D0-99FF-49C5-AC8B-B18CA8803459}"/>
              </a:ext>
            </a:extLst>
          </p:cNvPr>
          <p:cNvSpPr/>
          <p:nvPr/>
        </p:nvSpPr>
        <p:spPr>
          <a:xfrm>
            <a:off x="6624228" y="3212976"/>
            <a:ext cx="1080120" cy="1080120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7BE5F-F1B5-4FD5-95BF-7182AA0F41D5}"/>
              </a:ext>
            </a:extLst>
          </p:cNvPr>
          <p:cNvSpPr txBox="1"/>
          <p:nvPr/>
        </p:nvSpPr>
        <p:spPr>
          <a:xfrm>
            <a:off x="6228184" y="34290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адрес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DA01127-18FC-499D-BBF9-524573AAC285}"/>
              </a:ext>
            </a:extLst>
          </p:cNvPr>
          <p:cNvSpPr/>
          <p:nvPr/>
        </p:nvSpPr>
        <p:spPr>
          <a:xfrm>
            <a:off x="4644008" y="4293096"/>
            <a:ext cx="108012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конструкторов: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/>
              <a:t>Конструктор не возвращает значение, даже типа </a:t>
            </a:r>
            <a:r>
              <a:rPr lang="ru-RU" dirty="0" err="1"/>
              <a:t>void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Класс может иметь несколько конструкторов с разными параметрами для разных видов инициализации.</a:t>
            </a:r>
          </a:p>
          <a:p>
            <a:pPr lvl="0"/>
            <a:r>
              <a:rPr lang="ru-RU" dirty="0"/>
              <a:t>Если программист не указал ни одного конструктора или какие-то поля не были инициализированы, полям значимых типов присваивается нуль, полям ссылочных типов – значение </a:t>
            </a:r>
            <a:r>
              <a:rPr lang="ru-RU" dirty="0" err="1"/>
              <a:t>null</a:t>
            </a:r>
            <a:r>
              <a:rPr lang="ru-RU" dirty="0"/>
              <a:t> .</a:t>
            </a:r>
          </a:p>
          <a:p>
            <a:r>
              <a:rPr lang="ru-RU" dirty="0"/>
              <a:t>Конструктор, вызываемый без параметров, называется конструктором по умолчанию.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63D05D5-B6CC-4E6D-9D16-81B3988830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0583" y="1417638"/>
            <a:ext cx="5291709" cy="4675658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41DBE3A-98D1-4970-AAB3-3A462D51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855136"/>
            <a:ext cx="2808312" cy="16654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F9FB7-11F7-4F8D-911C-4C173909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 по умолчанию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E5C3A73-85D9-4F59-8789-B6EA9BEEA8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1417638"/>
            <a:ext cx="4774954" cy="2068760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D653646-964B-40CF-9E54-7768A97107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0" y="3732358"/>
            <a:ext cx="3604572" cy="746825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5CF61D-C20D-4F33-88D0-19998362F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76" y="4869160"/>
            <a:ext cx="1462586" cy="7049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432FFE-FCA0-4A3C-A3E7-B973B23FE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4002" y="1490780"/>
            <a:ext cx="4693751" cy="34852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D67E52-F798-4B48-987B-EE5FA0C0F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056" y="4990585"/>
            <a:ext cx="3384376" cy="724229"/>
          </a:xfrm>
          <a:prstGeom prst="rect">
            <a:avLst/>
          </a:prstGeom>
        </p:spPr>
      </p:pic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FACA89C-289D-4239-9E3B-C53036C6A967}"/>
              </a:ext>
            </a:extLst>
          </p:cNvPr>
          <p:cNvSpPr/>
          <p:nvPr/>
        </p:nvSpPr>
        <p:spPr>
          <a:xfrm>
            <a:off x="7596336" y="1556792"/>
            <a:ext cx="1296144" cy="648072"/>
          </a:xfrm>
          <a:prstGeom prst="wedgeRectCallout">
            <a:avLst>
              <a:gd name="adj1" fmla="val -55861"/>
              <a:gd name="adj2" fmla="val 881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/>
              <a:t>Добавили конструктор с параметрами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6997FD3E-E7E4-4DE2-83AC-A8FF3F8C8DB0}"/>
              </a:ext>
            </a:extLst>
          </p:cNvPr>
          <p:cNvSpPr/>
          <p:nvPr/>
        </p:nvSpPr>
        <p:spPr>
          <a:xfrm>
            <a:off x="6948264" y="4253418"/>
            <a:ext cx="1800200" cy="481465"/>
          </a:xfrm>
          <a:prstGeom prst="wedgeRectCallout">
            <a:avLst>
              <a:gd name="adj1" fmla="val -29739"/>
              <a:gd name="adj2" fmla="val 1612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/>
              <a:t>Ошибка при вызове конструктора без параметров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3AE42FA9-2290-4FC3-B3C7-7BF15B4EFA4D}"/>
              </a:ext>
            </a:extLst>
          </p:cNvPr>
          <p:cNvSpPr/>
          <p:nvPr/>
        </p:nvSpPr>
        <p:spPr>
          <a:xfrm>
            <a:off x="2627784" y="3237684"/>
            <a:ext cx="1800200" cy="371694"/>
          </a:xfrm>
          <a:prstGeom prst="wedgeRectCallout">
            <a:avLst>
              <a:gd name="adj1" fmla="val -56718"/>
              <a:gd name="adj2" fmla="val 1246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/>
              <a:t>Вызывается конструктор по умолчанию</a:t>
            </a:r>
          </a:p>
        </p:txBody>
      </p:sp>
    </p:spTree>
    <p:extLst>
      <p:ext uri="{BB962C8B-B14F-4D97-AF65-F5344CB8AC3E}">
        <p14:creationId xmlns:p14="http://schemas.microsoft.com/office/powerpoint/2010/main" val="99025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3D9A6-9193-4558-B0E3-716B37A0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Цепочка вызовов конструкторов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FA4C0D-9177-4E38-B7AD-0ACD14F0B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1417638"/>
            <a:ext cx="3034680" cy="4525963"/>
          </a:xfrm>
        </p:spPr>
        <p:txBody>
          <a:bodyPr>
            <a:normAutofit fontScale="92500"/>
          </a:bodyPr>
          <a:lstStyle/>
          <a:p>
            <a:r>
              <a:rPr lang="ru-RU" dirty="0"/>
              <a:t>Конструкторы выполняют одинаковые действия =</a:t>
            </a:r>
            <a:r>
              <a:rPr lang="en-US" dirty="0"/>
              <a:t>&gt; </a:t>
            </a:r>
            <a:r>
              <a:rPr lang="ru-RU" dirty="0"/>
              <a:t>можно использовать один конструктор для выполнения действий в другом конструкторе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0859236-A19A-4C35-B05A-26AB6C1C44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75686" y="1417638"/>
            <a:ext cx="4911114" cy="4708525"/>
          </a:xfrm>
        </p:spPr>
      </p:pic>
      <p:sp>
        <p:nvSpPr>
          <p:cNvPr id="7" name="Стрелка: изогнутая влево 6">
            <a:extLst>
              <a:ext uri="{FF2B5EF4-FFF2-40B4-BE49-F238E27FC236}">
                <a16:creationId xmlns:a16="http://schemas.microsoft.com/office/drawing/2014/main" id="{0E012D2A-3866-4CE9-B3D0-51D4CBF93079}"/>
              </a:ext>
            </a:extLst>
          </p:cNvPr>
          <p:cNvSpPr/>
          <p:nvPr/>
        </p:nvSpPr>
        <p:spPr>
          <a:xfrm rot="10131079" flipH="1">
            <a:off x="6153059" y="2822143"/>
            <a:ext cx="1020996" cy="29118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187175-026B-41D7-92A1-14CDE92E5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6237312"/>
            <a:ext cx="2019475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6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Класс – это модуль</a:t>
            </a:r>
            <a:r>
              <a:rPr lang="ru-RU" dirty="0"/>
              <a:t>, архитектурная единица построения программной системы. </a:t>
            </a:r>
          </a:p>
          <a:p>
            <a:r>
              <a:rPr lang="ru-RU" b="1" dirty="0"/>
              <a:t>Класс – это тип данных</a:t>
            </a:r>
            <a:r>
              <a:rPr lang="ru-RU" dirty="0"/>
              <a:t>, задающий реализацию некоторой абстракции данных, характерной для проблемной области, в интересах которой создается программная система. </a:t>
            </a:r>
          </a:p>
          <a:p>
            <a:r>
              <a:rPr lang="ru-RU" dirty="0"/>
              <a:t>В общем случае класс содержит </a:t>
            </a:r>
            <a:r>
              <a:rPr lang="ru-RU" b="1" dirty="0"/>
              <a:t>данные</a:t>
            </a:r>
            <a:r>
              <a:rPr lang="ru-RU" i="1" dirty="0"/>
              <a:t>, </a:t>
            </a:r>
            <a:r>
              <a:rPr lang="ru-RU" dirty="0"/>
              <a:t>задающие свойства объектов класса, и </a:t>
            </a:r>
            <a:r>
              <a:rPr lang="ru-RU" b="1" dirty="0"/>
              <a:t>функции</a:t>
            </a:r>
            <a:r>
              <a:rPr lang="ru-RU" i="1" dirty="0"/>
              <a:t>, </a:t>
            </a:r>
            <a:r>
              <a:rPr lang="ru-RU" dirty="0"/>
              <a:t>определяющие их поведение. В класс также могут добавляться </a:t>
            </a:r>
            <a:r>
              <a:rPr lang="ru-RU" b="1" dirty="0"/>
              <a:t>события</a:t>
            </a:r>
            <a:r>
              <a:rPr lang="ru-RU" i="1" dirty="0"/>
              <a:t>, </a:t>
            </a:r>
            <a:r>
              <a:rPr lang="ru-RU" dirty="0"/>
              <a:t>на которые может реагировать объект класса.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2A9C0-F3B8-41ED-BC8D-DDB01C83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Инициализаторы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E41477B-5BA2-4FCB-BD93-1820E4ABA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0" y="1720156"/>
            <a:ext cx="8238967" cy="1224136"/>
          </a:xfrm>
        </p:spPr>
      </p:pic>
    </p:spTree>
    <p:extLst>
      <p:ext uri="{BB962C8B-B14F-4D97-AF65-F5344CB8AC3E}">
        <p14:creationId xmlns:p14="http://schemas.microsoft.com/office/powerpoint/2010/main" val="1806295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Деструкторы. Сбор мусора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Autofit/>
          </a:bodyPr>
          <a:lstStyle/>
          <a:p>
            <a:r>
              <a:rPr lang="ru-RU" sz="2400" dirty="0"/>
              <a:t>При использовании оператора </a:t>
            </a:r>
            <a:r>
              <a:rPr lang="ru-RU" sz="2400" b="1" dirty="0" err="1"/>
              <a:t>new</a:t>
            </a:r>
            <a:r>
              <a:rPr lang="ru-RU" sz="2400" dirty="0"/>
              <a:t> объектам динамически выделяется память.  </a:t>
            </a:r>
          </a:p>
          <a:p>
            <a:r>
              <a:rPr lang="ru-RU" sz="2400" dirty="0"/>
              <a:t>После того как память перестает использоваться программой, ее надо освободить.</a:t>
            </a:r>
          </a:p>
          <a:p>
            <a:r>
              <a:rPr lang="ru-RU" sz="2400" dirty="0"/>
              <a:t>В С# проблема  очистки неиспользуемой памяти решается  с использованием </a:t>
            </a:r>
            <a:r>
              <a:rPr lang="ru-RU" sz="2400" b="1" dirty="0"/>
              <a:t>системы сбора мусора.</a:t>
            </a:r>
          </a:p>
          <a:p>
            <a:r>
              <a:rPr lang="ru-RU" sz="2400" dirty="0"/>
              <a:t>Ее работа заключается в следующем: </a:t>
            </a:r>
          </a:p>
          <a:p>
            <a:pPr lvl="1"/>
            <a:r>
              <a:rPr lang="ru-RU" sz="1800" dirty="0"/>
              <a:t>Если не существует ни одной ссылки на объект, то предполагается, что этот объект больше не нужен, и занимаемая им память освобождается. Эту (восстановленную) память снова можно использовать для размещения других объектов. </a:t>
            </a:r>
          </a:p>
          <a:p>
            <a:r>
              <a:rPr lang="ru-RU" sz="2400" dirty="0"/>
              <a:t>Система сбора мусора работает в соответствии со своей внутренней стратегией в неизвестные для программиста моменты времени.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1703A-913A-4F03-AAD0-5C6133C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Деструкторы. Сбор мусора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0FC072-99E0-46A1-B785-CFD32FEFF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В С# существует специальный вид метода, называемый </a:t>
            </a:r>
            <a:r>
              <a:rPr lang="ru-RU" b="1" dirty="0"/>
              <a:t>деструктором</a:t>
            </a:r>
            <a:r>
              <a:rPr lang="ru-RU" i="1" dirty="0"/>
              <a:t>.</a:t>
            </a:r>
          </a:p>
          <a:p>
            <a:r>
              <a:rPr lang="ru-RU" i="1" dirty="0"/>
              <a:t> </a:t>
            </a:r>
            <a:r>
              <a:rPr lang="ru-RU" dirty="0"/>
              <a:t>Он вызывается системой </a:t>
            </a:r>
            <a:r>
              <a:rPr lang="ru-RU" b="1" dirty="0"/>
              <a:t>сбора мусора</a:t>
            </a:r>
            <a:r>
              <a:rPr lang="ru-RU" i="1" dirty="0"/>
              <a:t> </a:t>
            </a:r>
            <a:r>
              <a:rPr lang="ru-RU" dirty="0"/>
              <a:t>непосредственно перед удалением объекта из памяти. </a:t>
            </a:r>
          </a:p>
          <a:p>
            <a:r>
              <a:rPr lang="ru-RU" dirty="0"/>
              <a:t>В деструкторе описываются действия, гарантирующие корректность последующего удаления объекта, например, проверяется, все ли ресурсы, используемые объектом, освобождены (файлы закрыты, удаленное соединение разорвано и т. п.).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2800" b="1" u="sng" dirty="0"/>
              <a:t>Синтаксис деструктора:</a:t>
            </a:r>
          </a:p>
          <a:p>
            <a:pPr>
              <a:buNone/>
            </a:pPr>
            <a:r>
              <a:rPr lang="ru-RU" b="1" dirty="0"/>
              <a:t>~</a:t>
            </a:r>
            <a:r>
              <a:rPr lang="ru-RU" dirty="0" err="1"/>
              <a:t>имякласса</a:t>
            </a:r>
            <a:r>
              <a:rPr lang="ru-RU" dirty="0"/>
              <a:t>()  </a:t>
            </a:r>
            <a:r>
              <a:rPr lang="ru-RU" dirty="0" err="1"/>
              <a:t>тело_деструктора</a:t>
            </a:r>
            <a:endParaRPr lang="ru-RU" dirty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В простых программах деструктор лучше не использовать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965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Ключевое слово</a:t>
            </a:r>
            <a:r>
              <a:rPr lang="en-US" dirty="0"/>
              <a:t> </a:t>
            </a:r>
            <a:r>
              <a:rPr lang="en-US" b="1" dirty="0"/>
              <a:t>static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Класс С# может определять любое количество статических элементов с  использованием ключевого слова </a:t>
            </a:r>
            <a:r>
              <a:rPr lang="ru-RU" b="1" dirty="0" err="1"/>
              <a:t>static</a:t>
            </a:r>
            <a:r>
              <a:rPr lang="ru-RU" dirty="0"/>
              <a:t>. </a:t>
            </a:r>
          </a:p>
          <a:p>
            <a:r>
              <a:rPr lang="ru-RU" dirty="0"/>
              <a:t>Если элемент объявлен как </a:t>
            </a:r>
            <a:r>
              <a:rPr lang="ru-RU" dirty="0" err="1"/>
              <a:t>static</a:t>
            </a:r>
            <a:r>
              <a:rPr lang="ru-RU" dirty="0"/>
              <a:t> , к нему можно получить </a:t>
            </a:r>
            <a:r>
              <a:rPr lang="ru-RU" b="1" dirty="0"/>
              <a:t>доступ до создания </a:t>
            </a:r>
            <a:r>
              <a:rPr lang="ru-RU" dirty="0"/>
              <a:t>объектов этого класса и без ссылки на объект. С использованием ключевого слова </a:t>
            </a:r>
            <a:r>
              <a:rPr lang="ru-RU" dirty="0" err="1"/>
              <a:t>static</a:t>
            </a:r>
            <a:r>
              <a:rPr lang="ru-RU" dirty="0"/>
              <a:t> можно объявлять как методы, так и переменные. </a:t>
            </a:r>
          </a:p>
          <a:p>
            <a:r>
              <a:rPr lang="ru-RU" dirty="0"/>
              <a:t>К </a:t>
            </a:r>
            <a:r>
              <a:rPr lang="ru-RU" dirty="0" err="1"/>
              <a:t>static</a:t>
            </a:r>
            <a:r>
              <a:rPr lang="ru-RU" dirty="0"/>
              <a:t> – элементу получают доступ с помощью </a:t>
            </a:r>
            <a:r>
              <a:rPr lang="ru-RU" b="1" dirty="0"/>
              <a:t>имени класса</a:t>
            </a:r>
            <a:r>
              <a:rPr lang="ru-RU" dirty="0"/>
              <a:t>. </a:t>
            </a:r>
          </a:p>
          <a:p>
            <a:r>
              <a:rPr lang="ru-RU" dirty="0"/>
              <a:t>Статические элементы — это «</a:t>
            </a:r>
            <a:r>
              <a:rPr lang="ru-RU" b="1" dirty="0"/>
              <a:t>общие</a:t>
            </a:r>
            <a:r>
              <a:rPr lang="ru-RU" dirty="0"/>
              <a:t>» элементы класса, поэтому нет необходимости создавать объект класса при их вызове. </a:t>
            </a:r>
          </a:p>
          <a:p>
            <a:pPr>
              <a:buNone/>
            </a:pPr>
            <a:r>
              <a:rPr lang="ru-RU" dirty="0"/>
              <a:t>	Пример: </a:t>
            </a:r>
            <a:r>
              <a:rPr lang="ru-RU" dirty="0" err="1"/>
              <a:t>Console.WriteLine</a:t>
            </a:r>
            <a:r>
              <a:rPr lang="ru-RU" dirty="0"/>
              <a:t>();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Статические поля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Переменные, объявленные как статические (</a:t>
            </a:r>
            <a:r>
              <a:rPr lang="ru-RU" dirty="0" err="1"/>
              <a:t>static</a:t>
            </a:r>
            <a:r>
              <a:rPr lang="ru-RU" dirty="0"/>
              <a:t>) являются «глобальными переменными» для всех объектов класса.</a:t>
            </a:r>
          </a:p>
          <a:p>
            <a:r>
              <a:rPr lang="ru-RU" dirty="0"/>
              <a:t>В памяти для статических полей будет создаваться участок в памяти, который будет общим для всех объектов класса.</a:t>
            </a:r>
          </a:p>
          <a:p>
            <a:r>
              <a:rPr lang="ru-RU" dirty="0"/>
              <a:t>Память для статических переменных выделяется даже в том случае, если не создано ни одного объекта этого класса.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C553-A1B5-4910-880D-2740B454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9BB953-6B49-43BE-869B-A417AB744C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Person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staitc</a:t>
            </a:r>
            <a:r>
              <a:rPr lang="en-US" dirty="0"/>
              <a:t> int count=0;</a:t>
            </a:r>
          </a:p>
          <a:p>
            <a:pPr marL="0" indent="0">
              <a:buNone/>
            </a:pPr>
            <a:r>
              <a:rPr lang="en-US" dirty="0"/>
              <a:t>public string name;</a:t>
            </a:r>
          </a:p>
          <a:p>
            <a:pPr marL="0" indent="0">
              <a:buNone/>
            </a:pPr>
            <a:r>
              <a:rPr lang="en-US" dirty="0"/>
              <a:t>public int age;</a:t>
            </a:r>
          </a:p>
          <a:p>
            <a:pPr>
              <a:buNone/>
            </a:pPr>
            <a:r>
              <a:rPr lang="en-US" dirty="0"/>
              <a:t>public Person()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name=“</a:t>
            </a:r>
            <a:r>
              <a:rPr lang="en-US" dirty="0" err="1"/>
              <a:t>NoName</a:t>
            </a:r>
            <a:r>
              <a:rPr lang="en-US" dirty="0"/>
              <a:t>”; age=18;</a:t>
            </a:r>
          </a:p>
          <a:p>
            <a:pPr>
              <a:buNone/>
            </a:pPr>
            <a:r>
              <a:rPr lang="en-US" dirty="0"/>
              <a:t>	count++;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pPr>
              <a:buNone/>
            </a:pPr>
            <a:r>
              <a:rPr lang="en-US" dirty="0"/>
              <a:t>public Person(string n, int a)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name=n; age=a;</a:t>
            </a:r>
          </a:p>
          <a:p>
            <a:pPr>
              <a:buNone/>
            </a:pPr>
            <a:r>
              <a:rPr lang="en-US" dirty="0"/>
              <a:t>	count++;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D786B54-B78C-4314-A4D0-060A9A2A6870}"/>
              </a:ext>
            </a:extLst>
          </p:cNvPr>
          <p:cNvSpPr/>
          <p:nvPr/>
        </p:nvSpPr>
        <p:spPr>
          <a:xfrm>
            <a:off x="3779912" y="1772816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р1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1ED5E88-16DA-4C95-8700-FFAD0CDBF09C}"/>
              </a:ext>
            </a:extLst>
          </p:cNvPr>
          <p:cNvSpPr/>
          <p:nvPr/>
        </p:nvSpPr>
        <p:spPr>
          <a:xfrm>
            <a:off x="5076056" y="1772816"/>
            <a:ext cx="151216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NoName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DF932C0-24E4-4BD3-9E80-D0D4CEEF6A6C}"/>
              </a:ext>
            </a:extLst>
          </p:cNvPr>
          <p:cNvSpPr/>
          <p:nvPr/>
        </p:nvSpPr>
        <p:spPr>
          <a:xfrm>
            <a:off x="6588224" y="1772816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8EC00ED-58D7-4E18-A45F-7C1430046901}"/>
              </a:ext>
            </a:extLst>
          </p:cNvPr>
          <p:cNvSpPr/>
          <p:nvPr/>
        </p:nvSpPr>
        <p:spPr>
          <a:xfrm>
            <a:off x="3779912" y="2924944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р2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D2B4A6-A186-426C-A657-9084C0E785DB}"/>
              </a:ext>
            </a:extLst>
          </p:cNvPr>
          <p:cNvSpPr/>
          <p:nvPr/>
        </p:nvSpPr>
        <p:spPr>
          <a:xfrm>
            <a:off x="5076056" y="2924944"/>
            <a:ext cx="151216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Иванов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A096E2-D5A1-4737-9D84-4B96B29FEEA2}"/>
              </a:ext>
            </a:extLst>
          </p:cNvPr>
          <p:cNvSpPr/>
          <p:nvPr/>
        </p:nvSpPr>
        <p:spPr>
          <a:xfrm>
            <a:off x="6588224" y="2924944"/>
            <a:ext cx="64807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25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B91D7BC-5C65-401A-BF88-9B599ECAD73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427984" y="2060848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916DB53F-7C29-48E5-8646-0F69AA614E29}"/>
              </a:ext>
            </a:extLst>
          </p:cNvPr>
          <p:cNvCxnSpPr/>
          <p:nvPr/>
        </p:nvCxnSpPr>
        <p:spPr>
          <a:xfrm>
            <a:off x="4427984" y="3212976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8E93578-5A1F-4962-BB15-0E77F1CC70A9}"/>
              </a:ext>
            </a:extLst>
          </p:cNvPr>
          <p:cNvSpPr/>
          <p:nvPr/>
        </p:nvSpPr>
        <p:spPr>
          <a:xfrm>
            <a:off x="7687208" y="2320482"/>
            <a:ext cx="115212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  <a:endParaRPr lang="ru-RU" dirty="0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205E2019-764E-4414-AE97-8F0530F56BEA}"/>
              </a:ext>
            </a:extLst>
          </p:cNvPr>
          <p:cNvSpPr/>
          <p:nvPr/>
        </p:nvSpPr>
        <p:spPr>
          <a:xfrm>
            <a:off x="4693298" y="1390261"/>
            <a:ext cx="4376057" cy="2006082"/>
          </a:xfrm>
          <a:custGeom>
            <a:avLst/>
            <a:gdLst>
              <a:gd name="connsiteX0" fmla="*/ 233265 w 4376057"/>
              <a:gd name="connsiteY0" fmla="*/ 177282 h 2006082"/>
              <a:gd name="connsiteX1" fmla="*/ 317241 w 4376057"/>
              <a:gd name="connsiteY1" fmla="*/ 139959 h 2006082"/>
              <a:gd name="connsiteX2" fmla="*/ 354563 w 4376057"/>
              <a:gd name="connsiteY2" fmla="*/ 130629 h 2006082"/>
              <a:gd name="connsiteX3" fmla="*/ 410547 w 4376057"/>
              <a:gd name="connsiteY3" fmla="*/ 111968 h 2006082"/>
              <a:gd name="connsiteX4" fmla="*/ 503853 w 4376057"/>
              <a:gd name="connsiteY4" fmla="*/ 83976 h 2006082"/>
              <a:gd name="connsiteX5" fmla="*/ 550506 w 4376057"/>
              <a:gd name="connsiteY5" fmla="*/ 55984 h 2006082"/>
              <a:gd name="connsiteX6" fmla="*/ 615820 w 4376057"/>
              <a:gd name="connsiteY6" fmla="*/ 37323 h 2006082"/>
              <a:gd name="connsiteX7" fmla="*/ 653143 w 4376057"/>
              <a:gd name="connsiteY7" fmla="*/ 18661 h 2006082"/>
              <a:gd name="connsiteX8" fmla="*/ 802433 w 4376057"/>
              <a:gd name="connsiteY8" fmla="*/ 0 h 2006082"/>
              <a:gd name="connsiteX9" fmla="*/ 2024743 w 4376057"/>
              <a:gd name="connsiteY9" fmla="*/ 18661 h 2006082"/>
              <a:gd name="connsiteX10" fmla="*/ 2108718 w 4376057"/>
              <a:gd name="connsiteY10" fmla="*/ 37323 h 2006082"/>
              <a:gd name="connsiteX11" fmla="*/ 2164702 w 4376057"/>
              <a:gd name="connsiteY11" fmla="*/ 46653 h 2006082"/>
              <a:gd name="connsiteX12" fmla="*/ 2295331 w 4376057"/>
              <a:gd name="connsiteY12" fmla="*/ 93306 h 2006082"/>
              <a:gd name="connsiteX13" fmla="*/ 2369975 w 4376057"/>
              <a:gd name="connsiteY13" fmla="*/ 102637 h 2006082"/>
              <a:gd name="connsiteX14" fmla="*/ 2500604 w 4376057"/>
              <a:gd name="connsiteY14" fmla="*/ 121298 h 2006082"/>
              <a:gd name="connsiteX15" fmla="*/ 2537926 w 4376057"/>
              <a:gd name="connsiteY15" fmla="*/ 130629 h 2006082"/>
              <a:gd name="connsiteX16" fmla="*/ 2696547 w 4376057"/>
              <a:gd name="connsiteY16" fmla="*/ 139959 h 2006082"/>
              <a:gd name="connsiteX17" fmla="*/ 2761861 w 4376057"/>
              <a:gd name="connsiteY17" fmla="*/ 158621 h 2006082"/>
              <a:gd name="connsiteX18" fmla="*/ 2827175 w 4376057"/>
              <a:gd name="connsiteY18" fmla="*/ 167951 h 2006082"/>
              <a:gd name="connsiteX19" fmla="*/ 2967135 w 4376057"/>
              <a:gd name="connsiteY19" fmla="*/ 186612 h 2006082"/>
              <a:gd name="connsiteX20" fmla="*/ 3125755 w 4376057"/>
              <a:gd name="connsiteY20" fmla="*/ 233266 h 2006082"/>
              <a:gd name="connsiteX21" fmla="*/ 3247053 w 4376057"/>
              <a:gd name="connsiteY21" fmla="*/ 251927 h 2006082"/>
              <a:gd name="connsiteX22" fmla="*/ 3405673 w 4376057"/>
              <a:gd name="connsiteY22" fmla="*/ 289249 h 2006082"/>
              <a:gd name="connsiteX23" fmla="*/ 3554963 w 4376057"/>
              <a:gd name="connsiteY23" fmla="*/ 335902 h 2006082"/>
              <a:gd name="connsiteX24" fmla="*/ 3620278 w 4376057"/>
              <a:gd name="connsiteY24" fmla="*/ 373225 h 2006082"/>
              <a:gd name="connsiteX25" fmla="*/ 3676261 w 4376057"/>
              <a:gd name="connsiteY25" fmla="*/ 382555 h 2006082"/>
              <a:gd name="connsiteX26" fmla="*/ 3750906 w 4376057"/>
              <a:gd name="connsiteY26" fmla="*/ 401217 h 2006082"/>
              <a:gd name="connsiteX27" fmla="*/ 3825551 w 4376057"/>
              <a:gd name="connsiteY27" fmla="*/ 438539 h 2006082"/>
              <a:gd name="connsiteX28" fmla="*/ 3909526 w 4376057"/>
              <a:gd name="connsiteY28" fmla="*/ 513184 h 2006082"/>
              <a:gd name="connsiteX29" fmla="*/ 3974841 w 4376057"/>
              <a:gd name="connsiteY29" fmla="*/ 531845 h 2006082"/>
              <a:gd name="connsiteX30" fmla="*/ 4049486 w 4376057"/>
              <a:gd name="connsiteY30" fmla="*/ 578498 h 2006082"/>
              <a:gd name="connsiteX31" fmla="*/ 4086808 w 4376057"/>
              <a:gd name="connsiteY31" fmla="*/ 597159 h 2006082"/>
              <a:gd name="connsiteX32" fmla="*/ 4124131 w 4376057"/>
              <a:gd name="connsiteY32" fmla="*/ 643812 h 2006082"/>
              <a:gd name="connsiteX33" fmla="*/ 4161453 w 4376057"/>
              <a:gd name="connsiteY33" fmla="*/ 671804 h 2006082"/>
              <a:gd name="connsiteX34" fmla="*/ 4189445 w 4376057"/>
              <a:gd name="connsiteY34" fmla="*/ 737119 h 2006082"/>
              <a:gd name="connsiteX35" fmla="*/ 4217437 w 4376057"/>
              <a:gd name="connsiteY35" fmla="*/ 783772 h 2006082"/>
              <a:gd name="connsiteX36" fmla="*/ 4254759 w 4376057"/>
              <a:gd name="connsiteY36" fmla="*/ 858417 h 2006082"/>
              <a:gd name="connsiteX37" fmla="*/ 4292082 w 4376057"/>
              <a:gd name="connsiteY37" fmla="*/ 914400 h 2006082"/>
              <a:gd name="connsiteX38" fmla="*/ 4338735 w 4376057"/>
              <a:gd name="connsiteY38" fmla="*/ 961053 h 2006082"/>
              <a:gd name="connsiteX39" fmla="*/ 4348065 w 4376057"/>
              <a:gd name="connsiteY39" fmla="*/ 998376 h 2006082"/>
              <a:gd name="connsiteX40" fmla="*/ 4357396 w 4376057"/>
              <a:gd name="connsiteY40" fmla="*/ 1045029 h 2006082"/>
              <a:gd name="connsiteX41" fmla="*/ 4366726 w 4376057"/>
              <a:gd name="connsiteY41" fmla="*/ 1073021 h 2006082"/>
              <a:gd name="connsiteX42" fmla="*/ 4376057 w 4376057"/>
              <a:gd name="connsiteY42" fmla="*/ 1250302 h 2006082"/>
              <a:gd name="connsiteX43" fmla="*/ 4366726 w 4376057"/>
              <a:gd name="connsiteY43" fmla="*/ 1623527 h 2006082"/>
              <a:gd name="connsiteX44" fmla="*/ 4357396 w 4376057"/>
              <a:gd name="connsiteY44" fmla="*/ 1651519 h 2006082"/>
              <a:gd name="connsiteX45" fmla="*/ 4348065 w 4376057"/>
              <a:gd name="connsiteY45" fmla="*/ 1698172 h 2006082"/>
              <a:gd name="connsiteX46" fmla="*/ 4329404 w 4376057"/>
              <a:gd name="connsiteY46" fmla="*/ 1744825 h 2006082"/>
              <a:gd name="connsiteX47" fmla="*/ 4310743 w 4376057"/>
              <a:gd name="connsiteY47" fmla="*/ 1828800 h 2006082"/>
              <a:gd name="connsiteX48" fmla="*/ 4282751 w 4376057"/>
              <a:gd name="connsiteY48" fmla="*/ 1856792 h 2006082"/>
              <a:gd name="connsiteX49" fmla="*/ 4245429 w 4376057"/>
              <a:gd name="connsiteY49" fmla="*/ 1912776 h 2006082"/>
              <a:gd name="connsiteX50" fmla="*/ 4226767 w 4376057"/>
              <a:gd name="connsiteY50" fmla="*/ 1940768 h 2006082"/>
              <a:gd name="connsiteX51" fmla="*/ 4198775 w 4376057"/>
              <a:gd name="connsiteY51" fmla="*/ 1959429 h 2006082"/>
              <a:gd name="connsiteX52" fmla="*/ 4142792 w 4376057"/>
              <a:gd name="connsiteY52" fmla="*/ 1987421 h 2006082"/>
              <a:gd name="connsiteX53" fmla="*/ 4030824 w 4376057"/>
              <a:gd name="connsiteY53" fmla="*/ 2006082 h 2006082"/>
              <a:gd name="connsiteX54" fmla="*/ 3676261 w 4376057"/>
              <a:gd name="connsiteY54" fmla="*/ 1987421 h 2006082"/>
              <a:gd name="connsiteX55" fmla="*/ 3638939 w 4376057"/>
              <a:gd name="connsiteY55" fmla="*/ 1978090 h 2006082"/>
              <a:gd name="connsiteX56" fmla="*/ 3517641 w 4376057"/>
              <a:gd name="connsiteY56" fmla="*/ 1940768 h 2006082"/>
              <a:gd name="connsiteX57" fmla="*/ 3452326 w 4376057"/>
              <a:gd name="connsiteY57" fmla="*/ 1922106 h 2006082"/>
              <a:gd name="connsiteX58" fmla="*/ 3396343 w 4376057"/>
              <a:gd name="connsiteY58" fmla="*/ 1894115 h 2006082"/>
              <a:gd name="connsiteX59" fmla="*/ 3349690 w 4376057"/>
              <a:gd name="connsiteY59" fmla="*/ 1884784 h 2006082"/>
              <a:gd name="connsiteX60" fmla="*/ 3293706 w 4376057"/>
              <a:gd name="connsiteY60" fmla="*/ 1866123 h 2006082"/>
              <a:gd name="connsiteX61" fmla="*/ 3200400 w 4376057"/>
              <a:gd name="connsiteY61" fmla="*/ 1819470 h 2006082"/>
              <a:gd name="connsiteX62" fmla="*/ 3125755 w 4376057"/>
              <a:gd name="connsiteY62" fmla="*/ 1791478 h 2006082"/>
              <a:gd name="connsiteX63" fmla="*/ 3088433 w 4376057"/>
              <a:gd name="connsiteY63" fmla="*/ 1772817 h 2006082"/>
              <a:gd name="connsiteX64" fmla="*/ 3069771 w 4376057"/>
              <a:gd name="connsiteY64" fmla="*/ 1754155 h 2006082"/>
              <a:gd name="connsiteX65" fmla="*/ 3032449 w 4376057"/>
              <a:gd name="connsiteY65" fmla="*/ 1726163 h 2006082"/>
              <a:gd name="connsiteX66" fmla="*/ 2995126 w 4376057"/>
              <a:gd name="connsiteY66" fmla="*/ 1707502 h 2006082"/>
              <a:gd name="connsiteX67" fmla="*/ 2864498 w 4376057"/>
              <a:gd name="connsiteY67" fmla="*/ 1660849 h 2006082"/>
              <a:gd name="connsiteX68" fmla="*/ 2808514 w 4376057"/>
              <a:gd name="connsiteY68" fmla="*/ 1623527 h 2006082"/>
              <a:gd name="connsiteX69" fmla="*/ 2771192 w 4376057"/>
              <a:gd name="connsiteY69" fmla="*/ 1614196 h 2006082"/>
              <a:gd name="connsiteX70" fmla="*/ 2743200 w 4376057"/>
              <a:gd name="connsiteY70" fmla="*/ 1604866 h 2006082"/>
              <a:gd name="connsiteX71" fmla="*/ 2715208 w 4376057"/>
              <a:gd name="connsiteY71" fmla="*/ 1586204 h 2006082"/>
              <a:gd name="connsiteX72" fmla="*/ 2640563 w 4376057"/>
              <a:gd name="connsiteY72" fmla="*/ 1567543 h 2006082"/>
              <a:gd name="connsiteX73" fmla="*/ 2603241 w 4376057"/>
              <a:gd name="connsiteY73" fmla="*/ 1530221 h 2006082"/>
              <a:gd name="connsiteX74" fmla="*/ 2537926 w 4376057"/>
              <a:gd name="connsiteY74" fmla="*/ 1511559 h 2006082"/>
              <a:gd name="connsiteX75" fmla="*/ 2463282 w 4376057"/>
              <a:gd name="connsiteY75" fmla="*/ 1474237 h 2006082"/>
              <a:gd name="connsiteX76" fmla="*/ 2416629 w 4376057"/>
              <a:gd name="connsiteY76" fmla="*/ 1446245 h 2006082"/>
              <a:gd name="connsiteX77" fmla="*/ 2388637 w 4376057"/>
              <a:gd name="connsiteY77" fmla="*/ 1427584 h 2006082"/>
              <a:gd name="connsiteX78" fmla="*/ 2360645 w 4376057"/>
              <a:gd name="connsiteY78" fmla="*/ 1418253 h 2006082"/>
              <a:gd name="connsiteX79" fmla="*/ 2332653 w 4376057"/>
              <a:gd name="connsiteY79" fmla="*/ 1399592 h 2006082"/>
              <a:gd name="connsiteX80" fmla="*/ 2220686 w 4376057"/>
              <a:gd name="connsiteY80" fmla="*/ 1362270 h 2006082"/>
              <a:gd name="connsiteX81" fmla="*/ 2090057 w 4376057"/>
              <a:gd name="connsiteY81" fmla="*/ 1296955 h 2006082"/>
              <a:gd name="connsiteX82" fmla="*/ 2006082 w 4376057"/>
              <a:gd name="connsiteY82" fmla="*/ 1259633 h 2006082"/>
              <a:gd name="connsiteX83" fmla="*/ 1968759 w 4376057"/>
              <a:gd name="connsiteY83" fmla="*/ 1240972 h 2006082"/>
              <a:gd name="connsiteX84" fmla="*/ 1856792 w 4376057"/>
              <a:gd name="connsiteY84" fmla="*/ 1222310 h 2006082"/>
              <a:gd name="connsiteX85" fmla="*/ 1800808 w 4376057"/>
              <a:gd name="connsiteY85" fmla="*/ 1212980 h 2006082"/>
              <a:gd name="connsiteX86" fmla="*/ 1772816 w 4376057"/>
              <a:gd name="connsiteY86" fmla="*/ 1203649 h 2006082"/>
              <a:gd name="connsiteX87" fmla="*/ 1614196 w 4376057"/>
              <a:gd name="connsiteY87" fmla="*/ 1184988 h 2006082"/>
              <a:gd name="connsiteX88" fmla="*/ 1558212 w 4376057"/>
              <a:gd name="connsiteY88" fmla="*/ 1175657 h 2006082"/>
              <a:gd name="connsiteX89" fmla="*/ 1474237 w 4376057"/>
              <a:gd name="connsiteY89" fmla="*/ 1156996 h 2006082"/>
              <a:gd name="connsiteX90" fmla="*/ 914400 w 4376057"/>
              <a:gd name="connsiteY90" fmla="*/ 1147666 h 2006082"/>
              <a:gd name="connsiteX91" fmla="*/ 522514 w 4376057"/>
              <a:gd name="connsiteY91" fmla="*/ 1147666 h 2006082"/>
              <a:gd name="connsiteX92" fmla="*/ 279918 w 4376057"/>
              <a:gd name="connsiteY92" fmla="*/ 1138335 h 2006082"/>
              <a:gd name="connsiteX93" fmla="*/ 242596 w 4376057"/>
              <a:gd name="connsiteY93" fmla="*/ 1110343 h 2006082"/>
              <a:gd name="connsiteX94" fmla="*/ 205273 w 4376057"/>
              <a:gd name="connsiteY94" fmla="*/ 1035698 h 2006082"/>
              <a:gd name="connsiteX95" fmla="*/ 195943 w 4376057"/>
              <a:gd name="connsiteY95" fmla="*/ 1007706 h 2006082"/>
              <a:gd name="connsiteX96" fmla="*/ 167951 w 4376057"/>
              <a:gd name="connsiteY96" fmla="*/ 979715 h 2006082"/>
              <a:gd name="connsiteX97" fmla="*/ 121298 w 4376057"/>
              <a:gd name="connsiteY97" fmla="*/ 923731 h 2006082"/>
              <a:gd name="connsiteX98" fmla="*/ 102637 w 4376057"/>
              <a:gd name="connsiteY98" fmla="*/ 895739 h 2006082"/>
              <a:gd name="connsiteX99" fmla="*/ 74645 w 4376057"/>
              <a:gd name="connsiteY99" fmla="*/ 867747 h 2006082"/>
              <a:gd name="connsiteX100" fmla="*/ 46653 w 4376057"/>
              <a:gd name="connsiteY100" fmla="*/ 783772 h 2006082"/>
              <a:gd name="connsiteX101" fmla="*/ 37322 w 4376057"/>
              <a:gd name="connsiteY101" fmla="*/ 755780 h 2006082"/>
              <a:gd name="connsiteX102" fmla="*/ 27992 w 4376057"/>
              <a:gd name="connsiteY102" fmla="*/ 699796 h 2006082"/>
              <a:gd name="connsiteX103" fmla="*/ 0 w 4376057"/>
              <a:gd name="connsiteY103" fmla="*/ 615821 h 2006082"/>
              <a:gd name="connsiteX104" fmla="*/ 9331 w 4376057"/>
              <a:gd name="connsiteY104" fmla="*/ 326572 h 2006082"/>
              <a:gd name="connsiteX105" fmla="*/ 27992 w 4376057"/>
              <a:gd name="connsiteY105" fmla="*/ 298580 h 2006082"/>
              <a:gd name="connsiteX106" fmla="*/ 55984 w 4376057"/>
              <a:gd name="connsiteY106" fmla="*/ 279919 h 2006082"/>
              <a:gd name="connsiteX107" fmla="*/ 93306 w 4376057"/>
              <a:gd name="connsiteY107" fmla="*/ 270588 h 2006082"/>
              <a:gd name="connsiteX108" fmla="*/ 205273 w 4376057"/>
              <a:gd name="connsiteY108" fmla="*/ 214604 h 2006082"/>
              <a:gd name="connsiteX109" fmla="*/ 233265 w 4376057"/>
              <a:gd name="connsiteY109" fmla="*/ 177282 h 2006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376057" h="2006082">
                <a:moveTo>
                  <a:pt x="233265" y="177282"/>
                </a:moveTo>
                <a:cubicBezTo>
                  <a:pt x="251926" y="164841"/>
                  <a:pt x="288651" y="150955"/>
                  <a:pt x="317241" y="139959"/>
                </a:cubicBezTo>
                <a:cubicBezTo>
                  <a:pt x="329210" y="135356"/>
                  <a:pt x="342280" y="134314"/>
                  <a:pt x="354563" y="130629"/>
                </a:cubicBezTo>
                <a:cubicBezTo>
                  <a:pt x="373404" y="124977"/>
                  <a:pt x="392283" y="119274"/>
                  <a:pt x="410547" y="111968"/>
                </a:cubicBezTo>
                <a:cubicBezTo>
                  <a:pt x="471925" y="87416"/>
                  <a:pt x="440776" y="96591"/>
                  <a:pt x="503853" y="83976"/>
                </a:cubicBezTo>
                <a:cubicBezTo>
                  <a:pt x="519404" y="74645"/>
                  <a:pt x="534285" y="64095"/>
                  <a:pt x="550506" y="55984"/>
                </a:cubicBezTo>
                <a:cubicBezTo>
                  <a:pt x="563895" y="49290"/>
                  <a:pt x="603857" y="40314"/>
                  <a:pt x="615820" y="37323"/>
                </a:cubicBezTo>
                <a:cubicBezTo>
                  <a:pt x="628261" y="31102"/>
                  <a:pt x="640119" y="23545"/>
                  <a:pt x="653143" y="18661"/>
                </a:cubicBezTo>
                <a:cubicBezTo>
                  <a:pt x="695228" y="2879"/>
                  <a:pt x="769891" y="2712"/>
                  <a:pt x="802433" y="0"/>
                </a:cubicBezTo>
                <a:lnTo>
                  <a:pt x="2024743" y="18661"/>
                </a:lnTo>
                <a:cubicBezTo>
                  <a:pt x="2043061" y="19065"/>
                  <a:pt x="2089090" y="33397"/>
                  <a:pt x="2108718" y="37323"/>
                </a:cubicBezTo>
                <a:cubicBezTo>
                  <a:pt x="2127269" y="41033"/>
                  <a:pt x="2146041" y="43543"/>
                  <a:pt x="2164702" y="46653"/>
                </a:cubicBezTo>
                <a:cubicBezTo>
                  <a:pt x="2205015" y="62779"/>
                  <a:pt x="2254896" y="83792"/>
                  <a:pt x="2295331" y="93306"/>
                </a:cubicBezTo>
                <a:cubicBezTo>
                  <a:pt x="2319739" y="99049"/>
                  <a:pt x="2345130" y="99249"/>
                  <a:pt x="2369975" y="102637"/>
                </a:cubicBezTo>
                <a:cubicBezTo>
                  <a:pt x="2413557" y="108580"/>
                  <a:pt x="2457217" y="114067"/>
                  <a:pt x="2500604" y="121298"/>
                </a:cubicBezTo>
                <a:cubicBezTo>
                  <a:pt x="2513253" y="123406"/>
                  <a:pt x="2525160" y="129413"/>
                  <a:pt x="2537926" y="130629"/>
                </a:cubicBezTo>
                <a:cubicBezTo>
                  <a:pt x="2590652" y="135651"/>
                  <a:pt x="2643673" y="136849"/>
                  <a:pt x="2696547" y="139959"/>
                </a:cubicBezTo>
                <a:cubicBezTo>
                  <a:pt x="2718318" y="146180"/>
                  <a:pt x="2739721" y="153877"/>
                  <a:pt x="2761861" y="158621"/>
                </a:cubicBezTo>
                <a:cubicBezTo>
                  <a:pt x="2783365" y="163229"/>
                  <a:pt x="2805376" y="165044"/>
                  <a:pt x="2827175" y="167951"/>
                </a:cubicBezTo>
                <a:cubicBezTo>
                  <a:pt x="3008071" y="192070"/>
                  <a:pt x="2802948" y="163158"/>
                  <a:pt x="2967135" y="186612"/>
                </a:cubicBezTo>
                <a:cubicBezTo>
                  <a:pt x="3025933" y="206212"/>
                  <a:pt x="3065519" y="221792"/>
                  <a:pt x="3125755" y="233266"/>
                </a:cubicBezTo>
                <a:cubicBezTo>
                  <a:pt x="3165941" y="240921"/>
                  <a:pt x="3206620" y="245707"/>
                  <a:pt x="3247053" y="251927"/>
                </a:cubicBezTo>
                <a:cubicBezTo>
                  <a:pt x="3428457" y="329672"/>
                  <a:pt x="3173516" y="228155"/>
                  <a:pt x="3405673" y="289249"/>
                </a:cubicBezTo>
                <a:cubicBezTo>
                  <a:pt x="3666572" y="357906"/>
                  <a:pt x="3346732" y="306156"/>
                  <a:pt x="3554963" y="335902"/>
                </a:cubicBezTo>
                <a:cubicBezTo>
                  <a:pt x="3576735" y="348343"/>
                  <a:pt x="3596874" y="364223"/>
                  <a:pt x="3620278" y="373225"/>
                </a:cubicBezTo>
                <a:cubicBezTo>
                  <a:pt x="3637935" y="380016"/>
                  <a:pt x="3657648" y="379171"/>
                  <a:pt x="3676261" y="382555"/>
                </a:cubicBezTo>
                <a:cubicBezTo>
                  <a:pt x="3697965" y="386501"/>
                  <a:pt x="3729323" y="391407"/>
                  <a:pt x="3750906" y="401217"/>
                </a:cubicBezTo>
                <a:cubicBezTo>
                  <a:pt x="3776231" y="412728"/>
                  <a:pt x="3805880" y="418868"/>
                  <a:pt x="3825551" y="438539"/>
                </a:cubicBezTo>
                <a:cubicBezTo>
                  <a:pt x="3841131" y="454119"/>
                  <a:pt x="3884358" y="501744"/>
                  <a:pt x="3909526" y="513184"/>
                </a:cubicBezTo>
                <a:cubicBezTo>
                  <a:pt x="3930139" y="522554"/>
                  <a:pt x="3953069" y="525625"/>
                  <a:pt x="3974841" y="531845"/>
                </a:cubicBezTo>
                <a:cubicBezTo>
                  <a:pt x="3999723" y="547396"/>
                  <a:pt x="4024141" y="563714"/>
                  <a:pt x="4049486" y="578498"/>
                </a:cubicBezTo>
                <a:cubicBezTo>
                  <a:pt x="4061500" y="585506"/>
                  <a:pt x="4076340" y="588000"/>
                  <a:pt x="4086808" y="597159"/>
                </a:cubicBezTo>
                <a:cubicBezTo>
                  <a:pt x="4101796" y="610273"/>
                  <a:pt x="4110049" y="629730"/>
                  <a:pt x="4124131" y="643812"/>
                </a:cubicBezTo>
                <a:cubicBezTo>
                  <a:pt x="4135127" y="654808"/>
                  <a:pt x="4149012" y="662473"/>
                  <a:pt x="4161453" y="671804"/>
                </a:cubicBezTo>
                <a:cubicBezTo>
                  <a:pt x="4172464" y="704837"/>
                  <a:pt x="4170230" y="702532"/>
                  <a:pt x="4189445" y="737119"/>
                </a:cubicBezTo>
                <a:cubicBezTo>
                  <a:pt x="4198252" y="752972"/>
                  <a:pt x="4209932" y="767262"/>
                  <a:pt x="4217437" y="783772"/>
                </a:cubicBezTo>
                <a:cubicBezTo>
                  <a:pt x="4253176" y="862398"/>
                  <a:pt x="4215796" y="819452"/>
                  <a:pt x="4254759" y="858417"/>
                </a:cubicBezTo>
                <a:cubicBezTo>
                  <a:pt x="4271158" y="907609"/>
                  <a:pt x="4253252" y="867804"/>
                  <a:pt x="4292082" y="914400"/>
                </a:cubicBezTo>
                <a:cubicBezTo>
                  <a:pt x="4330959" y="961053"/>
                  <a:pt x="4287416" y="926841"/>
                  <a:pt x="4338735" y="961053"/>
                </a:cubicBezTo>
                <a:cubicBezTo>
                  <a:pt x="4341845" y="973494"/>
                  <a:pt x="4345283" y="985858"/>
                  <a:pt x="4348065" y="998376"/>
                </a:cubicBezTo>
                <a:cubicBezTo>
                  <a:pt x="4351505" y="1013857"/>
                  <a:pt x="4353550" y="1029644"/>
                  <a:pt x="4357396" y="1045029"/>
                </a:cubicBezTo>
                <a:cubicBezTo>
                  <a:pt x="4359781" y="1054571"/>
                  <a:pt x="4363616" y="1063690"/>
                  <a:pt x="4366726" y="1073021"/>
                </a:cubicBezTo>
                <a:cubicBezTo>
                  <a:pt x="4369836" y="1132115"/>
                  <a:pt x="4376057" y="1191127"/>
                  <a:pt x="4376057" y="1250302"/>
                </a:cubicBezTo>
                <a:cubicBezTo>
                  <a:pt x="4376057" y="1374749"/>
                  <a:pt x="4372508" y="1499214"/>
                  <a:pt x="4366726" y="1623527"/>
                </a:cubicBezTo>
                <a:cubicBezTo>
                  <a:pt x="4366269" y="1633352"/>
                  <a:pt x="4359781" y="1641977"/>
                  <a:pt x="4357396" y="1651519"/>
                </a:cubicBezTo>
                <a:cubicBezTo>
                  <a:pt x="4353550" y="1666904"/>
                  <a:pt x="4352622" y="1682982"/>
                  <a:pt x="4348065" y="1698172"/>
                </a:cubicBezTo>
                <a:cubicBezTo>
                  <a:pt x="4343252" y="1714215"/>
                  <a:pt x="4335624" y="1729274"/>
                  <a:pt x="4329404" y="1744825"/>
                </a:cubicBezTo>
                <a:cubicBezTo>
                  <a:pt x="4328276" y="1751594"/>
                  <a:pt x="4320950" y="1813489"/>
                  <a:pt x="4310743" y="1828800"/>
                </a:cubicBezTo>
                <a:cubicBezTo>
                  <a:pt x="4303424" y="1839779"/>
                  <a:pt x="4292082" y="1847461"/>
                  <a:pt x="4282751" y="1856792"/>
                </a:cubicBezTo>
                <a:cubicBezTo>
                  <a:pt x="4266353" y="1905984"/>
                  <a:pt x="4284257" y="1866182"/>
                  <a:pt x="4245429" y="1912776"/>
                </a:cubicBezTo>
                <a:cubicBezTo>
                  <a:pt x="4238250" y="1921391"/>
                  <a:pt x="4234697" y="1932838"/>
                  <a:pt x="4226767" y="1940768"/>
                </a:cubicBezTo>
                <a:cubicBezTo>
                  <a:pt x="4218837" y="1948697"/>
                  <a:pt x="4208578" y="1953983"/>
                  <a:pt x="4198775" y="1959429"/>
                </a:cubicBezTo>
                <a:cubicBezTo>
                  <a:pt x="4180537" y="1969561"/>
                  <a:pt x="4162163" y="1979672"/>
                  <a:pt x="4142792" y="1987421"/>
                </a:cubicBezTo>
                <a:cubicBezTo>
                  <a:pt x="4114774" y="1998628"/>
                  <a:pt x="4052431" y="2003381"/>
                  <a:pt x="4030824" y="2006082"/>
                </a:cubicBezTo>
                <a:lnTo>
                  <a:pt x="3676261" y="1987421"/>
                </a:lnTo>
                <a:cubicBezTo>
                  <a:pt x="3663470" y="1986507"/>
                  <a:pt x="3651311" y="1981464"/>
                  <a:pt x="3638939" y="1978090"/>
                </a:cubicBezTo>
                <a:cubicBezTo>
                  <a:pt x="3485821" y="1936331"/>
                  <a:pt x="3654950" y="1981961"/>
                  <a:pt x="3517641" y="1940768"/>
                </a:cubicBezTo>
                <a:cubicBezTo>
                  <a:pt x="3494828" y="1933924"/>
                  <a:pt x="3474037" y="1931755"/>
                  <a:pt x="3452326" y="1922106"/>
                </a:cubicBezTo>
                <a:cubicBezTo>
                  <a:pt x="3433261" y="1913633"/>
                  <a:pt x="3415950" y="1901245"/>
                  <a:pt x="3396343" y="1894115"/>
                </a:cubicBezTo>
                <a:cubicBezTo>
                  <a:pt x="3381439" y="1888695"/>
                  <a:pt x="3364990" y="1888957"/>
                  <a:pt x="3349690" y="1884784"/>
                </a:cubicBezTo>
                <a:cubicBezTo>
                  <a:pt x="3330712" y="1879608"/>
                  <a:pt x="3293706" y="1866123"/>
                  <a:pt x="3293706" y="1866123"/>
                </a:cubicBezTo>
                <a:cubicBezTo>
                  <a:pt x="3229994" y="1818338"/>
                  <a:pt x="3284613" y="1853156"/>
                  <a:pt x="3200400" y="1819470"/>
                </a:cubicBezTo>
                <a:cubicBezTo>
                  <a:pt x="3119079" y="1786941"/>
                  <a:pt x="3206562" y="1811678"/>
                  <a:pt x="3125755" y="1791478"/>
                </a:cubicBezTo>
                <a:cubicBezTo>
                  <a:pt x="3113314" y="1785258"/>
                  <a:pt x="3100006" y="1780532"/>
                  <a:pt x="3088433" y="1772817"/>
                </a:cubicBezTo>
                <a:cubicBezTo>
                  <a:pt x="3081113" y="1767937"/>
                  <a:pt x="3076529" y="1759787"/>
                  <a:pt x="3069771" y="1754155"/>
                </a:cubicBezTo>
                <a:cubicBezTo>
                  <a:pt x="3057825" y="1744199"/>
                  <a:pt x="3045636" y="1734405"/>
                  <a:pt x="3032449" y="1726163"/>
                </a:cubicBezTo>
                <a:cubicBezTo>
                  <a:pt x="3020654" y="1718791"/>
                  <a:pt x="3007789" y="1713258"/>
                  <a:pt x="2995126" y="1707502"/>
                </a:cubicBezTo>
                <a:cubicBezTo>
                  <a:pt x="2922247" y="1674375"/>
                  <a:pt x="2939924" y="1682399"/>
                  <a:pt x="2864498" y="1660849"/>
                </a:cubicBezTo>
                <a:cubicBezTo>
                  <a:pt x="2845837" y="1648408"/>
                  <a:pt x="2828574" y="1633557"/>
                  <a:pt x="2808514" y="1623527"/>
                </a:cubicBezTo>
                <a:cubicBezTo>
                  <a:pt x="2797044" y="1617792"/>
                  <a:pt x="2783522" y="1617719"/>
                  <a:pt x="2771192" y="1614196"/>
                </a:cubicBezTo>
                <a:cubicBezTo>
                  <a:pt x="2761735" y="1611494"/>
                  <a:pt x="2752531" y="1607976"/>
                  <a:pt x="2743200" y="1604866"/>
                </a:cubicBezTo>
                <a:cubicBezTo>
                  <a:pt x="2733869" y="1598645"/>
                  <a:pt x="2725747" y="1590036"/>
                  <a:pt x="2715208" y="1586204"/>
                </a:cubicBezTo>
                <a:cubicBezTo>
                  <a:pt x="2691105" y="1577439"/>
                  <a:pt x="2663503" y="1579013"/>
                  <a:pt x="2640563" y="1567543"/>
                </a:cubicBezTo>
                <a:cubicBezTo>
                  <a:pt x="2624827" y="1559675"/>
                  <a:pt x="2618686" y="1538646"/>
                  <a:pt x="2603241" y="1530221"/>
                </a:cubicBezTo>
                <a:cubicBezTo>
                  <a:pt x="2583363" y="1519378"/>
                  <a:pt x="2558949" y="1519968"/>
                  <a:pt x="2537926" y="1511559"/>
                </a:cubicBezTo>
                <a:cubicBezTo>
                  <a:pt x="2512097" y="1501228"/>
                  <a:pt x="2487775" y="1487426"/>
                  <a:pt x="2463282" y="1474237"/>
                </a:cubicBezTo>
                <a:cubicBezTo>
                  <a:pt x="2447314" y="1465639"/>
                  <a:pt x="2432008" y="1455857"/>
                  <a:pt x="2416629" y="1446245"/>
                </a:cubicBezTo>
                <a:cubicBezTo>
                  <a:pt x="2407120" y="1440302"/>
                  <a:pt x="2398667" y="1432599"/>
                  <a:pt x="2388637" y="1427584"/>
                </a:cubicBezTo>
                <a:cubicBezTo>
                  <a:pt x="2379840" y="1423185"/>
                  <a:pt x="2369442" y="1422652"/>
                  <a:pt x="2360645" y="1418253"/>
                </a:cubicBezTo>
                <a:cubicBezTo>
                  <a:pt x="2350615" y="1413238"/>
                  <a:pt x="2342683" y="1404607"/>
                  <a:pt x="2332653" y="1399592"/>
                </a:cubicBezTo>
                <a:cubicBezTo>
                  <a:pt x="2296559" y="1381545"/>
                  <a:pt x="2259409" y="1373334"/>
                  <a:pt x="2220686" y="1362270"/>
                </a:cubicBezTo>
                <a:cubicBezTo>
                  <a:pt x="2108536" y="1287503"/>
                  <a:pt x="2226052" y="1359722"/>
                  <a:pt x="2090057" y="1296955"/>
                </a:cubicBezTo>
                <a:cubicBezTo>
                  <a:pt x="1994676" y="1252933"/>
                  <a:pt x="2087678" y="1280031"/>
                  <a:pt x="2006082" y="1259633"/>
                </a:cubicBezTo>
                <a:cubicBezTo>
                  <a:pt x="1993641" y="1253413"/>
                  <a:pt x="1981783" y="1245856"/>
                  <a:pt x="1968759" y="1240972"/>
                </a:cubicBezTo>
                <a:cubicBezTo>
                  <a:pt x="1936867" y="1229012"/>
                  <a:pt x="1885976" y="1226479"/>
                  <a:pt x="1856792" y="1222310"/>
                </a:cubicBezTo>
                <a:cubicBezTo>
                  <a:pt x="1838063" y="1219635"/>
                  <a:pt x="1819469" y="1216090"/>
                  <a:pt x="1800808" y="1212980"/>
                </a:cubicBezTo>
                <a:cubicBezTo>
                  <a:pt x="1791477" y="1209870"/>
                  <a:pt x="1782417" y="1205783"/>
                  <a:pt x="1772816" y="1203649"/>
                </a:cubicBezTo>
                <a:cubicBezTo>
                  <a:pt x="1713593" y="1190488"/>
                  <a:pt x="1680024" y="1192733"/>
                  <a:pt x="1614196" y="1184988"/>
                </a:cubicBezTo>
                <a:cubicBezTo>
                  <a:pt x="1595407" y="1182777"/>
                  <a:pt x="1576763" y="1179367"/>
                  <a:pt x="1558212" y="1175657"/>
                </a:cubicBezTo>
                <a:cubicBezTo>
                  <a:pt x="1530094" y="1170033"/>
                  <a:pt x="1502884" y="1158242"/>
                  <a:pt x="1474237" y="1156996"/>
                </a:cubicBezTo>
                <a:cubicBezTo>
                  <a:pt x="1287775" y="1148889"/>
                  <a:pt x="1101012" y="1150776"/>
                  <a:pt x="914400" y="1147666"/>
                </a:cubicBezTo>
                <a:cubicBezTo>
                  <a:pt x="727201" y="1120922"/>
                  <a:pt x="940780" y="1147666"/>
                  <a:pt x="522514" y="1147666"/>
                </a:cubicBezTo>
                <a:cubicBezTo>
                  <a:pt x="441589" y="1147666"/>
                  <a:pt x="360783" y="1141445"/>
                  <a:pt x="279918" y="1138335"/>
                </a:cubicBezTo>
                <a:cubicBezTo>
                  <a:pt x="267477" y="1129004"/>
                  <a:pt x="251743" y="1122920"/>
                  <a:pt x="242596" y="1110343"/>
                </a:cubicBezTo>
                <a:cubicBezTo>
                  <a:pt x="226234" y="1087845"/>
                  <a:pt x="214069" y="1062089"/>
                  <a:pt x="205273" y="1035698"/>
                </a:cubicBezTo>
                <a:cubicBezTo>
                  <a:pt x="202163" y="1026367"/>
                  <a:pt x="201399" y="1015889"/>
                  <a:pt x="195943" y="1007706"/>
                </a:cubicBezTo>
                <a:cubicBezTo>
                  <a:pt x="188624" y="996727"/>
                  <a:pt x="176718" y="989577"/>
                  <a:pt x="167951" y="979715"/>
                </a:cubicBezTo>
                <a:cubicBezTo>
                  <a:pt x="151813" y="961559"/>
                  <a:pt x="136211" y="942906"/>
                  <a:pt x="121298" y="923731"/>
                </a:cubicBezTo>
                <a:cubicBezTo>
                  <a:pt x="114413" y="914879"/>
                  <a:pt x="109816" y="904354"/>
                  <a:pt x="102637" y="895739"/>
                </a:cubicBezTo>
                <a:cubicBezTo>
                  <a:pt x="94189" y="885602"/>
                  <a:pt x="83976" y="877078"/>
                  <a:pt x="74645" y="867747"/>
                </a:cubicBezTo>
                <a:lnTo>
                  <a:pt x="46653" y="783772"/>
                </a:lnTo>
                <a:lnTo>
                  <a:pt x="37322" y="755780"/>
                </a:lnTo>
                <a:cubicBezTo>
                  <a:pt x="34212" y="737119"/>
                  <a:pt x="32867" y="718076"/>
                  <a:pt x="27992" y="699796"/>
                </a:cubicBezTo>
                <a:cubicBezTo>
                  <a:pt x="20390" y="671286"/>
                  <a:pt x="0" y="615821"/>
                  <a:pt x="0" y="615821"/>
                </a:cubicBezTo>
                <a:cubicBezTo>
                  <a:pt x="3110" y="519405"/>
                  <a:pt x="852" y="422665"/>
                  <a:pt x="9331" y="326572"/>
                </a:cubicBezTo>
                <a:cubicBezTo>
                  <a:pt x="10317" y="315401"/>
                  <a:pt x="20063" y="306509"/>
                  <a:pt x="27992" y="298580"/>
                </a:cubicBezTo>
                <a:cubicBezTo>
                  <a:pt x="35921" y="290651"/>
                  <a:pt x="45677" y="284336"/>
                  <a:pt x="55984" y="279919"/>
                </a:cubicBezTo>
                <a:cubicBezTo>
                  <a:pt x="67771" y="274867"/>
                  <a:pt x="80865" y="273698"/>
                  <a:pt x="93306" y="270588"/>
                </a:cubicBezTo>
                <a:cubicBezTo>
                  <a:pt x="165653" y="222357"/>
                  <a:pt x="128016" y="240357"/>
                  <a:pt x="205273" y="214604"/>
                </a:cubicBezTo>
                <a:cubicBezTo>
                  <a:pt x="236213" y="204290"/>
                  <a:pt x="214604" y="189723"/>
                  <a:pt x="233265" y="177282"/>
                </a:cubicBezTo>
                <a:close/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58146D0E-311E-487D-9E52-C60385CA379E}"/>
              </a:ext>
            </a:extLst>
          </p:cNvPr>
          <p:cNvSpPr/>
          <p:nvPr/>
        </p:nvSpPr>
        <p:spPr>
          <a:xfrm>
            <a:off x="4627984" y="2015412"/>
            <a:ext cx="4390036" cy="2113688"/>
          </a:xfrm>
          <a:custGeom>
            <a:avLst/>
            <a:gdLst>
              <a:gd name="connsiteX0" fmla="*/ 149289 w 4390036"/>
              <a:gd name="connsiteY0" fmla="*/ 681135 h 2113688"/>
              <a:gd name="connsiteX1" fmla="*/ 326571 w 4390036"/>
              <a:gd name="connsiteY1" fmla="*/ 643812 h 2113688"/>
              <a:gd name="connsiteX2" fmla="*/ 363894 w 4390036"/>
              <a:gd name="connsiteY2" fmla="*/ 634482 h 2113688"/>
              <a:gd name="connsiteX3" fmla="*/ 401216 w 4390036"/>
              <a:gd name="connsiteY3" fmla="*/ 625151 h 2113688"/>
              <a:gd name="connsiteX4" fmla="*/ 1343608 w 4390036"/>
              <a:gd name="connsiteY4" fmla="*/ 615821 h 2113688"/>
              <a:gd name="connsiteX5" fmla="*/ 1558212 w 4390036"/>
              <a:gd name="connsiteY5" fmla="*/ 587829 h 2113688"/>
              <a:gd name="connsiteX6" fmla="*/ 1623526 w 4390036"/>
              <a:gd name="connsiteY6" fmla="*/ 578498 h 2113688"/>
              <a:gd name="connsiteX7" fmla="*/ 1791477 w 4390036"/>
              <a:gd name="connsiteY7" fmla="*/ 569168 h 2113688"/>
              <a:gd name="connsiteX8" fmla="*/ 2239347 w 4390036"/>
              <a:gd name="connsiteY8" fmla="*/ 550506 h 2113688"/>
              <a:gd name="connsiteX9" fmla="*/ 2313992 w 4390036"/>
              <a:gd name="connsiteY9" fmla="*/ 541176 h 2113688"/>
              <a:gd name="connsiteX10" fmla="*/ 2463281 w 4390036"/>
              <a:gd name="connsiteY10" fmla="*/ 522515 h 2113688"/>
              <a:gd name="connsiteX11" fmla="*/ 2631232 w 4390036"/>
              <a:gd name="connsiteY11" fmla="*/ 494523 h 2113688"/>
              <a:gd name="connsiteX12" fmla="*/ 2659224 w 4390036"/>
              <a:gd name="connsiteY12" fmla="*/ 485192 h 2113688"/>
              <a:gd name="connsiteX13" fmla="*/ 2696547 w 4390036"/>
              <a:gd name="connsiteY13" fmla="*/ 475861 h 2113688"/>
              <a:gd name="connsiteX14" fmla="*/ 2752530 w 4390036"/>
              <a:gd name="connsiteY14" fmla="*/ 429208 h 2113688"/>
              <a:gd name="connsiteX15" fmla="*/ 2780522 w 4390036"/>
              <a:gd name="connsiteY15" fmla="*/ 410547 h 2113688"/>
              <a:gd name="connsiteX16" fmla="*/ 2817845 w 4390036"/>
              <a:gd name="connsiteY16" fmla="*/ 382555 h 2113688"/>
              <a:gd name="connsiteX17" fmla="*/ 2845836 w 4390036"/>
              <a:gd name="connsiteY17" fmla="*/ 363894 h 2113688"/>
              <a:gd name="connsiteX18" fmla="*/ 2864498 w 4390036"/>
              <a:gd name="connsiteY18" fmla="*/ 345233 h 2113688"/>
              <a:gd name="connsiteX19" fmla="*/ 2883159 w 4390036"/>
              <a:gd name="connsiteY19" fmla="*/ 317241 h 2113688"/>
              <a:gd name="connsiteX20" fmla="*/ 2920481 w 4390036"/>
              <a:gd name="connsiteY20" fmla="*/ 298580 h 2113688"/>
              <a:gd name="connsiteX21" fmla="*/ 2976465 w 4390036"/>
              <a:gd name="connsiteY21" fmla="*/ 261257 h 2113688"/>
              <a:gd name="connsiteX22" fmla="*/ 3004457 w 4390036"/>
              <a:gd name="connsiteY22" fmla="*/ 242596 h 2113688"/>
              <a:gd name="connsiteX23" fmla="*/ 3097763 w 4390036"/>
              <a:gd name="connsiteY23" fmla="*/ 177282 h 2113688"/>
              <a:gd name="connsiteX24" fmla="*/ 3135085 w 4390036"/>
              <a:gd name="connsiteY24" fmla="*/ 158621 h 2113688"/>
              <a:gd name="connsiteX25" fmla="*/ 3153747 w 4390036"/>
              <a:gd name="connsiteY25" fmla="*/ 139959 h 2113688"/>
              <a:gd name="connsiteX26" fmla="*/ 3219061 w 4390036"/>
              <a:gd name="connsiteY26" fmla="*/ 111968 h 2113688"/>
              <a:gd name="connsiteX27" fmla="*/ 3237722 w 4390036"/>
              <a:gd name="connsiteY27" fmla="*/ 83976 h 2113688"/>
              <a:gd name="connsiteX28" fmla="*/ 3265714 w 4390036"/>
              <a:gd name="connsiteY28" fmla="*/ 74645 h 2113688"/>
              <a:gd name="connsiteX29" fmla="*/ 3359020 w 4390036"/>
              <a:gd name="connsiteY29" fmla="*/ 37323 h 2113688"/>
              <a:gd name="connsiteX30" fmla="*/ 3554963 w 4390036"/>
              <a:gd name="connsiteY30" fmla="*/ 0 h 2113688"/>
              <a:gd name="connsiteX31" fmla="*/ 3872204 w 4390036"/>
              <a:gd name="connsiteY31" fmla="*/ 9331 h 2113688"/>
              <a:gd name="connsiteX32" fmla="*/ 3984171 w 4390036"/>
              <a:gd name="connsiteY32" fmla="*/ 83976 h 2113688"/>
              <a:gd name="connsiteX33" fmla="*/ 4040155 w 4390036"/>
              <a:gd name="connsiteY33" fmla="*/ 121298 h 2113688"/>
              <a:gd name="connsiteX34" fmla="*/ 4152122 w 4390036"/>
              <a:gd name="connsiteY34" fmla="*/ 186612 h 2113688"/>
              <a:gd name="connsiteX35" fmla="*/ 4236098 w 4390036"/>
              <a:gd name="connsiteY35" fmla="*/ 251927 h 2113688"/>
              <a:gd name="connsiteX36" fmla="*/ 4254759 w 4390036"/>
              <a:gd name="connsiteY36" fmla="*/ 279919 h 2113688"/>
              <a:gd name="connsiteX37" fmla="*/ 4264089 w 4390036"/>
              <a:gd name="connsiteY37" fmla="*/ 326572 h 2113688"/>
              <a:gd name="connsiteX38" fmla="*/ 4273420 w 4390036"/>
              <a:gd name="connsiteY38" fmla="*/ 354564 h 2113688"/>
              <a:gd name="connsiteX39" fmla="*/ 4282751 w 4390036"/>
              <a:gd name="connsiteY39" fmla="*/ 410547 h 2113688"/>
              <a:gd name="connsiteX40" fmla="*/ 4301412 w 4390036"/>
              <a:gd name="connsiteY40" fmla="*/ 457200 h 2113688"/>
              <a:gd name="connsiteX41" fmla="*/ 4310743 w 4390036"/>
              <a:gd name="connsiteY41" fmla="*/ 485192 h 2113688"/>
              <a:gd name="connsiteX42" fmla="*/ 4329404 w 4390036"/>
              <a:gd name="connsiteY42" fmla="*/ 559837 h 2113688"/>
              <a:gd name="connsiteX43" fmla="*/ 4357396 w 4390036"/>
              <a:gd name="connsiteY43" fmla="*/ 662474 h 2113688"/>
              <a:gd name="connsiteX44" fmla="*/ 4376057 w 4390036"/>
              <a:gd name="connsiteY44" fmla="*/ 737119 h 2113688"/>
              <a:gd name="connsiteX45" fmla="*/ 4376057 w 4390036"/>
              <a:gd name="connsiteY45" fmla="*/ 1138335 h 2113688"/>
              <a:gd name="connsiteX46" fmla="*/ 4357396 w 4390036"/>
              <a:gd name="connsiteY46" fmla="*/ 1222310 h 2113688"/>
              <a:gd name="connsiteX47" fmla="*/ 4338734 w 4390036"/>
              <a:gd name="connsiteY47" fmla="*/ 1250302 h 2113688"/>
              <a:gd name="connsiteX48" fmla="*/ 4320073 w 4390036"/>
              <a:gd name="connsiteY48" fmla="*/ 1315617 h 2113688"/>
              <a:gd name="connsiteX49" fmla="*/ 4301412 w 4390036"/>
              <a:gd name="connsiteY49" fmla="*/ 1380931 h 2113688"/>
              <a:gd name="connsiteX50" fmla="*/ 4282751 w 4390036"/>
              <a:gd name="connsiteY50" fmla="*/ 1408923 h 2113688"/>
              <a:gd name="connsiteX51" fmla="*/ 4264089 w 4390036"/>
              <a:gd name="connsiteY51" fmla="*/ 1455576 h 2113688"/>
              <a:gd name="connsiteX52" fmla="*/ 4245428 w 4390036"/>
              <a:gd name="connsiteY52" fmla="*/ 1492898 h 2113688"/>
              <a:gd name="connsiteX53" fmla="*/ 4236098 w 4390036"/>
              <a:gd name="connsiteY53" fmla="*/ 1520890 h 2113688"/>
              <a:gd name="connsiteX54" fmla="*/ 4217436 w 4390036"/>
              <a:gd name="connsiteY54" fmla="*/ 1548882 h 2113688"/>
              <a:gd name="connsiteX55" fmla="*/ 4180114 w 4390036"/>
              <a:gd name="connsiteY55" fmla="*/ 1614196 h 2113688"/>
              <a:gd name="connsiteX56" fmla="*/ 4114800 w 4390036"/>
              <a:gd name="connsiteY56" fmla="*/ 1688841 h 2113688"/>
              <a:gd name="connsiteX57" fmla="*/ 4096138 w 4390036"/>
              <a:gd name="connsiteY57" fmla="*/ 1716833 h 2113688"/>
              <a:gd name="connsiteX58" fmla="*/ 4049485 w 4390036"/>
              <a:gd name="connsiteY58" fmla="*/ 1754155 h 2113688"/>
              <a:gd name="connsiteX59" fmla="*/ 3993502 w 4390036"/>
              <a:gd name="connsiteY59" fmla="*/ 1800808 h 2113688"/>
              <a:gd name="connsiteX60" fmla="*/ 3965510 w 4390036"/>
              <a:gd name="connsiteY60" fmla="*/ 1810139 h 2113688"/>
              <a:gd name="connsiteX61" fmla="*/ 3900196 w 4390036"/>
              <a:gd name="connsiteY61" fmla="*/ 1856792 h 2113688"/>
              <a:gd name="connsiteX62" fmla="*/ 3872204 w 4390036"/>
              <a:gd name="connsiteY62" fmla="*/ 1866123 h 2113688"/>
              <a:gd name="connsiteX63" fmla="*/ 3806889 w 4390036"/>
              <a:gd name="connsiteY63" fmla="*/ 1903445 h 2113688"/>
              <a:gd name="connsiteX64" fmla="*/ 3732245 w 4390036"/>
              <a:gd name="connsiteY64" fmla="*/ 1940768 h 2113688"/>
              <a:gd name="connsiteX65" fmla="*/ 3657600 w 4390036"/>
              <a:gd name="connsiteY65" fmla="*/ 1959429 h 2113688"/>
              <a:gd name="connsiteX66" fmla="*/ 3601616 w 4390036"/>
              <a:gd name="connsiteY66" fmla="*/ 1978090 h 2113688"/>
              <a:gd name="connsiteX67" fmla="*/ 3554963 w 4390036"/>
              <a:gd name="connsiteY67" fmla="*/ 1987421 h 2113688"/>
              <a:gd name="connsiteX68" fmla="*/ 3461657 w 4390036"/>
              <a:gd name="connsiteY68" fmla="*/ 2006082 h 2113688"/>
              <a:gd name="connsiteX69" fmla="*/ 3424334 w 4390036"/>
              <a:gd name="connsiteY69" fmla="*/ 2024743 h 2113688"/>
              <a:gd name="connsiteX70" fmla="*/ 3163077 w 4390036"/>
              <a:gd name="connsiteY70" fmla="*/ 2043404 h 2113688"/>
              <a:gd name="connsiteX71" fmla="*/ 3023118 w 4390036"/>
              <a:gd name="connsiteY71" fmla="*/ 2052735 h 2113688"/>
              <a:gd name="connsiteX72" fmla="*/ 2957804 w 4390036"/>
              <a:gd name="connsiteY72" fmla="*/ 2080727 h 2113688"/>
              <a:gd name="connsiteX73" fmla="*/ 2892489 w 4390036"/>
              <a:gd name="connsiteY73" fmla="*/ 2090057 h 2113688"/>
              <a:gd name="connsiteX74" fmla="*/ 1688840 w 4390036"/>
              <a:gd name="connsiteY74" fmla="*/ 2099388 h 2113688"/>
              <a:gd name="connsiteX75" fmla="*/ 1614196 w 4390036"/>
              <a:gd name="connsiteY75" fmla="*/ 2108719 h 2113688"/>
              <a:gd name="connsiteX76" fmla="*/ 653143 w 4390036"/>
              <a:gd name="connsiteY76" fmla="*/ 2080727 h 2113688"/>
              <a:gd name="connsiteX77" fmla="*/ 625151 w 4390036"/>
              <a:gd name="connsiteY77" fmla="*/ 2071396 h 2113688"/>
              <a:gd name="connsiteX78" fmla="*/ 559836 w 4390036"/>
              <a:gd name="connsiteY78" fmla="*/ 2052735 h 2113688"/>
              <a:gd name="connsiteX79" fmla="*/ 522514 w 4390036"/>
              <a:gd name="connsiteY79" fmla="*/ 2034074 h 2113688"/>
              <a:gd name="connsiteX80" fmla="*/ 466530 w 4390036"/>
              <a:gd name="connsiteY80" fmla="*/ 2015412 h 2113688"/>
              <a:gd name="connsiteX81" fmla="*/ 410547 w 4390036"/>
              <a:gd name="connsiteY81" fmla="*/ 1959429 h 2113688"/>
              <a:gd name="connsiteX82" fmla="*/ 382555 w 4390036"/>
              <a:gd name="connsiteY82" fmla="*/ 1940768 h 2113688"/>
              <a:gd name="connsiteX83" fmla="*/ 317240 w 4390036"/>
              <a:gd name="connsiteY83" fmla="*/ 1866123 h 2113688"/>
              <a:gd name="connsiteX84" fmla="*/ 298579 w 4390036"/>
              <a:gd name="connsiteY84" fmla="*/ 1838131 h 2113688"/>
              <a:gd name="connsiteX85" fmla="*/ 233265 w 4390036"/>
              <a:gd name="connsiteY85" fmla="*/ 1772817 h 2113688"/>
              <a:gd name="connsiteX86" fmla="*/ 195943 w 4390036"/>
              <a:gd name="connsiteY86" fmla="*/ 1698172 h 2113688"/>
              <a:gd name="connsiteX87" fmla="*/ 186612 w 4390036"/>
              <a:gd name="connsiteY87" fmla="*/ 1660849 h 2113688"/>
              <a:gd name="connsiteX88" fmla="*/ 167951 w 4390036"/>
              <a:gd name="connsiteY88" fmla="*/ 1632857 h 2113688"/>
              <a:gd name="connsiteX89" fmla="*/ 130628 w 4390036"/>
              <a:gd name="connsiteY89" fmla="*/ 1548882 h 2113688"/>
              <a:gd name="connsiteX90" fmla="*/ 111967 w 4390036"/>
              <a:gd name="connsiteY90" fmla="*/ 1492898 h 2113688"/>
              <a:gd name="connsiteX91" fmla="*/ 93306 w 4390036"/>
              <a:gd name="connsiteY91" fmla="*/ 1418253 h 2113688"/>
              <a:gd name="connsiteX92" fmla="*/ 65314 w 4390036"/>
              <a:gd name="connsiteY92" fmla="*/ 1380931 h 2113688"/>
              <a:gd name="connsiteX93" fmla="*/ 46653 w 4390036"/>
              <a:gd name="connsiteY93" fmla="*/ 1296955 h 2113688"/>
              <a:gd name="connsiteX94" fmla="*/ 27992 w 4390036"/>
              <a:gd name="connsiteY94" fmla="*/ 1222310 h 2113688"/>
              <a:gd name="connsiteX95" fmla="*/ 0 w 4390036"/>
              <a:gd name="connsiteY95" fmla="*/ 1147666 h 2113688"/>
              <a:gd name="connsiteX96" fmla="*/ 9330 w 4390036"/>
              <a:gd name="connsiteY96" fmla="*/ 783772 h 2113688"/>
              <a:gd name="connsiteX97" fmla="*/ 83975 w 4390036"/>
              <a:gd name="connsiteY97" fmla="*/ 718457 h 2113688"/>
              <a:gd name="connsiteX98" fmla="*/ 149289 w 4390036"/>
              <a:gd name="connsiteY98" fmla="*/ 681135 h 211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4390036" h="2113688">
                <a:moveTo>
                  <a:pt x="149289" y="681135"/>
                </a:moveTo>
                <a:cubicBezTo>
                  <a:pt x="252692" y="666363"/>
                  <a:pt x="193261" y="677139"/>
                  <a:pt x="326571" y="643812"/>
                </a:cubicBezTo>
                <a:lnTo>
                  <a:pt x="363894" y="634482"/>
                </a:lnTo>
                <a:cubicBezTo>
                  <a:pt x="376335" y="631372"/>
                  <a:pt x="388393" y="625278"/>
                  <a:pt x="401216" y="625151"/>
                </a:cubicBezTo>
                <a:lnTo>
                  <a:pt x="1343608" y="615821"/>
                </a:lnTo>
                <a:cubicBezTo>
                  <a:pt x="1522093" y="583368"/>
                  <a:pt x="1369587" y="607684"/>
                  <a:pt x="1558212" y="587829"/>
                </a:cubicBezTo>
                <a:cubicBezTo>
                  <a:pt x="1580084" y="585527"/>
                  <a:pt x="1601604" y="580252"/>
                  <a:pt x="1623526" y="578498"/>
                </a:cubicBezTo>
                <a:cubicBezTo>
                  <a:pt x="1679417" y="574027"/>
                  <a:pt x="1735465" y="571714"/>
                  <a:pt x="1791477" y="569168"/>
                </a:cubicBezTo>
                <a:lnTo>
                  <a:pt x="2239347" y="550506"/>
                </a:lnTo>
                <a:lnTo>
                  <a:pt x="2313992" y="541176"/>
                </a:lnTo>
                <a:cubicBezTo>
                  <a:pt x="2363356" y="535369"/>
                  <a:pt x="2414181" y="531180"/>
                  <a:pt x="2463281" y="522515"/>
                </a:cubicBezTo>
                <a:cubicBezTo>
                  <a:pt x="2635076" y="492198"/>
                  <a:pt x="2482502" y="513113"/>
                  <a:pt x="2631232" y="494523"/>
                </a:cubicBezTo>
                <a:cubicBezTo>
                  <a:pt x="2640563" y="491413"/>
                  <a:pt x="2649767" y="487894"/>
                  <a:pt x="2659224" y="485192"/>
                </a:cubicBezTo>
                <a:cubicBezTo>
                  <a:pt x="2671554" y="481669"/>
                  <a:pt x="2684760" y="480913"/>
                  <a:pt x="2696547" y="475861"/>
                </a:cubicBezTo>
                <a:cubicBezTo>
                  <a:pt x="2725163" y="463597"/>
                  <a:pt x="2728793" y="448988"/>
                  <a:pt x="2752530" y="429208"/>
                </a:cubicBezTo>
                <a:cubicBezTo>
                  <a:pt x="2761145" y="422029"/>
                  <a:pt x="2771397" y="417065"/>
                  <a:pt x="2780522" y="410547"/>
                </a:cubicBezTo>
                <a:cubicBezTo>
                  <a:pt x="2793177" y="401508"/>
                  <a:pt x="2805190" y="391594"/>
                  <a:pt x="2817845" y="382555"/>
                </a:cubicBezTo>
                <a:cubicBezTo>
                  <a:pt x="2826970" y="376037"/>
                  <a:pt x="2837080" y="370899"/>
                  <a:pt x="2845836" y="363894"/>
                </a:cubicBezTo>
                <a:cubicBezTo>
                  <a:pt x="2852705" y="358399"/>
                  <a:pt x="2859002" y="352102"/>
                  <a:pt x="2864498" y="345233"/>
                </a:cubicBezTo>
                <a:cubicBezTo>
                  <a:pt x="2871503" y="336476"/>
                  <a:pt x="2874544" y="324420"/>
                  <a:pt x="2883159" y="317241"/>
                </a:cubicBezTo>
                <a:cubicBezTo>
                  <a:pt x="2893844" y="308337"/>
                  <a:pt x="2908554" y="305736"/>
                  <a:pt x="2920481" y="298580"/>
                </a:cubicBezTo>
                <a:cubicBezTo>
                  <a:pt x="2939713" y="287041"/>
                  <a:pt x="2957804" y="273698"/>
                  <a:pt x="2976465" y="261257"/>
                </a:cubicBezTo>
                <a:cubicBezTo>
                  <a:pt x="2985796" y="255037"/>
                  <a:pt x="2995486" y="249324"/>
                  <a:pt x="3004457" y="242596"/>
                </a:cubicBezTo>
                <a:cubicBezTo>
                  <a:pt x="3027866" y="225039"/>
                  <a:pt x="3074783" y="188772"/>
                  <a:pt x="3097763" y="177282"/>
                </a:cubicBezTo>
                <a:cubicBezTo>
                  <a:pt x="3110204" y="171062"/>
                  <a:pt x="3123512" y="166336"/>
                  <a:pt x="3135085" y="158621"/>
                </a:cubicBezTo>
                <a:cubicBezTo>
                  <a:pt x="3142405" y="153741"/>
                  <a:pt x="3146427" y="144839"/>
                  <a:pt x="3153747" y="139959"/>
                </a:cubicBezTo>
                <a:cubicBezTo>
                  <a:pt x="3176808" y="124585"/>
                  <a:pt x="3194178" y="120262"/>
                  <a:pt x="3219061" y="111968"/>
                </a:cubicBezTo>
                <a:cubicBezTo>
                  <a:pt x="3225281" y="102637"/>
                  <a:pt x="3228965" y="90981"/>
                  <a:pt x="3237722" y="83976"/>
                </a:cubicBezTo>
                <a:cubicBezTo>
                  <a:pt x="3245402" y="77832"/>
                  <a:pt x="3256917" y="79044"/>
                  <a:pt x="3265714" y="74645"/>
                </a:cubicBezTo>
                <a:cubicBezTo>
                  <a:pt x="3383557" y="15723"/>
                  <a:pt x="3244222" y="70122"/>
                  <a:pt x="3359020" y="37323"/>
                </a:cubicBezTo>
                <a:cubicBezTo>
                  <a:pt x="3506649" y="-4856"/>
                  <a:pt x="3377896" y="14756"/>
                  <a:pt x="3554963" y="0"/>
                </a:cubicBezTo>
                <a:lnTo>
                  <a:pt x="3872204" y="9331"/>
                </a:lnTo>
                <a:cubicBezTo>
                  <a:pt x="3894325" y="12491"/>
                  <a:pt x="3958202" y="65798"/>
                  <a:pt x="3984171" y="83976"/>
                </a:cubicBezTo>
                <a:cubicBezTo>
                  <a:pt x="4002545" y="96838"/>
                  <a:pt x="4020782" y="109997"/>
                  <a:pt x="4040155" y="121298"/>
                </a:cubicBezTo>
                <a:cubicBezTo>
                  <a:pt x="4076821" y="142686"/>
                  <a:pt x="4121108" y="155598"/>
                  <a:pt x="4152122" y="186612"/>
                </a:cubicBezTo>
                <a:cubicBezTo>
                  <a:pt x="4215061" y="249551"/>
                  <a:pt x="4183069" y="234250"/>
                  <a:pt x="4236098" y="251927"/>
                </a:cubicBezTo>
                <a:cubicBezTo>
                  <a:pt x="4242318" y="261258"/>
                  <a:pt x="4250822" y="269419"/>
                  <a:pt x="4254759" y="279919"/>
                </a:cubicBezTo>
                <a:cubicBezTo>
                  <a:pt x="4260327" y="294768"/>
                  <a:pt x="4260243" y="311187"/>
                  <a:pt x="4264089" y="326572"/>
                </a:cubicBezTo>
                <a:cubicBezTo>
                  <a:pt x="4266474" y="336114"/>
                  <a:pt x="4271286" y="344963"/>
                  <a:pt x="4273420" y="354564"/>
                </a:cubicBezTo>
                <a:cubicBezTo>
                  <a:pt x="4277524" y="373032"/>
                  <a:pt x="4277773" y="392295"/>
                  <a:pt x="4282751" y="410547"/>
                </a:cubicBezTo>
                <a:cubicBezTo>
                  <a:pt x="4287158" y="426706"/>
                  <a:pt x="4295531" y="441518"/>
                  <a:pt x="4301412" y="457200"/>
                </a:cubicBezTo>
                <a:cubicBezTo>
                  <a:pt x="4304865" y="466409"/>
                  <a:pt x="4308155" y="475703"/>
                  <a:pt x="4310743" y="485192"/>
                </a:cubicBezTo>
                <a:cubicBezTo>
                  <a:pt x="4317491" y="509936"/>
                  <a:pt x="4322358" y="535176"/>
                  <a:pt x="4329404" y="559837"/>
                </a:cubicBezTo>
                <a:cubicBezTo>
                  <a:pt x="4380371" y="738226"/>
                  <a:pt x="4322204" y="509976"/>
                  <a:pt x="4357396" y="662474"/>
                </a:cubicBezTo>
                <a:cubicBezTo>
                  <a:pt x="4363163" y="687465"/>
                  <a:pt x="4376057" y="737119"/>
                  <a:pt x="4376057" y="737119"/>
                </a:cubicBezTo>
                <a:cubicBezTo>
                  <a:pt x="4397654" y="909909"/>
                  <a:pt x="4391486" y="829761"/>
                  <a:pt x="4376057" y="1138335"/>
                </a:cubicBezTo>
                <a:cubicBezTo>
                  <a:pt x="4375807" y="1143344"/>
                  <a:pt x="4361196" y="1213443"/>
                  <a:pt x="4357396" y="1222310"/>
                </a:cubicBezTo>
                <a:cubicBezTo>
                  <a:pt x="4352978" y="1232617"/>
                  <a:pt x="4344955" y="1240971"/>
                  <a:pt x="4338734" y="1250302"/>
                </a:cubicBezTo>
                <a:cubicBezTo>
                  <a:pt x="4318294" y="1332068"/>
                  <a:pt x="4340151" y="1248692"/>
                  <a:pt x="4320073" y="1315617"/>
                </a:cubicBezTo>
                <a:cubicBezTo>
                  <a:pt x="4313567" y="1337305"/>
                  <a:pt x="4309821" y="1359908"/>
                  <a:pt x="4301412" y="1380931"/>
                </a:cubicBezTo>
                <a:cubicBezTo>
                  <a:pt x="4297247" y="1391343"/>
                  <a:pt x="4287766" y="1398893"/>
                  <a:pt x="4282751" y="1408923"/>
                </a:cubicBezTo>
                <a:cubicBezTo>
                  <a:pt x="4275261" y="1423904"/>
                  <a:pt x="4270892" y="1440271"/>
                  <a:pt x="4264089" y="1455576"/>
                </a:cubicBezTo>
                <a:cubicBezTo>
                  <a:pt x="4258440" y="1468286"/>
                  <a:pt x="4250907" y="1480113"/>
                  <a:pt x="4245428" y="1492898"/>
                </a:cubicBezTo>
                <a:cubicBezTo>
                  <a:pt x="4241554" y="1501938"/>
                  <a:pt x="4240496" y="1512093"/>
                  <a:pt x="4236098" y="1520890"/>
                </a:cubicBezTo>
                <a:cubicBezTo>
                  <a:pt x="4231083" y="1530920"/>
                  <a:pt x="4223000" y="1539145"/>
                  <a:pt x="4217436" y="1548882"/>
                </a:cubicBezTo>
                <a:cubicBezTo>
                  <a:pt x="4186193" y="1603556"/>
                  <a:pt x="4212591" y="1568728"/>
                  <a:pt x="4180114" y="1614196"/>
                </a:cubicBezTo>
                <a:cubicBezTo>
                  <a:pt x="4122079" y="1695446"/>
                  <a:pt x="4185165" y="1606749"/>
                  <a:pt x="4114800" y="1688841"/>
                </a:cubicBezTo>
                <a:cubicBezTo>
                  <a:pt x="4107502" y="1697355"/>
                  <a:pt x="4104068" y="1708903"/>
                  <a:pt x="4096138" y="1716833"/>
                </a:cubicBezTo>
                <a:cubicBezTo>
                  <a:pt x="4082056" y="1730915"/>
                  <a:pt x="4064605" y="1741194"/>
                  <a:pt x="4049485" y="1754155"/>
                </a:cubicBezTo>
                <a:cubicBezTo>
                  <a:pt x="4020678" y="1778847"/>
                  <a:pt x="4036359" y="1776319"/>
                  <a:pt x="3993502" y="1800808"/>
                </a:cubicBezTo>
                <a:cubicBezTo>
                  <a:pt x="3984962" y="1805688"/>
                  <a:pt x="3974841" y="1807029"/>
                  <a:pt x="3965510" y="1810139"/>
                </a:cubicBezTo>
                <a:cubicBezTo>
                  <a:pt x="3943739" y="1825690"/>
                  <a:pt x="3923138" y="1843027"/>
                  <a:pt x="3900196" y="1856792"/>
                </a:cubicBezTo>
                <a:cubicBezTo>
                  <a:pt x="3891762" y="1861852"/>
                  <a:pt x="3881001" y="1861725"/>
                  <a:pt x="3872204" y="1866123"/>
                </a:cubicBezTo>
                <a:cubicBezTo>
                  <a:pt x="3849776" y="1877337"/>
                  <a:pt x="3829014" y="1891645"/>
                  <a:pt x="3806889" y="1903445"/>
                </a:cubicBezTo>
                <a:cubicBezTo>
                  <a:pt x="3782343" y="1916536"/>
                  <a:pt x="3758636" y="1931972"/>
                  <a:pt x="3732245" y="1940768"/>
                </a:cubicBezTo>
                <a:cubicBezTo>
                  <a:pt x="3647298" y="1969082"/>
                  <a:pt x="3781474" y="1925645"/>
                  <a:pt x="3657600" y="1959429"/>
                </a:cubicBezTo>
                <a:cubicBezTo>
                  <a:pt x="3638622" y="1964605"/>
                  <a:pt x="3620594" y="1972914"/>
                  <a:pt x="3601616" y="1978090"/>
                </a:cubicBezTo>
                <a:cubicBezTo>
                  <a:pt x="3586316" y="1982263"/>
                  <a:pt x="3570348" y="1983575"/>
                  <a:pt x="3554963" y="1987421"/>
                </a:cubicBezTo>
                <a:cubicBezTo>
                  <a:pt x="3468114" y="2009133"/>
                  <a:pt x="3621663" y="1983223"/>
                  <a:pt x="3461657" y="2006082"/>
                </a:cubicBezTo>
                <a:cubicBezTo>
                  <a:pt x="3449216" y="2012302"/>
                  <a:pt x="3437119" y="2019264"/>
                  <a:pt x="3424334" y="2024743"/>
                </a:cubicBezTo>
                <a:cubicBezTo>
                  <a:pt x="3347316" y="2057751"/>
                  <a:pt x="3209975" y="2041059"/>
                  <a:pt x="3163077" y="2043404"/>
                </a:cubicBezTo>
                <a:cubicBezTo>
                  <a:pt x="3116379" y="2045739"/>
                  <a:pt x="3069771" y="2049625"/>
                  <a:pt x="3023118" y="2052735"/>
                </a:cubicBezTo>
                <a:cubicBezTo>
                  <a:pt x="3001347" y="2062066"/>
                  <a:pt x="2980579" y="2074220"/>
                  <a:pt x="2957804" y="2080727"/>
                </a:cubicBezTo>
                <a:cubicBezTo>
                  <a:pt x="2936657" y="2086769"/>
                  <a:pt x="2914479" y="2089734"/>
                  <a:pt x="2892489" y="2090057"/>
                </a:cubicBezTo>
                <a:lnTo>
                  <a:pt x="1688840" y="2099388"/>
                </a:lnTo>
                <a:cubicBezTo>
                  <a:pt x="1663959" y="2102498"/>
                  <a:pt x="1639270" y="2108958"/>
                  <a:pt x="1614196" y="2108719"/>
                </a:cubicBezTo>
                <a:cubicBezTo>
                  <a:pt x="755454" y="2100540"/>
                  <a:pt x="1002685" y="2138981"/>
                  <a:pt x="653143" y="2080727"/>
                </a:cubicBezTo>
                <a:cubicBezTo>
                  <a:pt x="643812" y="2077617"/>
                  <a:pt x="634608" y="2074098"/>
                  <a:pt x="625151" y="2071396"/>
                </a:cubicBezTo>
                <a:cubicBezTo>
                  <a:pt x="601467" y="2064629"/>
                  <a:pt x="582215" y="2062326"/>
                  <a:pt x="559836" y="2052735"/>
                </a:cubicBezTo>
                <a:cubicBezTo>
                  <a:pt x="547052" y="2047256"/>
                  <a:pt x="535428" y="2039240"/>
                  <a:pt x="522514" y="2034074"/>
                </a:cubicBezTo>
                <a:cubicBezTo>
                  <a:pt x="504250" y="2026768"/>
                  <a:pt x="466530" y="2015412"/>
                  <a:pt x="466530" y="2015412"/>
                </a:cubicBezTo>
                <a:cubicBezTo>
                  <a:pt x="447869" y="1996751"/>
                  <a:pt x="432505" y="1974068"/>
                  <a:pt x="410547" y="1959429"/>
                </a:cubicBezTo>
                <a:cubicBezTo>
                  <a:pt x="401216" y="1953209"/>
                  <a:pt x="391170" y="1947947"/>
                  <a:pt x="382555" y="1940768"/>
                </a:cubicBezTo>
                <a:cubicBezTo>
                  <a:pt x="359539" y="1921588"/>
                  <a:pt x="334043" y="1888527"/>
                  <a:pt x="317240" y="1866123"/>
                </a:cubicBezTo>
                <a:cubicBezTo>
                  <a:pt x="310512" y="1857152"/>
                  <a:pt x="306081" y="1846466"/>
                  <a:pt x="298579" y="1838131"/>
                </a:cubicBezTo>
                <a:cubicBezTo>
                  <a:pt x="277982" y="1815245"/>
                  <a:pt x="233265" y="1772817"/>
                  <a:pt x="233265" y="1772817"/>
                </a:cubicBezTo>
                <a:cubicBezTo>
                  <a:pt x="210352" y="1681169"/>
                  <a:pt x="243524" y="1793336"/>
                  <a:pt x="195943" y="1698172"/>
                </a:cubicBezTo>
                <a:cubicBezTo>
                  <a:pt x="190208" y="1686702"/>
                  <a:pt x="191664" y="1672636"/>
                  <a:pt x="186612" y="1660849"/>
                </a:cubicBezTo>
                <a:cubicBezTo>
                  <a:pt x="182195" y="1650542"/>
                  <a:pt x="172506" y="1643104"/>
                  <a:pt x="167951" y="1632857"/>
                </a:cubicBezTo>
                <a:cubicBezTo>
                  <a:pt x="123535" y="1532924"/>
                  <a:pt x="172860" y="1612231"/>
                  <a:pt x="130628" y="1548882"/>
                </a:cubicBezTo>
                <a:cubicBezTo>
                  <a:pt x="124408" y="1530221"/>
                  <a:pt x="116738" y="1511981"/>
                  <a:pt x="111967" y="1492898"/>
                </a:cubicBezTo>
                <a:cubicBezTo>
                  <a:pt x="105747" y="1468016"/>
                  <a:pt x="108695" y="1438771"/>
                  <a:pt x="93306" y="1418253"/>
                </a:cubicBezTo>
                <a:lnTo>
                  <a:pt x="65314" y="1380931"/>
                </a:lnTo>
                <a:cubicBezTo>
                  <a:pt x="45447" y="1321333"/>
                  <a:pt x="66358" y="1388913"/>
                  <a:pt x="46653" y="1296955"/>
                </a:cubicBezTo>
                <a:cubicBezTo>
                  <a:pt x="41279" y="1271877"/>
                  <a:pt x="33022" y="1247459"/>
                  <a:pt x="27992" y="1222310"/>
                </a:cubicBezTo>
                <a:cubicBezTo>
                  <a:pt x="16462" y="1164661"/>
                  <a:pt x="27458" y="1188852"/>
                  <a:pt x="0" y="1147666"/>
                </a:cubicBezTo>
                <a:cubicBezTo>
                  <a:pt x="3110" y="1026368"/>
                  <a:pt x="1259" y="904841"/>
                  <a:pt x="9330" y="783772"/>
                </a:cubicBezTo>
                <a:cubicBezTo>
                  <a:pt x="14367" y="708211"/>
                  <a:pt x="27446" y="732589"/>
                  <a:pt x="83975" y="718457"/>
                </a:cubicBezTo>
                <a:cubicBezTo>
                  <a:pt x="125696" y="708027"/>
                  <a:pt x="129740" y="704905"/>
                  <a:pt x="149289" y="681135"/>
                </a:cubicBezTo>
                <a:close/>
              </a:path>
            </a:pathLst>
          </a:cu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412FC4-3224-442F-9566-C836AC2A2AE1}"/>
              </a:ext>
            </a:extLst>
          </p:cNvPr>
          <p:cNvSpPr txBox="1"/>
          <p:nvPr/>
        </p:nvSpPr>
        <p:spPr>
          <a:xfrm>
            <a:off x="4283968" y="4653136"/>
            <a:ext cx="440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Одно поле для разных объектов класса </a:t>
            </a:r>
          </a:p>
        </p:txBody>
      </p:sp>
    </p:spTree>
    <p:extLst>
      <p:ext uri="{BB962C8B-B14F-4D97-AF65-F5344CB8AC3E}">
        <p14:creationId xmlns:p14="http://schemas.microsoft.com/office/powerpoint/2010/main" val="81793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6BE49-2665-4BF3-93EA-2F53D966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E69A3-26A6-4716-9941-F9480C62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/>
              <a:t>Статические методы</a:t>
            </a:r>
            <a:r>
              <a:rPr lang="ru-RU" dirty="0"/>
              <a:t> не имеют доступа к данным объекта, и для их использования не нужно создавать объекты данного класса.</a:t>
            </a:r>
          </a:p>
          <a:p>
            <a:pPr marL="0" indent="0">
              <a:buNone/>
            </a:pPr>
            <a:r>
              <a:rPr lang="en-US" dirty="0"/>
              <a:t>class Person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. . . .</a:t>
            </a:r>
          </a:p>
          <a:p>
            <a:pPr marL="0" indent="0">
              <a:buNone/>
            </a:pPr>
            <a:r>
              <a:rPr lang="en-US" dirty="0"/>
              <a:t>public static int </a:t>
            </a:r>
            <a:r>
              <a:rPr lang="en-US" dirty="0" err="1"/>
              <a:t>GetCount</a:t>
            </a:r>
            <a:r>
              <a:rPr lang="en-US" dirty="0"/>
              <a:t>() //</a:t>
            </a:r>
            <a:r>
              <a:rPr lang="ru-RU" dirty="0"/>
              <a:t>доступ к статическим полям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{return count;}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для доступа к нестатическом полю нужен объект класса</a:t>
            </a:r>
          </a:p>
          <a:p>
            <a:pPr marL="0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IncAge</a:t>
            </a:r>
            <a:r>
              <a:rPr lang="en-US" dirty="0"/>
              <a:t>(Person p)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p.age</a:t>
            </a:r>
            <a:r>
              <a:rPr lang="en-US" dirty="0"/>
              <a:t>++;}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ru-RU" u="sng" dirty="0"/>
              <a:t>Вызов статического метода: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Person.GetCount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 err="1"/>
              <a:t>Person.IncAge</a:t>
            </a:r>
            <a:r>
              <a:rPr lang="en-US" dirty="0"/>
              <a:t>(p);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56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на static-методы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static-метод не имеет ссылки </a:t>
            </a:r>
            <a:r>
              <a:rPr lang="ru-RU" dirty="0" err="1"/>
              <a:t>this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static-метод может напрямую вызывать только другие static-методы. </a:t>
            </a:r>
          </a:p>
          <a:p>
            <a:pPr lvl="0"/>
            <a:r>
              <a:rPr lang="ru-RU" dirty="0"/>
              <a:t>static-метод должен получать прямой доступ только к static-данным.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2259D-F9E4-4C8A-952F-1762F6B9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EE412-0B7D-4EC7-A634-7133FFC94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классы объявляются с модификатором </a:t>
            </a:r>
            <a:r>
              <a:rPr lang="ru-RU" dirty="0" err="1"/>
              <a:t>static</a:t>
            </a:r>
            <a:r>
              <a:rPr lang="ru-RU" dirty="0"/>
              <a:t> и могут содержать только статические поля, свойства и методы.</a:t>
            </a:r>
          </a:p>
        </p:txBody>
      </p:sp>
    </p:spTree>
    <p:extLst>
      <p:ext uri="{BB962C8B-B14F-4D97-AF65-F5344CB8AC3E}">
        <p14:creationId xmlns:p14="http://schemas.microsoft.com/office/powerpoint/2010/main" val="2774201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625B5-B2AD-4355-934D-2A7173DE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D3B5E76-6558-47E8-92E7-A0C421795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845" y="1600200"/>
            <a:ext cx="789430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8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Пространство имен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Классы логически сгруппированы в </a:t>
            </a:r>
            <a:r>
              <a:rPr lang="ru-RU" b="1" dirty="0"/>
              <a:t>пространства имен</a:t>
            </a:r>
            <a:r>
              <a:rPr lang="ru-RU" dirty="0"/>
              <a:t>, которые служат для упорядочивания имен классов и предотвращения конфликтов имен: в разных пространствах имена могут совпадать. </a:t>
            </a:r>
            <a:endParaRPr lang="en-US" dirty="0"/>
          </a:p>
          <a:p>
            <a:r>
              <a:rPr lang="ru-RU" dirty="0"/>
              <a:t>Подключение: </a:t>
            </a:r>
          </a:p>
          <a:p>
            <a:pPr marL="0" indent="0">
              <a:buNone/>
            </a:pPr>
            <a:r>
              <a:rPr lang="en-US" dirty="0"/>
              <a:t>using  namespace1;</a:t>
            </a:r>
            <a:endParaRPr lang="ru-RU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593962"/>
              </p:ext>
            </p:extLst>
          </p:nvPr>
        </p:nvGraphicFramePr>
        <p:xfrm>
          <a:off x="251520" y="1417638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625B5-B2AD-4355-934D-2A7173DE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9759696-320E-4935-839E-F7204F299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587" y="1600200"/>
            <a:ext cx="724482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55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EF909-B3F1-4258-BC98-FCF6028D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EB0DDF-7623-42DB-BD79-C34580973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19" y="1700808"/>
            <a:ext cx="862541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85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Структура</a:t>
            </a:r>
            <a:r>
              <a:rPr lang="ru-RU" i="1" dirty="0"/>
              <a:t> </a:t>
            </a:r>
            <a:r>
              <a:rPr lang="ru-RU" dirty="0"/>
              <a:t>подобна классу, но она является значимым, а не ссылочным типом.</a:t>
            </a:r>
          </a:p>
          <a:p>
            <a:r>
              <a:rPr lang="ru-RU" u="sng" dirty="0"/>
              <a:t>Описание структуры</a:t>
            </a:r>
            <a:r>
              <a:rPr lang="en-US" u="sng" dirty="0"/>
              <a:t>:</a:t>
            </a:r>
            <a:endParaRPr lang="ru-RU" sz="2800" u="sng" dirty="0"/>
          </a:p>
          <a:p>
            <a:pPr>
              <a:buNone/>
            </a:pPr>
            <a:r>
              <a:rPr lang="ru-RU" dirty="0" err="1"/>
              <a:t>struct</a:t>
            </a:r>
            <a:r>
              <a:rPr lang="ru-RU" dirty="0"/>
              <a:t>  </a:t>
            </a:r>
            <a:r>
              <a:rPr lang="ru-RU" dirty="0" err="1"/>
              <a:t>имя_структуры</a:t>
            </a:r>
            <a:r>
              <a:rPr lang="ru-RU" dirty="0"/>
              <a:t>  </a:t>
            </a:r>
            <a:r>
              <a:rPr lang="ru-RU" dirty="0" err="1"/>
              <a:t>тело_структуры</a:t>
            </a:r>
            <a:endParaRPr lang="ru-RU" sz="2800" dirty="0"/>
          </a:p>
          <a:p>
            <a:r>
              <a:rPr lang="ru-RU" dirty="0"/>
              <a:t>Структуры могут содержать:</a:t>
            </a:r>
            <a:endParaRPr lang="ru-RU" sz="2800" dirty="0"/>
          </a:p>
          <a:p>
            <a:pPr lvl="1"/>
            <a:r>
              <a:rPr lang="ru-RU" dirty="0"/>
              <a:t>методы, </a:t>
            </a:r>
            <a:endParaRPr lang="ru-RU" sz="2400" dirty="0"/>
          </a:p>
          <a:p>
            <a:pPr lvl="1"/>
            <a:r>
              <a:rPr lang="ru-RU" dirty="0"/>
              <a:t>поля, </a:t>
            </a:r>
            <a:endParaRPr lang="ru-RU" sz="2400" dirty="0"/>
          </a:p>
          <a:p>
            <a:pPr lvl="1"/>
            <a:r>
              <a:rPr lang="ru-RU" dirty="0"/>
              <a:t>конструкторы </a:t>
            </a:r>
            <a:r>
              <a:rPr lang="ru-RU" b="1" dirty="0"/>
              <a:t>с параметрами</a:t>
            </a:r>
            <a:r>
              <a:rPr lang="ru-RU" dirty="0"/>
              <a:t>,  </a:t>
            </a:r>
            <a:endParaRPr lang="ru-RU" sz="2400" dirty="0"/>
          </a:p>
          <a:p>
            <a:pPr lvl="1"/>
            <a:r>
              <a:rPr lang="ru-RU" dirty="0"/>
              <a:t>события.</a:t>
            </a:r>
            <a:endParaRPr lang="ru-RU" sz="2400" dirty="0"/>
          </a:p>
          <a:p>
            <a:r>
              <a:rPr lang="ru-RU" dirty="0"/>
              <a:t>Конструктор по умолчанию автоматически определяется для всех структур</a:t>
            </a:r>
            <a:r>
              <a:rPr lang="en-US" dirty="0"/>
              <a:t>.</a:t>
            </a:r>
            <a:endParaRPr 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F4265FF-005E-4BED-A072-DB996C4407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124744"/>
            <a:ext cx="4038600" cy="5544616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A24096E-9AB3-41E1-9208-96E74EDDF5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47093" y="1268760"/>
            <a:ext cx="3928886" cy="4536504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FFB522A-FFBB-4C05-90EB-B88831E84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5539332"/>
            <a:ext cx="2491956" cy="104403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структур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76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При присваивании одной структуры другой создается копия этого объекта.</a:t>
            </a:r>
          </a:p>
          <a:p>
            <a:pPr>
              <a:buNone/>
            </a:pPr>
            <a:r>
              <a:rPr lang="ru-RU" dirty="0"/>
              <a:t> 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E8CC5E-8C25-4148-AB4E-85D992D4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80928"/>
            <a:ext cx="4590509" cy="32403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507353-0511-40F9-BFBF-19B129027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4804140"/>
            <a:ext cx="2952789" cy="119247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Упаковка и распаковка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Упаковка</a:t>
            </a:r>
            <a:r>
              <a:rPr lang="ru-RU" dirty="0"/>
              <a:t> – процесс преобразования из типа значений в тип ссылок. </a:t>
            </a:r>
          </a:p>
          <a:p>
            <a:r>
              <a:rPr lang="ru-RU" dirty="0"/>
              <a:t>При упаковке в динамической памяти создается объект, которому присваивается значение объекта значимого типа. Результатом упаковки является адрес созданного объекта в динамической памяти (ссылка на объект). Упаковка выполняется автоматически.</a:t>
            </a:r>
          </a:p>
          <a:p>
            <a:r>
              <a:rPr lang="ru-RU" dirty="0"/>
              <a:t>Т. к. все классы </a:t>
            </a:r>
            <a:r>
              <a:rPr lang="en-US" dirty="0"/>
              <a:t>C</a:t>
            </a:r>
            <a:r>
              <a:rPr lang="ru-RU" dirty="0"/>
              <a:t># имеют общий базовый класс </a:t>
            </a:r>
            <a:r>
              <a:rPr lang="en-US" dirty="0"/>
              <a:t>object</a:t>
            </a:r>
            <a:r>
              <a:rPr lang="ru-RU" dirty="0"/>
              <a:t>, то ссылке типа </a:t>
            </a:r>
            <a:r>
              <a:rPr lang="en-US" dirty="0"/>
              <a:t>object</a:t>
            </a:r>
            <a:r>
              <a:rPr lang="ru-RU" dirty="0"/>
              <a:t> можно присвоить значение структуры (упаковка будет выполняться автоматически).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Распаковка</a:t>
            </a:r>
            <a:r>
              <a:rPr lang="ru-RU" dirty="0"/>
              <a:t> – обратная процедура, при которой значение объекта присваивается переменной значимого типа. Распаковка автоматически не выполняется. Для распаковки требуется применять операцию приведения типа.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7990E-B530-469B-A24E-6B119E72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49101AD-1BC1-4A90-90BB-F975D28D5A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8024" y="1584775"/>
            <a:ext cx="4038600" cy="3485848"/>
          </a:xfr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B06BA29-21C4-43D4-A12B-DC41A477FD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9512" y="1563299"/>
            <a:ext cx="4038600" cy="3485849"/>
          </a:xfrm>
        </p:spPr>
      </p:pic>
    </p:spTree>
    <p:extLst>
      <p:ext uri="{BB962C8B-B14F-4D97-AF65-F5344CB8AC3E}">
        <p14:creationId xmlns:p14="http://schemas.microsoft.com/office/powerpoint/2010/main" val="329882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7990E-B530-469B-A24E-6B119E72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31AB22A-6B64-42AE-92C1-08EE0E8455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46810" y="1600200"/>
            <a:ext cx="3459379" cy="4525963"/>
          </a:xfrm>
        </p:spPr>
      </p:pic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682E4314-37CF-4E0B-B298-B088377F270B}"/>
              </a:ext>
            </a:extLst>
          </p:cNvPr>
          <p:cNvSpPr/>
          <p:nvPr/>
        </p:nvSpPr>
        <p:spPr>
          <a:xfrm>
            <a:off x="2843808" y="2488887"/>
            <a:ext cx="1872208" cy="576064"/>
          </a:xfrm>
          <a:prstGeom prst="wedgeRectCallout">
            <a:avLst>
              <a:gd name="adj1" fmla="val -41084"/>
              <a:gd name="adj2" fmla="val 1167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Упаковка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0D42DD4-7726-4933-9062-7AB8AE398899}"/>
              </a:ext>
            </a:extLst>
          </p:cNvPr>
          <p:cNvSpPr/>
          <p:nvPr/>
        </p:nvSpPr>
        <p:spPr>
          <a:xfrm>
            <a:off x="3524999" y="3863181"/>
            <a:ext cx="1872208" cy="448480"/>
          </a:xfrm>
          <a:prstGeom prst="wedgeRectCallout">
            <a:avLst>
              <a:gd name="adj1" fmla="val -74438"/>
              <a:gd name="adj2" fmla="val 817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Распаковка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65828B04-1DCE-4CBE-9F0C-B061A1829DA6}"/>
              </a:ext>
            </a:extLst>
          </p:cNvPr>
          <p:cNvGrpSpPr/>
          <p:nvPr/>
        </p:nvGrpSpPr>
        <p:grpSpPr>
          <a:xfrm>
            <a:off x="6012160" y="1600200"/>
            <a:ext cx="2160240" cy="532656"/>
            <a:chOff x="5652120" y="1600200"/>
            <a:chExt cx="2160240" cy="53265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89768B9-A6D8-4711-B7B7-2D99CC52F54B}"/>
                </a:ext>
              </a:extLst>
            </p:cNvPr>
            <p:cNvSpPr/>
            <p:nvPr/>
          </p:nvSpPr>
          <p:spPr>
            <a:xfrm>
              <a:off x="5652120" y="1600200"/>
              <a:ext cx="1080120" cy="532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Петров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FD90A8A-3F81-49A3-800E-A50DE2FBAAA4}"/>
                </a:ext>
              </a:extLst>
            </p:cNvPr>
            <p:cNvSpPr/>
            <p:nvPr/>
          </p:nvSpPr>
          <p:spPr>
            <a:xfrm>
              <a:off x="6732240" y="1600200"/>
              <a:ext cx="1080120" cy="532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22</a:t>
              </a:r>
            </a:p>
          </p:txBody>
        </p:sp>
      </p:grp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9FFEF3D6-D207-453F-BF58-4A0E3BF90557}"/>
              </a:ext>
            </a:extLst>
          </p:cNvPr>
          <p:cNvCxnSpPr/>
          <p:nvPr/>
        </p:nvCxnSpPr>
        <p:spPr>
          <a:xfrm>
            <a:off x="5724128" y="2852936"/>
            <a:ext cx="2736304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50B14DD-8388-411C-BFFA-7A410316D00A}"/>
              </a:ext>
            </a:extLst>
          </p:cNvPr>
          <p:cNvGrpSpPr/>
          <p:nvPr/>
        </p:nvGrpSpPr>
        <p:grpSpPr>
          <a:xfrm>
            <a:off x="6010963" y="3162672"/>
            <a:ext cx="2160240" cy="532656"/>
            <a:chOff x="5652120" y="1600200"/>
            <a:chExt cx="2160240" cy="532656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0912CC2E-08FA-4E98-845F-495DC8961CE1}"/>
                </a:ext>
              </a:extLst>
            </p:cNvPr>
            <p:cNvSpPr/>
            <p:nvPr/>
          </p:nvSpPr>
          <p:spPr>
            <a:xfrm>
              <a:off x="5652120" y="1600200"/>
              <a:ext cx="1080120" cy="532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Иванов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695260E6-2EC9-489F-8D70-A5A6298AAB83}"/>
                </a:ext>
              </a:extLst>
            </p:cNvPr>
            <p:cNvSpPr/>
            <p:nvPr/>
          </p:nvSpPr>
          <p:spPr>
            <a:xfrm>
              <a:off x="6732240" y="1600200"/>
              <a:ext cx="1080120" cy="532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20</a:t>
              </a:r>
            </a:p>
          </p:txBody>
        </p: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EDA759A-FE22-4CA7-9E53-BAD51431127E}"/>
              </a:ext>
            </a:extLst>
          </p:cNvPr>
          <p:cNvSpPr/>
          <p:nvPr/>
        </p:nvSpPr>
        <p:spPr>
          <a:xfrm>
            <a:off x="6082372" y="2323732"/>
            <a:ext cx="937301" cy="360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C7A4DF9-4AD0-42AD-A52C-97B6C3FF9D04}"/>
              </a:ext>
            </a:extLst>
          </p:cNvPr>
          <p:cNvCxnSpPr>
            <a:stCxn id="19" idx="2"/>
            <a:endCxn id="17" idx="0"/>
          </p:cNvCxnSpPr>
          <p:nvPr/>
        </p:nvCxnSpPr>
        <p:spPr>
          <a:xfrm>
            <a:off x="6551023" y="2683763"/>
            <a:ext cx="0" cy="478909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82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A265F-5867-41CD-8E57-541513F0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E73A1AF-F4FD-466C-8EB8-1D06C4D289C8}"/>
              </a:ext>
            </a:extLst>
          </p:cNvPr>
          <p:cNvGrpSpPr/>
          <p:nvPr/>
        </p:nvGrpSpPr>
        <p:grpSpPr>
          <a:xfrm>
            <a:off x="5301829" y="5186006"/>
            <a:ext cx="2160240" cy="532656"/>
            <a:chOff x="5652120" y="1600200"/>
            <a:chExt cx="2160240" cy="532656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E6861A2-EBCF-4554-9670-59AFD86FEABA}"/>
                </a:ext>
              </a:extLst>
            </p:cNvPr>
            <p:cNvSpPr/>
            <p:nvPr/>
          </p:nvSpPr>
          <p:spPr>
            <a:xfrm>
              <a:off x="5652120" y="1600200"/>
              <a:ext cx="1080120" cy="532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Петров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24134765-D2F3-45FF-B4C3-CF6BC4D58DBB}"/>
                </a:ext>
              </a:extLst>
            </p:cNvPr>
            <p:cNvSpPr/>
            <p:nvPr/>
          </p:nvSpPr>
          <p:spPr>
            <a:xfrm>
              <a:off x="6732240" y="1600200"/>
              <a:ext cx="1080120" cy="532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22</a:t>
              </a:r>
            </a:p>
          </p:txBody>
        </p:sp>
      </p:grp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F1EA16E-EA48-4E78-8EEA-131ADE486AD8}"/>
              </a:ext>
            </a:extLst>
          </p:cNvPr>
          <p:cNvCxnSpPr/>
          <p:nvPr/>
        </p:nvCxnSpPr>
        <p:spPr>
          <a:xfrm>
            <a:off x="539552" y="2615208"/>
            <a:ext cx="2736304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7946AF9-F76D-4303-A4DE-A9D592A63794}"/>
              </a:ext>
            </a:extLst>
          </p:cNvPr>
          <p:cNvGrpSpPr/>
          <p:nvPr/>
        </p:nvGrpSpPr>
        <p:grpSpPr>
          <a:xfrm>
            <a:off x="827584" y="4075653"/>
            <a:ext cx="2160240" cy="532656"/>
            <a:chOff x="5652120" y="1600200"/>
            <a:chExt cx="2160240" cy="532656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65798CD-F28B-45D5-A238-EAA6E2E85C40}"/>
                </a:ext>
              </a:extLst>
            </p:cNvPr>
            <p:cNvSpPr/>
            <p:nvPr/>
          </p:nvSpPr>
          <p:spPr>
            <a:xfrm>
              <a:off x="5652120" y="1600200"/>
              <a:ext cx="1080120" cy="532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Иванов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9E2D331-B243-46B0-A6FC-364CEC987D2E}"/>
                </a:ext>
              </a:extLst>
            </p:cNvPr>
            <p:cNvSpPr/>
            <p:nvPr/>
          </p:nvSpPr>
          <p:spPr>
            <a:xfrm>
              <a:off x="6732240" y="1600200"/>
              <a:ext cx="1080120" cy="532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20</a:t>
              </a:r>
            </a:p>
          </p:txBody>
        </p:sp>
      </p:grp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D52C9A2-9DB2-40A4-A907-FA1E11A4712C}"/>
              </a:ext>
            </a:extLst>
          </p:cNvPr>
          <p:cNvSpPr/>
          <p:nvPr/>
        </p:nvSpPr>
        <p:spPr>
          <a:xfrm>
            <a:off x="898993" y="1724942"/>
            <a:ext cx="937301" cy="360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91398DF-2668-4380-B7F7-4D5D6ECED77A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1367644" y="2084973"/>
            <a:ext cx="0" cy="199068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267F6016-9F37-4011-8EC5-C37C248497AB}"/>
              </a:ext>
            </a:extLst>
          </p:cNvPr>
          <p:cNvGrpSpPr/>
          <p:nvPr/>
        </p:nvGrpSpPr>
        <p:grpSpPr>
          <a:xfrm>
            <a:off x="1781478" y="5186006"/>
            <a:ext cx="2160240" cy="532656"/>
            <a:chOff x="5652120" y="1600200"/>
            <a:chExt cx="2160240" cy="532656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8D53820B-12CA-43B4-8A62-E6D3D25B7885}"/>
                </a:ext>
              </a:extLst>
            </p:cNvPr>
            <p:cNvSpPr/>
            <p:nvPr/>
          </p:nvSpPr>
          <p:spPr>
            <a:xfrm>
              <a:off x="5652120" y="1600200"/>
              <a:ext cx="1080120" cy="532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Петров</a:t>
              </a: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0923484-E873-44D7-A0E1-54E45CFF64A5}"/>
                </a:ext>
              </a:extLst>
            </p:cNvPr>
            <p:cNvSpPr/>
            <p:nvPr/>
          </p:nvSpPr>
          <p:spPr>
            <a:xfrm>
              <a:off x="6732240" y="1600200"/>
              <a:ext cx="1080120" cy="532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22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9CD1F269-2024-4E2C-BCA2-BF7CCF820B44}"/>
              </a:ext>
            </a:extLst>
          </p:cNvPr>
          <p:cNvGrpSpPr/>
          <p:nvPr/>
        </p:nvGrpSpPr>
        <p:grpSpPr>
          <a:xfrm>
            <a:off x="2019311" y="3035494"/>
            <a:ext cx="2160240" cy="532656"/>
            <a:chOff x="5652120" y="1600200"/>
            <a:chExt cx="2160240" cy="532656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096FE97-165B-4ECA-B29D-E7A77E987320}"/>
                </a:ext>
              </a:extLst>
            </p:cNvPr>
            <p:cNvSpPr/>
            <p:nvPr/>
          </p:nvSpPr>
          <p:spPr>
            <a:xfrm>
              <a:off x="5652120" y="1600200"/>
              <a:ext cx="1080120" cy="532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EC61DCFE-BAA1-4149-87D3-A91D11541EAE}"/>
                </a:ext>
              </a:extLst>
            </p:cNvPr>
            <p:cNvSpPr/>
            <p:nvPr/>
          </p:nvSpPr>
          <p:spPr>
            <a:xfrm>
              <a:off x="6732240" y="1600200"/>
              <a:ext cx="1080120" cy="532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E6EA475-11A9-4B13-9361-D348FF42FF0C}"/>
              </a:ext>
            </a:extLst>
          </p:cNvPr>
          <p:cNvCxnSpPr>
            <a:cxnSpLocks/>
          </p:cNvCxnSpPr>
          <p:nvPr/>
        </p:nvCxnSpPr>
        <p:spPr>
          <a:xfrm>
            <a:off x="3639491" y="3301822"/>
            <a:ext cx="0" cy="188418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E79174E-ED20-45BA-82E7-4273AC6B46EB}"/>
              </a:ext>
            </a:extLst>
          </p:cNvPr>
          <p:cNvCxnSpPr>
            <a:cxnSpLocks/>
          </p:cNvCxnSpPr>
          <p:nvPr/>
        </p:nvCxnSpPr>
        <p:spPr>
          <a:xfrm>
            <a:off x="2321538" y="3301822"/>
            <a:ext cx="0" cy="773831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437B6DF-3CAB-4758-967F-A28E619E92F5}"/>
              </a:ext>
            </a:extLst>
          </p:cNvPr>
          <p:cNvSpPr/>
          <p:nvPr/>
        </p:nvSpPr>
        <p:spPr>
          <a:xfrm>
            <a:off x="2259483" y="1919981"/>
            <a:ext cx="937301" cy="360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objects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80ABE7A4-2340-48BE-8F79-7E6A41B9FB95}"/>
              </a:ext>
            </a:extLst>
          </p:cNvPr>
          <p:cNvCxnSpPr>
            <a:cxnSpLocks/>
          </p:cNvCxnSpPr>
          <p:nvPr/>
        </p:nvCxnSpPr>
        <p:spPr>
          <a:xfrm>
            <a:off x="2361877" y="2261663"/>
            <a:ext cx="0" cy="773831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F3B156-14E5-4710-AB4C-E1BF6104922E}"/>
              </a:ext>
            </a:extLst>
          </p:cNvPr>
          <p:cNvSpPr txBox="1"/>
          <p:nvPr/>
        </p:nvSpPr>
        <p:spPr>
          <a:xfrm>
            <a:off x="539552" y="6309320"/>
            <a:ext cx="30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УПАКОВКА</a:t>
            </a: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DD5CCF9E-6CDD-4974-B2C3-72183E41CC95}"/>
              </a:ext>
            </a:extLst>
          </p:cNvPr>
          <p:cNvGrpSpPr/>
          <p:nvPr/>
        </p:nvGrpSpPr>
        <p:grpSpPr>
          <a:xfrm>
            <a:off x="5705525" y="1473637"/>
            <a:ext cx="2160240" cy="532656"/>
            <a:chOff x="5652120" y="1600200"/>
            <a:chExt cx="2160240" cy="532656"/>
          </a:xfrm>
        </p:grpSpPr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F6709520-7E91-42EF-9BEE-9B99CFC0249D}"/>
                </a:ext>
              </a:extLst>
            </p:cNvPr>
            <p:cNvSpPr/>
            <p:nvPr/>
          </p:nvSpPr>
          <p:spPr>
            <a:xfrm>
              <a:off x="5652120" y="1600200"/>
              <a:ext cx="1080120" cy="532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Петров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375EE890-14B1-4BA8-B2EF-E19AF145030B}"/>
                </a:ext>
              </a:extLst>
            </p:cNvPr>
            <p:cNvSpPr/>
            <p:nvPr/>
          </p:nvSpPr>
          <p:spPr>
            <a:xfrm>
              <a:off x="6732240" y="1600200"/>
              <a:ext cx="1080120" cy="532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22</a:t>
              </a:r>
            </a:p>
          </p:txBody>
        </p:sp>
      </p:grp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80B4F8F-488F-4C8A-A3E3-BD3CF1492195}"/>
              </a:ext>
            </a:extLst>
          </p:cNvPr>
          <p:cNvCxnSpPr/>
          <p:nvPr/>
        </p:nvCxnSpPr>
        <p:spPr>
          <a:xfrm>
            <a:off x="4943585" y="2906389"/>
            <a:ext cx="2736304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D23A1722-52A9-4D42-BED6-066A720A6C2A}"/>
              </a:ext>
            </a:extLst>
          </p:cNvPr>
          <p:cNvGrpSpPr/>
          <p:nvPr/>
        </p:nvGrpSpPr>
        <p:grpSpPr>
          <a:xfrm>
            <a:off x="4480393" y="3951611"/>
            <a:ext cx="2160240" cy="532656"/>
            <a:chOff x="5652120" y="1600200"/>
            <a:chExt cx="2160240" cy="532656"/>
          </a:xfrm>
        </p:grpSpPr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893CF0C5-12BD-4EEA-A950-B433C06A8F5F}"/>
                </a:ext>
              </a:extLst>
            </p:cNvPr>
            <p:cNvSpPr/>
            <p:nvPr/>
          </p:nvSpPr>
          <p:spPr>
            <a:xfrm>
              <a:off x="5652120" y="1600200"/>
              <a:ext cx="1080120" cy="532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Иванов</a:t>
              </a:r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049F25AE-B45F-4860-8EA5-F0A9C2C4837F}"/>
                </a:ext>
              </a:extLst>
            </p:cNvPr>
            <p:cNvSpPr/>
            <p:nvPr/>
          </p:nvSpPr>
          <p:spPr>
            <a:xfrm>
              <a:off x="6732240" y="1600200"/>
              <a:ext cx="1080120" cy="532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20</a:t>
              </a:r>
            </a:p>
          </p:txBody>
        </p:sp>
      </p:grp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F14C061-B0B5-4EA2-AAFD-BA911835F7F3}"/>
              </a:ext>
            </a:extLst>
          </p:cNvPr>
          <p:cNvSpPr/>
          <p:nvPr/>
        </p:nvSpPr>
        <p:spPr>
          <a:xfrm>
            <a:off x="4792673" y="2344175"/>
            <a:ext cx="937301" cy="360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1AF98EAB-CC0E-457B-8A01-05D9E00DBAFD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 flipH="1">
            <a:off x="5020453" y="2704206"/>
            <a:ext cx="240871" cy="1247405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A353AB12-1565-4A30-9FEF-78B3907C6F40}"/>
              </a:ext>
            </a:extLst>
          </p:cNvPr>
          <p:cNvSpPr/>
          <p:nvPr/>
        </p:nvSpPr>
        <p:spPr>
          <a:xfrm>
            <a:off x="6857054" y="2308818"/>
            <a:ext cx="937301" cy="360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objects</a:t>
            </a:r>
            <a:endParaRPr lang="ru-RU" dirty="0"/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659E4D36-7549-4BD5-BDC8-3B505A708E9A}"/>
              </a:ext>
            </a:extLst>
          </p:cNvPr>
          <p:cNvGrpSpPr/>
          <p:nvPr/>
        </p:nvGrpSpPr>
        <p:grpSpPr>
          <a:xfrm>
            <a:off x="6001649" y="3207389"/>
            <a:ext cx="2160240" cy="532656"/>
            <a:chOff x="5652120" y="1600200"/>
            <a:chExt cx="2160240" cy="532656"/>
          </a:xfrm>
        </p:grpSpPr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5598D17E-7B64-4D89-9754-68E84A2FC17F}"/>
                </a:ext>
              </a:extLst>
            </p:cNvPr>
            <p:cNvSpPr/>
            <p:nvPr/>
          </p:nvSpPr>
          <p:spPr>
            <a:xfrm>
              <a:off x="5652120" y="1600200"/>
              <a:ext cx="1080120" cy="532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7" name="Прямоугольник 46">
              <a:extLst>
                <a:ext uri="{FF2B5EF4-FFF2-40B4-BE49-F238E27FC236}">
                  <a16:creationId xmlns:a16="http://schemas.microsoft.com/office/drawing/2014/main" id="{F377CAE5-74FB-4987-AC55-25E97A9352CF}"/>
                </a:ext>
              </a:extLst>
            </p:cNvPr>
            <p:cNvSpPr/>
            <p:nvPr/>
          </p:nvSpPr>
          <p:spPr>
            <a:xfrm>
              <a:off x="6732240" y="1600200"/>
              <a:ext cx="1080120" cy="5326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A7395498-623F-4F32-9857-FDEE5FED4066}"/>
              </a:ext>
            </a:extLst>
          </p:cNvPr>
          <p:cNvCxnSpPr>
            <a:cxnSpLocks/>
          </p:cNvCxnSpPr>
          <p:nvPr/>
        </p:nvCxnSpPr>
        <p:spPr>
          <a:xfrm flipH="1">
            <a:off x="6381949" y="2615208"/>
            <a:ext cx="499555" cy="68661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D118146-8014-48E5-83F2-5602C370E683}"/>
              </a:ext>
            </a:extLst>
          </p:cNvPr>
          <p:cNvCxnSpPr>
            <a:cxnSpLocks/>
          </p:cNvCxnSpPr>
          <p:nvPr/>
        </p:nvCxnSpPr>
        <p:spPr>
          <a:xfrm flipH="1">
            <a:off x="5705525" y="3556179"/>
            <a:ext cx="564510" cy="421407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6D0349F3-D6F9-40E8-BC7D-57798E41B0F4}"/>
              </a:ext>
            </a:extLst>
          </p:cNvPr>
          <p:cNvCxnSpPr>
            <a:cxnSpLocks/>
          </p:cNvCxnSpPr>
          <p:nvPr/>
        </p:nvCxnSpPr>
        <p:spPr>
          <a:xfrm flipH="1">
            <a:off x="6418975" y="3597560"/>
            <a:ext cx="1277961" cy="148762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98807E97-AB0C-4A3C-9F7D-F688E9C79D3E}"/>
              </a:ext>
            </a:extLst>
          </p:cNvPr>
          <p:cNvCxnSpPr>
            <a:stCxn id="7" idx="3"/>
            <a:endCxn id="36" idx="3"/>
          </p:cNvCxnSpPr>
          <p:nvPr/>
        </p:nvCxnSpPr>
        <p:spPr>
          <a:xfrm flipV="1">
            <a:off x="7462069" y="1739965"/>
            <a:ext cx="403696" cy="3712369"/>
          </a:xfrm>
          <a:prstGeom prst="bentConnector3">
            <a:avLst>
              <a:gd name="adj1" fmla="val 300266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8479E77-59A9-480E-914C-5169B1ED362F}"/>
              </a:ext>
            </a:extLst>
          </p:cNvPr>
          <p:cNvSpPr txBox="1"/>
          <p:nvPr/>
        </p:nvSpPr>
        <p:spPr>
          <a:xfrm>
            <a:off x="5705525" y="6094143"/>
            <a:ext cx="309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РАСПАКОВКА</a:t>
            </a:r>
          </a:p>
        </p:txBody>
      </p:sp>
    </p:spTree>
    <p:extLst>
      <p:ext uri="{BB962C8B-B14F-4D97-AF65-F5344CB8AC3E}">
        <p14:creationId xmlns:p14="http://schemas.microsoft.com/office/powerpoint/2010/main" val="252763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Упрощенное описание класса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имя_класса</a:t>
            </a:r>
            <a:r>
              <a:rPr lang="ru-RU" dirty="0"/>
              <a:t> </a:t>
            </a:r>
            <a:endParaRPr lang="en-US" dirty="0"/>
          </a:p>
          <a:p>
            <a:pPr lvl="1">
              <a:buNone/>
            </a:pPr>
            <a:r>
              <a:rPr lang="en-US" dirty="0"/>
              <a:t>{</a:t>
            </a:r>
          </a:p>
          <a:p>
            <a:pPr lvl="1">
              <a:buNone/>
            </a:pPr>
            <a:r>
              <a:rPr lang="ru-RU" dirty="0"/>
              <a:t>     </a:t>
            </a:r>
            <a:r>
              <a:rPr lang="en-US" dirty="0"/>
              <a:t>// </a:t>
            </a:r>
            <a:r>
              <a:rPr lang="ru-RU" dirty="0"/>
              <a:t>данные</a:t>
            </a:r>
          </a:p>
          <a:p>
            <a:pPr lvl="1">
              <a:buNone/>
            </a:pPr>
            <a:r>
              <a:rPr lang="ru-RU" dirty="0"/>
              <a:t>    // методы</a:t>
            </a:r>
            <a:endParaRPr lang="en-US" dirty="0"/>
          </a:p>
          <a:p>
            <a:pPr lvl="1">
              <a:buNone/>
            </a:pPr>
            <a:r>
              <a:rPr lang="en-US" dirty="0"/>
              <a:t>}</a:t>
            </a:r>
            <a:r>
              <a:rPr lang="ru-RU" dirty="0"/>
              <a:t> 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64F65B8-E0D4-4700-B9CC-6EE67E704E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76523" y="1600200"/>
            <a:ext cx="4310277" cy="5062464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Перечисление (</a:t>
            </a:r>
            <a:r>
              <a:rPr lang="ru-RU" b="1" dirty="0" err="1"/>
              <a:t>enumeration</a:t>
            </a:r>
            <a:r>
              <a:rPr lang="ru-RU" b="1" dirty="0"/>
              <a:t>) </a:t>
            </a:r>
            <a:r>
              <a:rPr lang="ru-RU" dirty="0"/>
              <a:t>–  это множество именованных целочисленных констант. </a:t>
            </a:r>
            <a:endParaRPr lang="ru-RU" b="1" dirty="0"/>
          </a:p>
          <a:p>
            <a:r>
              <a:rPr lang="ru-RU" u="sng" dirty="0"/>
              <a:t>Описание перечисления:</a:t>
            </a:r>
          </a:p>
          <a:p>
            <a:pPr>
              <a:buNone/>
            </a:pPr>
            <a:r>
              <a:rPr lang="ru-RU" b="1" dirty="0" err="1"/>
              <a:t>enum</a:t>
            </a:r>
            <a:r>
              <a:rPr lang="ru-RU" dirty="0"/>
              <a:t> имя {</a:t>
            </a:r>
            <a:r>
              <a:rPr lang="ru-RU" dirty="0" err="1"/>
              <a:t>список_перечисления</a:t>
            </a:r>
            <a:r>
              <a:rPr lang="ru-RU" dirty="0"/>
              <a:t>}</a:t>
            </a:r>
          </a:p>
          <a:p>
            <a:r>
              <a:rPr lang="ru-RU" u="sng" dirty="0"/>
              <a:t>Примеры перечислений</a:t>
            </a:r>
          </a:p>
          <a:p>
            <a:pPr>
              <a:buNone/>
            </a:pPr>
            <a:r>
              <a:rPr lang="en-US" b="1" dirty="0" err="1"/>
              <a:t>enum</a:t>
            </a:r>
            <a:r>
              <a:rPr lang="en-US" dirty="0"/>
              <a:t> month</a:t>
            </a:r>
            <a:r>
              <a:rPr lang="ru-RU" dirty="0"/>
              <a:t> </a:t>
            </a:r>
            <a:r>
              <a:rPr lang="en-US" dirty="0"/>
              <a:t>{Jan, Feb, Mar, Apr, May, Jun, Jul, Aug, Sep, Oct, Nov, Dec};</a:t>
            </a:r>
            <a:endParaRPr lang="ru-RU" dirty="0"/>
          </a:p>
          <a:p>
            <a:pPr>
              <a:buNone/>
            </a:pPr>
            <a:r>
              <a:rPr lang="en-US" b="1" dirty="0" err="1"/>
              <a:t>enum</a:t>
            </a:r>
            <a:r>
              <a:rPr lang="en-US" dirty="0"/>
              <a:t> month</a:t>
            </a:r>
            <a:r>
              <a:rPr lang="ru-RU" dirty="0"/>
              <a:t> {</a:t>
            </a:r>
            <a:r>
              <a:rPr lang="en-US" dirty="0"/>
              <a:t>Jan</a:t>
            </a:r>
            <a:r>
              <a:rPr lang="ru-RU" dirty="0"/>
              <a:t>=1, </a:t>
            </a:r>
            <a:r>
              <a:rPr lang="en-US" dirty="0"/>
              <a:t>Feb</a:t>
            </a:r>
            <a:r>
              <a:rPr lang="ru-RU" dirty="0"/>
              <a:t>, </a:t>
            </a:r>
            <a:r>
              <a:rPr lang="en-US" dirty="0"/>
              <a:t>Mar</a:t>
            </a:r>
            <a:r>
              <a:rPr lang="ru-RU" dirty="0"/>
              <a:t>, </a:t>
            </a:r>
            <a:r>
              <a:rPr lang="en-US" dirty="0"/>
              <a:t>Apr</a:t>
            </a:r>
            <a:r>
              <a:rPr lang="ru-RU" dirty="0"/>
              <a:t>, </a:t>
            </a:r>
            <a:r>
              <a:rPr lang="en-US" dirty="0"/>
              <a:t>May</a:t>
            </a:r>
            <a:r>
              <a:rPr lang="ru-RU" dirty="0"/>
              <a:t>, </a:t>
            </a:r>
            <a:r>
              <a:rPr lang="en-US" dirty="0"/>
              <a:t>Jun</a:t>
            </a:r>
            <a:r>
              <a:rPr lang="ru-RU" dirty="0"/>
              <a:t>, </a:t>
            </a:r>
            <a:r>
              <a:rPr lang="en-US" dirty="0"/>
              <a:t>Jul</a:t>
            </a:r>
            <a:r>
              <a:rPr lang="ru-RU" dirty="0"/>
              <a:t>, </a:t>
            </a:r>
            <a:r>
              <a:rPr lang="en-US" dirty="0"/>
              <a:t>Aug</a:t>
            </a:r>
            <a:r>
              <a:rPr lang="ru-RU" dirty="0"/>
              <a:t>, </a:t>
            </a:r>
            <a:r>
              <a:rPr lang="en-US" dirty="0"/>
              <a:t>Sep</a:t>
            </a:r>
            <a:r>
              <a:rPr lang="ru-RU" dirty="0"/>
              <a:t>, </a:t>
            </a:r>
            <a:r>
              <a:rPr lang="en-US" dirty="0"/>
              <a:t>Oct</a:t>
            </a:r>
            <a:r>
              <a:rPr lang="ru-RU" dirty="0"/>
              <a:t>, </a:t>
            </a:r>
            <a:r>
              <a:rPr lang="en-US" dirty="0"/>
              <a:t>Nov</a:t>
            </a:r>
            <a:r>
              <a:rPr lang="ru-RU" dirty="0"/>
              <a:t>, </a:t>
            </a:r>
            <a:r>
              <a:rPr lang="en-US" dirty="0"/>
              <a:t>Dec</a:t>
            </a:r>
            <a:r>
              <a:rPr lang="ru-RU" dirty="0"/>
              <a:t>};</a:t>
            </a:r>
          </a:p>
          <a:p>
            <a:r>
              <a:rPr lang="ru-RU" u="sng" dirty="0"/>
              <a:t>Доступ к элементам перечисления:   </a:t>
            </a:r>
            <a:r>
              <a:rPr lang="en-US" b="1" u="sng" dirty="0"/>
              <a:t>m</a:t>
            </a:r>
            <a:r>
              <a:rPr lang="ru-RU" b="1" dirty="0" err="1"/>
              <a:t>onth.Jan</a:t>
            </a:r>
            <a:endParaRPr lang="ru-RU" b="1" dirty="0"/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285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985DAC3-71C3-4D48-8064-16D169F42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27670"/>
            <a:ext cx="8158781" cy="5225666"/>
          </a:xfrm>
        </p:spPr>
      </p:pic>
    </p:spTree>
    <p:extLst>
      <p:ext uri="{BB962C8B-B14F-4D97-AF65-F5344CB8AC3E}">
        <p14:creationId xmlns:p14="http://schemas.microsoft.com/office/powerpoint/2010/main" val="548699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6D2A21-B338-4D38-A9CB-53221FA7C1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1520" y="1675859"/>
            <a:ext cx="6348159" cy="493527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AB3BE9-6BE3-42D9-AC37-80B1FCCA5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581" y="4522954"/>
            <a:ext cx="3249610" cy="15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9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Константу перечисления можно использовать везде, где допустимо целочисленное значение. </a:t>
            </a:r>
          </a:p>
          <a:p>
            <a:r>
              <a:rPr lang="ru-RU" dirty="0"/>
              <a:t>Но при преобразовании константы перечисления в целое число или другое перечисление нужно использовать явное преобразование типов.</a:t>
            </a:r>
          </a:p>
          <a:p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ED877E9-5F00-406B-8509-A66F5A3CAD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48501" y="1700278"/>
            <a:ext cx="4433311" cy="2376794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99B515-8283-4461-8011-B1439483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335399"/>
            <a:ext cx="2808312" cy="180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71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Перечисление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По умолчанию перечисления используют тип </a:t>
            </a:r>
            <a:r>
              <a:rPr lang="en-US" dirty="0" err="1"/>
              <a:t>int</a:t>
            </a:r>
            <a:r>
              <a:rPr lang="ru-RU" dirty="0"/>
              <a:t> , но можно также создать перечисление любого другого целочисленного типа, за исключением типа </a:t>
            </a:r>
            <a:r>
              <a:rPr lang="ru-RU" dirty="0" err="1"/>
              <a:t>char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month:</a:t>
            </a:r>
            <a:r>
              <a:rPr lang="en-US" b="1" dirty="0" err="1"/>
              <a:t>byte</a:t>
            </a:r>
            <a:r>
              <a:rPr lang="en-US" dirty="0"/>
              <a:t> {Jan=1, Feb, Mar, Apr, May, Jun, Jul, Aug, Sep, Oct, Nov, Dec};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переменной из перечисления в качестве параметра цикла:</a:t>
            </a:r>
          </a:p>
          <a:p>
            <a:r>
              <a:rPr lang="en-US" dirty="0"/>
              <a:t>for (Month m = </a:t>
            </a:r>
            <a:r>
              <a:rPr lang="en-US" dirty="0" err="1"/>
              <a:t>Month.Jan</a:t>
            </a:r>
            <a:r>
              <a:rPr lang="en-US" dirty="0"/>
              <a:t>; m &lt;=</a:t>
            </a:r>
            <a:r>
              <a:rPr lang="en-US" dirty="0" err="1"/>
              <a:t>Month.Dec</a:t>
            </a:r>
            <a:r>
              <a:rPr lang="en-US" dirty="0"/>
              <a:t>; m++) </a:t>
            </a:r>
            <a:r>
              <a:rPr lang="en-US" dirty="0" err="1"/>
              <a:t>Console.WriteLine</a:t>
            </a:r>
            <a:r>
              <a:rPr lang="en-US" dirty="0"/>
              <a:t>(m);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Поскольку перечислимые типы представляют собой целочисленные значения, их также  можно использовать для управления switch-инструкцией.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957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E13BB-2C55-4CCE-9CB5-5EADA287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9ACF0-810E-4115-BAFF-2A5FD5AD4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Кортежи предоставляют удобный способ для работы с набором значений, который был добавлен в версии C# 7.0.</a:t>
            </a:r>
          </a:p>
          <a:p>
            <a:pPr marL="400050" lvl="1" indent="0">
              <a:buNone/>
            </a:pPr>
            <a:r>
              <a:rPr lang="ru-RU" dirty="0"/>
              <a:t>(</a:t>
            </a:r>
            <a:r>
              <a:rPr lang="en-US" dirty="0"/>
              <a:t>int, int) pair=(5,15);</a:t>
            </a:r>
          </a:p>
          <a:p>
            <a:pPr marL="400050" lvl="1" indent="0">
              <a:buNone/>
            </a:pPr>
            <a:r>
              <a:rPr lang="en-US" dirty="0"/>
              <a:t>(string, int) person=(“</a:t>
            </a:r>
            <a:r>
              <a:rPr lang="ru-RU" dirty="0"/>
              <a:t>Иванов</a:t>
            </a:r>
            <a:r>
              <a:rPr lang="en-US" dirty="0"/>
              <a:t>”, 18);</a:t>
            </a:r>
          </a:p>
          <a:p>
            <a:pPr marL="400050" lvl="1" indent="0">
              <a:buNone/>
            </a:pPr>
            <a:r>
              <a:rPr lang="en-US" dirty="0" err="1"/>
              <a:t>Console.WriteLine</a:t>
            </a:r>
            <a:r>
              <a:rPr lang="en-US" dirty="0"/>
              <a:t>(pair.Item1);</a:t>
            </a:r>
          </a:p>
          <a:p>
            <a:pPr marL="400050" lvl="1" indent="0">
              <a:buNone/>
            </a:pPr>
            <a:r>
              <a:rPr lang="en-US" dirty="0" err="1"/>
              <a:t>Console.WriteLine</a:t>
            </a:r>
            <a:r>
              <a:rPr lang="en-US" dirty="0"/>
              <a:t>(person.Item1);</a:t>
            </a:r>
            <a:endParaRPr lang="ru-RU" dirty="0"/>
          </a:p>
          <a:p>
            <a:r>
              <a:rPr lang="ru-RU" dirty="0"/>
              <a:t>Можно передавать из функции несколько значений.</a:t>
            </a:r>
          </a:p>
        </p:txBody>
      </p:sp>
    </p:spTree>
    <p:extLst>
      <p:ext uri="{BB962C8B-B14F-4D97-AF65-F5344CB8AC3E}">
        <p14:creationId xmlns:p14="http://schemas.microsoft.com/office/powerpoint/2010/main" val="2458573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1AC3D54-6E28-41B7-8B43-9AB3DC48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программирования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5335B177-841B-401B-B2FF-55A3DAC3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KISS - Keep it simple, stupid!</a:t>
            </a:r>
          </a:p>
          <a:p>
            <a:r>
              <a:rPr lang="en-US" dirty="0"/>
              <a:t>DRY - Don’t Repeat Yourself.</a:t>
            </a:r>
          </a:p>
          <a:p>
            <a:r>
              <a:rPr lang="en-US" dirty="0"/>
              <a:t> YAGNI - You Aren’t </a:t>
            </a:r>
            <a:r>
              <a:rPr lang="en-US" dirty="0" err="1"/>
              <a:t>Gonna</a:t>
            </a:r>
            <a:r>
              <a:rPr lang="en-US" dirty="0"/>
              <a:t> Need It.</a:t>
            </a:r>
          </a:p>
          <a:p>
            <a:r>
              <a:rPr lang="ru-RU" dirty="0"/>
              <a:t>Бритва Оккама</a:t>
            </a:r>
            <a:r>
              <a:rPr lang="en-US" dirty="0"/>
              <a:t> - </a:t>
            </a:r>
            <a:r>
              <a:rPr lang="ru-RU" dirty="0"/>
              <a:t>«Не следует множить сущее без необходимости»</a:t>
            </a:r>
          </a:p>
          <a:p>
            <a:endParaRPr lang="ru-RU" dirty="0"/>
          </a:p>
          <a:p>
            <a:r>
              <a:rPr lang="ru-RU" dirty="0" err="1"/>
              <a:t>Гайд</a:t>
            </a:r>
            <a:r>
              <a:rPr lang="ru-RU" dirty="0"/>
              <a:t> по стилю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370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863EF2-A044-4850-ACC8-D31FF9B8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как модуль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711EA-9070-45B8-B370-681D672A6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503" y="1628800"/>
            <a:ext cx="4038600" cy="4525963"/>
          </a:xfrm>
        </p:spPr>
        <p:txBody>
          <a:bodyPr/>
          <a:lstStyle/>
          <a:p>
            <a:r>
              <a:rPr lang="ru-RU" dirty="0"/>
              <a:t>В класс </a:t>
            </a:r>
            <a:r>
              <a:rPr lang="en-US" dirty="0"/>
              <a:t>Program</a:t>
            </a:r>
            <a:r>
              <a:rPr lang="ru-RU" dirty="0"/>
              <a:t> добавляем статические функции.</a:t>
            </a:r>
          </a:p>
          <a:p>
            <a:endParaRPr lang="ru-RU" dirty="0"/>
          </a:p>
          <a:p>
            <a:r>
              <a:rPr lang="ru-RU" dirty="0"/>
              <a:t>Класс </a:t>
            </a:r>
            <a:r>
              <a:rPr lang="en-US" dirty="0"/>
              <a:t>Console, </a:t>
            </a:r>
            <a:r>
              <a:rPr lang="ru-RU" dirty="0"/>
              <a:t>вызываем статические функции.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44A2DE0-1B8B-4630-8D26-6D8E4132D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39952" y="1678753"/>
            <a:ext cx="5519740" cy="1728192"/>
          </a:xfrm>
        </p:spPr>
      </p:pic>
    </p:spTree>
    <p:extLst>
      <p:ext uri="{BB962C8B-B14F-4D97-AF65-F5344CB8AC3E}">
        <p14:creationId xmlns:p14="http://schemas.microsoft.com/office/powerpoint/2010/main" val="358299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DA914-8176-45F5-AB03-AD1D4BCD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как тип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FA6344-5714-40A7-AC2C-AE4D8B185A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Person </a:t>
            </a:r>
            <a:r>
              <a:rPr lang="ru-RU" dirty="0"/>
              <a:t>содержит данные и методы для обработки этих данных</a:t>
            </a:r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4AAE7CC3-69F0-4414-A356-A79409851D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51487" y="1600200"/>
            <a:ext cx="4242758" cy="4983162"/>
          </a:xfrm>
        </p:spPr>
      </p:pic>
    </p:spTree>
    <p:extLst>
      <p:ext uri="{BB962C8B-B14F-4D97-AF65-F5344CB8AC3E}">
        <p14:creationId xmlns:p14="http://schemas.microsoft.com/office/powerpoint/2010/main" val="372237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41D56-8E9F-46C8-8BC3-27416672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класса в программу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E9297-CF5B-418C-9E51-E3F173E1EA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Один класс – один файл!!!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F3955CB-7E84-4ADD-8040-21F871B664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99792" y="2487791"/>
            <a:ext cx="5987008" cy="4077885"/>
          </a:xfrm>
        </p:spPr>
      </p:pic>
    </p:spTree>
    <p:extLst>
      <p:ext uri="{BB962C8B-B14F-4D97-AF65-F5344CB8AC3E}">
        <p14:creationId xmlns:p14="http://schemas.microsoft.com/office/powerpoint/2010/main" val="406347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константы,</a:t>
            </a:r>
          </a:p>
          <a:p>
            <a:r>
              <a:rPr lang="ru-RU" dirty="0"/>
              <a:t>переменные (поля).</a:t>
            </a:r>
          </a:p>
          <a:p>
            <a:endParaRPr lang="ru-RU" dirty="0"/>
          </a:p>
          <a:p>
            <a:r>
              <a:rPr lang="ru-RU" b="1" u="sng" dirty="0"/>
              <a:t>Синтаксис описания данных:</a:t>
            </a:r>
          </a:p>
          <a:p>
            <a:pPr marL="0" indent="0">
              <a:buNone/>
            </a:pPr>
            <a:r>
              <a:rPr lang="ru-RU" dirty="0"/>
              <a:t>[ спецификаторы ] тип </a:t>
            </a:r>
            <a:r>
              <a:rPr lang="ru-RU" dirty="0" err="1"/>
              <a:t>имяПоля</a:t>
            </a:r>
            <a:r>
              <a:rPr lang="ru-RU" dirty="0"/>
              <a:t>;</a:t>
            </a:r>
          </a:p>
          <a:p>
            <a:pPr lvl="0"/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Метод (функция) </a:t>
            </a:r>
            <a:r>
              <a:rPr lang="ru-RU" i="1" dirty="0"/>
              <a:t>— </a:t>
            </a:r>
            <a:r>
              <a:rPr lang="ru-RU" dirty="0"/>
              <a:t>реализует вычисления или другие действия, выполняемые классом или экземпляром. </a:t>
            </a:r>
          </a:p>
          <a:p>
            <a:r>
              <a:rPr lang="ru-RU" dirty="0"/>
              <a:t>Методы определяют поведение класса.</a:t>
            </a:r>
          </a:p>
          <a:p>
            <a:r>
              <a:rPr lang="ru-RU" dirty="0"/>
              <a:t> </a:t>
            </a:r>
            <a:r>
              <a:rPr lang="ru-RU" b="1" u="sng" dirty="0"/>
              <a:t>Синтаксис метода:</a:t>
            </a:r>
            <a:endParaRPr lang="ru-RU" u="sng" dirty="0"/>
          </a:p>
          <a:p>
            <a:pPr>
              <a:buNone/>
            </a:pPr>
            <a:r>
              <a:rPr lang="ru-RU" dirty="0"/>
              <a:t>[ спецификаторы ] тип </a:t>
            </a:r>
            <a:r>
              <a:rPr lang="ru-RU" dirty="0" err="1"/>
              <a:t>ИмяМетода</a:t>
            </a:r>
            <a:r>
              <a:rPr lang="ru-RU" dirty="0"/>
              <a:t> ( [ параметры ] ) тело метода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1855</Words>
  <Application>Microsoft Office PowerPoint</Application>
  <PresentationFormat>Экран (4:3)</PresentationFormat>
  <Paragraphs>286</Paragraphs>
  <Slides>46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0" baseType="lpstr">
      <vt:lpstr>-apple-system</vt:lpstr>
      <vt:lpstr>Arial</vt:lpstr>
      <vt:lpstr>Calibri</vt:lpstr>
      <vt:lpstr>Тема Office</vt:lpstr>
      <vt:lpstr>Классы и структуры</vt:lpstr>
      <vt:lpstr>Классы</vt:lpstr>
      <vt:lpstr>Пространство имен</vt:lpstr>
      <vt:lpstr>Упрощенное описание класса</vt:lpstr>
      <vt:lpstr>Класс как модуль </vt:lpstr>
      <vt:lpstr>Класс как тип</vt:lpstr>
      <vt:lpstr>Добавление класса в программу</vt:lpstr>
      <vt:lpstr>Данные класса</vt:lpstr>
      <vt:lpstr>Методы класса</vt:lpstr>
      <vt:lpstr>Спецификаторы доступа</vt:lpstr>
      <vt:lpstr>Объекты класса</vt:lpstr>
      <vt:lpstr>Методы класса</vt:lpstr>
      <vt:lpstr>Объекты класса</vt:lpstr>
      <vt:lpstr>Объекты класса</vt:lpstr>
      <vt:lpstr>Ключевое слово this</vt:lpstr>
      <vt:lpstr>Свойства конструкторов:</vt:lpstr>
      <vt:lpstr>Конструкторы</vt:lpstr>
      <vt:lpstr>Конструктор по умолчанию</vt:lpstr>
      <vt:lpstr>Цепочка вызовов конструкторов</vt:lpstr>
      <vt:lpstr>Инициализаторы</vt:lpstr>
      <vt:lpstr>Деструкторы. Сбор мусора</vt:lpstr>
      <vt:lpstr>Деструкторы. Сбор мусора</vt:lpstr>
      <vt:lpstr>Ключевое слово static</vt:lpstr>
      <vt:lpstr>Статические поля</vt:lpstr>
      <vt:lpstr>Пример 2</vt:lpstr>
      <vt:lpstr>Статические методы</vt:lpstr>
      <vt:lpstr>Ограничения на static-методы </vt:lpstr>
      <vt:lpstr>Статические классы</vt:lpstr>
      <vt:lpstr>Пример 3</vt:lpstr>
      <vt:lpstr>Пример 3</vt:lpstr>
      <vt:lpstr>Пример 3</vt:lpstr>
      <vt:lpstr>Структуры</vt:lpstr>
      <vt:lpstr>Пример</vt:lpstr>
      <vt:lpstr>Присваивание структур</vt:lpstr>
      <vt:lpstr> Упаковка и распаковка</vt:lpstr>
      <vt:lpstr>Упаковка и распаковка</vt:lpstr>
      <vt:lpstr>Упаковка и распаковка</vt:lpstr>
      <vt:lpstr>Упаковка и распаковка</vt:lpstr>
      <vt:lpstr>Упаковка и распаковка</vt:lpstr>
      <vt:lpstr>Перечисления</vt:lpstr>
      <vt:lpstr>Пример</vt:lpstr>
      <vt:lpstr>Пример</vt:lpstr>
      <vt:lpstr>Перечисление</vt:lpstr>
      <vt:lpstr>Перечисление</vt:lpstr>
      <vt:lpstr>Кортежи</vt:lpstr>
      <vt:lpstr>Принципы программирования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класса</dc:title>
  <dc:creator>VikentyevaOL</dc:creator>
  <cp:lastModifiedBy>Olga Vikenteva</cp:lastModifiedBy>
  <cp:revision>15</cp:revision>
  <dcterms:created xsi:type="dcterms:W3CDTF">2015-12-07T17:09:24Z</dcterms:created>
  <dcterms:modified xsi:type="dcterms:W3CDTF">2023-09-29T17:47:23Z</dcterms:modified>
</cp:coreProperties>
</file>