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328" r:id="rId3"/>
    <p:sldId id="329" r:id="rId4"/>
    <p:sldId id="330" r:id="rId5"/>
    <p:sldId id="331" r:id="rId6"/>
    <p:sldId id="332" r:id="rId7"/>
    <p:sldId id="267" r:id="rId8"/>
    <p:sldId id="259" r:id="rId9"/>
    <p:sldId id="260" r:id="rId10"/>
    <p:sldId id="261" r:id="rId11"/>
    <p:sldId id="264" r:id="rId12"/>
    <p:sldId id="308" r:id="rId13"/>
    <p:sldId id="273" r:id="rId14"/>
    <p:sldId id="294" r:id="rId15"/>
    <p:sldId id="295" r:id="rId16"/>
    <p:sldId id="296" r:id="rId17"/>
    <p:sldId id="297" r:id="rId18"/>
    <p:sldId id="298" r:id="rId19"/>
    <p:sldId id="299" r:id="rId20"/>
    <p:sldId id="275" r:id="rId21"/>
    <p:sldId id="302" r:id="rId22"/>
    <p:sldId id="303" r:id="rId23"/>
    <p:sldId id="304" r:id="rId24"/>
    <p:sldId id="305" r:id="rId25"/>
    <p:sldId id="306" r:id="rId26"/>
    <p:sldId id="278" r:id="rId27"/>
    <p:sldId id="307" r:id="rId28"/>
    <p:sldId id="280" r:id="rId29"/>
    <p:sldId id="281" r:id="rId30"/>
    <p:sldId id="282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3" r:id="rId39"/>
    <p:sldId id="319" r:id="rId40"/>
    <p:sldId id="310" r:id="rId41"/>
    <p:sldId id="311" r:id="rId42"/>
    <p:sldId id="316" r:id="rId43"/>
    <p:sldId id="315" r:id="rId44"/>
    <p:sldId id="317" r:id="rId45"/>
    <p:sldId id="318" r:id="rId46"/>
    <p:sldId id="320" r:id="rId47"/>
    <p:sldId id="321" r:id="rId48"/>
    <p:sldId id="322" r:id="rId49"/>
    <p:sldId id="323" r:id="rId50"/>
    <p:sldId id="324" r:id="rId51"/>
    <p:sldId id="325" r:id="rId52"/>
    <p:sldId id="326" r:id="rId5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49" autoAdjust="0"/>
    <p:restoredTop sz="84206" autoAdjust="0"/>
  </p:normalViewPr>
  <p:slideViewPr>
    <p:cSldViewPr>
      <p:cViewPr varScale="1">
        <p:scale>
          <a:sx n="134" d="100"/>
          <a:sy n="134" d="100"/>
        </p:scale>
        <p:origin x="247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4DC90D-E933-4750-8521-33E22C5436F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A1D7F44-36A2-45D1-93E1-88CBE6DA1204}">
      <dgm:prSet phldrT="[Текст]" phldr="1"/>
      <dgm:spPr/>
      <dgm:t>
        <a:bodyPr/>
        <a:lstStyle/>
        <a:p>
          <a:endParaRPr lang="ru-RU"/>
        </a:p>
      </dgm:t>
    </dgm:pt>
    <dgm:pt modelId="{95206186-F691-4E3B-A8F2-2C1BB486D3BB}" type="parTrans" cxnId="{0867DB9B-4ECA-42D8-BFC3-5E774830586C}">
      <dgm:prSet/>
      <dgm:spPr/>
      <dgm:t>
        <a:bodyPr/>
        <a:lstStyle/>
        <a:p>
          <a:endParaRPr lang="ru-RU"/>
        </a:p>
      </dgm:t>
    </dgm:pt>
    <dgm:pt modelId="{C99266BF-02A5-4B73-865E-72D1AD911FD4}" type="sibTrans" cxnId="{0867DB9B-4ECA-42D8-BFC3-5E774830586C}">
      <dgm:prSet/>
      <dgm:spPr/>
      <dgm:t>
        <a:bodyPr/>
        <a:lstStyle/>
        <a:p>
          <a:endParaRPr lang="ru-RU"/>
        </a:p>
      </dgm:t>
    </dgm:pt>
    <dgm:pt modelId="{D83D96FC-614E-42AE-AFE1-38B6EAE2F59D}">
      <dgm:prSet phldrT="[Текст]"/>
      <dgm:spPr/>
      <dgm:t>
        <a:bodyPr/>
        <a:lstStyle/>
        <a:p>
          <a:r>
            <a:rPr lang="ru-RU" dirty="0"/>
            <a:t>Интерфейс</a:t>
          </a:r>
        </a:p>
      </dgm:t>
    </dgm:pt>
    <dgm:pt modelId="{9D70D708-D86E-45E0-BFED-AB328C7E67B4}" type="parTrans" cxnId="{1C6A5D56-3481-4587-9C9D-3D7A2027A701}">
      <dgm:prSet/>
      <dgm:spPr/>
      <dgm:t>
        <a:bodyPr/>
        <a:lstStyle/>
        <a:p>
          <a:endParaRPr lang="ru-RU"/>
        </a:p>
      </dgm:t>
    </dgm:pt>
    <dgm:pt modelId="{550D8823-92C5-4F37-B32A-1594E427582B}" type="sibTrans" cxnId="{1C6A5D56-3481-4587-9C9D-3D7A2027A701}">
      <dgm:prSet/>
      <dgm:spPr/>
      <dgm:t>
        <a:bodyPr/>
        <a:lstStyle/>
        <a:p>
          <a:endParaRPr lang="ru-RU"/>
        </a:p>
      </dgm:t>
    </dgm:pt>
    <dgm:pt modelId="{1C7776DE-0EE1-4134-B5C2-943B19596F07}">
      <dgm:prSet phldrT="[Текст]" phldr="1"/>
      <dgm:spPr/>
      <dgm:t>
        <a:bodyPr/>
        <a:lstStyle/>
        <a:p>
          <a:endParaRPr lang="ru-RU"/>
        </a:p>
      </dgm:t>
    </dgm:pt>
    <dgm:pt modelId="{E3E3A6E7-A2CB-4D37-99FE-E0965F507980}" type="parTrans" cxnId="{20E58FBE-44E3-4AF6-923A-9EE7C52DA5B8}">
      <dgm:prSet/>
      <dgm:spPr/>
      <dgm:t>
        <a:bodyPr/>
        <a:lstStyle/>
        <a:p>
          <a:endParaRPr lang="ru-RU"/>
        </a:p>
      </dgm:t>
    </dgm:pt>
    <dgm:pt modelId="{74EAEA42-0EF2-40E6-8F29-89EEFEA3F260}" type="sibTrans" cxnId="{20E58FBE-44E3-4AF6-923A-9EE7C52DA5B8}">
      <dgm:prSet/>
      <dgm:spPr/>
      <dgm:t>
        <a:bodyPr/>
        <a:lstStyle/>
        <a:p>
          <a:endParaRPr lang="ru-RU"/>
        </a:p>
      </dgm:t>
    </dgm:pt>
    <dgm:pt modelId="{93202874-5F2A-44BB-8299-760BA7C7E937}">
      <dgm:prSet phldrT="[Текст]"/>
      <dgm:spPr/>
      <dgm:t>
        <a:bodyPr/>
        <a:lstStyle/>
        <a:p>
          <a:r>
            <a:rPr lang="ru-RU" dirty="0"/>
            <a:t>Бизнес-логика</a:t>
          </a:r>
        </a:p>
      </dgm:t>
    </dgm:pt>
    <dgm:pt modelId="{5D4A6AE7-F3F7-41D4-A686-D52DC29B30C2}" type="parTrans" cxnId="{EFED70B1-C445-4E78-8E64-7181F19629D5}">
      <dgm:prSet/>
      <dgm:spPr/>
      <dgm:t>
        <a:bodyPr/>
        <a:lstStyle/>
        <a:p>
          <a:endParaRPr lang="ru-RU"/>
        </a:p>
      </dgm:t>
    </dgm:pt>
    <dgm:pt modelId="{B0CC22AF-FB39-435C-ABE6-2408662890FD}" type="sibTrans" cxnId="{EFED70B1-C445-4E78-8E64-7181F19629D5}">
      <dgm:prSet/>
      <dgm:spPr/>
      <dgm:t>
        <a:bodyPr/>
        <a:lstStyle/>
        <a:p>
          <a:endParaRPr lang="ru-RU"/>
        </a:p>
      </dgm:t>
    </dgm:pt>
    <dgm:pt modelId="{D2E7C91E-57FE-49BD-B68D-E131E9A9AAF1}">
      <dgm:prSet phldrT="[Текст]" phldr="1"/>
      <dgm:spPr/>
      <dgm:t>
        <a:bodyPr/>
        <a:lstStyle/>
        <a:p>
          <a:endParaRPr lang="ru-RU"/>
        </a:p>
      </dgm:t>
    </dgm:pt>
    <dgm:pt modelId="{C580FF65-B2E6-4EA7-87C4-F93B5CC3680F}" type="parTrans" cxnId="{B0DB2A56-A751-4AE3-B14B-EF7190587812}">
      <dgm:prSet/>
      <dgm:spPr/>
      <dgm:t>
        <a:bodyPr/>
        <a:lstStyle/>
        <a:p>
          <a:endParaRPr lang="ru-RU"/>
        </a:p>
      </dgm:t>
    </dgm:pt>
    <dgm:pt modelId="{BE00CC84-0DF3-46BC-A628-33B897D3F8D4}" type="sibTrans" cxnId="{B0DB2A56-A751-4AE3-B14B-EF7190587812}">
      <dgm:prSet/>
      <dgm:spPr/>
      <dgm:t>
        <a:bodyPr/>
        <a:lstStyle/>
        <a:p>
          <a:endParaRPr lang="ru-RU"/>
        </a:p>
      </dgm:t>
    </dgm:pt>
    <dgm:pt modelId="{E33870AA-F77C-4F00-9CB8-BF6E95CF09A8}">
      <dgm:prSet phldrT="[Текст]"/>
      <dgm:spPr/>
      <dgm:t>
        <a:bodyPr/>
        <a:lstStyle/>
        <a:p>
          <a:r>
            <a:rPr lang="ru-RU" dirty="0"/>
            <a:t>Данные</a:t>
          </a:r>
        </a:p>
      </dgm:t>
    </dgm:pt>
    <dgm:pt modelId="{7D35AF2E-E080-4182-B7A8-10B0FD283E0F}" type="parTrans" cxnId="{101C418B-2501-495A-AD92-0FB9C11EAD18}">
      <dgm:prSet/>
      <dgm:spPr/>
      <dgm:t>
        <a:bodyPr/>
        <a:lstStyle/>
        <a:p>
          <a:endParaRPr lang="ru-RU"/>
        </a:p>
      </dgm:t>
    </dgm:pt>
    <dgm:pt modelId="{C0E27F2A-AC36-47D6-BEE4-A930C15F7F1E}" type="sibTrans" cxnId="{101C418B-2501-495A-AD92-0FB9C11EAD18}">
      <dgm:prSet/>
      <dgm:spPr/>
      <dgm:t>
        <a:bodyPr/>
        <a:lstStyle/>
        <a:p>
          <a:endParaRPr lang="ru-RU"/>
        </a:p>
      </dgm:t>
    </dgm:pt>
    <dgm:pt modelId="{2074C8BB-5290-470F-B666-BABCF9D440C7}" type="pres">
      <dgm:prSet presAssocID="{BD4DC90D-E933-4750-8521-33E22C5436FC}" presName="linearFlow" presStyleCnt="0">
        <dgm:presLayoutVars>
          <dgm:dir/>
          <dgm:animLvl val="lvl"/>
          <dgm:resizeHandles val="exact"/>
        </dgm:presLayoutVars>
      </dgm:prSet>
      <dgm:spPr/>
    </dgm:pt>
    <dgm:pt modelId="{59FB34B1-99CB-4A33-8207-E55F216145AF}" type="pres">
      <dgm:prSet presAssocID="{DA1D7F44-36A2-45D1-93E1-88CBE6DA1204}" presName="composite" presStyleCnt="0"/>
      <dgm:spPr/>
    </dgm:pt>
    <dgm:pt modelId="{2AE18B28-4CF4-41E9-AB94-5A9A510F6B96}" type="pres">
      <dgm:prSet presAssocID="{DA1D7F44-36A2-45D1-93E1-88CBE6DA120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0258175-D4D8-44AA-9DDE-1E4E8A3E2776}" type="pres">
      <dgm:prSet presAssocID="{DA1D7F44-36A2-45D1-93E1-88CBE6DA1204}" presName="descendantText" presStyleLbl="alignAcc1" presStyleIdx="0" presStyleCnt="3" custLinFactNeighborX="-1805" custLinFactNeighborY="9410">
        <dgm:presLayoutVars>
          <dgm:bulletEnabled val="1"/>
        </dgm:presLayoutVars>
      </dgm:prSet>
      <dgm:spPr/>
    </dgm:pt>
    <dgm:pt modelId="{3216AED4-AA65-496E-B6B5-590CCE8EA821}" type="pres">
      <dgm:prSet presAssocID="{C99266BF-02A5-4B73-865E-72D1AD911FD4}" presName="sp" presStyleCnt="0"/>
      <dgm:spPr/>
    </dgm:pt>
    <dgm:pt modelId="{38CDC7DD-2C18-4E1E-B84D-940020600058}" type="pres">
      <dgm:prSet presAssocID="{1C7776DE-0EE1-4134-B5C2-943B19596F07}" presName="composite" presStyleCnt="0"/>
      <dgm:spPr/>
    </dgm:pt>
    <dgm:pt modelId="{33A5BBD2-1F42-4839-A192-9A21C37641C1}" type="pres">
      <dgm:prSet presAssocID="{1C7776DE-0EE1-4134-B5C2-943B19596F0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9C1205D-9B5D-4173-8035-C82F821E39CD}" type="pres">
      <dgm:prSet presAssocID="{1C7776DE-0EE1-4134-B5C2-943B19596F07}" presName="descendantText" presStyleLbl="alignAcc1" presStyleIdx="1" presStyleCnt="3">
        <dgm:presLayoutVars>
          <dgm:bulletEnabled val="1"/>
        </dgm:presLayoutVars>
      </dgm:prSet>
      <dgm:spPr/>
    </dgm:pt>
    <dgm:pt modelId="{02DDACA5-6382-40BC-B2B2-C681206C6332}" type="pres">
      <dgm:prSet presAssocID="{74EAEA42-0EF2-40E6-8F29-89EEFEA3F260}" presName="sp" presStyleCnt="0"/>
      <dgm:spPr/>
    </dgm:pt>
    <dgm:pt modelId="{A01EA143-0D3C-4A13-806A-C6885CB2EE92}" type="pres">
      <dgm:prSet presAssocID="{D2E7C91E-57FE-49BD-B68D-E131E9A9AAF1}" presName="composite" presStyleCnt="0"/>
      <dgm:spPr/>
    </dgm:pt>
    <dgm:pt modelId="{9854C7C7-D0EE-41BD-9B1D-C9CB76B25BB2}" type="pres">
      <dgm:prSet presAssocID="{D2E7C91E-57FE-49BD-B68D-E131E9A9AAF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32664E1-3D3A-48F3-89C1-DC0E50E9D459}" type="pres">
      <dgm:prSet presAssocID="{D2E7C91E-57FE-49BD-B68D-E131E9A9AAF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DCA1518-0A14-4130-8BD4-A67B5C589B52}" type="presOf" srcId="{1C7776DE-0EE1-4134-B5C2-943B19596F07}" destId="{33A5BBD2-1F42-4839-A192-9A21C37641C1}" srcOrd="0" destOrd="0" presId="urn:microsoft.com/office/officeart/2005/8/layout/chevron2"/>
    <dgm:cxn modelId="{3C5F154A-C7FE-441D-BF30-1EED5788755D}" type="presOf" srcId="{DA1D7F44-36A2-45D1-93E1-88CBE6DA1204}" destId="{2AE18B28-4CF4-41E9-AB94-5A9A510F6B96}" srcOrd="0" destOrd="0" presId="urn:microsoft.com/office/officeart/2005/8/layout/chevron2"/>
    <dgm:cxn modelId="{B0DB2A56-A751-4AE3-B14B-EF7190587812}" srcId="{BD4DC90D-E933-4750-8521-33E22C5436FC}" destId="{D2E7C91E-57FE-49BD-B68D-E131E9A9AAF1}" srcOrd="2" destOrd="0" parTransId="{C580FF65-B2E6-4EA7-87C4-F93B5CC3680F}" sibTransId="{BE00CC84-0DF3-46BC-A628-33B897D3F8D4}"/>
    <dgm:cxn modelId="{1C6A5D56-3481-4587-9C9D-3D7A2027A701}" srcId="{DA1D7F44-36A2-45D1-93E1-88CBE6DA1204}" destId="{D83D96FC-614E-42AE-AFE1-38B6EAE2F59D}" srcOrd="0" destOrd="0" parTransId="{9D70D708-D86E-45E0-BFED-AB328C7E67B4}" sibTransId="{550D8823-92C5-4F37-B32A-1594E427582B}"/>
    <dgm:cxn modelId="{BE32617B-DCD5-4747-8A12-9B448123AD3B}" type="presOf" srcId="{E33870AA-F77C-4F00-9CB8-BF6E95CF09A8}" destId="{932664E1-3D3A-48F3-89C1-DC0E50E9D459}" srcOrd="0" destOrd="0" presId="urn:microsoft.com/office/officeart/2005/8/layout/chevron2"/>
    <dgm:cxn modelId="{101C418B-2501-495A-AD92-0FB9C11EAD18}" srcId="{D2E7C91E-57FE-49BD-B68D-E131E9A9AAF1}" destId="{E33870AA-F77C-4F00-9CB8-BF6E95CF09A8}" srcOrd="0" destOrd="0" parTransId="{7D35AF2E-E080-4182-B7A8-10B0FD283E0F}" sibTransId="{C0E27F2A-AC36-47D6-BEE4-A930C15F7F1E}"/>
    <dgm:cxn modelId="{0867DB9B-4ECA-42D8-BFC3-5E774830586C}" srcId="{BD4DC90D-E933-4750-8521-33E22C5436FC}" destId="{DA1D7F44-36A2-45D1-93E1-88CBE6DA1204}" srcOrd="0" destOrd="0" parTransId="{95206186-F691-4E3B-A8F2-2C1BB486D3BB}" sibTransId="{C99266BF-02A5-4B73-865E-72D1AD911FD4}"/>
    <dgm:cxn modelId="{E6209C9C-BF1C-4D81-896C-09D273B3CD0C}" type="presOf" srcId="{BD4DC90D-E933-4750-8521-33E22C5436FC}" destId="{2074C8BB-5290-470F-B666-BABCF9D440C7}" srcOrd="0" destOrd="0" presId="urn:microsoft.com/office/officeart/2005/8/layout/chevron2"/>
    <dgm:cxn modelId="{A714E1A2-C0E2-442A-BD17-2A3E74FB1EA3}" type="presOf" srcId="{93202874-5F2A-44BB-8299-760BA7C7E937}" destId="{79C1205D-9B5D-4173-8035-C82F821E39CD}" srcOrd="0" destOrd="0" presId="urn:microsoft.com/office/officeart/2005/8/layout/chevron2"/>
    <dgm:cxn modelId="{EFED70B1-C445-4E78-8E64-7181F19629D5}" srcId="{1C7776DE-0EE1-4134-B5C2-943B19596F07}" destId="{93202874-5F2A-44BB-8299-760BA7C7E937}" srcOrd="0" destOrd="0" parTransId="{5D4A6AE7-F3F7-41D4-A686-D52DC29B30C2}" sibTransId="{B0CC22AF-FB39-435C-ABE6-2408662890FD}"/>
    <dgm:cxn modelId="{20E58FBE-44E3-4AF6-923A-9EE7C52DA5B8}" srcId="{BD4DC90D-E933-4750-8521-33E22C5436FC}" destId="{1C7776DE-0EE1-4134-B5C2-943B19596F07}" srcOrd="1" destOrd="0" parTransId="{E3E3A6E7-A2CB-4D37-99FE-E0965F507980}" sibTransId="{74EAEA42-0EF2-40E6-8F29-89EEFEA3F260}"/>
    <dgm:cxn modelId="{886BC6DB-9104-46CC-A731-1AE8DF39A209}" type="presOf" srcId="{D83D96FC-614E-42AE-AFE1-38B6EAE2F59D}" destId="{50258175-D4D8-44AA-9DDE-1E4E8A3E2776}" srcOrd="0" destOrd="0" presId="urn:microsoft.com/office/officeart/2005/8/layout/chevron2"/>
    <dgm:cxn modelId="{1708E2E0-C006-416B-A239-E28C3C1A5EEA}" type="presOf" srcId="{D2E7C91E-57FE-49BD-B68D-E131E9A9AAF1}" destId="{9854C7C7-D0EE-41BD-9B1D-C9CB76B25BB2}" srcOrd="0" destOrd="0" presId="urn:microsoft.com/office/officeart/2005/8/layout/chevron2"/>
    <dgm:cxn modelId="{15B27E32-E667-4277-A51E-BFBEEE1DF89A}" type="presParOf" srcId="{2074C8BB-5290-470F-B666-BABCF9D440C7}" destId="{59FB34B1-99CB-4A33-8207-E55F216145AF}" srcOrd="0" destOrd="0" presId="urn:microsoft.com/office/officeart/2005/8/layout/chevron2"/>
    <dgm:cxn modelId="{62448D4F-EC3D-469A-84B7-E9D0622E9A7D}" type="presParOf" srcId="{59FB34B1-99CB-4A33-8207-E55F216145AF}" destId="{2AE18B28-4CF4-41E9-AB94-5A9A510F6B96}" srcOrd="0" destOrd="0" presId="urn:microsoft.com/office/officeart/2005/8/layout/chevron2"/>
    <dgm:cxn modelId="{752225E5-9D95-4963-93A2-58493728623A}" type="presParOf" srcId="{59FB34B1-99CB-4A33-8207-E55F216145AF}" destId="{50258175-D4D8-44AA-9DDE-1E4E8A3E2776}" srcOrd="1" destOrd="0" presId="urn:microsoft.com/office/officeart/2005/8/layout/chevron2"/>
    <dgm:cxn modelId="{456CB552-ADD2-406E-BCE6-60D5299CEC2F}" type="presParOf" srcId="{2074C8BB-5290-470F-B666-BABCF9D440C7}" destId="{3216AED4-AA65-496E-B6B5-590CCE8EA821}" srcOrd="1" destOrd="0" presId="urn:microsoft.com/office/officeart/2005/8/layout/chevron2"/>
    <dgm:cxn modelId="{4B35B8DF-100F-4671-978A-7353973D19BD}" type="presParOf" srcId="{2074C8BB-5290-470F-B666-BABCF9D440C7}" destId="{38CDC7DD-2C18-4E1E-B84D-940020600058}" srcOrd="2" destOrd="0" presId="urn:microsoft.com/office/officeart/2005/8/layout/chevron2"/>
    <dgm:cxn modelId="{6BCED9E3-FCBF-40C4-BC74-229581221F50}" type="presParOf" srcId="{38CDC7DD-2C18-4E1E-B84D-940020600058}" destId="{33A5BBD2-1F42-4839-A192-9A21C37641C1}" srcOrd="0" destOrd="0" presId="urn:microsoft.com/office/officeart/2005/8/layout/chevron2"/>
    <dgm:cxn modelId="{F8022EAA-12F3-4881-8E25-39AAEDFF460C}" type="presParOf" srcId="{38CDC7DD-2C18-4E1E-B84D-940020600058}" destId="{79C1205D-9B5D-4173-8035-C82F821E39CD}" srcOrd="1" destOrd="0" presId="urn:microsoft.com/office/officeart/2005/8/layout/chevron2"/>
    <dgm:cxn modelId="{F9904FB5-DCB0-4609-858F-026B5CD05D25}" type="presParOf" srcId="{2074C8BB-5290-470F-B666-BABCF9D440C7}" destId="{02DDACA5-6382-40BC-B2B2-C681206C6332}" srcOrd="3" destOrd="0" presId="urn:microsoft.com/office/officeart/2005/8/layout/chevron2"/>
    <dgm:cxn modelId="{50EDF34A-6254-47DE-8D97-C87F993EDA43}" type="presParOf" srcId="{2074C8BB-5290-470F-B666-BABCF9D440C7}" destId="{A01EA143-0D3C-4A13-806A-C6885CB2EE92}" srcOrd="4" destOrd="0" presId="urn:microsoft.com/office/officeart/2005/8/layout/chevron2"/>
    <dgm:cxn modelId="{86F4594A-8C3D-41EF-AE99-E9FD75D2BF98}" type="presParOf" srcId="{A01EA143-0D3C-4A13-806A-C6885CB2EE92}" destId="{9854C7C7-D0EE-41BD-9B1D-C9CB76B25BB2}" srcOrd="0" destOrd="0" presId="urn:microsoft.com/office/officeart/2005/8/layout/chevron2"/>
    <dgm:cxn modelId="{94072AC3-8088-4CBF-B367-C1FD117C9CBF}" type="presParOf" srcId="{A01EA143-0D3C-4A13-806A-C6885CB2EE92}" destId="{932664E1-3D3A-48F3-89C1-DC0E50E9D45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18B28-4CF4-41E9-AB94-5A9A510F6B96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100" kern="1200"/>
        </a:p>
      </dsp:txBody>
      <dsp:txXfrm rot="-5400000">
        <a:off x="1" y="573596"/>
        <a:ext cx="1146297" cy="491270"/>
      </dsp:txXfrm>
    </dsp:sp>
    <dsp:sp modelId="{50258175-D4D8-44AA-9DDE-1E4E8A3E2776}">
      <dsp:nvSpPr>
        <dsp:cNvPr id="0" name=""/>
        <dsp:cNvSpPr/>
      </dsp:nvSpPr>
      <dsp:spPr>
        <a:xfrm rot="5400000">
          <a:off x="4027885" y="-2908832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8056" tIns="40005" rIns="40005" bIns="40005" numCol="1" spcCol="1270" anchor="ctr" anchorCtr="0">
          <a:noAutofit/>
        </a:bodyPr>
        <a:lstStyle/>
        <a:p>
          <a:pPr marL="285750" lvl="1" indent="-285750" algn="l" defTabSz="2800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6300" kern="1200" dirty="0"/>
            <a:t>Интерфейс</a:t>
          </a:r>
        </a:p>
      </dsp:txBody>
      <dsp:txXfrm rot="-5400000">
        <a:off x="1018444" y="152570"/>
        <a:ext cx="7031341" cy="960496"/>
      </dsp:txXfrm>
    </dsp:sp>
    <dsp:sp modelId="{33A5BBD2-1F42-4839-A192-9A21C37641C1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100" kern="1200"/>
        </a:p>
      </dsp:txBody>
      <dsp:txXfrm rot="-5400000">
        <a:off x="1" y="2017346"/>
        <a:ext cx="1146297" cy="491270"/>
      </dsp:txXfrm>
    </dsp:sp>
    <dsp:sp modelId="{79C1205D-9B5D-4173-8035-C82F821E39CD}">
      <dsp:nvSpPr>
        <dsp:cNvPr id="0" name=""/>
        <dsp:cNvSpPr/>
      </dsp:nvSpPr>
      <dsp:spPr>
        <a:xfrm rot="5400000">
          <a:off x="4155739" y="-156524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8056" tIns="40005" rIns="40005" bIns="40005" numCol="1" spcCol="1270" anchor="ctr" anchorCtr="0">
          <a:noAutofit/>
        </a:bodyPr>
        <a:lstStyle/>
        <a:p>
          <a:pPr marL="285750" lvl="1" indent="-285750" algn="l" defTabSz="2800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6300" kern="1200" dirty="0"/>
            <a:t>Бизнес-логика</a:t>
          </a:r>
        </a:p>
      </dsp:txBody>
      <dsp:txXfrm rot="-5400000">
        <a:off x="1146298" y="1496158"/>
        <a:ext cx="7031341" cy="960496"/>
      </dsp:txXfrm>
    </dsp:sp>
    <dsp:sp modelId="{9854C7C7-D0EE-41BD-9B1D-C9CB76B25BB2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100" kern="1200"/>
        </a:p>
      </dsp:txBody>
      <dsp:txXfrm rot="-5400000">
        <a:off x="1" y="3461096"/>
        <a:ext cx="1146297" cy="491270"/>
      </dsp:txXfrm>
    </dsp:sp>
    <dsp:sp modelId="{932664E1-3D3A-48F3-89C1-DC0E50E9D459}">
      <dsp:nvSpPr>
        <dsp:cNvPr id="0" name=""/>
        <dsp:cNvSpPr/>
      </dsp:nvSpPr>
      <dsp:spPr>
        <a:xfrm rot="5400000">
          <a:off x="4155739" y="-121494"/>
          <a:ext cx="1064418" cy="7083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8056" tIns="40005" rIns="40005" bIns="40005" numCol="1" spcCol="1270" anchor="ctr" anchorCtr="0">
          <a:noAutofit/>
        </a:bodyPr>
        <a:lstStyle/>
        <a:p>
          <a:pPr marL="285750" lvl="1" indent="-285750" algn="l" defTabSz="2800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6300" kern="1200" dirty="0"/>
            <a:t>Данные</a:t>
          </a:r>
        </a:p>
      </dsp:txBody>
      <dsp:txXfrm rot="-5400000">
        <a:off x="1146298" y="2939908"/>
        <a:ext cx="7031341" cy="96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98C32-9CCB-44F8-A6A6-AFB2AAE3A842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DF3B6-BBA5-43D4-9433-DEE5BD0C10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14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E%D0%B1%D1%8A%D0%B5%D0%BA%D1%82%D0%BD%D0%BE-%D0%BE%D1%80%D0%B8%D0%B5%D0%BD%D1%82%D0%B8%D1%80%D0%BE%D0%B2%D0%B0%D0%BD%D0%BD%D0%BE%D0%B5_%D0%BF%D1%80%D0%BE%D0%B3%D1%80%D0%B0%D0%BC%D0%BC%D0%B8%D1%80%D0%BE%D0%B2%D0%B0%D0%BD%D0%B8%D0%B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%D0%9A%D0%BB%D0%B0%D1%81%D1%81_(%D0%BF%D1%80%D0%BE%D0%B3%D1%80%D0%B0%D0%BC%D0%BC%D0%B8%D1%80%D0%BE%D0%B2%D0%B0%D0%BD%D0%B8%D0%B5)" TargetMode="External"/><Relationship Id="rId5" Type="http://schemas.openxmlformats.org/officeDocument/2006/relationships/hyperlink" Target="https://ru.wikipedia.org/wiki/%D0%98%D0%BD%D0%BA%D0%B0%D0%BF%D1%81%D1%83%D0%BB%D1%8F%D1%86%D0%B8%D1%8F_(%D0%BF%D1%80%D0%BE%D0%B3%D1%80%D0%B0%D0%BC%D0%BC%D0%B8%D1%80%D0%BE%D0%B2%D0%B0%D0%BD%D0%B8%D0%B5)" TargetMode="External"/><Relationship Id="rId4" Type="http://schemas.openxmlformats.org/officeDocument/2006/relationships/hyperlink" Target="https://ru.wikipedia.org/wiki/%D0%9E%D0%B1%D1%8A%D0%B5%D0%BA%D1%82_(%D0%BF%D1%80%D0%BE%D0%B3%D1%80%D0%B0%D0%BC%D0%BC%D0%B8%D1%80%D0%BE%D0%B2%D0%B0%D0%BD%D0%B8%D0%B5)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Масштабируемость – возможность добавлять новые элементы (классы, функции)</a:t>
            </a:r>
          </a:p>
          <a:p>
            <a:r>
              <a:rPr lang="ru-RU" dirty="0"/>
              <a:t>Изменяемость – насколько легко внести изменения (поменять цвет в и/ф, поменять бизнес-правила и т.п.)</a:t>
            </a:r>
          </a:p>
          <a:p>
            <a:r>
              <a:rPr lang="ru-RU" dirty="0"/>
              <a:t>Тестируемость – насколько легко писать тесты (тестируем бизнес-логику)</a:t>
            </a:r>
          </a:p>
          <a:p>
            <a:r>
              <a:rPr lang="ru-RU" dirty="0"/>
              <a:t>Каким образом : Разделение ответственности.</a:t>
            </a:r>
            <a:r>
              <a:rPr lang="en-US" dirty="0"/>
              <a:t> 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различные идеи должны быть разделены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Если мы хотим изменить что-то, мы не должны ходить по разным участкам кода.</a:t>
            </a:r>
            <a:br>
              <a:rPr lang="ru-RU" dirty="0"/>
            </a:br>
            <a:endParaRPr lang="en-US" dirty="0"/>
          </a:p>
          <a:p>
            <a:r>
              <a:rPr lang="en-US" dirty="0"/>
              <a:t>S</a:t>
            </a:r>
            <a:r>
              <a:rPr lang="ru-R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ingle-responsibility</a:t>
            </a: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principle</a:t>
            </a: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SRP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 — принцип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Объектно-ориентированное программирование"/>
              </a:rPr>
              <a:t>ООП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обозначающий, что каждый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Объект (программирование)"/>
              </a:rPr>
              <a:t>объект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должен иметь одну ответственность и эта ответственность должна быть полностью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Инкапсуляция (программирование)"/>
              </a:rPr>
              <a:t>инкапсулирована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в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Класс (программирование)"/>
              </a:rPr>
              <a:t>класс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Все его поведения должны быть направлены исключительно на обеспечение этой ответственности.</a:t>
            </a:r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DF3B6-BBA5-43D4-9433-DEE5BD0C106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88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MVC ASP. NET</a:t>
            </a:r>
          </a:p>
          <a:p>
            <a:endParaRPr lang="en-US" dirty="0"/>
          </a:p>
          <a:p>
            <a:r>
              <a:rPr lang="ru-RU" dirty="0"/>
              <a:t>Один контроллер – несколько представлений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DF3B6-BBA5-43D4-9433-DEE5BD0C106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729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Данный подход позволяет связывать элементы представления со свойствами и событиями View-модели. Можно утверждать, что каждый слой этого паттерна не знает о существовании другого слоя.</a:t>
            </a:r>
            <a:endParaRPr lang="ru-RU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View-модель — это абстракция представления. Обычно означает, что свойства представления совпадают со свойствами View-модели / модели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View-модель не имеет ссылки на интерфейс представления (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IView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). Изменение состояния View-модели автоматически изменяет представление и наоборот, поскольку используется механизм связывания данных (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Bindings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Один экземпляр View-модели связан с одним отображением.</a:t>
            </a:r>
            <a:endParaRPr lang="en-US" b="0" i="1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WPF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привязка данных Windows </a:t>
            </a:r>
            <a:r>
              <a:rPr lang="ru-RU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Presentation</a:t>
            </a:r>
            <a:r>
              <a:rPr lang="ru-RU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Foundation (WPF) предоставляет приложениям простой и единообразный способ представления данных и взаимодействия с ними. Привязка данных позволяет синхронизировать значения свойств двух различных объектов.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DF3B6-BBA5-43D4-9433-DEE5BD0C106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738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Представление взаимодействует напрямую с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презентером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путем вызова соответствующих функций или событий экземпляра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презентера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Презентер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взаимодействует с View путем использования специального интерфейса, реализованного представлением;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Один экземпляр </a:t>
            </a:r>
            <a:r>
              <a:rPr lang="ru-RU" b="0" i="1" dirty="0" err="1">
                <a:solidFill>
                  <a:srgbClr val="111111"/>
                </a:solidFill>
                <a:effectLst/>
                <a:latin typeface="-apple-system"/>
              </a:rPr>
              <a:t>презентера</a:t>
            </a:r>
            <a:r>
              <a:rPr lang="ru-RU" b="0" i="1" dirty="0">
                <a:solidFill>
                  <a:srgbClr val="111111"/>
                </a:solidFill>
                <a:effectLst/>
                <a:latin typeface="-apple-system"/>
              </a:rPr>
              <a:t> связан с одним отображением.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ru-RU" dirty="0"/>
          </a:p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Windows Forms.</a:t>
            </a:r>
            <a:br>
              <a:rPr lang="en-US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DF3B6-BBA5-43D4-9433-DEE5BD0C106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21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EB2A1-7A8E-43D5-9C95-4E6F379992C5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EB2A1-7A8E-43D5-9C95-4E6F379992C5}" type="datetimeFigureOut">
              <a:rPr lang="ru-RU" smtClean="0"/>
              <a:pPr/>
              <a:t>23.05.2022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66004-1EFF-45D5-B898-9C6ED526BE8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Создание приложений под </a:t>
            </a:r>
            <a:r>
              <a:rPr lang="en-US" b="1" dirty="0"/>
              <a:t>OC Windows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приложения </a:t>
            </a:r>
            <a:r>
              <a:rPr lang="en-US" dirty="0"/>
              <a:t>Microsoft Windows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инициализирующая часть запускает цикл обработки сообщений;</a:t>
            </a:r>
          </a:p>
          <a:p>
            <a:r>
              <a:rPr lang="ru-RU" dirty="0"/>
              <a:t>реализация функциональности ложится на программные модули (функции), вызываемые внутри цикла обработки сообщений.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Цикл обработки сообщений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   </a:t>
            </a:r>
            <a:r>
              <a:rPr lang="en-US" dirty="0">
                <a:solidFill>
                  <a:srgbClr val="FF0000"/>
                </a:solidFill>
              </a:rPr>
              <a:t>MSG </a:t>
            </a:r>
            <a:r>
              <a:rPr lang="en-US" dirty="0" err="1">
                <a:solidFill>
                  <a:srgbClr val="FF0000"/>
                </a:solidFill>
              </a:rPr>
              <a:t>msg</a:t>
            </a:r>
            <a:r>
              <a:rPr lang="en-US" dirty="0">
                <a:solidFill>
                  <a:srgbClr val="FF0000"/>
                </a:solidFill>
              </a:rPr>
              <a:t>;</a:t>
            </a:r>
            <a:endParaRPr lang="ru-RU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dirty="0"/>
              <a:t>//выборка сообщения из очереди</a:t>
            </a:r>
          </a:p>
          <a:p>
            <a:pPr>
              <a:buNone/>
            </a:pPr>
            <a:r>
              <a:rPr lang="ru-RU" dirty="0"/>
              <a:t>//приложения</a:t>
            </a:r>
            <a:br>
              <a:rPr lang="en-US" dirty="0"/>
            </a:br>
            <a:r>
              <a:rPr lang="en-US" dirty="0"/>
              <a:t>while(</a:t>
            </a:r>
            <a:r>
              <a:rPr lang="ru-RU" dirty="0" err="1">
                <a:solidFill>
                  <a:srgbClr val="FF0000"/>
                </a:solidFill>
              </a:rPr>
              <a:t>ПолучитьСообщение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msg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ru-RU" dirty="0"/>
              <a:t>     //передача выбранного из очереди</a:t>
            </a:r>
          </a:p>
          <a:p>
            <a:pPr>
              <a:buNone/>
            </a:pPr>
            <a:r>
              <a:rPr lang="ru-RU" dirty="0"/>
              <a:t>    //сообщения нужной функции окна</a:t>
            </a:r>
            <a:br>
              <a:rPr lang="en-US" dirty="0"/>
            </a:br>
            <a:r>
              <a:rPr lang="ru-RU" dirty="0" err="1">
                <a:solidFill>
                  <a:srgbClr val="FF0000"/>
                </a:solidFill>
              </a:rPr>
              <a:t>ПередатьСообщение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msg</a:t>
            </a:r>
            <a:r>
              <a:rPr lang="en-US" dirty="0">
                <a:solidFill>
                  <a:srgbClr val="FF0000"/>
                </a:solidFill>
              </a:rPr>
              <a:t>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Структура приложения с обработкой сообщений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 static class Program</a:t>
            </a:r>
          </a:p>
          <a:p>
            <a:pPr>
              <a:buNone/>
            </a:pPr>
            <a:r>
              <a:rPr lang="ru-RU" dirty="0"/>
              <a:t>    {</a:t>
            </a:r>
          </a:p>
          <a:p>
            <a:pPr>
              <a:buNone/>
            </a:pPr>
            <a:r>
              <a:rPr lang="en-US" dirty="0"/>
              <a:t>        /// &lt;summary&gt;</a:t>
            </a:r>
          </a:p>
          <a:p>
            <a:pPr>
              <a:buNone/>
            </a:pPr>
            <a:r>
              <a:rPr lang="en-US" dirty="0"/>
              <a:t>        /// The main entry point for the application.</a:t>
            </a:r>
          </a:p>
          <a:p>
            <a:pPr>
              <a:buNone/>
            </a:pPr>
            <a:r>
              <a:rPr lang="en-US" dirty="0"/>
              <a:t>        /// &lt;/summary&gt;</a:t>
            </a:r>
          </a:p>
          <a:p>
            <a:pPr>
              <a:buNone/>
            </a:pPr>
            <a:r>
              <a:rPr lang="en-US" dirty="0"/>
              <a:t>        [</a:t>
            </a:r>
            <a:r>
              <a:rPr lang="en-US" dirty="0" err="1"/>
              <a:t>STAThread</a:t>
            </a:r>
            <a:r>
              <a:rPr lang="en-US" dirty="0"/>
              <a:t>]</a:t>
            </a:r>
          </a:p>
          <a:p>
            <a:pPr>
              <a:buNone/>
            </a:pPr>
            <a:r>
              <a:rPr lang="en-US" dirty="0"/>
              <a:t>        static void </a:t>
            </a:r>
            <a:r>
              <a:rPr lang="en-US" b="1" dirty="0"/>
              <a:t>Main()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Application.EnableVisualStyles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Application.SetCompatibleTextRenderingDefault</a:t>
            </a:r>
            <a:r>
              <a:rPr lang="en-US" dirty="0"/>
              <a:t>(false);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Application.Run</a:t>
            </a:r>
            <a:r>
              <a:rPr lang="en-US" dirty="0"/>
              <a:t>(new </a:t>
            </a:r>
            <a:r>
              <a:rPr lang="en-US" b="1" dirty="0"/>
              <a:t>Form1</a:t>
            </a:r>
            <a:r>
              <a:rPr lang="en-US" dirty="0"/>
              <a:t>());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ru-RU" dirty="0"/>
              <a:t>    }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4625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Процесс создания Windows-приложения состоит из двух основных этапов: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Визуальное проектирование, то есть создание внешнего облика приложения.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Определение поведения приложения путем написания процедур обработки событий.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Windows-</a:t>
            </a:r>
            <a:r>
              <a:rPr lang="ru-RU" dirty="0"/>
              <a:t>приложения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688" y="1600200"/>
            <a:ext cx="742662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элементы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Процесс создания программы состоит из:</a:t>
            </a:r>
          </a:p>
          <a:p>
            <a:pPr lvl="1"/>
            <a:r>
              <a:rPr lang="ru-RU" dirty="0"/>
              <a:t>создания формы программы (диалогового окна), создается путем добавления управляющих элементов на форму;</a:t>
            </a:r>
          </a:p>
          <a:p>
            <a:pPr lvl="1"/>
            <a:r>
              <a:rPr lang="ru-RU" dirty="0"/>
              <a:t>функций обработки событий, выполняют настройку требуемого поведения управляющих элементов. </a:t>
            </a:r>
          </a:p>
          <a:p>
            <a:r>
              <a:rPr lang="ru-RU" dirty="0"/>
              <a:t>Вид элемента и его поведение определяют значения свойств.</a:t>
            </a:r>
          </a:p>
          <a:p>
            <a:r>
              <a:rPr lang="ru-RU" dirty="0"/>
              <a:t>Основную работу в программе выполняют функции обработки событий.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элементы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форме приложения должны быть компоненты, обеспечивающие взаимодействие с пользователем (базовые):</a:t>
            </a:r>
          </a:p>
          <a:p>
            <a:pPr lvl="1"/>
            <a:r>
              <a:rPr lang="en-US" dirty="0"/>
              <a:t>Label – </a:t>
            </a:r>
            <a:r>
              <a:rPr lang="ru-RU" dirty="0"/>
              <a:t>поле вывода текста;</a:t>
            </a:r>
          </a:p>
          <a:p>
            <a:pPr lvl="1"/>
            <a:r>
              <a:rPr lang="en-US" dirty="0" err="1"/>
              <a:t>TextBox</a:t>
            </a:r>
            <a:r>
              <a:rPr lang="en-US" dirty="0"/>
              <a:t> – </a:t>
            </a:r>
            <a:r>
              <a:rPr lang="ru-RU" dirty="0"/>
              <a:t>поле редактирования текста;</a:t>
            </a:r>
          </a:p>
          <a:p>
            <a:pPr lvl="1"/>
            <a:r>
              <a:rPr lang="en-US" dirty="0"/>
              <a:t>Button – </a:t>
            </a:r>
            <a:r>
              <a:rPr lang="ru-RU" dirty="0"/>
              <a:t>командная кнопка;</a:t>
            </a:r>
          </a:p>
          <a:p>
            <a:pPr lvl="1"/>
            <a:r>
              <a:rPr lang="en-US" dirty="0" err="1"/>
              <a:t>CheckBox</a:t>
            </a:r>
            <a:r>
              <a:rPr lang="en-US" dirty="0"/>
              <a:t> – </a:t>
            </a:r>
            <a:r>
              <a:rPr lang="ru-RU" dirty="0"/>
              <a:t>независимая кнопка выбора;</a:t>
            </a:r>
          </a:p>
          <a:p>
            <a:pPr lvl="1"/>
            <a:r>
              <a:rPr lang="en-US" dirty="0" err="1"/>
              <a:t>RadioBox</a:t>
            </a:r>
            <a:r>
              <a:rPr lang="en-US" dirty="0"/>
              <a:t> – </a:t>
            </a:r>
            <a:r>
              <a:rPr lang="ru-RU" dirty="0"/>
              <a:t>зависимая кнопка выбора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ListBox</a:t>
            </a:r>
            <a:r>
              <a:rPr lang="en-US" dirty="0"/>
              <a:t> – </a:t>
            </a:r>
            <a:r>
              <a:rPr lang="ru-RU" dirty="0"/>
              <a:t>список выбора;</a:t>
            </a:r>
          </a:p>
          <a:p>
            <a:pPr lvl="1"/>
            <a:r>
              <a:rPr lang="en-US" dirty="0" err="1"/>
              <a:t>ComboBox</a:t>
            </a:r>
            <a:r>
              <a:rPr lang="en-US" dirty="0"/>
              <a:t> – </a:t>
            </a:r>
            <a:r>
              <a:rPr lang="ru-RU" dirty="0"/>
              <a:t>комбинированный список выбора;</a:t>
            </a:r>
          </a:p>
          <a:p>
            <a:pPr lvl="1"/>
            <a:r>
              <a:rPr lang="en-US" dirty="0" err="1"/>
              <a:t>MainMenu</a:t>
            </a:r>
            <a:r>
              <a:rPr lang="en-US" dirty="0"/>
              <a:t> – </a:t>
            </a:r>
            <a:r>
              <a:rPr lang="ru-RU" dirty="0"/>
              <a:t>главное меню программы;</a:t>
            </a:r>
          </a:p>
          <a:p>
            <a:pPr lvl="1"/>
            <a:r>
              <a:rPr lang="en-US" dirty="0" err="1"/>
              <a:t>ContextMenu</a:t>
            </a:r>
            <a:r>
              <a:rPr lang="en-US" dirty="0"/>
              <a:t> – </a:t>
            </a:r>
            <a:r>
              <a:rPr lang="ru-RU" dirty="0"/>
              <a:t>контекстное меню программы.</a:t>
            </a:r>
          </a:p>
          <a:p>
            <a:pPr lvl="1"/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Визуальное проектирование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20888"/>
            <a:ext cx="847829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Овал 6"/>
          <p:cNvSpPr/>
          <p:nvPr/>
        </p:nvSpPr>
        <p:spPr>
          <a:xfrm>
            <a:off x="7164288" y="2636912"/>
            <a:ext cx="432048" cy="216024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Выноска 1 (без границы) 8"/>
          <p:cNvSpPr/>
          <p:nvPr/>
        </p:nvSpPr>
        <p:spPr>
          <a:xfrm>
            <a:off x="8028384" y="1268760"/>
            <a:ext cx="936104" cy="1296144"/>
          </a:xfrm>
          <a:prstGeom prst="callout1">
            <a:avLst>
              <a:gd name="adj1" fmla="val 18750"/>
              <a:gd name="adj2" fmla="val -8333"/>
              <a:gd name="adj3" fmla="val 98391"/>
              <a:gd name="adj4" fmla="val -683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Вывод панели инструментов</a:t>
            </a:r>
          </a:p>
        </p:txBody>
      </p:sp>
      <p:sp>
        <p:nvSpPr>
          <p:cNvPr id="10" name="Выноска 1 (без границы) 9"/>
          <p:cNvSpPr/>
          <p:nvPr/>
        </p:nvSpPr>
        <p:spPr>
          <a:xfrm>
            <a:off x="5796136" y="1268760"/>
            <a:ext cx="1728192" cy="1296144"/>
          </a:xfrm>
          <a:prstGeom prst="callout1">
            <a:avLst>
              <a:gd name="adj1" fmla="val 51311"/>
              <a:gd name="adj2" fmla="val 2249"/>
              <a:gd name="adj3" fmla="val 120098"/>
              <a:gd name="adj4" fmla="val -30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Панель инструментов</a:t>
            </a:r>
          </a:p>
        </p:txBody>
      </p:sp>
      <p:sp>
        <p:nvSpPr>
          <p:cNvPr id="11" name="Выноска 1 (без границы) 10"/>
          <p:cNvSpPr/>
          <p:nvPr/>
        </p:nvSpPr>
        <p:spPr>
          <a:xfrm>
            <a:off x="3707904" y="1412776"/>
            <a:ext cx="1728192" cy="1296144"/>
          </a:xfrm>
          <a:prstGeom prst="callout1">
            <a:avLst>
              <a:gd name="adj1" fmla="val 51311"/>
              <a:gd name="adj2" fmla="val 2249"/>
              <a:gd name="adj3" fmla="val 147232"/>
              <a:gd name="adj4" fmla="val 89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Панель свойств</a:t>
            </a:r>
          </a:p>
        </p:txBody>
      </p:sp>
      <p:sp>
        <p:nvSpPr>
          <p:cNvPr id="12" name="Выноска 1 (без границы) 11"/>
          <p:cNvSpPr/>
          <p:nvPr/>
        </p:nvSpPr>
        <p:spPr>
          <a:xfrm>
            <a:off x="2267744" y="1412776"/>
            <a:ext cx="1080120" cy="1296144"/>
          </a:xfrm>
          <a:prstGeom prst="callout1">
            <a:avLst>
              <a:gd name="adj1" fmla="val 46970"/>
              <a:gd name="adj2" fmla="val 100745"/>
              <a:gd name="adj3" fmla="val 193903"/>
              <a:gd name="adj4" fmla="val 13951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Свойства</a:t>
            </a:r>
          </a:p>
        </p:txBody>
      </p:sp>
      <p:sp>
        <p:nvSpPr>
          <p:cNvPr id="13" name="Выноска 1 (без границы) 12"/>
          <p:cNvSpPr/>
          <p:nvPr/>
        </p:nvSpPr>
        <p:spPr>
          <a:xfrm>
            <a:off x="611560" y="1340768"/>
            <a:ext cx="1080120" cy="1296144"/>
          </a:xfrm>
          <a:prstGeom prst="callout1">
            <a:avLst>
              <a:gd name="adj1" fmla="val 46970"/>
              <a:gd name="adj2" fmla="val 100745"/>
              <a:gd name="adj3" fmla="val 194988"/>
              <a:gd name="adj4" fmla="val 2697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События</a:t>
            </a:r>
          </a:p>
        </p:txBody>
      </p:sp>
      <p:sp>
        <p:nvSpPr>
          <p:cNvPr id="14" name="Выноска 1 (без границы) 13"/>
          <p:cNvSpPr/>
          <p:nvPr/>
        </p:nvSpPr>
        <p:spPr>
          <a:xfrm>
            <a:off x="6084168" y="4653136"/>
            <a:ext cx="1080120" cy="1296144"/>
          </a:xfrm>
          <a:prstGeom prst="callout1">
            <a:avLst>
              <a:gd name="adj1" fmla="val 46970"/>
              <a:gd name="adj2" fmla="val 100745"/>
              <a:gd name="adj3" fmla="val -4716"/>
              <a:gd name="adj4" fmla="val 1746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Редактор формы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свойств формы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7416824" cy="413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Овал 4"/>
          <p:cNvSpPr/>
          <p:nvPr/>
        </p:nvSpPr>
        <p:spPr>
          <a:xfrm>
            <a:off x="5508104" y="5157192"/>
            <a:ext cx="2664296" cy="36004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Визуальное проектирование</a:t>
            </a:r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1700808"/>
            <a:ext cx="4202731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Выноска 1 (без границы) 6"/>
          <p:cNvSpPr/>
          <p:nvPr/>
        </p:nvSpPr>
        <p:spPr>
          <a:xfrm>
            <a:off x="6012160" y="1484784"/>
            <a:ext cx="1080120" cy="432048"/>
          </a:xfrm>
          <a:prstGeom prst="callout1">
            <a:avLst>
              <a:gd name="adj1" fmla="val 49141"/>
              <a:gd name="adj2" fmla="val -6053"/>
              <a:gd name="adj3" fmla="val 224292"/>
              <a:gd name="adj4" fmla="val -3475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Выноска 1 (без границы) 7"/>
          <p:cNvSpPr/>
          <p:nvPr/>
        </p:nvSpPr>
        <p:spPr>
          <a:xfrm>
            <a:off x="6012160" y="2060848"/>
            <a:ext cx="1080120" cy="432048"/>
          </a:xfrm>
          <a:prstGeom prst="callout1">
            <a:avLst>
              <a:gd name="adj1" fmla="val 49141"/>
              <a:gd name="adj2" fmla="val -6053"/>
              <a:gd name="adj3" fmla="val 168939"/>
              <a:gd name="adj4" fmla="val -3827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Выноска 1 (без границы) 8"/>
          <p:cNvSpPr/>
          <p:nvPr/>
        </p:nvSpPr>
        <p:spPr>
          <a:xfrm>
            <a:off x="6156176" y="2708920"/>
            <a:ext cx="1080120" cy="432048"/>
          </a:xfrm>
          <a:prstGeom prst="callout1">
            <a:avLst>
              <a:gd name="adj1" fmla="val 49141"/>
              <a:gd name="adj2" fmla="val -6053"/>
              <a:gd name="adj3" fmla="val 58233"/>
              <a:gd name="adj4" fmla="val -2173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TextBox1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Выноска 1 (без границы) 9"/>
          <p:cNvSpPr/>
          <p:nvPr/>
        </p:nvSpPr>
        <p:spPr>
          <a:xfrm>
            <a:off x="6156176" y="4365104"/>
            <a:ext cx="1080120" cy="432048"/>
          </a:xfrm>
          <a:prstGeom prst="callout1">
            <a:avLst>
              <a:gd name="adj1" fmla="val 49141"/>
              <a:gd name="adj2" fmla="val -6053"/>
              <a:gd name="adj3" fmla="val 58233"/>
              <a:gd name="adj4" fmla="val -3866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Button1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386F9-0AA8-4F2E-8BEA-81DF23F5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Деление на слои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B461F48-99D3-4123-91FC-FD826F6A8C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3859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Определение поведения приложения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573325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sz="3300" dirty="0"/>
              <a:t>//</a:t>
            </a:r>
            <a:r>
              <a:rPr lang="en-US" sz="3300" dirty="0" err="1"/>
              <a:t>Program.cs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using System;</a:t>
            </a:r>
            <a:r>
              <a:rPr lang="ru-RU" sz="3300" dirty="0"/>
              <a:t> </a:t>
            </a:r>
            <a:endParaRPr lang="en-US" sz="3300" dirty="0"/>
          </a:p>
          <a:p>
            <a:pPr>
              <a:buNone/>
            </a:pPr>
            <a:r>
              <a:rPr lang="en-US" sz="3300" dirty="0"/>
              <a:t>. . . . . . . </a:t>
            </a:r>
          </a:p>
          <a:p>
            <a:pPr>
              <a:buNone/>
            </a:pPr>
            <a:r>
              <a:rPr lang="en-US" sz="3300" dirty="0"/>
              <a:t>using </a:t>
            </a:r>
            <a:r>
              <a:rPr lang="en-US" sz="3300" dirty="0" err="1"/>
              <a:t>System.Windows.Forms</a:t>
            </a:r>
            <a:r>
              <a:rPr lang="en-US" sz="3300" dirty="0"/>
              <a:t>;</a:t>
            </a:r>
          </a:p>
          <a:p>
            <a:pPr>
              <a:buNone/>
            </a:pPr>
            <a:r>
              <a:rPr lang="en-US" sz="3300" dirty="0"/>
              <a:t>namespace </a:t>
            </a:r>
            <a:r>
              <a:rPr lang="ru-RU" sz="3300" dirty="0"/>
              <a:t>Электроэнергия</a:t>
            </a:r>
          </a:p>
          <a:p>
            <a:pPr>
              <a:buNone/>
            </a:pPr>
            <a:r>
              <a:rPr lang="ru-RU" sz="3300" dirty="0"/>
              <a:t>{</a:t>
            </a:r>
          </a:p>
          <a:p>
            <a:pPr>
              <a:buNone/>
            </a:pPr>
            <a:r>
              <a:rPr lang="en-US" sz="3300" dirty="0"/>
              <a:t>    static class Program</a:t>
            </a:r>
          </a:p>
          <a:p>
            <a:pPr>
              <a:buNone/>
            </a:pPr>
            <a:r>
              <a:rPr lang="ru-RU" sz="3300" dirty="0"/>
              <a:t>    {</a:t>
            </a:r>
          </a:p>
          <a:p>
            <a:pPr>
              <a:buNone/>
            </a:pPr>
            <a:r>
              <a:rPr lang="en-US" sz="3300" dirty="0"/>
              <a:t>        /// &lt;summary&gt;</a:t>
            </a:r>
          </a:p>
          <a:p>
            <a:pPr>
              <a:buNone/>
            </a:pPr>
            <a:r>
              <a:rPr lang="en-US" sz="3300" dirty="0"/>
              <a:t>        /// The main entry point for the application.</a:t>
            </a:r>
          </a:p>
          <a:p>
            <a:pPr>
              <a:buNone/>
            </a:pPr>
            <a:r>
              <a:rPr lang="en-US" sz="3300" dirty="0"/>
              <a:t>        /// &lt;/summary&gt;</a:t>
            </a:r>
          </a:p>
          <a:p>
            <a:pPr>
              <a:buNone/>
            </a:pPr>
            <a:r>
              <a:rPr lang="en-US" sz="3300" dirty="0"/>
              <a:t>        static void Main()</a:t>
            </a:r>
          </a:p>
          <a:p>
            <a:pPr>
              <a:buNone/>
            </a:pPr>
            <a:r>
              <a:rPr lang="ru-RU" sz="3300" dirty="0"/>
              <a:t>        {</a:t>
            </a:r>
          </a:p>
          <a:p>
            <a:pPr>
              <a:buNone/>
            </a:pPr>
            <a:r>
              <a:rPr lang="en-US" sz="3300" dirty="0"/>
              <a:t>            </a:t>
            </a:r>
            <a:r>
              <a:rPr lang="en-US" sz="3300" dirty="0" err="1"/>
              <a:t>Application.EnableVisualStyles</a:t>
            </a:r>
            <a:r>
              <a:rPr lang="en-US" sz="3300" dirty="0"/>
              <a:t>();</a:t>
            </a:r>
          </a:p>
          <a:p>
            <a:pPr>
              <a:buNone/>
            </a:pPr>
            <a:r>
              <a:rPr lang="en-US" sz="3300" dirty="0"/>
              <a:t>            </a:t>
            </a:r>
            <a:r>
              <a:rPr lang="en-US" sz="3300" dirty="0" err="1"/>
              <a:t>Application.SetCompatibleTextRenderingDefault</a:t>
            </a:r>
            <a:r>
              <a:rPr lang="en-US" sz="3300" dirty="0"/>
              <a:t>(false);</a:t>
            </a:r>
          </a:p>
          <a:p>
            <a:pPr>
              <a:buNone/>
            </a:pPr>
            <a:r>
              <a:rPr lang="en-US" sz="3300" dirty="0"/>
              <a:t>            </a:t>
            </a:r>
            <a:r>
              <a:rPr lang="en-US" sz="3300" dirty="0" err="1"/>
              <a:t>Application.Run</a:t>
            </a:r>
            <a:r>
              <a:rPr lang="en-US" sz="3300" dirty="0"/>
              <a:t>(new Form1());</a:t>
            </a:r>
          </a:p>
          <a:p>
            <a:pPr>
              <a:buNone/>
            </a:pPr>
            <a:r>
              <a:rPr lang="ru-RU" sz="3300" dirty="0"/>
              <a:t>        }</a:t>
            </a:r>
          </a:p>
          <a:p>
            <a:pPr>
              <a:buNone/>
            </a:pPr>
            <a:r>
              <a:rPr lang="ru-RU" sz="3300" dirty="0"/>
              <a:t>    }</a:t>
            </a:r>
          </a:p>
          <a:p>
            <a:pPr>
              <a:buNone/>
            </a:pPr>
            <a:r>
              <a:rPr lang="ru-RU" sz="3300" dirty="0"/>
              <a:t>}</a:t>
            </a:r>
          </a:p>
          <a:p>
            <a:endParaRPr lang="ru-RU" sz="2000" dirty="0"/>
          </a:p>
          <a:p>
            <a:pPr>
              <a:buNone/>
            </a:pPr>
            <a:endParaRPr lang="ru-RU" sz="6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//Form1.cs</a:t>
            </a:r>
          </a:p>
          <a:p>
            <a:pPr>
              <a:buNone/>
            </a:pPr>
            <a:r>
              <a:rPr lang="en-US" dirty="0"/>
              <a:t>using System;</a:t>
            </a:r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System.Collections.Generic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System.ComponentModel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System.Data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System.Drawing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System.Linq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System.Text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using </a:t>
            </a:r>
            <a:r>
              <a:rPr lang="en-US" dirty="0" err="1"/>
              <a:t>System.Windows.Forms</a:t>
            </a:r>
            <a:r>
              <a:rPr lang="en-US" dirty="0"/>
              <a:t>;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namespace </a:t>
            </a:r>
            <a:r>
              <a:rPr lang="ru-RU" dirty="0"/>
              <a:t>Электроэнергия</a:t>
            </a:r>
          </a:p>
          <a:p>
            <a:pPr>
              <a:buNone/>
            </a:pPr>
            <a:r>
              <a:rPr lang="ru-RU" dirty="0"/>
              <a:t>{</a:t>
            </a:r>
          </a:p>
          <a:p>
            <a:pPr>
              <a:buNone/>
            </a:pPr>
            <a:r>
              <a:rPr lang="en-US" dirty="0"/>
              <a:t>    public partial class Form1 : Form</a:t>
            </a:r>
          </a:p>
          <a:p>
            <a:pPr>
              <a:buNone/>
            </a:pPr>
            <a:r>
              <a:rPr lang="ru-RU" dirty="0"/>
              <a:t>    {</a:t>
            </a:r>
          </a:p>
          <a:p>
            <a:pPr>
              <a:buNone/>
            </a:pPr>
            <a:r>
              <a:rPr lang="en-US" dirty="0"/>
              <a:t>        public Form1()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InitializeComponent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en-US" dirty="0"/>
              <a:t>        private void Form1_Load(object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ru-RU" dirty="0"/>
              <a:t>		</a:t>
            </a:r>
            <a:r>
              <a:rPr lang="en-US" b="1" dirty="0"/>
              <a:t>button1.Enabled = false</a:t>
            </a:r>
            <a:r>
              <a:rPr lang="en-US" dirty="0"/>
              <a:t>;//</a:t>
            </a:r>
            <a:r>
              <a:rPr lang="ru-RU" dirty="0"/>
              <a:t>блокируем кнопку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ru-RU" dirty="0"/>
              <a:t>    }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Задаем поведение управляющих элементов 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00808"/>
            <a:ext cx="261404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563888" y="1988840"/>
            <a:ext cx="53285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Обработка события для текстовой строки:</a:t>
            </a:r>
          </a:p>
          <a:p>
            <a:endParaRPr lang="ru-RU" dirty="0"/>
          </a:p>
          <a:p>
            <a:r>
              <a:rPr lang="en-US" dirty="0"/>
              <a:t>private void textBox1_KeyPress(object sender, </a:t>
            </a:r>
            <a:r>
              <a:rPr lang="en-US" dirty="0" err="1"/>
              <a:t>KeyPressEventArgs</a:t>
            </a:r>
            <a:r>
              <a:rPr lang="en-US" dirty="0"/>
              <a:t> e)</a:t>
            </a:r>
          </a:p>
          <a:p>
            <a:r>
              <a:rPr lang="ru-RU" dirty="0"/>
              <a:t>        {</a:t>
            </a:r>
          </a:p>
          <a:p>
            <a:r>
              <a:rPr lang="en-US" dirty="0"/>
              <a:t>            if (!</a:t>
            </a:r>
            <a:r>
              <a:rPr lang="en-US" dirty="0" err="1"/>
              <a:t>Char.IsDigit</a:t>
            </a:r>
            <a:r>
              <a:rPr lang="en-US" dirty="0"/>
              <a:t>(</a:t>
            </a:r>
            <a:r>
              <a:rPr lang="en-US" dirty="0" err="1"/>
              <a:t>e.KeyChar</a:t>
            </a:r>
            <a:r>
              <a:rPr lang="en-US" dirty="0"/>
              <a:t>) &amp;&amp; !(</a:t>
            </a:r>
            <a:r>
              <a:rPr lang="en-US" dirty="0" err="1"/>
              <a:t>e.KeyChar.ToString</a:t>
            </a:r>
            <a:r>
              <a:rPr lang="en-US" dirty="0"/>
              <a:t>() == "," &amp;&amp; textBox1.Text.IndexOf(',') == -1))</a:t>
            </a:r>
            <a:endParaRPr lang="ru-RU" dirty="0"/>
          </a:p>
          <a:p>
            <a:r>
              <a:rPr lang="ru-RU" dirty="0"/>
              <a:t>/*сообщение о нажатии клавиши не должно передаваться элементу управления*/</a:t>
            </a:r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e.Handled</a:t>
            </a:r>
            <a:r>
              <a:rPr lang="en-US" dirty="0"/>
              <a:t> = true;</a:t>
            </a:r>
          </a:p>
          <a:p>
            <a:r>
              <a:rPr lang="en-US" dirty="0"/>
              <a:t>if(</a:t>
            </a:r>
            <a:r>
              <a:rPr lang="en-US" dirty="0" err="1"/>
              <a:t>e.KeyChar.Equals</a:t>
            </a:r>
            <a:r>
              <a:rPr lang="en-US" dirty="0"/>
              <a:t>((char)13))textBox2.Focus(); </a:t>
            </a:r>
            <a:r>
              <a:rPr lang="ru-RU" dirty="0"/>
              <a:t>//</a:t>
            </a:r>
            <a:r>
              <a:rPr lang="en-US" dirty="0"/>
              <a:t>Enter</a:t>
            </a:r>
          </a:p>
          <a:p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507288" cy="55774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/>
              <a:t>//проверка заполнения текстовых полей</a:t>
            </a:r>
          </a:p>
          <a:p>
            <a:pPr>
              <a:buNone/>
            </a:pPr>
            <a:r>
              <a:rPr lang="en-US" sz="2400" dirty="0"/>
              <a:t>private void textBox3_KeyUp(object sender, </a:t>
            </a:r>
            <a:r>
              <a:rPr lang="en-US" sz="2400" dirty="0" err="1"/>
              <a:t>KeyEventArgs</a:t>
            </a:r>
            <a:r>
              <a:rPr lang="en-US" sz="2400" dirty="0"/>
              <a:t> e)</a:t>
            </a:r>
          </a:p>
          <a:p>
            <a:pPr>
              <a:buNone/>
            </a:pPr>
            <a:r>
              <a:rPr lang="ru-RU" sz="2400" dirty="0"/>
              <a:t>        {</a:t>
            </a:r>
          </a:p>
          <a:p>
            <a:pPr>
              <a:buNone/>
            </a:pPr>
            <a:r>
              <a:rPr lang="en-US" sz="2400" dirty="0"/>
              <a:t>            if ((textBox1.Text.Length &gt; 0) &amp;&amp; (textBox2.Text.Length &gt; 0) 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                  </a:t>
            </a:r>
            <a:r>
              <a:rPr lang="en-US" sz="2400" dirty="0"/>
              <a:t>&amp;&amp; (textBox3.Text.Length &gt; 0)) 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		     </a:t>
            </a:r>
            <a:r>
              <a:rPr lang="en-US" sz="2400" dirty="0"/>
              <a:t>button1.Enabled = true;</a:t>
            </a:r>
          </a:p>
          <a:p>
            <a:pPr>
              <a:buNone/>
            </a:pPr>
            <a:r>
              <a:rPr lang="en-US" sz="2400" dirty="0"/>
              <a:t>            else 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		    </a:t>
            </a:r>
            <a:r>
              <a:rPr lang="en-US" sz="2400" dirty="0"/>
              <a:t>button1.Enabled = false;</a:t>
            </a:r>
          </a:p>
          <a:p>
            <a:pPr>
              <a:buNone/>
            </a:pPr>
            <a:r>
              <a:rPr lang="ru-RU" sz="2400" dirty="0"/>
              <a:t>        }</a:t>
            </a: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087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private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double </a:t>
            </a:r>
            <a:r>
              <a:rPr lang="en-US" dirty="0" err="1"/>
              <a:t>curr</a:t>
            </a:r>
            <a:r>
              <a:rPr lang="en-US" dirty="0"/>
              <a:t>, </a:t>
            </a:r>
            <a:r>
              <a:rPr lang="en-US" dirty="0" err="1"/>
              <a:t>prev</a:t>
            </a:r>
            <a:r>
              <a:rPr lang="en-US" dirty="0"/>
              <a:t>, price, all;</a:t>
            </a:r>
          </a:p>
          <a:p>
            <a:pPr>
              <a:buNone/>
            </a:pPr>
            <a:r>
              <a:rPr lang="en-US" dirty="0"/>
              <a:t>            label5.Text = "";</a:t>
            </a:r>
          </a:p>
          <a:p>
            <a:pPr>
              <a:buNone/>
            </a:pPr>
            <a:r>
              <a:rPr lang="en-US" dirty="0"/>
              <a:t>            try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Convert.ToDouble</a:t>
            </a:r>
            <a:r>
              <a:rPr lang="en-US" dirty="0"/>
              <a:t>(textBox1.Text);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Convert.ToDouble</a:t>
            </a:r>
            <a:r>
              <a:rPr lang="en-US" dirty="0"/>
              <a:t>(textBox2.Text);</a:t>
            </a:r>
          </a:p>
          <a:p>
            <a:pPr>
              <a:buNone/>
            </a:pPr>
            <a:r>
              <a:rPr lang="en-US" dirty="0"/>
              <a:t>                price = </a:t>
            </a:r>
            <a:r>
              <a:rPr lang="en-US" dirty="0" err="1"/>
              <a:t>Convert.ToDouble</a:t>
            </a:r>
            <a:r>
              <a:rPr lang="en-US" dirty="0"/>
              <a:t>(textBox3.Text);</a:t>
            </a:r>
          </a:p>
          <a:p>
            <a:pPr>
              <a:buNone/>
            </a:pPr>
            <a:r>
              <a:rPr lang="en-US" dirty="0"/>
              <a:t>                if (</a:t>
            </a:r>
            <a:r>
              <a:rPr lang="en-US" dirty="0" err="1"/>
              <a:t>curr</a:t>
            </a:r>
            <a:r>
              <a:rPr lang="en-US" dirty="0"/>
              <a:t> &gt;= </a:t>
            </a:r>
            <a:r>
              <a:rPr lang="en-US" dirty="0" err="1"/>
              <a:t>prev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        {</a:t>
            </a:r>
          </a:p>
          <a:p>
            <a:pPr>
              <a:buNone/>
            </a:pPr>
            <a:r>
              <a:rPr lang="en-US" dirty="0"/>
              <a:t>                    all = (</a:t>
            </a:r>
            <a:r>
              <a:rPr lang="en-US" dirty="0" err="1"/>
              <a:t>curr</a:t>
            </a:r>
            <a:r>
              <a:rPr lang="en-US" dirty="0"/>
              <a:t> - </a:t>
            </a:r>
            <a:r>
              <a:rPr lang="en-US" dirty="0" err="1"/>
              <a:t>prev</a:t>
            </a:r>
            <a:r>
              <a:rPr lang="en-US" dirty="0"/>
              <a:t>) * price;</a:t>
            </a:r>
          </a:p>
          <a:p>
            <a:pPr>
              <a:buNone/>
            </a:pPr>
            <a:r>
              <a:rPr lang="en-US" dirty="0"/>
              <a:t>                    label5.Text = "</a:t>
            </a:r>
            <a:r>
              <a:rPr lang="ru-RU" dirty="0"/>
              <a:t>Сумма к оплате: " + </a:t>
            </a:r>
            <a:r>
              <a:rPr lang="en-US" dirty="0" err="1"/>
              <a:t>all.ToString</a:t>
            </a:r>
            <a:r>
              <a:rPr lang="en-US" dirty="0"/>
              <a:t>("C");</a:t>
            </a:r>
          </a:p>
          <a:p>
            <a:pPr>
              <a:buNone/>
            </a:pPr>
            <a:r>
              <a:rPr lang="ru-RU" dirty="0"/>
              <a:t>               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 else</a:t>
            </a:r>
          </a:p>
          <a:p>
            <a:pPr>
              <a:buNone/>
            </a:pPr>
            <a:r>
              <a:rPr lang="ru-RU" dirty="0"/>
              <a:t>                {</a:t>
            </a:r>
          </a:p>
          <a:p>
            <a:pPr>
              <a:buNone/>
            </a:pPr>
            <a:r>
              <a:rPr lang="ru-RU" dirty="0"/>
              <a:t>                    </a:t>
            </a:r>
            <a:r>
              <a:rPr lang="ru-RU" dirty="0" err="1"/>
              <a:t>MessageBox.Show</a:t>
            </a:r>
            <a:r>
              <a:rPr lang="ru-RU" dirty="0"/>
              <a:t>("Ошибка в исходных </a:t>
            </a:r>
            <a:r>
              <a:rPr lang="ru-RU" dirty="0" err="1"/>
              <a:t>данных.\n</a:t>
            </a:r>
            <a:r>
              <a:rPr lang="ru-RU" dirty="0"/>
              <a:t>"</a:t>
            </a:r>
            <a:r>
              <a:rPr lang="en-US" dirty="0"/>
              <a:t>+</a:t>
            </a:r>
          </a:p>
          <a:p>
            <a:pPr>
              <a:buNone/>
            </a:pPr>
            <a:r>
              <a:rPr lang="en-US" dirty="0"/>
              <a:t>		   </a:t>
            </a:r>
            <a:r>
              <a:rPr lang="ru-RU" dirty="0"/>
              <a:t>"Текущее значение показания </a:t>
            </a:r>
            <a:r>
              <a:rPr lang="ru-RU" dirty="0" err="1"/>
              <a:t>счетчика\n</a:t>
            </a:r>
            <a:r>
              <a:rPr lang="ru-RU" dirty="0"/>
              <a:t>"</a:t>
            </a:r>
            <a:r>
              <a:rPr lang="en-US" dirty="0"/>
              <a:t>+</a:t>
            </a:r>
          </a:p>
          <a:p>
            <a:pPr>
              <a:buNone/>
            </a:pPr>
            <a:r>
              <a:rPr lang="en-US" dirty="0"/>
              <a:t>		    </a:t>
            </a:r>
            <a:r>
              <a:rPr lang="ru-RU" dirty="0"/>
              <a:t>"меньше предыдущего. ", "Электроэнергия", </a:t>
            </a: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                 </a:t>
            </a:r>
            <a:r>
              <a:rPr lang="en-US" dirty="0" err="1"/>
              <a:t>MessageBoxButtons.OK</a:t>
            </a:r>
            <a:r>
              <a:rPr lang="en-US" dirty="0"/>
              <a:t>, </a:t>
            </a:r>
            <a:r>
              <a:rPr lang="en-US" dirty="0" err="1"/>
              <a:t>MessageBoxIcon.Error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ru-RU" dirty="0"/>
              <a:t>                }</a:t>
            </a:r>
          </a:p>
          <a:p>
            <a:pPr>
              <a:buNone/>
            </a:pPr>
            <a:r>
              <a:rPr lang="ru-RU" dirty="0"/>
              <a:t>            }</a:t>
            </a:r>
            <a:r>
              <a:rPr lang="en-US" dirty="0"/>
              <a:t>//try</a:t>
            </a:r>
            <a:endParaRPr lang="ru-RU" dirty="0"/>
          </a:p>
          <a:p>
            <a:pPr>
              <a:buNone/>
            </a:pPr>
            <a:r>
              <a:rPr lang="en-US" dirty="0"/>
              <a:t>            catch(Exception </a:t>
            </a:r>
            <a:r>
              <a:rPr lang="en-US" dirty="0" err="1"/>
              <a:t>exc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ru-RU" dirty="0"/>
              <a:t>                </a:t>
            </a:r>
            <a:r>
              <a:rPr lang="ru-RU" dirty="0" err="1"/>
              <a:t>MessageBox.Show</a:t>
            </a:r>
            <a:r>
              <a:rPr lang="ru-RU" dirty="0"/>
              <a:t>("Ошибка в исходных </a:t>
            </a:r>
            <a:r>
              <a:rPr lang="ru-RU" dirty="0" err="1"/>
              <a:t>данных.\n</a:t>
            </a:r>
            <a:r>
              <a:rPr lang="ru-RU" dirty="0"/>
              <a:t>"+</a:t>
            </a:r>
            <a:endParaRPr lang="en-US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ru-RU" dirty="0"/>
              <a:t>"Исходные данные имеют неверный формат."+</a:t>
            </a:r>
            <a:endParaRPr lang="en-US" dirty="0"/>
          </a:p>
          <a:p>
            <a:pPr>
              <a:buNone/>
            </a:pPr>
            <a:r>
              <a:rPr lang="en-US" dirty="0"/>
              <a:t>                 </a:t>
            </a:r>
            <a:r>
              <a:rPr lang="ru-RU" dirty="0" err="1"/>
              <a:t>exc.Message</a:t>
            </a:r>
            <a:r>
              <a:rPr lang="ru-RU" dirty="0"/>
              <a:t>, "Электроэнергия", </a:t>
            </a:r>
            <a:r>
              <a:rPr lang="en-US" dirty="0" err="1"/>
              <a:t>MessageBoxButtons.OK</a:t>
            </a:r>
            <a:r>
              <a:rPr lang="en-US" dirty="0"/>
              <a:t>,     </a:t>
            </a:r>
          </a:p>
          <a:p>
            <a:pPr>
              <a:buNone/>
            </a:pPr>
            <a:r>
              <a:rPr lang="en-US" dirty="0"/>
              <a:t>                 </a:t>
            </a:r>
            <a:r>
              <a:rPr lang="en-US" dirty="0" err="1"/>
              <a:t>MessageBoxIcon.Error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       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124744"/>
            <a:ext cx="511256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4896544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2276872"/>
            <a:ext cx="4588553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типы </a:t>
            </a:r>
            <a:r>
              <a:rPr lang="ru-RU" dirty="0" err="1"/>
              <a:t>Windows.Forms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268761"/>
          <a:ext cx="8229600" cy="5406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601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Назначение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1680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ColorDialog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FileDialog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FontDialog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PrintPreviewDialog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 стандартных диалоговых окон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для выбора цветов, файлов, шрифтов,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окно предварительного просмотра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006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MainMenu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Menultem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ContextMenu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Классы выпадающих и контекстных меню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399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Clipboard,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Help,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Timer,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Screen,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ToolTip,</a:t>
                      </a:r>
                      <a:endParaRPr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Cursors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Вспомогательные типы для организации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графических интерфейсов: буфер обмена, помощь,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таймер, экран, подсказка, указатели мыши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0523">
                <a:tc>
                  <a:txBody>
                    <a:bodyPr/>
                    <a:lstStyle/>
                    <a:p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StatusBar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Splitter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ToolBar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ScrollBar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Примеры дополнительных элементов управления,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размещаемых на форме: строка состояния,</a:t>
                      </a:r>
                    </a:p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разделитель, панель инструментов и т. д.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Наиболее часто используемые события: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ru-RU" dirty="0" err="1"/>
              <a:t>Activated</a:t>
            </a:r>
            <a:r>
              <a:rPr lang="ru-RU" dirty="0"/>
              <a:t> — получение формой фокуса ввода;</a:t>
            </a:r>
          </a:p>
          <a:p>
            <a:pPr lvl="0"/>
            <a:r>
              <a:rPr lang="ru-RU" dirty="0" err="1"/>
              <a:t>Click</a:t>
            </a:r>
            <a:r>
              <a:rPr lang="ru-RU" dirty="0"/>
              <a:t>, </a:t>
            </a:r>
            <a:r>
              <a:rPr lang="ru-RU" dirty="0" err="1"/>
              <a:t>Doubleclick</a:t>
            </a:r>
            <a:r>
              <a:rPr lang="ru-RU" dirty="0"/>
              <a:t> — одинарный и двойной щелчки мышью;</a:t>
            </a:r>
          </a:p>
          <a:p>
            <a:pPr lvl="0"/>
            <a:r>
              <a:rPr lang="ru-RU" dirty="0" err="1"/>
              <a:t>Closed</a:t>
            </a:r>
            <a:r>
              <a:rPr lang="ru-RU" dirty="0"/>
              <a:t> — закрытие формы;</a:t>
            </a:r>
          </a:p>
          <a:p>
            <a:pPr lvl="0"/>
            <a:r>
              <a:rPr lang="ru-RU" dirty="0" err="1"/>
              <a:t>Load</a:t>
            </a:r>
            <a:r>
              <a:rPr lang="ru-RU" dirty="0"/>
              <a:t> — загрузка формы;</a:t>
            </a:r>
          </a:p>
          <a:p>
            <a:pPr lvl="0"/>
            <a:r>
              <a:rPr lang="ru-RU" dirty="0" err="1"/>
              <a:t>KeyDown</a:t>
            </a:r>
            <a:r>
              <a:rPr lang="ru-RU" dirty="0"/>
              <a:t>, </a:t>
            </a:r>
            <a:r>
              <a:rPr lang="ru-RU" dirty="0" err="1"/>
              <a:t>KeyUp</a:t>
            </a:r>
            <a:r>
              <a:rPr lang="ru-RU" dirty="0"/>
              <a:t> — нажатие и отпускание любой клавиши и их сочетаний;</a:t>
            </a:r>
          </a:p>
          <a:p>
            <a:pPr lvl="0"/>
            <a:r>
              <a:rPr lang="ru-RU" dirty="0" err="1"/>
              <a:t>Keypress</a:t>
            </a:r>
            <a:r>
              <a:rPr lang="ru-RU" dirty="0"/>
              <a:t> — нажатие клавиши, имеющей ASCII-код;</a:t>
            </a:r>
          </a:p>
          <a:p>
            <a:pPr lvl="0"/>
            <a:r>
              <a:rPr lang="ru-RU" dirty="0" err="1"/>
              <a:t>MouseDown</a:t>
            </a:r>
            <a:r>
              <a:rPr lang="ru-RU" dirty="0"/>
              <a:t>, </a:t>
            </a:r>
            <a:r>
              <a:rPr lang="ru-RU" dirty="0" err="1"/>
              <a:t>MouseUp</a:t>
            </a:r>
            <a:r>
              <a:rPr lang="ru-RU" dirty="0"/>
              <a:t> — нажатие и отпускание кнопки мыши;</a:t>
            </a:r>
          </a:p>
          <a:p>
            <a:pPr lvl="0"/>
            <a:r>
              <a:rPr lang="ru-RU" dirty="0" err="1"/>
              <a:t>MouseMove</a:t>
            </a:r>
            <a:r>
              <a:rPr lang="ru-RU" dirty="0"/>
              <a:t> — перемещение мыши;</a:t>
            </a:r>
          </a:p>
          <a:p>
            <a:pPr lvl="0"/>
            <a:r>
              <a:rPr lang="ru-RU" dirty="0" err="1"/>
              <a:t>Paint</a:t>
            </a:r>
            <a:r>
              <a:rPr lang="ru-RU" dirty="0"/>
              <a:t> — возникает при необходимости прорисовки формы.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1C574-5F8A-4654-88F0-F9BFAF81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Паттерн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Model-View-Controller</a:t>
            </a: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(</a:t>
            </a:r>
            <a:r>
              <a:rPr lang="en-US" dirty="0"/>
              <a:t>MVC)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C6F65-27D2-4D6E-8417-37A99FDF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Модель –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содержит в себе функциональную бизнес-логику приложения, должна быть полностью независима от остальных частей приложения: классы, БД, файлы.</a:t>
            </a:r>
          </a:p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Представление -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отображает данные, полученные от Модели (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read only)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: формы, страницы.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Контроллер – определяет взаимодействие модели и представления.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766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 </a:t>
            </a:r>
            <a:r>
              <a:rPr lang="ru-RU" b="1" dirty="0" err="1"/>
              <a:t>Control</a:t>
            </a:r>
            <a:r>
              <a:rPr lang="ru-RU" dirty="0"/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Класс </a:t>
            </a:r>
            <a:r>
              <a:rPr lang="ru-RU" b="1" dirty="0" err="1"/>
              <a:t>Control</a:t>
            </a:r>
            <a:r>
              <a:rPr lang="ru-RU" dirty="0"/>
              <a:t> является базовым для всех отображаемых элементов</a:t>
            </a:r>
            <a:r>
              <a:rPr lang="en-US" dirty="0"/>
              <a:t>.</a:t>
            </a:r>
          </a:p>
          <a:p>
            <a:r>
              <a:rPr lang="ru-RU" dirty="0"/>
              <a:t>Он реализует базовую функциональность интерфейсных элементов</a:t>
            </a:r>
            <a:r>
              <a:rPr lang="en-US" dirty="0"/>
              <a:t>: </a:t>
            </a:r>
            <a:r>
              <a:rPr lang="ru-RU" dirty="0"/>
              <a:t>методы обработки ввода пользователя с помощью мыши и клавиатуры, определяет размер, положение, цвет фона и другие характеристики элемента.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Элементы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Метка </a:t>
            </a:r>
            <a:r>
              <a:rPr lang="ru-RU" b="1" dirty="0" err="1"/>
              <a:t>Label</a:t>
            </a:r>
            <a:r>
              <a:rPr lang="ru-RU" dirty="0"/>
              <a:t> предназначена для размещения текста на форме. </a:t>
            </a:r>
          </a:p>
          <a:p>
            <a:r>
              <a:rPr lang="ru-RU" b="1" dirty="0"/>
              <a:t>Кнопка </a:t>
            </a:r>
            <a:r>
              <a:rPr lang="ru-RU" b="1" dirty="0" err="1"/>
              <a:t>Button</a:t>
            </a:r>
            <a:r>
              <a:rPr lang="ru-RU" b="1" dirty="0"/>
              <a:t>. </a:t>
            </a:r>
            <a:r>
              <a:rPr lang="ru-RU" dirty="0"/>
              <a:t>Основное событие, обрабатываемое кнопкой, — щелчок мышью (</a:t>
            </a:r>
            <a:r>
              <a:rPr lang="ru-RU" dirty="0" err="1"/>
              <a:t>Click</a:t>
            </a:r>
            <a:r>
              <a:rPr lang="ru-RU" dirty="0"/>
              <a:t>). </a:t>
            </a:r>
          </a:p>
          <a:p>
            <a:r>
              <a:rPr lang="ru-RU" b="1" dirty="0"/>
              <a:t>Поле ввода </a:t>
            </a:r>
            <a:r>
              <a:rPr lang="ru-RU" b="1" dirty="0" err="1"/>
              <a:t>TextBox</a:t>
            </a:r>
            <a:r>
              <a:rPr lang="ru-RU" dirty="0"/>
              <a:t> позволяет пользователю вводить и редактировать текст, который запоминается в свойстве </a:t>
            </a:r>
            <a:r>
              <a:rPr lang="ru-RU" dirty="0" err="1"/>
              <a:t>Text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Элементы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Главное меню </a:t>
            </a:r>
            <a:r>
              <a:rPr lang="ru-RU" dirty="0"/>
              <a:t>размещается на форме таким же образом, как и другие компоненты. При этом значок располагается под заготовкой формы, а среда переходит в режим редактирования пунктов меню. Каждый пункт меню представляет собой объект типа </a:t>
            </a:r>
            <a:r>
              <a:rPr lang="ru-RU" dirty="0" err="1"/>
              <a:t>Menultem</a:t>
            </a:r>
            <a:r>
              <a:rPr lang="ru-RU" dirty="0"/>
              <a:t>, и при вводе пункта меню мы задаем его свойство </a:t>
            </a:r>
            <a:r>
              <a:rPr lang="ru-RU" dirty="0" err="1"/>
              <a:t>Text</a:t>
            </a:r>
            <a:r>
              <a:rPr lang="ru-RU" dirty="0"/>
              <a:t>.</a:t>
            </a:r>
            <a:r>
              <a:rPr lang="ru-RU" b="1" dirty="0"/>
              <a:t> </a:t>
            </a:r>
          </a:p>
          <a:p>
            <a:r>
              <a:rPr lang="ru-RU" b="1" dirty="0"/>
              <a:t>Контекстное меню</a:t>
            </a:r>
            <a:r>
              <a:rPr lang="ru-RU" dirty="0"/>
              <a:t> </a:t>
            </a:r>
            <a:r>
              <a:rPr lang="ru-RU" b="1" dirty="0" err="1"/>
              <a:t>ContextMenu</a:t>
            </a:r>
            <a:r>
              <a:rPr lang="ru-RU" b="1" dirty="0"/>
              <a:t> </a:t>
            </a:r>
            <a:r>
              <a:rPr lang="ru-RU" dirty="0"/>
              <a:t>— это меню, которые вызывается во время выполнения программы по нажатию правой кнопки мыши на форме или элементе управления.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692696"/>
            <a:ext cx="4752528" cy="477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Элементы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Флажок</a:t>
            </a:r>
            <a:r>
              <a:rPr lang="ru-RU" dirty="0"/>
              <a:t> </a:t>
            </a:r>
            <a:r>
              <a:rPr lang="ru-RU" b="1" dirty="0" err="1"/>
              <a:t>CheckBox</a:t>
            </a:r>
            <a:r>
              <a:rPr lang="ru-RU" dirty="0"/>
              <a:t> используется для включения-выключения пользователем какого-либо режима. </a:t>
            </a:r>
          </a:p>
          <a:p>
            <a:r>
              <a:rPr lang="ru-RU" b="1" dirty="0"/>
              <a:t>Переключатель </a:t>
            </a:r>
            <a:r>
              <a:rPr lang="ru-RU" b="1" dirty="0" err="1"/>
              <a:t>RadioButton</a:t>
            </a:r>
            <a:r>
              <a:rPr lang="ru-RU" dirty="0"/>
              <a:t> позволяет пользователю выбрать один из нескольких предложенных вариантов, поэтому переключатели обычно объединяют в группы.</a:t>
            </a:r>
          </a:p>
          <a:p>
            <a:r>
              <a:rPr lang="ru-RU" b="1" dirty="0"/>
              <a:t>Панель </a:t>
            </a:r>
            <a:r>
              <a:rPr lang="ru-RU" b="1" dirty="0" err="1"/>
              <a:t>GroupBox</a:t>
            </a:r>
            <a:r>
              <a:rPr lang="ru-RU" dirty="0"/>
              <a:t> служит для группировки элементов на форме, например для того, чтобы дать общее название и визуально выделить несколько переключателей или флажков, обеспечивающих выбор связанных между собой режимов.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Элементы управления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Список </a:t>
            </a:r>
            <a:r>
              <a:rPr lang="ru-RU" b="1" dirty="0" err="1"/>
              <a:t>ListBox</a:t>
            </a:r>
            <a:r>
              <a:rPr lang="ru-RU" dirty="0"/>
              <a:t> служит для представления перечня элементов, в которых пользователь может выбрать одно (свойство </a:t>
            </a:r>
            <a:r>
              <a:rPr lang="ru-RU" dirty="0" err="1"/>
              <a:t>SelectionMode</a:t>
            </a:r>
            <a:r>
              <a:rPr lang="ru-RU" dirty="0"/>
              <a:t> равно </a:t>
            </a:r>
            <a:r>
              <a:rPr lang="ru-RU" dirty="0" err="1"/>
              <a:t>One</a:t>
            </a:r>
            <a:r>
              <a:rPr lang="ru-RU" dirty="0"/>
              <a:t>) или несколько значений (свойство </a:t>
            </a:r>
            <a:r>
              <a:rPr lang="en-US" dirty="0" err="1"/>
              <a:t>SelectionMode</a:t>
            </a:r>
            <a:r>
              <a:rPr lang="en-US" dirty="0"/>
              <a:t> </a:t>
            </a:r>
            <a:r>
              <a:rPr lang="ru-RU" dirty="0"/>
              <a:t>равно </a:t>
            </a:r>
            <a:r>
              <a:rPr lang="en-US" dirty="0" err="1"/>
              <a:t>MultiSimple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/>
              <a:t>MultiExtended</a:t>
            </a:r>
            <a:r>
              <a:rPr lang="ru-RU" dirty="0"/>
              <a:t>).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 Диалоговые окна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Класс </a:t>
            </a:r>
            <a:r>
              <a:rPr lang="ru-RU" dirty="0" err="1"/>
              <a:t>Form</a:t>
            </a:r>
            <a:r>
              <a:rPr lang="ru-RU" dirty="0"/>
              <a:t> представляет собой заготовку формы, от которой наследуются классы форм приложения.</a:t>
            </a:r>
          </a:p>
          <a:p>
            <a:r>
              <a:rPr lang="ru-RU" dirty="0"/>
              <a:t>Диалоговое окно характеризуется:</a:t>
            </a:r>
          </a:p>
          <a:p>
            <a:pPr lvl="1"/>
            <a:r>
              <a:rPr lang="ru-RU" dirty="0"/>
              <a:t>неизменяемыми размерами (</a:t>
            </a:r>
            <a:r>
              <a:rPr lang="ru-RU" dirty="0" err="1"/>
              <a:t>FormBorderStyle</a:t>
            </a:r>
            <a:r>
              <a:rPr lang="ru-RU" dirty="0"/>
              <a:t> = </a:t>
            </a:r>
            <a:r>
              <a:rPr lang="ru-RU" dirty="0" err="1"/>
              <a:t>FixedDialog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отсутствием кнопок восстановления и свертывания в правом верхнем углу заголовка формы (</a:t>
            </a:r>
            <a:r>
              <a:rPr lang="ru-RU" dirty="0" err="1"/>
              <a:t>MaximizeBox</a:t>
            </a:r>
            <a:r>
              <a:rPr lang="ru-RU" dirty="0"/>
              <a:t> = </a:t>
            </a:r>
            <a:r>
              <a:rPr lang="ru-RU" dirty="0" err="1"/>
              <a:t>False</a:t>
            </a:r>
            <a:r>
              <a:rPr lang="ru-RU" dirty="0"/>
              <a:t>, </a:t>
            </a:r>
            <a:r>
              <a:rPr lang="ru-RU" dirty="0" err="1"/>
              <a:t>MinimizedBox</a:t>
            </a:r>
            <a:r>
              <a:rPr lang="ru-RU" dirty="0"/>
              <a:t> = </a:t>
            </a:r>
            <a:r>
              <a:rPr lang="ru-RU" dirty="0" err="1"/>
              <a:t>False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наличием кнопок наподобие ОК, подтверждающей введенную информацию, и </a:t>
            </a:r>
            <a:r>
              <a:rPr lang="ru-RU" dirty="0" err="1"/>
              <a:t>Cancel</a:t>
            </a:r>
            <a:r>
              <a:rPr lang="ru-RU" dirty="0"/>
              <a:t>, отменяющей ввод пользователя, при нажатии которых окно закрывается (</a:t>
            </a:r>
            <a:r>
              <a:rPr lang="ru-RU" dirty="0" err="1"/>
              <a:t>AcceptButton</a:t>
            </a:r>
            <a:r>
              <a:rPr lang="ru-RU" dirty="0"/>
              <a:t> = </a:t>
            </a:r>
            <a:r>
              <a:rPr lang="ru-RU" dirty="0" err="1"/>
              <a:t>имя_кнопки_ОК</a:t>
            </a:r>
            <a:r>
              <a:rPr lang="ru-RU" dirty="0"/>
              <a:t>, </a:t>
            </a:r>
            <a:r>
              <a:rPr lang="ru-RU" dirty="0" err="1"/>
              <a:t>Cancel</a:t>
            </a:r>
            <a:r>
              <a:rPr lang="ru-RU" dirty="0"/>
              <a:t> </a:t>
            </a:r>
            <a:r>
              <a:rPr lang="ru-RU" dirty="0" err="1"/>
              <a:t>Button</a:t>
            </a:r>
            <a:r>
              <a:rPr lang="ru-RU" dirty="0"/>
              <a:t> = </a:t>
            </a:r>
            <a:r>
              <a:rPr lang="ru-RU" dirty="0" err="1"/>
              <a:t>имя_кнопки_</a:t>
            </a:r>
            <a:r>
              <a:rPr lang="ru-RU" dirty="0"/>
              <a:t> </a:t>
            </a:r>
            <a:r>
              <a:rPr lang="ru-RU" dirty="0" err="1"/>
              <a:t>Cancel</a:t>
            </a:r>
            <a:r>
              <a:rPr lang="ru-RU" dirty="0"/>
              <a:t>);</a:t>
            </a:r>
          </a:p>
          <a:p>
            <a:pPr lvl="1"/>
            <a:r>
              <a:rPr lang="ru-RU" dirty="0"/>
              <a:t>установленным значением свойства </a:t>
            </a:r>
            <a:r>
              <a:rPr lang="ru-RU" dirty="0" err="1"/>
              <a:t>DialogResult</a:t>
            </a:r>
            <a:r>
              <a:rPr lang="ru-RU" dirty="0"/>
              <a:t> для кнопок, при нажатии которых окно закрывается.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Диалоговые окна</a:t>
            </a:r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790" y="1628800"/>
            <a:ext cx="869818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Обработчик для вызова диалогового окна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31840" y="1340768"/>
            <a:ext cx="555496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 private void </a:t>
            </a:r>
            <a:r>
              <a:rPr lang="en-US" sz="1600" dirty="0" err="1"/>
              <a:t>cmdAdd_Click</a:t>
            </a:r>
            <a:r>
              <a:rPr lang="en-US" sz="1600" dirty="0"/>
              <a:t>(object sender, </a:t>
            </a:r>
            <a:r>
              <a:rPr lang="en-US" sz="1600" dirty="0" err="1"/>
              <a:t>EventArgs</a:t>
            </a:r>
            <a:r>
              <a:rPr lang="en-US" sz="1600" dirty="0"/>
              <a:t> e)</a:t>
            </a:r>
          </a:p>
          <a:p>
            <a:pPr>
              <a:buNone/>
            </a:pPr>
            <a:r>
              <a:rPr lang="ru-RU" sz="1600" dirty="0"/>
              <a:t>        {</a:t>
            </a:r>
          </a:p>
          <a:p>
            <a:pPr>
              <a:buNone/>
            </a:pPr>
            <a:r>
              <a:rPr lang="en-US" sz="1600" dirty="0"/>
              <a:t>            Employee </a:t>
            </a:r>
            <a:r>
              <a:rPr lang="en-US" sz="1600" dirty="0" err="1"/>
              <a:t>empl</a:t>
            </a:r>
            <a:r>
              <a:rPr lang="en-US" sz="1600" dirty="0"/>
              <a:t>=new Employee();</a:t>
            </a:r>
          </a:p>
          <a:p>
            <a:pPr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AddForm</a:t>
            </a:r>
            <a:r>
              <a:rPr lang="en-US" sz="1600" dirty="0"/>
              <a:t> </a:t>
            </a:r>
            <a:r>
              <a:rPr lang="en-US" sz="1600" dirty="0" err="1"/>
              <a:t>dlg</a:t>
            </a:r>
            <a:r>
              <a:rPr lang="en-US" sz="1600" dirty="0"/>
              <a:t> = new </a:t>
            </a:r>
            <a:r>
              <a:rPr lang="en-US" sz="1600" dirty="0" err="1"/>
              <a:t>AddForm</a:t>
            </a:r>
            <a:r>
              <a:rPr lang="en-US" sz="1600" dirty="0"/>
              <a:t>(); </a:t>
            </a:r>
            <a:r>
              <a:rPr lang="ru-RU" sz="1600" dirty="0"/>
              <a:t>// создать диалоговое окно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dlg.ShowDialog</a:t>
            </a:r>
            <a:r>
              <a:rPr lang="en-US" sz="1600" dirty="0"/>
              <a:t>();</a:t>
            </a:r>
            <a:r>
              <a:rPr lang="ru-RU" sz="1600" dirty="0"/>
              <a:t> //вызов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            if(</a:t>
            </a:r>
            <a:r>
              <a:rPr lang="en-US" sz="1600" dirty="0" err="1"/>
              <a:t>dlg.DialogResult</a:t>
            </a:r>
            <a:r>
              <a:rPr lang="en-US" sz="1600" dirty="0"/>
              <a:t>==</a:t>
            </a:r>
            <a:r>
              <a:rPr lang="en-US" sz="1600" dirty="0" err="1"/>
              <a:t>DialogResult.OK</a:t>
            </a:r>
            <a:r>
              <a:rPr lang="en-US" sz="1600" dirty="0"/>
              <a:t>)</a:t>
            </a:r>
          </a:p>
          <a:p>
            <a:pPr>
              <a:buNone/>
            </a:pPr>
            <a:r>
              <a:rPr lang="en-US" sz="1600" dirty="0"/>
              <a:t>                {</a:t>
            </a:r>
          </a:p>
          <a:p>
            <a:pPr>
              <a:buNone/>
            </a:pPr>
            <a:r>
              <a:rPr lang="en-US" sz="1600" dirty="0"/>
              <a:t>		.  .  . . . . .</a:t>
            </a:r>
            <a:endParaRPr lang="ru-RU" sz="1600" dirty="0"/>
          </a:p>
          <a:p>
            <a:pPr>
              <a:buNone/>
            </a:pPr>
            <a:r>
              <a:rPr lang="ru-RU" sz="1600" dirty="0"/>
              <a:t>                }</a:t>
            </a:r>
          </a:p>
          <a:p>
            <a:pPr>
              <a:buNone/>
            </a:pPr>
            <a:r>
              <a:rPr lang="en-US" sz="1600" dirty="0"/>
              <a:t>                else</a:t>
            </a:r>
          </a:p>
          <a:p>
            <a:pPr>
              <a:buNone/>
            </a:pPr>
            <a:r>
              <a:rPr lang="ru-RU" sz="1600" dirty="0"/>
              <a:t>                {</a:t>
            </a:r>
          </a:p>
          <a:p>
            <a:pPr>
              <a:buNone/>
            </a:pPr>
            <a:r>
              <a:rPr lang="en-US" sz="1600" dirty="0"/>
              <a:t>                    </a:t>
            </a:r>
            <a:r>
              <a:rPr lang="en-US" sz="1600" dirty="0" err="1"/>
              <a:t>MessageBox.Show</a:t>
            </a:r>
            <a:r>
              <a:rPr lang="en-US" sz="1600" dirty="0"/>
              <a:t>("</a:t>
            </a:r>
            <a:r>
              <a:rPr lang="ru-RU" sz="1600" dirty="0"/>
              <a:t>Введите данные", "</a:t>
            </a:r>
            <a:r>
              <a:rPr lang="en-US" sz="1600" dirty="0"/>
              <a:t>Employee Administration", </a:t>
            </a:r>
            <a:r>
              <a:rPr lang="en-US" sz="1600" dirty="0" err="1"/>
              <a:t>MessageBoxButtons.OK</a:t>
            </a:r>
            <a:r>
              <a:rPr lang="en-US" sz="1600" dirty="0"/>
              <a:t>, </a:t>
            </a:r>
            <a:r>
              <a:rPr lang="en-US" sz="1600" dirty="0" err="1"/>
              <a:t>MessageBoxIcon.Exclamation</a:t>
            </a:r>
            <a:r>
              <a:rPr lang="en-US" sz="1600" dirty="0"/>
              <a:t>);</a:t>
            </a:r>
          </a:p>
          <a:p>
            <a:pPr>
              <a:buNone/>
            </a:pPr>
            <a:r>
              <a:rPr lang="en-US" sz="1600" dirty="0"/>
              <a:t>                    return;</a:t>
            </a:r>
          </a:p>
          <a:p>
            <a:pPr>
              <a:buNone/>
            </a:pPr>
            <a:r>
              <a:rPr lang="ru-RU" sz="1600" dirty="0"/>
              <a:t>                }</a:t>
            </a:r>
          </a:p>
          <a:p>
            <a:pPr>
              <a:buNone/>
            </a:pPr>
            <a:r>
              <a:rPr lang="ru-RU" sz="1600" dirty="0"/>
              <a:t>            </a:t>
            </a:r>
          </a:p>
          <a:p>
            <a:pPr>
              <a:buNone/>
            </a:pPr>
            <a:r>
              <a:rPr lang="ru-RU" sz="1600" dirty="0"/>
              <a:t>        }</a:t>
            </a:r>
          </a:p>
          <a:p>
            <a:pPr>
              <a:buNone/>
            </a:pPr>
            <a:endParaRPr lang="ru-RU" sz="1600" dirty="0"/>
          </a:p>
          <a:p>
            <a:pPr>
              <a:buNone/>
            </a:pPr>
            <a:endParaRPr lang="ru-RU" sz="1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21812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передачи информации из диалогового окна </a:t>
            </a:r>
            <a:r>
              <a:rPr lang="en-US" dirty="0"/>
              <a:t>Form2</a:t>
            </a:r>
            <a:r>
              <a:rPr lang="ru-RU" dirty="0"/>
              <a:t> в диалоговое окно </a:t>
            </a:r>
            <a:r>
              <a:rPr lang="en-US" dirty="0"/>
              <a:t>Form1:</a:t>
            </a:r>
          </a:p>
          <a:p>
            <a:r>
              <a:rPr lang="en-US" dirty="0"/>
              <a:t>Form1 </a:t>
            </a:r>
            <a:r>
              <a:rPr lang="ru-RU" dirty="0"/>
              <a:t>вызывает </a:t>
            </a:r>
            <a:r>
              <a:rPr lang="en-US" dirty="0"/>
              <a:t>Form2;</a:t>
            </a:r>
          </a:p>
          <a:p>
            <a:r>
              <a:rPr lang="ru-RU" dirty="0"/>
              <a:t>пользователь вводит в </a:t>
            </a:r>
            <a:r>
              <a:rPr lang="en-US" dirty="0"/>
              <a:t>Form2 </a:t>
            </a:r>
            <a:r>
              <a:rPr lang="ru-RU" dirty="0"/>
              <a:t>число;</a:t>
            </a:r>
          </a:p>
          <a:p>
            <a:r>
              <a:rPr lang="en-US" dirty="0"/>
              <a:t>Form1 </a:t>
            </a:r>
            <a:r>
              <a:rPr lang="ru-RU" dirty="0"/>
              <a:t>получает число, введенное в </a:t>
            </a:r>
            <a:r>
              <a:rPr lang="en-US" dirty="0"/>
              <a:t>Form2.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568C5-BEA9-4D45-9F35-487B5BAC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Паттерн </a:t>
            </a:r>
            <a:r>
              <a:rPr lang="en-US" sz="3600" b="0" i="0" dirty="0">
                <a:solidFill>
                  <a:srgbClr val="111111"/>
                </a:solidFill>
                <a:effectLst/>
                <a:latin typeface="-apple-system"/>
              </a:rPr>
              <a:t> Model-View-Controller (</a:t>
            </a:r>
            <a:r>
              <a:rPr lang="en-US" sz="3600" dirty="0"/>
              <a:t>MVC)</a:t>
            </a:r>
            <a:endParaRPr lang="ru-RU" sz="3600" dirty="0"/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4479CF29-65BE-4106-A1F1-5B9740912DF2}"/>
              </a:ext>
            </a:extLst>
          </p:cNvPr>
          <p:cNvGrpSpPr/>
          <p:nvPr/>
        </p:nvGrpSpPr>
        <p:grpSpPr>
          <a:xfrm>
            <a:off x="899592" y="1844824"/>
            <a:ext cx="7668852" cy="2311227"/>
            <a:chOff x="791580" y="2636912"/>
            <a:chExt cx="7668852" cy="2311227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3714B77B-F2F0-4C30-895A-DE1158CA2E3B}"/>
                </a:ext>
              </a:extLst>
            </p:cNvPr>
            <p:cNvSpPr/>
            <p:nvPr/>
          </p:nvSpPr>
          <p:spPr>
            <a:xfrm>
              <a:off x="3347864" y="2636912"/>
              <a:ext cx="1872208" cy="648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  <a:endParaRPr lang="ru-RU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4DE6DAC-C247-4A35-85C5-F50D866A4831}"/>
                </a:ext>
              </a:extLst>
            </p:cNvPr>
            <p:cNvSpPr/>
            <p:nvPr/>
          </p:nvSpPr>
          <p:spPr>
            <a:xfrm>
              <a:off x="1259632" y="4293096"/>
              <a:ext cx="1872208" cy="648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36E4D4C9-4E00-479C-A34D-21753E488F1B}"/>
                </a:ext>
              </a:extLst>
            </p:cNvPr>
            <p:cNvSpPr/>
            <p:nvPr/>
          </p:nvSpPr>
          <p:spPr>
            <a:xfrm>
              <a:off x="5436096" y="4300067"/>
              <a:ext cx="1872208" cy="648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  <a:endParaRPr lang="ru-RU" dirty="0"/>
            </a:p>
          </p:txBody>
        </p:sp>
        <p:cxnSp>
          <p:nvCxnSpPr>
            <p:cNvPr id="8" name="Соединитель: уступ 7">
              <a:extLst>
                <a:ext uri="{FF2B5EF4-FFF2-40B4-BE49-F238E27FC236}">
                  <a16:creationId xmlns:a16="http://schemas.microsoft.com/office/drawing/2014/main" id="{16A99D4B-953E-4BE5-93F7-28CA79916602}"/>
                </a:ext>
              </a:extLst>
            </p:cNvPr>
            <p:cNvCxnSpPr/>
            <p:nvPr/>
          </p:nvCxnSpPr>
          <p:spPr>
            <a:xfrm rot="5400000">
              <a:off x="2069722" y="3014954"/>
              <a:ext cx="1332148" cy="1224136"/>
            </a:xfrm>
            <a:prstGeom prst="bentConnector3">
              <a:avLst>
                <a:gd name="adj1" fmla="val -2595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3BFE19-54B8-4700-A160-ACBCDF178036}"/>
                </a:ext>
              </a:extLst>
            </p:cNvPr>
            <p:cNvSpPr txBox="1"/>
            <p:nvPr/>
          </p:nvSpPr>
          <p:spPr>
            <a:xfrm>
              <a:off x="791580" y="3183928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Использует методы</a:t>
              </a:r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D1DB9AAC-53A6-4CE3-A14D-B045EADEBD85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131840" y="4617132"/>
              <a:ext cx="2304256" cy="6971"/>
            </a:xfrm>
            <a:prstGeom prst="bentConnector3">
              <a:avLst>
                <a:gd name="adj1" fmla="val 50000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DB76EF-50C5-4370-A59A-7453F0D0BBCD}"/>
                </a:ext>
              </a:extLst>
            </p:cNvPr>
            <p:cNvSpPr txBox="1"/>
            <p:nvPr/>
          </p:nvSpPr>
          <p:spPr>
            <a:xfrm>
              <a:off x="3635896" y="3943747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Изменяет модель</a:t>
              </a:r>
            </a:p>
          </p:txBody>
        </p:sp>
        <p:cxnSp>
          <p:nvCxnSpPr>
            <p:cNvPr id="18" name="Соединитель: уступ 17">
              <a:extLst>
                <a:ext uri="{FF2B5EF4-FFF2-40B4-BE49-F238E27FC236}">
                  <a16:creationId xmlns:a16="http://schemas.microsoft.com/office/drawing/2014/main" id="{0611ED88-6C54-4F53-AD3B-5F050755BB20}"/>
                </a:ext>
              </a:extLst>
            </p:cNvPr>
            <p:cNvCxnSpPr>
              <a:cxnSpLocks/>
              <a:endCxn id="4" idx="3"/>
            </p:cNvCxnSpPr>
            <p:nvPr/>
          </p:nvCxnSpPr>
          <p:spPr>
            <a:xfrm rot="10800000">
              <a:off x="5220072" y="2960948"/>
              <a:ext cx="1512168" cy="1332148"/>
            </a:xfrm>
            <a:prstGeom prst="bentConnector3">
              <a:avLst>
                <a:gd name="adj1" fmla="val 10341"/>
              </a:avLst>
            </a:prstGeom>
            <a:ln w="2222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D43E13-1172-4A01-AD48-5289F0EFFE6D}"/>
                </a:ext>
              </a:extLst>
            </p:cNvPr>
            <p:cNvSpPr txBox="1"/>
            <p:nvPr/>
          </p:nvSpPr>
          <p:spPr>
            <a:xfrm>
              <a:off x="6814592" y="3122043"/>
              <a:ext cx="16458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События изменения модели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896C110-FCB1-4210-B54D-32FD43E93926}"/>
              </a:ext>
            </a:extLst>
          </p:cNvPr>
          <p:cNvSpPr txBox="1"/>
          <p:nvPr/>
        </p:nvSpPr>
        <p:spPr>
          <a:xfrm>
            <a:off x="107504" y="4414093"/>
            <a:ext cx="88569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Контроллер перехватывает событие извне и в соответствии с заложенной в него логикой, реагирует на это событие, изменяя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Mодель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посредством вызова соответствующего метода.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После изменения Модель использует событие о том что она изменилась, и все подписанные на это события Представления, получив его, обращаются к Модели за обновленными данными, после чего их и отображают.</a:t>
            </a:r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6560F585-70A2-4001-BE9D-555BCDA427DD}"/>
              </a:ext>
            </a:extLst>
          </p:cNvPr>
          <p:cNvGrpSpPr/>
          <p:nvPr/>
        </p:nvGrpSpPr>
        <p:grpSpPr>
          <a:xfrm>
            <a:off x="3360077" y="1219137"/>
            <a:ext cx="191598" cy="515566"/>
            <a:chOff x="2076378" y="2059011"/>
            <a:chExt cx="432048" cy="980600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1848F5D9-8326-428B-B48C-ECD64B23751D}"/>
                </a:ext>
              </a:extLst>
            </p:cNvPr>
            <p:cNvSpPr/>
            <p:nvPr/>
          </p:nvSpPr>
          <p:spPr>
            <a:xfrm>
              <a:off x="2195736" y="2059011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BEB2C04A-7C45-41FA-8FCA-154811F3594A}"/>
                </a:ext>
              </a:extLst>
            </p:cNvPr>
            <p:cNvSpPr/>
            <p:nvPr/>
          </p:nvSpPr>
          <p:spPr>
            <a:xfrm>
              <a:off x="2267744" y="2276872"/>
              <a:ext cx="7200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3CBB86C2-22BB-4DBE-948B-397A34275E32}"/>
                </a:ext>
              </a:extLst>
            </p:cNvPr>
            <p:cNvSpPr/>
            <p:nvPr/>
          </p:nvSpPr>
          <p:spPr>
            <a:xfrm rot="1591261">
              <a:off x="2169050" y="2600908"/>
              <a:ext cx="7200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72EF2117-107F-4762-8ED4-17EF75CF13CF}"/>
                </a:ext>
              </a:extLst>
            </p:cNvPr>
            <p:cNvSpPr/>
            <p:nvPr/>
          </p:nvSpPr>
          <p:spPr>
            <a:xfrm rot="19776326">
              <a:off x="2382528" y="2607563"/>
              <a:ext cx="7200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FB1C2ACE-C564-44BA-8B17-F6338891171F}"/>
                </a:ext>
              </a:extLst>
            </p:cNvPr>
            <p:cNvSpPr/>
            <p:nvPr/>
          </p:nvSpPr>
          <p:spPr>
            <a:xfrm rot="5400000">
              <a:off x="2256398" y="2240868"/>
              <a:ext cx="7200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0109224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передачи информации из одного диалогового окна в другое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6288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39952" y="155679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трелка вправо 6"/>
          <p:cNvSpPr/>
          <p:nvPr/>
        </p:nvSpPr>
        <p:spPr>
          <a:xfrm>
            <a:off x="3203848" y="20608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378904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335699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трелка вправо 9"/>
          <p:cNvSpPr/>
          <p:nvPr/>
        </p:nvSpPr>
        <p:spPr>
          <a:xfrm rot="10800000">
            <a:off x="4211960" y="48691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формы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28860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988840"/>
            <a:ext cx="29718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 для Формы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//обработчик для ввода цифр</a:t>
            </a:r>
            <a:r>
              <a:rPr lang="en-US" dirty="0"/>
              <a:t> </a:t>
            </a:r>
            <a:endParaRPr lang="ru-RU" dirty="0"/>
          </a:p>
          <a:p>
            <a:pPr>
              <a:buNone/>
            </a:pPr>
            <a:r>
              <a:rPr lang="en-US" dirty="0"/>
              <a:t> public partial class Form2 : Form</a:t>
            </a:r>
          </a:p>
          <a:p>
            <a:pPr>
              <a:buNone/>
            </a:pPr>
            <a:r>
              <a:rPr lang="ru-RU" dirty="0"/>
              <a:t>    {</a:t>
            </a:r>
          </a:p>
          <a:p>
            <a:pPr>
              <a:buNone/>
            </a:pPr>
            <a:r>
              <a:rPr lang="en-US" dirty="0"/>
              <a:t>     public </a:t>
            </a:r>
            <a:r>
              <a:rPr lang="en-US" dirty="0" err="1"/>
              <a:t>int</a:t>
            </a:r>
            <a:r>
              <a:rPr lang="en-US" dirty="0"/>
              <a:t> number;//</a:t>
            </a:r>
            <a:r>
              <a:rPr lang="ru-RU" dirty="0"/>
              <a:t>число</a:t>
            </a:r>
          </a:p>
          <a:p>
            <a:pPr>
              <a:buNone/>
            </a:pPr>
            <a:r>
              <a:rPr lang="ru-RU" dirty="0"/>
              <a:t>    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bool</a:t>
            </a:r>
            <a:r>
              <a:rPr lang="ru-RU" dirty="0"/>
              <a:t> </a:t>
            </a:r>
            <a:r>
              <a:rPr lang="ru-RU" dirty="0" err="1"/>
              <a:t>ok</a:t>
            </a:r>
            <a:r>
              <a:rPr lang="ru-RU" dirty="0"/>
              <a:t>;//признак правильного ввода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Формы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/>
              <a:t>//обработчик для ввода цифр</a:t>
            </a:r>
            <a:r>
              <a:rPr lang="en-US" dirty="0"/>
              <a:t> </a:t>
            </a:r>
            <a:endParaRPr lang="ru-RU" dirty="0"/>
          </a:p>
          <a:p>
            <a:pPr>
              <a:buNone/>
            </a:pPr>
            <a:r>
              <a:rPr lang="en-US" dirty="0"/>
              <a:t>private void </a:t>
            </a:r>
            <a:r>
              <a:rPr lang="en-US" dirty="0" err="1"/>
              <a:t>textNumber_KeyPress</a:t>
            </a:r>
            <a:r>
              <a:rPr lang="en-US" dirty="0"/>
              <a:t>(object sender, </a:t>
            </a:r>
            <a:r>
              <a:rPr lang="en-US" dirty="0" err="1"/>
              <a:t>KeyPressEventArgs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e.KeyChar</a:t>
            </a:r>
            <a:r>
              <a:rPr lang="en-US" dirty="0"/>
              <a:t> &gt;= '0' &amp;&amp; </a:t>
            </a:r>
            <a:r>
              <a:rPr lang="en-US" dirty="0" err="1"/>
              <a:t>e.KeyChar</a:t>
            </a:r>
            <a:r>
              <a:rPr lang="en-US" dirty="0"/>
              <a:t> &lt;= '9')</a:t>
            </a:r>
            <a:endParaRPr lang="ru-RU" dirty="0"/>
          </a:p>
          <a:p>
            <a:pPr>
              <a:buNone/>
            </a:pPr>
            <a:r>
              <a:rPr lang="ru-RU" dirty="0"/>
              <a:t>       </a:t>
            </a:r>
            <a:r>
              <a:rPr lang="en-US" dirty="0"/>
              <a:t> </a:t>
            </a:r>
            <a:r>
              <a:rPr lang="ru-RU" dirty="0"/>
              <a:t>    </a:t>
            </a:r>
            <a:r>
              <a:rPr lang="en-US" dirty="0"/>
              <a:t>return;</a:t>
            </a:r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e.KeyChar.Equals</a:t>
            </a:r>
            <a:r>
              <a:rPr lang="en-US" dirty="0"/>
              <a:t>((char)13))</a:t>
            </a:r>
            <a:endParaRPr lang="ru-RU" dirty="0"/>
          </a:p>
          <a:p>
            <a:pPr>
              <a:buNone/>
            </a:pPr>
            <a:r>
              <a:rPr lang="ru-RU" dirty="0"/>
              <a:t>            </a:t>
            </a:r>
            <a:r>
              <a:rPr lang="en-US" dirty="0"/>
              <a:t>button1.Focus();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e.Handled</a:t>
            </a:r>
            <a:r>
              <a:rPr lang="en-US" dirty="0"/>
              <a:t> = true;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Формы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/>
              <a:t>//обработчик кнопки</a:t>
            </a:r>
          </a:p>
          <a:p>
            <a:pPr>
              <a:buNone/>
            </a:pPr>
            <a:r>
              <a:rPr lang="en-US" dirty="0"/>
              <a:t>private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textNumber.Text</a:t>
            </a:r>
            <a:r>
              <a:rPr lang="en-US" dirty="0"/>
              <a:t> == "")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ru-RU" dirty="0"/>
              <a:t>               </a:t>
            </a:r>
            <a:r>
              <a:rPr lang="en-US" dirty="0"/>
              <a:t>  ok = false;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r>
              <a:rPr lang="en-US" dirty="0"/>
              <a:t>            else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number = Convert.ToInt32(</a:t>
            </a:r>
            <a:r>
              <a:rPr lang="en-US" dirty="0" err="1"/>
              <a:t>textNumber.Text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en-US" dirty="0"/>
              <a:t>                ok = true;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r>
              <a:rPr lang="en-US" dirty="0"/>
              <a:t>            Close();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Формы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/>
              <a:t>//обработчик кнопки</a:t>
            </a:r>
          </a:p>
          <a:p>
            <a:pPr>
              <a:buNone/>
            </a:pPr>
            <a:r>
              <a:rPr lang="en-US" dirty="0"/>
              <a:t> private void button1_Click(object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Form2 form</a:t>
            </a:r>
            <a:r>
              <a:rPr lang="ru-RU" dirty="0"/>
              <a:t>2</a:t>
            </a:r>
            <a:r>
              <a:rPr lang="en-US" dirty="0"/>
              <a:t> = new Form2();</a:t>
            </a:r>
          </a:p>
          <a:p>
            <a:pPr>
              <a:buNone/>
            </a:pPr>
            <a:r>
              <a:rPr lang="en-US" dirty="0"/>
              <a:t>            form</a:t>
            </a:r>
            <a:r>
              <a:rPr lang="ru-RU" dirty="0"/>
              <a:t>2</a:t>
            </a:r>
            <a:r>
              <a:rPr lang="en-US" dirty="0"/>
              <a:t>.</a:t>
            </a:r>
            <a:r>
              <a:rPr lang="en-US" dirty="0" err="1"/>
              <a:t>ShowDialog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    if (form</a:t>
            </a:r>
            <a:r>
              <a:rPr lang="ru-RU" dirty="0"/>
              <a:t>2</a:t>
            </a:r>
            <a:r>
              <a:rPr lang="en-US" dirty="0"/>
              <a:t>.</a:t>
            </a:r>
            <a:r>
              <a:rPr lang="en-US" dirty="0" err="1"/>
              <a:t>DialogResult</a:t>
            </a:r>
            <a:r>
              <a:rPr lang="en-US" dirty="0"/>
              <a:t> == </a:t>
            </a:r>
            <a:r>
              <a:rPr lang="en-US" dirty="0" err="1"/>
              <a:t>DialogResult.OK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if (form</a:t>
            </a:r>
            <a:r>
              <a:rPr lang="ru-RU" dirty="0"/>
              <a:t>2</a:t>
            </a:r>
            <a:r>
              <a:rPr lang="en-US" dirty="0"/>
              <a:t>.ok == true) label1.Text ="</a:t>
            </a:r>
            <a:r>
              <a:rPr lang="ru-RU" dirty="0"/>
              <a:t>Было введено число: "+ </a:t>
            </a:r>
            <a:r>
              <a:rPr lang="en-US" dirty="0"/>
              <a:t>form2.number.ToString();</a:t>
            </a:r>
          </a:p>
          <a:p>
            <a:pPr>
              <a:buNone/>
            </a:pPr>
            <a:r>
              <a:rPr lang="en-US" dirty="0"/>
              <a:t>                else</a:t>
            </a:r>
          </a:p>
          <a:p>
            <a:pPr>
              <a:buNone/>
            </a:pPr>
            <a:r>
              <a:rPr lang="ru-RU" dirty="0"/>
              <a:t>                    label1.Text = "Число не было введено!";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r>
              <a:rPr lang="en-US" dirty="0"/>
              <a:t>            else</a:t>
            </a:r>
          </a:p>
          <a:p>
            <a:pPr>
              <a:buNone/>
            </a:pPr>
            <a:r>
              <a:rPr lang="ru-RU" dirty="0"/>
              <a:t>                label1.Text = "Число не было введено!";</a:t>
            </a:r>
          </a:p>
          <a:p>
            <a:pPr>
              <a:buNone/>
            </a:pPr>
            <a:r>
              <a:rPr lang="ru-RU" dirty="0"/>
              <a:t>           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передачи информации из диалогового окна </a:t>
            </a:r>
            <a:r>
              <a:rPr lang="en-US" dirty="0"/>
              <a:t>Form</a:t>
            </a:r>
            <a:r>
              <a:rPr lang="ru-RU" dirty="0"/>
              <a:t>1 в диалоговое окно </a:t>
            </a:r>
            <a:r>
              <a:rPr lang="en-US" dirty="0"/>
              <a:t>Form</a:t>
            </a:r>
            <a:r>
              <a:rPr lang="ru-RU" dirty="0"/>
              <a:t>2</a:t>
            </a:r>
            <a:r>
              <a:rPr lang="en-US" dirty="0"/>
              <a:t>:</a:t>
            </a:r>
          </a:p>
          <a:p>
            <a:r>
              <a:rPr lang="ru-RU" dirty="0"/>
              <a:t>пользователь вводит в </a:t>
            </a:r>
            <a:r>
              <a:rPr lang="en-US" dirty="0"/>
              <a:t>Form</a:t>
            </a:r>
            <a:r>
              <a:rPr lang="ru-RU" dirty="0"/>
              <a:t>1</a:t>
            </a:r>
            <a:r>
              <a:rPr lang="en-US" dirty="0"/>
              <a:t> </a:t>
            </a:r>
            <a:r>
              <a:rPr lang="ru-RU" dirty="0"/>
              <a:t>число;</a:t>
            </a:r>
          </a:p>
          <a:p>
            <a:r>
              <a:rPr lang="en-US" dirty="0"/>
              <a:t>Form1 </a:t>
            </a:r>
            <a:r>
              <a:rPr lang="ru-RU" dirty="0"/>
              <a:t>вызывает </a:t>
            </a:r>
            <a:r>
              <a:rPr lang="en-US" dirty="0"/>
              <a:t>Form2;</a:t>
            </a:r>
          </a:p>
          <a:p>
            <a:r>
              <a:rPr lang="en-US" dirty="0"/>
              <a:t>Form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получает число, введенное в </a:t>
            </a:r>
            <a:r>
              <a:rPr lang="en-US" dirty="0"/>
              <a:t>Form</a:t>
            </a:r>
            <a:r>
              <a:rPr lang="ru-RU" dirty="0"/>
              <a:t>1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передачи информации из одного диалогового окна в другое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6288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3356992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Стрелка вправо 7"/>
          <p:cNvSpPr/>
          <p:nvPr/>
        </p:nvSpPr>
        <p:spPr>
          <a:xfrm>
            <a:off x="3851920" y="24208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public partial class Form1 : Form</a:t>
            </a:r>
          </a:p>
          <a:p>
            <a:pPr>
              <a:buNone/>
            </a:pPr>
            <a:r>
              <a:rPr lang="ru-RU" dirty="0"/>
              <a:t>    {</a:t>
            </a:r>
          </a:p>
          <a:p>
            <a:pPr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number; //</a:t>
            </a:r>
            <a:r>
              <a:rPr lang="ru-RU" dirty="0"/>
              <a:t>число</a:t>
            </a:r>
            <a:endParaRPr lang="en-US" dirty="0"/>
          </a:p>
          <a:p>
            <a:pPr>
              <a:buNone/>
            </a:pPr>
            <a:r>
              <a:rPr lang="en-US" dirty="0"/>
              <a:t>        public Form1()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InitializeComponent</a:t>
            </a:r>
            <a:r>
              <a:rPr lang="en-US" dirty="0"/>
              <a:t>();</a:t>
            </a:r>
          </a:p>
          <a:p>
            <a:pPr>
              <a:buNone/>
            </a:pPr>
            <a:r>
              <a:rPr lang="en-US" dirty="0"/>
              <a:t>             </a:t>
            </a:r>
            <a:r>
              <a:rPr lang="en-US" dirty="0" err="1"/>
              <a:t>OpenForm.Enabled</a:t>
            </a:r>
            <a:r>
              <a:rPr lang="en-US" dirty="0"/>
              <a:t> = false;</a:t>
            </a:r>
            <a:r>
              <a:rPr lang="ru-RU" dirty="0"/>
              <a:t>//блокировка</a:t>
            </a:r>
            <a:endParaRPr lang="en-US" dirty="0"/>
          </a:p>
          <a:p>
            <a:pPr>
              <a:buNone/>
            </a:pPr>
            <a:r>
              <a:rPr lang="ru-RU" dirty="0"/>
              <a:t>        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/>
              <a:t>//обработчик текстового поля</a:t>
            </a:r>
          </a:p>
          <a:p>
            <a:pPr>
              <a:buNone/>
            </a:pPr>
            <a:r>
              <a:rPr lang="en-US" dirty="0"/>
              <a:t>private void </a:t>
            </a:r>
            <a:r>
              <a:rPr lang="en-US" dirty="0" err="1"/>
              <a:t>EnterNumber_KeyPress</a:t>
            </a:r>
            <a:r>
              <a:rPr lang="en-US" dirty="0"/>
              <a:t>(object sender, </a:t>
            </a:r>
            <a:r>
              <a:rPr lang="en-US" dirty="0" err="1"/>
              <a:t>KeyPressEventArgs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e.KeyChar</a:t>
            </a:r>
            <a:r>
              <a:rPr lang="en-US" dirty="0"/>
              <a:t> &gt;= '0' &amp;&amp; </a:t>
            </a:r>
            <a:r>
              <a:rPr lang="en-US" dirty="0" err="1"/>
              <a:t>e.KeyChar</a:t>
            </a:r>
            <a:r>
              <a:rPr lang="en-US" dirty="0"/>
              <a:t> &lt;= '9')</a:t>
            </a:r>
          </a:p>
          <a:p>
            <a:pPr>
              <a:buNone/>
            </a:pPr>
            <a:r>
              <a:rPr lang="en-US" dirty="0"/>
              <a:t>                return;</a:t>
            </a:r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e.KeyChar.Equals</a:t>
            </a:r>
            <a:r>
              <a:rPr lang="en-US" dirty="0"/>
              <a:t>((char)13))</a:t>
            </a:r>
          </a:p>
          <a:p>
            <a:pPr>
              <a:buNone/>
            </a:pPr>
            <a:r>
              <a:rPr lang="en-US" dirty="0"/>
              <a:t>                button1.Focus();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e.Handled</a:t>
            </a:r>
            <a:r>
              <a:rPr lang="en-US" dirty="0"/>
              <a:t> = true;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8FFDC-843E-4D57-BA0C-7A14DDDE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03568"/>
            <a:ext cx="8177409" cy="735734"/>
          </a:xfrm>
        </p:spPr>
        <p:txBody>
          <a:bodyPr>
            <a:noAutofit/>
          </a:bodyPr>
          <a:lstStyle/>
          <a:p>
            <a:r>
              <a:rPr lang="ru-RU" sz="3600" dirty="0"/>
              <a:t>Паттерн</a:t>
            </a:r>
            <a:r>
              <a:rPr lang="en-US" sz="3600" dirty="0"/>
              <a:t> Model</a:t>
            </a:r>
            <a:r>
              <a:rPr lang="ru-RU" sz="3600" dirty="0"/>
              <a:t>-</a:t>
            </a:r>
            <a:r>
              <a:rPr lang="en-US" sz="3600" dirty="0"/>
              <a:t>View-</a:t>
            </a:r>
            <a:r>
              <a:rPr lang="en-US" sz="3600" dirty="0" err="1"/>
              <a:t>ViewModel</a:t>
            </a:r>
            <a:r>
              <a:rPr lang="en-US" sz="3600" dirty="0"/>
              <a:t> (MVVM)</a:t>
            </a:r>
            <a:endParaRPr lang="ru-RU" sz="36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44E7534-0070-4DB1-BE34-1E1577E02044}"/>
              </a:ext>
            </a:extLst>
          </p:cNvPr>
          <p:cNvSpPr/>
          <p:nvPr/>
        </p:nvSpPr>
        <p:spPr>
          <a:xfrm>
            <a:off x="2233818" y="1052736"/>
            <a:ext cx="3148556" cy="523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7852695-44CB-4824-A1E1-DD99F349203B}"/>
              </a:ext>
            </a:extLst>
          </p:cNvPr>
          <p:cNvSpPr/>
          <p:nvPr/>
        </p:nvSpPr>
        <p:spPr>
          <a:xfrm>
            <a:off x="2163223" y="2663273"/>
            <a:ext cx="3146218" cy="523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ViewModel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6EDB26-773E-4A81-9754-45E761E1BCF0}"/>
              </a:ext>
            </a:extLst>
          </p:cNvPr>
          <p:cNvSpPr/>
          <p:nvPr/>
        </p:nvSpPr>
        <p:spPr>
          <a:xfrm>
            <a:off x="2209411" y="4345769"/>
            <a:ext cx="3168283" cy="523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59239968-BA30-4581-8526-BA1204BC6D72}"/>
              </a:ext>
            </a:extLst>
          </p:cNvPr>
          <p:cNvGrpSpPr/>
          <p:nvPr/>
        </p:nvGrpSpPr>
        <p:grpSpPr>
          <a:xfrm>
            <a:off x="1563161" y="1303086"/>
            <a:ext cx="169429" cy="411009"/>
            <a:chOff x="2076378" y="2059011"/>
            <a:chExt cx="432048" cy="980600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CBD0E963-E5EA-4FDA-9DD9-98BE897A02A7}"/>
                </a:ext>
              </a:extLst>
            </p:cNvPr>
            <p:cNvSpPr/>
            <p:nvPr/>
          </p:nvSpPr>
          <p:spPr>
            <a:xfrm>
              <a:off x="2195736" y="2059011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FD1BD4F-9CEE-4525-8E53-5939885FEA90}"/>
                </a:ext>
              </a:extLst>
            </p:cNvPr>
            <p:cNvSpPr/>
            <p:nvPr/>
          </p:nvSpPr>
          <p:spPr>
            <a:xfrm>
              <a:off x="2267744" y="2276872"/>
              <a:ext cx="7200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A798663-5863-458D-BADD-0BEC0D15C98B}"/>
                </a:ext>
              </a:extLst>
            </p:cNvPr>
            <p:cNvSpPr/>
            <p:nvPr/>
          </p:nvSpPr>
          <p:spPr>
            <a:xfrm rot="1591261">
              <a:off x="2169050" y="2600908"/>
              <a:ext cx="7200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79AF75D-CCFE-4680-8FA8-6B1DE6A3BB9C}"/>
                </a:ext>
              </a:extLst>
            </p:cNvPr>
            <p:cNvSpPr/>
            <p:nvPr/>
          </p:nvSpPr>
          <p:spPr>
            <a:xfrm rot="19776326">
              <a:off x="2382528" y="2607563"/>
              <a:ext cx="7200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DBD8924E-1744-4985-ACC7-FC5927885878}"/>
                </a:ext>
              </a:extLst>
            </p:cNvPr>
            <p:cNvSpPr/>
            <p:nvPr/>
          </p:nvSpPr>
          <p:spPr>
            <a:xfrm rot="5400000">
              <a:off x="2256398" y="2240868"/>
              <a:ext cx="7200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21C033C-C4A5-4805-BC53-B5C3E9B3D27A}"/>
              </a:ext>
            </a:extLst>
          </p:cNvPr>
          <p:cNvCxnSpPr>
            <a:cxnSpLocks/>
          </p:cNvCxnSpPr>
          <p:nvPr/>
        </p:nvCxnSpPr>
        <p:spPr>
          <a:xfrm>
            <a:off x="2727986" y="1576127"/>
            <a:ext cx="0" cy="108714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64B8189-4332-4441-84F2-EB50C0528B0D}"/>
              </a:ext>
            </a:extLst>
          </p:cNvPr>
          <p:cNvSpPr txBox="1"/>
          <p:nvPr/>
        </p:nvSpPr>
        <p:spPr>
          <a:xfrm>
            <a:off x="864267" y="1807051"/>
            <a:ext cx="2428484" cy="298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События от пользователя 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43DAAFD1-B9DA-4F68-BAEF-8749CDD9687A}"/>
              </a:ext>
            </a:extLst>
          </p:cNvPr>
          <p:cNvCxnSpPr>
            <a:cxnSpLocks/>
          </p:cNvCxnSpPr>
          <p:nvPr/>
        </p:nvCxnSpPr>
        <p:spPr>
          <a:xfrm flipV="1">
            <a:off x="3563888" y="3173230"/>
            <a:ext cx="0" cy="115910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8AF1BF-D91D-44CB-A446-CF56F6C2B3E1}"/>
              </a:ext>
            </a:extLst>
          </p:cNvPr>
          <p:cNvSpPr txBox="1"/>
          <p:nvPr/>
        </p:nvSpPr>
        <p:spPr>
          <a:xfrm>
            <a:off x="2684728" y="3254799"/>
            <a:ext cx="2624713" cy="298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События изменения модели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1DAC4334-AF9E-4225-8D1D-B683954007F9}"/>
              </a:ext>
            </a:extLst>
          </p:cNvPr>
          <p:cNvCxnSpPr>
            <a:cxnSpLocks/>
          </p:cNvCxnSpPr>
          <p:nvPr/>
        </p:nvCxnSpPr>
        <p:spPr>
          <a:xfrm flipV="1">
            <a:off x="4572000" y="1581454"/>
            <a:ext cx="0" cy="111588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6E0C81-82DC-401D-879E-CD409EED969F}"/>
              </a:ext>
            </a:extLst>
          </p:cNvPr>
          <p:cNvSpPr txBox="1"/>
          <p:nvPr/>
        </p:nvSpPr>
        <p:spPr>
          <a:xfrm>
            <a:off x="4603995" y="1584535"/>
            <a:ext cx="2335696" cy="298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События изменения данных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62E8B5E-AA68-47D1-9F0F-5158D59AD5B2}"/>
              </a:ext>
            </a:extLst>
          </p:cNvPr>
          <p:cNvCxnSpPr>
            <a:cxnSpLocks/>
          </p:cNvCxnSpPr>
          <p:nvPr/>
        </p:nvCxnSpPr>
        <p:spPr>
          <a:xfrm flipV="1">
            <a:off x="4361205" y="3148824"/>
            <a:ext cx="14543" cy="115910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B2E0F58-2FBD-4039-A365-62970E1C8D80}"/>
              </a:ext>
            </a:extLst>
          </p:cNvPr>
          <p:cNvSpPr txBox="1"/>
          <p:nvPr/>
        </p:nvSpPr>
        <p:spPr>
          <a:xfrm>
            <a:off x="3981956" y="3606956"/>
            <a:ext cx="1789887" cy="298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Получение данных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DC8DC2DB-59B5-4A8E-B8C5-74BFF0A39AA0}"/>
              </a:ext>
            </a:extLst>
          </p:cNvPr>
          <p:cNvCxnSpPr>
            <a:cxnSpLocks/>
          </p:cNvCxnSpPr>
          <p:nvPr/>
        </p:nvCxnSpPr>
        <p:spPr>
          <a:xfrm flipV="1">
            <a:off x="5099530" y="1574217"/>
            <a:ext cx="7272" cy="1123126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DB51851-36C7-4D29-BD87-1CF5CD6F3CDB}"/>
              </a:ext>
            </a:extLst>
          </p:cNvPr>
          <p:cNvSpPr txBox="1"/>
          <p:nvPr/>
        </p:nvSpPr>
        <p:spPr>
          <a:xfrm>
            <a:off x="5213263" y="2271217"/>
            <a:ext cx="1789887" cy="298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19DAA8C4-A2AC-48BF-B4FF-4153A4CC3846}"/>
              </a:ext>
            </a:extLst>
          </p:cNvPr>
          <p:cNvCxnSpPr>
            <a:cxnSpLocks/>
          </p:cNvCxnSpPr>
          <p:nvPr/>
        </p:nvCxnSpPr>
        <p:spPr>
          <a:xfrm>
            <a:off x="2727986" y="3173230"/>
            <a:ext cx="0" cy="1171699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8400AFC-13C6-4216-B6A5-2AA1F6C9CA3A}"/>
              </a:ext>
            </a:extLst>
          </p:cNvPr>
          <p:cNvSpPr txBox="1"/>
          <p:nvPr/>
        </p:nvSpPr>
        <p:spPr>
          <a:xfrm>
            <a:off x="1268279" y="3385017"/>
            <a:ext cx="1789887" cy="298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Обновление модели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11A827-32CD-4D5E-BE83-967024220E10}"/>
              </a:ext>
            </a:extLst>
          </p:cNvPr>
          <p:cNvSpPr txBox="1"/>
          <p:nvPr/>
        </p:nvSpPr>
        <p:spPr>
          <a:xfrm>
            <a:off x="323528" y="5025642"/>
            <a:ext cx="87129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Представление должно иметь ссылку на источник данных (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DataContex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), которым в данном случае является View-модель.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Элементы представления связаны с соответствующими свойствами и событиями View-модели.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 свою очередь, View-модель реализует специальный интерфейс, который используется для автоматического обновления элементов представления.</a:t>
            </a:r>
            <a:endParaRPr lang="ru-RU" dirty="0"/>
          </a:p>
        </p:txBody>
      </p:sp>
      <p:sp>
        <p:nvSpPr>
          <p:cNvPr id="48" name="Облачко с текстом: прямоугольное 47">
            <a:extLst>
              <a:ext uri="{FF2B5EF4-FFF2-40B4-BE49-F238E27FC236}">
                <a16:creationId xmlns:a16="http://schemas.microsoft.com/office/drawing/2014/main" id="{5CAC556A-193E-442B-89CA-189080AFB2B2}"/>
              </a:ext>
            </a:extLst>
          </p:cNvPr>
          <p:cNvSpPr/>
          <p:nvPr/>
        </p:nvSpPr>
        <p:spPr>
          <a:xfrm>
            <a:off x="6939690" y="2816702"/>
            <a:ext cx="1880781" cy="790254"/>
          </a:xfrm>
          <a:prstGeom prst="wedgeRectCallout">
            <a:avLst>
              <a:gd name="adj1" fmla="val -168033"/>
              <a:gd name="adj2" fmla="val -194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Абстракция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(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модель) представления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8258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33670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/>
              <a:t>//обработчик кнопки для ввода</a:t>
            </a:r>
            <a:r>
              <a:rPr lang="en-US" dirty="0"/>
              <a:t> </a:t>
            </a:r>
            <a:r>
              <a:rPr lang="ru-RU" dirty="0"/>
              <a:t>числа </a:t>
            </a:r>
          </a:p>
          <a:p>
            <a:pPr>
              <a:buNone/>
            </a:pPr>
            <a:r>
              <a:rPr lang="en-US" dirty="0"/>
              <a:t>private void </a:t>
            </a:r>
            <a:r>
              <a:rPr lang="en-US" dirty="0" err="1"/>
              <a:t>EnterNumber_Click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try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number = Convert.ToInt32(textBox1.Text);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OpenForm.Enabled</a:t>
            </a:r>
            <a:r>
              <a:rPr lang="en-US" dirty="0"/>
              <a:t> = true;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r>
              <a:rPr lang="en-US" dirty="0"/>
              <a:t>            catch (</a:t>
            </a:r>
            <a:r>
              <a:rPr lang="en-US" dirty="0" err="1"/>
              <a:t>FormatException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ru-RU" dirty="0"/>
              <a:t>            {</a:t>
            </a:r>
          </a:p>
          <a:p>
            <a:pPr>
              <a:buNone/>
            </a:pPr>
            <a:r>
              <a:rPr lang="en-US" dirty="0"/>
              <a:t>                number = 0;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MessageBox.Show</a:t>
            </a:r>
            <a:r>
              <a:rPr lang="en-US" dirty="0"/>
              <a:t>("</a:t>
            </a:r>
            <a:r>
              <a:rPr lang="ru-RU" dirty="0"/>
              <a:t>Ошибка в исходных </a:t>
            </a:r>
            <a:r>
              <a:rPr lang="ru-RU" dirty="0" err="1"/>
              <a:t>данных.\</a:t>
            </a:r>
            <a:r>
              <a:rPr lang="en-US" dirty="0"/>
              <a:t>n" + "</a:t>
            </a:r>
            <a:r>
              <a:rPr lang="ru-RU" dirty="0"/>
              <a:t>Исходные данные имеют неверный формат.", "Передача данных", </a:t>
            </a:r>
            <a:r>
              <a:rPr lang="en-US" dirty="0" err="1"/>
              <a:t>MessageBoxButtons.OK</a:t>
            </a:r>
            <a:r>
              <a:rPr lang="en-US" dirty="0"/>
              <a:t>, </a:t>
            </a:r>
            <a:r>
              <a:rPr lang="en-US" dirty="0" err="1"/>
              <a:t>MessageBoxIcon.Error</a:t>
            </a:r>
            <a:r>
              <a:rPr lang="en-US" dirty="0"/>
              <a:t>);</a:t>
            </a:r>
          </a:p>
          <a:p>
            <a:pPr>
              <a:buNone/>
            </a:pPr>
            <a:r>
              <a:rPr lang="ru-RU" dirty="0"/>
              <a:t>            }</a:t>
            </a:r>
          </a:p>
          <a:p>
            <a:pPr>
              <a:buNone/>
            </a:pPr>
            <a:r>
              <a:rPr lang="ru-RU" dirty="0"/>
              <a:t>        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en-US" dirty="0"/>
              <a:t>//</a:t>
            </a:r>
            <a:r>
              <a:rPr lang="ru-RU" dirty="0"/>
              <a:t>обработчик кнопки Открыть форму</a:t>
            </a:r>
            <a:endParaRPr lang="en-US" dirty="0"/>
          </a:p>
          <a:p>
            <a:pPr>
              <a:buNone/>
            </a:pPr>
            <a:r>
              <a:rPr lang="en-US" dirty="0"/>
              <a:t>private void </a:t>
            </a:r>
            <a:r>
              <a:rPr lang="en-US" dirty="0" err="1"/>
              <a:t>OpenForm_Click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en-US" dirty="0"/>
              <a:t>            Form2 f2 = new Form2();</a:t>
            </a:r>
          </a:p>
          <a:p>
            <a:pPr>
              <a:buNone/>
            </a:pPr>
            <a:r>
              <a:rPr lang="en-US" dirty="0"/>
              <a:t>            f2.Owner = this;</a:t>
            </a:r>
            <a:r>
              <a:rPr lang="ru-RU" dirty="0"/>
              <a:t>//запомнить владельца</a:t>
            </a:r>
            <a:endParaRPr lang="en-US" dirty="0"/>
          </a:p>
          <a:p>
            <a:pPr>
              <a:buNone/>
            </a:pPr>
            <a:r>
              <a:rPr lang="en-US" dirty="0"/>
              <a:t>            f2.Show();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ru-RU" dirty="0"/>
              <a:t>//обработчик кнопки Получить число</a:t>
            </a:r>
          </a:p>
          <a:p>
            <a:pPr>
              <a:buNone/>
            </a:pPr>
            <a:r>
              <a:rPr lang="en-US" dirty="0"/>
              <a:t>private void </a:t>
            </a:r>
            <a:r>
              <a:rPr lang="en-US" dirty="0" err="1"/>
              <a:t>GetNumber_Click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</a:t>
            </a:r>
          </a:p>
          <a:p>
            <a:pPr>
              <a:buNone/>
            </a:pPr>
            <a:r>
              <a:rPr lang="ru-RU" dirty="0"/>
              <a:t>        {</a:t>
            </a:r>
          </a:p>
          <a:p>
            <a:pPr>
              <a:buNone/>
            </a:pPr>
            <a:r>
              <a:rPr lang="ru-RU" dirty="0"/>
              <a:t>		//получить владельца </a:t>
            </a:r>
          </a:p>
          <a:p>
            <a:pPr>
              <a:buNone/>
            </a:pPr>
            <a:r>
              <a:rPr lang="en-US" dirty="0"/>
              <a:t>            Form1 f1 = (Form1)</a:t>
            </a:r>
            <a:r>
              <a:rPr lang="en-US" dirty="0" err="1"/>
              <a:t>this.Owner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            textBox1.Text = f1.number.ToString();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7ADC7-5D6F-4FE4-94F9-B759422A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Паттерн </a:t>
            </a:r>
            <a:r>
              <a:rPr lang="en-US" b="0" i="0" dirty="0">
                <a:solidFill>
                  <a:srgbClr val="111111"/>
                </a:solidFill>
                <a:effectLst/>
                <a:latin typeface="Fira Sans" panose="020B0604020202020204" pitchFamily="34" charset="0"/>
              </a:rPr>
              <a:t>Model-View-Presenter (</a:t>
            </a:r>
            <a:r>
              <a:rPr lang="en-US" dirty="0"/>
              <a:t>MVP)</a:t>
            </a:r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B212895-4570-4C6D-914E-DACA01081944}"/>
              </a:ext>
            </a:extLst>
          </p:cNvPr>
          <p:cNvGrpSpPr/>
          <p:nvPr/>
        </p:nvGrpSpPr>
        <p:grpSpPr>
          <a:xfrm>
            <a:off x="241323" y="1844824"/>
            <a:ext cx="7174993" cy="2734563"/>
            <a:chOff x="133311" y="2636912"/>
            <a:chExt cx="7174993" cy="2734563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FBC1A2C-2473-4F1D-8D9B-FE4EA5777257}"/>
                </a:ext>
              </a:extLst>
            </p:cNvPr>
            <p:cNvSpPr/>
            <p:nvPr/>
          </p:nvSpPr>
          <p:spPr>
            <a:xfrm>
              <a:off x="3347864" y="2636912"/>
              <a:ext cx="1872208" cy="648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552E15BE-B159-4453-9CCB-830B907E4631}"/>
                </a:ext>
              </a:extLst>
            </p:cNvPr>
            <p:cNvSpPr/>
            <p:nvPr/>
          </p:nvSpPr>
          <p:spPr>
            <a:xfrm>
              <a:off x="1259632" y="4293096"/>
              <a:ext cx="1872208" cy="648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Presenter</a:t>
              </a:r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DD7DFE51-B45A-4C99-8188-B080E763E36D}"/>
                </a:ext>
              </a:extLst>
            </p:cNvPr>
            <p:cNvSpPr/>
            <p:nvPr/>
          </p:nvSpPr>
          <p:spPr>
            <a:xfrm>
              <a:off x="5436096" y="4300067"/>
              <a:ext cx="1872208" cy="6480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  <a:endParaRPr lang="ru-RU" dirty="0"/>
            </a:p>
          </p:txBody>
        </p:sp>
        <p:cxnSp>
          <p:nvCxnSpPr>
            <p:cNvPr id="8" name="Соединитель: уступ 7">
              <a:extLst>
                <a:ext uri="{FF2B5EF4-FFF2-40B4-BE49-F238E27FC236}">
                  <a16:creationId xmlns:a16="http://schemas.microsoft.com/office/drawing/2014/main" id="{A83D0A76-281D-47FE-B82C-F14DB24C15E4}"/>
                </a:ext>
              </a:extLst>
            </p:cNvPr>
            <p:cNvCxnSpPr/>
            <p:nvPr/>
          </p:nvCxnSpPr>
          <p:spPr>
            <a:xfrm rot="5400000">
              <a:off x="2069722" y="3014954"/>
              <a:ext cx="1332148" cy="1224136"/>
            </a:xfrm>
            <a:prstGeom prst="bentConnector3">
              <a:avLst>
                <a:gd name="adj1" fmla="val -2595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5CB4F4-BB62-481E-8649-8E4B65E23DFD}"/>
                </a:ext>
              </a:extLst>
            </p:cNvPr>
            <p:cNvSpPr txBox="1"/>
            <p:nvPr/>
          </p:nvSpPr>
          <p:spPr>
            <a:xfrm>
              <a:off x="2087724" y="3037999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События и/ф </a:t>
              </a:r>
            </a:p>
          </p:txBody>
        </p:sp>
        <p:cxnSp>
          <p:nvCxnSpPr>
            <p:cNvPr id="10" name="Соединитель: уступ 9">
              <a:extLst>
                <a:ext uri="{FF2B5EF4-FFF2-40B4-BE49-F238E27FC236}">
                  <a16:creationId xmlns:a16="http://schemas.microsoft.com/office/drawing/2014/main" id="{6E334EBC-DC8C-4FFF-BEC8-1BBE6BD65D05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3131840" y="4617132"/>
              <a:ext cx="2304256" cy="6971"/>
            </a:xfrm>
            <a:prstGeom prst="bentConnector3">
              <a:avLst>
                <a:gd name="adj1" fmla="val 50000"/>
              </a:avLst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53620C-16CB-43D2-8209-B07CBBE32F03}"/>
                </a:ext>
              </a:extLst>
            </p:cNvPr>
            <p:cNvSpPr txBox="1"/>
            <p:nvPr/>
          </p:nvSpPr>
          <p:spPr>
            <a:xfrm>
              <a:off x="3635896" y="4725144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Изменяет</a:t>
              </a:r>
              <a:r>
                <a:rPr lang="en-US" dirty="0"/>
                <a:t> </a:t>
              </a:r>
              <a:r>
                <a:rPr lang="ru-RU" dirty="0"/>
                <a:t>модель</a:t>
              </a:r>
            </a:p>
          </p:txBody>
        </p:sp>
        <p:cxnSp>
          <p:nvCxnSpPr>
            <p:cNvPr id="12" name="Соединитель: уступ 11">
              <a:extLst>
                <a:ext uri="{FF2B5EF4-FFF2-40B4-BE49-F238E27FC236}">
                  <a16:creationId xmlns:a16="http://schemas.microsoft.com/office/drawing/2014/main" id="{401F6BC3-9393-437E-8836-E69D590A461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591780" y="3569232"/>
              <a:ext cx="3096344" cy="723864"/>
            </a:xfrm>
            <a:prstGeom prst="bentConnector3">
              <a:avLst>
                <a:gd name="adj1" fmla="val -22239"/>
              </a:avLst>
            </a:prstGeom>
            <a:ln w="22225"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EBCADB3-91DC-49EA-95E3-81AA466415A5}"/>
                </a:ext>
              </a:extLst>
            </p:cNvPr>
            <p:cNvSpPr txBox="1"/>
            <p:nvPr/>
          </p:nvSpPr>
          <p:spPr>
            <a:xfrm>
              <a:off x="4932042" y="3252167"/>
              <a:ext cx="12961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События изменения модели</a:t>
              </a:r>
            </a:p>
          </p:txBody>
        </p:sp>
        <p:cxnSp>
          <p:nvCxnSpPr>
            <p:cNvPr id="32" name="Соединитель: уступ 31">
              <a:extLst>
                <a:ext uri="{FF2B5EF4-FFF2-40B4-BE49-F238E27FC236}">
                  <a16:creationId xmlns:a16="http://schemas.microsoft.com/office/drawing/2014/main" id="{41F609FF-78E4-499E-B413-6A28635A367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27832" y="2780927"/>
              <a:ext cx="1577164" cy="1519139"/>
            </a:xfrm>
            <a:prstGeom prst="bentConnector3">
              <a:avLst>
                <a:gd name="adj1" fmla="val 103518"/>
              </a:avLst>
            </a:prstGeom>
            <a:ln w="22225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539B7A-68B5-44F8-803C-4BD1804817F7}"/>
                </a:ext>
              </a:extLst>
            </p:cNvPr>
            <p:cNvSpPr txBox="1"/>
            <p:nvPr/>
          </p:nvSpPr>
          <p:spPr>
            <a:xfrm>
              <a:off x="133311" y="3109971"/>
              <a:ext cx="1450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Обновление 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7E6363E-0F6E-4634-A650-89A8197E143D}"/>
              </a:ext>
            </a:extLst>
          </p:cNvPr>
          <p:cNvGrpSpPr/>
          <p:nvPr/>
        </p:nvGrpSpPr>
        <p:grpSpPr>
          <a:xfrm>
            <a:off x="3360077" y="1219137"/>
            <a:ext cx="191598" cy="515566"/>
            <a:chOff x="2076378" y="2059011"/>
            <a:chExt cx="432048" cy="980600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B12E8441-54C0-4588-B4F1-7FB42306920C}"/>
                </a:ext>
              </a:extLst>
            </p:cNvPr>
            <p:cNvSpPr/>
            <p:nvPr/>
          </p:nvSpPr>
          <p:spPr>
            <a:xfrm>
              <a:off x="2195736" y="2059011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46DFABD9-A29B-42D9-84B4-84DD389EE3E5}"/>
                </a:ext>
              </a:extLst>
            </p:cNvPr>
            <p:cNvSpPr/>
            <p:nvPr/>
          </p:nvSpPr>
          <p:spPr>
            <a:xfrm>
              <a:off x="2267744" y="2276872"/>
              <a:ext cx="7200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358EE1A4-FD25-4275-97AB-945C8F552B67}"/>
                </a:ext>
              </a:extLst>
            </p:cNvPr>
            <p:cNvSpPr/>
            <p:nvPr/>
          </p:nvSpPr>
          <p:spPr>
            <a:xfrm rot="1591261">
              <a:off x="2169050" y="2600908"/>
              <a:ext cx="7200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428D3E97-27B7-44AA-90F4-52358C61A34A}"/>
                </a:ext>
              </a:extLst>
            </p:cNvPr>
            <p:cNvSpPr/>
            <p:nvPr/>
          </p:nvSpPr>
          <p:spPr>
            <a:xfrm rot="19776326">
              <a:off x="2382528" y="2607563"/>
              <a:ext cx="7200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D5D350D5-756D-413C-AD11-EF69AA80AE79}"/>
                </a:ext>
              </a:extLst>
            </p:cNvPr>
            <p:cNvSpPr/>
            <p:nvPr/>
          </p:nvSpPr>
          <p:spPr>
            <a:xfrm rot="5400000">
              <a:off x="2256398" y="2240868"/>
              <a:ext cx="7200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38FB6FF-5765-4E20-BA96-276747842D9C}"/>
              </a:ext>
            </a:extLst>
          </p:cNvPr>
          <p:cNvCxnSpPr/>
          <p:nvPr/>
        </p:nvCxnSpPr>
        <p:spPr>
          <a:xfrm>
            <a:off x="2699792" y="2776129"/>
            <a:ext cx="0" cy="724879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4E91FC-C3EB-4FE0-8DCE-BFDE1E3C183B}"/>
              </a:ext>
            </a:extLst>
          </p:cNvPr>
          <p:cNvSpPr txBox="1"/>
          <p:nvPr/>
        </p:nvSpPr>
        <p:spPr>
          <a:xfrm>
            <a:off x="736001" y="4680428"/>
            <a:ext cx="79564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Каждое представление должно реализовывать соответствующий интерфейс. Интерфейс представления определяет набор функций и событий, необходимых для взаимодействия с пользователем.</a:t>
            </a: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Логика представления должна иметь ссылку на экземпляр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презентера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Все события представления передаются для обработки в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презентер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 практически никогда не обрабатываются логикой представлени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я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 (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в том числе создание других представлений).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70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Процесс обработки сообщений в </a:t>
            </a:r>
            <a:r>
              <a:rPr lang="en-US" dirty="0"/>
              <a:t>Windows Forms</a:t>
            </a:r>
            <a:r>
              <a:rPr lang="ru-RU" dirty="0"/>
              <a:t> 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9552" y="1556792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Мышь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75856" y="1556792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Клавиатура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940152" y="1556792"/>
            <a:ext cx="1872208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Таймер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2708920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Драйвер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347864" y="2708920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Драйвер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940152" y="2708920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Драйвер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483768" y="3645024"/>
            <a:ext cx="32403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Системная очередь сообщений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156176" y="3284983"/>
            <a:ext cx="2736304" cy="3384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Функция </a:t>
            </a:r>
            <a:r>
              <a:rPr lang="en-US" dirty="0">
                <a:solidFill>
                  <a:schemeClr val="tx1"/>
                </a:solidFill>
              </a:rPr>
              <a:t>Main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372200" y="4005064"/>
            <a:ext cx="2412268" cy="244827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Цикл обработки сообщений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758950" y="5693484"/>
            <a:ext cx="1800200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Функция окна</a:t>
            </a:r>
          </a:p>
        </p:txBody>
      </p:sp>
      <p:cxnSp>
        <p:nvCxnSpPr>
          <p:cNvPr id="19" name="Прямая со стрелкой 18"/>
          <p:cNvCxnSpPr>
            <a:stCxn id="5" idx="2"/>
          </p:cNvCxnSpPr>
          <p:nvPr/>
        </p:nvCxnSpPr>
        <p:spPr>
          <a:xfrm>
            <a:off x="1475656" y="242088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4211960" y="242088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6876256" y="242088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6696236" y="4746642"/>
            <a:ext cx="1800200" cy="72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ПолучитьСообщение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498214" y="5715425"/>
            <a:ext cx="216024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ПередатьСообщение</a:t>
            </a:r>
            <a:r>
              <a:rPr lang="en-US" dirty="0"/>
              <a:t>()</a:t>
            </a:r>
            <a:endParaRPr lang="ru-RU" dirty="0"/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124EFC16-1038-4046-9923-165C1F65C79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724128" y="3969060"/>
            <a:ext cx="864096" cy="810261"/>
          </a:xfrm>
          <a:prstGeom prst="bentConnector3">
            <a:avLst>
              <a:gd name="adj1" fmla="val 232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18AE29A1-9194-481B-B2EA-CDD04FC392FA}"/>
              </a:ext>
            </a:extLst>
          </p:cNvPr>
          <p:cNvCxnSpPr>
            <a:cxnSpLocks/>
            <a:endCxn id="17" idx="3"/>
          </p:cNvCxnSpPr>
          <p:nvPr/>
        </p:nvCxnSpPr>
        <p:spPr>
          <a:xfrm rot="10800000" flipV="1">
            <a:off x="5559150" y="5836406"/>
            <a:ext cx="939064" cy="18111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4E3B7C26-5BF1-48AA-AD1A-4856571D565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746548" y="5419463"/>
            <a:ext cx="831786" cy="29596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FFEA7BAD-731E-48BF-84A5-CAB3C6DCA716}"/>
              </a:ext>
            </a:extLst>
          </p:cNvPr>
          <p:cNvCxnSpPr>
            <a:cxnSpLocks/>
          </p:cNvCxnSpPr>
          <p:nvPr/>
        </p:nvCxnSpPr>
        <p:spPr>
          <a:xfrm flipV="1">
            <a:off x="5559149" y="6150565"/>
            <a:ext cx="857196" cy="689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F323ED04-48D5-4097-8951-415A34C9E954}"/>
              </a:ext>
            </a:extLst>
          </p:cNvPr>
          <p:cNvCxnSpPr/>
          <p:nvPr/>
        </p:nvCxnSpPr>
        <p:spPr>
          <a:xfrm flipH="1">
            <a:off x="5436096" y="3068960"/>
            <a:ext cx="504056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28CB76EB-062A-438F-9321-BDB2545EC3CE}"/>
              </a:ext>
            </a:extLst>
          </p:cNvPr>
          <p:cNvCxnSpPr>
            <a:cxnSpLocks/>
          </p:cNvCxnSpPr>
          <p:nvPr/>
        </p:nvCxnSpPr>
        <p:spPr>
          <a:xfrm>
            <a:off x="4234404" y="3068960"/>
            <a:ext cx="0" cy="612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A0AD271F-37BC-43AE-BA1F-33B3621B5E96}"/>
              </a:ext>
            </a:extLst>
          </p:cNvPr>
          <p:cNvCxnSpPr>
            <a:cxnSpLocks/>
          </p:cNvCxnSpPr>
          <p:nvPr/>
        </p:nvCxnSpPr>
        <p:spPr>
          <a:xfrm>
            <a:off x="1475656" y="3026051"/>
            <a:ext cx="1152128" cy="6120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01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dirty="0"/>
              <a:t>Создание сообщений :</a:t>
            </a:r>
            <a:r>
              <a:rPr lang="ru-RU" dirty="0"/>
              <a:t> Большинство сообщений создают драйверы устройств ввода и вывода(клавиатура, мышь или таймер) при поступлении аппаратных прерываний.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Очередь сообщений: </a:t>
            </a:r>
            <a:r>
              <a:rPr lang="ru-RU" dirty="0"/>
              <a:t>Сообщения попадают в системную очередь сообщений </a:t>
            </a:r>
            <a:r>
              <a:rPr lang="en-US" dirty="0"/>
              <a:t>Microsoft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, из системной очереди сообщения распределяются в очереди сообщений отдельных приложений, для каждого приложения создается своя собственная очередь сообщений. Любое приложение может послать сообщение любому другому приложению, в том числе и само себе. 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b="1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Сообщения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b="1" dirty="0"/>
              <a:t>Обработка сообщений: </a:t>
            </a:r>
            <a:r>
              <a:rPr lang="ru-RU" dirty="0"/>
              <a:t>Приложение в цикле опрашивает свою очередь сообщений. Обнаружив сообщение, приложение с помощью специальной функции из программного интерфейса </a:t>
            </a:r>
            <a:r>
              <a:rPr lang="ru-RU" dirty="0" err="1"/>
              <a:t>Windows</a:t>
            </a:r>
            <a:r>
              <a:rPr lang="ru-RU" dirty="0"/>
              <a:t> (</a:t>
            </a:r>
            <a:r>
              <a:rPr lang="en-US" dirty="0"/>
              <a:t>Win</a:t>
            </a:r>
            <a:r>
              <a:rPr lang="ru-RU" dirty="0"/>
              <a:t>32 </a:t>
            </a:r>
            <a:r>
              <a:rPr lang="en-US" dirty="0"/>
              <a:t>API</a:t>
            </a:r>
            <a:r>
              <a:rPr lang="ru-RU" dirty="0"/>
              <a:t>) передает его нужному программному модулю (функция окна). Эта функция и выполняет обработку сообщения</a:t>
            </a:r>
            <a:endParaRPr lang="ru-RU" b="1" dirty="0"/>
          </a:p>
          <a:p>
            <a:pPr marL="514350" indent="-514350">
              <a:buFont typeface="+mj-lt"/>
              <a:buAutoNum type="arabicPeriod" startAt="3"/>
            </a:pPr>
            <a:endParaRPr lang="ru-RU" dirty="0"/>
          </a:p>
          <a:p>
            <a:pPr marL="514350" indent="-514350">
              <a:buFont typeface="+mj-lt"/>
              <a:buAutoNum type="arabicPeriod" startAt="3"/>
            </a:pPr>
            <a:endParaRPr lang="ru-RU" b="1" dirty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2851</Words>
  <Application>Microsoft Office PowerPoint</Application>
  <PresentationFormat>Экран (4:3)</PresentationFormat>
  <Paragraphs>428</Paragraphs>
  <Slides>52</Slides>
  <Notes>4</Notes>
  <HiddenSlides>14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8" baseType="lpstr">
      <vt:lpstr>-apple-system</vt:lpstr>
      <vt:lpstr>Arial</vt:lpstr>
      <vt:lpstr>Calibri</vt:lpstr>
      <vt:lpstr>Fira Sans</vt:lpstr>
      <vt:lpstr>Segoe UI</vt:lpstr>
      <vt:lpstr>Тема Office</vt:lpstr>
      <vt:lpstr>Создание приложений под OC Windows</vt:lpstr>
      <vt:lpstr>Деление на слои</vt:lpstr>
      <vt:lpstr>Паттерн  Model-View-Controller (MVC)</vt:lpstr>
      <vt:lpstr>Паттерн  Model-View-Controller (MVC)</vt:lpstr>
      <vt:lpstr>Паттерн Model-View-ViewModel (MVVM)</vt:lpstr>
      <vt:lpstr>Паттерн Model-View-Presenter (MVP)</vt:lpstr>
      <vt:lpstr>Процесс обработки сообщений в Windows Forms </vt:lpstr>
      <vt:lpstr>Сообщения</vt:lpstr>
      <vt:lpstr>Сообщения</vt:lpstr>
      <vt:lpstr>Структура приложения Microsoft Windows</vt:lpstr>
      <vt:lpstr>Цикл обработки сообщений</vt:lpstr>
      <vt:lpstr>Структура приложения с обработкой сообщений </vt:lpstr>
      <vt:lpstr>Процесс создания Windows-приложения состоит из двух основных этапов: </vt:lpstr>
      <vt:lpstr>Создание Windows-приложения</vt:lpstr>
      <vt:lpstr>Базовые элементы</vt:lpstr>
      <vt:lpstr>Базовые элементы </vt:lpstr>
      <vt:lpstr>Визуальное проектирование</vt:lpstr>
      <vt:lpstr>Настройка свойств формы</vt:lpstr>
      <vt:lpstr>Визуальное проектирование</vt:lpstr>
      <vt:lpstr>Определение поведения приложения</vt:lpstr>
      <vt:lpstr>Презентация PowerPoint</vt:lpstr>
      <vt:lpstr>Задаем поведение управляющих элементов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типы Windows.Forms</vt:lpstr>
      <vt:lpstr>Наиболее часто используемые события:</vt:lpstr>
      <vt:lpstr>Класс Control </vt:lpstr>
      <vt:lpstr>Элементы управления</vt:lpstr>
      <vt:lpstr>Элементы управления</vt:lpstr>
      <vt:lpstr>Презентация PowerPoint</vt:lpstr>
      <vt:lpstr>Элементы управления</vt:lpstr>
      <vt:lpstr>Элементы управления</vt:lpstr>
      <vt:lpstr> Диалоговые окна</vt:lpstr>
      <vt:lpstr>Диалоговые окна</vt:lpstr>
      <vt:lpstr>Обработчик для вызова диалогового окна</vt:lpstr>
      <vt:lpstr>Задача 1</vt:lpstr>
      <vt:lpstr>Пример передачи информации из одного диалогового окна в другое</vt:lpstr>
      <vt:lpstr>Проектируем формы</vt:lpstr>
      <vt:lpstr>Данные для Формы 2</vt:lpstr>
      <vt:lpstr>Методы для Формы 2</vt:lpstr>
      <vt:lpstr>Методы для Формы 2</vt:lpstr>
      <vt:lpstr>Методы для Формы 1</vt:lpstr>
      <vt:lpstr>Задача 2</vt:lpstr>
      <vt:lpstr>Пример передачи информации из одного диалогового окна в другое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приложений под OC Windows</dc:title>
  <dc:creator>VikentyevaOL</dc:creator>
  <cp:lastModifiedBy>Olga Vikenteva</cp:lastModifiedBy>
  <cp:revision>18</cp:revision>
  <dcterms:created xsi:type="dcterms:W3CDTF">2013-01-13T12:54:14Z</dcterms:created>
  <dcterms:modified xsi:type="dcterms:W3CDTF">2022-05-23T19:04:30Z</dcterms:modified>
</cp:coreProperties>
</file>