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04" r:id="rId3"/>
    <p:sldId id="305" r:id="rId4"/>
    <p:sldId id="306" r:id="rId5"/>
    <p:sldId id="307" r:id="rId6"/>
    <p:sldId id="274" r:id="rId7"/>
    <p:sldId id="263" r:id="rId8"/>
    <p:sldId id="264" r:id="rId9"/>
    <p:sldId id="265" r:id="rId10"/>
    <p:sldId id="266" r:id="rId11"/>
    <p:sldId id="268" r:id="rId12"/>
    <p:sldId id="316" r:id="rId13"/>
    <p:sldId id="270" r:id="rId14"/>
    <p:sldId id="317" r:id="rId15"/>
    <p:sldId id="308" r:id="rId16"/>
    <p:sldId id="309" r:id="rId17"/>
    <p:sldId id="285" r:id="rId18"/>
    <p:sldId id="310" r:id="rId19"/>
    <p:sldId id="311" r:id="rId20"/>
    <p:sldId id="286" r:id="rId21"/>
    <p:sldId id="288" r:id="rId22"/>
    <p:sldId id="287" r:id="rId23"/>
    <p:sldId id="289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18" r:id="rId32"/>
    <p:sldId id="312" r:id="rId33"/>
    <p:sldId id="314" r:id="rId34"/>
    <p:sldId id="319" r:id="rId35"/>
    <p:sldId id="320" r:id="rId36"/>
    <p:sldId id="301" r:id="rId37"/>
    <p:sldId id="302" r:id="rId38"/>
    <p:sldId id="321" r:id="rId39"/>
    <p:sldId id="322" r:id="rId4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9670-5ABA-4F62-9DC6-F116F9858A47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6621E-32A4-4850-B7A1-5F181D3BAD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215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FA88-16DF-42F6-A4E6-D42B913F395D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8FA88-16DF-42F6-A4E6-D42B913F395D}" type="datetimeFigureOut">
              <a:rPr lang="ru-RU" smtClean="0"/>
              <a:pPr/>
              <a:t>20.01.2020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D1E3-EAC2-4D35-90C2-6834B6788A3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ru-RU" dirty="0"/>
              <a:t>Введение в ООП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1</a:t>
            </a:r>
            <a:r>
              <a:rPr lang="en-US" dirty="0"/>
              <a:t>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Основной принцип инкапсуляции:</a:t>
            </a:r>
            <a:r>
              <a:rPr lang="ru-RU" dirty="0"/>
              <a:t> поля класса не должны быть напрямую доступны через объект этого класса. </a:t>
            </a:r>
          </a:p>
          <a:p>
            <a:r>
              <a:rPr lang="ru-RU" dirty="0"/>
              <a:t>Вместо определения общедоступных полей (которые легко приводят к повреждению данных), управление данными осуществляется с помощью:</a:t>
            </a:r>
          </a:p>
          <a:p>
            <a:pPr lvl="1"/>
            <a:r>
              <a:rPr lang="ru-RU" dirty="0"/>
              <a:t>селектора и модификатора; </a:t>
            </a:r>
          </a:p>
          <a:p>
            <a:pPr lvl="1"/>
            <a:r>
              <a:rPr lang="ru-RU" dirty="0"/>
              <a:t>свойства.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/>
              <a:t>Синтаксис свойства:</a:t>
            </a:r>
          </a:p>
          <a:p>
            <a:pPr>
              <a:buNone/>
            </a:pPr>
            <a:r>
              <a:rPr lang="ru-RU" dirty="0"/>
              <a:t>[ атрибуты ] [ спецификаторы ] тип </a:t>
            </a:r>
            <a:r>
              <a:rPr lang="ru-RU" dirty="0" err="1"/>
              <a:t>имя_свойства</a:t>
            </a:r>
            <a:r>
              <a:rPr lang="ru-RU" dirty="0"/>
              <a:t> </a:t>
            </a:r>
          </a:p>
          <a:p>
            <a:pPr>
              <a:buNone/>
            </a:pPr>
            <a:r>
              <a:rPr lang="ru-RU" dirty="0"/>
              <a:t>{</a:t>
            </a:r>
          </a:p>
          <a:p>
            <a:pPr>
              <a:buNone/>
            </a:pPr>
            <a:r>
              <a:rPr lang="ru-RU" dirty="0"/>
              <a:t>	[ </a:t>
            </a:r>
            <a:r>
              <a:rPr lang="ru-RU" dirty="0" err="1"/>
              <a:t>get</a:t>
            </a:r>
            <a:r>
              <a:rPr lang="ru-RU" dirty="0"/>
              <a:t> </a:t>
            </a:r>
            <a:r>
              <a:rPr lang="ru-RU" dirty="0" err="1"/>
              <a:t>код_доступа</a:t>
            </a:r>
            <a:r>
              <a:rPr lang="ru-RU" dirty="0"/>
              <a:t> ]</a:t>
            </a:r>
          </a:p>
          <a:p>
            <a:pPr>
              <a:buNone/>
            </a:pPr>
            <a:r>
              <a:rPr lang="ru-RU" dirty="0"/>
              <a:t>	[ </a:t>
            </a:r>
            <a:r>
              <a:rPr lang="ru-RU" dirty="0" err="1"/>
              <a:t>set</a:t>
            </a:r>
            <a:r>
              <a:rPr lang="ru-RU" dirty="0"/>
              <a:t> </a:t>
            </a:r>
            <a:r>
              <a:rPr lang="ru-RU" dirty="0" err="1"/>
              <a:t>код_доступа</a:t>
            </a:r>
            <a:r>
              <a:rPr lang="ru-RU" dirty="0"/>
              <a:t> ]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Свойства, а в особенности их часть </a:t>
            </a:r>
            <a:r>
              <a:rPr lang="ru-RU" dirty="0" err="1"/>
              <a:t>set</a:t>
            </a:r>
            <a:r>
              <a:rPr lang="ru-RU" dirty="0"/>
              <a:t> — это общепринятое место для размещения бизнес-правил класса.</a:t>
            </a:r>
          </a:p>
          <a:p>
            <a:pPr>
              <a:buNone/>
            </a:pPr>
            <a:r>
              <a:rPr lang="ru-RU" dirty="0"/>
              <a:t>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7EAAB-66B7-4744-B903-8FEE538F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F8C13-AAC3-4189-818A-6572D23DC3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Point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x,</a:t>
            </a:r>
            <a:r>
              <a:rPr lang="ru-RU" dirty="0"/>
              <a:t> </a:t>
            </a:r>
            <a:r>
              <a:rPr lang="en-US" dirty="0"/>
              <a:t>y;</a:t>
            </a:r>
          </a:p>
          <a:p>
            <a:pPr marL="0" indent="0">
              <a:buNone/>
            </a:pPr>
            <a:r>
              <a:rPr lang="en-US" dirty="0"/>
              <a:t>public int X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get{return x;}</a:t>
            </a:r>
          </a:p>
          <a:p>
            <a:pPr marL="0" indent="0">
              <a:buNone/>
            </a:pPr>
            <a:r>
              <a:rPr lang="en-US" dirty="0"/>
              <a:t>set{x=value;}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4DC9C77-0A74-409E-B750-ACDF811B14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int 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get{return x;}</a:t>
            </a:r>
          </a:p>
          <a:p>
            <a:pPr marL="0" indent="0">
              <a:buNone/>
            </a:pPr>
            <a:r>
              <a:rPr lang="en-US" dirty="0"/>
              <a:t>set{x=value;}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 . . . . .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6869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Автоматические свойства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Если бизнес-правила </a:t>
            </a:r>
            <a:r>
              <a:rPr lang="ru-RU" dirty="0" err="1"/>
              <a:t>отсутмствуют</a:t>
            </a:r>
            <a:r>
              <a:rPr lang="ru-RU" dirty="0"/>
              <a:t> и необходимо просто присвоить и/или вернуть значение поля, то можно использовать автоматические свойства (</a:t>
            </a:r>
            <a:r>
              <a:rPr lang="ru-RU" dirty="0" err="1"/>
              <a:t>автосвойства</a:t>
            </a:r>
            <a:r>
              <a:rPr lang="ru-RU" dirty="0"/>
              <a:t>). </a:t>
            </a:r>
          </a:p>
          <a:p>
            <a:r>
              <a:rPr lang="ru-RU" dirty="0"/>
              <a:t>Создавать автоматические свойства, предназначенные только для чтения или только для записи, нельзя. </a:t>
            </a:r>
          </a:p>
          <a:p>
            <a:pPr>
              <a:buNone/>
            </a:pPr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7EAAB-66B7-4744-B903-8FEE538F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F9B461-DF2B-47AD-B413-F35C12B71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Point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int X{ get; set;}</a:t>
            </a:r>
          </a:p>
          <a:p>
            <a:pPr marL="0" indent="0">
              <a:buNone/>
            </a:pPr>
            <a:r>
              <a:rPr lang="en-US" dirty="0"/>
              <a:t>	public int Y {get; set;}</a:t>
            </a:r>
          </a:p>
          <a:p>
            <a:pPr marL="0" indent="0">
              <a:buNone/>
            </a:pPr>
            <a:r>
              <a:rPr lang="en-US" dirty="0"/>
              <a:t>. . . . .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207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Money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rub;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kop;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Rub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get { return rub; }</a:t>
            </a:r>
          </a:p>
          <a:p>
            <a:pPr marL="0" indent="0">
              <a:buNone/>
            </a:pPr>
            <a:r>
              <a:rPr lang="en-US" dirty="0"/>
              <a:t>            set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rub = value;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int</a:t>
            </a:r>
            <a:r>
              <a:rPr lang="en-US" dirty="0"/>
              <a:t> Kop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get { return kop; }</a:t>
            </a:r>
          </a:p>
          <a:p>
            <a:pPr marL="0" indent="0">
              <a:buNone/>
            </a:pPr>
            <a:r>
              <a:rPr lang="en-US" dirty="0"/>
              <a:t>            set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nl-NL" dirty="0"/>
              <a:t>                if (value &lt; 100) kop = value;</a:t>
            </a:r>
          </a:p>
          <a:p>
            <a:pPr marL="0" indent="0">
              <a:buNone/>
            </a:pPr>
            <a:r>
              <a:rPr lang="en-US" dirty="0"/>
              <a:t>                else</a:t>
            </a:r>
          </a:p>
          <a:p>
            <a:pPr marL="0" indent="0">
              <a:buNone/>
            </a:pPr>
            <a:r>
              <a:rPr lang="ru-RU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rub += value / 100;</a:t>
            </a:r>
          </a:p>
          <a:p>
            <a:pPr marL="0" indent="0">
              <a:buNone/>
            </a:pPr>
            <a:r>
              <a:rPr lang="en-US" dirty="0"/>
              <a:t>                    kop = value % 100;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34162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556792"/>
            <a:ext cx="4038600" cy="49971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public Money()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Rub = 0;</a:t>
            </a:r>
          </a:p>
          <a:p>
            <a:pPr marL="0" indent="0">
              <a:buNone/>
            </a:pPr>
            <a:r>
              <a:rPr lang="en-US" dirty="0"/>
              <a:t>            Kop = 0;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 public Money(</a:t>
            </a:r>
            <a:r>
              <a:rPr lang="en-US" dirty="0" err="1"/>
              <a:t>int</a:t>
            </a:r>
            <a:r>
              <a:rPr lang="en-US" dirty="0"/>
              <a:t> r, </a:t>
            </a:r>
            <a:r>
              <a:rPr lang="en-US" dirty="0" err="1"/>
              <a:t>int</a:t>
            </a:r>
            <a:r>
              <a:rPr lang="en-US" dirty="0"/>
              <a:t> k)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Rub = r;</a:t>
            </a:r>
          </a:p>
          <a:p>
            <a:pPr marL="0" indent="0">
              <a:buNone/>
            </a:pPr>
            <a:r>
              <a:rPr lang="en-US" dirty="0"/>
              <a:t>            Kop = k;</a:t>
            </a:r>
          </a:p>
          <a:p>
            <a:pPr marL="0" indent="0">
              <a:buNone/>
            </a:pPr>
            <a:r>
              <a:rPr lang="ru-RU" dirty="0"/>
              <a:t>        }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sz="2700" dirty="0"/>
              <a:t>public void Show()</a:t>
            </a:r>
          </a:p>
          <a:p>
            <a:pPr marL="400050" lvl="1" indent="0">
              <a:buNone/>
            </a:pPr>
            <a:r>
              <a:rPr lang="ru-RU" sz="2700" dirty="0"/>
              <a:t>        {</a:t>
            </a:r>
          </a:p>
          <a:p>
            <a:pPr marL="400050" lvl="1" indent="0">
              <a:buNone/>
            </a:pPr>
            <a:r>
              <a:rPr lang="en-US" sz="2700" dirty="0"/>
              <a:t>            </a:t>
            </a:r>
            <a:r>
              <a:rPr lang="en-US" sz="2700" dirty="0" err="1"/>
              <a:t>Console.WriteLine</a:t>
            </a:r>
            <a:r>
              <a:rPr lang="en-US" sz="2700" dirty="0"/>
              <a:t>($"{Rub} </a:t>
            </a:r>
            <a:r>
              <a:rPr lang="ru-RU" sz="2700" dirty="0"/>
              <a:t>руб. {</a:t>
            </a:r>
            <a:r>
              <a:rPr lang="en-US" sz="2700" dirty="0"/>
              <a:t>Kop} </a:t>
            </a:r>
            <a:r>
              <a:rPr lang="ru-RU" sz="2700" dirty="0"/>
              <a:t>коп.");</a:t>
            </a:r>
          </a:p>
          <a:p>
            <a:pPr marL="400050" lvl="1" indent="0">
              <a:buNone/>
            </a:pPr>
            <a:r>
              <a:rPr lang="ru-RU" sz="2700" dirty="0"/>
              <a:t>        }</a:t>
            </a:r>
          </a:p>
          <a:p>
            <a:pPr marL="400050" lvl="1" indent="0">
              <a:buNone/>
            </a:pPr>
            <a:r>
              <a:rPr lang="ru-RU" sz="2700" dirty="0"/>
              <a:t>    }</a:t>
            </a:r>
          </a:p>
          <a:p>
            <a:pPr marL="400050" lvl="1" indent="0">
              <a:buNone/>
            </a:pPr>
            <a:r>
              <a:rPr lang="ru-RU" sz="2700" dirty="0"/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60032" y="1628800"/>
            <a:ext cx="4038600" cy="49971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class Program</a:t>
            </a:r>
          </a:p>
          <a:p>
            <a:pPr marL="0" indent="0">
              <a:buNone/>
            </a:pPr>
            <a:r>
              <a:rPr lang="ru-RU" dirty="0"/>
              <a:t>    {</a:t>
            </a:r>
          </a:p>
          <a:p>
            <a:pPr marL="0" indent="0"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Money m1 = new Money();</a:t>
            </a:r>
          </a:p>
          <a:p>
            <a:pPr marL="0" indent="0">
              <a:buNone/>
            </a:pPr>
            <a:r>
              <a:rPr lang="en-US" dirty="0"/>
              <a:t>            m1.Show();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     Money m2 = new Money(3, 50);</a:t>
            </a:r>
          </a:p>
          <a:p>
            <a:pPr marL="0" indent="0">
              <a:buNone/>
            </a:pPr>
            <a:r>
              <a:rPr lang="en-US" dirty="0"/>
              <a:t>            m2.Show();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     Money m3 = new Money(5, 120);</a:t>
            </a:r>
          </a:p>
          <a:p>
            <a:pPr marL="0" indent="0">
              <a:buNone/>
            </a:pPr>
            <a:r>
              <a:rPr lang="en-US" dirty="0"/>
              <a:t>            m3.Show();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675322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35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методов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В С# два или больше методов внутри одного класса могут иметь одинаковое имя, но при условии, что их параметры будут различными. </a:t>
            </a:r>
          </a:p>
          <a:p>
            <a:r>
              <a:rPr lang="ru-RU" dirty="0"/>
              <a:t>Такую ситуацию называют </a:t>
            </a:r>
            <a:r>
              <a:rPr lang="ru-RU" b="1" dirty="0"/>
              <a:t>перегрузкой методов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dirty="0" err="1"/>
              <a:t>method</a:t>
            </a:r>
            <a:r>
              <a:rPr lang="ru-RU" dirty="0"/>
              <a:t> </a:t>
            </a:r>
            <a:r>
              <a:rPr lang="ru-RU" dirty="0" err="1"/>
              <a:t>overloading</a:t>
            </a:r>
            <a:r>
              <a:rPr lang="ru-RU" dirty="0"/>
              <a:t>), а методы, которые в ней задействованы, — </a:t>
            </a:r>
            <a:r>
              <a:rPr lang="ru-RU" b="1" dirty="0"/>
              <a:t>перегруженными</a:t>
            </a:r>
            <a:r>
              <a:rPr lang="ru-RU" i="1" dirty="0"/>
              <a:t> </a:t>
            </a:r>
            <a:r>
              <a:rPr lang="ru-RU" dirty="0"/>
              <a:t>(</a:t>
            </a:r>
            <a:r>
              <a:rPr lang="ru-RU" dirty="0" err="1"/>
              <a:t>overloaded</a:t>
            </a:r>
            <a:r>
              <a:rPr lang="ru-RU" dirty="0"/>
              <a:t>). 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16288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Max(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a,int</a:t>
            </a:r>
            <a:r>
              <a:rPr lang="en-US" dirty="0"/>
              <a:t> b)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if(a&gt;b) return a; else return b;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double Max(double </a:t>
            </a:r>
            <a:r>
              <a:rPr lang="en-US" dirty="0" err="1"/>
              <a:t>a,double</a:t>
            </a:r>
            <a:r>
              <a:rPr lang="en-US" dirty="0"/>
              <a:t> b)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/>
              <a:t>	if(a&gt;b) return a; else return b;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public static Money </a:t>
            </a:r>
            <a:r>
              <a:rPr lang="en-US" sz="2000" dirty="0" err="1"/>
              <a:t>AddMoney</a:t>
            </a:r>
            <a:r>
              <a:rPr lang="en-US" sz="2000" dirty="0"/>
              <a:t>(Money m1, Money m2)</a:t>
            </a:r>
          </a:p>
          <a:p>
            <a:pPr marL="0" indent="0">
              <a:buNone/>
            </a:pPr>
            <a:r>
              <a:rPr lang="ru-RU" sz="2000" dirty="0"/>
              <a:t>        {</a:t>
            </a:r>
          </a:p>
          <a:p>
            <a:pPr marL="0" indent="0">
              <a:buNone/>
            </a:pPr>
            <a:r>
              <a:rPr lang="en-US" sz="2000" dirty="0"/>
              <a:t>            Money temp = new Money();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temp.Rub</a:t>
            </a:r>
            <a:r>
              <a:rPr lang="en-US" sz="2000" dirty="0"/>
              <a:t> = m1.Rub + m2.Rub;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temp.Kop</a:t>
            </a:r>
            <a:r>
              <a:rPr lang="en-US" sz="2000" dirty="0"/>
              <a:t> = m1.Kop + m2.Kop;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return temp;</a:t>
            </a:r>
          </a:p>
          <a:p>
            <a:pPr marL="0" indent="0">
              <a:buNone/>
            </a:pPr>
            <a:r>
              <a:rPr lang="ru-RU" sz="2000" dirty="0"/>
              <a:t>        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60032" y="16288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m1 = </a:t>
            </a:r>
            <a:r>
              <a:rPr lang="en-US" sz="2000" dirty="0" err="1"/>
              <a:t>Money.AddMoney</a:t>
            </a:r>
            <a:r>
              <a:rPr lang="en-US" sz="2000" dirty="0"/>
              <a:t>(m2, m3);</a:t>
            </a:r>
          </a:p>
          <a:p>
            <a:pPr marL="0" indent="0">
              <a:buNone/>
            </a:pPr>
            <a:r>
              <a:rPr lang="en-US" sz="2000" dirty="0"/>
              <a:t>            m1.Show();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52994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public Money </a:t>
            </a:r>
            <a:r>
              <a:rPr lang="en-US" sz="2000" dirty="0" err="1"/>
              <a:t>AddMoney</a:t>
            </a:r>
            <a:r>
              <a:rPr lang="en-US" sz="2000" dirty="0"/>
              <a:t>(Money m)</a:t>
            </a:r>
          </a:p>
          <a:p>
            <a:pPr marL="0" indent="0">
              <a:buNone/>
            </a:pPr>
            <a:r>
              <a:rPr lang="ru-RU" sz="2000" dirty="0"/>
              <a:t>        {</a:t>
            </a:r>
          </a:p>
          <a:p>
            <a:pPr marL="0" indent="0">
              <a:buNone/>
            </a:pPr>
            <a:r>
              <a:rPr lang="en-US" sz="2000" dirty="0"/>
              <a:t>            Money temp = new Money();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temp.Rub</a:t>
            </a:r>
            <a:r>
              <a:rPr lang="en-US" sz="2000" dirty="0"/>
              <a:t>=</a:t>
            </a:r>
            <a:r>
              <a:rPr lang="en-US" sz="2000" dirty="0" err="1"/>
              <a:t>this.Rub</a:t>
            </a:r>
            <a:r>
              <a:rPr lang="en-US" sz="2000" dirty="0"/>
              <a:t> +</a:t>
            </a:r>
            <a:r>
              <a:rPr lang="en-US" sz="2000" dirty="0" err="1"/>
              <a:t>m.Rub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temp.Kop</a:t>
            </a:r>
            <a:r>
              <a:rPr lang="en-US" sz="2000" dirty="0"/>
              <a:t>=</a:t>
            </a:r>
            <a:r>
              <a:rPr lang="en-US" sz="2000" dirty="0" err="1"/>
              <a:t>this.Kop</a:t>
            </a:r>
            <a:r>
              <a:rPr lang="en-US" sz="2000" dirty="0"/>
              <a:t> + </a:t>
            </a:r>
            <a:r>
              <a:rPr lang="en-US" sz="2000" dirty="0" err="1"/>
              <a:t>m.Kop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return temp;</a:t>
            </a:r>
          </a:p>
          <a:p>
            <a:pPr marL="0" indent="0">
              <a:buNone/>
            </a:pPr>
            <a:r>
              <a:rPr lang="ru-RU" sz="2000" dirty="0"/>
              <a:t>        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60032" y="16288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m1 = m2.AddMoney(m3);</a:t>
            </a:r>
          </a:p>
          <a:p>
            <a:pPr marL="0" indent="0">
              <a:buNone/>
            </a:pPr>
            <a:r>
              <a:rPr lang="en-US" sz="2000" dirty="0"/>
              <a:t>  m1.Show();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976438"/>
            <a:ext cx="76676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95536" y="2924944"/>
            <a:ext cx="2880320" cy="72008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24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Объектно-ориентированное программирование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Объектно-ориентированное программирование (ООП)</a:t>
            </a:r>
            <a:r>
              <a:rPr lang="ru-RU" dirty="0"/>
              <a:t> — методология программирования, основанная на представлении программы в виде совокупности </a:t>
            </a:r>
            <a:r>
              <a:rPr lang="ru-RU" b="1" u="sng" dirty="0"/>
              <a:t>объектов</a:t>
            </a:r>
            <a:r>
              <a:rPr lang="ru-RU" dirty="0"/>
              <a:t>, каждый из которых является экземпляром определенного </a:t>
            </a:r>
            <a:r>
              <a:rPr lang="ru-RU" b="1" u="sng" dirty="0"/>
              <a:t>класса</a:t>
            </a:r>
            <a:r>
              <a:rPr lang="ru-RU" dirty="0"/>
              <a:t>, а классы образуют </a:t>
            </a:r>
            <a:r>
              <a:rPr lang="ru-RU" b="1" u="sng" dirty="0"/>
              <a:t>иерархию наследования.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операций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перегрузки операций используется ключевое слово </a:t>
            </a:r>
            <a:r>
              <a:rPr lang="ru-RU" b="1" dirty="0" err="1"/>
              <a:t>operator</a:t>
            </a:r>
            <a:r>
              <a:rPr lang="ru-RU" dirty="0"/>
              <a:t>, позволяющее создать операторный метод, который определяет действие операции, связанное с его классом.</a:t>
            </a:r>
          </a:p>
          <a:p>
            <a:r>
              <a:rPr lang="ru-RU" dirty="0"/>
              <a:t>Существует две формы методов </a:t>
            </a:r>
            <a:r>
              <a:rPr lang="ru-RU" dirty="0" err="1"/>
              <a:t>operator</a:t>
            </a:r>
            <a:r>
              <a:rPr lang="ru-RU" dirty="0"/>
              <a:t>: одна используется для унарных операторов, а другая — для бинарных.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Правила перегрузки унарных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Можно определять в классе следующие унарные операции: </a:t>
            </a:r>
          </a:p>
          <a:p>
            <a:pPr marL="0" indent="0">
              <a:buNone/>
            </a:pPr>
            <a:r>
              <a:rPr lang="ru-RU" b="1" dirty="0"/>
              <a:t>			+ - !  ++ -- </a:t>
            </a:r>
            <a:r>
              <a:rPr lang="ru-RU" b="1" dirty="0" err="1"/>
              <a:t>true</a:t>
            </a:r>
            <a:r>
              <a:rPr lang="ru-RU" b="1" dirty="0"/>
              <a:t> </a:t>
            </a:r>
            <a:r>
              <a:rPr lang="ru-RU" b="1" dirty="0" err="1"/>
              <a:t>false</a:t>
            </a:r>
            <a:r>
              <a:rPr lang="ru-RU" b="1" dirty="0"/>
              <a:t>.</a:t>
            </a:r>
            <a:endParaRPr lang="ru-RU" dirty="0"/>
          </a:p>
          <a:p>
            <a:r>
              <a:rPr lang="ru-RU" dirty="0"/>
              <a:t>Префиксный и постфиксный инкременты не различаются.</a:t>
            </a:r>
          </a:p>
          <a:p>
            <a:r>
              <a:rPr lang="ru-RU" dirty="0"/>
              <a:t>Тип операнда должен совпадать с классом, для которого определен оператор. </a:t>
            </a:r>
          </a:p>
          <a:p>
            <a:r>
              <a:rPr lang="ru-RU" dirty="0"/>
              <a:t>Операция должна возвращать:</a:t>
            </a:r>
          </a:p>
          <a:p>
            <a:pPr lvl="1"/>
            <a:r>
              <a:rPr lang="ru-RU" dirty="0"/>
              <a:t>для операций +, -, ! и - величину любого типа;</a:t>
            </a:r>
          </a:p>
          <a:p>
            <a:pPr lvl="1"/>
            <a:r>
              <a:rPr lang="ru-RU" dirty="0"/>
              <a:t>для операций ++ и - - величину типа класса, для которого она определяется;</a:t>
            </a:r>
          </a:p>
          <a:p>
            <a:pPr lvl="1"/>
            <a:r>
              <a:rPr lang="ru-RU" dirty="0"/>
              <a:t>для операций </a:t>
            </a:r>
            <a:r>
              <a:rPr lang="ru-RU" dirty="0" err="1"/>
              <a:t>true</a:t>
            </a:r>
            <a:r>
              <a:rPr lang="ru-RU" dirty="0"/>
              <a:t> и </a:t>
            </a:r>
            <a:r>
              <a:rPr lang="ru-RU" dirty="0" err="1"/>
              <a:t>false</a:t>
            </a:r>
            <a:r>
              <a:rPr lang="ru-RU" dirty="0"/>
              <a:t> величину типа </a:t>
            </a:r>
            <a:r>
              <a:rPr lang="ru-RU" dirty="0" err="1"/>
              <a:t>bool</a:t>
            </a:r>
            <a:r>
              <a:rPr lang="ru-RU" dirty="0"/>
              <a:t>.</a:t>
            </a:r>
          </a:p>
          <a:p>
            <a:r>
              <a:rPr lang="ru-RU" dirty="0"/>
              <a:t>Операции не должны изменять значение передаваемого им операнда. </a:t>
            </a:r>
          </a:p>
          <a:p>
            <a:r>
              <a:rPr lang="ru-RU" dirty="0"/>
              <a:t>Операция, возвращающая величину типа класса, для которого она определяется, должна создать новый объект этого класса, выполнить с ним необходимые действия и передать его в качестве результата.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унарных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/>
              <a:t>public static </a:t>
            </a:r>
            <a:r>
              <a:rPr lang="ru-RU" dirty="0" err="1"/>
              <a:t>тип_возврата</a:t>
            </a:r>
            <a:r>
              <a:rPr lang="ru-RU" dirty="0"/>
              <a:t> </a:t>
            </a:r>
            <a:r>
              <a:rPr lang="en-US" dirty="0"/>
              <a:t>operator </a:t>
            </a:r>
            <a:r>
              <a:rPr lang="ru-RU" dirty="0"/>
              <a:t>ор</a:t>
            </a:r>
          </a:p>
          <a:p>
            <a:pPr indent="45720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( </a:t>
            </a:r>
            <a:r>
              <a:rPr lang="ru-RU" dirty="0" err="1"/>
              <a:t>тип_параметра</a:t>
            </a:r>
            <a:r>
              <a:rPr lang="ru-RU" dirty="0"/>
              <a:t> операнд)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{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// операции</a:t>
            </a: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}</a:t>
            </a:r>
          </a:p>
          <a:p>
            <a:pPr indent="457200" algn="just">
              <a:spcBef>
                <a:spcPts val="1200"/>
              </a:spcBef>
              <a:buNone/>
            </a:pPr>
            <a:r>
              <a:rPr lang="ru-RU" b="1" dirty="0">
                <a:solidFill>
                  <a:srgbClr val="FF0000"/>
                </a:solidFill>
              </a:rPr>
              <a:t>Параметры операторов не должны использовать модификатор </a:t>
            </a:r>
            <a:r>
              <a:rPr lang="ru-RU" b="1" dirty="0" err="1">
                <a:solidFill>
                  <a:srgbClr val="FF0000"/>
                </a:solidFill>
              </a:rPr>
              <a:t>ref</a:t>
            </a:r>
            <a:r>
              <a:rPr lang="ru-RU" b="1" dirty="0">
                <a:solidFill>
                  <a:srgbClr val="FF0000"/>
                </a:solidFill>
              </a:rPr>
              <a:t> или </a:t>
            </a:r>
            <a:r>
              <a:rPr lang="ru-RU" b="1" dirty="0" err="1">
                <a:solidFill>
                  <a:srgbClr val="FF0000"/>
                </a:solidFill>
              </a:rPr>
              <a:t>out</a:t>
            </a:r>
            <a:r>
              <a:rPr lang="ru-RU" b="1" dirty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  <a:p>
            <a:pPr indent="457200" algn="just">
              <a:spcBef>
                <a:spcPts val="120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перегрузки операции ++ для класса </a:t>
            </a:r>
            <a:r>
              <a:rPr lang="en-US" dirty="0"/>
              <a:t>Money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static Money operator ++(Money m)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m.Kop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          return m;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	m1++;</a:t>
            </a:r>
          </a:p>
          <a:p>
            <a:pPr marL="0" indent="0">
              <a:buNone/>
            </a:pPr>
            <a:r>
              <a:rPr lang="en-US" dirty="0"/>
              <a:t>            m1.Show();</a:t>
            </a:r>
          </a:p>
          <a:p>
            <a:pPr marL="0" indent="0">
              <a:buNone/>
            </a:pPr>
            <a:r>
              <a:rPr lang="en-US" dirty="0"/>
              <a:t>            Money m4 = new Money(1, 99);</a:t>
            </a:r>
          </a:p>
          <a:p>
            <a:pPr marL="0" indent="0">
              <a:buNone/>
            </a:pPr>
            <a:r>
              <a:rPr lang="en-US" dirty="0"/>
              <a:t>            ++m4;</a:t>
            </a:r>
          </a:p>
          <a:p>
            <a:pPr marL="0" indent="0">
              <a:buNone/>
            </a:pPr>
            <a:r>
              <a:rPr lang="en-US" dirty="0"/>
              <a:t>            m4.Show();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2352675"/>
            <a:ext cx="87439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бинарных операций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Можно определять в классе следующие бинарные операции:</a:t>
            </a:r>
          </a:p>
          <a:p>
            <a:pPr lvl="1" algn="ctr">
              <a:buNone/>
            </a:pPr>
            <a:r>
              <a:rPr lang="ru-RU" b="1" dirty="0"/>
              <a:t>+ - * / % &amp; ≪ ≫ = = ! = &gt; &lt; &gt; = &lt; =</a:t>
            </a:r>
          </a:p>
          <a:p>
            <a:r>
              <a:rPr lang="ru-RU" dirty="0"/>
              <a:t>Синтаксис объявителя бинарной операции:</a:t>
            </a:r>
          </a:p>
          <a:p>
            <a:pPr lvl="1">
              <a:buNone/>
            </a:pPr>
            <a:r>
              <a:rPr lang="ru-RU" dirty="0" err="1"/>
              <a:t>public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dirty="0" err="1"/>
              <a:t>тип_возврата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 err="1"/>
              <a:t>operator</a:t>
            </a:r>
            <a:r>
              <a:rPr lang="ru-RU" dirty="0"/>
              <a:t> </a:t>
            </a:r>
            <a:r>
              <a:rPr lang="ru-RU" dirty="0" err="1"/>
              <a:t>op</a:t>
            </a:r>
            <a:r>
              <a:rPr lang="en-US" dirty="0"/>
              <a:t>  (</a:t>
            </a:r>
            <a:r>
              <a:rPr lang="ru-RU" dirty="0"/>
              <a:t>тип_параметра1 операнд1, тип_параметра2 операнд2)</a:t>
            </a:r>
          </a:p>
          <a:p>
            <a:pPr lvl="1">
              <a:buNone/>
            </a:pPr>
            <a:r>
              <a:rPr lang="ru-RU" dirty="0"/>
              <a:t>{</a:t>
            </a:r>
          </a:p>
          <a:p>
            <a:pPr lvl="1">
              <a:buNone/>
            </a:pPr>
            <a:r>
              <a:rPr lang="ru-RU" dirty="0"/>
              <a:t>// операторы</a:t>
            </a:r>
          </a:p>
          <a:p>
            <a:pPr lvl="1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Правила перегрузки бинарных операций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Хотя бы один параметр, передаваемый в операцию, должен иметь тип класса, для которого она определяется. </a:t>
            </a:r>
          </a:p>
          <a:p>
            <a:r>
              <a:rPr lang="ru-RU" dirty="0"/>
              <a:t>Операция может возвращать величину любого типа.</a:t>
            </a:r>
          </a:p>
          <a:p>
            <a:r>
              <a:rPr lang="ru-RU" dirty="0"/>
              <a:t>Операции == и ! =, &gt; и &lt;, &gt;= и &lt;= определяются только парами и обычно возвращают логическое значение. </a:t>
            </a:r>
          </a:p>
          <a:p>
            <a:r>
              <a:rPr lang="ru-RU" dirty="0"/>
              <a:t>Чаще всего в классе определяют операции сравнения на равенство и неравенство для того, чтобы обеспечить сравнение объектов, а не их ссылок, как определено по умолчанию для ссылочных типов.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перегрузки бинарных операций для класса </a:t>
            </a:r>
            <a:r>
              <a:rPr lang="en-US"/>
              <a:t>Money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435280" cy="24048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 public static Money operator +(Money m1, Money m2)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Money temp = new Money();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pl-PL" dirty="0"/>
              <a:t>temp.Rub = m1.Rub + m2.Rub;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nl-NL" dirty="0"/>
              <a:t>temp.Kop = m1.Kop + m2.Kop;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return temp;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Содержимое 2">
            <a:extLst>
              <a:ext uri="{FF2B5EF4-FFF2-40B4-BE49-F238E27FC236}">
                <a16:creationId xmlns:a16="http://schemas.microsoft.com/office/drawing/2014/main" id="{FFD52F4B-AAD9-49FC-BEBA-0DD383482CE9}"/>
              </a:ext>
            </a:extLst>
          </p:cNvPr>
          <p:cNvSpPr txBox="1">
            <a:spLocks/>
          </p:cNvSpPr>
          <p:nvPr/>
        </p:nvSpPr>
        <p:spPr>
          <a:xfrm>
            <a:off x="421297" y="4143408"/>
            <a:ext cx="8435280" cy="2404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static void Main(string[] </a:t>
            </a:r>
            <a:r>
              <a:rPr lang="en-US" sz="2400" dirty="0" err="1"/>
              <a:t>args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ru-RU" sz="2400" dirty="0"/>
              <a:t>{</a:t>
            </a:r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en-US" sz="2200" dirty="0"/>
              <a:t>m1.Show(); 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en-US" sz="2200" dirty="0"/>
              <a:t>m2.Show();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ru-RU" sz="2200" dirty="0"/>
              <a:t>   </a:t>
            </a:r>
            <a:r>
              <a:rPr lang="en-US" sz="2200" dirty="0"/>
              <a:t>Money m4 = m1 + m2;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ru-RU" sz="2200" dirty="0"/>
              <a:t>   </a:t>
            </a:r>
            <a:r>
              <a:rPr lang="en-US" sz="2200" dirty="0"/>
              <a:t>m4.Show();</a:t>
            </a:r>
            <a:endParaRPr lang="ru-RU" sz="2200" dirty="0"/>
          </a:p>
          <a:p>
            <a:pPr marL="0" indent="0">
              <a:buNone/>
            </a:pPr>
            <a:r>
              <a:rPr lang="en-US" sz="2200" dirty="0"/>
              <a:t>    }   </a:t>
            </a:r>
            <a:endParaRPr lang="ru-RU" sz="22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C7B66D3-6ED4-4ACA-A35D-2F2345800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83355"/>
            <a:ext cx="6856743" cy="225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перегрузки бинарных операций для класса </a:t>
            </a:r>
            <a:r>
              <a:rPr lang="en-US" dirty="0"/>
              <a:t>Money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dirty="0"/>
              <a:t> public static Money operator +(int kop, Money m)</a:t>
            </a:r>
          </a:p>
          <a:p>
            <a:pPr marL="0" indent="0">
              <a:buNone/>
            </a:pPr>
            <a:r>
              <a:rPr lang="ru-RU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Money temp = new Money();</a:t>
            </a:r>
          </a:p>
          <a:p>
            <a:pPr marL="0" indent="0">
              <a:buNone/>
            </a:pPr>
            <a:r>
              <a:rPr lang="en-US" sz="2400" dirty="0" err="1"/>
              <a:t>temp.Rub</a:t>
            </a:r>
            <a:r>
              <a:rPr lang="en-US" sz="2400" dirty="0"/>
              <a:t> = </a:t>
            </a:r>
            <a:r>
              <a:rPr lang="en-US" sz="2400" dirty="0" err="1"/>
              <a:t>m.Rub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nl-NL" sz="2400" dirty="0"/>
              <a:t>temp.Kop =m.Kop+kop;</a:t>
            </a:r>
          </a:p>
          <a:p>
            <a:pPr marL="0" indent="0">
              <a:buNone/>
            </a:pPr>
            <a:r>
              <a:rPr lang="en-US" sz="2400" dirty="0"/>
              <a:t>return temp;</a:t>
            </a:r>
          </a:p>
          <a:p>
            <a:pPr marL="0" indent="0">
              <a:buNone/>
            </a:pPr>
            <a:r>
              <a:rPr lang="ru-RU" sz="2400" dirty="0"/>
              <a:t>        }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7ED8C6-CD5F-4907-BBB6-7BB49AB86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2040" y="1600200"/>
            <a:ext cx="403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public static Money operator +( Money m, int kop)</a:t>
            </a:r>
          </a:p>
          <a:p>
            <a:pPr marL="0" indent="0">
              <a:buNone/>
            </a:pPr>
            <a:r>
              <a:rPr lang="ru-RU" sz="2400" dirty="0"/>
              <a:t>        {</a:t>
            </a:r>
          </a:p>
          <a:p>
            <a:pPr marL="0" indent="0">
              <a:buNone/>
            </a:pPr>
            <a:r>
              <a:rPr lang="en-US" sz="2400" dirty="0"/>
              <a:t>Money temp = new Money();</a:t>
            </a:r>
          </a:p>
          <a:p>
            <a:pPr marL="0" indent="0">
              <a:buNone/>
            </a:pPr>
            <a:r>
              <a:rPr lang="en-US" sz="2400" dirty="0" err="1"/>
              <a:t>temp.Rub</a:t>
            </a:r>
            <a:r>
              <a:rPr lang="en-US" sz="2400" dirty="0"/>
              <a:t> = </a:t>
            </a:r>
            <a:r>
              <a:rPr lang="en-US" sz="2400" dirty="0" err="1"/>
              <a:t>m.Rub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nl-NL" sz="2400" dirty="0"/>
              <a:t>temp.Kop = m.Kop + kop;</a:t>
            </a:r>
          </a:p>
          <a:p>
            <a:pPr marL="0" indent="0">
              <a:buNone/>
            </a:pPr>
            <a:r>
              <a:rPr lang="en-US" sz="2400" dirty="0"/>
              <a:t>return temp;</a:t>
            </a:r>
          </a:p>
          <a:p>
            <a:pPr marL="0" indent="0">
              <a:buNone/>
            </a:pPr>
            <a:r>
              <a:rPr lang="ru-RU" sz="2400" dirty="0"/>
              <a:t>     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перегрузки бинарных операций для класса </a:t>
            </a:r>
            <a:r>
              <a:rPr lang="en-US" dirty="0"/>
              <a:t>Money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m1.Show();</a:t>
            </a:r>
          </a:p>
          <a:p>
            <a:pPr marL="0" indent="0">
              <a:buNone/>
            </a:pPr>
            <a:r>
              <a:rPr lang="en-US" dirty="0"/>
              <a:t>m4 = m1 + 123;</a:t>
            </a:r>
          </a:p>
          <a:p>
            <a:pPr marL="0" indent="0">
              <a:buNone/>
            </a:pPr>
            <a:r>
              <a:rPr lang="en-US" dirty="0"/>
              <a:t>m4.Show();</a:t>
            </a:r>
          </a:p>
          <a:p>
            <a:pPr marL="0" indent="0">
              <a:buNone/>
            </a:pPr>
            <a:r>
              <a:rPr lang="en-US" dirty="0"/>
              <a:t>m2.Show();</a:t>
            </a:r>
          </a:p>
          <a:p>
            <a:pPr marL="0" indent="0">
              <a:buNone/>
            </a:pPr>
            <a:r>
              <a:rPr lang="en-US" dirty="0"/>
              <a:t>m4 = 123 + m2;</a:t>
            </a:r>
          </a:p>
          <a:p>
            <a:pPr marL="0" indent="0">
              <a:buNone/>
            </a:pPr>
            <a:r>
              <a:rPr lang="en-US" dirty="0"/>
              <a:t>m4.Show();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4293C8-7CAD-49B4-AC9C-BFE5A60CD1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79712" y="2276872"/>
            <a:ext cx="6414864" cy="277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перегрузки бинарных операций для класса </a:t>
            </a:r>
            <a:r>
              <a:rPr lang="en-US" dirty="0"/>
              <a:t>Money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1D0416-3E2C-4FBF-B0FB-D2ED66B42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Money m5 = new Money(4, 50);</a:t>
            </a:r>
          </a:p>
          <a:p>
            <a:pPr marL="0" indent="0">
              <a:buNone/>
            </a:pPr>
            <a:r>
              <a:rPr lang="en-US" dirty="0"/>
              <a:t>m5.Show();</a:t>
            </a:r>
          </a:p>
          <a:p>
            <a:pPr marL="0" indent="0">
              <a:buNone/>
            </a:pPr>
            <a:r>
              <a:rPr lang="en-US" dirty="0"/>
              <a:t>Money m6 = new Money(4, 50);</a:t>
            </a:r>
          </a:p>
          <a:p>
            <a:pPr marL="0" indent="0">
              <a:buNone/>
            </a:pPr>
            <a:r>
              <a:rPr lang="en-US" dirty="0"/>
              <a:t>m6.Show();</a:t>
            </a:r>
          </a:p>
          <a:p>
            <a:pPr marL="0" indent="0">
              <a:buNone/>
            </a:pPr>
            <a:r>
              <a:rPr lang="en-US" dirty="0"/>
              <a:t>if (m5 == m6)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Равны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else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Не равны");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056E2A1-7CD9-4ED7-BB1C-BD3045C172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4540" y="2564904"/>
            <a:ext cx="6987324" cy="17281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свойства ООП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55000" lnSpcReduction="20000"/>
          </a:bodyPr>
          <a:lstStyle/>
          <a:p>
            <a:r>
              <a:rPr lang="ru-RU" b="1" u="sng" dirty="0"/>
              <a:t>Абстракция данных</a:t>
            </a:r>
            <a:r>
              <a:rPr lang="ru-RU" b="1" dirty="0"/>
              <a:t>. </a:t>
            </a:r>
            <a:r>
              <a:rPr lang="ru-RU" dirty="0"/>
              <a:t>Абстрагирование означает выделение значимой информации и исключение из рассмотрения незначимой.</a:t>
            </a:r>
            <a:br>
              <a:rPr lang="ru-RU" dirty="0"/>
            </a:br>
            <a:r>
              <a:rPr lang="ru-RU" dirty="0"/>
              <a:t>Абстракция данных — выделение </a:t>
            </a:r>
            <a:r>
              <a:rPr lang="ru-RU" b="1" dirty="0"/>
              <a:t>значимых</a:t>
            </a:r>
            <a:r>
              <a:rPr lang="ru-RU" dirty="0"/>
              <a:t> характеристик объекта, доступных остальной программе.</a:t>
            </a:r>
          </a:p>
          <a:p>
            <a:r>
              <a:rPr lang="ru-RU" b="1" u="sng" dirty="0"/>
              <a:t>Инкапсуляция </a:t>
            </a:r>
            <a:r>
              <a:rPr lang="ru-RU" dirty="0"/>
              <a:t>— свойство системы, позволяющее </a:t>
            </a:r>
            <a:r>
              <a:rPr lang="ru-RU" b="1" dirty="0"/>
              <a:t>объединить</a:t>
            </a:r>
            <a:r>
              <a:rPr lang="ru-RU" dirty="0"/>
              <a:t> данные и методы, работающие с ними, в классе. Некоторые языки (С++, </a:t>
            </a:r>
            <a:r>
              <a:rPr lang="ru-RU" dirty="0" err="1"/>
              <a:t>Java</a:t>
            </a:r>
            <a:r>
              <a:rPr lang="ru-RU" dirty="0"/>
              <a:t> или </a:t>
            </a:r>
            <a:r>
              <a:rPr lang="ru-RU" dirty="0" err="1"/>
              <a:t>Ruby</a:t>
            </a:r>
            <a:r>
              <a:rPr lang="ru-RU" dirty="0"/>
              <a:t>) отождествляют инкапсуляцию с </a:t>
            </a:r>
            <a:r>
              <a:rPr lang="ru-RU" b="1" dirty="0"/>
              <a:t>сокрытием</a:t>
            </a:r>
            <a:r>
              <a:rPr lang="ru-RU" dirty="0"/>
              <a:t> информации.</a:t>
            </a:r>
          </a:p>
          <a:p>
            <a:r>
              <a:rPr lang="ru-RU" b="1" u="sng" dirty="0"/>
              <a:t>Наследование</a:t>
            </a:r>
            <a:r>
              <a:rPr lang="ru-RU" dirty="0"/>
              <a:t> – это такое отношение между классами, когда один класс частично или полностью  </a:t>
            </a:r>
            <a:r>
              <a:rPr lang="ru-RU" b="1" dirty="0"/>
              <a:t>повторяет</a:t>
            </a:r>
            <a:r>
              <a:rPr lang="ru-RU" dirty="0"/>
              <a:t> структуру и поведение другого класса (одиночное наследование) или других (множественное наследование) классов. </a:t>
            </a:r>
          </a:p>
          <a:p>
            <a:r>
              <a:rPr lang="ru-RU" b="1" u="sng" dirty="0"/>
              <a:t>Полиморфизм подтипов </a:t>
            </a:r>
            <a:r>
              <a:rPr lang="ru-RU" dirty="0"/>
              <a:t>(в ООП называемый просто «полиморфизмом») — свойство системы, позволяющее использовать объекты с одинаковым интерфейсом без информации о типе и внутренней структуре объекта. Другой вид полиморфизма — </a:t>
            </a:r>
            <a:r>
              <a:rPr lang="ru-RU" b="1" dirty="0"/>
              <a:t>параметрический</a:t>
            </a:r>
            <a:r>
              <a:rPr lang="ru-RU" dirty="0"/>
              <a:t> — в ООП называют обобщённым программированием.</a:t>
            </a:r>
          </a:p>
          <a:p>
            <a:r>
              <a:rPr lang="ru-RU" b="1" u="sng" dirty="0"/>
              <a:t>Полиморфизм</a:t>
            </a:r>
            <a:r>
              <a:rPr lang="ru-RU" dirty="0"/>
              <a:t> – это свойство ООП, при котором методы разных классов (но относящихся к одной иерархии наследования) могут иметь одно и то же имя, но выполнять </a:t>
            </a:r>
            <a:r>
              <a:rPr lang="ru-RU" b="1" dirty="0"/>
              <a:t>разные действия</a:t>
            </a:r>
            <a:r>
              <a:rPr lang="ru-RU" dirty="0"/>
              <a:t>. 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использования бинарных операций для класса </a:t>
            </a:r>
            <a:r>
              <a:rPr lang="en-US" dirty="0"/>
              <a:t>Money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618856" cy="50691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static bool operator ==(Money m1, Money m2)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return m1.Rub == m2.Rub &amp;&amp; m1.Kop == m2.Kop;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en-US" dirty="0"/>
              <a:t>public static bool operator !=(Money m1, Money m2)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return !(m1.Rub == m2.Rub &amp;&amp; m1.Kop == m2.Kop);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466A35A-E6D4-4AFA-B809-0AC918C9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32040" y="1600200"/>
            <a:ext cx="421196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Money m5 = new Money(4, 50);</a:t>
            </a:r>
          </a:p>
          <a:p>
            <a:pPr marL="0" indent="0">
              <a:buNone/>
            </a:pPr>
            <a:r>
              <a:rPr lang="en-US" dirty="0"/>
              <a:t>m5.Show();</a:t>
            </a:r>
          </a:p>
          <a:p>
            <a:pPr marL="0" indent="0">
              <a:buNone/>
            </a:pPr>
            <a:r>
              <a:rPr lang="en-US" dirty="0"/>
              <a:t>Money m6 = new Money(4, 50);</a:t>
            </a:r>
          </a:p>
          <a:p>
            <a:pPr marL="0" indent="0">
              <a:buNone/>
            </a:pPr>
            <a:r>
              <a:rPr lang="en-US" dirty="0"/>
              <a:t>m6.Show();</a:t>
            </a:r>
          </a:p>
          <a:p>
            <a:pPr marL="0" indent="0">
              <a:buNone/>
            </a:pPr>
            <a:r>
              <a:rPr lang="en-US" dirty="0"/>
              <a:t>if (m5 == m6)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Равны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else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ru-RU" dirty="0"/>
              <a:t>Не равны");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236BA3-5E09-4D1D-A1B1-DAEFFB12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8195"/>
            <a:ext cx="9144000" cy="2261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преобразования типа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double x=100; //</a:t>
            </a:r>
            <a:r>
              <a:rPr lang="ru-RU" dirty="0"/>
              <a:t>неявное преобразование </a:t>
            </a:r>
          </a:p>
          <a:p>
            <a:pPr marL="0" indent="0">
              <a:buNone/>
            </a:pPr>
            <a:r>
              <a:rPr lang="en-US" dirty="0"/>
              <a:t>int y=(int)4.5;//</a:t>
            </a:r>
            <a:r>
              <a:rPr lang="ru-RU" dirty="0"/>
              <a:t>явное преобразование типа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Неявное преобразование выполняется автоматически:</a:t>
            </a:r>
          </a:p>
          <a:p>
            <a:pPr lvl="1"/>
            <a:r>
              <a:rPr lang="ru-RU" dirty="0"/>
              <a:t>при присваивании объекта переменной целевого типа;</a:t>
            </a:r>
          </a:p>
          <a:p>
            <a:pPr lvl="1"/>
            <a:r>
              <a:rPr lang="ru-RU" dirty="0"/>
              <a:t>при использовании объекта в выражении, содержащем переменные целевого типа;</a:t>
            </a:r>
          </a:p>
          <a:p>
            <a:pPr lvl="1"/>
            <a:r>
              <a:rPr lang="ru-RU" dirty="0"/>
              <a:t>при передаче объекта в метод на место параметра целевого типа;</a:t>
            </a:r>
          </a:p>
          <a:p>
            <a:pPr lvl="1"/>
            <a:r>
              <a:rPr lang="ru-RU" dirty="0"/>
              <a:t>при явном приведении типа.</a:t>
            </a:r>
          </a:p>
          <a:p>
            <a:r>
              <a:rPr lang="ru-RU" dirty="0"/>
              <a:t>Явное преобразование выполняется при использовании операции приведения типа.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7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преобразования типа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Операции преобразования типа</a:t>
            </a:r>
            <a:r>
              <a:rPr lang="ru-RU" dirty="0"/>
              <a:t> обеспечивают возможность явного и неявного преобразования между пользовательскими типами данных. </a:t>
            </a:r>
          </a:p>
          <a:p>
            <a:r>
              <a:rPr lang="ru-RU" dirty="0"/>
              <a:t>Синтаксис  для операции преобразования типа:</a:t>
            </a:r>
          </a:p>
          <a:p>
            <a:pPr>
              <a:buNone/>
            </a:pPr>
            <a:r>
              <a:rPr lang="ru-RU" b="1" dirty="0" err="1"/>
              <a:t>implicit</a:t>
            </a:r>
            <a:r>
              <a:rPr lang="ru-RU" b="1" dirty="0"/>
              <a:t> </a:t>
            </a:r>
            <a:r>
              <a:rPr lang="ru-RU" b="1" dirty="0" err="1"/>
              <a:t>operator</a:t>
            </a:r>
            <a:r>
              <a:rPr lang="ru-RU" b="1" dirty="0"/>
              <a:t> тип ( параметр ) // неявное преобразование</a:t>
            </a:r>
          </a:p>
          <a:p>
            <a:pPr>
              <a:buNone/>
            </a:pPr>
            <a:r>
              <a:rPr lang="ru-RU" b="1" dirty="0" err="1"/>
              <a:t>explicit</a:t>
            </a:r>
            <a:r>
              <a:rPr lang="ru-RU" b="1" dirty="0"/>
              <a:t> </a:t>
            </a:r>
            <a:r>
              <a:rPr lang="ru-RU" b="1" dirty="0" err="1"/>
              <a:t>operator</a:t>
            </a:r>
            <a:r>
              <a:rPr lang="ru-RU" b="1" dirty="0"/>
              <a:t> тип ( параметр ) // явное преобразование</a:t>
            </a:r>
          </a:p>
          <a:p>
            <a:pPr>
              <a:buNone/>
            </a:pPr>
            <a:endParaRPr lang="ru-RU" dirty="0"/>
          </a:p>
          <a:p>
            <a:r>
              <a:rPr lang="ru-RU" dirty="0"/>
              <a:t>Эти операции выполняют преобразование из типа параметра в тип, указанный в заголовке операции. </a:t>
            </a:r>
          </a:p>
          <a:p>
            <a:r>
              <a:rPr lang="ru-RU" dirty="0"/>
              <a:t>Одним из этих типов должен быть класс, для которого определяется операция. </a:t>
            </a:r>
          </a:p>
          <a:p>
            <a:r>
              <a:rPr lang="ru-RU" dirty="0"/>
              <a:t>Таким образом, операции выполняют преобразования либо типа класса к другому типу, либо наоборот.</a:t>
            </a:r>
          </a:p>
        </p:txBody>
      </p:sp>
    </p:spTree>
    <p:extLst>
      <p:ext uri="{BB962C8B-B14F-4D97-AF65-F5344CB8AC3E}">
        <p14:creationId xmlns:p14="http://schemas.microsoft.com/office/powerpoint/2010/main" val="1340071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Примеры операции приведения типа для класса </a:t>
            </a:r>
            <a:r>
              <a:rPr lang="en-US" dirty="0"/>
              <a:t>Money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static implicit operator double(Money m)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m.Rub</a:t>
            </a:r>
            <a:r>
              <a:rPr lang="en-US" dirty="0"/>
              <a:t> + </a:t>
            </a:r>
            <a:r>
              <a:rPr lang="en-US" dirty="0" err="1"/>
              <a:t>m.Kop</a:t>
            </a:r>
            <a:r>
              <a:rPr lang="en-US" dirty="0"/>
              <a:t> / 100;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public static explicit operator int(Money m)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m.Rub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775CAC-2CF6-4FFE-B72E-6EC041F69A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         m5.Show();</a:t>
            </a:r>
          </a:p>
          <a:p>
            <a:pPr marL="0" indent="0">
              <a:buNone/>
            </a:pPr>
            <a:r>
              <a:rPr lang="en-US" dirty="0"/>
              <a:t>            double x = m5;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(x);</a:t>
            </a:r>
          </a:p>
          <a:p>
            <a:pPr marL="0" indent="0">
              <a:buNone/>
            </a:pPr>
            <a:r>
              <a:rPr lang="en-US" dirty="0"/>
              <a:t>            int y = (int)m5;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(y);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3767EC-EAED-4887-A738-60B26213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60848"/>
            <a:ext cx="9144000" cy="2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7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EE152-9F0C-4CFF-A97F-9E7F301A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B2919-9681-4050-B571-CEDF324B2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MoneyArray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Money[] </a:t>
            </a:r>
            <a:r>
              <a:rPr lang="en-US" dirty="0" err="1"/>
              <a:t>arr</a:t>
            </a:r>
            <a:r>
              <a:rPr lang="en-US" dirty="0"/>
              <a:t>=null;</a:t>
            </a:r>
          </a:p>
          <a:p>
            <a:pPr marL="0" indent="0">
              <a:buNone/>
            </a:pPr>
            <a:r>
              <a:rPr lang="en-US" dirty="0"/>
              <a:t>static Random </a:t>
            </a:r>
            <a:r>
              <a:rPr lang="en-US" dirty="0" err="1"/>
              <a:t>rnd</a:t>
            </a:r>
            <a:r>
              <a:rPr lang="en-US" dirty="0"/>
              <a:t> = new Random();</a:t>
            </a:r>
          </a:p>
          <a:p>
            <a:pPr marL="0" indent="0">
              <a:buNone/>
            </a:pPr>
            <a:r>
              <a:rPr lang="en-US" dirty="0"/>
              <a:t>public int Length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get { return </a:t>
            </a:r>
            <a:r>
              <a:rPr lang="en-US" dirty="0" err="1"/>
              <a:t>arr.Length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11FA589-F118-439B-AA8B-11EB485D5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public </a:t>
            </a:r>
            <a:r>
              <a:rPr lang="en-US" dirty="0" err="1"/>
              <a:t>MoneyArray</a:t>
            </a:r>
            <a:r>
              <a:rPr lang="en-US" dirty="0"/>
              <a:t>(int size)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 = new Money[size];</a:t>
            </a:r>
          </a:p>
          <a:p>
            <a:pPr marL="0" indent="0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size;i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ru-RU" dirty="0"/>
              <a:t> {</a:t>
            </a:r>
          </a:p>
          <a:p>
            <a:pPr marL="0" indent="0">
              <a:buNone/>
            </a:pPr>
            <a:r>
              <a:rPr lang="en-US" dirty="0"/>
              <a:t>Money m = new Money(</a:t>
            </a:r>
            <a:r>
              <a:rPr lang="en-US" dirty="0" err="1"/>
              <a:t>rnd.Next</a:t>
            </a:r>
            <a:r>
              <a:rPr lang="en-US" dirty="0"/>
              <a:t>(0, 100), </a:t>
            </a:r>
            <a:r>
              <a:rPr lang="en-US" dirty="0" err="1"/>
              <a:t>rnd.Next</a:t>
            </a:r>
            <a:r>
              <a:rPr lang="en-US" dirty="0"/>
              <a:t>(0, 100));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m;</a:t>
            </a:r>
          </a:p>
          <a:p>
            <a:pPr marL="0" indent="0">
              <a:buNone/>
            </a:pPr>
            <a:r>
              <a:rPr lang="ru-RU" dirty="0"/>
              <a:t>}                   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1166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EE152-9F0C-4CFF-A97F-9E7F301A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B2919-9681-4050-B571-CEDF324B2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600" dirty="0"/>
              <a:t>public </a:t>
            </a:r>
            <a:r>
              <a:rPr lang="en-US" sz="2600" dirty="0" err="1"/>
              <a:t>MoneyArray</a:t>
            </a:r>
            <a:r>
              <a:rPr lang="en-US" sz="2600" dirty="0"/>
              <a:t>(params Money[] list)</a:t>
            </a:r>
          </a:p>
          <a:p>
            <a:pPr marL="0" indent="0">
              <a:buNone/>
            </a:pPr>
            <a:r>
              <a:rPr lang="ru-RU" sz="2600" dirty="0"/>
              <a:t>{</a:t>
            </a:r>
          </a:p>
          <a:p>
            <a:pPr marL="0" indent="0">
              <a:buNone/>
            </a:pPr>
            <a:r>
              <a:rPr lang="en-US" sz="2600" dirty="0" err="1"/>
              <a:t>arr</a:t>
            </a:r>
            <a:r>
              <a:rPr lang="en-US" sz="2600" dirty="0"/>
              <a:t> = new Money[</a:t>
            </a:r>
            <a:r>
              <a:rPr lang="en-US" sz="2600" dirty="0" err="1"/>
              <a:t>list.Length</a:t>
            </a:r>
            <a:r>
              <a:rPr lang="en-US" sz="2600" dirty="0"/>
              <a:t>];</a:t>
            </a:r>
          </a:p>
          <a:p>
            <a:pPr marL="0" indent="0">
              <a:buNone/>
            </a:pPr>
            <a:r>
              <a:rPr lang="nn-NO" sz="2600" dirty="0"/>
              <a:t>for (int i = 0; i &lt; list.Length; i++)</a:t>
            </a:r>
          </a:p>
          <a:p>
            <a:pPr marL="0" indent="0">
              <a:buNone/>
            </a:pPr>
            <a:r>
              <a:rPr lang="ru-RU" sz="2600" dirty="0"/>
              <a:t>{</a:t>
            </a:r>
          </a:p>
          <a:p>
            <a:pPr marL="0" indent="0">
              <a:buNone/>
            </a:pPr>
            <a:r>
              <a:rPr lang="ru-RU" sz="2600" dirty="0"/>
              <a:t>	</a:t>
            </a:r>
            <a:r>
              <a:rPr lang="en-US" sz="2600" dirty="0" err="1"/>
              <a:t>arr</a:t>
            </a:r>
            <a:r>
              <a:rPr lang="en-US" sz="2600" dirty="0"/>
              <a:t>[</a:t>
            </a:r>
            <a:r>
              <a:rPr lang="en-US" sz="2600" dirty="0" err="1"/>
              <a:t>i</a:t>
            </a:r>
            <a:r>
              <a:rPr lang="en-US" sz="2600" dirty="0"/>
              <a:t>] = list[</a:t>
            </a:r>
            <a:r>
              <a:rPr lang="en-US" sz="2600" dirty="0" err="1"/>
              <a:t>i</a:t>
            </a:r>
            <a:r>
              <a:rPr lang="en-US" sz="2600" dirty="0"/>
              <a:t>];</a:t>
            </a:r>
            <a:endParaRPr lang="ru-RU" sz="2600" dirty="0"/>
          </a:p>
          <a:p>
            <a:pPr marL="0" indent="0">
              <a:buNone/>
            </a:pPr>
            <a:r>
              <a:rPr lang="ru-RU" sz="2600" dirty="0"/>
              <a:t>}</a:t>
            </a:r>
          </a:p>
          <a:p>
            <a:pPr marL="0" indent="0">
              <a:buNone/>
            </a:pPr>
            <a:r>
              <a:rPr lang="ru-RU" sz="2600" dirty="0"/>
              <a:t>}</a:t>
            </a:r>
          </a:p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11FA589-F118-439B-AA8B-11EB485D5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/>
              <a:t>public void Show()</a:t>
            </a:r>
          </a:p>
          <a:p>
            <a:pPr marL="0" indent="0">
              <a:buNone/>
            </a:pPr>
            <a:r>
              <a:rPr lang="ru-RU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for(int </a:t>
            </a:r>
            <a:r>
              <a:rPr lang="en-US" sz="2600" dirty="0" err="1"/>
              <a:t>i</a:t>
            </a:r>
            <a:r>
              <a:rPr lang="en-US" sz="2600" dirty="0"/>
              <a:t>=0;i&lt;</a:t>
            </a:r>
            <a:r>
              <a:rPr lang="en-US" sz="2600" dirty="0" err="1"/>
              <a:t>arr.Length;i</a:t>
            </a:r>
            <a:r>
              <a:rPr lang="en-US" sz="2600" dirty="0"/>
              <a:t>++)</a:t>
            </a:r>
          </a:p>
          <a:p>
            <a:pPr marL="0" indent="0">
              <a:buNone/>
            </a:pPr>
            <a:r>
              <a:rPr lang="ru-RU" sz="2600" dirty="0"/>
              <a:t>{</a:t>
            </a:r>
          </a:p>
          <a:p>
            <a:pPr marL="0" indent="0">
              <a:buNone/>
            </a:pPr>
            <a:r>
              <a:rPr lang="ru-RU" sz="2600" dirty="0"/>
              <a:t>	</a:t>
            </a:r>
            <a:r>
              <a:rPr lang="en-US" sz="2600" dirty="0" err="1"/>
              <a:t>arr</a:t>
            </a:r>
            <a:r>
              <a:rPr lang="en-US" sz="2600" dirty="0"/>
              <a:t>[</a:t>
            </a:r>
            <a:r>
              <a:rPr lang="en-US" sz="2600" dirty="0" err="1"/>
              <a:t>i</a:t>
            </a:r>
            <a:r>
              <a:rPr lang="en-US" sz="2600" dirty="0"/>
              <a:t>].Show();</a:t>
            </a:r>
          </a:p>
          <a:p>
            <a:pPr marL="0" indent="0">
              <a:buNone/>
            </a:pPr>
            <a:r>
              <a:rPr lang="ru-RU" sz="2600" dirty="0"/>
              <a:t>}</a:t>
            </a:r>
          </a:p>
          <a:p>
            <a:pPr marL="0" indent="0">
              <a:buNone/>
            </a:pPr>
            <a:r>
              <a:rPr lang="ru-RU" sz="2600" dirty="0"/>
              <a:t>}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3C5060-70B0-4FA1-BFAC-7832509AA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37" y="571500"/>
            <a:ext cx="56483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9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Методы-индексаторы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 элементам массивов можно обращаться используя операцию доступа по индексу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 В С# имеется возможность проектировать специальные классы, которые могут быть индексированы подобно стандартному массиву, посредством определения </a:t>
            </a:r>
            <a:r>
              <a:rPr lang="ru-RU" b="1" dirty="0"/>
              <a:t>метода-индексатора</a:t>
            </a:r>
            <a:r>
              <a:rPr lang="ru-RU" dirty="0"/>
              <a:t>. </a:t>
            </a:r>
          </a:p>
          <a:p>
            <a:r>
              <a:rPr lang="ru-RU" dirty="0"/>
              <a:t>Индексаторы могут характеризоваться одной или несколькими размерностями.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Синтаксис одномерного индексатора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b="1" dirty="0" err="1"/>
              <a:t>тип_элемента</a:t>
            </a:r>
            <a:r>
              <a:rPr lang="ru-RU" b="1" dirty="0"/>
              <a:t> </a:t>
            </a:r>
            <a:r>
              <a:rPr lang="ru-RU" b="1" dirty="0" err="1"/>
              <a:t>this</a:t>
            </a:r>
            <a:r>
              <a:rPr lang="ru-RU" b="1" dirty="0"/>
              <a:t>[</a:t>
            </a:r>
            <a:r>
              <a:rPr lang="ru-RU" b="1" dirty="0" err="1"/>
              <a:t>int</a:t>
            </a:r>
            <a:r>
              <a:rPr lang="ru-RU" b="1" dirty="0"/>
              <a:t> индекс] </a:t>
            </a:r>
          </a:p>
          <a:p>
            <a:pPr>
              <a:buNone/>
            </a:pPr>
            <a:r>
              <a:rPr lang="ru-RU" dirty="0"/>
              <a:t>{ </a:t>
            </a:r>
          </a:p>
          <a:p>
            <a:pPr>
              <a:buNone/>
            </a:pPr>
            <a:r>
              <a:rPr lang="ru-RU" b="1" dirty="0" err="1"/>
              <a:t>get</a:t>
            </a:r>
            <a:r>
              <a:rPr lang="ru-RU" dirty="0"/>
              <a:t> { </a:t>
            </a:r>
          </a:p>
          <a:p>
            <a:pPr>
              <a:buNone/>
            </a:pPr>
            <a:r>
              <a:rPr lang="ru-RU" dirty="0"/>
              <a:t>// Возврат значения, заданного элементом индекс</a:t>
            </a:r>
          </a:p>
          <a:p>
            <a:pPr>
              <a:buNone/>
            </a:pPr>
            <a:r>
              <a:rPr lang="ru-RU" dirty="0"/>
              <a:t>      } </a:t>
            </a:r>
          </a:p>
          <a:p>
            <a:pPr>
              <a:buNone/>
            </a:pPr>
            <a:r>
              <a:rPr lang="ru-RU" b="1" dirty="0" err="1"/>
              <a:t>set</a:t>
            </a:r>
            <a:r>
              <a:rPr lang="ru-RU" dirty="0"/>
              <a:t> {</a:t>
            </a:r>
          </a:p>
          <a:p>
            <a:pPr>
              <a:buNone/>
            </a:pPr>
            <a:r>
              <a:rPr lang="ru-RU" dirty="0"/>
              <a:t>// Установка значения, заданного элементом индекс</a:t>
            </a:r>
          </a:p>
          <a:p>
            <a:pPr>
              <a:buNone/>
            </a:pPr>
            <a:r>
              <a:rPr lang="ru-RU" dirty="0"/>
              <a:t>        }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03351E-402F-47FC-8262-9931FB6E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4B18F7E-30C8-43CF-B0F7-4F9606469B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public Money this[int index]</a:t>
            </a:r>
          </a:p>
          <a:p>
            <a:pPr marL="0" indent="0">
              <a:buNone/>
            </a:pPr>
            <a:r>
              <a:rPr lang="ru-RU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get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arr</a:t>
            </a:r>
            <a:r>
              <a:rPr lang="en-US" dirty="0"/>
              <a:t>[index];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en-US" dirty="0"/>
              <a:t>            set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arr</a:t>
            </a:r>
            <a:r>
              <a:rPr lang="en-US" dirty="0"/>
              <a:t>[index] = value;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BC7287-AB99-493F-B053-16ADC6A6B0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(a2[0]);</a:t>
            </a:r>
          </a:p>
          <a:p>
            <a:pPr marL="0" indent="0">
              <a:buNone/>
            </a:pPr>
            <a:r>
              <a:rPr lang="en-US" dirty="0"/>
              <a:t>a2[0] = new Money(100, 100);</a:t>
            </a:r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(a2[0]);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(a2[1000]);</a:t>
            </a:r>
          </a:p>
          <a:p>
            <a:pPr marL="0" indent="0">
              <a:buNone/>
            </a:pPr>
            <a:r>
              <a:rPr lang="en-US" dirty="0"/>
              <a:t>a2[1000] = new Money(100, 100);            </a:t>
            </a:r>
            <a:r>
              <a:rPr lang="en-US" dirty="0" err="1"/>
              <a:t>Console.WriteLine</a:t>
            </a:r>
            <a:r>
              <a:rPr lang="en-US" dirty="0"/>
              <a:t>(a2[1000]);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04E408-A45F-44B1-86EC-6DC3062A7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126"/>
            <a:ext cx="9144000" cy="489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8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303351E-402F-47FC-8262-9931FB6E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4B18F7E-30C8-43CF-B0F7-4F9606469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51845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200" dirty="0"/>
              <a:t>public Money this[int index]</a:t>
            </a:r>
          </a:p>
          <a:p>
            <a:pPr marL="0" indent="0">
              <a:buNone/>
            </a:pPr>
            <a:r>
              <a:rPr lang="ru-RU" sz="3200" dirty="0"/>
              <a:t>        {</a:t>
            </a:r>
          </a:p>
          <a:p>
            <a:pPr marL="0" indent="0">
              <a:buNone/>
            </a:pPr>
            <a:r>
              <a:rPr lang="en-US" sz="3200" dirty="0"/>
              <a:t>            get</a:t>
            </a:r>
          </a:p>
          <a:p>
            <a:pPr marL="0" indent="0">
              <a:buNone/>
            </a:pPr>
            <a:r>
              <a:rPr lang="ru-RU" sz="3200" dirty="0"/>
              <a:t>            {</a:t>
            </a:r>
          </a:p>
          <a:p>
            <a:pPr marL="0" indent="0">
              <a:buNone/>
            </a:pPr>
            <a:r>
              <a:rPr lang="en-US" sz="3200" dirty="0"/>
              <a:t>                try</a:t>
            </a:r>
          </a:p>
          <a:p>
            <a:pPr marL="0" indent="0">
              <a:buNone/>
            </a:pPr>
            <a:r>
              <a:rPr lang="ru-RU" sz="3200" dirty="0"/>
              <a:t>                {</a:t>
            </a:r>
          </a:p>
          <a:p>
            <a:pPr marL="0" indent="0">
              <a:buNone/>
            </a:pPr>
            <a:r>
              <a:rPr lang="en-US" sz="3200" dirty="0"/>
              <a:t>                    return </a:t>
            </a:r>
            <a:r>
              <a:rPr lang="en-US" sz="3200" dirty="0" err="1"/>
              <a:t>arr</a:t>
            </a:r>
            <a:r>
              <a:rPr lang="en-US" sz="3200" dirty="0"/>
              <a:t>[index];</a:t>
            </a:r>
          </a:p>
          <a:p>
            <a:pPr marL="0" indent="0">
              <a:buNone/>
            </a:pPr>
            <a:r>
              <a:rPr lang="ru-RU" sz="3200" dirty="0"/>
              <a:t>                }</a:t>
            </a:r>
          </a:p>
          <a:p>
            <a:pPr marL="0" indent="0">
              <a:buNone/>
            </a:pPr>
            <a:r>
              <a:rPr lang="en-US" sz="3200" dirty="0"/>
              <a:t>                catch(</a:t>
            </a:r>
            <a:r>
              <a:rPr lang="en-US" sz="3200" dirty="0" err="1"/>
              <a:t>IndexOutOfRangeException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ru-RU" sz="3200" dirty="0"/>
              <a:t>                {</a:t>
            </a:r>
          </a:p>
          <a:p>
            <a:pPr marL="0" indent="0">
              <a:buNone/>
            </a:pPr>
            <a:r>
              <a:rPr lang="en-US" sz="3200" dirty="0"/>
              <a:t>                    </a:t>
            </a:r>
            <a:r>
              <a:rPr lang="en-US" sz="3200" dirty="0" err="1"/>
              <a:t>Console.WriteLine</a:t>
            </a:r>
            <a:r>
              <a:rPr lang="en-US" sz="3200" dirty="0"/>
              <a:t>("Error!");</a:t>
            </a:r>
          </a:p>
          <a:p>
            <a:pPr marL="0" indent="0">
              <a:buNone/>
            </a:pPr>
            <a:r>
              <a:rPr lang="en-US" sz="3200" dirty="0"/>
              <a:t>                    return </a:t>
            </a:r>
            <a:r>
              <a:rPr lang="en-US" sz="3200" dirty="0" err="1"/>
              <a:t>arr</a:t>
            </a:r>
            <a:r>
              <a:rPr lang="en-US" sz="3200" dirty="0"/>
              <a:t>[0];</a:t>
            </a:r>
          </a:p>
          <a:p>
            <a:pPr marL="0" indent="0">
              <a:buNone/>
            </a:pPr>
            <a:r>
              <a:rPr lang="ru-RU" sz="3200" dirty="0"/>
              <a:t>                }</a:t>
            </a:r>
          </a:p>
          <a:p>
            <a:pPr marL="0" indent="0">
              <a:buNone/>
            </a:pPr>
            <a:r>
              <a:rPr lang="ru-RU" sz="3200" dirty="0"/>
              <a:t>            }</a:t>
            </a:r>
          </a:p>
          <a:p>
            <a:pPr marL="0" indent="0">
              <a:buNone/>
            </a:pPr>
            <a:r>
              <a:rPr lang="en-US" sz="3200" dirty="0"/>
              <a:t>            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BC7287-AB99-493F-B053-16ADC6A6B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17638"/>
            <a:ext cx="4038600" cy="503569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set</a:t>
            </a:r>
          </a:p>
          <a:p>
            <a:pPr marL="0" indent="0">
              <a:buNone/>
            </a:pPr>
            <a:r>
              <a:rPr lang="ru-RU" dirty="0"/>
              <a:t>            {</a:t>
            </a:r>
          </a:p>
          <a:p>
            <a:pPr marL="0" indent="0">
              <a:buNone/>
            </a:pPr>
            <a:r>
              <a:rPr lang="en-US" dirty="0"/>
              <a:t>                try</a:t>
            </a:r>
          </a:p>
          <a:p>
            <a:pPr marL="0" indent="0">
              <a:buNone/>
            </a:pPr>
            <a:r>
              <a:rPr lang="ru-RU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arr</a:t>
            </a:r>
            <a:r>
              <a:rPr lang="en-US" dirty="0"/>
              <a:t>[index] = value;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</a:p>
          <a:p>
            <a:pPr marL="0" indent="0">
              <a:buNone/>
            </a:pPr>
            <a:r>
              <a:rPr lang="en-US" dirty="0"/>
              <a:t>                catch(</a:t>
            </a:r>
            <a:r>
              <a:rPr lang="en-US" dirty="0" err="1"/>
              <a:t>IndexOutOfRangeException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                {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Console.WriteLine</a:t>
            </a:r>
            <a:r>
              <a:rPr lang="en-US" dirty="0"/>
              <a:t>("Error!");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}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ADD7921-8C1D-40F2-B0FB-BE72639D7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234"/>
            <a:ext cx="9144000" cy="51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8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Объектно-ориентированные языки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06916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Как правило, объектно-ориентированный язык (ООЯ) содержит следующий набор элементов:</a:t>
            </a:r>
          </a:p>
          <a:p>
            <a:pPr lvl="1"/>
            <a:r>
              <a:rPr lang="ru-RU" dirty="0"/>
              <a:t>Объявление классов с полями (данными — членами класса) и методами (функциями — членами класса).</a:t>
            </a:r>
          </a:p>
          <a:p>
            <a:pPr lvl="1"/>
            <a:r>
              <a:rPr lang="ru-RU" dirty="0"/>
              <a:t>Механизм расширения класса (наследования) — порождение нового класса от существующего с автоматическим включением всех особенностей реализации класса-предка в состав класса-потомка. Большинство ООЯ поддерживают только единичное наследование.</a:t>
            </a:r>
          </a:p>
          <a:p>
            <a:pPr lvl="1"/>
            <a:r>
              <a:rPr lang="ru-RU" dirty="0"/>
              <a:t>Полиморфные переменные и параметры функций (методов), позволяющие присваивать одной и той же переменной экземпляры различных классов из одной иерархии наследования.</a:t>
            </a:r>
          </a:p>
          <a:p>
            <a:pPr lvl="1"/>
            <a:r>
              <a:rPr lang="ru-RU" dirty="0"/>
              <a:t>Полиморфное поведение экземпляров классов за счёт использования виртуальных методов. В некоторых ООЯ все методы классов являются виртуальными.</a:t>
            </a:r>
          </a:p>
          <a:p>
            <a:r>
              <a:rPr lang="ru-RU" dirty="0"/>
              <a:t>Некоторые языки добавляют к указанному минимальному набору :</a:t>
            </a:r>
          </a:p>
          <a:p>
            <a:pPr lvl="1"/>
            <a:r>
              <a:rPr lang="ru-RU" dirty="0"/>
              <a:t>Конструкторы, деструкторы.</a:t>
            </a:r>
          </a:p>
          <a:p>
            <a:pPr lvl="1"/>
            <a:r>
              <a:rPr lang="ru-RU" dirty="0"/>
              <a:t>Свойства (</a:t>
            </a:r>
            <a:r>
              <a:rPr lang="ru-RU" dirty="0" err="1"/>
              <a:t>аксессоры</a:t>
            </a:r>
            <a:r>
              <a:rPr lang="ru-RU" dirty="0"/>
              <a:t>).</a:t>
            </a:r>
          </a:p>
          <a:p>
            <a:pPr lvl="1"/>
            <a:r>
              <a:rPr lang="ru-RU" dirty="0"/>
              <a:t>Индексаторы.</a:t>
            </a:r>
          </a:p>
          <a:p>
            <a:pPr lvl="1"/>
            <a:r>
              <a:rPr lang="ru-RU" dirty="0"/>
              <a:t>Средства управления видимостью компонентов классов (интерфейсы или модификаторы доступа).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и объекты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556792"/>
            <a:ext cx="4038600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Программу на C# можно представить в виде взаимосвязанных взаимодействующих между собой объектов.</a:t>
            </a:r>
          </a:p>
          <a:p>
            <a:r>
              <a:rPr lang="ru-RU" dirty="0"/>
              <a:t>Описанием объекта является </a:t>
            </a:r>
            <a:r>
              <a:rPr lang="ru-RU" b="1" dirty="0"/>
              <a:t>класс</a:t>
            </a:r>
            <a:r>
              <a:rPr lang="ru-RU" dirty="0"/>
              <a:t>, а </a:t>
            </a:r>
            <a:r>
              <a:rPr lang="ru-RU" b="1" dirty="0"/>
              <a:t>объект</a:t>
            </a:r>
            <a:r>
              <a:rPr lang="ru-RU" dirty="0"/>
              <a:t> представляет единичную сущность этого класса.</a:t>
            </a:r>
          </a:p>
          <a:p>
            <a:r>
              <a:rPr lang="ru-RU" dirty="0"/>
              <a:t>Для каждого объекта при его создании в памяти </a:t>
            </a:r>
            <a:r>
              <a:rPr lang="ru-RU" b="1" dirty="0"/>
              <a:t>выделяется</a:t>
            </a:r>
            <a:r>
              <a:rPr lang="ru-RU" dirty="0"/>
              <a:t> отдельная область, в которой хранятся его данные.</a:t>
            </a:r>
          </a:p>
          <a:p>
            <a:r>
              <a:rPr lang="ru-RU" dirty="0"/>
              <a:t>Программист создает объекты класса с помощью операции </a:t>
            </a:r>
            <a:r>
              <a:rPr lang="ru-RU" b="1" dirty="0" err="1"/>
              <a:t>new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283968" y="1412776"/>
            <a:ext cx="4614664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Person {</a:t>
            </a:r>
          </a:p>
          <a:p>
            <a:pPr>
              <a:buNone/>
            </a:pPr>
            <a:r>
              <a:rPr lang="en-US" dirty="0"/>
              <a:t>	public string name;</a:t>
            </a:r>
          </a:p>
          <a:p>
            <a:pPr>
              <a:buNone/>
            </a:pPr>
            <a:r>
              <a:rPr lang="en-US" dirty="0"/>
              <a:t>	public </a:t>
            </a:r>
            <a:r>
              <a:rPr lang="en-US" dirty="0" err="1"/>
              <a:t>int</a:t>
            </a:r>
            <a:r>
              <a:rPr lang="en-US" dirty="0"/>
              <a:t> age;</a:t>
            </a:r>
          </a:p>
          <a:p>
            <a:pPr>
              <a:buNone/>
            </a:pPr>
            <a:r>
              <a:rPr lang="en-US" dirty="0"/>
              <a:t>	public Person(){</a:t>
            </a:r>
          </a:p>
          <a:p>
            <a:pPr>
              <a:buNone/>
            </a:pPr>
            <a:r>
              <a:rPr lang="en-US" dirty="0"/>
              <a:t>	name=“</a:t>
            </a:r>
            <a:r>
              <a:rPr lang="en-US" dirty="0" err="1"/>
              <a:t>NoName</a:t>
            </a:r>
            <a:r>
              <a:rPr lang="en-US" dirty="0"/>
              <a:t>”; age=18;}</a:t>
            </a:r>
          </a:p>
          <a:p>
            <a:pPr>
              <a:buNone/>
            </a:pPr>
            <a:r>
              <a:rPr lang="en-US" dirty="0"/>
              <a:t>	public string override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>
              <a:buNone/>
            </a:pPr>
            <a:r>
              <a:rPr lang="en-US" dirty="0"/>
              <a:t>	{ return name+”, “+age;}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/>
              <a:t>. . . . .</a:t>
            </a:r>
          </a:p>
          <a:p>
            <a:pPr>
              <a:buNone/>
            </a:pPr>
            <a:r>
              <a:rPr lang="en-US" dirty="0"/>
              <a:t>Person p1=new Person();</a:t>
            </a:r>
          </a:p>
          <a:p>
            <a:pPr>
              <a:buNone/>
            </a:pPr>
            <a:r>
              <a:rPr lang="en-US" dirty="0"/>
              <a:t>Person p2=new Person(“</a:t>
            </a:r>
            <a:r>
              <a:rPr lang="ru-RU" dirty="0"/>
              <a:t>Иванов</a:t>
            </a:r>
            <a:r>
              <a:rPr lang="en-US" dirty="0"/>
              <a:t>”);</a:t>
            </a:r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(p1);</a:t>
            </a:r>
          </a:p>
          <a:p>
            <a:pPr>
              <a:buNone/>
            </a:pPr>
            <a:r>
              <a:rPr lang="en-US" dirty="0" err="1"/>
              <a:t>Console.WriteLine</a:t>
            </a:r>
            <a:r>
              <a:rPr lang="en-US" dirty="0"/>
              <a:t>(p2);</a:t>
            </a:r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Ключевое слово </a:t>
            </a:r>
            <a:r>
              <a:rPr lang="en-US" b="1" dirty="0"/>
              <a:t>this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Ключевое слово </a:t>
            </a:r>
            <a:r>
              <a:rPr lang="ru-RU" dirty="0" err="1"/>
              <a:t>this</a:t>
            </a:r>
            <a:r>
              <a:rPr lang="ru-RU" dirty="0"/>
              <a:t> обеспечивает доступ к  текущему объекту класса. </a:t>
            </a:r>
          </a:p>
          <a:p>
            <a:pPr>
              <a:buNone/>
            </a:pPr>
            <a:r>
              <a:rPr lang="en-US" dirty="0"/>
              <a:t>public Person(string name, </a:t>
            </a:r>
            <a:r>
              <a:rPr lang="en-US" dirty="0" err="1"/>
              <a:t>int</a:t>
            </a:r>
            <a:r>
              <a:rPr lang="en-US" dirty="0"/>
              <a:t> age)</a:t>
            </a:r>
            <a:endParaRPr lang="ru-RU" dirty="0"/>
          </a:p>
          <a:p>
            <a:pPr>
              <a:buNone/>
            </a:pPr>
            <a:r>
              <a:rPr lang="en-US" dirty="0"/>
              <a:t>{</a:t>
            </a:r>
            <a:endParaRPr lang="ru-RU" dirty="0"/>
          </a:p>
          <a:p>
            <a:pPr>
              <a:buNone/>
            </a:pPr>
            <a:r>
              <a:rPr lang="ru-RU" dirty="0"/>
              <a:t>	</a:t>
            </a:r>
            <a:r>
              <a:rPr lang="en-US" b="1" dirty="0"/>
              <a:t>this</a:t>
            </a:r>
            <a:r>
              <a:rPr lang="en-US" dirty="0"/>
              <a:t>.name = name;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 err="1"/>
              <a:t>this.</a:t>
            </a:r>
            <a:r>
              <a:rPr lang="en-US" dirty="0" err="1"/>
              <a:t>age</a:t>
            </a:r>
            <a:r>
              <a:rPr lang="en-US" dirty="0"/>
              <a:t>=age;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  <a:p>
            <a:pPr lvl="0"/>
            <a:r>
              <a:rPr lang="ru-RU" dirty="0" err="1"/>
              <a:t>static</a:t>
            </a:r>
            <a:r>
              <a:rPr lang="ru-RU" dirty="0"/>
              <a:t>-метод не имеет ссылки </a:t>
            </a:r>
            <a:r>
              <a:rPr lang="ru-RU" dirty="0" err="1"/>
              <a:t>this</a:t>
            </a:r>
            <a:r>
              <a:rPr lang="ru-RU" dirty="0"/>
              <a:t>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Объединение</a:t>
            </a:r>
            <a:r>
              <a:rPr lang="ru-RU" dirty="0"/>
              <a:t> данных с функциями их обработки в сочетании со </a:t>
            </a:r>
            <a:r>
              <a:rPr lang="ru-RU" b="1" dirty="0"/>
              <a:t>скрытием</a:t>
            </a:r>
            <a:r>
              <a:rPr lang="ru-RU" dirty="0"/>
              <a:t> ненужной для использования этих данных информации называется инкапсуляцией: </a:t>
            </a:r>
          </a:p>
          <a:p>
            <a:pPr lvl="1"/>
            <a:r>
              <a:rPr lang="ru-RU" dirty="0"/>
              <a:t>связывает данные с методами их обработки; </a:t>
            </a:r>
          </a:p>
          <a:p>
            <a:pPr lvl="1"/>
            <a:r>
              <a:rPr lang="ru-RU" dirty="0"/>
              <a:t>предоставляет средства управления доступом к элементам класса.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831692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Спецификаторы доступа</a:t>
            </a:r>
            <a:endParaRPr lang="ru-RU" dirty="0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7979062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1886</Words>
  <Application>Microsoft Office PowerPoint</Application>
  <PresentationFormat>Экран (4:3)</PresentationFormat>
  <Paragraphs>421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2" baseType="lpstr">
      <vt:lpstr>Arial</vt:lpstr>
      <vt:lpstr>Calibri</vt:lpstr>
      <vt:lpstr>Тема Office</vt:lpstr>
      <vt:lpstr> Введение в ООП</vt:lpstr>
      <vt:lpstr>Объектно-ориентированное программирование</vt:lpstr>
      <vt:lpstr>Основные свойства ООП</vt:lpstr>
      <vt:lpstr>Объектно-ориентированные языки</vt:lpstr>
      <vt:lpstr>Классы и объекты</vt:lpstr>
      <vt:lpstr>Ключевое слово this</vt:lpstr>
      <vt:lpstr>Инкапсуляция</vt:lpstr>
      <vt:lpstr>Инкапсуляция</vt:lpstr>
      <vt:lpstr>Спецификаторы доступа</vt:lpstr>
      <vt:lpstr>Инкапсуляция</vt:lpstr>
      <vt:lpstr>Свойства</vt:lpstr>
      <vt:lpstr>Пример 1</vt:lpstr>
      <vt:lpstr>Автоматические свойства</vt:lpstr>
      <vt:lpstr>Пример 1</vt:lpstr>
      <vt:lpstr>Пример 2</vt:lpstr>
      <vt:lpstr>Пример 1</vt:lpstr>
      <vt:lpstr>Перегрузка методов</vt:lpstr>
      <vt:lpstr>Пример 2</vt:lpstr>
      <vt:lpstr>Пример 2</vt:lpstr>
      <vt:lpstr>Перегрузка операций</vt:lpstr>
      <vt:lpstr>Правила перегрузки унарных операций</vt:lpstr>
      <vt:lpstr>Перегрузка унарных операций</vt:lpstr>
      <vt:lpstr>Пример перегрузки операции ++ для класса Money</vt:lpstr>
      <vt:lpstr>Перегрузка бинарных операций</vt:lpstr>
      <vt:lpstr>Правила перегрузки бинарных операций</vt:lpstr>
      <vt:lpstr>Примеры перегрузки бинарных операций для класса Money</vt:lpstr>
      <vt:lpstr>Примеры перегрузки бинарных операций для класса Money</vt:lpstr>
      <vt:lpstr>Примеры перегрузки бинарных операций для класса Money</vt:lpstr>
      <vt:lpstr>Примеры перегрузки бинарных операций для класса Money</vt:lpstr>
      <vt:lpstr>Примеры использования бинарных операций для класса Money</vt:lpstr>
      <vt:lpstr>Операции преобразования типа </vt:lpstr>
      <vt:lpstr>Операции преобразования типа </vt:lpstr>
      <vt:lpstr>Примеры операции приведения типа для класса Money</vt:lpstr>
      <vt:lpstr>Пример 2</vt:lpstr>
      <vt:lpstr>Пример 2</vt:lpstr>
      <vt:lpstr>Методы-индексаторы</vt:lpstr>
      <vt:lpstr>Синтаксис одномерного индексатора</vt:lpstr>
      <vt:lpstr>Пример 3</vt:lpstr>
      <vt:lpstr>Пример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Объектно-ориентированное программирование. Классы и объекты.</dc:title>
  <dc:creator>VikentyevaOL</dc:creator>
  <cp:lastModifiedBy>Olga Vikenteva</cp:lastModifiedBy>
  <cp:revision>27</cp:revision>
  <dcterms:created xsi:type="dcterms:W3CDTF">2017-02-15T15:00:45Z</dcterms:created>
  <dcterms:modified xsi:type="dcterms:W3CDTF">2020-01-20T19:02:36Z</dcterms:modified>
</cp:coreProperties>
</file>