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60" r:id="rId5"/>
    <p:sldId id="263" r:id="rId6"/>
    <p:sldId id="264" r:id="rId7"/>
    <p:sldId id="343" r:id="rId8"/>
    <p:sldId id="344" r:id="rId9"/>
    <p:sldId id="345" r:id="rId10"/>
    <p:sldId id="295" r:id="rId11"/>
    <p:sldId id="293" r:id="rId12"/>
    <p:sldId id="340" r:id="rId13"/>
    <p:sldId id="294" r:id="rId14"/>
    <p:sldId id="308" r:id="rId15"/>
    <p:sldId id="309" r:id="rId16"/>
    <p:sldId id="310" r:id="rId17"/>
    <p:sldId id="312" r:id="rId18"/>
    <p:sldId id="268" r:id="rId19"/>
    <p:sldId id="276" r:id="rId20"/>
    <p:sldId id="341" r:id="rId21"/>
    <p:sldId id="296" r:id="rId22"/>
    <p:sldId id="311" r:id="rId23"/>
    <p:sldId id="297" r:id="rId24"/>
    <p:sldId id="277" r:id="rId25"/>
    <p:sldId id="298" r:id="rId26"/>
    <p:sldId id="317" r:id="rId27"/>
    <p:sldId id="299" r:id="rId28"/>
    <p:sldId id="282" r:id="rId29"/>
    <p:sldId id="300" r:id="rId30"/>
    <p:sldId id="318" r:id="rId31"/>
    <p:sldId id="286" r:id="rId32"/>
    <p:sldId id="301" r:id="rId33"/>
    <p:sldId id="319" r:id="rId34"/>
    <p:sldId id="287" r:id="rId35"/>
    <p:sldId id="346" r:id="rId36"/>
    <p:sldId id="342" r:id="rId37"/>
    <p:sldId id="303" r:id="rId38"/>
    <p:sldId id="320" r:id="rId39"/>
    <p:sldId id="321" r:id="rId40"/>
    <p:sldId id="305" r:id="rId41"/>
    <p:sldId id="322" r:id="rId42"/>
    <p:sldId id="323" r:id="rId43"/>
    <p:sldId id="325" r:id="rId44"/>
    <p:sldId id="324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6" r:id="rId54"/>
    <p:sldId id="334" r:id="rId55"/>
    <p:sldId id="338" r:id="rId56"/>
    <p:sldId id="337" r:id="rId57"/>
    <p:sldId id="339" r:id="rId58"/>
    <p:sldId id="347" r:id="rId59"/>
    <p:sldId id="350" r:id="rId60"/>
    <p:sldId id="349" r:id="rId61"/>
    <p:sldId id="348" r:id="rId62"/>
    <p:sldId id="351" r:id="rId63"/>
    <p:sldId id="352" r:id="rId64"/>
    <p:sldId id="353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A855F-2A3B-47A0-96E9-FF49238C4A5E}" v="7" dt="2025-03-21T17:50:01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52" autoAdjust="0"/>
  </p:normalViewPr>
  <p:slideViewPr>
    <p:cSldViewPr>
      <p:cViewPr varScale="1">
        <p:scale>
          <a:sx n="61" d="100"/>
          <a:sy n="61" d="100"/>
        </p:scale>
        <p:origin x="13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Vikenteva" userId="8d6471a35df9b40c" providerId="LiveId" clId="{8B4A855F-2A3B-47A0-96E9-FF49238C4A5E}"/>
    <pc:docChg chg="undo custSel addSld modSld sldOrd">
      <pc:chgData name="Olga Vikenteva" userId="8d6471a35df9b40c" providerId="LiveId" clId="{8B4A855F-2A3B-47A0-96E9-FF49238C4A5E}" dt="2025-03-21T17:52:42.529" v="987" actId="1076"/>
      <pc:docMkLst>
        <pc:docMk/>
      </pc:docMkLst>
      <pc:sldChg chg="modSp new mod">
        <pc:chgData name="Olga Vikenteva" userId="8d6471a35df9b40c" providerId="LiveId" clId="{8B4A855F-2A3B-47A0-96E9-FF49238C4A5E}" dt="2025-03-21T17:17:55.463" v="300" actId="20577"/>
        <pc:sldMkLst>
          <pc:docMk/>
          <pc:sldMk cId="2271938828" sldId="347"/>
        </pc:sldMkLst>
        <pc:spChg chg="mod">
          <ac:chgData name="Olga Vikenteva" userId="8d6471a35df9b40c" providerId="LiveId" clId="{8B4A855F-2A3B-47A0-96E9-FF49238C4A5E}" dt="2025-03-21T17:14:54.479" v="6" actId="20577"/>
          <ac:spMkLst>
            <pc:docMk/>
            <pc:sldMk cId="2271938828" sldId="347"/>
            <ac:spMk id="2" creationId="{316FE8AE-92FA-452F-BC8F-014407D301F0}"/>
          </ac:spMkLst>
        </pc:spChg>
        <pc:spChg chg="mod">
          <ac:chgData name="Olga Vikenteva" userId="8d6471a35df9b40c" providerId="LiveId" clId="{8B4A855F-2A3B-47A0-96E9-FF49238C4A5E}" dt="2025-03-21T17:17:55.463" v="300" actId="20577"/>
          <ac:spMkLst>
            <pc:docMk/>
            <pc:sldMk cId="2271938828" sldId="347"/>
            <ac:spMk id="3" creationId="{BB91E775-4E11-42CC-9D67-29EF91D948C5}"/>
          </ac:spMkLst>
        </pc:spChg>
      </pc:sldChg>
      <pc:sldChg chg="addSp delSp modSp new mod modNotesTx">
        <pc:chgData name="Olga Vikenteva" userId="8d6471a35df9b40c" providerId="LiveId" clId="{8B4A855F-2A3B-47A0-96E9-FF49238C4A5E}" dt="2025-03-21T17:29:17.133" v="427" actId="20577"/>
        <pc:sldMkLst>
          <pc:docMk/>
          <pc:sldMk cId="460082206" sldId="348"/>
        </pc:sldMkLst>
        <pc:spChg chg="mod">
          <ac:chgData name="Olga Vikenteva" userId="8d6471a35df9b40c" providerId="LiveId" clId="{8B4A855F-2A3B-47A0-96E9-FF49238C4A5E}" dt="2025-03-21T17:25:13.115" v="384" actId="20577"/>
          <ac:spMkLst>
            <pc:docMk/>
            <pc:sldMk cId="460082206" sldId="348"/>
            <ac:spMk id="2" creationId="{DB7C37B0-B3B4-4ACE-90ED-504DAEB297A4}"/>
          </ac:spMkLst>
        </pc:spChg>
        <pc:spChg chg="del">
          <ac:chgData name="Olga Vikenteva" userId="8d6471a35df9b40c" providerId="LiveId" clId="{8B4A855F-2A3B-47A0-96E9-FF49238C4A5E}" dt="2025-03-21T17:18:52.200" v="302" actId="22"/>
          <ac:spMkLst>
            <pc:docMk/>
            <pc:sldMk cId="460082206" sldId="348"/>
            <ac:spMk id="3" creationId="{3F8B7C2A-CA70-49A1-A27E-27979300720E}"/>
          </ac:spMkLst>
        </pc:spChg>
        <pc:spChg chg="add del mod">
          <ac:chgData name="Olga Vikenteva" userId="8d6471a35df9b40c" providerId="LiveId" clId="{8B4A855F-2A3B-47A0-96E9-FF49238C4A5E}" dt="2025-03-21T17:21:39.456" v="316"/>
          <ac:spMkLst>
            <pc:docMk/>
            <pc:sldMk cId="460082206" sldId="348"/>
            <ac:spMk id="10" creationId="{FE5CD925-B642-4FA0-B39C-B02842831733}"/>
          </ac:spMkLst>
        </pc:spChg>
        <pc:spChg chg="add mod">
          <ac:chgData name="Olga Vikenteva" userId="8d6471a35df9b40c" providerId="LiveId" clId="{8B4A855F-2A3B-47A0-96E9-FF49238C4A5E}" dt="2025-03-21T17:23:24.088" v="363" actId="14100"/>
          <ac:spMkLst>
            <pc:docMk/>
            <pc:sldMk cId="460082206" sldId="348"/>
            <ac:spMk id="12" creationId="{4D8E8305-6626-432D-B4C5-6F4C47D4AFCD}"/>
          </ac:spMkLst>
        </pc:spChg>
        <pc:picChg chg="add del mod ord">
          <ac:chgData name="Olga Vikenteva" userId="8d6471a35df9b40c" providerId="LiveId" clId="{8B4A855F-2A3B-47A0-96E9-FF49238C4A5E}" dt="2025-03-21T17:21:33.271" v="314" actId="478"/>
          <ac:picMkLst>
            <pc:docMk/>
            <pc:sldMk cId="460082206" sldId="348"/>
            <ac:picMk id="5" creationId="{C681DED2-0210-4BBE-A4C9-E0FB52C46439}"/>
          </ac:picMkLst>
        </pc:picChg>
        <pc:picChg chg="add del mod">
          <ac:chgData name="Olga Vikenteva" userId="8d6471a35df9b40c" providerId="LiveId" clId="{8B4A855F-2A3B-47A0-96E9-FF49238C4A5E}" dt="2025-03-21T17:21:18.118" v="311" actId="478"/>
          <ac:picMkLst>
            <pc:docMk/>
            <pc:sldMk cId="460082206" sldId="348"/>
            <ac:picMk id="6" creationId="{9DB31751-260C-457E-AB67-87E07AAAF1EB}"/>
          </ac:picMkLst>
        </pc:picChg>
        <pc:picChg chg="add del mod">
          <ac:chgData name="Olga Vikenteva" userId="8d6471a35df9b40c" providerId="LiveId" clId="{8B4A855F-2A3B-47A0-96E9-FF49238C4A5E}" dt="2025-03-21T17:21:38.269" v="315" actId="21"/>
          <ac:picMkLst>
            <pc:docMk/>
            <pc:sldMk cId="460082206" sldId="348"/>
            <ac:picMk id="8" creationId="{A2759F90-8419-476A-9650-5BC99EFD0CF7}"/>
          </ac:picMkLst>
        </pc:picChg>
        <pc:picChg chg="add mod">
          <ac:chgData name="Olga Vikenteva" userId="8d6471a35df9b40c" providerId="LiveId" clId="{8B4A855F-2A3B-47A0-96E9-FF49238C4A5E}" dt="2025-03-21T17:21:43.331" v="317" actId="1076"/>
          <ac:picMkLst>
            <pc:docMk/>
            <pc:sldMk cId="460082206" sldId="348"/>
            <ac:picMk id="11" creationId="{66268D0A-7464-48D9-A44B-7E3DB7F9A755}"/>
          </ac:picMkLst>
        </pc:picChg>
      </pc:sldChg>
      <pc:sldChg chg="addSp delSp modSp add mod ord modNotesTx">
        <pc:chgData name="Olga Vikenteva" userId="8d6471a35df9b40c" providerId="LiveId" clId="{8B4A855F-2A3B-47A0-96E9-FF49238C4A5E}" dt="2025-03-21T17:44:46.014" v="937" actId="14100"/>
        <pc:sldMkLst>
          <pc:docMk/>
          <pc:sldMk cId="3684331339" sldId="349"/>
        </pc:sldMkLst>
        <pc:spChg chg="del mod">
          <ac:chgData name="Olga Vikenteva" userId="8d6471a35df9b40c" providerId="LiveId" clId="{8B4A855F-2A3B-47A0-96E9-FF49238C4A5E}" dt="2025-03-21T17:30:45.206" v="436" actId="478"/>
          <ac:spMkLst>
            <pc:docMk/>
            <pc:sldMk cId="3684331339" sldId="349"/>
            <ac:spMk id="2" creationId="{DB7C37B0-B3B4-4ACE-90ED-504DAEB297A4}"/>
          </ac:spMkLst>
        </pc:spChg>
        <pc:spChg chg="add del mod">
          <ac:chgData name="Olga Vikenteva" userId="8d6471a35df9b40c" providerId="LiveId" clId="{8B4A855F-2A3B-47A0-96E9-FF49238C4A5E}" dt="2025-03-21T17:24:31.382" v="366" actId="22"/>
          <ac:spMkLst>
            <pc:docMk/>
            <pc:sldMk cId="3684331339" sldId="349"/>
            <ac:spMk id="4" creationId="{58766A99-FCC2-4802-B9BD-5764699DE9D8}"/>
          </ac:spMkLst>
        </pc:spChg>
        <pc:spChg chg="add del mod">
          <ac:chgData name="Olga Vikenteva" userId="8d6471a35df9b40c" providerId="LiveId" clId="{8B4A855F-2A3B-47A0-96E9-FF49238C4A5E}" dt="2025-03-21T17:30:34.784" v="433" actId="22"/>
          <ac:spMkLst>
            <pc:docMk/>
            <pc:sldMk cId="3684331339" sldId="349"/>
            <ac:spMk id="8" creationId="{7F69FF8D-EEE7-46CC-A730-730DCA04A7AD}"/>
          </ac:spMkLst>
        </pc:spChg>
        <pc:spChg chg="mod ord">
          <ac:chgData name="Olga Vikenteva" userId="8d6471a35df9b40c" providerId="LiveId" clId="{8B4A855F-2A3B-47A0-96E9-FF49238C4A5E}" dt="2025-03-21T17:43:41.869" v="935" actId="14100"/>
          <ac:spMkLst>
            <pc:docMk/>
            <pc:sldMk cId="3684331339" sldId="349"/>
            <ac:spMk id="12" creationId="{4D8E8305-6626-432D-B4C5-6F4C47D4AFCD}"/>
          </ac:spMkLst>
        </pc:spChg>
        <pc:spChg chg="add del mod">
          <ac:chgData name="Olga Vikenteva" userId="8d6471a35df9b40c" providerId="LiveId" clId="{8B4A855F-2A3B-47A0-96E9-FF49238C4A5E}" dt="2025-03-21T17:30:47.363" v="437" actId="478"/>
          <ac:spMkLst>
            <pc:docMk/>
            <pc:sldMk cId="3684331339" sldId="349"/>
            <ac:spMk id="14" creationId="{135AE1F6-71D1-4B62-BA9B-54111ECEFCE8}"/>
          </ac:spMkLst>
        </pc:spChg>
        <pc:spChg chg="add mod">
          <ac:chgData name="Olga Vikenteva" userId="8d6471a35df9b40c" providerId="LiveId" clId="{8B4A855F-2A3B-47A0-96E9-FF49238C4A5E}" dt="2025-03-21T17:44:46.014" v="937" actId="14100"/>
          <ac:spMkLst>
            <pc:docMk/>
            <pc:sldMk cId="3684331339" sldId="349"/>
            <ac:spMk id="15" creationId="{C4D0D2ED-0192-4C29-B51E-1AA599D9F173}"/>
          </ac:spMkLst>
        </pc:spChg>
        <pc:picChg chg="add del mod ord">
          <ac:chgData name="Olga Vikenteva" userId="8d6471a35df9b40c" providerId="LiveId" clId="{8B4A855F-2A3B-47A0-96E9-FF49238C4A5E}" dt="2025-03-21T17:29:34.214" v="429" actId="478"/>
          <ac:picMkLst>
            <pc:docMk/>
            <pc:sldMk cId="3684331339" sldId="349"/>
            <ac:picMk id="6" creationId="{728D1929-EFCB-48FB-A5B1-1BAC94AF5584}"/>
          </ac:picMkLst>
        </pc:picChg>
        <pc:picChg chg="add mod ord">
          <ac:chgData name="Olga Vikenteva" userId="8d6471a35df9b40c" providerId="LiveId" clId="{8B4A855F-2A3B-47A0-96E9-FF49238C4A5E}" dt="2025-03-21T17:43:48.718" v="936" actId="14100"/>
          <ac:picMkLst>
            <pc:docMk/>
            <pc:sldMk cId="3684331339" sldId="349"/>
            <ac:picMk id="10" creationId="{040DF851-A6B7-4FF4-9EF3-2E069E2BF613}"/>
          </ac:picMkLst>
        </pc:picChg>
        <pc:picChg chg="del">
          <ac:chgData name="Olga Vikenteva" userId="8d6471a35df9b40c" providerId="LiveId" clId="{8B4A855F-2A3B-47A0-96E9-FF49238C4A5E}" dt="2025-03-21T17:23:33.703" v="365" actId="478"/>
          <ac:picMkLst>
            <pc:docMk/>
            <pc:sldMk cId="3684331339" sldId="349"/>
            <ac:picMk id="11" creationId="{66268D0A-7464-48D9-A44B-7E3DB7F9A755}"/>
          </ac:picMkLst>
        </pc:picChg>
      </pc:sldChg>
      <pc:sldChg chg="modSp add mod ord modNotesTx">
        <pc:chgData name="Olga Vikenteva" userId="8d6471a35df9b40c" providerId="LiveId" clId="{8B4A855F-2A3B-47A0-96E9-FF49238C4A5E}" dt="2025-03-21T17:29:27.869" v="428"/>
        <pc:sldMkLst>
          <pc:docMk/>
          <pc:sldMk cId="3306338798" sldId="350"/>
        </pc:sldMkLst>
        <pc:spChg chg="mod">
          <ac:chgData name="Olga Vikenteva" userId="8d6471a35df9b40c" providerId="LiveId" clId="{8B4A855F-2A3B-47A0-96E9-FF49238C4A5E}" dt="2025-03-21T17:25:38.573" v="401" actId="20577"/>
          <ac:spMkLst>
            <pc:docMk/>
            <pc:sldMk cId="3306338798" sldId="350"/>
            <ac:spMk id="2" creationId="{DB7C37B0-B3B4-4ACE-90ED-504DAEB297A4}"/>
          </ac:spMkLst>
        </pc:spChg>
      </pc:sldChg>
      <pc:sldChg chg="addSp delSp modSp add mod modNotesTx">
        <pc:chgData name="Olga Vikenteva" userId="8d6471a35df9b40c" providerId="LiveId" clId="{8B4A855F-2A3B-47A0-96E9-FF49238C4A5E}" dt="2025-03-21T17:48:17.378" v="954" actId="1076"/>
        <pc:sldMkLst>
          <pc:docMk/>
          <pc:sldMk cId="3597658411" sldId="351"/>
        </pc:sldMkLst>
        <pc:spChg chg="add del mod">
          <ac:chgData name="Olga Vikenteva" userId="8d6471a35df9b40c" providerId="LiveId" clId="{8B4A855F-2A3B-47A0-96E9-FF49238C4A5E}" dt="2025-03-21T17:46:11.618" v="940" actId="22"/>
          <ac:spMkLst>
            <pc:docMk/>
            <pc:sldMk cId="3597658411" sldId="351"/>
            <ac:spMk id="3" creationId="{72760505-B736-4211-BEA4-D83344F8C33F}"/>
          </ac:spMkLst>
        </pc:spChg>
        <pc:spChg chg="add mod">
          <ac:chgData name="Olga Vikenteva" userId="8d6471a35df9b40c" providerId="LiveId" clId="{8B4A855F-2A3B-47A0-96E9-FF49238C4A5E}" dt="2025-03-21T17:46:21.220" v="941"/>
          <ac:spMkLst>
            <pc:docMk/>
            <pc:sldMk cId="3597658411" sldId="351"/>
            <ac:spMk id="9" creationId="{3AE865AA-F383-4371-A2C2-C6273F6FF13D}"/>
          </ac:spMkLst>
        </pc:spChg>
        <pc:spChg chg="mod ord">
          <ac:chgData name="Olga Vikenteva" userId="8d6471a35df9b40c" providerId="LiveId" clId="{8B4A855F-2A3B-47A0-96E9-FF49238C4A5E}" dt="2025-03-21T17:48:17.378" v="954" actId="1076"/>
          <ac:spMkLst>
            <pc:docMk/>
            <pc:sldMk cId="3597658411" sldId="351"/>
            <ac:spMk id="12" creationId="{4D8E8305-6626-432D-B4C5-6F4C47D4AFCD}"/>
          </ac:spMkLst>
        </pc:spChg>
        <pc:spChg chg="del">
          <ac:chgData name="Olga Vikenteva" userId="8d6471a35df9b40c" providerId="LiveId" clId="{8B4A855F-2A3B-47A0-96E9-FF49238C4A5E}" dt="2025-03-21T17:46:25.643" v="942" actId="478"/>
          <ac:spMkLst>
            <pc:docMk/>
            <pc:sldMk cId="3597658411" sldId="351"/>
            <ac:spMk id="15" creationId="{C4D0D2ED-0192-4C29-B51E-1AA599D9F173}"/>
          </ac:spMkLst>
        </pc:spChg>
        <pc:picChg chg="add mod ord">
          <ac:chgData name="Olga Vikenteva" userId="8d6471a35df9b40c" providerId="LiveId" clId="{8B4A855F-2A3B-47A0-96E9-FF49238C4A5E}" dt="2025-03-21T17:48:06.127" v="952" actId="1076"/>
          <ac:picMkLst>
            <pc:docMk/>
            <pc:sldMk cId="3597658411" sldId="351"/>
            <ac:picMk id="5" creationId="{50F55131-04AF-4B7F-ACBF-D54D865C563B}"/>
          </ac:picMkLst>
        </pc:picChg>
        <pc:picChg chg="add mod">
          <ac:chgData name="Olga Vikenteva" userId="8d6471a35df9b40c" providerId="LiveId" clId="{8B4A855F-2A3B-47A0-96E9-FF49238C4A5E}" dt="2025-03-21T17:47:55.328" v="950" actId="1076"/>
          <ac:picMkLst>
            <pc:docMk/>
            <pc:sldMk cId="3597658411" sldId="351"/>
            <ac:picMk id="7" creationId="{2200B640-56D4-4CA0-852C-66C836E47CDC}"/>
          </ac:picMkLst>
        </pc:picChg>
        <pc:picChg chg="del">
          <ac:chgData name="Olga Vikenteva" userId="8d6471a35df9b40c" providerId="LiveId" clId="{8B4A855F-2A3B-47A0-96E9-FF49238C4A5E}" dt="2025-03-21T17:45:38.584" v="939" actId="478"/>
          <ac:picMkLst>
            <pc:docMk/>
            <pc:sldMk cId="3597658411" sldId="351"/>
            <ac:picMk id="10" creationId="{040DF851-A6B7-4FF4-9EF3-2E069E2BF613}"/>
          </ac:picMkLst>
        </pc:picChg>
      </pc:sldChg>
      <pc:sldChg chg="addSp delSp modSp new mod">
        <pc:chgData name="Olga Vikenteva" userId="8d6471a35df9b40c" providerId="LiveId" clId="{8B4A855F-2A3B-47A0-96E9-FF49238C4A5E}" dt="2025-03-21T17:50:05.283" v="975" actId="6549"/>
        <pc:sldMkLst>
          <pc:docMk/>
          <pc:sldMk cId="1133881779" sldId="352"/>
        </pc:sldMkLst>
        <pc:spChg chg="mod">
          <ac:chgData name="Olga Vikenteva" userId="8d6471a35df9b40c" providerId="LiveId" clId="{8B4A855F-2A3B-47A0-96E9-FF49238C4A5E}" dt="2025-03-21T17:48:53.950" v="971" actId="27636"/>
          <ac:spMkLst>
            <pc:docMk/>
            <pc:sldMk cId="1133881779" sldId="352"/>
            <ac:spMk id="2" creationId="{A62FFD7C-E34B-415E-84BC-F45EB2CCAF04}"/>
          </ac:spMkLst>
        </pc:spChg>
        <pc:spChg chg="del">
          <ac:chgData name="Olga Vikenteva" userId="8d6471a35df9b40c" providerId="LiveId" clId="{8B4A855F-2A3B-47A0-96E9-FF49238C4A5E}" dt="2025-03-21T17:49:39.981" v="972" actId="22"/>
          <ac:spMkLst>
            <pc:docMk/>
            <pc:sldMk cId="1133881779" sldId="352"/>
            <ac:spMk id="3" creationId="{DC86E9C5-A907-422E-B779-FEEE25869CDD}"/>
          </ac:spMkLst>
        </pc:spChg>
        <pc:spChg chg="add mod">
          <ac:chgData name="Olga Vikenteva" userId="8d6471a35df9b40c" providerId="LiveId" clId="{8B4A855F-2A3B-47A0-96E9-FF49238C4A5E}" dt="2025-03-21T17:50:05.283" v="975" actId="6549"/>
          <ac:spMkLst>
            <pc:docMk/>
            <pc:sldMk cId="1133881779" sldId="352"/>
            <ac:spMk id="6" creationId="{6FD955F5-1E09-41BC-BEDA-ED6939A63BA2}"/>
          </ac:spMkLst>
        </pc:spChg>
        <pc:picChg chg="add mod ord">
          <ac:chgData name="Olga Vikenteva" userId="8d6471a35df9b40c" providerId="LiveId" clId="{8B4A855F-2A3B-47A0-96E9-FF49238C4A5E}" dt="2025-03-21T17:49:42.025" v="973" actId="1076"/>
          <ac:picMkLst>
            <pc:docMk/>
            <pc:sldMk cId="1133881779" sldId="352"/>
            <ac:picMk id="5" creationId="{20A2C12C-45BC-49D4-8345-BCBCC8FA566B}"/>
          </ac:picMkLst>
        </pc:picChg>
      </pc:sldChg>
      <pc:sldChg chg="addSp delSp modSp add mod">
        <pc:chgData name="Olga Vikenteva" userId="8d6471a35df9b40c" providerId="LiveId" clId="{8B4A855F-2A3B-47A0-96E9-FF49238C4A5E}" dt="2025-03-21T17:52:42.529" v="987" actId="1076"/>
        <pc:sldMkLst>
          <pc:docMk/>
          <pc:sldMk cId="2853252136" sldId="353"/>
        </pc:sldMkLst>
        <pc:spChg chg="del">
          <ac:chgData name="Olga Vikenteva" userId="8d6471a35df9b40c" providerId="LiveId" clId="{8B4A855F-2A3B-47A0-96E9-FF49238C4A5E}" dt="2025-03-21T17:52:31.485" v="983" actId="478"/>
          <ac:spMkLst>
            <pc:docMk/>
            <pc:sldMk cId="2853252136" sldId="353"/>
            <ac:spMk id="2" creationId="{A62FFD7C-E34B-415E-84BC-F45EB2CCAF04}"/>
          </ac:spMkLst>
        </pc:spChg>
        <pc:spChg chg="add del mod">
          <ac:chgData name="Olga Vikenteva" userId="8d6471a35df9b40c" providerId="LiveId" clId="{8B4A855F-2A3B-47A0-96E9-FF49238C4A5E}" dt="2025-03-21T17:51:27.258" v="978" actId="478"/>
          <ac:spMkLst>
            <pc:docMk/>
            <pc:sldMk cId="2853252136" sldId="353"/>
            <ac:spMk id="4" creationId="{D6B2F908-61A9-45E6-875D-56A007480C8F}"/>
          </ac:spMkLst>
        </pc:spChg>
        <pc:spChg chg="del">
          <ac:chgData name="Olga Vikenteva" userId="8d6471a35df9b40c" providerId="LiveId" clId="{8B4A855F-2A3B-47A0-96E9-FF49238C4A5E}" dt="2025-03-21T17:51:29.514" v="979" actId="478"/>
          <ac:spMkLst>
            <pc:docMk/>
            <pc:sldMk cId="2853252136" sldId="353"/>
            <ac:spMk id="6" creationId="{6FD955F5-1E09-41BC-BEDA-ED6939A63BA2}"/>
          </ac:spMkLst>
        </pc:spChg>
        <pc:spChg chg="add del mod">
          <ac:chgData name="Olga Vikenteva" userId="8d6471a35df9b40c" providerId="LiveId" clId="{8B4A855F-2A3B-47A0-96E9-FF49238C4A5E}" dt="2025-03-21T17:51:32.795" v="981" actId="22"/>
          <ac:spMkLst>
            <pc:docMk/>
            <pc:sldMk cId="2853252136" sldId="353"/>
            <ac:spMk id="8" creationId="{39BEDC71-408B-46BA-9EB1-491676110B09}"/>
          </ac:spMkLst>
        </pc:spChg>
        <pc:spChg chg="add del mod">
          <ac:chgData name="Olga Vikenteva" userId="8d6471a35df9b40c" providerId="LiveId" clId="{8B4A855F-2A3B-47A0-96E9-FF49238C4A5E}" dt="2025-03-21T17:52:33.615" v="984" actId="478"/>
          <ac:spMkLst>
            <pc:docMk/>
            <pc:sldMk cId="2853252136" sldId="353"/>
            <ac:spMk id="12" creationId="{AE6C5A13-1304-4CE6-B2A0-1306443AEB72}"/>
          </ac:spMkLst>
        </pc:spChg>
        <pc:picChg chg="add del">
          <ac:chgData name="Olga Vikenteva" userId="8d6471a35df9b40c" providerId="LiveId" clId="{8B4A855F-2A3B-47A0-96E9-FF49238C4A5E}" dt="2025-03-21T17:51:31.233" v="980" actId="478"/>
          <ac:picMkLst>
            <pc:docMk/>
            <pc:sldMk cId="2853252136" sldId="353"/>
            <ac:picMk id="5" creationId="{20A2C12C-45BC-49D4-8345-BCBCC8FA566B}"/>
          </ac:picMkLst>
        </pc:picChg>
        <pc:picChg chg="add mod ord">
          <ac:chgData name="Olga Vikenteva" userId="8d6471a35df9b40c" providerId="LiveId" clId="{8B4A855F-2A3B-47A0-96E9-FF49238C4A5E}" dt="2025-03-21T17:52:36.385" v="985" actId="1076"/>
          <ac:picMkLst>
            <pc:docMk/>
            <pc:sldMk cId="2853252136" sldId="353"/>
            <ac:picMk id="10" creationId="{A6C825C6-EFE2-4FA1-83B5-AADC74E406EC}"/>
          </ac:picMkLst>
        </pc:picChg>
        <pc:picChg chg="add mod">
          <ac:chgData name="Olga Vikenteva" userId="8d6471a35df9b40c" providerId="LiveId" clId="{8B4A855F-2A3B-47A0-96E9-FF49238C4A5E}" dt="2025-03-21T17:52:42.529" v="987" actId="1076"/>
          <ac:picMkLst>
            <pc:docMk/>
            <pc:sldMk cId="2853252136" sldId="353"/>
            <ac:picMk id="14" creationId="{A0BAD142-DEE2-431E-92A1-04F756D6C7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73477-CDDA-4D5A-BF88-BAFCBD98A34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C03FE-0D64-4D88-AB06-29D2254A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5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Поток – часть кода программы. При выполнении программы каждому потоку процессор выделяет определенный квант времени. Т.О. мы можем выделить в приложении несколько потоков, которые будут выполнять различные задачи одновременно.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11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94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На то время, когда объект заблокирован одним потоком, никакой другой поток не может получить доступ к заблокированному блоку кода. Когда поток снимет блокировку, объект станет доступным для использования другим потоком.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Т.е. в критической секции всегда находится только один поток.  При этом неважно в каком состоянии он находится – активном или приостановленном. Это прием называется </a:t>
            </a:r>
            <a:r>
              <a:rPr lang="ru-RU" b="1" dirty="0"/>
              <a:t>взаимным исключением.</a:t>
            </a:r>
            <a:endParaRPr lang="en-US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91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Общий ресурс переменная х</a:t>
            </a:r>
          </a:p>
          <a:p>
            <a:r>
              <a:rPr lang="ru-RU" dirty="0"/>
              <a:t>Нет синхронизации, поведение непредсказуемо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5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локер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0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Разработчики из компании Microsoft утверждают, что </a:t>
            </a:r>
            <a:r>
              <a:rPr lang="ru-RU" dirty="0" err="1"/>
              <a:t>lock</a:t>
            </a:r>
            <a:r>
              <a:rPr lang="ru-RU" dirty="0"/>
              <a:t>-блок "совершенно эквивалентен" вызову метода Enter () с последующим вызовом метода </a:t>
            </a:r>
            <a:r>
              <a:rPr lang="ru-RU" dirty="0" err="1"/>
              <a:t>Exit</a:t>
            </a:r>
            <a:r>
              <a:rPr lang="ru-RU" dirty="0"/>
              <a:t>(). Но поскольку </a:t>
            </a:r>
            <a:r>
              <a:rPr lang="ru-RU" dirty="0" err="1"/>
              <a:t>lock</a:t>
            </a:r>
            <a:r>
              <a:rPr lang="ru-RU" dirty="0"/>
              <a:t> — это встроенная инструкция языка С#, то для получения блокировки в С#-программировании предпочтительнее использовать именно 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239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Создаются все потоки, но пока один поток не отдаст мьютекс у других потоков нет доступа к </a:t>
            </a:r>
            <a:r>
              <a:rPr lang="en-US" dirty="0"/>
              <a:t>x. </a:t>
            </a:r>
            <a:r>
              <a:rPr lang="ru-RU" dirty="0"/>
              <a:t>Т.е. пока функция  </a:t>
            </a:r>
            <a:r>
              <a:rPr lang="en-US" dirty="0"/>
              <a:t>Count </a:t>
            </a:r>
            <a:r>
              <a:rPr lang="ru-RU" dirty="0"/>
              <a:t>полностью не отработает и не освободит Мьютекс другие потоки не имеют к х доступа.</a:t>
            </a:r>
          </a:p>
          <a:p>
            <a:r>
              <a:rPr lang="ru-RU" dirty="0"/>
              <a:t>Мьютекс может использоваться в разных процессах (т.е. один мьютекс на разные приложения), т.к. это объект ОС.</a:t>
            </a:r>
            <a:endParaRPr lang="en-US" dirty="0"/>
          </a:p>
          <a:p>
            <a:r>
              <a:rPr lang="ru-RU" b="0" i="0" dirty="0" err="1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lock</a:t>
            </a:r>
            <a:r>
              <a:rPr lang="ru-RU" b="0" i="0" dirty="0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 работает на порядки быстрее чем </a:t>
            </a:r>
            <a:r>
              <a:rPr lang="ru-RU" b="0" i="0" dirty="0" err="1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Mutex</a:t>
            </a:r>
            <a:r>
              <a:rPr lang="ru-RU" b="0" i="0" dirty="0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, но к нему невозможно получить доступ из другого процесса, а вот к </a:t>
            </a:r>
            <a:r>
              <a:rPr lang="ru-RU" b="0" i="0" dirty="0" err="1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Mutex</a:t>
            </a:r>
            <a:r>
              <a:rPr lang="ru-RU" b="0" i="0" dirty="0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 - можно.</a:t>
            </a:r>
            <a:endParaRPr lang="en-US" b="0" i="0" dirty="0">
              <a:solidFill>
                <a:srgbClr val="2A2E2E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Практическое применение мьютекса - определять запущен ли уже экземпляр приложения.</a:t>
            </a:r>
            <a:br>
              <a:rPr lang="ru-RU" dirty="0"/>
            </a:br>
            <a:r>
              <a:rPr lang="ru-RU" b="0" i="0" dirty="0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При запуске программы:</a:t>
            </a:r>
            <a:br>
              <a:rPr lang="ru-RU" dirty="0"/>
            </a:br>
            <a:r>
              <a:rPr lang="ru-RU" b="0" i="0" dirty="0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- создаете глобальный мьютекс (имя с префиксом "Global\")</a:t>
            </a:r>
            <a:br>
              <a:rPr lang="ru-RU" dirty="0"/>
            </a:br>
            <a:r>
              <a:rPr lang="ru-RU" b="0" i="0" dirty="0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- пытаетесь его захватить</a:t>
            </a:r>
            <a:br>
              <a:rPr lang="ru-RU" dirty="0"/>
            </a:br>
            <a:r>
              <a:rPr lang="ru-RU" b="0" i="0" dirty="0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- захватили? Следовательно другой экземпляр приложения этого еще не сделал и сейчас запущено только одно приложение</a:t>
            </a:r>
            <a:br>
              <a:rPr lang="ru-RU" dirty="0"/>
            </a:br>
            <a:r>
              <a:rPr lang="ru-RU" b="0" i="0" dirty="0">
                <a:solidFill>
                  <a:srgbClr val="2A2E2E"/>
                </a:solidFill>
                <a:effectLst/>
                <a:latin typeface="Roboto" panose="02000000000000000000" pitchFamily="2" charset="0"/>
              </a:rPr>
              <a:t>- перед выходом из приложения освободили мьютекс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15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Е=0, то писать нельзя, Если </a:t>
            </a:r>
            <a:r>
              <a:rPr lang="en-US" dirty="0"/>
              <a:t>F=0</a:t>
            </a:r>
            <a:r>
              <a:rPr lang="ru-RU" dirty="0"/>
              <a:t>, то читать нельзя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08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создать семафор, одновременно разрешающий только один доступ, то такой семафор будет действовать как мьютекс.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07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WaitOne</a:t>
            </a:r>
            <a:r>
              <a:rPr lang="en-US" dirty="0"/>
              <a:t>()- </a:t>
            </a:r>
            <a:r>
              <a:rPr lang="ru-RU" dirty="0"/>
              <a:t>ждет свободное место в семафоре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80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Lock </a:t>
            </a:r>
            <a:r>
              <a:rPr lang="ru-RU" dirty="0"/>
              <a:t>и </a:t>
            </a:r>
            <a:r>
              <a:rPr lang="en-US" dirty="0"/>
              <a:t>Monitor </a:t>
            </a:r>
            <a:r>
              <a:rPr lang="ru-RU" dirty="0"/>
              <a:t>одинаковые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81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Пример</a:t>
            </a:r>
            <a:r>
              <a:rPr lang="en-US" b="1" dirty="0"/>
              <a:t> </a:t>
            </a:r>
            <a:r>
              <a:rPr lang="ru-RU" b="1" dirty="0"/>
              <a:t>процесса</a:t>
            </a:r>
            <a:r>
              <a:rPr lang="ru-RU" dirty="0"/>
              <a:t>: работа с текстовым редактором + поиск информации в интернете.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Пример потока</a:t>
            </a:r>
            <a:r>
              <a:rPr lang="ru-RU" dirty="0"/>
              <a:t>: текстовый редактор может форматировать текст и в то же время выводить что-либо на печать.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41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Удобно использовать для многоядерных процессоров,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которые позволяют параллельно выполнять сразу несколько процессов,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351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Первый способ создание объекта Task и вызов у него метода Start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Второй способ заключается в использовании статического метода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Task.Factory.StartNew</a:t>
            </a:r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Этот метод также в качестве параметра принимает делегат Action, который указывает, какое действие будет выполняться. При этом этот метод сразу же запускает задачу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 качестве результата метод возвращает запущенную задачу.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Третий способ определения и запуска задач представляет использование статического метода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Task.Run</a:t>
            </a:r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().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 </a:t>
            </a:r>
            <a:r>
              <a:rPr lang="ru-RU" dirty="0" err="1"/>
              <a:t>Task.Run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также в качестве параметра может принимать делегат Action - выполняемое действие и возвращает объект Task.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96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Статусы: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Canceled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задача отменена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Created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задача создана, но еще не запущена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Faulted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в процессе работы задачи произошло исключение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RanToCompletion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задача успешно завершена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Running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задача запущена, но еще не завершена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WaitingForActivation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задача ожидает активации и постановки в график выполнения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WaitingForChildrenToComplete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задача завершена и теперь ожидает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заврешения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прикрепленных к ней дочерних задач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WaitingToRun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задача поставлена в график выполнения, но еще не начала свое выполнение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44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Завершается, когда завершается </a:t>
            </a:r>
            <a:r>
              <a:rPr lang="en-US" dirty="0"/>
              <a:t>Main()</a:t>
            </a:r>
          </a:p>
          <a:p>
            <a:endParaRPr lang="en-US" dirty="0"/>
          </a:p>
          <a:p>
            <a:r>
              <a:rPr lang="en-US" dirty="0"/>
              <a:t>task1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884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lectionThreadsTask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992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 </a:t>
            </a:r>
            <a:r>
              <a:rPr lang="ru-RU" dirty="0" err="1"/>
              <a:t>Parallel.Invoke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в качестве параметра принимает массив объектов </a:t>
            </a:r>
            <a:r>
              <a:rPr lang="ru-RU" dirty="0"/>
              <a:t>Action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то есть мы можем передать в данный метод набор методов, которые будут вызываться при его выполнении. Количество методов может быть различным, можем передать либо название метода, либо лямбда-выражение.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97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Parallel.For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позволяет выполнять итерации цикла параллельно. Он имеет следующее определение:</a:t>
            </a:r>
          </a:p>
          <a:p>
            <a:pPr algn="r" fontAlgn="base"/>
            <a:r>
              <a:rPr lang="ru-RU" b="0" i="0" dirty="0">
                <a:solidFill>
                  <a:srgbClr val="AFAFAF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Action&lt;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endParaRPr lang="en-US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Первый параметр метода задает начальный индекс элемента в цикле, а второй параметр - конечный индекс. Третий параметр - делегат Action - указывает на метод, который будет выполняться один раз за итерацию: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54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Parallel.ForEach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осуществляет итерацию по коллекции, реализующей интерфейс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IEnumerable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подобно циклу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foreach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только осуществляет параллельное выполнение перебора. Он имеет следующее определение:</a:t>
            </a:r>
            <a:endParaRPr lang="ru-RU" b="0" i="0" dirty="0"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ParallelLoopResult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source,Action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где первый параметр представляет перебираемую коллекцию, а второй параметр - делегат, выполняющийся один раз за итерацию для каждого перебираемого элемента коллекции.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 выходе метод возвращает структуру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ParallelLoopResult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которая содержит информацию о выполнении цикла.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225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Особенно это актуально в графических (десктопных или мобильных) приложениях, где продолжительные операции могут блокировать интерфейс пользователя и негативно повлиять на желание пользователя работать с программой, или в веб-приложениях, которые должны быть готовы обслуживать тысячи запросов в секунду. В синхронном приложении при выполнении продолжительных операций в основном потоке этот поток просто бы блокировался на время выполнения операции. И чтобы продолжительные операции не блокировали общую работу приложения, в C# можно задействовать асинхронность.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641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Внешний фактор: закончился квант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991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 негласным правилам в названии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асинхроннных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методов принято использовать суффикс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Async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 </a:t>
            </a:r>
            <a:r>
              <a:rPr lang="ru-RU" dirty="0" err="1"/>
              <a:t>Print</a:t>
            </a:r>
            <a:r>
              <a:rPr lang="ru-RU" b="1" dirty="0" err="1">
                <a:effectLst/>
              </a:rPr>
              <a:t>Async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хотя в принципе это необязательно делать.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Ключевыми для работы с асинхронными вызовами в C# являются два оператора: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async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и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await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цель которых - упростить написание асинхронного кода. Они используются вместе для создания асинхронного метода.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слово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async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которое указывается в определении метода, НЕ делает автоматически метод асинхронным. Оно лишь указывает, что данный метод может содержать одно или несколько выражений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await</a:t>
            </a:r>
            <a:endParaRPr lang="ru-RU" dirty="0"/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 асинхронных методах для остановки метода на некоторое время можно применять метод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Task.Delay</a:t>
            </a:r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если мы в методе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используем оператор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await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то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тоже должен быть определен как асинхронный.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05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7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 данном случае задачи фактически запускаются при определении. А оператор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await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применяется лишь тогда, когда нам нужно дождаться завершения асинхронных операций - то есть в конце программы. И в этом случае общее выполнение программы займет не менее 3 секунд, но гораздо меньше 9 секунд.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821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асинхронных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-методов следует избегать и следует использовать только там, где эти подобные методы представляют единственный возможный способ определения асинхронного метода. Прежде всего, мы не можем применить к подобным методам оператор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await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Также потому что исключения в таких методах сложно обрабатывать, так как они не могут быть перехвачены вне метода. Кроме того, подобные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-методы сложно тестировать.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PrintAsync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не использует оператор </a:t>
            </a:r>
            <a:r>
              <a:rPr lang="ru-RU" dirty="0" err="1"/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для возвращения результата. Однако если в асинхронном методе выполняется в выражении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await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асинхронная операция, то мы можем возвращать из метода объект Task.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32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 может возвращать некоторое значение. Тогда возвращаемое значение оборачивается в объект Task, а возвращаемым типом является </a:t>
            </a:r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Task&lt;T&gt;</a:t>
            </a: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получение непосредственных результатов асинхронной задачи можно отложить до того момента, когда они непосредственно нужны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Использование типа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ValueTask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&lt;T&gt; во многом аналогично применению Task&lt;T&gt; за исключением некоторых различий в работе с памятью, поскольку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ValueTask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 структура. Соответственно при использовании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ValueTask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можно избежать дополнительных выделений памяти. Поэтому MS рекомендует предпочитать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ValueTask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10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Использование типа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ValueTask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&lt;T&gt; во многом аналогично применению Task&lt;T&gt; за исключением некоторых различий в работе с памятью, поскольку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ValueTask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 структура. Соответственно при использовании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ValueTask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можно избежать дополнительных выделений памяти. Поэтому MS рекомендует предпочитать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ValueTask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а не Task.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209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Вычисление суммы строки с номером </a:t>
            </a:r>
            <a:r>
              <a:rPr lang="en-US" dirty="0"/>
              <a:t>number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55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Переменная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сохраняется в отдельном потоке, т.к.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ru-RU" dirty="0"/>
              <a:t>меняется в цикле, а лямбда-функция ссылается на эту переменную и ко времени выполнения функции в ней может оказаться неправильное значение, т.к. оно изменится после запуска функции, но до ее фактического выполнения</a:t>
            </a:r>
          </a:p>
          <a:p>
            <a:endParaRPr lang="ru-RU" dirty="0"/>
          </a:p>
          <a:p>
            <a:r>
              <a:rPr lang="ru-RU" b="0" i="0" dirty="0">
                <a:effectLst/>
                <a:latin typeface="SB Sans Text"/>
              </a:rPr>
              <a:t>Символ _ в конструкции </a:t>
            </a:r>
            <a:r>
              <a:rPr lang="ru-RU" b="0" i="0" dirty="0" err="1">
                <a:effectLst/>
                <a:latin typeface="SB Sans Text"/>
              </a:rPr>
              <a:t>foreach</a:t>
            </a:r>
            <a:r>
              <a:rPr lang="ru-RU" b="0" i="0" dirty="0">
                <a:effectLst/>
                <a:latin typeface="SB Sans Text"/>
              </a:rPr>
              <a:t> ((</a:t>
            </a:r>
            <a:r>
              <a:rPr lang="ru-RU" b="0" i="0" dirty="0" err="1">
                <a:effectLst/>
                <a:latin typeface="SB Sans Text"/>
              </a:rPr>
              <a:t>Thread</a:t>
            </a:r>
            <a:r>
              <a:rPr lang="ru-RU" b="0" i="0" dirty="0">
                <a:effectLst/>
                <a:latin typeface="SB Sans Text"/>
              </a:rPr>
              <a:t> </a:t>
            </a:r>
            <a:r>
              <a:rPr lang="ru-RU" b="0" i="0" dirty="0" err="1">
                <a:effectLst/>
                <a:latin typeface="SB Sans Text"/>
              </a:rPr>
              <a:t>thread</a:t>
            </a:r>
            <a:r>
              <a:rPr lang="ru-RU" b="0" i="0" dirty="0">
                <a:effectLst/>
                <a:latin typeface="SB Sans Text"/>
              </a:rPr>
              <a:t>, _) </a:t>
            </a:r>
            <a:r>
              <a:rPr lang="ru-RU" b="0" i="0" dirty="0" err="1">
                <a:effectLst/>
                <a:latin typeface="SB Sans Text"/>
              </a:rPr>
              <a:t>in</a:t>
            </a:r>
            <a:r>
              <a:rPr lang="ru-RU" b="0" i="0" dirty="0">
                <a:effectLst/>
                <a:latin typeface="SB Sans Text"/>
              </a:rPr>
              <a:t> </a:t>
            </a:r>
            <a:r>
              <a:rPr lang="ru-RU" b="0" i="0" dirty="0" err="1">
                <a:effectLst/>
                <a:latin typeface="SB Sans Text"/>
              </a:rPr>
              <a:t>threadsAndResults</a:t>
            </a:r>
            <a:r>
              <a:rPr lang="ru-RU" b="0" i="0" dirty="0">
                <a:effectLst/>
                <a:latin typeface="SB Sans Text"/>
              </a:rPr>
              <a:t>) называется </a:t>
            </a:r>
            <a:r>
              <a:rPr lang="ru-RU" b="1" i="0" dirty="0" err="1">
                <a:effectLst/>
                <a:latin typeface="SB Sans Text"/>
              </a:rPr>
              <a:t>дискард</a:t>
            </a:r>
            <a:r>
              <a:rPr lang="ru-RU" b="1" i="0" dirty="0">
                <a:effectLst/>
                <a:latin typeface="SB Sans Text"/>
              </a:rPr>
              <a:t>-символом</a:t>
            </a:r>
            <a:r>
              <a:rPr lang="ru-RU" b="0" i="0" dirty="0">
                <a:effectLst/>
                <a:latin typeface="SB Sans Text"/>
              </a:rPr>
              <a:t>. Он используется для обозначения переменной, значение которой игнорируется или не используется в дальнейшем коде.</a:t>
            </a:r>
          </a:p>
          <a:p>
            <a:pPr fontAlgn="base"/>
            <a:r>
              <a:rPr lang="ru-RU" dirty="0">
                <a:effectLst/>
              </a:rPr>
              <a:t>В данном конкретном случае, конструкция разбивает кортеж (</a:t>
            </a:r>
            <a:r>
              <a:rPr lang="ru-RU" dirty="0" err="1">
                <a:effectLst/>
              </a:rPr>
              <a:t>Thread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int</a:t>
            </a:r>
            <a:r>
              <a:rPr lang="ru-RU" dirty="0">
                <a:effectLst/>
              </a:rPr>
              <a:t>) на две части: первая часть — это объект </a:t>
            </a:r>
            <a:r>
              <a:rPr lang="ru-RU" dirty="0" err="1">
                <a:effectLst/>
              </a:rPr>
              <a:t>Thread</a:t>
            </a:r>
            <a:r>
              <a:rPr lang="ru-RU" dirty="0">
                <a:effectLst/>
              </a:rPr>
              <a:t>, который представляет собой поток, а вторая часть — это целое число </a:t>
            </a:r>
            <a:r>
              <a:rPr lang="ru-RU" dirty="0" err="1">
                <a:effectLst/>
              </a:rPr>
              <a:t>int</a:t>
            </a:r>
            <a:r>
              <a:rPr lang="ru-RU" dirty="0">
                <a:effectLst/>
              </a:rPr>
              <a:t>, представляющее результат вычислений потока. Так как нас интересует только объект </a:t>
            </a:r>
            <a:r>
              <a:rPr lang="ru-RU" dirty="0" err="1">
                <a:effectLst/>
              </a:rPr>
              <a:t>Thread</a:t>
            </a:r>
            <a:r>
              <a:rPr lang="ru-RU" dirty="0">
                <a:effectLst/>
              </a:rPr>
              <a:t> для вызова метода </a:t>
            </a:r>
            <a:r>
              <a:rPr lang="ru-RU" dirty="0" err="1">
                <a:effectLst/>
              </a:rPr>
              <a:t>Join</a:t>
            </a:r>
            <a:r>
              <a:rPr lang="ru-RU" dirty="0">
                <a:effectLst/>
              </a:rPr>
              <a:t>(), мы обозначили вторую часть кортежа символом _, чтобы показать, что она нам не нужна и мы не будем её использовать в дальнейшем.</a:t>
            </a:r>
          </a:p>
          <a:p>
            <a:pPr fontAlgn="base"/>
            <a:r>
              <a:rPr lang="ru-RU" dirty="0">
                <a:effectLst/>
              </a:rPr>
              <a:t>Использование </a:t>
            </a:r>
            <a:r>
              <a:rPr lang="ru-RU" dirty="0" err="1">
                <a:effectLst/>
              </a:rPr>
              <a:t>дискард</a:t>
            </a:r>
            <a:r>
              <a:rPr lang="ru-RU" dirty="0">
                <a:effectLst/>
              </a:rPr>
              <a:t>-символа _ улучшает читаемость кода, показывая, что значение конкретной переменной намеренно игнорируется.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114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 та же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270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Переменная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сохраняется в отдельном потоке, т.к.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ru-RU" dirty="0"/>
              <a:t>меняется в цикле, а лямбда-функция ссылается на эту переменную и ко времени выполнения функции в ней может оказаться неправильное значение, т.к. оно изменится после запуска функции, но до ее фактического выполнения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0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1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Поток создается за счет вызова метода</a:t>
            </a:r>
            <a:r>
              <a:rPr lang="en-US" dirty="0"/>
              <a:t> </a:t>
            </a:r>
            <a:r>
              <a:rPr lang="ru-RU" dirty="0"/>
              <a:t>Start() и переходит в состояние </a:t>
            </a:r>
            <a:r>
              <a:rPr lang="ru-RU" b="1" dirty="0" err="1"/>
              <a:t>Unstarted</a:t>
            </a:r>
            <a:r>
              <a:rPr lang="ru-RU" b="1" dirty="0"/>
              <a:t>.</a:t>
            </a:r>
          </a:p>
          <a:p>
            <a:r>
              <a:rPr lang="ru-RU" dirty="0"/>
              <a:t>В состояние </a:t>
            </a:r>
            <a:r>
              <a:rPr lang="ru-RU" b="1" dirty="0" err="1"/>
              <a:t>Running</a:t>
            </a:r>
            <a:r>
              <a:rPr lang="ru-RU" dirty="0"/>
              <a:t> поток переходит после того, как планировщик потоков операционной системы выберет его для выполнения.</a:t>
            </a:r>
          </a:p>
          <a:p>
            <a:r>
              <a:rPr lang="ru-RU" dirty="0"/>
              <a:t>С помощью метода </a:t>
            </a:r>
            <a:r>
              <a:rPr lang="ru-RU" dirty="0" err="1"/>
              <a:t>Thread.Sleep</a:t>
            </a:r>
            <a:r>
              <a:rPr lang="ru-RU" dirty="0"/>
              <a:t>() поток можно перевести в состояние </a:t>
            </a:r>
            <a:r>
              <a:rPr lang="ru-RU" b="1" dirty="0" err="1"/>
              <a:t>WaitSleepJoin</a:t>
            </a:r>
            <a:r>
              <a:rPr lang="ru-RU" dirty="0"/>
              <a:t> и при этом указать, через какой промежуток времени поток должен возобновить работу.</a:t>
            </a:r>
          </a:p>
          <a:p>
            <a:r>
              <a:rPr lang="ru-RU" dirty="0"/>
              <a:t>Чтобы остановить поток, необходимо вызвать метод </a:t>
            </a:r>
            <a:r>
              <a:rPr lang="ru-RU" dirty="0" err="1"/>
              <a:t>Thread.Abort</a:t>
            </a:r>
            <a:r>
              <a:rPr lang="ru-RU" dirty="0"/>
              <a:t>(). При вызове этого метода в соответствующем потоке генерируется исключение типа </a:t>
            </a:r>
            <a:r>
              <a:rPr lang="ru-RU" b="1" dirty="0" err="1"/>
              <a:t>ThreadAbortException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45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Текущий поток – это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Main()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00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06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ставить разную задержку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6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4E4E4"/>
                </a:solidFill>
                <a:effectLst/>
                <a:latin typeface="OpenSansRegular"/>
              </a:rPr>
              <a:t>метод </a:t>
            </a:r>
            <a:r>
              <a:rPr lang="ru-RU" b="0" i="0" dirty="0" err="1">
                <a:solidFill>
                  <a:srgbClr val="E4E4E4"/>
                </a:solidFill>
                <a:effectLst/>
                <a:latin typeface="OpenSansRegular"/>
              </a:rPr>
              <a:t>Invoke</a:t>
            </a:r>
            <a:r>
              <a:rPr lang="ru-RU" b="0" i="0" dirty="0">
                <a:solidFill>
                  <a:srgbClr val="E4E4E4"/>
                </a:solidFill>
                <a:effectLst/>
                <a:latin typeface="OpenSansRegular"/>
              </a:rPr>
              <a:t>() используется для вызова метода, поддерживаемого объектом делегата в синхронном режиме. Поэтому вызывающий поток (такой как первичный поток приложения) должен будет ждать, пока не завершится вызов делегата.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03FE-0D64-4D88-AB06-29D2254AE0B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8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Многопоточное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Состояние потока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AECE353-72FB-4D48-8B20-8ABC0258C5DF}"/>
              </a:ext>
            </a:extLst>
          </p:cNvPr>
          <p:cNvGrpSpPr/>
          <p:nvPr/>
        </p:nvGrpSpPr>
        <p:grpSpPr>
          <a:xfrm>
            <a:off x="1151620" y="1700808"/>
            <a:ext cx="6840760" cy="4894803"/>
            <a:chOff x="4427984" y="1556792"/>
            <a:chExt cx="4536504" cy="4894803"/>
          </a:xfrm>
        </p:grpSpPr>
        <p:sp>
          <p:nvSpPr>
            <p:cNvPr id="6" name="Овал 5"/>
            <p:cNvSpPr/>
            <p:nvPr/>
          </p:nvSpPr>
          <p:spPr>
            <a:xfrm>
              <a:off x="5508104" y="2276872"/>
              <a:ext cx="2088232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Выполнение</a:t>
              </a:r>
              <a:r>
                <a:rPr lang="en-US" dirty="0"/>
                <a:t> (Running)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716016" y="4581128"/>
              <a:ext cx="2088232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Готовность (</a:t>
              </a:r>
              <a:r>
                <a:rPr lang="en-US" dirty="0" err="1"/>
                <a:t>Unstarted</a:t>
              </a:r>
              <a:r>
                <a:rPr lang="en-US" dirty="0"/>
                <a:t>)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480212" y="3717032"/>
              <a:ext cx="2484276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Ожидание</a:t>
              </a:r>
              <a:r>
                <a:rPr lang="en-US" dirty="0"/>
                <a:t> (</a:t>
              </a:r>
              <a:r>
                <a:rPr lang="en-US" dirty="0" err="1"/>
                <a:t>WaitSleepJoin</a:t>
              </a:r>
              <a:r>
                <a:rPr lang="en-US" dirty="0"/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5004048" y="5373216"/>
              <a:ext cx="216024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5292080" y="2996952"/>
              <a:ext cx="593847" cy="16387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endCxn id="7" idx="0"/>
            </p:cNvCxnSpPr>
            <p:nvPr/>
          </p:nvCxnSpPr>
          <p:spPr>
            <a:xfrm flipH="1">
              <a:off x="5760132" y="3068960"/>
              <a:ext cx="468052" cy="15121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cxnSpLocks/>
              <a:stCxn id="6" idx="6"/>
              <a:endCxn id="8" idx="7"/>
            </p:cNvCxnSpPr>
            <p:nvPr/>
          </p:nvCxnSpPr>
          <p:spPr>
            <a:xfrm>
              <a:off x="7596336" y="2708920"/>
              <a:ext cx="1004338" cy="11346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endCxn id="7" idx="6"/>
            </p:cNvCxnSpPr>
            <p:nvPr/>
          </p:nvCxnSpPr>
          <p:spPr>
            <a:xfrm flipH="1">
              <a:off x="6804248" y="4509120"/>
              <a:ext cx="1152128" cy="504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V="1">
              <a:off x="7380312" y="1916832"/>
              <a:ext cx="216024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20072" y="5805264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Только что созданный поток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6136" y="3501008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Поток выполнен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7984" y="3284984"/>
              <a:ext cx="14401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Поток выбран на выполнение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4288" y="2852936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Поток ожидает завершение события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92280" y="1556792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Поток завершен</a:t>
              </a:r>
              <a:r>
                <a:rPr lang="en-US" dirty="0"/>
                <a:t> (Aborted)</a:t>
              </a:r>
              <a:endParaRPr lang="ru-RU" dirty="0"/>
            </a:p>
          </p:txBody>
        </p:sp>
      </p:grp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85EE878E-9750-4216-8327-CBAF9DA8E5EB}"/>
              </a:ext>
            </a:extLst>
          </p:cNvPr>
          <p:cNvSpPr/>
          <p:nvPr/>
        </p:nvSpPr>
        <p:spPr>
          <a:xfrm>
            <a:off x="6156176" y="5589240"/>
            <a:ext cx="2304256" cy="1296144"/>
          </a:xfrm>
          <a:prstGeom prst="wedgeRectCallout">
            <a:avLst>
              <a:gd name="adj1" fmla="val -128261"/>
              <a:gd name="adj2" fmla="val -578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Поток создается за счет вызова метода</a:t>
            </a:r>
            <a:r>
              <a:rPr lang="en-US" dirty="0"/>
              <a:t> </a:t>
            </a:r>
            <a:r>
              <a:rPr lang="ru-RU" dirty="0"/>
              <a:t>Start() и переходит в состояние </a:t>
            </a:r>
            <a:r>
              <a:rPr lang="ru-RU" b="1" dirty="0" err="1"/>
              <a:t>Unstarted</a:t>
            </a:r>
            <a:r>
              <a:rPr lang="ru-RU" b="1" dirty="0"/>
              <a:t>.</a:t>
            </a:r>
          </a:p>
        </p:txBody>
      </p:sp>
      <p:sp>
        <p:nvSpPr>
          <p:cNvPr id="22" name="Облачко с текстом: прямоугольное 21">
            <a:extLst>
              <a:ext uri="{FF2B5EF4-FFF2-40B4-BE49-F238E27FC236}">
                <a16:creationId xmlns:a16="http://schemas.microsoft.com/office/drawing/2014/main" id="{BAFBDC1E-B133-4DEB-AC43-48A3453C71ED}"/>
              </a:ext>
            </a:extLst>
          </p:cNvPr>
          <p:cNvSpPr/>
          <p:nvPr/>
        </p:nvSpPr>
        <p:spPr>
          <a:xfrm>
            <a:off x="137374" y="1484383"/>
            <a:ext cx="2304256" cy="1296144"/>
          </a:xfrm>
          <a:prstGeom prst="wedgeRectCallout">
            <a:avLst>
              <a:gd name="adj1" fmla="val 77765"/>
              <a:gd name="adj2" fmla="val 31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Планировщик выбрал поток для выполнения</a:t>
            </a:r>
          </a:p>
        </p:txBody>
      </p:sp>
      <p:sp>
        <p:nvSpPr>
          <p:cNvPr id="23" name="Облачко с текстом: прямоугольное 22">
            <a:extLst>
              <a:ext uri="{FF2B5EF4-FFF2-40B4-BE49-F238E27FC236}">
                <a16:creationId xmlns:a16="http://schemas.microsoft.com/office/drawing/2014/main" id="{44B3F475-A224-4BD5-A5DD-52BC05315016}"/>
              </a:ext>
            </a:extLst>
          </p:cNvPr>
          <p:cNvSpPr/>
          <p:nvPr/>
        </p:nvSpPr>
        <p:spPr>
          <a:xfrm>
            <a:off x="6960836" y="1497365"/>
            <a:ext cx="2304256" cy="1719242"/>
          </a:xfrm>
          <a:prstGeom prst="wedgeRectCallout">
            <a:avLst>
              <a:gd name="adj1" fmla="val -19540"/>
              <a:gd name="adj2" fmla="val 945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ru-RU" dirty="0" err="1"/>
              <a:t>Thread.Sleep</a:t>
            </a:r>
            <a:r>
              <a:rPr lang="ru-RU" dirty="0"/>
              <a:t>() </a:t>
            </a:r>
            <a:r>
              <a:rPr lang="ru-RU" dirty="0" err="1"/>
              <a:t>преводит</a:t>
            </a:r>
            <a:r>
              <a:rPr lang="ru-RU" dirty="0"/>
              <a:t> поток можно перевести в состояние </a:t>
            </a:r>
            <a:r>
              <a:rPr lang="ru-RU" b="1" dirty="0" err="1"/>
              <a:t>WaitSleepJoin</a:t>
            </a:r>
            <a:endParaRPr lang="ru-RU" dirty="0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E22E7C69-43D4-4BAD-9647-084F1383C48A}"/>
              </a:ext>
            </a:extLst>
          </p:cNvPr>
          <p:cNvSpPr/>
          <p:nvPr/>
        </p:nvSpPr>
        <p:spPr>
          <a:xfrm>
            <a:off x="2361183" y="1041576"/>
            <a:ext cx="2304256" cy="1296144"/>
          </a:xfrm>
          <a:prstGeom prst="wedgeRectCallout">
            <a:avLst>
              <a:gd name="adj1" fmla="val 77765"/>
              <a:gd name="adj2" fmla="val 31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Чтобы остановить поток, необходимо вызвать метод </a:t>
            </a:r>
            <a:r>
              <a:rPr lang="ru-RU" dirty="0" err="1"/>
              <a:t>Thread.Abort</a:t>
            </a:r>
            <a:r>
              <a:rPr lang="ru-RU" dirty="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главного потока и получение информации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243A80E-C6E7-4DE1-8A0B-55C51515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628800"/>
            <a:ext cx="8229600" cy="3240614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EFC5A0-F4D3-48D3-9899-7115513B9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63" y="4725144"/>
            <a:ext cx="3208298" cy="2004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779D0-C6D4-4A42-B395-2CED50B3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второго потока в функции </a:t>
            </a:r>
            <a:r>
              <a:rPr lang="en-US" b="1" dirty="0"/>
              <a:t>main</a:t>
            </a:r>
            <a:r>
              <a:rPr lang="ru-RU" b="1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7FA6F-8384-48B6-AE43-9E9DC84D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Thread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ThreadStart</a:t>
            </a:r>
            <a:r>
              <a:rPr lang="en-US" dirty="0"/>
              <a:t>) – </a:t>
            </a:r>
            <a:r>
              <a:rPr lang="ru-RU" dirty="0"/>
              <a:t>параметром является объект делегата </a:t>
            </a:r>
            <a:r>
              <a:rPr lang="en-US" dirty="0" err="1"/>
              <a:t>ThreadStart</a:t>
            </a:r>
            <a:r>
              <a:rPr lang="ru-RU" dirty="0"/>
              <a:t>, с помощью объекта делегата передается метод, который должен быть запущен в отдельном потоке.</a:t>
            </a:r>
          </a:p>
          <a:p>
            <a:r>
              <a:rPr lang="ru-RU" dirty="0"/>
              <a:t> </a:t>
            </a:r>
            <a:r>
              <a:rPr lang="en-US" dirty="0"/>
              <a:t>Thread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ParametrizedThreadStart</a:t>
            </a:r>
            <a:r>
              <a:rPr lang="en-US" dirty="0"/>
              <a:t>) – </a:t>
            </a:r>
            <a:r>
              <a:rPr lang="ru-RU" dirty="0"/>
              <a:t>параметром является объект делегата </a:t>
            </a:r>
            <a:r>
              <a:rPr lang="en-US" dirty="0" err="1"/>
              <a:t>ParametrizedThreadStart</a:t>
            </a:r>
            <a:r>
              <a:rPr lang="ru-RU" dirty="0"/>
              <a:t>, с помощью объекта делегата передается метод, который должен быть запущен в отдельном потоке</a:t>
            </a:r>
            <a:r>
              <a:rPr lang="en-US" dirty="0"/>
              <a:t>, </a:t>
            </a:r>
            <a:r>
              <a:rPr lang="ru-RU" dirty="0"/>
              <a:t>метод имеет параметр.</a:t>
            </a:r>
          </a:p>
        </p:txBody>
      </p:sp>
    </p:spTree>
    <p:extLst>
      <p:ext uri="{BB962C8B-B14F-4D97-AF65-F5344CB8AC3E}">
        <p14:creationId xmlns:p14="http://schemas.microsoft.com/office/powerpoint/2010/main" val="117834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второго потока в функции </a:t>
            </a:r>
            <a:r>
              <a:rPr lang="en-US" b="1" dirty="0"/>
              <a:t>main</a:t>
            </a:r>
            <a:r>
              <a:rPr lang="ru-RU" b="1" dirty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/>
              <a:t>Пример 2</a:t>
            </a:r>
            <a:r>
              <a:rPr lang="ru-RU" dirty="0"/>
              <a:t>: поток на базе метода без параметров</a:t>
            </a:r>
            <a:endParaRPr lang="en-US" dirty="0"/>
          </a:p>
          <a:p>
            <a:r>
              <a:rPr lang="ru-RU" b="1" u="sng" dirty="0"/>
              <a:t>Пример 3: </a:t>
            </a:r>
            <a:r>
              <a:rPr lang="en-US" b="1" u="sng" dirty="0"/>
              <a:t> </a:t>
            </a:r>
            <a:r>
              <a:rPr lang="ru-RU" dirty="0"/>
              <a:t>поток на базе метода с параметром </a:t>
            </a:r>
            <a:r>
              <a:rPr lang="en-US" dirty="0"/>
              <a:t>object</a:t>
            </a:r>
          </a:p>
          <a:p>
            <a:r>
              <a:rPr lang="ru-RU" b="1" u="sng" dirty="0"/>
              <a:t>Пример 4: </a:t>
            </a:r>
            <a:r>
              <a:rPr lang="en-US" b="1" u="sng" dirty="0"/>
              <a:t> </a:t>
            </a:r>
            <a:r>
              <a:rPr lang="ru-RU" dirty="0"/>
              <a:t>поток на базе метода </a:t>
            </a:r>
            <a:r>
              <a:rPr lang="en-US" dirty="0"/>
              <a:t>c </a:t>
            </a:r>
            <a:r>
              <a:rPr lang="ru-RU" dirty="0"/>
              <a:t>параметром типа </a:t>
            </a:r>
            <a:r>
              <a:rPr lang="en-US" dirty="0"/>
              <a:t>class…</a:t>
            </a:r>
            <a:endParaRPr lang="ru-RU" dirty="0"/>
          </a:p>
          <a:p>
            <a:r>
              <a:rPr lang="ru-RU" b="1" u="sng" dirty="0"/>
              <a:t>Пример 5: </a:t>
            </a:r>
            <a:r>
              <a:rPr lang="ru-RU" dirty="0"/>
              <a:t>поток на базе делегата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2316D-8860-45D6-B64E-E9E33D44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второго потока в функции </a:t>
            </a:r>
            <a:r>
              <a:rPr lang="en-US" b="1" dirty="0"/>
              <a:t>main</a:t>
            </a:r>
            <a:r>
              <a:rPr lang="ru-RU" b="1" dirty="0"/>
              <a:t>()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098CC6-EE62-43A5-A00D-BDFD5115E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803" y="1383634"/>
            <a:ext cx="5544616" cy="518641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DB93C8-496F-4529-A26B-95F0E2022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1452479"/>
            <a:ext cx="1682398" cy="5085184"/>
          </a:xfrm>
          <a:prstGeom prst="rect">
            <a:avLst/>
          </a:prstGeom>
        </p:spPr>
      </p:pic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80EDF28E-6DF3-4C77-839A-2328F817EC2B}"/>
              </a:ext>
            </a:extLst>
          </p:cNvPr>
          <p:cNvSpPr/>
          <p:nvPr/>
        </p:nvSpPr>
        <p:spPr>
          <a:xfrm>
            <a:off x="4200203" y="2707286"/>
            <a:ext cx="1944216" cy="864096"/>
          </a:xfrm>
          <a:prstGeom prst="wedgeRectCallout">
            <a:avLst>
              <a:gd name="adj1" fmla="val -47778"/>
              <a:gd name="adj2" fmla="val 1253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Целевой метод делегата без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421527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2316D-8860-45D6-B64E-E9E33D44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второго потока в функции </a:t>
            </a:r>
            <a:r>
              <a:rPr lang="en-US" b="1" dirty="0"/>
              <a:t>main</a:t>
            </a:r>
            <a:r>
              <a:rPr lang="ru-RU" b="1" dirty="0"/>
              <a:t>()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9952E16-926B-4E9F-8335-8B7531571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6238"/>
            <a:ext cx="6203032" cy="5285162"/>
          </a:xfrm>
        </p:spPr>
      </p:pic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3FA2D5F-1A78-4B23-84CA-57BE7623E853}"/>
              </a:ext>
            </a:extLst>
          </p:cNvPr>
          <p:cNvSpPr/>
          <p:nvPr/>
        </p:nvSpPr>
        <p:spPr>
          <a:xfrm>
            <a:off x="4499992" y="3140968"/>
            <a:ext cx="1944216" cy="864096"/>
          </a:xfrm>
          <a:prstGeom prst="wedgeRectCallout">
            <a:avLst>
              <a:gd name="adj1" fmla="val -47778"/>
              <a:gd name="adj2" fmla="val 1253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Целевой метод делегата с параметрами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74D09B3-2462-4BA3-9877-4291FE0E304A}"/>
              </a:ext>
            </a:extLst>
          </p:cNvPr>
          <p:cNvSpPr/>
          <p:nvPr/>
        </p:nvSpPr>
        <p:spPr>
          <a:xfrm>
            <a:off x="5508104" y="4979714"/>
            <a:ext cx="1944216" cy="864096"/>
          </a:xfrm>
          <a:prstGeom prst="wedgeRectCallout">
            <a:avLst>
              <a:gd name="adj1" fmla="val -175646"/>
              <a:gd name="adj2" fmla="val -543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метода</a:t>
            </a:r>
          </a:p>
        </p:txBody>
      </p:sp>
    </p:spTree>
    <p:extLst>
      <p:ext uri="{BB962C8B-B14F-4D97-AF65-F5344CB8AC3E}">
        <p14:creationId xmlns:p14="http://schemas.microsoft.com/office/powerpoint/2010/main" val="211881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60DED-95BF-48C0-B115-D5610C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второго потока в функции </a:t>
            </a:r>
            <a:r>
              <a:rPr lang="en-US" b="1" dirty="0"/>
              <a:t>main</a:t>
            </a:r>
            <a:r>
              <a:rPr lang="ru-RU" b="1" dirty="0"/>
              <a:t>()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771E193-DF89-494C-B296-D2B645289C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6651" y="1813492"/>
            <a:ext cx="4038600" cy="3626208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761903CD-3CB9-4F63-8D1D-9C3AAFF2E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65251" y="1988840"/>
            <a:ext cx="4477444" cy="2376264"/>
          </a:xfrm>
        </p:spPr>
      </p:pic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8AB93969-378B-4F1A-AB6C-82A37D4FFAAB}"/>
              </a:ext>
            </a:extLst>
          </p:cNvPr>
          <p:cNvSpPr/>
          <p:nvPr/>
        </p:nvSpPr>
        <p:spPr>
          <a:xfrm>
            <a:off x="7050335" y="4679875"/>
            <a:ext cx="1944216" cy="864096"/>
          </a:xfrm>
          <a:prstGeom prst="wedgeRectCallout">
            <a:avLst>
              <a:gd name="adj1" fmla="val 30118"/>
              <a:gd name="adj2" fmla="val -2527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Метод класса</a:t>
            </a:r>
          </a:p>
        </p:txBody>
      </p:sp>
    </p:spTree>
    <p:extLst>
      <p:ext uri="{BB962C8B-B14F-4D97-AF65-F5344CB8AC3E}">
        <p14:creationId xmlns:p14="http://schemas.microsoft.com/office/powerpoint/2010/main" val="8487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76EA6-DA8B-497D-A893-4963BCE4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потока с помощью делегата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8D195B-E8CD-4128-83F4-D5F30F002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56792"/>
            <a:ext cx="5372566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создания потоков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Создать метод, который будет точкой входа для нового потока.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Создать новый делегат </a:t>
            </a:r>
            <a:r>
              <a:rPr lang="ru-RU" b="1" dirty="0" err="1"/>
              <a:t>ParametrizedThreadStart</a:t>
            </a:r>
            <a:r>
              <a:rPr lang="ru-RU" b="1" dirty="0"/>
              <a:t>/</a:t>
            </a:r>
            <a:r>
              <a:rPr lang="ru-RU" b="1" dirty="0" err="1"/>
              <a:t>ThreadStart</a:t>
            </a:r>
            <a:r>
              <a:rPr lang="ru-RU" dirty="0"/>
              <a:t>, передав конструктору адрес метода, определенного на предыдущем шаге.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Создать объект </a:t>
            </a:r>
            <a:r>
              <a:rPr lang="ru-RU" b="1" dirty="0" err="1"/>
              <a:t>Thread</a:t>
            </a:r>
            <a:r>
              <a:rPr lang="ru-RU" dirty="0"/>
              <a:t>, передав в качестве аргумента конструктора </a:t>
            </a:r>
            <a:r>
              <a:rPr lang="ru-RU" b="1" dirty="0" err="1"/>
              <a:t>ParametrizedThreadStart</a:t>
            </a:r>
            <a:r>
              <a:rPr lang="ru-RU" b="1" dirty="0"/>
              <a:t>/</a:t>
            </a:r>
            <a:r>
              <a:rPr lang="ru-RU" b="1" dirty="0" err="1"/>
              <a:t>ThreadStart</a:t>
            </a:r>
            <a:r>
              <a:rPr lang="ru-RU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Вызвать метод </a:t>
            </a:r>
            <a:r>
              <a:rPr lang="ru-RU" b="1" dirty="0" err="1"/>
              <a:t>Thread.Start</a:t>
            </a:r>
            <a:r>
              <a:rPr lang="ru-RU" b="1" dirty="0"/>
              <a:t>(). </a:t>
            </a:r>
            <a:r>
              <a:rPr lang="ru-RU" dirty="0"/>
              <a:t>Это запустит поток на методе, который указан делегатом, созданным на втором шаге, как только это будет возможно.</a:t>
            </a:r>
          </a:p>
          <a:p>
            <a:endParaRPr lang="ru-RU" dirty="0"/>
          </a:p>
          <a:p>
            <a:endParaRPr lang="ru-RU" dirty="0"/>
          </a:p>
          <a:p>
            <a:endParaRPr lang="ru-RU" u="sn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55000" lnSpcReduction="20000"/>
          </a:bodyPr>
          <a:lstStyle/>
          <a:p>
            <a:r>
              <a:rPr lang="ru-RU" sz="3600" b="1" dirty="0"/>
              <a:t>Синхронизация</a:t>
            </a:r>
            <a:r>
              <a:rPr lang="ru-RU" sz="3600" dirty="0"/>
              <a:t> – это процесс координации потоков, если:</a:t>
            </a:r>
          </a:p>
          <a:p>
            <a:pPr lvl="1"/>
            <a:r>
              <a:rPr lang="ru-RU" sz="2900" dirty="0"/>
              <a:t>двум потокам требуется один ресурс;</a:t>
            </a:r>
          </a:p>
          <a:p>
            <a:pPr lvl="1"/>
            <a:r>
              <a:rPr lang="ru-RU" sz="2900" dirty="0"/>
              <a:t>выполнение второго потока зависит от результатов первого потока.</a:t>
            </a:r>
            <a:endParaRPr lang="en-US" sz="2900" dirty="0"/>
          </a:p>
          <a:p>
            <a:r>
              <a:rPr lang="ru-RU" sz="3600" dirty="0"/>
              <a:t>В этом случае необходимо выполнять синхронизацию потоков, которая заключается в согласовании их скоростей путем приостановки потока до наступления какого-то события, а потом его активизации при наступлении этого события.  </a:t>
            </a:r>
          </a:p>
          <a:p>
            <a:r>
              <a:rPr lang="ru-RU" sz="3600" b="1" dirty="0"/>
              <a:t>Критическая секция</a:t>
            </a:r>
            <a:r>
              <a:rPr lang="ru-RU" sz="3600" dirty="0"/>
              <a:t> – это часть программы, результат выполнения которой может непредсказуемо меняться, если переменные этой части программы изменяются другими потоками, в то время, когда выполнение этой части еще не завершено. Критическая секция определяется по отношению к определенным </a:t>
            </a:r>
            <a:r>
              <a:rPr lang="ru-RU" sz="3600" b="1" dirty="0"/>
              <a:t>критическим данным</a:t>
            </a:r>
            <a:r>
              <a:rPr lang="ru-RU" sz="3600" dirty="0"/>
              <a:t>, при несогласованном изменении которых и может возникнуть нежелательный эффект.</a:t>
            </a:r>
          </a:p>
          <a:p>
            <a:r>
              <a:rPr lang="ru-RU" sz="3600" b="1" dirty="0"/>
              <a:t>Блокировка - </a:t>
            </a:r>
            <a:r>
              <a:rPr lang="ru-RU" sz="3600" dirty="0"/>
              <a:t>управление доступом к некоторому блоку кода в объекте. </a:t>
            </a:r>
          </a:p>
          <a:p>
            <a:r>
              <a:rPr lang="ru-RU" sz="3600" dirty="0"/>
              <a:t>На то время, когда объект заблокирован одним потоком, никакой другой поток не может получить доступ к заблокированному блоку кода. Когда поток снимет блокировку, объект станет доступным для использования другим потоком.</a:t>
            </a:r>
            <a:endParaRPr lang="en-US" sz="36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Многопоточная программа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Многопоточная программа состоит из двух или больше частей, которые могут выполняться одновременно. </a:t>
            </a:r>
          </a:p>
          <a:p>
            <a:r>
              <a:rPr lang="ru-RU" dirty="0"/>
              <a:t>Каждая часть такой программы называется </a:t>
            </a:r>
            <a:r>
              <a:rPr lang="ru-RU" b="1" dirty="0"/>
              <a:t>потоком </a:t>
            </a:r>
            <a:r>
              <a:rPr lang="ru-RU" dirty="0"/>
              <a:t>(</a:t>
            </a:r>
            <a:r>
              <a:rPr lang="ru-RU" dirty="0" err="1"/>
              <a:t>thread</a:t>
            </a:r>
            <a:r>
              <a:rPr lang="ru-RU" dirty="0"/>
              <a:t>), и каждый поток определяет собственный путь выполнения инструкций. При выполнении программы каждому потоку процессор выделяет определенный квант времени.</a:t>
            </a:r>
          </a:p>
          <a:p>
            <a:r>
              <a:rPr lang="ru-RU" dirty="0"/>
              <a:t>Различают два вида многозадачности:</a:t>
            </a:r>
          </a:p>
          <a:p>
            <a:pPr lvl="1"/>
            <a:r>
              <a:rPr lang="ru-RU" dirty="0"/>
              <a:t>с ориентацией на процессы,</a:t>
            </a:r>
          </a:p>
          <a:p>
            <a:pPr lvl="1"/>
            <a:r>
              <a:rPr lang="ru-RU" dirty="0"/>
              <a:t> с ориентацией на потоки.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87078-81D6-4512-9122-5A2C5DEB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73" y="60014"/>
            <a:ext cx="8229600" cy="1143000"/>
          </a:xfrm>
        </p:spPr>
        <p:txBody>
          <a:bodyPr/>
          <a:lstStyle/>
          <a:p>
            <a:r>
              <a:rPr lang="ru-RU" dirty="0"/>
              <a:t>Синхронизация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D53FDB5-35EF-4153-B978-BF64E4A7D590}"/>
              </a:ext>
            </a:extLst>
          </p:cNvPr>
          <p:cNvGrpSpPr/>
          <p:nvPr/>
        </p:nvGrpSpPr>
        <p:grpSpPr>
          <a:xfrm>
            <a:off x="1149513" y="1916832"/>
            <a:ext cx="6374813" cy="3096344"/>
            <a:chOff x="1149513" y="1916832"/>
            <a:chExt cx="6374813" cy="309634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DDEE8DA-608F-41CB-A9EC-585FC9C371FF}"/>
                </a:ext>
              </a:extLst>
            </p:cNvPr>
            <p:cNvSpPr/>
            <p:nvPr/>
          </p:nvSpPr>
          <p:spPr>
            <a:xfrm>
              <a:off x="3203848" y="2348880"/>
              <a:ext cx="2160240" cy="266429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</a:t>
              </a:r>
            </a:p>
          </p:txBody>
        </p:sp>
        <p:sp>
          <p:nvSpPr>
            <p:cNvPr id="5" name="Стрелка: вправо 4">
              <a:extLst>
                <a:ext uri="{FF2B5EF4-FFF2-40B4-BE49-F238E27FC236}">
                  <a16:creationId xmlns:a16="http://schemas.microsoft.com/office/drawing/2014/main" id="{2337166F-EC59-4876-80E4-67242F1D0AFA}"/>
                </a:ext>
              </a:extLst>
            </p:cNvPr>
            <p:cNvSpPr/>
            <p:nvPr/>
          </p:nvSpPr>
          <p:spPr>
            <a:xfrm>
              <a:off x="2229633" y="3320988"/>
              <a:ext cx="962088" cy="72008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трелка: вправо 5">
              <a:extLst>
                <a:ext uri="{FF2B5EF4-FFF2-40B4-BE49-F238E27FC236}">
                  <a16:creationId xmlns:a16="http://schemas.microsoft.com/office/drawing/2014/main" id="{2B941017-DB17-40C9-84D7-AED06E6DF34A}"/>
                </a:ext>
              </a:extLst>
            </p:cNvPr>
            <p:cNvSpPr/>
            <p:nvPr/>
          </p:nvSpPr>
          <p:spPr>
            <a:xfrm rot="10800000">
              <a:off x="5364088" y="3320988"/>
              <a:ext cx="936104" cy="72008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блачко с текстом: прямоугольное 6">
              <a:extLst>
                <a:ext uri="{FF2B5EF4-FFF2-40B4-BE49-F238E27FC236}">
                  <a16:creationId xmlns:a16="http://schemas.microsoft.com/office/drawing/2014/main" id="{513D278C-1B57-4B6C-9EC2-2C3C2F8A7AA1}"/>
                </a:ext>
              </a:extLst>
            </p:cNvPr>
            <p:cNvSpPr/>
            <p:nvPr/>
          </p:nvSpPr>
          <p:spPr>
            <a:xfrm>
              <a:off x="5148064" y="1916832"/>
              <a:ext cx="1728192" cy="720081"/>
            </a:xfrm>
            <a:prstGeom prst="wedgeRectCallout">
              <a:avLst>
                <a:gd name="adj1" fmla="val -46926"/>
                <a:gd name="adj2" fmla="val 6597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Критическая секция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8F496-2E83-413E-9C7F-E208177516EC}"/>
                </a:ext>
              </a:extLst>
            </p:cNvPr>
            <p:cNvSpPr txBox="1"/>
            <p:nvPr/>
          </p:nvSpPr>
          <p:spPr>
            <a:xfrm>
              <a:off x="1149513" y="2951655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/>
                <a:t>Поток 1: читает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0E59A7-04EE-4664-A3A0-51AA19D49747}"/>
                </a:ext>
              </a:extLst>
            </p:cNvPr>
            <p:cNvSpPr txBox="1"/>
            <p:nvPr/>
          </p:nvSpPr>
          <p:spPr>
            <a:xfrm>
              <a:off x="5364086" y="303635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/>
                <a:t>Поток 2: пишет</a:t>
              </a:r>
            </a:p>
          </p:txBody>
        </p:sp>
        <p:sp>
          <p:nvSpPr>
            <p:cNvPr id="10" name="Крест 9">
              <a:extLst>
                <a:ext uri="{FF2B5EF4-FFF2-40B4-BE49-F238E27FC236}">
                  <a16:creationId xmlns:a16="http://schemas.microsoft.com/office/drawing/2014/main" id="{937F9EAB-B224-4B7E-B5C6-7EF409A3693A}"/>
                </a:ext>
              </a:extLst>
            </p:cNvPr>
            <p:cNvSpPr/>
            <p:nvPr/>
          </p:nvSpPr>
          <p:spPr>
            <a:xfrm rot="19478439">
              <a:off x="4869280" y="3232045"/>
              <a:ext cx="812152" cy="779717"/>
            </a:xfrm>
            <a:prstGeom prst="pl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7426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u="sng" dirty="0"/>
              <a:t>Пример 6</a:t>
            </a:r>
            <a:r>
              <a:rPr lang="en-US" b="1" u="sng" dirty="0"/>
              <a:t>:</a:t>
            </a:r>
            <a:r>
              <a:rPr lang="ru-RU" b="1" u="sng" dirty="0"/>
              <a:t> </a:t>
            </a:r>
            <a:r>
              <a:rPr lang="en-US" b="1" u="sng" dirty="0"/>
              <a:t> </a:t>
            </a:r>
            <a:r>
              <a:rPr lang="ru-RU" dirty="0"/>
              <a:t>Использование общей переменной</a:t>
            </a:r>
          </a:p>
          <a:p>
            <a:r>
              <a:rPr lang="ru-RU" dirty="0"/>
              <a:t>Запускаются пять потоков, которые работают с общей переменной x. </a:t>
            </a:r>
          </a:p>
          <a:p>
            <a:r>
              <a:rPr lang="ru-RU" dirty="0"/>
              <a:t>Предполагаем, что метод выведет все значения x от 1 до 8 для каждого потока. </a:t>
            </a:r>
          </a:p>
          <a:p>
            <a:r>
              <a:rPr lang="ru-RU" dirty="0"/>
              <a:t>В процессе работы будет происходить переключение между потоками, и значение переменной x становится непредсказуемым.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74A1-E704-4F34-B860-211156DA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Синхронизация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51F3F9B-480E-4051-B98C-F86A16972D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9032" y="1440905"/>
            <a:ext cx="6695256" cy="4525963"/>
          </a:xfrm>
        </p:spPr>
      </p:pic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8718BDB8-60C1-4B2F-8297-977011A25A5C}"/>
              </a:ext>
            </a:extLst>
          </p:cNvPr>
          <p:cNvSpPr/>
          <p:nvPr/>
        </p:nvSpPr>
        <p:spPr>
          <a:xfrm>
            <a:off x="5580112" y="3573016"/>
            <a:ext cx="1080120" cy="720080"/>
          </a:xfrm>
          <a:prstGeom prst="wedgeRectCallout">
            <a:avLst>
              <a:gd name="adj1" fmla="val -110066"/>
              <a:gd name="adj2" fmla="val 81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 </a:t>
            </a:r>
            <a:r>
              <a:rPr lang="ru-RU" dirty="0"/>
              <a:t>потока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819F1B-BBD3-439E-A661-D3E0D75C5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1587834"/>
            <a:ext cx="967824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4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Ситуация, когда два или более потоков обрабатывают  разделяемые данные и конечный результат зависит от соотношения скоростей потоков называется </a:t>
            </a:r>
            <a:r>
              <a:rPr lang="ru-RU" b="1" dirty="0"/>
              <a:t>гонками</a:t>
            </a:r>
            <a:r>
              <a:rPr lang="ru-RU" dirty="0"/>
              <a:t>.  </a:t>
            </a:r>
          </a:p>
          <a:p>
            <a:r>
              <a:rPr lang="ru-RU" dirty="0"/>
              <a:t>Чтобы исключить эффект гонок по отношению к критическим данным, необходимо, чтобы в каждый момент времени с ними работал только </a:t>
            </a:r>
            <a:r>
              <a:rPr lang="ru-RU" b="1" dirty="0"/>
              <a:t>один поток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Т.е. необходимо   синхронизировать потоки и ограничить доступ к разделяемым ресурсам на время их использования каким-нибудь потоком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lock</a:t>
            </a:r>
            <a:r>
              <a:rPr lang="ru-RU" dirty="0"/>
              <a:t>(</a:t>
            </a:r>
            <a:r>
              <a:rPr lang="en-US" dirty="0"/>
              <a:t>object</a:t>
            </a:r>
            <a:r>
              <a:rPr lang="ru-RU" dirty="0"/>
              <a:t>) 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	// Инструкции, подлежащие синхронизации.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pPr>
              <a:buNone/>
            </a:pPr>
            <a:r>
              <a:rPr lang="ru-RU" dirty="0"/>
              <a:t> где </a:t>
            </a:r>
            <a:r>
              <a:rPr lang="en-US" dirty="0"/>
              <a:t>object </a:t>
            </a:r>
            <a:r>
              <a:rPr lang="ru-RU" dirty="0"/>
              <a:t> -  ссылка на синхронизируемый объект</a:t>
            </a:r>
            <a:r>
              <a:rPr lang="en-US" dirty="0"/>
              <a:t> 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Инструкция </a:t>
            </a:r>
            <a:r>
              <a:rPr lang="ru-RU" b="1" dirty="0" err="1"/>
              <a:t>lock</a:t>
            </a:r>
            <a:r>
              <a:rPr lang="ru-RU" b="1" dirty="0"/>
              <a:t> </a:t>
            </a:r>
            <a:r>
              <a:rPr lang="ru-RU" dirty="0"/>
              <a:t>гарантирует, что указанный блок кода, защищенный блокировкой для данного объекта, может быть использован только потоком, который получает эту блокировку. </a:t>
            </a:r>
          </a:p>
          <a:p>
            <a:r>
              <a:rPr lang="ru-RU" dirty="0"/>
              <a:t>Все другие потоки остаются заблокированными до тех пор, пока блокировка не будет снята.</a:t>
            </a:r>
          </a:p>
          <a:p>
            <a:r>
              <a:rPr lang="ru-RU" dirty="0"/>
              <a:t> А снята она будет лишь при выходе из этого блока.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Когда выполнение доходит до оператора </a:t>
            </a:r>
            <a:r>
              <a:rPr lang="ru-RU" dirty="0" err="1"/>
              <a:t>lock</a:t>
            </a:r>
            <a:r>
              <a:rPr lang="ru-RU" dirty="0"/>
              <a:t>, объект-заглушка блокируется, и на время его блокировки монопольный доступ к блоку кода имеет только один поток.</a:t>
            </a:r>
            <a:endParaRPr lang="en-US" dirty="0"/>
          </a:p>
          <a:p>
            <a:endParaRPr lang="en-US" dirty="0"/>
          </a:p>
          <a:p>
            <a:r>
              <a:rPr lang="ru-RU" b="1" u="sng" dirty="0"/>
              <a:t>Пример 7: </a:t>
            </a:r>
            <a:r>
              <a:rPr lang="ru-RU" b="1" dirty="0"/>
              <a:t>Использование блокировки с помощью оператора </a:t>
            </a:r>
            <a:r>
              <a:rPr lang="ru-RU" b="1" dirty="0" err="1"/>
              <a:t>lock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82857F5-3574-44D2-91F8-595000C3E18A}"/>
              </a:ext>
            </a:extLst>
          </p:cNvPr>
          <p:cNvGrpSpPr/>
          <p:nvPr/>
        </p:nvGrpSpPr>
        <p:grpSpPr>
          <a:xfrm>
            <a:off x="683568" y="2276872"/>
            <a:ext cx="3672408" cy="2952328"/>
            <a:chOff x="683568" y="2276872"/>
            <a:chExt cx="3672408" cy="295232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763688" y="2276872"/>
              <a:ext cx="108012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х</a:t>
              </a:r>
              <a:endParaRPr lang="ru-RU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683568" y="3645024"/>
              <a:ext cx="86409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  <a:endParaRPr lang="ru-RU" dirty="0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691680" y="4509120"/>
              <a:ext cx="86409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  <a:endParaRPr lang="ru-RU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3491880" y="2420888"/>
              <a:ext cx="86409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t5</a:t>
              </a:r>
              <a:endParaRPr lang="ru-RU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491880" y="3429000"/>
              <a:ext cx="86409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t4</a:t>
              </a:r>
              <a:endParaRPr lang="ru-RU" dirty="0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3203848" y="4509120"/>
              <a:ext cx="86409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t3</a:t>
              </a:r>
              <a:endParaRPr lang="ru-RU" dirty="0"/>
            </a:p>
          </p:txBody>
        </p:sp>
        <p:sp>
          <p:nvSpPr>
            <p:cNvPr id="12" name="Стрелка вправо 11"/>
            <p:cNvSpPr/>
            <p:nvPr/>
          </p:nvSpPr>
          <p:spPr>
            <a:xfrm rot="18501299">
              <a:off x="1180635" y="2917350"/>
              <a:ext cx="648072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трелка вправо 12"/>
            <p:cNvSpPr/>
            <p:nvPr/>
          </p:nvSpPr>
          <p:spPr>
            <a:xfrm rot="16200000">
              <a:off x="1338129" y="3425054"/>
              <a:ext cx="1448051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трелка вправо 13"/>
            <p:cNvSpPr/>
            <p:nvPr/>
          </p:nvSpPr>
          <p:spPr>
            <a:xfrm rot="14535039">
              <a:off x="2144016" y="3450259"/>
              <a:ext cx="1448051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трелка вправо 14"/>
            <p:cNvSpPr/>
            <p:nvPr/>
          </p:nvSpPr>
          <p:spPr>
            <a:xfrm rot="13274329">
              <a:off x="2634815" y="2943112"/>
              <a:ext cx="1091571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право 15"/>
            <p:cNvSpPr/>
            <p:nvPr/>
          </p:nvSpPr>
          <p:spPr>
            <a:xfrm rot="10800000">
              <a:off x="2843808" y="2348880"/>
              <a:ext cx="569034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F588B-242D-4D11-BA6B-6D5E6DA7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Блокировка с помощью </a:t>
            </a:r>
            <a:r>
              <a:rPr lang="en-US" dirty="0"/>
              <a:t>lock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CD1EB34-B69C-4C14-9EB2-BE4E49145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196752"/>
            <a:ext cx="6912768" cy="556570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D7376-2FE6-4089-A8BC-1E546600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93" y="1585909"/>
            <a:ext cx="1508190" cy="49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Monitor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Класс </a:t>
            </a:r>
            <a:r>
              <a:rPr lang="en-US" dirty="0"/>
              <a:t> </a:t>
            </a:r>
            <a:r>
              <a:rPr lang="ru-RU" b="1" dirty="0" err="1"/>
              <a:t>Monitor</a:t>
            </a:r>
            <a:r>
              <a:rPr lang="ru-RU" b="1" dirty="0"/>
              <a:t> </a:t>
            </a:r>
            <a:r>
              <a:rPr lang="ru-RU" dirty="0"/>
              <a:t>предоставляет средства для синхронизации потоков. </a:t>
            </a:r>
          </a:p>
          <a:p>
            <a:r>
              <a:rPr lang="ru-RU" dirty="0"/>
              <a:t>В классе </a:t>
            </a:r>
            <a:r>
              <a:rPr lang="ru-RU" dirty="0" err="1"/>
              <a:t>Monitor</a:t>
            </a:r>
            <a:r>
              <a:rPr lang="ru-RU" dirty="0"/>
              <a:t> определено несколько методов синхронизации:</a:t>
            </a:r>
          </a:p>
          <a:p>
            <a:pPr lvl="1"/>
            <a:r>
              <a:rPr lang="en-US" dirty="0"/>
              <a:t>public static void </a:t>
            </a:r>
            <a:r>
              <a:rPr lang="en-US" b="1" dirty="0"/>
              <a:t>Enter</a:t>
            </a:r>
            <a:r>
              <a:rPr lang="ru-RU" dirty="0"/>
              <a:t>(</a:t>
            </a:r>
            <a:r>
              <a:rPr lang="en-US" dirty="0"/>
              <a:t>object </a:t>
            </a:r>
            <a:r>
              <a:rPr lang="en-US" dirty="0" err="1"/>
              <a:t>syncOb</a:t>
            </a:r>
            <a:r>
              <a:rPr lang="ru-RU" dirty="0"/>
              <a:t>);  -  предоставляет возможность блокировки для  объекта, </a:t>
            </a:r>
            <a:r>
              <a:rPr lang="en-US" dirty="0" err="1"/>
              <a:t>syncOb</a:t>
            </a:r>
            <a:r>
              <a:rPr lang="ru-RU" dirty="0"/>
              <a:t>.</a:t>
            </a:r>
          </a:p>
          <a:p>
            <a:pPr lvl="1"/>
            <a:r>
              <a:rPr lang="en-US" dirty="0"/>
              <a:t>public static void </a:t>
            </a:r>
            <a:r>
              <a:rPr lang="en-US" b="1" dirty="0"/>
              <a:t>Exit</a:t>
            </a:r>
            <a:r>
              <a:rPr lang="ru-RU" dirty="0"/>
              <a:t>(</a:t>
            </a:r>
            <a:r>
              <a:rPr lang="en-US" dirty="0"/>
              <a:t>object </a:t>
            </a:r>
            <a:r>
              <a:rPr lang="en-US" dirty="0" err="1"/>
              <a:t>syncOb</a:t>
            </a:r>
            <a:r>
              <a:rPr lang="ru-RU" dirty="0"/>
              <a:t>); – снимает блокировку для  объекта, </a:t>
            </a:r>
            <a:r>
              <a:rPr lang="en-US" dirty="0" err="1"/>
              <a:t>syncOb</a:t>
            </a:r>
            <a:r>
              <a:rPr lang="ru-RU" dirty="0"/>
              <a:t>.</a:t>
            </a:r>
          </a:p>
          <a:p>
            <a:pPr lvl="1"/>
            <a:r>
              <a:rPr lang="en-US" dirty="0"/>
              <a:t>public static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b="1" dirty="0" err="1"/>
              <a:t>TryEnter</a:t>
            </a:r>
            <a:r>
              <a:rPr lang="ru-RU" dirty="0"/>
              <a:t>(</a:t>
            </a:r>
            <a:r>
              <a:rPr lang="en-US" dirty="0"/>
              <a:t>object </a:t>
            </a:r>
            <a:r>
              <a:rPr lang="en-US" dirty="0" err="1"/>
              <a:t>syncOb</a:t>
            </a:r>
            <a:r>
              <a:rPr lang="ru-RU" dirty="0"/>
              <a:t>);— возвращает значение </a:t>
            </a:r>
            <a:r>
              <a:rPr lang="ru-RU" dirty="0" err="1"/>
              <a:t>true</a:t>
            </a:r>
            <a:r>
              <a:rPr lang="ru-RU" dirty="0"/>
              <a:t>, если вызывающий поток получает блокировку для объекта </a:t>
            </a:r>
            <a:r>
              <a:rPr lang="ru-RU" dirty="0" err="1"/>
              <a:t>syncOb</a:t>
            </a:r>
            <a:r>
              <a:rPr lang="ru-RU" dirty="0"/>
              <a:t>, и значение </a:t>
            </a:r>
            <a:r>
              <a:rPr lang="ru-RU" dirty="0" err="1"/>
              <a:t>false</a:t>
            </a:r>
            <a:r>
              <a:rPr lang="ru-RU" dirty="0"/>
              <a:t> в противном случае. Если заданный объект недоступен, вызывающий поток будет ожидать до тех пор, пока он не станет доступным.</a:t>
            </a:r>
          </a:p>
          <a:p>
            <a:r>
              <a:rPr lang="ru-RU" dirty="0"/>
              <a:t>Если при вызове метода </a:t>
            </a:r>
            <a:r>
              <a:rPr lang="ru-RU" b="1" dirty="0" err="1"/>
              <a:t>Enter</a:t>
            </a:r>
            <a:r>
              <a:rPr lang="ru-RU" dirty="0"/>
              <a:t>() заданный объект недоступен, вызывающий поток будет ожидать до тех пор, пока объект не станет доступным.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Monitor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В классе </a:t>
            </a:r>
            <a:r>
              <a:rPr lang="ru-RU" dirty="0" err="1"/>
              <a:t>Monitor</a:t>
            </a:r>
            <a:r>
              <a:rPr lang="ru-RU" dirty="0"/>
              <a:t> также  определены методы </a:t>
            </a:r>
            <a:r>
              <a:rPr lang="ru-RU" dirty="0" err="1"/>
              <a:t>Wait</a:t>
            </a:r>
            <a:r>
              <a:rPr lang="ru-RU" dirty="0"/>
              <a:t>(), </a:t>
            </a:r>
            <a:r>
              <a:rPr lang="ru-RU" dirty="0" err="1"/>
              <a:t>Pulse</a:t>
            </a:r>
            <a:r>
              <a:rPr lang="ru-RU" dirty="0"/>
              <a:t>() и </a:t>
            </a:r>
            <a:r>
              <a:rPr lang="ru-RU" dirty="0" err="1"/>
              <a:t>PulseAll</a:t>
            </a:r>
            <a:r>
              <a:rPr lang="ru-RU" dirty="0"/>
              <a:t>(). </a:t>
            </a:r>
          </a:p>
          <a:p>
            <a:r>
              <a:rPr lang="ru-RU" b="1" dirty="0"/>
              <a:t>Форматы использования методов</a:t>
            </a:r>
            <a:r>
              <a:rPr lang="en-US" b="1" dirty="0"/>
              <a:t>:</a:t>
            </a:r>
            <a:endParaRPr lang="ru-RU" dirty="0"/>
          </a:p>
          <a:p>
            <a:pPr lvl="1"/>
            <a:r>
              <a:rPr lang="en-US" dirty="0"/>
              <a:t>public static </a:t>
            </a:r>
            <a:r>
              <a:rPr lang="en-US" dirty="0" err="1"/>
              <a:t>bool</a:t>
            </a:r>
            <a:r>
              <a:rPr lang="en-US" dirty="0"/>
              <a:t> Wait(object </a:t>
            </a:r>
            <a:r>
              <a:rPr lang="en-US" dirty="0" err="1"/>
              <a:t>waitOb</a:t>
            </a:r>
            <a:r>
              <a:rPr lang="en-US" dirty="0"/>
              <a:t>) - </a:t>
            </a:r>
            <a:r>
              <a:rPr lang="ru-RU" dirty="0"/>
              <a:t>ожидание до уведомления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en-US" dirty="0"/>
              <a:t>public static </a:t>
            </a:r>
            <a:r>
              <a:rPr lang="en-US" dirty="0" err="1"/>
              <a:t>bool</a:t>
            </a:r>
            <a:r>
              <a:rPr lang="en-US" dirty="0"/>
              <a:t> Wait</a:t>
            </a:r>
            <a:r>
              <a:rPr lang="ru-RU" dirty="0"/>
              <a:t>(</a:t>
            </a:r>
            <a:r>
              <a:rPr lang="en-US" dirty="0"/>
              <a:t>object </a:t>
            </a:r>
            <a:r>
              <a:rPr lang="en-US" dirty="0" err="1"/>
              <a:t>waitOb</a:t>
            </a:r>
            <a:r>
              <a:rPr lang="ru-RU" dirty="0"/>
              <a:t>, </a:t>
            </a:r>
            <a:r>
              <a:rPr lang="en-US" dirty="0" err="1"/>
              <a:t>int</a:t>
            </a:r>
            <a:r>
              <a:rPr lang="en-US" dirty="0"/>
              <a:t> milliseconds</a:t>
            </a:r>
            <a:r>
              <a:rPr lang="ru-RU" dirty="0"/>
              <a:t>) - ожидание до уведомления или до истечения периода времени, заданного в миллисекундах;</a:t>
            </a:r>
          </a:p>
          <a:p>
            <a:pPr lvl="1"/>
            <a:r>
              <a:rPr lang="en-US" dirty="0"/>
              <a:t>public static void Pulse</a:t>
            </a:r>
            <a:r>
              <a:rPr lang="ru-RU" dirty="0"/>
              <a:t>(</a:t>
            </a:r>
            <a:r>
              <a:rPr lang="en-US" dirty="0"/>
              <a:t>object </a:t>
            </a:r>
            <a:r>
              <a:rPr lang="en-US" dirty="0" err="1"/>
              <a:t>waitOb</a:t>
            </a:r>
            <a:r>
              <a:rPr lang="ru-RU" dirty="0"/>
              <a:t>) возобновляет выполнение потока;</a:t>
            </a:r>
            <a:endParaRPr lang="en-US" dirty="0"/>
          </a:p>
          <a:p>
            <a:r>
              <a:rPr lang="ru-RU" dirty="0"/>
              <a:t>Метод </a:t>
            </a:r>
            <a:r>
              <a:rPr lang="ru-RU" dirty="0" err="1"/>
              <a:t>Monitor.Wait</a:t>
            </a:r>
            <a:r>
              <a:rPr lang="ru-RU" dirty="0"/>
              <a:t> освобождает блокировку объекта и переводит поток в очередь ожидания объекта. </a:t>
            </a:r>
            <a:endParaRPr lang="en-US" dirty="0"/>
          </a:p>
          <a:p>
            <a:r>
              <a:rPr lang="ru-RU" dirty="0"/>
              <a:t>Следующий поток в очереди готовности объекта блокирует данный объект. А все потоки, которые вызвали метод </a:t>
            </a:r>
            <a:r>
              <a:rPr lang="ru-RU" dirty="0" err="1"/>
              <a:t>Wait</a:t>
            </a:r>
            <a:r>
              <a:rPr lang="ru-RU" dirty="0"/>
              <a:t>, остаются в очереди ожидания, пока не получат сигнала от метода </a:t>
            </a:r>
            <a:r>
              <a:rPr lang="ru-RU" dirty="0" err="1"/>
              <a:t>Monitor.Pulse</a:t>
            </a:r>
            <a:r>
              <a:rPr lang="ru-RU" dirty="0"/>
              <a:t> или </a:t>
            </a:r>
            <a:r>
              <a:rPr lang="ru-RU" dirty="0" err="1"/>
              <a:t>Monitor.PulseAll</a:t>
            </a:r>
            <a:r>
              <a:rPr lang="ru-RU" dirty="0"/>
              <a:t>, посланного владельцем блокировки. </a:t>
            </a:r>
            <a:endParaRPr lang="en-US" dirty="0"/>
          </a:p>
          <a:p>
            <a:r>
              <a:rPr lang="ru-RU" dirty="0"/>
              <a:t>Если метод </a:t>
            </a:r>
            <a:r>
              <a:rPr lang="ru-RU" dirty="0" err="1"/>
              <a:t>Monitor.Pulse</a:t>
            </a:r>
            <a:r>
              <a:rPr lang="ru-RU" dirty="0"/>
              <a:t> отправлен, поток, находящийся во главе очереди ожидания, получает сигнал и блокирует освободившийся объект.</a:t>
            </a:r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Monitor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/>
              <a:t>Пример </a:t>
            </a:r>
            <a:r>
              <a:rPr lang="en-US" b="1" u="sng" dirty="0"/>
              <a:t>8</a:t>
            </a:r>
            <a:r>
              <a:rPr lang="en-US" dirty="0"/>
              <a:t>:</a:t>
            </a:r>
            <a:r>
              <a:rPr lang="ru-RU" dirty="0"/>
              <a:t> Использование блокировки с помощью монитора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Процесс</a:t>
            </a:r>
            <a:r>
              <a:rPr lang="ru-RU" dirty="0"/>
              <a:t> – это программа, т.е. многозадачность, ориентированная на процессы, — это средство, позволяющее компьютеру выполнять две или больше программ одновременно.</a:t>
            </a:r>
            <a:endParaRPr lang="en-US" dirty="0"/>
          </a:p>
          <a:p>
            <a:r>
              <a:rPr lang="ru-RU" b="1" dirty="0"/>
              <a:t>Поток</a:t>
            </a:r>
            <a:r>
              <a:rPr lang="ru-RU" i="1" dirty="0"/>
              <a:t> </a:t>
            </a:r>
            <a:r>
              <a:rPr lang="ru-RU" dirty="0"/>
              <a:t>— это управляемая единица выполняемого кода (функция).</a:t>
            </a:r>
          </a:p>
          <a:p>
            <a:r>
              <a:rPr lang="ru-RU" dirty="0"/>
              <a:t>Все процессы имеют по крайней мере один поток (</a:t>
            </a:r>
            <a:r>
              <a:rPr lang="ru-RU" dirty="0" err="1"/>
              <a:t>м.б</a:t>
            </a:r>
            <a:r>
              <a:rPr lang="ru-RU" dirty="0"/>
              <a:t>. больше). </a:t>
            </a:r>
          </a:p>
          <a:p>
            <a:r>
              <a:rPr lang="ru-RU" dirty="0"/>
              <a:t>Т.е. одна программа может выполнять сразу две и более задач.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F588B-242D-4D11-BA6B-6D5E6DA7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Блокировка с помощью класса </a:t>
            </a:r>
            <a:r>
              <a:rPr lang="en-US" sz="3600" dirty="0"/>
              <a:t>Monitor</a:t>
            </a:r>
            <a:endParaRPr lang="ru-RU" sz="36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1659DE3-02E0-4661-BAE7-A2059687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417638"/>
            <a:ext cx="6535056" cy="5039333"/>
          </a:xfrm>
        </p:spPr>
      </p:pic>
    </p:spTree>
    <p:extLst>
      <p:ext uri="{BB962C8B-B14F-4D97-AF65-F5344CB8AC3E}">
        <p14:creationId xmlns:p14="http://schemas.microsoft.com/office/powerpoint/2010/main" val="3418094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ru-RU" b="1" dirty="0" err="1"/>
              <a:t>Mutex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Mutex</a:t>
            </a:r>
            <a:r>
              <a:rPr lang="ru-RU" dirty="0"/>
              <a:t> (</a:t>
            </a:r>
            <a:r>
              <a:rPr lang="ru-RU" dirty="0" err="1"/>
              <a:t>mutual</a:t>
            </a:r>
            <a:r>
              <a:rPr lang="ru-RU" dirty="0"/>
              <a:t> </a:t>
            </a:r>
            <a:r>
              <a:rPr lang="ru-RU" dirty="0" err="1"/>
              <a:t>exclusion</a:t>
            </a:r>
            <a:r>
              <a:rPr lang="ru-RU" dirty="0"/>
              <a:t> — взаимное исключение или </a:t>
            </a:r>
            <a:r>
              <a:rPr lang="ru-RU" dirty="0" err="1"/>
              <a:t>мьютекс</a:t>
            </a:r>
            <a:r>
              <a:rPr lang="ru-RU" dirty="0"/>
              <a:t>) позволяет обеспечить синхронизацию среди множества процессов. </a:t>
            </a:r>
          </a:p>
          <a:p>
            <a:r>
              <a:rPr lang="ru-RU" dirty="0"/>
              <a:t>Класс </a:t>
            </a:r>
            <a:r>
              <a:rPr lang="ru-RU" dirty="0" err="1"/>
              <a:t>Mutex</a:t>
            </a:r>
            <a:r>
              <a:rPr lang="ru-RU" dirty="0"/>
              <a:t> является классом-оболочкой над соответствующим объектом ОС </a:t>
            </a:r>
            <a:r>
              <a:rPr lang="ru-RU" dirty="0" err="1"/>
              <a:t>Windows</a:t>
            </a:r>
            <a:r>
              <a:rPr lang="ru-RU" dirty="0"/>
              <a:t>. 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Создаем объект </a:t>
            </a:r>
            <a:r>
              <a:rPr lang="ru-RU" dirty="0" err="1"/>
              <a:t>мьютекса</a:t>
            </a:r>
            <a:r>
              <a:rPr lang="ru-RU" dirty="0"/>
              <a:t>: </a:t>
            </a:r>
            <a:r>
              <a:rPr lang="ru-RU" dirty="0" err="1"/>
              <a:t>Mutex</a:t>
            </a:r>
            <a:r>
              <a:rPr lang="ru-RU" dirty="0"/>
              <a:t> </a:t>
            </a:r>
            <a:r>
              <a:rPr lang="ru-RU" dirty="0" err="1"/>
              <a:t>mutexObj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Mutex</a:t>
            </a:r>
            <a:r>
              <a:rPr lang="ru-RU" dirty="0"/>
              <a:t>().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Метод </a:t>
            </a:r>
            <a:r>
              <a:rPr lang="ru-RU" dirty="0" err="1"/>
              <a:t>mutexObj.WaitOne</a:t>
            </a:r>
            <a:r>
              <a:rPr lang="ru-RU" dirty="0"/>
              <a:t>() приостанавливает выполнение потока до тех пор, пока не будет получен </a:t>
            </a:r>
            <a:r>
              <a:rPr lang="ru-RU" dirty="0" err="1"/>
              <a:t>мьютекс</a:t>
            </a:r>
            <a:r>
              <a:rPr lang="ru-RU" dirty="0"/>
              <a:t> </a:t>
            </a:r>
            <a:r>
              <a:rPr lang="ru-RU" dirty="0" err="1"/>
              <a:t>mutexObj</a:t>
            </a:r>
            <a:r>
              <a:rPr lang="ru-RU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После выполнения всех действий, когда </a:t>
            </a:r>
            <a:r>
              <a:rPr lang="ru-RU" dirty="0" err="1"/>
              <a:t>мьютекс</a:t>
            </a:r>
            <a:r>
              <a:rPr lang="ru-RU" dirty="0"/>
              <a:t> больше не нужен, поток освобождает его с помощью метода </a:t>
            </a:r>
            <a:r>
              <a:rPr lang="ru-RU" dirty="0" err="1"/>
              <a:t>mutexObj.ReleaseMutex</a:t>
            </a:r>
            <a:r>
              <a:rPr lang="ru-RU" dirty="0"/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Таким образом, когда выполнение дойдет до вызова </a:t>
            </a:r>
            <a:r>
              <a:rPr lang="ru-RU" dirty="0" err="1"/>
              <a:t>mutexObj.WaitOne</a:t>
            </a:r>
            <a:r>
              <a:rPr lang="ru-RU" dirty="0"/>
              <a:t>(), поток будет ожидать, пока не освободится </a:t>
            </a:r>
            <a:r>
              <a:rPr lang="ru-RU" dirty="0" err="1"/>
              <a:t>мьютекс</a:t>
            </a:r>
            <a:r>
              <a:rPr lang="ru-RU" dirty="0"/>
              <a:t>. И после его получения продолжит выполнять свою работу.</a:t>
            </a:r>
          </a:p>
          <a:p>
            <a:r>
              <a:rPr lang="ru-RU" b="1" dirty="0" err="1"/>
              <a:t>Мьютексы</a:t>
            </a:r>
            <a:r>
              <a:rPr lang="ru-RU" b="1" dirty="0"/>
              <a:t> могут также применяться не только внутри одного процесса, но и между процессами.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ru-RU" b="1" dirty="0" err="1"/>
              <a:t>Mutex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b="1" u="sng" dirty="0"/>
              <a:t>Пример </a:t>
            </a:r>
            <a:r>
              <a:rPr lang="en-US" b="1" u="sng" dirty="0"/>
              <a:t>9</a:t>
            </a:r>
            <a:r>
              <a:rPr lang="ru-RU" b="1" u="sng" dirty="0"/>
              <a:t>:</a:t>
            </a:r>
            <a:r>
              <a:rPr lang="en-US" b="1" u="sng" dirty="0"/>
              <a:t> </a:t>
            </a:r>
            <a:r>
              <a:rPr lang="ru-RU" dirty="0"/>
              <a:t>Использование блокировки с помощью мьютекса</a:t>
            </a:r>
          </a:p>
          <a:p>
            <a:r>
              <a:rPr lang="ru-RU" dirty="0"/>
              <a:t>Для создания мьютекса мы используем другую перегрузку конструктора:  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err="1"/>
              <a:t>mutexObj</a:t>
            </a:r>
            <a:r>
              <a:rPr lang="en-US" dirty="0"/>
              <a:t> = new </a:t>
            </a:r>
            <a:r>
              <a:rPr lang="en-US" dirty="0" err="1"/>
              <a:t>Mutex</a:t>
            </a:r>
            <a:r>
              <a:rPr lang="en-US" dirty="0"/>
              <a:t>(true, </a:t>
            </a:r>
            <a:r>
              <a:rPr lang="en-US" dirty="0" err="1"/>
              <a:t>guid</a:t>
            </a:r>
            <a:r>
              <a:rPr lang="en-US" dirty="0"/>
              <a:t>, out existed);</a:t>
            </a:r>
            <a:endParaRPr lang="ru-RU" dirty="0"/>
          </a:p>
          <a:p>
            <a:r>
              <a:rPr lang="ru-RU" dirty="0"/>
              <a:t>Первый параметр: </a:t>
            </a:r>
            <a:r>
              <a:rPr lang="ru-RU" dirty="0" err="1"/>
              <a:t>true</a:t>
            </a:r>
            <a:r>
              <a:rPr lang="ru-RU" dirty="0"/>
              <a:t> - указывает, что приложение будет запрашивать владение </a:t>
            </a:r>
            <a:r>
              <a:rPr lang="ru-RU" dirty="0" err="1"/>
              <a:t>мьютексом</a:t>
            </a:r>
            <a:r>
              <a:rPr lang="ru-RU" dirty="0"/>
              <a:t>. </a:t>
            </a:r>
          </a:p>
          <a:p>
            <a:r>
              <a:rPr lang="ru-RU" dirty="0"/>
              <a:t>Второй параметр: </a:t>
            </a:r>
            <a:r>
              <a:rPr lang="en-US" dirty="0" err="1"/>
              <a:t>guid</a:t>
            </a:r>
            <a:r>
              <a:rPr lang="ru-RU" dirty="0"/>
              <a:t> - указывает на уникальное имя </a:t>
            </a:r>
            <a:r>
              <a:rPr lang="ru-RU" dirty="0" err="1"/>
              <a:t>мьютекса</a:t>
            </a:r>
            <a:r>
              <a:rPr lang="ru-RU" dirty="0"/>
              <a:t>. В данном случае в качестве имени выбран </a:t>
            </a:r>
            <a:r>
              <a:rPr lang="ru-RU" dirty="0" err="1"/>
              <a:t>giud</a:t>
            </a:r>
            <a:r>
              <a:rPr lang="ru-RU" dirty="0"/>
              <a:t> приложения, то есть глобальный универсальный идентификатор.</a:t>
            </a:r>
          </a:p>
          <a:p>
            <a:r>
              <a:rPr lang="ru-RU" dirty="0"/>
              <a:t>Третий параметр: </a:t>
            </a:r>
            <a:r>
              <a:rPr lang="en-US" dirty="0"/>
              <a:t>out existed</a:t>
            </a:r>
            <a:r>
              <a:rPr lang="ru-RU" dirty="0"/>
              <a:t> - возвращает значение из конструктора. Если он равен </a:t>
            </a:r>
            <a:r>
              <a:rPr lang="ru-RU" dirty="0" err="1"/>
              <a:t>true</a:t>
            </a:r>
            <a:r>
              <a:rPr lang="ru-RU" dirty="0"/>
              <a:t>, то это означает, что </a:t>
            </a:r>
            <a:r>
              <a:rPr lang="ru-RU" dirty="0" err="1"/>
              <a:t>мьютекс</a:t>
            </a:r>
            <a:r>
              <a:rPr lang="ru-RU" dirty="0"/>
              <a:t> запрошен и получен. А если </a:t>
            </a:r>
            <a:r>
              <a:rPr lang="ru-RU" dirty="0" err="1"/>
              <a:t>false</a:t>
            </a:r>
            <a:r>
              <a:rPr lang="ru-RU" dirty="0"/>
              <a:t> - то запрос на владение </a:t>
            </a:r>
            <a:r>
              <a:rPr lang="ru-RU" dirty="0" err="1"/>
              <a:t>мьютексом</a:t>
            </a:r>
            <a:r>
              <a:rPr lang="ru-RU" dirty="0"/>
              <a:t> отклонен.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3E3C-2A1D-4FBD-B83E-59287A88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Блокировка с помощью класса </a:t>
            </a:r>
            <a:r>
              <a:rPr lang="en-US" sz="3600" dirty="0"/>
              <a:t>Mutex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D0D471-9E6A-498F-BACE-6B229FE1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6" y="1553864"/>
            <a:ext cx="6452122" cy="4993974"/>
          </a:xfrm>
        </p:spPr>
      </p:pic>
    </p:spTree>
    <p:extLst>
      <p:ext uri="{BB962C8B-B14F-4D97-AF65-F5344CB8AC3E}">
        <p14:creationId xmlns:p14="http://schemas.microsoft.com/office/powerpoint/2010/main" val="1956807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 </a:t>
            </a:r>
            <a:r>
              <a:rPr lang="ru-RU" b="1" dirty="0" err="1"/>
              <a:t>Semaphore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8784976" cy="341297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Семафор</a:t>
            </a:r>
            <a:r>
              <a:rPr lang="ru-RU" dirty="0"/>
              <a:t> предоставляет одновременный доступ к общему ресурсу не одному, а нескольким потокам, т.е. семафор пригоден для синхронизации целого ряда ресурсов. Для доступа к ресурсу поток должен получить разрешение от семафора</a:t>
            </a:r>
          </a:p>
          <a:p>
            <a:r>
              <a:rPr lang="ru-RU" dirty="0"/>
              <a:t>Семафор управляет доступом к общему ресурсу, используя для этой цели </a:t>
            </a:r>
            <a:r>
              <a:rPr lang="ru-RU" b="1" dirty="0"/>
              <a:t>счетчик</a:t>
            </a:r>
            <a:r>
              <a:rPr lang="ru-RU" dirty="0"/>
              <a:t>. Если значение счетчика больше нуля, то доступ к ресурсу разрешен. А если это значение равно нулю, то доступ к ресурсу запрещен. </a:t>
            </a:r>
          </a:p>
          <a:p>
            <a:r>
              <a:rPr lang="ru-RU" dirty="0"/>
              <a:t>С помощью счетчика ведется подсчет количества разрешений. </a:t>
            </a:r>
          </a:p>
          <a:p>
            <a:r>
              <a:rPr lang="ru-RU" dirty="0"/>
              <a:t>Если создать семафор, одновременно разрешающий только один доступ, то такой семафор будет действовать как </a:t>
            </a:r>
            <a:r>
              <a:rPr lang="ru-RU" dirty="0" err="1"/>
              <a:t>мьютекс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5257800"/>
            <a:ext cx="40386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320EB-0318-4AAB-BE3A-658E704D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ru-RU" b="1" dirty="0" err="1"/>
              <a:t>Semaphore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FBCBB-D50A-4603-83AC-1F4CEC2BE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Для работы с семафорами используются 2 примитива:</a:t>
            </a:r>
          </a:p>
          <a:p>
            <a:r>
              <a:rPr lang="en-US" dirty="0"/>
              <a:t>V</a:t>
            </a:r>
            <a:r>
              <a:rPr lang="ru-RU" dirty="0"/>
              <a:t>(</a:t>
            </a:r>
            <a:r>
              <a:rPr lang="en-US" dirty="0"/>
              <a:t>S</a:t>
            </a:r>
            <a:r>
              <a:rPr lang="ru-RU" dirty="0"/>
              <a:t>): </a:t>
            </a:r>
            <a:r>
              <a:rPr lang="en-US" dirty="0"/>
              <a:t>S</a:t>
            </a:r>
            <a:r>
              <a:rPr lang="ru-RU" dirty="0"/>
              <a:t>++ – переменная </a:t>
            </a:r>
            <a:r>
              <a:rPr lang="en-US" dirty="0"/>
              <a:t>S</a:t>
            </a:r>
            <a:r>
              <a:rPr lang="ru-RU" dirty="0"/>
              <a:t> (семафор) увеличивается на 1, во время выполнения этой операции другим потокам доступа к переменной </a:t>
            </a:r>
            <a:r>
              <a:rPr lang="en-US" dirty="0"/>
              <a:t>S</a:t>
            </a:r>
            <a:r>
              <a:rPr lang="ru-RU" dirty="0"/>
              <a:t> нет.  </a:t>
            </a:r>
          </a:p>
          <a:p>
            <a:r>
              <a:rPr lang="ru-RU" dirty="0"/>
              <a:t>Р(</a:t>
            </a:r>
            <a:r>
              <a:rPr lang="en-US" dirty="0"/>
              <a:t>S</a:t>
            </a:r>
            <a:r>
              <a:rPr lang="ru-RU" dirty="0"/>
              <a:t>): </a:t>
            </a:r>
            <a:r>
              <a:rPr lang="en-US" dirty="0"/>
              <a:t>S</a:t>
            </a:r>
            <a:r>
              <a:rPr lang="ru-RU" dirty="0"/>
              <a:t>-- – переменная </a:t>
            </a:r>
            <a:r>
              <a:rPr lang="en-US" dirty="0"/>
              <a:t>S</a:t>
            </a:r>
            <a:r>
              <a:rPr lang="ru-RU" dirty="0"/>
              <a:t> (семафор) уменьшается на 1, если это возможно. Если </a:t>
            </a:r>
            <a:r>
              <a:rPr lang="en-US" dirty="0"/>
              <a:t>S</a:t>
            </a:r>
            <a:r>
              <a:rPr lang="ru-RU" dirty="0"/>
              <a:t>==0, то поток, вызывающий операцию Р ждет, когда это уменьшения станет возможным.</a:t>
            </a:r>
            <a:endParaRPr lang="en-US" dirty="0"/>
          </a:p>
          <a:p>
            <a:r>
              <a:rPr lang="ru-RU" dirty="0"/>
              <a:t>Поток-писатель прежде всего выполняет операцию Р(е)и проверяет, есть ли пустые буферы. Если е==0, то он переходит в состояние ожидания. Если е&gt;0, то он уменьшает число свободных буферов и записывает данные в очередной свободный буфер. После чего увеличивает значение </a:t>
            </a:r>
            <a:r>
              <a:rPr lang="en-US" dirty="0"/>
              <a:t>f </a:t>
            </a:r>
            <a:r>
              <a:rPr lang="ru-RU" dirty="0"/>
              <a:t>операцией </a:t>
            </a:r>
            <a:r>
              <a:rPr lang="en-US" dirty="0"/>
              <a:t>V</a:t>
            </a:r>
            <a:r>
              <a:rPr lang="ru-RU" dirty="0"/>
              <a:t>(</a:t>
            </a:r>
            <a:r>
              <a:rPr lang="en-US" dirty="0"/>
              <a:t>f</a:t>
            </a:r>
            <a:r>
              <a:rPr lang="ru-RU" dirty="0"/>
              <a:t>). </a:t>
            </a:r>
          </a:p>
          <a:p>
            <a:r>
              <a:rPr lang="ru-RU" dirty="0"/>
              <a:t>Поток-читатель действует аналогично, но начинает работу с проверки занятых буферов. </a:t>
            </a:r>
          </a:p>
          <a:p>
            <a:r>
              <a:rPr lang="ru-RU" dirty="0"/>
              <a:t>Критическим ресурсом здесь является буферный пул, с которым могут работать столько потоков, сколько буферов в нем содержится.  </a:t>
            </a:r>
          </a:p>
          <a:p>
            <a:endParaRPr lang="ru-RU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71FEB8BF-23DF-48FB-AB2A-C448466D06CF}"/>
              </a:ext>
            </a:extLst>
          </p:cNvPr>
          <p:cNvGrpSpPr/>
          <p:nvPr/>
        </p:nvGrpSpPr>
        <p:grpSpPr>
          <a:xfrm>
            <a:off x="4916796" y="1538648"/>
            <a:ext cx="4119700" cy="3756296"/>
            <a:chOff x="4916796" y="1538648"/>
            <a:chExt cx="4119700" cy="3756296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28443ED-D8B5-4462-9D84-1ACB80849362}"/>
                </a:ext>
              </a:extLst>
            </p:cNvPr>
            <p:cNvGrpSpPr/>
            <p:nvPr/>
          </p:nvGrpSpPr>
          <p:grpSpPr>
            <a:xfrm>
              <a:off x="6012160" y="2132856"/>
              <a:ext cx="2016224" cy="641087"/>
              <a:chOff x="5580112" y="2060848"/>
              <a:chExt cx="2016224" cy="641087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7A22313-D926-4815-A081-9BCE7552AA6C}"/>
                  </a:ext>
                </a:extLst>
              </p:cNvPr>
              <p:cNvSpPr/>
              <p:nvPr/>
            </p:nvSpPr>
            <p:spPr>
              <a:xfrm>
                <a:off x="5580112" y="2060848"/>
                <a:ext cx="2016224" cy="2160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C31703B-ACFE-4ED2-B1BA-270965ED7051}"/>
                  </a:ext>
                </a:extLst>
              </p:cNvPr>
              <p:cNvSpPr/>
              <p:nvPr/>
            </p:nvSpPr>
            <p:spPr>
              <a:xfrm>
                <a:off x="5580112" y="2276872"/>
                <a:ext cx="2016224" cy="2160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F051691B-F7AA-4252-A203-17E8E4481B1B}"/>
                  </a:ext>
                </a:extLst>
              </p:cNvPr>
              <p:cNvSpPr/>
              <p:nvPr/>
            </p:nvSpPr>
            <p:spPr>
              <a:xfrm>
                <a:off x="5580112" y="2485911"/>
                <a:ext cx="2016224" cy="2160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3227CE-C3F4-43FC-864B-3B8D3948AB68}"/>
                </a:ext>
              </a:extLst>
            </p:cNvPr>
            <p:cNvSpPr txBox="1"/>
            <p:nvPr/>
          </p:nvSpPr>
          <p:spPr>
            <a:xfrm>
              <a:off x="5878488" y="1538648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Критическая секция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F86917A6-4B5B-47B7-B7B8-0C29CEA902A2}"/>
                </a:ext>
              </a:extLst>
            </p:cNvPr>
            <p:cNvSpPr/>
            <p:nvPr/>
          </p:nvSpPr>
          <p:spPr>
            <a:xfrm>
              <a:off x="4935116" y="2060848"/>
              <a:ext cx="504056" cy="396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D6C8D50F-C448-4354-96AF-4F244CBA3421}"/>
                </a:ext>
              </a:extLst>
            </p:cNvPr>
            <p:cNvSpPr/>
            <p:nvPr/>
          </p:nvSpPr>
          <p:spPr>
            <a:xfrm>
              <a:off x="8434772" y="2088294"/>
              <a:ext cx="504056" cy="396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2" name="Стрелка: вправо 11">
              <a:extLst>
                <a:ext uri="{FF2B5EF4-FFF2-40B4-BE49-F238E27FC236}">
                  <a16:creationId xmlns:a16="http://schemas.microsoft.com/office/drawing/2014/main" id="{4E6ACECB-FE99-4DF5-8E0D-6F37BA36B40A}"/>
                </a:ext>
              </a:extLst>
            </p:cNvPr>
            <p:cNvSpPr/>
            <p:nvPr/>
          </p:nvSpPr>
          <p:spPr>
            <a:xfrm>
              <a:off x="5607157" y="2240868"/>
              <a:ext cx="271331" cy="1080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трелка: вправо 12">
              <a:extLst>
                <a:ext uri="{FF2B5EF4-FFF2-40B4-BE49-F238E27FC236}">
                  <a16:creationId xmlns:a16="http://schemas.microsoft.com/office/drawing/2014/main" id="{D57CA5B2-5F8B-43D4-BC7A-C78214C27004}"/>
                </a:ext>
              </a:extLst>
            </p:cNvPr>
            <p:cNvSpPr/>
            <p:nvPr/>
          </p:nvSpPr>
          <p:spPr>
            <a:xfrm>
              <a:off x="8095912" y="2240868"/>
              <a:ext cx="271331" cy="1080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6CCBACF4-B676-4441-8905-E26517D60512}"/>
                </a:ext>
              </a:extLst>
            </p:cNvPr>
            <p:cNvSpPr/>
            <p:nvPr/>
          </p:nvSpPr>
          <p:spPr>
            <a:xfrm>
              <a:off x="5607157" y="2476883"/>
              <a:ext cx="271331" cy="1080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: вправо 16">
              <a:extLst>
                <a:ext uri="{FF2B5EF4-FFF2-40B4-BE49-F238E27FC236}">
                  <a16:creationId xmlns:a16="http://schemas.microsoft.com/office/drawing/2014/main" id="{1A8D56B9-F5A3-47D2-89B3-90261A731937}"/>
                </a:ext>
              </a:extLst>
            </p:cNvPr>
            <p:cNvSpPr/>
            <p:nvPr/>
          </p:nvSpPr>
          <p:spPr>
            <a:xfrm rot="19184656">
              <a:off x="5626815" y="2798562"/>
              <a:ext cx="271331" cy="1080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DF28D67B-B100-4629-AEA9-BE51AEF0BFF1}"/>
                </a:ext>
              </a:extLst>
            </p:cNvPr>
            <p:cNvSpPr/>
            <p:nvPr/>
          </p:nvSpPr>
          <p:spPr>
            <a:xfrm>
              <a:off x="6228183" y="3068960"/>
              <a:ext cx="2798271" cy="25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1. Е=3, </a:t>
              </a:r>
              <a:r>
                <a:rPr lang="en-US" sz="1400" dirty="0"/>
                <a:t>F</a:t>
              </a:r>
              <a:r>
                <a:rPr lang="ru-RU" sz="1400" dirty="0"/>
                <a:t>=0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61B4A06-FD7A-44DE-8BEF-CF792E3EEE7B}"/>
                </a:ext>
              </a:extLst>
            </p:cNvPr>
            <p:cNvSpPr/>
            <p:nvPr/>
          </p:nvSpPr>
          <p:spPr>
            <a:xfrm>
              <a:off x="6233204" y="3320832"/>
              <a:ext cx="2798271" cy="25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2. Поток 1 пишет, т.к. Е</a:t>
              </a:r>
              <a:r>
                <a:rPr lang="en-US" sz="1400" dirty="0"/>
                <a:t>&gt;0, E--, F++</a:t>
              </a:r>
              <a:endParaRPr lang="ru-RU" sz="1400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83FC9BB4-778B-47B8-95CA-7A4227BE9F8C}"/>
                </a:ext>
              </a:extLst>
            </p:cNvPr>
            <p:cNvSpPr/>
            <p:nvPr/>
          </p:nvSpPr>
          <p:spPr>
            <a:xfrm>
              <a:off x="4916796" y="2487442"/>
              <a:ext cx="504056" cy="396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3CC03D5-952D-4D4F-A8AD-B75A5ABD1D04}"/>
                </a:ext>
              </a:extLst>
            </p:cNvPr>
            <p:cNvSpPr/>
            <p:nvPr/>
          </p:nvSpPr>
          <p:spPr>
            <a:xfrm>
              <a:off x="5137381" y="2902080"/>
              <a:ext cx="504056" cy="396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  <a:endParaRPr lang="ru-RU" sz="160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91F0982-7B0C-4252-A03D-7088342D1277}"/>
                </a:ext>
              </a:extLst>
            </p:cNvPr>
            <p:cNvSpPr/>
            <p:nvPr/>
          </p:nvSpPr>
          <p:spPr>
            <a:xfrm>
              <a:off x="6228184" y="3572704"/>
              <a:ext cx="2803292" cy="25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3</a:t>
              </a:r>
              <a:r>
                <a:rPr lang="ru-RU" sz="1400" dirty="0"/>
                <a:t>. </a:t>
              </a:r>
              <a:r>
                <a:rPr lang="en-US" sz="1400" dirty="0"/>
                <a:t>E=2, F=1</a:t>
              </a:r>
              <a:endParaRPr lang="ru-RU" sz="140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87AEDB3B-E3B6-49B1-BF93-CB32AB8C6CDA}"/>
                </a:ext>
              </a:extLst>
            </p:cNvPr>
            <p:cNvSpPr/>
            <p:nvPr/>
          </p:nvSpPr>
          <p:spPr>
            <a:xfrm>
              <a:off x="6228184" y="3789040"/>
              <a:ext cx="2803292" cy="25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4. Поток 2 читает, т.к. </a:t>
              </a:r>
              <a:r>
                <a:rPr lang="en-US" sz="1400" dirty="0"/>
                <a:t>F&gt;0, E++, F--</a:t>
              </a:r>
              <a:endParaRPr lang="ru-RU" sz="14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2F8308-F587-4688-9ABC-61E4AA3F8169}"/>
                </a:ext>
              </a:extLst>
            </p:cNvPr>
            <p:cNvSpPr/>
            <p:nvPr/>
          </p:nvSpPr>
          <p:spPr>
            <a:xfrm>
              <a:off x="6233204" y="4005064"/>
              <a:ext cx="2803292" cy="25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5</a:t>
              </a:r>
              <a:r>
                <a:rPr lang="ru-RU" sz="1400" dirty="0"/>
                <a:t>. </a:t>
              </a:r>
              <a:r>
                <a:rPr lang="en-US" sz="1400" dirty="0"/>
                <a:t>E=3, F=0</a:t>
              </a:r>
              <a:endParaRPr lang="ru-RU" sz="1400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ED5135C-EB40-46C9-94BF-EEC6BA27B07C}"/>
                </a:ext>
              </a:extLst>
            </p:cNvPr>
            <p:cNvSpPr/>
            <p:nvPr/>
          </p:nvSpPr>
          <p:spPr>
            <a:xfrm>
              <a:off x="6233204" y="4245529"/>
              <a:ext cx="2803292" cy="25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6</a:t>
              </a:r>
              <a:r>
                <a:rPr lang="ru-RU" sz="1400" dirty="0"/>
                <a:t>. Поток 3  пишет</a:t>
              </a:r>
              <a:r>
                <a:rPr lang="en-US" sz="1400" dirty="0"/>
                <a:t>,</a:t>
              </a:r>
              <a:r>
                <a:rPr lang="ru-RU" sz="1400" dirty="0"/>
                <a:t> т.к. Е</a:t>
              </a:r>
              <a:r>
                <a:rPr lang="en-US" sz="1400" dirty="0"/>
                <a:t>&gt;0, E--, F++</a:t>
              </a:r>
              <a:endParaRPr lang="ru-RU" sz="14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C87F549-D43E-4771-864A-DE218E4338F2}"/>
                </a:ext>
              </a:extLst>
            </p:cNvPr>
            <p:cNvSpPr/>
            <p:nvPr/>
          </p:nvSpPr>
          <p:spPr>
            <a:xfrm>
              <a:off x="6233204" y="4508808"/>
              <a:ext cx="2803292" cy="25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6</a:t>
              </a:r>
              <a:r>
                <a:rPr lang="ru-RU" sz="1400" dirty="0"/>
                <a:t>. </a:t>
              </a:r>
              <a:r>
                <a:rPr lang="en-US" sz="1400" dirty="0"/>
                <a:t>E=2,F=1</a:t>
              </a:r>
              <a:endParaRPr lang="ru-RU" sz="14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0A057BB-6109-4FB0-B018-9BBBCC80A664}"/>
                </a:ext>
              </a:extLst>
            </p:cNvPr>
            <p:cNvSpPr/>
            <p:nvPr/>
          </p:nvSpPr>
          <p:spPr>
            <a:xfrm>
              <a:off x="6233204" y="4775940"/>
              <a:ext cx="2803292" cy="25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6</a:t>
              </a:r>
              <a:r>
                <a:rPr lang="ru-RU" sz="1400" dirty="0"/>
                <a:t>. Поток </a:t>
              </a:r>
              <a:r>
                <a:rPr lang="en-US" sz="1400" dirty="0"/>
                <a:t>4</a:t>
              </a:r>
              <a:r>
                <a:rPr lang="ru-RU" sz="1400" dirty="0"/>
                <a:t>  пишет</a:t>
              </a:r>
              <a:r>
                <a:rPr lang="en-US" sz="1400" dirty="0"/>
                <a:t>,</a:t>
              </a:r>
              <a:r>
                <a:rPr lang="ru-RU" sz="1400" dirty="0"/>
                <a:t> т.к. Е</a:t>
              </a:r>
              <a:r>
                <a:rPr lang="en-US" sz="1400" dirty="0"/>
                <a:t>&gt;0, E--, F++</a:t>
              </a:r>
              <a:endParaRPr lang="ru-RU" sz="14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1DB3C8C-00AD-46ED-8B8F-1B121098531F}"/>
                </a:ext>
              </a:extLst>
            </p:cNvPr>
            <p:cNvSpPr/>
            <p:nvPr/>
          </p:nvSpPr>
          <p:spPr>
            <a:xfrm>
              <a:off x="6233204" y="5043072"/>
              <a:ext cx="2803292" cy="25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6</a:t>
              </a:r>
              <a:r>
                <a:rPr lang="ru-RU" sz="1400" dirty="0"/>
                <a:t>. </a:t>
              </a:r>
              <a:r>
                <a:rPr lang="en-US" sz="1400" dirty="0"/>
                <a:t>E=1, F=2</a:t>
              </a:r>
              <a:endParaRPr lang="ru-RU" sz="14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D17288E-65EC-4D4D-A81C-D2ABD77DAF3A}"/>
              </a:ext>
            </a:extLst>
          </p:cNvPr>
          <p:cNvSpPr txBox="1"/>
          <p:nvPr/>
        </p:nvSpPr>
        <p:spPr>
          <a:xfrm>
            <a:off x="4648202" y="547983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Е=0, то писать нельзя, Если </a:t>
            </a:r>
            <a:r>
              <a:rPr lang="en-US" dirty="0"/>
              <a:t>F=0</a:t>
            </a:r>
            <a:r>
              <a:rPr lang="ru-RU" dirty="0"/>
              <a:t>, то читать нельзя</a:t>
            </a:r>
          </a:p>
        </p:txBody>
      </p:sp>
    </p:spTree>
    <p:extLst>
      <p:ext uri="{BB962C8B-B14F-4D97-AF65-F5344CB8AC3E}">
        <p14:creationId xmlns:p14="http://schemas.microsoft.com/office/powerpoint/2010/main" val="2787790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7ABD9-DBC9-4AA1-9C78-6EF14B84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25D63A-330C-45B9-8F08-5DA95AB2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1700808"/>
            <a:ext cx="7848872" cy="4996716"/>
          </a:xfrm>
          <a:prstGeom prst="rect">
            <a:avLst/>
          </a:prstGeom>
        </p:spPr>
      </p:pic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AF3FC48-23ED-4CA8-9D51-6302840DB6E0}"/>
              </a:ext>
            </a:extLst>
          </p:cNvPr>
          <p:cNvSpPr/>
          <p:nvPr/>
        </p:nvSpPr>
        <p:spPr>
          <a:xfrm>
            <a:off x="6640876" y="2610649"/>
            <a:ext cx="1819556" cy="504056"/>
          </a:xfrm>
          <a:prstGeom prst="wedgeRectCallout">
            <a:avLst>
              <a:gd name="adj1" fmla="val -68460"/>
              <a:gd name="adj2" fmla="val 600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S=0=&gt;</a:t>
            </a:r>
            <a:r>
              <a:rPr lang="ru-RU" dirty="0"/>
              <a:t> ресурс заблокирован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3900C2C-B5D6-47F6-94F3-2EB5A557E8B5}"/>
              </a:ext>
            </a:extLst>
          </p:cNvPr>
          <p:cNvSpPr/>
          <p:nvPr/>
        </p:nvSpPr>
        <p:spPr>
          <a:xfrm>
            <a:off x="6676880" y="4024546"/>
            <a:ext cx="1819556" cy="504056"/>
          </a:xfrm>
          <a:prstGeom prst="wedgeRectCallout">
            <a:avLst>
              <a:gd name="adj1" fmla="val -69148"/>
              <a:gd name="adj2" fmla="val 326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S=</a:t>
            </a:r>
            <a:r>
              <a:rPr lang="ru-RU" dirty="0"/>
              <a:t>1</a:t>
            </a:r>
            <a:r>
              <a:rPr lang="en-US" dirty="0"/>
              <a:t>=&gt;</a:t>
            </a:r>
            <a:r>
              <a:rPr lang="ru-RU" dirty="0"/>
              <a:t> ресурс разблокирован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081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ru-RU" b="1" dirty="0" err="1"/>
              <a:t>Semaphore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/>
              <a:t>Пример 1</a:t>
            </a:r>
            <a:r>
              <a:rPr lang="en-US" b="1" u="sng" dirty="0"/>
              <a:t>0</a:t>
            </a:r>
            <a:r>
              <a:rPr lang="ru-RU" b="1" u="sng" dirty="0"/>
              <a:t>: </a:t>
            </a:r>
            <a:r>
              <a:rPr lang="ru-RU" dirty="0"/>
              <a:t>Есть некоторое число читателей, которые приходят в библиотеку три раза в день. Ограничение: единовременно в библиотеке не может находиться больше трех читателей.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C2CA9-EEDE-41AC-AE7B-E0DDAA8F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Синхронизация с помощью семафора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21A3FC7-757E-4E08-A44F-6CF122D0A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1453233"/>
            <a:ext cx="6768752" cy="5109601"/>
          </a:xfrm>
        </p:spPr>
      </p:pic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E7060259-BC04-46B0-B895-4DF5F0814ECB}"/>
              </a:ext>
            </a:extLst>
          </p:cNvPr>
          <p:cNvSpPr/>
          <p:nvPr/>
        </p:nvSpPr>
        <p:spPr>
          <a:xfrm>
            <a:off x="5220072" y="1438962"/>
            <a:ext cx="3600400" cy="1990038"/>
          </a:xfrm>
          <a:prstGeom prst="wedgeRectCallout">
            <a:avLst>
              <a:gd name="adj1" fmla="val -64493"/>
              <a:gd name="adj2" fmla="val -23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какому числу потоков изначально будет доступен семафор;</a:t>
            </a:r>
          </a:p>
          <a:p>
            <a:pPr algn="ctr"/>
            <a:r>
              <a:rPr lang="ru-RU" dirty="0" err="1"/>
              <a:t>какоe</a:t>
            </a:r>
            <a:r>
              <a:rPr lang="ru-RU" dirty="0"/>
              <a:t> максимальное число потоков будет использовать данный семафор</a:t>
            </a:r>
          </a:p>
        </p:txBody>
      </p:sp>
    </p:spTree>
    <p:extLst>
      <p:ext uri="{BB962C8B-B14F-4D97-AF65-F5344CB8AC3E}">
        <p14:creationId xmlns:p14="http://schemas.microsoft.com/office/powerpoint/2010/main" val="1924977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C2CA9-EEDE-41AC-AE7B-E0DDAA8F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Синхронизация с помощью семафора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49B6F3-4823-4820-AC77-FB6D0ED31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34" y="2411760"/>
            <a:ext cx="5430812" cy="30963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BE219-3B03-4DA5-A1BC-072EEA4F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539" y="1556792"/>
            <a:ext cx="2974427" cy="4926224"/>
          </a:xfrm>
          <a:prstGeom prst="rect">
            <a:avLst/>
          </a:prstGeom>
        </p:spPr>
      </p:pic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BC6BEFFB-1A24-4039-932A-370DBDEC6704}"/>
              </a:ext>
            </a:extLst>
          </p:cNvPr>
          <p:cNvSpPr/>
          <p:nvPr/>
        </p:nvSpPr>
        <p:spPr>
          <a:xfrm>
            <a:off x="3188540" y="1408212"/>
            <a:ext cx="2376264" cy="576064"/>
          </a:xfrm>
          <a:prstGeom prst="wedgeRectCallout">
            <a:avLst>
              <a:gd name="adj1" fmla="val -24733"/>
              <a:gd name="adj2" fmla="val 2877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 читателей</a:t>
            </a:r>
          </a:p>
        </p:txBody>
      </p:sp>
    </p:spTree>
    <p:extLst>
      <p:ext uri="{BB962C8B-B14F-4D97-AF65-F5344CB8AC3E}">
        <p14:creationId xmlns:p14="http://schemas.microsoft.com/office/powerpoint/2010/main" val="335509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Процессно</a:t>
            </a:r>
            <a:r>
              <a:rPr lang="ru-RU" dirty="0"/>
              <a:t>-ориентированная многозадачность обеспечивает одновременное выполнение программ, а </a:t>
            </a:r>
            <a:r>
              <a:rPr lang="ru-RU" b="1" dirty="0"/>
              <a:t>поточно</a:t>
            </a:r>
            <a:r>
              <a:rPr lang="ru-RU" dirty="0"/>
              <a:t>-ориентированная —одновременное выполнение частей одной и той же программы.</a:t>
            </a:r>
            <a:endParaRPr lang="en-US" dirty="0"/>
          </a:p>
          <a:p>
            <a:r>
              <a:rPr lang="ru-RU" dirty="0"/>
              <a:t>Управление </a:t>
            </a:r>
            <a:r>
              <a:rPr lang="ru-RU" dirty="0" err="1"/>
              <a:t>многопоточностью</a:t>
            </a:r>
            <a:r>
              <a:rPr lang="ru-RU" dirty="0"/>
              <a:t> осуществляет планировщик потоков</a:t>
            </a:r>
            <a:r>
              <a:rPr lang="en-US" dirty="0"/>
              <a:t> (OC).</a:t>
            </a:r>
          </a:p>
          <a:p>
            <a:r>
              <a:rPr lang="ru-RU" dirty="0"/>
              <a:t>На однопроцессорных компьютерах планировщик потоков использует квантование времени – быстрое переключение между выполнением каждого из активных потоков.</a:t>
            </a:r>
            <a:endParaRPr lang="en-US" dirty="0"/>
          </a:p>
          <a:p>
            <a:r>
              <a:rPr lang="ru-RU" dirty="0"/>
              <a:t>На многопроцессорных компьютерах </a:t>
            </a:r>
            <a:r>
              <a:rPr lang="ru-RU" dirty="0" err="1"/>
              <a:t>многопоточность</a:t>
            </a:r>
            <a:r>
              <a:rPr lang="ru-RU" dirty="0"/>
              <a:t> реализована как смесь квантования времени и подлинного параллелизма, когда разные потоки выполняют код на разных процессорах.</a:t>
            </a:r>
          </a:p>
          <a:p>
            <a:r>
              <a:rPr lang="ru-RU" dirty="0"/>
              <a:t>Говорят, что поток </a:t>
            </a:r>
            <a:r>
              <a:rPr lang="ru-RU" b="1" i="1" dirty="0"/>
              <a:t>вытесняется,</a:t>
            </a:r>
            <a:r>
              <a:rPr lang="ru-RU" dirty="0"/>
              <a:t> когда его выполнение приостанавливается из-за внешних факторов. В большинстве случаев поток не может контролировать, когда и где он будет вытеснен.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методы блокировки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190849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Конструкция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Доступность из других  процессов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Скорость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</a:t>
                      </a:r>
                      <a:r>
                        <a:rPr lang="ru-RU" dirty="0"/>
                        <a:t>/</a:t>
                      </a:r>
                      <a:r>
                        <a:rPr lang="en-US" dirty="0"/>
                        <a:t>Monitor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Гарантирует, что только один поток может получить доступ к ресурсу или секции кода.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быстро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Гарантирует, что только один поток может получить доступ к ресурсу или секции кода.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Semaphor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Гарантирует, что не более заданного числа потоков может получить доступ к ресурсу или секции кода.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9E343-6AE3-4D26-9EE3-0509D1E3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F893E-DD85-404B-969E-3EB6BE27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Задача – это отдельная продолжительная операция (абстракция асинхронной операции).</a:t>
            </a:r>
          </a:p>
          <a:p>
            <a:r>
              <a:rPr lang="ru-RU" dirty="0"/>
              <a:t>Библиотека параллельных задач TPL (Task </a:t>
            </a:r>
            <a:r>
              <a:rPr lang="ru-RU" dirty="0" err="1"/>
              <a:t>Parallel</a:t>
            </a:r>
            <a:r>
              <a:rPr lang="ru-RU" dirty="0"/>
              <a:t> Library) располагается в пространстве имен </a:t>
            </a:r>
            <a:r>
              <a:rPr lang="ru-RU" dirty="0" err="1"/>
              <a:t>System.Threading.Tasks</a:t>
            </a:r>
            <a:r>
              <a:rPr lang="ru-RU" dirty="0"/>
              <a:t>. </a:t>
            </a:r>
          </a:p>
          <a:p>
            <a:r>
              <a:rPr lang="ru-RU" dirty="0"/>
              <a:t>Класс Task описывает отдельную задачу, которая запускается асинхронно в одном из потоков (обычно в </a:t>
            </a:r>
            <a:r>
              <a:rPr lang="en-US" dirty="0"/>
              <a:t>Main)</a:t>
            </a:r>
            <a:r>
              <a:rPr lang="ru-RU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34345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59C3C-8D7D-4F66-8A00-B9E07A1D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создания объектов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5B3F98-8353-4F96-99DF-26C18178A764}"/>
              </a:ext>
            </a:extLst>
          </p:cNvPr>
          <p:cNvSpPr txBox="1"/>
          <p:nvPr/>
        </p:nvSpPr>
        <p:spPr>
          <a:xfrm>
            <a:off x="251520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EEEFC-A6CD-4063-AF76-38F67856ABB3}"/>
              </a:ext>
            </a:extLst>
          </p:cNvPr>
          <p:cNvSpPr txBox="1"/>
          <p:nvPr/>
        </p:nvSpPr>
        <p:spPr>
          <a:xfrm>
            <a:off x="283801" y="29249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65650-94A8-4B36-93D4-4D090C315CEE}"/>
              </a:ext>
            </a:extLst>
          </p:cNvPr>
          <p:cNvSpPr txBox="1"/>
          <p:nvPr/>
        </p:nvSpPr>
        <p:spPr>
          <a:xfrm>
            <a:off x="283801" y="36122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ru-RU" dirty="0"/>
          </a:p>
        </p:txBody>
      </p:sp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6E5FDA51-875F-47F5-88B6-71C1486A7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28" y="1641226"/>
            <a:ext cx="8729755" cy="3515966"/>
          </a:xfrm>
        </p:spPr>
      </p:pic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77A3A6FD-A64A-4E8D-BCE3-F23BAFB3DF12}"/>
              </a:ext>
            </a:extLst>
          </p:cNvPr>
          <p:cNvSpPr/>
          <p:nvPr/>
        </p:nvSpPr>
        <p:spPr>
          <a:xfrm>
            <a:off x="6948263" y="1124744"/>
            <a:ext cx="1943073" cy="1143000"/>
          </a:xfrm>
          <a:prstGeom prst="wedgeRectCallout">
            <a:avLst>
              <a:gd name="adj1" fmla="val -91766"/>
              <a:gd name="adj2" fmla="val 48927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– делегат </a:t>
            </a:r>
            <a:r>
              <a:rPr lang="en-US" dirty="0"/>
              <a:t>Action</a:t>
            </a:r>
            <a:r>
              <a:rPr lang="ru-RU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D27793-B587-481B-83DA-E836C2781DF3}"/>
              </a:ext>
            </a:extLst>
          </p:cNvPr>
          <p:cNvSpPr txBox="1"/>
          <p:nvPr/>
        </p:nvSpPr>
        <p:spPr>
          <a:xfrm>
            <a:off x="1187624" y="5673674"/>
            <a:ext cx="727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 умолчанию задачи запускаются асинхронно. </a:t>
            </a:r>
            <a:endParaRPr lang="ru-RU" dirty="0"/>
          </a:p>
        </p:txBody>
      </p: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02988F3A-A5D6-4A79-B241-5C09D5CBA344}"/>
              </a:ext>
            </a:extLst>
          </p:cNvPr>
          <p:cNvSpPr/>
          <p:nvPr/>
        </p:nvSpPr>
        <p:spPr>
          <a:xfrm>
            <a:off x="6978812" y="2341499"/>
            <a:ext cx="1943073" cy="1143000"/>
          </a:xfrm>
          <a:prstGeom prst="wedgeRectCallout">
            <a:avLst>
              <a:gd name="adj1" fmla="val -91766"/>
              <a:gd name="adj2" fmla="val 48927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Используется статический метод</a:t>
            </a:r>
            <a:r>
              <a:rPr lang="en-US" dirty="0"/>
              <a:t> </a:t>
            </a:r>
            <a:r>
              <a:rPr lang="en-US" dirty="0" err="1"/>
              <a:t>StartNew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CD66631-BF9B-4D89-8638-C97DCE4EA313}"/>
              </a:ext>
            </a:extLst>
          </p:cNvPr>
          <p:cNvSpPr/>
          <p:nvPr/>
        </p:nvSpPr>
        <p:spPr>
          <a:xfrm>
            <a:off x="6978812" y="4900006"/>
            <a:ext cx="1943073" cy="1143000"/>
          </a:xfrm>
          <a:prstGeom prst="wedgeRectCallout">
            <a:avLst>
              <a:gd name="adj1" fmla="val -95634"/>
              <a:gd name="adj2" fmla="val -84772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Используется статический метод</a:t>
            </a:r>
            <a:r>
              <a:rPr lang="en-US" dirty="0"/>
              <a:t> Run()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2FFEF-B7DC-471E-B77A-53F4A1CA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класса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3E678-5A17-4D71-96E5-AFA46294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3500" dirty="0" err="1"/>
              <a:t>AsyncState</a:t>
            </a:r>
            <a:r>
              <a:rPr lang="ru-RU" sz="3500" dirty="0"/>
              <a:t>: возвращает объект состояния задачи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500" dirty="0" err="1"/>
              <a:t>CurrentId</a:t>
            </a:r>
            <a:r>
              <a:rPr lang="ru-RU" sz="3500" dirty="0"/>
              <a:t>: возвращает идентификатор текущей задачи (статическое свойство)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500" dirty="0" err="1"/>
              <a:t>Id</a:t>
            </a:r>
            <a:r>
              <a:rPr lang="ru-RU" sz="3500" dirty="0"/>
              <a:t>: возвращает идентификатор текущей задачи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500" dirty="0" err="1"/>
              <a:t>Exception</a:t>
            </a:r>
            <a:r>
              <a:rPr lang="ru-RU" sz="3500" dirty="0"/>
              <a:t>: возвращает объект исключения, возникшего при выполнении задачи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500" dirty="0" err="1"/>
              <a:t>Status</a:t>
            </a:r>
            <a:r>
              <a:rPr lang="ru-RU" sz="3500" dirty="0"/>
              <a:t>: возвращает статус задачи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dirty="0" err="1"/>
              <a:t>IsCompleted</a:t>
            </a:r>
            <a:r>
              <a:rPr lang="en-US" sz="3500" dirty="0"/>
              <a:t>: </a:t>
            </a:r>
            <a:r>
              <a:rPr lang="ru-RU" sz="3500" dirty="0"/>
              <a:t>возвращает </a:t>
            </a:r>
            <a:r>
              <a:rPr lang="en-US" sz="3500" dirty="0"/>
              <a:t>true, </a:t>
            </a:r>
            <a:r>
              <a:rPr lang="ru-RU" sz="3500" dirty="0"/>
              <a:t>если задача завершена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dirty="0" err="1"/>
              <a:t>IsCanceled</a:t>
            </a:r>
            <a:r>
              <a:rPr lang="en-US" sz="3500" dirty="0"/>
              <a:t>: </a:t>
            </a:r>
            <a:r>
              <a:rPr lang="ru-RU" sz="3500" dirty="0"/>
              <a:t>возвращает </a:t>
            </a:r>
            <a:r>
              <a:rPr lang="en-US" sz="3500" dirty="0"/>
              <a:t>true, </a:t>
            </a:r>
            <a:r>
              <a:rPr lang="ru-RU" sz="3500" dirty="0"/>
              <a:t>если задача была отменена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dirty="0" err="1"/>
              <a:t>IsFaulted</a:t>
            </a:r>
            <a:r>
              <a:rPr lang="en-US" sz="3500" dirty="0"/>
              <a:t>: </a:t>
            </a:r>
            <a:r>
              <a:rPr lang="ru-RU" sz="3500" dirty="0"/>
              <a:t>возвращает </a:t>
            </a:r>
            <a:r>
              <a:rPr lang="en-US" sz="3500" dirty="0"/>
              <a:t>true, </a:t>
            </a:r>
            <a:r>
              <a:rPr lang="ru-RU" sz="3500" dirty="0"/>
              <a:t>если задача завершилась при возникновении исключения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dirty="0" err="1"/>
              <a:t>IsCompletedSuccessfully</a:t>
            </a:r>
            <a:r>
              <a:rPr lang="en-US" sz="3500" dirty="0"/>
              <a:t>: </a:t>
            </a:r>
            <a:r>
              <a:rPr lang="ru-RU" sz="3500" dirty="0"/>
              <a:t>возвращает </a:t>
            </a:r>
            <a:r>
              <a:rPr lang="en-US" sz="3500" dirty="0"/>
              <a:t>true, </a:t>
            </a:r>
            <a:r>
              <a:rPr lang="ru-RU" sz="3500" dirty="0"/>
              <a:t>если задача завершилась успешно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882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19EE-89E3-4C3E-986B-8169C2A2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A9CB3FC-626D-46C5-9E51-891D5CF56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615" y="1227474"/>
            <a:ext cx="8229600" cy="44030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28CE9-F1F2-4887-BCCA-E245AE69DA1A}"/>
              </a:ext>
            </a:extLst>
          </p:cNvPr>
          <p:cNvSpPr txBox="1"/>
          <p:nvPr/>
        </p:nvSpPr>
        <p:spPr>
          <a:xfrm>
            <a:off x="736221" y="5630525"/>
            <a:ext cx="3239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Чтобы приложение ожидало завершения задачи, можно использовать метод 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Wait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объекта Task</a:t>
            </a:r>
            <a:endParaRPr lang="ru-RU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852C89-8B00-426D-8722-4C96ECB54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5431908"/>
            <a:ext cx="4633362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1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00DDD-921F-4396-95A7-FAE63135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DD3908-FF1A-41F5-9406-E18DA30A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111" y="1317638"/>
            <a:ext cx="7710767" cy="274702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EDCE7C-FB3E-4F34-AF7A-08F685A39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0" y="4680501"/>
            <a:ext cx="7128792" cy="686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91DB72-BA3D-4A0B-A61F-5986DE1A76F0}"/>
              </a:ext>
            </a:extLst>
          </p:cNvPr>
          <p:cNvSpPr txBox="1"/>
          <p:nvPr/>
        </p:nvSpPr>
        <p:spPr>
          <a:xfrm>
            <a:off x="971600" y="418193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 так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96E591-F411-4C91-9384-40EAE73DD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5930431"/>
            <a:ext cx="6546503" cy="686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E31F25-EA5F-403E-8D7B-144C14B0B5C8}"/>
              </a:ext>
            </a:extLst>
          </p:cNvPr>
          <p:cNvSpPr txBox="1"/>
          <p:nvPr/>
        </p:nvSpPr>
        <p:spPr>
          <a:xfrm>
            <a:off x="971600" y="553669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 так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DCD635-8769-4AC3-B67D-ED338944B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1849787"/>
            <a:ext cx="3040643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6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CDE43-DA2B-4BEB-9652-6B641164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Возвращение результатов из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12013-18EA-42D4-8DBB-F4A45476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ru-RU" dirty="0"/>
              <a:t>Используется обобщенный класс </a:t>
            </a:r>
            <a:r>
              <a:rPr lang="en-US" dirty="0"/>
              <a:t>Task&lt;T&gt;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2898F4-5903-491A-8B9A-08434157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7428"/>
            <a:ext cx="5060352" cy="43539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2FF97D-BC8A-4ED3-81BB-BA31E53DE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564904"/>
            <a:ext cx="340621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53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B73AC-0589-4C59-94E6-9C217244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Параллельное выполнение задач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BFB330-9C0B-4A5E-83DE-1AD3EBC5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718" y="1628800"/>
            <a:ext cx="6032567" cy="45259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C5BCDC-8F34-4096-875C-E9E2C55A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2060848"/>
            <a:ext cx="2818656" cy="19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9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B73AC-0589-4C59-94E6-9C217244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Параллельное выполнение задач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84EDAF9-181B-42F2-AC80-3743A5C5C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1439892"/>
            <a:ext cx="7467102" cy="452596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FE68AC-029B-4F41-A999-8E8FD299B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66" y="2177033"/>
            <a:ext cx="2615880" cy="24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10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C6EFF-C0B9-464C-956D-F92F3500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Параллельное выполнение задач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8FEE64D-DAF3-4217-98BA-F3FA5E66F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560" y="1539076"/>
            <a:ext cx="6957663" cy="1889924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45AD6C-FF03-43F1-A3A0-7B6CFB829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3429000"/>
            <a:ext cx="1867062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процессы имеют, по крайней мере, один поток управления, который обычно называется основным (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thread</a:t>
            </a:r>
            <a:r>
              <a:rPr lang="ru-RU" dirty="0"/>
              <a:t>), поскольку именно с этого потока начинается выполнение программы.</a:t>
            </a:r>
          </a:p>
          <a:p>
            <a:r>
              <a:rPr lang="ru-RU" dirty="0"/>
              <a:t>Многопоточная система С# встроена в класс </a:t>
            </a:r>
            <a:r>
              <a:rPr lang="ru-RU" b="1" dirty="0" err="1"/>
              <a:t>Thread</a:t>
            </a:r>
            <a:r>
              <a:rPr lang="ru-RU" dirty="0"/>
              <a:t>, который инкапсулирует поток управления.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E5490-A92C-4B7E-91B2-2DF828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DFA59-8592-472D-BBEF-4CC030DC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Программа может выполнять такие операции, которые могут занять продолжительное время, например, обращение к сетевым ресурсам, чтение-запись файлов, обращение к базе данных и т.д. </a:t>
            </a: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Асинхронность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позволяет вынести отдельные задачи из основного потока в специальные асинхронные методы и при этом более экономно использовать потоки.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Асинхронные методы выполняются в отдельных потоках. При выполнении продолжительной операции поток асинхронного метода возвратится в пул потоков и будет использоваться для других задач.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Когда продолжительная операция завершит свое выполнение, для асинхронного метода опять выделяется поток из пула потоков, и асинхронный метод продолжает свою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003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32F86-9A8A-4FED-A681-B1C3D6D4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0E01B-9AAC-4C7E-A429-060CBA8A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700" dirty="0"/>
              <a:t>В заголовке метода используется модификатор </a:t>
            </a:r>
            <a:r>
              <a:rPr lang="ru-RU" sz="2700" dirty="0" err="1"/>
              <a:t>async</a:t>
            </a:r>
            <a:endParaRPr lang="ru-RU" sz="2700" dirty="0"/>
          </a:p>
          <a:p>
            <a:r>
              <a:rPr lang="ru-RU" sz="2700" dirty="0"/>
              <a:t>Метод содержит одно или несколько выражений </a:t>
            </a:r>
            <a:r>
              <a:rPr lang="ru-RU" sz="2700" dirty="0" err="1"/>
              <a:t>await</a:t>
            </a:r>
            <a:endParaRPr lang="ru-RU" sz="2700" dirty="0"/>
          </a:p>
          <a:p>
            <a:r>
              <a:rPr lang="ru-RU" sz="2700" dirty="0"/>
              <a:t>Метод возвращает:</a:t>
            </a:r>
          </a:p>
          <a:p>
            <a:pPr lvl="1"/>
            <a:r>
              <a:rPr lang="en-US" sz="2700" dirty="0"/>
              <a:t>void</a:t>
            </a:r>
          </a:p>
          <a:p>
            <a:pPr lvl="1"/>
            <a:r>
              <a:rPr lang="en-US" sz="2700" dirty="0"/>
              <a:t>Task</a:t>
            </a:r>
          </a:p>
          <a:p>
            <a:pPr lvl="1"/>
            <a:r>
              <a:rPr lang="en-US" sz="2700" dirty="0"/>
              <a:t>Task&lt;T&gt;</a:t>
            </a:r>
          </a:p>
          <a:p>
            <a:pPr lvl="1"/>
            <a:r>
              <a:rPr lang="en-US" sz="2700" dirty="0" err="1"/>
              <a:t>ValueTask</a:t>
            </a:r>
            <a:r>
              <a:rPr lang="en-US" sz="2700" dirty="0"/>
              <a:t>&lt;T&gt;</a:t>
            </a:r>
          </a:p>
          <a:p>
            <a:r>
              <a:rPr lang="ru-RU" sz="2700" dirty="0"/>
              <a:t>Асинхронный метод не может определять параметры с модификаторами </a:t>
            </a:r>
            <a:r>
              <a:rPr lang="ru-RU" sz="2700" dirty="0" err="1"/>
              <a:t>out</a:t>
            </a:r>
            <a:r>
              <a:rPr lang="ru-RU" sz="2700" dirty="0"/>
              <a:t>, </a:t>
            </a:r>
            <a:r>
              <a:rPr lang="ru-RU" sz="2700" dirty="0" err="1"/>
              <a:t>ref</a:t>
            </a:r>
            <a:r>
              <a:rPr lang="ru-RU" sz="2700" dirty="0"/>
              <a:t> и </a:t>
            </a:r>
            <a:r>
              <a:rPr lang="ru-RU" sz="2700" dirty="0" err="1"/>
              <a:t>in</a:t>
            </a:r>
            <a:r>
              <a:rPr lang="ru-RU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403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682C6-A722-4CE5-A446-779E1200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8AD50C5-9671-405E-8CEF-4B57EC9A4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17638"/>
            <a:ext cx="7247248" cy="3619814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648D97-6296-4325-A709-2A46F4F2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131" y="1928401"/>
            <a:ext cx="3360186" cy="2281917"/>
          </a:xfrm>
          <a:prstGeom prst="rect">
            <a:avLst/>
          </a:prstGeom>
        </p:spPr>
      </p:pic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EA00DDB1-8AED-4D42-A7C7-57E3ACCB9962}"/>
              </a:ext>
            </a:extLst>
          </p:cNvPr>
          <p:cNvSpPr/>
          <p:nvPr/>
        </p:nvSpPr>
        <p:spPr>
          <a:xfrm>
            <a:off x="6236599" y="1156749"/>
            <a:ext cx="2450201" cy="449637"/>
          </a:xfrm>
          <a:prstGeom prst="wedgeRectCallout">
            <a:avLst>
              <a:gd name="adj1" fmla="val -120485"/>
              <a:gd name="adj2" fmla="val -5007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Суффикс </a:t>
            </a:r>
            <a:r>
              <a:rPr lang="en-US" dirty="0"/>
              <a:t>Async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91BE3DC5-1465-4178-8A3A-C78B8458FE12}"/>
              </a:ext>
            </a:extLst>
          </p:cNvPr>
          <p:cNvSpPr/>
          <p:nvPr/>
        </p:nvSpPr>
        <p:spPr>
          <a:xfrm>
            <a:off x="6743727" y="2024166"/>
            <a:ext cx="2148753" cy="766544"/>
          </a:xfrm>
          <a:prstGeom prst="wedgeRectCallout">
            <a:avLst>
              <a:gd name="adj1" fmla="val -100001"/>
              <a:gd name="adj2" fmla="val -14841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Задержка 3с</a:t>
            </a:r>
            <a:r>
              <a:rPr lang="en-US" dirty="0"/>
              <a:t> </a:t>
            </a:r>
            <a:r>
              <a:rPr lang="ru-RU" dirty="0"/>
              <a:t>при выводе каждого имени</a:t>
            </a:r>
          </a:p>
        </p:txBody>
      </p:sp>
    </p:spTree>
    <p:extLst>
      <p:ext uri="{BB962C8B-B14F-4D97-AF65-F5344CB8AC3E}">
        <p14:creationId xmlns:p14="http://schemas.microsoft.com/office/powerpoint/2010/main" val="1277658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456EA-7B93-41BC-9A53-89BAE780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DA449E-4AEB-428A-A4C8-E171E1BB1A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7250" y="1600200"/>
            <a:ext cx="4038600" cy="2535179"/>
          </a:xfrm>
        </p:spPr>
      </p:pic>
      <p:pic>
        <p:nvPicPr>
          <p:cNvPr id="12" name="Объект 11" descr="Изображение выглядит как текст, диаграмм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478091AE-B538-4378-A7BD-C7439F30E0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40230" y="1417638"/>
            <a:ext cx="4038600" cy="31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04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47E725B1-64D4-4734-BBBB-85453E2FC5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5280" y="1417638"/>
            <a:ext cx="4038600" cy="228854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4E808-1152-47B4-9021-5827ABFA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CC3BB0C-AA3D-417A-83C4-A3AD0AFE8A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48200" y="2415842"/>
            <a:ext cx="4038600" cy="2894678"/>
          </a:xfrm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6CEC403-3753-4B2F-AA62-EB212E766760}"/>
              </a:ext>
            </a:extLst>
          </p:cNvPr>
          <p:cNvSpPr/>
          <p:nvPr/>
        </p:nvSpPr>
        <p:spPr>
          <a:xfrm>
            <a:off x="4211960" y="1417638"/>
            <a:ext cx="2148753" cy="766544"/>
          </a:xfrm>
          <a:prstGeom prst="wedgeRectCallout">
            <a:avLst>
              <a:gd name="adj1" fmla="val -100001"/>
              <a:gd name="adj2" fmla="val -14841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Задачи запускаются при определении</a:t>
            </a:r>
          </a:p>
        </p:txBody>
      </p:sp>
    </p:spTree>
    <p:extLst>
      <p:ext uri="{BB962C8B-B14F-4D97-AF65-F5344CB8AC3E}">
        <p14:creationId xmlns:p14="http://schemas.microsoft.com/office/powerpoint/2010/main" val="230786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2540-0B25-4267-8D51-673CF5E4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Возвращение результата</a:t>
            </a:r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7362ED7D-12D7-4005-BF78-A542CC826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8376" y="2276872"/>
            <a:ext cx="7247248" cy="3619814"/>
          </a:xfrm>
        </p:spPr>
      </p:pic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C963DF08-B887-439D-B12E-0EB2A3C841FD}"/>
              </a:ext>
            </a:extLst>
          </p:cNvPr>
          <p:cNvSpPr/>
          <p:nvPr/>
        </p:nvSpPr>
        <p:spPr>
          <a:xfrm>
            <a:off x="5220072" y="1201614"/>
            <a:ext cx="2304256" cy="787226"/>
          </a:xfrm>
          <a:prstGeom prst="wedgeRectCallout">
            <a:avLst>
              <a:gd name="adj1" fmla="val -162590"/>
              <a:gd name="adj2" fmla="val 700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Нет </a:t>
            </a:r>
            <a:r>
              <a:rPr lang="en-US" dirty="0"/>
              <a:t>return, </a:t>
            </a:r>
            <a:r>
              <a:rPr lang="ru-RU" dirty="0"/>
              <a:t>т.к. возвращаем </a:t>
            </a:r>
            <a:r>
              <a:rPr lang="en-US" dirty="0"/>
              <a:t>Task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730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4C7F3-BF01-4CEC-95AC-B5886703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Возвращение результата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77761F-7217-45D0-A94E-F985E249A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166018"/>
            <a:ext cx="6124840" cy="528731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0B0F75-69C9-4033-87A2-453625151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708920"/>
            <a:ext cx="3474912" cy="20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71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79E4A-4C51-4B4A-9C0E-344B1875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Возвращение результата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2B8A36-7D6F-4D7D-9107-285D8D8C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565" y="1721776"/>
            <a:ext cx="7254869" cy="4282811"/>
          </a:xfrm>
        </p:spPr>
      </p:pic>
    </p:spTree>
    <p:extLst>
      <p:ext uri="{BB962C8B-B14F-4D97-AF65-F5344CB8AC3E}">
        <p14:creationId xmlns:p14="http://schemas.microsoft.com/office/powerpoint/2010/main" val="94295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FE8AE-92FA-452F-BC8F-014407D3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E775-4E11-42CC-9D67-29EF91D9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Найти сумму элементов строк двумерного массива. Каждая строка массива обрабатывается в отдельном потоке.</a:t>
            </a:r>
          </a:p>
          <a:p>
            <a:r>
              <a:rPr lang="ru-RU" dirty="0"/>
              <a:t>1) использовать </a:t>
            </a:r>
            <a:r>
              <a:rPr lang="en-US" dirty="0"/>
              <a:t>Thread</a:t>
            </a:r>
          </a:p>
          <a:p>
            <a:r>
              <a:rPr lang="en-US" dirty="0"/>
              <a:t>2)</a:t>
            </a:r>
            <a:r>
              <a:rPr lang="ru-RU" dirty="0"/>
              <a:t> использовать </a:t>
            </a:r>
            <a:r>
              <a:rPr lang="en-US" dirty="0"/>
              <a:t>Task</a:t>
            </a:r>
          </a:p>
          <a:p>
            <a:r>
              <a:rPr lang="en-US" dirty="0"/>
              <a:t>3) </a:t>
            </a:r>
            <a:r>
              <a:rPr lang="ru-RU" dirty="0"/>
              <a:t>использовать параллельные процессы</a:t>
            </a:r>
          </a:p>
          <a:p>
            <a:r>
              <a:rPr lang="ru-RU" dirty="0"/>
              <a:t>Матрицу представим в виде </a:t>
            </a:r>
          </a:p>
          <a:p>
            <a:r>
              <a:rPr lang="en-US" dirty="0"/>
              <a:t>List&lt;List&lt;int&gt;&gt; collection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9388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C37B0-B3B4-4ACE-90ED-504DAEB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Использовать </a:t>
            </a:r>
            <a:r>
              <a:rPr lang="en-US" dirty="0"/>
              <a:t>Thread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6268D0A-7464-48D9-A44B-7E3DB7F9A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844" y="1452151"/>
            <a:ext cx="8229600" cy="2737076"/>
          </a:xfrm>
          <a:prstGeom prst="rect">
            <a:avLst/>
          </a:prstGeom>
        </p:spPr>
      </p:pic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D8E8305-6626-432D-B4C5-6F4C47D4AFCD}"/>
              </a:ext>
            </a:extLst>
          </p:cNvPr>
          <p:cNvSpPr/>
          <p:nvPr/>
        </p:nvSpPr>
        <p:spPr>
          <a:xfrm>
            <a:off x="5508104" y="2564904"/>
            <a:ext cx="2952328" cy="1728192"/>
          </a:xfrm>
          <a:prstGeom prst="wedgeRectCallout">
            <a:avLst>
              <a:gd name="adj1" fmla="val -38228"/>
              <a:gd name="adj2" fmla="val -926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Вычисление суммы строки с номером </a:t>
            </a:r>
            <a:r>
              <a:rPr lang="en-US" dirty="0"/>
              <a:t>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33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Классы, которые поддерживают многопоточное программирование, определены в пространстве имен </a:t>
            </a:r>
            <a:r>
              <a:rPr lang="ru-RU" dirty="0" err="1"/>
              <a:t>System.Threading</a:t>
            </a:r>
            <a:r>
              <a:rPr lang="ru-RU" dirty="0"/>
              <a:t>.</a:t>
            </a:r>
          </a:p>
          <a:p>
            <a:r>
              <a:rPr lang="ru-RU" dirty="0"/>
              <a:t>Класс </a:t>
            </a:r>
            <a:r>
              <a:rPr lang="ru-RU" dirty="0" err="1"/>
              <a:t>Thread</a:t>
            </a:r>
            <a:r>
              <a:rPr lang="ru-RU" dirty="0"/>
              <a:t> является </a:t>
            </a:r>
            <a:r>
              <a:rPr lang="ru-RU" b="1" dirty="0"/>
              <a:t>sealed</a:t>
            </a:r>
            <a:r>
              <a:rPr lang="ru-RU" dirty="0"/>
              <a:t>-классом, т.е. он не может иметь наследников. </a:t>
            </a:r>
          </a:p>
          <a:p>
            <a:r>
              <a:rPr lang="ru-RU" dirty="0"/>
              <a:t>В классе </a:t>
            </a:r>
            <a:r>
              <a:rPr lang="ru-RU" dirty="0" err="1"/>
              <a:t>Thread</a:t>
            </a:r>
            <a:r>
              <a:rPr lang="ru-RU" dirty="0"/>
              <a:t> определен ряд методов и свойств для управления потоками.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40DF851-A6B7-4FF4-9EF3-2E069E2BF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66" y="241875"/>
            <a:ext cx="8101058" cy="6374249"/>
          </a:xfrm>
        </p:spPr>
      </p:pic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D8E8305-6626-432D-B4C5-6F4C47D4AFCD}"/>
              </a:ext>
            </a:extLst>
          </p:cNvPr>
          <p:cNvSpPr/>
          <p:nvPr/>
        </p:nvSpPr>
        <p:spPr>
          <a:xfrm>
            <a:off x="5688124" y="2420888"/>
            <a:ext cx="3168352" cy="1512168"/>
          </a:xfrm>
          <a:prstGeom prst="wedgeRectCallout">
            <a:avLst>
              <a:gd name="adj1" fmla="val -138666"/>
              <a:gd name="adj2" fmla="val -1153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Запомнить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в отдельной переменной, т.к.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ru-RU" dirty="0"/>
              <a:t>может измениться после запуска функции, но до ее фактического выполнения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C4D0D2ED-0192-4C29-B51E-1AA599D9F173}"/>
              </a:ext>
            </a:extLst>
          </p:cNvPr>
          <p:cNvSpPr/>
          <p:nvPr/>
        </p:nvSpPr>
        <p:spPr>
          <a:xfrm>
            <a:off x="5796136" y="4617133"/>
            <a:ext cx="2952328" cy="792088"/>
          </a:xfrm>
          <a:prstGeom prst="wedgeRectCallout">
            <a:avLst>
              <a:gd name="adj1" fmla="val -134115"/>
              <a:gd name="adj2" fmla="val -112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Дискард</a:t>
            </a:r>
            <a:r>
              <a:rPr lang="ru-RU" dirty="0"/>
              <a:t>-символ, вместо результата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684331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C37B0-B3B4-4ACE-90ED-504DAEB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Использовать </a:t>
            </a:r>
            <a:r>
              <a:rPr lang="en-US" dirty="0"/>
              <a:t>Task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6268D0A-7464-48D9-A44B-7E3DB7F9A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844" y="1452151"/>
            <a:ext cx="8229600" cy="2737076"/>
          </a:xfrm>
          <a:prstGeom prst="rect">
            <a:avLst/>
          </a:prstGeom>
        </p:spPr>
      </p:pic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D8E8305-6626-432D-B4C5-6F4C47D4AFCD}"/>
              </a:ext>
            </a:extLst>
          </p:cNvPr>
          <p:cNvSpPr/>
          <p:nvPr/>
        </p:nvSpPr>
        <p:spPr>
          <a:xfrm>
            <a:off x="5508104" y="2564904"/>
            <a:ext cx="2952328" cy="1728192"/>
          </a:xfrm>
          <a:prstGeom prst="wedgeRectCallout">
            <a:avLst>
              <a:gd name="adj1" fmla="val -38228"/>
              <a:gd name="adj2" fmla="val -926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Вычисление суммы строки с номером </a:t>
            </a:r>
            <a:r>
              <a:rPr lang="en-US" dirty="0"/>
              <a:t>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82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F55131-04AF-4B7F-ACBF-D54D865C5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783" y="1707264"/>
            <a:ext cx="8229600" cy="2873864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AE865AA-F383-4371-A2C2-C6273F6F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Использовать </a:t>
            </a:r>
            <a:r>
              <a:rPr lang="en-US" dirty="0"/>
              <a:t>Task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00B640-56D4-4CA0-852C-66C836E47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83" y="4581128"/>
            <a:ext cx="8478433" cy="2162477"/>
          </a:xfrm>
          <a:prstGeom prst="rect">
            <a:avLst/>
          </a:prstGeom>
        </p:spPr>
      </p:pic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D8E8305-6626-432D-B4C5-6F4C47D4AFCD}"/>
              </a:ext>
            </a:extLst>
          </p:cNvPr>
          <p:cNvSpPr/>
          <p:nvPr/>
        </p:nvSpPr>
        <p:spPr>
          <a:xfrm>
            <a:off x="5665034" y="4291502"/>
            <a:ext cx="3168352" cy="1512168"/>
          </a:xfrm>
          <a:prstGeom prst="wedgeRectCallout">
            <a:avLst>
              <a:gd name="adj1" fmla="val -126015"/>
              <a:gd name="adj2" fmla="val -1518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Запомнить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в отдельной переменной, т.к.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ru-RU" dirty="0"/>
              <a:t>может измениться после запуска функции, но до ее фактического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5976584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FFD7C-E34B-415E-84BC-F45EB2CC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Использовать параллельные процессы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A2C12C-45BC-49D4-8345-BCBCC8FA5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556792"/>
            <a:ext cx="4677428" cy="2800741"/>
          </a:xfrm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FD955F5-1E09-41BC-BEDA-ED6939A63BA2}"/>
              </a:ext>
            </a:extLst>
          </p:cNvPr>
          <p:cNvSpPr/>
          <p:nvPr/>
        </p:nvSpPr>
        <p:spPr>
          <a:xfrm>
            <a:off x="5508104" y="2564904"/>
            <a:ext cx="2952328" cy="1728192"/>
          </a:xfrm>
          <a:prstGeom prst="wedgeRectCallout">
            <a:avLst>
              <a:gd name="adj1" fmla="val -38228"/>
              <a:gd name="adj2" fmla="val -926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Вычисление суммы строки</a:t>
            </a:r>
          </a:p>
        </p:txBody>
      </p:sp>
    </p:spTree>
    <p:extLst>
      <p:ext uri="{BB962C8B-B14F-4D97-AF65-F5344CB8AC3E}">
        <p14:creationId xmlns:p14="http://schemas.microsoft.com/office/powerpoint/2010/main" val="1133881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6C825C6-EFE2-4FA1-83B5-AADC74E40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88640"/>
            <a:ext cx="7781316" cy="4525963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0BAD142-DEE2-431E-92A1-04F756D6C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9160"/>
            <a:ext cx="9144000" cy="16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5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5829E-7550-4169-A3E5-079702AF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свойства класса </a:t>
            </a:r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9F8DC-C505-44E9-A734-3C86F279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IsAlive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-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указывает, работает ли поток в текущий момент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IsBackground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указывает, является ли поток фоновым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Name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-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содержит имя потока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ManagedThreadId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-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возвращает числовой идентификатор текущего потока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53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5829E-7550-4169-A3E5-079702AF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свойства класса </a:t>
            </a:r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9F8DC-C505-44E9-A734-3C86F279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Priority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хранит приоритет потока - значение перечисления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ThreadPriority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Lowest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  <a:effectLst/>
                <a:latin typeface="-apple-system"/>
              </a:rPr>
              <a:t>BelowNormal</a:t>
            </a:r>
            <a:endParaRPr lang="en-US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  <a:effectLst/>
                <a:latin typeface="-apple-system"/>
              </a:rPr>
              <a:t>AboveNormal</a:t>
            </a:r>
            <a:endParaRPr lang="en-US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Highest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50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5829E-7550-4169-A3E5-079702AF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свойства класса </a:t>
            </a:r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9F8DC-C505-44E9-A734-3C86F279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ThreadState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возвращает состояние потока - одно из значений перечисления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ThreadState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Aborted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поток остановлен, но пока еще окончательно не завершен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AbortRequested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для потока вызван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Abort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но остановка потока еще не произошла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Background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поток выполняется в фоновом режиме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Running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поток запущен и работает (не приостановлен)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Stopped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поток завершен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StopRequested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поток получил запрос на остановку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Suspended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поток приостановлен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SuspendRequested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поток получил запрос на приостановку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Unstarted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поток еще не был запущен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WaitSleepJoin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 поток заблокирован в результате действия методов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Sleep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или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Join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699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</TotalTime>
  <Words>4393</Words>
  <Application>Microsoft Office PowerPoint</Application>
  <PresentationFormat>Экран (4:3)</PresentationFormat>
  <Paragraphs>410</Paragraphs>
  <Slides>64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4" baseType="lpstr">
      <vt:lpstr>-apple-system</vt:lpstr>
      <vt:lpstr>Arial</vt:lpstr>
      <vt:lpstr>Calibri</vt:lpstr>
      <vt:lpstr>Cascadia Mono</vt:lpstr>
      <vt:lpstr>Consolas</vt:lpstr>
      <vt:lpstr>OpenSansRegular</vt:lpstr>
      <vt:lpstr>Roboto</vt:lpstr>
      <vt:lpstr>SB Sans Text</vt:lpstr>
      <vt:lpstr>verdana</vt:lpstr>
      <vt:lpstr>Тема Office</vt:lpstr>
      <vt:lpstr>Многопоточное программирование</vt:lpstr>
      <vt:lpstr>Многопоточная программа</vt:lpstr>
      <vt:lpstr>Процесс</vt:lpstr>
      <vt:lpstr>Многозадачность</vt:lpstr>
      <vt:lpstr>Класс Thread</vt:lpstr>
      <vt:lpstr>Класс Thread</vt:lpstr>
      <vt:lpstr>Методы и свойства класса Thread</vt:lpstr>
      <vt:lpstr>Методы и свойства класса Thread</vt:lpstr>
      <vt:lpstr>Методы и свойства класса Thread</vt:lpstr>
      <vt:lpstr>Состояние потока</vt:lpstr>
      <vt:lpstr>Создание главного потока и получение информации</vt:lpstr>
      <vt:lpstr>Создание второго потока в функции main()</vt:lpstr>
      <vt:lpstr>Создание второго потока в функции main()</vt:lpstr>
      <vt:lpstr>Создание второго потока в функции main()</vt:lpstr>
      <vt:lpstr>Создание второго потока в функции main()</vt:lpstr>
      <vt:lpstr>Создание второго потока в функции main()</vt:lpstr>
      <vt:lpstr>Создание потока с помощью делегата</vt:lpstr>
      <vt:lpstr>Алгоритм создания потоков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Блокировка с помощью lock</vt:lpstr>
      <vt:lpstr>Класс Monitor</vt:lpstr>
      <vt:lpstr>Класс Monitor</vt:lpstr>
      <vt:lpstr>Класс Monitor</vt:lpstr>
      <vt:lpstr>Блокировка с помощью класса Monitor</vt:lpstr>
      <vt:lpstr>Класс Mutex</vt:lpstr>
      <vt:lpstr>Класс Mutex</vt:lpstr>
      <vt:lpstr>Блокировка с помощью класса Mutex</vt:lpstr>
      <vt:lpstr>Класс Semaphore</vt:lpstr>
      <vt:lpstr>Класс Semaphore</vt:lpstr>
      <vt:lpstr>Семафор</vt:lpstr>
      <vt:lpstr>Класс Semaphore</vt:lpstr>
      <vt:lpstr>Синхронизация с помощью семафора</vt:lpstr>
      <vt:lpstr>Синхронизация с помощью семафора</vt:lpstr>
      <vt:lpstr>Простейшие методы блокировки</vt:lpstr>
      <vt:lpstr>Класс Task</vt:lpstr>
      <vt:lpstr>Способы создания объектов Task</vt:lpstr>
      <vt:lpstr>Основные свойства класса Task</vt:lpstr>
      <vt:lpstr>Пример</vt:lpstr>
      <vt:lpstr>Пример </vt:lpstr>
      <vt:lpstr>Возвращение результатов из задач</vt:lpstr>
      <vt:lpstr>Параллельное выполнение задач</vt:lpstr>
      <vt:lpstr>Параллельное выполнение задач</vt:lpstr>
      <vt:lpstr>Параллельное выполнение задач</vt:lpstr>
      <vt:lpstr>Асинхронное программирование</vt:lpstr>
      <vt:lpstr>Асинхронное программирование</vt:lpstr>
      <vt:lpstr>Асинхронное программирование</vt:lpstr>
      <vt:lpstr>Асинхронное программирование</vt:lpstr>
      <vt:lpstr>Асинхронное программирование</vt:lpstr>
      <vt:lpstr>Возвращение результата</vt:lpstr>
      <vt:lpstr>Возвращение результата</vt:lpstr>
      <vt:lpstr>Возвращение результата</vt:lpstr>
      <vt:lpstr>Пример</vt:lpstr>
      <vt:lpstr>Использовать Thread</vt:lpstr>
      <vt:lpstr>Презентация PowerPoint</vt:lpstr>
      <vt:lpstr>Использовать Task</vt:lpstr>
      <vt:lpstr>Использовать Task</vt:lpstr>
      <vt:lpstr>Использовать параллельные процессы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</dc:title>
  <dc:creator>VikentyevaOL</dc:creator>
  <cp:lastModifiedBy>Olga Vikenteva</cp:lastModifiedBy>
  <cp:revision>14</cp:revision>
  <dcterms:created xsi:type="dcterms:W3CDTF">2015-10-13T12:39:38Z</dcterms:created>
  <dcterms:modified xsi:type="dcterms:W3CDTF">2025-03-21T17:52:46Z</dcterms:modified>
</cp:coreProperties>
</file>