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7" r:id="rId5"/>
    <p:sldId id="258" r:id="rId6"/>
    <p:sldId id="287" r:id="rId7"/>
    <p:sldId id="259" r:id="rId8"/>
    <p:sldId id="265" r:id="rId9"/>
    <p:sldId id="266" r:id="rId10"/>
    <p:sldId id="267" r:id="rId11"/>
    <p:sldId id="288" r:id="rId12"/>
    <p:sldId id="289" r:id="rId13"/>
    <p:sldId id="290" r:id="rId14"/>
    <p:sldId id="291" r:id="rId15"/>
    <p:sldId id="262" r:id="rId16"/>
    <p:sldId id="263" r:id="rId17"/>
    <p:sldId id="264" r:id="rId18"/>
    <p:sldId id="272" r:id="rId19"/>
    <p:sldId id="273" r:id="rId20"/>
    <p:sldId id="274" r:id="rId21"/>
    <p:sldId id="275" r:id="rId22"/>
    <p:sldId id="276" r:id="rId23"/>
    <p:sldId id="29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51" d="100"/>
          <a:sy n="151" d="100"/>
        </p:scale>
        <p:origin x="13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3AF6BE8-6191-43B3-B1E2-AEB06CFDF6DC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3AF6BE8-6191-43B3-B1E2-AEB06CFDF6DC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81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>
                <a:latin typeface="Arial"/>
              </a:rPr>
              <a:t>Инвариантность</a:t>
            </a:r>
            <a:r>
              <a:rPr lang="ru-RU" sz="2000" b="0" strike="noStrike" spc="-1">
                <a:latin typeface="Arial"/>
              </a:rPr>
              <a:t>: позволяет использовать только заданный тип.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252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B30750-1DB6-42E2-8C77-3984115D30FC}" type="slidenum">
              <a:rPr lang="ru-RU" sz="1200" b="0" strike="noStrike" spc="-1">
                <a:latin typeface="Times New Roman"/>
              </a:rPr>
              <a:t>28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>
                <a:latin typeface="Arial"/>
              </a:rPr>
              <a:t>Ковариантность</a:t>
            </a:r>
            <a:r>
              <a:rPr lang="ru-RU" sz="2000" b="0" strike="noStrike" spc="-1">
                <a:latin typeface="Arial"/>
              </a:rPr>
              <a:t>: позволяет использовать более конкретный тип, чем заданный изначально</a:t>
            </a:r>
            <a:r>
              <a:rPr lang="en-US" sz="2000" b="0" strike="noStrike" spc="-1">
                <a:latin typeface="Arial"/>
              </a:rPr>
              <a:t> (</a:t>
            </a:r>
            <a:r>
              <a:rPr lang="ru-RU" sz="2000" b="0" strike="noStrike" spc="-1">
                <a:latin typeface="Arial"/>
              </a:rPr>
              <a:t>частный вместо общего)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255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CDF1B38-FFB5-4B27-959B-613A25B7EED1}" type="slidenum">
              <a:rPr lang="ru-RU" sz="1200" b="0" strike="noStrike" spc="-1">
                <a:latin typeface="Times New Roman"/>
              </a:rPr>
              <a:t>29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1" strike="noStrike" spc="-1" dirty="0" err="1">
                <a:latin typeface="Arial"/>
              </a:rPr>
              <a:t>Контравариантность</a:t>
            </a:r>
            <a:r>
              <a:rPr lang="ru-RU" sz="2000" b="0" strike="noStrike" spc="-1" dirty="0">
                <a:latin typeface="Arial"/>
              </a:rPr>
              <a:t>: позволяет использовать более универсальный тип, чем заданный изначально (общий вместо частного)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258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DB22161-42A7-4A34-B672-0C5D0E8551C3}" type="slidenum">
              <a:rPr lang="ru-RU" sz="1200" b="0" strike="noStrike" spc="-1">
                <a:latin typeface="Times New Roman"/>
              </a:rPr>
              <a:t>30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trike="noStrike" spc="-1" dirty="0">
                <a:latin typeface="Arial"/>
              </a:rPr>
              <a:t>Проблема: мы не знаем, какого типа данные нам нужно хранить в классе </a:t>
            </a:r>
            <a:r>
              <a:rPr lang="en-US" sz="2000" b="0" strike="noStrike" spc="-1" dirty="0">
                <a:latin typeface="Arial"/>
              </a:rPr>
              <a:t>Vector</a:t>
            </a:r>
            <a:endParaRPr lang="ru-RU" sz="2000" b="0" strike="noStrike" spc="-1" dirty="0">
              <a:latin typeface="Arial"/>
            </a:endParaRPr>
          </a:p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31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51EDA74-BF9C-485E-B1C4-F540C0BBCC5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31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51EDA74-BF9C-485E-B1C4-F540C0BBCC5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535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Обобщенный класс – это шаблон.  Программный код формируется на этапе выполнения программы, когда создается первый объект класса, определяемого шаблоном.</a:t>
            </a:r>
          </a:p>
          <a:p>
            <a:r>
              <a:rPr lang="ru-RU" dirty="0"/>
              <a:t>В С++ программный код создается на этапе компиляции (</a:t>
            </a:r>
            <a:r>
              <a:rPr lang="ru-RU" dirty="0" err="1"/>
              <a:t>инстанцирование</a:t>
            </a:r>
            <a:r>
              <a:rPr lang="ru-RU" dirty="0"/>
              <a:t> шаблона)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3AF6BE8-6191-43B3-B1E2-AEB06CFDF6DC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817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Ошибка 2</a:t>
            </a:r>
          </a:p>
        </p:txBody>
      </p:sp>
      <p:sp>
        <p:nvSpPr>
          <p:cNvPr id="237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CF0BD4C-955C-48BB-8463-FAB157F0FE8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Ошибка 2 и 3</a:t>
            </a:r>
          </a:p>
        </p:txBody>
      </p:sp>
      <p:sp>
        <p:nvSpPr>
          <p:cNvPr id="240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B9ED97A-8B6E-430D-8F45-1A3E32FFE07B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Ошибка 3 (в </a:t>
            </a:r>
            <a:r>
              <a:rPr lang="en-US" sz="2000" b="0" strike="noStrike" spc="-1">
                <a:latin typeface="Arial"/>
              </a:rPr>
              <a:t>Person </a:t>
            </a:r>
            <a:r>
              <a:rPr lang="ru-RU" sz="2000" b="0" strike="noStrike" spc="-1">
                <a:latin typeface="Arial"/>
              </a:rPr>
              <a:t>нет конструктора без параметров)</a:t>
            </a:r>
          </a:p>
        </p:txBody>
      </p:sp>
      <p:sp>
        <p:nvSpPr>
          <p:cNvPr id="243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5509AF-90C1-4835-9CA2-222F6F09D22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Ошибка </a:t>
            </a:r>
            <a:r>
              <a:rPr lang="en-US" sz="2000" b="0" strike="noStrike" spc="-1">
                <a:latin typeface="Arial"/>
              </a:rPr>
              <a:t>1 </a:t>
            </a:r>
            <a:r>
              <a:rPr lang="ru-RU" sz="2000" b="0" strike="noStrike" spc="-1">
                <a:latin typeface="Arial"/>
              </a:rPr>
              <a:t>и 3</a:t>
            </a:r>
          </a:p>
        </p:txBody>
      </p:sp>
      <p:sp>
        <p:nvSpPr>
          <p:cNvPr id="246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7CD7AF-9DA4-4B3E-8ACC-BB7BC3CA8E76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Ошибка 2</a:t>
            </a:r>
          </a:p>
        </p:txBody>
      </p:sp>
      <p:sp>
        <p:nvSpPr>
          <p:cNvPr id="249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9346ED-7976-413C-9B90-B36AFDF526A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268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87800" y="160020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268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87800" y="3964320"/>
            <a:ext cx="1299960" cy="215856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>
            <a:normAutofit fontScale="65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F55EB55-A0D9-4ABA-8D07-257470257FE3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26.02.2024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F85DF9-749E-4115-A5DC-3FA67F27E189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D5AB57C-057A-469F-91F2-6A0F836317DC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26.02.2024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6894C1-73AC-401E-A83D-F12D64AA50C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11A3352-3BE0-4FF8-8DD0-C9AA556540A7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26.02.2024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AB080B-5376-4EB1-A30E-D4D5F660C491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Обобщенные типы данных</a:t>
            </a:r>
            <a:br/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одзаголовок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8B8B8B"/>
                </a:solidFill>
                <a:latin typeface="Calibri"/>
              </a:rPr>
              <a:t>Тема 14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Пример 2</a:t>
            </a:r>
          </a:p>
        </p:txBody>
      </p:sp>
      <p:sp>
        <p:nvSpPr>
          <p:cNvPr id="160" name="Объект 2"/>
          <p:cNvSpPr txBox="1"/>
          <p:nvPr/>
        </p:nvSpPr>
        <p:spPr>
          <a:xfrm>
            <a:off x="457200" y="1340640"/>
            <a:ext cx="54824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7CE1FB-E308-4391-88FE-1574C7CA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5" y="1420956"/>
            <a:ext cx="7026249" cy="40160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C8E284-D952-470E-B5BF-FFE36330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96" y="1163320"/>
            <a:ext cx="2242903" cy="30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sp>
        <p:nvSpPr>
          <p:cNvPr id="160" name="Объект 2"/>
          <p:cNvSpPr txBox="1"/>
          <p:nvPr/>
        </p:nvSpPr>
        <p:spPr>
          <a:xfrm>
            <a:off x="457200" y="1340640"/>
            <a:ext cx="54824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EF327B-9337-4E17-9978-23DD037D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7" y="1551111"/>
            <a:ext cx="6995766" cy="27358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747B56-B8B0-4D33-9E26-2D590AFE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35" y="4724792"/>
            <a:ext cx="2484335" cy="1417443"/>
          </a:xfrm>
          <a:prstGeom prst="rect">
            <a:avLst/>
          </a:prstGeom>
        </p:spPr>
      </p:pic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D999F6A-7EBA-49A4-8D79-6CA658CC1635}"/>
              </a:ext>
            </a:extLst>
          </p:cNvPr>
          <p:cNvSpPr/>
          <p:nvPr/>
        </p:nvSpPr>
        <p:spPr>
          <a:xfrm>
            <a:off x="5364840" y="1113247"/>
            <a:ext cx="2160000" cy="540000"/>
          </a:xfrm>
          <a:prstGeom prst="wedgeRectCallout">
            <a:avLst>
              <a:gd name="adj1" fmla="val -103053"/>
              <a:gd name="adj2" fmla="val 80754"/>
            </a:avLst>
          </a:pr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Фактический параметр </a:t>
            </a:r>
          </a:p>
          <a:p>
            <a:pPr algn="ctr"/>
            <a:r>
              <a:rPr lang="ru-RU" sz="1400" b="0" strike="noStrike" spc="-1">
                <a:latin typeface="Arial"/>
              </a:rPr>
              <a:t>типа</a:t>
            </a:r>
          </a:p>
        </p:txBody>
      </p:sp>
    </p:spTree>
    <p:extLst>
      <p:ext uri="{BB962C8B-B14F-4D97-AF65-F5344CB8AC3E}">
        <p14:creationId xmlns:p14="http://schemas.microsoft.com/office/powerpoint/2010/main" val="372893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sp>
        <p:nvSpPr>
          <p:cNvPr id="160" name="Объект 2"/>
          <p:cNvSpPr txBox="1"/>
          <p:nvPr/>
        </p:nvSpPr>
        <p:spPr>
          <a:xfrm>
            <a:off x="457200" y="1340640"/>
            <a:ext cx="54824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1617B-8190-46EF-8244-9471A60D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9" y="1417320"/>
            <a:ext cx="6934801" cy="33759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0C1AF4-0A6E-498F-B2EF-9389351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86" y="4489491"/>
            <a:ext cx="3048264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Рекомендации по именованию обобщенных типов: </a:t>
            </a:r>
          </a:p>
        </p:txBody>
      </p:sp>
      <p:sp>
        <p:nvSpPr>
          <p:cNvPr id="149" name="Содержимое 2"/>
          <p:cNvSpPr txBox="1"/>
          <p:nvPr/>
        </p:nvSpPr>
        <p:spPr>
          <a:xfrm>
            <a:off x="457200" y="1600200"/>
            <a:ext cx="8229240" cy="5068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Имена обобщенных типов должны начинаться с буквы Т.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Если обобщенный тип может быть заменен любым классом, т.к. нет никаких специальных требований, и используется только один обобщенный тип, Т — вполне подходящее имя для обобщенного типа:</a:t>
            </a: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Vector 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&lt;T&gt; { }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public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List &lt;T&gt; { }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Если к обобщенному типу предъявляются специальные требования, либо же используется два или более обобщенных типа в качестве параметров, то следует применять осмысленные имена типов:</a:t>
            </a: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public class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SortedList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TKey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, TValue&gt; { }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Ограниченные типы</a:t>
            </a:r>
          </a:p>
        </p:txBody>
      </p:sp>
      <p:sp>
        <p:nvSpPr>
          <p:cNvPr id="151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Указывая параметр типа, можно наложить определенное ограничение на этот параметр с помощью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оператора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при указании параметра типа:</a:t>
            </a:r>
          </a:p>
          <a:p>
            <a:pPr marL="743040" indent="-28548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1" strike="noStrike" spc="-1" dirty="0" err="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ИмяКласса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&lt;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параметр_типа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&gt; </a:t>
            </a:r>
            <a:r>
              <a:rPr lang="ru-RU" sz="2800" b="1" strike="noStrike" spc="-1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параметр_типа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 : ограничения {...}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где ограничения указываются списком через запятую.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53" name="Содержимое 2"/>
          <p:cNvSpPr txBox="1"/>
          <p:nvPr/>
        </p:nvSpPr>
        <p:spPr>
          <a:xfrm>
            <a:off x="457200" y="1600199"/>
            <a:ext cx="8229240" cy="4908755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3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Ограничение на базовый класс: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наличие определенного базового класса в аргументе типа(указывается имя требуемого базового класса).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Ограничение на интерфейс: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реализация одного или нескольких интерфейсов аргументом типа (указывается имя требуемого интерфейса).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Ограничение на конструктор: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нужен конструктор без параметров в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аргументе типа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(оператор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</a:rPr>
              <a:t>new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()).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Ограничение ссылочного типа: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указываем аргумент ссылочного типа с помощью оператора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Ограничение типа значения: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указываем аргумент типа значения с помощью оператора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</a:rPr>
              <a:t>struct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74" name="Объект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where T:Person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Объект 4"/>
          <p:cNvSpPr txBox="1"/>
          <p:nvPr/>
        </p:nvSpPr>
        <p:spPr>
          <a:xfrm>
            <a:off x="3636000" y="1600200"/>
            <a:ext cx="525636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 list1 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 list2 = new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 list3=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77" name="Объект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where T 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IInit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Объект 4"/>
          <p:cNvSpPr txBox="1"/>
          <p:nvPr/>
        </p:nvSpPr>
        <p:spPr>
          <a:xfrm>
            <a:off x="4572000" y="1600200"/>
            <a:ext cx="43200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 list1 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 list2 = new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 list3=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80" name="Объект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where T: new()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Объект 4"/>
          <p:cNvSpPr txBox="1"/>
          <p:nvPr/>
        </p:nvSpPr>
        <p:spPr>
          <a:xfrm>
            <a:off x="4572000" y="1600200"/>
            <a:ext cx="43200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 list1 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 list2 = new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 list3=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83" name="Объект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where T: struct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Объект 4"/>
          <p:cNvSpPr txBox="1"/>
          <p:nvPr/>
        </p:nvSpPr>
        <p:spPr>
          <a:xfrm>
            <a:off x="4572000" y="1600200"/>
            <a:ext cx="43200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 list1 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 list2 = new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 list3=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Обобщенные типы данных</a:t>
            </a:r>
          </a:p>
        </p:txBody>
      </p:sp>
      <p:sp>
        <p:nvSpPr>
          <p:cNvPr id="133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5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Многие алгоритмы не зависят от типов данных, с которыми они работают (сортировка и поиск).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Возможность отделить алгоритмы от типов данных предоставляют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классы-прототипы</a:t>
            </a:r>
            <a:r>
              <a:rPr lang="ru-RU" sz="32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(generics, обобщенные классы) –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параметризированные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классы, имеющие в качестве параметров типы данных.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Ограничения</a:t>
            </a:r>
          </a:p>
        </p:txBody>
      </p:sp>
      <p:sp>
        <p:nvSpPr>
          <p:cNvPr id="186" name="Объект 3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where T: class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Объект 4"/>
          <p:cNvSpPr txBox="1"/>
          <p:nvPr/>
        </p:nvSpPr>
        <p:spPr>
          <a:xfrm>
            <a:off x="4572000" y="1600200"/>
            <a:ext cx="43200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 list1 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 list2 = new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&lt;int&gt;();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 list3= new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MyList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&lt;Person&gt;();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52CB6-1CC6-4618-85E8-B0290B94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Ограничения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1135B-91F1-4D8D-9D07-A3F2DCCA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9" y="1417320"/>
            <a:ext cx="5120309" cy="5353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2A92D5-690F-4946-BC82-8A79E951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54" y="2054792"/>
            <a:ext cx="3275819" cy="19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1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Обобщенные методы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Построение обобщенных методов представляет собой более развитую версию традиционной перегрузки методов.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Перегрузка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— это определение нескольких версий одного метода, отличающихся друг от друга количеством или типами параметров.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14CA88-9C5E-4736-BFDB-C56146C5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54" y="3495037"/>
            <a:ext cx="4221846" cy="17527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03876-8D8D-4E54-A249-B25BED07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9" y="3429000"/>
            <a:ext cx="3175131" cy="73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7FAB7-DF6B-447D-92AD-EFCFD28E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35" y="1268656"/>
            <a:ext cx="5654530" cy="1676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Обобщенные интерфейсы</a:t>
            </a:r>
          </a:p>
        </p:txBody>
      </p:sp>
      <p:sp>
        <p:nvSpPr>
          <p:cNvPr id="194" name="Объект 2"/>
          <p:cNvSpPr txBox="1"/>
          <p:nvPr/>
        </p:nvSpPr>
        <p:spPr>
          <a:xfrm>
            <a:off x="457200" y="1600200"/>
            <a:ext cx="2314080" cy="676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IComparable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&lt;T&gt;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IEquatable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&lt;T&gt;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Объект 3"/>
          <p:cNvSpPr txBox="1"/>
          <p:nvPr/>
        </p:nvSpPr>
        <p:spPr>
          <a:xfrm>
            <a:off x="3312182" y="1612057"/>
            <a:ext cx="597636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6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Person: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IComparable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&lt;Person&gt; 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IEquatable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&lt;Person&gt;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 . . .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public virtual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CompareTo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(Person other)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return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String.Compare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this.Name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other.Name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public virtual bool Equals(Person other)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return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this.Name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==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other.Name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br>
              <a:rPr lang="en-US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	       &amp;&amp;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this.Age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==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other.Age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Прямоугольник 4"/>
          <p:cNvSpPr/>
          <p:nvPr/>
        </p:nvSpPr>
        <p:spPr>
          <a:xfrm>
            <a:off x="251640" y="1417680"/>
            <a:ext cx="2592000" cy="1362960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" name="Облачко с текстом: прямоугольное 7"/>
          <p:cNvSpPr/>
          <p:nvPr/>
        </p:nvSpPr>
        <p:spPr>
          <a:xfrm>
            <a:off x="1196179" y="3193357"/>
            <a:ext cx="1800000" cy="1362960"/>
          </a:xfrm>
          <a:prstGeom prst="wedgeRectCallout">
            <a:avLst>
              <a:gd name="adj1" fmla="val 86241"/>
              <a:gd name="adj2" fmla="val -65392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Отличие от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IComparable: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нет приведения к типу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Person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!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"/>
              </a:rPr>
              <a:t>Ковариантность и контравариантность обобщенных интерфейсов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Содержимое 2"/>
          <p:cNvSpPr txBox="1"/>
          <p:nvPr/>
        </p:nvSpPr>
        <p:spPr>
          <a:xfrm>
            <a:off x="457200" y="1600199"/>
            <a:ext cx="8229240" cy="2313039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8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Понятия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ковариантности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</a:rPr>
              <a:t>контравариантности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 связаны с возможностью использовать в приложении вместо некоторого типа другой тип, который находится ниже или выше в иерархии наследования.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</a:rPr>
              <a:t>Имеется три возможных варианта поведения: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Ковариантность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: позволяет использовать более конкретный тип, чем заданный изначально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частный вместо общего)</a:t>
            </a:r>
          </a:p>
        </p:txBody>
      </p:sp>
      <p:sp>
        <p:nvSpPr>
          <p:cNvPr id="200" name="Прямоугольник 5"/>
          <p:cNvSpPr/>
          <p:nvPr/>
        </p:nvSpPr>
        <p:spPr>
          <a:xfrm>
            <a:off x="1979640" y="4221000"/>
            <a:ext cx="439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Person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1" name="Прямоугольник 6"/>
          <p:cNvSpPr/>
          <p:nvPr/>
        </p:nvSpPr>
        <p:spPr>
          <a:xfrm>
            <a:off x="2051640" y="5296320"/>
            <a:ext cx="439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2" name="Стрелка: вниз 7"/>
          <p:cNvSpPr/>
          <p:nvPr/>
        </p:nvSpPr>
        <p:spPr>
          <a:xfrm rot="10800000">
            <a:off x="4522680" y="4759200"/>
            <a:ext cx="71964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0000"/>
                </a:solidFill>
                <a:latin typeface="Calibri"/>
              </a:rPr>
              <a:t>Ковариантность и контравариантность обобщенных интерфейсов</a:t>
            </a:r>
            <a:endParaRPr lang="ru-RU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Объект 4"/>
          <p:cNvSpPr txBox="1"/>
          <p:nvPr/>
        </p:nvSpPr>
        <p:spPr>
          <a:xfrm>
            <a:off x="457200" y="1600200"/>
            <a:ext cx="4038120" cy="204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3500" lnSpcReduction="10000"/>
          </a:bodyPr>
          <a:lstStyle/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Контравариантность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: позволяет использовать более универсальный тип, чем заданный изначально (общий вместо частного)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Объект 5"/>
          <p:cNvSpPr txBox="1"/>
          <p:nvPr/>
        </p:nvSpPr>
        <p:spPr>
          <a:xfrm>
            <a:off x="4648320" y="1600200"/>
            <a:ext cx="4038120" cy="1828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Инвариантность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: позволяет использовать только заданный тип.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Прямоугольник 6"/>
          <p:cNvSpPr/>
          <p:nvPr/>
        </p:nvSpPr>
        <p:spPr>
          <a:xfrm>
            <a:off x="755640" y="3899520"/>
            <a:ext cx="439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Person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7" name="Прямоугольник 7"/>
          <p:cNvSpPr/>
          <p:nvPr/>
        </p:nvSpPr>
        <p:spPr>
          <a:xfrm>
            <a:off x="827640" y="4974840"/>
            <a:ext cx="439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8" name="Стрелка: вниз 8"/>
          <p:cNvSpPr/>
          <p:nvPr/>
        </p:nvSpPr>
        <p:spPr>
          <a:xfrm>
            <a:off x="3297960" y="4437360"/>
            <a:ext cx="71964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"/>
              </a:rPr>
              <a:t>Ковариантность и контравариантность 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обобщенных интерфейсов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8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По умолчанию все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 обобщенные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интерфейсы являются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инвариантными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Обобщенные интерфейсы могут быть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ковариантными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, если к универсальному параметру применяется ключевое слово 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out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. 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Универсальный параметр  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контрвариантного типа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может использоваться только в качестве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типа значения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возвращаемого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методами интерфейса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 но не может использоваться в качестве типа аргументов метода или ограничения методов интерфейса.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инвариантных интерфейсов</a:t>
            </a:r>
          </a:p>
        </p:txBody>
      </p:sp>
      <p:sp>
        <p:nvSpPr>
          <p:cNvPr id="212" name="Объект 3"/>
          <p:cNvSpPr txBox="1"/>
          <p:nvPr/>
        </p:nvSpPr>
        <p:spPr>
          <a:xfrm>
            <a:off x="457200" y="1600200"/>
            <a:ext cx="4038120" cy="5140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public interface ICreate&lt;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&gt;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{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T Create();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}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class Fabric&lt;T&gt; : ICreate&lt;T&gt; where T:Person, new()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{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public T Create()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{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T temp = new T();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temp.Init();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return temp;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}    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}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Объект 4"/>
          <p:cNvSpPr txBox="1"/>
          <p:nvPr/>
        </p:nvSpPr>
        <p:spPr>
          <a:xfrm>
            <a:off x="4395019" y="1600200"/>
            <a:ext cx="4569341" cy="191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1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static void Main(string[]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 err="1">
                <a:solidFill>
                  <a:srgbClr val="FF0000"/>
                </a:solidFill>
                <a:latin typeface="Calibri"/>
              </a:rPr>
              <a:t>ICreate</a:t>
            </a:r>
            <a:r>
              <a:rPr lang="en-US" sz="2800" b="1" strike="noStrike" spc="-1" dirty="0">
                <a:solidFill>
                  <a:srgbClr val="FF0000"/>
                </a:solidFill>
                <a:latin typeface="Calibri"/>
              </a:rPr>
              <a:t>&lt;Student&gt;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Calibri"/>
              </a:rPr>
              <a:t>fst</a:t>
            </a:r>
            <a:r>
              <a:rPr lang="en-US" sz="2800" b="1" strike="noStrike" spc="-1" dirty="0">
                <a:solidFill>
                  <a:srgbClr val="FF0000"/>
                </a:solidFill>
                <a:latin typeface="Calibri"/>
              </a:rPr>
              <a:t> = new Fabric&lt;Student&gt;();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Student s =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fst.Create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s.Show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();      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Рисунок 6"/>
          <p:cNvPicPr/>
          <p:nvPr/>
        </p:nvPicPr>
        <p:blipFill>
          <a:blip r:embed="rId3"/>
          <a:stretch/>
        </p:blipFill>
        <p:spPr>
          <a:xfrm>
            <a:off x="3600000" y="3600000"/>
            <a:ext cx="5540040" cy="1119960"/>
          </a:xfrm>
          <a:prstGeom prst="rect">
            <a:avLst/>
          </a:prstGeom>
          <a:ln w="0">
            <a:noFill/>
          </a:ln>
        </p:spPr>
      </p:pic>
      <p:sp>
        <p:nvSpPr>
          <p:cNvPr id="215" name="Прямоугольник 5"/>
          <p:cNvSpPr/>
          <p:nvPr/>
        </p:nvSpPr>
        <p:spPr>
          <a:xfrm>
            <a:off x="4068000" y="5024942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216" name="Прямоугольник 7"/>
          <p:cNvSpPr/>
          <p:nvPr/>
        </p:nvSpPr>
        <p:spPr>
          <a:xfrm>
            <a:off x="4068000" y="6228360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7" name="Стрелка: вниз 8"/>
          <p:cNvSpPr/>
          <p:nvPr/>
        </p:nvSpPr>
        <p:spPr>
          <a:xfrm rot="10800000">
            <a:off x="4860000" y="5688360"/>
            <a:ext cx="36576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ковариантных интерфейсов</a:t>
            </a:r>
          </a:p>
        </p:txBody>
      </p:sp>
      <p:sp>
        <p:nvSpPr>
          <p:cNvPr id="219" name="Объект 3"/>
          <p:cNvSpPr txBox="1"/>
          <p:nvPr/>
        </p:nvSpPr>
        <p:spPr>
          <a:xfrm>
            <a:off x="457200" y="1417320"/>
            <a:ext cx="4038120" cy="3657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1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public interface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ICreate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sz="2800" b="1" strike="noStrike" spc="-1" dirty="0">
                <a:solidFill>
                  <a:srgbClr val="FF0000"/>
                </a:solidFill>
                <a:latin typeface="Calibri"/>
              </a:rPr>
              <a:t>out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T Create();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Fabric&lt;T&gt; 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ICreate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&lt;T&gt; where T:Person, new()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public T Create()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T temp = new T();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temp.Init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();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    return temp;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  }    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}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Объект 4"/>
          <p:cNvSpPr txBox="1"/>
          <p:nvPr/>
        </p:nvSpPr>
        <p:spPr>
          <a:xfrm>
            <a:off x="4648320" y="1600200"/>
            <a:ext cx="4038120" cy="506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static void Main(string[]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           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Calibri"/>
              </a:rPr>
              <a:t>ICreate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&lt;Person&gt;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Calibri"/>
              </a:rPr>
              <a:t>fp</a:t>
            </a:r>
            <a:r>
              <a:rPr lang="en-US" sz="2400" b="1" strike="noStrike" spc="-1" dirty="0">
                <a:solidFill>
                  <a:srgbClr val="FF0000"/>
                </a:solidFill>
                <a:latin typeface="Calibri"/>
              </a:rPr>
              <a:t> = new Fabric&lt;Student&gt;();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    Person p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fp.Create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();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p.Show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();                     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Рисунок 2"/>
          <p:cNvPicPr/>
          <p:nvPr/>
        </p:nvPicPr>
        <p:blipFill>
          <a:blip r:embed="rId3"/>
          <a:stretch/>
        </p:blipFill>
        <p:spPr>
          <a:xfrm>
            <a:off x="3564000" y="5257800"/>
            <a:ext cx="5402520" cy="1028520"/>
          </a:xfrm>
          <a:prstGeom prst="rect">
            <a:avLst/>
          </a:prstGeom>
          <a:ln w="0">
            <a:noFill/>
          </a:ln>
        </p:spPr>
      </p:pic>
      <p:sp>
        <p:nvSpPr>
          <p:cNvPr id="222" name="Прямоугольник 5"/>
          <p:cNvSpPr/>
          <p:nvPr/>
        </p:nvSpPr>
        <p:spPr>
          <a:xfrm>
            <a:off x="486000" y="5162040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Person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23" name="Прямоугольник 6"/>
          <p:cNvSpPr/>
          <p:nvPr/>
        </p:nvSpPr>
        <p:spPr>
          <a:xfrm>
            <a:off x="558000" y="6237360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24" name="Стрелка: вниз 7"/>
          <p:cNvSpPr/>
          <p:nvPr/>
        </p:nvSpPr>
        <p:spPr>
          <a:xfrm rot="10800000">
            <a:off x="1222560" y="5700240"/>
            <a:ext cx="36576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Обобщенные типы данных</a:t>
            </a:r>
          </a:p>
        </p:txBody>
      </p:sp>
      <p:sp>
        <p:nvSpPr>
          <p:cNvPr id="135" name="Содержимое 3"/>
          <p:cNvSpPr txBox="1"/>
          <p:nvPr/>
        </p:nvSpPr>
        <p:spPr>
          <a:xfrm>
            <a:off x="4400550" y="3586956"/>
            <a:ext cx="4285890" cy="12792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 s=0;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for(int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=0;i&lt;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arr.Length;i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++)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		if (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] is Person p)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			s+=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p.Age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Содержимое 4"/>
          <p:cNvSpPr txBox="1"/>
          <p:nvPr/>
        </p:nvSpPr>
        <p:spPr>
          <a:xfrm>
            <a:off x="180000" y="141732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class Vector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{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 b="0" strike="noStrike" spc="-1">
                <a:solidFill>
                  <a:srgbClr val="FF0000"/>
                </a:solidFill>
                <a:latin typeface="Calibri"/>
              </a:rPr>
              <a:t>object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[] arr;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int size;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. . . . 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}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79A4780-3641-4E1B-9B76-291F6270EBD8}"/>
              </a:ext>
            </a:extLst>
          </p:cNvPr>
          <p:cNvGrpSpPr/>
          <p:nvPr/>
        </p:nvGrpSpPr>
        <p:grpSpPr>
          <a:xfrm>
            <a:off x="4925882" y="1955800"/>
            <a:ext cx="3349625" cy="1096010"/>
            <a:chOff x="4775200" y="1955800"/>
            <a:chExt cx="3349625" cy="109601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9827D09A-C324-46CE-A1C4-56E7ADD59882}"/>
                </a:ext>
              </a:extLst>
            </p:cNvPr>
            <p:cNvSpPr/>
            <p:nvPr/>
          </p:nvSpPr>
          <p:spPr>
            <a:xfrm>
              <a:off x="4775200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3774DB8-E67A-4875-BE8E-4BA664DBA16E}"/>
                </a:ext>
              </a:extLst>
            </p:cNvPr>
            <p:cNvSpPr/>
            <p:nvPr/>
          </p:nvSpPr>
          <p:spPr>
            <a:xfrm>
              <a:off x="5302250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3A52A34-8E73-48BA-87B2-D507E01DC437}"/>
                </a:ext>
              </a:extLst>
            </p:cNvPr>
            <p:cNvSpPr/>
            <p:nvPr/>
          </p:nvSpPr>
          <p:spPr>
            <a:xfrm>
              <a:off x="582612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ABB58DE-56AC-483D-9FEB-44F305966A79}"/>
                </a:ext>
              </a:extLst>
            </p:cNvPr>
            <p:cNvSpPr/>
            <p:nvPr/>
          </p:nvSpPr>
          <p:spPr>
            <a:xfrm>
              <a:off x="635317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604D479-1380-4DD6-A940-B4E226601FB4}"/>
                </a:ext>
              </a:extLst>
            </p:cNvPr>
            <p:cNvSpPr/>
            <p:nvPr/>
          </p:nvSpPr>
          <p:spPr>
            <a:xfrm>
              <a:off x="688022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DB0A7EC-881C-4552-BAE8-ACD874AB8D9F}"/>
                </a:ext>
              </a:extLst>
            </p:cNvPr>
            <p:cNvSpPr/>
            <p:nvPr/>
          </p:nvSpPr>
          <p:spPr>
            <a:xfrm>
              <a:off x="4826000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9BDE81C-DD81-4091-A0E3-5D61B56F813E}"/>
                </a:ext>
              </a:extLst>
            </p:cNvPr>
            <p:cNvSpPr/>
            <p:nvPr/>
          </p:nvSpPr>
          <p:spPr>
            <a:xfrm>
              <a:off x="5499100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F6ECEAA-D9B7-49FF-8922-CDDF3FADBB71}"/>
                </a:ext>
              </a:extLst>
            </p:cNvPr>
            <p:cNvSpPr/>
            <p:nvPr/>
          </p:nvSpPr>
          <p:spPr>
            <a:xfrm>
              <a:off x="618875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62CCEBB-3DA0-405D-AAE0-CD1674F7A2DA}"/>
                </a:ext>
              </a:extLst>
            </p:cNvPr>
            <p:cNvSpPr/>
            <p:nvPr/>
          </p:nvSpPr>
          <p:spPr>
            <a:xfrm>
              <a:off x="688022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E0F1719-6EBF-454D-A276-4064FD57639C}"/>
                </a:ext>
              </a:extLst>
            </p:cNvPr>
            <p:cNvSpPr/>
            <p:nvPr/>
          </p:nvSpPr>
          <p:spPr>
            <a:xfrm>
              <a:off x="759777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2C2CA1A-3A96-42B5-9F9A-E2F19540B4C6}"/>
              </a:ext>
            </a:extLst>
          </p:cNvPr>
          <p:cNvCxnSpPr/>
          <p:nvPr/>
        </p:nvCxnSpPr>
        <p:spPr>
          <a:xfrm>
            <a:off x="5240207" y="2149475"/>
            <a:ext cx="0" cy="70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F225939-C8D2-47CC-857E-10F51323C8DD}"/>
              </a:ext>
            </a:extLst>
          </p:cNvPr>
          <p:cNvCxnSpPr/>
          <p:nvPr/>
        </p:nvCxnSpPr>
        <p:spPr>
          <a:xfrm>
            <a:off x="5824407" y="2149475"/>
            <a:ext cx="0" cy="70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02EFF78-E6AA-4328-BA79-206D9C8EB1D2}"/>
              </a:ext>
            </a:extLst>
          </p:cNvPr>
          <p:cNvCxnSpPr>
            <a:cxnSpLocks/>
          </p:cNvCxnSpPr>
          <p:nvPr/>
        </p:nvCxnSpPr>
        <p:spPr>
          <a:xfrm>
            <a:off x="6240332" y="2149475"/>
            <a:ext cx="351360" cy="661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14FDE5-01FF-4B9E-913A-C7A5B1DC809A}"/>
              </a:ext>
            </a:extLst>
          </p:cNvPr>
          <p:cNvCxnSpPr>
            <a:cxnSpLocks/>
          </p:cNvCxnSpPr>
          <p:nvPr/>
        </p:nvCxnSpPr>
        <p:spPr>
          <a:xfrm>
            <a:off x="6835645" y="2149474"/>
            <a:ext cx="364445" cy="66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0AB0E1-7B28-4065-85A0-550ECD2AF00A}"/>
              </a:ext>
            </a:extLst>
          </p:cNvPr>
          <p:cNvCxnSpPr>
            <a:cxnSpLocks/>
          </p:cNvCxnSpPr>
          <p:nvPr/>
        </p:nvCxnSpPr>
        <p:spPr>
          <a:xfrm>
            <a:off x="7472102" y="2149474"/>
            <a:ext cx="364445" cy="66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B6276C-1178-4E70-B610-7EEF3370ABC1}"/>
              </a:ext>
            </a:extLst>
          </p:cNvPr>
          <p:cNvSpPr txBox="1"/>
          <p:nvPr/>
        </p:nvSpPr>
        <p:spPr>
          <a:xfrm>
            <a:off x="4787900" y="1593850"/>
            <a:ext cx="22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object[] </a:t>
            </a:r>
            <a:r>
              <a:rPr lang="en-US" dirty="0" err="1"/>
              <a:t>arr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6B36F-A6C6-4EA2-8B97-0A1E94F41D7E}"/>
              </a:ext>
            </a:extLst>
          </p:cNvPr>
          <p:cNvSpPr txBox="1"/>
          <p:nvPr/>
        </p:nvSpPr>
        <p:spPr>
          <a:xfrm>
            <a:off x="4917814" y="3052921"/>
            <a:ext cx="63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87778-10B0-48D7-807E-70B68FB5AB99}"/>
              </a:ext>
            </a:extLst>
          </p:cNvPr>
          <p:cNvSpPr txBox="1"/>
          <p:nvPr/>
        </p:nvSpPr>
        <p:spPr>
          <a:xfrm>
            <a:off x="5389851" y="3071971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7FCD2-4CF6-4DC3-B632-84F0F1B52880}"/>
              </a:ext>
            </a:extLst>
          </p:cNvPr>
          <p:cNvSpPr txBox="1"/>
          <p:nvPr/>
        </p:nvSpPr>
        <p:spPr>
          <a:xfrm>
            <a:off x="6128169" y="305966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E5ECB-EAD5-417F-A5FA-13442CB5D0FD}"/>
              </a:ext>
            </a:extLst>
          </p:cNvPr>
          <p:cNvSpPr txBox="1"/>
          <p:nvPr/>
        </p:nvSpPr>
        <p:spPr>
          <a:xfrm>
            <a:off x="6816203" y="305331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3893E-7F23-41A9-9551-E6969EE285D4}"/>
              </a:ext>
            </a:extLst>
          </p:cNvPr>
          <p:cNvSpPr txBox="1"/>
          <p:nvPr/>
        </p:nvSpPr>
        <p:spPr>
          <a:xfrm>
            <a:off x="7569874" y="304696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Пример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контрвариантных интерфейсов</a:t>
            </a:r>
          </a:p>
        </p:txBody>
      </p:sp>
      <p:sp>
        <p:nvSpPr>
          <p:cNvPr id="226" name="Объект 3"/>
          <p:cNvSpPr txBox="1"/>
          <p:nvPr/>
        </p:nvSpPr>
        <p:spPr>
          <a:xfrm>
            <a:off x="486000" y="1572480"/>
            <a:ext cx="4164660" cy="3713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1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public interface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ISetData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sz="3900" b="1" strike="noStrike" spc="-1" dirty="0">
                <a:solidFill>
                  <a:srgbClr val="FF0000"/>
                </a:solidFill>
                <a:latin typeface="Calibri"/>
              </a:rPr>
              <a:t>in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T&gt;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{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void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SetName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(T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, string name);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}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class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ToChange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&lt;T&gt;: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ISetData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&lt;T&gt;where T:Person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{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    public void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SetName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(T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, string name)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3900" b="0" strike="noStrike" spc="-1" dirty="0" err="1">
                <a:solidFill>
                  <a:srgbClr val="000000"/>
                </a:solidFill>
                <a:latin typeface="Calibri"/>
              </a:rPr>
              <a:t>t.Name</a:t>
            </a: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+= " "+name;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    }</a:t>
            </a:r>
            <a:endParaRPr lang="ru-RU" sz="3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900" b="0" strike="noStrike" spc="-1" dirty="0">
                <a:solidFill>
                  <a:srgbClr val="000000"/>
                </a:solidFill>
                <a:latin typeface="Calibri"/>
              </a:rPr>
              <a:t>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Объект 4"/>
          <p:cNvSpPr txBox="1"/>
          <p:nvPr/>
        </p:nvSpPr>
        <p:spPr>
          <a:xfrm>
            <a:off x="4823460" y="1417320"/>
            <a:ext cx="4038120" cy="5068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static void Main(string[]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args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    {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  . . . . 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FF0000"/>
                </a:solidFill>
                <a:latin typeface="Calibri"/>
              </a:rPr>
              <a:t>ISetData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&lt;Student&gt; </a:t>
            </a:r>
            <a:r>
              <a:rPr lang="en-US" sz="2000" b="1" strike="noStrike" spc="-1" dirty="0" err="1">
                <a:solidFill>
                  <a:srgbClr val="FF0000"/>
                </a:solidFill>
                <a:latin typeface="Calibri"/>
              </a:rPr>
              <a:t>sd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 = new </a:t>
            </a:r>
            <a:r>
              <a:rPr lang="en-US" sz="2000" b="1" strike="noStrike" spc="-1" dirty="0" err="1">
                <a:solidFill>
                  <a:srgbClr val="FF0000"/>
                </a:solidFill>
                <a:latin typeface="Calibri"/>
              </a:rPr>
              <a:t>ToChange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&lt;Person&gt;();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sd.SetName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(s, "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Иван");         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s.Show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();        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 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Рисунок 5"/>
          <p:cNvPicPr/>
          <p:nvPr/>
        </p:nvPicPr>
        <p:blipFill>
          <a:blip r:embed="rId3"/>
          <a:stretch/>
        </p:blipFill>
        <p:spPr>
          <a:xfrm>
            <a:off x="3420000" y="5476320"/>
            <a:ext cx="5410440" cy="1264680"/>
          </a:xfrm>
          <a:prstGeom prst="rect">
            <a:avLst/>
          </a:prstGeom>
          <a:ln w="0"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05C157-11B7-42C2-95E6-959FC937AB7D}"/>
              </a:ext>
            </a:extLst>
          </p:cNvPr>
          <p:cNvSpPr/>
          <p:nvPr/>
        </p:nvSpPr>
        <p:spPr>
          <a:xfrm>
            <a:off x="486000" y="5162040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Student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50B2A-45FB-43B6-B8BF-9247991F672D}"/>
              </a:ext>
            </a:extLst>
          </p:cNvPr>
          <p:cNvSpPr/>
          <p:nvPr/>
        </p:nvSpPr>
        <p:spPr>
          <a:xfrm>
            <a:off x="558000" y="6237360"/>
            <a:ext cx="2232000" cy="43164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Person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9897243E-632B-4A8F-8DF8-2963A9E4578D}"/>
              </a:ext>
            </a:extLst>
          </p:cNvPr>
          <p:cNvSpPr/>
          <p:nvPr/>
        </p:nvSpPr>
        <p:spPr>
          <a:xfrm rot="10800000">
            <a:off x="1222560" y="5700240"/>
            <a:ext cx="365760" cy="431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Обобщенные типы данных</a:t>
            </a:r>
          </a:p>
        </p:txBody>
      </p:sp>
      <p:sp>
        <p:nvSpPr>
          <p:cNvPr id="135" name="Содержимое 3"/>
          <p:cNvSpPr txBox="1"/>
          <p:nvPr/>
        </p:nvSpPr>
        <p:spPr>
          <a:xfrm>
            <a:off x="4400550" y="3586956"/>
            <a:ext cx="4285890" cy="12792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 s=0;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for(int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=0;i&lt;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arr.Length;i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++)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		s+=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p.Age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Содержимое 4"/>
          <p:cNvSpPr txBox="1"/>
          <p:nvPr/>
        </p:nvSpPr>
        <p:spPr>
          <a:xfrm>
            <a:off x="180000" y="141732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class Vector </a:t>
            </a:r>
            <a:r>
              <a:rPr lang="en-US" sz="2800" b="0" strike="noStrike" spc="-1" dirty="0">
                <a:solidFill>
                  <a:srgbClr val="FF0000"/>
                </a:solidFill>
                <a:latin typeface="Calibri"/>
              </a:rPr>
              <a:t>&lt;T&gt;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{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 b="0" strike="noStrike" spc="-1" dirty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[]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int size;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. . . . 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}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79A4780-3641-4E1B-9B76-291F6270EBD8}"/>
              </a:ext>
            </a:extLst>
          </p:cNvPr>
          <p:cNvGrpSpPr/>
          <p:nvPr/>
        </p:nvGrpSpPr>
        <p:grpSpPr>
          <a:xfrm>
            <a:off x="4925882" y="1955800"/>
            <a:ext cx="3349625" cy="1096010"/>
            <a:chOff x="4775200" y="1955800"/>
            <a:chExt cx="3349625" cy="109601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9827D09A-C324-46CE-A1C4-56E7ADD59882}"/>
                </a:ext>
              </a:extLst>
            </p:cNvPr>
            <p:cNvSpPr/>
            <p:nvPr/>
          </p:nvSpPr>
          <p:spPr>
            <a:xfrm>
              <a:off x="4775200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3774DB8-E67A-4875-BE8E-4BA664DBA16E}"/>
                </a:ext>
              </a:extLst>
            </p:cNvPr>
            <p:cNvSpPr/>
            <p:nvPr/>
          </p:nvSpPr>
          <p:spPr>
            <a:xfrm>
              <a:off x="5302250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3A52A34-8E73-48BA-87B2-D507E01DC437}"/>
                </a:ext>
              </a:extLst>
            </p:cNvPr>
            <p:cNvSpPr/>
            <p:nvPr/>
          </p:nvSpPr>
          <p:spPr>
            <a:xfrm>
              <a:off x="582612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ABB58DE-56AC-483D-9FEB-44F305966A79}"/>
                </a:ext>
              </a:extLst>
            </p:cNvPr>
            <p:cNvSpPr/>
            <p:nvPr/>
          </p:nvSpPr>
          <p:spPr>
            <a:xfrm>
              <a:off x="635317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604D479-1380-4DD6-A940-B4E226601FB4}"/>
                </a:ext>
              </a:extLst>
            </p:cNvPr>
            <p:cNvSpPr/>
            <p:nvPr/>
          </p:nvSpPr>
          <p:spPr>
            <a:xfrm>
              <a:off x="6880225" y="195580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DB0A7EC-881C-4552-BAE8-ACD874AB8D9F}"/>
                </a:ext>
              </a:extLst>
            </p:cNvPr>
            <p:cNvSpPr/>
            <p:nvPr/>
          </p:nvSpPr>
          <p:spPr>
            <a:xfrm>
              <a:off x="4826000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9BDE81C-DD81-4091-A0E3-5D61B56F813E}"/>
                </a:ext>
              </a:extLst>
            </p:cNvPr>
            <p:cNvSpPr/>
            <p:nvPr/>
          </p:nvSpPr>
          <p:spPr>
            <a:xfrm>
              <a:off x="5499100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F6ECEAA-D9B7-49FF-8922-CDDF3FADBB71}"/>
                </a:ext>
              </a:extLst>
            </p:cNvPr>
            <p:cNvSpPr/>
            <p:nvPr/>
          </p:nvSpPr>
          <p:spPr>
            <a:xfrm>
              <a:off x="618875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62CCEBB-3DA0-405D-AAE0-CD1674F7A2DA}"/>
                </a:ext>
              </a:extLst>
            </p:cNvPr>
            <p:cNvSpPr/>
            <p:nvPr/>
          </p:nvSpPr>
          <p:spPr>
            <a:xfrm>
              <a:off x="688022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E0F1719-6EBF-454D-A276-4064FD57639C}"/>
                </a:ext>
              </a:extLst>
            </p:cNvPr>
            <p:cNvSpPr/>
            <p:nvPr/>
          </p:nvSpPr>
          <p:spPr>
            <a:xfrm>
              <a:off x="7597775" y="2664460"/>
              <a:ext cx="527050" cy="3873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2C2CA1A-3A96-42B5-9F9A-E2F19540B4C6}"/>
              </a:ext>
            </a:extLst>
          </p:cNvPr>
          <p:cNvCxnSpPr/>
          <p:nvPr/>
        </p:nvCxnSpPr>
        <p:spPr>
          <a:xfrm>
            <a:off x="5240207" y="2149475"/>
            <a:ext cx="0" cy="70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F225939-C8D2-47CC-857E-10F51323C8DD}"/>
              </a:ext>
            </a:extLst>
          </p:cNvPr>
          <p:cNvCxnSpPr/>
          <p:nvPr/>
        </p:nvCxnSpPr>
        <p:spPr>
          <a:xfrm>
            <a:off x="5824407" y="2149475"/>
            <a:ext cx="0" cy="70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02EFF78-E6AA-4328-BA79-206D9C8EB1D2}"/>
              </a:ext>
            </a:extLst>
          </p:cNvPr>
          <p:cNvCxnSpPr>
            <a:cxnSpLocks/>
          </p:cNvCxnSpPr>
          <p:nvPr/>
        </p:nvCxnSpPr>
        <p:spPr>
          <a:xfrm>
            <a:off x="6240332" y="2149475"/>
            <a:ext cx="351360" cy="661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14FDE5-01FF-4B9E-913A-C7A5B1DC809A}"/>
              </a:ext>
            </a:extLst>
          </p:cNvPr>
          <p:cNvCxnSpPr>
            <a:cxnSpLocks/>
          </p:cNvCxnSpPr>
          <p:nvPr/>
        </p:nvCxnSpPr>
        <p:spPr>
          <a:xfrm>
            <a:off x="6835645" y="2149474"/>
            <a:ext cx="364445" cy="66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0AB0E1-7B28-4065-85A0-550ECD2AF00A}"/>
              </a:ext>
            </a:extLst>
          </p:cNvPr>
          <p:cNvCxnSpPr>
            <a:cxnSpLocks/>
          </p:cNvCxnSpPr>
          <p:nvPr/>
        </p:nvCxnSpPr>
        <p:spPr>
          <a:xfrm>
            <a:off x="7472102" y="2149474"/>
            <a:ext cx="364445" cy="66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B6276C-1178-4E70-B610-7EEF3370ABC1}"/>
              </a:ext>
            </a:extLst>
          </p:cNvPr>
          <p:cNvSpPr txBox="1"/>
          <p:nvPr/>
        </p:nvSpPr>
        <p:spPr>
          <a:xfrm>
            <a:off x="4787900" y="1593850"/>
            <a:ext cx="22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[] </a:t>
            </a:r>
            <a:r>
              <a:rPr lang="en-US" dirty="0" err="1"/>
              <a:t>arr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3893E-7F23-41A9-9551-E6969EE285D4}"/>
              </a:ext>
            </a:extLst>
          </p:cNvPr>
          <p:cNvSpPr txBox="1"/>
          <p:nvPr/>
        </p:nvSpPr>
        <p:spPr>
          <a:xfrm>
            <a:off x="7843571" y="308637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D095D-DC2F-4431-8A6E-F8793CB89AD0}"/>
              </a:ext>
            </a:extLst>
          </p:cNvPr>
          <p:cNvSpPr txBox="1"/>
          <p:nvPr/>
        </p:nvSpPr>
        <p:spPr>
          <a:xfrm>
            <a:off x="2348919" y="2132806"/>
            <a:ext cx="20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5A1ED75-4880-4ABD-853E-2EAC7043EF5C}"/>
              </a:ext>
            </a:extLst>
          </p:cNvPr>
          <p:cNvSpPr/>
          <p:nvPr/>
        </p:nvSpPr>
        <p:spPr>
          <a:xfrm rot="14080790">
            <a:off x="2584450" y="1955800"/>
            <a:ext cx="274747" cy="19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0836C8-483D-479E-8D3A-0222DE84E31C}"/>
              </a:ext>
            </a:extLst>
          </p:cNvPr>
          <p:cNvSpPr txBox="1"/>
          <p:nvPr/>
        </p:nvSpPr>
        <p:spPr>
          <a:xfrm>
            <a:off x="4571820" y="308637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42F6-CCF4-4C6B-85C0-CFE51D1127B8}"/>
              </a:ext>
            </a:extLst>
          </p:cNvPr>
          <p:cNvSpPr txBox="1"/>
          <p:nvPr/>
        </p:nvSpPr>
        <p:spPr>
          <a:xfrm>
            <a:off x="5419204" y="308637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E365F-4EFE-45B7-A7A4-526332C6254D}"/>
              </a:ext>
            </a:extLst>
          </p:cNvPr>
          <p:cNvSpPr txBox="1"/>
          <p:nvPr/>
        </p:nvSpPr>
        <p:spPr>
          <a:xfrm>
            <a:off x="6240332" y="308637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33D2A4-56CD-4AF6-BEC0-56F457375035}"/>
              </a:ext>
            </a:extLst>
          </p:cNvPr>
          <p:cNvSpPr txBox="1"/>
          <p:nvPr/>
        </p:nvSpPr>
        <p:spPr>
          <a:xfrm>
            <a:off x="7017867" y="3086378"/>
            <a:ext cx="9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Общая форма объявления обобщенного класса</a:t>
            </a:r>
          </a:p>
        </p:txBody>
      </p:sp>
      <p:sp>
        <p:nvSpPr>
          <p:cNvPr id="138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//объявление</a:t>
            </a:r>
            <a:r>
              <a:rPr lang="en-US" sz="2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обобщенного класса </a:t>
            </a:r>
            <a:endParaRPr lang="ru-RU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class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Имя</a:t>
            </a:r>
            <a:r>
              <a:rPr lang="ru-RU" sz="2600" spc="-1" dirty="0" err="1">
                <a:solidFill>
                  <a:srgbClr val="000000"/>
                </a:solidFill>
                <a:latin typeface="Calibri"/>
              </a:rPr>
              <a:t>К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ласса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&lt;</a:t>
            </a: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список_формальных_параметров_типа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&gt; 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{…}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//ссылка на обобщенный класс</a:t>
            </a:r>
            <a:endParaRPr lang="ru-RU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ИмяИласса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&lt;</a:t>
            </a: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список_фактических</a:t>
            </a: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параметров_типа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&gt; 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имяПеременной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new</a:t>
            </a: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ИмяКласса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ru-RU" sz="2600" b="1" strike="noStrike" spc="-1" dirty="0" err="1">
                <a:solidFill>
                  <a:srgbClr val="000000"/>
                </a:solidFill>
                <a:latin typeface="Calibri"/>
              </a:rPr>
              <a:t>список_фактических_параметров_типа</a:t>
            </a:r>
            <a:r>
              <a:rPr lang="ru-RU" sz="2600" b="1" strike="noStrike" spc="-1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Calibri"/>
              </a:rPr>
              <a:t>список_фактических_параметров_конструктора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</a:rPr>
              <a:t>);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C61F32D6-D9E8-4F4E-9061-F5E9B868557B}"/>
              </a:ext>
            </a:extLst>
          </p:cNvPr>
          <p:cNvSpPr/>
          <p:nvPr/>
        </p:nvSpPr>
        <p:spPr>
          <a:xfrm>
            <a:off x="5645150" y="3105150"/>
            <a:ext cx="3270250" cy="973730"/>
          </a:xfrm>
          <a:prstGeom prst="wedgeRectCallout">
            <a:avLst>
              <a:gd name="adj1" fmla="val -23521"/>
              <a:gd name="adj2" fmla="val 868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Фактические параметры подставляются вместо формальных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E3951E-09D4-41C7-803E-53DBC278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69" y="1250854"/>
            <a:ext cx="6151101" cy="4856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FDD8B3-1F32-46A5-BD0A-DD1E42E8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070"/>
            <a:ext cx="3893126" cy="42585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DA9CBF-BBE7-48A4-8C0C-7F4E3067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67" y="1449070"/>
            <a:ext cx="4558286" cy="3641235"/>
          </a:xfrm>
          <a:prstGeom prst="rect">
            <a:avLst/>
          </a:prstGeom>
        </p:spPr>
      </p:pic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5BD7291F-1A55-4AB0-9040-F8F9BCFB2749}"/>
              </a:ext>
            </a:extLst>
          </p:cNvPr>
          <p:cNvSpPr/>
          <p:nvPr/>
        </p:nvSpPr>
        <p:spPr>
          <a:xfrm>
            <a:off x="696800" y="313409"/>
            <a:ext cx="2160000" cy="540000"/>
          </a:xfrm>
          <a:prstGeom prst="wedgeRectCallout">
            <a:avLst>
              <a:gd name="adj1" fmla="val 27181"/>
              <a:gd name="adj2" fmla="val 148958"/>
            </a:avLst>
          </a:pr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ru-RU" sz="1400" b="0" strike="noStrike" spc="-1" dirty="0">
                <a:latin typeface="Arial"/>
              </a:rPr>
              <a:t>Формальный параметр </a:t>
            </a:r>
          </a:p>
          <a:p>
            <a:pPr algn="ctr"/>
            <a:r>
              <a:rPr lang="ru-RU" sz="1400" b="0" strike="noStrike" spc="-1" dirty="0">
                <a:latin typeface="Arial"/>
              </a:rPr>
              <a:t>типа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sp>
        <p:nvSpPr>
          <p:cNvPr id="160" name="Объект 2"/>
          <p:cNvSpPr txBox="1"/>
          <p:nvPr/>
        </p:nvSpPr>
        <p:spPr>
          <a:xfrm>
            <a:off x="457200" y="1340640"/>
            <a:ext cx="54824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B383F1-85C2-4201-86FB-E6ADB09F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" y="1417320"/>
            <a:ext cx="5471634" cy="4869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Пример </a:t>
            </a:r>
          </a:p>
        </p:txBody>
      </p:sp>
      <p:sp>
        <p:nvSpPr>
          <p:cNvPr id="160" name="Объект 2"/>
          <p:cNvSpPr txBox="1"/>
          <p:nvPr/>
        </p:nvSpPr>
        <p:spPr>
          <a:xfrm>
            <a:off x="457200" y="1340640"/>
            <a:ext cx="5482440" cy="53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5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1FBBB-6413-4030-90A1-0B33B185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8" y="1683869"/>
            <a:ext cx="6972904" cy="3490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142DC8-A0B7-4033-A570-1D9007373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56" y="4420719"/>
            <a:ext cx="3172581" cy="1872343"/>
          </a:xfrm>
          <a:prstGeom prst="rect">
            <a:avLst/>
          </a:prstGeom>
        </p:spPr>
      </p:pic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9C4F516-C808-4ACA-BE8D-CD9A88A92019}"/>
              </a:ext>
            </a:extLst>
          </p:cNvPr>
          <p:cNvSpPr/>
          <p:nvPr/>
        </p:nvSpPr>
        <p:spPr>
          <a:xfrm>
            <a:off x="3812938" y="2306320"/>
            <a:ext cx="2160000" cy="540000"/>
          </a:xfrm>
          <a:prstGeom prst="wedgeRectCallout">
            <a:avLst>
              <a:gd name="adj1" fmla="val -24853"/>
              <a:gd name="adj2" fmla="val 241856"/>
            </a:avLst>
          </a:pr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ru-RU" sz="1400" b="0" strike="noStrike" spc="-1">
                <a:latin typeface="Arial"/>
              </a:rPr>
              <a:t>Фактический параметр </a:t>
            </a:r>
          </a:p>
          <a:p>
            <a:pPr algn="ctr"/>
            <a:r>
              <a:rPr lang="ru-RU" sz="1400" b="0" strike="noStrike" spc="-1">
                <a:latin typeface="Arial"/>
              </a:rPr>
              <a:t>типа</a:t>
            </a:r>
          </a:p>
        </p:txBody>
      </p:sp>
    </p:spTree>
    <p:extLst>
      <p:ext uri="{BB962C8B-B14F-4D97-AF65-F5344CB8AC3E}">
        <p14:creationId xmlns:p14="http://schemas.microsoft.com/office/powerpoint/2010/main" val="24307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1480</Words>
  <Application>Microsoft Office PowerPoint</Application>
  <PresentationFormat>Экран (4:3)</PresentationFormat>
  <Paragraphs>248</Paragraphs>
  <Slides>30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Ограничения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Обобщенные типы данных</dc:title>
  <dc:subject/>
  <dc:creator>VikentyevaOL</dc:creator>
  <dc:description/>
  <cp:lastModifiedBy>Викентьева Ольга Леонидовна</cp:lastModifiedBy>
  <cp:revision>39</cp:revision>
  <dcterms:created xsi:type="dcterms:W3CDTF">2016-04-25T15:22:09Z</dcterms:created>
  <dcterms:modified xsi:type="dcterms:W3CDTF">2024-02-26T07:06:33Z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Экран (4:3)</vt:lpwstr>
  </property>
  <property fmtid="{D5CDD505-2E9C-101B-9397-08002B2CF9AE}" pid="4" name="Slides">
    <vt:i4>30</vt:i4>
  </property>
</Properties>
</file>