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59"/>
  </p:notesMasterIdLst>
  <p:sldIdLst>
    <p:sldId id="256" r:id="rId4"/>
    <p:sldId id="257" r:id="rId5"/>
    <p:sldId id="258" r:id="rId6"/>
    <p:sldId id="259" r:id="rId7"/>
    <p:sldId id="329" r:id="rId8"/>
    <p:sldId id="330" r:id="rId9"/>
    <p:sldId id="260" r:id="rId10"/>
    <p:sldId id="261" r:id="rId11"/>
    <p:sldId id="262" r:id="rId12"/>
    <p:sldId id="264" r:id="rId13"/>
    <p:sldId id="265" r:id="rId14"/>
    <p:sldId id="266" r:id="rId15"/>
    <p:sldId id="277" r:id="rId16"/>
    <p:sldId id="278" r:id="rId17"/>
    <p:sldId id="308" r:id="rId18"/>
    <p:sldId id="279" r:id="rId19"/>
    <p:sldId id="348" r:id="rId20"/>
    <p:sldId id="349" r:id="rId21"/>
    <p:sldId id="287" r:id="rId22"/>
    <p:sldId id="350" r:id="rId23"/>
    <p:sldId id="351" r:id="rId24"/>
    <p:sldId id="352" r:id="rId25"/>
    <p:sldId id="291" r:id="rId26"/>
    <p:sldId id="292" r:id="rId27"/>
    <p:sldId id="293" r:id="rId28"/>
    <p:sldId id="294" r:id="rId29"/>
    <p:sldId id="295" r:id="rId30"/>
    <p:sldId id="300" r:id="rId31"/>
    <p:sldId id="309" r:id="rId32"/>
    <p:sldId id="310" r:id="rId33"/>
    <p:sldId id="331" r:id="rId34"/>
    <p:sldId id="313" r:id="rId35"/>
    <p:sldId id="315" r:id="rId36"/>
    <p:sldId id="335" r:id="rId37"/>
    <p:sldId id="336" r:id="rId38"/>
    <p:sldId id="337" r:id="rId39"/>
    <p:sldId id="316" r:id="rId40"/>
    <p:sldId id="340" r:id="rId41"/>
    <p:sldId id="338" r:id="rId42"/>
    <p:sldId id="339" r:id="rId43"/>
    <p:sldId id="318" r:id="rId44"/>
    <p:sldId id="319" r:id="rId45"/>
    <p:sldId id="341" r:id="rId46"/>
    <p:sldId id="342" r:id="rId47"/>
    <p:sldId id="320" r:id="rId48"/>
    <p:sldId id="323" r:id="rId49"/>
    <p:sldId id="321" r:id="rId50"/>
    <p:sldId id="343" r:id="rId51"/>
    <p:sldId id="344" r:id="rId52"/>
    <p:sldId id="345" r:id="rId53"/>
    <p:sldId id="346" r:id="rId54"/>
    <p:sldId id="324" r:id="rId55"/>
    <p:sldId id="325" r:id="rId56"/>
    <p:sldId id="326" r:id="rId57"/>
    <p:sldId id="327" r:id="rId5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10" autoAdjust="0"/>
    <p:restoredTop sz="82222" autoAdjust="0"/>
  </p:normalViewPr>
  <p:slideViewPr>
    <p:cSldViewPr snapToGrid="0">
      <p:cViewPr varScale="1">
        <p:scale>
          <a:sx n="68" d="100"/>
          <a:sy n="68" d="100"/>
        </p:scale>
        <p:origin x="1843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63" Type="http://schemas.openxmlformats.org/officeDocument/2006/relationships/tableStyles" Target="tableStyle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5" Type="http://schemas.openxmlformats.org/officeDocument/2006/relationships/slide" Target="slides/slide2.xml"/><Relationship Id="rId61" Type="http://schemas.openxmlformats.org/officeDocument/2006/relationships/viewProps" Target="viewProps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ru-RU" sz="4400" b="0" strike="noStrike" spc="-1">
                <a:solidFill>
                  <a:srgbClr val="000000"/>
                </a:solidFill>
                <a:latin typeface="Arial"/>
              </a:rPr>
              <a:t>Для перемещения страницы щёлкните мышью</a:t>
            </a:r>
          </a:p>
        </p:txBody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ru-RU" sz="2000" b="0" strike="noStrike" spc="-1">
                <a:latin typeface="Arial"/>
              </a:rPr>
              <a:t>Для правки формата примечаний щёлкните мышью</a:t>
            </a:r>
          </a:p>
        </p:txBody>
      </p:sp>
      <p:sp>
        <p:nvSpPr>
          <p:cNvPr id="211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ru-RU" sz="1400" b="0" strike="noStrike" spc="-1">
                <a:latin typeface="Times New Roman"/>
              </a:rPr>
              <a:t>&lt;верхний колонтитул&gt;</a:t>
            </a:r>
          </a:p>
        </p:txBody>
      </p:sp>
      <p:sp>
        <p:nvSpPr>
          <p:cNvPr id="212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ru-RU" sz="1400" b="0" strike="noStrike" spc="-1">
                <a:latin typeface="Times New Roman"/>
              </a:rPr>
              <a:t>&lt;дата/время&gt;</a:t>
            </a:r>
          </a:p>
        </p:txBody>
      </p:sp>
      <p:sp>
        <p:nvSpPr>
          <p:cNvPr id="213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ru-RU" sz="1400" b="0" strike="noStrike" spc="-1">
                <a:latin typeface="Times New Roman"/>
              </a:rPr>
              <a:t>&lt;нижний колонтитул&gt;</a:t>
            </a:r>
          </a:p>
        </p:txBody>
      </p:sp>
      <p:sp>
        <p:nvSpPr>
          <p:cNvPr id="214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9B70168C-7A2D-429E-AB49-7B7416EA2506}" type="slidenum">
              <a:rPr lang="ru-RU" sz="1400" b="0" strike="noStrike" spc="-1">
                <a:latin typeface="Times New Roman"/>
              </a:rPr>
              <a:t>‹#›</a:t>
            </a:fld>
            <a:endParaRPr lang="ru-RU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51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16000" indent="-216000">
              <a:lnSpc>
                <a:spcPct val="100000"/>
              </a:lnSpc>
            </a:pPr>
            <a:r>
              <a:rPr lang="ru-RU" sz="2000" b="0" strike="noStrike" spc="-1" dirty="0">
                <a:latin typeface="Arial"/>
              </a:rPr>
              <a:t>Назначение коллекции — служить хранилищем объектов и обеспечивать доступ к ним. Обычно коллекции используются для хранения групп однотипных объектов, подлежащих одинаковой обработке. Для обращения к конкретному элементу коллекции могут использоваться различные методы, в зависимости от того, какой абстрактный тип данных она реализует.</a:t>
            </a:r>
          </a:p>
          <a:p>
            <a:pPr marL="216000" indent="-216000">
              <a:lnSpc>
                <a:spcPct val="100000"/>
              </a:lnSpc>
            </a:pPr>
            <a:endParaRPr lang="ru-RU" sz="2000" b="0" strike="noStrike" spc="-1" dirty="0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ru-RU" sz="2000" b="0" strike="noStrike" spc="-1" dirty="0">
                <a:latin typeface="Arial"/>
              </a:rPr>
              <a:t>Интерфейс- это как можно взаимодействовать с коллекцией, что она умеет делать. Доступ к коллекции осуществляется через интерфейс</a:t>
            </a:r>
          </a:p>
          <a:p>
            <a:pPr marL="216000" indent="-216000">
              <a:lnSpc>
                <a:spcPct val="100000"/>
              </a:lnSpc>
            </a:pPr>
            <a:endParaRPr lang="ru-RU" sz="2000" b="0" strike="noStrike" spc="-1" dirty="0">
              <a:latin typeface="Arial"/>
            </a:endParaRPr>
          </a:p>
        </p:txBody>
      </p:sp>
      <p:sp>
        <p:nvSpPr>
          <p:cNvPr id="516" name="Номер слайда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EECD1AD1-B50F-4827-ABB8-31870A9BD6F4}" type="slidenum">
              <a:rPr lang="ru-RU" sz="1200" b="0" strike="noStrike" spc="-1">
                <a:solidFill>
                  <a:srgbClr val="000000"/>
                </a:solidFill>
                <a:latin typeface="Arial"/>
              </a:rPr>
              <a:t>2</a:t>
            </a:fld>
            <a:endParaRPr lang="ru-RU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43525" cy="4008438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9B70168C-7A2D-429E-AB49-7B7416EA2506}" type="slidenum">
              <a:rPr lang="ru-RU" sz="1400" b="0" strike="noStrike" spc="-1" smtClean="0">
                <a:latin typeface="Times New Roman"/>
              </a:rPr>
              <a:t>19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765717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43525" cy="4008438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Иван Иванов не найден, т.к Ключ – строка, хеш-код строки не совпадает с хеш-кодом ключа для </a:t>
            </a:r>
            <a:r>
              <a:rPr lang="ru-RU" dirty="0" err="1"/>
              <a:t>ст</a:t>
            </a:r>
            <a:endParaRPr lang="ru-RU" dirty="0"/>
          </a:p>
          <a:p>
            <a:r>
              <a:rPr lang="ru-RU" dirty="0" err="1"/>
              <a:t>дента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9B70168C-7A2D-429E-AB49-7B7416EA2506}" type="slidenum">
              <a:rPr lang="ru-RU" sz="1400" b="0" strike="noStrike" spc="-1" smtClean="0">
                <a:latin typeface="Times New Roman"/>
              </a:rPr>
              <a:t>22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069909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43525" cy="4008438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9B70168C-7A2D-429E-AB49-7B7416EA2506}" type="slidenum">
              <a:rPr lang="ru-RU" sz="1400" b="0" strike="noStrike" spc="-1" smtClean="0">
                <a:latin typeface="Times New Roman"/>
              </a:rPr>
              <a:t>23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491170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54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ru-RU" sz="2000" b="0" strike="noStrike" spc="-1">
              <a:latin typeface="Arial"/>
            </a:endParaRPr>
          </a:p>
        </p:txBody>
      </p:sp>
      <p:sp>
        <p:nvSpPr>
          <p:cNvPr id="548" name="Номер слайда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8C3BF648-8A5B-4EFF-B506-7D94764C3B04}" type="slidenum">
              <a:rPr lang="ru-RU" sz="1200" b="0" strike="noStrike" spc="-1">
                <a:solidFill>
                  <a:srgbClr val="000000"/>
                </a:solidFill>
                <a:latin typeface="Arial"/>
              </a:rPr>
              <a:t>25</a:t>
            </a:fld>
            <a:endParaRPr lang="ru-RU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72602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55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16000" indent="-216000">
              <a:lnSpc>
                <a:spcPct val="100000"/>
              </a:lnSpc>
            </a:pPr>
            <a:r>
              <a:rPr lang="ru-RU" sz="2000" b="0" strike="noStrike" spc="-1" dirty="0">
                <a:latin typeface="Arial"/>
              </a:rPr>
              <a:t>Многие алгоритмы не зависят от типов данных, с которыми они работают. Простейшими примерами могут служить сортировка и поиск. Возможность отделить алгоритмы от типов данных предоставляют </a:t>
            </a:r>
            <a:r>
              <a:rPr lang="ru-RU" sz="2000" b="1" strike="noStrike" spc="-1" dirty="0">
                <a:latin typeface="Arial"/>
              </a:rPr>
              <a:t>классы-прототипы</a:t>
            </a:r>
            <a:r>
              <a:rPr lang="ru-RU" sz="2000" b="0" i="1" strike="noStrike" spc="-1" dirty="0">
                <a:latin typeface="Arial"/>
              </a:rPr>
              <a:t> </a:t>
            </a:r>
            <a:r>
              <a:rPr lang="ru-RU" sz="2000" b="0" strike="noStrike" spc="-1" dirty="0">
                <a:latin typeface="Arial"/>
              </a:rPr>
              <a:t>(</a:t>
            </a:r>
            <a:r>
              <a:rPr lang="ru-RU" sz="2000" b="0" strike="noStrike" spc="-1" dirty="0" err="1">
                <a:latin typeface="Arial"/>
              </a:rPr>
              <a:t>generics</a:t>
            </a:r>
            <a:r>
              <a:rPr lang="ru-RU" sz="2000" b="0" strike="noStrike" spc="-1" dirty="0">
                <a:latin typeface="Arial"/>
              </a:rPr>
              <a:t>) – </a:t>
            </a:r>
            <a:r>
              <a:rPr lang="ru-RU" sz="2000" b="1" strike="noStrike" spc="-1" dirty="0">
                <a:latin typeface="Arial"/>
              </a:rPr>
              <a:t>параметризированные</a:t>
            </a:r>
            <a:r>
              <a:rPr lang="ru-RU" sz="2000" b="0" strike="noStrike" spc="-1" dirty="0">
                <a:latin typeface="Arial"/>
              </a:rPr>
              <a:t> классы, имеющие в качестве параметров типы данных.</a:t>
            </a:r>
          </a:p>
          <a:p>
            <a:pPr marL="216000" indent="-216000">
              <a:lnSpc>
                <a:spcPct val="100000"/>
              </a:lnSpc>
            </a:pPr>
            <a:endParaRPr lang="ru-RU" sz="2000" b="0" strike="noStrike" spc="-1" dirty="0">
              <a:latin typeface="Arial"/>
            </a:endParaRPr>
          </a:p>
        </p:txBody>
      </p:sp>
      <p:sp>
        <p:nvSpPr>
          <p:cNvPr id="554" name="Номер слайда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84D9DC50-D463-4D90-A34A-5D2AFA7E354A}" type="slidenum">
              <a:rPr lang="ru-RU" sz="1200" b="0" strike="noStrike" spc="-1">
                <a:solidFill>
                  <a:srgbClr val="000000"/>
                </a:solidFill>
                <a:latin typeface="Arial"/>
              </a:rPr>
              <a:t>29</a:t>
            </a:fld>
            <a:endParaRPr lang="ru-RU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43525" cy="4008438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Массив О(1) – если хватает памяти, О(</a:t>
            </a:r>
            <a:r>
              <a:rPr lang="en-US" dirty="0"/>
              <a:t>n)</a:t>
            </a:r>
            <a:r>
              <a:rPr lang="ru-RU" dirty="0"/>
              <a:t> – если не хватает</a:t>
            </a:r>
          </a:p>
          <a:p>
            <a:endParaRPr lang="ru-R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Хеш: О(1) – если нет коллизии, О(</a:t>
            </a:r>
            <a:r>
              <a:rPr lang="en-US" dirty="0"/>
              <a:t>n)</a:t>
            </a:r>
            <a:r>
              <a:rPr lang="ru-RU" dirty="0"/>
              <a:t> – если есть коллизия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9B70168C-7A2D-429E-AB49-7B7416EA2506}" type="slidenum">
              <a:rPr lang="ru-RU" sz="1400" b="0" strike="noStrike" spc="-1" smtClean="0">
                <a:latin typeface="Times New Roman"/>
              </a:rPr>
              <a:t>32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022943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43525" cy="4008438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ContainsKey</a:t>
            </a:r>
            <a:r>
              <a:rPr lang="en-US" dirty="0"/>
              <a:t> </a:t>
            </a:r>
            <a:r>
              <a:rPr lang="ru-RU" dirty="0"/>
              <a:t>использует </a:t>
            </a:r>
            <a:r>
              <a:rPr lang="en-US" dirty="0"/>
              <a:t>Equals </a:t>
            </a:r>
            <a:r>
              <a:rPr lang="ru-RU" dirty="0"/>
              <a:t>и </a:t>
            </a:r>
            <a:r>
              <a:rPr lang="en-US" dirty="0" err="1"/>
              <a:t>GetHashCode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9B70168C-7A2D-429E-AB49-7B7416EA2506}" type="slidenum">
              <a:rPr lang="ru-RU" sz="1400" b="0" strike="noStrike" spc="-1" smtClean="0">
                <a:latin typeface="Times New Roman"/>
              </a:rPr>
              <a:t>48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139283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51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16000" indent="-216000">
              <a:lnSpc>
                <a:spcPct val="100000"/>
              </a:lnSpc>
            </a:pPr>
            <a:r>
              <a:rPr lang="ru-RU" sz="2000" b="0" strike="noStrike" spc="-1">
                <a:latin typeface="Arial"/>
              </a:rPr>
              <a:t>Вся внутренняя структура АТД спрятана от разработчика программного обеспечения — в этом и заключается суть абстракции. </a:t>
            </a:r>
          </a:p>
          <a:p>
            <a:pPr marL="216000" indent="-216000">
              <a:lnSpc>
                <a:spcPct val="100000"/>
              </a:lnSpc>
            </a:pPr>
            <a:r>
              <a:rPr lang="ru-RU" sz="2000" b="0" strike="noStrike" spc="-1">
                <a:latin typeface="Arial"/>
              </a:rPr>
              <a:t>Абстрактный тип данных определяет набор функций,  независимых от конкретной реализации типа, для оперирования его значениями</a:t>
            </a:r>
          </a:p>
        </p:txBody>
      </p:sp>
      <p:sp>
        <p:nvSpPr>
          <p:cNvPr id="519" name="Номер слайда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7786352B-E238-4474-8456-391DF7C9857C}" type="slidenum">
              <a:rPr lang="ru-RU" sz="1200" b="0" strike="noStrike" spc="-1">
                <a:solidFill>
                  <a:srgbClr val="000000"/>
                </a:solidFill>
                <a:latin typeface="Arial"/>
              </a:rPr>
              <a:t>3</a:t>
            </a:fld>
            <a:endParaRPr lang="ru-RU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43525" cy="4008438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Мы не знаем как устроены АТД, знаем только, что можно с ними делать</a:t>
            </a:r>
          </a:p>
          <a:p>
            <a:r>
              <a:rPr lang="en-US" dirty="0"/>
              <a:t>Python: list, dictionary, set</a:t>
            </a:r>
          </a:p>
          <a:p>
            <a:r>
              <a:rPr lang="en-US" dirty="0"/>
              <a:t>C++: vector, list, map, stack, queue, set</a:t>
            </a:r>
          </a:p>
          <a:p>
            <a:r>
              <a:rPr lang="en-US" dirty="0"/>
              <a:t>C#: list, dictionary, stack, queue, </a:t>
            </a:r>
            <a:r>
              <a:rPr lang="en-US" dirty="0" err="1"/>
              <a:t>LinckedList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9B70168C-7A2D-429E-AB49-7B7416EA2506}" type="slidenum">
              <a:rPr lang="ru-RU" sz="1400" b="0" strike="noStrike" spc="-1" smtClean="0">
                <a:latin typeface="Times New Roman"/>
              </a:rPr>
              <a:t>4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279824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43525" cy="4008438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Бывают мультипликативные множества (с повтор. Эл-ми)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9B70168C-7A2D-429E-AB49-7B7416EA2506}" type="slidenum">
              <a:rPr lang="ru-RU" sz="1400" b="0" strike="noStrike" spc="-1" smtClean="0">
                <a:latin typeface="Times New Roman"/>
              </a:rPr>
              <a:t>5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811138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43525" cy="4008438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Бывают мультипликативные множества (с повтор. Эл-ми)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9B70168C-7A2D-429E-AB49-7B7416EA2506}" type="slidenum">
              <a:rPr lang="ru-RU" sz="1400" b="0" strike="noStrike" spc="-1" smtClean="0">
                <a:latin typeface="Times New Roman"/>
              </a:rPr>
              <a:t>6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917565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43525" cy="4008438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strike="noStrike" spc="-1" dirty="0">
                <a:solidFill>
                  <a:srgbClr val="000000"/>
                </a:solidFill>
                <a:latin typeface="Arial"/>
              </a:rPr>
              <a:t>В любой момент доступен первый и последний элемент списка. От любого элемента списка можно получить доступ к следующему и к предыдущему по порядку, таким образом, можно последовательно дойти до любого желаемого. Новый элемент может добавляться в начало или в конец списка.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9B70168C-7A2D-429E-AB49-7B7416EA2506}" type="slidenum">
              <a:rPr lang="ru-RU" sz="1400" b="0" strike="noStrike" spc="-1" smtClean="0">
                <a:latin typeface="Times New Roman"/>
              </a:rPr>
              <a:t>9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841951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54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16000" indent="-216000">
              <a:lnSpc>
                <a:spcPct val="100000"/>
              </a:lnSpc>
            </a:pPr>
            <a:r>
              <a:rPr lang="ru-RU" sz="2000" b="0" strike="noStrike" spc="-1">
                <a:latin typeface="Arial"/>
              </a:rPr>
              <a:t>Классы общего назначения можно использовать для хранения объектов любого типа. Битовые – предназначены для хранения битовой информации. Коллекции специального назначения разрабатываются для обработки данных конкретного типа. Мы будем рассматривать классы коллекций общего назначения</a:t>
            </a:r>
          </a:p>
          <a:p>
            <a:pPr marL="216000" indent="-216000">
              <a:lnSpc>
                <a:spcPct val="100000"/>
              </a:lnSpc>
            </a:pPr>
            <a:endParaRPr lang="ru-RU" sz="2000" b="0" strike="noStrike" spc="-1">
              <a:latin typeface="Arial"/>
            </a:endParaRPr>
          </a:p>
        </p:txBody>
      </p:sp>
      <p:sp>
        <p:nvSpPr>
          <p:cNvPr id="545" name="Номер слайда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7FA44822-EB07-4B06-B903-61E95420CE7B}" type="slidenum">
              <a:rPr lang="ru-RU" sz="1200" b="0" strike="noStrike" spc="-1">
                <a:solidFill>
                  <a:srgbClr val="000000"/>
                </a:solidFill>
                <a:latin typeface="Arial"/>
              </a:rPr>
              <a:t>13</a:t>
            </a:fld>
            <a:endParaRPr lang="ru-RU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55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16000" indent="-216000">
              <a:lnSpc>
                <a:spcPct val="100000"/>
              </a:lnSpc>
            </a:pPr>
            <a:r>
              <a:rPr lang="ru-RU" sz="2000" b="0" strike="noStrike" spc="-1">
                <a:latin typeface="Arial"/>
              </a:rPr>
              <a:t>В С# всегда имелась возможность создавать обобщенный код, оперируя ссылками типа </a:t>
            </a:r>
            <a:r>
              <a:rPr lang="ru-RU" sz="2000" b="1" strike="noStrike" spc="-1">
                <a:latin typeface="Arial"/>
              </a:rPr>
              <a:t>object.</a:t>
            </a:r>
            <a:r>
              <a:rPr lang="ru-RU" sz="2000" b="0" strike="noStrike" spc="-1">
                <a:latin typeface="Arial"/>
              </a:rPr>
              <a:t> Так как класс object является базовым для всех остальных классов, то по ссылке типа object можно обращаться к объекту любого типа. Таким образом, до появления обобщений для оперирования разнотипными объектами в программах служил обобщенный код, в котором для этой цели использовались ссылки типа object.</a:t>
            </a:r>
          </a:p>
          <a:p>
            <a:pPr marL="216000" indent="-216000">
              <a:lnSpc>
                <a:spcPct val="100000"/>
              </a:lnSpc>
            </a:pPr>
            <a:r>
              <a:rPr lang="ru-RU" sz="2000" b="0" strike="noStrike" spc="-1">
                <a:latin typeface="Arial"/>
              </a:rPr>
              <a:t>Но в таком коде трудно соблюдать </a:t>
            </a:r>
            <a:r>
              <a:rPr lang="ru-RU" sz="2000" b="1" strike="noStrike" spc="-1">
                <a:latin typeface="Arial"/>
              </a:rPr>
              <a:t>типовую безопасность</a:t>
            </a:r>
            <a:r>
              <a:rPr lang="ru-RU" sz="2000" b="0" strike="noStrike" spc="-1">
                <a:latin typeface="Arial"/>
              </a:rPr>
              <a:t>, т.к. для преобразования типа object в конкретный тип данных требуется приведение типов.</a:t>
            </a:r>
          </a:p>
          <a:p>
            <a:pPr marL="216000" indent="-216000">
              <a:lnSpc>
                <a:spcPct val="100000"/>
              </a:lnSpc>
            </a:pPr>
            <a:r>
              <a:rPr lang="ru-RU" sz="2000" b="0" strike="noStrike" spc="-1">
                <a:latin typeface="Arial"/>
              </a:rPr>
              <a:t>Обобщения — это не совсем новая конструкция; подобные концепции присутствуют и в других языках. Например, схожие с обобщениями черты имеют шаблоны С++. Однако между шаблонами С++ и обобщениями .NET есть большая разница. В С++ при создании экземпляра шаблона с конкретным типом необходим исходный код шаблонов. В отличие от шаблонов С++, обобщения являются не только конструкцией языка С#, но также определены для CLR. Это позволяет создавать экземпляры шаблонов с определенным типом-параметром на языке Visual Basic, даже если обобщенный класс определен на С#.</a:t>
            </a:r>
          </a:p>
          <a:p>
            <a:pPr marL="216000" indent="-216000">
              <a:lnSpc>
                <a:spcPct val="100000"/>
              </a:lnSpc>
            </a:pPr>
            <a:endParaRPr lang="ru-RU" sz="2000" b="0" strike="noStrike" spc="-1">
              <a:latin typeface="Arial"/>
            </a:endParaRPr>
          </a:p>
        </p:txBody>
      </p:sp>
      <p:sp>
        <p:nvSpPr>
          <p:cNvPr id="551" name="Номер слайда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359163EC-E453-4AB0-8DBC-B713ABB7C228}" type="slidenum">
              <a:rPr lang="ru-RU" sz="1200" b="0" strike="noStrike" spc="-1">
                <a:solidFill>
                  <a:srgbClr val="000000"/>
                </a:solidFill>
                <a:latin typeface="Arial"/>
              </a:rPr>
              <a:t>15</a:t>
            </a:fld>
            <a:endParaRPr lang="ru-RU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696444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108075" y="812800"/>
            <a:ext cx="5343525" cy="4008438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9B70168C-7A2D-429E-AB49-7B7416EA2506}" type="slidenum">
              <a:rPr lang="ru-RU" sz="1400" b="0" strike="noStrike" spc="-1" smtClean="0">
                <a:latin typeface="Times New Roman"/>
              </a:rPr>
              <a:t>16</a:t>
            </a:fld>
            <a:endParaRPr lang="ru-RU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389033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tIns="0" rIns="0" bIns="0">
            <a:normAutofit fontScale="91000"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tIns="0" rIns="0" bIns="0">
            <a:normAutofit fontScale="91000"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tIns="0" rIns="0" bIns="0">
            <a:normAutofit fontScale="91000"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tIns="0" rIns="0" bIns="0">
            <a:normAutofit fontScale="91000"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tIns="0" rIns="0" bIns="0">
            <a:normAutofit fontScale="91000"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tIns="0" rIns="0" bIns="0">
            <a:normAutofit fontScale="91000"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4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tIns="0" rIns="0" bIns="0">
            <a:normAutofit fontScale="91000"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tIns="0" rIns="0" bIns="0">
            <a:normAutofit fontScale="91000"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tIns="0" rIns="0" bIns="0">
            <a:normAutofit fontScale="91000"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tIns="0" rIns="0" bIns="0">
            <a:normAutofit fontScale="91000"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tIns="0" rIns="0" bIns="0">
            <a:normAutofit fontScale="91000"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tIns="0" rIns="0" bIns="0">
            <a:normAutofit fontScale="91000"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4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tIns="0" rIns="0" bIns="0">
            <a:normAutofit fontScale="91000"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tIns="0" rIns="0" bIns="0">
            <a:normAutofit fontScale="91000"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tIns="0" rIns="0" bIns="0">
            <a:normAutofit fontScale="91000"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tIns="0" rIns="0" bIns="0">
            <a:normAutofit fontScale="91000"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tIns="0" rIns="0" bIns="0">
            <a:normAutofit fontScale="91000"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7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tIns="0" rIns="0" bIns="0">
            <a:normAutofit fontScale="91000"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4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21040"/>
            <a:ext cx="8229240" cy="1250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4400" b="0" strike="noStrike" spc="-1">
                <a:solidFill>
                  <a:srgbClr val="000000"/>
                </a:solidFill>
                <a:latin typeface="Arial"/>
              </a:rPr>
              <a:t>Образец заголовка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457200" y="6245280"/>
            <a:ext cx="2133360" cy="47592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ru-RU" sz="24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245280"/>
            <a:ext cx="2895120" cy="47592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ru-RU" sz="2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245280"/>
            <a:ext cx="2133360" cy="475920"/>
          </a:xfrm>
          <a:prstGeom prst="rect">
            <a:avLst/>
          </a:prstGeom>
        </p:spPr>
        <p:txBody>
          <a:bodyPr>
            <a:noAutofit/>
          </a:bodyPr>
          <a:lstStyle/>
          <a:p>
            <a:pPr algn="r">
              <a:lnSpc>
                <a:spcPct val="100000"/>
              </a:lnSpc>
            </a:pPr>
            <a:fld id="{3C0AB59F-5A9F-43FE-A995-42F53D12B1C6}" type="slidenum">
              <a:rPr lang="ru-RU" sz="1400" b="0" strike="noStrike" spc="-1">
                <a:solidFill>
                  <a:srgbClr val="000000"/>
                </a:solidFill>
                <a:latin typeface="Arial"/>
              </a:rPr>
              <a:t>‹#›</a:t>
            </a:fld>
            <a:endParaRPr lang="ru-RU" sz="14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400" b="0" strike="noStrike" spc="-1">
                <a:solidFill>
                  <a:srgbClr val="000000"/>
                </a:solidFill>
                <a:latin typeface="Arial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4400" b="0" strike="noStrike" spc="-1">
                <a:solidFill>
                  <a:srgbClr val="000000"/>
                </a:solidFill>
                <a:latin typeface="Arial"/>
              </a:rPr>
              <a:t>Образец заголовка</a:t>
            </a: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 charset="2"/>
              <a:buChar char=""/>
            </a:pPr>
            <a:r>
              <a:rPr lang="ru-RU" sz="3200" b="0" strike="noStrike" spc="-1">
                <a:solidFill>
                  <a:srgbClr val="000000"/>
                </a:solidFill>
                <a:latin typeface="Arial"/>
              </a:rPr>
              <a:t>Образец текста</a:t>
            </a:r>
          </a:p>
          <a:p>
            <a:pPr marL="743040" lvl="1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"/>
            </a:pPr>
            <a:r>
              <a:rPr lang="ru-RU" sz="2800" b="0" strike="noStrike" spc="-1">
                <a:solidFill>
                  <a:srgbClr val="000000"/>
                </a:solidFill>
                <a:latin typeface="Arial"/>
              </a:rPr>
              <a:t>Второй уровень</a:t>
            </a:r>
          </a:p>
          <a:p>
            <a:pPr marL="1143000" lvl="2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lang="ru-RU" sz="2400" b="0" strike="noStrike" spc="-1">
                <a:solidFill>
                  <a:srgbClr val="000000"/>
                </a:solidFill>
                <a:latin typeface="Arial"/>
              </a:rPr>
              <a:t>Третий уровень</a:t>
            </a:r>
          </a:p>
          <a:p>
            <a:pPr marL="1600200" lvl="3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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Четвертый уровень</a:t>
            </a:r>
          </a:p>
          <a:p>
            <a:pPr marL="2057400" lvl="4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tarSymbol"/>
              <a:buChar char="»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Пятый уровень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457200" y="6245280"/>
            <a:ext cx="2133360" cy="47592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ru-RU" sz="2400" b="0" strike="noStrike" spc="-1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3124080" y="6245280"/>
            <a:ext cx="2895120" cy="47592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ru-RU" sz="2400" b="0" strike="noStrike" spc="-1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6553080" y="6245280"/>
            <a:ext cx="2133360" cy="475920"/>
          </a:xfrm>
          <a:prstGeom prst="rect">
            <a:avLst/>
          </a:prstGeom>
        </p:spPr>
        <p:txBody>
          <a:bodyPr>
            <a:noAutofit/>
          </a:bodyPr>
          <a:lstStyle/>
          <a:p>
            <a:pPr algn="r">
              <a:lnSpc>
                <a:spcPct val="100000"/>
              </a:lnSpc>
            </a:pPr>
            <a:fld id="{56BA11C3-B045-4130-A677-BBC1D0005E11}" type="slidenum">
              <a:rPr lang="ru-RU" sz="1400" b="0" strike="noStrike" spc="-1">
                <a:solidFill>
                  <a:srgbClr val="000000"/>
                </a:solidFill>
                <a:latin typeface="Arial"/>
              </a:rPr>
              <a:t>‹#›</a:t>
            </a:fld>
            <a:endParaRPr lang="ru-RU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4400" b="0" strike="noStrike" spc="-1">
                <a:solidFill>
                  <a:srgbClr val="000000"/>
                </a:solidFill>
                <a:latin typeface="Arial"/>
              </a:rPr>
              <a:t>Образец заголовка</a:t>
            </a: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38120" cy="452556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"/>
            </a:pPr>
            <a:r>
              <a:rPr lang="ru-RU" sz="2800" b="0" strike="noStrike" spc="-1">
                <a:solidFill>
                  <a:srgbClr val="000000"/>
                </a:solidFill>
                <a:latin typeface="Arial"/>
              </a:rPr>
              <a:t>Образец текста</a:t>
            </a:r>
          </a:p>
          <a:p>
            <a:pPr marL="743040" lvl="1" indent="-2854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"/>
            </a:pPr>
            <a:r>
              <a:rPr lang="ru-RU" sz="2400" b="0" strike="noStrike" spc="-1">
                <a:solidFill>
                  <a:srgbClr val="000000"/>
                </a:solidFill>
                <a:latin typeface="Arial"/>
              </a:rPr>
              <a:t>Второй уровень</a:t>
            </a:r>
          </a:p>
          <a:p>
            <a:pPr marL="1143000" lvl="2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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Третий уровень</a:t>
            </a:r>
          </a:p>
          <a:p>
            <a:pPr marL="1600200" lvl="3" indent="-2282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Symbol" charset="2"/>
              <a:buChar char=""/>
            </a:pPr>
            <a:r>
              <a:rPr lang="ru-RU" sz="1800" b="0" strike="noStrike" spc="-1">
                <a:solidFill>
                  <a:srgbClr val="000000"/>
                </a:solidFill>
                <a:latin typeface="Arial"/>
              </a:rPr>
              <a:t>Четвертый уровень</a:t>
            </a:r>
          </a:p>
          <a:p>
            <a:pPr marL="2057400" lvl="4" indent="-2282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StarSymbol"/>
              <a:buChar char="»"/>
            </a:pPr>
            <a:r>
              <a:rPr lang="ru-RU" sz="1800" b="0" strike="noStrike" spc="-1">
                <a:solidFill>
                  <a:srgbClr val="000000"/>
                </a:solidFill>
                <a:latin typeface="Arial"/>
              </a:rPr>
              <a:t>Пятый уровень</a:t>
            </a: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648320" y="1600200"/>
            <a:ext cx="4038120" cy="452556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"/>
            </a:pPr>
            <a:r>
              <a:rPr lang="ru-RU" sz="2800" b="0" strike="noStrike" spc="-1">
                <a:solidFill>
                  <a:srgbClr val="000000"/>
                </a:solidFill>
                <a:latin typeface="Arial"/>
              </a:rPr>
              <a:t>Образец текста</a:t>
            </a:r>
          </a:p>
          <a:p>
            <a:pPr marL="743040" lvl="1" indent="-2854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"/>
            </a:pPr>
            <a:r>
              <a:rPr lang="ru-RU" sz="2400" b="0" strike="noStrike" spc="-1">
                <a:solidFill>
                  <a:srgbClr val="000000"/>
                </a:solidFill>
                <a:latin typeface="Arial"/>
              </a:rPr>
              <a:t>Второй уровень</a:t>
            </a:r>
          </a:p>
          <a:p>
            <a:pPr marL="1143000" lvl="2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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Третий уровень</a:t>
            </a:r>
          </a:p>
          <a:p>
            <a:pPr marL="1600200" lvl="3" indent="-2282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Symbol" charset="2"/>
              <a:buChar char=""/>
            </a:pPr>
            <a:r>
              <a:rPr lang="ru-RU" sz="1800" b="0" strike="noStrike" spc="-1">
                <a:solidFill>
                  <a:srgbClr val="000000"/>
                </a:solidFill>
                <a:latin typeface="Arial"/>
              </a:rPr>
              <a:t>Четвертый уровень</a:t>
            </a:r>
          </a:p>
          <a:p>
            <a:pPr marL="2057400" lvl="4" indent="-2282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StarSymbol"/>
              <a:buChar char="»"/>
            </a:pPr>
            <a:r>
              <a:rPr lang="ru-RU" sz="1800" b="0" strike="noStrike" spc="-1">
                <a:solidFill>
                  <a:srgbClr val="000000"/>
                </a:solidFill>
                <a:latin typeface="Arial"/>
              </a:rPr>
              <a:t>Пятый уровень</a:t>
            </a:r>
          </a:p>
        </p:txBody>
      </p:sp>
      <p:sp>
        <p:nvSpPr>
          <p:cNvPr id="85" name="PlaceHolder 4"/>
          <p:cNvSpPr>
            <a:spLocks noGrp="1"/>
          </p:cNvSpPr>
          <p:nvPr>
            <p:ph type="dt"/>
          </p:nvPr>
        </p:nvSpPr>
        <p:spPr>
          <a:xfrm>
            <a:off x="457200" y="6245280"/>
            <a:ext cx="2133360" cy="47592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ru-RU" sz="2400" b="0" strike="noStrike" spc="-1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ftr"/>
          </p:nvPr>
        </p:nvSpPr>
        <p:spPr>
          <a:xfrm>
            <a:off x="3124080" y="6245280"/>
            <a:ext cx="2895120" cy="47592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ru-RU" sz="2400" b="0" strike="noStrike" spc="-1">
              <a:latin typeface="Times New Roman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sldNum"/>
          </p:nvPr>
        </p:nvSpPr>
        <p:spPr>
          <a:xfrm>
            <a:off x="6553080" y="6245280"/>
            <a:ext cx="2133360" cy="475920"/>
          </a:xfrm>
          <a:prstGeom prst="rect">
            <a:avLst/>
          </a:prstGeom>
        </p:spPr>
        <p:txBody>
          <a:bodyPr>
            <a:noAutofit/>
          </a:bodyPr>
          <a:lstStyle/>
          <a:p>
            <a:pPr algn="r">
              <a:lnSpc>
                <a:spcPct val="100000"/>
              </a:lnSpc>
            </a:pPr>
            <a:fld id="{64F819D3-ADC4-47A4-A245-7C524CC942C5}" type="slidenum">
              <a:rPr lang="ru-RU" sz="1400" b="0" strike="noStrike" spc="-1">
                <a:solidFill>
                  <a:srgbClr val="000000"/>
                </a:solidFill>
                <a:latin typeface="Arial"/>
              </a:rPr>
              <a:t>‹#›</a:t>
            </a:fld>
            <a:endParaRPr lang="ru-RU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8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8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27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8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8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Заголовок 3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4400" b="0" strike="noStrike" spc="-1">
                <a:solidFill>
                  <a:srgbClr val="000000"/>
                </a:solidFill>
                <a:latin typeface="Arial"/>
              </a:rPr>
              <a:t>Коллекции</a:t>
            </a:r>
          </a:p>
        </p:txBody>
      </p:sp>
      <p:sp>
        <p:nvSpPr>
          <p:cNvPr id="216" name="Подзаголовок 4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ru-RU" sz="3200" b="0" strike="noStrike" spc="-1" dirty="0">
                <a:solidFill>
                  <a:srgbClr val="000000"/>
                </a:solidFill>
                <a:latin typeface="Arial"/>
              </a:rPr>
              <a:t>Тема 1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</a:rPr>
              <a:t>4</a:t>
            </a:r>
            <a:endParaRPr lang="ru-RU" sz="32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Заголовок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4400" b="0" strike="noStrike" spc="-1">
                <a:solidFill>
                  <a:srgbClr val="000000"/>
                </a:solidFill>
                <a:latin typeface="Arial"/>
              </a:rPr>
              <a:t>Словарь</a:t>
            </a:r>
          </a:p>
        </p:txBody>
      </p:sp>
      <p:sp>
        <p:nvSpPr>
          <p:cNvPr id="295" name="Содержимое 2"/>
          <p:cNvSpPr txBox="1"/>
          <p:nvPr/>
        </p:nvSpPr>
        <p:spPr>
          <a:xfrm>
            <a:off x="457200" y="1600200"/>
            <a:ext cx="4038120" cy="45255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"/>
            </a:pPr>
            <a:r>
              <a:rPr lang="ru-RU" sz="2000" b="1" strike="noStrike" spc="-1">
                <a:solidFill>
                  <a:srgbClr val="000000"/>
                </a:solidFill>
                <a:latin typeface="Arial"/>
              </a:rPr>
              <a:t>Ассоциативный массив, или словарь</a:t>
            </a:r>
            <a:r>
              <a:rPr lang="ru-RU" sz="2000" b="0" i="1" strike="noStrike" spc="-1">
                <a:solidFill>
                  <a:srgbClr val="000000"/>
                </a:solidFill>
                <a:latin typeface="Arial"/>
              </a:rPr>
              <a:t> </a:t>
            </a: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­ это массив, доступ к элементам которого осуществляется не по номеру, а по некоторому ключу, т.е. это таблица, состоящая из пар ключ-значение.</a:t>
            </a: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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В качестве </a:t>
            </a:r>
            <a:r>
              <a:rPr lang="ru-RU" sz="2000" b="1" strike="noStrike" spc="-1">
                <a:solidFill>
                  <a:srgbClr val="000000"/>
                </a:solidFill>
                <a:latin typeface="Arial"/>
              </a:rPr>
              <a:t>ключа</a:t>
            </a: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 могут использоваться значения различных типов, при этом тип ключа должен допускать </a:t>
            </a:r>
            <a:r>
              <a:rPr lang="ru-RU" sz="2000" b="1" strike="noStrike" spc="-1">
                <a:solidFill>
                  <a:srgbClr val="000000"/>
                </a:solidFill>
                <a:latin typeface="Arial"/>
              </a:rPr>
              <a:t>сравнение на равенство. </a:t>
            </a:r>
            <a:endParaRPr lang="ru-RU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6" name="TextBox 23"/>
          <p:cNvSpPr/>
          <p:nvPr/>
        </p:nvSpPr>
        <p:spPr>
          <a:xfrm>
            <a:off x="4319640" y="1916280"/>
            <a:ext cx="482400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ru-RU" sz="1800" b="0" strike="noStrike" spc="-1">
                <a:solidFill>
                  <a:srgbClr val="000000"/>
                </a:solidFill>
                <a:latin typeface="Arial"/>
              </a:rPr>
              <a:t>         Ключ                          Значение</a:t>
            </a:r>
            <a:endParaRPr lang="ru-RU" sz="1800" b="0" strike="noStrike" spc="-1">
              <a:latin typeface="Arial"/>
            </a:endParaRPr>
          </a:p>
        </p:txBody>
      </p:sp>
      <p:grpSp>
        <p:nvGrpSpPr>
          <p:cNvPr id="297" name="Содержимое 26"/>
          <p:cNvGrpSpPr/>
          <p:nvPr/>
        </p:nvGrpSpPr>
        <p:grpSpPr>
          <a:xfrm>
            <a:off x="4648320" y="2636640"/>
            <a:ext cx="4038120" cy="3489480"/>
            <a:chOff x="4648320" y="2636640"/>
            <a:chExt cx="4038120" cy="3489480"/>
          </a:xfrm>
        </p:grpSpPr>
        <p:grpSp>
          <p:nvGrpSpPr>
            <p:cNvPr id="298" name="Группа 3"/>
            <p:cNvGrpSpPr/>
            <p:nvPr/>
          </p:nvGrpSpPr>
          <p:grpSpPr>
            <a:xfrm>
              <a:off x="4648320" y="2636640"/>
              <a:ext cx="4038120" cy="873000"/>
              <a:chOff x="4648320" y="2636640"/>
              <a:chExt cx="4038120" cy="873000"/>
            </a:xfrm>
          </p:grpSpPr>
          <p:sp>
            <p:nvSpPr>
              <p:cNvPr id="299" name="Прямоугольник 4"/>
              <p:cNvSpPr/>
              <p:nvPr/>
            </p:nvSpPr>
            <p:spPr>
              <a:xfrm>
                <a:off x="4648320" y="2637000"/>
                <a:ext cx="4038120" cy="872640"/>
              </a:xfrm>
              <a:prstGeom prst="rect">
                <a:avLst/>
              </a:prstGeom>
              <a:solidFill>
                <a:srgbClr val="BBE0E3"/>
              </a:solidFill>
              <a:ln>
                <a:solidFill>
                  <a:srgbClr val="8AA5A7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00" name="Прямая соединительная линия 5"/>
              <p:cNvSpPr/>
              <p:nvPr/>
            </p:nvSpPr>
            <p:spPr>
              <a:xfrm>
                <a:off x="6667200" y="2636640"/>
                <a:ext cx="360" cy="873000"/>
              </a:xfrm>
              <a:prstGeom prst="line">
                <a:avLst/>
              </a:prstGeom>
              <a:ln>
                <a:solidFill>
                  <a:srgbClr val="0000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301" name="Группа 6"/>
            <p:cNvGrpSpPr/>
            <p:nvPr/>
          </p:nvGrpSpPr>
          <p:grpSpPr>
            <a:xfrm>
              <a:off x="4648320" y="3509640"/>
              <a:ext cx="4038120" cy="871560"/>
              <a:chOff x="4648320" y="3509640"/>
              <a:chExt cx="4038120" cy="871560"/>
            </a:xfrm>
          </p:grpSpPr>
          <p:sp>
            <p:nvSpPr>
              <p:cNvPr id="302" name="Прямоугольник 43"/>
              <p:cNvSpPr/>
              <p:nvPr/>
            </p:nvSpPr>
            <p:spPr>
              <a:xfrm>
                <a:off x="4648320" y="3510000"/>
                <a:ext cx="4038120" cy="871200"/>
              </a:xfrm>
              <a:prstGeom prst="rect">
                <a:avLst/>
              </a:prstGeom>
              <a:solidFill>
                <a:srgbClr val="BBE0E3"/>
              </a:solidFill>
              <a:ln>
                <a:solidFill>
                  <a:srgbClr val="8AA5A7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03" name="Прямая соединительная линия 44"/>
              <p:cNvSpPr/>
              <p:nvPr/>
            </p:nvSpPr>
            <p:spPr>
              <a:xfrm>
                <a:off x="6667200" y="3509640"/>
                <a:ext cx="360" cy="871560"/>
              </a:xfrm>
              <a:prstGeom prst="line">
                <a:avLst/>
              </a:prstGeom>
              <a:ln>
                <a:solidFill>
                  <a:srgbClr val="0000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304" name="Группа 9"/>
            <p:cNvGrpSpPr/>
            <p:nvPr/>
          </p:nvGrpSpPr>
          <p:grpSpPr>
            <a:xfrm>
              <a:off x="4648320" y="4381200"/>
              <a:ext cx="4038120" cy="873360"/>
              <a:chOff x="4648320" y="4381200"/>
              <a:chExt cx="4038120" cy="873360"/>
            </a:xfrm>
          </p:grpSpPr>
          <p:sp>
            <p:nvSpPr>
              <p:cNvPr id="305" name="Прямоугольник 41"/>
              <p:cNvSpPr/>
              <p:nvPr/>
            </p:nvSpPr>
            <p:spPr>
              <a:xfrm>
                <a:off x="4648320" y="4381560"/>
                <a:ext cx="4038120" cy="872640"/>
              </a:xfrm>
              <a:prstGeom prst="rect">
                <a:avLst/>
              </a:prstGeom>
              <a:solidFill>
                <a:srgbClr val="BBE0E3"/>
              </a:solidFill>
              <a:ln>
                <a:solidFill>
                  <a:srgbClr val="8AA5A7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06" name="Прямая соединительная линия 42"/>
              <p:cNvSpPr/>
              <p:nvPr/>
            </p:nvSpPr>
            <p:spPr>
              <a:xfrm>
                <a:off x="6667200" y="4381200"/>
                <a:ext cx="360" cy="873360"/>
              </a:xfrm>
              <a:prstGeom prst="line">
                <a:avLst/>
              </a:prstGeom>
              <a:ln>
                <a:solidFill>
                  <a:srgbClr val="0000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307" name="Группа 12"/>
            <p:cNvGrpSpPr/>
            <p:nvPr/>
          </p:nvGrpSpPr>
          <p:grpSpPr>
            <a:xfrm>
              <a:off x="4648320" y="5254560"/>
              <a:ext cx="4038120" cy="871560"/>
              <a:chOff x="4648320" y="5254560"/>
              <a:chExt cx="4038120" cy="871560"/>
            </a:xfrm>
          </p:grpSpPr>
          <p:sp>
            <p:nvSpPr>
              <p:cNvPr id="308" name="Прямоугольник 39"/>
              <p:cNvSpPr/>
              <p:nvPr/>
            </p:nvSpPr>
            <p:spPr>
              <a:xfrm>
                <a:off x="4648320" y="5254560"/>
                <a:ext cx="4038120" cy="871200"/>
              </a:xfrm>
              <a:prstGeom prst="rect">
                <a:avLst/>
              </a:prstGeom>
              <a:solidFill>
                <a:srgbClr val="BBE0E3"/>
              </a:solidFill>
              <a:ln>
                <a:solidFill>
                  <a:srgbClr val="8AA5A7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09" name="Прямая соединительная линия 40"/>
              <p:cNvSpPr/>
              <p:nvPr/>
            </p:nvSpPr>
            <p:spPr>
              <a:xfrm>
                <a:off x="6667200" y="5254560"/>
                <a:ext cx="360" cy="871560"/>
              </a:xfrm>
              <a:prstGeom prst="line">
                <a:avLst/>
              </a:prstGeom>
              <a:ln>
                <a:solidFill>
                  <a:srgbClr val="0000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310" name="TextBox 16"/>
            <p:cNvSpPr/>
            <p:nvPr/>
          </p:nvSpPr>
          <p:spPr>
            <a:xfrm>
              <a:off x="4893840" y="2760480"/>
              <a:ext cx="1590120" cy="364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Arial"/>
                </a:rPr>
                <a:t>cat</a:t>
              </a:r>
              <a:endParaRPr lang="ru-RU" sz="1800" b="0" strike="noStrike" spc="-1">
                <a:latin typeface="Arial"/>
              </a:endParaRPr>
            </a:p>
          </p:txBody>
        </p:sp>
        <p:sp>
          <p:nvSpPr>
            <p:cNvPr id="311" name="TextBox 17"/>
            <p:cNvSpPr/>
            <p:nvPr/>
          </p:nvSpPr>
          <p:spPr>
            <a:xfrm>
              <a:off x="4893840" y="3634200"/>
              <a:ext cx="1590120" cy="364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Arial"/>
                </a:rPr>
                <a:t>dog</a:t>
              </a:r>
              <a:endParaRPr lang="ru-RU" sz="1800" b="0" strike="noStrike" spc="-1">
                <a:latin typeface="Arial"/>
              </a:endParaRPr>
            </a:p>
          </p:txBody>
        </p:sp>
        <p:sp>
          <p:nvSpPr>
            <p:cNvPr id="312" name="TextBox 18"/>
            <p:cNvSpPr/>
            <p:nvPr/>
          </p:nvSpPr>
          <p:spPr>
            <a:xfrm>
              <a:off x="4831560" y="4505040"/>
              <a:ext cx="918360" cy="364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Arial"/>
                </a:rPr>
                <a:t>table</a:t>
              </a:r>
              <a:endParaRPr lang="ru-RU" sz="1800" b="0" strike="noStrike" spc="-1">
                <a:latin typeface="Arial"/>
              </a:endParaRPr>
            </a:p>
          </p:txBody>
        </p:sp>
        <p:sp>
          <p:nvSpPr>
            <p:cNvPr id="313" name="TextBox 19"/>
            <p:cNvSpPr/>
            <p:nvPr/>
          </p:nvSpPr>
          <p:spPr>
            <a:xfrm>
              <a:off x="4831560" y="5378760"/>
              <a:ext cx="734760" cy="364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Arial"/>
                </a:rPr>
                <a:t>door</a:t>
              </a:r>
              <a:endParaRPr lang="ru-RU" sz="1800" b="0" strike="noStrike" spc="-1">
                <a:latin typeface="Arial"/>
              </a:endParaRPr>
            </a:p>
          </p:txBody>
        </p:sp>
        <p:sp>
          <p:nvSpPr>
            <p:cNvPr id="314" name="TextBox 20"/>
            <p:cNvSpPr/>
            <p:nvPr/>
          </p:nvSpPr>
          <p:spPr>
            <a:xfrm>
              <a:off x="7096320" y="2760480"/>
              <a:ext cx="1345680" cy="364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ru-RU" sz="1800" b="0" strike="noStrike" spc="-1">
                  <a:solidFill>
                    <a:srgbClr val="000000"/>
                  </a:solidFill>
                  <a:latin typeface="Arial"/>
                </a:rPr>
                <a:t>кошка</a:t>
              </a:r>
              <a:endParaRPr lang="ru-RU" sz="1800" b="0" strike="noStrike" spc="-1">
                <a:latin typeface="Arial"/>
              </a:endParaRPr>
            </a:p>
          </p:txBody>
        </p:sp>
        <p:sp>
          <p:nvSpPr>
            <p:cNvPr id="315" name="TextBox 21"/>
            <p:cNvSpPr/>
            <p:nvPr/>
          </p:nvSpPr>
          <p:spPr>
            <a:xfrm>
              <a:off x="7096320" y="3634200"/>
              <a:ext cx="1345680" cy="364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ru-RU" sz="1800" b="0" strike="noStrike" spc="-1">
                  <a:solidFill>
                    <a:srgbClr val="000000"/>
                  </a:solidFill>
                  <a:latin typeface="Arial"/>
                </a:rPr>
                <a:t>собака</a:t>
              </a:r>
              <a:endParaRPr lang="ru-RU" sz="1800" b="0" strike="noStrike" spc="-1">
                <a:latin typeface="Arial"/>
              </a:endParaRPr>
            </a:p>
          </p:txBody>
        </p:sp>
        <p:sp>
          <p:nvSpPr>
            <p:cNvPr id="316" name="TextBox 22"/>
            <p:cNvSpPr/>
            <p:nvPr/>
          </p:nvSpPr>
          <p:spPr>
            <a:xfrm>
              <a:off x="7096320" y="4505040"/>
              <a:ext cx="1345680" cy="364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ru-RU" sz="1800" b="0" strike="noStrike" spc="-1">
                  <a:solidFill>
                    <a:srgbClr val="000000"/>
                  </a:solidFill>
                  <a:latin typeface="Arial"/>
                </a:rPr>
                <a:t>стол</a:t>
              </a:r>
              <a:endParaRPr lang="ru-RU" sz="1800" b="0" strike="noStrike" spc="-1">
                <a:latin typeface="Arial"/>
              </a:endParaRPr>
            </a:p>
          </p:txBody>
        </p:sp>
        <p:sp>
          <p:nvSpPr>
            <p:cNvPr id="317" name="TextBox 23"/>
            <p:cNvSpPr/>
            <p:nvPr/>
          </p:nvSpPr>
          <p:spPr>
            <a:xfrm>
              <a:off x="7096320" y="5378760"/>
              <a:ext cx="1345680" cy="364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ru-RU" sz="1800" b="0" strike="noStrike" spc="-1">
                  <a:solidFill>
                    <a:srgbClr val="000000"/>
                  </a:solidFill>
                  <a:latin typeface="Arial"/>
                </a:rPr>
                <a:t>дверь</a:t>
              </a:r>
              <a:endParaRPr lang="ru-RU" sz="1800" b="0" strike="noStrike" spc="-1">
                <a:latin typeface="Arial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Заголовок 2"/>
          <p:cNvSpPr txBox="1"/>
          <p:nvPr/>
        </p:nvSpPr>
        <p:spPr>
          <a:xfrm>
            <a:off x="611280" y="33336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4400" b="0" strike="noStrike" spc="-1">
                <a:solidFill>
                  <a:srgbClr val="000000"/>
                </a:solidFill>
                <a:latin typeface="Arial"/>
              </a:rPr>
              <a:t>Операции определенные над словарем</a:t>
            </a:r>
          </a:p>
        </p:txBody>
      </p:sp>
      <p:sp>
        <p:nvSpPr>
          <p:cNvPr id="319" name="Содержимое 2"/>
          <p:cNvSpPr txBox="1"/>
          <p:nvPr/>
        </p:nvSpPr>
        <p:spPr>
          <a:xfrm>
            <a:off x="539640" y="2492280"/>
            <a:ext cx="8229240" cy="211752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pPr marL="743040" lvl="1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lang="ru-RU" sz="2800" b="0" strike="noStrike" spc="-1" dirty="0">
                <a:solidFill>
                  <a:srgbClr val="000000"/>
                </a:solidFill>
                <a:latin typeface="Arial"/>
              </a:rPr>
              <a:t>Добавление пары ключ значение</a:t>
            </a:r>
          </a:p>
          <a:p>
            <a:pPr marL="743040" lvl="1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lang="ru-RU" sz="2800" b="0" strike="noStrike" spc="-1" dirty="0">
                <a:solidFill>
                  <a:srgbClr val="000000"/>
                </a:solidFill>
                <a:latin typeface="Arial"/>
              </a:rPr>
              <a:t>Удаление пары ключ значение по ключу</a:t>
            </a:r>
          </a:p>
          <a:p>
            <a:pPr marL="743040" lvl="1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lang="ru-RU" sz="2800" spc="-1" dirty="0">
                <a:solidFill>
                  <a:srgbClr val="000000"/>
                </a:solidFill>
                <a:latin typeface="Arial"/>
              </a:rPr>
              <a:t>Поиск </a:t>
            </a:r>
            <a:r>
              <a:rPr lang="ru-RU" sz="2800" b="0" strike="noStrike" spc="-1" dirty="0">
                <a:solidFill>
                  <a:srgbClr val="000000"/>
                </a:solidFill>
                <a:latin typeface="Arial"/>
              </a:rPr>
              <a:t>значения по ключу</a:t>
            </a: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ru-RU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Заголовок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4400" b="0" strike="noStrike" spc="-1">
                <a:solidFill>
                  <a:srgbClr val="000000"/>
                </a:solidFill>
                <a:latin typeface="Arial"/>
              </a:rPr>
              <a:t>Пространство имен </a:t>
            </a:r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System.Collections</a:t>
            </a:r>
            <a:endParaRPr lang="ru-RU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1" name="Содержимое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 charset="2"/>
              <a:buChar char=""/>
            </a:pPr>
            <a:r>
              <a:rPr lang="ru-RU" sz="3200" b="0" strike="noStrike" spc="-1">
                <a:solidFill>
                  <a:srgbClr val="000000"/>
                </a:solidFill>
                <a:latin typeface="Arial"/>
              </a:rPr>
              <a:t>В С# под коллекцией</a:t>
            </a:r>
            <a:r>
              <a:rPr lang="ru-RU" sz="3200" b="0" i="1" strike="noStrike" spc="-1">
                <a:solidFill>
                  <a:srgbClr val="000000"/>
                </a:solidFill>
                <a:latin typeface="Arial"/>
              </a:rPr>
              <a:t> </a:t>
            </a:r>
            <a:r>
              <a:rPr lang="ru-RU" sz="3200" b="0" strike="noStrike" spc="-1">
                <a:solidFill>
                  <a:srgbClr val="000000"/>
                </a:solidFill>
                <a:latin typeface="Arial"/>
              </a:rPr>
              <a:t>понимается группа объектов. </a:t>
            </a: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 charset="2"/>
              <a:buChar char=""/>
            </a:pPr>
            <a:r>
              <a:rPr lang="ru-RU" sz="3200" b="0" strike="noStrike" spc="-1">
                <a:solidFill>
                  <a:srgbClr val="000000"/>
                </a:solidFill>
                <a:latin typeface="Arial"/>
              </a:rPr>
              <a:t>Пространство имен System.Collections содержит множество </a:t>
            </a:r>
            <a:r>
              <a:rPr lang="ru-RU" sz="3200" b="0" strike="noStrike" spc="-1">
                <a:solidFill>
                  <a:srgbClr val="FF0000"/>
                </a:solidFill>
                <a:latin typeface="Arial"/>
              </a:rPr>
              <a:t>интерфейсов</a:t>
            </a:r>
            <a:r>
              <a:rPr lang="ru-RU" sz="3200" b="0" strike="noStrike" spc="-1">
                <a:solidFill>
                  <a:srgbClr val="000000"/>
                </a:solidFill>
                <a:latin typeface="Arial"/>
              </a:rPr>
              <a:t> и </a:t>
            </a:r>
            <a:r>
              <a:rPr lang="ru-RU" sz="3200" b="0" strike="noStrike" spc="-1">
                <a:solidFill>
                  <a:srgbClr val="FF0000"/>
                </a:solidFill>
                <a:latin typeface="Arial"/>
              </a:rPr>
              <a:t>классов</a:t>
            </a:r>
            <a:r>
              <a:rPr lang="ru-RU" sz="3200" b="0" strike="noStrike" spc="-1">
                <a:solidFill>
                  <a:srgbClr val="000000"/>
                </a:solidFill>
                <a:latin typeface="Arial"/>
              </a:rPr>
              <a:t>, которые определяют и реализуют коллекции различных типов.</a:t>
            </a: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 charset="2"/>
              <a:buChar char=""/>
            </a:pPr>
            <a:r>
              <a:rPr lang="ru-RU" sz="3200" b="0" strike="noStrike" spc="-1">
                <a:solidFill>
                  <a:srgbClr val="000000"/>
                </a:solidFill>
                <a:latin typeface="Arial"/>
              </a:rPr>
              <a:t>Подключение: </a:t>
            </a:r>
            <a:r>
              <a:rPr lang="en-US" sz="3200" b="0" strike="noStrike" spc="-1">
                <a:solidFill>
                  <a:srgbClr val="FF0000"/>
                </a:solidFill>
                <a:latin typeface="Arial"/>
              </a:rPr>
              <a:t>using System.Collections;</a:t>
            </a: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Заголовок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4400" b="0" strike="noStrike" spc="-1">
                <a:solidFill>
                  <a:srgbClr val="000000"/>
                </a:solidFill>
                <a:latin typeface="Arial"/>
              </a:rPr>
              <a:t>Коллекции</a:t>
            </a:r>
          </a:p>
        </p:txBody>
      </p:sp>
      <p:sp>
        <p:nvSpPr>
          <p:cNvPr id="379" name="Содержимое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 charset="2"/>
              <a:buChar char=""/>
            </a:pPr>
            <a:r>
              <a:rPr lang="ru-RU" sz="3200" b="0" strike="noStrike" spc="-1">
                <a:solidFill>
                  <a:srgbClr val="000000"/>
                </a:solidFill>
                <a:latin typeface="Arial"/>
              </a:rPr>
              <a:t>Классы коллекций делятся на три основных категории: </a:t>
            </a:r>
          </a:p>
          <a:p>
            <a:pPr marL="743040" lvl="1" indent="-285480">
              <a:lnSpc>
                <a:spcPct val="100000"/>
              </a:lnSpc>
              <a:spcBef>
                <a:spcPts val="561"/>
              </a:spcBef>
              <a:buClr>
                <a:srgbClr val="FF0000"/>
              </a:buClr>
              <a:buFont typeface="Symbol" charset="2"/>
              <a:buChar char=""/>
            </a:pPr>
            <a:r>
              <a:rPr lang="ru-RU" sz="2800" b="0" strike="noStrike" spc="-1">
                <a:solidFill>
                  <a:srgbClr val="FF0000"/>
                </a:solidFill>
                <a:latin typeface="Arial"/>
              </a:rPr>
              <a:t>общего назначения, </a:t>
            </a: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  <a:p>
            <a:pPr marL="743040" lvl="1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"/>
            </a:pPr>
            <a:r>
              <a:rPr lang="ru-RU" sz="2800" b="0" strike="noStrike" spc="-1">
                <a:solidFill>
                  <a:srgbClr val="000000"/>
                </a:solidFill>
                <a:latin typeface="Arial"/>
              </a:rPr>
              <a:t>специализированные,</a:t>
            </a:r>
          </a:p>
          <a:p>
            <a:pPr marL="743040" lvl="1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"/>
            </a:pPr>
            <a:r>
              <a:rPr lang="ru-RU" sz="2800" b="0" strike="noStrike" spc="-1">
                <a:solidFill>
                  <a:srgbClr val="000000"/>
                </a:solidFill>
                <a:latin typeface="Arial"/>
              </a:rPr>
              <a:t>ориентированные на побитовую организацию данных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0" name="Содержимое 4"/>
          <p:cNvGraphicFramePr/>
          <p:nvPr>
            <p:extLst>
              <p:ext uri="{D42A27DB-BD31-4B8C-83A1-F6EECF244321}">
                <p14:modId xmlns:p14="http://schemas.microsoft.com/office/powerpoint/2010/main" val="1703913985"/>
              </p:ext>
            </p:extLst>
          </p:nvPr>
        </p:nvGraphicFramePr>
        <p:xfrm>
          <a:off x="395280" y="189000"/>
          <a:ext cx="8251286" cy="6399720"/>
        </p:xfrm>
        <a:graphic>
          <a:graphicData uri="http://schemas.openxmlformats.org/drawingml/2006/table">
            <a:tbl>
              <a:tblPr/>
              <a:tblGrid>
                <a:gridCol w="33251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261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2400" b="1" strike="noStrike" spc="-1">
                          <a:solidFill>
                            <a:srgbClr val="000000"/>
                          </a:solidFill>
                          <a:latin typeface="Times New Roman"/>
                          <a:ea typeface="Times-Bold"/>
                        </a:rPr>
                        <a:t>Класс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2400" b="1" strike="noStrike" spc="-1">
                          <a:solidFill>
                            <a:srgbClr val="000000"/>
                          </a:solidFill>
                          <a:latin typeface="Times New Roman"/>
                          <a:ea typeface="Times-Bold"/>
                        </a:rPr>
                        <a:t>Назначение 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BBE0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626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-Bold"/>
                        </a:rPr>
                        <a:t>ArrayList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2400" b="0" strike="noStrike" spc="-1" dirty="0">
                          <a:solidFill>
                            <a:srgbClr val="000000"/>
                          </a:solidFill>
                          <a:latin typeface="Times New Roman"/>
                          <a:ea typeface="Times-Bold"/>
                        </a:rPr>
                        <a:t>Массив</a:t>
                      </a:r>
                      <a:r>
                        <a:rPr lang="en-US" sz="2400" b="0" strike="noStrike" spc="-1" dirty="0">
                          <a:solidFill>
                            <a:srgbClr val="000000"/>
                          </a:solidFill>
                          <a:latin typeface="Times New Roman"/>
                          <a:ea typeface="Times-Bold"/>
                        </a:rPr>
                        <a:t>, </a:t>
                      </a:r>
                      <a:r>
                        <a:rPr lang="ru-RU" sz="2400" b="0" strike="noStrike" spc="-1" dirty="0">
                          <a:solidFill>
                            <a:srgbClr val="000000"/>
                          </a:solidFill>
                          <a:latin typeface="Times New Roman"/>
                          <a:ea typeface="Times-Bold"/>
                        </a:rPr>
                        <a:t>динамически</a:t>
                      </a:r>
                      <a:endParaRPr lang="ru-RU" sz="2400" b="0" strike="noStrike" spc="-1" dirty="0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2400" b="0" strike="noStrike" spc="-1" dirty="0">
                          <a:solidFill>
                            <a:srgbClr val="000000"/>
                          </a:solidFill>
                          <a:latin typeface="Times New Roman"/>
                          <a:ea typeface="Times-Bold"/>
                        </a:rPr>
                        <a:t>изменяющий свой размер</a:t>
                      </a:r>
                      <a:endParaRPr lang="ru-RU" sz="2400" b="0" strike="noStrike" spc="-1" dirty="0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96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-Bold"/>
                        </a:rPr>
                        <a:t>Hashtable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2400" b="0" strike="noStrike" spc="-1" dirty="0">
                          <a:solidFill>
                            <a:srgbClr val="000000"/>
                          </a:solidFill>
                          <a:latin typeface="Times New Roman"/>
                          <a:ea typeface="Times-Bold"/>
                        </a:rPr>
                        <a:t>Хеш-таблица</a:t>
                      </a:r>
                      <a:endParaRPr lang="ru-RU" sz="2400" b="0" strike="noStrike" spc="-1" dirty="0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11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-Bold"/>
                        </a:rPr>
                        <a:t>Queue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-Bold"/>
                        </a:rPr>
                        <a:t>Очередь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945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-Bold"/>
                        </a:rPr>
                        <a:t>SortedList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-Bold"/>
                        </a:rPr>
                        <a:t>Коллекция, отсортированная</a:t>
                      </a:r>
                      <a:endParaRPr lang="ru-RU" sz="24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-Bold"/>
                        </a:rPr>
                        <a:t>по ключам. Доступ</a:t>
                      </a:r>
                      <a:endParaRPr lang="ru-RU" sz="24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-Bold"/>
                        </a:rPr>
                        <a:t>к элементам — по ключу</a:t>
                      </a:r>
                      <a:endParaRPr lang="ru-RU" sz="2400" b="0" strike="noStrike" spc="-1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-Bold"/>
                        </a:rPr>
                        <a:t>или по индексу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5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24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-Bold"/>
                        </a:rPr>
                        <a:t>Stack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2400" b="0" strike="noStrike" spc="-1" dirty="0">
                          <a:solidFill>
                            <a:srgbClr val="000000"/>
                          </a:solidFill>
                          <a:latin typeface="Times New Roman"/>
                          <a:ea typeface="Times-Bold"/>
                        </a:rPr>
                        <a:t>Стек</a:t>
                      </a:r>
                      <a:endParaRPr lang="ru-RU" sz="2400" b="0" strike="noStrike" spc="-1" dirty="0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Прямоугольник 3"/>
          <p:cNvSpPr/>
          <p:nvPr/>
        </p:nvSpPr>
        <p:spPr>
          <a:xfrm>
            <a:off x="900000" y="836640"/>
            <a:ext cx="6479640" cy="12236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8AA5A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3" name="Прямая соединительная линия 5"/>
          <p:cNvSpPr/>
          <p:nvPr/>
        </p:nvSpPr>
        <p:spPr>
          <a:xfrm>
            <a:off x="4140000" y="836280"/>
            <a:ext cx="360" cy="1224000"/>
          </a:xfrm>
          <a:prstGeom prst="line">
            <a:avLst/>
          </a:prstGeom>
          <a:ln>
            <a:solidFill>
              <a:srgbClr val="B5DCDE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4" name="Прямая соединительная линия 6"/>
          <p:cNvSpPr/>
          <p:nvPr/>
        </p:nvSpPr>
        <p:spPr>
          <a:xfrm>
            <a:off x="2484360" y="836280"/>
            <a:ext cx="360" cy="1224000"/>
          </a:xfrm>
          <a:prstGeom prst="line">
            <a:avLst/>
          </a:prstGeom>
          <a:ln>
            <a:solidFill>
              <a:srgbClr val="B5DCDE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5" name="Прямая соединительная линия 7"/>
          <p:cNvSpPr/>
          <p:nvPr/>
        </p:nvSpPr>
        <p:spPr>
          <a:xfrm>
            <a:off x="5724360" y="836280"/>
            <a:ext cx="360" cy="1224000"/>
          </a:xfrm>
          <a:prstGeom prst="line">
            <a:avLst/>
          </a:prstGeom>
          <a:ln>
            <a:solidFill>
              <a:srgbClr val="B5DCDE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6" name="Прямоугольник 8"/>
          <p:cNvSpPr/>
          <p:nvPr/>
        </p:nvSpPr>
        <p:spPr>
          <a:xfrm>
            <a:off x="971640" y="3284640"/>
            <a:ext cx="2160360" cy="12236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8AA5A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7" name="Прямоугольник 9"/>
          <p:cNvSpPr/>
          <p:nvPr/>
        </p:nvSpPr>
        <p:spPr>
          <a:xfrm>
            <a:off x="3708360" y="3284640"/>
            <a:ext cx="2158560" cy="12236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8AA5A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8" name="Прямоугольник 10"/>
          <p:cNvSpPr/>
          <p:nvPr/>
        </p:nvSpPr>
        <p:spPr>
          <a:xfrm>
            <a:off x="6372360" y="3284640"/>
            <a:ext cx="2160360" cy="12236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8AA5A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9" name="Прямая со стрелкой 12"/>
          <p:cNvSpPr/>
          <p:nvPr/>
        </p:nvSpPr>
        <p:spPr>
          <a:xfrm flipH="1">
            <a:off x="1547640" y="1844640"/>
            <a:ext cx="144000" cy="13680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B5DCDE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0" name="Прямая со стрелкой 13"/>
          <p:cNvSpPr/>
          <p:nvPr/>
        </p:nvSpPr>
        <p:spPr>
          <a:xfrm>
            <a:off x="3635280" y="1700280"/>
            <a:ext cx="1152000" cy="15840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B5DCDE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1" name="Прямая со стрелкой 16"/>
          <p:cNvSpPr/>
          <p:nvPr/>
        </p:nvSpPr>
        <p:spPr>
          <a:xfrm>
            <a:off x="5003640" y="1700280"/>
            <a:ext cx="2015640" cy="15840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B5DCDE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2" name="TextBox 18"/>
          <p:cNvSpPr/>
          <p:nvPr/>
        </p:nvSpPr>
        <p:spPr>
          <a:xfrm>
            <a:off x="6156360" y="1268280"/>
            <a:ext cx="936360" cy="63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ru-RU" sz="1800" b="0" strike="noStrike" spc="-1">
                <a:solidFill>
                  <a:srgbClr val="000000"/>
                </a:solidFill>
                <a:latin typeface="Arial"/>
              </a:rPr>
              <a:t>. . . . . . . </a:t>
            </a:r>
            <a:endParaRPr lang="ru-RU" sz="1800" b="0" strike="noStrike" spc="-1">
              <a:latin typeface="Arial"/>
            </a:endParaRPr>
          </a:p>
        </p:txBody>
      </p:sp>
      <p:sp>
        <p:nvSpPr>
          <p:cNvPr id="463" name="TextBox 19"/>
          <p:cNvSpPr/>
          <p:nvPr/>
        </p:nvSpPr>
        <p:spPr>
          <a:xfrm>
            <a:off x="1258920" y="1268280"/>
            <a:ext cx="86472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object</a:t>
            </a:r>
            <a:endParaRPr lang="ru-RU" sz="1800" b="0" strike="noStrike" spc="-1">
              <a:latin typeface="Arial"/>
            </a:endParaRPr>
          </a:p>
        </p:txBody>
      </p:sp>
      <p:sp>
        <p:nvSpPr>
          <p:cNvPr id="464" name="TextBox 20"/>
          <p:cNvSpPr/>
          <p:nvPr/>
        </p:nvSpPr>
        <p:spPr>
          <a:xfrm>
            <a:off x="2843280" y="1197000"/>
            <a:ext cx="86472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object</a:t>
            </a:r>
            <a:endParaRPr lang="ru-RU" sz="1800" b="0" strike="noStrike" spc="-1">
              <a:latin typeface="Arial"/>
            </a:endParaRPr>
          </a:p>
        </p:txBody>
      </p:sp>
      <p:sp>
        <p:nvSpPr>
          <p:cNvPr id="465" name="TextBox 21"/>
          <p:cNvSpPr/>
          <p:nvPr/>
        </p:nvSpPr>
        <p:spPr>
          <a:xfrm>
            <a:off x="4572000" y="1268280"/>
            <a:ext cx="86328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object</a:t>
            </a:r>
            <a:endParaRPr lang="ru-RU" sz="1800" b="0" strike="noStrike" spc="-1">
              <a:latin typeface="Arial"/>
            </a:endParaRPr>
          </a:p>
        </p:txBody>
      </p:sp>
      <p:sp>
        <p:nvSpPr>
          <p:cNvPr id="466" name="TextBox 22"/>
          <p:cNvSpPr/>
          <p:nvPr/>
        </p:nvSpPr>
        <p:spPr>
          <a:xfrm>
            <a:off x="1403280" y="3789360"/>
            <a:ext cx="122364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int</a:t>
            </a:r>
            <a:endParaRPr lang="ru-RU" sz="1800" b="0" strike="noStrike" spc="-1">
              <a:latin typeface="Arial"/>
            </a:endParaRPr>
          </a:p>
        </p:txBody>
      </p:sp>
      <p:sp>
        <p:nvSpPr>
          <p:cNvPr id="467" name="TextBox 23"/>
          <p:cNvSpPr/>
          <p:nvPr/>
        </p:nvSpPr>
        <p:spPr>
          <a:xfrm>
            <a:off x="3995640" y="3789360"/>
            <a:ext cx="165528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string</a:t>
            </a:r>
            <a:endParaRPr lang="ru-RU" sz="1800" b="0" strike="noStrike" spc="-1">
              <a:latin typeface="Arial"/>
            </a:endParaRPr>
          </a:p>
        </p:txBody>
      </p:sp>
      <p:sp>
        <p:nvSpPr>
          <p:cNvPr id="468" name="TextBox 24"/>
          <p:cNvSpPr/>
          <p:nvPr/>
        </p:nvSpPr>
        <p:spPr>
          <a:xfrm>
            <a:off x="6804000" y="3860640"/>
            <a:ext cx="129672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Person</a:t>
            </a:r>
            <a:endParaRPr lang="ru-RU" sz="1800" b="0" strike="noStrike" spc="-1">
              <a:latin typeface="Arial"/>
            </a:endParaRPr>
          </a:p>
        </p:txBody>
      </p:sp>
      <p:sp>
        <p:nvSpPr>
          <p:cNvPr id="469" name="TextBox 25"/>
          <p:cNvSpPr/>
          <p:nvPr/>
        </p:nvSpPr>
        <p:spPr>
          <a:xfrm>
            <a:off x="611280" y="4941720"/>
            <a:ext cx="7921440" cy="912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ru-RU" sz="1800" b="0" strike="noStrike" spc="-1">
                <a:solidFill>
                  <a:srgbClr val="000000"/>
                </a:solidFill>
                <a:latin typeface="Arial"/>
              </a:rPr>
              <a:t>ПРОБЛЕМА: Для преобразования </a:t>
            </a: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object </a:t>
            </a:r>
            <a:r>
              <a:rPr lang="ru-RU" sz="1800" b="0" strike="noStrike" spc="-1">
                <a:solidFill>
                  <a:srgbClr val="000000"/>
                </a:solidFill>
                <a:latin typeface="Arial"/>
              </a:rPr>
              <a:t>в конкретный тип данных требуется преобразование типов. Это может являться источником ошибок.</a:t>
            </a:r>
            <a:endParaRPr lang="ru-RU" sz="18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631173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Заголовок 1"/>
          <p:cNvSpPr txBox="1"/>
          <p:nvPr/>
        </p:nvSpPr>
        <p:spPr>
          <a:xfrm>
            <a:off x="424281" y="333369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4400" b="0" strike="noStrike" spc="-1" dirty="0">
                <a:solidFill>
                  <a:srgbClr val="000000"/>
                </a:solidFill>
                <a:latin typeface="Arial"/>
              </a:rPr>
              <a:t>Класс </a:t>
            </a:r>
            <a:r>
              <a:rPr lang="ru-RU" sz="4400" b="0" strike="noStrike" spc="-1" dirty="0" err="1">
                <a:solidFill>
                  <a:srgbClr val="000000"/>
                </a:solidFill>
                <a:latin typeface="Arial"/>
              </a:rPr>
              <a:t>ArrayList</a:t>
            </a:r>
            <a:r>
              <a:rPr lang="ru-RU" sz="4400" b="0" strike="noStrike" spc="-1" dirty="0">
                <a:solidFill>
                  <a:srgbClr val="000000"/>
                </a:solidFill>
                <a:latin typeface="Arial"/>
              </a:rPr>
              <a:t> </a:t>
            </a:r>
          </a:p>
        </p:txBody>
      </p:sp>
      <p:sp>
        <p:nvSpPr>
          <p:cNvPr id="382" name="Содержимое 2"/>
          <p:cNvSpPr txBox="1"/>
          <p:nvPr/>
        </p:nvSpPr>
        <p:spPr>
          <a:xfrm>
            <a:off x="325521" y="4909032"/>
            <a:ext cx="8229240" cy="692225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lang="ru-RU" b="0" strike="noStrike" spc="-1" dirty="0">
                <a:solidFill>
                  <a:srgbClr val="000000"/>
                </a:solidFill>
                <a:latin typeface="Arial"/>
              </a:rPr>
              <a:t>Класс </a:t>
            </a:r>
            <a:r>
              <a:rPr lang="ru-RU" b="0" strike="noStrike" spc="-1" dirty="0" err="1">
                <a:solidFill>
                  <a:srgbClr val="000000"/>
                </a:solidFill>
                <a:latin typeface="Arial"/>
              </a:rPr>
              <a:t>ArrayList</a:t>
            </a:r>
            <a:r>
              <a:rPr lang="ru-RU" b="0" strike="noStrike" spc="-1" dirty="0">
                <a:solidFill>
                  <a:srgbClr val="000000"/>
                </a:solidFill>
                <a:latin typeface="Arial"/>
              </a:rPr>
              <a:t> предназначен для поддержки динамических массивов, которые при необходимости могут увеличиваться или уменьшаться.</a:t>
            </a: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lang="ru-RU" spc="-1" dirty="0">
                <a:solidFill>
                  <a:srgbClr val="000000"/>
                </a:solidFill>
                <a:latin typeface="Arial"/>
              </a:rPr>
              <a:t>Ссылки типа </a:t>
            </a:r>
            <a:r>
              <a:rPr lang="en-US" spc="-1" dirty="0">
                <a:solidFill>
                  <a:srgbClr val="000000"/>
                </a:solidFill>
                <a:latin typeface="Arial"/>
              </a:rPr>
              <a:t>object</a:t>
            </a:r>
            <a:r>
              <a:rPr lang="ru-RU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b="0" strike="noStrike" spc="-1" dirty="0">
                <a:solidFill>
                  <a:srgbClr val="000000"/>
                </a:solidFill>
                <a:latin typeface="Arial"/>
              </a:rPr>
              <a:t>=&gt; </a:t>
            </a:r>
            <a:r>
              <a:rPr lang="ru-RU" b="0" strike="noStrike" spc="-1" dirty="0">
                <a:solidFill>
                  <a:srgbClr val="000000"/>
                </a:solidFill>
                <a:latin typeface="Arial"/>
              </a:rPr>
              <a:t>упаковка и распаковка</a:t>
            </a: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lang="ru-RU" spc="-1" dirty="0">
                <a:solidFill>
                  <a:srgbClr val="000000"/>
                </a:solidFill>
                <a:latin typeface="Arial"/>
              </a:rPr>
              <a:t>Нужно самим проверять какого типа данные хранятся</a:t>
            </a:r>
            <a:endParaRPr lang="ru-RU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endParaRPr lang="ru-RU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2" name="Группа 21">
            <a:extLst>
              <a:ext uri="{FF2B5EF4-FFF2-40B4-BE49-F238E27FC236}">
                <a16:creationId xmlns:a16="http://schemas.microsoft.com/office/drawing/2014/main" id="{03FA8C3A-9C4A-4D28-AFAF-684B9A4B6378}"/>
              </a:ext>
            </a:extLst>
          </p:cNvPr>
          <p:cNvGrpSpPr/>
          <p:nvPr/>
        </p:nvGrpSpPr>
        <p:grpSpPr>
          <a:xfrm>
            <a:off x="1353308" y="2379004"/>
            <a:ext cx="5354720" cy="1091780"/>
            <a:chOff x="782725" y="1655062"/>
            <a:chExt cx="5354720" cy="1091780"/>
          </a:xfrm>
        </p:grpSpPr>
        <p:sp>
          <p:nvSpPr>
            <p:cNvPr id="2" name="Прямоугольник 1">
              <a:extLst>
                <a:ext uri="{FF2B5EF4-FFF2-40B4-BE49-F238E27FC236}">
                  <a16:creationId xmlns:a16="http://schemas.microsoft.com/office/drawing/2014/main" id="{84847B3E-DFEC-4E40-B9BF-318600C8766A}"/>
                </a:ext>
              </a:extLst>
            </p:cNvPr>
            <p:cNvSpPr/>
            <p:nvPr/>
          </p:nvSpPr>
          <p:spPr>
            <a:xfrm>
              <a:off x="1141170" y="1655062"/>
              <a:ext cx="716889" cy="38770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" name="Прямоугольник 4">
              <a:extLst>
                <a:ext uri="{FF2B5EF4-FFF2-40B4-BE49-F238E27FC236}">
                  <a16:creationId xmlns:a16="http://schemas.microsoft.com/office/drawing/2014/main" id="{4BEBDCC7-727E-490F-AE16-BEE087FAAB7A}"/>
                </a:ext>
              </a:extLst>
            </p:cNvPr>
            <p:cNvSpPr/>
            <p:nvPr/>
          </p:nvSpPr>
          <p:spPr>
            <a:xfrm>
              <a:off x="1865374" y="1655063"/>
              <a:ext cx="716889" cy="38770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Прямоугольник 5">
              <a:extLst>
                <a:ext uri="{FF2B5EF4-FFF2-40B4-BE49-F238E27FC236}">
                  <a16:creationId xmlns:a16="http://schemas.microsoft.com/office/drawing/2014/main" id="{2C122978-07B0-4942-9B90-DC78F7AE72FB}"/>
                </a:ext>
              </a:extLst>
            </p:cNvPr>
            <p:cNvSpPr/>
            <p:nvPr/>
          </p:nvSpPr>
          <p:spPr>
            <a:xfrm>
              <a:off x="2574948" y="1655064"/>
              <a:ext cx="716889" cy="38770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Прямоугольник 6">
              <a:extLst>
                <a:ext uri="{FF2B5EF4-FFF2-40B4-BE49-F238E27FC236}">
                  <a16:creationId xmlns:a16="http://schemas.microsoft.com/office/drawing/2014/main" id="{9D5CFD8E-7D56-4E05-8BA0-7F983FA5D6DE}"/>
                </a:ext>
              </a:extLst>
            </p:cNvPr>
            <p:cNvSpPr/>
            <p:nvPr/>
          </p:nvSpPr>
          <p:spPr>
            <a:xfrm>
              <a:off x="3291837" y="1660548"/>
              <a:ext cx="716889" cy="38770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Прямоугольник 7">
              <a:extLst>
                <a:ext uri="{FF2B5EF4-FFF2-40B4-BE49-F238E27FC236}">
                  <a16:creationId xmlns:a16="http://schemas.microsoft.com/office/drawing/2014/main" id="{3AB88B05-F752-440C-9EFD-DDD827BDA2B3}"/>
                </a:ext>
              </a:extLst>
            </p:cNvPr>
            <p:cNvSpPr/>
            <p:nvPr/>
          </p:nvSpPr>
          <p:spPr>
            <a:xfrm>
              <a:off x="4008726" y="1660550"/>
              <a:ext cx="716889" cy="38770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Прямоугольник 8">
              <a:extLst>
                <a:ext uri="{FF2B5EF4-FFF2-40B4-BE49-F238E27FC236}">
                  <a16:creationId xmlns:a16="http://schemas.microsoft.com/office/drawing/2014/main" id="{EE2BE08F-0CD3-4406-A372-623461FAB828}"/>
                </a:ext>
              </a:extLst>
            </p:cNvPr>
            <p:cNvSpPr/>
            <p:nvPr/>
          </p:nvSpPr>
          <p:spPr>
            <a:xfrm>
              <a:off x="5420556" y="1660548"/>
              <a:ext cx="716889" cy="38770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Прямоугольник 9">
              <a:extLst>
                <a:ext uri="{FF2B5EF4-FFF2-40B4-BE49-F238E27FC236}">
                  <a16:creationId xmlns:a16="http://schemas.microsoft.com/office/drawing/2014/main" id="{E2021003-F333-41A5-8473-6B6BF44796BD}"/>
                </a:ext>
              </a:extLst>
            </p:cNvPr>
            <p:cNvSpPr/>
            <p:nvPr/>
          </p:nvSpPr>
          <p:spPr>
            <a:xfrm>
              <a:off x="4710986" y="1660549"/>
              <a:ext cx="716889" cy="38770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" name="Прямоугольник 10">
              <a:extLst>
                <a:ext uri="{FF2B5EF4-FFF2-40B4-BE49-F238E27FC236}">
                  <a16:creationId xmlns:a16="http://schemas.microsoft.com/office/drawing/2014/main" id="{D9C0F980-9494-4530-B822-5C8E304A9936}"/>
                </a:ext>
              </a:extLst>
            </p:cNvPr>
            <p:cNvSpPr/>
            <p:nvPr/>
          </p:nvSpPr>
          <p:spPr>
            <a:xfrm>
              <a:off x="782725" y="2333541"/>
              <a:ext cx="716889" cy="38770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" name="Прямоугольник 11">
              <a:extLst>
                <a:ext uri="{FF2B5EF4-FFF2-40B4-BE49-F238E27FC236}">
                  <a16:creationId xmlns:a16="http://schemas.microsoft.com/office/drawing/2014/main" id="{3D19787F-838B-45C5-9540-4F129F975CAC}"/>
                </a:ext>
              </a:extLst>
            </p:cNvPr>
            <p:cNvSpPr/>
            <p:nvPr/>
          </p:nvSpPr>
          <p:spPr>
            <a:xfrm>
              <a:off x="1865374" y="2359137"/>
              <a:ext cx="716889" cy="38770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C3BA9C59-7AC2-44AE-85C8-495E21362FA5}"/>
                </a:ext>
              </a:extLst>
            </p:cNvPr>
            <p:cNvSpPr/>
            <p:nvPr/>
          </p:nvSpPr>
          <p:spPr>
            <a:xfrm>
              <a:off x="2867466" y="2359137"/>
              <a:ext cx="716889" cy="38770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" name="Прямоугольник 13">
              <a:extLst>
                <a:ext uri="{FF2B5EF4-FFF2-40B4-BE49-F238E27FC236}">
                  <a16:creationId xmlns:a16="http://schemas.microsoft.com/office/drawing/2014/main" id="{4632522C-DFF7-4035-BF70-B5DDEA6A0073}"/>
                </a:ext>
              </a:extLst>
            </p:cNvPr>
            <p:cNvSpPr/>
            <p:nvPr/>
          </p:nvSpPr>
          <p:spPr>
            <a:xfrm>
              <a:off x="3869558" y="2359137"/>
              <a:ext cx="716889" cy="38770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4" name="Прямая со стрелкой 3">
              <a:extLst>
                <a:ext uri="{FF2B5EF4-FFF2-40B4-BE49-F238E27FC236}">
                  <a16:creationId xmlns:a16="http://schemas.microsoft.com/office/drawing/2014/main" id="{E1D0612A-592A-4AEE-97B1-539ECA19DE65}"/>
                </a:ext>
              </a:extLst>
            </p:cNvPr>
            <p:cNvCxnSpPr>
              <a:endCxn id="11" idx="0"/>
            </p:cNvCxnSpPr>
            <p:nvPr/>
          </p:nvCxnSpPr>
          <p:spPr>
            <a:xfrm flipH="1">
              <a:off x="1141170" y="1848914"/>
              <a:ext cx="292609" cy="48462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Прямая со стрелкой 17">
              <a:extLst>
                <a:ext uri="{FF2B5EF4-FFF2-40B4-BE49-F238E27FC236}">
                  <a16:creationId xmlns:a16="http://schemas.microsoft.com/office/drawing/2014/main" id="{F0D3BB8A-4623-419D-96D6-ACBD4889CD39}"/>
                </a:ext>
              </a:extLst>
            </p:cNvPr>
            <p:cNvCxnSpPr/>
            <p:nvPr/>
          </p:nvCxnSpPr>
          <p:spPr>
            <a:xfrm flipH="1">
              <a:off x="2062879" y="1925728"/>
              <a:ext cx="292609" cy="48462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Прямая со стрелкой 18">
              <a:extLst>
                <a:ext uri="{FF2B5EF4-FFF2-40B4-BE49-F238E27FC236}">
                  <a16:creationId xmlns:a16="http://schemas.microsoft.com/office/drawing/2014/main" id="{F27CAE4E-86BB-40F7-8AFB-3C7CA45CD1F8}"/>
                </a:ext>
              </a:extLst>
            </p:cNvPr>
            <p:cNvCxnSpPr>
              <a:cxnSpLocks/>
            </p:cNvCxnSpPr>
            <p:nvPr/>
          </p:nvCxnSpPr>
          <p:spPr>
            <a:xfrm>
              <a:off x="3057748" y="1922043"/>
              <a:ext cx="58521" cy="51299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Прямая со стрелкой 20">
              <a:extLst>
                <a:ext uri="{FF2B5EF4-FFF2-40B4-BE49-F238E27FC236}">
                  <a16:creationId xmlns:a16="http://schemas.microsoft.com/office/drawing/2014/main" id="{88DF649E-4998-42EE-AEE0-CDAB28928137}"/>
                </a:ext>
              </a:extLst>
            </p:cNvPr>
            <p:cNvCxnSpPr>
              <a:cxnSpLocks/>
            </p:cNvCxnSpPr>
            <p:nvPr/>
          </p:nvCxnSpPr>
          <p:spPr>
            <a:xfrm>
              <a:off x="3805729" y="1901042"/>
              <a:ext cx="323692" cy="5340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950FB65B-A72B-40A7-85B2-3D155EA03BCE}"/>
              </a:ext>
            </a:extLst>
          </p:cNvPr>
          <p:cNvSpPr/>
          <p:nvPr/>
        </p:nvSpPr>
        <p:spPr>
          <a:xfrm>
            <a:off x="387696" y="2396322"/>
            <a:ext cx="716889" cy="3877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14D20C87-A148-4AC5-BB64-C67160A00CA8}"/>
              </a:ext>
            </a:extLst>
          </p:cNvPr>
          <p:cNvCxnSpPr>
            <a:cxnSpLocks/>
            <a:endCxn id="2" idx="1"/>
          </p:cNvCxnSpPr>
          <p:nvPr/>
        </p:nvCxnSpPr>
        <p:spPr>
          <a:xfrm flipV="1">
            <a:off x="965601" y="2572857"/>
            <a:ext cx="746152" cy="54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2BD15CA-3129-407F-A62B-680804002A25}"/>
              </a:ext>
            </a:extLst>
          </p:cNvPr>
          <p:cNvSpPr txBox="1"/>
          <p:nvPr/>
        </p:nvSpPr>
        <p:spPr>
          <a:xfrm>
            <a:off x="234071" y="1865295"/>
            <a:ext cx="1865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ArrayList</a:t>
            </a:r>
            <a:r>
              <a:rPr lang="en-US" dirty="0"/>
              <a:t> list</a:t>
            </a:r>
            <a:endParaRPr lang="ru-RU" dirty="0"/>
          </a:p>
        </p:txBody>
      </p:sp>
      <p:sp>
        <p:nvSpPr>
          <p:cNvPr id="28" name="Левая фигурная скобка 27">
            <a:extLst>
              <a:ext uri="{FF2B5EF4-FFF2-40B4-BE49-F238E27FC236}">
                <a16:creationId xmlns:a16="http://schemas.microsoft.com/office/drawing/2014/main" id="{D39308F4-1BE5-4F11-BFB0-8A68C50BE673}"/>
              </a:ext>
            </a:extLst>
          </p:cNvPr>
          <p:cNvSpPr/>
          <p:nvPr/>
        </p:nvSpPr>
        <p:spPr>
          <a:xfrm rot="5400000">
            <a:off x="3977893" y="-589755"/>
            <a:ext cx="339648" cy="4871932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D9B427E-FC86-4E5A-BAF1-7DC9FCA7773B}"/>
              </a:ext>
            </a:extLst>
          </p:cNvPr>
          <p:cNvSpPr txBox="1"/>
          <p:nvPr/>
        </p:nvSpPr>
        <p:spPr>
          <a:xfrm>
            <a:off x="3489344" y="1322441"/>
            <a:ext cx="2150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Capacity</a:t>
            </a:r>
            <a:endParaRPr lang="ru-RU" dirty="0"/>
          </a:p>
        </p:txBody>
      </p:sp>
      <p:sp>
        <p:nvSpPr>
          <p:cNvPr id="31" name="Левая фигурная скобка 30">
            <a:extLst>
              <a:ext uri="{FF2B5EF4-FFF2-40B4-BE49-F238E27FC236}">
                <a16:creationId xmlns:a16="http://schemas.microsoft.com/office/drawing/2014/main" id="{FC0E7094-7A89-4EE8-A788-8A939967031A}"/>
              </a:ext>
            </a:extLst>
          </p:cNvPr>
          <p:cNvSpPr/>
          <p:nvPr/>
        </p:nvSpPr>
        <p:spPr>
          <a:xfrm rot="5400000">
            <a:off x="2981067" y="782587"/>
            <a:ext cx="358193" cy="2823672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475B28A-8FCE-4F7B-828E-B63FF46445E7}"/>
              </a:ext>
            </a:extLst>
          </p:cNvPr>
          <p:cNvSpPr txBox="1"/>
          <p:nvPr/>
        </p:nvSpPr>
        <p:spPr>
          <a:xfrm>
            <a:off x="3182103" y="1819690"/>
            <a:ext cx="2150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Count</a:t>
            </a:r>
            <a:endParaRPr lang="ru-RU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0951177-B439-4B36-BE3C-12D172C0E11D}"/>
              </a:ext>
            </a:extLst>
          </p:cNvPr>
          <p:cNvSpPr txBox="1"/>
          <p:nvPr/>
        </p:nvSpPr>
        <p:spPr>
          <a:xfrm>
            <a:off x="1826966" y="2720145"/>
            <a:ext cx="8668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pc="-1" dirty="0">
                <a:solidFill>
                  <a:srgbClr val="000000"/>
                </a:solidFill>
                <a:latin typeface="Arial"/>
              </a:rPr>
              <a:t>object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569636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4CD7EE-64E6-45A1-81A4-163659591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4400" b="0" strike="noStrike" spc="-1" dirty="0">
                <a:solidFill>
                  <a:srgbClr val="000000"/>
                </a:solidFill>
                <a:latin typeface="Arial"/>
              </a:rPr>
              <a:t>Класс </a:t>
            </a:r>
            <a:r>
              <a:rPr lang="ru-RU" sz="4400" b="0" strike="noStrike" spc="-1" dirty="0" err="1">
                <a:solidFill>
                  <a:srgbClr val="000000"/>
                </a:solidFill>
                <a:latin typeface="Arial"/>
              </a:rPr>
              <a:t>ArrayList</a:t>
            </a:r>
            <a:r>
              <a:rPr lang="ru-RU" sz="44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196592A-32E4-4DE0-BE8B-FAFF55FC02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12" y="1568590"/>
            <a:ext cx="4911509" cy="5077198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CE8863D-0438-42E6-A7BB-24A6A3EE2E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7020" y="1763885"/>
            <a:ext cx="2721115" cy="4128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9314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4CD7EE-64E6-45A1-81A4-163659591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4400" b="0" strike="noStrike" spc="-1" dirty="0">
                <a:solidFill>
                  <a:srgbClr val="000000"/>
                </a:solidFill>
                <a:latin typeface="Arial"/>
              </a:rPr>
              <a:t>Класс </a:t>
            </a:r>
            <a:r>
              <a:rPr lang="ru-RU" sz="4400" b="0" strike="noStrike" spc="-1" dirty="0" err="1">
                <a:solidFill>
                  <a:srgbClr val="000000"/>
                </a:solidFill>
                <a:latin typeface="Arial"/>
              </a:rPr>
              <a:t>ArrayList</a:t>
            </a:r>
            <a:r>
              <a:rPr lang="ru-RU" sz="44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25A2610-603B-4714-82C3-9B112BD91A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1471319"/>
            <a:ext cx="5774267" cy="2291849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537FE2B-BD12-4AD1-AC5C-42C02A86BF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644" y="4247284"/>
            <a:ext cx="7608711" cy="1361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1309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Заголовок 1"/>
          <p:cNvSpPr txBox="1"/>
          <p:nvPr/>
        </p:nvSpPr>
        <p:spPr>
          <a:xfrm>
            <a:off x="457380" y="4802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4400" b="0" strike="noStrike" spc="-1" dirty="0" err="1">
                <a:solidFill>
                  <a:srgbClr val="000000"/>
                </a:solidFill>
                <a:latin typeface="Arial"/>
              </a:rPr>
              <a:t>Hashtable</a:t>
            </a:r>
            <a:r>
              <a:rPr lang="ru-RU" sz="4400" b="0" strike="noStrike" spc="-1" dirty="0">
                <a:solidFill>
                  <a:srgbClr val="000000"/>
                </a:solidFill>
                <a:latin typeface="Arial"/>
              </a:rPr>
              <a:t>  </a:t>
            </a:r>
          </a:p>
        </p:txBody>
      </p:sp>
      <p:sp>
        <p:nvSpPr>
          <p:cNvPr id="402" name="Содержимое 6"/>
          <p:cNvSpPr txBox="1"/>
          <p:nvPr/>
        </p:nvSpPr>
        <p:spPr>
          <a:xfrm>
            <a:off x="354787" y="4599875"/>
            <a:ext cx="8229240" cy="1457109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lang="ru-RU" sz="1600" b="1" strike="noStrike" spc="-1" dirty="0">
                <a:solidFill>
                  <a:srgbClr val="000000"/>
                </a:solidFill>
                <a:latin typeface="Arial"/>
              </a:rPr>
              <a:t>Класс </a:t>
            </a:r>
            <a:r>
              <a:rPr lang="ru-RU" sz="1600" b="1" strike="noStrike" spc="-1" dirty="0" err="1">
                <a:solidFill>
                  <a:srgbClr val="000000"/>
                </a:solidFill>
                <a:latin typeface="Arial"/>
              </a:rPr>
              <a:t>Hashtable</a:t>
            </a:r>
            <a:r>
              <a:rPr lang="ru-RU" sz="1600" b="0" strike="noStrike" spc="-1" dirty="0">
                <a:solidFill>
                  <a:srgbClr val="000000"/>
                </a:solidFill>
                <a:latin typeface="Arial"/>
              </a:rPr>
              <a:t> предназначен для создания коллекции, в которой для хранения объектов используется </a:t>
            </a:r>
            <a:r>
              <a:rPr lang="ru-RU" sz="1600" b="1" strike="noStrike" spc="-1" dirty="0">
                <a:solidFill>
                  <a:srgbClr val="000000"/>
                </a:solidFill>
                <a:latin typeface="Arial"/>
              </a:rPr>
              <a:t>хеш-таблица</a:t>
            </a:r>
            <a:r>
              <a:rPr lang="ru-RU" sz="1600" b="0" i="1" strike="noStrike" spc="-1" dirty="0">
                <a:solidFill>
                  <a:srgbClr val="000000"/>
                </a:solidFill>
                <a:latin typeface="Arial"/>
              </a:rPr>
              <a:t>.</a:t>
            </a:r>
            <a:endParaRPr lang="ru-RU" sz="1600" b="0" strike="noStrike" spc="-1" dirty="0">
              <a:solidFill>
                <a:srgbClr val="000000"/>
              </a:solidFill>
              <a:latin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spc="-1" dirty="0">
                <a:solidFill>
                  <a:srgbClr val="000000"/>
                </a:solidFill>
                <a:latin typeface="Arial"/>
              </a:rPr>
              <a:t>Реализован на базе хеш-таблицы с открытой адресацией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spc="-1" dirty="0">
                <a:solidFill>
                  <a:srgbClr val="000000"/>
                </a:solidFill>
                <a:latin typeface="Arial"/>
              </a:rPr>
              <a:t>Хранит пары Ключ-Значение, ключ должен зависеть от Значения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spc="-1" dirty="0">
                <a:solidFill>
                  <a:srgbClr val="000000"/>
                </a:solidFill>
                <a:latin typeface="Arial"/>
              </a:rPr>
              <a:t>Ключи должны быть уникальными</a:t>
            </a:r>
          </a:p>
        </p:txBody>
      </p:sp>
      <p:grpSp>
        <p:nvGrpSpPr>
          <p:cNvPr id="36" name="Группа 35">
            <a:extLst>
              <a:ext uri="{FF2B5EF4-FFF2-40B4-BE49-F238E27FC236}">
                <a16:creationId xmlns:a16="http://schemas.microsoft.com/office/drawing/2014/main" id="{139F1713-1E54-4DBD-A222-EEC801C84B83}"/>
              </a:ext>
            </a:extLst>
          </p:cNvPr>
          <p:cNvGrpSpPr/>
          <p:nvPr/>
        </p:nvGrpSpPr>
        <p:grpSpPr>
          <a:xfrm>
            <a:off x="687629" y="926758"/>
            <a:ext cx="1755648" cy="2320931"/>
            <a:chOff x="687629" y="1338682"/>
            <a:chExt cx="1755648" cy="2320931"/>
          </a:xfrm>
        </p:grpSpPr>
        <p:grpSp>
          <p:nvGrpSpPr>
            <p:cNvPr id="3" name="Группа 2">
              <a:extLst>
                <a:ext uri="{FF2B5EF4-FFF2-40B4-BE49-F238E27FC236}">
                  <a16:creationId xmlns:a16="http://schemas.microsoft.com/office/drawing/2014/main" id="{43F74FE1-DEBF-4C51-A96F-D8F2ABC6EE8A}"/>
                </a:ext>
              </a:extLst>
            </p:cNvPr>
            <p:cNvGrpSpPr/>
            <p:nvPr/>
          </p:nvGrpSpPr>
          <p:grpSpPr>
            <a:xfrm>
              <a:off x="687629" y="1338682"/>
              <a:ext cx="1755648" cy="1710683"/>
              <a:chOff x="687629" y="1338682"/>
              <a:chExt cx="1755648" cy="1710683"/>
            </a:xfrm>
          </p:grpSpPr>
          <p:sp>
            <p:nvSpPr>
              <p:cNvPr id="2" name="Прямоугольник 1">
                <a:extLst>
                  <a:ext uri="{FF2B5EF4-FFF2-40B4-BE49-F238E27FC236}">
                    <a16:creationId xmlns:a16="http://schemas.microsoft.com/office/drawing/2014/main" id="{B42A9C89-C9DA-4192-BE70-6F19A022A8CA}"/>
                  </a:ext>
                </a:extLst>
              </p:cNvPr>
              <p:cNvSpPr/>
              <p:nvPr/>
            </p:nvSpPr>
            <p:spPr>
              <a:xfrm>
                <a:off x="687629" y="1338682"/>
                <a:ext cx="1755648" cy="20482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0</a:t>
                </a:r>
                <a:endParaRPr lang="ru-RU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Прямоугольник 4">
                <a:extLst>
                  <a:ext uri="{FF2B5EF4-FFF2-40B4-BE49-F238E27FC236}">
                    <a16:creationId xmlns:a16="http://schemas.microsoft.com/office/drawing/2014/main" id="{C58CC0B1-12E8-4A5E-8EB3-38505AF22598}"/>
                  </a:ext>
                </a:extLst>
              </p:cNvPr>
              <p:cNvSpPr/>
              <p:nvPr/>
            </p:nvSpPr>
            <p:spPr>
              <a:xfrm>
                <a:off x="687629" y="1558136"/>
                <a:ext cx="1755648" cy="20482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1</a:t>
                </a:r>
                <a:endParaRPr lang="ru-RU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Прямоугольник 5">
                <a:extLst>
                  <a:ext uri="{FF2B5EF4-FFF2-40B4-BE49-F238E27FC236}">
                    <a16:creationId xmlns:a16="http://schemas.microsoft.com/office/drawing/2014/main" id="{C31C4BDB-32D8-4E4E-9971-266B05781F32}"/>
                  </a:ext>
                </a:extLst>
              </p:cNvPr>
              <p:cNvSpPr/>
              <p:nvPr/>
            </p:nvSpPr>
            <p:spPr>
              <a:xfrm>
                <a:off x="687629" y="1772106"/>
                <a:ext cx="1755648" cy="20482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2</a:t>
                </a:r>
                <a:endParaRPr lang="ru-RU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Прямоугольник 6">
                <a:extLst>
                  <a:ext uri="{FF2B5EF4-FFF2-40B4-BE49-F238E27FC236}">
                    <a16:creationId xmlns:a16="http://schemas.microsoft.com/office/drawing/2014/main" id="{23D2FF48-6228-4540-AA50-6018F81042CE}"/>
                  </a:ext>
                </a:extLst>
              </p:cNvPr>
              <p:cNvSpPr/>
              <p:nvPr/>
            </p:nvSpPr>
            <p:spPr>
              <a:xfrm>
                <a:off x="687629" y="1976931"/>
                <a:ext cx="1755648" cy="20482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3</a:t>
                </a:r>
                <a:endParaRPr lang="ru-RU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Прямоугольник 7">
                <a:extLst>
                  <a:ext uri="{FF2B5EF4-FFF2-40B4-BE49-F238E27FC236}">
                    <a16:creationId xmlns:a16="http://schemas.microsoft.com/office/drawing/2014/main" id="{203BC384-3546-4239-A974-16589640544E}"/>
                  </a:ext>
                </a:extLst>
              </p:cNvPr>
              <p:cNvSpPr/>
              <p:nvPr/>
            </p:nvSpPr>
            <p:spPr>
              <a:xfrm>
                <a:off x="687629" y="2181756"/>
                <a:ext cx="1755648" cy="20482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4</a:t>
                </a:r>
                <a:endParaRPr lang="ru-RU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Прямоугольник 8">
                <a:extLst>
                  <a:ext uri="{FF2B5EF4-FFF2-40B4-BE49-F238E27FC236}">
                    <a16:creationId xmlns:a16="http://schemas.microsoft.com/office/drawing/2014/main" id="{2C0B41A1-4647-4685-AAEB-24183F695DE7}"/>
                  </a:ext>
                </a:extLst>
              </p:cNvPr>
              <p:cNvSpPr/>
              <p:nvPr/>
            </p:nvSpPr>
            <p:spPr>
              <a:xfrm>
                <a:off x="687629" y="2402684"/>
                <a:ext cx="1755648" cy="20482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5</a:t>
                </a:r>
                <a:endParaRPr lang="ru-RU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Прямоугольник 9">
                <a:extLst>
                  <a:ext uri="{FF2B5EF4-FFF2-40B4-BE49-F238E27FC236}">
                    <a16:creationId xmlns:a16="http://schemas.microsoft.com/office/drawing/2014/main" id="{925891D6-A38B-4A61-BA96-C155B3C3ED3C}"/>
                  </a:ext>
                </a:extLst>
              </p:cNvPr>
              <p:cNvSpPr/>
              <p:nvPr/>
            </p:nvSpPr>
            <p:spPr>
              <a:xfrm>
                <a:off x="687629" y="2623612"/>
                <a:ext cx="1755648" cy="20482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6</a:t>
                </a:r>
                <a:endParaRPr lang="ru-RU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Прямоугольник 10">
                <a:extLst>
                  <a:ext uri="{FF2B5EF4-FFF2-40B4-BE49-F238E27FC236}">
                    <a16:creationId xmlns:a16="http://schemas.microsoft.com/office/drawing/2014/main" id="{7EA0DE80-8E85-4486-9BB5-27109F2A5A18}"/>
                  </a:ext>
                </a:extLst>
              </p:cNvPr>
              <p:cNvSpPr/>
              <p:nvPr/>
            </p:nvSpPr>
            <p:spPr>
              <a:xfrm>
                <a:off x="687629" y="2844540"/>
                <a:ext cx="1755648" cy="20482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7</a:t>
                </a:r>
                <a:endParaRPr lang="ru-RU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7" name="Прямоугольник 26">
              <a:extLst>
                <a:ext uri="{FF2B5EF4-FFF2-40B4-BE49-F238E27FC236}">
                  <a16:creationId xmlns:a16="http://schemas.microsoft.com/office/drawing/2014/main" id="{AC3E11B3-52AF-4570-8AD9-DCB555534CC4}"/>
                </a:ext>
              </a:extLst>
            </p:cNvPr>
            <p:cNvSpPr/>
            <p:nvPr/>
          </p:nvSpPr>
          <p:spPr>
            <a:xfrm>
              <a:off x="687629" y="3056163"/>
              <a:ext cx="1755648" cy="2048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8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28" name="Прямоугольник 27">
              <a:extLst>
                <a:ext uri="{FF2B5EF4-FFF2-40B4-BE49-F238E27FC236}">
                  <a16:creationId xmlns:a16="http://schemas.microsoft.com/office/drawing/2014/main" id="{E1E14C5F-9F5E-45A2-AD36-1ED1633C4837}"/>
                </a:ext>
              </a:extLst>
            </p:cNvPr>
            <p:cNvSpPr/>
            <p:nvPr/>
          </p:nvSpPr>
          <p:spPr>
            <a:xfrm>
              <a:off x="687629" y="3260988"/>
              <a:ext cx="1755648" cy="2048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9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29" name="Прямоугольник 28">
              <a:extLst>
                <a:ext uri="{FF2B5EF4-FFF2-40B4-BE49-F238E27FC236}">
                  <a16:creationId xmlns:a16="http://schemas.microsoft.com/office/drawing/2014/main" id="{F47BC3C6-87AB-401F-A0D3-4DC94B88369C}"/>
                </a:ext>
              </a:extLst>
            </p:cNvPr>
            <p:cNvSpPr/>
            <p:nvPr/>
          </p:nvSpPr>
          <p:spPr>
            <a:xfrm>
              <a:off x="687629" y="3454788"/>
              <a:ext cx="1755648" cy="2048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10</a:t>
              </a:r>
              <a:endParaRPr lang="ru-RU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2" name="Группа 31">
            <a:extLst>
              <a:ext uri="{FF2B5EF4-FFF2-40B4-BE49-F238E27FC236}">
                <a16:creationId xmlns:a16="http://schemas.microsoft.com/office/drawing/2014/main" id="{C38A5F28-5751-4073-AF7F-7936234F53B0}"/>
              </a:ext>
            </a:extLst>
          </p:cNvPr>
          <p:cNvGrpSpPr/>
          <p:nvPr/>
        </p:nvGrpSpPr>
        <p:grpSpPr>
          <a:xfrm>
            <a:off x="4154854" y="1338681"/>
            <a:ext cx="2413836" cy="1735893"/>
            <a:chOff x="4154854" y="1338681"/>
            <a:chExt cx="2413836" cy="1735893"/>
          </a:xfrm>
        </p:grpSpPr>
        <p:sp>
          <p:nvSpPr>
            <p:cNvPr id="4" name="Прямоугольник 3">
              <a:extLst>
                <a:ext uri="{FF2B5EF4-FFF2-40B4-BE49-F238E27FC236}">
                  <a16:creationId xmlns:a16="http://schemas.microsoft.com/office/drawing/2014/main" id="{F8A2121C-E772-429F-B769-76027D23A060}"/>
                </a:ext>
              </a:extLst>
            </p:cNvPr>
            <p:cNvSpPr/>
            <p:nvPr/>
          </p:nvSpPr>
          <p:spPr>
            <a:xfrm>
              <a:off x="4162349" y="1338682"/>
              <a:ext cx="702259" cy="35112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abc</a:t>
              </a:r>
              <a:endParaRPr lang="ru-RU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4" name="Прямоугольник 13">
              <a:extLst>
                <a:ext uri="{FF2B5EF4-FFF2-40B4-BE49-F238E27FC236}">
                  <a16:creationId xmlns:a16="http://schemas.microsoft.com/office/drawing/2014/main" id="{A8980475-2EDB-42AE-B377-B8EE86A5875C}"/>
                </a:ext>
              </a:extLst>
            </p:cNvPr>
            <p:cNvSpPr/>
            <p:nvPr/>
          </p:nvSpPr>
          <p:spPr>
            <a:xfrm>
              <a:off x="4154854" y="1804273"/>
              <a:ext cx="702259" cy="35112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bcd</a:t>
              </a:r>
              <a:endParaRPr lang="ru-RU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68ED98A1-2178-40F8-B916-B2EEB61AE97F}"/>
                </a:ext>
              </a:extLst>
            </p:cNvPr>
            <p:cNvSpPr/>
            <p:nvPr/>
          </p:nvSpPr>
          <p:spPr>
            <a:xfrm>
              <a:off x="4154854" y="2272483"/>
              <a:ext cx="702259" cy="35112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cbe</a:t>
              </a:r>
              <a:endParaRPr lang="ru-RU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6" name="Прямоугольник 15">
              <a:extLst>
                <a:ext uri="{FF2B5EF4-FFF2-40B4-BE49-F238E27FC236}">
                  <a16:creationId xmlns:a16="http://schemas.microsoft.com/office/drawing/2014/main" id="{4E90F14A-56E0-4B9D-9227-1121F7AE5CCB}"/>
                </a:ext>
              </a:extLst>
            </p:cNvPr>
            <p:cNvSpPr/>
            <p:nvPr/>
          </p:nvSpPr>
          <p:spPr>
            <a:xfrm>
              <a:off x="4154854" y="2723445"/>
              <a:ext cx="702259" cy="35112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dbc</a:t>
              </a:r>
              <a:endParaRPr lang="ru-RU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2" name="Прямоугольник 11">
              <a:extLst>
                <a:ext uri="{FF2B5EF4-FFF2-40B4-BE49-F238E27FC236}">
                  <a16:creationId xmlns:a16="http://schemas.microsoft.com/office/drawing/2014/main" id="{BC91C973-587B-443A-8ECC-981654A7AAF3}"/>
                </a:ext>
              </a:extLst>
            </p:cNvPr>
            <p:cNvSpPr/>
            <p:nvPr/>
          </p:nvSpPr>
          <p:spPr>
            <a:xfrm>
              <a:off x="5223053" y="1338681"/>
              <a:ext cx="1104597" cy="35112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1+2+3=6</a:t>
              </a:r>
              <a:endParaRPr lang="ru-RU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17" name="Прямая со стрелкой 16">
              <a:extLst>
                <a:ext uri="{FF2B5EF4-FFF2-40B4-BE49-F238E27FC236}">
                  <a16:creationId xmlns:a16="http://schemas.microsoft.com/office/drawing/2014/main" id="{937A3A5E-F2F1-42FE-82BE-7DA1888019F0}"/>
                </a:ext>
              </a:extLst>
            </p:cNvPr>
            <p:cNvCxnSpPr>
              <a:stCxn id="4" idx="3"/>
              <a:endCxn id="12" idx="1"/>
            </p:cNvCxnSpPr>
            <p:nvPr/>
          </p:nvCxnSpPr>
          <p:spPr>
            <a:xfrm flipV="1">
              <a:off x="4864608" y="1514246"/>
              <a:ext cx="358445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Прямая со стрелкой 32">
              <a:extLst>
                <a:ext uri="{FF2B5EF4-FFF2-40B4-BE49-F238E27FC236}">
                  <a16:creationId xmlns:a16="http://schemas.microsoft.com/office/drawing/2014/main" id="{1525404E-E495-4999-9C9B-E0C69AD0E20B}"/>
                </a:ext>
              </a:extLst>
            </p:cNvPr>
            <p:cNvCxnSpPr/>
            <p:nvPr/>
          </p:nvCxnSpPr>
          <p:spPr>
            <a:xfrm flipV="1">
              <a:off x="4890211" y="1976931"/>
              <a:ext cx="358445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Прямая со стрелкой 33">
              <a:extLst>
                <a:ext uri="{FF2B5EF4-FFF2-40B4-BE49-F238E27FC236}">
                  <a16:creationId xmlns:a16="http://schemas.microsoft.com/office/drawing/2014/main" id="{AEFFA7AB-3EE9-430F-90BD-42CFD6B431E6}"/>
                </a:ext>
              </a:extLst>
            </p:cNvPr>
            <p:cNvCxnSpPr/>
            <p:nvPr/>
          </p:nvCxnSpPr>
          <p:spPr>
            <a:xfrm flipV="1">
              <a:off x="4853455" y="2442523"/>
              <a:ext cx="358445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Прямая со стрелкой 34">
              <a:extLst>
                <a:ext uri="{FF2B5EF4-FFF2-40B4-BE49-F238E27FC236}">
                  <a16:creationId xmlns:a16="http://schemas.microsoft.com/office/drawing/2014/main" id="{3220CBC0-B5D3-46F4-8FBF-0C530F718DCA}"/>
                </a:ext>
              </a:extLst>
            </p:cNvPr>
            <p:cNvCxnSpPr/>
            <p:nvPr/>
          </p:nvCxnSpPr>
          <p:spPr>
            <a:xfrm flipV="1">
              <a:off x="4853454" y="2935739"/>
              <a:ext cx="358445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Прямоугольник 36">
              <a:extLst>
                <a:ext uri="{FF2B5EF4-FFF2-40B4-BE49-F238E27FC236}">
                  <a16:creationId xmlns:a16="http://schemas.microsoft.com/office/drawing/2014/main" id="{D9B42E99-11F5-43C7-A118-2FB49908B7E0}"/>
                </a:ext>
              </a:extLst>
            </p:cNvPr>
            <p:cNvSpPr/>
            <p:nvPr/>
          </p:nvSpPr>
          <p:spPr>
            <a:xfrm>
              <a:off x="5248656" y="1772106"/>
              <a:ext cx="1104597" cy="35112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2+3+4=9</a:t>
              </a:r>
              <a:endParaRPr lang="ru-RU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8" name="Прямоугольник 37">
              <a:extLst>
                <a:ext uri="{FF2B5EF4-FFF2-40B4-BE49-F238E27FC236}">
                  <a16:creationId xmlns:a16="http://schemas.microsoft.com/office/drawing/2014/main" id="{3D06FF27-0CB8-44A6-B99C-9BB98B7FB210}"/>
                </a:ext>
              </a:extLst>
            </p:cNvPr>
            <p:cNvSpPr/>
            <p:nvPr/>
          </p:nvSpPr>
          <p:spPr>
            <a:xfrm>
              <a:off x="5223053" y="2221988"/>
              <a:ext cx="1345637" cy="35112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3+2+5=10</a:t>
              </a:r>
              <a:endParaRPr lang="ru-RU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9" name="Прямоугольник 38">
              <a:extLst>
                <a:ext uri="{FF2B5EF4-FFF2-40B4-BE49-F238E27FC236}">
                  <a16:creationId xmlns:a16="http://schemas.microsoft.com/office/drawing/2014/main" id="{223063B5-BAEF-453B-982E-25CE05F61078}"/>
                </a:ext>
              </a:extLst>
            </p:cNvPr>
            <p:cNvSpPr/>
            <p:nvPr/>
          </p:nvSpPr>
          <p:spPr>
            <a:xfrm>
              <a:off x="5211900" y="2722263"/>
              <a:ext cx="1104597" cy="35112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4+2+3=9</a:t>
              </a:r>
              <a:endParaRPr lang="ru-RU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sp>
        <p:nvSpPr>
          <p:cNvPr id="42" name="Прямоугольник 41">
            <a:extLst>
              <a:ext uri="{FF2B5EF4-FFF2-40B4-BE49-F238E27FC236}">
                <a16:creationId xmlns:a16="http://schemas.microsoft.com/office/drawing/2014/main" id="{7BC4FF1B-45A3-4AE4-BF04-B0B6EBE3FC21}"/>
              </a:ext>
            </a:extLst>
          </p:cNvPr>
          <p:cNvSpPr/>
          <p:nvPr/>
        </p:nvSpPr>
        <p:spPr>
          <a:xfrm>
            <a:off x="687629" y="3265382"/>
            <a:ext cx="1755648" cy="204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11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3" name="Прямоугольник 42">
            <a:extLst>
              <a:ext uri="{FF2B5EF4-FFF2-40B4-BE49-F238E27FC236}">
                <a16:creationId xmlns:a16="http://schemas.microsoft.com/office/drawing/2014/main" id="{4CFA6093-3F75-4F52-8634-F07924C0F8D1}"/>
              </a:ext>
            </a:extLst>
          </p:cNvPr>
          <p:cNvSpPr/>
          <p:nvPr/>
        </p:nvSpPr>
        <p:spPr>
          <a:xfrm>
            <a:off x="687629" y="3470207"/>
            <a:ext cx="1755648" cy="2048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12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41" name="Соединитель: уступ 40">
            <a:extLst>
              <a:ext uri="{FF2B5EF4-FFF2-40B4-BE49-F238E27FC236}">
                <a16:creationId xmlns:a16="http://schemas.microsoft.com/office/drawing/2014/main" id="{DB4F112C-10B0-4DE2-8439-88758EAA8429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1779513" y="1514247"/>
            <a:ext cx="2382836" cy="791404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Соединитель: уступ 46">
            <a:extLst>
              <a:ext uri="{FF2B5EF4-FFF2-40B4-BE49-F238E27FC236}">
                <a16:creationId xmlns:a16="http://schemas.microsoft.com/office/drawing/2014/main" id="{ADBFAFB8-FF0C-407E-B2EB-5FF5AC5B386E}"/>
              </a:ext>
            </a:extLst>
          </p:cNvPr>
          <p:cNvCxnSpPr>
            <a:cxnSpLocks/>
          </p:cNvCxnSpPr>
          <p:nvPr/>
        </p:nvCxnSpPr>
        <p:spPr>
          <a:xfrm flipV="1">
            <a:off x="1768360" y="1966094"/>
            <a:ext cx="2382836" cy="791404"/>
          </a:xfrm>
          <a:prstGeom prst="bentConnector3">
            <a:avLst>
              <a:gd name="adj1" fmla="val 65043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Соединитель: уступ 48">
            <a:extLst>
              <a:ext uri="{FF2B5EF4-FFF2-40B4-BE49-F238E27FC236}">
                <a16:creationId xmlns:a16="http://schemas.microsoft.com/office/drawing/2014/main" id="{DB43E1BB-98A1-4322-A5A9-1E4BAD443639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1757207" y="2448048"/>
            <a:ext cx="2397647" cy="730568"/>
          </a:xfrm>
          <a:prstGeom prst="bentConnector3">
            <a:avLst>
              <a:gd name="adj1" fmla="val 70442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Соединитель: уступ 52">
            <a:extLst>
              <a:ext uri="{FF2B5EF4-FFF2-40B4-BE49-F238E27FC236}">
                <a16:creationId xmlns:a16="http://schemas.microsoft.com/office/drawing/2014/main" id="{5E695D11-42EC-4B55-A2E8-AB91B9BB7387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1760865" y="2899010"/>
            <a:ext cx="2393989" cy="501236"/>
          </a:xfrm>
          <a:prstGeom prst="bentConnector3">
            <a:avLst>
              <a:gd name="adj1" fmla="val 79029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6870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Заголовок 1"/>
          <p:cNvSpPr txBox="1"/>
          <p:nvPr/>
        </p:nvSpPr>
        <p:spPr>
          <a:xfrm>
            <a:off x="457200" y="-1565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4400" b="0" strike="noStrike" spc="-1">
                <a:solidFill>
                  <a:srgbClr val="000000"/>
                </a:solidFill>
                <a:latin typeface="Arial"/>
              </a:rPr>
              <a:t>Коллекции</a:t>
            </a:r>
          </a:p>
        </p:txBody>
      </p:sp>
      <p:sp>
        <p:nvSpPr>
          <p:cNvPr id="218" name="Содержимое 2"/>
          <p:cNvSpPr txBox="1"/>
          <p:nvPr/>
        </p:nvSpPr>
        <p:spPr>
          <a:xfrm>
            <a:off x="345463" y="890961"/>
            <a:ext cx="8452714" cy="1338338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"/>
            </a:pPr>
            <a:r>
              <a:rPr lang="ru-RU" sz="2400" b="1" strike="noStrike" spc="-1" dirty="0">
                <a:solidFill>
                  <a:srgbClr val="000000"/>
                </a:solidFill>
                <a:latin typeface="Arial"/>
              </a:rPr>
              <a:t>Коллекция </a:t>
            </a:r>
            <a:r>
              <a:rPr lang="ru-RU" sz="2400" b="0" strike="noStrike" spc="-1" dirty="0">
                <a:solidFill>
                  <a:srgbClr val="000000"/>
                </a:solidFill>
                <a:latin typeface="Arial"/>
              </a:rPr>
              <a:t>— программный объект, содержащий в себе набор значений одного или различных типов, и позволяющий обращаться к этим значениям.</a:t>
            </a:r>
          </a:p>
          <a:p>
            <a:pPr>
              <a:lnSpc>
                <a:spcPct val="100000"/>
              </a:lnSpc>
              <a:spcBef>
                <a:spcPts val="799"/>
              </a:spcBef>
            </a:pPr>
            <a:endParaRPr lang="ru-RU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AA0AB2AD-08EA-4661-A35B-14263E48918C}"/>
              </a:ext>
            </a:extLst>
          </p:cNvPr>
          <p:cNvGrpSpPr/>
          <p:nvPr/>
        </p:nvGrpSpPr>
        <p:grpSpPr>
          <a:xfrm>
            <a:off x="1977666" y="3851393"/>
            <a:ext cx="5188307" cy="2223821"/>
            <a:chOff x="1483155" y="2596896"/>
            <a:chExt cx="5188307" cy="2223822"/>
          </a:xfrm>
        </p:grpSpPr>
        <p:sp>
          <p:nvSpPr>
            <p:cNvPr id="8" name="Куб 7">
              <a:extLst>
                <a:ext uri="{FF2B5EF4-FFF2-40B4-BE49-F238E27FC236}">
                  <a16:creationId xmlns:a16="http://schemas.microsoft.com/office/drawing/2014/main" id="{797F4F3F-2B29-4B77-9190-F9825270BA49}"/>
                </a:ext>
              </a:extLst>
            </p:cNvPr>
            <p:cNvSpPr/>
            <p:nvPr/>
          </p:nvSpPr>
          <p:spPr>
            <a:xfrm>
              <a:off x="3847795" y="2596896"/>
              <a:ext cx="2823667" cy="2223822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9" name="Улыбающееся лицо 8">
              <a:extLst>
                <a:ext uri="{FF2B5EF4-FFF2-40B4-BE49-F238E27FC236}">
                  <a16:creationId xmlns:a16="http://schemas.microsoft.com/office/drawing/2014/main" id="{6C07C051-77AF-421F-AE52-00C5325C8AD9}"/>
                </a:ext>
              </a:extLst>
            </p:cNvPr>
            <p:cNvSpPr/>
            <p:nvPr/>
          </p:nvSpPr>
          <p:spPr>
            <a:xfrm>
              <a:off x="1580083" y="3101645"/>
              <a:ext cx="519379" cy="460857"/>
            </a:xfrm>
            <a:prstGeom prst="smileyFac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Прямоугольник 9">
              <a:extLst>
                <a:ext uri="{FF2B5EF4-FFF2-40B4-BE49-F238E27FC236}">
                  <a16:creationId xmlns:a16="http://schemas.microsoft.com/office/drawing/2014/main" id="{95A71CA3-8C31-437D-8FD6-8938C84E7593}"/>
                </a:ext>
              </a:extLst>
            </p:cNvPr>
            <p:cNvSpPr/>
            <p:nvPr/>
          </p:nvSpPr>
          <p:spPr>
            <a:xfrm>
              <a:off x="1814168" y="3562502"/>
              <a:ext cx="69495" cy="68762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" name="Прямоугольник 10">
              <a:extLst>
                <a:ext uri="{FF2B5EF4-FFF2-40B4-BE49-F238E27FC236}">
                  <a16:creationId xmlns:a16="http://schemas.microsoft.com/office/drawing/2014/main" id="{CB5DB74F-6751-48C1-84EC-1B4390324926}"/>
                </a:ext>
              </a:extLst>
            </p:cNvPr>
            <p:cNvSpPr/>
            <p:nvPr/>
          </p:nvSpPr>
          <p:spPr>
            <a:xfrm rot="5400000">
              <a:off x="1792222" y="3407053"/>
              <a:ext cx="69495" cy="68762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" name="Прямоугольник 11">
              <a:extLst>
                <a:ext uri="{FF2B5EF4-FFF2-40B4-BE49-F238E27FC236}">
                  <a16:creationId xmlns:a16="http://schemas.microsoft.com/office/drawing/2014/main" id="{942F70ED-856C-4EF0-B455-0DBB0CFC078B}"/>
                </a:ext>
              </a:extLst>
            </p:cNvPr>
            <p:cNvSpPr/>
            <p:nvPr/>
          </p:nvSpPr>
          <p:spPr>
            <a:xfrm rot="8106434">
              <a:off x="2022273" y="4148663"/>
              <a:ext cx="73433" cy="6279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F7B6CC54-3627-4757-8471-E9B9593BBD87}"/>
                </a:ext>
              </a:extLst>
            </p:cNvPr>
            <p:cNvSpPr/>
            <p:nvPr/>
          </p:nvSpPr>
          <p:spPr>
            <a:xfrm rot="13134494">
              <a:off x="1625698" y="4148662"/>
              <a:ext cx="73433" cy="6279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" name="Стрелка: вверх-вниз 13">
              <a:extLst>
                <a:ext uri="{FF2B5EF4-FFF2-40B4-BE49-F238E27FC236}">
                  <a16:creationId xmlns:a16="http://schemas.microsoft.com/office/drawing/2014/main" id="{D0B55178-5D38-42DE-B6D9-C35FA692E667}"/>
                </a:ext>
              </a:extLst>
            </p:cNvPr>
            <p:cNvSpPr/>
            <p:nvPr/>
          </p:nvSpPr>
          <p:spPr>
            <a:xfrm rot="5400000">
              <a:off x="2794407" y="2998509"/>
              <a:ext cx="495223" cy="1078990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9350611-9E62-4A13-8D92-C145C9D4F67A}"/>
                </a:ext>
              </a:extLst>
            </p:cNvPr>
            <p:cNvSpPr txBox="1"/>
            <p:nvPr/>
          </p:nvSpPr>
          <p:spPr>
            <a:xfrm>
              <a:off x="2242106" y="2840603"/>
              <a:ext cx="16056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dirty="0"/>
                <a:t>Интерфейс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DF38281-81A7-4642-B3D9-A275D6DEA7CB}"/>
                </a:ext>
              </a:extLst>
            </p:cNvPr>
            <p:cNvSpPr txBox="1"/>
            <p:nvPr/>
          </p:nvSpPr>
          <p:spPr>
            <a:xfrm>
              <a:off x="4538047" y="2655937"/>
              <a:ext cx="15592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Коллекция</a:t>
              </a:r>
            </a:p>
          </p:txBody>
        </p:sp>
        <p:sp>
          <p:nvSpPr>
            <p:cNvPr id="17" name="Прямоугольник 16">
              <a:extLst>
                <a:ext uri="{FF2B5EF4-FFF2-40B4-BE49-F238E27FC236}">
                  <a16:creationId xmlns:a16="http://schemas.microsoft.com/office/drawing/2014/main" id="{0C4B3E6A-9C3D-4F89-9AC5-D76D02103193}"/>
                </a:ext>
              </a:extLst>
            </p:cNvPr>
            <p:cNvSpPr/>
            <p:nvPr/>
          </p:nvSpPr>
          <p:spPr>
            <a:xfrm>
              <a:off x="4264762" y="3708806"/>
              <a:ext cx="1426464" cy="6071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Данные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FFBE0042-4884-447D-8675-9ED86B64C673}"/>
              </a:ext>
            </a:extLst>
          </p:cNvPr>
          <p:cNvSpPr txBox="1"/>
          <p:nvPr/>
        </p:nvSpPr>
        <p:spPr>
          <a:xfrm>
            <a:off x="4506899" y="4522288"/>
            <a:ext cx="1931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Методы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FE4427D-C7A7-46CF-A1EA-9E0C9FD12786}"/>
              </a:ext>
            </a:extLst>
          </p:cNvPr>
          <p:cNvSpPr txBox="1"/>
          <p:nvPr/>
        </p:nvSpPr>
        <p:spPr>
          <a:xfrm>
            <a:off x="739537" y="2397246"/>
            <a:ext cx="81264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Зачем нужна коллекция?</a:t>
            </a:r>
          </a:p>
          <a:p>
            <a:r>
              <a:rPr lang="ru-RU" dirty="0"/>
              <a:t>- хранить данные</a:t>
            </a:r>
          </a:p>
          <a:p>
            <a:r>
              <a:rPr lang="ru-RU" dirty="0"/>
              <a:t>- искать нужные данные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B9ACA6-E9E0-40A1-AA48-0966EA521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4400" b="0" strike="noStrike" spc="-1" dirty="0" err="1">
                <a:solidFill>
                  <a:srgbClr val="000000"/>
                </a:solidFill>
                <a:latin typeface="Arial"/>
              </a:rPr>
              <a:t>Hashtable</a:t>
            </a:r>
            <a:r>
              <a:rPr lang="ru-RU" sz="4400" b="0" strike="noStrike" spc="-1" dirty="0">
                <a:solidFill>
                  <a:srgbClr val="000000"/>
                </a:solidFill>
                <a:latin typeface="Arial"/>
              </a:rPr>
              <a:t>  </a:t>
            </a: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10B38B3-9AB5-48B2-A493-62B6D51D05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63" y="1681246"/>
            <a:ext cx="7241826" cy="4557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6861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B9ACA6-E9E0-40A1-AA48-0966EA521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4400" b="0" strike="noStrike" spc="-1" dirty="0" err="1">
                <a:solidFill>
                  <a:srgbClr val="000000"/>
                </a:solidFill>
                <a:latin typeface="Arial"/>
              </a:rPr>
              <a:t>Hashtable</a:t>
            </a:r>
            <a:r>
              <a:rPr lang="ru-RU" sz="4400" b="0" strike="noStrike" spc="-1" dirty="0">
                <a:solidFill>
                  <a:srgbClr val="000000"/>
                </a:solidFill>
                <a:latin typeface="Arial"/>
              </a:rPr>
              <a:t>  </a:t>
            </a:r>
            <a:endParaRPr lang="ru-RU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FD50D5A-114D-452D-A0FB-C34A68E18A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917" y="1364646"/>
            <a:ext cx="8697805" cy="4629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4182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4F2FA4-8F35-4422-9ECB-FE6F5D906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4400" b="0" strike="noStrike" spc="-1" dirty="0" err="1">
                <a:solidFill>
                  <a:srgbClr val="000000"/>
                </a:solidFill>
                <a:latin typeface="Arial"/>
              </a:rPr>
              <a:t>Hashtable</a:t>
            </a:r>
            <a:r>
              <a:rPr lang="ru-RU" sz="44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0A9466B-242D-49AE-8D18-995CD76808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763" y="1471319"/>
            <a:ext cx="5188837" cy="471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5072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Заголовок 1"/>
          <p:cNvSpPr txBox="1"/>
          <p:nvPr/>
        </p:nvSpPr>
        <p:spPr>
          <a:xfrm>
            <a:off x="684360" y="33336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4400" b="0" strike="noStrike" spc="-1">
                <a:solidFill>
                  <a:srgbClr val="000000"/>
                </a:solidFill>
                <a:latin typeface="Arial"/>
              </a:rPr>
              <a:t>Hashtable (детали)</a:t>
            </a:r>
          </a:p>
        </p:txBody>
      </p:sp>
      <p:sp>
        <p:nvSpPr>
          <p:cNvPr id="413" name="Содержимое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 charset="2"/>
              <a:buChar char=""/>
            </a:pPr>
            <a:r>
              <a:rPr lang="ru-RU" sz="3200" b="0" strike="noStrike" spc="-1">
                <a:solidFill>
                  <a:srgbClr val="000000"/>
                </a:solidFill>
                <a:latin typeface="Arial"/>
              </a:rPr>
              <a:t>Функция хеширования класса Хеш-таблиц (Hashtable) определена следующим образом:</a:t>
            </a: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 charset="2"/>
              <a:buChar char=""/>
            </a:pPr>
            <a:r>
              <a:rPr lang="en-US" sz="3200" b="1" strike="noStrike" spc="-1">
                <a:solidFill>
                  <a:srgbClr val="000000"/>
                </a:solidFill>
                <a:latin typeface="Arial"/>
              </a:rPr>
              <a:t>H(key) = [GetHash(key) + 1 + (((GetHash(key) &gt;&gt; 5) + 1) % (hashsize – 1))] % hashsize</a:t>
            </a: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453715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Заголовок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4400" b="0" strike="noStrike" spc="-1">
                <a:solidFill>
                  <a:srgbClr val="000000"/>
                </a:solidFill>
                <a:latin typeface="Arial"/>
              </a:rPr>
              <a:t>Разрешение коллизий в коллекции Hashtable</a:t>
            </a:r>
          </a:p>
        </p:txBody>
      </p:sp>
      <p:sp>
        <p:nvSpPr>
          <p:cNvPr id="415" name="Содержимое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lang="ru-RU" sz="2400" b="0" strike="noStrike" spc="-1">
                <a:solidFill>
                  <a:srgbClr val="000000"/>
                </a:solidFill>
                <a:latin typeface="Arial"/>
              </a:rPr>
              <a:t>Класс </a:t>
            </a:r>
            <a:r>
              <a:rPr lang="ru-RU" sz="2400" b="1" strike="noStrike" spc="-1">
                <a:solidFill>
                  <a:srgbClr val="000000"/>
                </a:solidFill>
                <a:latin typeface="Arial"/>
              </a:rPr>
              <a:t>Hashtable использует технику, называемую повторным хешированием </a:t>
            </a: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(</a:t>
            </a:r>
            <a:r>
              <a:rPr lang="en-US" sz="2400" b="0" i="1" strike="noStrike" spc="-1">
                <a:solidFill>
                  <a:srgbClr val="000000"/>
                </a:solidFill>
                <a:latin typeface="Arial"/>
              </a:rPr>
              <a:t>rehashing)</a:t>
            </a:r>
            <a:r>
              <a:rPr lang="ru-RU" sz="2400" b="0" i="1" strike="noStrike" spc="-1">
                <a:solidFill>
                  <a:srgbClr val="000000"/>
                </a:solidFill>
                <a:latin typeface="Arial"/>
              </a:rPr>
              <a:t>:</a:t>
            </a:r>
            <a:endParaRPr lang="ru-RU" sz="2400" b="0" strike="noStrike" spc="-1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lang="ru-RU" sz="2400" b="0" strike="noStrike" spc="-1">
                <a:solidFill>
                  <a:srgbClr val="000000"/>
                </a:solidFill>
                <a:latin typeface="Arial"/>
              </a:rPr>
              <a:t>Пусть имеется набор различных хеш</a:t>
            </a: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-</a:t>
            </a:r>
            <a:r>
              <a:rPr lang="ru-RU" sz="2400" b="0" strike="noStrike" spc="-1">
                <a:solidFill>
                  <a:srgbClr val="000000"/>
                </a:solidFill>
                <a:latin typeface="Arial"/>
              </a:rPr>
              <a:t>функций </a:t>
            </a:r>
            <a:r>
              <a:rPr lang="ru-RU" sz="2400" b="0" i="1" strike="noStrike" spc="-1">
                <a:solidFill>
                  <a:srgbClr val="000000"/>
                </a:solidFill>
                <a:latin typeface="Arial"/>
              </a:rPr>
              <a:t>H1 ... Hn, и при вставке или извлечении элемента из хеш</a:t>
            </a:r>
            <a:r>
              <a:rPr lang="en-US" sz="2400" b="0" i="1" strike="noStrike" spc="-1">
                <a:solidFill>
                  <a:srgbClr val="000000"/>
                </a:solidFill>
                <a:latin typeface="Arial"/>
              </a:rPr>
              <a:t>-</a:t>
            </a:r>
            <a:r>
              <a:rPr lang="ru-RU" sz="2400" b="0" i="1" strike="noStrike" spc="-1">
                <a:solidFill>
                  <a:srgbClr val="000000"/>
                </a:solidFill>
                <a:latin typeface="Arial"/>
              </a:rPr>
              <a:t>таблицы </a:t>
            </a:r>
            <a:r>
              <a:rPr lang="ru-RU" sz="2400" b="0" strike="noStrike" spc="-1">
                <a:solidFill>
                  <a:srgbClr val="000000"/>
                </a:solidFill>
                <a:latin typeface="Arial"/>
              </a:rPr>
              <a:t>первоначально используется функция </a:t>
            </a:r>
            <a:r>
              <a:rPr lang="ru-RU" sz="2400" b="0" i="1" strike="noStrike" spc="-1">
                <a:solidFill>
                  <a:srgbClr val="000000"/>
                </a:solidFill>
                <a:latin typeface="Arial"/>
              </a:rPr>
              <a:t>H1. </a:t>
            </a:r>
            <a:endParaRPr lang="ru-RU" sz="2400" b="0" strike="noStrike" spc="-1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lang="ru-RU" sz="2400" b="0" i="1" strike="noStrike" spc="-1">
                <a:solidFill>
                  <a:srgbClr val="000000"/>
                </a:solidFill>
                <a:latin typeface="Arial"/>
              </a:rPr>
              <a:t>Если это приводит к коллизии, то производится </a:t>
            </a:r>
            <a:r>
              <a:rPr lang="ru-RU" sz="2400" b="0" strike="noStrike" spc="-1">
                <a:solidFill>
                  <a:srgbClr val="000000"/>
                </a:solidFill>
                <a:latin typeface="Arial"/>
              </a:rPr>
              <a:t>попытка использования хеш</a:t>
            </a: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-</a:t>
            </a:r>
            <a:r>
              <a:rPr lang="ru-RU" sz="2400" b="0" strike="noStrike" spc="-1">
                <a:solidFill>
                  <a:srgbClr val="000000"/>
                </a:solidFill>
                <a:latin typeface="Arial"/>
              </a:rPr>
              <a:t>функции </a:t>
            </a:r>
            <a:r>
              <a:rPr lang="ru-RU" sz="2400" b="0" i="1" strike="noStrike" spc="-1">
                <a:solidFill>
                  <a:srgbClr val="000000"/>
                </a:solidFill>
                <a:latin typeface="Arial"/>
              </a:rPr>
              <a:t>H2 и так далее вплоть до Hn при необходимости. </a:t>
            </a:r>
            <a:endParaRPr lang="ru-RU" sz="2400" b="0" strike="noStrike" spc="-1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lang="ru-RU" sz="2400" b="0" strike="noStrike" spc="-1">
                <a:solidFill>
                  <a:srgbClr val="000000"/>
                </a:solidFill>
                <a:latin typeface="Arial"/>
              </a:rPr>
              <a:t>В общем случае хеш</a:t>
            </a: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-</a:t>
            </a:r>
            <a:r>
              <a:rPr lang="ru-RU" sz="2400" b="0" strike="noStrike" spc="-1">
                <a:solidFill>
                  <a:srgbClr val="000000"/>
                </a:solidFill>
                <a:latin typeface="Arial"/>
              </a:rPr>
              <a:t>функция </a:t>
            </a:r>
            <a:r>
              <a:rPr lang="ru-RU" sz="2400" b="0" i="1" strike="noStrike" spc="-1">
                <a:solidFill>
                  <a:srgbClr val="000000"/>
                </a:solidFill>
                <a:latin typeface="Arial"/>
              </a:rPr>
              <a:t>Hk </a:t>
            </a:r>
            <a:r>
              <a:rPr lang="ru-RU" sz="2400" b="0" strike="noStrike" spc="-1">
                <a:solidFill>
                  <a:srgbClr val="000000"/>
                </a:solidFill>
                <a:latin typeface="Arial"/>
              </a:rPr>
              <a:t>определяется следующим образом:</a:t>
            </a: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lang="en-US" sz="2400" b="1" strike="noStrike" spc="-1">
                <a:solidFill>
                  <a:srgbClr val="000000"/>
                </a:solidFill>
                <a:latin typeface="Arial"/>
              </a:rPr>
              <a:t>Hk(key) = [GetHash(key) + k * (1 + (((GetHash(key) &gt;&gt; 5) + 1) % (hashsize –1)))] % hashsize</a:t>
            </a:r>
            <a:endParaRPr lang="ru-RU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556291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Заголовок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6000" b="0" strike="noStrike" spc="-1">
                <a:solidFill>
                  <a:srgbClr val="000000"/>
                </a:solidFill>
                <a:latin typeface="Arial"/>
              </a:rPr>
              <a:t>Hashtable (детали)</a:t>
            </a:r>
          </a:p>
        </p:txBody>
      </p:sp>
      <p:sp>
        <p:nvSpPr>
          <p:cNvPr id="417" name="Содержимое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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Класс Hashtable</a:t>
            </a:r>
            <a:r>
              <a:rPr lang="ru-RU" sz="2000" b="1" strike="noStrike" spc="-1">
                <a:solidFill>
                  <a:srgbClr val="000000"/>
                </a:solidFill>
                <a:latin typeface="Arial"/>
              </a:rPr>
              <a:t> </a:t>
            </a: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содержит скрытое поле </a:t>
            </a:r>
            <a:r>
              <a:rPr lang="ru-RU" sz="2000" b="1" strike="noStrike" spc="-1">
                <a:solidFill>
                  <a:srgbClr val="000000"/>
                </a:solidFill>
                <a:latin typeface="Arial"/>
              </a:rPr>
              <a:t>loadFactor</a:t>
            </a: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 который задает максимальное отношение количества элементов в хеш-таблице к общему числу ячеек.</a:t>
            </a: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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В конструкторе Hashtable можно задать значение loadFactor числом между 0.1 и 1.0. Это значение будет масштабировано на 72%, так как величина 0.72 была определена Microsoft как оптимальный коэффициент загрузки.</a:t>
            </a: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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Коэффициент загрузки оказывает влияние на общий размер хеш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-</a:t>
            </a: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таблицы и ожидаемое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 </a:t>
            </a: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количество просмотров, необходимое при возникновении коллизии. </a:t>
            </a: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"/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Более высокий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 </a:t>
            </a: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коэффициент загрузки, который позволяет иметь относительно плотную хеш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-</a:t>
            </a: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таблицу,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 </a:t>
            </a: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требует меньше памяти, но большего числа просмотров при возникновении коллизии, чем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 </a:t>
            </a: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разреженная хеш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-</a:t>
            </a: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таблица.</a:t>
            </a:r>
          </a:p>
        </p:txBody>
      </p:sp>
    </p:spTree>
    <p:extLst>
      <p:ext uri="{BB962C8B-B14F-4D97-AF65-F5344CB8AC3E}">
        <p14:creationId xmlns:p14="http://schemas.microsoft.com/office/powerpoint/2010/main" val="37640207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Заголовок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4400" b="0" strike="noStrike" spc="-1">
                <a:solidFill>
                  <a:srgbClr val="000000"/>
                </a:solidFill>
                <a:latin typeface="Arial"/>
              </a:rPr>
              <a:t>Hashtable (детали)</a:t>
            </a:r>
          </a:p>
        </p:txBody>
      </p:sp>
      <p:sp>
        <p:nvSpPr>
          <p:cNvPr id="419" name="Содержимое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lang="ru-RU" sz="2400" b="0" strike="noStrike" spc="-1">
                <a:solidFill>
                  <a:srgbClr val="000000"/>
                </a:solidFill>
                <a:latin typeface="Arial"/>
              </a:rPr>
              <a:t>При добавлении нового элемента в Hashtable производится проверка, того, что добавление нового элемента приведет к нарушению заданного отношения количества заполненных элементов к общему числу ячеек.</a:t>
            </a: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lang="ru-RU" sz="2400" b="0" strike="noStrike" spc="-1">
                <a:solidFill>
                  <a:srgbClr val="000000"/>
                </a:solidFill>
                <a:latin typeface="Arial"/>
              </a:rPr>
              <a:t>Если же это приведет к такому увеличению, то хеш-таблица будет расширена.</a:t>
            </a: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lang="ru-RU" sz="2400" b="0" strike="noStrike" spc="-1">
                <a:solidFill>
                  <a:srgbClr val="000000"/>
                </a:solidFill>
                <a:latin typeface="Arial"/>
              </a:rPr>
              <a:t>Расширение таблицы осуществляется в виде двух шагов (метод </a:t>
            </a: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Add())</a:t>
            </a:r>
            <a:r>
              <a:rPr lang="ru-RU" sz="2400" b="0" strike="noStrike" spc="-1">
                <a:solidFill>
                  <a:srgbClr val="000000"/>
                </a:solidFill>
                <a:latin typeface="Arial"/>
              </a:rPr>
              <a:t>:</a:t>
            </a:r>
          </a:p>
          <a:p>
            <a:pPr marL="743040" lvl="1" indent="-2854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Symbol" charset="2"/>
              <a:buChar char=""/>
            </a:pPr>
            <a:r>
              <a:rPr lang="ru-RU" sz="1800" b="0" strike="noStrike" spc="-1">
                <a:solidFill>
                  <a:srgbClr val="000000"/>
                </a:solidFill>
                <a:latin typeface="Arial"/>
              </a:rPr>
              <a:t>1. Число ячеек в Hashtable удваивается. </a:t>
            </a:r>
          </a:p>
          <a:p>
            <a:pPr marL="743040" lvl="1" indent="-2854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Symbol" charset="2"/>
              <a:buChar char=""/>
            </a:pPr>
            <a:r>
              <a:rPr lang="ru-RU" sz="1800" b="0" strike="noStrike" spc="-1">
                <a:solidFill>
                  <a:srgbClr val="000000"/>
                </a:solidFill>
                <a:latin typeface="Arial"/>
              </a:rPr>
              <a:t>2. Так как хеш-значение каждого элемента в хеш-таблице зависит от общего числа ячеек, то все значения необходимо повторно вычислить.</a:t>
            </a:r>
          </a:p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695547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Заголовок 1"/>
          <p:cNvSpPr txBox="1"/>
          <p:nvPr/>
        </p:nvSpPr>
        <p:spPr>
          <a:xfrm>
            <a:off x="603413" y="4424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4400" b="0" strike="noStrike" spc="-1">
                <a:solidFill>
                  <a:srgbClr val="000000"/>
                </a:solidFill>
                <a:latin typeface="Arial"/>
              </a:rPr>
              <a:t>SortedList</a:t>
            </a:r>
          </a:p>
        </p:txBody>
      </p:sp>
      <p:sp>
        <p:nvSpPr>
          <p:cNvPr id="421" name="Содержимое 2"/>
          <p:cNvSpPr txBox="1"/>
          <p:nvPr/>
        </p:nvSpPr>
        <p:spPr>
          <a:xfrm>
            <a:off x="716705" y="3429000"/>
            <a:ext cx="8002656" cy="1818748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lang="ru-RU" sz="1600" b="1" strike="noStrike" spc="-1" dirty="0">
                <a:solidFill>
                  <a:srgbClr val="000000"/>
                </a:solidFill>
                <a:latin typeface="Arial"/>
              </a:rPr>
              <a:t>Класс </a:t>
            </a:r>
            <a:r>
              <a:rPr lang="ru-RU" sz="1600" b="1" strike="noStrike" spc="-1" dirty="0" err="1">
                <a:solidFill>
                  <a:srgbClr val="000000"/>
                </a:solidFill>
                <a:latin typeface="Arial"/>
              </a:rPr>
              <a:t>SortedList</a:t>
            </a:r>
            <a:r>
              <a:rPr lang="ru-RU" sz="1600" b="0" strike="noStrike" spc="-1" dirty="0">
                <a:solidFill>
                  <a:srgbClr val="000000"/>
                </a:solidFill>
                <a:latin typeface="Arial"/>
              </a:rPr>
              <a:t> предназначен для создания коллекции, которая хранит пары ключ/значение в упорядоченном виде, а именно отсортированы по ключу.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spc="-1" dirty="0">
                <a:solidFill>
                  <a:srgbClr val="000000"/>
                </a:solidFill>
                <a:latin typeface="Arial"/>
              </a:rPr>
              <a:t>Реализован на базе дерева</a:t>
            </a:r>
            <a:r>
              <a:rPr lang="en-US" sz="16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ru-RU" sz="1600" spc="-1" dirty="0">
                <a:solidFill>
                  <a:srgbClr val="000000"/>
                </a:solidFill>
                <a:latin typeface="Arial"/>
              </a:rPr>
              <a:t>сбалансированного дерева поиска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spc="-1" dirty="0">
                <a:solidFill>
                  <a:srgbClr val="000000"/>
                </a:solidFill>
                <a:latin typeface="Arial"/>
              </a:rPr>
              <a:t>Хранит пары Ключ-Значение, ключ должен зависеть от Значения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spc="-1" dirty="0">
                <a:solidFill>
                  <a:srgbClr val="000000"/>
                </a:solidFill>
                <a:latin typeface="Arial"/>
              </a:rPr>
              <a:t>Ключи должны быть уникальными</a:t>
            </a: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endParaRPr lang="ru-RU" sz="1600" b="0" strike="noStrike" spc="-1" dirty="0">
              <a:solidFill>
                <a:srgbClr val="000000"/>
              </a:solidFill>
              <a:latin typeface="Arial"/>
            </a:endParaRPr>
          </a:p>
          <a:p>
            <a:endParaRPr lang="ru-RU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CCEEAD71-5222-4DF5-B718-9A14DABAF5C6}"/>
              </a:ext>
            </a:extLst>
          </p:cNvPr>
          <p:cNvGrpSpPr/>
          <p:nvPr/>
        </p:nvGrpSpPr>
        <p:grpSpPr>
          <a:xfrm>
            <a:off x="2457907" y="1374342"/>
            <a:ext cx="3869742" cy="1101391"/>
            <a:chOff x="2457907" y="1374342"/>
            <a:chExt cx="3869742" cy="1101391"/>
          </a:xfrm>
        </p:grpSpPr>
        <p:sp>
          <p:nvSpPr>
            <p:cNvPr id="2" name="Прямоугольник 1">
              <a:extLst>
                <a:ext uri="{FF2B5EF4-FFF2-40B4-BE49-F238E27FC236}">
                  <a16:creationId xmlns:a16="http://schemas.microsoft.com/office/drawing/2014/main" id="{4FB9A797-37A6-40B0-8742-A23F6E55E5C8}"/>
                </a:ext>
              </a:extLst>
            </p:cNvPr>
            <p:cNvSpPr/>
            <p:nvPr/>
          </p:nvSpPr>
          <p:spPr>
            <a:xfrm>
              <a:off x="4249951" y="1374342"/>
              <a:ext cx="643737" cy="2724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7</a:t>
              </a:r>
              <a:endParaRPr lang="ru-RU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5" name="Прямоугольник 4">
              <a:extLst>
                <a:ext uri="{FF2B5EF4-FFF2-40B4-BE49-F238E27FC236}">
                  <a16:creationId xmlns:a16="http://schemas.microsoft.com/office/drawing/2014/main" id="{A7253944-4B56-4E84-B9A6-2C4FC9D49C18}"/>
                </a:ext>
              </a:extLst>
            </p:cNvPr>
            <p:cNvSpPr/>
            <p:nvPr/>
          </p:nvSpPr>
          <p:spPr>
            <a:xfrm>
              <a:off x="3321101" y="1783080"/>
              <a:ext cx="643737" cy="2724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3</a:t>
              </a:r>
              <a:endParaRPr lang="ru-RU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6" name="Прямоугольник 5">
              <a:extLst>
                <a:ext uri="{FF2B5EF4-FFF2-40B4-BE49-F238E27FC236}">
                  <a16:creationId xmlns:a16="http://schemas.microsoft.com/office/drawing/2014/main" id="{B2EB5FF2-76CF-4403-BC0F-E84B8B6A6A60}"/>
                </a:ext>
              </a:extLst>
            </p:cNvPr>
            <p:cNvSpPr/>
            <p:nvPr/>
          </p:nvSpPr>
          <p:spPr>
            <a:xfrm>
              <a:off x="2457907" y="2198673"/>
              <a:ext cx="643737" cy="2724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</a:t>
              </a:r>
              <a:endParaRPr lang="ru-RU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7" name="Прямоугольник 6">
              <a:extLst>
                <a:ext uri="{FF2B5EF4-FFF2-40B4-BE49-F238E27FC236}">
                  <a16:creationId xmlns:a16="http://schemas.microsoft.com/office/drawing/2014/main" id="{758F0AA1-ECA0-4158-9490-8D2F37697791}"/>
                </a:ext>
              </a:extLst>
            </p:cNvPr>
            <p:cNvSpPr/>
            <p:nvPr/>
          </p:nvSpPr>
          <p:spPr>
            <a:xfrm>
              <a:off x="4074296" y="2203242"/>
              <a:ext cx="643737" cy="2724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5</a:t>
              </a:r>
              <a:endParaRPr lang="ru-RU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8" name="Прямоугольник 7">
              <a:extLst>
                <a:ext uri="{FF2B5EF4-FFF2-40B4-BE49-F238E27FC236}">
                  <a16:creationId xmlns:a16="http://schemas.microsoft.com/office/drawing/2014/main" id="{37608B78-6D57-473A-9544-74C316B99C53}"/>
                </a:ext>
              </a:extLst>
            </p:cNvPr>
            <p:cNvSpPr/>
            <p:nvPr/>
          </p:nvSpPr>
          <p:spPr>
            <a:xfrm>
              <a:off x="4893688" y="2168040"/>
              <a:ext cx="643737" cy="2724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10</a:t>
              </a:r>
              <a:endParaRPr lang="ru-RU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9" name="Прямоугольник 8">
              <a:extLst>
                <a:ext uri="{FF2B5EF4-FFF2-40B4-BE49-F238E27FC236}">
                  <a16:creationId xmlns:a16="http://schemas.microsoft.com/office/drawing/2014/main" id="{AE884311-5493-4F67-A524-0F8589F2C730}"/>
                </a:ext>
              </a:extLst>
            </p:cNvPr>
            <p:cNvSpPr/>
            <p:nvPr/>
          </p:nvSpPr>
          <p:spPr>
            <a:xfrm>
              <a:off x="5683912" y="1739189"/>
              <a:ext cx="643737" cy="2724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12</a:t>
              </a:r>
              <a:endParaRPr lang="ru-RU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4" name="Соединитель: уступ 3">
              <a:extLst>
                <a:ext uri="{FF2B5EF4-FFF2-40B4-BE49-F238E27FC236}">
                  <a16:creationId xmlns:a16="http://schemas.microsoft.com/office/drawing/2014/main" id="{ED3E91D0-EF52-48B4-89FE-91DD3C54B39A}"/>
                </a:ext>
              </a:extLst>
            </p:cNvPr>
            <p:cNvCxnSpPr>
              <a:stCxn id="2" idx="1"/>
              <a:endCxn id="5" idx="0"/>
            </p:cNvCxnSpPr>
            <p:nvPr/>
          </p:nvCxnSpPr>
          <p:spPr>
            <a:xfrm rot="10800000" flipV="1">
              <a:off x="3642971" y="1510588"/>
              <a:ext cx="606981" cy="272492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2" name="Соединитель: уступ 11">
              <a:extLst>
                <a:ext uri="{FF2B5EF4-FFF2-40B4-BE49-F238E27FC236}">
                  <a16:creationId xmlns:a16="http://schemas.microsoft.com/office/drawing/2014/main" id="{00AE0419-51EB-48FE-8F06-EA56A245D2FF}"/>
                </a:ext>
              </a:extLst>
            </p:cNvPr>
            <p:cNvCxnSpPr/>
            <p:nvPr/>
          </p:nvCxnSpPr>
          <p:spPr>
            <a:xfrm rot="10800000" flipV="1">
              <a:off x="2714120" y="1926181"/>
              <a:ext cx="606981" cy="272492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3" name="Соединитель: уступ 12">
              <a:extLst>
                <a:ext uri="{FF2B5EF4-FFF2-40B4-BE49-F238E27FC236}">
                  <a16:creationId xmlns:a16="http://schemas.microsoft.com/office/drawing/2014/main" id="{144B5AD2-85BC-4293-91FF-B6D935220DD2}"/>
                </a:ext>
              </a:extLst>
            </p:cNvPr>
            <p:cNvCxnSpPr/>
            <p:nvPr/>
          </p:nvCxnSpPr>
          <p:spPr>
            <a:xfrm rot="10800000" flipV="1">
              <a:off x="5076931" y="1885492"/>
              <a:ext cx="606981" cy="272492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1" name="Соединитель: уступ 10">
              <a:extLst>
                <a:ext uri="{FF2B5EF4-FFF2-40B4-BE49-F238E27FC236}">
                  <a16:creationId xmlns:a16="http://schemas.microsoft.com/office/drawing/2014/main" id="{1300574E-FC02-4DEC-9476-E2E0F3E518C9}"/>
                </a:ext>
              </a:extLst>
            </p:cNvPr>
            <p:cNvCxnSpPr>
              <a:stCxn id="2" idx="3"/>
              <a:endCxn id="9" idx="0"/>
            </p:cNvCxnSpPr>
            <p:nvPr/>
          </p:nvCxnSpPr>
          <p:spPr>
            <a:xfrm>
              <a:off x="4893688" y="1510588"/>
              <a:ext cx="1112093" cy="228601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Соединитель: уступ 16">
              <a:extLst>
                <a:ext uri="{FF2B5EF4-FFF2-40B4-BE49-F238E27FC236}">
                  <a16:creationId xmlns:a16="http://schemas.microsoft.com/office/drawing/2014/main" id="{8B110F32-24CE-4E42-AB22-82957ECF96C5}"/>
                </a:ext>
              </a:extLst>
            </p:cNvPr>
            <p:cNvCxnSpPr>
              <a:cxnSpLocks/>
              <a:stCxn id="5" idx="3"/>
              <a:endCxn id="7" idx="0"/>
            </p:cNvCxnSpPr>
            <p:nvPr/>
          </p:nvCxnSpPr>
          <p:spPr>
            <a:xfrm>
              <a:off x="3964838" y="1919326"/>
              <a:ext cx="431327" cy="283916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116448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Заголовок 1"/>
          <p:cNvSpPr txBox="1"/>
          <p:nvPr/>
        </p:nvSpPr>
        <p:spPr>
          <a:xfrm>
            <a:off x="-39843" y="39762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4400" b="0" strike="noStrike" spc="-1" dirty="0" err="1">
                <a:solidFill>
                  <a:srgbClr val="000000"/>
                </a:solidFill>
                <a:latin typeface="Arial"/>
              </a:rPr>
              <a:t>Stack</a:t>
            </a:r>
            <a:r>
              <a:rPr lang="ru-RU" sz="4400" b="0" strike="noStrike" spc="-1" dirty="0">
                <a:solidFill>
                  <a:srgbClr val="000000"/>
                </a:solidFill>
                <a:latin typeface="Arial"/>
              </a:rPr>
              <a:t> и </a:t>
            </a:r>
            <a:r>
              <a:rPr lang="en-US" sz="4400" b="0" strike="noStrike" spc="-1" dirty="0">
                <a:solidFill>
                  <a:srgbClr val="000000"/>
                </a:solidFill>
                <a:latin typeface="Arial"/>
              </a:rPr>
              <a:t>Queue</a:t>
            </a:r>
            <a:endParaRPr lang="ru-RU" sz="4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3" name="Содержимое 2"/>
          <p:cNvSpPr txBox="1"/>
          <p:nvPr/>
        </p:nvSpPr>
        <p:spPr>
          <a:xfrm>
            <a:off x="457199" y="1600200"/>
            <a:ext cx="8229239" cy="132372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lang="ru-RU" sz="2400" b="1" strike="noStrike" spc="-1" dirty="0">
                <a:solidFill>
                  <a:srgbClr val="000000"/>
                </a:solidFill>
                <a:latin typeface="Arial"/>
              </a:rPr>
              <a:t>Стек</a:t>
            </a:r>
            <a:r>
              <a:rPr lang="ru-RU" sz="2400" b="0" i="1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ru-RU" sz="2400" b="0" strike="noStrike" spc="-1" dirty="0">
                <a:solidFill>
                  <a:srgbClr val="000000"/>
                </a:solidFill>
                <a:latin typeface="Arial"/>
              </a:rPr>
              <a:t>представляет собой список, добавление и удаление элементов к которому осуществляется по принципу "последним пришел — первым обслужен".</a:t>
            </a: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endParaRPr lang="ru-RU" sz="2400" spc="-1" dirty="0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endParaRPr lang="ru-RU" sz="2400" spc="-1" dirty="0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endParaRPr lang="ru-RU" sz="2400" spc="-1" dirty="0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endParaRPr lang="en-US" sz="2400" spc="-1" dirty="0">
              <a:solidFill>
                <a:srgbClr val="000000"/>
              </a:solidFill>
              <a:latin typeface="Arial"/>
            </a:endParaRPr>
          </a:p>
          <a:p>
            <a:pPr marL="343080" indent="-342720"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lang="ru-RU" sz="2400" b="0" strike="noStrike" spc="-1" dirty="0">
                <a:solidFill>
                  <a:srgbClr val="000000"/>
                </a:solidFill>
                <a:latin typeface="Arial"/>
              </a:rPr>
              <a:t>Добавление элементов в </a:t>
            </a:r>
            <a:r>
              <a:rPr lang="ru-RU" sz="2400" b="1" strike="noStrike" spc="-1" dirty="0">
                <a:solidFill>
                  <a:srgbClr val="000000"/>
                </a:solidFill>
                <a:latin typeface="Arial"/>
              </a:rPr>
              <a:t>очередь</a:t>
            </a:r>
            <a:r>
              <a:rPr lang="ru-RU" sz="2400" b="0" strike="noStrike" spc="-1" dirty="0">
                <a:solidFill>
                  <a:srgbClr val="000000"/>
                </a:solidFill>
                <a:latin typeface="Arial"/>
              </a:rPr>
              <a:t> и удаление их из нее осуществляется по принципу "первым пришел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</a:rPr>
              <a:t> — </a:t>
            </a:r>
            <a:r>
              <a:rPr lang="ru-RU" sz="2400" b="0" strike="noStrike" spc="-1" dirty="0">
                <a:solidFill>
                  <a:srgbClr val="000000"/>
                </a:solidFill>
                <a:latin typeface="Arial"/>
              </a:rPr>
              <a:t>первым обслужен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</a:rPr>
              <a:t>"</a:t>
            </a:r>
            <a:r>
              <a:rPr lang="ru-RU" sz="2400" b="0" strike="noStrike" spc="-1" dirty="0">
                <a:solidFill>
                  <a:srgbClr val="000000"/>
                </a:solidFill>
                <a:latin typeface="Arial"/>
              </a:rPr>
              <a:t>.</a:t>
            </a: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endParaRPr lang="ru-RU" sz="2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ru-RU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80ECC8C5-B0AA-41FD-9C28-BA3E2D2876BC}"/>
              </a:ext>
            </a:extLst>
          </p:cNvPr>
          <p:cNvGrpSpPr/>
          <p:nvPr/>
        </p:nvGrpSpPr>
        <p:grpSpPr>
          <a:xfrm rot="16200000">
            <a:off x="4293835" y="1986018"/>
            <a:ext cx="739384" cy="2885963"/>
            <a:chOff x="7275573" y="1557360"/>
            <a:chExt cx="1041507" cy="3887640"/>
          </a:xfrm>
        </p:grpSpPr>
        <p:grpSp>
          <p:nvGrpSpPr>
            <p:cNvPr id="5" name="Группа 3">
              <a:extLst>
                <a:ext uri="{FF2B5EF4-FFF2-40B4-BE49-F238E27FC236}">
                  <a16:creationId xmlns:a16="http://schemas.microsoft.com/office/drawing/2014/main" id="{417A75C5-2AF1-4D52-92FB-5FFFDC93E745}"/>
                </a:ext>
              </a:extLst>
            </p:cNvPr>
            <p:cNvGrpSpPr/>
            <p:nvPr/>
          </p:nvGrpSpPr>
          <p:grpSpPr>
            <a:xfrm>
              <a:off x="7380000" y="2421000"/>
              <a:ext cx="937080" cy="3024000"/>
              <a:chOff x="7380000" y="2421000"/>
              <a:chExt cx="937080" cy="3024000"/>
            </a:xfrm>
          </p:grpSpPr>
          <p:sp>
            <p:nvSpPr>
              <p:cNvPr id="8" name="Прямоугольник 4">
                <a:extLst>
                  <a:ext uri="{FF2B5EF4-FFF2-40B4-BE49-F238E27FC236}">
                    <a16:creationId xmlns:a16="http://schemas.microsoft.com/office/drawing/2014/main" id="{2EF162DF-07F4-4A5B-8B7A-A5F58B012889}"/>
                  </a:ext>
                </a:extLst>
              </p:cNvPr>
              <p:cNvSpPr/>
              <p:nvPr/>
            </p:nvSpPr>
            <p:spPr>
              <a:xfrm rot="5400000">
                <a:off x="6336720" y="3464640"/>
                <a:ext cx="3024000" cy="936360"/>
              </a:xfrm>
              <a:prstGeom prst="rect">
                <a:avLst/>
              </a:prstGeom>
              <a:solidFill>
                <a:srgbClr val="BBE0E3"/>
              </a:solidFill>
              <a:ln>
                <a:solidFill>
                  <a:srgbClr val="8AA5A7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9" name="Прямая соединительная линия 5">
                <a:extLst>
                  <a:ext uri="{FF2B5EF4-FFF2-40B4-BE49-F238E27FC236}">
                    <a16:creationId xmlns:a16="http://schemas.microsoft.com/office/drawing/2014/main" id="{5826A696-3A7C-4939-8157-4AC4FE784800}"/>
                  </a:ext>
                </a:extLst>
              </p:cNvPr>
              <p:cNvSpPr/>
              <p:nvPr/>
            </p:nvSpPr>
            <p:spPr>
              <a:xfrm flipH="1">
                <a:off x="7380000" y="3933720"/>
                <a:ext cx="936720" cy="360"/>
              </a:xfrm>
              <a:prstGeom prst="line">
                <a:avLst/>
              </a:prstGeom>
              <a:ln>
                <a:solidFill>
                  <a:srgbClr val="0000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0" name="Прямая соединительная линия 6">
                <a:extLst>
                  <a:ext uri="{FF2B5EF4-FFF2-40B4-BE49-F238E27FC236}">
                    <a16:creationId xmlns:a16="http://schemas.microsoft.com/office/drawing/2014/main" id="{26FA8820-F4A8-4BC6-93FB-FBB95B6371EC}"/>
                  </a:ext>
                </a:extLst>
              </p:cNvPr>
              <p:cNvSpPr/>
              <p:nvPr/>
            </p:nvSpPr>
            <p:spPr>
              <a:xfrm flipH="1">
                <a:off x="7380000" y="3176280"/>
                <a:ext cx="936720" cy="360"/>
              </a:xfrm>
              <a:prstGeom prst="line">
                <a:avLst/>
              </a:prstGeom>
              <a:ln>
                <a:solidFill>
                  <a:srgbClr val="0000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1" name="Прямая соединительная линия 7">
                <a:extLst>
                  <a:ext uri="{FF2B5EF4-FFF2-40B4-BE49-F238E27FC236}">
                    <a16:creationId xmlns:a16="http://schemas.microsoft.com/office/drawing/2014/main" id="{56E96BBE-3ED6-45F5-B005-E8996F87823B}"/>
                  </a:ext>
                </a:extLst>
              </p:cNvPr>
              <p:cNvSpPr/>
              <p:nvPr/>
            </p:nvSpPr>
            <p:spPr>
              <a:xfrm flipH="1">
                <a:off x="7380000" y="4721040"/>
                <a:ext cx="936720" cy="360"/>
              </a:xfrm>
              <a:prstGeom prst="line">
                <a:avLst/>
              </a:prstGeom>
              <a:ln>
                <a:solidFill>
                  <a:srgbClr val="0000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2" name="Прямая соединительная линия 8">
                <a:extLst>
                  <a:ext uri="{FF2B5EF4-FFF2-40B4-BE49-F238E27FC236}">
                    <a16:creationId xmlns:a16="http://schemas.microsoft.com/office/drawing/2014/main" id="{2873AEC8-C5EE-40BC-B84A-CD8D25C993C1}"/>
                  </a:ext>
                </a:extLst>
              </p:cNvPr>
              <p:cNvSpPr/>
              <p:nvPr/>
            </p:nvSpPr>
            <p:spPr>
              <a:xfrm flipH="1">
                <a:off x="7380000" y="5099040"/>
                <a:ext cx="936720" cy="360"/>
              </a:xfrm>
              <a:prstGeom prst="line">
                <a:avLst/>
              </a:prstGeom>
              <a:ln>
                <a:solidFill>
                  <a:srgbClr val="0000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3" name="Прямая соединительная линия 9">
                <a:extLst>
                  <a:ext uri="{FF2B5EF4-FFF2-40B4-BE49-F238E27FC236}">
                    <a16:creationId xmlns:a16="http://schemas.microsoft.com/office/drawing/2014/main" id="{F65704AD-5D5A-4660-9E53-9D0237927C61}"/>
                  </a:ext>
                </a:extLst>
              </p:cNvPr>
              <p:cNvSpPr/>
              <p:nvPr/>
            </p:nvSpPr>
            <p:spPr>
              <a:xfrm flipH="1">
                <a:off x="7380000" y="4373280"/>
                <a:ext cx="936720" cy="360"/>
              </a:xfrm>
              <a:prstGeom prst="line">
                <a:avLst/>
              </a:prstGeom>
              <a:ln>
                <a:solidFill>
                  <a:srgbClr val="0000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4" name="Прямая соединительная линия 10">
                <a:extLst>
                  <a:ext uri="{FF2B5EF4-FFF2-40B4-BE49-F238E27FC236}">
                    <a16:creationId xmlns:a16="http://schemas.microsoft.com/office/drawing/2014/main" id="{A35F9682-1056-43D5-8855-980610330789}"/>
                  </a:ext>
                </a:extLst>
              </p:cNvPr>
              <p:cNvSpPr/>
              <p:nvPr/>
            </p:nvSpPr>
            <p:spPr>
              <a:xfrm flipH="1">
                <a:off x="7380000" y="3585960"/>
                <a:ext cx="936720" cy="360"/>
              </a:xfrm>
              <a:prstGeom prst="line">
                <a:avLst/>
              </a:prstGeom>
              <a:ln>
                <a:solidFill>
                  <a:srgbClr val="0000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5" name="Прямая соединительная линия 11">
                <a:extLst>
                  <a:ext uri="{FF2B5EF4-FFF2-40B4-BE49-F238E27FC236}">
                    <a16:creationId xmlns:a16="http://schemas.microsoft.com/office/drawing/2014/main" id="{11C7EA29-3313-450C-8061-416F7B94CCC2}"/>
                  </a:ext>
                </a:extLst>
              </p:cNvPr>
              <p:cNvSpPr/>
              <p:nvPr/>
            </p:nvSpPr>
            <p:spPr>
              <a:xfrm flipH="1">
                <a:off x="7380000" y="2798640"/>
                <a:ext cx="936720" cy="360"/>
              </a:xfrm>
              <a:prstGeom prst="line">
                <a:avLst/>
              </a:prstGeom>
              <a:ln>
                <a:solidFill>
                  <a:srgbClr val="0000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6" name="Стрелка вниз 12">
              <a:extLst>
                <a:ext uri="{FF2B5EF4-FFF2-40B4-BE49-F238E27FC236}">
                  <a16:creationId xmlns:a16="http://schemas.microsoft.com/office/drawing/2014/main" id="{F7C809F1-44FB-4166-885E-9B5451EEAD4E}"/>
                </a:ext>
              </a:extLst>
            </p:cNvPr>
            <p:cNvSpPr/>
            <p:nvPr/>
          </p:nvSpPr>
          <p:spPr>
            <a:xfrm>
              <a:off x="7812000" y="1628640"/>
              <a:ext cx="431280" cy="720360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BBE0E3"/>
            </a:solidFill>
            <a:ln>
              <a:solidFill>
                <a:srgbClr val="8AA5A7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" name="Стрелка вниз 13">
              <a:extLst>
                <a:ext uri="{FF2B5EF4-FFF2-40B4-BE49-F238E27FC236}">
                  <a16:creationId xmlns:a16="http://schemas.microsoft.com/office/drawing/2014/main" id="{9DAD9E6B-A66A-4281-A186-4F4396360E97}"/>
                </a:ext>
              </a:extLst>
            </p:cNvPr>
            <p:cNvSpPr/>
            <p:nvPr/>
          </p:nvSpPr>
          <p:spPr>
            <a:xfrm rot="10800000">
              <a:off x="7275573" y="1557360"/>
              <a:ext cx="431280" cy="791640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BBE0E3"/>
            </a:solidFill>
            <a:ln>
              <a:solidFill>
                <a:srgbClr val="8AA5A7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1AF0E78B-1648-4666-A2EF-411567122258}"/>
              </a:ext>
            </a:extLst>
          </p:cNvPr>
          <p:cNvGrpSpPr/>
          <p:nvPr/>
        </p:nvGrpSpPr>
        <p:grpSpPr>
          <a:xfrm>
            <a:off x="3220545" y="5837744"/>
            <a:ext cx="3213853" cy="788834"/>
            <a:chOff x="1692720" y="2852640"/>
            <a:chExt cx="5225760" cy="936720"/>
          </a:xfrm>
        </p:grpSpPr>
        <p:grpSp>
          <p:nvGrpSpPr>
            <p:cNvPr id="17" name="Группа 3">
              <a:extLst>
                <a:ext uri="{FF2B5EF4-FFF2-40B4-BE49-F238E27FC236}">
                  <a16:creationId xmlns:a16="http://schemas.microsoft.com/office/drawing/2014/main" id="{2A60B689-67BC-4226-9982-627C5CB2EEDD}"/>
                </a:ext>
              </a:extLst>
            </p:cNvPr>
            <p:cNvGrpSpPr/>
            <p:nvPr/>
          </p:nvGrpSpPr>
          <p:grpSpPr>
            <a:xfrm>
              <a:off x="2771640" y="2852640"/>
              <a:ext cx="3024000" cy="936720"/>
              <a:chOff x="2771640" y="2852640"/>
              <a:chExt cx="3024000" cy="936720"/>
            </a:xfrm>
          </p:grpSpPr>
          <p:sp>
            <p:nvSpPr>
              <p:cNvPr id="20" name="Прямоугольник 4">
                <a:extLst>
                  <a:ext uri="{FF2B5EF4-FFF2-40B4-BE49-F238E27FC236}">
                    <a16:creationId xmlns:a16="http://schemas.microsoft.com/office/drawing/2014/main" id="{2273D138-32A6-467C-895B-AFD500F65100}"/>
                  </a:ext>
                </a:extLst>
              </p:cNvPr>
              <p:cNvSpPr/>
              <p:nvPr/>
            </p:nvSpPr>
            <p:spPr>
              <a:xfrm>
                <a:off x="2771640" y="2852640"/>
                <a:ext cx="3024000" cy="936360"/>
              </a:xfrm>
              <a:prstGeom prst="rect">
                <a:avLst/>
              </a:prstGeom>
              <a:solidFill>
                <a:srgbClr val="BBE0E3"/>
              </a:solidFill>
              <a:ln>
                <a:solidFill>
                  <a:srgbClr val="8AA5A7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" name="Прямая соединительная линия 5">
                <a:extLst>
                  <a:ext uri="{FF2B5EF4-FFF2-40B4-BE49-F238E27FC236}">
                    <a16:creationId xmlns:a16="http://schemas.microsoft.com/office/drawing/2014/main" id="{0A0F5381-1404-41D6-B1BE-B15A67875761}"/>
                  </a:ext>
                </a:extLst>
              </p:cNvPr>
              <p:cNvSpPr/>
              <p:nvPr/>
            </p:nvSpPr>
            <p:spPr>
              <a:xfrm>
                <a:off x="4284360" y="2852640"/>
                <a:ext cx="360" cy="936720"/>
              </a:xfrm>
              <a:prstGeom prst="line">
                <a:avLst/>
              </a:prstGeom>
              <a:ln>
                <a:solidFill>
                  <a:srgbClr val="0000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" name="Прямая соединительная линия 6">
                <a:extLst>
                  <a:ext uri="{FF2B5EF4-FFF2-40B4-BE49-F238E27FC236}">
                    <a16:creationId xmlns:a16="http://schemas.microsoft.com/office/drawing/2014/main" id="{FF29938D-1581-4F58-BF1A-A129D7DE8D19}"/>
                  </a:ext>
                </a:extLst>
              </p:cNvPr>
              <p:cNvSpPr/>
              <p:nvPr/>
            </p:nvSpPr>
            <p:spPr>
              <a:xfrm>
                <a:off x="3527280" y="2852640"/>
                <a:ext cx="360" cy="936720"/>
              </a:xfrm>
              <a:prstGeom prst="line">
                <a:avLst/>
              </a:prstGeom>
              <a:ln>
                <a:solidFill>
                  <a:srgbClr val="0000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3" name="Прямая соединительная линия 7">
                <a:extLst>
                  <a:ext uri="{FF2B5EF4-FFF2-40B4-BE49-F238E27FC236}">
                    <a16:creationId xmlns:a16="http://schemas.microsoft.com/office/drawing/2014/main" id="{BFF7C799-6A79-40A3-8978-22322338851D}"/>
                  </a:ext>
                </a:extLst>
              </p:cNvPr>
              <p:cNvSpPr/>
              <p:nvPr/>
            </p:nvSpPr>
            <p:spPr>
              <a:xfrm>
                <a:off x="5072040" y="2852640"/>
                <a:ext cx="360" cy="936720"/>
              </a:xfrm>
              <a:prstGeom prst="line">
                <a:avLst/>
              </a:prstGeom>
              <a:ln>
                <a:solidFill>
                  <a:srgbClr val="0000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4" name="Прямая соединительная линия 8">
                <a:extLst>
                  <a:ext uri="{FF2B5EF4-FFF2-40B4-BE49-F238E27FC236}">
                    <a16:creationId xmlns:a16="http://schemas.microsoft.com/office/drawing/2014/main" id="{C3C65267-64C6-426B-AF5C-34C9E2253B0C}"/>
                  </a:ext>
                </a:extLst>
              </p:cNvPr>
              <p:cNvSpPr/>
              <p:nvPr/>
            </p:nvSpPr>
            <p:spPr>
              <a:xfrm>
                <a:off x="5449680" y="2852640"/>
                <a:ext cx="360" cy="936720"/>
              </a:xfrm>
              <a:prstGeom prst="line">
                <a:avLst/>
              </a:prstGeom>
              <a:ln>
                <a:solidFill>
                  <a:srgbClr val="0000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5" name="Прямая соединительная линия 9">
                <a:extLst>
                  <a:ext uri="{FF2B5EF4-FFF2-40B4-BE49-F238E27FC236}">
                    <a16:creationId xmlns:a16="http://schemas.microsoft.com/office/drawing/2014/main" id="{18AB71FA-299C-4A7A-AD93-B96AA22D46EE}"/>
                  </a:ext>
                </a:extLst>
              </p:cNvPr>
              <p:cNvSpPr/>
              <p:nvPr/>
            </p:nvSpPr>
            <p:spPr>
              <a:xfrm>
                <a:off x="4724280" y="2852640"/>
                <a:ext cx="360" cy="936720"/>
              </a:xfrm>
              <a:prstGeom prst="line">
                <a:avLst/>
              </a:prstGeom>
              <a:ln>
                <a:solidFill>
                  <a:srgbClr val="0000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6" name="Прямая соединительная линия 10">
                <a:extLst>
                  <a:ext uri="{FF2B5EF4-FFF2-40B4-BE49-F238E27FC236}">
                    <a16:creationId xmlns:a16="http://schemas.microsoft.com/office/drawing/2014/main" id="{22A2FF52-F25C-4449-BCA0-AC724E4F382E}"/>
                  </a:ext>
                </a:extLst>
              </p:cNvPr>
              <p:cNvSpPr/>
              <p:nvPr/>
            </p:nvSpPr>
            <p:spPr>
              <a:xfrm>
                <a:off x="3936960" y="2852640"/>
                <a:ext cx="360" cy="936720"/>
              </a:xfrm>
              <a:prstGeom prst="line">
                <a:avLst/>
              </a:prstGeom>
              <a:ln>
                <a:solidFill>
                  <a:srgbClr val="0000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7" name="Прямая соединительная линия 11">
                <a:extLst>
                  <a:ext uri="{FF2B5EF4-FFF2-40B4-BE49-F238E27FC236}">
                    <a16:creationId xmlns:a16="http://schemas.microsoft.com/office/drawing/2014/main" id="{34D597DA-8637-42A9-A906-70E340364E38}"/>
                  </a:ext>
                </a:extLst>
              </p:cNvPr>
              <p:cNvSpPr/>
              <p:nvPr/>
            </p:nvSpPr>
            <p:spPr>
              <a:xfrm>
                <a:off x="3149280" y="2852640"/>
                <a:ext cx="360" cy="936720"/>
              </a:xfrm>
              <a:prstGeom prst="line">
                <a:avLst/>
              </a:prstGeom>
              <a:ln>
                <a:solidFill>
                  <a:srgbClr val="0000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18" name="Стрелка вправо 13">
              <a:extLst>
                <a:ext uri="{FF2B5EF4-FFF2-40B4-BE49-F238E27FC236}">
                  <a16:creationId xmlns:a16="http://schemas.microsoft.com/office/drawing/2014/main" id="{E5C6A2D3-543A-4A2C-A1D5-031CB65A5E87}"/>
                </a:ext>
              </a:extLst>
            </p:cNvPr>
            <p:cNvSpPr/>
            <p:nvPr/>
          </p:nvSpPr>
          <p:spPr>
            <a:xfrm rot="10800000">
              <a:off x="5941080" y="3142080"/>
              <a:ext cx="977400" cy="48384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BBE0E3"/>
            </a:solidFill>
            <a:ln>
              <a:solidFill>
                <a:srgbClr val="8AA5A7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" name="Стрелка вправо 14">
              <a:extLst>
                <a:ext uri="{FF2B5EF4-FFF2-40B4-BE49-F238E27FC236}">
                  <a16:creationId xmlns:a16="http://schemas.microsoft.com/office/drawing/2014/main" id="{36F9D744-4B92-4776-AC56-86F30CFB5286}"/>
                </a:ext>
              </a:extLst>
            </p:cNvPr>
            <p:cNvSpPr/>
            <p:nvPr/>
          </p:nvSpPr>
          <p:spPr>
            <a:xfrm rot="10800000">
              <a:off x="1692720" y="3069000"/>
              <a:ext cx="977400" cy="48528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BBE0E3"/>
            </a:solidFill>
            <a:ln>
              <a:solidFill>
                <a:srgbClr val="8AA5A7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</p:spTree>
    <p:extLst>
      <p:ext uri="{BB962C8B-B14F-4D97-AF65-F5344CB8AC3E}">
        <p14:creationId xmlns:p14="http://schemas.microsoft.com/office/powerpoint/2010/main" val="31708795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Заголовок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4400" b="0" strike="noStrike" spc="-1">
                <a:solidFill>
                  <a:srgbClr val="000000"/>
                </a:solidFill>
                <a:latin typeface="Arial"/>
              </a:rPr>
              <a:t>Обобщенные коллекции</a:t>
            </a:r>
          </a:p>
        </p:txBody>
      </p:sp>
      <p:sp>
        <p:nvSpPr>
          <p:cNvPr id="471" name="Содержимое 3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>
            <a:normAutofit fontScale="82500" lnSpcReduction="20000"/>
          </a:bodyPr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FF0000"/>
              </a:buClr>
              <a:buFont typeface="Symbol" charset="2"/>
              <a:buChar char=""/>
            </a:pPr>
            <a:r>
              <a:rPr lang="ru-RU" sz="3200" b="0" strike="noStrike" spc="-1">
                <a:solidFill>
                  <a:srgbClr val="FF0000"/>
                </a:solidFill>
                <a:latin typeface="Arial"/>
              </a:rPr>
              <a:t>Обобщенные классы</a:t>
            </a:r>
            <a:r>
              <a:rPr lang="ru-RU" sz="3200" b="0" strike="noStrike" spc="-1">
                <a:solidFill>
                  <a:srgbClr val="000000"/>
                </a:solidFill>
                <a:latin typeface="Arial"/>
              </a:rPr>
              <a:t>(классы-прототипы) - классы, имеющие в качестве параметров типы данных.</a:t>
            </a: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 charset="2"/>
              <a:buChar char=""/>
            </a:pPr>
            <a:r>
              <a:rPr lang="ru-RU" sz="3200" b="0" strike="noStrike" spc="-1">
                <a:solidFill>
                  <a:srgbClr val="000000"/>
                </a:solidFill>
                <a:latin typeface="Arial"/>
              </a:rPr>
              <a:t>С помощью обобщений можно создать единый класс, который автоматически становится пригодным для обработки разнотипных данных.</a:t>
            </a: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 charset="2"/>
              <a:buChar char=""/>
            </a:pPr>
            <a:r>
              <a:rPr lang="ru-RU" sz="3200" b="0" strike="noStrike" spc="-1">
                <a:solidFill>
                  <a:srgbClr val="000000"/>
                </a:solidFill>
                <a:latin typeface="Arial"/>
              </a:rPr>
              <a:t>Чаще всего такие классы применяются для хранения данных – в качестве контейнерных классов, или коллекций. </a:t>
            </a: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 charset="2"/>
              <a:buChar char=""/>
            </a:pPr>
            <a:r>
              <a:rPr lang="ru-RU" sz="3200" b="0" strike="noStrike" spc="-1">
                <a:solidFill>
                  <a:srgbClr val="000000"/>
                </a:solidFill>
                <a:latin typeface="Arial"/>
              </a:rPr>
              <a:t>Параметризированным коллекциям соответствует пространство имен </a:t>
            </a:r>
            <a:r>
              <a:rPr lang="ru-RU" sz="3200" b="1" strike="noStrike" spc="-1">
                <a:solidFill>
                  <a:srgbClr val="000000"/>
                </a:solidFill>
                <a:latin typeface="Arial"/>
              </a:rPr>
              <a:t>System.Collections.Generic.</a:t>
            </a: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Заголовок 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4400" b="0" strike="noStrike" spc="-1">
                <a:solidFill>
                  <a:srgbClr val="000000"/>
                </a:solidFill>
                <a:latin typeface="Arial"/>
              </a:rPr>
              <a:t>Абстрактные типы данных и структуры данных</a:t>
            </a:r>
          </a:p>
        </p:txBody>
      </p:sp>
      <p:sp>
        <p:nvSpPr>
          <p:cNvPr id="220" name="Содержимое 3"/>
          <p:cNvSpPr txBox="1"/>
          <p:nvPr/>
        </p:nvSpPr>
        <p:spPr>
          <a:xfrm>
            <a:off x="539640" y="162864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"/>
            </a:pPr>
            <a:r>
              <a:rPr lang="ru-RU" sz="2000" b="1" strike="noStrike" spc="-1" dirty="0">
                <a:solidFill>
                  <a:srgbClr val="000000"/>
                </a:solidFill>
                <a:latin typeface="Arial"/>
              </a:rPr>
              <a:t>Абстрактный тип данных </a:t>
            </a:r>
            <a:r>
              <a:rPr lang="ru-RU" sz="2000" b="0" strike="noStrike" spc="-1" dirty="0">
                <a:solidFill>
                  <a:srgbClr val="000000"/>
                </a:solidFill>
                <a:latin typeface="Arial"/>
              </a:rPr>
              <a:t>— это тип данных, который предоставляет для работы с элементами этого типа определённый </a:t>
            </a:r>
            <a:r>
              <a:rPr lang="ru-RU" sz="2000" b="1" strike="noStrike" spc="-1" dirty="0">
                <a:solidFill>
                  <a:srgbClr val="000000"/>
                </a:solidFill>
                <a:latin typeface="Arial"/>
              </a:rPr>
              <a:t>набор функций</a:t>
            </a:r>
            <a:r>
              <a:rPr lang="ru-RU" sz="2000" b="0" strike="noStrike" spc="-1" dirty="0">
                <a:solidFill>
                  <a:srgbClr val="000000"/>
                </a:solidFill>
                <a:latin typeface="Arial"/>
              </a:rPr>
              <a:t>, а также возможность создавать элементы этого типа при помощи специальных функций. </a:t>
            </a: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lang="ru-RU" sz="2000" b="0" strike="noStrike" spc="-1" dirty="0">
                <a:solidFill>
                  <a:srgbClr val="000000"/>
                </a:solidFill>
                <a:latin typeface="Arial"/>
              </a:rPr>
              <a:t>Конкретные </a:t>
            </a:r>
            <a:r>
              <a:rPr lang="ru-RU" sz="2000" b="1" strike="noStrike" spc="-1" dirty="0">
                <a:solidFill>
                  <a:srgbClr val="000000"/>
                </a:solidFill>
                <a:latin typeface="Arial"/>
              </a:rPr>
              <a:t>реализации</a:t>
            </a:r>
            <a:r>
              <a:rPr lang="ru-RU" sz="2000" b="0" strike="noStrike" spc="-1" dirty="0">
                <a:solidFill>
                  <a:srgbClr val="000000"/>
                </a:solidFill>
                <a:latin typeface="Arial"/>
              </a:rPr>
              <a:t> АТД называются </a:t>
            </a:r>
            <a:r>
              <a:rPr lang="ru-RU" sz="2000" b="1" strike="noStrike" spc="-1" dirty="0">
                <a:solidFill>
                  <a:srgbClr val="000000"/>
                </a:solidFill>
                <a:latin typeface="Arial"/>
              </a:rPr>
              <a:t>структурами данных</a:t>
            </a:r>
            <a:r>
              <a:rPr lang="ru-RU" sz="2400" b="0" strike="noStrike" spc="-1" dirty="0">
                <a:solidFill>
                  <a:srgbClr val="000000"/>
                </a:solidFill>
                <a:latin typeface="Arial"/>
              </a:rPr>
              <a:t>.</a:t>
            </a: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ru-RU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21" name="Группа 3"/>
          <p:cNvGrpSpPr/>
          <p:nvPr/>
        </p:nvGrpSpPr>
        <p:grpSpPr>
          <a:xfrm>
            <a:off x="1835280" y="3933720"/>
            <a:ext cx="5328720" cy="2590560"/>
            <a:chOff x="1835280" y="3933720"/>
            <a:chExt cx="5328720" cy="2590560"/>
          </a:xfrm>
        </p:grpSpPr>
        <p:sp>
          <p:nvSpPr>
            <p:cNvPr id="222" name="Овал 4"/>
            <p:cNvSpPr/>
            <p:nvPr/>
          </p:nvSpPr>
          <p:spPr>
            <a:xfrm>
              <a:off x="1835280" y="4078440"/>
              <a:ext cx="1296720" cy="1726920"/>
            </a:xfrm>
            <a:prstGeom prst="ellipse">
              <a:avLst/>
            </a:prstGeom>
            <a:solidFill>
              <a:srgbClr val="BBE0E3"/>
            </a:solidFill>
            <a:ln>
              <a:solidFill>
                <a:srgbClr val="8AA5A7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ru-RU" sz="1800" b="0" strike="noStrike" spc="-1">
                  <a:solidFill>
                    <a:srgbClr val="000000"/>
                  </a:solidFill>
                  <a:latin typeface="Arial"/>
                </a:rPr>
                <a:t>АТД</a:t>
              </a:r>
              <a:endParaRPr lang="ru-RU" sz="1800" b="0" strike="noStrike" spc="-1">
                <a:latin typeface="Arial"/>
              </a:endParaRPr>
            </a:p>
          </p:txBody>
        </p:sp>
        <p:grpSp>
          <p:nvGrpSpPr>
            <p:cNvPr id="223" name="Группа 14"/>
            <p:cNvGrpSpPr/>
            <p:nvPr/>
          </p:nvGrpSpPr>
          <p:grpSpPr>
            <a:xfrm>
              <a:off x="4282920" y="3933720"/>
              <a:ext cx="1441080" cy="360000"/>
              <a:chOff x="4282920" y="3933720"/>
              <a:chExt cx="1441080" cy="360000"/>
            </a:xfrm>
          </p:grpSpPr>
          <p:sp>
            <p:nvSpPr>
              <p:cNvPr id="224" name="Прямоугольник 4"/>
              <p:cNvSpPr/>
              <p:nvPr/>
            </p:nvSpPr>
            <p:spPr>
              <a:xfrm>
                <a:off x="4282920" y="3933720"/>
                <a:ext cx="360000" cy="360000"/>
              </a:xfrm>
              <a:prstGeom prst="rect">
                <a:avLst/>
              </a:prstGeom>
              <a:solidFill>
                <a:srgbClr val="BBE0E3"/>
              </a:solidFill>
              <a:ln>
                <a:solidFill>
                  <a:srgbClr val="8AA5A7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5" name="Прямоугольник 31"/>
              <p:cNvSpPr/>
              <p:nvPr/>
            </p:nvSpPr>
            <p:spPr>
              <a:xfrm>
                <a:off x="4643280" y="3933720"/>
                <a:ext cx="360000" cy="360000"/>
              </a:xfrm>
              <a:prstGeom prst="rect">
                <a:avLst/>
              </a:prstGeom>
              <a:solidFill>
                <a:srgbClr val="BBE0E3"/>
              </a:solidFill>
              <a:ln>
                <a:solidFill>
                  <a:srgbClr val="8AA5A7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6" name="Прямоугольник 32"/>
              <p:cNvSpPr/>
              <p:nvPr/>
            </p:nvSpPr>
            <p:spPr>
              <a:xfrm>
                <a:off x="5003640" y="3933720"/>
                <a:ext cx="360000" cy="360000"/>
              </a:xfrm>
              <a:prstGeom prst="rect">
                <a:avLst/>
              </a:prstGeom>
              <a:solidFill>
                <a:srgbClr val="BBE0E3"/>
              </a:solidFill>
              <a:ln>
                <a:solidFill>
                  <a:srgbClr val="8AA5A7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7" name="Прямоугольник 33"/>
              <p:cNvSpPr/>
              <p:nvPr/>
            </p:nvSpPr>
            <p:spPr>
              <a:xfrm>
                <a:off x="5364000" y="3933720"/>
                <a:ext cx="360000" cy="360000"/>
              </a:xfrm>
              <a:prstGeom prst="rect">
                <a:avLst/>
              </a:prstGeom>
              <a:solidFill>
                <a:srgbClr val="BBE0E3"/>
              </a:solidFill>
              <a:ln>
                <a:solidFill>
                  <a:srgbClr val="8AA5A7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228" name="Прямоугольник 6"/>
            <p:cNvSpPr/>
            <p:nvPr/>
          </p:nvSpPr>
          <p:spPr>
            <a:xfrm>
              <a:off x="4282920" y="4653000"/>
              <a:ext cx="360000" cy="360000"/>
            </a:xfrm>
            <a:prstGeom prst="rect">
              <a:avLst/>
            </a:prstGeom>
            <a:solidFill>
              <a:srgbClr val="BBE0E3"/>
            </a:solidFill>
            <a:ln>
              <a:solidFill>
                <a:srgbClr val="8AA5A7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9" name="Прямоугольник 7"/>
            <p:cNvSpPr/>
            <p:nvPr/>
          </p:nvSpPr>
          <p:spPr>
            <a:xfrm>
              <a:off x="4643280" y="4653000"/>
              <a:ext cx="360000" cy="360000"/>
            </a:xfrm>
            <a:prstGeom prst="rect">
              <a:avLst/>
            </a:prstGeom>
            <a:solidFill>
              <a:srgbClr val="BBE0E3"/>
            </a:solidFill>
            <a:ln>
              <a:solidFill>
                <a:srgbClr val="8AA5A7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0" name="Прямоугольник 8"/>
            <p:cNvSpPr/>
            <p:nvPr/>
          </p:nvSpPr>
          <p:spPr>
            <a:xfrm>
              <a:off x="5364000" y="4653000"/>
              <a:ext cx="360000" cy="360000"/>
            </a:xfrm>
            <a:prstGeom prst="rect">
              <a:avLst/>
            </a:prstGeom>
            <a:solidFill>
              <a:srgbClr val="BBE0E3"/>
            </a:solidFill>
            <a:ln>
              <a:solidFill>
                <a:srgbClr val="8AA5A7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1" name="Прямоугольник 9"/>
            <p:cNvSpPr/>
            <p:nvPr/>
          </p:nvSpPr>
          <p:spPr>
            <a:xfrm>
              <a:off x="5724360" y="4653000"/>
              <a:ext cx="360000" cy="360000"/>
            </a:xfrm>
            <a:prstGeom prst="rect">
              <a:avLst/>
            </a:prstGeom>
            <a:solidFill>
              <a:srgbClr val="BBE0E3"/>
            </a:solidFill>
            <a:ln>
              <a:solidFill>
                <a:srgbClr val="8AA5A7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2" name="Прямоугольник 10"/>
            <p:cNvSpPr/>
            <p:nvPr/>
          </p:nvSpPr>
          <p:spPr>
            <a:xfrm>
              <a:off x="6443640" y="4653000"/>
              <a:ext cx="360000" cy="360000"/>
            </a:xfrm>
            <a:prstGeom prst="rect">
              <a:avLst/>
            </a:prstGeom>
            <a:solidFill>
              <a:srgbClr val="BBE0E3"/>
            </a:solidFill>
            <a:ln>
              <a:solidFill>
                <a:srgbClr val="8AA5A7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3" name="Прямоугольник 11"/>
            <p:cNvSpPr/>
            <p:nvPr/>
          </p:nvSpPr>
          <p:spPr>
            <a:xfrm>
              <a:off x="6804000" y="4653000"/>
              <a:ext cx="360000" cy="360000"/>
            </a:xfrm>
            <a:prstGeom prst="rect">
              <a:avLst/>
            </a:prstGeom>
            <a:solidFill>
              <a:srgbClr val="BBE0E3"/>
            </a:solidFill>
            <a:ln>
              <a:solidFill>
                <a:srgbClr val="8AA5A7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234" name="Группа 15"/>
            <p:cNvGrpSpPr/>
            <p:nvPr/>
          </p:nvGrpSpPr>
          <p:grpSpPr>
            <a:xfrm>
              <a:off x="4356000" y="5445000"/>
              <a:ext cx="1439640" cy="360000"/>
              <a:chOff x="4356000" y="5445000"/>
              <a:chExt cx="1439640" cy="360000"/>
            </a:xfrm>
          </p:grpSpPr>
          <p:sp>
            <p:nvSpPr>
              <p:cNvPr id="235" name="Прямоугольник 16"/>
              <p:cNvSpPr/>
              <p:nvPr/>
            </p:nvSpPr>
            <p:spPr>
              <a:xfrm>
                <a:off x="4356000" y="5445000"/>
                <a:ext cx="360000" cy="360000"/>
              </a:xfrm>
              <a:prstGeom prst="rect">
                <a:avLst/>
              </a:prstGeom>
              <a:solidFill>
                <a:srgbClr val="BBE0E3"/>
              </a:solidFill>
              <a:ln>
                <a:solidFill>
                  <a:srgbClr val="8AA5A7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36" name="Прямоугольник 27"/>
              <p:cNvSpPr/>
              <p:nvPr/>
            </p:nvSpPr>
            <p:spPr>
              <a:xfrm>
                <a:off x="4716360" y="5445000"/>
                <a:ext cx="360000" cy="360000"/>
              </a:xfrm>
              <a:prstGeom prst="rect">
                <a:avLst/>
              </a:prstGeom>
              <a:solidFill>
                <a:srgbClr val="BBE0E3"/>
              </a:solidFill>
              <a:ln>
                <a:solidFill>
                  <a:srgbClr val="8AA5A7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37" name="Прямоугольник 28"/>
              <p:cNvSpPr/>
              <p:nvPr/>
            </p:nvSpPr>
            <p:spPr>
              <a:xfrm>
                <a:off x="5076720" y="5445000"/>
                <a:ext cx="358560" cy="360000"/>
              </a:xfrm>
              <a:prstGeom prst="rect">
                <a:avLst/>
              </a:prstGeom>
              <a:solidFill>
                <a:srgbClr val="BBE0E3"/>
              </a:solidFill>
              <a:ln>
                <a:solidFill>
                  <a:srgbClr val="8AA5A7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38" name="Прямоугольник 29"/>
              <p:cNvSpPr/>
              <p:nvPr/>
            </p:nvSpPr>
            <p:spPr>
              <a:xfrm>
                <a:off x="5435640" y="5445000"/>
                <a:ext cx="360000" cy="360000"/>
              </a:xfrm>
              <a:prstGeom prst="rect">
                <a:avLst/>
              </a:prstGeom>
              <a:solidFill>
                <a:srgbClr val="BBE0E3"/>
              </a:solidFill>
              <a:ln>
                <a:solidFill>
                  <a:srgbClr val="8AA5A7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239" name="Группа 20"/>
            <p:cNvGrpSpPr/>
            <p:nvPr/>
          </p:nvGrpSpPr>
          <p:grpSpPr>
            <a:xfrm>
              <a:off x="4356000" y="5805360"/>
              <a:ext cx="1439640" cy="358560"/>
              <a:chOff x="4356000" y="5805360"/>
              <a:chExt cx="1439640" cy="358560"/>
            </a:xfrm>
          </p:grpSpPr>
          <p:sp>
            <p:nvSpPr>
              <p:cNvPr id="240" name="Прямоугольник 22"/>
              <p:cNvSpPr/>
              <p:nvPr/>
            </p:nvSpPr>
            <p:spPr>
              <a:xfrm>
                <a:off x="4356000" y="5805360"/>
                <a:ext cx="360000" cy="358560"/>
              </a:xfrm>
              <a:prstGeom prst="rect">
                <a:avLst/>
              </a:prstGeom>
              <a:solidFill>
                <a:srgbClr val="BBE0E3"/>
              </a:solidFill>
              <a:ln>
                <a:solidFill>
                  <a:srgbClr val="8AA5A7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41" name="Прямоугольник 23"/>
              <p:cNvSpPr/>
              <p:nvPr/>
            </p:nvSpPr>
            <p:spPr>
              <a:xfrm>
                <a:off x="4716360" y="5805360"/>
                <a:ext cx="360000" cy="358560"/>
              </a:xfrm>
              <a:prstGeom prst="rect">
                <a:avLst/>
              </a:prstGeom>
              <a:solidFill>
                <a:srgbClr val="BBE0E3"/>
              </a:solidFill>
              <a:ln>
                <a:solidFill>
                  <a:srgbClr val="8AA5A7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42" name="Прямоугольник 24"/>
              <p:cNvSpPr/>
              <p:nvPr/>
            </p:nvSpPr>
            <p:spPr>
              <a:xfrm>
                <a:off x="5076720" y="5805360"/>
                <a:ext cx="358560" cy="358560"/>
              </a:xfrm>
              <a:prstGeom prst="rect">
                <a:avLst/>
              </a:prstGeom>
              <a:solidFill>
                <a:srgbClr val="BBE0E3"/>
              </a:solidFill>
              <a:ln>
                <a:solidFill>
                  <a:srgbClr val="8AA5A7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43" name="Прямоугольник 25"/>
              <p:cNvSpPr/>
              <p:nvPr/>
            </p:nvSpPr>
            <p:spPr>
              <a:xfrm>
                <a:off x="5435640" y="5805360"/>
                <a:ext cx="360000" cy="358560"/>
              </a:xfrm>
              <a:prstGeom prst="rect">
                <a:avLst/>
              </a:prstGeom>
              <a:solidFill>
                <a:srgbClr val="BBE0E3"/>
              </a:solidFill>
              <a:ln>
                <a:solidFill>
                  <a:srgbClr val="8AA5A7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244" name="Группа 25"/>
            <p:cNvGrpSpPr/>
            <p:nvPr/>
          </p:nvGrpSpPr>
          <p:grpSpPr>
            <a:xfrm>
              <a:off x="4356000" y="6164280"/>
              <a:ext cx="1439640" cy="360000"/>
              <a:chOff x="4356000" y="6164280"/>
              <a:chExt cx="1439640" cy="360000"/>
            </a:xfrm>
          </p:grpSpPr>
          <p:sp>
            <p:nvSpPr>
              <p:cNvPr id="245" name="Прямоугольник 18"/>
              <p:cNvSpPr/>
              <p:nvPr/>
            </p:nvSpPr>
            <p:spPr>
              <a:xfrm>
                <a:off x="4356000" y="6164280"/>
                <a:ext cx="360000" cy="360000"/>
              </a:xfrm>
              <a:prstGeom prst="rect">
                <a:avLst/>
              </a:prstGeom>
              <a:solidFill>
                <a:srgbClr val="BBE0E3"/>
              </a:solidFill>
              <a:ln>
                <a:solidFill>
                  <a:srgbClr val="8AA5A7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46" name="Прямоугольник 19"/>
              <p:cNvSpPr/>
              <p:nvPr/>
            </p:nvSpPr>
            <p:spPr>
              <a:xfrm>
                <a:off x="4716360" y="6164280"/>
                <a:ext cx="360000" cy="360000"/>
              </a:xfrm>
              <a:prstGeom prst="rect">
                <a:avLst/>
              </a:prstGeom>
              <a:solidFill>
                <a:srgbClr val="BBE0E3"/>
              </a:solidFill>
              <a:ln>
                <a:solidFill>
                  <a:srgbClr val="8AA5A7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47" name="Прямоугольник 20"/>
              <p:cNvSpPr/>
              <p:nvPr/>
            </p:nvSpPr>
            <p:spPr>
              <a:xfrm>
                <a:off x="5076720" y="6164280"/>
                <a:ext cx="358560" cy="360000"/>
              </a:xfrm>
              <a:prstGeom prst="rect">
                <a:avLst/>
              </a:prstGeom>
              <a:solidFill>
                <a:srgbClr val="BBE0E3"/>
              </a:solidFill>
              <a:ln>
                <a:solidFill>
                  <a:srgbClr val="8AA5A7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48" name="Прямоугольник 21"/>
              <p:cNvSpPr/>
              <p:nvPr/>
            </p:nvSpPr>
            <p:spPr>
              <a:xfrm>
                <a:off x="5435640" y="6164280"/>
                <a:ext cx="360000" cy="360000"/>
              </a:xfrm>
              <a:prstGeom prst="rect">
                <a:avLst/>
              </a:prstGeom>
              <a:solidFill>
                <a:srgbClr val="BBE0E3"/>
              </a:solidFill>
              <a:ln>
                <a:solidFill>
                  <a:srgbClr val="8AA5A7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249" name="Прямая со стрелкой 15"/>
            <p:cNvSpPr/>
            <p:nvPr/>
          </p:nvSpPr>
          <p:spPr>
            <a:xfrm>
              <a:off x="5003640" y="4834080"/>
              <a:ext cx="36000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00">
              <a:solidFill>
                <a:srgbClr val="B5DCDE"/>
              </a:solidFill>
              <a:round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0" name="Прямая со стрелкой 16"/>
            <p:cNvSpPr/>
            <p:nvPr/>
          </p:nvSpPr>
          <p:spPr>
            <a:xfrm>
              <a:off x="6084720" y="4869000"/>
              <a:ext cx="35856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38100">
              <a:solidFill>
                <a:srgbClr val="B5DCDE"/>
              </a:solidFill>
              <a:round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1" name="Стрелка вправо 17"/>
            <p:cNvSpPr/>
            <p:nvPr/>
          </p:nvSpPr>
          <p:spPr>
            <a:xfrm>
              <a:off x="3348000" y="4653000"/>
              <a:ext cx="647280" cy="50436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BBE0E3"/>
            </a:solidFill>
            <a:ln>
              <a:solidFill>
                <a:srgbClr val="8AA5A7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52" name="TextBox 34"/>
          <p:cNvSpPr/>
          <p:nvPr/>
        </p:nvSpPr>
        <p:spPr>
          <a:xfrm>
            <a:off x="1619280" y="5373720"/>
            <a:ext cx="1657080" cy="639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ru-RU" sz="1800" b="1" strike="noStrike" spc="-1">
                <a:solidFill>
                  <a:srgbClr val="000000"/>
                </a:solidFill>
                <a:latin typeface="Arial"/>
              </a:rPr>
              <a:t>набор функций</a:t>
            </a:r>
            <a:endParaRPr lang="ru-RU" sz="1800" b="0" strike="noStrike" spc="-1">
              <a:latin typeface="Arial"/>
            </a:endParaRPr>
          </a:p>
        </p:txBody>
      </p:sp>
      <p:sp>
        <p:nvSpPr>
          <p:cNvPr id="253" name="TextBox 34_0"/>
          <p:cNvSpPr/>
          <p:nvPr/>
        </p:nvSpPr>
        <p:spPr>
          <a:xfrm>
            <a:off x="7232760" y="5297400"/>
            <a:ext cx="1657080" cy="63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ru-RU" sz="1800" b="1" strike="noStrike" spc="-1">
                <a:solidFill>
                  <a:srgbClr val="000000"/>
                </a:solidFill>
                <a:latin typeface="Arial"/>
              </a:rPr>
              <a:t>Структура данных</a:t>
            </a:r>
            <a:endParaRPr lang="ru-RU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Заголовок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91000" lnSpcReduction="20000"/>
          </a:bodyPr>
          <a:lstStyle/>
          <a:p>
            <a:pPr algn="ctr">
              <a:lnSpc>
                <a:spcPct val="100000"/>
              </a:lnSpc>
            </a:pPr>
            <a:r>
              <a:rPr lang="ru-RU" sz="4400" b="0" strike="noStrike" spc="-1">
                <a:solidFill>
                  <a:srgbClr val="000000"/>
                </a:solidFill>
                <a:latin typeface="Arial"/>
              </a:rPr>
              <a:t>Основные преимущества использования обобщений</a:t>
            </a:r>
          </a:p>
        </p:txBody>
      </p:sp>
      <p:sp>
        <p:nvSpPr>
          <p:cNvPr id="473" name="Содержимое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>
            <a:normAutofit fontScale="74500" lnSpcReduction="20000"/>
          </a:bodyPr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 charset="2"/>
              <a:buChar char=""/>
            </a:pPr>
            <a:r>
              <a:rPr lang="ru-RU" sz="3200" b="1" strike="noStrike" spc="-1">
                <a:solidFill>
                  <a:srgbClr val="000000"/>
                </a:solidFill>
                <a:latin typeface="Arial"/>
              </a:rPr>
              <a:t>Производительность.</a:t>
            </a:r>
            <a:r>
              <a:rPr lang="ru-RU" sz="3200" b="0" strike="noStrike" spc="-1">
                <a:solidFill>
                  <a:srgbClr val="000000"/>
                </a:solidFill>
                <a:latin typeface="Arial"/>
              </a:rPr>
              <a:t> Использование типов значений с не обобщенными классами коллекций вызывает </a:t>
            </a:r>
            <a:r>
              <a:rPr lang="ru-RU" sz="3200" b="1" strike="noStrike" spc="-1">
                <a:solidFill>
                  <a:srgbClr val="000000"/>
                </a:solidFill>
                <a:latin typeface="Arial"/>
              </a:rPr>
              <a:t>упаковку (boxing)</a:t>
            </a:r>
            <a:r>
              <a:rPr lang="ru-RU" sz="3200" b="0" strike="noStrike" spc="-1">
                <a:solidFill>
                  <a:srgbClr val="000000"/>
                </a:solidFill>
                <a:latin typeface="Arial"/>
              </a:rPr>
              <a:t> и </a:t>
            </a:r>
            <a:r>
              <a:rPr lang="ru-RU" sz="3200" b="1" strike="noStrike" spc="-1">
                <a:solidFill>
                  <a:srgbClr val="000000"/>
                </a:solidFill>
                <a:latin typeface="Arial"/>
              </a:rPr>
              <a:t>распаковку (unboxing)</a:t>
            </a:r>
            <a:r>
              <a:rPr lang="ru-RU" sz="3200" b="0" strike="noStrike" spc="-1">
                <a:solidFill>
                  <a:srgbClr val="000000"/>
                </a:solidFill>
                <a:latin typeface="Arial"/>
              </a:rPr>
              <a:t> при преобразовании в ссылочный тип и обратно.</a:t>
            </a: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 charset="2"/>
              <a:buChar char=""/>
            </a:pPr>
            <a:r>
              <a:rPr lang="ru-RU" sz="3200" b="1" strike="noStrike" spc="-1">
                <a:solidFill>
                  <a:srgbClr val="000000"/>
                </a:solidFill>
                <a:latin typeface="Arial"/>
              </a:rPr>
              <a:t>Безопасность.</a:t>
            </a:r>
            <a:r>
              <a:rPr lang="ru-RU" sz="3200" b="0" strike="noStrike" spc="-1">
                <a:solidFill>
                  <a:srgbClr val="000000"/>
                </a:solidFill>
                <a:latin typeface="Arial"/>
              </a:rPr>
              <a:t> Обобщения автоматически обеспечивают типовую безопасность всех операций, т.к. обобщения исключают необходимость обращаться к приведению типов и проверять соответствие типов в коде вручную.</a:t>
            </a: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 charset="2"/>
              <a:buChar char=""/>
            </a:pPr>
            <a:r>
              <a:rPr lang="ru-RU" sz="3200" b="1" strike="noStrike" spc="-1">
                <a:solidFill>
                  <a:srgbClr val="000000"/>
                </a:solidFill>
                <a:latin typeface="Arial"/>
              </a:rPr>
              <a:t>Повторное использование двоичного кода. </a:t>
            </a:r>
            <a:r>
              <a:rPr lang="ru-RU" sz="3200" b="0" strike="noStrike" spc="-1">
                <a:solidFill>
                  <a:srgbClr val="000000"/>
                </a:solidFill>
                <a:latin typeface="Arial"/>
              </a:rPr>
              <a:t>Обобщенный класс может быть определен однажды (шаблон), и на его основе могут быть созданы экземпляры многих типов.</a:t>
            </a: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Заголовок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91000" lnSpcReduction="20000"/>
          </a:bodyPr>
          <a:lstStyle/>
          <a:p>
            <a:pPr algn="ctr">
              <a:lnSpc>
                <a:spcPct val="100000"/>
              </a:lnSpc>
            </a:pPr>
            <a:r>
              <a:rPr lang="ru-RU" sz="4400" b="1" strike="noStrike" spc="-1">
                <a:solidFill>
                  <a:srgbClr val="000000"/>
                </a:solidFill>
                <a:latin typeface="Arial"/>
              </a:rPr>
              <a:t>Параметризованные коллекции библиотеки .NET</a:t>
            </a:r>
            <a:endParaRPr lang="ru-RU" sz="4400" b="0" strike="noStrike" spc="-1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481" name="Таблица 3"/>
          <p:cNvGraphicFramePr/>
          <p:nvPr>
            <p:extLst>
              <p:ext uri="{D42A27DB-BD31-4B8C-83A1-F6EECF244321}">
                <p14:modId xmlns:p14="http://schemas.microsoft.com/office/powerpoint/2010/main" val="3650577780"/>
              </p:ext>
            </p:extLst>
          </p:nvPr>
        </p:nvGraphicFramePr>
        <p:xfrm>
          <a:off x="179640" y="1397160"/>
          <a:ext cx="8784720" cy="5312160"/>
        </p:xfrm>
        <a:graphic>
          <a:graphicData uri="http://schemas.openxmlformats.org/drawingml/2006/table">
            <a:tbl>
              <a:tblPr/>
              <a:tblGrid>
                <a:gridCol w="4392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92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634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199"/>
                        </a:spcBef>
                        <a:tabLst>
                          <a:tab pos="0" algn="l"/>
                        </a:tabLst>
                      </a:pPr>
                      <a:r>
                        <a:rPr lang="ru-RU" sz="2400" b="1" strike="noStrike" spc="-1">
                          <a:solidFill>
                            <a:srgbClr val="000000"/>
                          </a:solidFill>
                          <a:latin typeface="Times New Roman"/>
                          <a:ea typeface="Times-Bold"/>
                        </a:rPr>
                        <a:t>Обобщенная коллекция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199"/>
                        </a:spcBef>
                        <a:tabLst>
                          <a:tab pos="0" algn="l"/>
                        </a:tabLst>
                      </a:pPr>
                      <a:r>
                        <a:rPr lang="ru-RU" sz="2400" b="1" strike="noStrike" spc="-1">
                          <a:solidFill>
                            <a:srgbClr val="000000"/>
                          </a:solidFill>
                          <a:latin typeface="Times New Roman"/>
                          <a:ea typeface="Times-Bold"/>
                        </a:rPr>
                        <a:t>Обычная коллекция</a:t>
                      </a:r>
                      <a:endParaRPr lang="ru-RU" sz="24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BBE0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34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199"/>
                        </a:spcBef>
                        <a:tabLst>
                          <a:tab pos="0" algn="l"/>
                        </a:tabLst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-Bold"/>
                        </a:rPr>
                        <a:t>Comparer &lt;T&gt; </a:t>
                      </a:r>
                      <a:endParaRPr lang="ru-RU" sz="20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199"/>
                        </a:spcBef>
                        <a:tabLst>
                          <a:tab pos="0" algn="l"/>
                        </a:tabLst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-Bold"/>
                        </a:rPr>
                        <a:t>Comparer</a:t>
                      </a:r>
                      <a:endParaRPr lang="ru-RU" sz="20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34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199"/>
                        </a:spcBef>
                        <a:tabLst>
                          <a:tab pos="0" algn="l"/>
                        </a:tabLst>
                      </a:pPr>
                      <a:r>
                        <a:rPr lang="en-US" sz="2000" b="0" strike="noStrike" spc="-1" dirty="0">
                          <a:solidFill>
                            <a:srgbClr val="000000"/>
                          </a:solidFill>
                          <a:latin typeface="Times New Roman"/>
                          <a:ea typeface="Times-Bold"/>
                        </a:rPr>
                        <a:t>LinkedList &lt;T&gt;</a:t>
                      </a:r>
                      <a:endParaRPr lang="ru-RU" sz="2000" b="0" strike="noStrike" spc="-1" dirty="0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199"/>
                        </a:spcBef>
                        <a:tabLst>
                          <a:tab pos="0" algn="l"/>
                        </a:tabLst>
                      </a:pPr>
                      <a:r>
                        <a:rPr lang="en-US" sz="2000" b="0" strike="noStrike" spc="-1" dirty="0">
                          <a:solidFill>
                            <a:srgbClr val="000000"/>
                          </a:solidFill>
                          <a:latin typeface="Times New Roman"/>
                          <a:ea typeface="Times-Bold"/>
                        </a:rPr>
                        <a:t>-</a:t>
                      </a:r>
                      <a:endParaRPr lang="ru-RU" sz="2000" b="0" strike="noStrike" spc="-1" dirty="0">
                        <a:latin typeface="Arial"/>
                      </a:endParaRPr>
                    </a:p>
                  </a:txBody>
                  <a:tcPr marL="68400" marR="68400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>
                      <a:solidFill>
                        <a:srgbClr val="FFFFFF"/>
                      </a:solidFill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34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199"/>
                        </a:spcBef>
                        <a:tabLst>
                          <a:tab pos="0" algn="l"/>
                        </a:tabLst>
                      </a:pPr>
                      <a:r>
                        <a:rPr lang="en-US" sz="2000" b="0" strike="noStrike" spc="-1" dirty="0">
                          <a:solidFill>
                            <a:srgbClr val="000000"/>
                          </a:solidFill>
                          <a:latin typeface="Times New Roman"/>
                          <a:ea typeface="Times-Bold"/>
                        </a:rPr>
                        <a:t>List &lt;T&gt; </a:t>
                      </a:r>
                      <a:endParaRPr lang="ru-RU" sz="2000" b="0" strike="noStrike" spc="-1" dirty="0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199"/>
                        </a:spcBef>
                        <a:tabLst>
                          <a:tab pos="0" algn="l"/>
                        </a:tabLst>
                      </a:pPr>
                      <a:r>
                        <a:rPr lang="en-US" sz="2000" b="0" strike="noStrike" spc="-1">
                          <a:solidFill>
                            <a:srgbClr val="000000"/>
                          </a:solidFill>
                          <a:latin typeface="Times New Roman"/>
                          <a:ea typeface="Times-Bold"/>
                        </a:rPr>
                        <a:t>ArrayList</a:t>
                      </a:r>
                      <a:endParaRPr lang="ru-RU" sz="2000" b="0" strike="noStrike" spc="-1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634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199"/>
                        </a:spcBef>
                        <a:tabLst>
                          <a:tab pos="0" algn="l"/>
                        </a:tabLst>
                      </a:pPr>
                      <a:r>
                        <a:rPr lang="en-US" sz="2000" b="0" strike="noStrike" spc="-1" dirty="0">
                          <a:solidFill>
                            <a:srgbClr val="000000"/>
                          </a:solidFill>
                          <a:latin typeface="Times New Roman"/>
                          <a:ea typeface="Times-Bold"/>
                        </a:rPr>
                        <a:t>Queue&lt;T&gt;</a:t>
                      </a:r>
                      <a:endParaRPr lang="ru-RU" sz="2000" b="0" strike="noStrike" spc="-1" dirty="0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3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199"/>
                        </a:spcBef>
                        <a:tabLst>
                          <a:tab pos="0" algn="l"/>
                        </a:tabLst>
                      </a:pPr>
                      <a:r>
                        <a:rPr lang="en-US" sz="2000" b="0" strike="noStrike" spc="-1" dirty="0">
                          <a:solidFill>
                            <a:srgbClr val="000000"/>
                          </a:solidFill>
                          <a:latin typeface="Times New Roman"/>
                          <a:ea typeface="Times-Bold"/>
                        </a:rPr>
                        <a:t>Queue</a:t>
                      </a:r>
                      <a:endParaRPr lang="ru-RU" sz="2000" b="0" strike="noStrike" spc="-1" dirty="0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634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199"/>
                        </a:spcBef>
                        <a:tabLst>
                          <a:tab pos="0" algn="l"/>
                        </a:tabLst>
                      </a:pPr>
                      <a:r>
                        <a:rPr lang="ru-RU" sz="2000" b="0" strike="noStrike" spc="-1" dirty="0" err="1">
                          <a:solidFill>
                            <a:srgbClr val="000000"/>
                          </a:solidFill>
                          <a:latin typeface="Times New Roman"/>
                          <a:ea typeface="Times-Bold"/>
                        </a:rPr>
                        <a:t>Stack</a:t>
                      </a:r>
                      <a:r>
                        <a:rPr lang="ru-RU" sz="2000" b="0" strike="noStrike" spc="-1" dirty="0">
                          <a:solidFill>
                            <a:srgbClr val="000000"/>
                          </a:solidFill>
                          <a:latin typeface="Times New Roman"/>
                          <a:ea typeface="Times-Bold"/>
                        </a:rPr>
                        <a:t> &lt;T&gt;</a:t>
                      </a:r>
                      <a:endParaRPr lang="ru-RU" sz="2000" b="0" strike="noStrike" spc="-1" dirty="0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199"/>
                        </a:spcBef>
                        <a:tabLst>
                          <a:tab pos="0" algn="l"/>
                        </a:tabLst>
                      </a:pPr>
                      <a:r>
                        <a:rPr lang="ru-RU" sz="2000" b="0" strike="noStrike" spc="-1" dirty="0" err="1">
                          <a:solidFill>
                            <a:srgbClr val="000000"/>
                          </a:solidFill>
                          <a:latin typeface="Times New Roman"/>
                          <a:ea typeface="Times-Bold"/>
                        </a:rPr>
                        <a:t>Stack</a:t>
                      </a:r>
                      <a:endParaRPr lang="ru-RU" sz="2000" b="0" strike="noStrike" spc="-1" dirty="0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65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199"/>
                        </a:spcBef>
                        <a:tabLst>
                          <a:tab pos="0" algn="l"/>
                        </a:tabLst>
                      </a:pPr>
                      <a:r>
                        <a:rPr lang="en-US" sz="2000" b="0" strike="noStrike" spc="-1" dirty="0">
                          <a:solidFill>
                            <a:srgbClr val="000000"/>
                          </a:solidFill>
                          <a:latin typeface="Times New Roman"/>
                          <a:ea typeface="Times-Bold"/>
                        </a:rPr>
                        <a:t>Dictionary &lt;K,T&gt;, </a:t>
                      </a:r>
                      <a:r>
                        <a:rPr lang="en-US" sz="2000" b="0" strike="noStrike" spc="-1" dirty="0">
                          <a:solidFill>
                            <a:srgbClr val="000000"/>
                          </a:solidFill>
                          <a:latin typeface="Times New Roman"/>
                        </a:rPr>
                        <a:t>HashSet&lt;T&gt;</a:t>
                      </a:r>
                      <a:endParaRPr lang="ru-RU" sz="2000" b="0" strike="noStrike" spc="-1" dirty="0">
                        <a:latin typeface="Arial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3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199"/>
                        </a:spcBef>
                        <a:tabLst>
                          <a:tab pos="0" algn="l"/>
                        </a:tabLst>
                      </a:pPr>
                      <a:r>
                        <a:rPr lang="en-US" sz="2000" b="0" strike="noStrike" spc="-1" dirty="0" err="1">
                          <a:solidFill>
                            <a:srgbClr val="000000"/>
                          </a:solidFill>
                          <a:latin typeface="Times New Roman"/>
                          <a:ea typeface="Times-Bold"/>
                        </a:rPr>
                        <a:t>HashTable</a:t>
                      </a:r>
                      <a:endParaRPr lang="ru-RU" sz="2000" b="0" strike="noStrike" spc="-1" dirty="0">
                        <a:latin typeface="Arial"/>
                      </a:endParaRPr>
                    </a:p>
                  </a:txBody>
                  <a:tcPr marL="68400" marR="68400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>
                      <a:solidFill>
                        <a:srgbClr val="FFFFFF"/>
                      </a:solidFill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920874"/>
                  </a:ext>
                </a:extLst>
              </a:tr>
              <a:tr h="665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199"/>
                        </a:spcBef>
                        <a:tabLst>
                          <a:tab pos="0" algn="l"/>
                        </a:tabLst>
                      </a:pPr>
                      <a:r>
                        <a:rPr lang="en-US" sz="2000" b="0" strike="noStrike" kern="1200" spc="-1" dirty="0" err="1">
                          <a:solidFill>
                            <a:srgbClr val="000000"/>
                          </a:solidFill>
                          <a:latin typeface="Times New Roman"/>
                          <a:cs typeface="+mn-cs"/>
                        </a:rPr>
                        <a:t>SortedDictionary</a:t>
                      </a:r>
                      <a:r>
                        <a:rPr lang="en-US" sz="2000" b="0" strike="noStrike" kern="1200" spc="-1" dirty="0">
                          <a:solidFill>
                            <a:srgbClr val="000000"/>
                          </a:solidFill>
                          <a:latin typeface="Times New Roman"/>
                          <a:cs typeface="+mn-cs"/>
                        </a:rPr>
                        <a:t>&lt;K,T&gt;, </a:t>
                      </a:r>
                      <a:r>
                        <a:rPr lang="en-US" sz="2000" b="0" strike="noStrike" kern="1200" spc="-1" dirty="0" err="1">
                          <a:solidFill>
                            <a:srgbClr val="000000"/>
                          </a:solidFill>
                          <a:latin typeface="Times New Roman"/>
                          <a:cs typeface="+mn-cs"/>
                        </a:rPr>
                        <a:t>SortedSet</a:t>
                      </a:r>
                      <a:r>
                        <a:rPr lang="en-US" sz="2000" b="0" strike="noStrike" kern="1200" spc="-1" dirty="0">
                          <a:solidFill>
                            <a:srgbClr val="000000"/>
                          </a:solidFill>
                          <a:latin typeface="Times New Roman"/>
                          <a:cs typeface="+mn-cs"/>
                        </a:rPr>
                        <a:t>&lt;T&gt;</a:t>
                      </a:r>
                      <a:endParaRPr lang="ru-RU" sz="2000" b="0" strike="noStrike" kern="1200" spc="-1" dirty="0">
                        <a:solidFill>
                          <a:srgbClr val="000000"/>
                        </a:solidFill>
                        <a:latin typeface="Times New Roman"/>
                        <a:cs typeface="+mn-cs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199"/>
                        </a:spcBef>
                        <a:tabLst>
                          <a:tab pos="0" algn="l"/>
                        </a:tabLst>
                      </a:pPr>
                      <a:r>
                        <a:rPr lang="en-US" sz="2000" b="0" strike="noStrike" kern="1200" spc="-1" dirty="0" err="1">
                          <a:solidFill>
                            <a:srgbClr val="000000"/>
                          </a:solidFill>
                          <a:latin typeface="Times New Roman"/>
                          <a:ea typeface="+mn-ea"/>
                          <a:cs typeface="+mn-cs"/>
                        </a:rPr>
                        <a:t>SortedList</a:t>
                      </a:r>
                      <a:endParaRPr lang="ru-RU" sz="2000" b="0" strike="noStrike" kern="1200" spc="-1" dirty="0">
                        <a:solidFill>
                          <a:srgbClr val="000000"/>
                        </a:solidFill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400" marR="68400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>
                      <a:solidFill>
                        <a:srgbClr val="FFFFFF"/>
                      </a:solidFill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88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84149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Заголовок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91000" lnSpcReduction="20000"/>
          </a:bodyPr>
          <a:lstStyle/>
          <a:p>
            <a:pPr algn="ctr">
              <a:lnSpc>
                <a:spcPct val="100000"/>
              </a:lnSpc>
            </a:pPr>
            <a:r>
              <a:rPr lang="ru-RU" sz="4400" b="1" spc="-1" dirty="0">
                <a:solidFill>
                  <a:srgbClr val="000000"/>
                </a:solidFill>
                <a:latin typeface="Arial"/>
              </a:rPr>
              <a:t>Алгоритмическая сложность коллекций</a:t>
            </a:r>
            <a:endParaRPr lang="ru-RU" sz="4400" b="0" strike="noStrike" spc="-1" dirty="0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481" name="Таблица 3"/>
          <p:cNvGraphicFramePr/>
          <p:nvPr>
            <p:extLst>
              <p:ext uri="{D42A27DB-BD31-4B8C-83A1-F6EECF244321}">
                <p14:modId xmlns:p14="http://schemas.microsoft.com/office/powerpoint/2010/main" val="3201812697"/>
              </p:ext>
            </p:extLst>
          </p:nvPr>
        </p:nvGraphicFramePr>
        <p:xfrm>
          <a:off x="203200" y="1397160"/>
          <a:ext cx="8761160" cy="5097031"/>
        </p:xfrm>
        <a:graphic>
          <a:graphicData uri="http://schemas.openxmlformats.org/drawingml/2006/table">
            <a:tbl>
              <a:tblPr/>
              <a:tblGrid>
                <a:gridCol w="22126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10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96533">
                  <a:extLst>
                    <a:ext uri="{9D8B030D-6E8A-4147-A177-3AD203B41FA5}">
                      <a16:colId xmlns:a16="http://schemas.microsoft.com/office/drawing/2014/main" val="1911195693"/>
                    </a:ext>
                  </a:extLst>
                </a:gridCol>
                <a:gridCol w="1558119">
                  <a:extLst>
                    <a:ext uri="{9D8B030D-6E8A-4147-A177-3AD203B41FA5}">
                      <a16:colId xmlns:a16="http://schemas.microsoft.com/office/drawing/2014/main" val="586690817"/>
                    </a:ext>
                  </a:extLst>
                </a:gridCol>
                <a:gridCol w="1332819">
                  <a:extLst>
                    <a:ext uri="{9D8B030D-6E8A-4147-A177-3AD203B41FA5}">
                      <a16:colId xmlns:a16="http://schemas.microsoft.com/office/drawing/2014/main" val="1589852812"/>
                    </a:ext>
                  </a:extLst>
                </a:gridCol>
              </a:tblGrid>
              <a:tr h="6634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199"/>
                        </a:spcBef>
                        <a:tabLst>
                          <a:tab pos="0" algn="l"/>
                        </a:tabLst>
                      </a:pPr>
                      <a:r>
                        <a:rPr lang="ru-RU" sz="2400" b="1" strike="noStrike" spc="-1" baseline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Times-Bold"/>
                        </a:rPr>
                        <a:t>Обобщенная коллекция</a:t>
                      </a:r>
                      <a:endParaRPr lang="ru-RU" sz="2400" b="0" strike="noStrike" spc="-1" baseline="0">
                        <a:latin typeface="Arial" panose="020B0604020202020204" pitchFamily="34" charset="0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199"/>
                        </a:spcBef>
                        <a:tabLst>
                          <a:tab pos="0" algn="l"/>
                        </a:tabLst>
                      </a:pPr>
                      <a:r>
                        <a:rPr lang="ru-RU" sz="2400" b="1" strike="noStrike" spc="-1" baseline="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Times-Bold"/>
                        </a:rPr>
                        <a:t>Структура данных</a:t>
                      </a:r>
                      <a:endParaRPr lang="ru-RU" sz="2400" b="0" strike="noStrike" spc="-1" baseline="0" dirty="0">
                        <a:latin typeface="Arial" panose="020B0604020202020204" pitchFamily="34" charset="0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199"/>
                        </a:spcBef>
                        <a:tabLst>
                          <a:tab pos="0" algn="l"/>
                        </a:tabLst>
                      </a:pPr>
                      <a:r>
                        <a:rPr lang="ru-RU" sz="2400" b="0" strike="noStrike" spc="-1" baseline="0" dirty="0">
                          <a:latin typeface="Arial" panose="020B0604020202020204" pitchFamily="34" charset="0"/>
                        </a:rPr>
                        <a:t>Добавление</a:t>
                      </a:r>
                    </a:p>
                  </a:txBody>
                  <a:tcPr marL="68400" marR="68400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199"/>
                        </a:spcBef>
                        <a:tabLst>
                          <a:tab pos="0" algn="l"/>
                        </a:tabLst>
                      </a:pPr>
                      <a:r>
                        <a:rPr lang="ru-RU" sz="2400" b="0" strike="noStrike" spc="-1" baseline="0" dirty="0">
                          <a:latin typeface="Arial" panose="020B0604020202020204" pitchFamily="34" charset="0"/>
                        </a:rPr>
                        <a:t>Удаление</a:t>
                      </a:r>
                    </a:p>
                  </a:txBody>
                  <a:tcPr marL="68400" marR="68400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199"/>
                        </a:spcBef>
                        <a:tabLst>
                          <a:tab pos="0" algn="l"/>
                        </a:tabLst>
                      </a:pPr>
                      <a:r>
                        <a:rPr lang="ru-RU" sz="2400" b="0" strike="noStrike" spc="-1" baseline="0" dirty="0">
                          <a:latin typeface="Arial" panose="020B0604020202020204" pitchFamily="34" charset="0"/>
                        </a:rPr>
                        <a:t>Поиск</a:t>
                      </a:r>
                    </a:p>
                  </a:txBody>
                  <a:tcPr marL="68400" marR="68400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>
                      <a:solidFill>
                        <a:srgbClr val="FFFFFF"/>
                      </a:solidFill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01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199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</a:tabLst>
                        <a:defRPr/>
                      </a:pPr>
                      <a:r>
                        <a:rPr lang="en-US" sz="2000" b="0" strike="noStrike" spc="-1" baseline="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Times-Bold"/>
                        </a:rPr>
                        <a:t>List &lt;T&gt;</a:t>
                      </a:r>
                      <a:endParaRPr lang="ru-RU" sz="2000" b="0" strike="noStrike" spc="-1" baseline="0" dirty="0">
                        <a:latin typeface="Arial" panose="020B0604020202020204" pitchFamily="34" charset="0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199"/>
                        </a:spcBef>
                        <a:tabLst>
                          <a:tab pos="0" algn="l"/>
                        </a:tabLst>
                      </a:pPr>
                      <a:r>
                        <a:rPr lang="ru-RU" sz="2000" b="0" strike="noStrike" spc="-1" baseline="0" dirty="0">
                          <a:latin typeface="Arial" panose="020B0604020202020204" pitchFamily="34" charset="0"/>
                        </a:rPr>
                        <a:t>Массив</a:t>
                      </a: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199"/>
                        </a:spcBef>
                        <a:tabLst>
                          <a:tab pos="0" algn="l"/>
                        </a:tabLst>
                      </a:pPr>
                      <a:r>
                        <a:rPr lang="ru-RU" sz="2000" b="0" strike="noStrike" spc="-1" baseline="0" dirty="0">
                          <a:latin typeface="Arial" panose="020B0604020202020204" pitchFamily="34" charset="0"/>
                        </a:rPr>
                        <a:t>О(1), О(</a:t>
                      </a:r>
                      <a:r>
                        <a:rPr lang="en-US" sz="2000" b="0" strike="noStrike" spc="-1" baseline="0" dirty="0">
                          <a:latin typeface="Arial" panose="020B0604020202020204" pitchFamily="34" charset="0"/>
                        </a:rPr>
                        <a:t>n)</a:t>
                      </a:r>
                      <a:endParaRPr lang="ru-RU" sz="2000" b="0" strike="noStrike" spc="-1" baseline="0" dirty="0">
                        <a:latin typeface="Arial" panose="020B0604020202020204" pitchFamily="34" charset="0"/>
                      </a:endParaRPr>
                    </a:p>
                  </a:txBody>
                  <a:tcPr marL="68400" marR="68400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3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199"/>
                        </a:spcBef>
                        <a:tabLst>
                          <a:tab pos="0" algn="l"/>
                        </a:tabLst>
                      </a:pPr>
                      <a:r>
                        <a:rPr lang="ru-RU" sz="2000" b="0" strike="noStrike" spc="-1" baseline="0" dirty="0">
                          <a:latin typeface="Arial" panose="020B0604020202020204" pitchFamily="34" charset="0"/>
                        </a:rPr>
                        <a:t>О(</a:t>
                      </a:r>
                      <a:r>
                        <a:rPr lang="en-US" sz="2000" b="0" strike="noStrike" spc="-1" baseline="0" dirty="0">
                          <a:latin typeface="Arial" panose="020B0604020202020204" pitchFamily="34" charset="0"/>
                        </a:rPr>
                        <a:t>n)</a:t>
                      </a:r>
                      <a:endParaRPr lang="ru-RU" sz="2000" b="0" strike="noStrike" spc="-1" baseline="0" dirty="0">
                        <a:latin typeface="Arial" panose="020B0604020202020204" pitchFamily="34" charset="0"/>
                      </a:endParaRPr>
                    </a:p>
                  </a:txBody>
                  <a:tcPr marL="68400" marR="68400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199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</a:tabLst>
                        <a:defRPr/>
                      </a:pPr>
                      <a:r>
                        <a:rPr lang="ru-RU" sz="2000" b="0" strike="noStrike" spc="-1" baseline="0" dirty="0">
                          <a:latin typeface="Arial" panose="020B0604020202020204" pitchFamily="34" charset="0"/>
                        </a:rPr>
                        <a:t>О(</a:t>
                      </a:r>
                      <a:r>
                        <a:rPr lang="en-US" sz="2000" b="0" strike="noStrike" spc="-1" baseline="0" dirty="0">
                          <a:latin typeface="Arial" panose="020B0604020202020204" pitchFamily="34" charset="0"/>
                        </a:rPr>
                        <a:t>n)</a:t>
                      </a:r>
                      <a:endParaRPr lang="ru-RU" sz="2000" b="0" strike="noStrike" spc="-1" baseline="0" dirty="0">
                        <a:latin typeface="Arial" panose="020B0604020202020204" pitchFamily="34" charset="0"/>
                      </a:endParaRPr>
                    </a:p>
                  </a:txBody>
                  <a:tcPr marL="68400" marR="68400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150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199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</a:tabLst>
                        <a:defRPr/>
                      </a:pPr>
                      <a:r>
                        <a:rPr lang="en-US" sz="2000" b="0" strike="noStrike" spc="-1" baseline="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Times-Bold"/>
                        </a:rPr>
                        <a:t>LinkedList &lt;T&gt;</a:t>
                      </a:r>
                      <a:endParaRPr lang="ru-RU" sz="2000" b="0" strike="noStrike" spc="-1" baseline="0" dirty="0">
                        <a:latin typeface="Arial" panose="020B0604020202020204" pitchFamily="34" charset="0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199"/>
                        </a:spcBef>
                        <a:tabLst>
                          <a:tab pos="0" algn="l"/>
                        </a:tabLst>
                      </a:pPr>
                      <a:r>
                        <a:rPr lang="ru-RU" sz="2000" b="0" strike="noStrike" spc="-1" baseline="0" dirty="0">
                          <a:latin typeface="Arial" panose="020B0604020202020204" pitchFamily="34" charset="0"/>
                        </a:rPr>
                        <a:t>Связный список</a:t>
                      </a: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199"/>
                        </a:spcBef>
                        <a:tabLst>
                          <a:tab pos="0" algn="l"/>
                        </a:tabLst>
                      </a:pPr>
                      <a:r>
                        <a:rPr lang="en-US" sz="2000" b="0" strike="noStrike" spc="-1" baseline="0" dirty="0">
                          <a:latin typeface="Arial" panose="020B0604020202020204" pitchFamily="34" charset="0"/>
                        </a:rPr>
                        <a:t>O(1)</a:t>
                      </a:r>
                      <a:endParaRPr lang="ru-RU" sz="2000" b="0" strike="noStrike" spc="-1" baseline="0" dirty="0">
                        <a:latin typeface="Arial" panose="020B0604020202020204" pitchFamily="34" charset="0"/>
                      </a:endParaRPr>
                    </a:p>
                  </a:txBody>
                  <a:tcPr marL="68400" marR="68400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199"/>
                        </a:spcBef>
                        <a:tabLst>
                          <a:tab pos="0" algn="l"/>
                        </a:tabLst>
                      </a:pPr>
                      <a:r>
                        <a:rPr lang="ru-RU" sz="2000" b="0" strike="noStrike" spc="-1" baseline="0" dirty="0">
                          <a:latin typeface="Arial" panose="020B0604020202020204" pitchFamily="34" charset="0"/>
                        </a:rPr>
                        <a:t>О(1</a:t>
                      </a:r>
                      <a:r>
                        <a:rPr lang="en-US" sz="2000" b="0" strike="noStrike" spc="-1" baseline="0" dirty="0">
                          <a:latin typeface="Arial" panose="020B0604020202020204" pitchFamily="34" charset="0"/>
                        </a:rPr>
                        <a:t>)</a:t>
                      </a:r>
                      <a:endParaRPr lang="ru-RU" sz="2000" b="0" strike="noStrike" spc="-1" baseline="0" dirty="0">
                        <a:latin typeface="Arial" panose="020B0604020202020204" pitchFamily="34" charset="0"/>
                      </a:endParaRPr>
                    </a:p>
                  </a:txBody>
                  <a:tcPr marL="68400" marR="68400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199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</a:tabLst>
                        <a:defRPr/>
                      </a:pPr>
                      <a:r>
                        <a:rPr lang="ru-RU" sz="2000" b="0" strike="noStrike" spc="-1" baseline="0" dirty="0">
                          <a:latin typeface="Arial" panose="020B0604020202020204" pitchFamily="34" charset="0"/>
                        </a:rPr>
                        <a:t>О(</a:t>
                      </a:r>
                      <a:r>
                        <a:rPr lang="en-US" sz="2000" b="0" strike="noStrike" spc="-1" baseline="0" dirty="0">
                          <a:latin typeface="Arial" panose="020B0604020202020204" pitchFamily="34" charset="0"/>
                        </a:rPr>
                        <a:t>n)</a:t>
                      </a:r>
                      <a:endParaRPr lang="ru-RU" sz="2000" b="0" strike="noStrike" spc="-1" baseline="0" dirty="0">
                        <a:latin typeface="Arial" panose="020B0604020202020204" pitchFamily="34" charset="0"/>
                      </a:endParaRPr>
                    </a:p>
                  </a:txBody>
                  <a:tcPr marL="68400" marR="68400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>
                      <a:solidFill>
                        <a:srgbClr val="FFFFFF"/>
                      </a:solidFill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4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199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</a:tabLst>
                        <a:defRPr/>
                      </a:pPr>
                      <a:r>
                        <a:rPr lang="en-US" sz="2000" b="0" strike="noStrike" spc="-1" baseline="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Times-Bold"/>
                        </a:rPr>
                        <a:t>Queue&lt;T&gt;</a:t>
                      </a:r>
                      <a:r>
                        <a:rPr lang="ru-RU" sz="2000" b="0" strike="noStrike" spc="-1" baseline="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Times-Bold"/>
                        </a:rPr>
                        <a:t> и </a:t>
                      </a:r>
                      <a:r>
                        <a:rPr lang="ru-RU" sz="2000" b="0" strike="noStrike" spc="-1" baseline="0" dirty="0" err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Times-Bold"/>
                        </a:rPr>
                        <a:t>Stack</a:t>
                      </a:r>
                      <a:r>
                        <a:rPr lang="ru-RU" sz="2000" b="0" strike="noStrike" spc="-1" baseline="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Times-Bold"/>
                        </a:rPr>
                        <a:t> &lt;T&gt;</a:t>
                      </a:r>
                      <a:endParaRPr lang="ru-RU" sz="2000" b="0" strike="noStrike" spc="-1" baseline="0" dirty="0">
                        <a:latin typeface="Arial" panose="020B0604020202020204" pitchFamily="34" charset="0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199"/>
                        </a:spcBef>
                        <a:tabLst>
                          <a:tab pos="0" algn="l"/>
                        </a:tabLst>
                      </a:pPr>
                      <a:r>
                        <a:rPr lang="ru-RU" sz="2000" b="0" strike="noStrike" spc="-1" baseline="0" dirty="0">
                          <a:latin typeface="Arial" panose="020B0604020202020204" pitchFamily="34" charset="0"/>
                        </a:rPr>
                        <a:t>Массив</a:t>
                      </a: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199"/>
                        </a:spcBef>
                        <a:tabLst>
                          <a:tab pos="0" algn="l"/>
                        </a:tabLst>
                      </a:pPr>
                      <a:r>
                        <a:rPr lang="en-US" sz="2000" b="0" strike="noStrike" spc="-1" baseline="0" dirty="0">
                          <a:latin typeface="Arial" panose="020B0604020202020204" pitchFamily="34" charset="0"/>
                        </a:rPr>
                        <a:t>O(1)</a:t>
                      </a:r>
                      <a:endParaRPr lang="ru-RU" sz="2000" b="0" strike="noStrike" spc="-1" baseline="0" dirty="0">
                        <a:latin typeface="Arial" panose="020B0604020202020204" pitchFamily="34" charset="0"/>
                      </a:endParaRPr>
                    </a:p>
                  </a:txBody>
                  <a:tcPr marL="68400" marR="68400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3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199"/>
                        </a:spcBef>
                        <a:tabLst>
                          <a:tab pos="0" algn="l"/>
                        </a:tabLst>
                      </a:pPr>
                      <a:r>
                        <a:rPr lang="ru-RU" sz="2000" b="0" strike="noStrike" spc="-1" baseline="0" dirty="0">
                          <a:latin typeface="Arial" panose="020B0604020202020204" pitchFamily="34" charset="0"/>
                        </a:rPr>
                        <a:t>О(1)</a:t>
                      </a:r>
                    </a:p>
                  </a:txBody>
                  <a:tcPr marL="68400" marR="68400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199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</a:tabLst>
                        <a:defRPr/>
                      </a:pPr>
                      <a:r>
                        <a:rPr lang="ru-RU" sz="2000" b="0" strike="noStrike" spc="-1" baseline="0" dirty="0">
                          <a:latin typeface="Arial" panose="020B0604020202020204" pitchFamily="34" charset="0"/>
                        </a:rPr>
                        <a:t>О(</a:t>
                      </a:r>
                      <a:r>
                        <a:rPr lang="en-US" sz="2000" b="0" strike="noStrike" spc="-1" baseline="0" dirty="0">
                          <a:latin typeface="Arial" panose="020B0604020202020204" pitchFamily="34" charset="0"/>
                        </a:rPr>
                        <a:t>n)</a:t>
                      </a:r>
                      <a:endParaRPr lang="ru-RU" sz="2000" b="0" strike="noStrike" spc="-1" baseline="0" dirty="0">
                        <a:latin typeface="Arial" panose="020B0604020202020204" pitchFamily="34" charset="0"/>
                      </a:endParaRPr>
                    </a:p>
                  </a:txBody>
                  <a:tcPr marL="68400" marR="68400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>
                      <a:solidFill>
                        <a:srgbClr val="FFFFFF"/>
                      </a:solidFill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676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199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</a:tabLst>
                        <a:defRPr/>
                      </a:pPr>
                      <a:r>
                        <a:rPr lang="en-US" sz="2000" b="0" strike="noStrike" spc="-1" baseline="0" dirty="0" err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Times-Bold"/>
                        </a:rPr>
                        <a:t>SortedDictionary</a:t>
                      </a:r>
                      <a:r>
                        <a:rPr lang="en-US" sz="2000" b="0" strike="noStrike" spc="-1" baseline="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Times-Bold"/>
                        </a:rPr>
                        <a:t> &lt;K,T&gt;</a:t>
                      </a:r>
                      <a:endParaRPr lang="ru-RU" sz="2000" b="0" strike="noStrike" spc="-1" baseline="0" dirty="0">
                        <a:latin typeface="Arial" panose="020B0604020202020204" pitchFamily="34" charset="0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199"/>
                        </a:spcBef>
                        <a:tabLst>
                          <a:tab pos="0" algn="l"/>
                        </a:tabLst>
                      </a:pPr>
                      <a:r>
                        <a:rPr lang="ru-RU" sz="2000" b="0" strike="noStrike" spc="-1" baseline="0" dirty="0">
                          <a:latin typeface="Arial" panose="020B0604020202020204" pitchFamily="34" charset="0"/>
                        </a:rPr>
                        <a:t>Дерево поиска</a:t>
                      </a: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199"/>
                        </a:spcBef>
                        <a:tabLst>
                          <a:tab pos="0" algn="l"/>
                        </a:tabLst>
                      </a:pPr>
                      <a:r>
                        <a:rPr lang="en-US" sz="2000" b="0" strike="noStrike" spc="-1" baseline="0" dirty="0">
                          <a:latin typeface="Arial" panose="020B0604020202020204" pitchFamily="34" charset="0"/>
                        </a:rPr>
                        <a:t>O(log n)</a:t>
                      </a:r>
                      <a:endParaRPr lang="ru-RU" sz="2000" b="0" strike="noStrike" spc="-1" baseline="0" dirty="0">
                        <a:latin typeface="Arial" panose="020B0604020202020204" pitchFamily="34" charset="0"/>
                      </a:endParaRPr>
                    </a:p>
                  </a:txBody>
                  <a:tcPr marL="68400" marR="68400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199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</a:tabLst>
                        <a:defRPr/>
                      </a:pPr>
                      <a:r>
                        <a:rPr lang="en-US" sz="2000" b="0" strike="noStrike" spc="-1" baseline="0" dirty="0">
                          <a:latin typeface="Arial" panose="020B0604020202020204" pitchFamily="34" charset="0"/>
                        </a:rPr>
                        <a:t>O(log n)</a:t>
                      </a:r>
                      <a:endParaRPr lang="ru-RU" sz="2000" b="0" strike="noStrike" spc="-1" baseline="0" dirty="0">
                        <a:latin typeface="Arial" panose="020B0604020202020204" pitchFamily="34" charset="0"/>
                      </a:endParaRPr>
                    </a:p>
                  </a:txBody>
                  <a:tcPr marL="68400" marR="68400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199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</a:tabLst>
                        <a:defRPr/>
                      </a:pPr>
                      <a:r>
                        <a:rPr lang="en-US" sz="2000" b="0" strike="noStrike" spc="-1" baseline="0" dirty="0">
                          <a:latin typeface="Arial" panose="020B0604020202020204" pitchFamily="34" charset="0"/>
                        </a:rPr>
                        <a:t>O(log n)</a:t>
                      </a:r>
                      <a:endParaRPr lang="ru-RU" sz="2000" b="0" strike="noStrike" spc="-1" baseline="0" dirty="0">
                        <a:latin typeface="Arial" panose="020B0604020202020204" pitchFamily="34" charset="0"/>
                      </a:endParaRPr>
                    </a:p>
                  </a:txBody>
                  <a:tcPr marL="68400" marR="68400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>
                      <a:solidFill>
                        <a:srgbClr val="FFFFFF"/>
                      </a:solidFill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510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199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</a:tabLst>
                        <a:defRPr/>
                      </a:pPr>
                      <a:r>
                        <a:rPr lang="en-US" sz="2000" b="0" strike="noStrike" spc="-1" baseline="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Times-Bold"/>
                        </a:rPr>
                        <a:t>Dictionary &lt;K,T&gt;</a:t>
                      </a:r>
                      <a:endParaRPr lang="ru-RU" sz="2000" b="0" strike="noStrike" spc="-1" baseline="0" dirty="0">
                        <a:latin typeface="Arial" panose="020B0604020202020204" pitchFamily="34" charset="0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199"/>
                        </a:spcBef>
                        <a:tabLst>
                          <a:tab pos="0" algn="l"/>
                        </a:tabLst>
                      </a:pPr>
                      <a:r>
                        <a:rPr lang="ru-RU" sz="2000" b="0" strike="noStrike" spc="-1" baseline="0" dirty="0">
                          <a:latin typeface="Arial" panose="020B0604020202020204" pitchFamily="34" charset="0"/>
                        </a:rPr>
                        <a:t>Хеш-таблица</a:t>
                      </a: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199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</a:tabLst>
                        <a:defRPr/>
                      </a:pPr>
                      <a:r>
                        <a:rPr lang="ru-RU" sz="2000" b="0" strike="noStrike" spc="-1" baseline="0" dirty="0">
                          <a:latin typeface="Arial" panose="020B0604020202020204" pitchFamily="34" charset="0"/>
                        </a:rPr>
                        <a:t>О(1), О(</a:t>
                      </a:r>
                      <a:r>
                        <a:rPr lang="en-US" sz="2000" b="0" strike="noStrike" spc="-1" baseline="0" dirty="0">
                          <a:latin typeface="Arial" panose="020B0604020202020204" pitchFamily="34" charset="0"/>
                        </a:rPr>
                        <a:t>n)</a:t>
                      </a:r>
                      <a:endParaRPr lang="ru-RU" sz="2000" b="0" strike="noStrike" spc="-1" baseline="0" dirty="0">
                        <a:latin typeface="Arial" panose="020B0604020202020204" pitchFamily="34" charset="0"/>
                      </a:endParaRPr>
                    </a:p>
                  </a:txBody>
                  <a:tcPr marL="68400" marR="68400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199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</a:tabLst>
                        <a:defRPr/>
                      </a:pPr>
                      <a:r>
                        <a:rPr lang="ru-RU" sz="2000" b="0" strike="noStrike" spc="-1" baseline="0" dirty="0">
                          <a:latin typeface="Arial" panose="020B0604020202020204" pitchFamily="34" charset="0"/>
                        </a:rPr>
                        <a:t>О(1), О(</a:t>
                      </a:r>
                      <a:r>
                        <a:rPr lang="en-US" sz="2000" b="0" strike="noStrike" spc="-1" baseline="0" dirty="0">
                          <a:latin typeface="Arial" panose="020B0604020202020204" pitchFamily="34" charset="0"/>
                        </a:rPr>
                        <a:t>n)</a:t>
                      </a:r>
                      <a:endParaRPr lang="ru-RU" sz="2000" b="0" strike="noStrike" spc="-1" baseline="0" dirty="0">
                        <a:latin typeface="Arial" panose="020B0604020202020204" pitchFamily="34" charset="0"/>
                      </a:endParaRPr>
                    </a:p>
                  </a:txBody>
                  <a:tcPr marL="68400" marR="68400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199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</a:tabLst>
                        <a:defRPr/>
                      </a:pPr>
                      <a:r>
                        <a:rPr lang="ru-RU" sz="2000" b="0" strike="noStrike" spc="-1" baseline="0" dirty="0">
                          <a:latin typeface="Arial" panose="020B0604020202020204" pitchFamily="34" charset="0"/>
                        </a:rPr>
                        <a:t>О(1), О(</a:t>
                      </a:r>
                      <a:r>
                        <a:rPr lang="en-US" sz="2000" b="0" strike="noStrike" spc="-1" baseline="0" dirty="0">
                          <a:latin typeface="Arial" panose="020B0604020202020204" pitchFamily="34" charset="0"/>
                        </a:rPr>
                        <a:t>n)</a:t>
                      </a:r>
                      <a:endParaRPr lang="ru-RU" sz="2000" b="0" strike="noStrike" spc="-1" baseline="0" dirty="0">
                        <a:latin typeface="Arial" panose="020B0604020202020204" pitchFamily="34" charset="0"/>
                      </a:endParaRPr>
                    </a:p>
                  </a:txBody>
                  <a:tcPr marL="68400" marR="68400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>
                      <a:solidFill>
                        <a:srgbClr val="FFFFFF"/>
                      </a:solidFill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634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199"/>
                        </a:spcBef>
                        <a:tabLst>
                          <a:tab pos="0" algn="l"/>
                        </a:tabLst>
                      </a:pPr>
                      <a:r>
                        <a:rPr lang="en-US" sz="2000" b="0" strike="noStrike" spc="-1" baseline="0" dirty="0">
                          <a:latin typeface="Arial" panose="020B0604020202020204" pitchFamily="34" charset="0"/>
                        </a:rPr>
                        <a:t>HashSet&lt;T&gt;</a:t>
                      </a:r>
                      <a:endParaRPr lang="ru-RU" sz="2000" b="0" strike="noStrike" spc="-1" baseline="0" dirty="0">
                        <a:latin typeface="Arial" panose="020B0604020202020204" pitchFamily="34" charset="0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199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</a:tabLst>
                        <a:defRPr/>
                      </a:pPr>
                      <a:r>
                        <a:rPr lang="ru-RU" sz="2000" b="0" strike="noStrike" spc="-1" baseline="0" dirty="0">
                          <a:latin typeface="Arial" panose="020B0604020202020204" pitchFamily="34" charset="0"/>
                        </a:rPr>
                        <a:t>Хеш-таблица</a:t>
                      </a: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199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</a:tabLst>
                        <a:defRPr/>
                      </a:pPr>
                      <a:r>
                        <a:rPr lang="ru-RU" sz="2000" b="0" strike="noStrike" spc="-1" baseline="0" dirty="0">
                          <a:latin typeface="Arial" panose="020B0604020202020204" pitchFamily="34" charset="0"/>
                        </a:rPr>
                        <a:t>О(1), О(</a:t>
                      </a:r>
                      <a:r>
                        <a:rPr lang="en-US" sz="2000" b="0" strike="noStrike" spc="-1" baseline="0" dirty="0">
                          <a:latin typeface="Arial" panose="020B0604020202020204" pitchFamily="34" charset="0"/>
                        </a:rPr>
                        <a:t>n)</a:t>
                      </a:r>
                      <a:endParaRPr lang="ru-RU" sz="2000" b="0" strike="noStrike" spc="-1" baseline="0" dirty="0">
                        <a:latin typeface="Arial" panose="020B0604020202020204" pitchFamily="34" charset="0"/>
                      </a:endParaRPr>
                    </a:p>
                  </a:txBody>
                  <a:tcPr marL="68400" marR="68400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199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</a:tabLst>
                        <a:defRPr/>
                      </a:pPr>
                      <a:r>
                        <a:rPr lang="ru-RU" sz="2000" b="0" strike="noStrike" spc="-1" baseline="0" dirty="0">
                          <a:latin typeface="Arial" panose="020B0604020202020204" pitchFamily="34" charset="0"/>
                        </a:rPr>
                        <a:t>О(1), О(</a:t>
                      </a:r>
                      <a:r>
                        <a:rPr lang="en-US" sz="2000" b="0" strike="noStrike" spc="-1" baseline="0" dirty="0">
                          <a:latin typeface="Arial" panose="020B0604020202020204" pitchFamily="34" charset="0"/>
                        </a:rPr>
                        <a:t>n)</a:t>
                      </a:r>
                      <a:endParaRPr lang="ru-RU" sz="2000" b="0" strike="noStrike" spc="-1" baseline="0" dirty="0">
                        <a:latin typeface="Arial" panose="020B0604020202020204" pitchFamily="34" charset="0"/>
                      </a:endParaRPr>
                    </a:p>
                  </a:txBody>
                  <a:tcPr marL="68400" marR="68400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199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</a:tabLst>
                        <a:defRPr/>
                      </a:pPr>
                      <a:r>
                        <a:rPr lang="ru-RU" sz="2000" b="0" strike="noStrike" spc="-1" baseline="0" dirty="0">
                          <a:latin typeface="Arial" panose="020B0604020202020204" pitchFamily="34" charset="0"/>
                        </a:rPr>
                        <a:t>О(1), О(</a:t>
                      </a:r>
                      <a:r>
                        <a:rPr lang="en-US" sz="2000" b="0" strike="noStrike" spc="-1" baseline="0" dirty="0">
                          <a:latin typeface="Arial" panose="020B0604020202020204" pitchFamily="34" charset="0"/>
                        </a:rPr>
                        <a:t>n)</a:t>
                      </a:r>
                      <a:endParaRPr lang="ru-RU" sz="2000" b="0" strike="noStrike" spc="-1" baseline="0" dirty="0">
                        <a:latin typeface="Arial" panose="020B0604020202020204" pitchFamily="34" charset="0"/>
                      </a:endParaRPr>
                    </a:p>
                  </a:txBody>
                  <a:tcPr marL="68400" marR="68400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>
                      <a:solidFill>
                        <a:srgbClr val="FFFFFF"/>
                      </a:solidFill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65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199"/>
                        </a:spcBef>
                        <a:tabLst>
                          <a:tab pos="0" algn="l"/>
                        </a:tabLst>
                      </a:pPr>
                      <a:r>
                        <a:rPr lang="en-US" sz="2000" b="0" strike="noStrike" spc="-1" baseline="0" dirty="0" err="1">
                          <a:latin typeface="Arial" panose="020B0604020202020204" pitchFamily="34" charset="0"/>
                        </a:rPr>
                        <a:t>SortedSet</a:t>
                      </a:r>
                      <a:r>
                        <a:rPr lang="en-US" sz="2000" b="0" strike="noStrike" spc="-1" baseline="0" dirty="0">
                          <a:latin typeface="Arial" panose="020B0604020202020204" pitchFamily="34" charset="0"/>
                        </a:rPr>
                        <a:t>&lt;T&gt;</a:t>
                      </a:r>
                      <a:endParaRPr lang="ru-RU" sz="2000" b="0" strike="noStrike" spc="-1" baseline="0" dirty="0">
                        <a:latin typeface="Arial" panose="020B0604020202020204" pitchFamily="34" charset="0"/>
                      </a:endParaRP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199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</a:tabLst>
                        <a:defRPr/>
                      </a:pPr>
                      <a:r>
                        <a:rPr lang="ru-RU" sz="2000" b="0" strike="noStrike" spc="-1" baseline="0" dirty="0">
                          <a:latin typeface="Arial" panose="020B0604020202020204" pitchFamily="34" charset="0"/>
                        </a:rPr>
                        <a:t>Дерево поиска</a:t>
                      </a:r>
                    </a:p>
                  </a:txBody>
                  <a:tcPr marL="68400" marR="68400">
                    <a:lnL w="12240">
                      <a:solidFill>
                        <a:srgbClr val="FFFFFF"/>
                      </a:solidFill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6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199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</a:tabLst>
                        <a:defRPr/>
                      </a:pPr>
                      <a:r>
                        <a:rPr lang="en-US" sz="2000" b="0" strike="noStrike" spc="-1" baseline="0" dirty="0">
                          <a:latin typeface="Arial" panose="020B0604020202020204" pitchFamily="34" charset="0"/>
                        </a:rPr>
                        <a:t>O(log n)</a:t>
                      </a:r>
                      <a:endParaRPr lang="ru-RU" sz="2000" b="0" strike="noStrike" spc="-1" baseline="0" dirty="0">
                        <a:latin typeface="Arial" panose="020B0604020202020204" pitchFamily="34" charset="0"/>
                      </a:endParaRPr>
                    </a:p>
                  </a:txBody>
                  <a:tcPr marL="68400" marR="68400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199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</a:tabLst>
                        <a:defRPr/>
                      </a:pPr>
                      <a:r>
                        <a:rPr lang="en-US" sz="2000" b="0" strike="noStrike" spc="-1" baseline="0" dirty="0">
                          <a:latin typeface="Arial" panose="020B0604020202020204" pitchFamily="34" charset="0"/>
                        </a:rPr>
                        <a:t>O(log n)</a:t>
                      </a:r>
                      <a:endParaRPr lang="ru-RU" sz="2000" b="0" strike="noStrike" spc="-1" baseline="0" dirty="0">
                        <a:latin typeface="Arial" panose="020B0604020202020204" pitchFamily="34" charset="0"/>
                      </a:endParaRPr>
                    </a:p>
                  </a:txBody>
                  <a:tcPr marL="68400" marR="68400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199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</a:tabLst>
                        <a:defRPr/>
                      </a:pPr>
                      <a:r>
                        <a:rPr lang="en-US" sz="2000" b="0" strike="noStrike" spc="-1" baseline="0" dirty="0">
                          <a:latin typeface="Arial" panose="020B0604020202020204" pitchFamily="34" charset="0"/>
                        </a:rPr>
                        <a:t>O(log n)</a:t>
                      </a:r>
                      <a:endParaRPr lang="ru-RU" sz="2000" b="0" strike="noStrike" spc="-1" baseline="0" dirty="0">
                        <a:latin typeface="Arial" panose="020B0604020202020204" pitchFamily="34" charset="0"/>
                      </a:endParaRPr>
                    </a:p>
                  </a:txBody>
                  <a:tcPr marL="68400" marR="68400"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>
                      <a:solidFill>
                        <a:srgbClr val="FFFFFF"/>
                      </a:solidFill>
                    </a:lnR>
                    <a:lnT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Заголовок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4400" b="1" strike="noStrike" spc="-1" dirty="0">
                <a:solidFill>
                  <a:srgbClr val="000000"/>
                </a:solidFill>
                <a:latin typeface="Arial"/>
              </a:rPr>
              <a:t>Список </a:t>
            </a:r>
            <a:r>
              <a:rPr lang="en-US" sz="4400" b="1" strike="noStrike" spc="-1" dirty="0">
                <a:solidFill>
                  <a:srgbClr val="000000"/>
                </a:solidFill>
                <a:latin typeface="Arial"/>
              </a:rPr>
              <a:t>List&lt;T&gt;</a:t>
            </a:r>
            <a:endParaRPr lang="ru-RU" sz="44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6D8A4A2-7DB0-49C6-973C-3411146ACE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379" y="2442147"/>
            <a:ext cx="8267423" cy="309315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9784BD6-FCDC-421B-B415-DF7DF2AFE8A3}"/>
              </a:ext>
            </a:extLst>
          </p:cNvPr>
          <p:cNvSpPr txBox="1"/>
          <p:nvPr/>
        </p:nvSpPr>
        <p:spPr>
          <a:xfrm>
            <a:off x="457200" y="1606568"/>
            <a:ext cx="74563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У каждой коллекции есть конструкторы с параметрами и без параметров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B90A301F-94AD-4173-8758-5E39AF9084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7381" y="4509631"/>
            <a:ext cx="2375240" cy="2051343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DF662367-3365-4E38-AA11-B46100351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4400" b="1" strike="noStrike" spc="-1" dirty="0">
                <a:solidFill>
                  <a:srgbClr val="000000"/>
                </a:solidFill>
                <a:latin typeface="Arial"/>
              </a:rPr>
              <a:t>Список </a:t>
            </a:r>
            <a:r>
              <a:rPr lang="en-US" sz="4400" b="1" strike="noStrike" spc="-1" dirty="0">
                <a:solidFill>
                  <a:srgbClr val="000000"/>
                </a:solidFill>
                <a:latin typeface="Arial"/>
              </a:rPr>
              <a:t>List&lt;T&gt;</a:t>
            </a:r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576B1E4-7431-4017-9938-98D830674E71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31800"/>
          </a:xfrm>
        </p:spPr>
        <p:txBody>
          <a:bodyPr/>
          <a:lstStyle/>
          <a:p>
            <a:r>
              <a:rPr lang="ru-RU" dirty="0"/>
              <a:t>Добавление в список и поиск элементов</a:t>
            </a: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60FD0F5B-A044-449A-AD8D-D5B8EBE644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118" y="2160880"/>
            <a:ext cx="5476238" cy="4461639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A329F6CA-2BFB-450D-8056-1F78428BB0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5446" y="2160880"/>
            <a:ext cx="2692807" cy="3524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8193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DF662367-3365-4E38-AA11-B46100351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4400" b="1" strike="noStrike" spc="-1" dirty="0">
                <a:solidFill>
                  <a:srgbClr val="000000"/>
                </a:solidFill>
                <a:latin typeface="Arial"/>
              </a:rPr>
              <a:t>Список </a:t>
            </a:r>
            <a:r>
              <a:rPr lang="en-US" sz="4400" b="1" strike="noStrike" spc="-1" dirty="0">
                <a:solidFill>
                  <a:srgbClr val="000000"/>
                </a:solidFill>
                <a:latin typeface="Arial"/>
              </a:rPr>
              <a:t>List&lt;T&gt;</a:t>
            </a:r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576B1E4-7431-4017-9938-98D830674E71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31800"/>
          </a:xfrm>
        </p:spPr>
        <p:txBody>
          <a:bodyPr/>
          <a:lstStyle/>
          <a:p>
            <a:r>
              <a:rPr lang="ru-RU" sz="2800" dirty="0">
                <a:latin typeface="+mn-lt"/>
                <a:ea typeface="+mn-ea"/>
                <a:cs typeface="+mn-cs"/>
              </a:rPr>
              <a:t>Добавление в список и поиск элементов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1DD6DA6-8886-463C-80A5-ED94E43108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55140"/>
            <a:ext cx="6098397" cy="2349128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E2D932E-00F0-4BC6-93D2-1B8CD30CD6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2920" y="2810645"/>
            <a:ext cx="3607680" cy="1569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88437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DF662367-3365-4E38-AA11-B46100351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4400" b="1" strike="noStrike" spc="-1" dirty="0">
                <a:solidFill>
                  <a:srgbClr val="000000"/>
                </a:solidFill>
                <a:latin typeface="Arial"/>
              </a:rPr>
              <a:t>Список </a:t>
            </a:r>
            <a:r>
              <a:rPr lang="en-US" sz="4400" b="1" strike="noStrike" spc="-1" dirty="0">
                <a:solidFill>
                  <a:srgbClr val="000000"/>
                </a:solidFill>
                <a:latin typeface="Arial"/>
              </a:rPr>
              <a:t>List&lt;T&gt;</a:t>
            </a:r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576B1E4-7431-4017-9938-98D830674E71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31800"/>
          </a:xfrm>
        </p:spPr>
        <p:txBody>
          <a:bodyPr/>
          <a:lstStyle/>
          <a:p>
            <a:r>
              <a:rPr lang="ru-RU" sz="2800" dirty="0">
                <a:latin typeface="+mn-lt"/>
                <a:ea typeface="+mn-ea"/>
                <a:cs typeface="+mn-cs"/>
              </a:rPr>
              <a:t>Поиск элементов и удаление из списка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AB9C373-F216-4D25-BBB7-5BC653869C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776" y="2160880"/>
            <a:ext cx="6081114" cy="3178764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534B934D-BD74-4CE6-8180-5D480250D7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7080" y="4154530"/>
            <a:ext cx="3927413" cy="2031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19732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Заголовок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91000" lnSpcReduction="20000"/>
          </a:bodyPr>
          <a:lstStyle/>
          <a:p>
            <a:pPr algn="ctr">
              <a:lnSpc>
                <a:spcPct val="100000"/>
              </a:lnSpc>
            </a:pPr>
            <a:r>
              <a:rPr lang="ru-RU" sz="4400" b="1" strike="noStrike" spc="-1" dirty="0">
                <a:solidFill>
                  <a:srgbClr val="000000"/>
                </a:solidFill>
                <a:latin typeface="Arial"/>
              </a:rPr>
              <a:t>Двухсвязный список </a:t>
            </a:r>
            <a:r>
              <a:rPr lang="en-US" sz="4400" b="1" strike="noStrike" spc="-1" dirty="0">
                <a:solidFill>
                  <a:srgbClr val="000000"/>
                </a:solidFill>
                <a:latin typeface="Arial"/>
              </a:rPr>
              <a:t>LinkedList&lt;T&gt;</a:t>
            </a:r>
            <a:endParaRPr lang="ru-RU" sz="4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8" name="Содержимое 2"/>
          <p:cNvSpPr txBox="1"/>
          <p:nvPr/>
        </p:nvSpPr>
        <p:spPr>
          <a:xfrm>
            <a:off x="457200" y="1600200"/>
            <a:ext cx="8382000" cy="3016956"/>
          </a:xfrm>
          <a:prstGeom prst="rect">
            <a:avLst/>
          </a:prstGeom>
          <a:noFill/>
          <a:ln w="0">
            <a:noFill/>
          </a:ln>
        </p:spPr>
        <p:txBody>
          <a:bodyPr>
            <a:normAutofit fontScale="59500" lnSpcReduction="20000"/>
          </a:bodyPr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 charset="2"/>
              <a:buChar char=""/>
            </a:pPr>
            <a:r>
              <a:rPr lang="ru-RU" sz="3200" b="0" strike="noStrike" spc="-1" dirty="0">
                <a:solidFill>
                  <a:srgbClr val="000000"/>
                </a:solidFill>
                <a:latin typeface="Arial"/>
              </a:rPr>
              <a:t>Класс </a:t>
            </a:r>
            <a:r>
              <a:rPr lang="ru-RU" sz="3200" b="1" strike="noStrike" spc="-1" dirty="0" err="1">
                <a:solidFill>
                  <a:srgbClr val="000000"/>
                </a:solidFill>
                <a:latin typeface="Arial"/>
              </a:rPr>
              <a:t>LinkedList</a:t>
            </a:r>
            <a:r>
              <a:rPr lang="ru-RU" sz="3200" b="1" strike="noStrike" spc="-1" dirty="0">
                <a:solidFill>
                  <a:srgbClr val="000000"/>
                </a:solidFill>
                <a:latin typeface="Arial"/>
              </a:rPr>
              <a:t>&lt;T&gt;</a:t>
            </a:r>
            <a:r>
              <a:rPr lang="ru-RU" sz="3200" b="0" strike="noStrike" spc="-1" dirty="0">
                <a:solidFill>
                  <a:srgbClr val="000000"/>
                </a:solidFill>
                <a:latin typeface="Arial"/>
              </a:rPr>
              <a:t> представляет двухсвязный список, в котором каждый элемент хранит ссылку одновременно на следующий и на предыдущий элемент.</a:t>
            </a: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 charset="2"/>
              <a:buChar char=""/>
            </a:pPr>
            <a:r>
              <a:rPr lang="ru-RU" sz="3200" b="0" strike="noStrike" spc="-1" dirty="0">
                <a:solidFill>
                  <a:srgbClr val="000000"/>
                </a:solidFill>
                <a:latin typeface="Arial"/>
              </a:rPr>
              <a:t>В </a:t>
            </a:r>
            <a:r>
              <a:rPr lang="ru-RU" sz="3200" b="0" strike="noStrike" spc="-1" dirty="0" err="1">
                <a:solidFill>
                  <a:srgbClr val="000000"/>
                </a:solidFill>
                <a:latin typeface="Arial"/>
              </a:rPr>
              <a:t>LinkedList</a:t>
            </a:r>
            <a:r>
              <a:rPr lang="ru-RU" sz="3200" b="0" strike="noStrike" spc="-1" dirty="0">
                <a:solidFill>
                  <a:srgbClr val="000000"/>
                </a:solidFill>
                <a:latin typeface="Arial"/>
              </a:rPr>
              <a:t>&lt;T&gt; каждый узел представляет объект класса </a:t>
            </a:r>
            <a:r>
              <a:rPr lang="ru-RU" sz="3200" b="1" strike="noStrike" spc="-1" dirty="0" err="1">
                <a:solidFill>
                  <a:srgbClr val="000000"/>
                </a:solidFill>
                <a:latin typeface="Arial"/>
              </a:rPr>
              <a:t>LinkedListNode</a:t>
            </a:r>
            <a:r>
              <a:rPr lang="ru-RU" sz="3200" b="1" strike="noStrike" spc="-1" dirty="0">
                <a:solidFill>
                  <a:srgbClr val="000000"/>
                </a:solidFill>
                <a:latin typeface="Arial"/>
              </a:rPr>
              <a:t>&lt;T&gt;</a:t>
            </a:r>
            <a:r>
              <a:rPr lang="ru-RU" sz="3200" b="0" strike="noStrike" spc="-1" dirty="0">
                <a:solidFill>
                  <a:srgbClr val="000000"/>
                </a:solidFill>
                <a:latin typeface="Arial"/>
              </a:rPr>
              <a:t>. Этот класс имеет следующие свойства:</a:t>
            </a:r>
          </a:p>
          <a:p>
            <a:pPr marL="743040" lvl="1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"/>
            </a:pPr>
            <a:r>
              <a:rPr lang="ru-RU" sz="2800" b="1" strike="noStrike" spc="-1" dirty="0">
                <a:solidFill>
                  <a:srgbClr val="000000"/>
                </a:solidFill>
                <a:latin typeface="Arial"/>
              </a:rPr>
              <a:t>Value</a:t>
            </a:r>
            <a:r>
              <a:rPr lang="ru-RU" sz="2800" b="0" strike="noStrike" spc="-1" dirty="0">
                <a:solidFill>
                  <a:srgbClr val="000000"/>
                </a:solidFill>
                <a:latin typeface="Arial"/>
              </a:rPr>
              <a:t>: само значение узла, представленное типом T.</a:t>
            </a:r>
          </a:p>
          <a:p>
            <a:pPr marL="743040" lvl="1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"/>
            </a:pPr>
            <a:r>
              <a:rPr lang="ru-RU" sz="2800" b="1" strike="noStrike" spc="-1" dirty="0">
                <a:solidFill>
                  <a:srgbClr val="000000"/>
                </a:solidFill>
                <a:latin typeface="Arial"/>
              </a:rPr>
              <a:t>Next</a:t>
            </a:r>
            <a:r>
              <a:rPr lang="ru-RU" sz="2800" b="0" strike="noStrike" spc="-1" dirty="0">
                <a:solidFill>
                  <a:srgbClr val="000000"/>
                </a:solidFill>
                <a:latin typeface="Arial"/>
              </a:rPr>
              <a:t>: ссылка на следующий элемент типа </a:t>
            </a:r>
            <a:r>
              <a:rPr lang="ru-RU" sz="2800" b="0" strike="noStrike" spc="-1" dirty="0" err="1">
                <a:solidFill>
                  <a:srgbClr val="000000"/>
                </a:solidFill>
                <a:latin typeface="Arial"/>
              </a:rPr>
              <a:t>LinkedListNode</a:t>
            </a:r>
            <a:r>
              <a:rPr lang="ru-RU" sz="2800" b="0" strike="noStrike" spc="-1" dirty="0">
                <a:solidFill>
                  <a:srgbClr val="000000"/>
                </a:solidFill>
                <a:latin typeface="Arial"/>
              </a:rPr>
              <a:t>&lt;T&gt; в списке. Если следующий элемент отсутствует, то имеет значение </a:t>
            </a:r>
            <a:r>
              <a:rPr lang="ru-RU" sz="2800" b="0" strike="noStrike" spc="-1" dirty="0" err="1">
                <a:solidFill>
                  <a:srgbClr val="000000"/>
                </a:solidFill>
                <a:latin typeface="Arial"/>
              </a:rPr>
              <a:t>null</a:t>
            </a:r>
            <a:r>
              <a:rPr lang="ru-RU" sz="2800" b="0" strike="noStrike" spc="-1" dirty="0">
                <a:solidFill>
                  <a:srgbClr val="000000"/>
                </a:solidFill>
                <a:latin typeface="Arial"/>
              </a:rPr>
              <a:t>.</a:t>
            </a:r>
          </a:p>
          <a:p>
            <a:pPr marL="743040" lvl="1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"/>
            </a:pPr>
            <a:r>
              <a:rPr lang="ru-RU" sz="2800" b="1" strike="noStrike" spc="-1" dirty="0" err="1">
                <a:solidFill>
                  <a:srgbClr val="000000"/>
                </a:solidFill>
                <a:latin typeface="Arial"/>
              </a:rPr>
              <a:t>Previous</a:t>
            </a:r>
            <a:r>
              <a:rPr lang="ru-RU" sz="2800" b="0" strike="noStrike" spc="-1" dirty="0">
                <a:solidFill>
                  <a:srgbClr val="000000"/>
                </a:solidFill>
                <a:latin typeface="Arial"/>
              </a:rPr>
              <a:t>: ссылка на предыдущий элемент типа </a:t>
            </a:r>
            <a:r>
              <a:rPr lang="ru-RU" sz="2800" b="0" strike="noStrike" spc="-1" dirty="0" err="1">
                <a:solidFill>
                  <a:srgbClr val="000000"/>
                </a:solidFill>
                <a:latin typeface="Arial"/>
              </a:rPr>
              <a:t>LinkedListNode</a:t>
            </a:r>
            <a:r>
              <a:rPr lang="ru-RU" sz="2800" b="0" strike="noStrike" spc="-1" dirty="0">
                <a:solidFill>
                  <a:srgbClr val="000000"/>
                </a:solidFill>
                <a:latin typeface="Arial"/>
              </a:rPr>
              <a:t>&lt;T&gt; в списке. Если предыдущий элемент отсутствует, то имеет значение </a:t>
            </a:r>
            <a:r>
              <a:rPr lang="ru-RU" sz="2800" b="0" strike="noStrike" spc="-1" dirty="0" err="1">
                <a:solidFill>
                  <a:srgbClr val="000000"/>
                </a:solidFill>
                <a:latin typeface="Arial"/>
              </a:rPr>
              <a:t>null</a:t>
            </a:r>
            <a:r>
              <a:rPr lang="ru-RU" sz="2800" b="0" strike="noStrike" spc="-1" dirty="0">
                <a:solidFill>
                  <a:srgbClr val="000000"/>
                </a:solidFill>
                <a:latin typeface="Arial"/>
              </a:rPr>
              <a:t>.</a:t>
            </a: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lang="ru-RU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7C35FD29-DAF5-401F-82BE-94C9414EC99E}"/>
              </a:ext>
            </a:extLst>
          </p:cNvPr>
          <p:cNvGrpSpPr/>
          <p:nvPr/>
        </p:nvGrpSpPr>
        <p:grpSpPr>
          <a:xfrm>
            <a:off x="891822" y="5192887"/>
            <a:ext cx="2032003" cy="474135"/>
            <a:chOff x="891822" y="5192887"/>
            <a:chExt cx="2032003" cy="474135"/>
          </a:xfrm>
        </p:grpSpPr>
        <p:sp>
          <p:nvSpPr>
            <p:cNvPr id="2" name="Прямоугольник 1">
              <a:extLst>
                <a:ext uri="{FF2B5EF4-FFF2-40B4-BE49-F238E27FC236}">
                  <a16:creationId xmlns:a16="http://schemas.microsoft.com/office/drawing/2014/main" id="{A6AEFE9C-89F1-49AE-B5DC-AC589B5143B6}"/>
                </a:ext>
              </a:extLst>
            </p:cNvPr>
            <p:cNvSpPr/>
            <p:nvPr/>
          </p:nvSpPr>
          <p:spPr>
            <a:xfrm>
              <a:off x="891822" y="5192889"/>
              <a:ext cx="677334" cy="4741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" name="Прямоугольник 4">
              <a:extLst>
                <a:ext uri="{FF2B5EF4-FFF2-40B4-BE49-F238E27FC236}">
                  <a16:creationId xmlns:a16="http://schemas.microsoft.com/office/drawing/2014/main" id="{CC8A416B-B11A-4E30-88B7-869561DB1D33}"/>
                </a:ext>
              </a:extLst>
            </p:cNvPr>
            <p:cNvSpPr/>
            <p:nvPr/>
          </p:nvSpPr>
          <p:spPr>
            <a:xfrm>
              <a:off x="1569156" y="5192888"/>
              <a:ext cx="677334" cy="4741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Прямоугольник 5">
              <a:extLst>
                <a:ext uri="{FF2B5EF4-FFF2-40B4-BE49-F238E27FC236}">
                  <a16:creationId xmlns:a16="http://schemas.microsoft.com/office/drawing/2014/main" id="{D69B485D-AA8A-485C-BFE5-CD27943A643B}"/>
                </a:ext>
              </a:extLst>
            </p:cNvPr>
            <p:cNvSpPr/>
            <p:nvPr/>
          </p:nvSpPr>
          <p:spPr>
            <a:xfrm>
              <a:off x="2246491" y="5192887"/>
              <a:ext cx="677334" cy="4741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225E9063-5F71-4AC1-9C95-EEA4C713CE33}"/>
              </a:ext>
            </a:extLst>
          </p:cNvPr>
          <p:cNvGrpSpPr/>
          <p:nvPr/>
        </p:nvGrpSpPr>
        <p:grpSpPr>
          <a:xfrm>
            <a:off x="3872088" y="5159020"/>
            <a:ext cx="2032003" cy="474135"/>
            <a:chOff x="891822" y="5192887"/>
            <a:chExt cx="2032003" cy="474135"/>
          </a:xfrm>
        </p:grpSpPr>
        <p:sp>
          <p:nvSpPr>
            <p:cNvPr id="9" name="Прямоугольник 8">
              <a:extLst>
                <a:ext uri="{FF2B5EF4-FFF2-40B4-BE49-F238E27FC236}">
                  <a16:creationId xmlns:a16="http://schemas.microsoft.com/office/drawing/2014/main" id="{1B5DEC6C-C56C-4BFE-A5EB-0F0CFA037C55}"/>
                </a:ext>
              </a:extLst>
            </p:cNvPr>
            <p:cNvSpPr/>
            <p:nvPr/>
          </p:nvSpPr>
          <p:spPr>
            <a:xfrm>
              <a:off x="891822" y="5192889"/>
              <a:ext cx="677334" cy="4741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Прямоугольник 9">
              <a:extLst>
                <a:ext uri="{FF2B5EF4-FFF2-40B4-BE49-F238E27FC236}">
                  <a16:creationId xmlns:a16="http://schemas.microsoft.com/office/drawing/2014/main" id="{ADD4BAE4-6994-458C-9517-D93B1E3CE0AA}"/>
                </a:ext>
              </a:extLst>
            </p:cNvPr>
            <p:cNvSpPr/>
            <p:nvPr/>
          </p:nvSpPr>
          <p:spPr>
            <a:xfrm>
              <a:off x="1569156" y="5192888"/>
              <a:ext cx="677334" cy="4741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" name="Прямоугольник 10">
              <a:extLst>
                <a:ext uri="{FF2B5EF4-FFF2-40B4-BE49-F238E27FC236}">
                  <a16:creationId xmlns:a16="http://schemas.microsoft.com/office/drawing/2014/main" id="{52963C3F-2B8D-408C-8FF1-E9A9FAA3B4D0}"/>
                </a:ext>
              </a:extLst>
            </p:cNvPr>
            <p:cNvSpPr/>
            <p:nvPr/>
          </p:nvSpPr>
          <p:spPr>
            <a:xfrm>
              <a:off x="2246491" y="5192887"/>
              <a:ext cx="677334" cy="4741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5C0AC48F-56A2-46B5-88A3-EF9A0B0B8754}"/>
              </a:ext>
            </a:extLst>
          </p:cNvPr>
          <p:cNvGrpSpPr/>
          <p:nvPr/>
        </p:nvGrpSpPr>
        <p:grpSpPr>
          <a:xfrm>
            <a:off x="6677013" y="5159020"/>
            <a:ext cx="2032003" cy="474135"/>
            <a:chOff x="891822" y="5192887"/>
            <a:chExt cx="2032003" cy="474135"/>
          </a:xfrm>
        </p:grpSpPr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519BEAB0-4E50-49C8-A48B-38E48BAA1DD1}"/>
                </a:ext>
              </a:extLst>
            </p:cNvPr>
            <p:cNvSpPr/>
            <p:nvPr/>
          </p:nvSpPr>
          <p:spPr>
            <a:xfrm>
              <a:off x="891822" y="5192889"/>
              <a:ext cx="677334" cy="4741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" name="Прямоугольник 13">
              <a:extLst>
                <a:ext uri="{FF2B5EF4-FFF2-40B4-BE49-F238E27FC236}">
                  <a16:creationId xmlns:a16="http://schemas.microsoft.com/office/drawing/2014/main" id="{D9F0284D-DB19-46F5-AD5A-C860378BC7FA}"/>
                </a:ext>
              </a:extLst>
            </p:cNvPr>
            <p:cNvSpPr/>
            <p:nvPr/>
          </p:nvSpPr>
          <p:spPr>
            <a:xfrm>
              <a:off x="1569156" y="5192888"/>
              <a:ext cx="677334" cy="4741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1C9EB371-275C-42A5-82D6-F3DDD5E876D0}"/>
                </a:ext>
              </a:extLst>
            </p:cNvPr>
            <p:cNvSpPr/>
            <p:nvPr/>
          </p:nvSpPr>
          <p:spPr>
            <a:xfrm>
              <a:off x="2246491" y="5192887"/>
              <a:ext cx="677334" cy="4741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C7684A7A-0CEF-485B-A967-B10CFF631215}"/>
              </a:ext>
            </a:extLst>
          </p:cNvPr>
          <p:cNvCxnSpPr>
            <a:endCxn id="9" idx="1"/>
          </p:cNvCxnSpPr>
          <p:nvPr/>
        </p:nvCxnSpPr>
        <p:spPr>
          <a:xfrm>
            <a:off x="2923825" y="5294489"/>
            <a:ext cx="948263" cy="0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8276851A-4A88-4851-917E-B05B3DD8253C}"/>
              </a:ext>
            </a:extLst>
          </p:cNvPr>
          <p:cNvCxnSpPr/>
          <p:nvPr/>
        </p:nvCxnSpPr>
        <p:spPr>
          <a:xfrm>
            <a:off x="5728750" y="5294489"/>
            <a:ext cx="948263" cy="0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8582D3B1-B4BC-4AC5-9523-BECF84004773}"/>
              </a:ext>
            </a:extLst>
          </p:cNvPr>
          <p:cNvCxnSpPr>
            <a:cxnSpLocks/>
          </p:cNvCxnSpPr>
          <p:nvPr/>
        </p:nvCxnSpPr>
        <p:spPr>
          <a:xfrm flipH="1">
            <a:off x="2923825" y="5542841"/>
            <a:ext cx="948263" cy="0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EAC7D672-96E4-4874-933F-FC4A65F43E50}"/>
              </a:ext>
            </a:extLst>
          </p:cNvPr>
          <p:cNvCxnSpPr>
            <a:cxnSpLocks/>
          </p:cNvCxnSpPr>
          <p:nvPr/>
        </p:nvCxnSpPr>
        <p:spPr>
          <a:xfrm flipH="1">
            <a:off x="5728750" y="5542841"/>
            <a:ext cx="948263" cy="0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0007FC1-18A4-4C3D-BC7F-7D91C580D057}"/>
              </a:ext>
            </a:extLst>
          </p:cNvPr>
          <p:cNvSpPr txBox="1"/>
          <p:nvPr/>
        </p:nvSpPr>
        <p:spPr>
          <a:xfrm>
            <a:off x="3714043" y="4548570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b="1" strike="noStrike" spc="-1" dirty="0" err="1">
                <a:solidFill>
                  <a:srgbClr val="000000"/>
                </a:solidFill>
                <a:latin typeface="Arial"/>
              </a:rPr>
              <a:t>LinkedListNode</a:t>
            </a:r>
            <a:r>
              <a:rPr lang="ru-RU" sz="1800" b="1" strike="noStrike" spc="-1" dirty="0">
                <a:solidFill>
                  <a:srgbClr val="000000"/>
                </a:solidFill>
                <a:latin typeface="Arial"/>
              </a:rPr>
              <a:t>&lt;T&gt;</a:t>
            </a:r>
            <a:endParaRPr lang="ru-RU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8B09929-3237-4468-8FB4-41B16254598F}"/>
              </a:ext>
            </a:extLst>
          </p:cNvPr>
          <p:cNvSpPr txBox="1"/>
          <p:nvPr/>
        </p:nvSpPr>
        <p:spPr>
          <a:xfrm>
            <a:off x="4549422" y="5640408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b="1" strike="noStrike" spc="-1" dirty="0">
                <a:solidFill>
                  <a:srgbClr val="000000"/>
                </a:solidFill>
                <a:latin typeface="Arial"/>
              </a:rPr>
              <a:t>Value</a:t>
            </a:r>
            <a:endParaRPr lang="ru-RU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A69EB27-6449-4B63-9F39-57DF081188A2}"/>
              </a:ext>
            </a:extLst>
          </p:cNvPr>
          <p:cNvSpPr txBox="1"/>
          <p:nvPr/>
        </p:nvSpPr>
        <p:spPr>
          <a:xfrm>
            <a:off x="5274550" y="5667020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b="1" strike="noStrike" spc="-1" dirty="0">
                <a:solidFill>
                  <a:srgbClr val="000000"/>
                </a:solidFill>
                <a:latin typeface="Arial"/>
              </a:rPr>
              <a:t>Next</a:t>
            </a:r>
            <a:endParaRPr lang="ru-RU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63CFE1F-1B86-4106-ABB6-D358593C4D82}"/>
              </a:ext>
            </a:extLst>
          </p:cNvPr>
          <p:cNvSpPr txBox="1"/>
          <p:nvPr/>
        </p:nvSpPr>
        <p:spPr>
          <a:xfrm>
            <a:off x="3437106" y="5606526"/>
            <a:ext cx="13772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b="1" strike="noStrike" spc="-1" dirty="0" err="1">
                <a:solidFill>
                  <a:srgbClr val="000000"/>
                </a:solidFill>
                <a:latin typeface="Arial"/>
              </a:rPr>
              <a:t>Previous</a:t>
            </a:r>
            <a:endParaRPr lang="ru-RU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081EC0-EE8F-4AB9-BF18-BD8E2EEE5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4400" b="1" strike="noStrike" spc="-1" dirty="0">
                <a:solidFill>
                  <a:srgbClr val="000000"/>
                </a:solidFill>
                <a:latin typeface="Arial"/>
              </a:rPr>
              <a:t>Список </a:t>
            </a:r>
            <a:r>
              <a:rPr lang="en-US" sz="4400" b="1" strike="noStrike" spc="-1" dirty="0">
                <a:solidFill>
                  <a:srgbClr val="000000"/>
                </a:solidFill>
                <a:latin typeface="Arial"/>
              </a:rPr>
              <a:t>List&lt;T&gt;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CD0C32D-12C7-47FB-92E0-47A5E56CB7A8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5150556"/>
          </a:xfrm>
        </p:spPr>
        <p:txBody>
          <a:bodyPr anchor="t"/>
          <a:lstStyle/>
          <a:p>
            <a:pPr marL="286110" indent="-28575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</a:pPr>
            <a:r>
              <a:rPr lang="ru-RU" sz="1600" b="1" strike="noStrike" spc="-1" dirty="0">
                <a:solidFill>
                  <a:srgbClr val="000000"/>
                </a:solidFill>
                <a:latin typeface="Arial"/>
              </a:rPr>
              <a:t>Добавление:</a:t>
            </a:r>
          </a:p>
          <a:p>
            <a:pPr marL="286110" indent="-28575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</a:pPr>
            <a:r>
              <a:rPr lang="en-US" sz="1600" b="1" strike="noStrike" spc="-1" dirty="0" err="1">
                <a:solidFill>
                  <a:srgbClr val="000000"/>
                </a:solidFill>
                <a:latin typeface="Arial"/>
              </a:rPr>
              <a:t>AddAfter</a:t>
            </a:r>
            <a:r>
              <a:rPr lang="en-US" sz="1600" b="1" strike="noStrike" spc="-1" dirty="0">
                <a:solidFill>
                  <a:srgbClr val="000000"/>
                </a:solidFill>
                <a:latin typeface="Arial"/>
              </a:rPr>
              <a:t>(</a:t>
            </a:r>
            <a:r>
              <a:rPr lang="en-US" sz="1600" b="1" strike="noStrike" spc="-1" dirty="0" err="1">
                <a:solidFill>
                  <a:srgbClr val="000000"/>
                </a:solidFill>
                <a:latin typeface="Arial"/>
              </a:rPr>
              <a:t>LinkedListNode</a:t>
            </a:r>
            <a:r>
              <a:rPr lang="en-US" sz="1600" b="1" strike="noStrike" spc="-1" dirty="0">
                <a:solidFill>
                  <a:srgbClr val="000000"/>
                </a:solidFill>
                <a:latin typeface="Arial"/>
              </a:rPr>
              <a:t>&lt;T&gt; node, </a:t>
            </a:r>
            <a:r>
              <a:rPr lang="en-US" sz="1600" b="1" strike="noStrike" spc="-1" dirty="0" err="1">
                <a:solidFill>
                  <a:srgbClr val="000000"/>
                </a:solidFill>
                <a:latin typeface="Arial"/>
              </a:rPr>
              <a:t>LinkedListNode</a:t>
            </a:r>
            <a:r>
              <a:rPr lang="en-US" sz="1600" b="1" strike="noStrike" spc="-1" dirty="0">
                <a:solidFill>
                  <a:srgbClr val="000000"/>
                </a:solidFill>
                <a:latin typeface="Arial"/>
              </a:rPr>
              <a:t>&lt;T&gt; </a:t>
            </a:r>
            <a:r>
              <a:rPr lang="en-US" sz="1600" b="1" strike="noStrike" spc="-1" dirty="0" err="1">
                <a:solidFill>
                  <a:srgbClr val="000000"/>
                </a:solidFill>
                <a:latin typeface="Arial"/>
              </a:rPr>
              <a:t>newNode</a:t>
            </a:r>
            <a:r>
              <a:rPr lang="en-US" sz="1600" b="1" strike="noStrike" spc="-1" dirty="0">
                <a:solidFill>
                  <a:srgbClr val="000000"/>
                </a:solidFill>
                <a:latin typeface="Arial"/>
              </a:rPr>
              <a:t>)</a:t>
            </a:r>
            <a:r>
              <a:rPr lang="en-US" sz="1600" b="0" strike="noStrike" spc="-1" dirty="0">
                <a:solidFill>
                  <a:srgbClr val="000000"/>
                </a:solidFill>
                <a:latin typeface="Arial"/>
              </a:rPr>
              <a:t>: </a:t>
            </a:r>
            <a:r>
              <a:rPr lang="ru-RU" sz="1600" b="0" strike="noStrike" spc="-1" dirty="0">
                <a:solidFill>
                  <a:srgbClr val="000000"/>
                </a:solidFill>
                <a:latin typeface="Arial"/>
              </a:rPr>
              <a:t>вставляет узел 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Arial"/>
              </a:rPr>
              <a:t>newNode</a:t>
            </a:r>
            <a:r>
              <a:rPr lang="en-US" sz="16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ru-RU" sz="1600" b="0" strike="noStrike" spc="-1" dirty="0">
                <a:solidFill>
                  <a:srgbClr val="000000"/>
                </a:solidFill>
                <a:latin typeface="Arial"/>
              </a:rPr>
              <a:t>в список после узла </a:t>
            </a:r>
            <a:r>
              <a:rPr lang="en-US" sz="1600" b="0" strike="noStrike" spc="-1" dirty="0">
                <a:solidFill>
                  <a:srgbClr val="000000"/>
                </a:solidFill>
                <a:latin typeface="Arial"/>
              </a:rPr>
              <a:t>node.</a:t>
            </a:r>
            <a:endParaRPr lang="ru-RU" sz="1600" b="0" strike="noStrike" spc="-1" dirty="0">
              <a:solidFill>
                <a:srgbClr val="000000"/>
              </a:solidFill>
              <a:latin typeface="Arial"/>
            </a:endParaRPr>
          </a:p>
          <a:p>
            <a:pPr marL="286110" indent="-28575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</a:pPr>
            <a:r>
              <a:rPr lang="en-US" sz="1600" b="1" strike="noStrike" spc="-1" dirty="0" err="1">
                <a:solidFill>
                  <a:srgbClr val="000000"/>
                </a:solidFill>
                <a:latin typeface="Arial"/>
              </a:rPr>
              <a:t>AddAfter</a:t>
            </a:r>
            <a:r>
              <a:rPr lang="en-US" sz="1600" b="1" strike="noStrike" spc="-1" dirty="0">
                <a:solidFill>
                  <a:srgbClr val="000000"/>
                </a:solidFill>
                <a:latin typeface="Arial"/>
              </a:rPr>
              <a:t>(</a:t>
            </a:r>
            <a:r>
              <a:rPr lang="en-US" sz="1600" b="1" strike="noStrike" spc="-1" dirty="0" err="1">
                <a:solidFill>
                  <a:srgbClr val="000000"/>
                </a:solidFill>
                <a:latin typeface="Arial"/>
              </a:rPr>
              <a:t>LinkedListNode</a:t>
            </a:r>
            <a:r>
              <a:rPr lang="en-US" sz="1600" b="1" strike="noStrike" spc="-1" dirty="0">
                <a:solidFill>
                  <a:srgbClr val="000000"/>
                </a:solidFill>
                <a:latin typeface="Arial"/>
              </a:rPr>
              <a:t>&lt;T&gt; node, T value)</a:t>
            </a:r>
            <a:r>
              <a:rPr lang="en-US" sz="1600" b="0" strike="noStrike" spc="-1" dirty="0">
                <a:solidFill>
                  <a:srgbClr val="000000"/>
                </a:solidFill>
                <a:latin typeface="Arial"/>
              </a:rPr>
              <a:t>: </a:t>
            </a:r>
            <a:r>
              <a:rPr lang="ru-RU" sz="1600" b="0" strike="noStrike" spc="-1" dirty="0">
                <a:solidFill>
                  <a:srgbClr val="000000"/>
                </a:solidFill>
                <a:latin typeface="Arial"/>
              </a:rPr>
              <a:t>вставляет в список новый узел со значением </a:t>
            </a:r>
            <a:r>
              <a:rPr lang="en-US" sz="1600" b="0" strike="noStrike" spc="-1" dirty="0">
                <a:solidFill>
                  <a:srgbClr val="000000"/>
                </a:solidFill>
                <a:latin typeface="Arial"/>
              </a:rPr>
              <a:t>value </a:t>
            </a:r>
            <a:r>
              <a:rPr lang="ru-RU" sz="1600" b="0" strike="noStrike" spc="-1" dirty="0">
                <a:solidFill>
                  <a:srgbClr val="000000"/>
                </a:solidFill>
                <a:latin typeface="Arial"/>
              </a:rPr>
              <a:t>после узла </a:t>
            </a:r>
            <a:r>
              <a:rPr lang="en-US" sz="1600" b="0" strike="noStrike" spc="-1" dirty="0">
                <a:solidFill>
                  <a:srgbClr val="000000"/>
                </a:solidFill>
                <a:latin typeface="Arial"/>
              </a:rPr>
              <a:t>node.</a:t>
            </a:r>
            <a:endParaRPr lang="ru-RU" sz="1600" b="0" strike="noStrike" spc="-1" dirty="0">
              <a:solidFill>
                <a:srgbClr val="000000"/>
              </a:solidFill>
              <a:latin typeface="Arial"/>
            </a:endParaRPr>
          </a:p>
          <a:p>
            <a:pPr marL="286110" indent="-28575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</a:pPr>
            <a:r>
              <a:rPr lang="en-US" sz="1600" b="1" strike="noStrike" spc="-1" dirty="0" err="1">
                <a:solidFill>
                  <a:srgbClr val="000000"/>
                </a:solidFill>
                <a:latin typeface="Arial"/>
              </a:rPr>
              <a:t>AddBefore</a:t>
            </a:r>
            <a:r>
              <a:rPr lang="en-US" sz="1600" b="1" strike="noStrike" spc="-1" dirty="0">
                <a:solidFill>
                  <a:srgbClr val="000000"/>
                </a:solidFill>
                <a:latin typeface="Arial"/>
              </a:rPr>
              <a:t>(</a:t>
            </a:r>
            <a:r>
              <a:rPr lang="en-US" sz="1600" b="1" strike="noStrike" spc="-1" dirty="0" err="1">
                <a:solidFill>
                  <a:srgbClr val="000000"/>
                </a:solidFill>
                <a:latin typeface="Arial"/>
              </a:rPr>
              <a:t>LinkedListNode</a:t>
            </a:r>
            <a:r>
              <a:rPr lang="en-US" sz="1600" b="1" strike="noStrike" spc="-1" dirty="0">
                <a:solidFill>
                  <a:srgbClr val="000000"/>
                </a:solidFill>
                <a:latin typeface="Arial"/>
              </a:rPr>
              <a:t>&lt;T&gt; node, </a:t>
            </a:r>
            <a:r>
              <a:rPr lang="en-US" sz="1600" b="1" strike="noStrike" spc="-1" dirty="0" err="1">
                <a:solidFill>
                  <a:srgbClr val="000000"/>
                </a:solidFill>
                <a:latin typeface="Arial"/>
              </a:rPr>
              <a:t>LinkedListNode</a:t>
            </a:r>
            <a:r>
              <a:rPr lang="en-US" sz="1600" b="1" strike="noStrike" spc="-1" dirty="0">
                <a:solidFill>
                  <a:srgbClr val="000000"/>
                </a:solidFill>
                <a:latin typeface="Arial"/>
              </a:rPr>
              <a:t>&lt;T&gt; </a:t>
            </a:r>
            <a:r>
              <a:rPr lang="en-US" sz="1600" b="1" strike="noStrike" spc="-1" dirty="0" err="1">
                <a:solidFill>
                  <a:srgbClr val="000000"/>
                </a:solidFill>
                <a:latin typeface="Arial"/>
              </a:rPr>
              <a:t>newNode</a:t>
            </a:r>
            <a:r>
              <a:rPr lang="en-US" sz="1600" b="1" strike="noStrike" spc="-1" dirty="0">
                <a:solidFill>
                  <a:srgbClr val="000000"/>
                </a:solidFill>
                <a:latin typeface="Arial"/>
              </a:rPr>
              <a:t>)</a:t>
            </a:r>
            <a:r>
              <a:rPr lang="en-US" sz="1600" b="0" strike="noStrike" spc="-1" dirty="0">
                <a:solidFill>
                  <a:srgbClr val="000000"/>
                </a:solidFill>
                <a:latin typeface="Arial"/>
              </a:rPr>
              <a:t>: </a:t>
            </a:r>
            <a:r>
              <a:rPr lang="ru-RU" sz="1600" b="0" strike="noStrike" spc="-1" dirty="0">
                <a:solidFill>
                  <a:srgbClr val="000000"/>
                </a:solidFill>
                <a:latin typeface="Arial"/>
              </a:rPr>
              <a:t>вставляет в список узел </a:t>
            </a:r>
            <a:r>
              <a:rPr lang="en-US" sz="1600" b="0" strike="noStrike" spc="-1" dirty="0" err="1">
                <a:solidFill>
                  <a:srgbClr val="000000"/>
                </a:solidFill>
                <a:latin typeface="Arial"/>
              </a:rPr>
              <a:t>newNode</a:t>
            </a:r>
            <a:r>
              <a:rPr lang="en-US" sz="16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ru-RU" sz="1600" b="0" strike="noStrike" spc="-1" dirty="0">
                <a:solidFill>
                  <a:srgbClr val="000000"/>
                </a:solidFill>
                <a:latin typeface="Arial"/>
              </a:rPr>
              <a:t>перед узлом </a:t>
            </a:r>
            <a:r>
              <a:rPr lang="en-US" sz="1600" b="0" strike="noStrike" spc="-1" dirty="0">
                <a:solidFill>
                  <a:srgbClr val="000000"/>
                </a:solidFill>
                <a:latin typeface="Arial"/>
              </a:rPr>
              <a:t>node.</a:t>
            </a:r>
            <a:endParaRPr lang="ru-RU" sz="1600" b="0" strike="noStrike" spc="-1" dirty="0">
              <a:solidFill>
                <a:srgbClr val="000000"/>
              </a:solidFill>
              <a:latin typeface="Arial"/>
            </a:endParaRPr>
          </a:p>
          <a:p>
            <a:pPr marL="286110" indent="-28575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</a:pPr>
            <a:r>
              <a:rPr lang="en-US" sz="1600" b="1" strike="noStrike" spc="-1" dirty="0" err="1">
                <a:solidFill>
                  <a:srgbClr val="000000"/>
                </a:solidFill>
                <a:latin typeface="Arial"/>
              </a:rPr>
              <a:t>AddBefore</a:t>
            </a:r>
            <a:r>
              <a:rPr lang="en-US" sz="1600" b="1" strike="noStrike" spc="-1" dirty="0">
                <a:solidFill>
                  <a:srgbClr val="000000"/>
                </a:solidFill>
                <a:latin typeface="Arial"/>
              </a:rPr>
              <a:t>(</a:t>
            </a:r>
            <a:r>
              <a:rPr lang="en-US" sz="1600" b="1" strike="noStrike" spc="-1" dirty="0" err="1">
                <a:solidFill>
                  <a:srgbClr val="000000"/>
                </a:solidFill>
                <a:latin typeface="Arial"/>
              </a:rPr>
              <a:t>LinkedListNode</a:t>
            </a:r>
            <a:r>
              <a:rPr lang="en-US" sz="1600" b="1" strike="noStrike" spc="-1" dirty="0">
                <a:solidFill>
                  <a:srgbClr val="000000"/>
                </a:solidFill>
                <a:latin typeface="Arial"/>
              </a:rPr>
              <a:t>&lt;T&gt; node, T value)</a:t>
            </a:r>
            <a:r>
              <a:rPr lang="en-US" sz="1600" b="0" strike="noStrike" spc="-1" dirty="0">
                <a:solidFill>
                  <a:srgbClr val="000000"/>
                </a:solidFill>
                <a:latin typeface="Arial"/>
              </a:rPr>
              <a:t>: </a:t>
            </a:r>
            <a:r>
              <a:rPr lang="ru-RU" sz="1600" b="0" strike="noStrike" spc="-1" dirty="0">
                <a:solidFill>
                  <a:srgbClr val="000000"/>
                </a:solidFill>
                <a:latin typeface="Arial"/>
              </a:rPr>
              <a:t>вставляет в список новый узел со значением </a:t>
            </a:r>
            <a:r>
              <a:rPr lang="en-US" sz="1600" b="0" strike="noStrike" spc="-1" dirty="0">
                <a:solidFill>
                  <a:srgbClr val="000000"/>
                </a:solidFill>
                <a:latin typeface="Arial"/>
              </a:rPr>
              <a:t>value </a:t>
            </a:r>
            <a:r>
              <a:rPr lang="ru-RU" sz="1600" b="0" strike="noStrike" spc="-1" dirty="0">
                <a:solidFill>
                  <a:srgbClr val="000000"/>
                </a:solidFill>
                <a:latin typeface="Arial"/>
              </a:rPr>
              <a:t>перед узлом </a:t>
            </a:r>
            <a:r>
              <a:rPr lang="en-US" sz="1600" b="0" strike="noStrike" spc="-1" dirty="0">
                <a:solidFill>
                  <a:srgbClr val="000000"/>
                </a:solidFill>
                <a:latin typeface="Arial"/>
              </a:rPr>
              <a:t>node.</a:t>
            </a:r>
            <a:endParaRPr lang="ru-RU" sz="1600" b="0" strike="noStrike" spc="-1" dirty="0">
              <a:solidFill>
                <a:srgbClr val="000000"/>
              </a:solidFill>
              <a:latin typeface="Arial"/>
            </a:endParaRPr>
          </a:p>
          <a:p>
            <a:pPr marL="286110" indent="-28575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</a:pPr>
            <a:r>
              <a:rPr lang="en-US" sz="1600" b="1" strike="noStrike" spc="-1" dirty="0" err="1">
                <a:solidFill>
                  <a:srgbClr val="000000"/>
                </a:solidFill>
                <a:latin typeface="Arial"/>
              </a:rPr>
              <a:t>AddFirst</a:t>
            </a:r>
            <a:r>
              <a:rPr lang="en-US" sz="1600" b="1" strike="noStrike" spc="-1" dirty="0">
                <a:solidFill>
                  <a:srgbClr val="000000"/>
                </a:solidFill>
                <a:latin typeface="Arial"/>
              </a:rPr>
              <a:t>(</a:t>
            </a:r>
            <a:r>
              <a:rPr lang="en-US" sz="1600" b="1" strike="noStrike" spc="-1" dirty="0" err="1">
                <a:solidFill>
                  <a:srgbClr val="000000"/>
                </a:solidFill>
                <a:latin typeface="Arial"/>
              </a:rPr>
              <a:t>LinkedListNode</a:t>
            </a:r>
            <a:r>
              <a:rPr lang="en-US" sz="1600" b="1" strike="noStrike" spc="-1" dirty="0">
                <a:solidFill>
                  <a:srgbClr val="000000"/>
                </a:solidFill>
                <a:latin typeface="Arial"/>
              </a:rPr>
              <a:t>&lt;T&gt; node)</a:t>
            </a:r>
            <a:r>
              <a:rPr lang="en-US" sz="1600" b="0" strike="noStrike" spc="-1" dirty="0">
                <a:solidFill>
                  <a:srgbClr val="000000"/>
                </a:solidFill>
                <a:latin typeface="Arial"/>
              </a:rPr>
              <a:t>: </a:t>
            </a:r>
            <a:r>
              <a:rPr lang="ru-RU" sz="1600" b="0" strike="noStrike" spc="-1" dirty="0">
                <a:solidFill>
                  <a:srgbClr val="000000"/>
                </a:solidFill>
                <a:latin typeface="Arial"/>
              </a:rPr>
              <a:t>вставляет новый узел в начало списка.</a:t>
            </a:r>
          </a:p>
          <a:p>
            <a:pPr marL="286110" indent="-28575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</a:pPr>
            <a:r>
              <a:rPr lang="en-US" sz="1600" b="1" strike="noStrike" spc="-1" dirty="0" err="1">
                <a:solidFill>
                  <a:srgbClr val="000000"/>
                </a:solidFill>
                <a:latin typeface="Arial"/>
              </a:rPr>
              <a:t>AddFirst</a:t>
            </a:r>
            <a:r>
              <a:rPr lang="en-US" sz="1600" b="1" strike="noStrike" spc="-1" dirty="0">
                <a:solidFill>
                  <a:srgbClr val="000000"/>
                </a:solidFill>
                <a:latin typeface="Arial"/>
              </a:rPr>
              <a:t>(T value)</a:t>
            </a:r>
            <a:r>
              <a:rPr lang="en-US" sz="1600" b="0" strike="noStrike" spc="-1" dirty="0">
                <a:solidFill>
                  <a:srgbClr val="000000"/>
                </a:solidFill>
                <a:latin typeface="Arial"/>
              </a:rPr>
              <a:t>: </a:t>
            </a:r>
            <a:r>
              <a:rPr lang="ru-RU" sz="1600" b="0" strike="noStrike" spc="-1" dirty="0">
                <a:solidFill>
                  <a:srgbClr val="000000"/>
                </a:solidFill>
                <a:latin typeface="Arial"/>
              </a:rPr>
              <a:t>вставляет новый узел со значением </a:t>
            </a:r>
            <a:r>
              <a:rPr lang="en-US" sz="1600" b="0" strike="noStrike" spc="-1" dirty="0">
                <a:solidFill>
                  <a:srgbClr val="000000"/>
                </a:solidFill>
                <a:latin typeface="Arial"/>
              </a:rPr>
              <a:t>value </a:t>
            </a:r>
            <a:r>
              <a:rPr lang="ru-RU" sz="1600" b="0" strike="noStrike" spc="-1" dirty="0">
                <a:solidFill>
                  <a:srgbClr val="000000"/>
                </a:solidFill>
                <a:latin typeface="Arial"/>
              </a:rPr>
              <a:t>в начало списка.</a:t>
            </a:r>
          </a:p>
          <a:p>
            <a:pPr marL="286110" indent="-28575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</a:pPr>
            <a:r>
              <a:rPr lang="en-US" sz="1600" b="1" strike="noStrike" spc="-1" dirty="0" err="1">
                <a:solidFill>
                  <a:srgbClr val="000000"/>
                </a:solidFill>
                <a:latin typeface="Arial"/>
              </a:rPr>
              <a:t>AddLast</a:t>
            </a:r>
            <a:r>
              <a:rPr lang="en-US" sz="1600" b="1" strike="noStrike" spc="-1" dirty="0">
                <a:solidFill>
                  <a:srgbClr val="000000"/>
                </a:solidFill>
                <a:latin typeface="Arial"/>
              </a:rPr>
              <a:t>(</a:t>
            </a:r>
            <a:r>
              <a:rPr lang="en-US" sz="1600" b="1" strike="noStrike" spc="-1" dirty="0" err="1">
                <a:solidFill>
                  <a:srgbClr val="000000"/>
                </a:solidFill>
                <a:latin typeface="Arial"/>
              </a:rPr>
              <a:t>LinkedListNode</a:t>
            </a:r>
            <a:r>
              <a:rPr lang="en-US" sz="1600" b="1" strike="noStrike" spc="-1" dirty="0">
                <a:solidFill>
                  <a:srgbClr val="000000"/>
                </a:solidFill>
                <a:latin typeface="Arial"/>
              </a:rPr>
              <a:t>&lt;T&gt; node)</a:t>
            </a:r>
            <a:r>
              <a:rPr lang="en-US" sz="1600" b="0" strike="noStrike" spc="-1" dirty="0">
                <a:solidFill>
                  <a:srgbClr val="000000"/>
                </a:solidFill>
                <a:latin typeface="Arial"/>
              </a:rPr>
              <a:t>: </a:t>
            </a:r>
            <a:r>
              <a:rPr lang="ru-RU" sz="1600" b="0" strike="noStrike" spc="-1" dirty="0">
                <a:solidFill>
                  <a:srgbClr val="000000"/>
                </a:solidFill>
                <a:latin typeface="Arial"/>
              </a:rPr>
              <a:t>вставляет новый узел в конец списка.</a:t>
            </a:r>
          </a:p>
          <a:p>
            <a:pPr marL="286110" indent="-28575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</a:pPr>
            <a:r>
              <a:rPr lang="en-US" sz="1600" b="1" strike="noStrike" spc="-1" dirty="0" err="1">
                <a:solidFill>
                  <a:srgbClr val="000000"/>
                </a:solidFill>
                <a:latin typeface="Arial"/>
              </a:rPr>
              <a:t>AddLast</a:t>
            </a:r>
            <a:r>
              <a:rPr lang="en-US" sz="1600" b="1" strike="noStrike" spc="-1" dirty="0">
                <a:solidFill>
                  <a:srgbClr val="000000"/>
                </a:solidFill>
                <a:latin typeface="Arial"/>
              </a:rPr>
              <a:t>(T value)</a:t>
            </a:r>
            <a:r>
              <a:rPr lang="en-US" sz="1600" b="0" strike="noStrike" spc="-1" dirty="0">
                <a:solidFill>
                  <a:srgbClr val="000000"/>
                </a:solidFill>
                <a:latin typeface="Arial"/>
              </a:rPr>
              <a:t>: </a:t>
            </a:r>
            <a:r>
              <a:rPr lang="ru-RU" sz="1600" b="0" strike="noStrike" spc="-1" dirty="0">
                <a:solidFill>
                  <a:srgbClr val="000000"/>
                </a:solidFill>
                <a:latin typeface="Arial"/>
              </a:rPr>
              <a:t>вставляет новый узел со значением </a:t>
            </a:r>
            <a:r>
              <a:rPr lang="en-US" sz="1600" b="0" strike="noStrike" spc="-1" dirty="0">
                <a:solidFill>
                  <a:srgbClr val="000000"/>
                </a:solidFill>
                <a:latin typeface="Arial"/>
              </a:rPr>
              <a:t>value </a:t>
            </a:r>
            <a:r>
              <a:rPr lang="ru-RU" sz="1600" b="0" strike="noStrike" spc="-1" dirty="0">
                <a:solidFill>
                  <a:srgbClr val="000000"/>
                </a:solidFill>
                <a:latin typeface="Arial"/>
              </a:rPr>
              <a:t>в конец списка.</a:t>
            </a:r>
          </a:p>
          <a:p>
            <a:pPr marL="286110" indent="-28575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</a:pPr>
            <a:r>
              <a:rPr lang="ru-RU" sz="1600" b="1" spc="-1" dirty="0">
                <a:solidFill>
                  <a:srgbClr val="000000"/>
                </a:solidFill>
                <a:latin typeface="Arial"/>
              </a:rPr>
              <a:t>Удаление:</a:t>
            </a:r>
            <a:endParaRPr lang="ru-RU" sz="1600" b="1" strike="noStrike" spc="-1" dirty="0">
              <a:solidFill>
                <a:srgbClr val="000000"/>
              </a:solidFill>
              <a:latin typeface="Arial"/>
            </a:endParaRPr>
          </a:p>
          <a:p>
            <a:pPr marL="286110" indent="-28575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</a:pPr>
            <a:r>
              <a:rPr lang="en-US" sz="1600" b="1" strike="noStrike" spc="-1" dirty="0" err="1">
                <a:solidFill>
                  <a:srgbClr val="000000"/>
                </a:solidFill>
                <a:latin typeface="Arial"/>
              </a:rPr>
              <a:t>RemoveFirst</a:t>
            </a:r>
            <a:r>
              <a:rPr lang="en-US" sz="1600" b="1" strike="noStrike" spc="-1" dirty="0">
                <a:solidFill>
                  <a:srgbClr val="000000"/>
                </a:solidFill>
                <a:latin typeface="Arial"/>
              </a:rPr>
              <a:t>()</a:t>
            </a:r>
            <a:r>
              <a:rPr lang="en-US" sz="1600" b="0" strike="noStrike" spc="-1" dirty="0">
                <a:solidFill>
                  <a:srgbClr val="000000"/>
                </a:solidFill>
                <a:latin typeface="Arial"/>
              </a:rPr>
              <a:t>: </a:t>
            </a:r>
            <a:r>
              <a:rPr lang="ru-RU" sz="1600" b="0" strike="noStrike" spc="-1" dirty="0">
                <a:solidFill>
                  <a:srgbClr val="000000"/>
                </a:solidFill>
                <a:latin typeface="Arial"/>
              </a:rPr>
              <a:t>удаляет первый узел из списка. После этого новым первым узлом становится узел, следующий за удаленным.</a:t>
            </a:r>
          </a:p>
          <a:p>
            <a:pPr marL="286110" indent="-28575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</a:pPr>
            <a:r>
              <a:rPr lang="en-US" sz="1600" b="1" strike="noStrike" spc="-1" dirty="0" err="1">
                <a:solidFill>
                  <a:srgbClr val="000000"/>
                </a:solidFill>
                <a:latin typeface="Arial"/>
              </a:rPr>
              <a:t>RemoveLast</a:t>
            </a:r>
            <a:r>
              <a:rPr lang="en-US" sz="1600" b="1" strike="noStrike" spc="-1" dirty="0">
                <a:solidFill>
                  <a:srgbClr val="000000"/>
                </a:solidFill>
                <a:latin typeface="Arial"/>
              </a:rPr>
              <a:t>()</a:t>
            </a:r>
            <a:r>
              <a:rPr lang="en-US" sz="1600" b="0" strike="noStrike" spc="-1" dirty="0">
                <a:solidFill>
                  <a:srgbClr val="000000"/>
                </a:solidFill>
                <a:latin typeface="Arial"/>
              </a:rPr>
              <a:t>: </a:t>
            </a:r>
            <a:r>
              <a:rPr lang="ru-RU" sz="1600" b="0" strike="noStrike" spc="-1" dirty="0">
                <a:solidFill>
                  <a:srgbClr val="000000"/>
                </a:solidFill>
                <a:latin typeface="Arial"/>
              </a:rPr>
              <a:t>удаляет последний узел из списка.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1422162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12471C6-8C36-49BF-9314-6F97AA9E1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4400" b="1" strike="noStrike" spc="-1" dirty="0">
                <a:solidFill>
                  <a:srgbClr val="000000"/>
                </a:solidFill>
                <a:latin typeface="Arial"/>
              </a:rPr>
              <a:t>Двухсвязный список </a:t>
            </a:r>
            <a:r>
              <a:rPr lang="en-US" sz="4400" b="1" strike="noStrike" spc="-1" dirty="0">
                <a:solidFill>
                  <a:srgbClr val="000000"/>
                </a:solidFill>
                <a:latin typeface="Arial"/>
              </a:rPr>
              <a:t>LinkedList&lt;T&gt;</a:t>
            </a:r>
            <a:endParaRPr lang="ru-RU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F2E2724-1343-4D00-804F-D36D219823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731608"/>
            <a:ext cx="6101408" cy="4905351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0140F5E6-74D8-4B76-BC61-BA79774905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7163" y="2213478"/>
            <a:ext cx="2866808" cy="4300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481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Заголовок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4400" b="0" strike="noStrike" spc="-1">
                <a:solidFill>
                  <a:srgbClr val="000000"/>
                </a:solidFill>
                <a:latin typeface="Arial"/>
              </a:rPr>
              <a:t>Основные абстрактные типы данных</a:t>
            </a:r>
          </a:p>
        </p:txBody>
      </p:sp>
      <p:sp>
        <p:nvSpPr>
          <p:cNvPr id="255" name="Содержимое 2"/>
          <p:cNvSpPr txBox="1"/>
          <p:nvPr/>
        </p:nvSpPr>
        <p:spPr>
          <a:xfrm>
            <a:off x="457200" y="1505102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 charset="2"/>
              <a:buChar char=""/>
            </a:pPr>
            <a:r>
              <a:rPr lang="ru-RU" sz="3200" b="0" strike="noStrike" spc="-1" dirty="0">
                <a:solidFill>
                  <a:srgbClr val="000000"/>
                </a:solidFill>
                <a:latin typeface="Arial"/>
              </a:rPr>
              <a:t>множество</a:t>
            </a: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 charset="2"/>
              <a:buChar char=""/>
            </a:pPr>
            <a:r>
              <a:rPr lang="ru-RU" sz="3200" strike="noStrike" spc="-1" dirty="0">
                <a:solidFill>
                  <a:srgbClr val="000000"/>
                </a:solidFill>
                <a:latin typeface="Arial"/>
              </a:rPr>
              <a:t>вектор</a:t>
            </a:r>
          </a:p>
          <a:p>
            <a:pPr marL="343080" indent="-342720">
              <a:spcBef>
                <a:spcPts val="641"/>
              </a:spcBef>
              <a:buClr>
                <a:srgbClr val="000000"/>
              </a:buClr>
              <a:buFont typeface="Symbol" charset="2"/>
              <a:buChar char=""/>
            </a:pPr>
            <a:r>
              <a:rPr lang="ru-RU" sz="3200" spc="-1" dirty="0">
                <a:solidFill>
                  <a:srgbClr val="000000"/>
                </a:solidFill>
              </a:rPr>
              <a:t>список</a:t>
            </a: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 charset="2"/>
              <a:buChar char=""/>
            </a:pPr>
            <a:r>
              <a:rPr lang="ru-RU" sz="3200" strike="noStrike" spc="-1" dirty="0">
                <a:solidFill>
                  <a:srgbClr val="000000"/>
                </a:solidFill>
                <a:latin typeface="Arial"/>
              </a:rPr>
              <a:t>очередь</a:t>
            </a: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 charset="2"/>
              <a:buChar char=""/>
            </a:pPr>
            <a:r>
              <a:rPr lang="ru-RU" sz="3200" strike="noStrike" spc="-1" dirty="0">
                <a:solidFill>
                  <a:srgbClr val="000000"/>
                </a:solidFill>
                <a:latin typeface="Arial"/>
              </a:rPr>
              <a:t>стек</a:t>
            </a: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 charset="2"/>
              <a:buChar char=""/>
            </a:pPr>
            <a:r>
              <a:rPr lang="ru-RU" sz="3200" strike="noStrike" spc="-1" dirty="0">
                <a:solidFill>
                  <a:srgbClr val="000000"/>
                </a:solidFill>
                <a:latin typeface="Arial"/>
              </a:rPr>
              <a:t>словарь (ассоциативный массив, хеш-таблица)</a:t>
            </a: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 charset="2"/>
              <a:buChar char=""/>
            </a:pPr>
            <a:r>
              <a:rPr lang="ru-RU" sz="3200" spc="-1" dirty="0">
                <a:solidFill>
                  <a:srgbClr val="000000"/>
                </a:solidFill>
                <a:latin typeface="Arial"/>
              </a:rPr>
              <a:t>дерево</a:t>
            </a:r>
            <a:endParaRPr lang="en-US" sz="3200" strike="noStrike" spc="-1" dirty="0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 charset="2"/>
              <a:buChar char=""/>
            </a:pPr>
            <a:r>
              <a:rPr lang="ru-RU" sz="3200" strike="noStrike" spc="-1" dirty="0">
                <a:solidFill>
                  <a:srgbClr val="000000"/>
                </a:solidFill>
                <a:latin typeface="Arial"/>
              </a:rPr>
              <a:t>и др.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12471C6-8C36-49BF-9314-6F97AA9E1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4400" b="1" strike="noStrike" spc="-1" dirty="0">
                <a:solidFill>
                  <a:srgbClr val="000000"/>
                </a:solidFill>
                <a:latin typeface="Arial"/>
              </a:rPr>
              <a:t>Двухсвязный список </a:t>
            </a:r>
            <a:r>
              <a:rPr lang="en-US" sz="4400" b="1" strike="noStrike" spc="-1" dirty="0">
                <a:solidFill>
                  <a:srgbClr val="000000"/>
                </a:solidFill>
                <a:latin typeface="Arial"/>
              </a:rPr>
              <a:t>LinkedList&lt;T&gt;</a:t>
            </a: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6A957DF-D53A-4893-AB9F-91DBD72DCD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331" y="1620141"/>
            <a:ext cx="6283122" cy="4848392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06633FF-84EA-4029-A58E-4D4659BFDE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4987" y="4800386"/>
            <a:ext cx="3979013" cy="2037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99355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Заголовок 1"/>
          <p:cNvSpPr txBox="1"/>
          <p:nvPr/>
        </p:nvSpPr>
        <p:spPr>
          <a:xfrm>
            <a:off x="457200" y="252102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4400" b="1" strike="noStrike" spc="-1" dirty="0">
                <a:solidFill>
                  <a:srgbClr val="000000"/>
                </a:solidFill>
                <a:latin typeface="Arial"/>
              </a:rPr>
              <a:t>Очередь </a:t>
            </a:r>
            <a:r>
              <a:rPr lang="en-US" sz="4400" b="1" strike="noStrike" spc="-1" dirty="0">
                <a:solidFill>
                  <a:srgbClr val="000000"/>
                </a:solidFill>
                <a:latin typeface="Arial"/>
              </a:rPr>
              <a:t>Queue&lt;T&gt;</a:t>
            </a:r>
            <a:endParaRPr lang="ru-RU" sz="4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2" name="Содержимое 2"/>
          <p:cNvSpPr txBox="1"/>
          <p:nvPr/>
        </p:nvSpPr>
        <p:spPr>
          <a:xfrm>
            <a:off x="457200" y="1600200"/>
            <a:ext cx="8229240" cy="3626556"/>
          </a:xfrm>
          <a:prstGeom prst="rect">
            <a:avLst/>
          </a:prstGeom>
          <a:noFill/>
          <a:ln w="0">
            <a:noFill/>
          </a:ln>
        </p:spPr>
        <p:txBody>
          <a:bodyPr>
            <a:normAutofit fontScale="90500" lnSpcReduction="20000"/>
          </a:bodyPr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 charset="2"/>
              <a:buChar char=""/>
            </a:pPr>
            <a:r>
              <a:rPr lang="ru-RU" sz="3200" b="0" strike="noStrike" spc="-1" dirty="0">
                <a:solidFill>
                  <a:srgbClr val="000000"/>
                </a:solidFill>
                <a:latin typeface="Arial"/>
              </a:rPr>
              <a:t>Класс </a:t>
            </a:r>
            <a:r>
              <a:rPr lang="ru-RU" sz="3200" b="0" strike="noStrike" spc="-1" dirty="0" err="1">
                <a:solidFill>
                  <a:srgbClr val="000000"/>
                </a:solidFill>
                <a:latin typeface="Arial"/>
              </a:rPr>
              <a:t>Queue</a:t>
            </a:r>
            <a:r>
              <a:rPr lang="ru-RU" sz="3200" b="0" strike="noStrike" spc="-1" dirty="0">
                <a:solidFill>
                  <a:srgbClr val="000000"/>
                </a:solidFill>
                <a:latin typeface="Arial"/>
              </a:rPr>
              <a:t>&lt;T&gt; представляет обычную очередь, работающую по алгоритму FIFO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</a:rPr>
              <a:t>.</a:t>
            </a:r>
            <a:endParaRPr lang="ru-RU" sz="3200" b="0" strike="noStrike" spc="-1" dirty="0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 charset="2"/>
              <a:buChar char=""/>
            </a:pPr>
            <a:r>
              <a:rPr lang="ru-RU" sz="3200" b="0" strike="noStrike" spc="-1" dirty="0">
                <a:solidFill>
                  <a:srgbClr val="000000"/>
                </a:solidFill>
                <a:latin typeface="Arial"/>
              </a:rPr>
              <a:t>У класса </a:t>
            </a:r>
            <a:r>
              <a:rPr lang="ru-RU" sz="3200" b="0" strike="noStrike" spc="-1" dirty="0" err="1">
                <a:solidFill>
                  <a:srgbClr val="000000"/>
                </a:solidFill>
                <a:latin typeface="Arial"/>
              </a:rPr>
              <a:t>Queue</a:t>
            </a:r>
            <a:r>
              <a:rPr lang="ru-RU" sz="3200" b="0" strike="noStrike" spc="-1" dirty="0">
                <a:solidFill>
                  <a:srgbClr val="000000"/>
                </a:solidFill>
                <a:latin typeface="Arial"/>
              </a:rPr>
              <a:t>&lt;T&gt; можно отметить следующие методы:</a:t>
            </a:r>
          </a:p>
          <a:p>
            <a:pPr marL="743040" lvl="1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"/>
            </a:pPr>
            <a:r>
              <a:rPr lang="ru-RU" sz="2800" b="1" strike="noStrike" spc="-1" dirty="0" err="1">
                <a:solidFill>
                  <a:srgbClr val="000000"/>
                </a:solidFill>
                <a:latin typeface="Arial"/>
              </a:rPr>
              <a:t>Dequeue</a:t>
            </a:r>
            <a:r>
              <a:rPr lang="ru-RU" sz="2800" b="0" strike="noStrike" spc="-1" dirty="0">
                <a:solidFill>
                  <a:srgbClr val="000000"/>
                </a:solidFill>
                <a:latin typeface="Arial"/>
              </a:rPr>
              <a:t>: извлекает и возвращает первый элемент очереди.</a:t>
            </a:r>
          </a:p>
          <a:p>
            <a:pPr marL="743040" lvl="1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"/>
            </a:pPr>
            <a:r>
              <a:rPr lang="ru-RU" sz="2800" b="1" strike="noStrike" spc="-1" dirty="0" err="1">
                <a:solidFill>
                  <a:srgbClr val="000000"/>
                </a:solidFill>
                <a:latin typeface="Arial"/>
              </a:rPr>
              <a:t>Enqueue</a:t>
            </a:r>
            <a:r>
              <a:rPr lang="ru-RU" sz="2800" b="0" strike="noStrike" spc="-1" dirty="0">
                <a:solidFill>
                  <a:srgbClr val="000000"/>
                </a:solidFill>
                <a:latin typeface="Arial"/>
              </a:rPr>
              <a:t>: добавляет элемент в конец очереди.</a:t>
            </a:r>
          </a:p>
          <a:p>
            <a:pPr marL="743040" lvl="1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"/>
            </a:pPr>
            <a:r>
              <a:rPr lang="ru-RU" sz="2800" b="1" strike="noStrike" spc="-1" dirty="0" err="1">
                <a:solidFill>
                  <a:srgbClr val="000000"/>
                </a:solidFill>
                <a:latin typeface="Arial"/>
              </a:rPr>
              <a:t>Peek</a:t>
            </a:r>
            <a:r>
              <a:rPr lang="ru-RU" sz="2800" b="0" strike="noStrike" spc="-1" dirty="0">
                <a:solidFill>
                  <a:srgbClr val="000000"/>
                </a:solidFill>
                <a:latin typeface="Arial"/>
              </a:rPr>
              <a:t>: просто возвращает первый элемент из начала очереди без его удаления.</a:t>
            </a: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lang="ru-RU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0125538B-1CD4-4DC8-9404-85B4F1FF2738}"/>
              </a:ext>
            </a:extLst>
          </p:cNvPr>
          <p:cNvGrpSpPr/>
          <p:nvPr/>
        </p:nvGrpSpPr>
        <p:grpSpPr>
          <a:xfrm>
            <a:off x="2802856" y="5226756"/>
            <a:ext cx="3213853" cy="788834"/>
            <a:chOff x="1692720" y="2852640"/>
            <a:chExt cx="5225760" cy="936720"/>
          </a:xfrm>
        </p:grpSpPr>
        <p:grpSp>
          <p:nvGrpSpPr>
            <p:cNvPr id="17" name="Группа 3">
              <a:extLst>
                <a:ext uri="{FF2B5EF4-FFF2-40B4-BE49-F238E27FC236}">
                  <a16:creationId xmlns:a16="http://schemas.microsoft.com/office/drawing/2014/main" id="{699DB04A-2721-4655-A275-4327FD425C05}"/>
                </a:ext>
              </a:extLst>
            </p:cNvPr>
            <p:cNvGrpSpPr/>
            <p:nvPr/>
          </p:nvGrpSpPr>
          <p:grpSpPr>
            <a:xfrm>
              <a:off x="2771640" y="2852640"/>
              <a:ext cx="3024000" cy="936720"/>
              <a:chOff x="2771640" y="2852640"/>
              <a:chExt cx="3024000" cy="936720"/>
            </a:xfrm>
          </p:grpSpPr>
          <p:sp>
            <p:nvSpPr>
              <p:cNvPr id="20" name="Прямоугольник 4">
                <a:extLst>
                  <a:ext uri="{FF2B5EF4-FFF2-40B4-BE49-F238E27FC236}">
                    <a16:creationId xmlns:a16="http://schemas.microsoft.com/office/drawing/2014/main" id="{A2624C2F-DA04-4FD1-BEB7-6EA081C951CC}"/>
                  </a:ext>
                </a:extLst>
              </p:cNvPr>
              <p:cNvSpPr/>
              <p:nvPr/>
            </p:nvSpPr>
            <p:spPr>
              <a:xfrm>
                <a:off x="2771640" y="2852640"/>
                <a:ext cx="3024000" cy="936360"/>
              </a:xfrm>
              <a:prstGeom prst="rect">
                <a:avLst/>
              </a:prstGeom>
              <a:solidFill>
                <a:srgbClr val="BBE0E3"/>
              </a:solidFill>
              <a:ln>
                <a:solidFill>
                  <a:srgbClr val="8AA5A7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" name="Прямая соединительная линия 5">
                <a:extLst>
                  <a:ext uri="{FF2B5EF4-FFF2-40B4-BE49-F238E27FC236}">
                    <a16:creationId xmlns:a16="http://schemas.microsoft.com/office/drawing/2014/main" id="{4C5D5175-A9B7-45E0-B99C-60F9DF8F4336}"/>
                  </a:ext>
                </a:extLst>
              </p:cNvPr>
              <p:cNvSpPr/>
              <p:nvPr/>
            </p:nvSpPr>
            <p:spPr>
              <a:xfrm>
                <a:off x="4284360" y="2852640"/>
                <a:ext cx="360" cy="936720"/>
              </a:xfrm>
              <a:prstGeom prst="line">
                <a:avLst/>
              </a:prstGeom>
              <a:ln>
                <a:solidFill>
                  <a:srgbClr val="0000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" name="Прямая соединительная линия 6">
                <a:extLst>
                  <a:ext uri="{FF2B5EF4-FFF2-40B4-BE49-F238E27FC236}">
                    <a16:creationId xmlns:a16="http://schemas.microsoft.com/office/drawing/2014/main" id="{9759CCA7-ABC7-45C5-ACEE-CDB464258769}"/>
                  </a:ext>
                </a:extLst>
              </p:cNvPr>
              <p:cNvSpPr/>
              <p:nvPr/>
            </p:nvSpPr>
            <p:spPr>
              <a:xfrm>
                <a:off x="3527280" y="2852640"/>
                <a:ext cx="360" cy="936720"/>
              </a:xfrm>
              <a:prstGeom prst="line">
                <a:avLst/>
              </a:prstGeom>
              <a:ln>
                <a:solidFill>
                  <a:srgbClr val="0000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3" name="Прямая соединительная линия 7">
                <a:extLst>
                  <a:ext uri="{FF2B5EF4-FFF2-40B4-BE49-F238E27FC236}">
                    <a16:creationId xmlns:a16="http://schemas.microsoft.com/office/drawing/2014/main" id="{D0306714-CB3A-4B49-8610-9005C97E15E0}"/>
                  </a:ext>
                </a:extLst>
              </p:cNvPr>
              <p:cNvSpPr/>
              <p:nvPr/>
            </p:nvSpPr>
            <p:spPr>
              <a:xfrm>
                <a:off x="5072040" y="2852640"/>
                <a:ext cx="360" cy="936720"/>
              </a:xfrm>
              <a:prstGeom prst="line">
                <a:avLst/>
              </a:prstGeom>
              <a:ln>
                <a:solidFill>
                  <a:srgbClr val="0000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4" name="Прямая соединительная линия 8">
                <a:extLst>
                  <a:ext uri="{FF2B5EF4-FFF2-40B4-BE49-F238E27FC236}">
                    <a16:creationId xmlns:a16="http://schemas.microsoft.com/office/drawing/2014/main" id="{A6859F4B-DD85-400B-81D4-A0701E63F52A}"/>
                  </a:ext>
                </a:extLst>
              </p:cNvPr>
              <p:cNvSpPr/>
              <p:nvPr/>
            </p:nvSpPr>
            <p:spPr>
              <a:xfrm>
                <a:off x="5449680" y="2852640"/>
                <a:ext cx="360" cy="936720"/>
              </a:xfrm>
              <a:prstGeom prst="line">
                <a:avLst/>
              </a:prstGeom>
              <a:ln>
                <a:solidFill>
                  <a:srgbClr val="0000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5" name="Прямая соединительная линия 9">
                <a:extLst>
                  <a:ext uri="{FF2B5EF4-FFF2-40B4-BE49-F238E27FC236}">
                    <a16:creationId xmlns:a16="http://schemas.microsoft.com/office/drawing/2014/main" id="{53502F74-6338-4626-8917-5B0BA81D5FAF}"/>
                  </a:ext>
                </a:extLst>
              </p:cNvPr>
              <p:cNvSpPr/>
              <p:nvPr/>
            </p:nvSpPr>
            <p:spPr>
              <a:xfrm>
                <a:off x="4724280" y="2852640"/>
                <a:ext cx="360" cy="936720"/>
              </a:xfrm>
              <a:prstGeom prst="line">
                <a:avLst/>
              </a:prstGeom>
              <a:ln>
                <a:solidFill>
                  <a:srgbClr val="0000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6" name="Прямая соединительная линия 10">
                <a:extLst>
                  <a:ext uri="{FF2B5EF4-FFF2-40B4-BE49-F238E27FC236}">
                    <a16:creationId xmlns:a16="http://schemas.microsoft.com/office/drawing/2014/main" id="{FA039BCF-6FED-425B-BAE1-FF87C465CD5C}"/>
                  </a:ext>
                </a:extLst>
              </p:cNvPr>
              <p:cNvSpPr/>
              <p:nvPr/>
            </p:nvSpPr>
            <p:spPr>
              <a:xfrm>
                <a:off x="3936960" y="2852640"/>
                <a:ext cx="360" cy="936720"/>
              </a:xfrm>
              <a:prstGeom prst="line">
                <a:avLst/>
              </a:prstGeom>
              <a:ln>
                <a:solidFill>
                  <a:srgbClr val="0000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7" name="Прямая соединительная линия 11">
                <a:extLst>
                  <a:ext uri="{FF2B5EF4-FFF2-40B4-BE49-F238E27FC236}">
                    <a16:creationId xmlns:a16="http://schemas.microsoft.com/office/drawing/2014/main" id="{BFE47FAA-7744-4EF5-8031-C27BD7A0A74F}"/>
                  </a:ext>
                </a:extLst>
              </p:cNvPr>
              <p:cNvSpPr/>
              <p:nvPr/>
            </p:nvSpPr>
            <p:spPr>
              <a:xfrm>
                <a:off x="3149280" y="2852640"/>
                <a:ext cx="360" cy="936720"/>
              </a:xfrm>
              <a:prstGeom prst="line">
                <a:avLst/>
              </a:prstGeom>
              <a:ln>
                <a:solidFill>
                  <a:srgbClr val="0000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18" name="Стрелка вправо 13">
              <a:extLst>
                <a:ext uri="{FF2B5EF4-FFF2-40B4-BE49-F238E27FC236}">
                  <a16:creationId xmlns:a16="http://schemas.microsoft.com/office/drawing/2014/main" id="{62EEEC32-CB10-4B7B-9627-E1E26523A611}"/>
                </a:ext>
              </a:extLst>
            </p:cNvPr>
            <p:cNvSpPr/>
            <p:nvPr/>
          </p:nvSpPr>
          <p:spPr>
            <a:xfrm rot="10800000">
              <a:off x="5941080" y="3142080"/>
              <a:ext cx="977400" cy="48384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BBE0E3"/>
            </a:solidFill>
            <a:ln>
              <a:solidFill>
                <a:srgbClr val="8AA5A7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" name="Стрелка вправо 14">
              <a:extLst>
                <a:ext uri="{FF2B5EF4-FFF2-40B4-BE49-F238E27FC236}">
                  <a16:creationId xmlns:a16="http://schemas.microsoft.com/office/drawing/2014/main" id="{E9B680E1-1A0C-445C-B1FD-D546C84E8920}"/>
                </a:ext>
              </a:extLst>
            </p:cNvPr>
            <p:cNvSpPr/>
            <p:nvPr/>
          </p:nvSpPr>
          <p:spPr>
            <a:xfrm rot="10800000">
              <a:off x="1692720" y="3069000"/>
              <a:ext cx="977400" cy="48528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BBE0E3"/>
            </a:solidFill>
            <a:ln>
              <a:solidFill>
                <a:srgbClr val="8AA5A7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F72BE575-F3EC-40D7-A9CD-26DBB8022E7E}"/>
              </a:ext>
            </a:extLst>
          </p:cNvPr>
          <p:cNvSpPr txBox="1"/>
          <p:nvPr/>
        </p:nvSpPr>
        <p:spPr>
          <a:xfrm>
            <a:off x="1645114" y="5177983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b="1" strike="noStrike" spc="-1" dirty="0" err="1">
                <a:solidFill>
                  <a:srgbClr val="000000"/>
                </a:solidFill>
                <a:latin typeface="Arial"/>
              </a:rPr>
              <a:t>Dequeue</a:t>
            </a:r>
            <a:r>
              <a:rPr lang="en-US" sz="1800" b="1" strike="noStrike" spc="-1" dirty="0">
                <a:solidFill>
                  <a:srgbClr val="000000"/>
                </a:solidFill>
                <a:latin typeface="Arial"/>
              </a:rPr>
              <a:t>()</a:t>
            </a:r>
            <a:endParaRPr lang="ru-RU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70BE451-C3D4-4669-B551-C0A34BF8A587}"/>
              </a:ext>
            </a:extLst>
          </p:cNvPr>
          <p:cNvSpPr txBox="1"/>
          <p:nvPr/>
        </p:nvSpPr>
        <p:spPr>
          <a:xfrm>
            <a:off x="5986692" y="5188482"/>
            <a:ext cx="20216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b="1" strike="noStrike" spc="-1" dirty="0" err="1">
                <a:solidFill>
                  <a:srgbClr val="000000"/>
                </a:solidFill>
                <a:latin typeface="Arial"/>
              </a:rPr>
              <a:t>Enqueue</a:t>
            </a:r>
            <a:r>
              <a:rPr lang="en-US" sz="1800" b="1" strike="noStrike" spc="-1" dirty="0">
                <a:solidFill>
                  <a:srgbClr val="000000"/>
                </a:solidFill>
                <a:latin typeface="Arial"/>
              </a:rPr>
              <a:t>()</a:t>
            </a:r>
            <a:endParaRPr lang="ru-RU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Заголовок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4400" b="1" strike="noStrike" spc="-1" dirty="0">
                <a:solidFill>
                  <a:srgbClr val="000000"/>
                </a:solidFill>
                <a:latin typeface="Arial"/>
              </a:rPr>
              <a:t>Коллекция </a:t>
            </a:r>
            <a:r>
              <a:rPr lang="en-US" sz="4400" b="1" strike="noStrike" spc="-1" dirty="0">
                <a:solidFill>
                  <a:srgbClr val="000000"/>
                </a:solidFill>
                <a:latin typeface="Arial"/>
              </a:rPr>
              <a:t>Stack&lt;T&gt;</a:t>
            </a:r>
            <a:endParaRPr lang="ru-RU" sz="4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4" name="Содержимое 2"/>
          <p:cNvSpPr txBox="1"/>
          <p:nvPr/>
        </p:nvSpPr>
        <p:spPr>
          <a:xfrm>
            <a:off x="457200" y="1600200"/>
            <a:ext cx="8229240" cy="3570111"/>
          </a:xfrm>
          <a:prstGeom prst="rect">
            <a:avLst/>
          </a:prstGeom>
          <a:noFill/>
          <a:ln w="0">
            <a:noFill/>
          </a:ln>
        </p:spPr>
        <p:txBody>
          <a:bodyPr>
            <a:normAutofit fontScale="80500" lnSpcReduction="20000"/>
          </a:bodyPr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 charset="2"/>
              <a:buChar char=""/>
            </a:pPr>
            <a:r>
              <a:rPr lang="ru-RU" sz="3200" b="0" strike="noStrike" spc="-1" dirty="0">
                <a:solidFill>
                  <a:srgbClr val="000000"/>
                </a:solidFill>
                <a:latin typeface="Arial"/>
              </a:rPr>
              <a:t>Класс </a:t>
            </a:r>
            <a:r>
              <a:rPr lang="ru-RU" sz="3200" b="0" strike="noStrike" spc="-1" dirty="0" err="1">
                <a:solidFill>
                  <a:srgbClr val="000000"/>
                </a:solidFill>
                <a:latin typeface="Arial"/>
              </a:rPr>
              <a:t>Stack</a:t>
            </a:r>
            <a:r>
              <a:rPr lang="ru-RU" sz="3200" b="0" strike="noStrike" spc="-1" dirty="0">
                <a:solidFill>
                  <a:srgbClr val="000000"/>
                </a:solidFill>
                <a:latin typeface="Arial"/>
              </a:rPr>
              <a:t>&lt;T&gt; представляет коллекцию, которая использует алгоритм LIFO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</a:rPr>
              <a:t>.</a:t>
            </a:r>
            <a:endParaRPr lang="ru-RU" sz="3200" b="0" strike="noStrike" spc="-1" dirty="0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 charset="2"/>
              <a:buChar char=""/>
            </a:pPr>
            <a:r>
              <a:rPr lang="ru-RU" sz="3200" b="0" strike="noStrike" spc="-1" dirty="0">
                <a:solidFill>
                  <a:srgbClr val="000000"/>
                </a:solidFill>
                <a:latin typeface="Arial"/>
              </a:rPr>
              <a:t>В классе </a:t>
            </a:r>
            <a:r>
              <a:rPr lang="ru-RU" sz="3200" b="0" strike="noStrike" spc="-1" dirty="0" err="1">
                <a:solidFill>
                  <a:srgbClr val="000000"/>
                </a:solidFill>
                <a:latin typeface="Arial"/>
              </a:rPr>
              <a:t>Stack</a:t>
            </a:r>
            <a:r>
              <a:rPr lang="ru-RU" sz="3200" b="0" strike="noStrike" spc="-1" dirty="0">
                <a:solidFill>
                  <a:srgbClr val="000000"/>
                </a:solidFill>
                <a:latin typeface="Arial"/>
              </a:rPr>
              <a:t> можно выделить два основных метода, которые позволяют управлять элементами:</a:t>
            </a:r>
          </a:p>
          <a:p>
            <a:pPr marL="743040" lvl="1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"/>
            </a:pPr>
            <a:r>
              <a:rPr lang="ru-RU" sz="2800" b="1" strike="noStrike" spc="-1" dirty="0" err="1">
                <a:solidFill>
                  <a:srgbClr val="000000"/>
                </a:solidFill>
                <a:latin typeface="Arial"/>
              </a:rPr>
              <a:t>Push</a:t>
            </a:r>
            <a:r>
              <a:rPr lang="ru-RU" sz="2800" b="0" strike="noStrike" spc="-1" dirty="0">
                <a:solidFill>
                  <a:srgbClr val="000000"/>
                </a:solidFill>
                <a:latin typeface="Arial"/>
              </a:rPr>
              <a:t>: добавляет элемент в стек на первое место.</a:t>
            </a:r>
          </a:p>
          <a:p>
            <a:pPr marL="743040" lvl="1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"/>
            </a:pPr>
            <a:r>
              <a:rPr lang="ru-RU" sz="2800" b="1" strike="noStrike" spc="-1" dirty="0" err="1">
                <a:solidFill>
                  <a:srgbClr val="000000"/>
                </a:solidFill>
                <a:latin typeface="Arial"/>
              </a:rPr>
              <a:t>Pop</a:t>
            </a:r>
            <a:r>
              <a:rPr lang="ru-RU" sz="2800" b="0" strike="noStrike" spc="-1" dirty="0">
                <a:solidFill>
                  <a:srgbClr val="000000"/>
                </a:solidFill>
                <a:latin typeface="Arial"/>
              </a:rPr>
              <a:t>: извлекает и возвращает первый элемент из стека.</a:t>
            </a:r>
          </a:p>
          <a:p>
            <a:pPr marL="743040" lvl="1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"/>
            </a:pPr>
            <a:r>
              <a:rPr lang="ru-RU" sz="2800" b="1" strike="noStrike" spc="-1" dirty="0" err="1">
                <a:solidFill>
                  <a:srgbClr val="000000"/>
                </a:solidFill>
                <a:latin typeface="Arial"/>
              </a:rPr>
              <a:t>Peek</a:t>
            </a:r>
            <a:r>
              <a:rPr lang="ru-RU" sz="2800" b="0" strike="noStrike" spc="-1" dirty="0">
                <a:solidFill>
                  <a:srgbClr val="000000"/>
                </a:solidFill>
                <a:latin typeface="Arial"/>
              </a:rPr>
              <a:t>: просто возвращает первый элемент из стека без его удаления.</a:t>
            </a: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lang="ru-RU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C08DAEBA-41A8-4484-BAD4-B06B8B7A8152}"/>
              </a:ext>
            </a:extLst>
          </p:cNvPr>
          <p:cNvGrpSpPr/>
          <p:nvPr/>
        </p:nvGrpSpPr>
        <p:grpSpPr>
          <a:xfrm rot="16200000">
            <a:off x="3977746" y="4358926"/>
            <a:ext cx="739384" cy="2885963"/>
            <a:chOff x="7275573" y="1557360"/>
            <a:chExt cx="1041507" cy="3887640"/>
          </a:xfrm>
        </p:grpSpPr>
        <p:grpSp>
          <p:nvGrpSpPr>
            <p:cNvPr id="5" name="Группа 3">
              <a:extLst>
                <a:ext uri="{FF2B5EF4-FFF2-40B4-BE49-F238E27FC236}">
                  <a16:creationId xmlns:a16="http://schemas.microsoft.com/office/drawing/2014/main" id="{BAF20317-01B9-4BBF-949B-39821E4314D5}"/>
                </a:ext>
              </a:extLst>
            </p:cNvPr>
            <p:cNvGrpSpPr/>
            <p:nvPr/>
          </p:nvGrpSpPr>
          <p:grpSpPr>
            <a:xfrm>
              <a:off x="7380000" y="2421000"/>
              <a:ext cx="937080" cy="3024000"/>
              <a:chOff x="7380000" y="2421000"/>
              <a:chExt cx="937080" cy="3024000"/>
            </a:xfrm>
          </p:grpSpPr>
          <p:sp>
            <p:nvSpPr>
              <p:cNvPr id="8" name="Прямоугольник 4">
                <a:extLst>
                  <a:ext uri="{FF2B5EF4-FFF2-40B4-BE49-F238E27FC236}">
                    <a16:creationId xmlns:a16="http://schemas.microsoft.com/office/drawing/2014/main" id="{E4F51978-2580-46C4-B2F0-F73C9E823705}"/>
                  </a:ext>
                </a:extLst>
              </p:cNvPr>
              <p:cNvSpPr/>
              <p:nvPr/>
            </p:nvSpPr>
            <p:spPr>
              <a:xfrm rot="5400000">
                <a:off x="6336720" y="3464640"/>
                <a:ext cx="3024000" cy="936360"/>
              </a:xfrm>
              <a:prstGeom prst="rect">
                <a:avLst/>
              </a:prstGeom>
              <a:solidFill>
                <a:srgbClr val="BBE0E3"/>
              </a:solidFill>
              <a:ln>
                <a:solidFill>
                  <a:srgbClr val="8AA5A7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9" name="Прямая соединительная линия 5">
                <a:extLst>
                  <a:ext uri="{FF2B5EF4-FFF2-40B4-BE49-F238E27FC236}">
                    <a16:creationId xmlns:a16="http://schemas.microsoft.com/office/drawing/2014/main" id="{DC740E66-A12F-4E83-A839-5C268CC6EC8C}"/>
                  </a:ext>
                </a:extLst>
              </p:cNvPr>
              <p:cNvSpPr/>
              <p:nvPr/>
            </p:nvSpPr>
            <p:spPr>
              <a:xfrm flipH="1">
                <a:off x="7380000" y="3933720"/>
                <a:ext cx="936720" cy="360"/>
              </a:xfrm>
              <a:prstGeom prst="line">
                <a:avLst/>
              </a:prstGeom>
              <a:ln>
                <a:solidFill>
                  <a:srgbClr val="0000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0" name="Прямая соединительная линия 6">
                <a:extLst>
                  <a:ext uri="{FF2B5EF4-FFF2-40B4-BE49-F238E27FC236}">
                    <a16:creationId xmlns:a16="http://schemas.microsoft.com/office/drawing/2014/main" id="{E5B1973C-8A1D-4C88-94BB-397AC54C543E}"/>
                  </a:ext>
                </a:extLst>
              </p:cNvPr>
              <p:cNvSpPr/>
              <p:nvPr/>
            </p:nvSpPr>
            <p:spPr>
              <a:xfrm flipH="1">
                <a:off x="7380000" y="3176280"/>
                <a:ext cx="936720" cy="360"/>
              </a:xfrm>
              <a:prstGeom prst="line">
                <a:avLst/>
              </a:prstGeom>
              <a:ln>
                <a:solidFill>
                  <a:srgbClr val="0000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1" name="Прямая соединительная линия 7">
                <a:extLst>
                  <a:ext uri="{FF2B5EF4-FFF2-40B4-BE49-F238E27FC236}">
                    <a16:creationId xmlns:a16="http://schemas.microsoft.com/office/drawing/2014/main" id="{4851CA1C-5B5C-4C5A-9845-E70FF9FCB4B5}"/>
                  </a:ext>
                </a:extLst>
              </p:cNvPr>
              <p:cNvSpPr/>
              <p:nvPr/>
            </p:nvSpPr>
            <p:spPr>
              <a:xfrm flipH="1">
                <a:off x="7380000" y="4721040"/>
                <a:ext cx="936720" cy="360"/>
              </a:xfrm>
              <a:prstGeom prst="line">
                <a:avLst/>
              </a:prstGeom>
              <a:ln>
                <a:solidFill>
                  <a:srgbClr val="0000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2" name="Прямая соединительная линия 8">
                <a:extLst>
                  <a:ext uri="{FF2B5EF4-FFF2-40B4-BE49-F238E27FC236}">
                    <a16:creationId xmlns:a16="http://schemas.microsoft.com/office/drawing/2014/main" id="{EB575351-A9B4-47BB-A3F9-38783664B8EB}"/>
                  </a:ext>
                </a:extLst>
              </p:cNvPr>
              <p:cNvSpPr/>
              <p:nvPr/>
            </p:nvSpPr>
            <p:spPr>
              <a:xfrm flipH="1">
                <a:off x="7380000" y="5099040"/>
                <a:ext cx="936720" cy="360"/>
              </a:xfrm>
              <a:prstGeom prst="line">
                <a:avLst/>
              </a:prstGeom>
              <a:ln>
                <a:solidFill>
                  <a:srgbClr val="0000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3" name="Прямая соединительная линия 9">
                <a:extLst>
                  <a:ext uri="{FF2B5EF4-FFF2-40B4-BE49-F238E27FC236}">
                    <a16:creationId xmlns:a16="http://schemas.microsoft.com/office/drawing/2014/main" id="{574E477F-6E20-42A7-A63C-F710ADC7E0B5}"/>
                  </a:ext>
                </a:extLst>
              </p:cNvPr>
              <p:cNvSpPr/>
              <p:nvPr/>
            </p:nvSpPr>
            <p:spPr>
              <a:xfrm flipH="1">
                <a:off x="7380000" y="4373280"/>
                <a:ext cx="936720" cy="360"/>
              </a:xfrm>
              <a:prstGeom prst="line">
                <a:avLst/>
              </a:prstGeom>
              <a:ln>
                <a:solidFill>
                  <a:srgbClr val="0000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4" name="Прямая соединительная линия 10">
                <a:extLst>
                  <a:ext uri="{FF2B5EF4-FFF2-40B4-BE49-F238E27FC236}">
                    <a16:creationId xmlns:a16="http://schemas.microsoft.com/office/drawing/2014/main" id="{54D4F2E2-44E7-452D-903D-7F45EFDCE408}"/>
                  </a:ext>
                </a:extLst>
              </p:cNvPr>
              <p:cNvSpPr/>
              <p:nvPr/>
            </p:nvSpPr>
            <p:spPr>
              <a:xfrm flipH="1">
                <a:off x="7380000" y="3585960"/>
                <a:ext cx="936720" cy="360"/>
              </a:xfrm>
              <a:prstGeom prst="line">
                <a:avLst/>
              </a:prstGeom>
              <a:ln>
                <a:solidFill>
                  <a:srgbClr val="0000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5" name="Прямая соединительная линия 11">
                <a:extLst>
                  <a:ext uri="{FF2B5EF4-FFF2-40B4-BE49-F238E27FC236}">
                    <a16:creationId xmlns:a16="http://schemas.microsoft.com/office/drawing/2014/main" id="{EA938FA6-C001-4C2E-AF90-43D6F5344E96}"/>
                  </a:ext>
                </a:extLst>
              </p:cNvPr>
              <p:cNvSpPr/>
              <p:nvPr/>
            </p:nvSpPr>
            <p:spPr>
              <a:xfrm flipH="1">
                <a:off x="7380000" y="2798640"/>
                <a:ext cx="936720" cy="360"/>
              </a:xfrm>
              <a:prstGeom prst="line">
                <a:avLst/>
              </a:prstGeom>
              <a:ln>
                <a:solidFill>
                  <a:srgbClr val="0000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6" name="Стрелка вниз 12">
              <a:extLst>
                <a:ext uri="{FF2B5EF4-FFF2-40B4-BE49-F238E27FC236}">
                  <a16:creationId xmlns:a16="http://schemas.microsoft.com/office/drawing/2014/main" id="{42ED7039-0239-4EE9-AA74-CDFBCC7821F8}"/>
                </a:ext>
              </a:extLst>
            </p:cNvPr>
            <p:cNvSpPr/>
            <p:nvPr/>
          </p:nvSpPr>
          <p:spPr>
            <a:xfrm>
              <a:off x="7812000" y="1628640"/>
              <a:ext cx="431280" cy="720360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BBE0E3"/>
            </a:solidFill>
            <a:ln>
              <a:solidFill>
                <a:srgbClr val="8AA5A7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" name="Стрелка вниз 13">
              <a:extLst>
                <a:ext uri="{FF2B5EF4-FFF2-40B4-BE49-F238E27FC236}">
                  <a16:creationId xmlns:a16="http://schemas.microsoft.com/office/drawing/2014/main" id="{94F10B4B-3CB3-496D-8B5F-E630E32CA92B}"/>
                </a:ext>
              </a:extLst>
            </p:cNvPr>
            <p:cNvSpPr/>
            <p:nvPr/>
          </p:nvSpPr>
          <p:spPr>
            <a:xfrm rot="10800000">
              <a:off x="7275573" y="1557360"/>
              <a:ext cx="431280" cy="791640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BBE0E3"/>
            </a:solidFill>
            <a:ln>
              <a:solidFill>
                <a:srgbClr val="8AA5A7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69FB6C4-D89B-4430-B26D-329D6A4BD157}"/>
              </a:ext>
            </a:extLst>
          </p:cNvPr>
          <p:cNvSpPr txBox="1"/>
          <p:nvPr/>
        </p:nvSpPr>
        <p:spPr>
          <a:xfrm>
            <a:off x="1969768" y="5453028"/>
            <a:ext cx="1151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Push</a:t>
            </a:r>
            <a:r>
              <a:rPr lang="en-US" dirty="0"/>
              <a:t>()</a:t>
            </a:r>
            <a:endParaRPr lang="ru-R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A06BE3A-E313-42BA-B16B-8AD2D576A441}"/>
              </a:ext>
            </a:extLst>
          </p:cNvPr>
          <p:cNvSpPr txBox="1"/>
          <p:nvPr/>
        </p:nvSpPr>
        <p:spPr>
          <a:xfrm>
            <a:off x="2002686" y="5865427"/>
            <a:ext cx="1151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Pop</a:t>
            </a:r>
            <a:r>
              <a:rPr lang="en-US" dirty="0"/>
              <a:t>()</a:t>
            </a:r>
            <a:endParaRPr lang="ru-RU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67EDA3-5DF3-4D34-A040-C2BAD7AB9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b="1" strike="noStrike" spc="-1" dirty="0">
                <a:solidFill>
                  <a:srgbClr val="000000"/>
                </a:solidFill>
                <a:latin typeface="Arial"/>
              </a:rPr>
              <a:t>Queue&lt;T&gt;</a:t>
            </a:r>
            <a:r>
              <a:rPr lang="ru-RU" sz="4400" b="1" strike="noStrike" spc="-1" dirty="0">
                <a:solidFill>
                  <a:srgbClr val="000000"/>
                </a:solidFill>
                <a:latin typeface="Arial"/>
              </a:rPr>
              <a:t> и </a:t>
            </a:r>
            <a:r>
              <a:rPr lang="en-US" sz="4400" b="1" strike="noStrike" spc="-1" dirty="0">
                <a:solidFill>
                  <a:srgbClr val="000000"/>
                </a:solidFill>
                <a:latin typeface="Arial"/>
              </a:rPr>
              <a:t>Stack&lt;T&gt;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0492AE3-47AD-421E-9CDB-FD634E085E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1372016"/>
            <a:ext cx="5452977" cy="5264944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3F11B87-1FD5-41B8-8B4D-A5CF9BC6C4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1440" y="1272015"/>
            <a:ext cx="2773920" cy="5364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59416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67EDA3-5DF3-4D34-A040-C2BAD7AB9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b="1" strike="noStrike" spc="-1" dirty="0">
                <a:solidFill>
                  <a:srgbClr val="000000"/>
                </a:solidFill>
                <a:latin typeface="Arial"/>
              </a:rPr>
              <a:t>Queue&lt;T&gt;</a:t>
            </a:r>
            <a:r>
              <a:rPr lang="ru-RU" sz="4400" b="1" strike="noStrike" spc="-1" dirty="0">
                <a:solidFill>
                  <a:srgbClr val="000000"/>
                </a:solidFill>
                <a:latin typeface="Arial"/>
              </a:rPr>
              <a:t> и </a:t>
            </a:r>
            <a:r>
              <a:rPr lang="en-US" sz="4400" b="1" strike="noStrike" spc="-1" dirty="0">
                <a:solidFill>
                  <a:srgbClr val="000000"/>
                </a:solidFill>
                <a:latin typeface="Arial"/>
              </a:rPr>
              <a:t>Stack&lt;T&gt;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81E4BC5-E2C9-4955-B512-8918AC3BF9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71319"/>
            <a:ext cx="5282482" cy="5042369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9356F26-DEA4-44EF-80AA-9E32ACFF98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5966" y="1889421"/>
            <a:ext cx="3275027" cy="1632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91820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Заголовок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4400" b="1" strike="noStrike" spc="-1">
                <a:solidFill>
                  <a:srgbClr val="000000"/>
                </a:solidFill>
                <a:latin typeface="Arial"/>
              </a:rPr>
              <a:t>Коллекция </a:t>
            </a:r>
            <a:r>
              <a:rPr lang="en-US" sz="4400" b="1" strike="noStrike" spc="-1">
                <a:solidFill>
                  <a:srgbClr val="000000"/>
                </a:solidFill>
                <a:latin typeface="Arial"/>
              </a:rPr>
              <a:t>Dictionary&lt;T, V&gt;</a:t>
            </a:r>
            <a:endParaRPr lang="ru-RU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6" name="Содержимое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 charset="2"/>
              <a:buChar char=""/>
            </a:pPr>
            <a:r>
              <a:rPr lang="ru-RU" sz="3200" b="0" strike="noStrike" spc="-1">
                <a:solidFill>
                  <a:srgbClr val="000000"/>
                </a:solidFill>
                <a:latin typeface="Arial"/>
              </a:rPr>
              <a:t>Словарь хранит объекты, которые представляют пару ключ-значение. Каждый такой объект является объектом класса </a:t>
            </a:r>
            <a:r>
              <a:rPr lang="ru-RU" sz="3200" b="1" strike="noStrike" spc="-1">
                <a:solidFill>
                  <a:srgbClr val="000000"/>
                </a:solidFill>
                <a:latin typeface="Arial"/>
              </a:rPr>
              <a:t>KeyValuePair&lt;TKey, TValue&gt;</a:t>
            </a:r>
            <a:r>
              <a:rPr lang="ru-RU" sz="3200" b="0" strike="noStrike" spc="-1">
                <a:solidFill>
                  <a:srgbClr val="000000"/>
                </a:solidFill>
                <a:latin typeface="Arial"/>
              </a:rPr>
              <a:t>. </a:t>
            </a: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 charset="2"/>
              <a:buChar char=""/>
            </a:pPr>
            <a:r>
              <a:rPr lang="ru-RU" sz="3200" b="0" strike="noStrike" spc="-1">
                <a:solidFill>
                  <a:srgbClr val="000000"/>
                </a:solidFill>
                <a:latin typeface="Arial"/>
              </a:rPr>
              <a:t>Благодаря свойствам Key и Value, которые есть у данного класса, мы можем получить ключ и значение элемента в словаре.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Заголовок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4400" b="1" strike="noStrike" spc="-1">
                <a:solidFill>
                  <a:srgbClr val="000000"/>
                </a:solidFill>
                <a:latin typeface="Arial"/>
              </a:rPr>
              <a:t>Коллекция </a:t>
            </a:r>
            <a:r>
              <a:rPr lang="en-US" sz="4400" b="1" strike="noStrike" spc="-1">
                <a:solidFill>
                  <a:srgbClr val="000000"/>
                </a:solidFill>
                <a:latin typeface="Arial"/>
              </a:rPr>
              <a:t>Dictionary&lt;T, V&gt;</a:t>
            </a:r>
            <a:endParaRPr lang="ru-RU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4" name="Содержимое 2"/>
          <p:cNvSpPr txBox="1"/>
          <p:nvPr/>
        </p:nvSpPr>
        <p:spPr>
          <a:xfrm>
            <a:off x="457200" y="1600200"/>
            <a:ext cx="4038120" cy="45255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"/>
            </a:pPr>
            <a:r>
              <a:rPr lang="ru-RU" sz="2800" b="1" strike="noStrike" spc="-1">
                <a:solidFill>
                  <a:srgbClr val="000000"/>
                </a:solidFill>
                <a:latin typeface="Arial"/>
              </a:rPr>
              <a:t>Dictionary </a:t>
            </a:r>
            <a:r>
              <a:rPr lang="ru-RU" sz="2800" b="0" strike="noStrike" spc="-1">
                <a:solidFill>
                  <a:srgbClr val="000000"/>
                </a:solidFill>
                <a:latin typeface="Arial"/>
              </a:rPr>
              <a:t>реализует отличную от класса Hashtable</a:t>
            </a:r>
            <a:r>
              <a:rPr lang="ru-RU" sz="2800" b="1" strike="noStrike" spc="-1">
                <a:solidFill>
                  <a:srgbClr val="000000"/>
                </a:solidFill>
                <a:latin typeface="Arial"/>
              </a:rPr>
              <a:t> стратегию разрешения коллизий - </a:t>
            </a:r>
            <a:r>
              <a:rPr lang="ru-RU" sz="2800" b="0" strike="noStrike" spc="-1">
                <a:solidFill>
                  <a:srgbClr val="000000"/>
                </a:solidFill>
                <a:latin typeface="Arial"/>
              </a:rPr>
              <a:t> метод построения цепочек.</a:t>
            </a:r>
          </a:p>
        </p:txBody>
      </p:sp>
      <p:pic>
        <p:nvPicPr>
          <p:cNvPr id="505" name="Picture 2"/>
          <p:cNvPicPr/>
          <p:nvPr/>
        </p:nvPicPr>
        <p:blipFill>
          <a:blip r:embed="rId2"/>
          <a:stretch/>
        </p:blipFill>
        <p:spPr>
          <a:xfrm>
            <a:off x="4932360" y="1413000"/>
            <a:ext cx="3600000" cy="40381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Заголовок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4400" b="1" strike="noStrike" spc="-1">
                <a:solidFill>
                  <a:srgbClr val="000000"/>
                </a:solidFill>
                <a:latin typeface="Arial"/>
              </a:rPr>
              <a:t>Коллекция </a:t>
            </a:r>
            <a:r>
              <a:rPr lang="en-US" sz="4400" b="1" strike="noStrike" spc="-1">
                <a:solidFill>
                  <a:srgbClr val="000000"/>
                </a:solidFill>
                <a:latin typeface="Arial"/>
              </a:rPr>
              <a:t>Dictionary&lt;T, V&gt;</a:t>
            </a:r>
            <a:endParaRPr lang="ru-RU" sz="4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A06E877-633D-46AB-9DD8-AFC0394399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993" y="1482230"/>
            <a:ext cx="7178227" cy="4816969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Заголовок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4400" b="1" strike="noStrike" spc="-1">
                <a:solidFill>
                  <a:srgbClr val="000000"/>
                </a:solidFill>
                <a:latin typeface="Arial"/>
              </a:rPr>
              <a:t>Коллекция </a:t>
            </a:r>
            <a:r>
              <a:rPr lang="en-US" sz="4400" b="1" strike="noStrike" spc="-1">
                <a:solidFill>
                  <a:srgbClr val="000000"/>
                </a:solidFill>
                <a:latin typeface="Arial"/>
              </a:rPr>
              <a:t>Dictionary&lt;T, V&gt;</a:t>
            </a:r>
            <a:endParaRPr lang="ru-RU" sz="4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BE175AB-976E-467D-9911-40CD23A074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701" y="1623639"/>
            <a:ext cx="5715010" cy="4739581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C78D463C-1FE9-4AB7-833D-BB4A854626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5653" y="3653961"/>
            <a:ext cx="2255715" cy="2552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13111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Заголовок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4400" b="1" strike="noStrike" spc="-1" dirty="0">
                <a:solidFill>
                  <a:srgbClr val="000000"/>
                </a:solidFill>
                <a:latin typeface="Arial"/>
              </a:rPr>
              <a:t>Коллекция </a:t>
            </a:r>
            <a:r>
              <a:rPr lang="en-US" sz="4400" b="1" spc="-1" dirty="0" err="1">
                <a:solidFill>
                  <a:srgbClr val="000000"/>
                </a:solidFill>
                <a:latin typeface="Arial"/>
              </a:rPr>
              <a:t>Sorted</a:t>
            </a:r>
            <a:r>
              <a:rPr lang="en-US" sz="4400" b="1" strike="noStrike" spc="-1" dirty="0" err="1">
                <a:solidFill>
                  <a:srgbClr val="000000"/>
                </a:solidFill>
                <a:latin typeface="Arial"/>
              </a:rPr>
              <a:t>Dictionary</a:t>
            </a:r>
            <a:r>
              <a:rPr lang="en-US" sz="4400" b="1" strike="noStrike" spc="-1" dirty="0">
                <a:solidFill>
                  <a:srgbClr val="000000"/>
                </a:solidFill>
                <a:latin typeface="Arial"/>
              </a:rPr>
              <a:t>&lt;T, V&gt;</a:t>
            </a:r>
            <a:endParaRPr lang="ru-RU" sz="4400" b="0" strike="noStrike" spc="-1" dirty="0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5B913D7B-7F3C-475B-847A-120C3B70C078}"/>
              </a:ext>
            </a:extLst>
          </p:cNvPr>
          <p:cNvGrpSpPr/>
          <p:nvPr/>
        </p:nvGrpSpPr>
        <p:grpSpPr>
          <a:xfrm>
            <a:off x="1577373" y="2050664"/>
            <a:ext cx="5602359" cy="2192947"/>
            <a:chOff x="2457907" y="1374342"/>
            <a:chExt cx="3869742" cy="1101391"/>
          </a:xfrm>
        </p:grpSpPr>
        <p:sp>
          <p:nvSpPr>
            <p:cNvPr id="6" name="Прямоугольник 5">
              <a:extLst>
                <a:ext uri="{FF2B5EF4-FFF2-40B4-BE49-F238E27FC236}">
                  <a16:creationId xmlns:a16="http://schemas.microsoft.com/office/drawing/2014/main" id="{55129230-1794-44D6-8519-0016DCA30A3F}"/>
                </a:ext>
              </a:extLst>
            </p:cNvPr>
            <p:cNvSpPr/>
            <p:nvPr/>
          </p:nvSpPr>
          <p:spPr>
            <a:xfrm>
              <a:off x="4249951" y="1374342"/>
              <a:ext cx="643737" cy="2724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7</a:t>
              </a:r>
              <a:endParaRPr lang="ru-RU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7" name="Прямоугольник 6">
              <a:extLst>
                <a:ext uri="{FF2B5EF4-FFF2-40B4-BE49-F238E27FC236}">
                  <a16:creationId xmlns:a16="http://schemas.microsoft.com/office/drawing/2014/main" id="{FD6CB064-DB19-43C3-8B1D-A08BCD9B02F8}"/>
                </a:ext>
              </a:extLst>
            </p:cNvPr>
            <p:cNvSpPr/>
            <p:nvPr/>
          </p:nvSpPr>
          <p:spPr>
            <a:xfrm>
              <a:off x="3321101" y="1783080"/>
              <a:ext cx="643737" cy="2724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3</a:t>
              </a:r>
              <a:endParaRPr lang="ru-RU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9" name="Прямоугольник 8">
              <a:extLst>
                <a:ext uri="{FF2B5EF4-FFF2-40B4-BE49-F238E27FC236}">
                  <a16:creationId xmlns:a16="http://schemas.microsoft.com/office/drawing/2014/main" id="{AF1B54FD-28CC-4629-903E-109DDCE7CB30}"/>
                </a:ext>
              </a:extLst>
            </p:cNvPr>
            <p:cNvSpPr/>
            <p:nvPr/>
          </p:nvSpPr>
          <p:spPr>
            <a:xfrm>
              <a:off x="2457907" y="2198673"/>
              <a:ext cx="643737" cy="2724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</a:t>
              </a:r>
              <a:endParaRPr lang="ru-RU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1" name="Прямоугольник 10">
              <a:extLst>
                <a:ext uri="{FF2B5EF4-FFF2-40B4-BE49-F238E27FC236}">
                  <a16:creationId xmlns:a16="http://schemas.microsoft.com/office/drawing/2014/main" id="{52F4B0FE-7178-4336-AEAE-E173120FC61C}"/>
                </a:ext>
              </a:extLst>
            </p:cNvPr>
            <p:cNvSpPr/>
            <p:nvPr/>
          </p:nvSpPr>
          <p:spPr>
            <a:xfrm>
              <a:off x="4074296" y="2203242"/>
              <a:ext cx="643737" cy="2724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5</a:t>
              </a:r>
              <a:endParaRPr lang="ru-RU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2" name="Прямоугольник 11">
              <a:extLst>
                <a:ext uri="{FF2B5EF4-FFF2-40B4-BE49-F238E27FC236}">
                  <a16:creationId xmlns:a16="http://schemas.microsoft.com/office/drawing/2014/main" id="{3032CDF9-732A-4BA3-A362-677345F0EEB2}"/>
                </a:ext>
              </a:extLst>
            </p:cNvPr>
            <p:cNvSpPr/>
            <p:nvPr/>
          </p:nvSpPr>
          <p:spPr>
            <a:xfrm>
              <a:off x="4893688" y="2168040"/>
              <a:ext cx="643737" cy="2724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10</a:t>
              </a:r>
              <a:endParaRPr lang="ru-RU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1CBBA610-41B3-4061-BC88-0A6C2A9FBEEC}"/>
                </a:ext>
              </a:extLst>
            </p:cNvPr>
            <p:cNvSpPr/>
            <p:nvPr/>
          </p:nvSpPr>
          <p:spPr>
            <a:xfrm>
              <a:off x="5683912" y="1739189"/>
              <a:ext cx="643737" cy="2724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12</a:t>
              </a:r>
              <a:endParaRPr lang="ru-RU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14" name="Соединитель: уступ 13">
              <a:extLst>
                <a:ext uri="{FF2B5EF4-FFF2-40B4-BE49-F238E27FC236}">
                  <a16:creationId xmlns:a16="http://schemas.microsoft.com/office/drawing/2014/main" id="{192A14D6-5D27-434A-A07A-0F5DDA7B15AF}"/>
                </a:ext>
              </a:extLst>
            </p:cNvPr>
            <p:cNvCxnSpPr>
              <a:stCxn id="6" idx="1"/>
              <a:endCxn id="7" idx="0"/>
            </p:cNvCxnSpPr>
            <p:nvPr/>
          </p:nvCxnSpPr>
          <p:spPr>
            <a:xfrm rot="10800000" flipV="1">
              <a:off x="3642971" y="1510588"/>
              <a:ext cx="606981" cy="272492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5" name="Соединитель: уступ 14">
              <a:extLst>
                <a:ext uri="{FF2B5EF4-FFF2-40B4-BE49-F238E27FC236}">
                  <a16:creationId xmlns:a16="http://schemas.microsoft.com/office/drawing/2014/main" id="{8363542E-575A-427B-8A01-1AC1532B2A55}"/>
                </a:ext>
              </a:extLst>
            </p:cNvPr>
            <p:cNvCxnSpPr/>
            <p:nvPr/>
          </p:nvCxnSpPr>
          <p:spPr>
            <a:xfrm rot="10800000" flipV="1">
              <a:off x="2714120" y="1926181"/>
              <a:ext cx="606981" cy="272492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6" name="Соединитель: уступ 15">
              <a:extLst>
                <a:ext uri="{FF2B5EF4-FFF2-40B4-BE49-F238E27FC236}">
                  <a16:creationId xmlns:a16="http://schemas.microsoft.com/office/drawing/2014/main" id="{CBDD7D79-3FD8-48CC-9CA0-8C2300AAA3CA}"/>
                </a:ext>
              </a:extLst>
            </p:cNvPr>
            <p:cNvCxnSpPr/>
            <p:nvPr/>
          </p:nvCxnSpPr>
          <p:spPr>
            <a:xfrm rot="10800000" flipV="1">
              <a:off x="5076931" y="1885492"/>
              <a:ext cx="606981" cy="272492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7" name="Соединитель: уступ 16">
              <a:extLst>
                <a:ext uri="{FF2B5EF4-FFF2-40B4-BE49-F238E27FC236}">
                  <a16:creationId xmlns:a16="http://schemas.microsoft.com/office/drawing/2014/main" id="{1DA01E3C-2E17-414E-AD47-A971797F6539}"/>
                </a:ext>
              </a:extLst>
            </p:cNvPr>
            <p:cNvCxnSpPr>
              <a:stCxn id="6" idx="3"/>
              <a:endCxn id="13" idx="0"/>
            </p:cNvCxnSpPr>
            <p:nvPr/>
          </p:nvCxnSpPr>
          <p:spPr>
            <a:xfrm>
              <a:off x="4893688" y="1510588"/>
              <a:ext cx="1112093" cy="228601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Соединитель: уступ 17">
              <a:extLst>
                <a:ext uri="{FF2B5EF4-FFF2-40B4-BE49-F238E27FC236}">
                  <a16:creationId xmlns:a16="http://schemas.microsoft.com/office/drawing/2014/main" id="{3A2F1160-BF78-4752-966A-9633A2482A60}"/>
                </a:ext>
              </a:extLst>
            </p:cNvPr>
            <p:cNvCxnSpPr>
              <a:cxnSpLocks/>
              <a:stCxn id="7" idx="3"/>
              <a:endCxn id="11" idx="0"/>
            </p:cNvCxnSpPr>
            <p:nvPr/>
          </p:nvCxnSpPr>
          <p:spPr>
            <a:xfrm>
              <a:off x="3964838" y="1919326"/>
              <a:ext cx="431327" cy="283916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79CB753E-BDA2-4DE8-B48B-B35787F2B043}"/>
              </a:ext>
            </a:extLst>
          </p:cNvPr>
          <p:cNvSpPr txBox="1"/>
          <p:nvPr/>
        </p:nvSpPr>
        <p:spPr>
          <a:xfrm>
            <a:off x="457200" y="4669570"/>
            <a:ext cx="861226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lang="ru-RU" b="1" spc="-1" dirty="0">
                <a:solidFill>
                  <a:srgbClr val="000000"/>
                </a:solidFill>
                <a:latin typeface="Arial"/>
              </a:rPr>
              <a:t>Коллекция </a:t>
            </a:r>
            <a:r>
              <a:rPr lang="ru-RU" sz="1800" b="1" strike="noStrike" spc="-1" dirty="0" err="1">
                <a:solidFill>
                  <a:srgbClr val="000000"/>
                </a:solidFill>
                <a:latin typeface="Arial"/>
              </a:rPr>
              <a:t>Sorted</a:t>
            </a:r>
            <a:r>
              <a:rPr lang="en-US" b="1" spc="-1" dirty="0">
                <a:solidFill>
                  <a:srgbClr val="000000"/>
                </a:solidFill>
                <a:latin typeface="Arial"/>
              </a:rPr>
              <a:t>Dictionary&lt;T,V&gt; </a:t>
            </a:r>
            <a:r>
              <a:rPr lang="ru-RU" sz="1800" b="0" strike="noStrike" spc="-1" dirty="0">
                <a:solidFill>
                  <a:srgbClr val="000000"/>
                </a:solidFill>
                <a:latin typeface="Arial"/>
              </a:rPr>
              <a:t>хранит пары ключ/значение которые отсортированы по ключу.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spc="-1" dirty="0">
                <a:solidFill>
                  <a:srgbClr val="000000"/>
                </a:solidFill>
                <a:latin typeface="Arial"/>
              </a:rPr>
              <a:t>Реализован на базе сбалансированного дерева поиска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spc="-1" dirty="0">
                <a:solidFill>
                  <a:srgbClr val="000000"/>
                </a:solidFill>
                <a:latin typeface="Arial"/>
              </a:rPr>
              <a:t>Ключ должен зависеть от Значения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spc="-1" dirty="0">
                <a:solidFill>
                  <a:srgbClr val="000000"/>
                </a:solidFill>
                <a:latin typeface="Arial"/>
              </a:rPr>
              <a:t>Ключи должны быть уникальными</a:t>
            </a:r>
          </a:p>
        </p:txBody>
      </p:sp>
    </p:spTree>
    <p:extLst>
      <p:ext uri="{BB962C8B-B14F-4D97-AF65-F5344CB8AC3E}">
        <p14:creationId xmlns:p14="http://schemas.microsoft.com/office/powerpoint/2010/main" val="1368064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A8E3DE-DBD4-4263-B641-3A11B1CD2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Множество</a:t>
            </a:r>
          </a:p>
        </p:txBody>
      </p:sp>
      <p:sp>
        <p:nvSpPr>
          <p:cNvPr id="4" name="Содержимое 2">
            <a:extLst>
              <a:ext uri="{FF2B5EF4-FFF2-40B4-BE49-F238E27FC236}">
                <a16:creationId xmlns:a16="http://schemas.microsoft.com/office/drawing/2014/main" id="{4155D763-93C9-4931-96F3-30031D1D6655}"/>
              </a:ext>
            </a:extLst>
          </p:cNvPr>
          <p:cNvSpPr txBox="1"/>
          <p:nvPr/>
        </p:nvSpPr>
        <p:spPr>
          <a:xfrm>
            <a:off x="457200" y="1268280"/>
            <a:ext cx="8229240" cy="9363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lang="ru-RU" sz="2400" b="0" strike="noStrike" spc="-1" dirty="0">
                <a:solidFill>
                  <a:srgbClr val="000000"/>
                </a:solidFill>
                <a:latin typeface="Arial"/>
              </a:rPr>
              <a:t>Множество – набор неупорядоченных неповторяющихся  элементов</a:t>
            </a:r>
          </a:p>
        </p:txBody>
      </p:sp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3FF99AAF-16D6-496A-95A0-07A61432EAA3}"/>
              </a:ext>
            </a:extLst>
          </p:cNvPr>
          <p:cNvGrpSpPr/>
          <p:nvPr/>
        </p:nvGrpSpPr>
        <p:grpSpPr>
          <a:xfrm>
            <a:off x="1667866" y="2337480"/>
            <a:ext cx="3050438" cy="1828800"/>
            <a:chOff x="1667866" y="2337480"/>
            <a:chExt cx="3050438" cy="1828800"/>
          </a:xfrm>
        </p:grpSpPr>
        <p:sp>
          <p:nvSpPr>
            <p:cNvPr id="5" name="Овал 4">
              <a:extLst>
                <a:ext uri="{FF2B5EF4-FFF2-40B4-BE49-F238E27FC236}">
                  <a16:creationId xmlns:a16="http://schemas.microsoft.com/office/drawing/2014/main" id="{837DDCE8-2CEA-4371-95B1-1ACA0A05FEA2}"/>
                </a:ext>
              </a:extLst>
            </p:cNvPr>
            <p:cNvSpPr/>
            <p:nvPr/>
          </p:nvSpPr>
          <p:spPr>
            <a:xfrm>
              <a:off x="1667866" y="2337480"/>
              <a:ext cx="3050438" cy="1828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Овал 5">
              <a:extLst>
                <a:ext uri="{FF2B5EF4-FFF2-40B4-BE49-F238E27FC236}">
                  <a16:creationId xmlns:a16="http://schemas.microsoft.com/office/drawing/2014/main" id="{97C1A8BC-5CDE-4E05-A129-6C7708715990}"/>
                </a:ext>
              </a:extLst>
            </p:cNvPr>
            <p:cNvSpPr/>
            <p:nvPr/>
          </p:nvSpPr>
          <p:spPr>
            <a:xfrm>
              <a:off x="2348180" y="2717871"/>
              <a:ext cx="175564" cy="160934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Овал 6">
              <a:extLst>
                <a:ext uri="{FF2B5EF4-FFF2-40B4-BE49-F238E27FC236}">
                  <a16:creationId xmlns:a16="http://schemas.microsoft.com/office/drawing/2014/main" id="{DD8A8A41-C20E-4804-9445-F819BC02D35E}"/>
                </a:ext>
              </a:extLst>
            </p:cNvPr>
            <p:cNvSpPr/>
            <p:nvPr/>
          </p:nvSpPr>
          <p:spPr>
            <a:xfrm>
              <a:off x="3533242" y="2878805"/>
              <a:ext cx="175564" cy="160934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Овал 7">
              <a:extLst>
                <a:ext uri="{FF2B5EF4-FFF2-40B4-BE49-F238E27FC236}">
                  <a16:creationId xmlns:a16="http://schemas.microsoft.com/office/drawing/2014/main" id="{F05EC2FA-AFA5-454D-893F-6DFA40F3F6C1}"/>
                </a:ext>
              </a:extLst>
            </p:cNvPr>
            <p:cNvSpPr/>
            <p:nvPr/>
          </p:nvSpPr>
          <p:spPr>
            <a:xfrm>
              <a:off x="3105303" y="3251880"/>
              <a:ext cx="175564" cy="160934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Овал 8">
              <a:extLst>
                <a:ext uri="{FF2B5EF4-FFF2-40B4-BE49-F238E27FC236}">
                  <a16:creationId xmlns:a16="http://schemas.microsoft.com/office/drawing/2014/main" id="{BEAF37DC-F3EF-41BD-A179-22514DA2915F}"/>
                </a:ext>
              </a:extLst>
            </p:cNvPr>
            <p:cNvSpPr/>
            <p:nvPr/>
          </p:nvSpPr>
          <p:spPr>
            <a:xfrm>
              <a:off x="3754527" y="3412814"/>
              <a:ext cx="175564" cy="160934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Овал 9">
              <a:extLst>
                <a:ext uri="{FF2B5EF4-FFF2-40B4-BE49-F238E27FC236}">
                  <a16:creationId xmlns:a16="http://schemas.microsoft.com/office/drawing/2014/main" id="{709AA439-85C7-4FC5-9BCE-C6C0AB181ACA}"/>
                </a:ext>
              </a:extLst>
            </p:cNvPr>
            <p:cNvSpPr/>
            <p:nvPr/>
          </p:nvSpPr>
          <p:spPr>
            <a:xfrm>
              <a:off x="3026665" y="3668846"/>
              <a:ext cx="175564" cy="160934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" name="Овал 10">
              <a:extLst>
                <a:ext uri="{FF2B5EF4-FFF2-40B4-BE49-F238E27FC236}">
                  <a16:creationId xmlns:a16="http://schemas.microsoft.com/office/drawing/2014/main" id="{43CAD770-F62D-405B-9E64-4E78ECD7079A}"/>
                </a:ext>
              </a:extLst>
            </p:cNvPr>
            <p:cNvSpPr/>
            <p:nvPr/>
          </p:nvSpPr>
          <p:spPr>
            <a:xfrm>
              <a:off x="2258570" y="3442075"/>
              <a:ext cx="175564" cy="160934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12" name="TextBox 15">
            <a:extLst>
              <a:ext uri="{FF2B5EF4-FFF2-40B4-BE49-F238E27FC236}">
                <a16:creationId xmlns:a16="http://schemas.microsoft.com/office/drawing/2014/main" id="{52714E0B-3D00-45A2-BA80-1FC3994E343E}"/>
              </a:ext>
            </a:extLst>
          </p:cNvPr>
          <p:cNvSpPr/>
          <p:nvPr/>
        </p:nvSpPr>
        <p:spPr>
          <a:xfrm>
            <a:off x="429769" y="4338460"/>
            <a:ext cx="7848360" cy="267620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ru-RU" sz="2400" b="0" strike="noStrike" spc="-1" dirty="0">
                <a:solidFill>
                  <a:srgbClr val="000000"/>
                </a:solidFill>
                <a:latin typeface="Arial"/>
              </a:rPr>
              <a:t>Операции определенные над множеством:</a:t>
            </a:r>
            <a:endParaRPr lang="ru-RU" sz="2400" spc="-1" dirty="0">
              <a:solidFill>
                <a:srgbClr val="000000"/>
              </a:solidFill>
              <a:latin typeface="Arial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2400" spc="-1" dirty="0">
                <a:latin typeface="Arial"/>
              </a:rPr>
              <a:t>Помещение</a:t>
            </a:r>
            <a:r>
              <a:rPr lang="ru-RU" sz="2400" b="0" strike="noStrike" spc="-1" dirty="0">
                <a:solidFill>
                  <a:srgbClr val="000000"/>
                </a:solidFill>
                <a:latin typeface="Arial"/>
              </a:rPr>
              <a:t> элемента в множество</a:t>
            </a:r>
            <a:endParaRPr lang="ru-RU" sz="2400" b="0" strike="noStrike" spc="-1" dirty="0">
              <a:latin typeface="Arial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2400" b="0" strike="noStrike" spc="-1" dirty="0">
                <a:latin typeface="Arial"/>
              </a:rPr>
              <a:t>Удаление элемента из множества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2400" spc="-1" dirty="0">
                <a:latin typeface="Arial"/>
              </a:rPr>
              <a:t>Пересечение, объединение, разность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2400" spc="-1" dirty="0">
                <a:latin typeface="Arial"/>
              </a:rPr>
              <a:t>Вхождение элемента в множество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2400" spc="-1" dirty="0">
                <a:latin typeface="Arial"/>
              </a:rPr>
              <a:t>Вхождение одного множества в другое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ru-RU" sz="24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1876353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Заголовок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4400" b="1" strike="noStrike" spc="-1" dirty="0">
                <a:solidFill>
                  <a:srgbClr val="000000"/>
                </a:solidFill>
                <a:latin typeface="Arial"/>
              </a:rPr>
              <a:t>Коллекция </a:t>
            </a:r>
            <a:r>
              <a:rPr lang="en-US" sz="4400" b="1" spc="-1" dirty="0" err="1">
                <a:solidFill>
                  <a:srgbClr val="000000"/>
                </a:solidFill>
                <a:latin typeface="Arial"/>
              </a:rPr>
              <a:t>Sorted</a:t>
            </a:r>
            <a:r>
              <a:rPr lang="en-US" sz="4400" b="1" strike="noStrike" spc="-1" dirty="0" err="1">
                <a:solidFill>
                  <a:srgbClr val="000000"/>
                </a:solidFill>
                <a:latin typeface="Arial"/>
              </a:rPr>
              <a:t>Dictionary</a:t>
            </a:r>
            <a:r>
              <a:rPr lang="en-US" sz="4400" b="1" strike="noStrike" spc="-1" dirty="0">
                <a:solidFill>
                  <a:srgbClr val="000000"/>
                </a:solidFill>
                <a:latin typeface="Arial"/>
              </a:rPr>
              <a:t>&lt;T, V&gt;</a:t>
            </a:r>
            <a:endParaRPr lang="ru-RU" sz="44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5C7FAB4-B856-4263-A8C3-90DFE102DD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630" y="1770964"/>
            <a:ext cx="8521744" cy="4731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39770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Заголовок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4400" b="1" strike="noStrike" spc="-1" dirty="0">
                <a:solidFill>
                  <a:srgbClr val="000000"/>
                </a:solidFill>
                <a:latin typeface="Arial"/>
              </a:rPr>
              <a:t>Коллекция </a:t>
            </a:r>
            <a:r>
              <a:rPr lang="en-US" sz="4400" b="1" spc="-1" dirty="0" err="1">
                <a:solidFill>
                  <a:srgbClr val="000000"/>
                </a:solidFill>
                <a:latin typeface="Arial"/>
              </a:rPr>
              <a:t>Sorted</a:t>
            </a:r>
            <a:r>
              <a:rPr lang="en-US" sz="4400" b="1" strike="noStrike" spc="-1" dirty="0" err="1">
                <a:solidFill>
                  <a:srgbClr val="000000"/>
                </a:solidFill>
                <a:latin typeface="Arial"/>
              </a:rPr>
              <a:t>Dictionary</a:t>
            </a:r>
            <a:r>
              <a:rPr lang="en-US" sz="4400" b="1" strike="noStrike" spc="-1" dirty="0">
                <a:solidFill>
                  <a:srgbClr val="000000"/>
                </a:solidFill>
                <a:latin typeface="Arial"/>
              </a:rPr>
              <a:t>&lt;T, V&gt;</a:t>
            </a:r>
            <a:endParaRPr lang="ru-RU" sz="44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8A0CC90-9995-4CC9-AECF-3B8B4E4145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633" y="1811172"/>
            <a:ext cx="6209900" cy="4888114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2E06AF1-41A3-4A06-9DB4-CB854443EE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5320" y="3522133"/>
            <a:ext cx="2520048" cy="2778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12258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Заголовок 4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3600" b="0" strike="noStrike" spc="-1">
                <a:solidFill>
                  <a:srgbClr val="000000"/>
                </a:solidFill>
                <a:latin typeface="Arial"/>
              </a:rPr>
              <a:t>Сравнение коллекций (лабораторная работа №11 часть3)</a:t>
            </a:r>
          </a:p>
        </p:txBody>
      </p:sp>
      <p:sp>
        <p:nvSpPr>
          <p:cNvPr id="507" name="Объект 5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r>
              <a:rPr lang="ru-RU" sz="2400" b="0" strike="noStrike" spc="-1">
                <a:solidFill>
                  <a:srgbClr val="000000"/>
                </a:solidFill>
                <a:latin typeface="Arial"/>
              </a:rPr>
              <a:t>1. Создать иерархию классов (базовый  – производный) в соответствии с вариантом (см. лаб. раб. №10).</a:t>
            </a: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r>
              <a:rPr lang="ru-RU" sz="2400" b="0" strike="noStrike" spc="-1">
                <a:solidFill>
                  <a:srgbClr val="000000"/>
                </a:solidFill>
                <a:latin typeface="Arial"/>
              </a:rPr>
              <a:t>2. В производном классе определить метод, который создает объект базового класса и возвращает ссылкуна этот объект. Например, для иерархии классов </a:t>
            </a: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Person</a:t>
            </a:r>
            <a:r>
              <a:rPr lang="ru-RU" sz="2400" b="0" strike="noStrike" spc="-1">
                <a:solidFill>
                  <a:srgbClr val="000000"/>
                </a:solidFill>
                <a:latin typeface="Arial"/>
              </a:rPr>
              <a:t>-</a:t>
            </a: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Student </a:t>
            </a:r>
            <a:r>
              <a:rPr lang="ru-RU" sz="2400" b="0" strike="noStrike" spc="-1">
                <a:solidFill>
                  <a:srgbClr val="000000"/>
                </a:solidFill>
                <a:latin typeface="Arial"/>
              </a:rPr>
              <a:t>в классе производном классе </a:t>
            </a: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Student</a:t>
            </a:r>
            <a:r>
              <a:rPr lang="ru-RU" sz="2400" b="0" strike="noStrike" spc="-1">
                <a:solidFill>
                  <a:srgbClr val="000000"/>
                </a:solidFill>
                <a:latin typeface="Arial"/>
              </a:rPr>
              <a:t> можно определить метод</a:t>
            </a: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r>
              <a:rPr lang="ru-RU" sz="2400" b="0" strike="noStrike" spc="-1">
                <a:solidFill>
                  <a:srgbClr val="000000"/>
                </a:solidFill>
                <a:latin typeface="Arial"/>
              </a:rPr>
              <a:t>   </a:t>
            </a: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public Person BasePerson</a:t>
            </a:r>
            <a:r>
              <a:rPr lang="ru-RU" sz="2400" b="0" strike="noStrike" spc="-1">
                <a:solidFill>
                  <a:srgbClr val="000000"/>
                </a:solidFill>
                <a:latin typeface="Arial"/>
              </a:rPr>
              <a:t>()</a:t>
            </a: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{</a:t>
            </a:r>
            <a:endParaRPr lang="ru-RU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return new Person(name, age);//</a:t>
            </a:r>
            <a:r>
              <a:rPr lang="ru-RU" sz="2400" b="0" strike="noStrike" spc="-1">
                <a:solidFill>
                  <a:srgbClr val="000000"/>
                </a:solidFill>
                <a:latin typeface="Arial"/>
              </a:rPr>
              <a:t>возвращает объект базового класса</a:t>
            </a: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pos="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}</a:t>
            </a:r>
            <a:endParaRPr lang="ru-RU" sz="2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pos="0" algn="l"/>
              </a:tabLst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       </a:t>
            </a: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Заголовок 4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3600" b="0" strike="noStrike" spc="-1">
                <a:solidFill>
                  <a:srgbClr val="000000"/>
                </a:solidFill>
                <a:latin typeface="Arial"/>
              </a:rPr>
              <a:t>Сравнение коллекций (лабораторная работа №11 часть3)</a:t>
            </a:r>
          </a:p>
        </p:txBody>
      </p:sp>
      <p:sp>
        <p:nvSpPr>
          <p:cNvPr id="509" name="Объект 5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3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</a:rPr>
              <a:t>. </a:t>
            </a:r>
            <a:r>
              <a:rPr lang="ru-RU" sz="1800" b="0" strike="noStrike" spc="-1" dirty="0">
                <a:solidFill>
                  <a:srgbClr val="000000"/>
                </a:solidFill>
                <a:latin typeface="Arial"/>
              </a:rPr>
              <a:t>Определить класс </a:t>
            </a:r>
            <a:r>
              <a:rPr lang="ru-RU" sz="1800" b="0" strike="noStrike" spc="-1" dirty="0" err="1">
                <a:solidFill>
                  <a:srgbClr val="000000"/>
                </a:solidFill>
                <a:latin typeface="Arial"/>
              </a:rPr>
              <a:t>TestCollections</a:t>
            </a:r>
            <a:r>
              <a:rPr lang="ru-RU" sz="1800" b="0" strike="noStrike" spc="-1" dirty="0">
                <a:solidFill>
                  <a:srgbClr val="000000"/>
                </a:solidFill>
                <a:latin typeface="Arial"/>
              </a:rPr>
              <a:t>, который содержит поля следующих типов </a:t>
            </a:r>
          </a:p>
          <a:p>
            <a:pPr marL="343080" indent="-34272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Symbol" charset="2"/>
              <a:buChar char=""/>
              <a:tabLst>
                <a:tab pos="0" algn="l"/>
              </a:tabLst>
            </a:pPr>
            <a:r>
              <a:rPr lang="ru-RU" sz="1800" b="0" strike="noStrike" spc="-1" dirty="0">
                <a:solidFill>
                  <a:srgbClr val="000000"/>
                </a:solidFill>
                <a:latin typeface="Arial"/>
              </a:rPr>
              <a:t>Коллекция_1&lt;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Arial"/>
              </a:rPr>
              <a:t>TKey</a:t>
            </a:r>
            <a:r>
              <a:rPr lang="ru-RU" sz="1800" b="0" strike="noStrike" spc="-1" dirty="0">
                <a:solidFill>
                  <a:srgbClr val="000000"/>
                </a:solidFill>
                <a:latin typeface="Arial"/>
              </a:rPr>
              <a:t>&gt; ; </a:t>
            </a:r>
          </a:p>
          <a:p>
            <a:pPr marL="343080" indent="-34272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Symbol" charset="2"/>
              <a:buChar char=""/>
              <a:tabLst>
                <a:tab pos="0" algn="l"/>
              </a:tabLst>
            </a:pPr>
            <a:r>
              <a:rPr lang="ru-RU" sz="1800" b="0" strike="noStrike" spc="-1" dirty="0">
                <a:solidFill>
                  <a:srgbClr val="000000"/>
                </a:solidFill>
                <a:latin typeface="Arial"/>
              </a:rPr>
              <a:t>Коллекция_1&lt;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</a:rPr>
              <a:t>string</a:t>
            </a:r>
            <a:r>
              <a:rPr lang="ru-RU" sz="1800" b="0" strike="noStrike" spc="-1" dirty="0">
                <a:solidFill>
                  <a:srgbClr val="000000"/>
                </a:solidFill>
                <a:latin typeface="Arial"/>
              </a:rPr>
              <a:t>&gt; ; </a:t>
            </a:r>
          </a:p>
          <a:p>
            <a:pPr marL="343080" indent="-34272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Symbol" charset="2"/>
              <a:buChar char=""/>
              <a:tabLst>
                <a:tab pos="0" algn="l"/>
              </a:tabLst>
            </a:pPr>
            <a:r>
              <a:rPr lang="ru-RU" sz="1800" b="0" strike="noStrike" spc="-1" dirty="0">
                <a:solidFill>
                  <a:srgbClr val="000000"/>
                </a:solidFill>
                <a:latin typeface="Arial"/>
              </a:rPr>
              <a:t>Коллекция_2&lt;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Arial"/>
              </a:rPr>
              <a:t>TKey</a:t>
            </a:r>
            <a:r>
              <a:rPr lang="ru-RU" sz="1800" b="0" strike="noStrike" spc="-1" dirty="0">
                <a:solidFill>
                  <a:srgbClr val="000000"/>
                </a:solidFill>
                <a:latin typeface="Arial"/>
              </a:rPr>
              <a:t>, 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</a:rPr>
              <a:t>TValue</a:t>
            </a:r>
            <a:r>
              <a:rPr lang="ru-RU" sz="1800" b="0" strike="noStrike" spc="-1" dirty="0">
                <a:solidFill>
                  <a:srgbClr val="000000"/>
                </a:solidFill>
                <a:latin typeface="Arial"/>
              </a:rPr>
              <a:t>&gt; ; </a:t>
            </a:r>
          </a:p>
          <a:p>
            <a:pPr marL="343080" indent="-34272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Symbol" charset="2"/>
              <a:buChar char=""/>
              <a:tabLst>
                <a:tab pos="0" algn="l"/>
              </a:tabLst>
            </a:pPr>
            <a:r>
              <a:rPr lang="ru-RU" sz="1800" b="0" strike="noStrike" spc="-1" dirty="0">
                <a:solidFill>
                  <a:srgbClr val="000000"/>
                </a:solidFill>
                <a:latin typeface="Arial"/>
              </a:rPr>
              <a:t>Коллекция_2&lt;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</a:rPr>
              <a:t>string</a:t>
            </a:r>
            <a:r>
              <a:rPr lang="ru-RU" sz="1800" b="0" strike="noStrike" spc="-1" dirty="0">
                <a:solidFill>
                  <a:srgbClr val="000000"/>
                </a:solidFill>
                <a:latin typeface="Arial"/>
              </a:rPr>
              <a:t>, 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</a:rPr>
              <a:t>TValue</a:t>
            </a:r>
            <a:r>
              <a:rPr lang="ru-RU" sz="1800" b="0" strike="noStrike" spc="-1" dirty="0">
                <a:solidFill>
                  <a:srgbClr val="000000"/>
                </a:solidFill>
                <a:latin typeface="Arial"/>
              </a:rPr>
              <a:t>&gt; . </a:t>
            </a: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pos="0" algn="l"/>
              </a:tabLst>
            </a:pPr>
            <a:r>
              <a:rPr lang="ru-RU" sz="1800" b="0" strike="noStrike" spc="-1" dirty="0">
                <a:solidFill>
                  <a:srgbClr val="000000"/>
                </a:solidFill>
                <a:latin typeface="Arial"/>
              </a:rPr>
              <a:t>где тип ключа </a:t>
            </a:r>
            <a:r>
              <a:rPr lang="ru-RU" sz="1800" b="0" strike="noStrike" spc="-1" dirty="0" err="1">
                <a:solidFill>
                  <a:srgbClr val="000000"/>
                </a:solidFill>
                <a:latin typeface="Arial"/>
              </a:rPr>
              <a:t>TKey</a:t>
            </a:r>
            <a:r>
              <a:rPr lang="ru-RU" sz="1800" b="0" strike="noStrike" spc="-1" dirty="0">
                <a:solidFill>
                  <a:srgbClr val="000000"/>
                </a:solidFill>
                <a:latin typeface="Arial"/>
              </a:rPr>
              <a:t> и тип значения </a:t>
            </a:r>
            <a:r>
              <a:rPr lang="ru-RU" sz="1800" b="0" strike="noStrike" spc="-1" dirty="0" err="1">
                <a:solidFill>
                  <a:srgbClr val="000000"/>
                </a:solidFill>
                <a:latin typeface="Arial"/>
              </a:rPr>
              <a:t>TValue</a:t>
            </a:r>
            <a:r>
              <a:rPr lang="ru-RU" sz="1800" b="0" strike="noStrike" spc="-1" dirty="0">
                <a:solidFill>
                  <a:srgbClr val="000000"/>
                </a:solidFill>
                <a:latin typeface="Arial"/>
              </a:rPr>
              <a:t> связаны отношением базовый-производный (см. задание 1), Коллекция_1 и Коллекция_2 – коллекции из пространства имен 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</a:rPr>
              <a:t>S</a:t>
            </a:r>
            <a:r>
              <a:rPr lang="ru-RU" sz="1800" b="0" strike="noStrike" spc="-1" dirty="0" err="1">
                <a:solidFill>
                  <a:srgbClr val="000000"/>
                </a:solidFill>
                <a:latin typeface="Arial"/>
              </a:rPr>
              <a:t>ystem.Collections.Generic</a:t>
            </a:r>
            <a:r>
              <a:rPr lang="ru-RU" sz="1800" b="0" strike="noStrike" spc="-1" dirty="0">
                <a:solidFill>
                  <a:srgbClr val="000000"/>
                </a:solidFill>
                <a:latin typeface="Arial"/>
              </a:rPr>
              <a:t>. Элементы типа 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</a:rPr>
              <a:t>string </a:t>
            </a:r>
            <a:r>
              <a:rPr lang="ru-RU" sz="1800" b="0" strike="noStrike" spc="-1" dirty="0">
                <a:solidFill>
                  <a:srgbClr val="000000"/>
                </a:solidFill>
                <a:latin typeface="Arial"/>
              </a:rPr>
              <a:t>получаются из элементов типа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Arial"/>
              </a:rPr>
              <a:t>TKey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ru-RU" sz="1800" b="0" strike="noStrike" spc="-1" dirty="0">
                <a:solidFill>
                  <a:srgbClr val="000000"/>
                </a:solidFill>
                <a:latin typeface="Arial"/>
              </a:rPr>
              <a:t>с помощью метода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Arial"/>
              </a:rPr>
              <a:t>ToString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</a:rPr>
              <a:t>()/</a:t>
            </a:r>
            <a:endParaRPr lang="ru-RU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pos="0" algn="l"/>
              </a:tabLst>
            </a:pPr>
            <a:r>
              <a:rPr lang="ru-RU" sz="1800" b="0" strike="noStrike" spc="-1" dirty="0">
                <a:solidFill>
                  <a:srgbClr val="000000"/>
                </a:solidFill>
                <a:latin typeface="Arial"/>
              </a:rPr>
              <a:t>Например:</a:t>
            </a: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pos="0" algn="l"/>
              </a:tabLst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</a:rPr>
              <a:t>List&lt;Student&gt; l1;</a:t>
            </a:r>
            <a:endParaRPr lang="ru-RU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pos="0" algn="l"/>
              </a:tabLst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</a:rPr>
              <a:t>List&lt;string&gt;l2;</a:t>
            </a:r>
            <a:endParaRPr lang="ru-RU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pos="0" algn="l"/>
              </a:tabLst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</a:rPr>
              <a:t>Dictionary&lt;Person, Student&gt; d1;</a:t>
            </a:r>
            <a:endParaRPr lang="ru-RU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tabLst>
                <a:tab pos="0" algn="l"/>
              </a:tabLst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</a:rPr>
              <a:t>Dictionary&lt;string, Student&gt;d2;</a:t>
            </a:r>
            <a:endParaRPr lang="ru-RU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endParaRPr lang="ru-RU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Заголовок 4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3600" b="0" strike="noStrike" spc="-1">
                <a:solidFill>
                  <a:srgbClr val="000000"/>
                </a:solidFill>
                <a:latin typeface="Arial"/>
              </a:rPr>
              <a:t>Сравнение коллекций (лабораторная работа №11 часть3)</a:t>
            </a:r>
          </a:p>
        </p:txBody>
      </p:sp>
      <p:sp>
        <p:nvSpPr>
          <p:cNvPr id="511" name="Объект 5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4. </a:t>
            </a: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Предусмотреть автоматическую генерацию элементов коллекции таким образом, что каждый объект (Student) содержит подобъект базового класса (Person). </a:t>
            </a: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Все четыре коллекции должны содержать одинаковое число элементов. </a:t>
            </a: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Каждому элементу из коллекции Коллекция_1&lt;TKey&gt; должен отвечать элемент в коллекции Коллекция_2&lt;TKey, TValue&gt; с равным значением ключа. </a:t>
            </a: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Список Коллекция_1&lt;string&gt; состоит из строк, которые получены в результате вызова метода ToString() для объектов TKey из списка Коллекция_1&lt;TKey&gt;. </a:t>
            </a: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Каждому элементу списка Коллекция_1&lt;string&gt; отвечает элемент в Коллекция_2 &lt;string, TValue&gt; с равным значением ключа типа string.</a:t>
            </a:r>
          </a:p>
          <a:p>
            <a:pPr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endParaRPr lang="ru-RU" sz="2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Заголовок 4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3600" b="0" strike="noStrike" spc="-1">
                <a:solidFill>
                  <a:srgbClr val="000000"/>
                </a:solidFill>
                <a:latin typeface="Arial"/>
              </a:rPr>
              <a:t>Сравнение коллекций (лабораторная работа №11 часть3)</a:t>
            </a:r>
          </a:p>
        </p:txBody>
      </p:sp>
      <p:sp>
        <p:nvSpPr>
          <p:cNvPr id="513" name="Объект 5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5. </a:t>
            </a: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Для четырех разных элементов – первого, центрального, последнего и элемента, не входящего в коллекцию – надо измерить время поиска элемента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:</a:t>
            </a:r>
            <a:endParaRPr lang="ru-RU" sz="2000" b="0" strike="noStrike" spc="-1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"/>
              <a:tabLst>
                <a:tab pos="0" algn="l"/>
              </a:tabLst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в коллекциях Коллекция_1&lt;TKey&gt; и Коллекция_1&lt;string&gt; с помощью метода Contains;  </a:t>
            </a: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"/>
              <a:tabLst>
                <a:tab pos="0" algn="l"/>
              </a:tabLst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элемента по ключу в коллекциях Коллекция_2&lt; TKey, TValue&gt; и Коллекция_2 &lt;string, TValue &gt; с помощью метода ContainsKey; </a:t>
            </a: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"/>
              <a:tabLst>
                <a:tab pos="0" algn="l"/>
              </a:tabLst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значения элемента в коллекции Коллекция_2&lt; TKey, TValue &gt; с помощью метода ContainsValue.  </a:t>
            </a: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"/>
              <a:tabLst>
                <a:tab pos="0" algn="l"/>
              </a:tabLst>
            </a:pPr>
            <a:r>
              <a:rPr lang="ru-RU" sz="2000" b="0" u="sng" strike="noStrike" spc="-1">
                <a:solidFill>
                  <a:srgbClr val="000000"/>
                </a:solidFill>
                <a:uFillTx/>
                <a:latin typeface="Arial"/>
              </a:rPr>
              <a:t>Обратите внимание на то, что искать нужно сами элементы, а не ссылки на них!</a:t>
            </a:r>
            <a:endParaRPr lang="ru-RU" sz="2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6. </a:t>
            </a: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Предусмотреть методы для работы с  коллекциями (добавление и удаление элементов).</a:t>
            </a:r>
          </a:p>
          <a:p>
            <a:pPr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endParaRPr lang="ru-RU" sz="2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A8E3DE-DBD4-4263-B641-3A11B1CD2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Вектор</a:t>
            </a:r>
          </a:p>
        </p:txBody>
      </p:sp>
      <p:sp>
        <p:nvSpPr>
          <p:cNvPr id="4" name="Содержимое 2">
            <a:extLst>
              <a:ext uri="{FF2B5EF4-FFF2-40B4-BE49-F238E27FC236}">
                <a16:creationId xmlns:a16="http://schemas.microsoft.com/office/drawing/2014/main" id="{4155D763-93C9-4931-96F3-30031D1D6655}"/>
              </a:ext>
            </a:extLst>
          </p:cNvPr>
          <p:cNvSpPr txBox="1"/>
          <p:nvPr/>
        </p:nvSpPr>
        <p:spPr>
          <a:xfrm>
            <a:off x="457200" y="1268280"/>
            <a:ext cx="8229240" cy="9363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lang="ru-RU" sz="2400" b="0" strike="noStrike" spc="-1" dirty="0">
                <a:solidFill>
                  <a:srgbClr val="000000"/>
                </a:solidFill>
                <a:latin typeface="Arial"/>
              </a:rPr>
              <a:t>Вектор  – набор упорядоченных элементов, доступ к элементу вектора осуществляется по номеру (индексу)</a:t>
            </a:r>
          </a:p>
        </p:txBody>
      </p:sp>
      <p:sp>
        <p:nvSpPr>
          <p:cNvPr id="12" name="TextBox 15">
            <a:extLst>
              <a:ext uri="{FF2B5EF4-FFF2-40B4-BE49-F238E27FC236}">
                <a16:creationId xmlns:a16="http://schemas.microsoft.com/office/drawing/2014/main" id="{52714E0B-3D00-45A2-BA80-1FC3994E343E}"/>
              </a:ext>
            </a:extLst>
          </p:cNvPr>
          <p:cNvSpPr/>
          <p:nvPr/>
        </p:nvSpPr>
        <p:spPr>
          <a:xfrm>
            <a:off x="429769" y="4338460"/>
            <a:ext cx="7848360" cy="230687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ru-RU" sz="2400" b="0" strike="noStrike" spc="-1" dirty="0">
                <a:solidFill>
                  <a:srgbClr val="000000"/>
                </a:solidFill>
                <a:latin typeface="Arial"/>
              </a:rPr>
              <a:t>Операции определенные над вектором:</a:t>
            </a:r>
            <a:endParaRPr lang="ru-RU" sz="2400" spc="-1" dirty="0">
              <a:solidFill>
                <a:srgbClr val="000000"/>
              </a:solidFill>
              <a:latin typeface="Arial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2400" spc="-1" dirty="0">
                <a:latin typeface="Arial"/>
              </a:rPr>
              <a:t>Помещение</a:t>
            </a:r>
            <a:r>
              <a:rPr lang="ru-RU" sz="2400" b="0" strike="noStrike" spc="-1" dirty="0">
                <a:solidFill>
                  <a:srgbClr val="000000"/>
                </a:solidFill>
                <a:latin typeface="Arial"/>
              </a:rPr>
              <a:t> элемента в вектор</a:t>
            </a:r>
            <a:endParaRPr lang="ru-RU" sz="2400" b="0" strike="noStrike" spc="-1" dirty="0">
              <a:latin typeface="Arial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2400" b="0" strike="noStrike" spc="-1" dirty="0">
                <a:latin typeface="Arial"/>
              </a:rPr>
              <a:t>Удаление элемента из вектора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2400" spc="-1" dirty="0">
                <a:latin typeface="Arial"/>
              </a:rPr>
              <a:t>Поиск элемента в векторе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2400" spc="-1" dirty="0">
                <a:latin typeface="Arial"/>
              </a:rPr>
              <a:t>Доступ по индексу</a:t>
            </a:r>
          </a:p>
          <a:p>
            <a:pPr>
              <a:lnSpc>
                <a:spcPct val="100000"/>
              </a:lnSpc>
            </a:pPr>
            <a:endParaRPr lang="ru-RU" sz="2400" b="0" strike="noStrike" spc="-1" dirty="0">
              <a:latin typeface="Arial"/>
            </a:endParaRPr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99E656E2-4ED2-4DCC-98BC-6628582538CE}"/>
              </a:ext>
            </a:extLst>
          </p:cNvPr>
          <p:cNvGrpSpPr/>
          <p:nvPr/>
        </p:nvGrpSpPr>
        <p:grpSpPr>
          <a:xfrm>
            <a:off x="2658946" y="2836440"/>
            <a:ext cx="3098116" cy="835790"/>
            <a:chOff x="2658946" y="2836440"/>
            <a:chExt cx="1441080" cy="360000"/>
          </a:xfrm>
        </p:grpSpPr>
        <p:sp>
          <p:nvSpPr>
            <p:cNvPr id="14" name="Прямоугольник 4">
              <a:extLst>
                <a:ext uri="{FF2B5EF4-FFF2-40B4-BE49-F238E27FC236}">
                  <a16:creationId xmlns:a16="http://schemas.microsoft.com/office/drawing/2014/main" id="{BA1F298F-D989-465C-816F-A047F4AE16F4}"/>
                </a:ext>
              </a:extLst>
            </p:cNvPr>
            <p:cNvSpPr/>
            <p:nvPr/>
          </p:nvSpPr>
          <p:spPr>
            <a:xfrm>
              <a:off x="2658946" y="2836440"/>
              <a:ext cx="360000" cy="360000"/>
            </a:xfrm>
            <a:prstGeom prst="rect">
              <a:avLst/>
            </a:prstGeom>
            <a:solidFill>
              <a:srgbClr val="BBE0E3"/>
            </a:solidFill>
            <a:ln>
              <a:solidFill>
                <a:srgbClr val="8AA5A7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" name="Прямоугольник 31">
              <a:extLst>
                <a:ext uri="{FF2B5EF4-FFF2-40B4-BE49-F238E27FC236}">
                  <a16:creationId xmlns:a16="http://schemas.microsoft.com/office/drawing/2014/main" id="{1CAD21D9-F2E1-4069-8A5C-6D1CFB5A8C42}"/>
                </a:ext>
              </a:extLst>
            </p:cNvPr>
            <p:cNvSpPr/>
            <p:nvPr/>
          </p:nvSpPr>
          <p:spPr>
            <a:xfrm>
              <a:off x="3019306" y="2836440"/>
              <a:ext cx="360000" cy="360000"/>
            </a:xfrm>
            <a:prstGeom prst="rect">
              <a:avLst/>
            </a:prstGeom>
            <a:solidFill>
              <a:srgbClr val="BBE0E3"/>
            </a:solidFill>
            <a:ln>
              <a:solidFill>
                <a:srgbClr val="8AA5A7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" name="Прямоугольник 32">
              <a:extLst>
                <a:ext uri="{FF2B5EF4-FFF2-40B4-BE49-F238E27FC236}">
                  <a16:creationId xmlns:a16="http://schemas.microsoft.com/office/drawing/2014/main" id="{46DE1578-4A94-4EF9-A899-5C13FCB3D39D}"/>
                </a:ext>
              </a:extLst>
            </p:cNvPr>
            <p:cNvSpPr/>
            <p:nvPr/>
          </p:nvSpPr>
          <p:spPr>
            <a:xfrm>
              <a:off x="3379666" y="2836440"/>
              <a:ext cx="360000" cy="360000"/>
            </a:xfrm>
            <a:prstGeom prst="rect">
              <a:avLst/>
            </a:prstGeom>
            <a:solidFill>
              <a:srgbClr val="BBE0E3"/>
            </a:solidFill>
            <a:ln>
              <a:solidFill>
                <a:srgbClr val="8AA5A7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" name="Прямоугольник 33">
              <a:extLst>
                <a:ext uri="{FF2B5EF4-FFF2-40B4-BE49-F238E27FC236}">
                  <a16:creationId xmlns:a16="http://schemas.microsoft.com/office/drawing/2014/main" id="{99DB6DA1-C075-431D-9F6C-79AF193532C2}"/>
                </a:ext>
              </a:extLst>
            </p:cNvPr>
            <p:cNvSpPr/>
            <p:nvPr/>
          </p:nvSpPr>
          <p:spPr>
            <a:xfrm>
              <a:off x="3740026" y="2836440"/>
              <a:ext cx="360000" cy="360000"/>
            </a:xfrm>
            <a:prstGeom prst="rect">
              <a:avLst/>
            </a:prstGeom>
            <a:solidFill>
              <a:srgbClr val="BBE0E3"/>
            </a:solidFill>
            <a:ln>
              <a:solidFill>
                <a:srgbClr val="8AA5A7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48E84DF1-3D60-4CC6-B064-9F65FD06C2F2}"/>
              </a:ext>
            </a:extLst>
          </p:cNvPr>
          <p:cNvSpPr txBox="1"/>
          <p:nvPr/>
        </p:nvSpPr>
        <p:spPr>
          <a:xfrm>
            <a:off x="2658946" y="3840480"/>
            <a:ext cx="654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2BC38EB-F8D4-4011-9F46-B5220ECA3EC6}"/>
              </a:ext>
            </a:extLst>
          </p:cNvPr>
          <p:cNvSpPr txBox="1"/>
          <p:nvPr/>
        </p:nvSpPr>
        <p:spPr>
          <a:xfrm>
            <a:off x="3493222" y="3831566"/>
            <a:ext cx="654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FE3E35D-721D-4BBB-8944-E890311515DE}"/>
              </a:ext>
            </a:extLst>
          </p:cNvPr>
          <p:cNvSpPr txBox="1"/>
          <p:nvPr/>
        </p:nvSpPr>
        <p:spPr>
          <a:xfrm>
            <a:off x="4207617" y="3820679"/>
            <a:ext cx="654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DA2CF48-5C0A-4681-B8E3-796A9B47DCC3}"/>
              </a:ext>
            </a:extLst>
          </p:cNvPr>
          <p:cNvSpPr txBox="1"/>
          <p:nvPr/>
        </p:nvSpPr>
        <p:spPr>
          <a:xfrm>
            <a:off x="4995940" y="3837283"/>
            <a:ext cx="654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123575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Заголовок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4400" b="0" strike="noStrike" spc="-1">
                <a:solidFill>
                  <a:srgbClr val="000000"/>
                </a:solidFill>
                <a:latin typeface="Arial"/>
              </a:rPr>
              <a:t>Очередь</a:t>
            </a:r>
          </a:p>
        </p:txBody>
      </p:sp>
      <p:sp>
        <p:nvSpPr>
          <p:cNvPr id="257" name="Содержимое 2"/>
          <p:cNvSpPr txBox="1"/>
          <p:nvPr/>
        </p:nvSpPr>
        <p:spPr>
          <a:xfrm>
            <a:off x="457200" y="1268280"/>
            <a:ext cx="8229240" cy="9363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lang="ru-RU" sz="2400" b="0" strike="noStrike" spc="-1" dirty="0">
                <a:solidFill>
                  <a:srgbClr val="000000"/>
                </a:solidFill>
                <a:latin typeface="Arial"/>
              </a:rPr>
              <a:t>Очередь – набор данных, реализующий принцип хранения «FIFO» («первым пришёл – первым вышел»). </a:t>
            </a:r>
          </a:p>
        </p:txBody>
      </p: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61B3CEB0-9CDB-4CE6-A99E-BACC6E32843F}"/>
              </a:ext>
            </a:extLst>
          </p:cNvPr>
          <p:cNvGrpSpPr/>
          <p:nvPr/>
        </p:nvGrpSpPr>
        <p:grpSpPr>
          <a:xfrm>
            <a:off x="1692720" y="2852640"/>
            <a:ext cx="5225760" cy="936720"/>
            <a:chOff x="1692720" y="2852640"/>
            <a:chExt cx="5225760" cy="936720"/>
          </a:xfrm>
        </p:grpSpPr>
        <p:grpSp>
          <p:nvGrpSpPr>
            <p:cNvPr id="258" name="Группа 3"/>
            <p:cNvGrpSpPr/>
            <p:nvPr/>
          </p:nvGrpSpPr>
          <p:grpSpPr>
            <a:xfrm>
              <a:off x="2771640" y="2852640"/>
              <a:ext cx="3024000" cy="936720"/>
              <a:chOff x="2771640" y="2852640"/>
              <a:chExt cx="3024000" cy="936720"/>
            </a:xfrm>
          </p:grpSpPr>
          <p:sp>
            <p:nvSpPr>
              <p:cNvPr id="259" name="Прямоугольник 4"/>
              <p:cNvSpPr/>
              <p:nvPr/>
            </p:nvSpPr>
            <p:spPr>
              <a:xfrm>
                <a:off x="2771640" y="2852640"/>
                <a:ext cx="3024000" cy="936360"/>
              </a:xfrm>
              <a:prstGeom prst="rect">
                <a:avLst/>
              </a:prstGeom>
              <a:solidFill>
                <a:srgbClr val="BBE0E3"/>
              </a:solidFill>
              <a:ln>
                <a:solidFill>
                  <a:srgbClr val="8AA5A7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60" name="Прямая соединительная линия 5"/>
              <p:cNvSpPr/>
              <p:nvPr/>
            </p:nvSpPr>
            <p:spPr>
              <a:xfrm>
                <a:off x="4284360" y="2852640"/>
                <a:ext cx="360" cy="936720"/>
              </a:xfrm>
              <a:prstGeom prst="line">
                <a:avLst/>
              </a:prstGeom>
              <a:ln>
                <a:solidFill>
                  <a:srgbClr val="0000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61" name="Прямая соединительная линия 6"/>
              <p:cNvSpPr/>
              <p:nvPr/>
            </p:nvSpPr>
            <p:spPr>
              <a:xfrm>
                <a:off x="3527280" y="2852640"/>
                <a:ext cx="360" cy="936720"/>
              </a:xfrm>
              <a:prstGeom prst="line">
                <a:avLst/>
              </a:prstGeom>
              <a:ln>
                <a:solidFill>
                  <a:srgbClr val="0000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62" name="Прямая соединительная линия 7"/>
              <p:cNvSpPr/>
              <p:nvPr/>
            </p:nvSpPr>
            <p:spPr>
              <a:xfrm>
                <a:off x="5072040" y="2852640"/>
                <a:ext cx="360" cy="936720"/>
              </a:xfrm>
              <a:prstGeom prst="line">
                <a:avLst/>
              </a:prstGeom>
              <a:ln>
                <a:solidFill>
                  <a:srgbClr val="0000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63" name="Прямая соединительная линия 8"/>
              <p:cNvSpPr/>
              <p:nvPr/>
            </p:nvSpPr>
            <p:spPr>
              <a:xfrm>
                <a:off x="5449680" y="2852640"/>
                <a:ext cx="360" cy="936720"/>
              </a:xfrm>
              <a:prstGeom prst="line">
                <a:avLst/>
              </a:prstGeom>
              <a:ln>
                <a:solidFill>
                  <a:srgbClr val="0000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64" name="Прямая соединительная линия 9"/>
              <p:cNvSpPr/>
              <p:nvPr/>
            </p:nvSpPr>
            <p:spPr>
              <a:xfrm>
                <a:off x="4724280" y="2852640"/>
                <a:ext cx="360" cy="936720"/>
              </a:xfrm>
              <a:prstGeom prst="line">
                <a:avLst/>
              </a:prstGeom>
              <a:ln>
                <a:solidFill>
                  <a:srgbClr val="0000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65" name="Прямая соединительная линия 10"/>
              <p:cNvSpPr/>
              <p:nvPr/>
            </p:nvSpPr>
            <p:spPr>
              <a:xfrm>
                <a:off x="3936960" y="2852640"/>
                <a:ext cx="360" cy="936720"/>
              </a:xfrm>
              <a:prstGeom prst="line">
                <a:avLst/>
              </a:prstGeom>
              <a:ln>
                <a:solidFill>
                  <a:srgbClr val="0000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66" name="Прямая соединительная линия 11"/>
              <p:cNvSpPr/>
              <p:nvPr/>
            </p:nvSpPr>
            <p:spPr>
              <a:xfrm>
                <a:off x="3149280" y="2852640"/>
                <a:ext cx="360" cy="936720"/>
              </a:xfrm>
              <a:prstGeom prst="line">
                <a:avLst/>
              </a:prstGeom>
              <a:ln>
                <a:solidFill>
                  <a:srgbClr val="0000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267" name="Стрелка вправо 13"/>
            <p:cNvSpPr/>
            <p:nvPr/>
          </p:nvSpPr>
          <p:spPr>
            <a:xfrm rot="10800000">
              <a:off x="5941080" y="3142080"/>
              <a:ext cx="977400" cy="48384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BBE0E3"/>
            </a:solidFill>
            <a:ln>
              <a:solidFill>
                <a:srgbClr val="8AA5A7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8" name="Стрелка вправо 14"/>
            <p:cNvSpPr/>
            <p:nvPr/>
          </p:nvSpPr>
          <p:spPr>
            <a:xfrm rot="10800000">
              <a:off x="1692720" y="3069000"/>
              <a:ext cx="977400" cy="48528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BBE0E3"/>
            </a:solidFill>
            <a:ln>
              <a:solidFill>
                <a:srgbClr val="8AA5A7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69" name="TextBox 15"/>
          <p:cNvSpPr/>
          <p:nvPr/>
        </p:nvSpPr>
        <p:spPr>
          <a:xfrm>
            <a:off x="684360" y="4149720"/>
            <a:ext cx="7848360" cy="1400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ru-RU" sz="2400" b="0" strike="noStrike" spc="-1" dirty="0">
                <a:solidFill>
                  <a:srgbClr val="000000"/>
                </a:solidFill>
                <a:latin typeface="Arial"/>
              </a:rPr>
              <a:t>Операции определенные над очередью:</a:t>
            </a:r>
            <a:endParaRPr lang="ru-RU" sz="2400" b="0" strike="noStrike" spc="-1" dirty="0">
              <a:latin typeface="Arial"/>
            </a:endParaRPr>
          </a:p>
          <a:p>
            <a:pPr marL="457200" lvl="1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2400" b="0" strike="noStrike" spc="-1" dirty="0">
                <a:solidFill>
                  <a:srgbClr val="000000"/>
                </a:solidFill>
                <a:latin typeface="Arial"/>
              </a:rPr>
              <a:t>Помещение элемента в очередь</a:t>
            </a:r>
            <a:endParaRPr lang="ru-RU" sz="2400" b="0" strike="noStrike" spc="-1" dirty="0">
              <a:latin typeface="Arial"/>
            </a:endParaRPr>
          </a:p>
          <a:p>
            <a:pPr marL="457200" lvl="1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ru-RU" sz="2400" b="0" strike="noStrike" spc="-1" dirty="0">
                <a:solidFill>
                  <a:srgbClr val="000000"/>
                </a:solidFill>
                <a:latin typeface="Arial"/>
              </a:rPr>
              <a:t>Извлечение элемента из очереди</a:t>
            </a:r>
            <a:endParaRPr lang="ru-RU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ru-RU" sz="24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Заголовок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4400" b="0" strike="noStrike" spc="-1">
                <a:solidFill>
                  <a:srgbClr val="000000"/>
                </a:solidFill>
                <a:latin typeface="Arial"/>
              </a:rPr>
              <a:t>Стек</a:t>
            </a:r>
          </a:p>
        </p:txBody>
      </p:sp>
      <p:sp>
        <p:nvSpPr>
          <p:cNvPr id="271" name="Содержимое 2"/>
          <p:cNvSpPr txBox="1"/>
          <p:nvPr/>
        </p:nvSpPr>
        <p:spPr>
          <a:xfrm>
            <a:off x="457200" y="1600200"/>
            <a:ext cx="6490800" cy="420480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lang="ru-RU" sz="2400" b="0" strike="noStrike" spc="-1">
                <a:solidFill>
                  <a:srgbClr val="000000"/>
                </a:solidFill>
                <a:latin typeface="Arial"/>
              </a:rPr>
              <a:t>Стек – набор данных, реализующий принцип хранения «LIFO» («последним пришёл – первым вышел»). В стеке постоянно доступен только один элемент — тот, который был добавлен последним.</a:t>
            </a: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lang="ru-RU" sz="2400" b="0" strike="noStrike" spc="-1">
                <a:solidFill>
                  <a:srgbClr val="000000"/>
                </a:solidFill>
                <a:latin typeface="Arial"/>
              </a:rPr>
              <a:t>Операции определенные над стеком</a:t>
            </a:r>
          </a:p>
          <a:p>
            <a:pPr marL="743040" lvl="1" indent="-2854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"/>
            </a:pPr>
            <a:r>
              <a:rPr lang="ru-RU" sz="2400" b="0" strike="noStrike" spc="-1">
                <a:solidFill>
                  <a:srgbClr val="000000"/>
                </a:solidFill>
                <a:latin typeface="Arial"/>
              </a:rPr>
              <a:t>Помещение элемента в стек.</a:t>
            </a:r>
          </a:p>
          <a:p>
            <a:pPr marL="743040" lvl="1" indent="-2854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"/>
            </a:pPr>
            <a:r>
              <a:rPr lang="ru-RU" sz="2400" b="0" strike="noStrike" spc="-1">
                <a:solidFill>
                  <a:srgbClr val="000000"/>
                </a:solidFill>
                <a:latin typeface="Arial"/>
              </a:rPr>
              <a:t>Удаление элемента из стека.</a:t>
            </a: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ru-RU" sz="2400" b="0" strike="noStrike" spc="-1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8807DC5C-A23F-418C-99E5-2F218000BC18}"/>
              </a:ext>
            </a:extLst>
          </p:cNvPr>
          <p:cNvGrpSpPr/>
          <p:nvPr/>
        </p:nvGrpSpPr>
        <p:grpSpPr>
          <a:xfrm>
            <a:off x="7275573" y="1557360"/>
            <a:ext cx="1041507" cy="3887640"/>
            <a:chOff x="7275573" y="1557360"/>
            <a:chExt cx="1041507" cy="3887640"/>
          </a:xfrm>
        </p:grpSpPr>
        <p:grpSp>
          <p:nvGrpSpPr>
            <p:cNvPr id="272" name="Группа 3"/>
            <p:cNvGrpSpPr/>
            <p:nvPr/>
          </p:nvGrpSpPr>
          <p:grpSpPr>
            <a:xfrm>
              <a:off x="7380000" y="2421000"/>
              <a:ext cx="937080" cy="3024000"/>
              <a:chOff x="7380000" y="2421000"/>
              <a:chExt cx="937080" cy="3024000"/>
            </a:xfrm>
          </p:grpSpPr>
          <p:sp>
            <p:nvSpPr>
              <p:cNvPr id="273" name="Прямоугольник 4"/>
              <p:cNvSpPr/>
              <p:nvPr/>
            </p:nvSpPr>
            <p:spPr>
              <a:xfrm rot="5400000">
                <a:off x="6336720" y="3464640"/>
                <a:ext cx="3024000" cy="936360"/>
              </a:xfrm>
              <a:prstGeom prst="rect">
                <a:avLst/>
              </a:prstGeom>
              <a:solidFill>
                <a:srgbClr val="BBE0E3"/>
              </a:solidFill>
              <a:ln>
                <a:solidFill>
                  <a:srgbClr val="8AA5A7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74" name="Прямая соединительная линия 5"/>
              <p:cNvSpPr/>
              <p:nvPr/>
            </p:nvSpPr>
            <p:spPr>
              <a:xfrm flipH="1">
                <a:off x="7380000" y="3933720"/>
                <a:ext cx="936720" cy="360"/>
              </a:xfrm>
              <a:prstGeom prst="line">
                <a:avLst/>
              </a:prstGeom>
              <a:ln>
                <a:solidFill>
                  <a:srgbClr val="0000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75" name="Прямая соединительная линия 6"/>
              <p:cNvSpPr/>
              <p:nvPr/>
            </p:nvSpPr>
            <p:spPr>
              <a:xfrm flipH="1">
                <a:off x="7380000" y="3176280"/>
                <a:ext cx="936720" cy="360"/>
              </a:xfrm>
              <a:prstGeom prst="line">
                <a:avLst/>
              </a:prstGeom>
              <a:ln>
                <a:solidFill>
                  <a:srgbClr val="0000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76" name="Прямая соединительная линия 7"/>
              <p:cNvSpPr/>
              <p:nvPr/>
            </p:nvSpPr>
            <p:spPr>
              <a:xfrm flipH="1">
                <a:off x="7380000" y="4721040"/>
                <a:ext cx="936720" cy="360"/>
              </a:xfrm>
              <a:prstGeom prst="line">
                <a:avLst/>
              </a:prstGeom>
              <a:ln>
                <a:solidFill>
                  <a:srgbClr val="0000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77" name="Прямая соединительная линия 8"/>
              <p:cNvSpPr/>
              <p:nvPr/>
            </p:nvSpPr>
            <p:spPr>
              <a:xfrm flipH="1">
                <a:off x="7380000" y="5099040"/>
                <a:ext cx="936720" cy="360"/>
              </a:xfrm>
              <a:prstGeom prst="line">
                <a:avLst/>
              </a:prstGeom>
              <a:ln>
                <a:solidFill>
                  <a:srgbClr val="0000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78" name="Прямая соединительная линия 9"/>
              <p:cNvSpPr/>
              <p:nvPr/>
            </p:nvSpPr>
            <p:spPr>
              <a:xfrm flipH="1">
                <a:off x="7380000" y="4373280"/>
                <a:ext cx="936720" cy="360"/>
              </a:xfrm>
              <a:prstGeom prst="line">
                <a:avLst/>
              </a:prstGeom>
              <a:ln>
                <a:solidFill>
                  <a:srgbClr val="0000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79" name="Прямая соединительная линия 10"/>
              <p:cNvSpPr/>
              <p:nvPr/>
            </p:nvSpPr>
            <p:spPr>
              <a:xfrm flipH="1">
                <a:off x="7380000" y="3585960"/>
                <a:ext cx="936720" cy="360"/>
              </a:xfrm>
              <a:prstGeom prst="line">
                <a:avLst/>
              </a:prstGeom>
              <a:ln>
                <a:solidFill>
                  <a:srgbClr val="0000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80" name="Прямая соединительная линия 11"/>
              <p:cNvSpPr/>
              <p:nvPr/>
            </p:nvSpPr>
            <p:spPr>
              <a:xfrm flipH="1">
                <a:off x="7380000" y="2798640"/>
                <a:ext cx="936720" cy="360"/>
              </a:xfrm>
              <a:prstGeom prst="line">
                <a:avLst/>
              </a:prstGeom>
              <a:ln>
                <a:solidFill>
                  <a:srgbClr val="000000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281" name="Стрелка вниз 12"/>
            <p:cNvSpPr/>
            <p:nvPr/>
          </p:nvSpPr>
          <p:spPr>
            <a:xfrm>
              <a:off x="7812000" y="1628640"/>
              <a:ext cx="431280" cy="720360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BBE0E3"/>
            </a:solidFill>
            <a:ln>
              <a:solidFill>
                <a:srgbClr val="8AA5A7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2" name="Стрелка вниз 13"/>
            <p:cNvSpPr/>
            <p:nvPr/>
          </p:nvSpPr>
          <p:spPr>
            <a:xfrm rot="10800000">
              <a:off x="7275573" y="1557360"/>
              <a:ext cx="431280" cy="791640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BBE0E3"/>
            </a:solidFill>
            <a:ln>
              <a:solidFill>
                <a:srgbClr val="8AA5A7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Заголовок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4400" b="0" strike="noStrike" spc="-1">
                <a:solidFill>
                  <a:srgbClr val="000000"/>
                </a:solidFill>
                <a:latin typeface="Arial"/>
              </a:rPr>
              <a:t>Список</a:t>
            </a:r>
          </a:p>
        </p:txBody>
      </p:sp>
      <p:sp>
        <p:nvSpPr>
          <p:cNvPr id="284" name="Содержимое 2"/>
          <p:cNvSpPr txBox="1"/>
          <p:nvPr/>
        </p:nvSpPr>
        <p:spPr>
          <a:xfrm>
            <a:off x="539640" y="1197000"/>
            <a:ext cx="8229240" cy="262044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"/>
            </a:pPr>
            <a:r>
              <a:rPr lang="ru-RU" sz="2000" b="0" strike="noStrike" spc="-1" dirty="0">
                <a:solidFill>
                  <a:srgbClr val="000000"/>
                </a:solidFill>
                <a:latin typeface="Arial"/>
              </a:rPr>
              <a:t>Список – набор данных, к которым возможен последовательный доступ. </a:t>
            </a:r>
          </a:p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"/>
            </a:pPr>
            <a:r>
              <a:rPr lang="ru-RU" sz="2000" b="0" strike="noStrike" spc="-1" dirty="0">
                <a:solidFill>
                  <a:srgbClr val="000000"/>
                </a:solidFill>
                <a:latin typeface="Arial"/>
              </a:rPr>
              <a:t>Количество элементов в списке может изменяться в процессе работы программы.</a:t>
            </a: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lang="ru-RU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5" name="Овал 23"/>
          <p:cNvSpPr/>
          <p:nvPr/>
        </p:nvSpPr>
        <p:spPr>
          <a:xfrm>
            <a:off x="133877" y="2881080"/>
            <a:ext cx="2304720" cy="936360"/>
          </a:xfrm>
          <a:prstGeom prst="ellipse">
            <a:avLst/>
          </a:prstGeom>
          <a:solidFill>
            <a:srgbClr val="BBE0E3"/>
          </a:solidFill>
          <a:ln>
            <a:solidFill>
              <a:srgbClr val="8AA5A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6" name="Овал 24"/>
          <p:cNvSpPr/>
          <p:nvPr/>
        </p:nvSpPr>
        <p:spPr>
          <a:xfrm>
            <a:off x="3302597" y="2881080"/>
            <a:ext cx="2304720" cy="936360"/>
          </a:xfrm>
          <a:prstGeom prst="ellipse">
            <a:avLst/>
          </a:prstGeom>
          <a:solidFill>
            <a:srgbClr val="BBE0E3"/>
          </a:solidFill>
          <a:ln>
            <a:solidFill>
              <a:srgbClr val="8AA5A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7" name="Овал 26"/>
          <p:cNvSpPr/>
          <p:nvPr/>
        </p:nvSpPr>
        <p:spPr>
          <a:xfrm>
            <a:off x="6337037" y="2961720"/>
            <a:ext cx="2303280" cy="934560"/>
          </a:xfrm>
          <a:prstGeom prst="ellipse">
            <a:avLst/>
          </a:prstGeom>
          <a:solidFill>
            <a:srgbClr val="BBE0E3"/>
          </a:solidFill>
          <a:ln>
            <a:solidFill>
              <a:srgbClr val="8AA5A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8" name="Стрелка вправо 27"/>
          <p:cNvSpPr/>
          <p:nvPr/>
        </p:nvSpPr>
        <p:spPr>
          <a:xfrm>
            <a:off x="2583317" y="3601800"/>
            <a:ext cx="502920" cy="2156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BBE0E3"/>
          </a:solidFill>
          <a:ln>
            <a:solidFill>
              <a:srgbClr val="8AA5A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9" name="Стрелка вправо 29"/>
          <p:cNvSpPr/>
          <p:nvPr/>
        </p:nvSpPr>
        <p:spPr>
          <a:xfrm>
            <a:off x="5750237" y="3673440"/>
            <a:ext cx="504360" cy="2156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BBE0E3"/>
          </a:solidFill>
          <a:ln>
            <a:solidFill>
              <a:srgbClr val="8AA5A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0" name="Стрелка вправо 31"/>
          <p:cNvSpPr/>
          <p:nvPr/>
        </p:nvSpPr>
        <p:spPr>
          <a:xfrm rot="10800000">
            <a:off x="2583677" y="3025800"/>
            <a:ext cx="502920" cy="2156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BBE0E3"/>
          </a:solidFill>
          <a:ln>
            <a:solidFill>
              <a:srgbClr val="8AA5A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1" name="Стрелка вправо 32"/>
          <p:cNvSpPr/>
          <p:nvPr/>
        </p:nvSpPr>
        <p:spPr>
          <a:xfrm rot="10800000">
            <a:off x="5750957" y="3098880"/>
            <a:ext cx="504360" cy="2156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BBE0E3"/>
          </a:solidFill>
          <a:ln>
            <a:solidFill>
              <a:srgbClr val="8AA5A7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294FD74-4E85-4302-9A07-54D923D0D0D0}"/>
              </a:ext>
            </a:extLst>
          </p:cNvPr>
          <p:cNvSpPr txBox="1"/>
          <p:nvPr/>
        </p:nvSpPr>
        <p:spPr>
          <a:xfrm>
            <a:off x="646905" y="4469288"/>
            <a:ext cx="8994527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3040" lvl="1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"/>
            </a:pPr>
            <a:r>
              <a:rPr lang="ru-RU" sz="1800" b="0" strike="noStrike" spc="-1" dirty="0">
                <a:solidFill>
                  <a:srgbClr val="000000"/>
                </a:solidFill>
                <a:latin typeface="Arial"/>
              </a:rPr>
              <a:t>добавление элемента в список;</a:t>
            </a:r>
          </a:p>
          <a:p>
            <a:pPr marL="743040" lvl="1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"/>
            </a:pPr>
            <a:r>
              <a:rPr lang="ru-RU" sz="1800" b="0" strike="noStrike" spc="-1" dirty="0">
                <a:solidFill>
                  <a:srgbClr val="000000"/>
                </a:solidFill>
                <a:latin typeface="Arial"/>
              </a:rPr>
              <a:t>удаление элемента из списка;</a:t>
            </a:r>
          </a:p>
          <a:p>
            <a:pPr marL="743040" lvl="1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"/>
            </a:pPr>
            <a:r>
              <a:rPr lang="ru-RU" spc="-1" dirty="0">
                <a:solidFill>
                  <a:srgbClr val="000000"/>
                </a:solidFill>
                <a:latin typeface="Arial"/>
              </a:rPr>
              <a:t>получение следующего элемента;</a:t>
            </a:r>
            <a:endParaRPr lang="ru-RU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3661</TotalTime>
  <Words>3124</Words>
  <Application>Microsoft Office PowerPoint</Application>
  <PresentationFormat>Экран (4:3)</PresentationFormat>
  <Paragraphs>397</Paragraphs>
  <Slides>55</Slides>
  <Notes>16</Notes>
  <HiddenSlides>4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3</vt:i4>
      </vt:variant>
      <vt:variant>
        <vt:lpstr>Заголовки слайдов</vt:lpstr>
      </vt:variant>
      <vt:variant>
        <vt:i4>55</vt:i4>
      </vt:variant>
    </vt:vector>
  </HeadingPairs>
  <TitlesOfParts>
    <vt:vector size="63" baseType="lpstr">
      <vt:lpstr>Arial</vt:lpstr>
      <vt:lpstr>StarSymbol</vt:lpstr>
      <vt:lpstr>Symbol</vt:lpstr>
      <vt:lpstr>Times New Roman</vt:lpstr>
      <vt:lpstr>Wingdings</vt:lpstr>
      <vt:lpstr>Office Theme</vt:lpstr>
      <vt:lpstr>Office Theme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Множество</vt:lpstr>
      <vt:lpstr>Вектор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Класс ArrayList </vt:lpstr>
      <vt:lpstr>Класс ArrayList </vt:lpstr>
      <vt:lpstr>Презентация PowerPoint</vt:lpstr>
      <vt:lpstr>Hashtable  </vt:lpstr>
      <vt:lpstr>Hashtable  </vt:lpstr>
      <vt:lpstr>Hashtable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Список List&lt;T&gt;</vt:lpstr>
      <vt:lpstr>Список List&lt;T&gt;</vt:lpstr>
      <vt:lpstr>Список List&lt;T&gt;</vt:lpstr>
      <vt:lpstr>Презентация PowerPoint</vt:lpstr>
      <vt:lpstr>Список List&lt;T&gt;</vt:lpstr>
      <vt:lpstr>Двухсвязный список LinkedList&lt;T&gt;</vt:lpstr>
      <vt:lpstr>Двухсвязный список LinkedList&lt;T&gt;</vt:lpstr>
      <vt:lpstr>Презентация PowerPoint</vt:lpstr>
      <vt:lpstr>Презентация PowerPoint</vt:lpstr>
      <vt:lpstr>Queue&lt;T&gt; и Stack&lt;T&gt;</vt:lpstr>
      <vt:lpstr>Queue&lt;T&gt; и Stack&lt;T&gt;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PSTU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Реализация абстракций данных</dc:title>
  <dc:subject/>
  <dc:creator>Дмитрий</dc:creator>
  <dc:description/>
  <cp:lastModifiedBy>Olga Vikenteva</cp:lastModifiedBy>
  <cp:revision>106</cp:revision>
  <dcterms:created xsi:type="dcterms:W3CDTF">2009-03-11T13:02:02Z</dcterms:created>
  <dcterms:modified xsi:type="dcterms:W3CDTF">2024-03-04T15:31:50Z</dcterms:modified>
  <dc:language>ru-RU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15</vt:i4>
  </property>
  <property fmtid="{D5CDD505-2E9C-101B-9397-08002B2CF9AE}" pid="3" name="PresentationFormat">
    <vt:lpwstr>Экран (4:3)</vt:lpwstr>
  </property>
  <property fmtid="{D5CDD505-2E9C-101B-9397-08002B2CF9AE}" pid="4" name="Slides">
    <vt:i4>89</vt:i4>
  </property>
</Properties>
</file>