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6" r:id="rId2"/>
    <p:sldId id="288" r:id="rId3"/>
    <p:sldId id="289" r:id="rId4"/>
    <p:sldId id="290" r:id="rId5"/>
    <p:sldId id="291" r:id="rId6"/>
    <p:sldId id="292" r:id="rId7"/>
    <p:sldId id="370" r:id="rId8"/>
    <p:sldId id="361" r:id="rId9"/>
    <p:sldId id="362" r:id="rId10"/>
    <p:sldId id="363" r:id="rId11"/>
    <p:sldId id="364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59" r:id="rId23"/>
    <p:sldId id="358" r:id="rId24"/>
    <p:sldId id="326" r:id="rId25"/>
    <p:sldId id="327" r:id="rId26"/>
    <p:sldId id="328" r:id="rId27"/>
    <p:sldId id="297" r:id="rId28"/>
    <p:sldId id="298" r:id="rId29"/>
    <p:sldId id="299" r:id="rId30"/>
    <p:sldId id="300" r:id="rId31"/>
    <p:sldId id="302" r:id="rId32"/>
    <p:sldId id="301" r:id="rId33"/>
    <p:sldId id="369" r:id="rId34"/>
    <p:sldId id="372" r:id="rId35"/>
    <p:sldId id="294" r:id="rId36"/>
    <p:sldId id="313" r:id="rId37"/>
    <p:sldId id="314" r:id="rId38"/>
    <p:sldId id="371" r:id="rId39"/>
    <p:sldId id="315" r:id="rId40"/>
    <p:sldId id="317" r:id="rId41"/>
    <p:sldId id="318" r:id="rId42"/>
    <p:sldId id="319" r:id="rId43"/>
    <p:sldId id="320" r:id="rId44"/>
    <p:sldId id="360" r:id="rId45"/>
    <p:sldId id="321" r:id="rId46"/>
    <p:sldId id="322" r:id="rId47"/>
    <p:sldId id="323" r:id="rId48"/>
    <p:sldId id="324" r:id="rId49"/>
    <p:sldId id="365" r:id="rId50"/>
    <p:sldId id="367" r:id="rId51"/>
    <p:sldId id="269" r:id="rId52"/>
    <p:sldId id="346" r:id="rId53"/>
    <p:sldId id="329" r:id="rId54"/>
    <p:sldId id="347" r:id="rId55"/>
    <p:sldId id="354" r:id="rId56"/>
    <p:sldId id="348" r:id="rId57"/>
    <p:sldId id="349" r:id="rId58"/>
    <p:sldId id="350" r:id="rId59"/>
    <p:sldId id="351" r:id="rId60"/>
    <p:sldId id="352" r:id="rId61"/>
    <p:sldId id="353" r:id="rId62"/>
    <p:sldId id="330" r:id="rId63"/>
    <p:sldId id="331" r:id="rId64"/>
    <p:sldId id="332" r:id="rId65"/>
    <p:sldId id="333" r:id="rId66"/>
    <p:sldId id="334" r:id="rId67"/>
    <p:sldId id="345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2" r:id="rId76"/>
    <p:sldId id="344" r:id="rId77"/>
    <p:sldId id="355" r:id="rId78"/>
    <p:sldId id="356" r:id="rId79"/>
    <p:sldId id="357" r:id="rId80"/>
    <p:sldId id="368" r:id="rId8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72157" autoAdjust="0"/>
  </p:normalViewPr>
  <p:slideViewPr>
    <p:cSldViewPr>
      <p:cViewPr varScale="1">
        <p:scale>
          <a:sx n="59" d="100"/>
          <a:sy n="59" d="100"/>
        </p:scale>
        <p:origin x="2179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20F23-280E-4DDB-A7B9-F8A603F91843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71A32-C138-46B8-81E0-FC9D8FBAE6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780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устроены коллекции внутри</a:t>
            </a:r>
          </a:p>
          <a:p>
            <a:endParaRPr lang="ru-RU" dirty="0"/>
          </a:p>
          <a:p>
            <a:r>
              <a:rPr lang="ru-RU" dirty="0"/>
              <a:t>Чтобы писать свои классы – коллекции, чтобы понимать как работают методы в стандартных коллекциях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71A32-C138-46B8-81E0-FC9D8FBAE68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932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71A32-C138-46B8-81E0-FC9D8FBAE68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696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КУД лаб 12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71A32-C138-46B8-81E0-FC9D8FBAE68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313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КУД лаб 12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71A32-C138-46B8-81E0-FC9D8FBAE68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206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71A32-C138-46B8-81E0-FC9D8FBAE68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512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Подводные камни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71A32-C138-46B8-81E0-FC9D8FBAE68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325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2 задача без пар</a:t>
            </a:r>
          </a:p>
          <a:p>
            <a:r>
              <a:rPr lang="ru-RU" dirty="0"/>
              <a:t>Коллекция с парами - +1 балл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71A32-C138-46B8-81E0-FC9D8FBAE68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127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 dirty="0"/>
              <a:t>Каждый элемент массива представляет собой указатель на начало списка. </a:t>
            </a:r>
          </a:p>
          <a:p>
            <a:r>
              <a:rPr lang="ru-RU" altLang="ru-RU" dirty="0"/>
              <a:t>При помещении элемента в структуру сначала вычисляется хеш-функция  и в зависимости от полученного результата элемент помещается в один из списков, полученное значение является индексом массива. </a:t>
            </a:r>
          </a:p>
          <a:p>
            <a:r>
              <a:rPr lang="ru-RU" altLang="ru-RU" dirty="0"/>
              <a:t>Число хранимых элементов делённое на размер массива (число возможных значений хэш-функции) называется коэффициентом заполнения хэш-таблицы</a:t>
            </a:r>
          </a:p>
        </p:txBody>
      </p:sp>
      <p:sp>
        <p:nvSpPr>
          <p:cNvPr id="5837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C15DF66-93C8-43C8-B872-0481B51DCA37}" type="slidenum">
              <a:rPr lang="ru-RU" altLang="ru-RU" smtClean="0"/>
              <a:pPr eaLnBrk="1" hangingPunct="1"/>
              <a:t>26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437184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1200" b="0" strike="noStrike" spc="-1" dirty="0">
                <a:solidFill>
                  <a:srgbClr val="000000"/>
                </a:solidFill>
                <a:latin typeface="Arial"/>
              </a:rPr>
              <a:t>Коэффициент загрузки оказывает влияние на общий размер </a:t>
            </a:r>
            <a:r>
              <a:rPr lang="ru-RU" sz="1200" b="0" strike="noStrike" spc="-1" dirty="0" err="1">
                <a:solidFill>
                  <a:srgbClr val="000000"/>
                </a:solidFill>
                <a:latin typeface="Arial"/>
              </a:rPr>
              <a:t>хеш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</a:rPr>
              <a:t>-</a:t>
            </a:r>
            <a:r>
              <a:rPr lang="ru-RU" sz="1200" b="0" strike="noStrike" spc="-1" dirty="0">
                <a:solidFill>
                  <a:srgbClr val="000000"/>
                </a:solidFill>
                <a:latin typeface="Arial"/>
              </a:rPr>
              <a:t>таблицы и ожидаемое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1200" b="0" strike="noStrike" spc="-1" dirty="0">
                <a:solidFill>
                  <a:srgbClr val="000000"/>
                </a:solidFill>
                <a:latin typeface="Arial"/>
              </a:rPr>
              <a:t>количество просмотров, необходимое при возникновении коллизии. 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1200" b="0" strike="noStrike" spc="-1" dirty="0">
                <a:solidFill>
                  <a:srgbClr val="000000"/>
                </a:solidFill>
                <a:latin typeface="Arial"/>
              </a:rPr>
              <a:t>Более высокий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1200" b="0" strike="noStrike" spc="-1" dirty="0">
                <a:solidFill>
                  <a:srgbClr val="000000"/>
                </a:solidFill>
                <a:latin typeface="Arial"/>
              </a:rPr>
              <a:t>коэффициент загрузки, который позволяет иметь относительно плотную </a:t>
            </a:r>
            <a:r>
              <a:rPr lang="ru-RU" sz="1200" b="0" strike="noStrike" spc="-1" dirty="0" err="1">
                <a:solidFill>
                  <a:srgbClr val="000000"/>
                </a:solidFill>
                <a:latin typeface="Arial"/>
              </a:rPr>
              <a:t>хеш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</a:rPr>
              <a:t>-</a:t>
            </a:r>
            <a:r>
              <a:rPr lang="ru-RU" sz="1200" b="0" strike="noStrike" spc="-1" dirty="0">
                <a:solidFill>
                  <a:srgbClr val="000000"/>
                </a:solidFill>
                <a:latin typeface="Arial"/>
              </a:rPr>
              <a:t>таблицу,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1200" b="0" strike="noStrike" spc="-1" dirty="0">
                <a:solidFill>
                  <a:srgbClr val="000000"/>
                </a:solidFill>
                <a:latin typeface="Arial"/>
              </a:rPr>
              <a:t>требует меньше памяти, но большего числа просмотров при возникновении коллизии, чем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1200" b="0" strike="noStrike" spc="-1" dirty="0">
                <a:solidFill>
                  <a:srgbClr val="000000"/>
                </a:solidFill>
                <a:latin typeface="Arial"/>
              </a:rPr>
              <a:t>разреженная </a:t>
            </a:r>
            <a:r>
              <a:rPr lang="ru-RU" sz="1200" b="0" strike="noStrike" spc="-1" dirty="0" err="1">
                <a:solidFill>
                  <a:srgbClr val="000000"/>
                </a:solidFill>
                <a:latin typeface="Arial"/>
              </a:rPr>
              <a:t>хеш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</a:rPr>
              <a:t>-</a:t>
            </a:r>
            <a:r>
              <a:rPr lang="ru-RU" sz="1200" b="0" strike="noStrike" spc="-1" dirty="0">
                <a:solidFill>
                  <a:srgbClr val="000000"/>
                </a:solidFill>
                <a:latin typeface="Arial"/>
              </a:rPr>
              <a:t>таблица.</a:t>
            </a:r>
          </a:p>
          <a:p>
            <a:endParaRPr lang="ru-RU" dirty="0"/>
          </a:p>
          <a:p>
            <a:r>
              <a:rPr lang="ru-RU" dirty="0"/>
              <a:t>Коллизия:</a:t>
            </a:r>
          </a:p>
          <a:p>
            <a:endParaRPr lang="ru-RU" dirty="0"/>
          </a:p>
          <a:p>
            <a:pPr marL="228600" indent="-228600">
              <a:buAutoNum type="arabicPeriod"/>
            </a:pPr>
            <a:r>
              <a:rPr lang="ru-RU" dirty="0"/>
              <a:t>Ищем первую свободную ячейку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dirty="0"/>
              <a:t>Используем несколько формул для вычисления хеш-кода: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Arial"/>
              </a:rPr>
              <a:t>Hk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</a:rPr>
              <a:t>(key) = [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Arial"/>
              </a:rPr>
              <a:t>GetHash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</a:rPr>
              <a:t>(key) + k * (1 + (((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Arial"/>
              </a:rPr>
              <a:t>GetHash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</a:rPr>
              <a:t>(key) &gt;&gt; 5) + 1) % (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Arial"/>
              </a:rPr>
              <a:t>hashsize</a:t>
            </a:r>
            <a:r>
              <a:rPr lang="en-US" sz="1200" b="1" strike="noStrike" spc="-1" dirty="0">
                <a:solidFill>
                  <a:srgbClr val="000000"/>
                </a:solidFill>
                <a:latin typeface="Arial"/>
              </a:rPr>
              <a:t> –1)))] % </a:t>
            </a:r>
            <a:r>
              <a:rPr lang="en-US" sz="1200" b="1" strike="noStrike" spc="-1" dirty="0" err="1">
                <a:solidFill>
                  <a:srgbClr val="000000"/>
                </a:solidFill>
                <a:latin typeface="Arial"/>
              </a:rPr>
              <a:t>hashsize</a:t>
            </a:r>
            <a:endParaRPr lang="ru-RU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ru-RU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strike="noStrike" spc="-1" dirty="0">
                <a:solidFill>
                  <a:srgbClr val="000000"/>
                </a:solidFill>
                <a:latin typeface="Arial"/>
              </a:rPr>
              <a:t>Повторное хеширование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</a:rPr>
              <a:t>rehashing)</a:t>
            </a:r>
            <a:r>
              <a:rPr lang="ru-RU" sz="1200" b="0" i="1" strike="noStrike" spc="-1" dirty="0">
                <a:solidFill>
                  <a:srgbClr val="000000"/>
                </a:solidFill>
                <a:latin typeface="Arial"/>
              </a:rPr>
              <a:t>:</a:t>
            </a:r>
            <a:endParaRPr lang="ru-RU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1200" b="0" strike="noStrike" spc="-1" dirty="0">
                <a:solidFill>
                  <a:srgbClr val="000000"/>
                </a:solidFill>
                <a:latin typeface="Arial"/>
              </a:rPr>
              <a:t>Пусть имеется набор различных </a:t>
            </a:r>
            <a:r>
              <a:rPr lang="ru-RU" sz="1200" b="0" strike="noStrike" spc="-1" dirty="0" err="1">
                <a:solidFill>
                  <a:srgbClr val="000000"/>
                </a:solidFill>
                <a:latin typeface="Arial"/>
              </a:rPr>
              <a:t>хеш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</a:rPr>
              <a:t>-</a:t>
            </a:r>
            <a:r>
              <a:rPr lang="ru-RU" sz="1200" b="0" strike="noStrike" spc="-1" dirty="0">
                <a:solidFill>
                  <a:srgbClr val="000000"/>
                </a:solidFill>
                <a:latin typeface="Arial"/>
              </a:rPr>
              <a:t>функций </a:t>
            </a:r>
            <a:r>
              <a:rPr lang="ru-RU" sz="1200" b="0" i="1" strike="noStrike" spc="-1" dirty="0">
                <a:solidFill>
                  <a:srgbClr val="000000"/>
                </a:solidFill>
                <a:latin typeface="Arial"/>
              </a:rPr>
              <a:t>H1 ... </a:t>
            </a:r>
            <a:r>
              <a:rPr lang="ru-RU" sz="1200" b="0" i="1" strike="noStrike" spc="-1" dirty="0" err="1">
                <a:solidFill>
                  <a:srgbClr val="000000"/>
                </a:solidFill>
                <a:latin typeface="Arial"/>
              </a:rPr>
              <a:t>Hn</a:t>
            </a:r>
            <a:r>
              <a:rPr lang="ru-RU" sz="1200" b="0" i="1" strike="noStrike" spc="-1" dirty="0">
                <a:solidFill>
                  <a:srgbClr val="000000"/>
                </a:solidFill>
                <a:latin typeface="Arial"/>
              </a:rPr>
              <a:t>, и при вставке или извлечении элемента из </a:t>
            </a:r>
            <a:r>
              <a:rPr lang="ru-RU" sz="1200" b="0" i="1" strike="noStrike" spc="-1" dirty="0" err="1">
                <a:solidFill>
                  <a:srgbClr val="000000"/>
                </a:solidFill>
                <a:latin typeface="Arial"/>
              </a:rPr>
              <a:t>хеш</a:t>
            </a:r>
            <a:r>
              <a:rPr lang="en-US" sz="1200" b="0" i="1" strike="noStrike" spc="-1" dirty="0">
                <a:solidFill>
                  <a:srgbClr val="000000"/>
                </a:solidFill>
                <a:latin typeface="Arial"/>
              </a:rPr>
              <a:t>-</a:t>
            </a:r>
            <a:r>
              <a:rPr lang="ru-RU" sz="1200" b="0" i="1" strike="noStrike" spc="-1" dirty="0">
                <a:solidFill>
                  <a:srgbClr val="000000"/>
                </a:solidFill>
                <a:latin typeface="Arial"/>
              </a:rPr>
              <a:t>таблицы </a:t>
            </a:r>
            <a:r>
              <a:rPr lang="ru-RU" sz="1200" b="0" strike="noStrike" spc="-1" dirty="0">
                <a:solidFill>
                  <a:srgbClr val="000000"/>
                </a:solidFill>
                <a:latin typeface="Arial"/>
              </a:rPr>
              <a:t>первоначально используется функция </a:t>
            </a:r>
            <a:r>
              <a:rPr lang="ru-RU" sz="1200" b="0" i="1" strike="noStrike" spc="-1" dirty="0">
                <a:solidFill>
                  <a:srgbClr val="000000"/>
                </a:solidFill>
                <a:latin typeface="Arial"/>
              </a:rPr>
              <a:t>H1. </a:t>
            </a:r>
            <a:endParaRPr lang="ru-RU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1200" b="0" i="1" strike="noStrike" spc="-1" dirty="0">
                <a:solidFill>
                  <a:srgbClr val="000000"/>
                </a:solidFill>
                <a:latin typeface="Arial"/>
              </a:rPr>
              <a:t>Если это приводит к коллизии, то производится </a:t>
            </a:r>
            <a:r>
              <a:rPr lang="ru-RU" sz="1200" b="0" strike="noStrike" spc="-1" dirty="0">
                <a:solidFill>
                  <a:srgbClr val="000000"/>
                </a:solidFill>
                <a:latin typeface="Arial"/>
              </a:rPr>
              <a:t>попытка использования </a:t>
            </a:r>
            <a:r>
              <a:rPr lang="ru-RU" sz="1200" b="0" strike="noStrike" spc="-1" dirty="0" err="1">
                <a:solidFill>
                  <a:srgbClr val="000000"/>
                </a:solidFill>
                <a:latin typeface="Arial"/>
              </a:rPr>
              <a:t>хеш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</a:rPr>
              <a:t>-</a:t>
            </a:r>
            <a:r>
              <a:rPr lang="ru-RU" sz="1200" b="0" strike="noStrike" spc="-1" dirty="0">
                <a:solidFill>
                  <a:srgbClr val="000000"/>
                </a:solidFill>
                <a:latin typeface="Arial"/>
              </a:rPr>
              <a:t>функции </a:t>
            </a:r>
            <a:r>
              <a:rPr lang="ru-RU" sz="1200" b="0" i="1" strike="noStrike" spc="-1" dirty="0">
                <a:solidFill>
                  <a:srgbClr val="000000"/>
                </a:solidFill>
                <a:latin typeface="Arial"/>
              </a:rPr>
              <a:t>H2 и так далее вплоть до </a:t>
            </a:r>
            <a:r>
              <a:rPr lang="ru-RU" sz="1200" b="0" i="1" strike="noStrike" spc="-1" dirty="0" err="1">
                <a:solidFill>
                  <a:srgbClr val="000000"/>
                </a:solidFill>
                <a:latin typeface="Arial"/>
              </a:rPr>
              <a:t>Hn</a:t>
            </a:r>
            <a:r>
              <a:rPr lang="ru-RU" sz="1200" b="0" i="1" strike="noStrike" spc="-1" dirty="0">
                <a:solidFill>
                  <a:srgbClr val="000000"/>
                </a:solidFill>
                <a:latin typeface="Arial"/>
              </a:rPr>
              <a:t> при необходимости. </a:t>
            </a:r>
            <a:endParaRPr lang="ru-RU" sz="12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71A32-C138-46B8-81E0-FC9D8FBAE68A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785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71A32-C138-46B8-81E0-FC9D8FBAE68A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708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ИСД – балансировка по высоте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71A32-C138-46B8-81E0-FC9D8FBAE68A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476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12529"/>
                </a:solidFill>
                <a:effectLst/>
                <a:latin typeface="system-ui"/>
              </a:rPr>
              <a:t>идеально сбалансированного дерева  поиск будет завершен за число шагов, которые не превышают высоту дерева или за О(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log N)</a:t>
            </a:r>
            <a:endParaRPr lang="ru-RU" altLang="ru-RU" dirty="0"/>
          </a:p>
          <a:p>
            <a:r>
              <a:rPr lang="ru-RU" altLang="ru-RU" dirty="0"/>
              <a:t>АВЛ</a:t>
            </a:r>
            <a:r>
              <a:rPr lang="en-US" altLang="ru-RU" dirty="0"/>
              <a:t> (</a:t>
            </a:r>
            <a:r>
              <a:rPr lang="ru-RU" altLang="ru-RU" dirty="0"/>
              <a:t>Адельсон-Вельский и Ландис) -дерево=ИСД+</a:t>
            </a:r>
            <a:r>
              <a:rPr lang="en-US" altLang="ru-RU" dirty="0"/>
              <a:t>BST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71A32-C138-46B8-81E0-FC9D8FBAE68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6448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дерево организовано таким образом, что для каждого узла все ключи его левого поддерева меньше ключа этого узла, а все ключи его правого поддерева  - больше называется </a:t>
            </a:r>
            <a:r>
              <a:rPr lang="ru-RU" b="1" i="1" dirty="0"/>
              <a:t>деревом поиска</a:t>
            </a:r>
            <a:r>
              <a:rPr lang="ru-RU" dirty="0"/>
              <a:t>. Одинаковые ключи не допускаются. </a:t>
            </a:r>
          </a:p>
          <a:p>
            <a:r>
              <a:rPr lang="ru-RU" dirty="0"/>
              <a:t>В </a:t>
            </a:r>
            <a:r>
              <a:rPr lang="ru-RU" b="1" i="1" dirty="0"/>
              <a:t>идеально сбалансированном дереве</a:t>
            </a:r>
            <a:r>
              <a:rPr lang="ru-RU" dirty="0"/>
              <a:t> количество узлов в справа и слева отличается не более, чем на единицу</a:t>
            </a:r>
          </a:p>
          <a:p>
            <a:r>
              <a:rPr lang="ru-RU" dirty="0"/>
              <a:t>АВЛ -  придуманы 1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962 году советскими учеными Адельсон-Вельским и Ландисом. ИСД +Д. поиска</a:t>
            </a: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Особенностью АВЛ-дерева является то, что оно является сбалансированным в следующем смысле: </a:t>
            </a:r>
            <a:r>
              <a:rPr lang="ru-RU" b="0" i="1" dirty="0">
                <a:solidFill>
                  <a:srgbClr val="333333"/>
                </a:solidFill>
                <a:effectLst/>
                <a:latin typeface="-apple-system"/>
              </a:rPr>
              <a:t>для любого узла дерева высота его правого поддерева отличается от высоты левого поддерева не более чем на единицу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. </a:t>
            </a:r>
          </a:p>
          <a:p>
            <a:r>
              <a:rPr lang="ru-RU" b="1" i="0" dirty="0">
                <a:solidFill>
                  <a:srgbClr val="242F33"/>
                </a:solidFill>
                <a:effectLst/>
                <a:latin typeface="PT Serif" panose="020A0603040505020204" pitchFamily="18" charset="-52"/>
              </a:rPr>
              <a:t>АВЛ-дерево</a:t>
            </a:r>
            <a:r>
              <a:rPr lang="ru-RU" b="0" i="0" dirty="0">
                <a:solidFill>
                  <a:srgbClr val="242F33"/>
                </a:solidFill>
                <a:effectLst/>
                <a:latin typeface="PT Serif" panose="020A0603040505020204" pitchFamily="18" charset="-52"/>
              </a:rPr>
              <a:t> — сбалансированное по высоте двоичное дерево поиска: для каждой его вершины высота её двух поддеревьев различается не более чем на 1. То есть, по сути - идеально сбалансированное дерево.</a:t>
            </a:r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ru-RU" b="1" i="0" dirty="0">
                <a:solidFill>
                  <a:srgbClr val="242F33"/>
                </a:solidFill>
                <a:effectLst/>
                <a:latin typeface="PT Serif" panose="020A0603040505020204" pitchFamily="18" charset="-52"/>
              </a:rPr>
              <a:t>Красно-черное дерево</a:t>
            </a:r>
            <a:r>
              <a:rPr lang="ru-RU" b="0" i="0" dirty="0">
                <a:solidFill>
                  <a:srgbClr val="242F33"/>
                </a:solidFill>
                <a:effectLst/>
                <a:latin typeface="PT Serif" panose="020A0603040505020204" pitchFamily="18" charset="-52"/>
              </a:rPr>
              <a:t> - еще один вид самобалансирующихся деревьев, только дерево не идеально, а "примерно" сбалансированно. В каждую вершину добавляется еще одно поле - бит, отвечающий цвету (красный или черный). С помощью этого поддерживаются следующие свойства: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242F33"/>
                </a:solidFill>
                <a:effectLst/>
                <a:latin typeface="PT Serif" panose="020A0603040505020204" pitchFamily="18" charset="-52"/>
              </a:rPr>
              <a:t>1. Узел либо красный, либо чёрный.</a:t>
            </a:r>
            <a:br>
              <a:rPr lang="ru-RU" dirty="0"/>
            </a:br>
            <a:r>
              <a:rPr lang="ru-RU" b="0" i="0" dirty="0">
                <a:solidFill>
                  <a:srgbClr val="242F33"/>
                </a:solidFill>
                <a:effectLst/>
                <a:latin typeface="PT Serif" panose="020A0603040505020204" pitchFamily="18" charset="-52"/>
              </a:rPr>
              <a:t>2. Корень — чёрный.</a:t>
            </a:r>
            <a:br>
              <a:rPr lang="ru-RU" dirty="0"/>
            </a:br>
            <a:r>
              <a:rPr lang="ru-RU" b="0" i="0" dirty="0">
                <a:solidFill>
                  <a:srgbClr val="242F33"/>
                </a:solidFill>
                <a:effectLst/>
                <a:latin typeface="PT Serif" panose="020A0603040505020204" pitchFamily="18" charset="-52"/>
              </a:rPr>
              <a:t>3. Все листья — черные.</a:t>
            </a:r>
            <a:br>
              <a:rPr lang="ru-RU" dirty="0"/>
            </a:br>
            <a:r>
              <a:rPr lang="ru-RU" b="0" i="0" dirty="0">
                <a:solidFill>
                  <a:srgbClr val="242F33"/>
                </a:solidFill>
                <a:effectLst/>
                <a:latin typeface="PT Serif" panose="020A0603040505020204" pitchFamily="18" charset="-52"/>
              </a:rPr>
              <a:t>4. Оба потомка каждого красного узла — черные.</a:t>
            </a:r>
            <a:br>
              <a:rPr lang="ru-RU" dirty="0"/>
            </a:br>
            <a:r>
              <a:rPr lang="ru-RU" b="0" i="0" dirty="0">
                <a:solidFill>
                  <a:srgbClr val="242F33"/>
                </a:solidFill>
                <a:effectLst/>
                <a:latin typeface="PT Serif" panose="020A0603040505020204" pitchFamily="18" charset="-52"/>
              </a:rPr>
              <a:t>5. Всякий простой путь от данного узла до любого листового узла, являющегося его потомком, содержит одинаковое число черных узлов.</a:t>
            </a:r>
            <a:br>
              <a:rPr lang="ru-RU" dirty="0"/>
            </a:br>
            <a:r>
              <a:rPr lang="ru-RU" b="0" i="0" dirty="0">
                <a:solidFill>
                  <a:srgbClr val="242F33"/>
                </a:solidFill>
                <a:effectLst/>
                <a:latin typeface="PT Serif" panose="020A0603040505020204" pitchFamily="18" charset="-52"/>
              </a:rPr>
              <a:t>Эти ограничения реализуют критическое свойство красно-черных деревьев: путь от корня до самого дальнего листа не более чем в два раза длиннее пути от корня до ближайшего листа.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242F33"/>
                </a:solidFill>
                <a:effectLst/>
                <a:latin typeface="PT Serif" panose="020A0603040505020204" pitchFamily="18" charset="-52"/>
              </a:rPr>
              <a:t>Разница. Так как в идеально сбалансированном дереве много ресурсов тратится на поддержание сбалансированности, рекомендуется использовать его в ситуации, когда вставка/удаление происходит существенно реже считывания. Красно-черные деревья, наоборот, тратят меньше ресурсов на поддержание сбалансированности (хотя здесь тоже есть </a:t>
            </a:r>
            <a:r>
              <a:rPr lang="ru-RU" b="0" i="0" dirty="0" err="1">
                <a:solidFill>
                  <a:srgbClr val="242F33"/>
                </a:solidFill>
                <a:effectLst/>
                <a:latin typeface="PT Serif" panose="020A0603040505020204" pitchFamily="18" charset="-52"/>
              </a:rPr>
              <a:t>перебалансировка</a:t>
            </a:r>
            <a:r>
              <a:rPr lang="ru-RU" b="0" i="0" dirty="0">
                <a:solidFill>
                  <a:srgbClr val="242F33"/>
                </a:solidFill>
                <a:effectLst/>
                <a:latin typeface="PT Serif" panose="020A0603040505020204" pitchFamily="18" charset="-52"/>
              </a:rPr>
              <a:t>), и их лучше использовать, когда вставка и чтение </a:t>
            </a:r>
            <a:r>
              <a:rPr lang="ru-RU" b="0" i="0" dirty="0" err="1">
                <a:solidFill>
                  <a:srgbClr val="242F33"/>
                </a:solidFill>
                <a:effectLst/>
                <a:latin typeface="PT Serif" panose="020A0603040505020204" pitchFamily="18" charset="-52"/>
              </a:rPr>
              <a:t>проиходят</a:t>
            </a:r>
            <a:r>
              <a:rPr lang="ru-RU" b="0" i="0" dirty="0">
                <a:solidFill>
                  <a:srgbClr val="242F33"/>
                </a:solidFill>
                <a:effectLst/>
                <a:latin typeface="PT Serif" panose="020A0603040505020204" pitchFamily="18" charset="-52"/>
              </a:rPr>
              <a:t> примерно с одинаковой частотой. Именно на основе красно-черных деревьев основываются большинство реализаций </a:t>
            </a:r>
            <a:r>
              <a:rPr lang="ru-RU" b="0" i="0" dirty="0" err="1">
                <a:solidFill>
                  <a:srgbClr val="242F33"/>
                </a:solidFill>
                <a:effectLst/>
                <a:latin typeface="PT Serif" panose="020A0603040505020204" pitchFamily="18" charset="-52"/>
              </a:rPr>
              <a:t>set</a:t>
            </a:r>
            <a:r>
              <a:rPr lang="ru-RU" b="0" i="0" dirty="0">
                <a:solidFill>
                  <a:srgbClr val="242F33"/>
                </a:solidFill>
                <a:effectLst/>
                <a:latin typeface="PT Serif" panose="020A0603040505020204" pitchFamily="18" charset="-52"/>
              </a:rPr>
              <a:t> и </a:t>
            </a:r>
            <a:r>
              <a:rPr lang="ru-RU" b="0" i="0" dirty="0" err="1">
                <a:solidFill>
                  <a:srgbClr val="242F33"/>
                </a:solidFill>
                <a:effectLst/>
                <a:latin typeface="PT Serif" panose="020A0603040505020204" pitchFamily="18" charset="-52"/>
              </a:rPr>
              <a:t>map</a:t>
            </a:r>
            <a:r>
              <a:rPr lang="ru-RU" b="0" i="0" dirty="0">
                <a:solidFill>
                  <a:srgbClr val="242F33"/>
                </a:solidFill>
                <a:effectLst/>
                <a:latin typeface="PT Serif" panose="020A0603040505020204" pitchFamily="18" charset="-52"/>
              </a:rPr>
              <a:t> из STL.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71A32-C138-46B8-81E0-FC9D8FBAE68A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8517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Поиск в глубину</a:t>
            </a:r>
          </a:p>
          <a:p>
            <a:r>
              <a:rPr lang="ru-RU" dirty="0"/>
              <a:t>Что будет если стек заменить на очередь? (поиск в ширину)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71A32-C138-46B8-81E0-FC9D8FBAE68A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012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добавление</a:t>
            </a:r>
          </a:p>
          <a:p>
            <a:r>
              <a:rPr lang="ru-RU" dirty="0"/>
              <a:t>Удаление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71A32-C138-46B8-81E0-FC9D8FBAE68A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7439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Самостоятельно!!!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71A32-C138-46B8-81E0-FC9D8FBAE68A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3523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71A32-C138-46B8-81E0-FC9D8FBAE68A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4791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</p:spPr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180000" y="5078520"/>
            <a:ext cx="6623640" cy="5856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 err="1">
                <a:solidFill>
                  <a:srgbClr val="FF0000"/>
                </a:solidFill>
                <a:latin typeface="Arial"/>
              </a:rPr>
              <a:t>IComparer</a:t>
            </a:r>
            <a:r>
              <a:rPr lang="ru-RU" sz="2000" b="0" strike="noStrike" spc="-1" dirty="0">
                <a:solidFill>
                  <a:srgbClr val="000000"/>
                </a:solidFill>
                <a:latin typeface="Arial"/>
              </a:rPr>
              <a:t> - позволяет сравнивать два объекта.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 err="1">
                <a:solidFill>
                  <a:srgbClr val="FF0000"/>
                </a:solidFill>
                <a:latin typeface="Arial"/>
              </a:rPr>
              <a:t>IEnumerable</a:t>
            </a:r>
            <a:r>
              <a:rPr lang="ru-RU" sz="2000" b="0" strike="noStrike" spc="-1" dirty="0">
                <a:solidFill>
                  <a:srgbClr val="000000"/>
                </a:solidFill>
                <a:latin typeface="Arial"/>
              </a:rPr>
              <a:t> - возвращает интерфейс </a:t>
            </a:r>
            <a:r>
              <a:rPr lang="ru-RU" sz="2000" b="0" strike="noStrike" spc="-1" dirty="0" err="1">
                <a:solidFill>
                  <a:srgbClr val="FF0000"/>
                </a:solidFill>
                <a:latin typeface="Arial"/>
              </a:rPr>
              <a:t>IEnumerator</a:t>
            </a:r>
            <a:r>
              <a:rPr lang="ru-RU" sz="2000" b="0" strike="noStrike" spc="-1" dirty="0">
                <a:solidFill>
                  <a:srgbClr val="000000"/>
                </a:solidFill>
                <a:latin typeface="Arial"/>
              </a:rPr>
              <a:t> для указанного объекта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Arial"/>
              </a:rPr>
              <a:t>IEnumerator</a:t>
            </a:r>
            <a:r>
              <a:rPr lang="ru-RU" sz="2000" b="0" strike="noStrike" spc="-1" dirty="0">
                <a:solidFill>
                  <a:srgbClr val="000000"/>
                </a:solidFill>
                <a:latin typeface="Arial"/>
              </a:rPr>
              <a:t>, используется для поддержки оператора 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Arial"/>
              </a:rPr>
              <a:t>foreach</a:t>
            </a:r>
            <a:r>
              <a:rPr lang="ru-RU" sz="2000" b="0" strike="noStrike" spc="-1" dirty="0">
                <a:solidFill>
                  <a:srgbClr val="000000"/>
                </a:solidFill>
                <a:latin typeface="Arial"/>
              </a:rPr>
              <a:t> для коллекции.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 err="1">
                <a:solidFill>
                  <a:srgbClr val="FF0000"/>
                </a:solidFill>
                <a:latin typeface="Arial"/>
              </a:rPr>
              <a:t>ICollection</a:t>
            </a:r>
            <a:r>
              <a:rPr lang="ru-RU" sz="2000" b="0" strike="noStrike" spc="-1" dirty="0">
                <a:solidFill>
                  <a:srgbClr val="000000"/>
                </a:solidFill>
                <a:latin typeface="Arial"/>
              </a:rPr>
              <a:t> - определяет общие характеристики для коллекции.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 err="1">
                <a:solidFill>
                  <a:srgbClr val="FF0000"/>
                </a:solidFill>
                <a:latin typeface="Arial"/>
                <a:ea typeface="Microsoft YaHei"/>
              </a:rPr>
              <a:t>IList</a:t>
            </a:r>
            <a:r>
              <a:rPr lang="ru-RU" sz="20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 - представляет 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Arial"/>
                <a:ea typeface="Microsoft YaHei"/>
              </a:rPr>
              <a:t>неуниверсальную</a:t>
            </a:r>
            <a:r>
              <a:rPr lang="ru-RU" sz="2000" b="0" strike="noStrike" spc="-1" dirty="0">
                <a:solidFill>
                  <a:srgbClr val="000000"/>
                </a:solidFill>
                <a:latin typeface="Arial"/>
                <a:ea typeface="Microsoft YaHei"/>
              </a:rPr>
              <a:t> коллекцию объектов, к каждому из которых можно получить индивидуальный доступ по индексу.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 err="1">
                <a:solidFill>
                  <a:srgbClr val="FF0000"/>
                </a:solidFill>
                <a:latin typeface="Arial"/>
              </a:rPr>
              <a:t>IDictionary</a:t>
            </a:r>
            <a:r>
              <a:rPr lang="en-US" sz="2000" b="0" strike="noStrike" spc="-1" dirty="0">
                <a:solidFill>
                  <a:srgbClr val="FF0000"/>
                </a:solidFill>
                <a:latin typeface="Arial"/>
              </a:rPr>
              <a:t> </a:t>
            </a:r>
            <a:r>
              <a:rPr lang="ru-RU" sz="2000" b="0" strike="noStrike" spc="-1" dirty="0">
                <a:solidFill>
                  <a:srgbClr val="000000"/>
                </a:solidFill>
                <a:latin typeface="Arial"/>
              </a:rPr>
              <a:t>- представляет 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Arial"/>
              </a:rPr>
              <a:t>неуниверсальную</a:t>
            </a:r>
            <a:r>
              <a:rPr lang="ru-RU" sz="2000" b="0" strike="noStrike" spc="-1" dirty="0">
                <a:solidFill>
                  <a:srgbClr val="000000"/>
                </a:solidFill>
                <a:latin typeface="Arial"/>
              </a:rPr>
              <a:t> коллекцию пар «ключ-значение».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2000" b="0" strike="noStrike" spc="-1" dirty="0">
                <a:solidFill>
                  <a:srgbClr val="000000"/>
                </a:solidFill>
                <a:latin typeface="Arial"/>
              </a:rPr>
              <a:t>Каждый элемент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2000" b="0" strike="noStrike" spc="-1" dirty="0">
                <a:solidFill>
                  <a:srgbClr val="000000"/>
                </a:solidFill>
                <a:latin typeface="Arial"/>
              </a:rPr>
              <a:t>коллекции является парой "ключ-значение", хранящейся в объекте 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Arial"/>
              </a:rPr>
              <a:t>DictionaryEntry</a:t>
            </a:r>
            <a:r>
              <a:rPr lang="ru-RU" sz="2000" b="0" strike="noStrike" spc="-1" dirty="0">
                <a:solidFill>
                  <a:srgbClr val="000000"/>
                </a:solidFill>
                <a:latin typeface="Arial"/>
              </a:rPr>
              <a:t>. Каждая пара должна иметь уникальный ключ.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 err="1">
                <a:solidFill>
                  <a:srgbClr val="FF0000"/>
                </a:solidFill>
                <a:latin typeface="Arial"/>
              </a:rPr>
              <a:t>IDictionaryEnumerator</a:t>
            </a:r>
            <a:r>
              <a:rPr lang="en-US" sz="2000" b="0" strike="noStrike" spc="-1" dirty="0">
                <a:solidFill>
                  <a:srgbClr val="FF0000"/>
                </a:solidFill>
                <a:latin typeface="Arial"/>
              </a:rPr>
              <a:t> </a:t>
            </a:r>
            <a:r>
              <a:rPr lang="ru-RU" sz="2000" b="0" strike="noStrike" spc="-1" dirty="0">
                <a:solidFill>
                  <a:srgbClr val="000000"/>
                </a:solidFill>
                <a:latin typeface="Arial"/>
              </a:rPr>
              <a:t>–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Arial"/>
              </a:rPr>
              <a:t>перечислитель</a:t>
            </a:r>
            <a:r>
              <a:rPr lang="ru-RU" sz="2000" b="0" strike="noStrike" spc="-1" dirty="0">
                <a:solidFill>
                  <a:srgbClr val="000000"/>
                </a:solidFill>
                <a:latin typeface="Arial"/>
              </a:rPr>
              <a:t> для  элементов 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Arial"/>
              </a:rPr>
              <a:t>неуниверсального</a:t>
            </a:r>
            <a:r>
              <a:rPr lang="ru-RU" sz="2000" b="0" strike="noStrike" spc="-1" dirty="0">
                <a:solidFill>
                  <a:srgbClr val="000000"/>
                </a:solidFill>
                <a:latin typeface="Arial"/>
              </a:rPr>
              <a:t> словаря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ru-RU" sz="20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ПНИПУ: список – 4, дерево, ХТ – 5</a:t>
            </a:r>
          </a:p>
          <a:p>
            <a:r>
              <a:rPr lang="ru-RU" dirty="0"/>
              <a:t>ВШЭ:</a:t>
            </a:r>
          </a:p>
          <a:p>
            <a:r>
              <a:rPr lang="ru-RU" dirty="0"/>
              <a:t>список – 6,7</a:t>
            </a:r>
          </a:p>
          <a:p>
            <a:r>
              <a:rPr lang="ru-RU" dirty="0"/>
              <a:t>Хэш-таблица) – 8</a:t>
            </a:r>
          </a:p>
          <a:p>
            <a:r>
              <a:rPr lang="ru-RU" dirty="0"/>
              <a:t>Дерево, 8</a:t>
            </a:r>
          </a:p>
          <a:p>
            <a:r>
              <a:rPr lang="ru-RU" dirty="0"/>
              <a:t>АВЛ 9</a:t>
            </a:r>
          </a:p>
          <a:p>
            <a:r>
              <a:rPr lang="ru-RU" dirty="0"/>
              <a:t>С удалением 10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71A32-C138-46B8-81E0-FC9D8FBAE68A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4861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Сборщик мусора не запускается сразу после удаления из стека ссылки на объект, размещенный в куче. Он запускается в то время, когда среда CLR обнаружит в этом потребность, например, когда программе требуется дополнительная память. Как правило, объекты в куче располагаются </a:t>
            </a:r>
            <a:r>
              <a:rPr lang="ru-RU" dirty="0" err="1"/>
              <a:t>неупорядочено</a:t>
            </a:r>
            <a:r>
              <a:rPr lang="ru-RU" dirty="0"/>
              <a:t>, между ними могут иметься пустоты. Куча довольно сильно фрагментирована. Поэтому после очистки памяти в результате очередной сборки мусора оставшиеся объекты перемещаются в один непрерывный блок памяти. Вместе с этим происходит обновление ссылок, чтобы они правильно указывали на новые адреса объектов.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71A32-C138-46B8-81E0-FC9D8FBAE68A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8980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сборщик мусора приступает к работе, он сначала анализирует объекты из поколения 0. Те объекты, которые остаются актуальными после очистки, повышаются до поколения 1.Если после обработки объектов поколения 0 все еще необходима дополнительная память, то сборщик мусора приступает к объектам из поколения 1. Те объекты, на которые уже нет ссылок, уничтожаются, а те, которые по-прежнему актуальны, повышаются до поколения 2.Поскольку объекты из поколения 0 являются более молодыми и нередко находятся в адресном пространстве памяти рядом друг с другом, то их удаление проходит с наименьшими издержками.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71A32-C138-46B8-81E0-FC9D8FBAE68A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0279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методе </a:t>
            </a:r>
            <a:r>
              <a:rPr lang="en-US" dirty="0" err="1"/>
              <a:t>MakePerson</a:t>
            </a:r>
            <a:r>
              <a:rPr lang="ru-RU" dirty="0"/>
              <a:t> создается объект </a:t>
            </a:r>
            <a:r>
              <a:rPr lang="ru-RU" dirty="0" err="1"/>
              <a:t>Person</a:t>
            </a:r>
            <a:r>
              <a:rPr lang="ru-RU" dirty="0"/>
              <a:t>. С помощью оператора </a:t>
            </a:r>
            <a:r>
              <a:rPr lang="ru-RU" dirty="0" err="1"/>
              <a:t>new</a:t>
            </a:r>
            <a:r>
              <a:rPr lang="ru-RU" dirty="0"/>
              <a:t> в куче для хранения объекта CLR выделяет участок памяти. А в стек добавляет адрес на этот участок памяти. В неявно определенном методе </a:t>
            </a:r>
            <a:r>
              <a:rPr lang="ru-RU" dirty="0" err="1"/>
              <a:t>Main</a:t>
            </a:r>
            <a:r>
              <a:rPr lang="ru-RU" dirty="0"/>
              <a:t> мы вызываем метод Test. И после того, как Test отработает, место в стеке очищается, а сборщик мусора очищает ранее выделенный под хранение объекта </a:t>
            </a:r>
            <a:r>
              <a:rPr lang="ru-RU" dirty="0" err="1"/>
              <a:t>Person</a:t>
            </a:r>
            <a:r>
              <a:rPr lang="ru-RU" dirty="0"/>
              <a:t> участок памяти.</a:t>
            </a:r>
          </a:p>
          <a:p>
            <a:endParaRPr lang="ru-RU" dirty="0"/>
          </a:p>
          <a:p>
            <a:r>
              <a:rPr lang="ru-RU" dirty="0"/>
              <a:t>Однако на деле при очистке сборщик мусора вызывает не деструктор, а метод </a:t>
            </a:r>
            <a:r>
              <a:rPr lang="ru-RU" dirty="0" err="1"/>
              <a:t>Finalize</a:t>
            </a:r>
            <a:r>
              <a:rPr lang="ru-RU" dirty="0"/>
              <a:t>. Все потому, что компилятор C# компилирует деструктор в конструкцию, которая эквивалентна следующей:</a:t>
            </a:r>
          </a:p>
          <a:p>
            <a:r>
              <a:rPr lang="ru-RU" dirty="0"/>
              <a:t>Удаляются, когда программа закончит работать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.NET 5 и в последующих версиях при завершении программы деструкторы не вызываются. Поэтому в программе выше для более быстрой очистки памяти применяется метод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GC.Collect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и для гарантированного вызова деструктора устанавливается задержка с помощью вызова </a:t>
            </a:r>
            <a:r>
              <a:rPr lang="ru-RU" dirty="0" err="1"/>
              <a:t>Console.Read</a:t>
            </a:r>
            <a:r>
              <a:rPr lang="en-US" dirty="0" err="1"/>
              <a:t>LIne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который ожидает от пользователя ввода.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71A32-C138-46B8-81E0-FC9D8FBAE68A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151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Добавление и удаление элементов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71A32-C138-46B8-81E0-FC9D8FBAE68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8805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Рекомендован </a:t>
            </a:r>
            <a:r>
              <a:rPr lang="en-US" dirty="0"/>
              <a:t>Microsoft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71A32-C138-46B8-81E0-FC9D8FBAE68A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070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Вместо </a:t>
            </a:r>
            <a:r>
              <a:rPr lang="en-US" dirty="0"/>
              <a:t>Current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71A32-C138-46B8-81E0-FC9D8FBAE68A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4021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Плюс к методам, которые есть в обычных и/ф,</a:t>
            </a:r>
            <a:r>
              <a:rPr lang="ru-RU" baseline="0" dirty="0"/>
              <a:t> </a:t>
            </a:r>
            <a:r>
              <a:rPr lang="ru-RU" baseline="0" dirty="0" err="1"/>
              <a:t>д.б</a:t>
            </a:r>
            <a:r>
              <a:rPr lang="ru-RU" baseline="0" dirty="0"/>
              <a:t>. еще эти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71A32-C138-46B8-81E0-FC9D8FBAE68A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2326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Сколько свойств </a:t>
            </a:r>
            <a:r>
              <a:rPr lang="en-US" dirty="0"/>
              <a:t>Current </a:t>
            </a:r>
            <a:r>
              <a:rPr lang="ru-RU" dirty="0"/>
              <a:t>будет у </a:t>
            </a:r>
            <a:r>
              <a:rPr lang="en-US" dirty="0" err="1"/>
              <a:t>IEnumerator</a:t>
            </a:r>
            <a:r>
              <a:rPr lang="en-US" dirty="0"/>
              <a:t>&lt;T&gt;?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71A32-C138-46B8-81E0-FC9D8FBAE68A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2437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 помощью итераторов реализовать интерфейс </a:t>
            </a:r>
            <a:r>
              <a:rPr lang="en-US" dirty="0" err="1"/>
              <a:t>IEnumerable</a:t>
            </a:r>
            <a:r>
              <a:rPr lang="ru-RU" dirty="0"/>
              <a:t>&lt;</a:t>
            </a:r>
            <a:r>
              <a:rPr lang="en-US" dirty="0"/>
              <a:t>T</a:t>
            </a:r>
            <a:r>
              <a:rPr lang="ru-RU" dirty="0"/>
              <a:t>&gt; для коллекции можно следующим образом: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71A32-C138-46B8-81E0-FC9D8FBAE68A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4355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Экзамен: Написать именованный итератор для класса…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71A32-C138-46B8-81E0-FC9D8FBAE68A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9338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дерева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71A32-C138-46B8-81E0-FC9D8FBAE68A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299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altLang="ru-RU" dirty="0"/>
              <a:t>В нем есть несколько полезных методов, упрощающих работу с массивами, например, методы получения размерности, сортировки и поиска.</a:t>
            </a:r>
          </a:p>
          <a:p>
            <a:endParaRPr lang="ru-RU" altLang="ru-RU" dirty="0"/>
          </a:p>
          <a:p>
            <a:r>
              <a:rPr lang="ru-RU" altLang="ru-RU" dirty="0"/>
              <a:t>АТД</a:t>
            </a:r>
          </a:p>
        </p:txBody>
      </p:sp>
      <p:sp>
        <p:nvSpPr>
          <p:cNvPr id="7578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6211DC-5293-4B61-A8B5-00C1F7CA8830}" type="slidenum">
              <a:rPr lang="ru-RU" altLang="ru-RU" smtClean="0">
                <a:latin typeface="Arial" pitchFamily="34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ru-RU" altLang="ru-RU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71A32-C138-46B8-81E0-FC9D8FBAE68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818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 начиная с версии </a:t>
            </a:r>
            <a:r>
              <a:rPr lang="en-US" dirty="0"/>
              <a:t>C# 8.0 </a:t>
            </a:r>
            <a:r>
              <a:rPr lang="ru-RU" dirty="0"/>
              <a:t>в язык была введена концепция ссылочных </a:t>
            </a:r>
            <a:r>
              <a:rPr lang="en-US" dirty="0"/>
              <a:t>nullable-</a:t>
            </a:r>
            <a:r>
              <a:rPr lang="ru-RU" dirty="0"/>
              <a:t>типов (</a:t>
            </a:r>
            <a:r>
              <a:rPr lang="en-US" dirty="0"/>
              <a:t>nullable reference types) </a:t>
            </a:r>
            <a:r>
              <a:rPr lang="ru-RU" dirty="0"/>
              <a:t>и </a:t>
            </a:r>
            <a:r>
              <a:rPr lang="en-US" dirty="0"/>
              <a:t>nullable aware context - nullable-</a:t>
            </a:r>
            <a:r>
              <a:rPr lang="ru-RU" dirty="0"/>
              <a:t>контекст, в котором можно использовать ссылочные </a:t>
            </a:r>
            <a:r>
              <a:rPr lang="en-US" dirty="0"/>
              <a:t>nullable-</a:t>
            </a:r>
            <a:r>
              <a:rPr lang="ru-RU" dirty="0"/>
              <a:t>типы.</a:t>
            </a:r>
          </a:p>
          <a:p>
            <a:r>
              <a:rPr lang="ru-RU" dirty="0"/>
              <a:t>При этом подобные ссылочные типы, которые допускают присвоение значения </a:t>
            </a:r>
            <a:r>
              <a:rPr lang="ru-RU" dirty="0" err="1"/>
              <a:t>null</a:t>
            </a:r>
            <a:r>
              <a:rPr lang="ru-RU" dirty="0"/>
              <a:t>, доступно только в </a:t>
            </a:r>
            <a:r>
              <a:rPr lang="ru-RU" dirty="0" err="1"/>
              <a:t>nullable</a:t>
            </a:r>
            <a:r>
              <a:rPr lang="ru-RU" dirty="0"/>
              <a:t>-контексте.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71A32-C138-46B8-81E0-FC9D8FBAE68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621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 начиная с версии </a:t>
            </a:r>
            <a:r>
              <a:rPr lang="en-US" dirty="0"/>
              <a:t>C# 8.0 </a:t>
            </a:r>
            <a:r>
              <a:rPr lang="ru-RU" dirty="0"/>
              <a:t>в язык была введена концепция ссылочных </a:t>
            </a:r>
            <a:r>
              <a:rPr lang="en-US" dirty="0"/>
              <a:t>nullable-</a:t>
            </a:r>
            <a:r>
              <a:rPr lang="ru-RU" dirty="0"/>
              <a:t>типов (</a:t>
            </a:r>
            <a:r>
              <a:rPr lang="en-US" dirty="0"/>
              <a:t>nullable reference types) </a:t>
            </a:r>
            <a:r>
              <a:rPr lang="ru-RU" dirty="0"/>
              <a:t>и </a:t>
            </a:r>
            <a:r>
              <a:rPr lang="en-US" dirty="0"/>
              <a:t>nullable aware context - nullable-</a:t>
            </a:r>
            <a:r>
              <a:rPr lang="ru-RU" dirty="0"/>
              <a:t>контекст, в котором можно использовать ссылочные </a:t>
            </a:r>
            <a:r>
              <a:rPr lang="en-US" dirty="0"/>
              <a:t>nullable-</a:t>
            </a:r>
            <a:r>
              <a:rPr lang="ru-RU" dirty="0"/>
              <a:t>типы.</a:t>
            </a:r>
          </a:p>
          <a:p>
            <a:r>
              <a:rPr lang="ru-RU" dirty="0"/>
              <a:t>При этом подобные ссылочные типы, которые допускают присвоение значения </a:t>
            </a:r>
            <a:r>
              <a:rPr lang="ru-RU" dirty="0" err="1"/>
              <a:t>null</a:t>
            </a:r>
            <a:r>
              <a:rPr lang="ru-RU" dirty="0"/>
              <a:t>, доступно только в </a:t>
            </a:r>
            <a:r>
              <a:rPr lang="ru-RU" dirty="0" err="1"/>
              <a:t>nullable</a:t>
            </a:r>
            <a:r>
              <a:rPr lang="ru-RU" dirty="0"/>
              <a:t>-контексте.</a:t>
            </a:r>
          </a:p>
          <a:p>
            <a:r>
              <a:rPr lang="ru-RU" dirty="0"/>
              <a:t>Для </a:t>
            </a:r>
            <a:r>
              <a:rPr lang="ru-RU" dirty="0" err="1"/>
              <a:t>nullable</a:t>
            </a:r>
            <a:r>
              <a:rPr lang="ru-RU" dirty="0"/>
              <a:t>-контекста характерны следующие особенности:</a:t>
            </a:r>
          </a:p>
          <a:p>
            <a:r>
              <a:rPr lang="ru-RU" dirty="0"/>
              <a:t>Переменную ссылочного типа следует инициализировать конкретным значением, ей не следует присваивать значение </a:t>
            </a:r>
            <a:r>
              <a:rPr lang="ru-RU" dirty="0" err="1"/>
              <a:t>null</a:t>
            </a:r>
            <a:endParaRPr lang="ru-RU" dirty="0"/>
          </a:p>
          <a:p>
            <a:r>
              <a:rPr lang="ru-RU" dirty="0"/>
              <a:t>Переменной ссылочного </a:t>
            </a:r>
            <a:r>
              <a:rPr lang="ru-RU" dirty="0" err="1"/>
              <a:t>nullable</a:t>
            </a:r>
            <a:r>
              <a:rPr lang="ru-RU" dirty="0"/>
              <a:t>-типа можно присвоить значение </a:t>
            </a:r>
            <a:r>
              <a:rPr lang="ru-RU" dirty="0" err="1"/>
              <a:t>null</a:t>
            </a:r>
            <a:r>
              <a:rPr lang="ru-RU" dirty="0"/>
              <a:t>, но перед использование необходимо проверять ее на значение </a:t>
            </a:r>
            <a:r>
              <a:rPr lang="ru-RU" dirty="0" err="1"/>
              <a:t>null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71A32-C138-46B8-81E0-FC9D8FBAE68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133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71A32-C138-46B8-81E0-FC9D8FBAE68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241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реализация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71A32-C138-46B8-81E0-FC9D8FBAE68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647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05AB-6153-47F3-80E2-C21E22799266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A548-44C0-4014-BC3A-BA2A9ED84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37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05AB-6153-47F3-80E2-C21E22799266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A548-44C0-4014-BC3A-BA2A9ED84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90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05AB-6153-47F3-80E2-C21E22799266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A548-44C0-4014-BC3A-BA2A9ED84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26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05AB-6153-47F3-80E2-C21E22799266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A548-44C0-4014-BC3A-BA2A9ED84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98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05AB-6153-47F3-80E2-C21E22799266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A548-44C0-4014-BC3A-BA2A9ED84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46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05AB-6153-47F3-80E2-C21E22799266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A548-44C0-4014-BC3A-BA2A9ED84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58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05AB-6153-47F3-80E2-C21E22799266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A548-44C0-4014-BC3A-BA2A9ED84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22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05AB-6153-47F3-80E2-C21E22799266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A548-44C0-4014-BC3A-BA2A9ED84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10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05AB-6153-47F3-80E2-C21E22799266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A548-44C0-4014-BC3A-BA2A9ED84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571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05AB-6153-47F3-80E2-C21E22799266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A548-44C0-4014-BC3A-BA2A9ED84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94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05AB-6153-47F3-80E2-C21E22799266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FA548-44C0-4014-BC3A-BA2A9ED84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71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B05AB-6153-47F3-80E2-C21E22799266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FA548-44C0-4014-BC3A-BA2A9ED84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92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Динамические структуры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7360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D72DC-0A48-49D7-AC73-33A11696C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на </a:t>
            </a:r>
            <a:r>
              <a:rPr lang="en-US" dirty="0"/>
              <a:t>null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C71A3C1-AA48-462D-929E-26EC3580AB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01843" y="3923477"/>
            <a:ext cx="4457717" cy="2110773"/>
          </a:xfrm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E39A7F2C-6148-4715-8EFE-C93E87E6BE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3567" y="1462242"/>
            <a:ext cx="4370193" cy="2110774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47812C7-4E66-49DA-8754-4807EE417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7404" y="1558798"/>
            <a:ext cx="5026596" cy="183720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439A28B-16BE-4E32-A6BA-91C4FA915A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087" y="4100488"/>
            <a:ext cx="4431126" cy="2110773"/>
          </a:xfrm>
          <a:prstGeom prst="rect">
            <a:avLst/>
          </a:prstGeom>
        </p:spPr>
      </p:pic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80AC3059-6E14-4CF5-8358-C94EAB2BAA37}"/>
              </a:ext>
            </a:extLst>
          </p:cNvPr>
          <p:cNvSpPr/>
          <p:nvPr/>
        </p:nvSpPr>
        <p:spPr>
          <a:xfrm>
            <a:off x="3347864" y="2636912"/>
            <a:ext cx="93610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684CD90E-FB7C-40F7-8C19-A6D8816ED37C}"/>
              </a:ext>
            </a:extLst>
          </p:cNvPr>
          <p:cNvSpPr/>
          <p:nvPr/>
        </p:nvSpPr>
        <p:spPr>
          <a:xfrm>
            <a:off x="3465739" y="4978863"/>
            <a:ext cx="936104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642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D72DC-0A48-49D7-AC73-33A11696C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Условный </a:t>
            </a:r>
            <a:r>
              <a:rPr lang="en-US" dirty="0"/>
              <a:t>null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911C672-12E0-42F2-B537-6B4B2EC7D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1" y="3933056"/>
            <a:ext cx="8686800" cy="98791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19F7046-9A14-4F81-930F-4A6C19540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757014"/>
            <a:ext cx="6687032" cy="1368152"/>
          </a:xfrm>
          <a:prstGeom prst="rect">
            <a:avLst/>
          </a:prstGeom>
        </p:spPr>
      </p:pic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0230D5AD-C6C1-45BA-912C-A9650DB6D8A4}"/>
              </a:ext>
            </a:extLst>
          </p:cNvPr>
          <p:cNvSpPr/>
          <p:nvPr/>
        </p:nvSpPr>
        <p:spPr>
          <a:xfrm>
            <a:off x="3635896" y="3125166"/>
            <a:ext cx="864096" cy="8078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596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Линейный однонаправленный список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467544" y="3645024"/>
            <a:ext cx="8496944" cy="29523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class</a:t>
            </a:r>
            <a:r>
              <a:rPr lang="ru-RU" b="1" dirty="0"/>
              <a:t> </a:t>
            </a:r>
            <a:r>
              <a:rPr lang="ru-RU" b="1" dirty="0" err="1"/>
              <a:t>ИмяТипа</a:t>
            </a:r>
            <a:endParaRPr lang="ru-RU" b="1" dirty="0"/>
          </a:p>
          <a:p>
            <a:pPr marL="0" indent="0">
              <a:buNone/>
            </a:pPr>
            <a:r>
              <a:rPr lang="ru-RU" b="1" dirty="0"/>
              <a:t>{</a:t>
            </a:r>
          </a:p>
          <a:p>
            <a:pPr marL="0" indent="0">
              <a:buNone/>
            </a:pPr>
            <a:r>
              <a:rPr lang="ru-RU" i="1" dirty="0"/>
              <a:t>// поле любого, ранее объявленного или стандартного типа</a:t>
            </a:r>
          </a:p>
          <a:p>
            <a:pPr marL="0" indent="0">
              <a:buNone/>
            </a:pPr>
            <a:r>
              <a:rPr lang="ru-RU" b="1" dirty="0"/>
              <a:t>информационное поле; </a:t>
            </a:r>
          </a:p>
          <a:p>
            <a:pPr marL="0" indent="0">
              <a:buNone/>
            </a:pPr>
            <a:r>
              <a:rPr lang="ru-RU" i="1" dirty="0"/>
              <a:t>// адрес следующего элемента списка</a:t>
            </a:r>
          </a:p>
          <a:p>
            <a:pPr marL="0" indent="0">
              <a:buNone/>
            </a:pPr>
            <a:r>
              <a:rPr lang="ru-RU" b="1" dirty="0"/>
              <a:t>адресное поле;</a:t>
            </a:r>
          </a:p>
          <a:p>
            <a:pPr marL="0" indent="0">
              <a:buNone/>
            </a:pPr>
            <a:r>
              <a:rPr lang="ru-RU" b="1" dirty="0"/>
              <a:t>}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endParaRPr lang="ru-RU" dirty="0"/>
          </a:p>
        </p:txBody>
      </p:sp>
      <p:pic>
        <p:nvPicPr>
          <p:cNvPr id="6" name="Объект 5"/>
          <p:cNvPicPr>
            <a:picLocks noGrp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628800"/>
            <a:ext cx="727280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7572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Линейный однонаправленный список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1628800"/>
            <a:ext cx="4038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Point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{</a:t>
            </a:r>
          </a:p>
          <a:p>
            <a:pPr marL="0" indent="0">
              <a:buNone/>
            </a:pPr>
            <a:r>
              <a:rPr lang="ru-RU" i="1" dirty="0"/>
              <a:t>//информационное поле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data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i="1" dirty="0"/>
              <a:t>//адресное поле</a:t>
            </a:r>
          </a:p>
          <a:p>
            <a:pPr marL="0" indent="0">
              <a:buNone/>
            </a:pPr>
            <a:r>
              <a:rPr lang="en-US" dirty="0"/>
              <a:t>Point next</a:t>
            </a:r>
            <a:r>
              <a:rPr lang="ru-RU" dirty="0"/>
              <a:t>;	</a:t>
            </a:r>
          </a:p>
          <a:p>
            <a:pPr marL="0" indent="0">
              <a:buNone/>
            </a:pPr>
            <a:r>
              <a:rPr lang="ru-RU" dirty="0"/>
              <a:t>}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32040" y="1556792"/>
            <a:ext cx="4038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Person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{</a:t>
            </a:r>
          </a:p>
          <a:p>
            <a:pPr marL="0" indent="0">
              <a:buNone/>
            </a:pPr>
            <a:r>
              <a:rPr lang="ru-RU" i="1" dirty="0"/>
              <a:t>//информационное поле</a:t>
            </a:r>
          </a:p>
          <a:p>
            <a:pPr marL="0" indent="0">
              <a:buNone/>
            </a:pPr>
            <a:r>
              <a:rPr lang="en-US" dirty="0"/>
              <a:t>string  name</a:t>
            </a:r>
            <a:r>
              <a:rPr lang="ru-RU" dirty="0"/>
              <a:t>; </a:t>
            </a:r>
            <a:r>
              <a:rPr lang="ru-RU" i="1" dirty="0"/>
              <a:t>//информационное поле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age</a:t>
            </a:r>
            <a:r>
              <a:rPr lang="ru-RU" dirty="0"/>
              <a:t>;	</a:t>
            </a:r>
          </a:p>
          <a:p>
            <a:pPr marL="0" indent="0">
              <a:buNone/>
            </a:pPr>
            <a:r>
              <a:rPr lang="ru-RU" i="1" dirty="0"/>
              <a:t>//адресное поле</a:t>
            </a:r>
          </a:p>
          <a:p>
            <a:pPr marL="0" indent="0">
              <a:buNone/>
            </a:pPr>
            <a:r>
              <a:rPr lang="en-US" dirty="0"/>
              <a:t>Person next</a:t>
            </a:r>
            <a:r>
              <a:rPr lang="ru-RU" dirty="0"/>
              <a:t>;	</a:t>
            </a:r>
          </a:p>
          <a:p>
            <a:pPr marL="0" indent="0">
              <a:buNone/>
            </a:pPr>
            <a:r>
              <a:rPr lang="ru-RU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8460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Линейный однонаправленный список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Над списками можно выполнять следующие операции:</a:t>
            </a:r>
          </a:p>
          <a:p>
            <a:pPr lvl="1"/>
            <a:r>
              <a:rPr lang="ru-RU" dirty="0"/>
              <a:t>начальное формирование списка (создание первого элемента);</a:t>
            </a:r>
          </a:p>
          <a:p>
            <a:pPr lvl="1"/>
            <a:r>
              <a:rPr lang="ru-RU" dirty="0"/>
              <a:t>добавление элемента в конец списка;</a:t>
            </a:r>
          </a:p>
          <a:p>
            <a:pPr lvl="1"/>
            <a:r>
              <a:rPr lang="ru-RU" dirty="0"/>
              <a:t>добавление элемента в начало списка;</a:t>
            </a:r>
          </a:p>
          <a:p>
            <a:pPr lvl="1"/>
            <a:r>
              <a:rPr lang="ru-RU" dirty="0"/>
              <a:t>поиск элемента с заданным ключом;</a:t>
            </a:r>
          </a:p>
          <a:p>
            <a:pPr lvl="1"/>
            <a:r>
              <a:rPr lang="ru-RU" dirty="0"/>
              <a:t>удаление элемента с заданным ключом;</a:t>
            </a:r>
          </a:p>
          <a:p>
            <a:pPr lvl="1"/>
            <a:r>
              <a:rPr lang="ru-RU" dirty="0"/>
              <a:t>удаление элемента с заданным номером;</a:t>
            </a:r>
          </a:p>
          <a:p>
            <a:pPr lvl="1"/>
            <a:r>
              <a:rPr lang="ru-RU" dirty="0"/>
              <a:t>добавление элемента с заданным номером;</a:t>
            </a:r>
          </a:p>
          <a:p>
            <a:pPr lvl="1"/>
            <a:r>
              <a:rPr lang="ru-RU" dirty="0"/>
              <a:t>и т. д.</a:t>
            </a:r>
          </a:p>
        </p:txBody>
      </p:sp>
    </p:spTree>
    <p:extLst>
      <p:ext uri="{BB962C8B-B14F-4D97-AF65-F5344CB8AC3E}">
        <p14:creationId xmlns:p14="http://schemas.microsoft.com/office/powerpoint/2010/main" val="4145337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элемента списка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4428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class Point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{</a:t>
            </a:r>
            <a:endParaRPr lang="ru-RU" dirty="0"/>
          </a:p>
          <a:p>
            <a:pPr marL="0" indent="0">
              <a:buNone/>
            </a:pPr>
            <a:r>
              <a:rPr lang="ru-RU" i="1" dirty="0"/>
              <a:t>//информационное поле</a:t>
            </a:r>
            <a:r>
              <a:rPr lang="en-US" i="1" dirty="0"/>
              <a:t> 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 data</a:t>
            </a:r>
            <a:r>
              <a:rPr lang="ru-RU" dirty="0"/>
              <a:t>;</a:t>
            </a:r>
            <a:r>
              <a:rPr lang="en-US" dirty="0"/>
              <a:t> </a:t>
            </a:r>
            <a:endParaRPr lang="ru-RU" dirty="0"/>
          </a:p>
          <a:p>
            <a:pPr marL="0" indent="0">
              <a:buNone/>
            </a:pPr>
            <a:r>
              <a:rPr lang="en-US" i="1" dirty="0"/>
              <a:t>//</a:t>
            </a:r>
            <a:r>
              <a:rPr lang="ru-RU" i="1" dirty="0"/>
              <a:t>адресное поле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public Point next</a:t>
            </a:r>
            <a:r>
              <a:rPr lang="ru-RU" dirty="0"/>
              <a:t>;</a:t>
            </a:r>
            <a:endParaRPr lang="en-US" dirty="0"/>
          </a:p>
          <a:p>
            <a:pPr marL="0" indent="0">
              <a:buNone/>
            </a:pPr>
            <a:r>
              <a:rPr lang="ru-RU" i="1" dirty="0"/>
              <a:t>//конструктор без параметров</a:t>
            </a:r>
          </a:p>
          <a:p>
            <a:pPr marL="0" indent="0">
              <a:buNone/>
            </a:pPr>
            <a:r>
              <a:rPr lang="en-US" dirty="0"/>
              <a:t>public Point</a:t>
            </a:r>
            <a:r>
              <a:rPr lang="ru-RU" dirty="0"/>
              <a:t>()</a:t>
            </a:r>
            <a:r>
              <a:rPr lang="en-US" dirty="0"/>
              <a:t> </a:t>
            </a:r>
            <a:r>
              <a:rPr lang="ru-RU" dirty="0"/>
              <a:t>{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/>
              <a:t>data</a:t>
            </a:r>
            <a:r>
              <a:rPr lang="ru-RU" dirty="0"/>
              <a:t>=0;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/>
              <a:t>next</a:t>
            </a:r>
            <a:r>
              <a:rPr lang="ru-RU" dirty="0"/>
              <a:t>=</a:t>
            </a:r>
            <a:r>
              <a:rPr lang="en-US" dirty="0"/>
              <a:t>null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  <a:p>
            <a:pPr marL="0" indent="0">
              <a:buNone/>
            </a:pPr>
            <a:r>
              <a:rPr lang="ru-RU" dirty="0"/>
              <a:t>         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i="1" dirty="0"/>
              <a:t>//конструктор с параметрами</a:t>
            </a:r>
          </a:p>
          <a:p>
            <a:pPr marL="0" indent="0">
              <a:buNone/>
            </a:pPr>
            <a:r>
              <a:rPr lang="en-US" dirty="0"/>
              <a:t>public Point</a:t>
            </a:r>
            <a:r>
              <a:rPr lang="ru-RU" dirty="0"/>
              <a:t>(</a:t>
            </a:r>
            <a:r>
              <a:rPr lang="en-US" dirty="0" err="1"/>
              <a:t>int</a:t>
            </a:r>
            <a:r>
              <a:rPr lang="en-US" dirty="0"/>
              <a:t> d</a:t>
            </a:r>
            <a:r>
              <a:rPr lang="ru-RU" dirty="0"/>
              <a:t>)</a:t>
            </a:r>
            <a:r>
              <a:rPr lang="en-US" dirty="0"/>
              <a:t>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data=d;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next=null;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public override string </a:t>
            </a:r>
            <a:r>
              <a:rPr lang="en-US" dirty="0" err="1"/>
              <a:t>ToString</a:t>
            </a:r>
            <a:r>
              <a:rPr lang="en-US" dirty="0"/>
              <a:t>()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return data </a:t>
            </a:r>
            <a:r>
              <a:rPr lang="ru-RU" dirty="0"/>
              <a:t>+</a:t>
            </a:r>
            <a:r>
              <a:rPr lang="en-US" dirty="0"/>
              <a:t> </a:t>
            </a:r>
            <a:r>
              <a:rPr lang="ru-RU" dirty="0"/>
              <a:t>" ";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  <a:p>
            <a:pPr marL="0" indent="0">
              <a:buNone/>
            </a:pPr>
            <a:r>
              <a:rPr lang="ru-RU" dirty="0"/>
              <a:t>      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2133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списка из </a:t>
            </a:r>
            <a:r>
              <a:rPr lang="en-US" dirty="0"/>
              <a:t>n </a:t>
            </a:r>
            <a:r>
              <a:rPr lang="ru-RU" dirty="0"/>
              <a:t>элементов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1520" y="1585958"/>
            <a:ext cx="4104456" cy="35712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static Random </a:t>
            </a:r>
            <a:r>
              <a:rPr lang="en-US" sz="1800" dirty="0" err="1"/>
              <a:t>rnd</a:t>
            </a:r>
            <a:r>
              <a:rPr lang="en-US" sz="1800" dirty="0"/>
              <a:t> = new Random();</a:t>
            </a:r>
            <a:endParaRPr lang="en-US" sz="1800" i="1" dirty="0"/>
          </a:p>
          <a:p>
            <a:pPr marL="0" indent="0">
              <a:buNone/>
            </a:pPr>
            <a:r>
              <a:rPr lang="en-US" sz="1800" i="1" dirty="0"/>
              <a:t>//</a:t>
            </a:r>
            <a:r>
              <a:rPr lang="ru-RU" sz="1800" i="1" dirty="0"/>
              <a:t>формируем 1-ый элемент</a:t>
            </a:r>
            <a:endParaRPr lang="en-US" sz="1800" i="1" dirty="0"/>
          </a:p>
          <a:p>
            <a:pPr marL="0" indent="0">
              <a:buNone/>
            </a:pPr>
            <a:r>
              <a:rPr lang="en-US" sz="1800" dirty="0"/>
              <a:t>static Point </a:t>
            </a:r>
            <a:r>
              <a:rPr lang="en-US" sz="1800" dirty="0" err="1"/>
              <a:t>MakePoint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d)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    {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        Point p = new Point(d);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        return p;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        }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//добавляем  элементы в начало</a:t>
            </a:r>
          </a:p>
          <a:p>
            <a:pPr marL="0" indent="0">
              <a:buNone/>
            </a:pPr>
            <a:r>
              <a:rPr lang="en-US" sz="1800" dirty="0"/>
              <a:t>static Point </a:t>
            </a:r>
            <a:r>
              <a:rPr lang="en-US" sz="1800" dirty="0" err="1"/>
              <a:t>MakeList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size) 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{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 </a:t>
            </a:r>
            <a:r>
              <a:rPr lang="en-US" sz="1800" dirty="0"/>
              <a:t>if (size == 0) return null;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//формируем инф. поле с помощью ДСЧ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int</a:t>
            </a:r>
            <a:r>
              <a:rPr lang="en-US" sz="1800" dirty="0"/>
              <a:t> info</a:t>
            </a:r>
            <a:r>
              <a:rPr lang="ru-RU" sz="1800" dirty="0"/>
              <a:t> = </a:t>
            </a:r>
            <a:r>
              <a:rPr lang="en-US" sz="1800" dirty="0" err="1"/>
              <a:t>rnd</a:t>
            </a:r>
            <a:r>
              <a:rPr lang="ru-RU" sz="1800" dirty="0"/>
              <a:t>.</a:t>
            </a:r>
            <a:r>
              <a:rPr lang="en-US" sz="1800" dirty="0"/>
              <a:t>Next</a:t>
            </a:r>
            <a:r>
              <a:rPr lang="ru-RU" sz="1800" dirty="0"/>
              <a:t>(0, 11); 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97896" y="1628801"/>
            <a:ext cx="4038600" cy="410445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//формируем первый элемент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en-US" dirty="0" err="1"/>
              <a:t>Console.WriteLine</a:t>
            </a:r>
            <a:r>
              <a:rPr lang="en-US" dirty="0"/>
              <a:t>($"The element {info} is adding...");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Point beg</a:t>
            </a:r>
            <a:r>
              <a:rPr lang="ru-RU" dirty="0"/>
              <a:t> = </a:t>
            </a:r>
            <a:r>
              <a:rPr lang="en-US" dirty="0" err="1"/>
              <a:t>MakePoint</a:t>
            </a:r>
            <a:r>
              <a:rPr lang="ru-RU" dirty="0"/>
              <a:t>(</a:t>
            </a:r>
            <a:r>
              <a:rPr lang="en-US" dirty="0"/>
              <a:t>info</a:t>
            </a:r>
            <a:r>
              <a:rPr lang="ru-RU" dirty="0"/>
              <a:t>);</a:t>
            </a:r>
            <a:endParaRPr lang="ru-RU" sz="4000" dirty="0"/>
          </a:p>
          <a:p>
            <a:pPr marL="0" indent="0">
              <a:buNone/>
            </a:pPr>
            <a:r>
              <a:rPr lang="ru-RU" dirty="0"/>
              <a:t>//добавляем</a:t>
            </a:r>
            <a:r>
              <a:rPr lang="en-US" dirty="0"/>
              <a:t> </a:t>
            </a:r>
            <a:r>
              <a:rPr lang="ru-RU" dirty="0"/>
              <a:t>в начало остальные элементы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 size; </a:t>
            </a:r>
            <a:r>
              <a:rPr lang="en-US" dirty="0" err="1"/>
              <a:t>i</a:t>
            </a:r>
            <a:r>
              <a:rPr lang="en-US" dirty="0"/>
              <a:t>++)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   info = </a:t>
            </a:r>
            <a:r>
              <a:rPr lang="en-US" dirty="0" err="1"/>
              <a:t>rnd.Next</a:t>
            </a:r>
            <a:r>
              <a:rPr lang="en-US" dirty="0"/>
              <a:t>(0, 11);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ru-RU" dirty="0"/>
              <a:t>        </a:t>
            </a:r>
            <a:r>
              <a:rPr lang="en-US" dirty="0" err="1"/>
              <a:t>Console.WriteLine</a:t>
            </a:r>
            <a:r>
              <a:rPr lang="en-US" dirty="0"/>
              <a:t>($"The element {info} is adding...");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ru-RU" dirty="0"/>
              <a:t>         </a:t>
            </a:r>
            <a:r>
              <a:rPr lang="en-US" dirty="0"/>
              <a:t>Point p = </a:t>
            </a:r>
            <a:r>
              <a:rPr lang="en-US" dirty="0" err="1"/>
              <a:t>MakePoint</a:t>
            </a:r>
            <a:r>
              <a:rPr lang="en-US" dirty="0"/>
              <a:t>(info);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p.next</a:t>
            </a:r>
            <a:r>
              <a:rPr lang="en-US" dirty="0"/>
              <a:t> = beg;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    beg</a:t>
            </a:r>
            <a:r>
              <a:rPr lang="ru-RU" dirty="0"/>
              <a:t> = </a:t>
            </a:r>
            <a:r>
              <a:rPr lang="en-US" dirty="0"/>
              <a:t>p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dirty="0"/>
              <a:t>            }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/>
              <a:t>return beg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  <a:p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16E46E0-E9B8-44BD-B81E-6E507F0C911B}"/>
              </a:ext>
            </a:extLst>
          </p:cNvPr>
          <p:cNvSpPr/>
          <p:nvPr/>
        </p:nvSpPr>
        <p:spPr>
          <a:xfrm>
            <a:off x="3275856" y="6093296"/>
            <a:ext cx="1080120" cy="49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AB1B3E6-C536-46A8-A728-C25331AF4645}"/>
              </a:ext>
            </a:extLst>
          </p:cNvPr>
          <p:cNvSpPr/>
          <p:nvPr/>
        </p:nvSpPr>
        <p:spPr>
          <a:xfrm>
            <a:off x="4355976" y="6093296"/>
            <a:ext cx="1080120" cy="49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EF7D823-D1FB-4B6A-B300-7DE76BEE051A}"/>
              </a:ext>
            </a:extLst>
          </p:cNvPr>
          <p:cNvSpPr/>
          <p:nvPr/>
        </p:nvSpPr>
        <p:spPr>
          <a:xfrm>
            <a:off x="6300192" y="6093296"/>
            <a:ext cx="1080120" cy="49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36564AB-4D70-4EEC-8842-20C86C2D80C0}"/>
              </a:ext>
            </a:extLst>
          </p:cNvPr>
          <p:cNvSpPr/>
          <p:nvPr/>
        </p:nvSpPr>
        <p:spPr>
          <a:xfrm>
            <a:off x="7380312" y="6093296"/>
            <a:ext cx="1080120" cy="49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E8E8D7-4CB7-43CD-8661-F261E11D399A}"/>
              </a:ext>
            </a:extLst>
          </p:cNvPr>
          <p:cNvSpPr txBox="1"/>
          <p:nvPr/>
        </p:nvSpPr>
        <p:spPr>
          <a:xfrm>
            <a:off x="6516216" y="551723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beg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7B59E-7FF6-46D8-82B3-03435E12A0BF}"/>
              </a:ext>
            </a:extLst>
          </p:cNvPr>
          <p:cNvSpPr txBox="1"/>
          <p:nvPr/>
        </p:nvSpPr>
        <p:spPr>
          <a:xfrm>
            <a:off x="3923928" y="561595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D127DB8-2E73-4C0A-AB57-B169A2D20A38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436096" y="6338329"/>
            <a:ext cx="8640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F8A9F20-56DA-473C-9432-8BBDA07786E8}"/>
              </a:ext>
            </a:extLst>
          </p:cNvPr>
          <p:cNvSpPr/>
          <p:nvPr/>
        </p:nvSpPr>
        <p:spPr>
          <a:xfrm>
            <a:off x="5084962" y="6521212"/>
            <a:ext cx="1405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p.next</a:t>
            </a:r>
            <a:r>
              <a:rPr lang="en-US" dirty="0"/>
              <a:t> = beg;</a:t>
            </a:r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B1C92E5-AF46-4280-8A8A-C916A2281AED}"/>
              </a:ext>
            </a:extLst>
          </p:cNvPr>
          <p:cNvCxnSpPr>
            <a:cxnSpLocks/>
          </p:cNvCxnSpPr>
          <p:nvPr/>
        </p:nvCxnSpPr>
        <p:spPr>
          <a:xfrm>
            <a:off x="7009547" y="5649252"/>
            <a:ext cx="0" cy="360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89FF9AB1-BD4B-42B6-9DC5-3239ECBA0058}"/>
              </a:ext>
            </a:extLst>
          </p:cNvPr>
          <p:cNvCxnSpPr>
            <a:cxnSpLocks/>
          </p:cNvCxnSpPr>
          <p:nvPr/>
        </p:nvCxnSpPr>
        <p:spPr>
          <a:xfrm>
            <a:off x="4211960" y="5681971"/>
            <a:ext cx="0" cy="360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C0831F4F-825D-4DBA-BA89-1EADE8FB659A}"/>
              </a:ext>
            </a:extLst>
          </p:cNvPr>
          <p:cNvCxnSpPr/>
          <p:nvPr/>
        </p:nvCxnSpPr>
        <p:spPr>
          <a:xfrm>
            <a:off x="8028384" y="6309320"/>
            <a:ext cx="8640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911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списка из </a:t>
            </a:r>
            <a:r>
              <a:rPr lang="en-US" dirty="0"/>
              <a:t>n </a:t>
            </a:r>
            <a:r>
              <a:rPr lang="ru-RU" dirty="0"/>
              <a:t>элементов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1520" y="1585958"/>
            <a:ext cx="4326632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static Point </a:t>
            </a:r>
            <a:r>
              <a:rPr lang="en-US" sz="2000" dirty="0" err="1"/>
              <a:t>MakeListToEnd</a:t>
            </a:r>
            <a:r>
              <a:rPr lang="en-US" sz="2000" dirty="0"/>
              <a:t>(int size) //</a:t>
            </a:r>
            <a:r>
              <a:rPr lang="ru-RU" sz="2000" dirty="0"/>
              <a:t>добавление в конец</a:t>
            </a:r>
          </a:p>
          <a:p>
            <a:pPr marL="0" indent="0">
              <a:buNone/>
            </a:pPr>
            <a:r>
              <a:rPr lang="en-US" sz="2000" dirty="0"/>
              <a:t>        {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            if (size == 0) return null;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            </a:t>
            </a:r>
            <a:r>
              <a:rPr lang="ru-RU" sz="2000" dirty="0" err="1"/>
              <a:t>int</a:t>
            </a:r>
            <a:r>
              <a:rPr lang="ru-RU" sz="2000" dirty="0"/>
              <a:t> </a:t>
            </a:r>
            <a:r>
              <a:rPr lang="ru-RU" sz="2000" dirty="0" err="1"/>
              <a:t>info</a:t>
            </a:r>
            <a:r>
              <a:rPr lang="ru-RU" sz="2000" dirty="0"/>
              <a:t> = </a:t>
            </a:r>
            <a:r>
              <a:rPr lang="ru-RU" sz="2000" dirty="0" err="1"/>
              <a:t>rnd.Next</a:t>
            </a:r>
            <a:r>
              <a:rPr lang="ru-RU" sz="2000" dirty="0"/>
              <a:t>(0, 11);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ru-RU" sz="2000" dirty="0"/>
              <a:t>    </a:t>
            </a:r>
            <a:r>
              <a:rPr lang="en-US" sz="2000" dirty="0" err="1"/>
              <a:t>Console.WriteLine</a:t>
            </a:r>
            <a:r>
              <a:rPr lang="en-US" sz="2000" dirty="0"/>
              <a:t>($"The element {info} is adding...");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            Point beg = </a:t>
            </a:r>
            <a:r>
              <a:rPr lang="en-US" sz="2000" dirty="0" err="1"/>
              <a:t>MakePoint</a:t>
            </a:r>
            <a:r>
              <a:rPr lang="en-US" sz="2000" dirty="0"/>
              <a:t>(info);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            Point r = beg;</a:t>
            </a: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997896" y="1628801"/>
            <a:ext cx="4038600" cy="403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for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1; </a:t>
            </a:r>
            <a:r>
              <a:rPr lang="en-US" sz="2000" dirty="0" err="1"/>
              <a:t>i</a:t>
            </a:r>
            <a:r>
              <a:rPr lang="en-US" sz="2000" dirty="0"/>
              <a:t> &lt; size; </a:t>
            </a:r>
            <a:r>
              <a:rPr lang="en-US" sz="2000" dirty="0" err="1"/>
              <a:t>i</a:t>
            </a:r>
            <a:r>
              <a:rPr lang="en-US" sz="2000" dirty="0"/>
              <a:t>++)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            {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                info = </a:t>
            </a:r>
            <a:r>
              <a:rPr lang="en-US" sz="2000" dirty="0" err="1"/>
              <a:t>rnd.Next</a:t>
            </a:r>
            <a:r>
              <a:rPr lang="en-US" sz="2000" dirty="0"/>
              <a:t>(0, 11);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ru-RU" sz="2000" dirty="0"/>
              <a:t>        </a:t>
            </a:r>
            <a:r>
              <a:rPr lang="en-US" sz="2000" dirty="0" err="1"/>
              <a:t>Console.WriteLine</a:t>
            </a:r>
            <a:r>
              <a:rPr lang="en-US" sz="2000" dirty="0"/>
              <a:t>($"The element {info} is adding...");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                Point p = </a:t>
            </a:r>
            <a:r>
              <a:rPr lang="en-US" sz="2000" dirty="0" err="1"/>
              <a:t>MakePoint</a:t>
            </a:r>
            <a:r>
              <a:rPr lang="en-US" sz="2000" dirty="0"/>
              <a:t>(info);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                </a:t>
            </a:r>
            <a:r>
              <a:rPr lang="en-US" sz="2000" dirty="0" err="1"/>
              <a:t>r.next</a:t>
            </a:r>
            <a:r>
              <a:rPr lang="en-US" sz="2000" dirty="0"/>
              <a:t> = p;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                </a:t>
            </a:r>
            <a:r>
              <a:rPr lang="ru-RU" sz="2000" dirty="0"/>
              <a:t>r = p;</a:t>
            </a:r>
          </a:p>
          <a:p>
            <a:pPr marL="0" indent="0">
              <a:buNone/>
            </a:pPr>
            <a:r>
              <a:rPr lang="ru-RU" sz="2000" dirty="0"/>
              <a:t>            }</a:t>
            </a:r>
          </a:p>
          <a:p>
            <a:pPr marL="0" indent="0">
              <a:buNone/>
            </a:pPr>
            <a:r>
              <a:rPr lang="ru-RU" sz="2000" dirty="0"/>
              <a:t>            </a:t>
            </a:r>
            <a:r>
              <a:rPr lang="ru-RU" sz="2000" dirty="0" err="1"/>
              <a:t>return</a:t>
            </a:r>
            <a:r>
              <a:rPr lang="ru-RU" sz="2000" dirty="0"/>
              <a:t> </a:t>
            </a:r>
            <a:r>
              <a:rPr lang="ru-RU" sz="2000" dirty="0" err="1"/>
              <a:t>beg</a:t>
            </a:r>
            <a:r>
              <a:rPr lang="ru-RU" sz="2000" dirty="0"/>
              <a:t>;</a:t>
            </a:r>
          </a:p>
          <a:p>
            <a:pPr marL="0" indent="0">
              <a:buNone/>
            </a:pPr>
            <a:r>
              <a:rPr lang="ru-RU" sz="2000" dirty="0"/>
              <a:t>        }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9D72476-0624-4DAA-B5F8-44777C9120BC}"/>
              </a:ext>
            </a:extLst>
          </p:cNvPr>
          <p:cNvSpPr/>
          <p:nvPr/>
        </p:nvSpPr>
        <p:spPr>
          <a:xfrm>
            <a:off x="575556" y="6126451"/>
            <a:ext cx="1080120" cy="49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3F463AD-8D4A-4753-9A69-A322E70EAD9E}"/>
              </a:ext>
            </a:extLst>
          </p:cNvPr>
          <p:cNvSpPr/>
          <p:nvPr/>
        </p:nvSpPr>
        <p:spPr>
          <a:xfrm>
            <a:off x="1655676" y="6126451"/>
            <a:ext cx="1080120" cy="49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1B30331-9443-4F63-89C3-4EA1C403629A}"/>
              </a:ext>
            </a:extLst>
          </p:cNvPr>
          <p:cNvSpPr/>
          <p:nvPr/>
        </p:nvSpPr>
        <p:spPr>
          <a:xfrm>
            <a:off x="3599892" y="6126451"/>
            <a:ext cx="1080120" cy="49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738A48E-1FE9-496E-AB76-27773E5C2F0D}"/>
              </a:ext>
            </a:extLst>
          </p:cNvPr>
          <p:cNvSpPr/>
          <p:nvPr/>
        </p:nvSpPr>
        <p:spPr>
          <a:xfrm>
            <a:off x="4680012" y="6126451"/>
            <a:ext cx="1080120" cy="490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D4948F-C1D8-4757-8C99-6E9BE4AF4DC8}"/>
              </a:ext>
            </a:extLst>
          </p:cNvPr>
          <p:cNvSpPr txBox="1"/>
          <p:nvPr/>
        </p:nvSpPr>
        <p:spPr>
          <a:xfrm>
            <a:off x="518474" y="531186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beg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180656-21D7-4C9E-91C5-912A5DF8686E}"/>
              </a:ext>
            </a:extLst>
          </p:cNvPr>
          <p:cNvSpPr txBox="1"/>
          <p:nvPr/>
        </p:nvSpPr>
        <p:spPr>
          <a:xfrm>
            <a:off x="1223628" y="564910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F7F96B6-C08A-45D2-855B-85F19DC8A93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735796" y="6371484"/>
            <a:ext cx="8640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1376A656-126B-480D-A900-D31FA50C2540}"/>
              </a:ext>
            </a:extLst>
          </p:cNvPr>
          <p:cNvCxnSpPr>
            <a:cxnSpLocks/>
          </p:cNvCxnSpPr>
          <p:nvPr/>
        </p:nvCxnSpPr>
        <p:spPr>
          <a:xfrm>
            <a:off x="4309247" y="5682407"/>
            <a:ext cx="0" cy="360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47AF154-7BD3-415A-9D82-5C35452C9799}"/>
              </a:ext>
            </a:extLst>
          </p:cNvPr>
          <p:cNvCxnSpPr>
            <a:cxnSpLocks/>
          </p:cNvCxnSpPr>
          <p:nvPr/>
        </p:nvCxnSpPr>
        <p:spPr>
          <a:xfrm>
            <a:off x="1511660" y="5715126"/>
            <a:ext cx="0" cy="360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3D132E08-2421-446B-96FE-D58349052B8E}"/>
              </a:ext>
            </a:extLst>
          </p:cNvPr>
          <p:cNvCxnSpPr>
            <a:cxnSpLocks/>
          </p:cNvCxnSpPr>
          <p:nvPr/>
        </p:nvCxnSpPr>
        <p:spPr>
          <a:xfrm>
            <a:off x="827584" y="5715126"/>
            <a:ext cx="0" cy="360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69A977-9622-40BA-91D2-ADEB280FD5BF}"/>
              </a:ext>
            </a:extLst>
          </p:cNvPr>
          <p:cNvSpPr txBox="1"/>
          <p:nvPr/>
        </p:nvSpPr>
        <p:spPr>
          <a:xfrm>
            <a:off x="3815916" y="564910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78DC5C8-DBC4-4A27-853F-4DB447367C32}"/>
              </a:ext>
            </a:extLst>
          </p:cNvPr>
          <p:cNvSpPr/>
          <p:nvPr/>
        </p:nvSpPr>
        <p:spPr>
          <a:xfrm>
            <a:off x="2596396" y="5778694"/>
            <a:ext cx="1168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r.next</a:t>
            </a:r>
            <a:r>
              <a:rPr lang="en-US" dirty="0"/>
              <a:t> = p;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692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1993"/>
            <a:ext cx="8229600" cy="1143000"/>
          </a:xfrm>
        </p:spPr>
        <p:txBody>
          <a:bodyPr>
            <a:normAutofit/>
          </a:bodyPr>
          <a:lstStyle/>
          <a:p>
            <a:r>
              <a:rPr lang="ru-RU" b="1" dirty="0"/>
              <a:t>Перебор элементов списка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61662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500" dirty="0"/>
              <a:t>static bool </a:t>
            </a:r>
            <a:r>
              <a:rPr lang="en-US" sz="4500" dirty="0" err="1"/>
              <a:t>IsEmpty</a:t>
            </a:r>
            <a:r>
              <a:rPr lang="en-US" sz="4500" dirty="0"/>
              <a:t>(Point beg)</a:t>
            </a:r>
          </a:p>
          <a:p>
            <a:pPr marL="0" indent="0">
              <a:buNone/>
            </a:pPr>
            <a:r>
              <a:rPr lang="en-US" sz="4500" dirty="0"/>
              <a:t>{</a:t>
            </a:r>
          </a:p>
          <a:p>
            <a:pPr marL="0" indent="0">
              <a:buNone/>
            </a:pPr>
            <a:r>
              <a:rPr lang="en-US" sz="4500" dirty="0"/>
              <a:t>	return beg==null;</a:t>
            </a:r>
          </a:p>
          <a:p>
            <a:pPr marL="0" indent="0">
              <a:buNone/>
            </a:pPr>
            <a:r>
              <a:rPr lang="en-US" sz="4500" dirty="0"/>
              <a:t>}</a:t>
            </a:r>
            <a:endParaRPr lang="ru-RU" sz="4500" dirty="0"/>
          </a:p>
          <a:p>
            <a:pPr marL="0" indent="0">
              <a:buNone/>
            </a:pPr>
            <a:r>
              <a:rPr lang="en-US" sz="4500" dirty="0"/>
              <a:t>static void </a:t>
            </a:r>
            <a:r>
              <a:rPr lang="en-US" sz="4500" dirty="0" err="1"/>
              <a:t>ShowList</a:t>
            </a:r>
            <a:r>
              <a:rPr lang="en-US" sz="4500" dirty="0"/>
              <a:t>(Point beg)</a:t>
            </a:r>
            <a:endParaRPr lang="ru-RU" sz="4500" dirty="0"/>
          </a:p>
          <a:p>
            <a:pPr marL="0" indent="0">
              <a:buNone/>
            </a:pPr>
            <a:r>
              <a:rPr lang="en-US" sz="4500" dirty="0"/>
              <a:t>        </a:t>
            </a:r>
            <a:r>
              <a:rPr lang="ru-RU" sz="4500" dirty="0"/>
              <a:t>{</a:t>
            </a:r>
          </a:p>
          <a:p>
            <a:pPr marL="0" indent="0">
              <a:buNone/>
            </a:pPr>
            <a:r>
              <a:rPr lang="ru-RU" sz="4500" dirty="0"/>
              <a:t>//проверка наличия элементов в списке</a:t>
            </a:r>
          </a:p>
          <a:p>
            <a:pPr marL="0" indent="0">
              <a:buNone/>
            </a:pPr>
            <a:r>
              <a:rPr lang="ru-RU" sz="4500" dirty="0"/>
              <a:t>            </a:t>
            </a:r>
            <a:r>
              <a:rPr lang="en-US" sz="4500" dirty="0"/>
              <a:t>if</a:t>
            </a:r>
            <a:r>
              <a:rPr lang="ru-RU" sz="4500" dirty="0"/>
              <a:t> (</a:t>
            </a:r>
            <a:r>
              <a:rPr lang="en-US" sz="4500" dirty="0" err="1"/>
              <a:t>IsEmpty</a:t>
            </a:r>
            <a:r>
              <a:rPr lang="en-US" sz="4500" dirty="0"/>
              <a:t>()</a:t>
            </a:r>
            <a:r>
              <a:rPr lang="ru-RU" sz="4500" dirty="0"/>
              <a:t>)            </a:t>
            </a:r>
          </a:p>
          <a:p>
            <a:pPr marL="0" indent="0">
              <a:buNone/>
            </a:pPr>
            <a:r>
              <a:rPr lang="ru-RU" sz="4500" dirty="0"/>
              <a:t>            {</a:t>
            </a:r>
          </a:p>
          <a:p>
            <a:pPr marL="0" indent="0">
              <a:buNone/>
            </a:pPr>
            <a:r>
              <a:rPr lang="ru-RU" sz="4500" dirty="0"/>
              <a:t>                </a:t>
            </a:r>
            <a:r>
              <a:rPr lang="en-US" sz="4500" dirty="0" err="1"/>
              <a:t>Console.WriteLine</a:t>
            </a:r>
            <a:r>
              <a:rPr lang="en-US" sz="4500" dirty="0"/>
              <a:t>("The List is empty");</a:t>
            </a:r>
            <a:endParaRPr lang="ru-RU" sz="4500" dirty="0"/>
          </a:p>
          <a:p>
            <a:pPr marL="0" indent="0">
              <a:buNone/>
            </a:pPr>
            <a:r>
              <a:rPr lang="en-US" sz="4500" dirty="0"/>
              <a:t>                return;</a:t>
            </a:r>
            <a:endParaRPr lang="ru-RU" sz="4500" dirty="0"/>
          </a:p>
          <a:p>
            <a:pPr marL="0" indent="0">
              <a:buNone/>
            </a:pPr>
            <a:r>
              <a:rPr lang="en-US" sz="4500" dirty="0"/>
              <a:t>            }</a:t>
            </a:r>
            <a:endParaRPr lang="ru-RU" sz="4500" dirty="0"/>
          </a:p>
          <a:p>
            <a:pPr marL="0" indent="0">
              <a:buNone/>
            </a:pPr>
            <a:r>
              <a:rPr lang="en-US" sz="4500" dirty="0"/>
              <a:t>            Point p = beg;</a:t>
            </a:r>
            <a:endParaRPr lang="ru-RU" sz="4500" dirty="0"/>
          </a:p>
          <a:p>
            <a:pPr marL="0" indent="0">
              <a:buNone/>
            </a:pPr>
            <a:r>
              <a:rPr lang="en-US" sz="4500" dirty="0"/>
              <a:t>            while (p!=null)</a:t>
            </a:r>
            <a:endParaRPr lang="ru-RU" sz="4500" dirty="0"/>
          </a:p>
          <a:p>
            <a:pPr marL="0" indent="0">
              <a:buNone/>
            </a:pPr>
            <a:r>
              <a:rPr lang="en-US" sz="4500" dirty="0"/>
              <a:t>            {</a:t>
            </a:r>
            <a:endParaRPr lang="ru-RU" sz="4500" dirty="0"/>
          </a:p>
          <a:p>
            <a:pPr marL="0" indent="0">
              <a:buNone/>
            </a:pPr>
            <a:r>
              <a:rPr lang="en-US" sz="4500" dirty="0"/>
              <a:t>                Console</a:t>
            </a:r>
            <a:r>
              <a:rPr lang="ru-RU" sz="4500" dirty="0"/>
              <a:t>.</a:t>
            </a:r>
            <a:r>
              <a:rPr lang="en-US" sz="4500" dirty="0"/>
              <a:t>Write</a:t>
            </a:r>
            <a:r>
              <a:rPr lang="ru-RU" sz="4500" dirty="0"/>
              <a:t>(</a:t>
            </a:r>
            <a:r>
              <a:rPr lang="en-US" sz="4500" dirty="0"/>
              <a:t>p</a:t>
            </a:r>
            <a:r>
              <a:rPr lang="ru-RU" sz="4500" dirty="0"/>
              <a:t>);</a:t>
            </a:r>
          </a:p>
          <a:p>
            <a:pPr marL="0" indent="0">
              <a:buNone/>
            </a:pPr>
            <a:r>
              <a:rPr lang="ru-RU" sz="4500" dirty="0"/>
              <a:t>                </a:t>
            </a:r>
            <a:r>
              <a:rPr lang="en-US" sz="4500" dirty="0"/>
              <a:t>p</a:t>
            </a:r>
            <a:r>
              <a:rPr lang="ru-RU" sz="4500" dirty="0"/>
              <a:t> = </a:t>
            </a:r>
            <a:r>
              <a:rPr lang="en-US" sz="4500" dirty="0"/>
              <a:t>p</a:t>
            </a:r>
            <a:r>
              <a:rPr lang="ru-RU" sz="4500" dirty="0"/>
              <a:t>.</a:t>
            </a:r>
            <a:r>
              <a:rPr lang="en-US" sz="4500" dirty="0"/>
              <a:t>next</a:t>
            </a:r>
            <a:r>
              <a:rPr lang="ru-RU" sz="4500" dirty="0"/>
              <a:t>;</a:t>
            </a:r>
          </a:p>
          <a:p>
            <a:pPr marL="0" indent="0">
              <a:buNone/>
            </a:pPr>
            <a:r>
              <a:rPr lang="ru-RU" sz="4500" dirty="0"/>
              <a:t>            }</a:t>
            </a:r>
          </a:p>
          <a:p>
            <a:pPr marL="0" indent="0">
              <a:buNone/>
            </a:pPr>
            <a:r>
              <a:rPr lang="ru-RU" sz="4500" dirty="0"/>
              <a:t>            </a:t>
            </a:r>
            <a:r>
              <a:rPr lang="en-US" sz="4500" dirty="0"/>
              <a:t>Console</a:t>
            </a:r>
            <a:r>
              <a:rPr lang="ru-RU" sz="4500" dirty="0"/>
              <a:t>.</a:t>
            </a:r>
            <a:r>
              <a:rPr lang="en-US" sz="4500" dirty="0" err="1"/>
              <a:t>WriteLine</a:t>
            </a:r>
            <a:r>
              <a:rPr lang="ru-RU" sz="4500" dirty="0"/>
              <a:t>();</a:t>
            </a:r>
          </a:p>
          <a:p>
            <a:pPr marL="0" indent="0">
              <a:buNone/>
            </a:pPr>
            <a:r>
              <a:rPr lang="ru-RU" dirty="0"/>
              <a:t>        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068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Удаление элемента с заданным номером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179512" y="2852936"/>
            <a:ext cx="4400228" cy="3888432"/>
          </a:xfrm>
        </p:spPr>
        <p:txBody>
          <a:bodyPr>
            <a:normAutofit fontScale="55000" lnSpcReduction="20000"/>
          </a:bodyPr>
          <a:lstStyle/>
          <a:p>
            <a:r>
              <a:rPr lang="en-US" sz="3300" b="0" dirty="0"/>
              <a:t>static Point </a:t>
            </a:r>
            <a:r>
              <a:rPr lang="en-US" sz="3300" b="0" dirty="0" err="1"/>
              <a:t>DelElement</a:t>
            </a:r>
            <a:r>
              <a:rPr lang="en-US" sz="3300" b="0" dirty="0"/>
              <a:t>(Point beg, </a:t>
            </a:r>
            <a:r>
              <a:rPr lang="en-US" sz="3300" b="0" dirty="0" err="1"/>
              <a:t>int</a:t>
            </a:r>
            <a:r>
              <a:rPr lang="en-US" sz="3300" b="0" dirty="0"/>
              <a:t> number)</a:t>
            </a:r>
            <a:endParaRPr lang="ru-RU" sz="3300" b="0" dirty="0"/>
          </a:p>
          <a:p>
            <a:r>
              <a:rPr lang="en-US" sz="3300" b="0" dirty="0"/>
              <a:t>        </a:t>
            </a:r>
            <a:r>
              <a:rPr lang="ru-RU" sz="3300" b="0" dirty="0"/>
              <a:t>{</a:t>
            </a:r>
          </a:p>
          <a:p>
            <a:r>
              <a:rPr lang="ru-RU" sz="3300" b="0" dirty="0"/>
              <a:t>            </a:t>
            </a:r>
            <a:r>
              <a:rPr lang="en-US" sz="3300" b="0" dirty="0"/>
              <a:t>if</a:t>
            </a:r>
            <a:r>
              <a:rPr lang="ru-RU" sz="3300" b="0" dirty="0"/>
              <a:t> (</a:t>
            </a:r>
            <a:r>
              <a:rPr lang="en-US" sz="3300" b="0" dirty="0" err="1"/>
              <a:t>IsEmpty</a:t>
            </a:r>
            <a:r>
              <a:rPr lang="en-US" sz="3300" b="0" dirty="0"/>
              <a:t>()</a:t>
            </a:r>
            <a:r>
              <a:rPr lang="ru-RU" sz="3300" b="0" dirty="0"/>
              <a:t>)//пустой список</a:t>
            </a:r>
          </a:p>
          <a:p>
            <a:r>
              <a:rPr lang="ru-RU" sz="3300" b="0" dirty="0"/>
              <a:t>            {</a:t>
            </a:r>
          </a:p>
          <a:p>
            <a:r>
              <a:rPr lang="ru-RU" sz="3300" b="0" dirty="0"/>
              <a:t>                </a:t>
            </a:r>
            <a:r>
              <a:rPr lang="en-US" sz="3300" b="0" dirty="0" err="1"/>
              <a:t>Console.WriteLine</a:t>
            </a:r>
            <a:r>
              <a:rPr lang="en-US" sz="3300" b="0" dirty="0"/>
              <a:t>("Error! ");</a:t>
            </a:r>
            <a:endParaRPr lang="ru-RU" sz="3300" b="0" dirty="0"/>
          </a:p>
          <a:p>
            <a:r>
              <a:rPr lang="en-US" sz="3300" b="0" dirty="0"/>
              <a:t>                return null;</a:t>
            </a:r>
            <a:endParaRPr lang="ru-RU" sz="3300" b="0" dirty="0"/>
          </a:p>
          <a:p>
            <a:r>
              <a:rPr lang="en-US" sz="3300" b="0" dirty="0"/>
              <a:t>            }</a:t>
            </a:r>
            <a:endParaRPr lang="ru-RU" sz="3300" b="0" dirty="0"/>
          </a:p>
          <a:p>
            <a:r>
              <a:rPr lang="en-US" sz="3300" b="0" dirty="0"/>
              <a:t>            if (number == 1)</a:t>
            </a:r>
            <a:endParaRPr lang="ru-RU" sz="3300" b="0" dirty="0"/>
          </a:p>
          <a:p>
            <a:r>
              <a:rPr lang="en-US" sz="3300" b="0" dirty="0"/>
              <a:t> {</a:t>
            </a:r>
            <a:endParaRPr lang="ru-RU" sz="3300" b="0" dirty="0"/>
          </a:p>
          <a:p>
            <a:r>
              <a:rPr lang="en-US" sz="3300" b="0" dirty="0"/>
              <a:t>                beg = </a:t>
            </a:r>
            <a:r>
              <a:rPr lang="en-US" sz="3300" b="0" dirty="0" err="1"/>
              <a:t>beg.next</a:t>
            </a:r>
            <a:r>
              <a:rPr lang="en-US" sz="3300" b="0" dirty="0"/>
              <a:t>;</a:t>
            </a:r>
            <a:endParaRPr lang="ru-RU" sz="3300" b="0" dirty="0"/>
          </a:p>
          <a:p>
            <a:r>
              <a:rPr lang="en-US" sz="3300" b="0" dirty="0"/>
              <a:t>                return beg;</a:t>
            </a:r>
            <a:endParaRPr lang="ru-RU" sz="3300" b="0" dirty="0"/>
          </a:p>
          <a:p>
            <a:r>
              <a:rPr lang="en-US" sz="3300" b="0" dirty="0"/>
              <a:t>  </a:t>
            </a:r>
            <a:r>
              <a:rPr lang="ru-RU" sz="3300" b="0" dirty="0"/>
              <a:t>}</a:t>
            </a:r>
          </a:p>
          <a:p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755576" y="1412776"/>
            <a:ext cx="7416824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Объект 6"/>
          <p:cNvSpPr>
            <a:spLocks noGrp="1"/>
          </p:cNvSpPr>
          <p:nvPr>
            <p:ph sz="quarter" idx="4"/>
          </p:nvPr>
        </p:nvSpPr>
        <p:spPr>
          <a:xfrm>
            <a:off x="4644008" y="2708920"/>
            <a:ext cx="4392488" cy="403244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dirty="0"/>
              <a:t>Point p</a:t>
            </a:r>
            <a:r>
              <a:rPr lang="ru-RU" sz="2900" dirty="0"/>
              <a:t> = </a:t>
            </a:r>
            <a:r>
              <a:rPr lang="en-US" sz="2900" dirty="0"/>
              <a:t>beg</a:t>
            </a:r>
            <a:r>
              <a:rPr lang="ru-RU" sz="2900" dirty="0"/>
              <a:t>;</a:t>
            </a:r>
          </a:p>
          <a:p>
            <a:pPr marL="0" indent="0">
              <a:buNone/>
            </a:pPr>
            <a:r>
              <a:rPr lang="en-US" sz="2900" dirty="0"/>
              <a:t>for (</a:t>
            </a:r>
            <a:r>
              <a:rPr lang="en-US" sz="2900" dirty="0" err="1"/>
              <a:t>int</a:t>
            </a:r>
            <a:r>
              <a:rPr lang="en-US" sz="2900" dirty="0"/>
              <a:t> </a:t>
            </a:r>
            <a:r>
              <a:rPr lang="en-US" sz="2900" dirty="0" err="1"/>
              <a:t>i</a:t>
            </a:r>
            <a:r>
              <a:rPr lang="en-US" sz="2900" dirty="0"/>
              <a:t> = 1; </a:t>
            </a:r>
            <a:r>
              <a:rPr lang="en-US" sz="2900" dirty="0" err="1"/>
              <a:t>i</a:t>
            </a:r>
            <a:r>
              <a:rPr lang="en-US" sz="2900" dirty="0"/>
              <a:t> &lt; number - 1 &amp;&amp; </a:t>
            </a:r>
            <a:r>
              <a:rPr lang="en-US" sz="2900" dirty="0" err="1"/>
              <a:t>p.next</a:t>
            </a:r>
            <a:r>
              <a:rPr lang="en-US" sz="2900" dirty="0"/>
              <a:t> != null; </a:t>
            </a:r>
            <a:r>
              <a:rPr lang="en-US" sz="2900" dirty="0" err="1"/>
              <a:t>i</a:t>
            </a:r>
            <a:r>
              <a:rPr lang="en-US" sz="2900" dirty="0"/>
              <a:t>++) </a:t>
            </a:r>
            <a:endParaRPr lang="ru-RU" sz="2900" dirty="0"/>
          </a:p>
          <a:p>
            <a:pPr marL="0" indent="0">
              <a:buNone/>
            </a:pPr>
            <a:r>
              <a:rPr lang="en-US" sz="2900" dirty="0"/>
              <a:t>            p</a:t>
            </a:r>
            <a:r>
              <a:rPr lang="ru-RU" sz="2900" dirty="0"/>
              <a:t> = </a:t>
            </a:r>
            <a:r>
              <a:rPr lang="en-US" sz="2900" dirty="0"/>
              <a:t>p</a:t>
            </a:r>
            <a:r>
              <a:rPr lang="ru-RU" sz="2900" dirty="0"/>
              <a:t>.</a:t>
            </a:r>
            <a:r>
              <a:rPr lang="en-US" sz="2900" dirty="0"/>
              <a:t>next</a:t>
            </a:r>
            <a:r>
              <a:rPr lang="ru-RU" sz="2900" dirty="0"/>
              <a:t>;</a:t>
            </a:r>
          </a:p>
          <a:p>
            <a:pPr marL="0" indent="0">
              <a:buNone/>
            </a:pPr>
            <a:r>
              <a:rPr lang="ru-RU" sz="2900" dirty="0"/>
              <a:t>            </a:t>
            </a:r>
            <a:r>
              <a:rPr lang="en-US" sz="2900" dirty="0"/>
              <a:t>if</a:t>
            </a:r>
            <a:r>
              <a:rPr lang="ru-RU" sz="2900" dirty="0"/>
              <a:t> (</a:t>
            </a:r>
            <a:r>
              <a:rPr lang="en-US" sz="2900" dirty="0"/>
              <a:t>p</a:t>
            </a:r>
            <a:r>
              <a:rPr lang="ru-RU" sz="2900" dirty="0"/>
              <a:t>.</a:t>
            </a:r>
            <a:r>
              <a:rPr lang="en-US" sz="2900" dirty="0"/>
              <a:t>next</a:t>
            </a:r>
            <a:r>
              <a:rPr lang="ru-RU" sz="2900" dirty="0"/>
              <a:t> == </a:t>
            </a:r>
            <a:r>
              <a:rPr lang="en-US" sz="2900" dirty="0"/>
              <a:t>null</a:t>
            </a:r>
            <a:r>
              <a:rPr lang="ru-RU" sz="2900" dirty="0"/>
              <a:t>) </a:t>
            </a:r>
          </a:p>
          <a:p>
            <a:pPr marL="0" indent="0">
              <a:buNone/>
            </a:pPr>
            <a:r>
              <a:rPr lang="en-US" sz="2900" dirty="0"/>
              <a:t>{</a:t>
            </a:r>
            <a:endParaRPr lang="ru-RU" sz="2900" dirty="0"/>
          </a:p>
          <a:p>
            <a:pPr marL="0" indent="0">
              <a:buNone/>
            </a:pPr>
            <a:r>
              <a:rPr lang="en-US" sz="2900" dirty="0"/>
              <a:t> </a:t>
            </a:r>
            <a:r>
              <a:rPr lang="en-US" sz="2900" dirty="0" err="1"/>
              <a:t>Console.WriteLine</a:t>
            </a:r>
            <a:r>
              <a:rPr lang="en-US" sz="2900" dirty="0"/>
              <a:t>("Error! ");</a:t>
            </a:r>
            <a:endParaRPr lang="ru-RU" sz="2900" dirty="0"/>
          </a:p>
          <a:p>
            <a:pPr marL="0" indent="0">
              <a:buNone/>
            </a:pPr>
            <a:r>
              <a:rPr lang="en-US" sz="2900" dirty="0"/>
              <a:t>                return beg</a:t>
            </a:r>
            <a:r>
              <a:rPr lang="ru-RU" sz="2900" dirty="0"/>
              <a:t>;</a:t>
            </a:r>
          </a:p>
          <a:p>
            <a:pPr marL="0" indent="0">
              <a:buNone/>
            </a:pPr>
            <a:r>
              <a:rPr lang="ru-RU" sz="2900" dirty="0"/>
              <a:t>}</a:t>
            </a:r>
          </a:p>
          <a:p>
            <a:pPr marL="0" indent="0">
              <a:buNone/>
            </a:pPr>
            <a:r>
              <a:rPr lang="en-US" sz="2900" dirty="0" err="1"/>
              <a:t>p.next</a:t>
            </a:r>
            <a:r>
              <a:rPr lang="en-US" sz="2900" dirty="0"/>
              <a:t> = </a:t>
            </a:r>
            <a:r>
              <a:rPr lang="en-US" sz="2900" dirty="0" err="1"/>
              <a:t>p.next.next</a:t>
            </a:r>
            <a:r>
              <a:rPr lang="en-US" sz="2900" dirty="0"/>
              <a:t>;</a:t>
            </a:r>
            <a:endParaRPr lang="ru-RU" sz="2900" dirty="0"/>
          </a:p>
          <a:p>
            <a:pPr marL="0" indent="0">
              <a:buNone/>
            </a:pPr>
            <a:r>
              <a:rPr lang="en-US" sz="2900" dirty="0"/>
              <a:t> </a:t>
            </a:r>
            <a:r>
              <a:rPr lang="en-US" sz="2900" dirty="0" err="1"/>
              <a:t>Console.WriteLine</a:t>
            </a:r>
            <a:r>
              <a:rPr lang="en-US" sz="2900" dirty="0"/>
              <a:t>("The element is deleting...");</a:t>
            </a:r>
            <a:r>
              <a:rPr lang="ru-RU" sz="2900" dirty="0"/>
              <a:t> </a:t>
            </a:r>
          </a:p>
          <a:p>
            <a:pPr marL="0" indent="0">
              <a:buNone/>
            </a:pPr>
            <a:r>
              <a:rPr lang="en-US" sz="2900" dirty="0"/>
              <a:t>return beg</a:t>
            </a:r>
            <a:r>
              <a:rPr lang="ru-RU" sz="2900" dirty="0"/>
              <a:t>;</a:t>
            </a:r>
          </a:p>
          <a:p>
            <a:pPr marL="0" indent="0">
              <a:buNone/>
            </a:pPr>
            <a:r>
              <a:rPr lang="ru-RU" sz="2900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17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/>
              <a:t>Физическое представление данных</a:t>
            </a:r>
          </a:p>
        </p:txBody>
      </p:sp>
      <p:sp>
        <p:nvSpPr>
          <p:cNvPr id="13315" name="Содержимое 2"/>
          <p:cNvSpPr>
            <a:spLocks noGrp="1"/>
          </p:cNvSpPr>
          <p:nvPr>
            <p:ph sz="half" idx="1"/>
          </p:nvPr>
        </p:nvSpPr>
        <p:spPr>
          <a:xfrm>
            <a:off x="107503" y="1600200"/>
            <a:ext cx="5171185" cy="4525963"/>
          </a:xfrm>
        </p:spPr>
        <p:txBody>
          <a:bodyPr>
            <a:normAutofit fontScale="92500"/>
          </a:bodyPr>
          <a:lstStyle/>
          <a:p>
            <a:r>
              <a:rPr lang="ru-RU" altLang="ru-RU" sz="2400" b="1" dirty="0"/>
              <a:t>Структура данных </a:t>
            </a:r>
            <a:r>
              <a:rPr lang="ru-RU" altLang="ru-RU" sz="2400" dirty="0"/>
              <a:t>— это программная единица, позволяющая хранить и обрабатывать какие либо связанные данные.</a:t>
            </a:r>
          </a:p>
          <a:p>
            <a:r>
              <a:rPr lang="ru-RU" altLang="ru-RU" sz="2400" dirty="0"/>
              <a:t> Используется для реализации каких либо абстрактных типов данных. </a:t>
            </a:r>
          </a:p>
          <a:p>
            <a:r>
              <a:rPr lang="ru-RU" altLang="ru-RU" sz="2400" dirty="0"/>
              <a:t>Структура данных определяет то, как данные будут размещены в памяти и соответственно время, необходимое для выполнения тех или иных операций над хранимыми данными.</a:t>
            </a:r>
          </a:p>
          <a:p>
            <a:endParaRPr lang="ru-RU" altLang="ru-RU" sz="2400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F9ED61EB-836A-4241-A7EE-D395BEE02D09}"/>
              </a:ext>
            </a:extLst>
          </p:cNvPr>
          <p:cNvGrpSpPr/>
          <p:nvPr/>
        </p:nvGrpSpPr>
        <p:grpSpPr>
          <a:xfrm>
            <a:off x="5652120" y="1772816"/>
            <a:ext cx="3188187" cy="1673607"/>
            <a:chOff x="1290415" y="4869161"/>
            <a:chExt cx="4145681" cy="1714201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26B387DD-79B1-4548-B69D-87F1FD06EC33}"/>
                </a:ext>
              </a:extLst>
            </p:cNvPr>
            <p:cNvSpPr/>
            <p:nvPr/>
          </p:nvSpPr>
          <p:spPr>
            <a:xfrm>
              <a:off x="1290415" y="4869161"/>
              <a:ext cx="4145681" cy="171420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B81DF18E-1EA4-4C7D-81A7-C81836D53819}"/>
                </a:ext>
              </a:extLst>
            </p:cNvPr>
            <p:cNvSpPr/>
            <p:nvPr/>
          </p:nvSpPr>
          <p:spPr>
            <a:xfrm>
              <a:off x="2195736" y="5517232"/>
              <a:ext cx="504056" cy="360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CE07F39F-0C8A-4470-B48A-62813CCDB431}"/>
                </a:ext>
              </a:extLst>
            </p:cNvPr>
            <p:cNvSpPr/>
            <p:nvPr/>
          </p:nvSpPr>
          <p:spPr>
            <a:xfrm>
              <a:off x="2699792" y="5517232"/>
              <a:ext cx="504056" cy="360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45A4D877-C2D5-4CA6-9570-5646DE71604B}"/>
                </a:ext>
              </a:extLst>
            </p:cNvPr>
            <p:cNvSpPr/>
            <p:nvPr/>
          </p:nvSpPr>
          <p:spPr>
            <a:xfrm>
              <a:off x="3203848" y="5517232"/>
              <a:ext cx="504056" cy="360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B1D83E69-AFD6-42D6-89EF-B2F634C15326}"/>
                </a:ext>
              </a:extLst>
            </p:cNvPr>
            <p:cNvSpPr/>
            <p:nvPr/>
          </p:nvSpPr>
          <p:spPr>
            <a:xfrm>
              <a:off x="3635896" y="5517232"/>
              <a:ext cx="504056" cy="36004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41B73E2-C538-4FC8-BC30-20D1D43311D6}"/>
                </a:ext>
              </a:extLst>
            </p:cNvPr>
            <p:cNvSpPr txBox="1"/>
            <p:nvPr/>
          </p:nvSpPr>
          <p:spPr>
            <a:xfrm>
              <a:off x="1290415" y="5881202"/>
              <a:ext cx="3934810" cy="378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Структура данных - массив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6022F1-75E9-43C0-9886-CC62A4267ABA}"/>
                </a:ext>
              </a:extLst>
            </p:cNvPr>
            <p:cNvSpPr txBox="1"/>
            <p:nvPr/>
          </p:nvSpPr>
          <p:spPr>
            <a:xfrm>
              <a:off x="1475654" y="4945475"/>
              <a:ext cx="2569125" cy="378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АТД – </a:t>
              </a:r>
              <a:r>
                <a:rPr lang="en-US" dirty="0"/>
                <a:t>List&lt;T&gt;</a:t>
              </a:r>
              <a:endParaRPr lang="ru-RU" dirty="0"/>
            </a:p>
          </p:txBody>
        </p:sp>
      </p:grp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8145E11-AC78-4488-8E57-4E55F4B338B0}"/>
              </a:ext>
            </a:extLst>
          </p:cNvPr>
          <p:cNvSpPr/>
          <p:nvPr/>
        </p:nvSpPr>
        <p:spPr>
          <a:xfrm>
            <a:off x="5652121" y="3711476"/>
            <a:ext cx="3188187" cy="2871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3CE75B40-7C30-4E72-B341-31FBB848367A}"/>
              </a:ext>
            </a:extLst>
          </p:cNvPr>
          <p:cNvGrpSpPr/>
          <p:nvPr/>
        </p:nvGrpSpPr>
        <p:grpSpPr>
          <a:xfrm rot="5400000">
            <a:off x="5516412" y="4832718"/>
            <a:ext cx="1423186" cy="351514"/>
            <a:chOff x="6314824" y="4481281"/>
            <a:chExt cx="1423186" cy="351514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3650C09A-A79B-445E-997D-28EF9E66011C}"/>
                </a:ext>
              </a:extLst>
            </p:cNvPr>
            <p:cNvSpPr/>
            <p:nvPr/>
          </p:nvSpPr>
          <p:spPr>
            <a:xfrm>
              <a:off x="6314824" y="4481281"/>
              <a:ext cx="368974" cy="3515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570466E0-C4B9-4F41-8814-5E6FA0C84EBB}"/>
                </a:ext>
              </a:extLst>
            </p:cNvPr>
            <p:cNvSpPr/>
            <p:nvPr/>
          </p:nvSpPr>
          <p:spPr>
            <a:xfrm>
              <a:off x="6683798" y="4481281"/>
              <a:ext cx="368974" cy="3515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AEB37117-67CF-4E6E-A01B-C0C1B5ABD1BF}"/>
                </a:ext>
              </a:extLst>
            </p:cNvPr>
            <p:cNvSpPr/>
            <p:nvPr/>
          </p:nvSpPr>
          <p:spPr>
            <a:xfrm>
              <a:off x="7052772" y="4481281"/>
              <a:ext cx="368974" cy="3515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716CF9B9-35AC-4F3C-B836-9BFB8A1B57C9}"/>
                </a:ext>
              </a:extLst>
            </p:cNvPr>
            <p:cNvSpPr/>
            <p:nvPr/>
          </p:nvSpPr>
          <p:spPr>
            <a:xfrm>
              <a:off x="7369036" y="4481281"/>
              <a:ext cx="368974" cy="3515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7D34A21-4182-47A2-8A78-C8B0474749A2}"/>
              </a:ext>
            </a:extLst>
          </p:cNvPr>
          <p:cNvSpPr txBox="1"/>
          <p:nvPr/>
        </p:nvSpPr>
        <p:spPr>
          <a:xfrm>
            <a:off x="6475194" y="5640640"/>
            <a:ext cx="2287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Структура данных – хеш-таблица с цепочками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543BD1-0022-4065-A061-8F1EA4145894}"/>
              </a:ext>
            </a:extLst>
          </p:cNvPr>
          <p:cNvSpPr txBox="1"/>
          <p:nvPr/>
        </p:nvSpPr>
        <p:spPr>
          <a:xfrm>
            <a:off x="5787717" y="3923064"/>
            <a:ext cx="28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АТД – </a:t>
            </a:r>
            <a:r>
              <a:rPr lang="en-US" dirty="0"/>
              <a:t>Dictionary&lt;T&gt;</a:t>
            </a:r>
            <a:endParaRPr lang="ru-RU" dirty="0"/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E7B3FD0F-215C-49DA-82E7-1809457108C1}"/>
              </a:ext>
            </a:extLst>
          </p:cNvPr>
          <p:cNvGrpSpPr/>
          <p:nvPr/>
        </p:nvGrpSpPr>
        <p:grpSpPr>
          <a:xfrm>
            <a:off x="6609568" y="4306837"/>
            <a:ext cx="1106922" cy="751161"/>
            <a:chOff x="6314824" y="4481281"/>
            <a:chExt cx="1106922" cy="751161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98207D25-7965-42A2-B592-466F25CB8EB1}"/>
                </a:ext>
              </a:extLst>
            </p:cNvPr>
            <p:cNvSpPr/>
            <p:nvPr/>
          </p:nvSpPr>
          <p:spPr>
            <a:xfrm>
              <a:off x="6314824" y="4481281"/>
              <a:ext cx="368974" cy="3515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FB22E272-D8C2-4FF5-86E7-974D61B88F28}"/>
                </a:ext>
              </a:extLst>
            </p:cNvPr>
            <p:cNvSpPr/>
            <p:nvPr/>
          </p:nvSpPr>
          <p:spPr>
            <a:xfrm>
              <a:off x="6683798" y="4481281"/>
              <a:ext cx="368974" cy="3515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F9D7E4D1-14A2-4667-8B7A-601693032336}"/>
                </a:ext>
              </a:extLst>
            </p:cNvPr>
            <p:cNvSpPr/>
            <p:nvPr/>
          </p:nvSpPr>
          <p:spPr>
            <a:xfrm>
              <a:off x="7052772" y="4481281"/>
              <a:ext cx="368974" cy="3515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C28CC34D-402B-4A75-8858-57C712DD1C58}"/>
                </a:ext>
              </a:extLst>
            </p:cNvPr>
            <p:cNvSpPr/>
            <p:nvPr/>
          </p:nvSpPr>
          <p:spPr>
            <a:xfrm>
              <a:off x="6333780" y="4880928"/>
              <a:ext cx="368974" cy="3515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FE3AA08F-B666-483D-A7AA-DDD0CE47687F}"/>
              </a:ext>
            </a:extLst>
          </p:cNvPr>
          <p:cNvGrpSpPr/>
          <p:nvPr/>
        </p:nvGrpSpPr>
        <p:grpSpPr>
          <a:xfrm>
            <a:off x="6624170" y="5152810"/>
            <a:ext cx="737948" cy="351514"/>
            <a:chOff x="6314824" y="4481281"/>
            <a:chExt cx="737948" cy="351514"/>
          </a:xfrm>
        </p:grpSpPr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F8955ED9-D68F-4436-AD6C-DFA9B718BD0D}"/>
                </a:ext>
              </a:extLst>
            </p:cNvPr>
            <p:cNvSpPr/>
            <p:nvPr/>
          </p:nvSpPr>
          <p:spPr>
            <a:xfrm>
              <a:off x="6314824" y="4481281"/>
              <a:ext cx="368974" cy="3515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88F6E178-242E-4CF6-9192-C4FF9FDF6F66}"/>
                </a:ext>
              </a:extLst>
            </p:cNvPr>
            <p:cNvSpPr/>
            <p:nvPr/>
          </p:nvSpPr>
          <p:spPr>
            <a:xfrm>
              <a:off x="6683798" y="4481281"/>
              <a:ext cx="368974" cy="35151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7F5ADA97-9EBB-4D93-8ADA-169007B15B52}"/>
              </a:ext>
            </a:extLst>
          </p:cNvPr>
          <p:cNvCxnSpPr>
            <a:stCxn id="15" idx="0"/>
            <a:endCxn id="23" idx="1"/>
          </p:cNvCxnSpPr>
          <p:nvPr/>
        </p:nvCxnSpPr>
        <p:spPr>
          <a:xfrm>
            <a:off x="6403762" y="4481369"/>
            <a:ext cx="205806" cy="1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3D03E81E-A1A2-4166-B86A-484681501611}"/>
              </a:ext>
            </a:extLst>
          </p:cNvPr>
          <p:cNvCxnSpPr/>
          <p:nvPr/>
        </p:nvCxnSpPr>
        <p:spPr>
          <a:xfrm>
            <a:off x="6403762" y="4916231"/>
            <a:ext cx="205806" cy="1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59BB8823-1CA3-49B2-835E-CC0FA7C9F8E3}"/>
              </a:ext>
            </a:extLst>
          </p:cNvPr>
          <p:cNvCxnSpPr/>
          <p:nvPr/>
        </p:nvCxnSpPr>
        <p:spPr>
          <a:xfrm>
            <a:off x="6421673" y="5306830"/>
            <a:ext cx="205806" cy="1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793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Добавление элемента с заданным номером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179512" y="2780928"/>
            <a:ext cx="4400228" cy="3960440"/>
          </a:xfrm>
        </p:spPr>
        <p:txBody>
          <a:bodyPr>
            <a:normAutofit fontScale="62500" lnSpcReduction="20000"/>
          </a:bodyPr>
          <a:lstStyle/>
          <a:p>
            <a:r>
              <a:rPr lang="en-US" sz="2300" b="0" dirty="0"/>
              <a:t>static Point </a:t>
            </a:r>
            <a:r>
              <a:rPr lang="en-US" sz="2300" b="0" dirty="0" err="1"/>
              <a:t>AddPoint</a:t>
            </a:r>
            <a:r>
              <a:rPr lang="en-US" sz="2300" b="0" dirty="0"/>
              <a:t>(Point beg, </a:t>
            </a:r>
            <a:r>
              <a:rPr lang="en-US" sz="2300" b="0" dirty="0" err="1"/>
              <a:t>int</a:t>
            </a:r>
            <a:r>
              <a:rPr lang="en-US" sz="2300" b="0" dirty="0"/>
              <a:t> number)</a:t>
            </a:r>
            <a:endParaRPr lang="ru-RU" sz="2300" b="0" dirty="0"/>
          </a:p>
          <a:p>
            <a:r>
              <a:rPr lang="en-US" sz="2300" b="0" dirty="0"/>
              <a:t>        {</a:t>
            </a:r>
            <a:endParaRPr lang="ru-RU" sz="2300" b="0" dirty="0"/>
          </a:p>
          <a:p>
            <a:r>
              <a:rPr lang="en-US" sz="2300" b="0" dirty="0"/>
              <a:t>            Random </a:t>
            </a:r>
            <a:r>
              <a:rPr lang="en-US" sz="2300" b="0" dirty="0" err="1"/>
              <a:t>rnd</a:t>
            </a:r>
            <a:r>
              <a:rPr lang="en-US" sz="2300" b="0" dirty="0"/>
              <a:t> = new Random();</a:t>
            </a:r>
            <a:endParaRPr lang="ru-RU" sz="2300" b="0" dirty="0"/>
          </a:p>
          <a:p>
            <a:r>
              <a:rPr lang="en-US" sz="2300" b="0" dirty="0"/>
              <a:t>            </a:t>
            </a:r>
            <a:r>
              <a:rPr lang="en-US" sz="2300" b="0" dirty="0" err="1"/>
              <a:t>int</a:t>
            </a:r>
            <a:r>
              <a:rPr lang="en-US" sz="2300" b="0" dirty="0"/>
              <a:t> info = </a:t>
            </a:r>
            <a:r>
              <a:rPr lang="en-US" sz="2300" b="0" dirty="0" err="1"/>
              <a:t>rnd.Next</a:t>
            </a:r>
            <a:r>
              <a:rPr lang="en-US" sz="2300" b="0" dirty="0"/>
              <a:t>(10, 100);</a:t>
            </a:r>
            <a:endParaRPr lang="ru-RU" sz="2300" b="0" dirty="0"/>
          </a:p>
          <a:p>
            <a:r>
              <a:rPr lang="en-US" sz="2300" b="0" dirty="0"/>
              <a:t>        </a:t>
            </a:r>
            <a:r>
              <a:rPr lang="en-US" sz="2300" b="0" dirty="0" err="1"/>
              <a:t>Console.WriteLine</a:t>
            </a:r>
            <a:r>
              <a:rPr lang="en-US" sz="2300" b="0" dirty="0"/>
              <a:t>("The element {0} is adding...", info);</a:t>
            </a:r>
            <a:endParaRPr lang="ru-RU" sz="2300" b="0" dirty="0"/>
          </a:p>
          <a:p>
            <a:r>
              <a:rPr lang="en-US" sz="2300" b="0" dirty="0"/>
              <a:t>Point </a:t>
            </a:r>
            <a:r>
              <a:rPr lang="en-US" sz="2300" b="0" dirty="0" err="1"/>
              <a:t>NewPoint</a:t>
            </a:r>
            <a:r>
              <a:rPr lang="en-US" sz="2300" b="0" dirty="0"/>
              <a:t> = </a:t>
            </a:r>
            <a:r>
              <a:rPr lang="en-US" sz="2300" b="0" dirty="0" err="1"/>
              <a:t>MakePoint</a:t>
            </a:r>
            <a:r>
              <a:rPr lang="en-US" sz="2300" b="0" dirty="0"/>
              <a:t>(info);</a:t>
            </a:r>
            <a:endParaRPr lang="ru-RU" sz="2300" b="0" dirty="0"/>
          </a:p>
          <a:p>
            <a:r>
              <a:rPr lang="en-US" sz="2300" b="0" dirty="0"/>
              <a:t>            if (</a:t>
            </a:r>
            <a:r>
              <a:rPr lang="en-US" sz="2300" b="0" dirty="0" err="1"/>
              <a:t>IsEmpty</a:t>
            </a:r>
            <a:r>
              <a:rPr lang="en-US" sz="2300" b="0" dirty="0"/>
              <a:t>())</a:t>
            </a:r>
            <a:endParaRPr lang="ru-RU" sz="2300" b="0" dirty="0"/>
          </a:p>
          <a:p>
            <a:r>
              <a:rPr lang="en-US" sz="2300" b="0" dirty="0"/>
              <a:t>            {</a:t>
            </a:r>
            <a:endParaRPr lang="ru-RU" sz="2300" b="0" dirty="0"/>
          </a:p>
          <a:p>
            <a:r>
              <a:rPr lang="en-US" sz="2300" b="0" dirty="0"/>
              <a:t>                beg = </a:t>
            </a:r>
            <a:r>
              <a:rPr lang="en-US" sz="2300" b="0" dirty="0" err="1"/>
              <a:t>MakePoint</a:t>
            </a:r>
            <a:r>
              <a:rPr lang="en-US" sz="2300" b="0" dirty="0"/>
              <a:t>(info);</a:t>
            </a:r>
            <a:endParaRPr lang="ru-RU" sz="2300" b="0" dirty="0"/>
          </a:p>
          <a:p>
            <a:r>
              <a:rPr lang="en-US" sz="2300" b="0" dirty="0"/>
              <a:t>                return beg;</a:t>
            </a:r>
            <a:endParaRPr lang="ru-RU" sz="2300" b="0" dirty="0"/>
          </a:p>
          <a:p>
            <a:r>
              <a:rPr lang="en-US" sz="2300" b="0" dirty="0"/>
              <a:t>            </a:t>
            </a:r>
            <a:r>
              <a:rPr lang="ru-RU" sz="2300" b="0" dirty="0"/>
              <a:t>}</a:t>
            </a:r>
          </a:p>
          <a:p>
            <a:r>
              <a:rPr lang="en-US" sz="2300" b="0" dirty="0"/>
              <a:t>if</a:t>
            </a:r>
            <a:r>
              <a:rPr lang="ru-RU" sz="2300" b="0" dirty="0"/>
              <a:t> (</a:t>
            </a:r>
            <a:r>
              <a:rPr lang="en-US" sz="2300" b="0" dirty="0"/>
              <a:t>number</a:t>
            </a:r>
            <a:r>
              <a:rPr lang="ru-RU" sz="2300" b="0" dirty="0"/>
              <a:t> == 1) </a:t>
            </a:r>
            <a:r>
              <a:rPr lang="en-US" sz="2300" b="0" dirty="0"/>
              <a:t>//</a:t>
            </a:r>
            <a:r>
              <a:rPr lang="ru-RU" sz="2300" b="0" dirty="0"/>
              <a:t>первый элемент</a:t>
            </a:r>
            <a:endParaRPr lang="en-US" sz="2300" b="0" dirty="0"/>
          </a:p>
          <a:p>
            <a:r>
              <a:rPr lang="en-US" sz="2300" b="0" dirty="0"/>
              <a:t>	{</a:t>
            </a:r>
            <a:r>
              <a:rPr lang="ru-RU" sz="2300" b="0" dirty="0"/>
              <a:t> </a:t>
            </a:r>
            <a:endParaRPr lang="en-US" sz="2300" b="0" dirty="0"/>
          </a:p>
          <a:p>
            <a:r>
              <a:rPr lang="en-US" sz="2300" b="0" dirty="0"/>
              <a:t>              	 </a:t>
            </a:r>
            <a:r>
              <a:rPr lang="en-US" sz="2300" b="0" dirty="0" err="1"/>
              <a:t>NewPoint.next</a:t>
            </a:r>
            <a:r>
              <a:rPr lang="en-US" sz="2300" b="0" dirty="0"/>
              <a:t> = beg;</a:t>
            </a:r>
            <a:endParaRPr lang="ru-RU" sz="2300" b="0" dirty="0"/>
          </a:p>
          <a:p>
            <a:r>
              <a:rPr lang="en-US" sz="2300" b="0" dirty="0"/>
              <a:t>               	 beg = </a:t>
            </a:r>
            <a:r>
              <a:rPr lang="en-US" sz="2300" b="0" dirty="0" err="1"/>
              <a:t>NewPoint</a:t>
            </a:r>
            <a:r>
              <a:rPr lang="en-US" sz="2300" b="0" dirty="0"/>
              <a:t>;</a:t>
            </a:r>
            <a:endParaRPr lang="ru-RU" sz="2300" b="0" dirty="0"/>
          </a:p>
          <a:p>
            <a:r>
              <a:rPr lang="en-US" sz="2300" b="0" dirty="0"/>
              <a:t>               	 return beg;</a:t>
            </a:r>
            <a:endParaRPr lang="ru-RU" sz="2300" b="0" dirty="0"/>
          </a:p>
          <a:p>
            <a:r>
              <a:rPr lang="en-US" sz="2300" b="0" dirty="0"/>
              <a:t>            	}</a:t>
            </a:r>
            <a:endParaRPr lang="ru-RU" sz="2300" b="0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>
          <a:xfrm>
            <a:off x="4499992" y="2852936"/>
            <a:ext cx="4536504" cy="38884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Point p</a:t>
            </a:r>
            <a:r>
              <a:rPr lang="ru-RU" sz="1600" dirty="0"/>
              <a:t> = </a:t>
            </a:r>
            <a:r>
              <a:rPr lang="en-US" sz="1600" dirty="0"/>
              <a:t>beg</a:t>
            </a:r>
            <a:r>
              <a:rPr lang="ru-RU" sz="1600" dirty="0"/>
              <a:t>; </a:t>
            </a:r>
          </a:p>
          <a:p>
            <a:pPr marL="0" indent="0">
              <a:buNone/>
            </a:pPr>
            <a:r>
              <a:rPr lang="en-US" sz="1600" dirty="0"/>
              <a:t>for (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= 1; </a:t>
            </a:r>
            <a:r>
              <a:rPr lang="en-US" sz="1600" dirty="0" err="1"/>
              <a:t>i</a:t>
            </a:r>
            <a:r>
              <a:rPr lang="en-US" sz="1600" dirty="0"/>
              <a:t> &lt; number-1 &amp;&amp; p != null; </a:t>
            </a:r>
            <a:r>
              <a:rPr lang="en-US" sz="1600" dirty="0" err="1"/>
              <a:t>i</a:t>
            </a:r>
            <a:r>
              <a:rPr lang="en-US" sz="1600" dirty="0"/>
              <a:t>++) 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            p</a:t>
            </a:r>
            <a:r>
              <a:rPr lang="ru-RU" sz="1600" dirty="0"/>
              <a:t> = </a:t>
            </a:r>
            <a:r>
              <a:rPr lang="en-US" sz="1600" dirty="0"/>
              <a:t>p</a:t>
            </a:r>
            <a:r>
              <a:rPr lang="ru-RU" sz="1600" dirty="0"/>
              <a:t>.</a:t>
            </a:r>
            <a:r>
              <a:rPr lang="en-US" sz="1600" dirty="0"/>
              <a:t>next</a:t>
            </a:r>
            <a:r>
              <a:rPr lang="ru-RU" sz="1600" dirty="0"/>
              <a:t>;</a:t>
            </a:r>
          </a:p>
          <a:p>
            <a:pPr marL="0" indent="0">
              <a:buNone/>
            </a:pPr>
            <a:r>
              <a:rPr lang="ru-RU" sz="1600" dirty="0"/>
              <a:t>            </a:t>
            </a:r>
            <a:r>
              <a:rPr lang="en-US" sz="1600" dirty="0"/>
              <a:t>if</a:t>
            </a:r>
            <a:r>
              <a:rPr lang="ru-RU" sz="1600" dirty="0"/>
              <a:t> (</a:t>
            </a:r>
            <a:r>
              <a:rPr lang="en-US" sz="1600" dirty="0"/>
              <a:t>p</a:t>
            </a:r>
            <a:r>
              <a:rPr lang="ru-RU" sz="1600" dirty="0"/>
              <a:t> == </a:t>
            </a:r>
            <a:r>
              <a:rPr lang="en-US" sz="1600" dirty="0"/>
              <a:t>null</a:t>
            </a:r>
            <a:r>
              <a:rPr lang="ru-RU" sz="1600" dirty="0"/>
              <a:t>)</a:t>
            </a:r>
          </a:p>
          <a:p>
            <a:pPr marL="0" indent="0">
              <a:buNone/>
            </a:pPr>
            <a:r>
              <a:rPr lang="ru-RU" sz="1600" dirty="0"/>
              <a:t>            </a:t>
            </a:r>
            <a:r>
              <a:rPr lang="en-US" sz="1600" dirty="0"/>
              <a:t>{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	</a:t>
            </a:r>
            <a:r>
              <a:rPr lang="en-US" sz="1600" dirty="0"/>
              <a:t> </a:t>
            </a:r>
            <a:r>
              <a:rPr lang="en-US" sz="1600" dirty="0" err="1"/>
              <a:t>Console.WriteLine</a:t>
            </a:r>
            <a:r>
              <a:rPr lang="en-US" sz="1600" dirty="0"/>
              <a:t>("Error! "); 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	</a:t>
            </a:r>
            <a:r>
              <a:rPr lang="en-US" sz="1600" dirty="0"/>
              <a:t>return beg;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            }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            </a:t>
            </a:r>
            <a:r>
              <a:rPr lang="en-US" sz="1600" dirty="0" err="1"/>
              <a:t>NewPoint.next</a:t>
            </a:r>
            <a:r>
              <a:rPr lang="en-US" sz="1600" dirty="0"/>
              <a:t> = </a:t>
            </a:r>
            <a:r>
              <a:rPr lang="en-US" sz="1600" dirty="0" err="1"/>
              <a:t>p.next</a:t>
            </a:r>
            <a:r>
              <a:rPr lang="en-US" sz="1600" dirty="0"/>
              <a:t>;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p.next</a:t>
            </a:r>
            <a:r>
              <a:rPr lang="en-US" sz="1600" dirty="0"/>
              <a:t> = </a:t>
            </a:r>
            <a:r>
              <a:rPr lang="en-US" sz="1600" dirty="0" err="1"/>
              <a:t>NewPoint</a:t>
            </a:r>
            <a:r>
              <a:rPr lang="en-US" sz="1600" dirty="0"/>
              <a:t>;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            return beg;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        }</a:t>
            </a:r>
            <a:endParaRPr lang="ru-RU" sz="1600" dirty="0"/>
          </a:p>
        </p:txBody>
      </p:sp>
      <p:pic>
        <p:nvPicPr>
          <p:cNvPr id="8" name="Объект 7"/>
          <p:cNvPicPr>
            <a:picLocks noGrp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268760"/>
            <a:ext cx="7992888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9762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Двунаправленные списки</a:t>
            </a:r>
          </a:p>
        </p:txBody>
      </p:sp>
      <p:sp>
        <p:nvSpPr>
          <p:cNvPr id="12" name="Объект 11"/>
          <p:cNvSpPr>
            <a:spLocks noGrp="1"/>
          </p:cNvSpPr>
          <p:nvPr>
            <p:ph sz="half" idx="1"/>
          </p:nvPr>
        </p:nvSpPr>
        <p:spPr>
          <a:xfrm>
            <a:off x="315888" y="3212976"/>
            <a:ext cx="4038600" cy="312921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class Point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public </a:t>
            </a:r>
            <a:r>
              <a:rPr lang="en-US" dirty="0" err="1"/>
              <a:t>int</a:t>
            </a:r>
            <a:r>
              <a:rPr lang="en-US" dirty="0"/>
              <a:t> data;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public Point next, </a:t>
            </a:r>
            <a:r>
              <a:rPr lang="en-US" dirty="0" err="1"/>
              <a:t>pred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public Point()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data = 0;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next = null;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pred</a:t>
            </a:r>
            <a:r>
              <a:rPr lang="en-US" dirty="0"/>
              <a:t> = null;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}</a:t>
            </a:r>
            <a:endParaRPr lang="ru-RU" dirty="0"/>
          </a:p>
          <a:p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sz="half" idx="2"/>
          </p:nvPr>
        </p:nvSpPr>
        <p:spPr>
          <a:xfrm>
            <a:off x="4716016" y="3070854"/>
            <a:ext cx="4038600" cy="334523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 public Point(</a:t>
            </a:r>
            <a:r>
              <a:rPr lang="en-US" dirty="0" err="1"/>
              <a:t>int</a:t>
            </a:r>
            <a:r>
              <a:rPr lang="en-US" dirty="0"/>
              <a:t> d)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data = d;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next = null;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pred</a:t>
            </a:r>
            <a:r>
              <a:rPr lang="en-US" dirty="0"/>
              <a:t> = null;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public override string </a:t>
            </a:r>
            <a:r>
              <a:rPr lang="en-US" dirty="0" err="1"/>
              <a:t>ToString</a:t>
            </a:r>
            <a:r>
              <a:rPr lang="en-US" dirty="0"/>
              <a:t>()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return data + " ";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    </a:t>
            </a:r>
            <a:r>
              <a:rPr lang="ru-RU" dirty="0"/>
              <a:t>}</a:t>
            </a:r>
          </a:p>
        </p:txBody>
      </p:sp>
      <p:pic>
        <p:nvPicPr>
          <p:cNvPr id="15" name="Рисунок 1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6096" y="1484784"/>
            <a:ext cx="7056784" cy="1586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4960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F376A-A071-4E93-BFCA-FC34B338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Лабораторная работа №12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BF8C3D-64A0-44B8-9C09-FF758C05AE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lang="ru-RU" sz="2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Задание 1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Сформировать двунаправленный список, в информационное поле записать объекты из иерархии классов лабораторной работы №10.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Распечатать полученный список.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Выполнить обработку списка в соответствии с заданием.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Распечатать полученный список.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Выполнить клонирование списка, показать что под объекты, хранящиеся в информационном поле выделена разная память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Удалить список из памяти.</a:t>
            </a:r>
          </a:p>
          <a:p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786B7CCA-6230-42A1-AFB3-A47BADC5EC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 algn="ctr">
              <a:lnSpc>
                <a:spcPct val="115000"/>
              </a:lnSpc>
              <a:spcAft>
                <a:spcPts val="1000"/>
              </a:spcAft>
              <a:buNone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Методические указания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 реализовать в виде текстового меню.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Структуры данных (список, дерево, хеш-таблицу) в 1, 2, 3 заданиях реализовать как обобщенный класс.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3314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E7CB6F-9E31-473D-85AA-00D115C5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Клонирование коллекции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84A0B989-CB10-40F9-8300-7B6D05D882D4}"/>
              </a:ext>
            </a:extLst>
          </p:cNvPr>
          <p:cNvGrpSpPr/>
          <p:nvPr/>
        </p:nvGrpSpPr>
        <p:grpSpPr>
          <a:xfrm>
            <a:off x="1059364" y="1628800"/>
            <a:ext cx="1828800" cy="1137320"/>
            <a:chOff x="993304" y="1600200"/>
            <a:chExt cx="1828800" cy="1137320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765CD18A-1EEC-4AEA-90F9-C90CA90BA9A2}"/>
                </a:ext>
              </a:extLst>
            </p:cNvPr>
            <p:cNvSpPr/>
            <p:nvPr/>
          </p:nvSpPr>
          <p:spPr>
            <a:xfrm>
              <a:off x="1907704" y="1600200"/>
              <a:ext cx="914400" cy="3166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ru-RU" dirty="0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AAF74C52-0BD3-4ACF-AA4D-076169DCCCCD}"/>
                </a:ext>
              </a:extLst>
            </p:cNvPr>
            <p:cNvSpPr/>
            <p:nvPr/>
          </p:nvSpPr>
          <p:spPr>
            <a:xfrm>
              <a:off x="993304" y="1600200"/>
              <a:ext cx="914400" cy="3166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</a:t>
              </a:r>
              <a:endParaRPr lang="ru-RU" dirty="0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C2549919-A593-4C4E-84C1-0C4C3C1E63E8}"/>
                </a:ext>
              </a:extLst>
            </p:cNvPr>
            <p:cNvSpPr/>
            <p:nvPr/>
          </p:nvSpPr>
          <p:spPr>
            <a:xfrm>
              <a:off x="993304" y="2420888"/>
              <a:ext cx="1058416" cy="3166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Person p</a:t>
              </a:r>
              <a:endParaRPr lang="ru-RU" dirty="0"/>
            </a:p>
          </p:txBody>
        </p: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FDD8FC17-AA9E-4F88-8E67-E9B3EDD4DC39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1450504" y="1916832"/>
              <a:ext cx="0" cy="50405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AD55D396-B9B4-43F1-A489-F169EF9BA6ED}"/>
              </a:ext>
            </a:extLst>
          </p:cNvPr>
          <p:cNvGrpSpPr/>
          <p:nvPr/>
        </p:nvGrpSpPr>
        <p:grpSpPr>
          <a:xfrm>
            <a:off x="3419872" y="1628800"/>
            <a:ext cx="1828800" cy="1137320"/>
            <a:chOff x="993304" y="1600200"/>
            <a:chExt cx="1828800" cy="1137320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61F3C59B-C60E-4769-90A9-3455321C4375}"/>
                </a:ext>
              </a:extLst>
            </p:cNvPr>
            <p:cNvSpPr/>
            <p:nvPr/>
          </p:nvSpPr>
          <p:spPr>
            <a:xfrm>
              <a:off x="1907704" y="1600200"/>
              <a:ext cx="914400" cy="3166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ru-RU" dirty="0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E892350-66E0-4EB6-BC74-77C4D13B280C}"/>
                </a:ext>
              </a:extLst>
            </p:cNvPr>
            <p:cNvSpPr/>
            <p:nvPr/>
          </p:nvSpPr>
          <p:spPr>
            <a:xfrm>
              <a:off x="993304" y="1600200"/>
              <a:ext cx="914400" cy="3166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</a:t>
              </a:r>
              <a:endParaRPr lang="ru-RU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349DC96D-6D46-4FEB-A567-D56DBC9F0E93}"/>
                </a:ext>
              </a:extLst>
            </p:cNvPr>
            <p:cNvSpPr/>
            <p:nvPr/>
          </p:nvSpPr>
          <p:spPr>
            <a:xfrm>
              <a:off x="993304" y="2420888"/>
              <a:ext cx="1058416" cy="3166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Person p</a:t>
              </a:r>
              <a:endParaRPr lang="ru-RU" dirty="0"/>
            </a:p>
          </p:txBody>
        </p: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30420CB3-FBCC-45F9-9FAA-C725EB6B8906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1450504" y="1916832"/>
              <a:ext cx="0" cy="50405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DF710339-A258-4D44-89C3-C51E06985679}"/>
              </a:ext>
            </a:extLst>
          </p:cNvPr>
          <p:cNvGrpSpPr/>
          <p:nvPr/>
        </p:nvGrpSpPr>
        <p:grpSpPr>
          <a:xfrm>
            <a:off x="5772220" y="1628800"/>
            <a:ext cx="1828800" cy="1137320"/>
            <a:chOff x="993304" y="1600200"/>
            <a:chExt cx="1828800" cy="1137320"/>
          </a:xfrm>
        </p:grpSpPr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EE62B3C9-06A7-4DE5-B2D5-0E1AECF08513}"/>
                </a:ext>
              </a:extLst>
            </p:cNvPr>
            <p:cNvSpPr/>
            <p:nvPr/>
          </p:nvSpPr>
          <p:spPr>
            <a:xfrm>
              <a:off x="1907704" y="1600200"/>
              <a:ext cx="914400" cy="3166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null</a:t>
              </a:r>
              <a:endParaRPr lang="ru-RU" dirty="0"/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EB23312C-8035-49F5-B7DF-6776D010015F}"/>
                </a:ext>
              </a:extLst>
            </p:cNvPr>
            <p:cNvSpPr/>
            <p:nvPr/>
          </p:nvSpPr>
          <p:spPr>
            <a:xfrm>
              <a:off x="993304" y="1600200"/>
              <a:ext cx="914400" cy="3166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</a:t>
              </a:r>
              <a:endParaRPr lang="ru-RU" dirty="0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44A6B9FD-D352-4551-AD2A-8D197F8668D6}"/>
                </a:ext>
              </a:extLst>
            </p:cNvPr>
            <p:cNvSpPr/>
            <p:nvPr/>
          </p:nvSpPr>
          <p:spPr>
            <a:xfrm>
              <a:off x="993304" y="2420888"/>
              <a:ext cx="1058416" cy="3166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Person p</a:t>
              </a:r>
              <a:endParaRPr lang="ru-RU" dirty="0"/>
            </a:p>
          </p:txBody>
        </p: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F24E1CF8-AD37-40BE-A1C6-3DB927612CF2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>
              <a:off x="1450504" y="1916832"/>
              <a:ext cx="0" cy="50405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12338945-CC20-4F8C-B2AF-BBD71F331A5E}"/>
              </a:ext>
            </a:extLst>
          </p:cNvPr>
          <p:cNvCxnSpPr>
            <a:stCxn id="5" idx="3"/>
            <a:endCxn id="15" idx="1"/>
          </p:cNvCxnSpPr>
          <p:nvPr/>
        </p:nvCxnSpPr>
        <p:spPr>
          <a:xfrm>
            <a:off x="2888164" y="1787116"/>
            <a:ext cx="531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78C1991F-8EC9-478E-AEAA-A848004E6A31}"/>
              </a:ext>
            </a:extLst>
          </p:cNvPr>
          <p:cNvCxnSpPr/>
          <p:nvPr/>
        </p:nvCxnSpPr>
        <p:spPr>
          <a:xfrm>
            <a:off x="5248672" y="1787116"/>
            <a:ext cx="5317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85C19705-E8D7-4EDE-A9CB-CA73D9CAD5BB}"/>
              </a:ext>
            </a:extLst>
          </p:cNvPr>
          <p:cNvGrpSpPr/>
          <p:nvPr/>
        </p:nvGrpSpPr>
        <p:grpSpPr>
          <a:xfrm>
            <a:off x="1041885" y="3281974"/>
            <a:ext cx="1828800" cy="316632"/>
            <a:chOff x="1137320" y="3763402"/>
            <a:chExt cx="1828800" cy="316632"/>
          </a:xfrm>
        </p:grpSpPr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94B11EBC-6A0A-40F1-8D69-2EBBAF6BE070}"/>
                </a:ext>
              </a:extLst>
            </p:cNvPr>
            <p:cNvSpPr/>
            <p:nvPr/>
          </p:nvSpPr>
          <p:spPr>
            <a:xfrm>
              <a:off x="2051720" y="3763402"/>
              <a:ext cx="914400" cy="3166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ru-RU" dirty="0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B9440EE7-7798-4219-A62E-08E8C2DDAB27}"/>
                </a:ext>
              </a:extLst>
            </p:cNvPr>
            <p:cNvSpPr/>
            <p:nvPr/>
          </p:nvSpPr>
          <p:spPr>
            <a:xfrm>
              <a:off x="1137320" y="3763402"/>
              <a:ext cx="914400" cy="3166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</a:t>
              </a:r>
              <a:endParaRPr lang="ru-RU" dirty="0"/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9C5E27B3-859A-4671-A873-4A3E77685002}"/>
              </a:ext>
            </a:extLst>
          </p:cNvPr>
          <p:cNvGrpSpPr/>
          <p:nvPr/>
        </p:nvGrpSpPr>
        <p:grpSpPr>
          <a:xfrm>
            <a:off x="3419872" y="3302318"/>
            <a:ext cx="1828800" cy="316632"/>
            <a:chOff x="1137320" y="3763402"/>
            <a:chExt cx="1828800" cy="316632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AEAD3F7B-74B5-4978-975C-9DB9A25529F4}"/>
                </a:ext>
              </a:extLst>
            </p:cNvPr>
            <p:cNvSpPr/>
            <p:nvPr/>
          </p:nvSpPr>
          <p:spPr>
            <a:xfrm>
              <a:off x="2051720" y="3763402"/>
              <a:ext cx="914400" cy="3166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</a:t>
              </a:r>
              <a:endParaRPr lang="ru-RU" dirty="0"/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8FC2188E-BA25-450B-AE7C-03D8947B641A}"/>
                </a:ext>
              </a:extLst>
            </p:cNvPr>
            <p:cNvSpPr/>
            <p:nvPr/>
          </p:nvSpPr>
          <p:spPr>
            <a:xfrm>
              <a:off x="1137320" y="3763402"/>
              <a:ext cx="914400" cy="3166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</a:t>
              </a:r>
              <a:endParaRPr lang="ru-RU" dirty="0"/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FC7D29A3-80BA-4B99-85DE-E27E002C594A}"/>
              </a:ext>
            </a:extLst>
          </p:cNvPr>
          <p:cNvGrpSpPr/>
          <p:nvPr/>
        </p:nvGrpSpPr>
        <p:grpSpPr>
          <a:xfrm>
            <a:off x="5724128" y="3331208"/>
            <a:ext cx="1828800" cy="316632"/>
            <a:chOff x="1137320" y="3763402"/>
            <a:chExt cx="1828800" cy="316632"/>
          </a:xfrm>
        </p:grpSpPr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55676E24-3D0A-4EF6-BBCB-65E14EDF067C}"/>
                </a:ext>
              </a:extLst>
            </p:cNvPr>
            <p:cNvSpPr/>
            <p:nvPr/>
          </p:nvSpPr>
          <p:spPr>
            <a:xfrm>
              <a:off x="2051720" y="3763402"/>
              <a:ext cx="914400" cy="3166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null</a:t>
              </a:r>
              <a:endParaRPr lang="ru-RU" dirty="0"/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6C7ED2F3-BFEF-4B7E-9CF4-E2966584A5B4}"/>
                </a:ext>
              </a:extLst>
            </p:cNvPr>
            <p:cNvSpPr/>
            <p:nvPr/>
          </p:nvSpPr>
          <p:spPr>
            <a:xfrm>
              <a:off x="1137320" y="3763402"/>
              <a:ext cx="914400" cy="3166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info</a:t>
              </a:r>
              <a:endParaRPr lang="ru-RU" dirty="0"/>
            </a:p>
          </p:txBody>
        </p:sp>
      </p:grp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BA2632A6-08B1-4404-BAD7-9B48BAD6845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1588572" y="2766120"/>
            <a:ext cx="0" cy="5040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F0E84042-0779-4EE6-AD4C-3940E9B33BA3}"/>
              </a:ext>
            </a:extLst>
          </p:cNvPr>
          <p:cNvCxnSpPr>
            <a:cxnSpLocks/>
          </p:cNvCxnSpPr>
          <p:nvPr/>
        </p:nvCxnSpPr>
        <p:spPr>
          <a:xfrm flipV="1">
            <a:off x="3877072" y="2777918"/>
            <a:ext cx="0" cy="5040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813699B3-DA7B-4A61-9D77-390ADFDD1E3F}"/>
              </a:ext>
            </a:extLst>
          </p:cNvPr>
          <p:cNvCxnSpPr>
            <a:cxnSpLocks/>
          </p:cNvCxnSpPr>
          <p:nvPr/>
        </p:nvCxnSpPr>
        <p:spPr>
          <a:xfrm flipV="1">
            <a:off x="6229420" y="2798262"/>
            <a:ext cx="0" cy="5040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6DC6A79-8AEC-4D66-B6CB-D9154D831F85}"/>
              </a:ext>
            </a:extLst>
          </p:cNvPr>
          <p:cNvSpPr txBox="1"/>
          <p:nvPr/>
        </p:nvSpPr>
        <p:spPr>
          <a:xfrm>
            <a:off x="755576" y="4149080"/>
            <a:ext cx="593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clone.info=p.info; //</a:t>
            </a:r>
            <a:r>
              <a:rPr lang="ru-RU" dirty="0"/>
              <a:t>поверхностное копирование</a:t>
            </a:r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02664582-AA46-4272-8C78-BD9207F51420}"/>
              </a:ext>
            </a:extLst>
          </p:cNvPr>
          <p:cNvCxnSpPr/>
          <p:nvPr/>
        </p:nvCxnSpPr>
        <p:spPr>
          <a:xfrm>
            <a:off x="1187624" y="1268760"/>
            <a:ext cx="0" cy="360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0335ACE-FFDF-40BD-8B3F-9B33035292ED}"/>
              </a:ext>
            </a:extLst>
          </p:cNvPr>
          <p:cNvSpPr txBox="1"/>
          <p:nvPr/>
        </p:nvSpPr>
        <p:spPr>
          <a:xfrm>
            <a:off x="795417" y="1186207"/>
            <a:ext cx="24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endParaRPr lang="ru-R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5B4982-C219-43B8-AE2F-8051804D387A}"/>
              </a:ext>
            </a:extLst>
          </p:cNvPr>
          <p:cNvSpPr txBox="1"/>
          <p:nvPr/>
        </p:nvSpPr>
        <p:spPr>
          <a:xfrm>
            <a:off x="457200" y="2890866"/>
            <a:ext cx="86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clone</a:t>
            </a:r>
            <a:endParaRPr lang="ru-RU" dirty="0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B0EC0A14-BFE6-4674-94C9-9D7D9BE333A9}"/>
              </a:ext>
            </a:extLst>
          </p:cNvPr>
          <p:cNvCxnSpPr/>
          <p:nvPr/>
        </p:nvCxnSpPr>
        <p:spPr>
          <a:xfrm>
            <a:off x="1187624" y="2942278"/>
            <a:ext cx="0" cy="360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68CADF2-2197-4934-B785-3BF532862D47}"/>
              </a:ext>
            </a:extLst>
          </p:cNvPr>
          <p:cNvSpPr txBox="1"/>
          <p:nvPr/>
        </p:nvSpPr>
        <p:spPr>
          <a:xfrm>
            <a:off x="728289" y="5532040"/>
            <a:ext cx="593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clone.info=</a:t>
            </a:r>
            <a:r>
              <a:rPr lang="en-US" dirty="0" err="1"/>
              <a:t>p.info.Clone</a:t>
            </a:r>
            <a:r>
              <a:rPr lang="en-US" dirty="0"/>
              <a:t>(); //</a:t>
            </a:r>
            <a:r>
              <a:rPr lang="ru-RU" dirty="0"/>
              <a:t>глубокое копирование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4A0F91-95E0-457A-B022-33C4DE5CC29B}"/>
              </a:ext>
            </a:extLst>
          </p:cNvPr>
          <p:cNvSpPr txBox="1"/>
          <p:nvPr/>
        </p:nvSpPr>
        <p:spPr>
          <a:xfrm>
            <a:off x="700055" y="5890792"/>
            <a:ext cx="5931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clone.info=new Point(p.info); //</a:t>
            </a:r>
            <a:r>
              <a:rPr lang="ru-RU" dirty="0"/>
              <a:t>глубокое копирование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286256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Хеш-таблицы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Хеш-таблица</a:t>
            </a:r>
            <a:r>
              <a:rPr lang="ru-RU" dirty="0"/>
              <a:t> — это структура данных, реализующая интерфейс ассоциативного массива, она позволяет хранить пары (ключ, значение) и выполнять три операции: </a:t>
            </a:r>
          </a:p>
          <a:p>
            <a:pPr lvl="1"/>
            <a:r>
              <a:rPr lang="ru-RU" dirty="0"/>
              <a:t>операцию добавления новой пары,</a:t>
            </a:r>
          </a:p>
          <a:p>
            <a:pPr lvl="1"/>
            <a:r>
              <a:rPr lang="ru-RU" dirty="0"/>
              <a:t> операцию поиска, </a:t>
            </a:r>
          </a:p>
          <a:p>
            <a:pPr lvl="1"/>
            <a:r>
              <a:rPr lang="ru-RU" dirty="0"/>
              <a:t>операцию удаления пары по ключу.</a:t>
            </a:r>
          </a:p>
          <a:p>
            <a:r>
              <a:rPr lang="ru-RU" dirty="0"/>
              <a:t>Существуют два основных варианта хеш-таблиц: </a:t>
            </a:r>
          </a:p>
          <a:p>
            <a:pPr lvl="1"/>
            <a:r>
              <a:rPr lang="ru-RU" dirty="0"/>
              <a:t>с цепочками,</a:t>
            </a:r>
          </a:p>
          <a:p>
            <a:pPr lvl="1"/>
            <a:r>
              <a:rPr lang="ru-RU" dirty="0"/>
              <a:t>открытой адресацией.</a:t>
            </a:r>
          </a:p>
        </p:txBody>
      </p:sp>
    </p:spTree>
    <p:extLst>
      <p:ext uri="{BB962C8B-B14F-4D97-AF65-F5344CB8AC3E}">
        <p14:creationId xmlns:p14="http://schemas.microsoft.com/office/powerpoint/2010/main" val="596089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Хеш-таблица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Выполнение операции в хеш-таблице начинается с вычисления хеш-функции от ключа. </a:t>
            </a:r>
          </a:p>
          <a:p>
            <a:r>
              <a:rPr lang="ru-RU" dirty="0"/>
              <a:t>Получающееся </a:t>
            </a:r>
            <a:r>
              <a:rPr lang="ru-RU" dirty="0" err="1"/>
              <a:t>хеш</a:t>
            </a:r>
            <a:r>
              <a:rPr lang="ru-RU" dirty="0"/>
              <a:t>-значение i = </a:t>
            </a:r>
            <a:r>
              <a:rPr lang="ru-RU" dirty="0" err="1"/>
              <a:t>hash</a:t>
            </a:r>
            <a:r>
              <a:rPr lang="ru-RU" dirty="0"/>
              <a:t>(</a:t>
            </a:r>
            <a:r>
              <a:rPr lang="en-US" dirty="0"/>
              <a:t>key)</a:t>
            </a:r>
            <a:r>
              <a:rPr lang="ru-RU" dirty="0"/>
              <a:t> играет роль индекса в массиве H.</a:t>
            </a:r>
            <a:endParaRPr lang="en-US" dirty="0"/>
          </a:p>
          <a:p>
            <a:r>
              <a:rPr lang="ru-RU" dirty="0"/>
              <a:t>Ситуация, когда для различных ключей получается одно и то же </a:t>
            </a:r>
            <a:r>
              <a:rPr lang="ru-RU" dirty="0" err="1"/>
              <a:t>хеш</a:t>
            </a:r>
            <a:r>
              <a:rPr lang="ru-RU" dirty="0"/>
              <a:t>-значение, называется коллизией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4651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Хеш-таблица с цепочками</a:t>
            </a:r>
          </a:p>
        </p:txBody>
      </p:sp>
      <p:sp>
        <p:nvSpPr>
          <p:cNvPr id="19459" name="Содержимое 2"/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4525962"/>
          </a:xfrm>
        </p:spPr>
        <p:txBody>
          <a:bodyPr/>
          <a:lstStyle/>
          <a:p>
            <a:r>
              <a:rPr lang="ru-RU" altLang="ru-RU" sz="2400"/>
              <a:t>Хеш-таблица – это структура данных представляющая собой комбинацию массива и списков. </a:t>
            </a:r>
          </a:p>
          <a:p>
            <a:endParaRPr lang="ru-RU" altLang="ru-RU" sz="2400"/>
          </a:p>
        </p:txBody>
      </p:sp>
      <p:sp>
        <p:nvSpPr>
          <p:cNvPr id="4" name="Прямоугольник 3"/>
          <p:cNvSpPr/>
          <p:nvPr/>
        </p:nvSpPr>
        <p:spPr>
          <a:xfrm>
            <a:off x="900113" y="2852738"/>
            <a:ext cx="503237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00113" y="3357563"/>
            <a:ext cx="503237" cy="50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900113" y="3860800"/>
            <a:ext cx="503237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00113" y="4365625"/>
            <a:ext cx="503237" cy="503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900113" y="4868863"/>
            <a:ext cx="503237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900113" y="5373688"/>
            <a:ext cx="503237" cy="503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051050" y="2852738"/>
            <a:ext cx="504825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dirty="0">
                <a:solidFill>
                  <a:schemeClr val="tx1"/>
                </a:solidFill>
              </a:rPr>
              <a:t>00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555875" y="2852738"/>
            <a:ext cx="503238" cy="5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grpSp>
        <p:nvGrpSpPr>
          <p:cNvPr id="19468" name="Группа 14"/>
          <p:cNvGrpSpPr>
            <a:grpSpLocks/>
          </p:cNvGrpSpPr>
          <p:nvPr/>
        </p:nvGrpSpPr>
        <p:grpSpPr bwMode="auto">
          <a:xfrm>
            <a:off x="2051050" y="3860800"/>
            <a:ext cx="1008063" cy="504825"/>
            <a:chOff x="3707904" y="2852936"/>
            <a:chExt cx="1008112" cy="504056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3707904" y="2852936"/>
              <a:ext cx="50485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4212754" y="2852936"/>
              <a:ext cx="50326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19469" name="Группа 17"/>
          <p:cNvGrpSpPr>
            <a:grpSpLocks/>
          </p:cNvGrpSpPr>
          <p:nvPr/>
        </p:nvGrpSpPr>
        <p:grpSpPr bwMode="auto">
          <a:xfrm>
            <a:off x="3708400" y="3860800"/>
            <a:ext cx="1008063" cy="504825"/>
            <a:chOff x="3707904" y="2852936"/>
            <a:chExt cx="1008112" cy="504056"/>
          </a:xfrm>
        </p:grpSpPr>
        <p:sp>
          <p:nvSpPr>
            <p:cNvPr id="19" name="Прямоугольник 18"/>
            <p:cNvSpPr/>
            <p:nvPr/>
          </p:nvSpPr>
          <p:spPr>
            <a:xfrm>
              <a:off x="3707904" y="2852936"/>
              <a:ext cx="50485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</a:rPr>
                <a:t>02</a:t>
              </a:r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4212754" y="2852936"/>
              <a:ext cx="50326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19470" name="Группа 20"/>
          <p:cNvGrpSpPr>
            <a:grpSpLocks/>
          </p:cNvGrpSpPr>
          <p:nvPr/>
        </p:nvGrpSpPr>
        <p:grpSpPr bwMode="auto">
          <a:xfrm>
            <a:off x="5292725" y="3860800"/>
            <a:ext cx="1008063" cy="504825"/>
            <a:chOff x="3707904" y="2852936"/>
            <a:chExt cx="1008112" cy="504056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3707904" y="2852936"/>
              <a:ext cx="50485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4212754" y="2852936"/>
              <a:ext cx="50326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19471" name="Группа 27"/>
          <p:cNvGrpSpPr>
            <a:grpSpLocks/>
          </p:cNvGrpSpPr>
          <p:nvPr/>
        </p:nvGrpSpPr>
        <p:grpSpPr bwMode="auto">
          <a:xfrm>
            <a:off x="2051050" y="4724400"/>
            <a:ext cx="1008063" cy="504825"/>
            <a:chOff x="3707904" y="2852936"/>
            <a:chExt cx="1008112" cy="504056"/>
          </a:xfrm>
        </p:grpSpPr>
        <p:sp>
          <p:nvSpPr>
            <p:cNvPr id="29" name="Прямоугольник 28"/>
            <p:cNvSpPr/>
            <p:nvPr/>
          </p:nvSpPr>
          <p:spPr>
            <a:xfrm>
              <a:off x="3707904" y="2852936"/>
              <a:ext cx="50485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4212754" y="2852936"/>
              <a:ext cx="50326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19472" name="Группа 30"/>
          <p:cNvGrpSpPr>
            <a:grpSpLocks/>
          </p:cNvGrpSpPr>
          <p:nvPr/>
        </p:nvGrpSpPr>
        <p:grpSpPr bwMode="auto">
          <a:xfrm>
            <a:off x="2051050" y="5445125"/>
            <a:ext cx="1008063" cy="504825"/>
            <a:chOff x="3707904" y="2852936"/>
            <a:chExt cx="1008112" cy="504056"/>
          </a:xfrm>
        </p:grpSpPr>
        <p:sp>
          <p:nvSpPr>
            <p:cNvPr id="32" name="Прямоугольник 31"/>
            <p:cNvSpPr/>
            <p:nvPr/>
          </p:nvSpPr>
          <p:spPr>
            <a:xfrm>
              <a:off x="3707904" y="2852936"/>
              <a:ext cx="50485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4212754" y="2852936"/>
              <a:ext cx="50326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19473" name="Группа 33"/>
          <p:cNvGrpSpPr>
            <a:grpSpLocks/>
          </p:cNvGrpSpPr>
          <p:nvPr/>
        </p:nvGrpSpPr>
        <p:grpSpPr bwMode="auto">
          <a:xfrm>
            <a:off x="3708400" y="5445125"/>
            <a:ext cx="1008063" cy="504825"/>
            <a:chOff x="3707904" y="2852936"/>
            <a:chExt cx="1008112" cy="504056"/>
          </a:xfrm>
        </p:grpSpPr>
        <p:sp>
          <p:nvSpPr>
            <p:cNvPr id="35" name="Прямоугольник 34"/>
            <p:cNvSpPr/>
            <p:nvPr/>
          </p:nvSpPr>
          <p:spPr>
            <a:xfrm>
              <a:off x="3707904" y="2852936"/>
              <a:ext cx="50485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</a:rPr>
                <a:t>05</a:t>
              </a:r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4212754" y="2852936"/>
              <a:ext cx="50326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cxnSp>
        <p:nvCxnSpPr>
          <p:cNvPr id="38" name="Прямая со стрелкой 37"/>
          <p:cNvCxnSpPr>
            <a:stCxn id="4" idx="3"/>
            <a:endCxn id="10" idx="1"/>
          </p:cNvCxnSpPr>
          <p:nvPr/>
        </p:nvCxnSpPr>
        <p:spPr>
          <a:xfrm>
            <a:off x="1403350" y="3105150"/>
            <a:ext cx="6477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1403350" y="4076700"/>
            <a:ext cx="6477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>
            <a:off x="1403350" y="5084763"/>
            <a:ext cx="6477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>
            <a:off x="1403350" y="5661025"/>
            <a:ext cx="6477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>
            <a:off x="3059113" y="5732463"/>
            <a:ext cx="64928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3059113" y="4076700"/>
            <a:ext cx="64928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>
            <a:off x="4643438" y="4076700"/>
            <a:ext cx="64928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392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57200" y="333375"/>
            <a:ext cx="4038600" cy="5792788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1800" dirty="0"/>
              <a:t> class </a:t>
            </a:r>
            <a:r>
              <a:rPr lang="en-US" sz="1800" b="1" dirty="0" err="1"/>
              <a:t>LPoint</a:t>
            </a:r>
            <a:endParaRPr lang="en-US" sz="1800" b="1" dirty="0"/>
          </a:p>
          <a:p>
            <a:pPr marL="0" indent="0">
              <a:buFontTx/>
              <a:buNone/>
              <a:defRPr/>
            </a:pPr>
            <a:r>
              <a:rPr lang="ru-RU" sz="1800" dirty="0"/>
              <a:t>    {</a:t>
            </a:r>
          </a:p>
          <a:p>
            <a:pPr marL="0" indent="0">
              <a:buFontTx/>
              <a:buNone/>
              <a:defRPr/>
            </a:pPr>
            <a:r>
              <a:rPr lang="en-US" sz="1800" dirty="0"/>
              <a:t>        public </a:t>
            </a:r>
            <a:r>
              <a:rPr lang="en-US" sz="1800" dirty="0" err="1"/>
              <a:t>int</a:t>
            </a:r>
            <a:r>
              <a:rPr lang="en-US" sz="1800" dirty="0"/>
              <a:t> key;</a:t>
            </a:r>
          </a:p>
          <a:p>
            <a:pPr marL="0" indent="0">
              <a:buFontTx/>
              <a:buNone/>
              <a:defRPr/>
            </a:pPr>
            <a:r>
              <a:rPr lang="en-US" sz="1800" dirty="0"/>
              <a:t>        public string value;</a:t>
            </a:r>
          </a:p>
          <a:p>
            <a:pPr marL="0" indent="0">
              <a:buFontTx/>
              <a:buNone/>
              <a:defRPr/>
            </a:pPr>
            <a:r>
              <a:rPr lang="en-US" sz="1800" dirty="0"/>
              <a:t>        public </a:t>
            </a:r>
            <a:r>
              <a:rPr lang="en-US" sz="1800" dirty="0" err="1"/>
              <a:t>LPoint</a:t>
            </a:r>
            <a:r>
              <a:rPr lang="en-US" sz="1800" dirty="0"/>
              <a:t> next;</a:t>
            </a:r>
          </a:p>
          <a:p>
            <a:pPr marL="0" indent="0">
              <a:buFontTx/>
              <a:buNone/>
              <a:defRPr/>
            </a:pPr>
            <a:r>
              <a:rPr lang="en-US" sz="1800" dirty="0"/>
              <a:t>        static Random </a:t>
            </a:r>
            <a:r>
              <a:rPr lang="en-US" sz="1800" dirty="0" err="1"/>
              <a:t>rnd</a:t>
            </a:r>
            <a:r>
              <a:rPr lang="en-US" sz="1800" dirty="0"/>
              <a:t> = new Random();</a:t>
            </a:r>
          </a:p>
          <a:p>
            <a:pPr marL="0" indent="0">
              <a:buFontTx/>
              <a:buNone/>
              <a:defRPr/>
            </a:pPr>
            <a:r>
              <a:rPr lang="ru-RU" sz="1800" dirty="0"/>
              <a:t>       </a:t>
            </a:r>
          </a:p>
          <a:p>
            <a:pPr marL="0" indent="0">
              <a:buFontTx/>
              <a:buNone/>
              <a:defRPr/>
            </a:pPr>
            <a:r>
              <a:rPr lang="ru-RU" sz="1800" dirty="0"/>
              <a:t>       </a:t>
            </a:r>
            <a:r>
              <a:rPr lang="en-US" sz="1800" dirty="0"/>
              <a:t>public </a:t>
            </a:r>
            <a:r>
              <a:rPr lang="en-US" sz="1800" dirty="0" err="1"/>
              <a:t>LPoint</a:t>
            </a:r>
            <a:r>
              <a:rPr lang="en-US" sz="1800" dirty="0"/>
              <a:t>(string s)</a:t>
            </a:r>
          </a:p>
          <a:p>
            <a:pPr marL="0" indent="0">
              <a:buFontTx/>
              <a:buNone/>
              <a:defRPr/>
            </a:pPr>
            <a:r>
              <a:rPr lang="ru-RU" sz="1800" dirty="0"/>
              <a:t>        {</a:t>
            </a:r>
          </a:p>
          <a:p>
            <a:pPr marL="0" indent="0">
              <a:buFontTx/>
              <a:buNone/>
              <a:defRPr/>
            </a:pPr>
            <a:r>
              <a:rPr lang="en-US" sz="1800" dirty="0"/>
              <a:t>            value = s;</a:t>
            </a:r>
          </a:p>
          <a:p>
            <a:pPr marL="0" indent="0">
              <a:buFontTx/>
              <a:buNone/>
              <a:defRPr/>
            </a:pPr>
            <a:r>
              <a:rPr lang="en-US" sz="1800" dirty="0"/>
              <a:t>            key = </a:t>
            </a:r>
            <a:r>
              <a:rPr lang="en-US" sz="1800" dirty="0" err="1"/>
              <a:t>GetHashCode</a:t>
            </a:r>
            <a:r>
              <a:rPr lang="en-US" sz="1800" dirty="0"/>
              <a:t>();</a:t>
            </a:r>
          </a:p>
          <a:p>
            <a:pPr marL="0" indent="0">
              <a:buFontTx/>
              <a:buNone/>
              <a:defRPr/>
            </a:pPr>
            <a:r>
              <a:rPr lang="en-US" sz="1800" dirty="0"/>
              <a:t>            next = null;</a:t>
            </a:r>
          </a:p>
          <a:p>
            <a:pPr marL="0" indent="0">
              <a:buFontTx/>
              <a:buNone/>
              <a:defRPr/>
            </a:pPr>
            <a:r>
              <a:rPr lang="ru-RU" sz="1800" dirty="0"/>
              <a:t>        }</a:t>
            </a:r>
          </a:p>
          <a:p>
            <a:pPr marL="0" indent="0">
              <a:buFontTx/>
              <a:buNone/>
              <a:defRPr/>
            </a:pPr>
            <a:r>
              <a:rPr lang="en-US" sz="1800" dirty="0"/>
              <a:t>public override string </a:t>
            </a:r>
            <a:r>
              <a:rPr lang="en-US" sz="1800" dirty="0" err="1"/>
              <a:t>ToString</a:t>
            </a:r>
            <a:r>
              <a:rPr lang="en-US" sz="1800" dirty="0"/>
              <a:t>()</a:t>
            </a:r>
          </a:p>
          <a:p>
            <a:pPr marL="0" indent="0">
              <a:buFontTx/>
              <a:buNone/>
              <a:defRPr/>
            </a:pPr>
            <a:r>
              <a:rPr lang="ru-RU" sz="1800" dirty="0"/>
              <a:t>        {</a:t>
            </a:r>
          </a:p>
          <a:p>
            <a:pPr marL="0" indent="0">
              <a:buFontTx/>
              <a:buNone/>
              <a:defRPr/>
            </a:pPr>
            <a:r>
              <a:rPr lang="en-US" sz="1800" dirty="0"/>
              <a:t>            return key + ":" + </a:t>
            </a:r>
            <a:r>
              <a:rPr lang="en-US" sz="1800" dirty="0" err="1"/>
              <a:t>value.ToString</a:t>
            </a:r>
            <a:r>
              <a:rPr lang="en-US" sz="1800" dirty="0"/>
              <a:t>();</a:t>
            </a:r>
          </a:p>
          <a:p>
            <a:pPr marL="0" indent="0">
              <a:buFontTx/>
              <a:buNone/>
              <a:defRPr/>
            </a:pPr>
            <a:r>
              <a:rPr lang="ru-RU" sz="1800" dirty="0"/>
              <a:t>        }</a:t>
            </a:r>
          </a:p>
          <a:p>
            <a:pPr>
              <a:defRPr/>
            </a:pPr>
            <a:endParaRPr lang="ru-RU" dirty="0"/>
          </a:p>
        </p:txBody>
      </p:sp>
      <p:sp>
        <p:nvSpPr>
          <p:cNvPr id="22531" name="Объект 5"/>
          <p:cNvSpPr>
            <a:spLocks noGrp="1"/>
          </p:cNvSpPr>
          <p:nvPr>
            <p:ph sz="half" idx="2"/>
          </p:nvPr>
        </p:nvSpPr>
        <p:spPr>
          <a:xfrm>
            <a:off x="4860032" y="1054204"/>
            <a:ext cx="4038600" cy="5792788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ru-RU" sz="1800" dirty="0"/>
              <a:t>public override int </a:t>
            </a:r>
            <a:r>
              <a:rPr lang="en-US" altLang="ru-RU" sz="1800" dirty="0" err="1"/>
              <a:t>GetHashCode</a:t>
            </a:r>
            <a:r>
              <a:rPr lang="en-US" altLang="ru-RU" sz="1800" dirty="0"/>
              <a:t>()</a:t>
            </a:r>
          </a:p>
          <a:p>
            <a:pPr marL="0" indent="0">
              <a:buFontTx/>
              <a:buNone/>
            </a:pPr>
            <a:r>
              <a:rPr lang="ru-RU" altLang="ru-RU" sz="1800" dirty="0"/>
              <a:t>        {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    int code = 0;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    foreach (char c in value)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        code += (int)c;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    return code;</a:t>
            </a:r>
          </a:p>
          <a:p>
            <a:pPr marL="0" indent="0">
              <a:buFontTx/>
              <a:buNone/>
            </a:pPr>
            <a:r>
              <a:rPr lang="ru-RU" altLang="ru-RU" sz="1800" dirty="0"/>
              <a:t>        }</a:t>
            </a:r>
          </a:p>
          <a:p>
            <a:pPr marL="0" indent="0">
              <a:buFontTx/>
              <a:buNone/>
            </a:pPr>
            <a:r>
              <a:rPr lang="ru-RU" altLang="ru-RU" sz="18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821879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Объект 4"/>
          <p:cNvSpPr>
            <a:spLocks noGrp="1"/>
          </p:cNvSpPr>
          <p:nvPr>
            <p:ph sz="half" idx="1"/>
          </p:nvPr>
        </p:nvSpPr>
        <p:spPr>
          <a:xfrm>
            <a:off x="25400" y="333375"/>
            <a:ext cx="4038600" cy="5792788"/>
          </a:xfrm>
        </p:spPr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en-US" altLang="ru-RU" sz="1800" dirty="0"/>
              <a:t> class </a:t>
            </a:r>
            <a:r>
              <a:rPr lang="en-US" altLang="ru-RU" sz="1800" b="1" dirty="0" err="1"/>
              <a:t>HTable</a:t>
            </a:r>
            <a:endParaRPr lang="en-US" altLang="ru-RU" sz="1800" b="1" dirty="0"/>
          </a:p>
          <a:p>
            <a:pPr marL="0" indent="0">
              <a:buFontTx/>
              <a:buNone/>
            </a:pPr>
            <a:r>
              <a:rPr lang="ru-RU" altLang="ru-RU" sz="1800" dirty="0"/>
              <a:t>    {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public </a:t>
            </a:r>
            <a:r>
              <a:rPr lang="en-US" altLang="ru-RU" sz="1800" dirty="0" err="1"/>
              <a:t>LPoint</a:t>
            </a:r>
            <a:r>
              <a:rPr lang="en-US" altLang="ru-RU" sz="1800" dirty="0"/>
              <a:t>[] table;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public int Size;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public </a:t>
            </a:r>
            <a:r>
              <a:rPr lang="en-US" altLang="ru-RU" sz="1800" dirty="0" err="1"/>
              <a:t>HTable</a:t>
            </a:r>
            <a:r>
              <a:rPr lang="en-US" altLang="ru-RU" sz="1800" dirty="0"/>
              <a:t>(int size=10)</a:t>
            </a:r>
          </a:p>
          <a:p>
            <a:pPr marL="0" indent="0">
              <a:buFontTx/>
              <a:buNone/>
            </a:pPr>
            <a:r>
              <a:rPr lang="ru-RU" altLang="ru-RU" sz="1800" dirty="0"/>
              <a:t>        {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    Size = size;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    table = new </a:t>
            </a:r>
            <a:r>
              <a:rPr lang="en-US" altLang="ru-RU" sz="1800" dirty="0" err="1"/>
              <a:t>LPoint</a:t>
            </a:r>
            <a:r>
              <a:rPr lang="en-US" altLang="ru-RU" sz="1800" dirty="0"/>
              <a:t>[Size];</a:t>
            </a:r>
          </a:p>
          <a:p>
            <a:pPr marL="0" indent="0">
              <a:buFontTx/>
              <a:buNone/>
            </a:pPr>
            <a:r>
              <a:rPr lang="ru-RU" altLang="ru-RU" sz="1800" dirty="0"/>
              <a:t>        }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public bool </a:t>
            </a:r>
            <a:r>
              <a:rPr lang="en-US" altLang="ru-RU" sz="1800" b="1" dirty="0"/>
              <a:t>Add</a:t>
            </a:r>
            <a:r>
              <a:rPr lang="en-US" altLang="ru-RU" sz="1800" dirty="0"/>
              <a:t> (string s)</a:t>
            </a:r>
          </a:p>
          <a:p>
            <a:pPr marL="0" indent="0">
              <a:buFontTx/>
              <a:buNone/>
            </a:pPr>
            <a:r>
              <a:rPr lang="ru-RU" altLang="ru-RU" sz="1800" dirty="0"/>
              <a:t>        {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    </a:t>
            </a:r>
            <a:r>
              <a:rPr lang="en-US" altLang="ru-RU" sz="1800" dirty="0" err="1"/>
              <a:t>LPoint</a:t>
            </a:r>
            <a:r>
              <a:rPr lang="en-US" altLang="ru-RU" sz="1800" dirty="0"/>
              <a:t> point = new </a:t>
            </a:r>
            <a:r>
              <a:rPr lang="en-US" altLang="ru-RU" sz="1800" dirty="0" err="1"/>
              <a:t>LPoint</a:t>
            </a:r>
            <a:r>
              <a:rPr lang="en-US" altLang="ru-RU" sz="1800" dirty="0"/>
              <a:t>(s);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    if (s == null) return false;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    int index = </a:t>
            </a:r>
            <a:r>
              <a:rPr lang="en-US" altLang="ru-RU" sz="1800" dirty="0" err="1"/>
              <a:t>Math.Abs</a:t>
            </a:r>
            <a:r>
              <a:rPr lang="en-US" altLang="ru-RU" sz="1800" dirty="0"/>
              <a:t>(</a:t>
            </a:r>
            <a:r>
              <a:rPr lang="en-US" altLang="ru-RU" sz="1800" dirty="0" err="1"/>
              <a:t>point.GetHashCode</a:t>
            </a:r>
            <a:r>
              <a:rPr lang="en-US" altLang="ru-RU" sz="1800" dirty="0"/>
              <a:t>()) % Size;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    if (table[index] == null) table[index] = point;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    </a:t>
            </a:r>
            <a:endParaRPr lang="ru-RU" altLang="ru-RU" dirty="0"/>
          </a:p>
        </p:txBody>
      </p:sp>
      <p:sp>
        <p:nvSpPr>
          <p:cNvPr id="23555" name="Объект 5"/>
          <p:cNvSpPr>
            <a:spLocks noGrp="1"/>
          </p:cNvSpPr>
          <p:nvPr>
            <p:ph sz="half" idx="2"/>
          </p:nvPr>
        </p:nvSpPr>
        <p:spPr>
          <a:xfrm>
            <a:off x="4284663" y="333375"/>
            <a:ext cx="4679950" cy="5792788"/>
          </a:xfrm>
        </p:spPr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en-US" altLang="ru-RU" sz="1800" dirty="0"/>
              <a:t>else</a:t>
            </a:r>
          </a:p>
          <a:p>
            <a:pPr marL="0" indent="0">
              <a:buFontTx/>
              <a:buNone/>
            </a:pPr>
            <a:r>
              <a:rPr lang="ru-RU" altLang="ru-RU" sz="1800" dirty="0"/>
              <a:t>            {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        </a:t>
            </a:r>
            <a:r>
              <a:rPr lang="en-US" altLang="ru-RU" sz="1800" dirty="0" err="1"/>
              <a:t>LPoint</a:t>
            </a:r>
            <a:r>
              <a:rPr lang="en-US" altLang="ru-RU" sz="1800" dirty="0"/>
              <a:t> cur = table[index];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        if (</a:t>
            </a:r>
            <a:r>
              <a:rPr lang="en-US" altLang="ru-RU" sz="1800" dirty="0" err="1"/>
              <a:t>string.Compare</a:t>
            </a:r>
            <a:r>
              <a:rPr lang="en-US" altLang="ru-RU" sz="1800" dirty="0"/>
              <a:t> (</a:t>
            </a:r>
            <a:r>
              <a:rPr lang="en-US" altLang="ru-RU" sz="1800" dirty="0" err="1"/>
              <a:t>cur.ToString</a:t>
            </a:r>
            <a:r>
              <a:rPr lang="en-US" altLang="ru-RU" sz="1800" dirty="0"/>
              <a:t>(), </a:t>
            </a:r>
            <a:r>
              <a:rPr lang="en-US" altLang="ru-RU" sz="1800" dirty="0" err="1"/>
              <a:t>point.ToString</a:t>
            </a:r>
            <a:r>
              <a:rPr lang="en-US" altLang="ru-RU" sz="1800" dirty="0"/>
              <a:t>()) == 0)</a:t>
            </a:r>
          </a:p>
          <a:p>
            <a:pPr marL="0" indent="0">
              <a:buFontTx/>
              <a:buNone/>
            </a:pPr>
            <a:r>
              <a:rPr lang="ru-RU" altLang="ru-RU" sz="1800" dirty="0"/>
              <a:t>                </a:t>
            </a:r>
            <a:r>
              <a:rPr lang="ru-RU" altLang="ru-RU" sz="1800" dirty="0" err="1"/>
              <a:t>return</a:t>
            </a:r>
            <a:r>
              <a:rPr lang="ru-RU" altLang="ru-RU" sz="1800" dirty="0"/>
              <a:t> </a:t>
            </a:r>
            <a:r>
              <a:rPr lang="ru-RU" altLang="ru-RU" sz="1800" dirty="0" err="1"/>
              <a:t>false</a:t>
            </a:r>
            <a:r>
              <a:rPr lang="en-US" altLang="ru-RU" sz="1800" dirty="0"/>
              <a:t>;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        while (</a:t>
            </a:r>
            <a:r>
              <a:rPr lang="en-US" altLang="ru-RU" sz="1800" dirty="0" err="1"/>
              <a:t>cur.next</a:t>
            </a:r>
            <a:r>
              <a:rPr lang="en-US" altLang="ru-RU" sz="1800" dirty="0"/>
              <a:t> != null)</a:t>
            </a:r>
          </a:p>
          <a:p>
            <a:pPr marL="0" indent="0">
              <a:buFontTx/>
              <a:buNone/>
            </a:pPr>
            <a:r>
              <a:rPr lang="ru-RU" altLang="ru-RU" sz="1800" dirty="0"/>
              <a:t>                {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            if (</a:t>
            </a:r>
            <a:r>
              <a:rPr lang="en-US" altLang="ru-RU" sz="1800" dirty="0" err="1"/>
              <a:t>string.Compare</a:t>
            </a:r>
            <a:r>
              <a:rPr lang="en-US" altLang="ru-RU" sz="1800" dirty="0"/>
              <a:t> (</a:t>
            </a:r>
            <a:r>
              <a:rPr lang="en-US" altLang="ru-RU" sz="1800" dirty="0" err="1"/>
              <a:t>cur.ToString</a:t>
            </a:r>
            <a:r>
              <a:rPr lang="en-US" altLang="ru-RU" sz="1800" dirty="0"/>
              <a:t>(), </a:t>
            </a:r>
            <a:r>
              <a:rPr lang="en-US" altLang="ru-RU" sz="1800" dirty="0" err="1"/>
              <a:t>point.ToString</a:t>
            </a:r>
            <a:r>
              <a:rPr lang="en-US" altLang="ru-RU" sz="1800" dirty="0"/>
              <a:t>()) == 0)</a:t>
            </a:r>
          </a:p>
          <a:p>
            <a:pPr marL="0" indent="0">
              <a:buFontTx/>
              <a:buNone/>
            </a:pPr>
            <a:r>
              <a:rPr lang="ru-RU" altLang="ru-RU" sz="1800" dirty="0"/>
              <a:t>                        </a:t>
            </a:r>
            <a:r>
              <a:rPr lang="ru-RU" altLang="ru-RU" sz="1800" dirty="0" err="1"/>
              <a:t>return</a:t>
            </a:r>
            <a:r>
              <a:rPr lang="ru-RU" altLang="ru-RU" sz="1800" dirty="0"/>
              <a:t> </a:t>
            </a:r>
            <a:r>
              <a:rPr lang="ru-RU" altLang="ru-RU" sz="1800" dirty="0" err="1"/>
              <a:t>false</a:t>
            </a:r>
            <a:r>
              <a:rPr lang="ru-RU" altLang="ru-RU" sz="1800" dirty="0"/>
              <a:t>;</a:t>
            </a:r>
            <a:endParaRPr lang="en-US" altLang="ru-RU" sz="1800" dirty="0"/>
          </a:p>
          <a:p>
            <a:pPr marL="0" indent="0">
              <a:buFontTx/>
              <a:buNone/>
            </a:pPr>
            <a:r>
              <a:rPr lang="en-US" altLang="ru-RU" sz="1800" dirty="0"/>
              <a:t>                    cur = </a:t>
            </a:r>
            <a:r>
              <a:rPr lang="en-US" altLang="ru-RU" sz="1800" dirty="0" err="1"/>
              <a:t>cur.next</a:t>
            </a:r>
            <a:r>
              <a:rPr lang="en-US" altLang="ru-RU" sz="1800" dirty="0"/>
              <a:t>;</a:t>
            </a:r>
          </a:p>
          <a:p>
            <a:pPr marL="0" indent="0">
              <a:buFontTx/>
              <a:buNone/>
            </a:pPr>
            <a:r>
              <a:rPr lang="ru-RU" altLang="ru-RU" sz="1800" dirty="0"/>
              <a:t>                }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        </a:t>
            </a:r>
            <a:r>
              <a:rPr lang="en-US" altLang="ru-RU" sz="1800" dirty="0" err="1"/>
              <a:t>cur.next</a:t>
            </a:r>
            <a:r>
              <a:rPr lang="en-US" altLang="ru-RU" sz="1800" dirty="0"/>
              <a:t> = point;</a:t>
            </a:r>
          </a:p>
          <a:p>
            <a:pPr marL="0" indent="0">
              <a:buFontTx/>
              <a:buNone/>
            </a:pPr>
            <a:r>
              <a:rPr lang="ru-RU" altLang="ru-RU" sz="1800" dirty="0"/>
              <a:t>            }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    return true;</a:t>
            </a:r>
          </a:p>
          <a:p>
            <a:pPr marL="0" indent="0">
              <a:buFontTx/>
              <a:buNone/>
            </a:pPr>
            <a:r>
              <a:rPr lang="ru-RU" altLang="ru-RU" sz="18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82439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Объект 4"/>
          <p:cNvSpPr>
            <a:spLocks noGrp="1"/>
          </p:cNvSpPr>
          <p:nvPr>
            <p:ph sz="half" idx="1"/>
          </p:nvPr>
        </p:nvSpPr>
        <p:spPr>
          <a:xfrm>
            <a:off x="25400" y="333375"/>
            <a:ext cx="8291016" cy="5792788"/>
          </a:xfrm>
        </p:spPr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en-US" altLang="ru-RU" sz="1800" dirty="0"/>
              <a:t> public void </a:t>
            </a:r>
            <a:r>
              <a:rPr lang="en-US" altLang="ru-RU" sz="1800" b="1" dirty="0"/>
              <a:t>Print()</a:t>
            </a:r>
          </a:p>
          <a:p>
            <a:pPr marL="0" indent="0">
              <a:buFontTx/>
              <a:buNone/>
            </a:pPr>
            <a:r>
              <a:rPr lang="ru-RU" altLang="ru-RU" sz="1800" dirty="0"/>
              <a:t>        {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    if (table == null) { </a:t>
            </a:r>
            <a:r>
              <a:rPr lang="en-US" altLang="ru-RU" sz="1800" dirty="0" err="1"/>
              <a:t>Console.WriteLine</a:t>
            </a:r>
            <a:r>
              <a:rPr lang="en-US" altLang="ru-RU" sz="1800" dirty="0"/>
              <a:t>("</a:t>
            </a:r>
            <a:r>
              <a:rPr lang="ru-RU" altLang="ru-RU" sz="1800" dirty="0"/>
              <a:t>Таблица пустая!"); </a:t>
            </a:r>
            <a:r>
              <a:rPr lang="en-US" altLang="ru-RU" sz="1800" dirty="0"/>
              <a:t>return; }</a:t>
            </a:r>
          </a:p>
          <a:p>
            <a:pPr marL="0" indent="0">
              <a:buFontTx/>
              <a:buNone/>
            </a:pPr>
            <a:r>
              <a:rPr lang="nn-NO" altLang="ru-RU" sz="1800" dirty="0"/>
              <a:t>            for (int i = 0; i &lt; Size; i++)</a:t>
            </a:r>
          </a:p>
          <a:p>
            <a:pPr marL="0" indent="0">
              <a:buFontTx/>
              <a:buNone/>
            </a:pPr>
            <a:r>
              <a:rPr lang="ru-RU" altLang="ru-RU" sz="1800" dirty="0"/>
              <a:t>            {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        if (table[</a:t>
            </a:r>
            <a:r>
              <a:rPr lang="en-US" altLang="ru-RU" sz="1800" dirty="0" err="1"/>
              <a:t>i</a:t>
            </a:r>
            <a:r>
              <a:rPr lang="en-US" altLang="ru-RU" sz="1800" dirty="0"/>
              <a:t>] == null) </a:t>
            </a:r>
            <a:r>
              <a:rPr lang="en-US" altLang="ru-RU" sz="1800" dirty="0" err="1"/>
              <a:t>Console.WriteLine</a:t>
            </a:r>
            <a:r>
              <a:rPr lang="en-US" altLang="ru-RU" sz="1800" dirty="0"/>
              <a:t>(</a:t>
            </a:r>
            <a:r>
              <a:rPr lang="en-US" altLang="ru-RU" sz="1800" dirty="0" err="1"/>
              <a:t>i</a:t>
            </a:r>
            <a:r>
              <a:rPr lang="en-US" altLang="ru-RU" sz="1800" dirty="0"/>
              <a:t> + " : ");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        else</a:t>
            </a:r>
            <a:r>
              <a:rPr lang="ru-RU" altLang="ru-RU" sz="1800" dirty="0"/>
              <a:t>{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            </a:t>
            </a:r>
            <a:r>
              <a:rPr lang="en-US" altLang="ru-RU" sz="1800" dirty="0" err="1"/>
              <a:t>Console.Write</a:t>
            </a:r>
            <a:r>
              <a:rPr lang="en-US" altLang="ru-RU" sz="1800" dirty="0"/>
              <a:t>(</a:t>
            </a:r>
            <a:r>
              <a:rPr lang="en-US" altLang="ru-RU" sz="1800" dirty="0" err="1"/>
              <a:t>i</a:t>
            </a:r>
            <a:r>
              <a:rPr lang="en-US" altLang="ru-RU" sz="1800" dirty="0"/>
              <a:t> + " : ");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            </a:t>
            </a:r>
            <a:r>
              <a:rPr lang="en-US" altLang="ru-RU" sz="1800" dirty="0" err="1"/>
              <a:t>LPoint</a:t>
            </a:r>
            <a:r>
              <a:rPr lang="en-US" altLang="ru-RU" sz="1800" dirty="0"/>
              <a:t> p = table[</a:t>
            </a:r>
            <a:r>
              <a:rPr lang="en-US" altLang="ru-RU" sz="1800" dirty="0" err="1"/>
              <a:t>i</a:t>
            </a:r>
            <a:r>
              <a:rPr lang="en-US" altLang="ru-RU" sz="1800" dirty="0"/>
              <a:t>];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            while (p != null)</a:t>
            </a:r>
            <a:r>
              <a:rPr lang="ru-RU" altLang="ru-RU" sz="1800" dirty="0"/>
              <a:t> {</a:t>
            </a:r>
            <a:endParaRPr lang="en-US" altLang="ru-RU" sz="1800" dirty="0"/>
          </a:p>
          <a:p>
            <a:pPr marL="0" indent="0">
              <a:buFontTx/>
              <a:buNone/>
            </a:pPr>
            <a:r>
              <a:rPr lang="en-US" altLang="ru-RU" sz="1800" dirty="0"/>
              <a:t>                   </a:t>
            </a:r>
            <a:r>
              <a:rPr lang="en-US" altLang="ru-RU" sz="1800" dirty="0" err="1"/>
              <a:t>Console.Write</a:t>
            </a:r>
            <a:r>
              <a:rPr lang="en-US" altLang="ru-RU" sz="1800" dirty="0"/>
              <a:t>(</a:t>
            </a:r>
            <a:r>
              <a:rPr lang="en-US" altLang="ru-RU" sz="1800" dirty="0" err="1"/>
              <a:t>p.ToString</a:t>
            </a:r>
            <a:r>
              <a:rPr lang="en-US" altLang="ru-RU" sz="1800" dirty="0"/>
              <a:t>() + "\t");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                p = </a:t>
            </a:r>
            <a:r>
              <a:rPr lang="en-US" altLang="ru-RU" sz="1800" dirty="0" err="1"/>
              <a:t>p.next</a:t>
            </a:r>
            <a:r>
              <a:rPr lang="en-US" altLang="ru-RU" sz="1800" dirty="0"/>
              <a:t>;</a:t>
            </a:r>
          </a:p>
          <a:p>
            <a:pPr marL="0" indent="0">
              <a:buFontTx/>
              <a:buNone/>
            </a:pPr>
            <a:r>
              <a:rPr lang="ru-RU" altLang="ru-RU" sz="1800" dirty="0"/>
              <a:t>                    }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            </a:t>
            </a:r>
            <a:r>
              <a:rPr lang="en-US" altLang="ru-RU" sz="1800" dirty="0" err="1"/>
              <a:t>Console.WriteLine</a:t>
            </a:r>
            <a:r>
              <a:rPr lang="en-US" altLang="ru-RU" sz="1800" dirty="0"/>
              <a:t>();</a:t>
            </a:r>
          </a:p>
          <a:p>
            <a:pPr marL="0" indent="0">
              <a:buFontTx/>
              <a:buNone/>
            </a:pPr>
            <a:r>
              <a:rPr lang="ru-RU" altLang="ru-RU" sz="1800" dirty="0"/>
              <a:t>                }</a:t>
            </a:r>
          </a:p>
          <a:p>
            <a:pPr marL="0" indent="0">
              <a:buFontTx/>
              <a:buNone/>
            </a:pPr>
            <a:r>
              <a:rPr lang="ru-RU" altLang="ru-RU" sz="1800" dirty="0"/>
              <a:t>            }</a:t>
            </a:r>
          </a:p>
          <a:p>
            <a:pPr marL="0" indent="0">
              <a:buFontTx/>
              <a:buNone/>
            </a:pPr>
            <a:r>
              <a:rPr lang="ru-RU" altLang="ru-RU" sz="1800" dirty="0"/>
              <a:t>        }</a:t>
            </a:r>
          </a:p>
          <a:p>
            <a:pPr marL="0" indent="0">
              <a:buFontTx/>
              <a:buNone/>
            </a:pPr>
            <a:endParaRPr lang="en-US" altLang="ru-RU" sz="1800" dirty="0"/>
          </a:p>
          <a:p>
            <a:pPr marL="0" indent="0">
              <a:buFontTx/>
              <a:buNone/>
            </a:pPr>
            <a:r>
              <a:rPr lang="en-US" altLang="ru-RU" sz="1800" dirty="0"/>
              <a:t>            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14134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Основные структуры данных</a:t>
            </a:r>
          </a:p>
        </p:txBody>
      </p:sp>
      <p:sp>
        <p:nvSpPr>
          <p:cNvPr id="14339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dirty="0"/>
              <a:t>массив;</a:t>
            </a:r>
          </a:p>
          <a:p>
            <a:r>
              <a:rPr lang="ru-RU" altLang="ru-RU" dirty="0"/>
              <a:t>связный список (однонаправленный, двунаправленный, кольцевой);</a:t>
            </a:r>
          </a:p>
          <a:p>
            <a:r>
              <a:rPr lang="ru-RU" altLang="ru-RU" dirty="0"/>
              <a:t>двоичное</a:t>
            </a:r>
            <a:r>
              <a:rPr lang="en-US" altLang="ru-RU" dirty="0"/>
              <a:t> (</a:t>
            </a:r>
            <a:r>
              <a:rPr lang="ru-RU" altLang="ru-RU" dirty="0"/>
              <a:t>бинарное) дерево (ИСД, дерево поиска </a:t>
            </a:r>
            <a:r>
              <a:rPr lang="en-US" altLang="ru-RU" dirty="0"/>
              <a:t>BST, </a:t>
            </a:r>
            <a:r>
              <a:rPr lang="ru-RU" altLang="ru-RU" dirty="0"/>
              <a:t>АВЛ-дерево и т.д.) ;</a:t>
            </a:r>
          </a:p>
          <a:p>
            <a:r>
              <a:rPr lang="ru-RU" altLang="ru-RU" dirty="0"/>
              <a:t>хеш-структуры (прямая адресация, цепочки);</a:t>
            </a:r>
          </a:p>
          <a:p>
            <a:r>
              <a:rPr lang="ru-RU" altLang="ru-RU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22474977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ъект 4"/>
          <p:cNvSpPr>
            <a:spLocks noGrp="1"/>
          </p:cNvSpPr>
          <p:nvPr>
            <p:ph sz="half" idx="1"/>
          </p:nvPr>
        </p:nvSpPr>
        <p:spPr>
          <a:xfrm>
            <a:off x="179388" y="476250"/>
            <a:ext cx="7488956" cy="57943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ru-RU" sz="1800" dirty="0"/>
              <a:t> public bool </a:t>
            </a:r>
            <a:r>
              <a:rPr lang="en-US" altLang="ru-RU" sz="1800" b="1" dirty="0" err="1"/>
              <a:t>FindPoin</a:t>
            </a:r>
            <a:r>
              <a:rPr lang="en-US" altLang="ru-RU" sz="1800" dirty="0" err="1"/>
              <a:t>t</a:t>
            </a:r>
            <a:r>
              <a:rPr lang="en-US" altLang="ru-RU" sz="1800" dirty="0"/>
              <a:t>(string str)</a:t>
            </a:r>
          </a:p>
          <a:p>
            <a:pPr marL="0" indent="0">
              <a:buFontTx/>
              <a:buNone/>
            </a:pPr>
            <a:r>
              <a:rPr lang="ru-RU" altLang="ru-RU" sz="1800" dirty="0"/>
              <a:t>        {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    </a:t>
            </a:r>
            <a:r>
              <a:rPr lang="en-US" altLang="ru-RU" sz="1800" dirty="0" err="1"/>
              <a:t>LPoint</a:t>
            </a:r>
            <a:r>
              <a:rPr lang="en-US" altLang="ru-RU" sz="1800" dirty="0"/>
              <a:t> </a:t>
            </a:r>
            <a:r>
              <a:rPr lang="en-US" altLang="ru-RU" sz="1800" dirty="0" err="1"/>
              <a:t>lp</a:t>
            </a:r>
            <a:r>
              <a:rPr lang="en-US" altLang="ru-RU" sz="1800" dirty="0"/>
              <a:t> = new </a:t>
            </a:r>
            <a:r>
              <a:rPr lang="en-US" altLang="ru-RU" sz="1800" dirty="0" err="1"/>
              <a:t>LPoint</a:t>
            </a:r>
            <a:r>
              <a:rPr lang="en-US" altLang="ru-RU" sz="1800" dirty="0"/>
              <a:t>(str);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    int code = </a:t>
            </a:r>
            <a:r>
              <a:rPr lang="en-US" altLang="ru-RU" sz="1800" dirty="0" err="1"/>
              <a:t>Math.Abs</a:t>
            </a:r>
            <a:r>
              <a:rPr lang="en-US" altLang="ru-RU" sz="1800" dirty="0"/>
              <a:t>(</a:t>
            </a:r>
            <a:r>
              <a:rPr lang="en-US" altLang="ru-RU" sz="1800" dirty="0" err="1"/>
              <a:t>lp.GetHashCode</a:t>
            </a:r>
            <a:r>
              <a:rPr lang="en-US" altLang="ru-RU" sz="1800" dirty="0"/>
              <a:t>()) % Size;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    if (</a:t>
            </a:r>
            <a:r>
              <a:rPr lang="en-US" altLang="ru-RU" sz="1800" dirty="0" err="1"/>
              <a:t>String.Compare</a:t>
            </a:r>
            <a:r>
              <a:rPr lang="en-US" altLang="ru-RU" sz="1800" dirty="0"/>
              <a:t> (table[code].value, str) == 0) return true;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    </a:t>
            </a:r>
            <a:r>
              <a:rPr lang="en-US" altLang="ru-RU" sz="1800" dirty="0" err="1"/>
              <a:t>lp</a:t>
            </a:r>
            <a:r>
              <a:rPr lang="en-US" altLang="ru-RU" sz="1800" dirty="0"/>
              <a:t> = table[code];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    while (</a:t>
            </a:r>
            <a:r>
              <a:rPr lang="en-US" altLang="ru-RU" sz="1800" dirty="0" err="1"/>
              <a:t>lp</a:t>
            </a:r>
            <a:r>
              <a:rPr lang="en-US" altLang="ru-RU" sz="1800" dirty="0"/>
              <a:t> != null)</a:t>
            </a:r>
          </a:p>
          <a:p>
            <a:pPr marL="0" indent="0">
              <a:buFontTx/>
              <a:buNone/>
            </a:pPr>
            <a:r>
              <a:rPr lang="ru-RU" altLang="ru-RU" sz="1800" dirty="0"/>
              <a:t>            {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        if (</a:t>
            </a:r>
            <a:r>
              <a:rPr lang="en-US" altLang="ru-RU" sz="1800" dirty="0" err="1"/>
              <a:t>string.Compare</a:t>
            </a:r>
            <a:r>
              <a:rPr lang="en-US" altLang="ru-RU" sz="1800" dirty="0"/>
              <a:t> (</a:t>
            </a:r>
            <a:r>
              <a:rPr lang="en-US" altLang="ru-RU" sz="1800" dirty="0" err="1"/>
              <a:t>lp.value</a:t>
            </a:r>
            <a:r>
              <a:rPr lang="en-US" altLang="ru-RU" sz="1800" dirty="0"/>
              <a:t>, str) == 0)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            return true;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        </a:t>
            </a:r>
            <a:r>
              <a:rPr lang="en-US" altLang="ru-RU" sz="1800" dirty="0" err="1"/>
              <a:t>lp</a:t>
            </a:r>
            <a:r>
              <a:rPr lang="en-US" altLang="ru-RU" sz="1800" dirty="0"/>
              <a:t> = </a:t>
            </a:r>
            <a:r>
              <a:rPr lang="en-US" altLang="ru-RU" sz="1800" dirty="0" err="1"/>
              <a:t>lp.next</a:t>
            </a:r>
            <a:r>
              <a:rPr lang="en-US" altLang="ru-RU" sz="1800" dirty="0"/>
              <a:t>;</a:t>
            </a:r>
          </a:p>
          <a:p>
            <a:pPr marL="0" indent="0">
              <a:buFontTx/>
              <a:buNone/>
            </a:pPr>
            <a:r>
              <a:rPr lang="ru-RU" altLang="ru-RU" sz="1800" dirty="0"/>
              <a:t>            }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    return false;</a:t>
            </a:r>
            <a:endParaRPr lang="ru-RU" altLang="ru-RU" sz="1800" dirty="0"/>
          </a:p>
          <a:p>
            <a:pPr marL="0" indent="0">
              <a:buFontTx/>
              <a:buNone/>
            </a:pPr>
            <a:r>
              <a:rPr lang="ru-RU" altLang="ru-RU" sz="1800" dirty="0"/>
              <a:t>        }</a:t>
            </a:r>
            <a:endParaRPr lang="en-US" altLang="ru-RU" sz="1800" dirty="0"/>
          </a:p>
          <a:p>
            <a:pPr marL="0" indent="0">
              <a:buFontTx/>
              <a:buNone/>
            </a:pPr>
            <a:r>
              <a:rPr lang="en-US" altLang="ru-RU" sz="1800" dirty="0"/>
              <a:t>            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403298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179388" y="435610"/>
            <a:ext cx="4475162" cy="5794375"/>
          </a:xfrm>
        </p:spPr>
        <p:txBody>
          <a:bodyPr>
            <a:normAutofit/>
          </a:bodyPr>
          <a:lstStyle/>
          <a:p>
            <a:pPr marL="0" indent="0">
              <a:buFontTx/>
              <a:buNone/>
              <a:defRPr/>
            </a:pPr>
            <a:r>
              <a:rPr lang="en-US" sz="1800" dirty="0"/>
              <a:t> static void Main(string[] </a:t>
            </a:r>
            <a:r>
              <a:rPr lang="en-US" sz="1800" dirty="0" err="1"/>
              <a:t>args</a:t>
            </a:r>
            <a:r>
              <a:rPr lang="en-US" sz="1800" dirty="0"/>
              <a:t>)</a:t>
            </a:r>
          </a:p>
          <a:p>
            <a:pPr marL="0" indent="0">
              <a:buFontTx/>
              <a:buNone/>
              <a:defRPr/>
            </a:pPr>
            <a:r>
              <a:rPr lang="ru-RU" sz="1800" dirty="0"/>
              <a:t>        {</a:t>
            </a:r>
          </a:p>
          <a:p>
            <a:pPr marL="0" indent="0">
              <a:buFontTx/>
              <a:buNone/>
              <a:defRPr/>
            </a:pPr>
            <a:endParaRPr lang="ru-RU" sz="1800" dirty="0"/>
          </a:p>
          <a:p>
            <a:pPr marL="0" indent="0">
              <a:buFontTx/>
              <a:buNone/>
              <a:defRPr/>
            </a:pPr>
            <a:r>
              <a:rPr lang="en-US" sz="1800" dirty="0"/>
              <a:t>string[] </a:t>
            </a:r>
            <a:r>
              <a:rPr lang="en-US" sz="1800" dirty="0" err="1"/>
              <a:t>arr</a:t>
            </a:r>
            <a:r>
              <a:rPr lang="en-US" sz="1800" dirty="0"/>
              <a:t> = new string[22];</a:t>
            </a:r>
          </a:p>
          <a:p>
            <a:pPr marL="0" indent="0">
              <a:buFontTx/>
              <a:buNone/>
              <a:defRPr/>
            </a:pPr>
            <a:r>
              <a:rPr lang="en-US" sz="1800" dirty="0" err="1"/>
              <a:t>arr</a:t>
            </a:r>
            <a:r>
              <a:rPr lang="en-US" sz="1800" dirty="0"/>
              <a:t>[0] = "</a:t>
            </a:r>
            <a:r>
              <a:rPr lang="en-US" sz="1800" dirty="0" err="1"/>
              <a:t>aaa</a:t>
            </a:r>
            <a:r>
              <a:rPr lang="en-US" sz="1800" dirty="0"/>
              <a:t>";</a:t>
            </a:r>
          </a:p>
          <a:p>
            <a:pPr marL="0" indent="0">
              <a:buFontTx/>
              <a:buNone/>
              <a:defRPr/>
            </a:pPr>
            <a:r>
              <a:rPr lang="en-US" sz="1800" dirty="0" err="1"/>
              <a:t>arr</a:t>
            </a:r>
            <a:r>
              <a:rPr lang="en-US" sz="1800" dirty="0"/>
              <a:t>[1] = "</a:t>
            </a:r>
            <a:r>
              <a:rPr lang="en-US" sz="1800" dirty="0" err="1"/>
              <a:t>aab</a:t>
            </a:r>
            <a:r>
              <a:rPr lang="en-US" sz="1800" dirty="0"/>
              <a:t>"; </a:t>
            </a:r>
            <a:r>
              <a:rPr lang="en-US" sz="1800" dirty="0" err="1"/>
              <a:t>arr</a:t>
            </a:r>
            <a:r>
              <a:rPr lang="en-US" sz="1800" dirty="0"/>
              <a:t>[2] = "aba"; </a:t>
            </a:r>
          </a:p>
          <a:p>
            <a:pPr marL="0" indent="0">
              <a:buFontTx/>
              <a:buNone/>
              <a:defRPr/>
            </a:pPr>
            <a:r>
              <a:rPr lang="en-US" sz="1800" dirty="0" err="1"/>
              <a:t>arr</a:t>
            </a:r>
            <a:r>
              <a:rPr lang="en-US" sz="1800" dirty="0"/>
              <a:t>[3] = "baa"; </a:t>
            </a:r>
            <a:r>
              <a:rPr lang="en-US" sz="1800" dirty="0" err="1"/>
              <a:t>arr</a:t>
            </a:r>
            <a:r>
              <a:rPr lang="en-US" sz="1800" dirty="0"/>
              <a:t>[4] = "</a:t>
            </a:r>
            <a:r>
              <a:rPr lang="en-US" sz="1800" dirty="0" err="1"/>
              <a:t>abb</a:t>
            </a:r>
            <a:r>
              <a:rPr lang="en-US" sz="1800" dirty="0"/>
              <a:t>";</a:t>
            </a:r>
          </a:p>
          <a:p>
            <a:pPr marL="0" indent="0">
              <a:buFontTx/>
              <a:buNone/>
              <a:defRPr/>
            </a:pPr>
            <a:r>
              <a:rPr lang="en-US" sz="1800" dirty="0" err="1"/>
              <a:t>arr</a:t>
            </a:r>
            <a:r>
              <a:rPr lang="en-US" sz="1800" dirty="0"/>
              <a:t>[5] = "</a:t>
            </a:r>
            <a:r>
              <a:rPr lang="en-US" sz="1800" dirty="0" err="1"/>
              <a:t>bba</a:t>
            </a:r>
            <a:r>
              <a:rPr lang="en-US" sz="1800" dirty="0"/>
              <a:t>"; </a:t>
            </a:r>
            <a:r>
              <a:rPr lang="en-US" sz="1800" dirty="0" err="1"/>
              <a:t>arr</a:t>
            </a:r>
            <a:r>
              <a:rPr lang="en-US" sz="1800" dirty="0"/>
              <a:t>[6] = "</a:t>
            </a:r>
            <a:r>
              <a:rPr lang="en-US" sz="1800" dirty="0" err="1"/>
              <a:t>aac</a:t>
            </a:r>
            <a:r>
              <a:rPr lang="en-US" sz="1800" dirty="0"/>
              <a:t>"; </a:t>
            </a:r>
          </a:p>
          <a:p>
            <a:pPr marL="0" indent="0">
              <a:buFontTx/>
              <a:buNone/>
              <a:defRPr/>
            </a:pPr>
            <a:r>
              <a:rPr lang="en-US" sz="1800" dirty="0" err="1"/>
              <a:t>arr</a:t>
            </a:r>
            <a:r>
              <a:rPr lang="en-US" sz="1800" dirty="0"/>
              <a:t>[7] = "</a:t>
            </a:r>
            <a:r>
              <a:rPr lang="en-US" sz="1800" dirty="0" err="1"/>
              <a:t>caa</a:t>
            </a:r>
            <a:r>
              <a:rPr lang="en-US" sz="1800" dirty="0"/>
              <a:t>"; </a:t>
            </a:r>
            <a:r>
              <a:rPr lang="en-US" sz="1800" dirty="0" err="1"/>
              <a:t>arr</a:t>
            </a:r>
            <a:r>
              <a:rPr lang="en-US" sz="1800" dirty="0"/>
              <a:t>[8] = "aca"; </a:t>
            </a:r>
          </a:p>
          <a:p>
            <a:pPr marL="0" indent="0">
              <a:buFontTx/>
              <a:buNone/>
              <a:defRPr/>
            </a:pPr>
            <a:r>
              <a:rPr lang="en-US" sz="1800" dirty="0" err="1"/>
              <a:t>arr</a:t>
            </a:r>
            <a:r>
              <a:rPr lang="en-US" sz="1800" dirty="0"/>
              <a:t>[9] = "</a:t>
            </a:r>
            <a:r>
              <a:rPr lang="en-US" sz="1800" dirty="0" err="1"/>
              <a:t>abc</a:t>
            </a:r>
            <a:r>
              <a:rPr lang="en-US" sz="1800" dirty="0"/>
              <a:t>"; </a:t>
            </a:r>
            <a:r>
              <a:rPr lang="en-US" sz="1800" dirty="0" err="1"/>
              <a:t>arr</a:t>
            </a:r>
            <a:r>
              <a:rPr lang="en-US" sz="1800" dirty="0"/>
              <a:t>[10] = "</a:t>
            </a:r>
            <a:r>
              <a:rPr lang="en-US" sz="1800" dirty="0" err="1"/>
              <a:t>bca</a:t>
            </a:r>
            <a:r>
              <a:rPr lang="en-US" sz="1800" dirty="0"/>
              <a:t>"; </a:t>
            </a:r>
          </a:p>
          <a:p>
            <a:pPr marL="0" indent="0">
              <a:buFontTx/>
              <a:buNone/>
              <a:defRPr/>
            </a:pPr>
            <a:r>
              <a:rPr lang="en-US" sz="1800" dirty="0" err="1"/>
              <a:t>arr</a:t>
            </a:r>
            <a:r>
              <a:rPr lang="en-US" sz="1800" dirty="0"/>
              <a:t>[11] = "</a:t>
            </a:r>
            <a:r>
              <a:rPr lang="en-US" sz="1800" dirty="0" err="1"/>
              <a:t>acc</a:t>
            </a:r>
            <a:r>
              <a:rPr lang="en-US" sz="1800" dirty="0"/>
              <a:t>"; </a:t>
            </a:r>
            <a:r>
              <a:rPr lang="en-US" sz="1800" dirty="0" err="1"/>
              <a:t>arr</a:t>
            </a:r>
            <a:r>
              <a:rPr lang="en-US" sz="1800" dirty="0"/>
              <a:t>[12] = "</a:t>
            </a:r>
            <a:r>
              <a:rPr lang="en-US" sz="1800" dirty="0" err="1"/>
              <a:t>cca</a:t>
            </a:r>
            <a:r>
              <a:rPr lang="en-US" sz="1800" dirty="0"/>
              <a:t>"; </a:t>
            </a:r>
          </a:p>
          <a:p>
            <a:pPr marL="0" indent="0">
              <a:buFontTx/>
              <a:buNone/>
              <a:defRPr/>
            </a:pPr>
            <a:r>
              <a:rPr lang="en-US" sz="1800" dirty="0" err="1"/>
              <a:t>arr</a:t>
            </a:r>
            <a:r>
              <a:rPr lang="en-US" sz="1800" dirty="0"/>
              <a:t>[13] = "</a:t>
            </a:r>
            <a:r>
              <a:rPr lang="en-US" sz="1800" dirty="0" err="1"/>
              <a:t>bcb</a:t>
            </a:r>
            <a:r>
              <a:rPr lang="en-US" sz="1800" dirty="0"/>
              <a:t>"; </a:t>
            </a:r>
            <a:r>
              <a:rPr lang="en-US" sz="1800" dirty="0" err="1"/>
              <a:t>arr</a:t>
            </a:r>
            <a:r>
              <a:rPr lang="en-US" sz="1800" dirty="0"/>
              <a:t>[14] = "</a:t>
            </a:r>
            <a:r>
              <a:rPr lang="en-US" sz="1800" dirty="0" err="1"/>
              <a:t>bbc</a:t>
            </a:r>
            <a:r>
              <a:rPr lang="en-US" sz="1800" dirty="0"/>
              <a:t>";</a:t>
            </a:r>
          </a:p>
          <a:p>
            <a:pPr marL="0" indent="0">
              <a:buFontTx/>
              <a:buNone/>
              <a:defRPr/>
            </a:pPr>
            <a:r>
              <a:rPr lang="en-US" sz="1800" dirty="0" err="1"/>
              <a:t>arr</a:t>
            </a:r>
            <a:r>
              <a:rPr lang="en-US" sz="1800" dirty="0"/>
              <a:t>[15] = "</a:t>
            </a:r>
            <a:r>
              <a:rPr lang="en-US" sz="1800" dirty="0" err="1"/>
              <a:t>ccb</a:t>
            </a:r>
            <a:r>
              <a:rPr lang="en-US" sz="1800" dirty="0"/>
              <a:t>"; </a:t>
            </a:r>
            <a:r>
              <a:rPr lang="en-US" sz="1800" dirty="0" err="1"/>
              <a:t>arr</a:t>
            </a:r>
            <a:r>
              <a:rPr lang="en-US" sz="1800" dirty="0"/>
              <a:t>[16] = "</a:t>
            </a:r>
            <a:r>
              <a:rPr lang="en-US" sz="1800" dirty="0" err="1"/>
              <a:t>bbb</a:t>
            </a:r>
            <a:r>
              <a:rPr lang="en-US" sz="1800" dirty="0"/>
              <a:t>"; </a:t>
            </a:r>
          </a:p>
          <a:p>
            <a:pPr marL="0" indent="0">
              <a:buFontTx/>
              <a:buNone/>
              <a:defRPr/>
            </a:pPr>
            <a:r>
              <a:rPr lang="en-US" sz="1800" dirty="0" err="1"/>
              <a:t>arr</a:t>
            </a:r>
            <a:r>
              <a:rPr lang="en-US" sz="1800" dirty="0"/>
              <a:t>[17] = "ccc"; </a:t>
            </a:r>
            <a:r>
              <a:rPr lang="en-US" sz="1800" dirty="0" err="1"/>
              <a:t>arr</a:t>
            </a:r>
            <a:r>
              <a:rPr lang="en-US" sz="1800" dirty="0"/>
              <a:t>[18] = "</a:t>
            </a:r>
            <a:r>
              <a:rPr lang="en-US" sz="1800" dirty="0" err="1"/>
              <a:t>acb</a:t>
            </a:r>
            <a:r>
              <a:rPr lang="en-US" sz="1800" dirty="0"/>
              <a:t>";</a:t>
            </a:r>
          </a:p>
          <a:p>
            <a:pPr marL="0" indent="0">
              <a:buFontTx/>
              <a:buNone/>
              <a:defRPr/>
            </a:pPr>
            <a:r>
              <a:rPr lang="en-US" sz="1800" dirty="0" err="1"/>
              <a:t>arr</a:t>
            </a:r>
            <a:r>
              <a:rPr lang="en-US" sz="1800" dirty="0"/>
              <a:t>[19] = "</a:t>
            </a:r>
            <a:r>
              <a:rPr lang="en-US" sz="1800" dirty="0" err="1"/>
              <a:t>cba</a:t>
            </a:r>
            <a:r>
              <a:rPr lang="en-US" sz="1800" dirty="0"/>
              <a:t>"; </a:t>
            </a:r>
            <a:r>
              <a:rPr lang="en-US" sz="1800" dirty="0" err="1"/>
              <a:t>arr</a:t>
            </a:r>
            <a:r>
              <a:rPr lang="en-US" sz="1800" dirty="0"/>
              <a:t>[20] = "</a:t>
            </a:r>
            <a:r>
              <a:rPr lang="en-US" sz="1800" dirty="0" err="1"/>
              <a:t>ccb</a:t>
            </a:r>
            <a:r>
              <a:rPr lang="en-US" sz="1800" dirty="0"/>
              <a:t>"; </a:t>
            </a:r>
          </a:p>
          <a:p>
            <a:pPr marL="0" indent="0">
              <a:buFontTx/>
              <a:buNone/>
              <a:defRPr/>
            </a:pPr>
            <a:r>
              <a:rPr lang="en-US" sz="1800" dirty="0" err="1"/>
              <a:t>arr</a:t>
            </a:r>
            <a:r>
              <a:rPr lang="en-US" sz="1800" dirty="0"/>
              <a:t>[21] = "acc";            </a:t>
            </a:r>
          </a:p>
        </p:txBody>
      </p:sp>
      <p:sp>
        <p:nvSpPr>
          <p:cNvPr id="27651" name="Объект 5"/>
          <p:cNvSpPr>
            <a:spLocks noGrp="1"/>
          </p:cNvSpPr>
          <p:nvPr>
            <p:ph sz="half" idx="2"/>
          </p:nvPr>
        </p:nvSpPr>
        <p:spPr>
          <a:xfrm>
            <a:off x="4787900" y="333375"/>
            <a:ext cx="4176713" cy="5792788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ru-RU" sz="1800" dirty="0" err="1"/>
              <a:t>HTable</a:t>
            </a:r>
            <a:r>
              <a:rPr lang="en-US" altLang="ru-RU" sz="1800" dirty="0"/>
              <a:t> </a:t>
            </a:r>
            <a:r>
              <a:rPr lang="en-US" altLang="ru-RU" sz="1800" dirty="0" err="1"/>
              <a:t>ht</a:t>
            </a:r>
            <a:r>
              <a:rPr lang="en-US" altLang="ru-RU" sz="1800" dirty="0"/>
              <a:t> = new </a:t>
            </a:r>
            <a:r>
              <a:rPr lang="en-US" altLang="ru-RU" sz="1800" dirty="0" err="1"/>
              <a:t>HTable</a:t>
            </a:r>
            <a:r>
              <a:rPr lang="en-US" altLang="ru-RU" sz="1800" dirty="0"/>
              <a:t>();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foreach (string s in </a:t>
            </a:r>
            <a:r>
              <a:rPr lang="en-US" altLang="ru-RU" sz="1800" dirty="0" err="1"/>
              <a:t>arr</a:t>
            </a:r>
            <a:r>
              <a:rPr lang="en-US" altLang="ru-RU" sz="1800" dirty="0"/>
              <a:t>)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    </a:t>
            </a:r>
            <a:r>
              <a:rPr lang="en-US" altLang="ru-RU" sz="1800" dirty="0" err="1"/>
              <a:t>ht.Add</a:t>
            </a:r>
            <a:r>
              <a:rPr lang="en-US" altLang="ru-RU" sz="1800" dirty="0"/>
              <a:t>(s);</a:t>
            </a:r>
          </a:p>
          <a:p>
            <a:pPr marL="0" indent="0">
              <a:buFontTx/>
              <a:buNone/>
            </a:pPr>
            <a:r>
              <a:rPr lang="en-US" altLang="ru-RU" sz="1800" dirty="0" err="1"/>
              <a:t>ht.Print</a:t>
            </a:r>
            <a:r>
              <a:rPr lang="en-US" altLang="ru-RU" sz="1800" dirty="0"/>
              <a:t>();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string </a:t>
            </a:r>
            <a:r>
              <a:rPr lang="en-US" altLang="ru-RU" sz="1800" dirty="0" err="1"/>
              <a:t>findStr</a:t>
            </a:r>
            <a:r>
              <a:rPr lang="en-US" altLang="ru-RU" sz="1800" dirty="0"/>
              <a:t>;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do</a:t>
            </a:r>
          </a:p>
          <a:p>
            <a:pPr marL="0" indent="0">
              <a:buFontTx/>
              <a:buNone/>
            </a:pPr>
            <a:r>
              <a:rPr lang="ru-RU" altLang="ru-RU" sz="1800" dirty="0"/>
              <a:t>{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	</a:t>
            </a:r>
            <a:r>
              <a:rPr lang="ru-RU" altLang="ru-RU" sz="1800" dirty="0" err="1"/>
              <a:t>Console.WriteLine</a:t>
            </a:r>
            <a:r>
              <a:rPr lang="ru-RU" altLang="ru-RU" sz="1800" dirty="0"/>
              <a:t>("Введите строку для поиска");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       </a:t>
            </a:r>
            <a:r>
              <a:rPr lang="en-US" altLang="ru-RU" sz="1800" dirty="0" err="1"/>
              <a:t>findStr</a:t>
            </a:r>
            <a:r>
              <a:rPr lang="en-US" altLang="ru-RU" sz="1800" dirty="0"/>
              <a:t> = </a:t>
            </a:r>
            <a:r>
              <a:rPr lang="en-US" altLang="ru-RU" sz="1800" dirty="0" err="1"/>
              <a:t>Console.ReadLine</a:t>
            </a:r>
            <a:r>
              <a:rPr lang="en-US" altLang="ru-RU" sz="1800" dirty="0"/>
              <a:t>();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        if (</a:t>
            </a:r>
            <a:r>
              <a:rPr lang="en-US" altLang="ru-RU" sz="1800" dirty="0" err="1"/>
              <a:t>findStr</a:t>
            </a:r>
            <a:r>
              <a:rPr lang="en-US" altLang="ru-RU" sz="1800" dirty="0"/>
              <a:t> == "end") continue;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        if (</a:t>
            </a:r>
            <a:r>
              <a:rPr lang="en-US" altLang="ru-RU" sz="1800" dirty="0" err="1"/>
              <a:t>ht.FindPoint</a:t>
            </a:r>
            <a:r>
              <a:rPr lang="en-US" altLang="ru-RU" sz="1800" dirty="0"/>
              <a:t>(</a:t>
            </a:r>
            <a:r>
              <a:rPr lang="en-US" altLang="ru-RU" sz="1800" dirty="0" err="1"/>
              <a:t>findStr</a:t>
            </a:r>
            <a:r>
              <a:rPr lang="en-US" altLang="ru-RU" sz="1800" dirty="0"/>
              <a:t>)) </a:t>
            </a:r>
            <a:r>
              <a:rPr lang="en-US" altLang="ru-RU" sz="1800" dirty="0" err="1"/>
              <a:t>Console.WriteLine</a:t>
            </a:r>
            <a:r>
              <a:rPr lang="en-US" altLang="ru-RU" sz="1800" dirty="0"/>
              <a:t>("</a:t>
            </a:r>
            <a:r>
              <a:rPr lang="ru-RU" altLang="ru-RU" sz="1800" dirty="0"/>
              <a:t>Строка найдена");</a:t>
            </a:r>
          </a:p>
          <a:p>
            <a:pPr marL="0" indent="0">
              <a:buFontTx/>
              <a:buNone/>
            </a:pPr>
            <a:r>
              <a:rPr lang="ru-RU" altLang="ru-RU" sz="1800" dirty="0"/>
              <a:t>                </a:t>
            </a:r>
            <a:r>
              <a:rPr lang="ru-RU" altLang="ru-RU" sz="1800" dirty="0" err="1"/>
              <a:t>else</a:t>
            </a:r>
            <a:r>
              <a:rPr lang="ru-RU" altLang="ru-RU" sz="1800" dirty="0"/>
              <a:t> </a:t>
            </a:r>
            <a:r>
              <a:rPr lang="ru-RU" altLang="ru-RU" sz="1800" dirty="0" err="1"/>
              <a:t>Console.WriteLine</a:t>
            </a:r>
            <a:r>
              <a:rPr lang="ru-RU" altLang="ru-RU" sz="1800" dirty="0"/>
              <a:t>("Строка не найдена");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    } while (</a:t>
            </a:r>
            <a:r>
              <a:rPr lang="en-US" altLang="ru-RU" sz="1800" dirty="0" err="1"/>
              <a:t>findStr</a:t>
            </a:r>
            <a:r>
              <a:rPr lang="en-US" altLang="ru-RU" sz="1800" dirty="0"/>
              <a:t> != "end");</a:t>
            </a:r>
          </a:p>
        </p:txBody>
      </p:sp>
    </p:spTree>
    <p:extLst>
      <p:ext uri="{BB962C8B-B14F-4D97-AF65-F5344CB8AC3E}">
        <p14:creationId xmlns:p14="http://schemas.microsoft.com/office/powerpoint/2010/main" val="3431994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Объект 4"/>
          <p:cNvSpPr>
            <a:spLocks noGrp="1"/>
          </p:cNvSpPr>
          <p:nvPr>
            <p:ph sz="half" idx="1"/>
          </p:nvPr>
        </p:nvSpPr>
        <p:spPr>
          <a:xfrm>
            <a:off x="179388" y="476250"/>
            <a:ext cx="4475162" cy="5794375"/>
          </a:xfrm>
        </p:spPr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en-US" altLang="ru-RU" sz="1800" dirty="0"/>
              <a:t>  public string  </a:t>
            </a:r>
            <a:r>
              <a:rPr lang="en-US" altLang="ru-RU" sz="1800" dirty="0" err="1"/>
              <a:t>DelPoint</a:t>
            </a:r>
            <a:r>
              <a:rPr lang="en-US" altLang="ru-RU" sz="1800" dirty="0"/>
              <a:t>(string str)</a:t>
            </a:r>
          </a:p>
          <a:p>
            <a:pPr marL="0" indent="0">
              <a:buFontTx/>
              <a:buNone/>
            </a:pPr>
            <a:r>
              <a:rPr lang="ru-RU" altLang="ru-RU" sz="1800" dirty="0"/>
              <a:t>    {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    </a:t>
            </a:r>
            <a:r>
              <a:rPr lang="en-US" altLang="ru-RU" sz="1800" dirty="0" err="1"/>
              <a:t>LPoint</a:t>
            </a:r>
            <a:r>
              <a:rPr lang="en-US" altLang="ru-RU" sz="1800" dirty="0"/>
              <a:t> </a:t>
            </a:r>
            <a:r>
              <a:rPr lang="en-US" altLang="ru-RU" sz="1800" dirty="0" err="1"/>
              <a:t>lp</a:t>
            </a:r>
            <a:r>
              <a:rPr lang="en-US" altLang="ru-RU" sz="1800" dirty="0"/>
              <a:t> = new </a:t>
            </a:r>
            <a:r>
              <a:rPr lang="en-US" altLang="ru-RU" sz="1800" dirty="0" err="1"/>
              <a:t>LPoint</a:t>
            </a:r>
            <a:r>
              <a:rPr lang="en-US" altLang="ru-RU" sz="1800" dirty="0"/>
              <a:t>(str);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    int code = </a:t>
            </a:r>
            <a:r>
              <a:rPr lang="en-US" altLang="ru-RU" sz="1800" dirty="0" err="1"/>
              <a:t>Math.Abs</a:t>
            </a:r>
            <a:r>
              <a:rPr lang="en-US" altLang="ru-RU" sz="1800" dirty="0"/>
              <a:t>(</a:t>
            </a:r>
            <a:r>
              <a:rPr lang="en-US" altLang="ru-RU" sz="1800" dirty="0" err="1"/>
              <a:t>lp.GetHashCode</a:t>
            </a:r>
            <a:r>
              <a:rPr lang="en-US" altLang="ru-RU" sz="1800" dirty="0"/>
              <a:t>()) % Size;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    </a:t>
            </a:r>
            <a:r>
              <a:rPr lang="en-US" altLang="ru-RU" sz="1800" dirty="0" err="1"/>
              <a:t>lp</a:t>
            </a:r>
            <a:r>
              <a:rPr lang="en-US" altLang="ru-RU" sz="1800" dirty="0"/>
              <a:t> = table[code];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    if (table[code] == null) return null; 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if (table[code]!=null &amp;&amp; </a:t>
            </a:r>
            <a:r>
              <a:rPr lang="en-US" altLang="ru-RU" sz="1800" dirty="0" err="1"/>
              <a:t>String.Compare</a:t>
            </a:r>
            <a:r>
              <a:rPr lang="en-US" altLang="ru-RU" sz="1800" dirty="0"/>
              <a:t> (table[code].value, str) == 0)</a:t>
            </a:r>
          </a:p>
          <a:p>
            <a:pPr marL="0" indent="0">
              <a:buFontTx/>
              <a:buNone/>
            </a:pPr>
            <a:r>
              <a:rPr lang="ru-RU" altLang="ru-RU" sz="1800" dirty="0"/>
              <a:t>            {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        </a:t>
            </a:r>
            <a:r>
              <a:rPr lang="en-US" altLang="ru-RU" sz="1800" dirty="0" err="1"/>
              <a:t>lp</a:t>
            </a:r>
            <a:r>
              <a:rPr lang="en-US" altLang="ru-RU" sz="1800" dirty="0"/>
              <a:t> = table[code];</a:t>
            </a:r>
          </a:p>
          <a:p>
            <a:pPr marL="0" indent="0">
              <a:buFontTx/>
              <a:buNone/>
            </a:pPr>
            <a:r>
              <a:rPr lang="fr-FR" altLang="ru-RU" sz="1800" dirty="0"/>
              <a:t>                table[code] = table[code].next;</a:t>
            </a:r>
          </a:p>
          <a:p>
            <a:pPr marL="0" indent="0">
              <a:buFontTx/>
              <a:buNone/>
            </a:pPr>
            <a:r>
              <a:rPr lang="fr-FR" altLang="ru-RU" sz="1800" dirty="0"/>
              <a:t>               </a:t>
            </a:r>
            <a:r>
              <a:rPr lang="en-US" altLang="ru-RU" sz="1800" dirty="0"/>
              <a:t>return </a:t>
            </a:r>
            <a:r>
              <a:rPr lang="en-US" altLang="ru-RU" sz="1800" dirty="0" err="1"/>
              <a:t>lp.value</a:t>
            </a:r>
            <a:r>
              <a:rPr lang="en-US" altLang="ru-RU" sz="1800" dirty="0"/>
              <a:t>;</a:t>
            </a:r>
          </a:p>
          <a:p>
            <a:pPr marL="0" indent="0">
              <a:buFontTx/>
              <a:buNone/>
            </a:pPr>
            <a:r>
              <a:rPr lang="ru-RU" altLang="ru-RU" sz="1800" dirty="0"/>
              <a:t>            }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    while (</a:t>
            </a:r>
            <a:r>
              <a:rPr lang="en-US" altLang="ru-RU" sz="1800" dirty="0" err="1"/>
              <a:t>lp.next</a:t>
            </a:r>
            <a:r>
              <a:rPr lang="en-US" altLang="ru-RU" sz="1800" dirty="0"/>
              <a:t> != null &amp;&amp; (</a:t>
            </a:r>
            <a:r>
              <a:rPr lang="en-US" altLang="ru-RU" sz="1800" dirty="0" err="1"/>
              <a:t>string.Compare</a:t>
            </a:r>
            <a:r>
              <a:rPr lang="en-US" altLang="ru-RU" sz="1800" dirty="0"/>
              <a:t>(</a:t>
            </a:r>
            <a:r>
              <a:rPr lang="en-US" altLang="ru-RU" sz="1800" dirty="0" err="1"/>
              <a:t>lp.next.value</a:t>
            </a:r>
            <a:r>
              <a:rPr lang="en-US" altLang="ru-RU" sz="1800" dirty="0"/>
              <a:t>, str) != 0))                    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        </a:t>
            </a:r>
            <a:r>
              <a:rPr lang="en-US" altLang="ru-RU" sz="1800" dirty="0" err="1"/>
              <a:t>lp</a:t>
            </a:r>
            <a:r>
              <a:rPr lang="en-US" altLang="ru-RU" sz="1800" dirty="0"/>
              <a:t> = </a:t>
            </a:r>
            <a:r>
              <a:rPr lang="en-US" altLang="ru-RU" sz="1800" dirty="0" err="1"/>
              <a:t>lp.next</a:t>
            </a:r>
            <a:r>
              <a:rPr lang="en-US" altLang="ru-RU" sz="1800" dirty="0"/>
              <a:t>;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    </a:t>
            </a:r>
            <a:endParaRPr lang="ru-RU" altLang="ru-RU" dirty="0"/>
          </a:p>
        </p:txBody>
      </p:sp>
      <p:sp>
        <p:nvSpPr>
          <p:cNvPr id="26627" name="Объект 5"/>
          <p:cNvSpPr>
            <a:spLocks noGrp="1"/>
          </p:cNvSpPr>
          <p:nvPr>
            <p:ph sz="half" idx="2"/>
          </p:nvPr>
        </p:nvSpPr>
        <p:spPr>
          <a:xfrm>
            <a:off x="4787900" y="333375"/>
            <a:ext cx="4176713" cy="5792788"/>
          </a:xfrm>
        </p:spPr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en-US" altLang="ru-RU" sz="1800" dirty="0"/>
              <a:t>if (</a:t>
            </a:r>
            <a:r>
              <a:rPr lang="en-US" altLang="ru-RU" sz="1800" dirty="0" err="1"/>
              <a:t>lp.next</a:t>
            </a:r>
            <a:r>
              <a:rPr lang="en-US" altLang="ru-RU" sz="1800" dirty="0"/>
              <a:t>!=null)</a:t>
            </a:r>
          </a:p>
          <a:p>
            <a:pPr marL="0" indent="0">
              <a:buFontTx/>
              <a:buNone/>
            </a:pPr>
            <a:r>
              <a:rPr lang="ru-RU" altLang="ru-RU" sz="1800" dirty="0"/>
              <a:t>            {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        str=</a:t>
            </a:r>
            <a:r>
              <a:rPr lang="en-US" altLang="ru-RU" sz="1800" dirty="0" err="1"/>
              <a:t>lp.next.value</a:t>
            </a:r>
            <a:r>
              <a:rPr lang="en-US" altLang="ru-RU" sz="1800" dirty="0"/>
              <a:t>;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        </a:t>
            </a:r>
            <a:r>
              <a:rPr lang="en-US" altLang="ru-RU" sz="1800" dirty="0" err="1"/>
              <a:t>lp.next</a:t>
            </a:r>
            <a:r>
              <a:rPr lang="en-US" altLang="ru-RU" sz="1800" dirty="0"/>
              <a:t> = </a:t>
            </a:r>
            <a:r>
              <a:rPr lang="en-US" altLang="ru-RU" sz="1800" dirty="0" err="1"/>
              <a:t>lp.next.next</a:t>
            </a:r>
            <a:r>
              <a:rPr lang="en-US" altLang="ru-RU" sz="1800" dirty="0"/>
              <a:t>;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        return str;</a:t>
            </a:r>
          </a:p>
          <a:p>
            <a:pPr marL="0" indent="0">
              <a:buFontTx/>
              <a:buNone/>
            </a:pPr>
            <a:r>
              <a:rPr lang="ru-RU" altLang="ru-RU" sz="1800" dirty="0"/>
              <a:t>            }</a:t>
            </a:r>
          </a:p>
          <a:p>
            <a:pPr marL="0" indent="0">
              <a:buFontTx/>
              <a:buNone/>
            </a:pPr>
            <a:r>
              <a:rPr lang="en-US" altLang="ru-RU" sz="1800" dirty="0"/>
              <a:t>            return null;</a:t>
            </a:r>
          </a:p>
          <a:p>
            <a:pPr marL="0" indent="0">
              <a:buFontTx/>
              <a:buNone/>
            </a:pPr>
            <a:r>
              <a:rPr lang="ru-RU" altLang="ru-RU" sz="1800" dirty="0"/>
              <a:t>        }</a:t>
            </a:r>
          </a:p>
          <a:p>
            <a:pPr marL="0" indent="0">
              <a:buFontTx/>
              <a:buNone/>
            </a:pPr>
            <a:r>
              <a:rPr lang="ru-RU" altLang="ru-RU" sz="18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3638428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77540-7BFD-40AD-9AE2-765791FC4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583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Хеш-таблица с прямой адресацией</a:t>
            </a:r>
          </a:p>
        </p:txBody>
      </p:sp>
      <p:graphicFrame>
        <p:nvGraphicFramePr>
          <p:cNvPr id="38" name="Таблица 38">
            <a:extLst>
              <a:ext uri="{FF2B5EF4-FFF2-40B4-BE49-F238E27FC236}">
                <a16:creationId xmlns:a16="http://schemas.microsoft.com/office/drawing/2014/main" id="{3DB39D5D-5230-484A-9E07-D09BBBEAA20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27685189"/>
              </p:ext>
            </p:extLst>
          </p:nvPr>
        </p:nvGraphicFramePr>
        <p:xfrm>
          <a:off x="446936" y="1268760"/>
          <a:ext cx="40386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456">
                  <a:extLst>
                    <a:ext uri="{9D8B030D-6E8A-4147-A177-3AD203B41FA5}">
                      <a16:colId xmlns:a16="http://schemas.microsoft.com/office/drawing/2014/main" val="3317615959"/>
                    </a:ext>
                  </a:extLst>
                </a:gridCol>
                <a:gridCol w="1268861">
                  <a:extLst>
                    <a:ext uri="{9D8B030D-6E8A-4147-A177-3AD203B41FA5}">
                      <a16:colId xmlns:a16="http://schemas.microsoft.com/office/drawing/2014/main" val="1677106763"/>
                    </a:ext>
                  </a:extLst>
                </a:gridCol>
                <a:gridCol w="1751283">
                  <a:extLst>
                    <a:ext uri="{9D8B030D-6E8A-4147-A177-3AD203B41FA5}">
                      <a16:colId xmlns:a16="http://schemas.microsoft.com/office/drawing/2014/main" val="588484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индекс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Хеш-код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73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31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940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67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373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76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abc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1+2+3=6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790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270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455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bcd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2+3+4=9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151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cbe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3+2+5=10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51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dbc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4+2+3=9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31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246087"/>
                  </a:ext>
                </a:extLst>
              </a:tr>
            </a:tbl>
          </a:graphicData>
        </a:graphic>
      </p:graphicFrame>
      <p:sp>
        <p:nvSpPr>
          <p:cNvPr id="39" name="Облачко с текстом: прямоугольное 38">
            <a:extLst>
              <a:ext uri="{FF2B5EF4-FFF2-40B4-BE49-F238E27FC236}">
                <a16:creationId xmlns:a16="http://schemas.microsoft.com/office/drawing/2014/main" id="{006C47FF-A65F-4661-B2B9-4338790F708D}"/>
              </a:ext>
            </a:extLst>
          </p:cNvPr>
          <p:cNvSpPr/>
          <p:nvPr/>
        </p:nvSpPr>
        <p:spPr>
          <a:xfrm>
            <a:off x="5292080" y="4365104"/>
            <a:ext cx="1872208" cy="494928"/>
          </a:xfrm>
          <a:prstGeom prst="wedgeRectCallout">
            <a:avLst>
              <a:gd name="adj1" fmla="val -119402"/>
              <a:gd name="adj2" fmla="val 27326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Коллизия!!!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E948B6-B6CB-4137-AB60-DF6230684C34}"/>
              </a:ext>
            </a:extLst>
          </p:cNvPr>
          <p:cNvSpPr txBox="1"/>
          <p:nvPr/>
        </p:nvSpPr>
        <p:spPr>
          <a:xfrm>
            <a:off x="5292080" y="5074185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loadFactor</a:t>
            </a:r>
            <a:r>
              <a:rPr lang="en-US" dirty="0"/>
              <a:t> =72%, </a:t>
            </a:r>
            <a:r>
              <a:rPr lang="ru-RU" dirty="0"/>
              <a:t>оптимальный коэффициент загрузки таблицы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122913-376B-42DA-B545-A0B172BCF772}"/>
              </a:ext>
            </a:extLst>
          </p:cNvPr>
          <p:cNvSpPr txBox="1"/>
          <p:nvPr/>
        </p:nvSpPr>
        <p:spPr>
          <a:xfrm>
            <a:off x="4716016" y="1477233"/>
            <a:ext cx="42484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Коллизия:</a:t>
            </a:r>
          </a:p>
          <a:p>
            <a:pPr marL="228600" indent="-228600">
              <a:buAutoNum type="arabicPeriod"/>
            </a:pPr>
            <a:r>
              <a:rPr lang="ru-RU" dirty="0"/>
              <a:t>Ищем первую свободную ячейку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dirty="0"/>
              <a:t>Используем несколько формул для вычисления хеш-кода: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800" b="1" strike="noStrike" spc="-1" dirty="0" err="1">
                <a:solidFill>
                  <a:srgbClr val="000000"/>
                </a:solidFill>
                <a:latin typeface="Arial"/>
              </a:rPr>
              <a:t>Hk</a:t>
            </a:r>
            <a:r>
              <a:rPr lang="en-US" sz="1800" b="1" strike="noStrike" spc="-1" dirty="0">
                <a:solidFill>
                  <a:srgbClr val="000000"/>
                </a:solidFill>
                <a:latin typeface="Arial"/>
              </a:rPr>
              <a:t>(key) = [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Arial"/>
              </a:rPr>
              <a:t>GetHash</a:t>
            </a:r>
            <a:r>
              <a:rPr lang="en-US" sz="1800" b="1" strike="noStrike" spc="-1" dirty="0">
                <a:solidFill>
                  <a:srgbClr val="000000"/>
                </a:solidFill>
                <a:latin typeface="Arial"/>
              </a:rPr>
              <a:t>(key) + k * (1 + (((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Arial"/>
              </a:rPr>
              <a:t>GetHash</a:t>
            </a:r>
            <a:r>
              <a:rPr lang="en-US" sz="1800" b="1" strike="noStrike" spc="-1" dirty="0">
                <a:solidFill>
                  <a:srgbClr val="000000"/>
                </a:solidFill>
                <a:latin typeface="Arial"/>
              </a:rPr>
              <a:t>(key) &gt;&gt; 5) + 1) % (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Arial"/>
              </a:rPr>
              <a:t>hashsize</a:t>
            </a:r>
            <a:r>
              <a:rPr lang="en-US" sz="1800" b="1" strike="noStrike" spc="-1" dirty="0">
                <a:solidFill>
                  <a:srgbClr val="000000"/>
                </a:solidFill>
                <a:latin typeface="Arial"/>
              </a:rPr>
              <a:t> –1)))] %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Arial"/>
              </a:rPr>
              <a:t>hashsize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676A98-7EED-4709-A93A-AAF747851BAE}"/>
              </a:ext>
            </a:extLst>
          </p:cNvPr>
          <p:cNvSpPr txBox="1"/>
          <p:nvPr/>
        </p:nvSpPr>
        <p:spPr>
          <a:xfrm>
            <a:off x="5076056" y="6211669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</a:t>
            </a:r>
            <a:r>
              <a:rPr lang="ru-RU" dirty="0">
                <a:solidFill>
                  <a:srgbClr val="FF0000"/>
                </a:solidFill>
              </a:rPr>
              <a:t>доп. балл за удаление элементов с коллизиями</a:t>
            </a:r>
          </a:p>
        </p:txBody>
      </p:sp>
    </p:spTree>
    <p:extLst>
      <p:ext uri="{BB962C8B-B14F-4D97-AF65-F5344CB8AC3E}">
        <p14:creationId xmlns:p14="http://schemas.microsoft.com/office/powerpoint/2010/main" val="4250449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F376A-A071-4E93-BFCA-FC34B338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Лабораторная работа №12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BF8C3D-64A0-44B8-9C09-FF758C05AE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ru-RU" sz="29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Задание 2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хеш-таблицу и заполнить ее элементами из иерархии классов лабораторной работы №10.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Выполнить поиск элемента в хеш-таблице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Удалить найденный элемент из хеш-таблицы.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Выполнить поиск элемента в хеш-таблице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Показать, что будет при добавлении элемента в хеш-таблицу, если в таблице уже находится максимальное число элементов (для метода открытой адресации, для метода цепочек просто показать добавление в таблицу).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786B7CCA-6230-42A1-AFB3-A47BADC5EC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 algn="ctr">
              <a:lnSpc>
                <a:spcPct val="115000"/>
              </a:lnSpc>
              <a:spcAft>
                <a:spcPts val="1000"/>
              </a:spcAft>
              <a:buNone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Методические указания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 реализовать в виде текстового меню.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Структуры данных (список, дерево, хеш-таблицу) в 1, 2, 3 заданиях реализовать как обобщенный класс.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881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Бинарное дерево </a:t>
            </a:r>
          </a:p>
        </p:txBody>
      </p:sp>
      <p:sp>
        <p:nvSpPr>
          <p:cNvPr id="19459" name="Содержимое 2"/>
          <p:cNvSpPr>
            <a:spLocks noGrp="1"/>
          </p:cNvSpPr>
          <p:nvPr>
            <p:ph idx="1"/>
          </p:nvPr>
        </p:nvSpPr>
        <p:spPr>
          <a:xfrm>
            <a:off x="395288" y="1268413"/>
            <a:ext cx="8229600" cy="1612900"/>
          </a:xfrm>
        </p:spPr>
        <p:txBody>
          <a:bodyPr/>
          <a:lstStyle/>
          <a:p>
            <a:pPr eaLnBrk="1" hangingPunct="1"/>
            <a:r>
              <a:rPr lang="ru-RU" altLang="ru-RU" sz="2400" b="1"/>
              <a:t>Бинарное дерево</a:t>
            </a:r>
            <a:r>
              <a:rPr lang="ru-RU" altLang="ru-RU" sz="2400"/>
              <a:t> ­ это динамическая структура данных, состоящая из узлов, каждый из которых содержит помимо данных не более двух ссылок на различные бинарные поддеревья.</a:t>
            </a:r>
          </a:p>
        </p:txBody>
      </p:sp>
      <p:grpSp>
        <p:nvGrpSpPr>
          <p:cNvPr id="19460" name="Группа 7"/>
          <p:cNvGrpSpPr>
            <a:grpSpLocks/>
          </p:cNvGrpSpPr>
          <p:nvPr/>
        </p:nvGrpSpPr>
        <p:grpSpPr bwMode="auto">
          <a:xfrm>
            <a:off x="2987675" y="3068638"/>
            <a:ext cx="2160588" cy="504825"/>
            <a:chOff x="827584" y="4509120"/>
            <a:chExt cx="2160240" cy="504056"/>
          </a:xfrm>
        </p:grpSpPr>
        <p:grpSp>
          <p:nvGrpSpPr>
            <p:cNvPr id="19494" name="Группа 3"/>
            <p:cNvGrpSpPr>
              <a:grpSpLocks/>
            </p:cNvGrpSpPr>
            <p:nvPr/>
          </p:nvGrpSpPr>
          <p:grpSpPr bwMode="auto">
            <a:xfrm>
              <a:off x="827584" y="4509120"/>
              <a:ext cx="1440160" cy="504056"/>
              <a:chOff x="827584" y="4509120"/>
              <a:chExt cx="1440160" cy="504056"/>
            </a:xfrm>
          </p:grpSpPr>
          <p:sp>
            <p:nvSpPr>
              <p:cNvPr id="5" name="Прямоугольник 4"/>
              <p:cNvSpPr/>
              <p:nvPr/>
            </p:nvSpPr>
            <p:spPr>
              <a:xfrm>
                <a:off x="827584" y="4509120"/>
                <a:ext cx="1439631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6" name="Прямая соединительная линия 5"/>
              <p:cNvCxnSpPr>
                <a:endCxn id="5" idx="2"/>
              </p:cNvCxnSpPr>
              <p:nvPr/>
            </p:nvCxnSpPr>
            <p:spPr>
              <a:xfrm>
                <a:off x="1548193" y="4509120"/>
                <a:ext cx="0" cy="5040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Прямоугольник 6"/>
            <p:cNvSpPr/>
            <p:nvPr/>
          </p:nvSpPr>
          <p:spPr>
            <a:xfrm>
              <a:off x="2267215" y="4509120"/>
              <a:ext cx="720609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19461" name="Группа 8"/>
          <p:cNvGrpSpPr>
            <a:grpSpLocks/>
          </p:cNvGrpSpPr>
          <p:nvPr/>
        </p:nvGrpSpPr>
        <p:grpSpPr bwMode="auto">
          <a:xfrm>
            <a:off x="684213" y="4076700"/>
            <a:ext cx="2159000" cy="504825"/>
            <a:chOff x="827584" y="4509120"/>
            <a:chExt cx="2160240" cy="504056"/>
          </a:xfrm>
        </p:grpSpPr>
        <p:grpSp>
          <p:nvGrpSpPr>
            <p:cNvPr id="19490" name="Группа 9"/>
            <p:cNvGrpSpPr>
              <a:grpSpLocks/>
            </p:cNvGrpSpPr>
            <p:nvPr/>
          </p:nvGrpSpPr>
          <p:grpSpPr bwMode="auto">
            <a:xfrm>
              <a:off x="827584" y="4509120"/>
              <a:ext cx="1440160" cy="504056"/>
              <a:chOff x="827584" y="4509120"/>
              <a:chExt cx="1440160" cy="504056"/>
            </a:xfrm>
          </p:grpSpPr>
          <p:sp>
            <p:nvSpPr>
              <p:cNvPr id="12" name="Прямоугольник 11"/>
              <p:cNvSpPr/>
              <p:nvPr/>
            </p:nvSpPr>
            <p:spPr>
              <a:xfrm>
                <a:off x="827584" y="4509120"/>
                <a:ext cx="1440689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3" name="Прямая соединительная линия 12"/>
              <p:cNvCxnSpPr>
                <a:endCxn id="12" idx="2"/>
              </p:cNvCxnSpPr>
              <p:nvPr/>
            </p:nvCxnSpPr>
            <p:spPr>
              <a:xfrm>
                <a:off x="1548723" y="4509120"/>
                <a:ext cx="0" cy="5040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Прямоугольник 10"/>
            <p:cNvSpPr/>
            <p:nvPr/>
          </p:nvSpPr>
          <p:spPr>
            <a:xfrm>
              <a:off x="2268273" y="4509120"/>
              <a:ext cx="719551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19462" name="Группа 13"/>
          <p:cNvGrpSpPr>
            <a:grpSpLocks/>
          </p:cNvGrpSpPr>
          <p:nvPr/>
        </p:nvGrpSpPr>
        <p:grpSpPr bwMode="auto">
          <a:xfrm>
            <a:off x="5292725" y="4076700"/>
            <a:ext cx="2159000" cy="504825"/>
            <a:chOff x="827584" y="4509120"/>
            <a:chExt cx="2160240" cy="504056"/>
          </a:xfrm>
        </p:grpSpPr>
        <p:grpSp>
          <p:nvGrpSpPr>
            <p:cNvPr id="19486" name="Группа 14"/>
            <p:cNvGrpSpPr>
              <a:grpSpLocks/>
            </p:cNvGrpSpPr>
            <p:nvPr/>
          </p:nvGrpSpPr>
          <p:grpSpPr bwMode="auto">
            <a:xfrm>
              <a:off x="827584" y="4509120"/>
              <a:ext cx="1440160" cy="504056"/>
              <a:chOff x="827584" y="4509120"/>
              <a:chExt cx="1440160" cy="504056"/>
            </a:xfrm>
          </p:grpSpPr>
          <p:sp>
            <p:nvSpPr>
              <p:cNvPr id="17" name="Прямоугольник 16"/>
              <p:cNvSpPr/>
              <p:nvPr/>
            </p:nvSpPr>
            <p:spPr>
              <a:xfrm>
                <a:off x="827584" y="4509120"/>
                <a:ext cx="1440690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18" name="Прямая соединительная линия 17"/>
              <p:cNvCxnSpPr>
                <a:endCxn id="17" idx="2"/>
              </p:cNvCxnSpPr>
              <p:nvPr/>
            </p:nvCxnSpPr>
            <p:spPr>
              <a:xfrm>
                <a:off x="1548723" y="4509120"/>
                <a:ext cx="0" cy="5040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Прямоугольник 15"/>
            <p:cNvSpPr/>
            <p:nvPr/>
          </p:nvSpPr>
          <p:spPr>
            <a:xfrm>
              <a:off x="2268274" y="4509120"/>
              <a:ext cx="71955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19463" name="Группа 18"/>
          <p:cNvGrpSpPr>
            <a:grpSpLocks/>
          </p:cNvGrpSpPr>
          <p:nvPr/>
        </p:nvGrpSpPr>
        <p:grpSpPr bwMode="auto">
          <a:xfrm>
            <a:off x="6300788" y="5157788"/>
            <a:ext cx="2159000" cy="503237"/>
            <a:chOff x="827584" y="4509120"/>
            <a:chExt cx="2160240" cy="504056"/>
          </a:xfrm>
        </p:grpSpPr>
        <p:grpSp>
          <p:nvGrpSpPr>
            <p:cNvPr id="19482" name="Группа 19"/>
            <p:cNvGrpSpPr>
              <a:grpSpLocks/>
            </p:cNvGrpSpPr>
            <p:nvPr/>
          </p:nvGrpSpPr>
          <p:grpSpPr bwMode="auto">
            <a:xfrm>
              <a:off x="827584" y="4509120"/>
              <a:ext cx="1440160" cy="504056"/>
              <a:chOff x="827584" y="4509120"/>
              <a:chExt cx="1440160" cy="504056"/>
            </a:xfrm>
          </p:grpSpPr>
          <p:sp>
            <p:nvSpPr>
              <p:cNvPr id="22" name="Прямоугольник 21"/>
              <p:cNvSpPr/>
              <p:nvPr/>
            </p:nvSpPr>
            <p:spPr>
              <a:xfrm>
                <a:off x="827584" y="4509120"/>
                <a:ext cx="1440689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23" name="Прямая соединительная линия 22"/>
              <p:cNvCxnSpPr>
                <a:endCxn id="22" idx="2"/>
              </p:cNvCxnSpPr>
              <p:nvPr/>
            </p:nvCxnSpPr>
            <p:spPr>
              <a:xfrm>
                <a:off x="1548723" y="4509120"/>
                <a:ext cx="0" cy="5040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Прямоугольник 20"/>
            <p:cNvSpPr/>
            <p:nvPr/>
          </p:nvSpPr>
          <p:spPr>
            <a:xfrm>
              <a:off x="2268273" y="4509120"/>
              <a:ext cx="719551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grpSp>
        <p:nvGrpSpPr>
          <p:cNvPr id="19464" name="Группа 23"/>
          <p:cNvGrpSpPr>
            <a:grpSpLocks/>
          </p:cNvGrpSpPr>
          <p:nvPr/>
        </p:nvGrpSpPr>
        <p:grpSpPr bwMode="auto">
          <a:xfrm>
            <a:off x="3492500" y="5157788"/>
            <a:ext cx="2159000" cy="503237"/>
            <a:chOff x="827584" y="4509120"/>
            <a:chExt cx="2160240" cy="504056"/>
          </a:xfrm>
        </p:grpSpPr>
        <p:grpSp>
          <p:nvGrpSpPr>
            <p:cNvPr id="19478" name="Группа 24"/>
            <p:cNvGrpSpPr>
              <a:grpSpLocks/>
            </p:cNvGrpSpPr>
            <p:nvPr/>
          </p:nvGrpSpPr>
          <p:grpSpPr bwMode="auto">
            <a:xfrm>
              <a:off x="827584" y="4509120"/>
              <a:ext cx="1440160" cy="504056"/>
              <a:chOff x="827584" y="4509120"/>
              <a:chExt cx="1440160" cy="504056"/>
            </a:xfrm>
          </p:grpSpPr>
          <p:sp>
            <p:nvSpPr>
              <p:cNvPr id="27" name="Прямоугольник 26"/>
              <p:cNvSpPr/>
              <p:nvPr/>
            </p:nvSpPr>
            <p:spPr>
              <a:xfrm>
                <a:off x="827584" y="4509120"/>
                <a:ext cx="1440690" cy="5040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/>
              </a:p>
            </p:txBody>
          </p:sp>
          <p:cxnSp>
            <p:nvCxnSpPr>
              <p:cNvPr id="28" name="Прямая соединительная линия 27"/>
              <p:cNvCxnSpPr>
                <a:endCxn id="27" idx="2"/>
              </p:cNvCxnSpPr>
              <p:nvPr/>
            </p:nvCxnSpPr>
            <p:spPr>
              <a:xfrm>
                <a:off x="1548723" y="4509120"/>
                <a:ext cx="0" cy="5040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Прямоугольник 25"/>
            <p:cNvSpPr/>
            <p:nvPr/>
          </p:nvSpPr>
          <p:spPr>
            <a:xfrm>
              <a:off x="2268274" y="4509120"/>
              <a:ext cx="71955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</p:grpSp>
      <p:cxnSp>
        <p:nvCxnSpPr>
          <p:cNvPr id="32" name="Прямая со стрелкой 31"/>
          <p:cNvCxnSpPr/>
          <p:nvPr/>
        </p:nvCxnSpPr>
        <p:spPr>
          <a:xfrm flipH="1">
            <a:off x="2339975" y="3573463"/>
            <a:ext cx="936625" cy="503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>
            <a:off x="4716463" y="4581525"/>
            <a:ext cx="1008062" cy="5762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7" idx="2"/>
          </p:cNvCxnSpPr>
          <p:nvPr/>
        </p:nvCxnSpPr>
        <p:spPr>
          <a:xfrm>
            <a:off x="4787900" y="3573463"/>
            <a:ext cx="1079500" cy="503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6948488" y="4581525"/>
            <a:ext cx="936625" cy="5762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9" name="TextBox 41"/>
          <p:cNvSpPr txBox="1">
            <a:spLocks noChangeArrowheads="1"/>
          </p:cNvSpPr>
          <p:nvPr/>
        </p:nvSpPr>
        <p:spPr bwMode="auto">
          <a:xfrm>
            <a:off x="5435600" y="3141663"/>
            <a:ext cx="1800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корень</a:t>
            </a:r>
          </a:p>
        </p:txBody>
      </p:sp>
      <p:sp>
        <p:nvSpPr>
          <p:cNvPr id="19470" name="TextBox 42"/>
          <p:cNvSpPr txBox="1">
            <a:spLocks noChangeArrowheads="1"/>
          </p:cNvSpPr>
          <p:nvPr/>
        </p:nvSpPr>
        <p:spPr bwMode="auto">
          <a:xfrm>
            <a:off x="684213" y="4797425"/>
            <a:ext cx="1800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лист</a:t>
            </a:r>
          </a:p>
        </p:txBody>
      </p:sp>
      <p:sp>
        <p:nvSpPr>
          <p:cNvPr id="19471" name="TextBox 43"/>
          <p:cNvSpPr txBox="1">
            <a:spLocks noChangeArrowheads="1"/>
          </p:cNvSpPr>
          <p:nvPr/>
        </p:nvSpPr>
        <p:spPr bwMode="auto">
          <a:xfrm>
            <a:off x="3492500" y="5805488"/>
            <a:ext cx="180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лист</a:t>
            </a:r>
          </a:p>
        </p:txBody>
      </p:sp>
      <p:sp>
        <p:nvSpPr>
          <p:cNvPr id="19472" name="TextBox 44"/>
          <p:cNvSpPr txBox="1">
            <a:spLocks noChangeArrowheads="1"/>
          </p:cNvSpPr>
          <p:nvPr/>
        </p:nvSpPr>
        <p:spPr bwMode="auto">
          <a:xfrm>
            <a:off x="6300788" y="5805488"/>
            <a:ext cx="180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лист</a:t>
            </a:r>
          </a:p>
        </p:txBody>
      </p:sp>
      <p:sp>
        <p:nvSpPr>
          <p:cNvPr id="19473" name="TextBox 45"/>
          <p:cNvSpPr txBox="1">
            <a:spLocks noChangeArrowheads="1"/>
          </p:cNvSpPr>
          <p:nvPr/>
        </p:nvSpPr>
        <p:spPr bwMode="auto">
          <a:xfrm>
            <a:off x="3708400" y="3141663"/>
            <a:ext cx="719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5</a:t>
            </a:r>
          </a:p>
        </p:txBody>
      </p:sp>
      <p:sp>
        <p:nvSpPr>
          <p:cNvPr id="19474" name="TextBox 46"/>
          <p:cNvSpPr txBox="1">
            <a:spLocks noChangeArrowheads="1"/>
          </p:cNvSpPr>
          <p:nvPr/>
        </p:nvSpPr>
        <p:spPr bwMode="auto">
          <a:xfrm>
            <a:off x="1476375" y="4149725"/>
            <a:ext cx="719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2</a:t>
            </a:r>
          </a:p>
        </p:txBody>
      </p:sp>
      <p:sp>
        <p:nvSpPr>
          <p:cNvPr id="19475" name="TextBox 47"/>
          <p:cNvSpPr txBox="1">
            <a:spLocks noChangeArrowheads="1"/>
          </p:cNvSpPr>
          <p:nvPr/>
        </p:nvSpPr>
        <p:spPr bwMode="auto">
          <a:xfrm>
            <a:off x="6011863" y="4149725"/>
            <a:ext cx="720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9</a:t>
            </a:r>
          </a:p>
        </p:txBody>
      </p:sp>
      <p:sp>
        <p:nvSpPr>
          <p:cNvPr id="19476" name="TextBox 48"/>
          <p:cNvSpPr txBox="1">
            <a:spLocks noChangeArrowheads="1"/>
          </p:cNvSpPr>
          <p:nvPr/>
        </p:nvSpPr>
        <p:spPr bwMode="auto">
          <a:xfrm>
            <a:off x="4211638" y="5229225"/>
            <a:ext cx="720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6</a:t>
            </a:r>
          </a:p>
        </p:txBody>
      </p:sp>
      <p:sp>
        <p:nvSpPr>
          <p:cNvPr id="19477" name="TextBox 49"/>
          <p:cNvSpPr txBox="1">
            <a:spLocks noChangeArrowheads="1"/>
          </p:cNvSpPr>
          <p:nvPr/>
        </p:nvSpPr>
        <p:spPr bwMode="auto">
          <a:xfrm>
            <a:off x="7019925" y="5229225"/>
            <a:ext cx="720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8801927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Бинарные деревья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16016" y="1268761"/>
            <a:ext cx="4254624" cy="54726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class Point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public </a:t>
            </a:r>
            <a:r>
              <a:rPr lang="en-US" dirty="0" err="1"/>
              <a:t>int</a:t>
            </a:r>
            <a:r>
              <a:rPr lang="en-US" dirty="0"/>
              <a:t> data;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public Point left, right;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public Point(</a:t>
            </a:r>
            <a:r>
              <a:rPr lang="en-US" dirty="0" err="1"/>
              <a:t>int</a:t>
            </a:r>
            <a:r>
              <a:rPr lang="en-US" dirty="0"/>
              <a:t> d=0)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data = d;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left = null;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right = null;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public override string </a:t>
            </a:r>
            <a:r>
              <a:rPr lang="en-US" dirty="0" err="1"/>
              <a:t>ToString</a:t>
            </a:r>
            <a:r>
              <a:rPr lang="en-US" dirty="0"/>
              <a:t>()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return data + " ";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ru-RU" dirty="0"/>
              <a:t>}</a:t>
            </a:r>
          </a:p>
          <a:p>
            <a:pPr marL="0" indent="0">
              <a:buNone/>
            </a:pPr>
            <a:r>
              <a:rPr lang="ru-RU" dirty="0"/>
              <a:t>    }</a:t>
            </a: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C4E2B5D9-1929-44B7-A95A-0304A017D3A9}"/>
              </a:ext>
            </a:extLst>
          </p:cNvPr>
          <p:cNvGrpSpPr/>
          <p:nvPr/>
        </p:nvGrpSpPr>
        <p:grpSpPr>
          <a:xfrm>
            <a:off x="53666" y="1268760"/>
            <a:ext cx="4783024" cy="4127304"/>
            <a:chOff x="53666" y="1268760"/>
            <a:chExt cx="4783024" cy="4127304"/>
          </a:xfrm>
        </p:grpSpPr>
        <p:grpSp>
          <p:nvGrpSpPr>
            <p:cNvPr id="35" name="Группа 34"/>
            <p:cNvGrpSpPr/>
            <p:nvPr/>
          </p:nvGrpSpPr>
          <p:grpSpPr>
            <a:xfrm>
              <a:off x="53666" y="1664804"/>
              <a:ext cx="4532564" cy="3312368"/>
              <a:chOff x="547648" y="1916832"/>
              <a:chExt cx="4532564" cy="3312368"/>
            </a:xfrm>
          </p:grpSpPr>
          <p:grpSp>
            <p:nvGrpSpPr>
              <p:cNvPr id="9" name="Группа 8"/>
              <p:cNvGrpSpPr/>
              <p:nvPr/>
            </p:nvGrpSpPr>
            <p:grpSpPr>
              <a:xfrm>
                <a:off x="1043608" y="1916832"/>
                <a:ext cx="2088232" cy="360040"/>
                <a:chOff x="1043608" y="1916832"/>
                <a:chExt cx="2088232" cy="360040"/>
              </a:xfrm>
            </p:grpSpPr>
            <p:sp>
              <p:nvSpPr>
                <p:cNvPr id="5" name="Прямоугольник 4"/>
                <p:cNvSpPr/>
                <p:nvPr/>
              </p:nvSpPr>
              <p:spPr>
                <a:xfrm>
                  <a:off x="1043608" y="1916832"/>
                  <a:ext cx="720080" cy="360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" name="Прямоугольник 5"/>
                <p:cNvSpPr/>
                <p:nvPr/>
              </p:nvSpPr>
              <p:spPr>
                <a:xfrm>
                  <a:off x="1731934" y="1916832"/>
                  <a:ext cx="720080" cy="360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/>
                    <a:t>5</a:t>
                  </a:r>
                </a:p>
              </p:txBody>
            </p:sp>
            <p:sp>
              <p:nvSpPr>
                <p:cNvPr id="8" name="Прямоугольник 7"/>
                <p:cNvSpPr/>
                <p:nvPr/>
              </p:nvSpPr>
              <p:spPr>
                <a:xfrm>
                  <a:off x="2411760" y="1916832"/>
                  <a:ext cx="720080" cy="360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0" name="Группа 9"/>
              <p:cNvGrpSpPr/>
              <p:nvPr/>
            </p:nvGrpSpPr>
            <p:grpSpPr>
              <a:xfrm>
                <a:off x="683568" y="2780928"/>
                <a:ext cx="2088232" cy="360040"/>
                <a:chOff x="1043608" y="1916832"/>
                <a:chExt cx="2088232" cy="360040"/>
              </a:xfrm>
            </p:grpSpPr>
            <p:sp>
              <p:nvSpPr>
                <p:cNvPr id="11" name="Прямоугольник 10"/>
                <p:cNvSpPr/>
                <p:nvPr/>
              </p:nvSpPr>
              <p:spPr>
                <a:xfrm>
                  <a:off x="1043608" y="1916832"/>
                  <a:ext cx="720080" cy="360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2" name="Прямоугольник 11"/>
                <p:cNvSpPr/>
                <p:nvPr/>
              </p:nvSpPr>
              <p:spPr>
                <a:xfrm>
                  <a:off x="1731934" y="1916832"/>
                  <a:ext cx="720080" cy="360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/>
                    <a:t>3</a:t>
                  </a:r>
                </a:p>
              </p:txBody>
            </p:sp>
            <p:sp>
              <p:nvSpPr>
                <p:cNvPr id="13" name="Прямоугольник 12"/>
                <p:cNvSpPr/>
                <p:nvPr/>
              </p:nvSpPr>
              <p:spPr>
                <a:xfrm>
                  <a:off x="2411760" y="1916832"/>
                  <a:ext cx="720080" cy="360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null</a:t>
                  </a:r>
                  <a:endParaRPr lang="ru-RU" dirty="0"/>
                </a:p>
              </p:txBody>
            </p:sp>
          </p:grpSp>
          <p:grpSp>
            <p:nvGrpSpPr>
              <p:cNvPr id="14" name="Группа 13"/>
              <p:cNvGrpSpPr/>
              <p:nvPr/>
            </p:nvGrpSpPr>
            <p:grpSpPr>
              <a:xfrm>
                <a:off x="2991980" y="2780928"/>
                <a:ext cx="2088232" cy="360040"/>
                <a:chOff x="1043608" y="1916832"/>
                <a:chExt cx="2088232" cy="360040"/>
              </a:xfrm>
            </p:grpSpPr>
            <p:sp>
              <p:nvSpPr>
                <p:cNvPr id="15" name="Прямоугольник 14"/>
                <p:cNvSpPr/>
                <p:nvPr/>
              </p:nvSpPr>
              <p:spPr>
                <a:xfrm>
                  <a:off x="1043608" y="1916832"/>
                  <a:ext cx="720080" cy="360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null</a:t>
                  </a:r>
                  <a:endParaRPr lang="ru-RU" dirty="0"/>
                </a:p>
              </p:txBody>
            </p:sp>
            <p:sp>
              <p:nvSpPr>
                <p:cNvPr id="16" name="Прямоугольник 15"/>
                <p:cNvSpPr/>
                <p:nvPr/>
              </p:nvSpPr>
              <p:spPr>
                <a:xfrm>
                  <a:off x="1731934" y="1916832"/>
                  <a:ext cx="720080" cy="360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/>
                    <a:t>7</a:t>
                  </a:r>
                </a:p>
              </p:txBody>
            </p:sp>
            <p:sp>
              <p:nvSpPr>
                <p:cNvPr id="17" name="Прямоугольник 16"/>
                <p:cNvSpPr/>
                <p:nvPr/>
              </p:nvSpPr>
              <p:spPr>
                <a:xfrm>
                  <a:off x="2411760" y="1916832"/>
                  <a:ext cx="720080" cy="360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grpSp>
            <p:nvGrpSpPr>
              <p:cNvPr id="18" name="Группа 17"/>
              <p:cNvGrpSpPr/>
              <p:nvPr/>
            </p:nvGrpSpPr>
            <p:grpSpPr>
              <a:xfrm>
                <a:off x="547648" y="4149080"/>
                <a:ext cx="1998341" cy="360040"/>
                <a:chOff x="1133499" y="1916832"/>
                <a:chExt cx="1998341" cy="360040"/>
              </a:xfrm>
            </p:grpSpPr>
            <p:sp>
              <p:nvSpPr>
                <p:cNvPr id="19" name="Прямоугольник 18"/>
                <p:cNvSpPr/>
                <p:nvPr/>
              </p:nvSpPr>
              <p:spPr>
                <a:xfrm>
                  <a:off x="1133499" y="1916832"/>
                  <a:ext cx="720080" cy="360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null</a:t>
                  </a:r>
                  <a:endParaRPr lang="ru-RU" dirty="0"/>
                </a:p>
              </p:txBody>
            </p:sp>
            <p:sp>
              <p:nvSpPr>
                <p:cNvPr id="20" name="Прямоугольник 19"/>
                <p:cNvSpPr/>
                <p:nvPr/>
              </p:nvSpPr>
              <p:spPr>
                <a:xfrm>
                  <a:off x="1731934" y="1916832"/>
                  <a:ext cx="720080" cy="360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/>
                    <a:t>1</a:t>
                  </a:r>
                </a:p>
              </p:txBody>
            </p:sp>
            <p:sp>
              <p:nvSpPr>
                <p:cNvPr id="21" name="Прямоугольник 20"/>
                <p:cNvSpPr/>
                <p:nvPr/>
              </p:nvSpPr>
              <p:spPr>
                <a:xfrm>
                  <a:off x="2411760" y="1916832"/>
                  <a:ext cx="720080" cy="360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null</a:t>
                  </a:r>
                  <a:endParaRPr lang="ru-RU" dirty="0"/>
                </a:p>
              </p:txBody>
            </p:sp>
          </p:grpSp>
          <p:grpSp>
            <p:nvGrpSpPr>
              <p:cNvPr id="22" name="Группа 21"/>
              <p:cNvGrpSpPr/>
              <p:nvPr/>
            </p:nvGrpSpPr>
            <p:grpSpPr>
              <a:xfrm>
                <a:off x="2493693" y="4869160"/>
                <a:ext cx="2088232" cy="360040"/>
                <a:chOff x="1043608" y="1916832"/>
                <a:chExt cx="2088232" cy="360040"/>
              </a:xfrm>
            </p:grpSpPr>
            <p:sp>
              <p:nvSpPr>
                <p:cNvPr id="23" name="Прямоугольник 22"/>
                <p:cNvSpPr/>
                <p:nvPr/>
              </p:nvSpPr>
              <p:spPr>
                <a:xfrm>
                  <a:off x="1043608" y="1916832"/>
                  <a:ext cx="720080" cy="360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null</a:t>
                  </a:r>
                  <a:endParaRPr lang="ru-RU" dirty="0"/>
                </a:p>
              </p:txBody>
            </p:sp>
            <p:sp>
              <p:nvSpPr>
                <p:cNvPr id="24" name="Прямоугольник 23"/>
                <p:cNvSpPr/>
                <p:nvPr/>
              </p:nvSpPr>
              <p:spPr>
                <a:xfrm>
                  <a:off x="1731934" y="1916832"/>
                  <a:ext cx="720080" cy="360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/>
                    <a:t>9</a:t>
                  </a:r>
                </a:p>
              </p:txBody>
            </p:sp>
            <p:sp>
              <p:nvSpPr>
                <p:cNvPr id="25" name="Прямоугольник 24"/>
                <p:cNvSpPr/>
                <p:nvPr/>
              </p:nvSpPr>
              <p:spPr>
                <a:xfrm>
                  <a:off x="2411760" y="1916832"/>
                  <a:ext cx="720080" cy="3600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null</a:t>
                  </a:r>
                  <a:endParaRPr lang="ru-RU" dirty="0"/>
                </a:p>
              </p:txBody>
            </p:sp>
          </p:grpSp>
          <p:cxnSp>
            <p:nvCxnSpPr>
              <p:cNvPr id="27" name="Прямая со стрелкой 26"/>
              <p:cNvCxnSpPr/>
              <p:nvPr/>
            </p:nvCxnSpPr>
            <p:spPr>
              <a:xfrm flipH="1">
                <a:off x="1177837" y="2096852"/>
                <a:ext cx="225811" cy="684076"/>
              </a:xfrm>
              <a:prstGeom prst="straightConnector1">
                <a:avLst/>
              </a:prstGeom>
              <a:ln w="635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 стрелкой 28"/>
              <p:cNvCxnSpPr>
                <a:stCxn id="8" idx="2"/>
              </p:cNvCxnSpPr>
              <p:nvPr/>
            </p:nvCxnSpPr>
            <p:spPr>
              <a:xfrm>
                <a:off x="2771800" y="2276872"/>
                <a:ext cx="1130299" cy="504056"/>
              </a:xfrm>
              <a:prstGeom prst="straightConnector1">
                <a:avLst/>
              </a:prstGeom>
              <a:ln w="635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 стрелкой 29"/>
              <p:cNvCxnSpPr/>
              <p:nvPr/>
            </p:nvCxnSpPr>
            <p:spPr>
              <a:xfrm flipH="1">
                <a:off x="817797" y="3140968"/>
                <a:ext cx="338717" cy="1008112"/>
              </a:xfrm>
              <a:prstGeom prst="straightConnector1">
                <a:avLst/>
              </a:prstGeom>
              <a:ln w="635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 стрелкой 31"/>
              <p:cNvCxnSpPr/>
              <p:nvPr/>
            </p:nvCxnSpPr>
            <p:spPr>
              <a:xfrm flipH="1">
                <a:off x="3682302" y="3140968"/>
                <a:ext cx="834756" cy="1728192"/>
              </a:xfrm>
              <a:prstGeom prst="straightConnector1">
                <a:avLst/>
              </a:prstGeom>
              <a:ln w="635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773746" y="1268760"/>
              <a:ext cx="2084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Корень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081429" y="5026732"/>
              <a:ext cx="2084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Лист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666" y="4257092"/>
              <a:ext cx="2084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Лист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52398" y="1673797"/>
              <a:ext cx="2084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Предок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475081" y="2888940"/>
              <a:ext cx="2084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Потомок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44722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Бинарные деревья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Высота дерева определяется количеством уровней, на которых располагаются узлы.</a:t>
            </a:r>
          </a:p>
          <a:p>
            <a:r>
              <a:rPr lang="ru-RU" dirty="0"/>
              <a:t>Если дерево организовано таким образом, что для каждого узла все ключи его левого поддерева меньше ключа этого узла, а все ключи его правого поддерева  - больше называется </a:t>
            </a:r>
            <a:r>
              <a:rPr lang="ru-RU" b="1" i="1" dirty="0"/>
              <a:t>деревом поиска</a:t>
            </a:r>
            <a:r>
              <a:rPr lang="ru-RU" dirty="0"/>
              <a:t>. Одинаковые ключи не допускаются. </a:t>
            </a:r>
          </a:p>
          <a:p>
            <a:r>
              <a:rPr lang="ru-RU" dirty="0"/>
              <a:t>В </a:t>
            </a:r>
            <a:r>
              <a:rPr lang="ru-RU" b="1" i="1" dirty="0"/>
              <a:t>идеально сбалансированном дереве</a:t>
            </a:r>
            <a:r>
              <a:rPr lang="ru-RU" dirty="0"/>
              <a:t> количество узлов в справа и слева отличается не более, чем на единицу</a:t>
            </a:r>
          </a:p>
        </p:txBody>
      </p:sp>
    </p:spTree>
    <p:extLst>
      <p:ext uri="{BB962C8B-B14F-4D97-AF65-F5344CB8AC3E}">
        <p14:creationId xmlns:p14="http://schemas.microsoft.com/office/powerpoint/2010/main" val="10848304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D99427-9619-4F12-A92A-E066B2D8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еще бывают деревья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A2C7B5-FC00-4B02-BBD2-73D3C2013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Идеально-сбалансированное</a:t>
            </a:r>
          </a:p>
          <a:p>
            <a:r>
              <a:rPr lang="ru-RU" b="1" dirty="0"/>
              <a:t>Дерево поиска</a:t>
            </a:r>
          </a:p>
          <a:p>
            <a:r>
              <a:rPr lang="ru-RU" dirty="0">
                <a:solidFill>
                  <a:srgbClr val="FF0000"/>
                </a:solidFill>
              </a:rPr>
              <a:t>АВЛ – дерево </a:t>
            </a:r>
          </a:p>
          <a:p>
            <a:r>
              <a:rPr lang="ru-RU" dirty="0">
                <a:solidFill>
                  <a:srgbClr val="FF0000"/>
                </a:solidFill>
              </a:rPr>
              <a:t>Красно-черное дерево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0D079-9770-4AFA-AEAF-711651008512}"/>
              </a:ext>
            </a:extLst>
          </p:cNvPr>
          <p:cNvSpPr txBox="1"/>
          <p:nvPr/>
        </p:nvSpPr>
        <p:spPr>
          <a:xfrm>
            <a:off x="6022504" y="285293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</a:t>
            </a:r>
            <a:r>
              <a:rPr lang="ru-RU" dirty="0">
                <a:solidFill>
                  <a:srgbClr val="FF0000"/>
                </a:solidFill>
              </a:rPr>
              <a:t>доп. балл</a:t>
            </a:r>
          </a:p>
        </p:txBody>
      </p:sp>
    </p:spTree>
    <p:extLst>
      <p:ext uri="{BB962C8B-B14F-4D97-AF65-F5344CB8AC3E}">
        <p14:creationId xmlns:p14="http://schemas.microsoft.com/office/powerpoint/2010/main" val="4399186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Бинарные деревья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Дерево можно определить как рекурсивную структуру, в которой каждый элемент является:</a:t>
            </a:r>
          </a:p>
          <a:p>
            <a:pPr lvl="1"/>
            <a:r>
              <a:rPr lang="ru-RU" dirty="0"/>
              <a:t>либо пустой структурой;</a:t>
            </a:r>
          </a:p>
          <a:p>
            <a:pPr lvl="1"/>
            <a:r>
              <a:rPr lang="ru-RU" dirty="0"/>
              <a:t>либо элементом, с которым связано конечное число поддеревьев.</a:t>
            </a:r>
          </a:p>
          <a:p>
            <a:r>
              <a:rPr lang="ru-RU" dirty="0"/>
              <a:t>Действия с рекурсивными структурами удобнее всего описываются с помощью рекурсивных алгоритмов. </a:t>
            </a:r>
          </a:p>
        </p:txBody>
      </p:sp>
    </p:spTree>
    <p:extLst>
      <p:ext uri="{BB962C8B-B14F-4D97-AF65-F5344CB8AC3E}">
        <p14:creationId xmlns:p14="http://schemas.microsoft.com/office/powerpoint/2010/main" val="2662679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Массив</a:t>
            </a:r>
          </a:p>
        </p:txBody>
      </p:sp>
      <p:sp>
        <p:nvSpPr>
          <p:cNvPr id="15363" name="Содержимое 2"/>
          <p:cNvSpPr>
            <a:spLocks noGrp="1"/>
          </p:cNvSpPr>
          <p:nvPr>
            <p:ph idx="1"/>
          </p:nvPr>
        </p:nvSpPr>
        <p:spPr>
          <a:xfrm>
            <a:off x="468313" y="1196974"/>
            <a:ext cx="8229600" cy="2736081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2400" b="1" dirty="0"/>
              <a:t>Массив</a:t>
            </a:r>
            <a:r>
              <a:rPr lang="ru-RU" altLang="ru-RU" sz="2400" dirty="0"/>
              <a:t> ­ это конечная совокупность однотипных величин.</a:t>
            </a:r>
            <a:endParaRPr lang="en-US" altLang="ru-RU" sz="2400" dirty="0"/>
          </a:p>
          <a:p>
            <a:pPr eaLnBrk="1" hangingPunct="1"/>
            <a:r>
              <a:rPr lang="ru-RU" altLang="ru-RU" sz="2400" dirty="0"/>
              <a:t> Массив занимает непрерывную область памяти и предоставляет прямой, или произвольный, доступ к своим элементам по индексу. </a:t>
            </a:r>
            <a:endParaRPr lang="en-US" altLang="ru-RU" sz="2400" dirty="0"/>
          </a:p>
          <a:p>
            <a:pPr eaLnBrk="1" hangingPunct="1"/>
            <a:r>
              <a:rPr lang="ru-RU" altLang="ru-RU" sz="2400" dirty="0"/>
              <a:t>Память под массив выделяется до начала работы с ним и впоследствии не изменяется.</a:t>
            </a:r>
          </a:p>
          <a:p>
            <a:pPr eaLnBrk="1" hangingPunct="1"/>
            <a:endParaRPr lang="ru-RU" altLang="ru-RU" dirty="0"/>
          </a:p>
        </p:txBody>
      </p:sp>
      <p:grpSp>
        <p:nvGrpSpPr>
          <p:cNvPr id="15364" name="Группа 12"/>
          <p:cNvGrpSpPr>
            <a:grpSpLocks/>
          </p:cNvGrpSpPr>
          <p:nvPr/>
        </p:nvGrpSpPr>
        <p:grpSpPr bwMode="auto">
          <a:xfrm>
            <a:off x="900113" y="4221163"/>
            <a:ext cx="6911975" cy="792162"/>
            <a:chOff x="899592" y="4797152"/>
            <a:chExt cx="6912768" cy="792088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899592" y="4797152"/>
              <a:ext cx="6912768" cy="792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6" name="Прямая соединительная линия 5"/>
            <p:cNvCxnSpPr>
              <a:stCxn id="4" idx="0"/>
              <a:endCxn id="4" idx="2"/>
            </p:cNvCxnSpPr>
            <p:nvPr/>
          </p:nvCxnSpPr>
          <p:spPr>
            <a:xfrm>
              <a:off x="4355975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2628577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6156407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7020106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5364154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3563723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1763291" y="4797152"/>
              <a:ext cx="0" cy="7920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65" name="TextBox 13"/>
          <p:cNvSpPr txBox="1">
            <a:spLocks noChangeArrowheads="1"/>
          </p:cNvSpPr>
          <p:nvPr/>
        </p:nvSpPr>
        <p:spPr bwMode="auto">
          <a:xfrm>
            <a:off x="827088" y="5084763"/>
            <a:ext cx="7058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    0            1             2           3             4             5           6            7</a:t>
            </a:r>
          </a:p>
        </p:txBody>
      </p:sp>
      <p:sp>
        <p:nvSpPr>
          <p:cNvPr id="15366" name="TextBox 14"/>
          <p:cNvSpPr txBox="1">
            <a:spLocks noChangeArrowheads="1"/>
          </p:cNvSpPr>
          <p:nvPr/>
        </p:nvSpPr>
        <p:spPr bwMode="auto">
          <a:xfrm>
            <a:off x="971550" y="5516563"/>
            <a:ext cx="4537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085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ru-RU" sz="2000">
                <a:ea typeface="Times-Roman"/>
                <a:cs typeface="Times-Roman"/>
              </a:rPr>
              <a:t>int </a:t>
            </a:r>
            <a:r>
              <a:rPr lang="ru-RU" altLang="ru-RU" sz="2000">
                <a:ea typeface="Times-Roman"/>
                <a:cs typeface="Times-Roman"/>
              </a:rPr>
              <a:t>[</a:t>
            </a:r>
            <a:r>
              <a:rPr lang="en-US" altLang="ru-RU" sz="2000">
                <a:ea typeface="Times-Roman"/>
                <a:cs typeface="Times-Roman"/>
              </a:rPr>
              <a:t> </a:t>
            </a:r>
            <a:r>
              <a:rPr lang="ru-RU" altLang="ru-RU" sz="2000">
                <a:ea typeface="Times-Roman"/>
                <a:cs typeface="Times-Roman"/>
              </a:rPr>
              <a:t>] </a:t>
            </a:r>
            <a:r>
              <a:rPr lang="en-US" altLang="ru-RU" sz="2000">
                <a:ea typeface="Times-Roman"/>
                <a:cs typeface="Times-Roman"/>
              </a:rPr>
              <a:t>mas</a:t>
            </a:r>
            <a:r>
              <a:rPr lang="ru-RU" altLang="ru-RU" sz="2000">
                <a:ea typeface="Times-Roman"/>
                <a:cs typeface="Times-Roman"/>
              </a:rPr>
              <a:t>=</a:t>
            </a:r>
            <a:r>
              <a:rPr lang="en-US" altLang="ru-RU" sz="2000">
                <a:ea typeface="Times-Roman"/>
                <a:cs typeface="Times-Roman"/>
              </a:rPr>
              <a:t>new int </a:t>
            </a:r>
            <a:r>
              <a:rPr lang="ru-RU" altLang="ru-RU" sz="2000">
                <a:ea typeface="Times-Roman"/>
                <a:cs typeface="Times-Roman"/>
              </a:rPr>
              <a:t>[</a:t>
            </a:r>
            <a:r>
              <a:rPr lang="en-US" altLang="ru-RU" sz="2000">
                <a:ea typeface="Times-Roman"/>
                <a:cs typeface="Times-Roman"/>
              </a:rPr>
              <a:t>8</a:t>
            </a:r>
            <a:r>
              <a:rPr lang="ru-RU" altLang="ru-RU" sz="2000">
                <a:ea typeface="Times-Roman"/>
                <a:cs typeface="Times-Roman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2086570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Бинарные деревья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 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395536" y="3789040"/>
            <a:ext cx="8291264" cy="2337123"/>
          </a:xfrm>
        </p:spPr>
        <p:txBody>
          <a:bodyPr>
            <a:normAutofit fontScale="85000" lnSpcReduction="10000"/>
          </a:bodyPr>
          <a:lstStyle/>
          <a:p>
            <a:endParaRPr lang="ru-RU" dirty="0"/>
          </a:p>
          <a:p>
            <a:r>
              <a:rPr lang="ru-RU" dirty="0"/>
              <a:t>На этом дереве можно определить три метода упорядочения:</a:t>
            </a:r>
          </a:p>
          <a:p>
            <a:pPr lvl="1"/>
            <a:r>
              <a:rPr lang="ru-RU" b="1" u="sng" dirty="0"/>
              <a:t>Слева направо</a:t>
            </a:r>
            <a:r>
              <a:rPr lang="ru-RU" dirty="0"/>
              <a:t>: Левое поддерево – Корень – Правое поддерево; </a:t>
            </a:r>
          </a:p>
          <a:p>
            <a:pPr lvl="1"/>
            <a:r>
              <a:rPr lang="ru-RU" b="1" u="sng" dirty="0"/>
              <a:t>Сверху вниз: </a:t>
            </a:r>
            <a:r>
              <a:rPr lang="ru-RU" dirty="0"/>
              <a:t>Корень – Левое поддерево – Правое поддерево;</a:t>
            </a:r>
          </a:p>
          <a:p>
            <a:pPr lvl="1"/>
            <a:r>
              <a:rPr lang="ru-RU" b="1" u="sng" dirty="0"/>
              <a:t>Снизу вверх: </a:t>
            </a:r>
            <a:r>
              <a:rPr lang="ru-RU" dirty="0"/>
              <a:t>Левое поддерево – Правое поддерево – Корень.</a:t>
            </a:r>
          </a:p>
          <a:p>
            <a:pPr lvl="1"/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268760"/>
            <a:ext cx="6372200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91186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слева направо (рекурсия)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796136" y="1600200"/>
            <a:ext cx="289066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void Run</a:t>
            </a:r>
            <a:r>
              <a:rPr lang="ru-RU" dirty="0"/>
              <a:t>(</a:t>
            </a:r>
            <a:r>
              <a:rPr lang="en-US" dirty="0"/>
              <a:t>Point p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ru-RU" dirty="0"/>
              <a:t>{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if</a:t>
            </a:r>
            <a:r>
              <a:rPr lang="ru-RU" dirty="0"/>
              <a:t>(</a:t>
            </a:r>
            <a:r>
              <a:rPr lang="en-US" dirty="0"/>
              <a:t>p</a:t>
            </a:r>
            <a:r>
              <a:rPr lang="ru-RU" dirty="0"/>
              <a:t>!=</a:t>
            </a:r>
            <a:r>
              <a:rPr lang="en-US" dirty="0"/>
              <a:t>null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ru-RU" dirty="0"/>
              <a:t>{</a:t>
            </a:r>
          </a:p>
          <a:p>
            <a:pPr marL="400050" lvl="1" indent="0">
              <a:buNone/>
            </a:pPr>
            <a:r>
              <a:rPr lang="en-US" dirty="0"/>
              <a:t>Run</a:t>
            </a:r>
            <a:r>
              <a:rPr lang="ru-RU" dirty="0"/>
              <a:t>(</a:t>
            </a:r>
            <a:r>
              <a:rPr lang="en-US" dirty="0"/>
              <a:t>p</a:t>
            </a:r>
            <a:r>
              <a:rPr lang="ru-RU" dirty="0"/>
              <a:t>.</a:t>
            </a:r>
            <a:r>
              <a:rPr lang="en-US" dirty="0"/>
              <a:t>left</a:t>
            </a:r>
            <a:r>
              <a:rPr lang="ru-RU" dirty="0"/>
              <a:t>);</a:t>
            </a:r>
            <a:endParaRPr lang="en-US" dirty="0"/>
          </a:p>
          <a:p>
            <a:pPr marL="400050" lvl="1" indent="0">
              <a:buNone/>
            </a:pPr>
            <a:r>
              <a:rPr lang="ru-RU" dirty="0"/>
              <a:t>&lt;обработка </a:t>
            </a:r>
            <a:r>
              <a:rPr lang="en-US" dirty="0"/>
              <a:t>p</a:t>
            </a:r>
            <a:r>
              <a:rPr lang="ru-RU" dirty="0"/>
              <a:t>.</a:t>
            </a:r>
            <a:r>
              <a:rPr lang="en-US" dirty="0"/>
              <a:t>data</a:t>
            </a:r>
            <a:r>
              <a:rPr lang="ru-RU" dirty="0"/>
              <a:t>&gt;</a:t>
            </a:r>
          </a:p>
          <a:p>
            <a:pPr marL="400050" lvl="1" indent="0">
              <a:buNone/>
            </a:pPr>
            <a:r>
              <a:rPr lang="en-US" dirty="0"/>
              <a:t>Run</a:t>
            </a:r>
            <a:r>
              <a:rPr lang="ru-RU" dirty="0"/>
              <a:t>(</a:t>
            </a:r>
            <a:r>
              <a:rPr lang="en-US" dirty="0"/>
              <a:t>p</a:t>
            </a:r>
            <a:r>
              <a:rPr lang="ru-RU" dirty="0"/>
              <a:t>.</a:t>
            </a:r>
            <a:r>
              <a:rPr lang="en-US" dirty="0"/>
              <a:t>right</a:t>
            </a:r>
            <a:r>
              <a:rPr lang="ru-RU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}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5184576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62253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сверху вниз (рекурсия)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796136" y="1600200"/>
            <a:ext cx="309634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void Run</a:t>
            </a:r>
            <a:r>
              <a:rPr lang="ru-RU" dirty="0"/>
              <a:t>(</a:t>
            </a:r>
            <a:r>
              <a:rPr lang="en-US" dirty="0"/>
              <a:t>Point p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ru-RU" dirty="0"/>
              <a:t>{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if</a:t>
            </a:r>
            <a:r>
              <a:rPr lang="ru-RU" dirty="0"/>
              <a:t>(</a:t>
            </a:r>
            <a:r>
              <a:rPr lang="en-US" dirty="0"/>
              <a:t>p</a:t>
            </a:r>
            <a:r>
              <a:rPr lang="ru-RU" dirty="0"/>
              <a:t>!=</a:t>
            </a:r>
            <a:r>
              <a:rPr lang="en-US" dirty="0"/>
              <a:t>null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ru-RU" dirty="0"/>
              <a:t>{</a:t>
            </a:r>
          </a:p>
          <a:p>
            <a:pPr marL="400050" lvl="1" indent="0">
              <a:buNone/>
            </a:pPr>
            <a:r>
              <a:rPr lang="ru-RU" dirty="0"/>
              <a:t>&lt;обработка </a:t>
            </a:r>
            <a:r>
              <a:rPr lang="en-US" dirty="0"/>
              <a:t>p</a:t>
            </a:r>
            <a:r>
              <a:rPr lang="ru-RU" dirty="0"/>
              <a:t>.</a:t>
            </a:r>
            <a:r>
              <a:rPr lang="en-US" dirty="0"/>
              <a:t>data</a:t>
            </a:r>
            <a:r>
              <a:rPr lang="ru-RU" dirty="0"/>
              <a:t>&gt;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Run</a:t>
            </a:r>
            <a:r>
              <a:rPr lang="ru-RU" dirty="0"/>
              <a:t>(</a:t>
            </a:r>
            <a:r>
              <a:rPr lang="en-US" dirty="0"/>
              <a:t>p</a:t>
            </a:r>
            <a:r>
              <a:rPr lang="ru-RU" dirty="0"/>
              <a:t>.</a:t>
            </a:r>
            <a:r>
              <a:rPr lang="en-US" dirty="0"/>
              <a:t>left</a:t>
            </a:r>
            <a:r>
              <a:rPr lang="ru-RU" dirty="0"/>
              <a:t>);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Run</a:t>
            </a:r>
            <a:r>
              <a:rPr lang="ru-RU" dirty="0"/>
              <a:t>(</a:t>
            </a:r>
            <a:r>
              <a:rPr lang="en-US" dirty="0"/>
              <a:t>p</a:t>
            </a:r>
            <a:r>
              <a:rPr lang="ru-RU" dirty="0"/>
              <a:t>.</a:t>
            </a:r>
            <a:r>
              <a:rPr lang="en-US" dirty="0"/>
              <a:t>right</a:t>
            </a:r>
            <a:r>
              <a:rPr lang="ru-RU" dirty="0"/>
              <a:t>); </a:t>
            </a:r>
            <a:r>
              <a:rPr lang="en-US" dirty="0"/>
              <a:t>}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5184576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60668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снизу вверх (рекурсия)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796136" y="1600200"/>
            <a:ext cx="309634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void Run</a:t>
            </a:r>
            <a:r>
              <a:rPr lang="ru-RU" dirty="0"/>
              <a:t>(</a:t>
            </a:r>
            <a:r>
              <a:rPr lang="en-US" dirty="0"/>
              <a:t>Point p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ru-RU" dirty="0"/>
              <a:t>{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if</a:t>
            </a:r>
            <a:r>
              <a:rPr lang="ru-RU" dirty="0"/>
              <a:t>(</a:t>
            </a:r>
            <a:r>
              <a:rPr lang="en-US" dirty="0"/>
              <a:t>p</a:t>
            </a:r>
            <a:r>
              <a:rPr lang="ru-RU" dirty="0"/>
              <a:t>!=</a:t>
            </a:r>
            <a:r>
              <a:rPr lang="en-US" dirty="0"/>
              <a:t>null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ru-RU" dirty="0"/>
              <a:t>{</a:t>
            </a:r>
          </a:p>
          <a:p>
            <a:pPr marL="400050" lvl="1" indent="0">
              <a:buNone/>
            </a:pPr>
            <a:r>
              <a:rPr lang="en-US" dirty="0"/>
              <a:t>Run</a:t>
            </a:r>
            <a:r>
              <a:rPr lang="ru-RU" dirty="0"/>
              <a:t>(</a:t>
            </a:r>
            <a:r>
              <a:rPr lang="en-US" dirty="0"/>
              <a:t>p</a:t>
            </a:r>
            <a:r>
              <a:rPr lang="ru-RU" dirty="0"/>
              <a:t>.</a:t>
            </a:r>
            <a:r>
              <a:rPr lang="en-US" dirty="0"/>
              <a:t>left</a:t>
            </a:r>
            <a:r>
              <a:rPr lang="ru-RU" dirty="0"/>
              <a:t>);</a:t>
            </a:r>
            <a:endParaRPr lang="en-US" dirty="0"/>
          </a:p>
          <a:p>
            <a:pPr marL="400050" lvl="1" indent="0">
              <a:buNone/>
            </a:pPr>
            <a:r>
              <a:rPr lang="en-US" dirty="0"/>
              <a:t>Run</a:t>
            </a:r>
            <a:r>
              <a:rPr lang="ru-RU" dirty="0"/>
              <a:t>(</a:t>
            </a:r>
            <a:r>
              <a:rPr lang="en-US" dirty="0"/>
              <a:t>p</a:t>
            </a:r>
            <a:r>
              <a:rPr lang="ru-RU" dirty="0"/>
              <a:t>.</a:t>
            </a:r>
            <a:r>
              <a:rPr lang="en-US" dirty="0"/>
              <a:t>right</a:t>
            </a:r>
            <a:r>
              <a:rPr lang="ru-RU" dirty="0"/>
              <a:t>); &lt;обработка </a:t>
            </a:r>
            <a:r>
              <a:rPr lang="en-US" dirty="0"/>
              <a:t>p</a:t>
            </a:r>
            <a:r>
              <a:rPr lang="ru-RU" dirty="0"/>
              <a:t>.</a:t>
            </a:r>
            <a:r>
              <a:rPr lang="en-US" dirty="0"/>
              <a:t>data</a:t>
            </a:r>
            <a:r>
              <a:rPr lang="ru-RU" dirty="0"/>
              <a:t>&gt;</a:t>
            </a:r>
          </a:p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}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5184576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45763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A371F730-131C-4221-9052-2D34EA51B07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8096"/>
            <a:ext cx="4683364" cy="2341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EF132-C742-4E61-9C66-DCCBAF67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Итеративные обходы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4EB7D1-5BED-4FF2-BF3D-5DB76C94D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53132" y="1600200"/>
            <a:ext cx="4683364" cy="5257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if(root!=null)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inS.Push</a:t>
            </a:r>
            <a:r>
              <a:rPr lang="en-US" dirty="0"/>
              <a:t>(root);</a:t>
            </a:r>
          </a:p>
          <a:p>
            <a:pPr marL="0" indent="0">
              <a:buNone/>
            </a:pPr>
            <a:r>
              <a:rPr lang="en-US" dirty="0"/>
              <a:t>      while(</a:t>
            </a:r>
            <a:r>
              <a:rPr lang="en-US" dirty="0" err="1"/>
              <a:t>inS.Count</a:t>
            </a:r>
            <a:r>
              <a:rPr lang="en-US" dirty="0"/>
              <a:t>&gt;0)</a:t>
            </a:r>
          </a:p>
          <a:p>
            <a:pPr marL="0" indent="0">
              <a:buNone/>
            </a:pPr>
            <a:r>
              <a:rPr lang="en-US" dirty="0"/>
              <a:t>     {</a:t>
            </a:r>
          </a:p>
          <a:p>
            <a:pPr marL="0" indent="0">
              <a:buNone/>
            </a:pPr>
            <a:r>
              <a:rPr lang="en-US" dirty="0"/>
              <a:t>	temp=</a:t>
            </a:r>
            <a:r>
              <a:rPr lang="en-US" dirty="0" err="1"/>
              <a:t>inS.Pop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outS.Push</a:t>
            </a:r>
            <a:r>
              <a:rPr lang="en-US" dirty="0"/>
              <a:t>(temp);</a:t>
            </a:r>
          </a:p>
          <a:p>
            <a:pPr marL="0" indent="0">
              <a:buNone/>
            </a:pPr>
            <a:r>
              <a:rPr lang="en-US" dirty="0"/>
              <a:t>	if(</a:t>
            </a:r>
            <a:r>
              <a:rPr lang="en-US" dirty="0" err="1"/>
              <a:t>temp.left</a:t>
            </a:r>
            <a:r>
              <a:rPr lang="en-US" dirty="0"/>
              <a:t>!=null) 			       </a:t>
            </a:r>
            <a:r>
              <a:rPr lang="en-US" dirty="0" err="1"/>
              <a:t>inS.Push</a:t>
            </a:r>
            <a:r>
              <a:rPr lang="en-US" dirty="0"/>
              <a:t>(</a:t>
            </a:r>
            <a:r>
              <a:rPr lang="en-US" dirty="0" err="1"/>
              <a:t>temp.left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if(</a:t>
            </a:r>
            <a:r>
              <a:rPr lang="en-US" dirty="0" err="1"/>
              <a:t>temp.right</a:t>
            </a:r>
            <a:r>
              <a:rPr lang="en-US" dirty="0"/>
              <a:t>!=null) 	  	       	</a:t>
            </a:r>
            <a:r>
              <a:rPr lang="en-US" dirty="0" err="1"/>
              <a:t>inS.Push</a:t>
            </a:r>
            <a:r>
              <a:rPr lang="en-US" dirty="0"/>
              <a:t>(</a:t>
            </a:r>
            <a:r>
              <a:rPr lang="en-US" dirty="0" err="1"/>
              <a:t>temp.right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}</a:t>
            </a:r>
          </a:p>
          <a:p>
            <a:pPr marL="0" indent="0">
              <a:buNone/>
            </a:pPr>
            <a:r>
              <a:rPr lang="en-US" dirty="0"/>
              <a:t>    while(</a:t>
            </a:r>
            <a:r>
              <a:rPr lang="en-US" dirty="0" err="1"/>
              <a:t>outS.Count</a:t>
            </a:r>
            <a:r>
              <a:rPr lang="en-US" dirty="0"/>
              <a:t>&gt;0)</a:t>
            </a:r>
          </a:p>
          <a:p>
            <a:pPr marL="0" indent="0">
              <a:buNone/>
            </a:pPr>
            <a:r>
              <a:rPr lang="en-US" dirty="0"/>
              <a:t>    {  </a:t>
            </a:r>
          </a:p>
          <a:p>
            <a:pPr marL="0" indent="0">
              <a:buNone/>
            </a:pPr>
            <a:r>
              <a:rPr lang="en-US" dirty="0"/>
              <a:t>	item=</a:t>
            </a:r>
            <a:r>
              <a:rPr lang="en-US" dirty="0" err="1"/>
              <a:t>outS.Pop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ru-RU" dirty="0" err="1"/>
              <a:t>обрботка</a:t>
            </a:r>
            <a:r>
              <a:rPr lang="ru-RU" dirty="0"/>
              <a:t> </a:t>
            </a:r>
            <a:r>
              <a:rPr lang="en-US" dirty="0"/>
              <a:t>item&gt;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E82655AD-A84F-466A-ACE7-003605D90E5B}"/>
              </a:ext>
            </a:extLst>
          </p:cNvPr>
          <p:cNvGrpSpPr/>
          <p:nvPr/>
        </p:nvGrpSpPr>
        <p:grpSpPr>
          <a:xfrm>
            <a:off x="539552" y="4581128"/>
            <a:ext cx="504056" cy="1589791"/>
            <a:chOff x="539552" y="4581128"/>
            <a:chExt cx="504056" cy="1589791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67556DF8-5601-4773-9105-18FEF4505A2E}"/>
                </a:ext>
              </a:extLst>
            </p:cNvPr>
            <p:cNvSpPr/>
            <p:nvPr/>
          </p:nvSpPr>
          <p:spPr>
            <a:xfrm>
              <a:off x="539552" y="4581128"/>
              <a:ext cx="50405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32CDCA03-5BA7-4176-80F8-59C76185ED52}"/>
                </a:ext>
              </a:extLst>
            </p:cNvPr>
            <p:cNvSpPr/>
            <p:nvPr/>
          </p:nvSpPr>
          <p:spPr>
            <a:xfrm>
              <a:off x="539552" y="4813563"/>
              <a:ext cx="50405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7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2ED4EE79-D13B-4831-BA7A-5CC1A7201504}"/>
                </a:ext>
              </a:extLst>
            </p:cNvPr>
            <p:cNvSpPr/>
            <p:nvPr/>
          </p:nvSpPr>
          <p:spPr>
            <a:xfrm>
              <a:off x="539552" y="5049180"/>
              <a:ext cx="50405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12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7000507C-04FB-46F0-BB24-03973A0C0783}"/>
                </a:ext>
              </a:extLst>
            </p:cNvPr>
            <p:cNvSpPr/>
            <p:nvPr/>
          </p:nvSpPr>
          <p:spPr>
            <a:xfrm>
              <a:off x="539552" y="5288875"/>
              <a:ext cx="50405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8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CA955A0D-DA1C-44F5-A84C-615A5C32441F}"/>
                </a:ext>
              </a:extLst>
            </p:cNvPr>
            <p:cNvSpPr/>
            <p:nvPr/>
          </p:nvSpPr>
          <p:spPr>
            <a:xfrm>
              <a:off x="539552" y="5504899"/>
              <a:ext cx="50405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9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65FCA91C-68DC-46A1-B807-FF3D880DAA06}"/>
                </a:ext>
              </a:extLst>
            </p:cNvPr>
            <p:cNvSpPr/>
            <p:nvPr/>
          </p:nvSpPr>
          <p:spPr>
            <a:xfrm>
              <a:off x="539552" y="5738871"/>
              <a:ext cx="50405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936CFA41-ED30-4A92-911B-D8B58BE96461}"/>
                </a:ext>
              </a:extLst>
            </p:cNvPr>
            <p:cNvSpPr/>
            <p:nvPr/>
          </p:nvSpPr>
          <p:spPr>
            <a:xfrm>
              <a:off x="539552" y="5954895"/>
              <a:ext cx="50405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5982BB79-B9BF-4298-B4BB-B1DC6BD2DE02}"/>
              </a:ext>
            </a:extLst>
          </p:cNvPr>
          <p:cNvGrpSpPr/>
          <p:nvPr/>
        </p:nvGrpSpPr>
        <p:grpSpPr>
          <a:xfrm>
            <a:off x="2555776" y="4581128"/>
            <a:ext cx="504056" cy="1589791"/>
            <a:chOff x="539552" y="4581128"/>
            <a:chExt cx="504056" cy="1589791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ABE269B-99D2-4B32-A277-BF8358C67AE4}"/>
                </a:ext>
              </a:extLst>
            </p:cNvPr>
            <p:cNvSpPr/>
            <p:nvPr/>
          </p:nvSpPr>
          <p:spPr>
            <a:xfrm>
              <a:off x="539552" y="4581128"/>
              <a:ext cx="50405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7FA877A3-3686-43C5-968D-195B20B6C907}"/>
                </a:ext>
              </a:extLst>
            </p:cNvPr>
            <p:cNvSpPr/>
            <p:nvPr/>
          </p:nvSpPr>
          <p:spPr>
            <a:xfrm>
              <a:off x="539552" y="4813563"/>
              <a:ext cx="50405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1FD49B59-8282-44BB-AFC0-C3045FB8E575}"/>
                </a:ext>
              </a:extLst>
            </p:cNvPr>
            <p:cNvSpPr/>
            <p:nvPr/>
          </p:nvSpPr>
          <p:spPr>
            <a:xfrm>
              <a:off x="539552" y="5049180"/>
              <a:ext cx="50405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D7196285-B079-41E3-A16C-A34D160D394B}"/>
                </a:ext>
              </a:extLst>
            </p:cNvPr>
            <p:cNvSpPr/>
            <p:nvPr/>
          </p:nvSpPr>
          <p:spPr>
            <a:xfrm>
              <a:off x="539552" y="5288875"/>
              <a:ext cx="50405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  <a:endParaRPr lang="ru-RU" dirty="0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22A889BA-4FD7-480B-BABB-263DAAD92D3B}"/>
                </a:ext>
              </a:extLst>
            </p:cNvPr>
            <p:cNvSpPr/>
            <p:nvPr/>
          </p:nvSpPr>
          <p:spPr>
            <a:xfrm>
              <a:off x="539552" y="5504899"/>
              <a:ext cx="50405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12</a:t>
              </a:r>
              <a:endParaRPr lang="ru-RU" dirty="0"/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27E98DAF-3237-467E-846C-0D610F5673D5}"/>
                </a:ext>
              </a:extLst>
            </p:cNvPr>
            <p:cNvSpPr/>
            <p:nvPr/>
          </p:nvSpPr>
          <p:spPr>
            <a:xfrm>
              <a:off x="539552" y="5738871"/>
              <a:ext cx="50405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  <a:endParaRPr lang="ru-RU" dirty="0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2E90050F-0C06-4B07-9010-68E0EC858901}"/>
                </a:ext>
              </a:extLst>
            </p:cNvPr>
            <p:cNvSpPr/>
            <p:nvPr/>
          </p:nvSpPr>
          <p:spPr>
            <a:xfrm>
              <a:off x="539552" y="5954895"/>
              <a:ext cx="504056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ru-RU" dirty="0"/>
            </a:p>
          </p:txBody>
        </p:sp>
      </p:grpSp>
      <p:sp>
        <p:nvSpPr>
          <p:cNvPr id="22" name="Стрелка: вправо 21">
            <a:extLst>
              <a:ext uri="{FF2B5EF4-FFF2-40B4-BE49-F238E27FC236}">
                <a16:creationId xmlns:a16="http://schemas.microsoft.com/office/drawing/2014/main" id="{10C55243-A6FC-4977-9FFF-3FDF734C6E74}"/>
              </a:ext>
            </a:extLst>
          </p:cNvPr>
          <p:cNvSpPr/>
          <p:nvPr/>
        </p:nvSpPr>
        <p:spPr>
          <a:xfrm>
            <a:off x="1691680" y="4797152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D167D2-2562-4066-9591-F66B822A44C2}"/>
              </a:ext>
            </a:extLst>
          </p:cNvPr>
          <p:cNvSpPr txBox="1"/>
          <p:nvPr/>
        </p:nvSpPr>
        <p:spPr>
          <a:xfrm>
            <a:off x="539552" y="415050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inS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C8B0D7-330D-4372-AE84-AF480C0B4BA7}"/>
              </a:ext>
            </a:extLst>
          </p:cNvPr>
          <p:cNvSpPr txBox="1"/>
          <p:nvPr/>
        </p:nvSpPr>
        <p:spPr>
          <a:xfrm>
            <a:off x="2487960" y="41037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outS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C128B6-BEE3-495B-8384-D2D26901B194}"/>
              </a:ext>
            </a:extLst>
          </p:cNvPr>
          <p:cNvSpPr txBox="1"/>
          <p:nvPr/>
        </p:nvSpPr>
        <p:spPr>
          <a:xfrm>
            <a:off x="1258210" y="614169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Ссылки!!!</a:t>
            </a:r>
          </a:p>
        </p:txBody>
      </p:sp>
    </p:spTree>
    <p:extLst>
      <p:ext uri="{BB962C8B-B14F-4D97-AF65-F5344CB8AC3E}">
        <p14:creationId xmlns:p14="http://schemas.microsoft.com/office/powerpoint/2010/main" val="33612544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Формирование идеально сбалансированного дерева (рекурсия)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//вспомогательная функция для ввода информации </a:t>
            </a:r>
          </a:p>
          <a:p>
            <a:pPr marL="0" indent="0">
              <a:buNone/>
            </a:pPr>
            <a:r>
              <a:rPr lang="en-US" dirty="0"/>
              <a:t>static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GetInfo</a:t>
            </a:r>
            <a:r>
              <a:rPr lang="ru-RU" dirty="0"/>
              <a:t>()</a:t>
            </a:r>
          </a:p>
          <a:p>
            <a:pPr marL="0" indent="0">
              <a:buNone/>
            </a:pPr>
            <a:r>
              <a:rPr lang="ru-RU" dirty="0"/>
              <a:t>{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info = </a:t>
            </a:r>
            <a:r>
              <a:rPr lang="en-US" dirty="0" err="1"/>
              <a:t>rnd.Next</a:t>
            </a:r>
            <a:r>
              <a:rPr lang="en-US" dirty="0"/>
              <a:t>(0, 100);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Console.WriteLine</a:t>
            </a:r>
            <a:r>
              <a:rPr lang="en-US" dirty="0"/>
              <a:t>("The element {0} is adding...", info);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return info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dirty="0"/>
              <a:t>}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499992" y="1600200"/>
            <a:ext cx="4464496" cy="5257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static Point </a:t>
            </a:r>
            <a:r>
              <a:rPr lang="en-US" dirty="0" err="1"/>
              <a:t>IdealTree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size, Point p)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Point r;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nl</a:t>
            </a:r>
            <a:r>
              <a:rPr lang="en-US" dirty="0"/>
              <a:t>, </a:t>
            </a:r>
            <a:r>
              <a:rPr lang="en-US" dirty="0" err="1"/>
              <a:t>nr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if(size==0){p=</a:t>
            </a:r>
            <a:r>
              <a:rPr lang="en-US" dirty="0" err="1"/>
              <a:t>null;return</a:t>
            </a:r>
            <a:r>
              <a:rPr lang="en-US" dirty="0"/>
              <a:t> p;}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nl</a:t>
            </a:r>
            <a:r>
              <a:rPr lang="en-US" dirty="0"/>
              <a:t>=size/2; </a:t>
            </a:r>
            <a:r>
              <a:rPr lang="en-US" dirty="0" err="1"/>
              <a:t>nr</a:t>
            </a:r>
            <a:r>
              <a:rPr lang="en-US" dirty="0"/>
              <a:t>=size-nl-1;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d = </a:t>
            </a:r>
            <a:r>
              <a:rPr lang="en-US" dirty="0" err="1"/>
              <a:t>GetInfo</a:t>
            </a:r>
            <a:r>
              <a:rPr lang="en-US" dirty="0"/>
              <a:t>();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r = new Point(d);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r.left</a:t>
            </a:r>
            <a:r>
              <a:rPr lang="en-US" dirty="0"/>
              <a:t>=</a:t>
            </a:r>
            <a:r>
              <a:rPr lang="en-US" dirty="0" err="1"/>
              <a:t>IdealTree</a:t>
            </a:r>
            <a:r>
              <a:rPr lang="en-US" dirty="0"/>
              <a:t>(</a:t>
            </a:r>
            <a:r>
              <a:rPr lang="en-US" dirty="0" err="1"/>
              <a:t>nl,r.left</a:t>
            </a:r>
            <a:r>
              <a:rPr lang="en-US" dirty="0"/>
              <a:t>);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</a:t>
            </a:r>
            <a:r>
              <a:rPr lang="en-US" dirty="0"/>
              <a:t> </a:t>
            </a:r>
            <a:r>
              <a:rPr lang="en-US" dirty="0" err="1"/>
              <a:t>r.right</a:t>
            </a:r>
            <a:r>
              <a:rPr lang="en-US" dirty="0"/>
              <a:t>=</a:t>
            </a:r>
            <a:r>
              <a:rPr lang="en-US" dirty="0" err="1"/>
              <a:t>IdealTree</a:t>
            </a:r>
            <a:r>
              <a:rPr lang="en-US" dirty="0"/>
              <a:t>(</a:t>
            </a:r>
            <a:r>
              <a:rPr lang="en-US" dirty="0" err="1"/>
              <a:t>nr,r.right</a:t>
            </a:r>
            <a:r>
              <a:rPr lang="en-US" dirty="0"/>
              <a:t>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return r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dirty="0"/>
              <a:t>    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55737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Печать дерева по уровням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1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static  void </a:t>
            </a:r>
            <a:r>
              <a:rPr lang="en-US" dirty="0" err="1"/>
              <a:t>ShowTree</a:t>
            </a:r>
            <a:r>
              <a:rPr lang="en-US" dirty="0"/>
              <a:t>(Point p, </a:t>
            </a:r>
            <a:r>
              <a:rPr lang="en-US" dirty="0" err="1"/>
              <a:t>int</a:t>
            </a:r>
            <a:r>
              <a:rPr lang="en-US" dirty="0"/>
              <a:t> l)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{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if(p!=null)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ShowTree</a:t>
            </a:r>
            <a:r>
              <a:rPr lang="ru-RU" dirty="0"/>
              <a:t>(</a:t>
            </a:r>
            <a:r>
              <a:rPr lang="en-US" dirty="0"/>
              <a:t>p</a:t>
            </a:r>
            <a:r>
              <a:rPr lang="ru-RU" dirty="0"/>
              <a:t>.</a:t>
            </a:r>
            <a:r>
              <a:rPr lang="en-US" dirty="0"/>
              <a:t>left</a:t>
            </a:r>
            <a:r>
              <a:rPr lang="ru-RU" dirty="0"/>
              <a:t>,</a:t>
            </a:r>
            <a:r>
              <a:rPr lang="en-US" dirty="0"/>
              <a:t>l</a:t>
            </a:r>
            <a:r>
              <a:rPr lang="ru-RU" dirty="0"/>
              <a:t>+3);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l; </a:t>
            </a:r>
            <a:r>
              <a:rPr lang="en-US" dirty="0" err="1"/>
              <a:t>i</a:t>
            </a:r>
            <a:r>
              <a:rPr lang="en-US" dirty="0"/>
              <a:t>++)    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 err="1"/>
              <a:t>Console.Write</a:t>
            </a:r>
            <a:r>
              <a:rPr lang="en-US" dirty="0"/>
              <a:t>(" ");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p.data</a:t>
            </a:r>
            <a:r>
              <a:rPr lang="en-US" dirty="0"/>
              <a:t>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ShowTree</a:t>
            </a:r>
            <a:r>
              <a:rPr lang="en-US" dirty="0"/>
              <a:t>(p.right,l+3); 	</a:t>
            </a:r>
          </a:p>
          <a:p>
            <a:pPr marL="0" indent="0">
              <a:buNone/>
            </a:pPr>
            <a:r>
              <a:rPr lang="en-US" dirty="0"/>
              <a:t>      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}</a:t>
            </a:r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size = </a:t>
            </a:r>
            <a:r>
              <a:rPr lang="ru-RU" dirty="0"/>
              <a:t>5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Point </a:t>
            </a:r>
            <a:r>
              <a:rPr lang="en-US" dirty="0" err="1"/>
              <a:t>idTree</a:t>
            </a:r>
            <a:r>
              <a:rPr lang="en-US" dirty="0"/>
              <a:t>=null;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idTree</a:t>
            </a:r>
            <a:r>
              <a:rPr lang="en-US" dirty="0"/>
              <a:t>= </a:t>
            </a:r>
            <a:r>
              <a:rPr lang="en-US" dirty="0" err="1"/>
              <a:t>IdealTree</a:t>
            </a:r>
            <a:r>
              <a:rPr lang="en-US" dirty="0"/>
              <a:t>(size, </a:t>
            </a:r>
            <a:r>
              <a:rPr lang="en-US" dirty="0" err="1"/>
              <a:t>idTree</a:t>
            </a:r>
            <a:r>
              <a:rPr lang="en-US" dirty="0"/>
              <a:t>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ShowTree</a:t>
            </a:r>
            <a:r>
              <a:rPr lang="en-US" dirty="0"/>
              <a:t>(</a:t>
            </a:r>
            <a:r>
              <a:rPr lang="en-US" dirty="0" err="1"/>
              <a:t>idTree</a:t>
            </a:r>
            <a:r>
              <a:rPr lang="en-US" dirty="0"/>
              <a:t>, </a:t>
            </a:r>
            <a:r>
              <a:rPr lang="ru-RU" dirty="0"/>
              <a:t>3</a:t>
            </a:r>
            <a:r>
              <a:rPr lang="en-US" dirty="0"/>
              <a:t>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53115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поиска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7901036" cy="3950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72008" y="5445224"/>
            <a:ext cx="8964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формировании дерева поиска нужно учитывать упорядоченность элементов в таком дереве, т. е. добавление элемента с ключом больше текущего осуществляется в правое поддерево, а меньше текущего – в левое. Ключи не дублируется,</a:t>
            </a:r>
          </a:p>
        </p:txBody>
      </p:sp>
    </p:spTree>
    <p:extLst>
      <p:ext uri="{BB962C8B-B14F-4D97-AF65-F5344CB8AC3E}">
        <p14:creationId xmlns:p14="http://schemas.microsoft.com/office/powerpoint/2010/main" val="2854751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Формирование дерева поиска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static</a:t>
            </a:r>
            <a:r>
              <a:rPr lang="ru-RU" dirty="0"/>
              <a:t>  </a:t>
            </a:r>
            <a:r>
              <a:rPr lang="en-US" dirty="0"/>
              <a:t>Point </a:t>
            </a:r>
            <a:r>
              <a:rPr lang="en-US" dirty="0" err="1"/>
              <a:t>MakePoint</a:t>
            </a:r>
            <a:r>
              <a:rPr lang="ru-RU" dirty="0"/>
              <a:t>(</a:t>
            </a:r>
            <a:r>
              <a:rPr lang="en-US" dirty="0" err="1"/>
              <a:t>int</a:t>
            </a:r>
            <a:r>
              <a:rPr lang="en-US" dirty="0"/>
              <a:t> d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ru-RU" dirty="0"/>
              <a:t>       </a:t>
            </a:r>
            <a:r>
              <a:rPr lang="en-US" dirty="0"/>
              <a:t>{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</a:t>
            </a:r>
            <a:r>
              <a:rPr lang="en-US" dirty="0"/>
              <a:t>Point p=new Point(d);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return p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dirty="0"/>
              <a:t>       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static Point Add(Point root, </a:t>
            </a:r>
            <a:r>
              <a:rPr lang="en-US" dirty="0" err="1"/>
              <a:t>int</a:t>
            </a:r>
            <a:r>
              <a:rPr lang="en-US" dirty="0"/>
              <a:t> d)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Point p = root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en-US" dirty="0"/>
              <a:t>           Point r = null;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</a:t>
            </a:r>
            <a:r>
              <a:rPr lang="en-US" dirty="0"/>
              <a:t>bool ok = false;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while (p!=null &amp;&amp; !ok)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 r = p;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  </a:t>
            </a:r>
            <a:r>
              <a:rPr lang="en-US" dirty="0"/>
              <a:t>if</a:t>
            </a:r>
            <a:r>
              <a:rPr lang="ru-RU" dirty="0"/>
              <a:t> (</a:t>
            </a:r>
            <a:r>
              <a:rPr lang="en-US" dirty="0"/>
              <a:t>d</a:t>
            </a:r>
            <a:r>
              <a:rPr lang="ru-RU" dirty="0"/>
              <a:t> == </a:t>
            </a:r>
            <a:r>
              <a:rPr lang="en-US" dirty="0"/>
              <a:t>p</a:t>
            </a:r>
            <a:r>
              <a:rPr lang="ru-RU" dirty="0"/>
              <a:t>.</a:t>
            </a:r>
            <a:r>
              <a:rPr lang="en-US" dirty="0"/>
              <a:t>data</a:t>
            </a:r>
            <a:r>
              <a:rPr lang="ru-RU" dirty="0"/>
              <a:t>) </a:t>
            </a:r>
            <a:r>
              <a:rPr lang="en-US" dirty="0"/>
              <a:t>ok</a:t>
            </a:r>
            <a:r>
              <a:rPr lang="ru-RU" dirty="0"/>
              <a:t> = </a:t>
            </a:r>
            <a:r>
              <a:rPr lang="en-US" dirty="0"/>
              <a:t>true</a:t>
            </a:r>
            <a:r>
              <a:rPr lang="ru-RU" dirty="0"/>
              <a:t>; </a:t>
            </a:r>
            <a:r>
              <a:rPr lang="en-US" dirty="0"/>
              <a:t>else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/>
              <a:t>if</a:t>
            </a:r>
            <a:r>
              <a:rPr lang="ru-RU" dirty="0"/>
              <a:t> (</a:t>
            </a:r>
            <a:r>
              <a:rPr lang="en-US" dirty="0"/>
              <a:t>d</a:t>
            </a:r>
            <a:r>
              <a:rPr lang="ru-RU" dirty="0"/>
              <a:t> &lt; </a:t>
            </a:r>
            <a:r>
              <a:rPr lang="en-US" dirty="0"/>
              <a:t>p</a:t>
            </a:r>
            <a:r>
              <a:rPr lang="ru-RU" dirty="0"/>
              <a:t>.</a:t>
            </a:r>
            <a:r>
              <a:rPr lang="en-US" dirty="0"/>
              <a:t>data</a:t>
            </a:r>
            <a:r>
              <a:rPr lang="ru-RU" dirty="0"/>
              <a:t>) </a:t>
            </a:r>
            <a:r>
              <a:rPr lang="en-US" dirty="0"/>
              <a:t>p</a:t>
            </a:r>
            <a:r>
              <a:rPr lang="ru-RU" dirty="0"/>
              <a:t> = </a:t>
            </a:r>
            <a:r>
              <a:rPr lang="en-US" dirty="0"/>
              <a:t>p</a:t>
            </a:r>
            <a:r>
              <a:rPr lang="ru-RU" dirty="0"/>
              <a:t>.</a:t>
            </a:r>
            <a:r>
              <a:rPr lang="en-US" dirty="0"/>
              <a:t>left</a:t>
            </a:r>
            <a:r>
              <a:rPr lang="ru-RU" dirty="0"/>
              <a:t>; </a:t>
            </a:r>
          </a:p>
          <a:p>
            <a:pPr marL="0" indent="0">
              <a:buNone/>
            </a:pPr>
            <a:r>
              <a:rPr lang="en-US" dirty="0"/>
              <a:t>else p</a:t>
            </a:r>
            <a:r>
              <a:rPr lang="ru-RU" dirty="0"/>
              <a:t> = </a:t>
            </a:r>
            <a:r>
              <a:rPr lang="en-US" dirty="0"/>
              <a:t>p</a:t>
            </a:r>
            <a:r>
              <a:rPr lang="ru-RU" dirty="0"/>
              <a:t>.</a:t>
            </a:r>
            <a:r>
              <a:rPr lang="en-US" dirty="0"/>
              <a:t>right</a:t>
            </a:r>
            <a:r>
              <a:rPr lang="ru-RU" dirty="0"/>
              <a:t>; </a:t>
            </a:r>
          </a:p>
          <a:p>
            <a:pPr marL="0" indent="0">
              <a:buNone/>
            </a:pPr>
            <a:r>
              <a:rPr lang="ru-RU" dirty="0"/>
              <a:t>           }</a:t>
            </a:r>
          </a:p>
          <a:p>
            <a:pPr marL="0" indent="0">
              <a:buNone/>
            </a:pPr>
            <a:r>
              <a:rPr lang="ru-RU" dirty="0"/>
              <a:t>         </a:t>
            </a:r>
            <a:r>
              <a:rPr lang="en-US" dirty="0"/>
              <a:t>if</a:t>
            </a:r>
            <a:r>
              <a:rPr lang="ru-RU" dirty="0"/>
              <a:t> (</a:t>
            </a:r>
            <a:r>
              <a:rPr lang="en-US" dirty="0"/>
              <a:t>ok</a:t>
            </a:r>
            <a:r>
              <a:rPr lang="ru-RU" dirty="0"/>
              <a:t>) </a:t>
            </a:r>
            <a:r>
              <a:rPr lang="en-US" dirty="0"/>
              <a:t>return p</a:t>
            </a:r>
            <a:r>
              <a:rPr lang="ru-RU" dirty="0"/>
              <a:t>; </a:t>
            </a:r>
          </a:p>
          <a:p>
            <a:pPr marL="0" indent="0">
              <a:buNone/>
            </a:pPr>
            <a:r>
              <a:rPr lang="ru-RU" dirty="0"/>
              <a:t>         </a:t>
            </a:r>
            <a:r>
              <a:rPr lang="en-US" dirty="0"/>
              <a:t>Point </a:t>
            </a:r>
            <a:r>
              <a:rPr lang="en-US" dirty="0" err="1"/>
              <a:t>NewPoint</a:t>
            </a:r>
            <a:r>
              <a:rPr lang="en-US" dirty="0"/>
              <a:t> = </a:t>
            </a:r>
            <a:r>
              <a:rPr lang="en-US" dirty="0" err="1"/>
              <a:t>MakePoint</a:t>
            </a:r>
            <a:r>
              <a:rPr lang="en-US" dirty="0"/>
              <a:t>(d);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</a:t>
            </a:r>
            <a:r>
              <a:rPr lang="en-US" dirty="0"/>
              <a:t>if (d &lt; </a:t>
            </a:r>
            <a:r>
              <a:rPr lang="en-US" dirty="0" err="1"/>
              <a:t>r.data</a:t>
            </a:r>
            <a:r>
              <a:rPr lang="en-US" dirty="0"/>
              <a:t>) </a:t>
            </a:r>
            <a:r>
              <a:rPr lang="en-US" dirty="0" err="1"/>
              <a:t>r.left</a:t>
            </a:r>
            <a:r>
              <a:rPr lang="en-US" dirty="0"/>
              <a:t> = </a:t>
            </a:r>
            <a:r>
              <a:rPr lang="en-US" dirty="0" err="1"/>
              <a:t>NewPoint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</a:t>
            </a:r>
            <a:r>
              <a:rPr lang="en-US" dirty="0"/>
              <a:t>else </a:t>
            </a:r>
            <a:r>
              <a:rPr lang="en-US" dirty="0" err="1"/>
              <a:t>r.right</a:t>
            </a:r>
            <a:r>
              <a:rPr lang="en-US" dirty="0"/>
              <a:t> = </a:t>
            </a:r>
            <a:r>
              <a:rPr lang="en-US" dirty="0" err="1"/>
              <a:t>NewPoint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return </a:t>
            </a:r>
            <a:r>
              <a:rPr lang="en-US" dirty="0" err="1"/>
              <a:t>NewPoint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64555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8DBD68-289C-47DF-A1DD-57C231FCB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Удаление элемента из дерева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2EF61FD-7F25-4AF7-AD8D-5103F83682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Случай 1: У узла нет дочерних узлов</a:t>
            </a:r>
            <a:r>
              <a:rPr lang="en-US" dirty="0"/>
              <a:t> </a:t>
            </a:r>
            <a:r>
              <a:rPr lang="ru-RU" dirty="0"/>
              <a:t>=</a:t>
            </a:r>
            <a:r>
              <a:rPr lang="en-US" dirty="0"/>
              <a:t>&gt; </a:t>
            </a:r>
            <a:r>
              <a:rPr lang="ru-RU" dirty="0"/>
              <a:t>удаляем узел.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Случай 2: </a:t>
            </a:r>
            <a:r>
              <a:rPr lang="ru-RU" dirty="0">
                <a:solidFill>
                  <a:srgbClr val="0F1111"/>
                </a:solidFill>
                <a:latin typeface="Inter"/>
              </a:rPr>
              <a:t>У</a:t>
            </a: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 узла есть левый дочерний узел</a:t>
            </a:r>
            <a:r>
              <a:rPr lang="ru-RU" dirty="0"/>
              <a:t> =</a:t>
            </a:r>
            <a:r>
              <a:rPr lang="en-US" dirty="0"/>
              <a:t>&gt;</a:t>
            </a:r>
            <a:r>
              <a:rPr lang="ru-RU" dirty="0"/>
              <a:t> заменяем узел на левого потомка.</a:t>
            </a:r>
            <a:endParaRPr lang="ru-RU" b="0" i="0" dirty="0">
              <a:solidFill>
                <a:srgbClr val="0F1111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/>
              <a:t>Случай 2: </a:t>
            </a:r>
            <a:r>
              <a:rPr lang="ru-RU" dirty="0">
                <a:solidFill>
                  <a:srgbClr val="0F1111"/>
                </a:solidFill>
                <a:latin typeface="Inter"/>
              </a:rPr>
              <a:t>У</a:t>
            </a: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 узла есть правый дочерний узел</a:t>
            </a:r>
            <a:r>
              <a:rPr lang="ru-RU" dirty="0"/>
              <a:t>=</a:t>
            </a:r>
            <a:r>
              <a:rPr lang="en-US" dirty="0"/>
              <a:t>&gt;</a:t>
            </a:r>
            <a:r>
              <a:rPr lang="ru-RU" dirty="0"/>
              <a:t> заменяем узел на правого потомка.</a:t>
            </a:r>
            <a:endParaRPr lang="ru-RU" b="0" i="0" dirty="0">
              <a:solidFill>
                <a:srgbClr val="0F1111"/>
              </a:solidFill>
              <a:effectLst/>
              <a:latin typeface="Inter"/>
            </a:endParaRPr>
          </a:p>
          <a:p>
            <a:r>
              <a:rPr lang="ru-RU" dirty="0"/>
              <a:t>Случай 3: </a:t>
            </a:r>
            <a:r>
              <a:rPr lang="ru-RU" dirty="0">
                <a:solidFill>
                  <a:srgbClr val="0F1111"/>
                </a:solidFill>
                <a:latin typeface="Inter"/>
              </a:rPr>
              <a:t>У</a:t>
            </a:r>
            <a:r>
              <a:rPr lang="ru-RU" b="0" i="0" dirty="0">
                <a:solidFill>
                  <a:srgbClr val="0F1111"/>
                </a:solidFill>
                <a:effectLst/>
                <a:latin typeface="Inter"/>
              </a:rPr>
              <a:t> узла есть оба дочерних узла </a:t>
            </a:r>
            <a:r>
              <a:rPr lang="ru-RU" dirty="0"/>
              <a:t>=</a:t>
            </a:r>
            <a:r>
              <a:rPr lang="en-US" dirty="0"/>
              <a:t>&gt;</a:t>
            </a:r>
            <a:r>
              <a:rPr lang="ru-RU" dirty="0"/>
              <a:t> найдем в правом поддереве минимальный элемент и переместим его на место удаляемого.</a:t>
            </a:r>
            <a:endParaRPr lang="ru-RU" b="0" i="0" dirty="0">
              <a:solidFill>
                <a:srgbClr val="0F1111"/>
              </a:solidFill>
              <a:effectLst/>
              <a:latin typeface="Inter"/>
            </a:endParaRPr>
          </a:p>
          <a:p>
            <a:pPr marL="0" indent="0" algn="l">
              <a:buNone/>
            </a:pPr>
            <a:endParaRPr lang="ru-RU" b="0" i="0" dirty="0">
              <a:solidFill>
                <a:srgbClr val="0F1111"/>
              </a:solidFill>
              <a:effectLst/>
              <a:latin typeface="Inter"/>
            </a:endParaRPr>
          </a:p>
          <a:p>
            <a:endParaRPr lang="ru-RU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5F832DA-EC51-4F6F-B474-EE7C30E43F1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26595"/>
            <a:ext cx="40386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0C5F2ADD-7219-4210-B547-A505DDE28738}"/>
              </a:ext>
            </a:extLst>
          </p:cNvPr>
          <p:cNvSpPr/>
          <p:nvPr/>
        </p:nvSpPr>
        <p:spPr>
          <a:xfrm>
            <a:off x="4633847" y="3606820"/>
            <a:ext cx="1008112" cy="216024"/>
          </a:xfrm>
          <a:prstGeom prst="wedgeRectCallout">
            <a:avLst>
              <a:gd name="adj1" fmla="val -5166"/>
              <a:gd name="adj2" fmla="val -32604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Случай 1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1E38326-AAAB-49A1-BC7C-5B0009432F6B}"/>
              </a:ext>
            </a:extLst>
          </p:cNvPr>
          <p:cNvSpPr/>
          <p:nvPr/>
        </p:nvSpPr>
        <p:spPr>
          <a:xfrm>
            <a:off x="7164288" y="4005064"/>
            <a:ext cx="1008112" cy="216024"/>
          </a:xfrm>
          <a:prstGeom prst="wedgeRectCallout">
            <a:avLst>
              <a:gd name="adj1" fmla="val -68659"/>
              <a:gd name="adj2" fmla="val -43763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Случай 2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83B30244-AF80-4285-929D-6E2C0F3119B7}"/>
              </a:ext>
            </a:extLst>
          </p:cNvPr>
          <p:cNvSpPr/>
          <p:nvPr/>
        </p:nvSpPr>
        <p:spPr>
          <a:xfrm>
            <a:off x="7832291" y="1741779"/>
            <a:ext cx="1008112" cy="216024"/>
          </a:xfrm>
          <a:prstGeom prst="wedgeRectCallout">
            <a:avLst>
              <a:gd name="adj1" fmla="val -69484"/>
              <a:gd name="adj2" fmla="val 18190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Случай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ECECA7-6D8F-48C3-9498-26B34A36C91D}"/>
              </a:ext>
            </a:extLst>
          </p:cNvPr>
          <p:cNvSpPr txBox="1"/>
          <p:nvPr/>
        </p:nvSpPr>
        <p:spPr>
          <a:xfrm>
            <a:off x="5724128" y="602128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</a:t>
            </a:r>
            <a:r>
              <a:rPr lang="ru-RU" dirty="0">
                <a:solidFill>
                  <a:srgbClr val="FF0000"/>
                </a:solidFill>
              </a:rPr>
              <a:t>доп. балл</a:t>
            </a:r>
          </a:p>
        </p:txBody>
      </p:sp>
    </p:spTree>
    <p:extLst>
      <p:ext uri="{BB962C8B-B14F-4D97-AF65-F5344CB8AC3E}">
        <p14:creationId xmlns:p14="http://schemas.microsoft.com/office/powerpoint/2010/main" val="5380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Массивы в С</a:t>
            </a:r>
            <a:r>
              <a:rPr lang="en-US" altLang="ru-RU"/>
              <a:t>#</a:t>
            </a:r>
            <a:endParaRPr lang="ru-RU" altLang="ru-RU"/>
          </a:p>
        </p:txBody>
      </p:sp>
      <p:sp>
        <p:nvSpPr>
          <p:cNvPr id="16387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65200"/>
          </a:xfrm>
        </p:spPr>
        <p:txBody>
          <a:bodyPr/>
          <a:lstStyle/>
          <a:p>
            <a:r>
              <a:rPr lang="ru-RU" altLang="ru-RU" sz="2400"/>
              <a:t>Все массивы в С# имеют общий базовый класс Array, определенный в пространстве имен System.</a:t>
            </a:r>
          </a:p>
          <a:p>
            <a:endParaRPr lang="ru-RU" altLang="ru-RU"/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420938"/>
            <a:ext cx="81597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59975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7584BDF-6B6A-4989-91A6-960DBEBD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Лабораторная работа №12 </a:t>
            </a:r>
            <a:br>
              <a:rPr lang="ru-RU" dirty="0"/>
            </a:b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A4CBB9D-6C03-4E08-B9F6-3CAC305756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-RU" dirty="0"/>
              <a:t>Задание 3</a:t>
            </a:r>
            <a:endParaRPr lang="ru-RU" sz="2800" dirty="0"/>
          </a:p>
          <a:p>
            <a:pPr marL="0" lvl="0" indent="34290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ru-RU" sz="2800" dirty="0"/>
              <a:t>Сформировать идеально сбалансированное бинарное дерево, в информационное поле записать объекты из иерархии классов лабораторной работы №10.</a:t>
            </a:r>
          </a:p>
          <a:p>
            <a:pPr marL="0" lvl="0" indent="34290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ru-RU" sz="2800" dirty="0"/>
              <a:t>Распечатать полученное дерево.</a:t>
            </a:r>
          </a:p>
          <a:p>
            <a:pPr marL="0" lvl="0" indent="34290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ru-RU" sz="2800" dirty="0"/>
              <a:t>Выполнить обработку дерева в соответствии с заданием, вывести полученный результат.</a:t>
            </a:r>
          </a:p>
          <a:p>
            <a:pPr marL="0" lvl="0" indent="34290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ru-RU" sz="2800" dirty="0"/>
              <a:t>Преобразовать идеально сбалансированное дерево в дерево поиска. Информационное поле </a:t>
            </a:r>
            <a:r>
              <a:rPr lang="ru-RU" sz="2800" dirty="0" err="1"/>
              <a:t>склонировать</a:t>
            </a:r>
            <a:r>
              <a:rPr lang="ru-RU" sz="2800" dirty="0"/>
              <a:t>.</a:t>
            </a:r>
          </a:p>
          <a:p>
            <a:pPr marL="0" lvl="0" indent="34290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ru-RU" sz="2800" dirty="0"/>
              <a:t>Распечатать полученное дерево. </a:t>
            </a:r>
          </a:p>
          <a:p>
            <a:pPr marL="0" lvl="0" indent="34290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ru-RU" sz="2800" dirty="0"/>
              <a:t>Удалить дерево из памяти.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A6AA4D74-5379-4F26-8E08-C6BD1923C7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 algn="ctr">
              <a:lnSpc>
                <a:spcPct val="115000"/>
              </a:lnSpc>
              <a:spcAft>
                <a:spcPts val="1000"/>
              </a:spcAft>
              <a:buNone/>
              <a:tabLst>
                <a:tab pos="457200" algn="l"/>
              </a:tabLs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Методические указания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 реализовать в виде текстового меню. 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Структуры данных (список, дерево, хеш-таблицу) в 1, 2, 3 заданиях реализовать как обобщенный класс.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31953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Интерфейсы </a:t>
            </a: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.NET (System.Collection)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Прямоугольник 5"/>
          <p:cNvSpPr/>
          <p:nvPr/>
        </p:nvSpPr>
        <p:spPr>
          <a:xfrm>
            <a:off x="6084000" y="1845000"/>
            <a:ext cx="2304000" cy="791640"/>
          </a:xfrm>
          <a:prstGeom prst="rect">
            <a:avLst/>
          </a:prstGeom>
          <a:solidFill>
            <a:srgbClr val="FFFFFF"/>
          </a:solidFill>
          <a:ln>
            <a:solidFill>
              <a:srgbClr val="2D2D8A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IEnumerator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328" name="Прямоугольник 6"/>
          <p:cNvSpPr/>
          <p:nvPr/>
        </p:nvSpPr>
        <p:spPr>
          <a:xfrm>
            <a:off x="5977080" y="3285000"/>
            <a:ext cx="2482920" cy="791640"/>
          </a:xfrm>
          <a:prstGeom prst="rect">
            <a:avLst/>
          </a:prstGeom>
          <a:solidFill>
            <a:srgbClr val="FFFFFF"/>
          </a:solidFill>
          <a:ln>
            <a:solidFill>
              <a:srgbClr val="2D2D8A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</a:rPr>
              <a:t>IDictionaryEnumerator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329" name="Равнобедренный треугольник 7"/>
          <p:cNvSpPr/>
          <p:nvPr/>
        </p:nvSpPr>
        <p:spPr>
          <a:xfrm>
            <a:off x="7128360" y="2673000"/>
            <a:ext cx="179640" cy="28764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solidFill>
              <a:srgbClr val="333399">
                <a:lumMod val="7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11"/>
          <p:cNvSpPr/>
          <p:nvPr/>
        </p:nvSpPr>
        <p:spPr>
          <a:xfrm>
            <a:off x="337253" y="2058299"/>
            <a:ext cx="1656000" cy="791640"/>
          </a:xfrm>
          <a:prstGeom prst="rect">
            <a:avLst/>
          </a:prstGeom>
          <a:solidFill>
            <a:srgbClr val="FFFFFF"/>
          </a:solidFill>
          <a:ln>
            <a:solidFill>
              <a:srgbClr val="2D2D8A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IComparer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331" name="Прямоугольник 12"/>
          <p:cNvSpPr/>
          <p:nvPr/>
        </p:nvSpPr>
        <p:spPr>
          <a:xfrm>
            <a:off x="2848680" y="3069000"/>
            <a:ext cx="1866960" cy="791640"/>
          </a:xfrm>
          <a:prstGeom prst="rect">
            <a:avLst/>
          </a:prstGeom>
          <a:solidFill>
            <a:srgbClr val="FFFFFF"/>
          </a:solidFill>
          <a:ln>
            <a:solidFill>
              <a:srgbClr val="2D2D8A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IEnumerable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333" name="Прямоугольник 17"/>
          <p:cNvSpPr/>
          <p:nvPr/>
        </p:nvSpPr>
        <p:spPr>
          <a:xfrm>
            <a:off x="304483" y="4734673"/>
            <a:ext cx="1866960" cy="791640"/>
          </a:xfrm>
          <a:prstGeom prst="rect">
            <a:avLst/>
          </a:prstGeom>
          <a:solidFill>
            <a:srgbClr val="FFFFFF"/>
          </a:solidFill>
          <a:ln>
            <a:solidFill>
              <a:srgbClr val="2D2D8A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IList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334" name="Прямоугольник 19"/>
          <p:cNvSpPr/>
          <p:nvPr/>
        </p:nvSpPr>
        <p:spPr>
          <a:xfrm>
            <a:off x="2843640" y="4620600"/>
            <a:ext cx="1866960" cy="791640"/>
          </a:xfrm>
          <a:prstGeom prst="rect">
            <a:avLst/>
          </a:prstGeom>
          <a:solidFill>
            <a:srgbClr val="FFFFFF"/>
          </a:solidFill>
          <a:ln>
            <a:solidFill>
              <a:srgbClr val="2D2D8A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ICollection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335" name="Прямоугольник 20"/>
          <p:cNvSpPr/>
          <p:nvPr/>
        </p:nvSpPr>
        <p:spPr>
          <a:xfrm>
            <a:off x="5580000" y="5301360"/>
            <a:ext cx="1866960" cy="791640"/>
          </a:xfrm>
          <a:prstGeom prst="rect">
            <a:avLst/>
          </a:prstGeom>
          <a:solidFill>
            <a:srgbClr val="FFFFFF"/>
          </a:solidFill>
          <a:ln>
            <a:solidFill>
              <a:srgbClr val="2D2D8A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IDictionary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336" name="Прямая соединительная линия 28"/>
          <p:cNvSpPr/>
          <p:nvPr/>
        </p:nvSpPr>
        <p:spPr>
          <a:xfrm>
            <a:off x="7218000" y="2960640"/>
            <a:ext cx="720" cy="324000"/>
          </a:xfrm>
          <a:prstGeom prst="line">
            <a:avLst/>
          </a:prstGeom>
          <a:ln w="38100">
            <a:solidFill>
              <a:srgbClr val="333399">
                <a:lumMod val="7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Равнобедренный треугольник 30"/>
          <p:cNvSpPr/>
          <p:nvPr/>
        </p:nvSpPr>
        <p:spPr>
          <a:xfrm>
            <a:off x="3687480" y="3870360"/>
            <a:ext cx="179640" cy="28764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solidFill>
              <a:srgbClr val="333399">
                <a:lumMod val="7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Равнобедренный треугольник 35"/>
          <p:cNvSpPr/>
          <p:nvPr/>
        </p:nvSpPr>
        <p:spPr>
          <a:xfrm rot="5572800">
            <a:off x="2609280" y="5130000"/>
            <a:ext cx="179640" cy="28764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solidFill>
              <a:srgbClr val="333399">
                <a:lumMod val="7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Прямая соединительная линия 40"/>
          <p:cNvSpPr/>
          <p:nvPr/>
        </p:nvSpPr>
        <p:spPr>
          <a:xfrm flipH="1">
            <a:off x="3777120" y="4161960"/>
            <a:ext cx="2520" cy="458640"/>
          </a:xfrm>
          <a:prstGeom prst="line">
            <a:avLst/>
          </a:prstGeom>
          <a:ln w="38100">
            <a:solidFill>
              <a:srgbClr val="333399">
                <a:lumMod val="7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Равнобедренный треугольник 45"/>
          <p:cNvSpPr/>
          <p:nvPr/>
        </p:nvSpPr>
        <p:spPr>
          <a:xfrm rot="15996600">
            <a:off x="4785120" y="4872960"/>
            <a:ext cx="179640" cy="287640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solidFill>
              <a:srgbClr val="333399">
                <a:lumMod val="7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Соединитель: уступ 49"/>
          <p:cNvSpPr/>
          <p:nvPr/>
        </p:nvSpPr>
        <p:spPr>
          <a:xfrm rot="16200000">
            <a:off x="2338971" y="5105930"/>
            <a:ext cx="45719" cy="380777"/>
          </a:xfrm>
          <a:prstGeom prst="bentConnector2">
            <a:avLst/>
          </a:prstGeom>
          <a:noFill/>
          <a:ln w="38100">
            <a:solidFill>
              <a:srgbClr val="333399">
                <a:lumMod val="7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оединитель: уступ 51"/>
          <p:cNvSpPr/>
          <p:nvPr/>
        </p:nvSpPr>
        <p:spPr>
          <a:xfrm>
            <a:off x="5019120" y="5008320"/>
            <a:ext cx="1494360" cy="292680"/>
          </a:xfrm>
          <a:prstGeom prst="bentConnector2">
            <a:avLst/>
          </a:prstGeom>
          <a:noFill/>
          <a:ln w="38100">
            <a:solidFill>
              <a:srgbClr val="333399">
                <a:lumMod val="7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Облачко с текстом: прямоугольное 1">
            <a:extLst>
              <a:ext uri="{FF2B5EF4-FFF2-40B4-BE49-F238E27FC236}">
                <a16:creationId xmlns:a16="http://schemas.microsoft.com/office/drawing/2014/main" id="{2CD9AF9F-2C54-47D9-BA7F-4B8056385F36}"/>
              </a:ext>
            </a:extLst>
          </p:cNvPr>
          <p:cNvSpPr/>
          <p:nvPr/>
        </p:nvSpPr>
        <p:spPr>
          <a:xfrm>
            <a:off x="2209341" y="2058299"/>
            <a:ext cx="1263600" cy="531540"/>
          </a:xfrm>
          <a:prstGeom prst="wedgeRectCallout">
            <a:avLst>
              <a:gd name="adj1" fmla="val -66493"/>
              <a:gd name="adj2" fmla="val 2403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CompareTo</a:t>
            </a:r>
            <a:endParaRPr lang="ru-RU" dirty="0"/>
          </a:p>
        </p:txBody>
      </p:sp>
      <p:sp>
        <p:nvSpPr>
          <p:cNvPr id="24" name="Облачко с текстом: прямоугольное 23">
            <a:extLst>
              <a:ext uri="{FF2B5EF4-FFF2-40B4-BE49-F238E27FC236}">
                <a16:creationId xmlns:a16="http://schemas.microsoft.com/office/drawing/2014/main" id="{42BD06B4-F2DA-400D-9539-3330F480988E}"/>
              </a:ext>
            </a:extLst>
          </p:cNvPr>
          <p:cNvSpPr/>
          <p:nvPr/>
        </p:nvSpPr>
        <p:spPr>
          <a:xfrm>
            <a:off x="458519" y="5779522"/>
            <a:ext cx="1980192" cy="981360"/>
          </a:xfrm>
          <a:prstGeom prst="wedgeRectCallout">
            <a:avLst>
              <a:gd name="adj1" fmla="val -20717"/>
              <a:gd name="adj2" fmla="val -7579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Item[], Insert, </a:t>
            </a:r>
            <a:r>
              <a:rPr lang="en-US" dirty="0" err="1"/>
              <a:t>IndexOf</a:t>
            </a:r>
            <a:r>
              <a:rPr lang="en-US" dirty="0"/>
              <a:t>, </a:t>
            </a:r>
            <a:r>
              <a:rPr lang="en-US" dirty="0" err="1"/>
              <a:t>RemoveAt</a:t>
            </a:r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98410986-315E-446C-8539-FD05AA1705F1}"/>
              </a:ext>
            </a:extLst>
          </p:cNvPr>
          <p:cNvSpPr/>
          <p:nvPr/>
        </p:nvSpPr>
        <p:spPr>
          <a:xfrm>
            <a:off x="3131840" y="5723803"/>
            <a:ext cx="2376264" cy="1092798"/>
          </a:xfrm>
          <a:prstGeom prst="wedgeRectCallout">
            <a:avLst>
              <a:gd name="adj1" fmla="val -25610"/>
              <a:gd name="adj2" fmla="val -8794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Count, </a:t>
            </a:r>
            <a:r>
              <a:rPr lang="en-US" dirty="0" err="1"/>
              <a:t>CopyTo</a:t>
            </a:r>
            <a:r>
              <a:rPr lang="en-US" dirty="0"/>
              <a:t>,</a:t>
            </a:r>
          </a:p>
          <a:p>
            <a:pPr algn="ctr"/>
            <a:r>
              <a:rPr lang="en-US" dirty="0"/>
              <a:t>Add, Clear, Contains, Remove,</a:t>
            </a:r>
          </a:p>
          <a:p>
            <a:pPr algn="ctr"/>
            <a:r>
              <a:rPr lang="en-US" dirty="0" err="1"/>
              <a:t>IsReadOnly</a:t>
            </a:r>
            <a:endParaRPr lang="en-US" dirty="0"/>
          </a:p>
          <a:p>
            <a:pPr algn="ctr"/>
            <a:endParaRPr lang="ru-RU" dirty="0"/>
          </a:p>
        </p:txBody>
      </p:sp>
      <p:sp>
        <p:nvSpPr>
          <p:cNvPr id="26" name="Облачко с текстом: прямоугольное 25">
            <a:extLst>
              <a:ext uri="{FF2B5EF4-FFF2-40B4-BE49-F238E27FC236}">
                <a16:creationId xmlns:a16="http://schemas.microsoft.com/office/drawing/2014/main" id="{4C3D7714-F0FB-44BF-99EF-902D52D53283}"/>
              </a:ext>
            </a:extLst>
          </p:cNvPr>
          <p:cNvSpPr/>
          <p:nvPr/>
        </p:nvSpPr>
        <p:spPr>
          <a:xfrm>
            <a:off x="7006351" y="4158000"/>
            <a:ext cx="1980192" cy="981360"/>
          </a:xfrm>
          <a:prstGeom prst="wedgeRectCallout">
            <a:avLst>
              <a:gd name="adj1" fmla="val -57720"/>
              <a:gd name="adj2" fmla="val 9529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Keys, Values, Add, Clear, Contains, </a:t>
            </a:r>
            <a:r>
              <a:rPr lang="en-US" dirty="0" err="1"/>
              <a:t>CopyTo</a:t>
            </a:r>
            <a:r>
              <a:rPr lang="en-US" dirty="0"/>
              <a:t>, Remove</a:t>
            </a:r>
            <a:endParaRPr lang="ru-RU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250CB-882C-4F9E-B665-10946D08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Стандартные коллекции +</a:t>
            </a:r>
            <a:r>
              <a:rPr lang="en-US" sz="3600" dirty="0"/>
              <a:t> </a:t>
            </a:r>
            <a:r>
              <a:rPr lang="ru-RU" sz="3600" dirty="0"/>
              <a:t>АТД+</a:t>
            </a:r>
            <a:r>
              <a:rPr lang="en-US" sz="3600" dirty="0"/>
              <a:t> </a:t>
            </a:r>
            <a:r>
              <a:rPr lang="ru-RU" sz="3600" dirty="0"/>
              <a:t>структуры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571864F3-9556-44C8-A531-0F28841058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5845837"/>
              </p:ext>
            </p:extLst>
          </p:nvPr>
        </p:nvGraphicFramePr>
        <p:xfrm>
          <a:off x="251520" y="1600200"/>
          <a:ext cx="8435280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37091836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478069059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4123383974"/>
                    </a:ext>
                  </a:extLst>
                </a:gridCol>
                <a:gridCol w="2386608">
                  <a:extLst>
                    <a:ext uri="{9D8B030D-6E8A-4147-A177-3AD203B41FA5}">
                      <a16:colId xmlns:a16="http://schemas.microsoft.com/office/drawing/2014/main" val="3633206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Коллекция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АТД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Интерфейсы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Структуры данных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28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List &lt;T&gt; </a:t>
                      </a:r>
                      <a:endParaRPr lang="ru-RU" sz="1600" b="0" strike="noStrike" spc="-1" dirty="0">
                        <a:latin typeface="Arial"/>
                      </a:endParaRPr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Массив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IList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&lt;T&gt;</a:t>
                      </a:r>
                      <a:r>
                        <a:rPr lang="ru-RU" sz="16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, 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ICollection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&lt;T&gt;</a:t>
                      </a:r>
                      <a:r>
                        <a:rPr lang="ru-RU" sz="16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,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IEnumerable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&lt;T&gt;</a:t>
                      </a:r>
                      <a:r>
                        <a:rPr lang="ru-RU" sz="16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,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ICloneable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&lt;T&gt;</a:t>
                      </a:r>
                      <a:r>
                        <a:rPr lang="ru-RU" sz="16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, </a:t>
                      </a:r>
                      <a:r>
                        <a:rPr lang="en-US" sz="1600" b="0" strike="noStrike" kern="1200" spc="-1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IReadOnlyCollection</a:t>
                      </a:r>
                      <a:r>
                        <a:rPr lang="en-US" sz="16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&lt;T&gt;</a:t>
                      </a:r>
                      <a:endParaRPr lang="ru-RU" sz="1600" b="0" strike="noStrike" kern="1200" spc="-1" dirty="0">
                        <a:solidFill>
                          <a:srgbClr val="000000"/>
                        </a:solidFill>
                        <a:latin typeface="Times New Roman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Динамический массив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510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LinkedList &lt;T&gt;</a:t>
                      </a:r>
                      <a:endParaRPr lang="ru-RU" sz="1600" b="0" strike="noStrike" spc="-1" dirty="0">
                        <a:latin typeface="Arial"/>
                      </a:endParaRPr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Список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ICollection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&lt;T&gt;</a:t>
                      </a:r>
                      <a:r>
                        <a:rPr lang="ru-RU" sz="16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,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IEnumerable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&lt;T&gt;,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strike="noStrike" kern="1200" spc="-1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IReadOnlyCollection</a:t>
                      </a:r>
                      <a:r>
                        <a:rPr lang="en-US" sz="16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&lt;T&gt;</a:t>
                      </a:r>
                      <a:endParaRPr lang="ru-RU" sz="1600" b="0" strike="noStrike" kern="1200" spc="-1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Двунаправленный список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39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Queue&lt;T&gt;</a:t>
                      </a:r>
                      <a:endParaRPr lang="ru-RU" sz="1600" b="0" strike="noStrike" spc="-1" dirty="0">
                        <a:latin typeface="Arial"/>
                      </a:endParaRPr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Очередь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ICollection</a:t>
                      </a:r>
                      <a:r>
                        <a:rPr lang="ru-RU" sz="16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,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IEnumerable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&lt;T&gt;, </a:t>
                      </a:r>
                      <a:r>
                        <a:rPr lang="en-US" sz="1600" b="0" strike="noStrike" kern="1200" spc="-1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IReadOnlyCollection</a:t>
                      </a:r>
                      <a:r>
                        <a:rPr lang="en-US" sz="16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&lt;T&gt;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Динамический массив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99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="0" strike="noStrike" spc="-1" dirty="0" err="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Stack</a:t>
                      </a:r>
                      <a:r>
                        <a:rPr lang="ru-RU" sz="16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 &lt;T&gt;</a:t>
                      </a:r>
                      <a:endParaRPr lang="ru-RU" sz="1600" b="0" strike="noStrike" spc="-1" dirty="0">
                        <a:latin typeface="Arial"/>
                      </a:endParaRPr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Стек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ICollection</a:t>
                      </a:r>
                      <a:r>
                        <a:rPr lang="ru-RU" sz="16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, </a:t>
                      </a: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IEnumerable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&lt;T&gt;,</a:t>
                      </a:r>
                      <a:r>
                        <a:rPr lang="en-US" sz="16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0" strike="noStrike" kern="1200" spc="-1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IReadOnlyCollection</a:t>
                      </a:r>
                      <a:r>
                        <a:rPr lang="en-US" sz="16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&lt;T&gt;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Динамический массив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49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Dictionary &lt;K,T&gt;</a:t>
                      </a:r>
                      <a:endParaRPr lang="ru-RU" sz="1600" b="0" strike="noStrike" spc="-1" dirty="0">
                        <a:latin typeface="Arial"/>
                      </a:endParaRPr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Ассоциативный массив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IEnumerble</a:t>
                      </a:r>
                      <a:r>
                        <a:rPr lang="en-US" sz="1600" dirty="0"/>
                        <a:t>&lt;</a:t>
                      </a:r>
                      <a:r>
                        <a:rPr lang="en-US" sz="1600" dirty="0" err="1"/>
                        <a:t>KeyValuePair</a:t>
                      </a:r>
                      <a:r>
                        <a:rPr lang="en-US" sz="1600" dirty="0"/>
                        <a:t>&lt;</a:t>
                      </a:r>
                      <a:r>
                        <a:rPr lang="en-US" sz="1600" dirty="0" err="1"/>
                        <a:t>TKey,TValue</a:t>
                      </a:r>
                      <a:r>
                        <a:rPr lang="en-US" sz="1600" dirty="0"/>
                        <a:t>&gt;&gt;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Хеш-таблица с цепочками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90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strike="noStrike" spc="-1" dirty="0" err="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SortedDictionary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 &lt;K,T&gt;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/>
                        <a:t>Ассоциативный массив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IEnumerble</a:t>
                      </a:r>
                      <a:r>
                        <a:rPr lang="en-US" sz="1600" dirty="0"/>
                        <a:t>&lt;</a:t>
                      </a:r>
                      <a:r>
                        <a:rPr lang="en-US" sz="1600" dirty="0" err="1"/>
                        <a:t>KeyValuePair</a:t>
                      </a:r>
                      <a:r>
                        <a:rPr lang="en-US" sz="1600" dirty="0"/>
                        <a:t>&lt;</a:t>
                      </a:r>
                      <a:r>
                        <a:rPr lang="en-US" sz="1600" dirty="0" err="1"/>
                        <a:t>TKey,TValue</a:t>
                      </a:r>
                      <a:r>
                        <a:rPr lang="en-US" sz="1600" dirty="0"/>
                        <a:t>&gt;&gt;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Бинарное дерево поиска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858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2721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22314"/>
          </a:xfrm>
        </p:spPr>
        <p:txBody>
          <a:bodyPr>
            <a:normAutofit fontScale="90000"/>
          </a:bodyPr>
          <a:lstStyle/>
          <a:p>
            <a:r>
              <a:rPr lang="ru-RU" dirty="0"/>
              <a:t>Лабораторная работа №12</a:t>
            </a:r>
            <a:br>
              <a:rPr lang="ru-RU" dirty="0"/>
            </a:br>
            <a:r>
              <a:rPr lang="ru-RU" b="1" dirty="0"/>
              <a:t>Классы-коллекции, создаваемые пользователем</a:t>
            </a:r>
            <a:br>
              <a:rPr lang="ru-RU" b="1" dirty="0"/>
            </a:b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>
            <a:normAutofit fontScale="85000" lnSpcReduction="10000"/>
          </a:bodyPr>
          <a:lstStyle/>
          <a:p>
            <a:pPr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обобщенную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коллекцию.  Для этого: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Реализовать конструкторы:</a:t>
            </a:r>
          </a:p>
          <a:p>
            <a:pPr lvl="1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MyCollection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- предназначен для создания пустой коллекции.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MyCollection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length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создает коллекцию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length 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элементов, сформированных с помощью ДСЧ. </a:t>
            </a:r>
          </a:p>
          <a:p>
            <a:pPr lvl="1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MyCollection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Collection c) - служит для создания коллекции, которая инициализируется элементами и емкостью коллекции, заданной параметром с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коллекций из заданий 2 и 3 реализовать интерфейсы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IEnumerable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ICollection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IDictionary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TKey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TValue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для списка реализовать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IList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&gt;. 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Написать демонстрационную программу, в которой создаются коллекции, и демонстрируется работа всех реализованных методов, в том числе,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перебор коллекции циклом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foreach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коллекция реализует динамический массив или хеш-таблица с прямой адресацией</a:t>
            </a:r>
          </a:p>
        </p:txBody>
      </p:sp>
    </p:spTree>
    <p:extLst>
      <p:ext uri="{BB962C8B-B14F-4D97-AF65-F5344CB8AC3E}">
        <p14:creationId xmlns:p14="http://schemas.microsoft.com/office/powerpoint/2010/main" val="25512577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A123E8-85A9-4AE6-8399-832B862F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Удаление объектов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C6C371-5C58-425B-A4CC-616BF4AC2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Большинство объектов, используемых в программах на C#, относятся к управляемом</a:t>
            </a:r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у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коду. Их удаляет сборщик мусора.</a:t>
            </a:r>
          </a:p>
          <a:p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Неуправляемые объекты: 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подключения к файлам, базам данных, сетевые подключения и т.д. Они обращаются к ОС и сборщик мусора  не умеет их удалять.</a:t>
            </a:r>
          </a:p>
          <a:p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Разработчик должен написать программный код для их удаления. Используются два механизма: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Создание деструктора</a:t>
            </a:r>
          </a:p>
          <a:p>
            <a:pPr lvl="1"/>
            <a:r>
              <a:rPr lang="ru-RU" dirty="0">
                <a:solidFill>
                  <a:srgbClr val="000000"/>
                </a:solidFill>
                <a:latin typeface="verdana" panose="020B0604030504040204" pitchFamily="34" charset="0"/>
              </a:rPr>
              <a:t>Реализация интерфейса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IDisposable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44006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46541E-9926-43DF-8D72-DFC53FD9F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объектов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2AC0B6-B9B8-452F-A826-D03A1F1E3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Чтобы снизить издержки от работы сборщика мусора, все объекты в куче разделяются по поколениям:</a:t>
            </a:r>
          </a:p>
          <a:p>
            <a:r>
              <a:rPr lang="ru-RU" dirty="0"/>
              <a:t>К поколению 0 относятся новые объекты, которые еще ни разу не подвергались сборке мусора. </a:t>
            </a:r>
          </a:p>
          <a:p>
            <a:r>
              <a:rPr lang="ru-RU" dirty="0"/>
              <a:t>К поколению 1 относятся объекты, которые пережили одну сборку, </a:t>
            </a:r>
          </a:p>
          <a:p>
            <a:r>
              <a:rPr lang="ru-RU" dirty="0"/>
              <a:t>К поколению 2 - объекты, прошедшие более одной сборки мусора.</a:t>
            </a:r>
          </a:p>
        </p:txBody>
      </p:sp>
    </p:spTree>
    <p:extLst>
      <p:ext uri="{BB962C8B-B14F-4D97-AF65-F5344CB8AC3E}">
        <p14:creationId xmlns:p14="http://schemas.microsoft.com/office/powerpoint/2010/main" val="26790166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20803-FD16-48C1-A812-426C33E7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Деструктор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2D2F010-4193-442D-A5AD-7C0F21A7A7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7503" y="1772816"/>
            <a:ext cx="5974771" cy="1143000"/>
          </a:xfrm>
        </p:spPr>
      </p:pic>
      <p:sp>
        <p:nvSpPr>
          <p:cNvPr id="5" name="Объект 4">
            <a:extLst>
              <a:ext uri="{FF2B5EF4-FFF2-40B4-BE49-F238E27FC236}">
                <a16:creationId xmlns:a16="http://schemas.microsoft.com/office/drawing/2014/main" id="{6DA772D2-F526-4D41-8E9E-58EB9395D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2120" y="1600201"/>
            <a:ext cx="3240360" cy="290892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protected override void Finalize()</a:t>
            </a:r>
          </a:p>
          <a:p>
            <a:pPr marL="0" indent="0">
              <a:buNone/>
            </a:pPr>
            <a:r>
              <a:rPr lang="en-US" sz="1400" dirty="0"/>
              <a:t>        {</a:t>
            </a:r>
          </a:p>
          <a:p>
            <a:pPr marL="0" indent="0">
              <a:buNone/>
            </a:pPr>
            <a:r>
              <a:rPr lang="en-US" sz="1400" dirty="0"/>
              <a:t>            try</a:t>
            </a:r>
          </a:p>
          <a:p>
            <a:pPr marL="0" indent="0">
              <a:buNone/>
            </a:pPr>
            <a:r>
              <a:rPr lang="en-US" sz="1400" dirty="0"/>
              <a:t>            {</a:t>
            </a:r>
          </a:p>
          <a:p>
            <a:pPr marL="0" indent="0">
              <a:buNone/>
            </a:pPr>
            <a:r>
              <a:rPr lang="en-US" sz="1400" dirty="0"/>
              <a:t>             // </a:t>
            </a:r>
            <a:r>
              <a:rPr lang="ru-RU" sz="1400" dirty="0"/>
              <a:t>инструкции деструктора</a:t>
            </a:r>
          </a:p>
          <a:p>
            <a:pPr marL="0" indent="0">
              <a:buNone/>
            </a:pPr>
            <a:r>
              <a:rPr lang="ru-RU" sz="1400" dirty="0"/>
              <a:t>            }</a:t>
            </a:r>
          </a:p>
          <a:p>
            <a:pPr marL="0" indent="0">
              <a:buNone/>
            </a:pPr>
            <a:r>
              <a:rPr lang="ru-RU" sz="1400" dirty="0"/>
              <a:t>            </a:t>
            </a:r>
            <a:r>
              <a:rPr lang="en-US" sz="1400" dirty="0"/>
              <a:t>finally</a:t>
            </a:r>
          </a:p>
          <a:p>
            <a:pPr marL="0" indent="0">
              <a:buNone/>
            </a:pPr>
            <a:r>
              <a:rPr lang="en-US" sz="1400" dirty="0"/>
              <a:t>            {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base.Finalize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        }</a:t>
            </a:r>
          </a:p>
          <a:p>
            <a:pPr marL="0" indent="0">
              <a:buNone/>
            </a:pPr>
            <a:r>
              <a:rPr lang="en-US" sz="1400" dirty="0"/>
              <a:t>        }</a:t>
            </a:r>
            <a:endParaRPr lang="ru-RU" dirty="0"/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6927FDC7-B434-49C3-B139-1AF67B370628}"/>
              </a:ext>
            </a:extLst>
          </p:cNvPr>
          <p:cNvSpPr/>
          <p:nvPr/>
        </p:nvSpPr>
        <p:spPr>
          <a:xfrm>
            <a:off x="5004048" y="2766629"/>
            <a:ext cx="432048" cy="2880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AC3148-155D-4373-ADF9-18400F7EFA82}"/>
              </a:ext>
            </a:extLst>
          </p:cNvPr>
          <p:cNvSpPr txBox="1"/>
          <p:nvPr/>
        </p:nvSpPr>
        <p:spPr>
          <a:xfrm>
            <a:off x="1403648" y="2984393"/>
            <a:ext cx="65418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 очистке сборщик мусора вызывает </a:t>
            </a:r>
          </a:p>
          <a:p>
            <a:r>
              <a:rPr lang="ru-RU" dirty="0"/>
              <a:t>не деструктор, а метод </a:t>
            </a:r>
            <a:r>
              <a:rPr lang="ru-RU" dirty="0" err="1"/>
              <a:t>Finalize</a:t>
            </a:r>
            <a:r>
              <a:rPr lang="ru-RU" dirty="0"/>
              <a:t>.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33019C4-0EEE-4841-A6B6-390CC5B0F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84" y="4118660"/>
            <a:ext cx="4623655" cy="2464702"/>
          </a:xfrm>
          <a:prstGeom prst="rect">
            <a:avLst/>
          </a:prstGeom>
        </p:spPr>
      </p:pic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3463B51D-E629-4913-8066-B7FF7520C6B1}"/>
              </a:ext>
            </a:extLst>
          </p:cNvPr>
          <p:cNvSpPr/>
          <p:nvPr/>
        </p:nvSpPr>
        <p:spPr>
          <a:xfrm>
            <a:off x="4067944" y="5502934"/>
            <a:ext cx="2160240" cy="504056"/>
          </a:xfrm>
          <a:prstGeom prst="wedgeRectCallout">
            <a:avLst>
              <a:gd name="adj1" fmla="val -129951"/>
              <a:gd name="adj2" fmla="val 6245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Вызов сборщика мусора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EB9D226-0EC7-4A10-B23D-3CFEBB535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889" y="4997057"/>
            <a:ext cx="3878916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A1B32-9E5E-45BF-A50C-F26F75E17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6217"/>
            <a:ext cx="8229600" cy="1143000"/>
          </a:xfrm>
        </p:spPr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4500E7F-C283-4E3F-8791-5B550AD62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562228" cy="4525963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Сборщик мусора определяет, поддерживает ли объект метод </a:t>
            </a:r>
            <a:r>
              <a:rPr lang="en-US" dirty="0"/>
              <a:t>Finalize. </a:t>
            </a:r>
            <a:r>
              <a:rPr lang="ru-RU" dirty="0"/>
              <a:t>Если да, то сохраняет адрес объекта в очереди финализации.</a:t>
            </a:r>
          </a:p>
          <a:p>
            <a:r>
              <a:rPr lang="ru-RU" dirty="0"/>
              <a:t>Когда сборщик мусора начинает удалять объекты, то объект копируется в еще одну таблицу и удаляется только при следующем запуске сборщика мусора.</a:t>
            </a:r>
          </a:p>
          <a:p>
            <a:r>
              <a:rPr lang="ru-RU" b="1" u="sng" dirty="0"/>
              <a:t>Проблема: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точное время вызова деструктора не определено. Порядок вызова деструкторов не гарантируется.</a:t>
            </a:r>
          </a:p>
          <a:p>
            <a:r>
              <a:rPr lang="ru-RU" dirty="0"/>
              <a:t>Объект </a:t>
            </a:r>
            <a:r>
              <a:rPr lang="en-US" dirty="0"/>
              <a:t>dog </a:t>
            </a:r>
            <a:r>
              <a:rPr lang="ru-RU" dirty="0"/>
              <a:t>уже может быть удален раньше, чем </a:t>
            </a:r>
            <a:r>
              <a:rPr lang="en-US" dirty="0"/>
              <a:t>owner.</a:t>
            </a:r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1F0A276-3D01-49EC-9BB2-ECFFD07E04A3}"/>
              </a:ext>
            </a:extLst>
          </p:cNvPr>
          <p:cNvGrpSpPr/>
          <p:nvPr/>
        </p:nvGrpSpPr>
        <p:grpSpPr>
          <a:xfrm>
            <a:off x="6648276" y="1773982"/>
            <a:ext cx="1524124" cy="2169690"/>
            <a:chOff x="6648276" y="1773982"/>
            <a:chExt cx="1524124" cy="2169690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B1F75852-1B80-4630-BDCD-3EF344D859DB}"/>
                </a:ext>
              </a:extLst>
            </p:cNvPr>
            <p:cNvSpPr/>
            <p:nvPr/>
          </p:nvSpPr>
          <p:spPr>
            <a:xfrm>
              <a:off x="6660232" y="1773982"/>
              <a:ext cx="1512168" cy="7200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Person owner</a:t>
              </a:r>
              <a:endParaRPr lang="ru-RU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7AED5C51-D2B7-45D5-945C-A131A0D40D1E}"/>
                </a:ext>
              </a:extLst>
            </p:cNvPr>
            <p:cNvSpPr/>
            <p:nvPr/>
          </p:nvSpPr>
          <p:spPr>
            <a:xfrm>
              <a:off x="6648276" y="3223592"/>
              <a:ext cx="1512168" cy="7200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Animal dog</a:t>
              </a:r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7BA9FD4E-EAD1-4938-8FDC-005CE94B6ED7}"/>
                </a:ext>
              </a:extLst>
            </p:cNvPr>
            <p:cNvSpPr/>
            <p:nvPr/>
          </p:nvSpPr>
          <p:spPr>
            <a:xfrm>
              <a:off x="6660232" y="2489200"/>
              <a:ext cx="1512168" cy="29289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Animal </a:t>
              </a:r>
              <a:r>
                <a:rPr lang="en-US" dirty="0" err="1"/>
                <a:t>animal</a:t>
              </a:r>
              <a:endParaRPr lang="ru-RU" dirty="0"/>
            </a:p>
          </p:txBody>
        </p:sp>
        <p:sp>
          <p:nvSpPr>
            <p:cNvPr id="11" name="Стрелка: вниз 10">
              <a:extLst>
                <a:ext uri="{FF2B5EF4-FFF2-40B4-BE49-F238E27FC236}">
                  <a16:creationId xmlns:a16="http://schemas.microsoft.com/office/drawing/2014/main" id="{09ADB510-7F83-41CF-B68E-3C3F4C6F7D10}"/>
                </a:ext>
              </a:extLst>
            </p:cNvPr>
            <p:cNvSpPr/>
            <p:nvPr/>
          </p:nvSpPr>
          <p:spPr>
            <a:xfrm>
              <a:off x="7447632" y="2782094"/>
              <a:ext cx="72008" cy="5760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6837938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91CE8-E068-410A-A679-0407D798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 err="1"/>
              <a:t>IDisposable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BF56B1E-F6C0-4FBC-8325-DEA773260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600201"/>
            <a:ext cx="3491880" cy="3268960"/>
          </a:xfrm>
        </p:spPr>
        <p:txBody>
          <a:bodyPr>
            <a:normAutofit fontScale="70000" lnSpcReduction="20000"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Интерфейс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IDisposable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объявляет один единственный метод </a:t>
            </a:r>
            <a:r>
              <a:rPr lang="ru-RU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Dispose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в котором при реализации интерфейса в классе должно происходить освобождение неуправляемых ресурсов. 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C29F389C-07FB-4308-95C5-390871F773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491880" y="1600201"/>
            <a:ext cx="5832648" cy="5059404"/>
          </a:xfrm>
        </p:spPr>
      </p:pic>
    </p:spTree>
    <p:extLst>
      <p:ext uri="{BB962C8B-B14F-4D97-AF65-F5344CB8AC3E}">
        <p14:creationId xmlns:p14="http://schemas.microsoft.com/office/powerpoint/2010/main" val="16260536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91CE8-E068-410A-A679-0407D798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 err="1"/>
              <a:t>IDisposable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F3E051B-9185-4646-94A3-F56E599D14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589" y="1169751"/>
            <a:ext cx="5437335" cy="5717922"/>
          </a:xfrm>
        </p:spPr>
      </p:pic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B7FA1CB1-F1B1-4121-BD6D-B326AA38DCF8}"/>
              </a:ext>
            </a:extLst>
          </p:cNvPr>
          <p:cNvGrpSpPr/>
          <p:nvPr/>
        </p:nvGrpSpPr>
        <p:grpSpPr>
          <a:xfrm>
            <a:off x="6372200" y="2564904"/>
            <a:ext cx="2160240" cy="2088232"/>
            <a:chOff x="6648276" y="1773982"/>
            <a:chExt cx="1524124" cy="2067978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C8BB2282-B5DD-400F-B13A-AB28F8ECA49B}"/>
                </a:ext>
              </a:extLst>
            </p:cNvPr>
            <p:cNvSpPr/>
            <p:nvPr/>
          </p:nvSpPr>
          <p:spPr>
            <a:xfrm>
              <a:off x="6660232" y="1773982"/>
              <a:ext cx="1512168" cy="7200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Person owner</a:t>
              </a:r>
              <a:endParaRPr lang="ru-RU" sz="1100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2BA02069-E538-4A3A-8B91-4BF72B71887D}"/>
                </a:ext>
              </a:extLst>
            </p:cNvPr>
            <p:cNvSpPr/>
            <p:nvPr/>
          </p:nvSpPr>
          <p:spPr>
            <a:xfrm>
              <a:off x="6648276" y="3223592"/>
              <a:ext cx="1512168" cy="6183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Animal dog</a:t>
              </a:r>
              <a:endParaRPr lang="ru-RU" sz="1200" dirty="0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4539F643-2DE7-4260-A6FA-71EE874A69D0}"/>
                </a:ext>
              </a:extLst>
            </p:cNvPr>
            <p:cNvSpPr/>
            <p:nvPr/>
          </p:nvSpPr>
          <p:spPr>
            <a:xfrm>
              <a:off x="6660232" y="2489200"/>
              <a:ext cx="1512168" cy="29289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Animal </a:t>
              </a:r>
              <a:r>
                <a:rPr lang="en-US" sz="1100" dirty="0" err="1"/>
                <a:t>animal</a:t>
              </a:r>
              <a:endParaRPr lang="ru-RU" sz="1100" dirty="0"/>
            </a:p>
          </p:txBody>
        </p:sp>
        <p:sp>
          <p:nvSpPr>
            <p:cNvPr id="12" name="Стрелка: вниз 11">
              <a:extLst>
                <a:ext uri="{FF2B5EF4-FFF2-40B4-BE49-F238E27FC236}">
                  <a16:creationId xmlns:a16="http://schemas.microsoft.com/office/drawing/2014/main" id="{D075FD88-FA07-4A4D-BA17-4C50A108CCDD}"/>
                </a:ext>
              </a:extLst>
            </p:cNvPr>
            <p:cNvSpPr/>
            <p:nvPr/>
          </p:nvSpPr>
          <p:spPr>
            <a:xfrm>
              <a:off x="7447632" y="2782094"/>
              <a:ext cx="72008" cy="5760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48925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Связный список</a:t>
            </a:r>
          </a:p>
        </p:txBody>
      </p:sp>
      <p:sp>
        <p:nvSpPr>
          <p:cNvPr id="17411" name="Содержимое 2"/>
          <p:cNvSpPr>
            <a:spLocks noGrp="1"/>
          </p:cNvSpPr>
          <p:nvPr>
            <p:ph idx="1"/>
          </p:nvPr>
        </p:nvSpPr>
        <p:spPr>
          <a:xfrm>
            <a:off x="539750" y="1196975"/>
            <a:ext cx="8229600" cy="2620963"/>
          </a:xfrm>
        </p:spPr>
        <p:txBody>
          <a:bodyPr/>
          <a:lstStyle/>
          <a:p>
            <a:r>
              <a:rPr lang="ru-RU" altLang="ru-RU" sz="2000" dirty="0"/>
              <a:t>Связный список - это структура данных состоящая из узлов, каждый из которых содержит собственные данные и одну или две ссылки на следующие и/или предыдущие узлы списка. </a:t>
            </a:r>
          </a:p>
          <a:p>
            <a:r>
              <a:rPr lang="ru-RU" altLang="ru-RU" sz="2000" dirty="0"/>
              <a:t>Расположение элементов списков в памяти компьютера не совпадает с расположением элементов в списке. </a:t>
            </a:r>
          </a:p>
          <a:p>
            <a:r>
              <a:rPr lang="ru-RU" altLang="ru-RU" sz="2000" dirty="0"/>
              <a:t>Операции добавления и удаления элементов из списка не требуют выделения памяти сразу под всю структуру данных.</a:t>
            </a:r>
          </a:p>
          <a:p>
            <a:pPr eaLnBrk="1" hangingPunct="1"/>
            <a:endParaRPr lang="ru-RU" altLang="ru-RU" dirty="0"/>
          </a:p>
        </p:txBody>
      </p:sp>
      <p:grpSp>
        <p:nvGrpSpPr>
          <p:cNvPr id="17412" name="Группа 8"/>
          <p:cNvGrpSpPr>
            <a:grpSpLocks/>
          </p:cNvGrpSpPr>
          <p:nvPr/>
        </p:nvGrpSpPr>
        <p:grpSpPr bwMode="auto">
          <a:xfrm>
            <a:off x="827088" y="4508497"/>
            <a:ext cx="1441450" cy="505731"/>
            <a:chOff x="827584" y="4509120"/>
            <a:chExt cx="1440160" cy="504961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827584" y="4509120"/>
              <a:ext cx="144016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6" name="Прямая соединительная линия 5"/>
            <p:cNvCxnSpPr>
              <a:cxnSpLocks/>
            </p:cNvCxnSpPr>
            <p:nvPr/>
          </p:nvCxnSpPr>
          <p:spPr>
            <a:xfrm>
              <a:off x="1835289" y="4510025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31C60156-C191-47A7-8FB4-21B5F1E12328}"/>
                </a:ext>
              </a:extLst>
            </p:cNvPr>
            <p:cNvCxnSpPr/>
            <p:nvPr/>
          </p:nvCxnSpPr>
          <p:spPr>
            <a:xfrm>
              <a:off x="1259741" y="450912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13" name="Группа 9"/>
          <p:cNvGrpSpPr>
            <a:grpSpLocks/>
          </p:cNvGrpSpPr>
          <p:nvPr/>
        </p:nvGrpSpPr>
        <p:grpSpPr bwMode="auto">
          <a:xfrm>
            <a:off x="3492500" y="4508497"/>
            <a:ext cx="1439863" cy="505728"/>
            <a:chOff x="827584" y="4509120"/>
            <a:chExt cx="1440160" cy="504958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827584" y="4509120"/>
              <a:ext cx="144016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12" name="Прямая соединительная линия 11"/>
            <p:cNvCxnSpPr>
              <a:cxnSpLocks/>
            </p:cNvCxnSpPr>
            <p:nvPr/>
          </p:nvCxnSpPr>
          <p:spPr>
            <a:xfrm>
              <a:off x="1763261" y="4509123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4BB7444-E3CA-40F1-AB1C-3CF7FC8A722F}"/>
                </a:ext>
              </a:extLst>
            </p:cNvPr>
            <p:cNvCxnSpPr/>
            <p:nvPr/>
          </p:nvCxnSpPr>
          <p:spPr>
            <a:xfrm>
              <a:off x="1259101" y="4510022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14" name="Группа 12"/>
          <p:cNvGrpSpPr>
            <a:grpSpLocks/>
          </p:cNvGrpSpPr>
          <p:nvPr/>
        </p:nvGrpSpPr>
        <p:grpSpPr bwMode="auto">
          <a:xfrm>
            <a:off x="6156325" y="4437063"/>
            <a:ext cx="1439863" cy="504825"/>
            <a:chOff x="827584" y="4509120"/>
            <a:chExt cx="1440160" cy="504056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827584" y="4509120"/>
              <a:ext cx="1440160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15" name="Прямая соединительная линия 14"/>
            <p:cNvCxnSpPr>
              <a:cxnSpLocks/>
            </p:cNvCxnSpPr>
            <p:nvPr/>
          </p:nvCxnSpPr>
          <p:spPr>
            <a:xfrm>
              <a:off x="1770634" y="450912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28E0307E-9810-475D-AC32-338EDCF9A938}"/>
                </a:ext>
              </a:extLst>
            </p:cNvPr>
            <p:cNvCxnSpPr/>
            <p:nvPr/>
          </p:nvCxnSpPr>
          <p:spPr>
            <a:xfrm>
              <a:off x="1259572" y="4509120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Прямая со стрелкой 19"/>
          <p:cNvCxnSpPr>
            <a:stCxn id="4" idx="3"/>
            <a:endCxn id="11" idx="1"/>
          </p:cNvCxnSpPr>
          <p:nvPr/>
        </p:nvCxnSpPr>
        <p:spPr>
          <a:xfrm>
            <a:off x="2268538" y="4760913"/>
            <a:ext cx="12239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4932363" y="4724400"/>
            <a:ext cx="12239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rot="10800000">
            <a:off x="2268538" y="4581525"/>
            <a:ext cx="12239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rot="10800000">
            <a:off x="4932363" y="4581525"/>
            <a:ext cx="12239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1042988" y="5013325"/>
            <a:ext cx="0" cy="1008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H="1">
            <a:off x="1331913" y="5732463"/>
            <a:ext cx="5761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V="1">
            <a:off x="1331913" y="5013325"/>
            <a:ext cx="0" cy="719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042988" y="6021388"/>
            <a:ext cx="6337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>
            <a:off x="7092950" y="4941888"/>
            <a:ext cx="0" cy="7905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V="1">
            <a:off x="7380288" y="4941888"/>
            <a:ext cx="0" cy="1079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9632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CBF5A-55B9-4B40-9B4C-9C6B668DE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 err="1"/>
              <a:t>IDisposable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0236CB2-F9A4-486F-8A50-CE69128590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9512" y="1034368"/>
            <a:ext cx="4695997" cy="5537327"/>
          </a:xfr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A7A42ED-FE9E-4B07-B040-F18D19AA7D1D}"/>
              </a:ext>
            </a:extLst>
          </p:cNvPr>
          <p:cNvSpPr/>
          <p:nvPr/>
        </p:nvSpPr>
        <p:spPr>
          <a:xfrm>
            <a:off x="5148064" y="2276872"/>
            <a:ext cx="1080120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C7330D3-1E4E-4AD1-8CC6-D33FACD4E06A}"/>
              </a:ext>
            </a:extLst>
          </p:cNvPr>
          <p:cNvSpPr/>
          <p:nvPr/>
        </p:nvSpPr>
        <p:spPr>
          <a:xfrm>
            <a:off x="6228184" y="2276872"/>
            <a:ext cx="1080120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B29133D-182A-4D9E-B42C-37DD3E1DC2E1}"/>
              </a:ext>
            </a:extLst>
          </p:cNvPr>
          <p:cNvSpPr/>
          <p:nvPr/>
        </p:nvSpPr>
        <p:spPr>
          <a:xfrm>
            <a:off x="7308304" y="2276872"/>
            <a:ext cx="1080120" cy="5760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68E11273-EF31-4CA0-9403-72F23F5B788C}"/>
              </a:ext>
            </a:extLst>
          </p:cNvPr>
          <p:cNvGrpSpPr/>
          <p:nvPr/>
        </p:nvGrpSpPr>
        <p:grpSpPr>
          <a:xfrm>
            <a:off x="5148064" y="3573016"/>
            <a:ext cx="1008112" cy="1080120"/>
            <a:chOff x="6648276" y="1773982"/>
            <a:chExt cx="1524124" cy="2067978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91111896-82C8-4BD4-BC87-CC67421347C8}"/>
                </a:ext>
              </a:extLst>
            </p:cNvPr>
            <p:cNvSpPr/>
            <p:nvPr/>
          </p:nvSpPr>
          <p:spPr>
            <a:xfrm>
              <a:off x="6660232" y="1773982"/>
              <a:ext cx="1512168" cy="7200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Person owner</a:t>
              </a:r>
              <a:endParaRPr lang="ru-RU" sz="1100" dirty="0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CEA267BA-7CFC-4686-A5B3-3597296190F3}"/>
                </a:ext>
              </a:extLst>
            </p:cNvPr>
            <p:cNvSpPr/>
            <p:nvPr/>
          </p:nvSpPr>
          <p:spPr>
            <a:xfrm>
              <a:off x="6648276" y="3223592"/>
              <a:ext cx="1512168" cy="6183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Animal dog</a:t>
              </a:r>
              <a:endParaRPr lang="ru-RU" sz="1200" dirty="0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9B1ABC80-EEB8-46CD-8FD2-C65BEE8E01F2}"/>
                </a:ext>
              </a:extLst>
            </p:cNvPr>
            <p:cNvSpPr/>
            <p:nvPr/>
          </p:nvSpPr>
          <p:spPr>
            <a:xfrm>
              <a:off x="6660232" y="2489200"/>
              <a:ext cx="1512168" cy="29289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Animal </a:t>
              </a:r>
              <a:r>
                <a:rPr lang="en-US" sz="1100" dirty="0" err="1"/>
                <a:t>animal</a:t>
              </a:r>
              <a:endParaRPr lang="ru-RU" sz="1100" dirty="0"/>
            </a:p>
          </p:txBody>
        </p:sp>
        <p:sp>
          <p:nvSpPr>
            <p:cNvPr id="15" name="Стрелка: вниз 14">
              <a:extLst>
                <a:ext uri="{FF2B5EF4-FFF2-40B4-BE49-F238E27FC236}">
                  <a16:creationId xmlns:a16="http://schemas.microsoft.com/office/drawing/2014/main" id="{D2D51FD7-CD55-4CFF-9688-1239EE5B3EE7}"/>
                </a:ext>
              </a:extLst>
            </p:cNvPr>
            <p:cNvSpPr/>
            <p:nvPr/>
          </p:nvSpPr>
          <p:spPr>
            <a:xfrm>
              <a:off x="7447632" y="2782094"/>
              <a:ext cx="72008" cy="5760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8D081110-D18D-4FD2-92E0-1E56314C8B7B}"/>
              </a:ext>
            </a:extLst>
          </p:cNvPr>
          <p:cNvGrpSpPr/>
          <p:nvPr/>
        </p:nvGrpSpPr>
        <p:grpSpPr>
          <a:xfrm>
            <a:off x="6313636" y="3573016"/>
            <a:ext cx="1008112" cy="1080120"/>
            <a:chOff x="6648276" y="1773982"/>
            <a:chExt cx="1524124" cy="2067978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D61C26A4-5817-400B-A178-B3135CDCEEE5}"/>
                </a:ext>
              </a:extLst>
            </p:cNvPr>
            <p:cNvSpPr/>
            <p:nvPr/>
          </p:nvSpPr>
          <p:spPr>
            <a:xfrm>
              <a:off x="6660232" y="1773982"/>
              <a:ext cx="1512168" cy="7200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Person owner</a:t>
              </a:r>
              <a:endParaRPr lang="ru-RU" sz="1100" dirty="0"/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830B4871-96CC-491C-8AAC-A6D6CEC3D0B4}"/>
                </a:ext>
              </a:extLst>
            </p:cNvPr>
            <p:cNvSpPr/>
            <p:nvPr/>
          </p:nvSpPr>
          <p:spPr>
            <a:xfrm>
              <a:off x="6648276" y="3223592"/>
              <a:ext cx="1512168" cy="6183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Animal cat</a:t>
              </a:r>
              <a:endParaRPr lang="ru-RU" sz="1200" dirty="0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9A60F7BE-6462-4A52-A6EB-046174931667}"/>
                </a:ext>
              </a:extLst>
            </p:cNvPr>
            <p:cNvSpPr/>
            <p:nvPr/>
          </p:nvSpPr>
          <p:spPr>
            <a:xfrm>
              <a:off x="6660232" y="2489200"/>
              <a:ext cx="1512168" cy="29289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Animal </a:t>
              </a:r>
              <a:r>
                <a:rPr lang="en-US" sz="1100" dirty="0" err="1"/>
                <a:t>animal</a:t>
              </a:r>
              <a:endParaRPr lang="ru-RU" sz="1100" dirty="0"/>
            </a:p>
          </p:txBody>
        </p:sp>
        <p:sp>
          <p:nvSpPr>
            <p:cNvPr id="20" name="Стрелка: вниз 19">
              <a:extLst>
                <a:ext uri="{FF2B5EF4-FFF2-40B4-BE49-F238E27FC236}">
                  <a16:creationId xmlns:a16="http://schemas.microsoft.com/office/drawing/2014/main" id="{E3D3C748-0455-420A-987B-8EA9FF30A2BE}"/>
                </a:ext>
              </a:extLst>
            </p:cNvPr>
            <p:cNvSpPr/>
            <p:nvPr/>
          </p:nvSpPr>
          <p:spPr>
            <a:xfrm>
              <a:off x="7447632" y="2782094"/>
              <a:ext cx="72008" cy="5760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1C73107E-0008-496D-8B09-D29D4A486170}"/>
              </a:ext>
            </a:extLst>
          </p:cNvPr>
          <p:cNvGrpSpPr/>
          <p:nvPr/>
        </p:nvGrpSpPr>
        <p:grpSpPr>
          <a:xfrm>
            <a:off x="7586394" y="3573016"/>
            <a:ext cx="1008112" cy="1080120"/>
            <a:chOff x="6648276" y="1773982"/>
            <a:chExt cx="1524124" cy="2067978"/>
          </a:xfrm>
        </p:grpSpPr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CDDA3234-CF73-45C3-BAAE-61D92F38899E}"/>
                </a:ext>
              </a:extLst>
            </p:cNvPr>
            <p:cNvSpPr/>
            <p:nvPr/>
          </p:nvSpPr>
          <p:spPr>
            <a:xfrm>
              <a:off x="6660232" y="1773982"/>
              <a:ext cx="1512168" cy="7200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Person owner</a:t>
              </a:r>
              <a:endParaRPr lang="ru-RU" sz="1100" dirty="0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A6E06D2D-F4E9-48B3-9F53-81418AFB98F0}"/>
                </a:ext>
              </a:extLst>
            </p:cNvPr>
            <p:cNvSpPr/>
            <p:nvPr/>
          </p:nvSpPr>
          <p:spPr>
            <a:xfrm>
              <a:off x="6648276" y="3223592"/>
              <a:ext cx="1512168" cy="6183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Animal </a:t>
              </a:r>
              <a:r>
                <a:rPr lang="en-US" sz="1200" dirty="0" err="1"/>
                <a:t>hourse</a:t>
              </a:r>
              <a:endParaRPr lang="ru-RU" sz="1200" dirty="0"/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D2E0AD05-67F9-492C-A146-FF3511CFB38A}"/>
                </a:ext>
              </a:extLst>
            </p:cNvPr>
            <p:cNvSpPr/>
            <p:nvPr/>
          </p:nvSpPr>
          <p:spPr>
            <a:xfrm>
              <a:off x="6660232" y="2489200"/>
              <a:ext cx="1512168" cy="29289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Animal </a:t>
              </a:r>
              <a:r>
                <a:rPr lang="en-US" sz="1100" dirty="0" err="1"/>
                <a:t>animal</a:t>
              </a:r>
              <a:endParaRPr lang="ru-RU" sz="1100" dirty="0"/>
            </a:p>
          </p:txBody>
        </p:sp>
        <p:sp>
          <p:nvSpPr>
            <p:cNvPr id="25" name="Стрелка: вниз 24">
              <a:extLst>
                <a:ext uri="{FF2B5EF4-FFF2-40B4-BE49-F238E27FC236}">
                  <a16:creationId xmlns:a16="http://schemas.microsoft.com/office/drawing/2014/main" id="{98A6D9B8-08A8-4B08-9E9B-A9033ADE94A0}"/>
                </a:ext>
              </a:extLst>
            </p:cNvPr>
            <p:cNvSpPr/>
            <p:nvPr/>
          </p:nvSpPr>
          <p:spPr>
            <a:xfrm>
              <a:off x="7447632" y="2782094"/>
              <a:ext cx="72008" cy="57606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6" name="Стрелка: вниз 25">
            <a:extLst>
              <a:ext uri="{FF2B5EF4-FFF2-40B4-BE49-F238E27FC236}">
                <a16:creationId xmlns:a16="http://schemas.microsoft.com/office/drawing/2014/main" id="{382353C4-EB5D-479B-8D2C-A21F7D0CB287}"/>
              </a:ext>
            </a:extLst>
          </p:cNvPr>
          <p:cNvSpPr/>
          <p:nvPr/>
        </p:nvSpPr>
        <p:spPr>
          <a:xfrm>
            <a:off x="5648166" y="2780928"/>
            <a:ext cx="76251" cy="792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: вниз 26">
            <a:extLst>
              <a:ext uri="{FF2B5EF4-FFF2-40B4-BE49-F238E27FC236}">
                <a16:creationId xmlns:a16="http://schemas.microsoft.com/office/drawing/2014/main" id="{46381901-4B0C-4D13-B63E-E7F32A510FB1}"/>
              </a:ext>
            </a:extLst>
          </p:cNvPr>
          <p:cNvSpPr/>
          <p:nvPr/>
        </p:nvSpPr>
        <p:spPr>
          <a:xfrm>
            <a:off x="6842360" y="2760989"/>
            <a:ext cx="76251" cy="792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: вниз 27">
            <a:extLst>
              <a:ext uri="{FF2B5EF4-FFF2-40B4-BE49-F238E27FC236}">
                <a16:creationId xmlns:a16="http://schemas.microsoft.com/office/drawing/2014/main" id="{7B944E29-8161-4D80-80A2-08BDA87E3751}"/>
              </a:ext>
            </a:extLst>
          </p:cNvPr>
          <p:cNvSpPr/>
          <p:nvPr/>
        </p:nvSpPr>
        <p:spPr>
          <a:xfrm>
            <a:off x="8042302" y="2760988"/>
            <a:ext cx="76251" cy="7920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блачко с текстом: прямоугольное 28">
            <a:extLst>
              <a:ext uri="{FF2B5EF4-FFF2-40B4-BE49-F238E27FC236}">
                <a16:creationId xmlns:a16="http://schemas.microsoft.com/office/drawing/2014/main" id="{F91BEDE9-0E26-4594-891B-A165B513874A}"/>
              </a:ext>
            </a:extLst>
          </p:cNvPr>
          <p:cNvSpPr/>
          <p:nvPr/>
        </p:nvSpPr>
        <p:spPr>
          <a:xfrm>
            <a:off x="4244558" y="5005771"/>
            <a:ext cx="4349948" cy="1140331"/>
          </a:xfrm>
          <a:prstGeom prst="wedgeRectCallout">
            <a:avLst>
              <a:gd name="adj1" fmla="val -91739"/>
              <a:gd name="adj2" fmla="val -5060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Гарантирует, 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что даже в случае возникновения исключения произойдет освобождение ресурсов в методе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Dispose</a:t>
            </a:r>
            <a:r>
              <a:rPr lang="ru-RU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1649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98DB9-32DE-4F52-9BC2-901BB522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Комбинированный подход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712C075-7C98-49AC-82D7-8A5EC0D751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7200" y="1821032"/>
            <a:ext cx="4258816" cy="4307006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6C368894-F30E-47F5-AC41-FAD064814A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932040" y="2060848"/>
            <a:ext cx="4038600" cy="202198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D8D560-21C2-41E4-BF97-3E0F1BCE5137}"/>
              </a:ext>
            </a:extLst>
          </p:cNvPr>
          <p:cNvSpPr txBox="1"/>
          <p:nvPr/>
        </p:nvSpPr>
        <p:spPr>
          <a:xfrm>
            <a:off x="5292080" y="148478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Класс </a:t>
            </a:r>
            <a:r>
              <a:rPr lang="en-US" dirty="0"/>
              <a:t>Person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12158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Доступ к элементам коллекций с помощью нумератора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Нумератор – </a:t>
            </a:r>
            <a:r>
              <a:rPr lang="ru-RU" dirty="0"/>
              <a:t>это объект, который используется для перебора коллекции циклом </a:t>
            </a:r>
            <a:r>
              <a:rPr lang="en-US" dirty="0" err="1"/>
              <a:t>foreach</a:t>
            </a:r>
            <a:r>
              <a:rPr lang="ru-RU" dirty="0"/>
              <a:t>. Нумератор представляет собой «курсор», который перемещается по коллекции только в одну сторону. </a:t>
            </a:r>
          </a:p>
          <a:p>
            <a:r>
              <a:rPr lang="ru-RU" b="1" dirty="0"/>
              <a:t>Нумератор</a:t>
            </a:r>
            <a:r>
              <a:rPr lang="ru-RU" dirty="0"/>
              <a:t> реализует интерфейс </a:t>
            </a:r>
            <a:r>
              <a:rPr lang="ru-RU" dirty="0" err="1"/>
              <a:t>IEnumerator</a:t>
            </a:r>
            <a:r>
              <a:rPr lang="ru-RU" dirty="0"/>
              <a:t>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899592" y="4365104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123728" y="4365104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347864" y="4365104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572000" y="4365104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796136" y="4365104"/>
            <a:ext cx="122413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низ 10"/>
          <p:cNvSpPr/>
          <p:nvPr/>
        </p:nvSpPr>
        <p:spPr>
          <a:xfrm>
            <a:off x="1331640" y="3645024"/>
            <a:ext cx="576064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907704" y="5301208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Коллекция</a:t>
            </a:r>
            <a:r>
              <a:rPr lang="en-US" dirty="0"/>
              <a:t> (</a:t>
            </a:r>
            <a:r>
              <a:rPr lang="ru-RU" dirty="0"/>
              <a:t>перечислимый объект)</a:t>
            </a:r>
            <a:r>
              <a:rPr lang="en-US" dirty="0"/>
              <a:t> - </a:t>
            </a:r>
            <a:r>
              <a:rPr lang="en-US" dirty="0" err="1"/>
              <a:t>IEnumerable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123728" y="3594645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Нумератор</a:t>
            </a:r>
            <a:r>
              <a:rPr lang="en-US" dirty="0"/>
              <a:t> - </a:t>
            </a:r>
            <a:r>
              <a:rPr lang="en-US" dirty="0" err="1"/>
              <a:t>IEnumerator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25912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ru-RU" dirty="0" err="1"/>
              <a:t>IEnumerator</a:t>
            </a:r>
            <a:r>
              <a:rPr lang="ru-RU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Current</a:t>
            </a:r>
            <a:r>
              <a:rPr lang="ru-RU" dirty="0"/>
              <a:t> { </a:t>
            </a:r>
            <a:r>
              <a:rPr lang="ru-RU" dirty="0" err="1"/>
              <a:t>get</a:t>
            </a:r>
            <a:r>
              <a:rPr lang="ru-RU" dirty="0"/>
              <a:t>; }- свойство, которое позволяет получить элемент, соответствующий текущему значению нумератора. </a:t>
            </a:r>
          </a:p>
          <a:p>
            <a:pPr lvl="0"/>
            <a:r>
              <a:rPr lang="ru-RU" dirty="0" err="1"/>
              <a:t>bool</a:t>
            </a:r>
            <a:r>
              <a:rPr lang="ru-RU" dirty="0"/>
              <a:t> </a:t>
            </a:r>
            <a:r>
              <a:rPr lang="ru-RU" dirty="0" err="1"/>
              <a:t>MoveNext</a:t>
            </a:r>
            <a:r>
              <a:rPr lang="ru-RU" dirty="0"/>
              <a:t>() – метод, при каждом обращении к которому текущая позиция нумератора перемещается к следующему элементу коллекции. </a:t>
            </a:r>
          </a:p>
          <a:p>
            <a:pPr lvl="0"/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Reset</a:t>
            </a:r>
            <a:r>
              <a:rPr lang="ru-RU" dirty="0"/>
              <a:t>() – метод, который устанавливает нумератор в начало коллекции. </a:t>
            </a:r>
          </a:p>
        </p:txBody>
      </p:sp>
    </p:spTree>
    <p:extLst>
      <p:ext uri="{BB962C8B-B14F-4D97-AF65-F5344CB8AC3E}">
        <p14:creationId xmlns:p14="http://schemas.microsoft.com/office/powerpoint/2010/main" val="2117763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ru-RU" dirty="0" err="1"/>
              <a:t>IDictionaryEnumerator</a:t>
            </a:r>
            <a:r>
              <a:rPr lang="ru-RU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Класс </a:t>
            </a:r>
            <a:r>
              <a:rPr lang="ru-RU" dirty="0" err="1"/>
              <a:t>DictionaryEnumerator</a:t>
            </a:r>
            <a:r>
              <a:rPr lang="ru-RU" dirty="0"/>
              <a:t> является производным от класса </a:t>
            </a:r>
            <a:r>
              <a:rPr lang="ru-RU" dirty="0" err="1"/>
              <a:t>IEnumerator</a:t>
            </a:r>
            <a:r>
              <a:rPr lang="ru-RU" dirty="0"/>
              <a:t> и дополнительно определяет три свойства: </a:t>
            </a:r>
          </a:p>
          <a:p>
            <a:pPr lvl="1"/>
            <a:r>
              <a:rPr lang="ru-RU" dirty="0" err="1"/>
              <a:t>DictionaryEntry</a:t>
            </a:r>
            <a:r>
              <a:rPr lang="ru-RU" dirty="0"/>
              <a:t>  </a:t>
            </a:r>
            <a:r>
              <a:rPr lang="ru-RU" dirty="0" err="1"/>
              <a:t>Entry</a:t>
            </a:r>
            <a:r>
              <a:rPr lang="ru-RU" dirty="0"/>
              <a:t> { </a:t>
            </a:r>
            <a:r>
              <a:rPr lang="ru-RU" dirty="0" err="1"/>
              <a:t>get</a:t>
            </a:r>
            <a:r>
              <a:rPr lang="ru-RU" dirty="0"/>
              <a:t>; } -  позволяет получить пару ключ/значение в форме структуры типа </a:t>
            </a:r>
            <a:r>
              <a:rPr lang="ru-RU" dirty="0" err="1"/>
              <a:t>DictionaryEntry</a:t>
            </a:r>
            <a:r>
              <a:rPr lang="ru-RU" dirty="0"/>
              <a:t>.</a:t>
            </a:r>
          </a:p>
          <a:p>
            <a:pPr lvl="1"/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Key</a:t>
            </a:r>
            <a:r>
              <a:rPr lang="ru-RU" dirty="0"/>
              <a:t> { </a:t>
            </a:r>
            <a:r>
              <a:rPr lang="ru-RU" dirty="0" err="1"/>
              <a:t>get</a:t>
            </a:r>
            <a:r>
              <a:rPr lang="ru-RU" dirty="0"/>
              <a:t>; } - позволяет получить прямой доступ к ключу.</a:t>
            </a:r>
          </a:p>
          <a:p>
            <a:pPr lvl="1"/>
            <a:r>
              <a:rPr lang="ru-RU" dirty="0" err="1"/>
              <a:t>object</a:t>
            </a:r>
            <a:r>
              <a:rPr lang="ru-RU" dirty="0"/>
              <a:t> </a:t>
            </a:r>
            <a:r>
              <a:rPr lang="ru-RU" dirty="0" err="1"/>
              <a:t>Value</a:t>
            </a:r>
            <a:r>
              <a:rPr lang="ru-RU" dirty="0"/>
              <a:t> { </a:t>
            </a:r>
            <a:r>
              <a:rPr lang="ru-RU" dirty="0" err="1"/>
              <a:t>get</a:t>
            </a:r>
            <a:r>
              <a:rPr lang="ru-RU" dirty="0"/>
              <a:t>; } - позволяет получить прямой доступ к значению.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05748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 </a:t>
            </a:r>
            <a:r>
              <a:rPr lang="ru-RU" dirty="0" err="1"/>
              <a:t>IEnumerable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Перечислимый объект</a:t>
            </a:r>
            <a:r>
              <a:rPr lang="ru-RU" dirty="0"/>
              <a:t>– это объект, по которому движется нумератор. </a:t>
            </a:r>
            <a:endParaRPr lang="en-US" dirty="0"/>
          </a:p>
          <a:p>
            <a:r>
              <a:rPr lang="ru-RU" dirty="0"/>
              <a:t>Перечислимый объект (коллекция) либо реализует интерфейс </a:t>
            </a:r>
            <a:r>
              <a:rPr lang="ru-RU" dirty="0" err="1"/>
              <a:t>IEnumerable</a:t>
            </a:r>
            <a:r>
              <a:rPr lang="ru-RU" dirty="0"/>
              <a:t>, либо содержит метод </a:t>
            </a:r>
            <a:r>
              <a:rPr lang="ru-RU" dirty="0" err="1"/>
              <a:t>GetEnumerator</a:t>
            </a:r>
            <a:r>
              <a:rPr lang="ru-RU" dirty="0"/>
              <a:t>(), который возвращает нумератор.</a:t>
            </a:r>
          </a:p>
        </p:txBody>
      </p:sp>
    </p:spTree>
    <p:extLst>
      <p:ext uri="{BB962C8B-B14F-4D97-AF65-F5344CB8AC3E}">
        <p14:creationId xmlns:p14="http://schemas.microsoft.com/office/powerpoint/2010/main" val="11483091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Обобщенные интерфейсы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25144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Интерфейсы </a:t>
            </a:r>
            <a:r>
              <a:rPr lang="ru-RU" dirty="0" err="1"/>
              <a:t>IEnumerator</a:t>
            </a:r>
            <a:r>
              <a:rPr lang="ru-RU" dirty="0"/>
              <a:t> и </a:t>
            </a:r>
            <a:r>
              <a:rPr lang="ru-RU" dirty="0" err="1"/>
              <a:t>IEnumerable</a:t>
            </a:r>
            <a:r>
              <a:rPr lang="ru-RU" dirty="0"/>
              <a:t> почти всегда реализуются в сочетании со своими обобщенными версиями.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IEnumerator</a:t>
            </a:r>
            <a:r>
              <a:rPr lang="en-US" dirty="0"/>
              <a:t>&lt;T&gt;:</a:t>
            </a:r>
            <a:r>
              <a:rPr lang="en-US" dirty="0" err="1"/>
              <a:t>IEnumerator</a:t>
            </a:r>
            <a:r>
              <a:rPr lang="en-US" dirty="0"/>
              <a:t>, </a:t>
            </a:r>
            <a:r>
              <a:rPr lang="en-US" dirty="0" err="1"/>
              <a:t>IDisposable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T Current {get;}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public interface </a:t>
            </a:r>
            <a:r>
              <a:rPr lang="en-US" dirty="0" err="1"/>
              <a:t>IEnumerable</a:t>
            </a:r>
            <a:r>
              <a:rPr lang="en-US" dirty="0"/>
              <a:t>&lt;T&gt;:</a:t>
            </a:r>
            <a:r>
              <a:rPr lang="en-US" dirty="0" err="1"/>
              <a:t>IEnumerable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IEnumerator</a:t>
            </a:r>
            <a:r>
              <a:rPr lang="ru-RU" dirty="0"/>
              <a:t>&lt;</a:t>
            </a:r>
            <a:r>
              <a:rPr lang="en-US" dirty="0"/>
              <a:t>T</a:t>
            </a:r>
            <a:r>
              <a:rPr lang="ru-RU" dirty="0"/>
              <a:t>&gt; </a:t>
            </a:r>
            <a:r>
              <a:rPr lang="en-US" dirty="0" err="1"/>
              <a:t>GetEnumerator</a:t>
            </a:r>
            <a:r>
              <a:rPr lang="ru-RU" dirty="0"/>
              <a:t>();</a:t>
            </a:r>
          </a:p>
          <a:p>
            <a:pPr marL="0" indent="0">
              <a:buNone/>
            </a:pPr>
            <a:r>
              <a:rPr lang="ru-RU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86770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81A4D-DCA2-4F7D-B7E2-F22CE127D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Обобщенные интерфейсы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C59E59B-4C66-4EFE-8C9F-2E120C1F93B4}"/>
              </a:ext>
            </a:extLst>
          </p:cNvPr>
          <p:cNvSpPr/>
          <p:nvPr/>
        </p:nvSpPr>
        <p:spPr>
          <a:xfrm>
            <a:off x="971600" y="1772816"/>
            <a:ext cx="3960440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/>
              <a:t>IEnumerator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D44C088-141B-49F8-BB3C-88873663FE1D}"/>
              </a:ext>
            </a:extLst>
          </p:cNvPr>
          <p:cNvSpPr/>
          <p:nvPr/>
        </p:nvSpPr>
        <p:spPr>
          <a:xfrm>
            <a:off x="971600" y="3789041"/>
            <a:ext cx="3960440" cy="864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IEnumerator&lt;T&gt;</a:t>
            </a:r>
            <a:endParaRPr lang="ru-RU"/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CB7EC6A3-D22B-4B21-B68F-C7E2A34A1BA2}"/>
              </a:ext>
            </a:extLst>
          </p:cNvPr>
          <p:cNvSpPr/>
          <p:nvPr/>
        </p:nvSpPr>
        <p:spPr>
          <a:xfrm>
            <a:off x="2771800" y="2636912"/>
            <a:ext cx="360040" cy="504056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F94DAA7-D6DE-4AF7-978B-0F3186686FC1}"/>
              </a:ext>
            </a:extLst>
          </p:cNvPr>
          <p:cNvCxnSpPr>
            <a:stCxn id="6" idx="3"/>
            <a:endCxn id="5" idx="0"/>
          </p:cNvCxnSpPr>
          <p:nvPr/>
        </p:nvCxnSpPr>
        <p:spPr>
          <a:xfrm>
            <a:off x="2951820" y="3140968"/>
            <a:ext cx="0" cy="648073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0E51C558-5D16-4344-A302-98BB1CB2E8D6}"/>
              </a:ext>
            </a:extLst>
          </p:cNvPr>
          <p:cNvSpPr/>
          <p:nvPr/>
        </p:nvSpPr>
        <p:spPr>
          <a:xfrm>
            <a:off x="6012159" y="1700808"/>
            <a:ext cx="2554585" cy="1008112"/>
          </a:xfrm>
          <a:prstGeom prst="wedgeRectCallout">
            <a:avLst>
              <a:gd name="adj1" fmla="val -93568"/>
              <a:gd name="adj2" fmla="val -938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/>
              <a:t>object</a:t>
            </a:r>
            <a:r>
              <a:rPr lang="ru-RU" dirty="0"/>
              <a:t> Current</a:t>
            </a:r>
            <a:endParaRPr lang="en-US" dirty="0"/>
          </a:p>
          <a:p>
            <a:pPr algn="ctr"/>
            <a:r>
              <a:rPr lang="ru-RU" dirty="0" err="1"/>
              <a:t>bool</a:t>
            </a:r>
            <a:r>
              <a:rPr lang="ru-RU" dirty="0"/>
              <a:t> </a:t>
            </a:r>
            <a:r>
              <a:rPr lang="ru-RU" dirty="0" err="1"/>
              <a:t>MoveNext</a:t>
            </a:r>
            <a:r>
              <a:rPr lang="ru-RU" dirty="0"/>
              <a:t>()</a:t>
            </a:r>
            <a:endParaRPr lang="en-US" dirty="0"/>
          </a:p>
          <a:p>
            <a:pPr algn="ctr"/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Reset</a:t>
            </a:r>
            <a:r>
              <a:rPr lang="ru-RU" dirty="0"/>
              <a:t>()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3FED9E07-2DFE-47AF-A3F9-2EF330D3CFD6}"/>
              </a:ext>
            </a:extLst>
          </p:cNvPr>
          <p:cNvSpPr/>
          <p:nvPr/>
        </p:nvSpPr>
        <p:spPr>
          <a:xfrm>
            <a:off x="6190481" y="3789041"/>
            <a:ext cx="2376264" cy="1008112"/>
          </a:xfrm>
          <a:prstGeom prst="wedgeRectCallout">
            <a:avLst>
              <a:gd name="adj1" fmla="val -100761"/>
              <a:gd name="adj2" fmla="val -1532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ru-RU" dirty="0"/>
              <a:t> Current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9561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Пример: локальный класс </a:t>
            </a:r>
            <a:r>
              <a:rPr lang="en-US" sz="3600" dirty="0" err="1"/>
              <a:t>MyNumerator</a:t>
            </a:r>
            <a:r>
              <a:rPr lang="ru-RU" sz="3600" dirty="0"/>
              <a:t> </a:t>
            </a:r>
            <a:r>
              <a:rPr lang="en-US" sz="3600" dirty="0"/>
              <a:t> </a:t>
            </a:r>
            <a:r>
              <a:rPr lang="ru-RU" sz="3600" dirty="0"/>
              <a:t>для перебора коллекции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 </a:t>
            </a:r>
            <a:r>
              <a:rPr lang="en-US" dirty="0"/>
              <a:t>class </a:t>
            </a:r>
            <a:r>
              <a:rPr lang="en-US" dirty="0" err="1"/>
              <a:t>MyEnumerator</a:t>
            </a:r>
            <a:r>
              <a:rPr lang="en-US" dirty="0"/>
              <a:t> &lt;T&gt;: </a:t>
            </a:r>
            <a:r>
              <a:rPr lang="en-US" dirty="0" err="1"/>
              <a:t>IEnumerator</a:t>
            </a:r>
            <a:r>
              <a:rPr lang="en-US" dirty="0"/>
              <a:t>&lt;T&gt;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{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/>
              <a:t>Point</a:t>
            </a:r>
            <a:r>
              <a:rPr lang="ru-RU" dirty="0"/>
              <a:t>&lt;</a:t>
            </a:r>
            <a:r>
              <a:rPr lang="en-US" dirty="0"/>
              <a:t>T</a:t>
            </a:r>
            <a:r>
              <a:rPr lang="ru-RU" dirty="0"/>
              <a:t>&gt; </a:t>
            </a:r>
            <a:r>
              <a:rPr lang="en-US" dirty="0"/>
              <a:t>beg</a:t>
            </a:r>
            <a:r>
              <a:rPr lang="ru-RU" dirty="0"/>
              <a:t>;//начало коллекции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/>
              <a:t>Point</a:t>
            </a:r>
            <a:r>
              <a:rPr lang="ru-RU" dirty="0"/>
              <a:t>&lt;</a:t>
            </a:r>
            <a:r>
              <a:rPr lang="en-US" dirty="0"/>
              <a:t>T</a:t>
            </a:r>
            <a:r>
              <a:rPr lang="ru-RU" dirty="0"/>
              <a:t>&gt; </a:t>
            </a:r>
            <a:r>
              <a:rPr lang="en-US" dirty="0"/>
              <a:t>current</a:t>
            </a:r>
            <a:r>
              <a:rPr lang="ru-RU" dirty="0"/>
              <a:t>;//текущий элемент коллекции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/>
              <a:t>//</a:t>
            </a:r>
            <a:r>
              <a:rPr lang="ru-RU" dirty="0"/>
              <a:t>конструктор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public </a:t>
            </a:r>
            <a:r>
              <a:rPr lang="en-US" dirty="0" err="1"/>
              <a:t>MyEnumerator</a:t>
            </a:r>
            <a:r>
              <a:rPr lang="en-US" dirty="0"/>
              <a:t>(</a:t>
            </a:r>
            <a:r>
              <a:rPr lang="en-US" dirty="0" err="1"/>
              <a:t>MyGenericCollection</a:t>
            </a:r>
            <a:r>
              <a:rPr lang="en-US" dirty="0"/>
              <a:t>&lt;T&gt; c)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    beg = </a:t>
            </a:r>
            <a:r>
              <a:rPr lang="en-US" dirty="0" err="1"/>
              <a:t>c.beg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    current = </a:t>
            </a:r>
            <a:r>
              <a:rPr lang="en-US" dirty="0" err="1"/>
              <a:t>c.beg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804882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Пример: локальный класс </a:t>
            </a:r>
            <a:r>
              <a:rPr lang="en-US" sz="3600" dirty="0" err="1"/>
              <a:t>MyNumerator</a:t>
            </a:r>
            <a:r>
              <a:rPr lang="ru-RU" sz="3600" dirty="0"/>
              <a:t> </a:t>
            </a:r>
            <a:r>
              <a:rPr lang="en-US" sz="3600" dirty="0"/>
              <a:t> </a:t>
            </a:r>
            <a:r>
              <a:rPr lang="ru-RU" sz="3600" dirty="0"/>
              <a:t>для перебора коллекции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 /*свойство, которое реализует интерфейс </a:t>
            </a:r>
            <a:r>
              <a:rPr lang="en-US" dirty="0" err="1"/>
              <a:t>IEnumerator</a:t>
            </a:r>
            <a:r>
              <a:rPr lang="en-US" dirty="0"/>
              <a:t> </a:t>
            </a:r>
            <a:r>
              <a:rPr lang="ru-RU" dirty="0"/>
              <a:t>*/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/>
              <a:t>object </a:t>
            </a:r>
            <a:r>
              <a:rPr lang="en-US" dirty="0" err="1"/>
              <a:t>IEnumerator.Current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    get { return Current;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}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/*свойство, которое реализует интерфейс </a:t>
            </a:r>
            <a:r>
              <a:rPr lang="en-US" dirty="0" err="1"/>
              <a:t>IEnumerator</a:t>
            </a:r>
            <a:r>
              <a:rPr lang="ru-RU" dirty="0"/>
              <a:t>&lt;</a:t>
            </a:r>
            <a:r>
              <a:rPr lang="en-US" dirty="0"/>
              <a:t>T</a:t>
            </a:r>
            <a:r>
              <a:rPr lang="ru-RU" dirty="0"/>
              <a:t>&gt;*/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/>
              <a:t>public T Current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    get { return </a:t>
            </a:r>
            <a:r>
              <a:rPr lang="en-US" dirty="0" err="1"/>
              <a:t>current.Data</a:t>
            </a:r>
            <a:r>
              <a:rPr lang="en-US" dirty="0"/>
              <a:t>;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6771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F8C7E-7B40-4327-A80B-D261EB3A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Динамические структуры данных в С</a:t>
            </a:r>
            <a:r>
              <a:rPr lang="en-US" dirty="0"/>
              <a:t>#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11EBF7A-D088-4244-BAA5-BF6860AD2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C++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9C99653-8C93-490E-A5E8-28EF7D5DD5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struct point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int data;</a:t>
            </a:r>
          </a:p>
          <a:p>
            <a:pPr marL="0" indent="0">
              <a:buNone/>
            </a:pPr>
            <a:r>
              <a:rPr lang="en-US" dirty="0"/>
              <a:t>	point *next;</a:t>
            </a:r>
          </a:p>
          <a:p>
            <a:pPr marL="0" indent="0">
              <a:buNone/>
            </a:pPr>
            <a:r>
              <a:rPr lang="en-US" dirty="0"/>
              <a:t>};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054DDDE-4F01-4814-BBC7-89193E5476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B72BF88A-00E1-4821-B668-3B656B92A6F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Point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int data;</a:t>
            </a:r>
          </a:p>
          <a:p>
            <a:pPr marL="0" indent="0">
              <a:buNone/>
            </a:pPr>
            <a:r>
              <a:rPr lang="en-US" dirty="0"/>
              <a:t>	Point next;</a:t>
            </a:r>
          </a:p>
          <a:p>
            <a:pPr marL="0" indent="0">
              <a:buNone/>
            </a:pPr>
            <a:r>
              <a:rPr lang="en-US" dirty="0"/>
              <a:t>} </a:t>
            </a:r>
            <a:endParaRPr lang="ru-RU" dirty="0"/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28BF3769-EED7-41F1-AF93-F2579797E8A5}"/>
              </a:ext>
            </a:extLst>
          </p:cNvPr>
          <p:cNvSpPr/>
          <p:nvPr/>
        </p:nvSpPr>
        <p:spPr>
          <a:xfrm>
            <a:off x="2267744" y="4293096"/>
            <a:ext cx="1306489" cy="1029791"/>
          </a:xfrm>
          <a:prstGeom prst="wedgeRectCallout">
            <a:avLst>
              <a:gd name="adj1" fmla="val -50222"/>
              <a:gd name="adj2" fmla="val -9582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ссылка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87750FC9-418F-4E54-96C7-7931ECF1ABF0}"/>
              </a:ext>
            </a:extLst>
          </p:cNvPr>
          <p:cNvSpPr/>
          <p:nvPr/>
        </p:nvSpPr>
        <p:spPr>
          <a:xfrm>
            <a:off x="7406104" y="1907612"/>
            <a:ext cx="1306489" cy="1029791"/>
          </a:xfrm>
          <a:prstGeom prst="wedgeRectCallout">
            <a:avLst>
              <a:gd name="adj1" fmla="val -132936"/>
              <a:gd name="adj2" fmla="val 2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Ссылочный тип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430878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Пример: локальный класс </a:t>
            </a:r>
            <a:r>
              <a:rPr lang="en-US" sz="3600" dirty="0" err="1"/>
              <a:t>MyNumerator</a:t>
            </a:r>
            <a:r>
              <a:rPr lang="ru-RU" sz="3600" dirty="0"/>
              <a:t> </a:t>
            </a:r>
            <a:r>
              <a:rPr lang="en-US" sz="3600" dirty="0"/>
              <a:t> </a:t>
            </a:r>
            <a:r>
              <a:rPr lang="ru-RU" sz="3600" dirty="0"/>
              <a:t>для перебора коллекции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06916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/*метод для перехода к следующему элементу списка, реализует интерфейс </a:t>
            </a:r>
            <a:r>
              <a:rPr lang="en-US" dirty="0" err="1"/>
              <a:t>IEnumerator</a:t>
            </a:r>
            <a:r>
              <a:rPr lang="en-US" dirty="0"/>
              <a:t> </a:t>
            </a:r>
            <a:r>
              <a:rPr lang="ru-RU" dirty="0"/>
              <a:t>*/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/>
              <a:t>public bool </a:t>
            </a:r>
            <a:r>
              <a:rPr lang="en-US" dirty="0" err="1"/>
              <a:t>MoveNext</a:t>
            </a:r>
            <a:r>
              <a:rPr lang="en-US" dirty="0"/>
              <a:t>()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    if (</a:t>
            </a:r>
            <a:r>
              <a:rPr lang="en-US" dirty="0" err="1"/>
              <a:t>current.next</a:t>
            </a:r>
            <a:r>
              <a:rPr lang="en-US" dirty="0"/>
              <a:t> == null)//</a:t>
            </a:r>
            <a:r>
              <a:rPr lang="ru-RU" dirty="0"/>
              <a:t>конец списка</a:t>
            </a:r>
          </a:p>
          <a:p>
            <a:pPr marL="0" indent="0">
              <a:buNone/>
            </a:pPr>
            <a:r>
              <a:rPr lang="en-US" dirty="0"/>
              <a:t>        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        Reset</a:t>
            </a:r>
            <a:r>
              <a:rPr lang="ru-RU" dirty="0"/>
              <a:t>();//переход на начало коллекции</a:t>
            </a:r>
          </a:p>
          <a:p>
            <a:pPr marL="0" indent="0">
              <a:buNone/>
            </a:pPr>
            <a:r>
              <a:rPr lang="ru-RU" dirty="0"/>
              <a:t>                    </a:t>
            </a:r>
            <a:r>
              <a:rPr lang="en-US" dirty="0"/>
              <a:t>return false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dirty="0"/>
              <a:t>                }</a:t>
            </a:r>
          </a:p>
          <a:p>
            <a:pPr marL="0" indent="0">
              <a:buNone/>
            </a:pPr>
            <a:r>
              <a:rPr lang="ru-RU" dirty="0"/>
              <a:t>                </a:t>
            </a:r>
            <a:r>
              <a:rPr lang="en-US" dirty="0"/>
              <a:t>else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                {</a:t>
            </a:r>
          </a:p>
          <a:p>
            <a:pPr marL="0" indent="0">
              <a:buNone/>
            </a:pPr>
            <a:r>
              <a:rPr lang="ru-RU" dirty="0"/>
              <a:t>//переход к следующему элементу коллекции</a:t>
            </a:r>
          </a:p>
          <a:p>
            <a:pPr marL="0" indent="0">
              <a:buNone/>
            </a:pPr>
            <a:r>
              <a:rPr lang="ru-RU" dirty="0"/>
              <a:t>                    </a:t>
            </a:r>
            <a:r>
              <a:rPr lang="en-US" dirty="0"/>
              <a:t>current = </a:t>
            </a:r>
            <a:r>
              <a:rPr lang="en-US" dirty="0" err="1"/>
              <a:t>current.next</a:t>
            </a:r>
            <a:r>
              <a:rPr lang="en-US" dirty="0"/>
              <a:t>;            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return true;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ru-RU" dirty="0"/>
              <a:t>}</a:t>
            </a:r>
          </a:p>
          <a:p>
            <a:pPr marL="0" indent="0">
              <a:buNone/>
            </a:pPr>
            <a:r>
              <a:rPr lang="ru-RU" dirty="0"/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6642157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Пример: локальный класс </a:t>
            </a:r>
            <a:r>
              <a:rPr lang="en-US" sz="3600" dirty="0" err="1"/>
              <a:t>MyNumerator</a:t>
            </a:r>
            <a:r>
              <a:rPr lang="ru-RU" sz="3600" dirty="0"/>
              <a:t> </a:t>
            </a:r>
            <a:r>
              <a:rPr lang="en-US" sz="3600" dirty="0"/>
              <a:t> </a:t>
            </a:r>
            <a:r>
              <a:rPr lang="ru-RU" sz="3600" dirty="0"/>
              <a:t>для перебора коллекции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0691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/*метод, который ставит текущий элемент на начало коллекции, реализует интерфейс </a:t>
            </a:r>
            <a:r>
              <a:rPr lang="en-US" dirty="0" err="1"/>
              <a:t>IEnumerator</a:t>
            </a:r>
            <a:r>
              <a:rPr lang="en-US" dirty="0"/>
              <a:t> </a:t>
            </a:r>
            <a:r>
              <a:rPr lang="ru-RU" dirty="0"/>
              <a:t>*/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/>
              <a:t>public void Reset()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    current = </a:t>
            </a:r>
            <a:r>
              <a:rPr lang="en-US" dirty="0" err="1"/>
              <a:t>this.beg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             }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/*метод для удаления ресурсов нумератора, реализует интерфейс </a:t>
            </a:r>
            <a:r>
              <a:rPr lang="en-US" dirty="0" err="1"/>
              <a:t>IEnumerator</a:t>
            </a:r>
            <a:r>
              <a:rPr lang="ru-RU" dirty="0"/>
              <a:t>&lt;</a:t>
            </a:r>
            <a:r>
              <a:rPr lang="en-US" dirty="0"/>
              <a:t>T</a:t>
            </a:r>
            <a:r>
              <a:rPr lang="ru-RU" dirty="0"/>
              <a:t>&gt; */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/>
              <a:t>public void Dispose</a:t>
            </a:r>
            <a:r>
              <a:rPr lang="ru-RU" dirty="0"/>
              <a:t>() { }</a:t>
            </a:r>
          </a:p>
          <a:p>
            <a:pPr marL="0" indent="0">
              <a:buNone/>
            </a:pPr>
            <a:r>
              <a:rPr lang="ru-RU" dirty="0"/>
              <a:t>        }</a:t>
            </a:r>
            <a:r>
              <a:rPr lang="en-US" dirty="0"/>
              <a:t> //</a:t>
            </a:r>
            <a:r>
              <a:rPr lang="ru-RU" dirty="0"/>
              <a:t>конец </a:t>
            </a:r>
            <a:r>
              <a:rPr lang="en-US" dirty="0" err="1"/>
              <a:t>MyNumerator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15361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Пример: локальный класс </a:t>
            </a:r>
            <a:r>
              <a:rPr lang="en-US" sz="3600" dirty="0" err="1"/>
              <a:t>MyNumerator</a:t>
            </a:r>
            <a:r>
              <a:rPr lang="ru-RU" sz="3600" dirty="0"/>
              <a:t> </a:t>
            </a:r>
            <a:r>
              <a:rPr lang="en-US" sz="3600" dirty="0"/>
              <a:t> </a:t>
            </a:r>
            <a:r>
              <a:rPr lang="ru-RU" sz="3600" dirty="0"/>
              <a:t>для перебора коллекции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1411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В самой коллекции необходимо реализовать интерфейс </a:t>
            </a:r>
            <a:r>
              <a:rPr lang="ru-RU" dirty="0" err="1"/>
              <a:t>IEnumerable</a:t>
            </a:r>
            <a:r>
              <a:rPr lang="ru-RU" dirty="0"/>
              <a:t>&lt;T&gt;:</a:t>
            </a:r>
          </a:p>
          <a:p>
            <a:pPr marL="0" indent="0">
              <a:buNone/>
            </a:pPr>
            <a:r>
              <a:rPr lang="ru-RU" dirty="0"/>
              <a:t>/*метод необобщенного интерфейса </a:t>
            </a:r>
            <a:r>
              <a:rPr lang="en-US" dirty="0" err="1"/>
              <a:t>IEnumerable</a:t>
            </a:r>
            <a:r>
              <a:rPr lang="ru-RU" dirty="0"/>
              <a:t>, который возвращает объект-нумератор*/</a:t>
            </a:r>
          </a:p>
          <a:p>
            <a:pPr marL="0" indent="0">
              <a:buNone/>
            </a:pPr>
            <a:r>
              <a:rPr lang="ru-RU" dirty="0"/>
              <a:t>         </a:t>
            </a:r>
            <a:r>
              <a:rPr lang="en-US" dirty="0" err="1"/>
              <a:t>IEnumerator</a:t>
            </a:r>
            <a:r>
              <a:rPr lang="en-US" dirty="0"/>
              <a:t> </a:t>
            </a:r>
            <a:r>
              <a:rPr lang="en-US" dirty="0" err="1"/>
              <a:t>IEnumerable.GetEnumerator</a:t>
            </a:r>
            <a:r>
              <a:rPr lang="en-US" dirty="0"/>
              <a:t>()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return </a:t>
            </a:r>
            <a:r>
              <a:rPr lang="en-US" dirty="0" err="1"/>
              <a:t>GetEnumerator</a:t>
            </a:r>
            <a:r>
              <a:rPr lang="en-US" dirty="0"/>
              <a:t>();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}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/*метод обобщенного интерфейса </a:t>
            </a:r>
            <a:r>
              <a:rPr lang="en-US" dirty="0" err="1"/>
              <a:t>IEnumerable</a:t>
            </a:r>
            <a:r>
              <a:rPr lang="ru-RU" dirty="0"/>
              <a:t>&lt;</a:t>
            </a:r>
            <a:r>
              <a:rPr lang="en-US" dirty="0"/>
              <a:t>T</a:t>
            </a:r>
            <a:r>
              <a:rPr lang="ru-RU" dirty="0"/>
              <a:t>&gt;, который возвращает обобщенный объект-нумератор */</a:t>
            </a:r>
          </a:p>
          <a:p>
            <a:pPr marL="0" indent="0">
              <a:buNone/>
            </a:pPr>
            <a:r>
              <a:rPr lang="ru-RU" dirty="0"/>
              <a:t>        </a:t>
            </a:r>
            <a:r>
              <a:rPr lang="en-US" dirty="0"/>
              <a:t>public </a:t>
            </a:r>
            <a:r>
              <a:rPr lang="en-US" dirty="0" err="1"/>
              <a:t>IEnumerator</a:t>
            </a:r>
            <a:r>
              <a:rPr lang="en-US" dirty="0"/>
              <a:t>&lt;T&gt; </a:t>
            </a:r>
            <a:r>
              <a:rPr lang="en-US" dirty="0" err="1"/>
              <a:t>GetEnumerator</a:t>
            </a:r>
            <a:r>
              <a:rPr lang="en-US" dirty="0"/>
              <a:t>()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return new </a:t>
            </a:r>
            <a:r>
              <a:rPr lang="en-US" dirty="0" err="1"/>
              <a:t>MyNumerator</a:t>
            </a:r>
            <a:r>
              <a:rPr lang="en-US" dirty="0"/>
              <a:t>(this);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}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39341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Пример: локальный класс </a:t>
            </a:r>
            <a:r>
              <a:rPr lang="en-US" sz="3600" dirty="0" err="1"/>
              <a:t>MyNumerator</a:t>
            </a:r>
            <a:r>
              <a:rPr lang="ru-RU" sz="3600" dirty="0"/>
              <a:t> </a:t>
            </a:r>
            <a:r>
              <a:rPr lang="en-US" sz="3600" dirty="0"/>
              <a:t> </a:t>
            </a:r>
            <a:r>
              <a:rPr lang="ru-RU" sz="3600" dirty="0"/>
              <a:t>для перебора коллекции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09290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Метод </a:t>
            </a:r>
            <a:r>
              <a:rPr lang="ru-RU" dirty="0" err="1"/>
              <a:t>foreach</a:t>
            </a:r>
            <a:r>
              <a:rPr lang="ru-RU" dirty="0"/>
              <a:t> получит объект-нумератор с помощью метода </a:t>
            </a:r>
            <a:r>
              <a:rPr lang="en-US" dirty="0" err="1"/>
              <a:t>IEnumerator</a:t>
            </a:r>
            <a:r>
              <a:rPr lang="ru-RU" dirty="0"/>
              <a:t>&lt;</a:t>
            </a:r>
            <a:r>
              <a:rPr lang="en-US" dirty="0"/>
              <a:t>T</a:t>
            </a:r>
            <a:r>
              <a:rPr lang="ru-RU" dirty="0"/>
              <a:t>&gt; </a:t>
            </a:r>
            <a:r>
              <a:rPr lang="en-US" dirty="0" err="1"/>
              <a:t>GetEnumerator</a:t>
            </a:r>
            <a:r>
              <a:rPr lang="ru-RU" dirty="0"/>
              <a:t>() и с его помощью будет перебирать элементы коллекции.</a:t>
            </a:r>
          </a:p>
          <a:p>
            <a:pPr marL="0" indent="0">
              <a:buNone/>
            </a:pPr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b="1" dirty="0">
                <a:solidFill>
                  <a:srgbClr val="FF0000"/>
                </a:solidFill>
              </a:rPr>
              <a:t>Person</a:t>
            </a:r>
            <a:r>
              <a:rPr lang="en-US" dirty="0"/>
              <a:t> p2 in c)// </a:t>
            </a:r>
            <a:r>
              <a:rPr lang="ru-RU" dirty="0"/>
              <a:t>вместо Т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Console.WriteLine</a:t>
            </a:r>
            <a:r>
              <a:rPr lang="en-US" dirty="0"/>
              <a:t>(p2.ToString());</a:t>
            </a:r>
            <a:endParaRPr lang="ru-RU" dirty="0"/>
          </a:p>
          <a:p>
            <a:endParaRPr lang="ru-RU" dirty="0"/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37DBF921-4581-4138-B196-CD497705BD48}"/>
              </a:ext>
            </a:extLst>
          </p:cNvPr>
          <p:cNvGrpSpPr/>
          <p:nvPr/>
        </p:nvGrpSpPr>
        <p:grpSpPr>
          <a:xfrm>
            <a:off x="354360" y="4005064"/>
            <a:ext cx="7879704" cy="2466856"/>
            <a:chOff x="354360" y="4005064"/>
            <a:chExt cx="7879704" cy="2466856"/>
          </a:xfrm>
        </p:grpSpPr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6347A37C-E1B3-4299-9480-AE2F72F29048}"/>
                </a:ext>
              </a:extLst>
            </p:cNvPr>
            <p:cNvGrpSpPr/>
            <p:nvPr/>
          </p:nvGrpSpPr>
          <p:grpSpPr>
            <a:xfrm>
              <a:off x="457200" y="5377115"/>
              <a:ext cx="7776864" cy="576064"/>
              <a:chOff x="611560" y="4869160"/>
              <a:chExt cx="7776864" cy="576064"/>
            </a:xfrm>
          </p:grpSpPr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EC3205B1-51B4-4130-9389-D065E99A07F7}"/>
                  </a:ext>
                </a:extLst>
              </p:cNvPr>
              <p:cNvSpPr/>
              <p:nvPr/>
            </p:nvSpPr>
            <p:spPr>
              <a:xfrm>
                <a:off x="611560" y="4869160"/>
                <a:ext cx="864096" cy="576064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006F782B-0FFA-4A58-9143-FF1E448A63EC}"/>
                  </a:ext>
                </a:extLst>
              </p:cNvPr>
              <p:cNvSpPr/>
              <p:nvPr/>
            </p:nvSpPr>
            <p:spPr>
              <a:xfrm>
                <a:off x="1475656" y="4869160"/>
                <a:ext cx="864096" cy="576064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6FF57D30-ACB1-4815-8484-72C956F198D8}"/>
                  </a:ext>
                </a:extLst>
              </p:cNvPr>
              <p:cNvSpPr/>
              <p:nvPr/>
            </p:nvSpPr>
            <p:spPr>
              <a:xfrm>
                <a:off x="2339752" y="4869160"/>
                <a:ext cx="864096" cy="576064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F969686E-F233-49FD-8B58-62149D7A7480}"/>
                  </a:ext>
                </a:extLst>
              </p:cNvPr>
              <p:cNvSpPr/>
              <p:nvPr/>
            </p:nvSpPr>
            <p:spPr>
              <a:xfrm>
                <a:off x="3203848" y="4869160"/>
                <a:ext cx="864096" cy="576064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84FBA25A-873F-46F8-A2C5-EDBE4294682C}"/>
                  </a:ext>
                </a:extLst>
              </p:cNvPr>
              <p:cNvSpPr/>
              <p:nvPr/>
            </p:nvSpPr>
            <p:spPr>
              <a:xfrm>
                <a:off x="4067944" y="4869160"/>
                <a:ext cx="864096" cy="576064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9009AC98-A6B5-4F08-A251-6C2C4F73DC4C}"/>
                  </a:ext>
                </a:extLst>
              </p:cNvPr>
              <p:cNvSpPr/>
              <p:nvPr/>
            </p:nvSpPr>
            <p:spPr>
              <a:xfrm>
                <a:off x="4932040" y="4869160"/>
                <a:ext cx="864096" cy="576064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1395B29D-046C-4F01-A513-23D2295C5C49}"/>
                  </a:ext>
                </a:extLst>
              </p:cNvPr>
              <p:cNvSpPr/>
              <p:nvPr/>
            </p:nvSpPr>
            <p:spPr>
              <a:xfrm>
                <a:off x="5796136" y="4869160"/>
                <a:ext cx="864096" cy="576064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F95DB0B5-5C8D-4B50-8747-AB738891070C}"/>
                  </a:ext>
                </a:extLst>
              </p:cNvPr>
              <p:cNvSpPr/>
              <p:nvPr/>
            </p:nvSpPr>
            <p:spPr>
              <a:xfrm>
                <a:off x="6660232" y="4869160"/>
                <a:ext cx="864096" cy="576064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E823C177-FD22-4269-B0A7-894981B4FC93}"/>
                  </a:ext>
                </a:extLst>
              </p:cNvPr>
              <p:cNvSpPr/>
              <p:nvPr/>
            </p:nvSpPr>
            <p:spPr>
              <a:xfrm>
                <a:off x="7524328" y="4869160"/>
                <a:ext cx="864096" cy="576064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3" name="Стрелка: вниз 12">
              <a:extLst>
                <a:ext uri="{FF2B5EF4-FFF2-40B4-BE49-F238E27FC236}">
                  <a16:creationId xmlns:a16="http://schemas.microsoft.com/office/drawing/2014/main" id="{AA354C17-333D-4294-8AF0-F04B31D0A922}"/>
                </a:ext>
              </a:extLst>
            </p:cNvPr>
            <p:cNvSpPr/>
            <p:nvPr/>
          </p:nvSpPr>
          <p:spPr>
            <a:xfrm>
              <a:off x="755576" y="4800514"/>
              <a:ext cx="360040" cy="50405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4F5CB1C-21C6-4347-A158-2BA62609ABFB}"/>
                </a:ext>
              </a:extLst>
            </p:cNvPr>
            <p:cNvSpPr txBox="1"/>
            <p:nvPr/>
          </p:nvSpPr>
          <p:spPr>
            <a:xfrm>
              <a:off x="354360" y="4358637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IEnumerator</a:t>
              </a:r>
              <a:r>
                <a:rPr lang="en-US" dirty="0"/>
                <a:t>&lt;T&gt; e</a:t>
              </a:r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B569E4-46E7-46AD-9606-C165E0C13773}"/>
                </a:ext>
              </a:extLst>
            </p:cNvPr>
            <p:cNvSpPr txBox="1"/>
            <p:nvPr/>
          </p:nvSpPr>
          <p:spPr>
            <a:xfrm>
              <a:off x="1727785" y="6102588"/>
              <a:ext cx="4248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IEnumerable</a:t>
              </a:r>
              <a:r>
                <a:rPr lang="en-US" dirty="0"/>
                <a:t>&lt;T&gt;.</a:t>
              </a:r>
              <a:r>
                <a:rPr lang="en-US" dirty="0" err="1"/>
                <a:t>GetEnumerator</a:t>
              </a:r>
              <a:r>
                <a:rPr lang="en-US" dirty="0"/>
                <a:t>()</a:t>
              </a:r>
              <a:endParaRPr lang="ru-RU" dirty="0"/>
            </a:p>
          </p:txBody>
        </p:sp>
        <p:sp>
          <p:nvSpPr>
            <p:cNvPr id="18" name="Облачко с текстом: прямоугольное 17">
              <a:extLst>
                <a:ext uri="{FF2B5EF4-FFF2-40B4-BE49-F238E27FC236}">
                  <a16:creationId xmlns:a16="http://schemas.microsoft.com/office/drawing/2014/main" id="{875024C9-3113-4865-9DA4-68E03C4D32BA}"/>
                </a:ext>
              </a:extLst>
            </p:cNvPr>
            <p:cNvSpPr/>
            <p:nvPr/>
          </p:nvSpPr>
          <p:spPr>
            <a:xfrm>
              <a:off x="2468251" y="4005064"/>
              <a:ext cx="3508005" cy="1222642"/>
            </a:xfrm>
            <a:prstGeom prst="wedgeRectCallout">
              <a:avLst>
                <a:gd name="adj1" fmla="val -62031"/>
                <a:gd name="adj2" fmla="val -9602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Reset()</a:t>
              </a:r>
            </a:p>
            <a:p>
              <a:pPr algn="ctr"/>
              <a:r>
                <a:rPr lang="en-US" dirty="0" err="1"/>
                <a:t>MoveNext</a:t>
              </a:r>
              <a:r>
                <a:rPr lang="en-US" dirty="0"/>
                <a:t>()</a:t>
              </a:r>
            </a:p>
            <a:p>
              <a:pPr algn="ctr"/>
              <a:r>
                <a:rPr lang="en-US" dirty="0"/>
                <a:t>object Current</a:t>
              </a:r>
            </a:p>
            <a:p>
              <a:pPr algn="ctr"/>
              <a:r>
                <a:rPr lang="en-US" dirty="0" err="1"/>
                <a:t>IEnumerator</a:t>
              </a:r>
              <a:r>
                <a:rPr lang="en-US" dirty="0"/>
                <a:t>&lt;T&gt;Current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6601338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Итератор представляет собой блок кода, задающий последовательность перебора элементов объекта.  </a:t>
            </a:r>
          </a:p>
          <a:p>
            <a:r>
              <a:rPr lang="ru-RU" dirty="0"/>
              <a:t>На каждом проходе цикла </a:t>
            </a:r>
            <a:r>
              <a:rPr lang="ru-RU" dirty="0" err="1"/>
              <a:t>foreach</a:t>
            </a:r>
            <a:r>
              <a:rPr lang="ru-RU" dirty="0"/>
              <a:t> выполняется один шаг итератора, заканчивающийся выдачей очередного значения. </a:t>
            </a:r>
          </a:p>
          <a:p>
            <a:r>
              <a:rPr lang="ru-RU" dirty="0"/>
              <a:t>Выдача значения выполняется с помощью ключевого слова </a:t>
            </a:r>
            <a:r>
              <a:rPr lang="ru-RU" dirty="0" err="1"/>
              <a:t>yield</a:t>
            </a:r>
            <a:r>
              <a:rPr lang="ru-RU" dirty="0"/>
              <a:t>:</a:t>
            </a:r>
          </a:p>
          <a:p>
            <a:pPr lvl="1"/>
            <a:r>
              <a:rPr lang="ru-RU" dirty="0" err="1"/>
              <a:t>yield</a:t>
            </a:r>
            <a:r>
              <a:rPr lang="ru-RU" dirty="0"/>
              <a:t> </a:t>
            </a:r>
            <a:r>
              <a:rPr lang="ru-RU" dirty="0" err="1"/>
              <a:t>return</a:t>
            </a:r>
            <a:r>
              <a:rPr lang="ru-RU" dirty="0"/>
              <a:t>: определяет возвращаемый элемент;</a:t>
            </a:r>
          </a:p>
          <a:p>
            <a:pPr lvl="1"/>
            <a:r>
              <a:rPr lang="ru-RU" dirty="0" err="1"/>
              <a:t>yield</a:t>
            </a:r>
            <a:r>
              <a:rPr lang="ru-RU" dirty="0"/>
              <a:t> </a:t>
            </a:r>
            <a:r>
              <a:rPr lang="ru-RU" dirty="0" err="1"/>
              <a:t>break</a:t>
            </a:r>
            <a:r>
              <a:rPr lang="ru-RU" dirty="0"/>
              <a:t>: указывает, что последовательность больше не имеет элементов.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8794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41A3841-0744-4A67-9DA3-64F0EF0DAF8F}"/>
              </a:ext>
            </a:extLst>
          </p:cNvPr>
          <p:cNvSpPr/>
          <p:nvPr/>
        </p:nvSpPr>
        <p:spPr>
          <a:xfrm>
            <a:off x="5004048" y="4971993"/>
            <a:ext cx="3960440" cy="79208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в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//реализовать необобщенный нумератор </a:t>
            </a:r>
          </a:p>
          <a:p>
            <a:pPr marL="0" indent="0">
              <a:buNone/>
            </a:pPr>
            <a:r>
              <a:rPr lang="en-US" dirty="0" err="1"/>
              <a:t>IEnumerator</a:t>
            </a:r>
            <a:r>
              <a:rPr lang="en-US" dirty="0"/>
              <a:t> </a:t>
            </a:r>
            <a:r>
              <a:rPr lang="en-US" dirty="0" err="1"/>
              <a:t>IEnumerable</a:t>
            </a:r>
            <a:r>
              <a:rPr lang="ru-RU" dirty="0"/>
              <a:t>.</a:t>
            </a:r>
            <a:r>
              <a:rPr lang="en-US" dirty="0" err="1"/>
              <a:t>GetEnumerator</a:t>
            </a:r>
            <a:r>
              <a:rPr lang="ru-RU" dirty="0"/>
              <a:t>()        </a:t>
            </a:r>
          </a:p>
          <a:p>
            <a:pPr marL="0" indent="0">
              <a:buNone/>
            </a:pPr>
            <a:r>
              <a:rPr lang="ru-RU" dirty="0"/>
              <a:t> {</a:t>
            </a:r>
          </a:p>
          <a:p>
            <a:pPr marL="0" indent="0">
              <a:buNone/>
            </a:pPr>
            <a:r>
              <a:rPr lang="ru-RU" dirty="0"/>
              <a:t>            </a:t>
            </a:r>
            <a:r>
              <a:rPr lang="en-US" dirty="0"/>
              <a:t>return </a:t>
            </a:r>
            <a:r>
              <a:rPr lang="en-US" dirty="0" err="1"/>
              <a:t>GetEnumerator</a:t>
            </a:r>
            <a:r>
              <a:rPr lang="en-US" dirty="0"/>
              <a:t>();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//</a:t>
            </a:r>
            <a:r>
              <a:rPr lang="ru-RU" dirty="0"/>
              <a:t>реализовать обобщенный нумератор 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IEnumerator</a:t>
            </a:r>
            <a:r>
              <a:rPr lang="en-US" dirty="0"/>
              <a:t>&lt;T&gt; </a:t>
            </a:r>
            <a:r>
              <a:rPr lang="en-US" dirty="0" err="1"/>
              <a:t>GetEnumerator</a:t>
            </a:r>
            <a:r>
              <a:rPr lang="en-US" dirty="0"/>
              <a:t>()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Point&lt;T&gt; current = beg;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while (current!= null)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{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    yield return </a:t>
            </a:r>
            <a:r>
              <a:rPr lang="en-US" dirty="0" err="1"/>
              <a:t>current.Data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    current = </a:t>
            </a:r>
            <a:r>
              <a:rPr lang="en-US" dirty="0" err="1"/>
              <a:t>current.next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    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      }</a:t>
            </a:r>
            <a:endParaRPr lang="ru-RU" dirty="0"/>
          </a:p>
          <a:p>
            <a:endParaRPr lang="ru-RU" dirty="0"/>
          </a:p>
        </p:txBody>
      </p:sp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AFB59454-8CD0-4F7C-AEE1-E11DF02BDBE0}"/>
              </a:ext>
            </a:extLst>
          </p:cNvPr>
          <p:cNvSpPr/>
          <p:nvPr/>
        </p:nvSpPr>
        <p:spPr>
          <a:xfrm>
            <a:off x="4605469" y="5276664"/>
            <a:ext cx="648072" cy="21602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535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Итераторы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ru-RU" dirty="0" err="1"/>
              <a:t>foreach</a:t>
            </a:r>
            <a:r>
              <a:rPr lang="ru-RU" dirty="0"/>
              <a:t> получит итератор с помощью метода </a:t>
            </a:r>
            <a:r>
              <a:rPr lang="en-US" dirty="0" err="1"/>
              <a:t>IEnumerator</a:t>
            </a:r>
            <a:r>
              <a:rPr lang="ru-RU" dirty="0"/>
              <a:t>&lt;</a:t>
            </a:r>
            <a:r>
              <a:rPr lang="en-US" dirty="0"/>
              <a:t>T</a:t>
            </a:r>
            <a:r>
              <a:rPr lang="ru-RU" dirty="0"/>
              <a:t>&gt; </a:t>
            </a:r>
            <a:r>
              <a:rPr lang="en-US" dirty="0" err="1"/>
              <a:t>GetEnumerator</a:t>
            </a:r>
            <a:r>
              <a:rPr lang="ru-RU" dirty="0"/>
              <a:t>() и с его помощью будет перебирать элементы коллекции.</a:t>
            </a:r>
          </a:p>
          <a:p>
            <a:pPr marL="0" indent="0">
              <a:buNone/>
            </a:pPr>
            <a:r>
              <a:rPr lang="en-US" dirty="0"/>
              <a:t>foreach (</a:t>
            </a:r>
            <a:r>
              <a:rPr lang="en-US" b="1" dirty="0">
                <a:solidFill>
                  <a:srgbClr val="FF0000"/>
                </a:solidFill>
              </a:rPr>
              <a:t>Person</a:t>
            </a:r>
            <a:r>
              <a:rPr lang="en-US" dirty="0"/>
              <a:t> p2 in c)// </a:t>
            </a:r>
            <a:r>
              <a:rPr lang="ru-RU" dirty="0"/>
              <a:t>вместо Т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Console.WriteLine</a:t>
            </a:r>
            <a:r>
              <a:rPr lang="en-US" dirty="0"/>
              <a:t>(p2.ToString());</a:t>
            </a:r>
            <a:endParaRPr lang="ru-RU" dirty="0"/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40FE09D-AFC3-4877-B8ED-643DECBD7B3E}"/>
              </a:ext>
            </a:extLst>
          </p:cNvPr>
          <p:cNvSpPr/>
          <p:nvPr/>
        </p:nvSpPr>
        <p:spPr>
          <a:xfrm>
            <a:off x="5076056" y="3063461"/>
            <a:ext cx="3429904" cy="73107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Переход в </a:t>
            </a:r>
            <a:r>
              <a:rPr lang="en-US" dirty="0" err="1"/>
              <a:t>GetEnumerator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77A363AB-1D3D-461A-8E60-0B4957AF7385}"/>
              </a:ext>
            </a:extLst>
          </p:cNvPr>
          <p:cNvSpPr/>
          <p:nvPr/>
        </p:nvSpPr>
        <p:spPr>
          <a:xfrm rot="20035280">
            <a:off x="4644007" y="3445639"/>
            <a:ext cx="561257" cy="19938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37417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08151-8295-4FA8-958B-4F9D95317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Именованный итератор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981BF6-BCF7-499E-9E74-82F38E585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yield </a:t>
            </a:r>
            <a:r>
              <a:rPr lang="ru-RU" dirty="0"/>
              <a:t>можно использовать внутри любого метода, который возвращает объект типа </a:t>
            </a:r>
            <a:r>
              <a:rPr lang="en-US" dirty="0" err="1"/>
              <a:t>IEnumerable</a:t>
            </a:r>
            <a:r>
              <a:rPr lang="en-US" dirty="0"/>
              <a:t>.</a:t>
            </a:r>
          </a:p>
          <a:p>
            <a:r>
              <a:rPr lang="ru-RU" dirty="0"/>
              <a:t>Такие методы называют именованными итераторами</a:t>
            </a:r>
          </a:p>
        </p:txBody>
      </p:sp>
    </p:spTree>
    <p:extLst>
      <p:ext uri="{BB962C8B-B14F-4D97-AF65-F5344CB8AC3E}">
        <p14:creationId xmlns:p14="http://schemas.microsoft.com/office/powerpoint/2010/main" val="8324946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08151-8295-4FA8-958B-4F9D95317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Именованный итератор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BFC71D8-A3A8-4CA8-B635-2C240D095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2" y="1300156"/>
            <a:ext cx="5207267" cy="5282462"/>
          </a:xfr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B5E86CC-38BA-4329-8319-730A15C172BE}"/>
              </a:ext>
            </a:extLst>
          </p:cNvPr>
          <p:cNvSpPr/>
          <p:nvPr/>
        </p:nvSpPr>
        <p:spPr>
          <a:xfrm>
            <a:off x="6948264" y="2564904"/>
            <a:ext cx="1872208" cy="2448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8B82ACB-9986-4B15-A38D-EFB4C9EECE8C}"/>
              </a:ext>
            </a:extLst>
          </p:cNvPr>
          <p:cNvSpPr/>
          <p:nvPr/>
        </p:nvSpPr>
        <p:spPr>
          <a:xfrm>
            <a:off x="7092280" y="2780928"/>
            <a:ext cx="93610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9903247-41AA-4B54-BF40-DD28C1A93978}"/>
              </a:ext>
            </a:extLst>
          </p:cNvPr>
          <p:cNvSpPr/>
          <p:nvPr/>
        </p:nvSpPr>
        <p:spPr>
          <a:xfrm>
            <a:off x="7121121" y="3355749"/>
            <a:ext cx="936104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animals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516D6D6-C1EF-465D-8F34-A3DB2E320DA0}"/>
              </a:ext>
            </a:extLst>
          </p:cNvPr>
          <p:cNvSpPr/>
          <p:nvPr/>
        </p:nvSpPr>
        <p:spPr>
          <a:xfrm>
            <a:off x="7133443" y="3949700"/>
            <a:ext cx="39088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B47C01E-2747-42C2-B3A6-4B3E4A6F42A0}"/>
              </a:ext>
            </a:extLst>
          </p:cNvPr>
          <p:cNvSpPr/>
          <p:nvPr/>
        </p:nvSpPr>
        <p:spPr>
          <a:xfrm>
            <a:off x="7506150" y="3949700"/>
            <a:ext cx="39088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B06A2FF-FE5C-4170-B5B7-E856E8158F85}"/>
              </a:ext>
            </a:extLst>
          </p:cNvPr>
          <p:cNvSpPr/>
          <p:nvPr/>
        </p:nvSpPr>
        <p:spPr>
          <a:xfrm>
            <a:off x="7901044" y="3949700"/>
            <a:ext cx="390886" cy="360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FEDBEE9F-DF23-4891-BF91-CBB0D2BFCF27}"/>
              </a:ext>
            </a:extLst>
          </p:cNvPr>
          <p:cNvCxnSpPr/>
          <p:nvPr/>
        </p:nvCxnSpPr>
        <p:spPr>
          <a:xfrm>
            <a:off x="7164288" y="3715789"/>
            <a:ext cx="0" cy="2255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3872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4FD80-FDBA-42B1-AC2A-70A89588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Именованный итератор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2DFAD64-82DC-461C-984C-6176F426C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952972"/>
            <a:ext cx="7522690" cy="3492251"/>
          </a:xfrm>
        </p:spPr>
      </p:pic>
    </p:spTree>
    <p:extLst>
      <p:ext uri="{BB962C8B-B14F-4D97-AF65-F5344CB8AC3E}">
        <p14:creationId xmlns:p14="http://schemas.microsoft.com/office/powerpoint/2010/main" val="9973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A3EBB9-3380-40A5-BDDB-01BB35F13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</a:t>
            </a:r>
            <a:r>
              <a:rPr lang="ru-RU" dirty="0"/>
              <a:t>и ссылочные 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057304-0DEA-4D3F-9946-3C1D09230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5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Начиная с версии </a:t>
            </a:r>
            <a:r>
              <a:rPr lang="en-US" dirty="0"/>
              <a:t>C# 8.0 </a:t>
            </a:r>
            <a:r>
              <a:rPr lang="ru-RU" dirty="0"/>
              <a:t>в язык была введена концепция ссылочных </a:t>
            </a:r>
            <a:r>
              <a:rPr lang="en-US" b="1" dirty="0"/>
              <a:t>nullable-</a:t>
            </a:r>
            <a:r>
              <a:rPr lang="ru-RU" b="1" dirty="0"/>
              <a:t>типов </a:t>
            </a:r>
            <a:r>
              <a:rPr lang="ru-RU" dirty="0"/>
              <a:t>и </a:t>
            </a:r>
            <a:r>
              <a:rPr lang="en-US" b="1" dirty="0"/>
              <a:t>nullable-</a:t>
            </a:r>
            <a:r>
              <a:rPr lang="ru-RU" b="1" dirty="0"/>
              <a:t>контекста</a:t>
            </a:r>
            <a:r>
              <a:rPr lang="ru-RU" dirty="0"/>
              <a:t>, в котором можно использовать ссылочные </a:t>
            </a:r>
            <a:r>
              <a:rPr lang="en-US" dirty="0"/>
              <a:t>nullable-</a:t>
            </a:r>
            <a:r>
              <a:rPr lang="ru-RU" dirty="0"/>
              <a:t>типы.</a:t>
            </a:r>
          </a:p>
          <a:p>
            <a:endParaRPr lang="ru-RU" dirty="0"/>
          </a:p>
          <a:p>
            <a:r>
              <a:rPr lang="ru-RU" dirty="0"/>
              <a:t>Для </a:t>
            </a:r>
            <a:r>
              <a:rPr lang="ru-RU" dirty="0" err="1"/>
              <a:t>nullable</a:t>
            </a:r>
            <a:r>
              <a:rPr lang="ru-RU" dirty="0"/>
              <a:t>-контекста характерны следующие особенности: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ru-RU" dirty="0"/>
              <a:t>Переменную ссылочного типа следует инициализировать конкретным значением, ей не следует присваивать значение </a:t>
            </a:r>
            <a:r>
              <a:rPr lang="ru-RU" dirty="0" err="1"/>
              <a:t>null</a:t>
            </a:r>
            <a:endParaRPr lang="ru-RU" dirty="0"/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ru-RU" dirty="0"/>
              <a:t>Переменной ссылочного </a:t>
            </a:r>
            <a:r>
              <a:rPr lang="ru-RU" dirty="0" err="1"/>
              <a:t>nullable</a:t>
            </a:r>
            <a:r>
              <a:rPr lang="ru-RU" dirty="0"/>
              <a:t>-типа можно присвоить значение </a:t>
            </a:r>
            <a:r>
              <a:rPr lang="ru-RU" dirty="0" err="1"/>
              <a:t>null</a:t>
            </a:r>
            <a:r>
              <a:rPr lang="ru-RU" dirty="0"/>
              <a:t>, но перед использование необходимо проверять ее на значение </a:t>
            </a:r>
            <a:r>
              <a:rPr lang="ru-RU" dirty="0" err="1"/>
              <a:t>null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36759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976103-8883-480B-B10E-6BA454D3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Именованный итератор для дерева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0453CF4-64C0-42E4-941F-025EE7598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9592" y="1916832"/>
            <a:ext cx="7273946" cy="388843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9BAF823-2280-4F0E-8DD5-536EDA608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502" y="6021288"/>
            <a:ext cx="7409158" cy="56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01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A3EBB9-3380-40A5-BDDB-01BB35F13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</a:t>
            </a:r>
            <a:r>
              <a:rPr lang="ru-RU" dirty="0"/>
              <a:t>и ссылочные типы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8EE754-8E88-4031-9D86-A34711142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611564"/>
            <a:ext cx="6027942" cy="2522439"/>
          </a:xfrm>
          <a:prstGeom prst="rect">
            <a:avLst/>
          </a:prstGeom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525FC1B7-86AC-48F7-B9F2-F3BA97AC8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46236"/>
          </a:xfrm>
        </p:spPr>
        <p:txBody>
          <a:bodyPr/>
          <a:lstStyle/>
          <a:p>
            <a:r>
              <a:rPr lang="ru-RU" dirty="0" err="1"/>
              <a:t>nullable</a:t>
            </a:r>
            <a:r>
              <a:rPr lang="ru-RU" dirty="0"/>
              <a:t>-контекст - это опция, которой мы можем управлять.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8E2C087-0DA0-42C1-9B14-04C0EF6BF3EA}"/>
              </a:ext>
            </a:extLst>
          </p:cNvPr>
          <p:cNvSpPr/>
          <p:nvPr/>
        </p:nvSpPr>
        <p:spPr>
          <a:xfrm>
            <a:off x="6804248" y="5013176"/>
            <a:ext cx="1882552" cy="1120827"/>
          </a:xfrm>
          <a:prstGeom prst="wedgeRectCallout">
            <a:avLst>
              <a:gd name="adj1" fmla="val -148247"/>
              <a:gd name="adj2" fmla="val -29724"/>
            </a:avLst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Nullable - </a:t>
            </a:r>
            <a:r>
              <a:rPr lang="ru-RU" dirty="0"/>
              <a:t>контекст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70960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7157</TotalTime>
  <Words>7014</Words>
  <Application>Microsoft Office PowerPoint</Application>
  <PresentationFormat>Экран (4:3)</PresentationFormat>
  <Paragraphs>1073</Paragraphs>
  <Slides>80</Slides>
  <Notes>36</Notes>
  <HiddenSlides>11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80</vt:i4>
      </vt:variant>
    </vt:vector>
  </HeadingPairs>
  <TitlesOfParts>
    <vt:vector size="90" baseType="lpstr">
      <vt:lpstr>-apple-system</vt:lpstr>
      <vt:lpstr>Arial</vt:lpstr>
      <vt:lpstr>Calibri</vt:lpstr>
      <vt:lpstr>Inter</vt:lpstr>
      <vt:lpstr>PT Serif</vt:lpstr>
      <vt:lpstr>Symbol</vt:lpstr>
      <vt:lpstr>system-ui</vt:lpstr>
      <vt:lpstr>Times New Roman</vt:lpstr>
      <vt:lpstr>verdana</vt:lpstr>
      <vt:lpstr>Тема Office</vt:lpstr>
      <vt:lpstr>Динамические структуры данных</vt:lpstr>
      <vt:lpstr>Физическое представление данных</vt:lpstr>
      <vt:lpstr>Основные структуры данных</vt:lpstr>
      <vt:lpstr>Массив</vt:lpstr>
      <vt:lpstr>Массивы в С#</vt:lpstr>
      <vt:lpstr>Связный список</vt:lpstr>
      <vt:lpstr>Динамические структуры данных в С#</vt:lpstr>
      <vt:lpstr>Null и ссылочные типы</vt:lpstr>
      <vt:lpstr>Null и ссылочные типы</vt:lpstr>
      <vt:lpstr>Проверка на null</vt:lpstr>
      <vt:lpstr>Условный null</vt:lpstr>
      <vt:lpstr>Линейный однонаправленный список</vt:lpstr>
      <vt:lpstr>Линейный однонаправленный список</vt:lpstr>
      <vt:lpstr>Линейный однонаправленный список</vt:lpstr>
      <vt:lpstr>Создание элемента списка</vt:lpstr>
      <vt:lpstr>Создание списка из n элементов</vt:lpstr>
      <vt:lpstr>Создание списка из n элементов</vt:lpstr>
      <vt:lpstr>Перебор элементов списка</vt:lpstr>
      <vt:lpstr>Удаление элемента с заданным номером</vt:lpstr>
      <vt:lpstr>Добавление элемента с заданным номером</vt:lpstr>
      <vt:lpstr>Двунаправленные списки</vt:lpstr>
      <vt:lpstr>Лабораторная работа №12</vt:lpstr>
      <vt:lpstr>Клонирование коллекции</vt:lpstr>
      <vt:lpstr>Хеш-таблицы</vt:lpstr>
      <vt:lpstr>Хеш-таблица</vt:lpstr>
      <vt:lpstr>Хеш-таблица с цепочками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Хеш-таблица с прямой адресацией</vt:lpstr>
      <vt:lpstr>Лабораторная работа №12</vt:lpstr>
      <vt:lpstr>Бинарное дерево </vt:lpstr>
      <vt:lpstr>Бинарные деревья</vt:lpstr>
      <vt:lpstr>Бинарные деревья</vt:lpstr>
      <vt:lpstr>Какие еще бывают деревья</vt:lpstr>
      <vt:lpstr>Бинарные деревья</vt:lpstr>
      <vt:lpstr>Бинарные деревья</vt:lpstr>
      <vt:lpstr>Обход слева направо (рекурсия)</vt:lpstr>
      <vt:lpstr>Обход сверху вниз (рекурсия)</vt:lpstr>
      <vt:lpstr>Обход снизу вверх (рекурсия)</vt:lpstr>
      <vt:lpstr>Итеративные обходы</vt:lpstr>
      <vt:lpstr>Формирование идеально сбалансированного дерева (рекурсия)</vt:lpstr>
      <vt:lpstr>Печать дерева по уровням</vt:lpstr>
      <vt:lpstr>Дерево поиска</vt:lpstr>
      <vt:lpstr>Формирование дерева поиска</vt:lpstr>
      <vt:lpstr>Удаление элемента из дерева</vt:lpstr>
      <vt:lpstr>Лабораторная работа №12  </vt:lpstr>
      <vt:lpstr>Презентация PowerPoint</vt:lpstr>
      <vt:lpstr>Стандартные коллекции + АТД+ структуры данных</vt:lpstr>
      <vt:lpstr>Лабораторная работа №12 Классы-коллекции, создаваемые пользователем </vt:lpstr>
      <vt:lpstr>Удаление объектов</vt:lpstr>
      <vt:lpstr>Удаление объектов</vt:lpstr>
      <vt:lpstr>Деструктор</vt:lpstr>
      <vt:lpstr>Проблема</vt:lpstr>
      <vt:lpstr>Интерфейс IDisposable</vt:lpstr>
      <vt:lpstr>Интерфейс IDisposable</vt:lpstr>
      <vt:lpstr>Интерфейс IDisposable</vt:lpstr>
      <vt:lpstr>Комбинированный подход</vt:lpstr>
      <vt:lpstr>Доступ к элементам коллекций с помощью нумератора</vt:lpstr>
      <vt:lpstr>Интерфейс IEnumerator </vt:lpstr>
      <vt:lpstr>Интерфейс IDictionaryEnumerator </vt:lpstr>
      <vt:lpstr>Интерфейс IEnumerable</vt:lpstr>
      <vt:lpstr>Обобщенные интерфейсы</vt:lpstr>
      <vt:lpstr>Обобщенные интерфейсы</vt:lpstr>
      <vt:lpstr>Пример: локальный класс MyNumerator  для перебора коллекции</vt:lpstr>
      <vt:lpstr>Пример: локальный класс MyNumerator  для перебора коллекции</vt:lpstr>
      <vt:lpstr>Пример: локальный класс MyNumerator  для перебора коллекции</vt:lpstr>
      <vt:lpstr>Пример: локальный класс MyNumerator  для перебора коллекции</vt:lpstr>
      <vt:lpstr>Пример: локальный класс MyNumerator  для перебора коллекции</vt:lpstr>
      <vt:lpstr>Пример: локальный класс MyNumerator  для перебора коллекции</vt:lpstr>
      <vt:lpstr>Итераторы</vt:lpstr>
      <vt:lpstr>Итераторы</vt:lpstr>
      <vt:lpstr>Итераторы</vt:lpstr>
      <vt:lpstr>Именованный итератор</vt:lpstr>
      <vt:lpstr>Именованный итератор</vt:lpstr>
      <vt:lpstr>Именованный итератор</vt:lpstr>
      <vt:lpstr>Именованный итератор для дерева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Динамические структуры данных</dc:title>
  <dc:creator>Ольга</dc:creator>
  <cp:lastModifiedBy>Olga Vikenteva</cp:lastModifiedBy>
  <cp:revision>70</cp:revision>
  <dcterms:created xsi:type="dcterms:W3CDTF">2017-01-14T04:26:19Z</dcterms:created>
  <dcterms:modified xsi:type="dcterms:W3CDTF">2024-04-29T11:20:17Z</dcterms:modified>
</cp:coreProperties>
</file>