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85" r:id="rId9"/>
    <p:sldId id="264" r:id="rId10"/>
    <p:sldId id="265" r:id="rId11"/>
    <p:sldId id="271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86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>
      <p:cViewPr varScale="1">
        <p:scale>
          <a:sx n="78" d="100"/>
          <a:sy n="78" d="100"/>
        </p:scale>
        <p:origin x="1584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B27A-260F-4F32-B4A0-D8C073694E69}" type="datetimeFigureOut">
              <a:rPr lang="ru-RU" smtClean="0"/>
              <a:pPr/>
              <a:t>06.11.2023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0597-8571-4E5D-A1FF-FE995B41CB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B27A-260F-4F32-B4A0-D8C073694E69}" type="datetimeFigureOut">
              <a:rPr lang="ru-RU" smtClean="0"/>
              <a:pPr/>
              <a:t>06.11.2023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0597-8571-4E5D-A1FF-FE995B41CB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B27A-260F-4F32-B4A0-D8C073694E69}" type="datetimeFigureOut">
              <a:rPr lang="ru-RU" smtClean="0"/>
              <a:pPr/>
              <a:t>06.11.2023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0597-8571-4E5D-A1FF-FE995B41CB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B27A-260F-4F32-B4A0-D8C073694E69}" type="datetimeFigureOut">
              <a:rPr lang="ru-RU" smtClean="0"/>
              <a:pPr/>
              <a:t>06.11.2023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0597-8571-4E5D-A1FF-FE995B41CB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B27A-260F-4F32-B4A0-D8C073694E69}" type="datetimeFigureOut">
              <a:rPr lang="ru-RU" smtClean="0"/>
              <a:pPr/>
              <a:t>06.11.2023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0597-8571-4E5D-A1FF-FE995B41CB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B27A-260F-4F32-B4A0-D8C073694E69}" type="datetimeFigureOut">
              <a:rPr lang="ru-RU" smtClean="0"/>
              <a:pPr/>
              <a:t>06.11.2023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0597-8571-4E5D-A1FF-FE995B41CB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B27A-260F-4F32-B4A0-D8C073694E69}" type="datetimeFigureOut">
              <a:rPr lang="ru-RU" smtClean="0"/>
              <a:pPr/>
              <a:t>06.11.2023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0597-8571-4E5D-A1FF-FE995B41CB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B27A-260F-4F32-B4A0-D8C073694E69}" type="datetimeFigureOut">
              <a:rPr lang="ru-RU" smtClean="0"/>
              <a:pPr/>
              <a:t>06.11.2023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0597-8571-4E5D-A1FF-FE995B41CB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B27A-260F-4F32-B4A0-D8C073694E69}" type="datetimeFigureOut">
              <a:rPr lang="ru-RU" smtClean="0"/>
              <a:pPr/>
              <a:t>06.11.2023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0597-8571-4E5D-A1FF-FE995B41CB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B27A-260F-4F32-B4A0-D8C073694E69}" type="datetimeFigureOut">
              <a:rPr lang="ru-RU" smtClean="0"/>
              <a:pPr/>
              <a:t>06.11.2023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0597-8571-4E5D-A1FF-FE995B41CB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B27A-260F-4F32-B4A0-D8C073694E69}" type="datetimeFigureOut">
              <a:rPr lang="ru-RU" smtClean="0"/>
              <a:pPr/>
              <a:t>06.11.2023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0597-8571-4E5D-A1FF-FE995B41CB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9B27A-260F-4F32-B4A0-D8C073694E69}" type="datetimeFigureOut">
              <a:rPr lang="ru-RU" smtClean="0"/>
              <a:pPr/>
              <a:t>06.11.2023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B0597-8571-4E5D-A1FF-FE995B41CB7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Тема 5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Перебор элементов массива</a:t>
            </a:r>
            <a:r>
              <a:rPr lang="en-US" dirty="0"/>
              <a:t> </a:t>
            </a:r>
            <a:r>
              <a:rPr lang="ru-RU" dirty="0"/>
              <a:t>по одному элементу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for</a:t>
            </a:r>
            <a:r>
              <a:rPr lang="ru-RU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ru-RU" dirty="0"/>
              <a:t>=0;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ru-RU" dirty="0"/>
              <a:t>&lt;</a:t>
            </a:r>
            <a:r>
              <a:rPr lang="en-US" dirty="0" err="1"/>
              <a:t>arr.Length</a:t>
            </a:r>
            <a:r>
              <a:rPr lang="ru-RU" dirty="0"/>
              <a:t>;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ru-RU" dirty="0"/>
              <a:t>++)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		</a:t>
            </a:r>
            <a:r>
              <a:rPr lang="ru-RU" dirty="0"/>
              <a:t>&lt;обработка  </a:t>
            </a:r>
            <a:r>
              <a:rPr lang="en-US" dirty="0" err="1"/>
              <a:t>arr</a:t>
            </a:r>
            <a:r>
              <a:rPr lang="ru-RU" dirty="0"/>
              <a:t>[</a:t>
            </a:r>
            <a:r>
              <a:rPr lang="en-US" dirty="0" err="1"/>
              <a:t>i</a:t>
            </a:r>
            <a:r>
              <a:rPr lang="ru-RU" dirty="0"/>
              <a:t>]&gt;</a:t>
            </a:r>
          </a:p>
          <a:p>
            <a:r>
              <a:rPr lang="en-US" dirty="0"/>
              <a:t>for(int </a:t>
            </a:r>
            <a:r>
              <a:rPr lang="en-US" dirty="0" err="1"/>
              <a:t>i</a:t>
            </a:r>
            <a:r>
              <a:rPr lang="en-US" dirty="0"/>
              <a:t>= </a:t>
            </a:r>
            <a:r>
              <a:rPr lang="en-US" dirty="0" err="1"/>
              <a:t>arr.Length</a:t>
            </a:r>
            <a:r>
              <a:rPr lang="en-US" dirty="0"/>
              <a:t> -1; </a:t>
            </a:r>
            <a:r>
              <a:rPr lang="en-US" dirty="0" err="1"/>
              <a:t>i</a:t>
            </a:r>
            <a:r>
              <a:rPr lang="en-US" dirty="0"/>
              <a:t>&gt;=0; </a:t>
            </a:r>
            <a:r>
              <a:rPr lang="en-US" dirty="0" err="1"/>
              <a:t>i</a:t>
            </a:r>
            <a:r>
              <a:rPr lang="en-US" dirty="0"/>
              <a:t>--) </a:t>
            </a:r>
          </a:p>
          <a:p>
            <a:pPr marL="0" indent="0">
              <a:buNone/>
            </a:pPr>
            <a:r>
              <a:rPr lang="en-US" dirty="0"/>
              <a:t>		&lt;</a:t>
            </a:r>
            <a:r>
              <a:rPr lang="ru-RU" dirty="0"/>
              <a:t>обработка</a:t>
            </a:r>
            <a:r>
              <a:rPr lang="en-US" dirty="0"/>
              <a:t> 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]&gt;</a:t>
            </a:r>
            <a:endParaRPr lang="ru-RU" dirty="0"/>
          </a:p>
          <a:p>
            <a:pPr lvl="0"/>
            <a:r>
              <a:rPr lang="en-US" dirty="0"/>
              <a:t>for</a:t>
            </a:r>
            <a:r>
              <a:rPr lang="ru-RU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ru-RU" dirty="0"/>
              <a:t>=0;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ru-RU" dirty="0"/>
              <a:t>&lt;</a:t>
            </a:r>
            <a:r>
              <a:rPr lang="en-US" dirty="0"/>
              <a:t> </a:t>
            </a:r>
            <a:r>
              <a:rPr lang="en-US" dirty="0" err="1"/>
              <a:t>arr.Length</a:t>
            </a:r>
            <a:r>
              <a:rPr lang="ru-RU" dirty="0"/>
              <a:t>;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ru-RU" dirty="0"/>
              <a:t>+=</a:t>
            </a:r>
            <a:r>
              <a:rPr lang="en-US" dirty="0"/>
              <a:t>step</a:t>
            </a:r>
            <a:r>
              <a:rPr lang="ru-RU" dirty="0"/>
              <a:t>) 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		</a:t>
            </a:r>
            <a:r>
              <a:rPr lang="ru-RU" dirty="0"/>
              <a:t>&lt;обработка  </a:t>
            </a:r>
            <a:r>
              <a:rPr lang="en-US" dirty="0" err="1"/>
              <a:t>arr</a:t>
            </a:r>
            <a:r>
              <a:rPr lang="ru-RU" dirty="0"/>
              <a:t>[</a:t>
            </a:r>
            <a:r>
              <a:rPr lang="en-US" dirty="0" err="1"/>
              <a:t>i</a:t>
            </a:r>
            <a:r>
              <a:rPr lang="ru-RU" dirty="0"/>
              <a:t>]&gt;</a:t>
            </a:r>
          </a:p>
          <a:p>
            <a:r>
              <a:rPr lang="en-US" dirty="0"/>
              <a:t>for(int </a:t>
            </a:r>
            <a:r>
              <a:rPr lang="en-US" dirty="0" err="1"/>
              <a:t>i</a:t>
            </a:r>
            <a:r>
              <a:rPr lang="en-US" dirty="0"/>
              <a:t>= </a:t>
            </a:r>
            <a:r>
              <a:rPr lang="en-US" dirty="0" err="1"/>
              <a:t>arr.Length</a:t>
            </a:r>
            <a:r>
              <a:rPr lang="en-US" dirty="0"/>
              <a:t> -1; </a:t>
            </a:r>
            <a:r>
              <a:rPr lang="en-US" dirty="0" err="1"/>
              <a:t>i</a:t>
            </a:r>
            <a:r>
              <a:rPr lang="en-US" dirty="0"/>
              <a:t>&gt;=0; </a:t>
            </a:r>
            <a:r>
              <a:rPr lang="en-US" dirty="0" err="1"/>
              <a:t>i</a:t>
            </a:r>
            <a:r>
              <a:rPr lang="en-US" dirty="0"/>
              <a:t>-=step) </a:t>
            </a:r>
          </a:p>
          <a:p>
            <a:pPr marL="0" indent="0">
              <a:buNone/>
            </a:pPr>
            <a:r>
              <a:rPr lang="en-US" dirty="0"/>
              <a:t>		&lt;</a:t>
            </a:r>
            <a:r>
              <a:rPr lang="ru-RU" dirty="0"/>
              <a:t>обработка</a:t>
            </a:r>
            <a:r>
              <a:rPr lang="en-US" dirty="0"/>
              <a:t> 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]&gt;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Перебор элементов массива по два элемента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5906413" cy="5069160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US" dirty="0"/>
              <a:t>int left</a:t>
            </a:r>
            <a:r>
              <a:rPr lang="ru-RU" dirty="0"/>
              <a:t>=0,</a:t>
            </a:r>
            <a:r>
              <a:rPr lang="en-US" dirty="0" err="1"/>
              <a:t>rigth</a:t>
            </a:r>
            <a:r>
              <a:rPr lang="ru-RU" dirty="0"/>
              <a:t>=</a:t>
            </a:r>
            <a:r>
              <a:rPr lang="en-US" dirty="0"/>
              <a:t> </a:t>
            </a:r>
            <a:r>
              <a:rPr lang="en-US" dirty="0" err="1"/>
              <a:t>arr.Length</a:t>
            </a:r>
            <a:r>
              <a:rPr lang="en-US" dirty="0"/>
              <a:t> </a:t>
            </a:r>
            <a:r>
              <a:rPr lang="ru-RU" dirty="0"/>
              <a:t>-1;</a:t>
            </a:r>
            <a:br>
              <a:rPr lang="ru-RU" dirty="0"/>
            </a:br>
            <a:r>
              <a:rPr lang="en-US" dirty="0"/>
              <a:t>while</a:t>
            </a:r>
            <a:r>
              <a:rPr lang="ru-RU" dirty="0"/>
              <a:t> (</a:t>
            </a:r>
            <a:r>
              <a:rPr lang="en-US" dirty="0"/>
              <a:t>left</a:t>
            </a:r>
            <a:r>
              <a:rPr lang="ru-RU" dirty="0"/>
              <a:t>&lt;</a:t>
            </a:r>
            <a:r>
              <a:rPr lang="en-US" dirty="0"/>
              <a:t>right</a:t>
            </a:r>
            <a:r>
              <a:rPr lang="ru-RU" dirty="0"/>
              <a:t>)</a:t>
            </a:r>
          </a:p>
          <a:p>
            <a:pPr lvl="0">
              <a:buNone/>
            </a:pPr>
            <a:r>
              <a:rPr lang="en-US" dirty="0"/>
              <a:t>		</a:t>
            </a:r>
            <a:r>
              <a:rPr lang="ru-RU" dirty="0"/>
              <a:t>{</a:t>
            </a:r>
            <a:br>
              <a:rPr lang="ru-RU" dirty="0"/>
            </a:br>
            <a:r>
              <a:rPr lang="en-US" dirty="0"/>
              <a:t>		</a:t>
            </a:r>
            <a:r>
              <a:rPr lang="ru-RU" dirty="0"/>
              <a:t>&lt;обработка </a:t>
            </a:r>
            <a:r>
              <a:rPr lang="en-US" dirty="0" err="1"/>
              <a:t>arr</a:t>
            </a:r>
            <a:r>
              <a:rPr lang="ru-RU" dirty="0"/>
              <a:t>[</a:t>
            </a:r>
            <a:r>
              <a:rPr lang="en-US" dirty="0"/>
              <a:t>left</a:t>
            </a:r>
            <a:r>
              <a:rPr lang="ru-RU" dirty="0"/>
              <a:t>] и </a:t>
            </a:r>
            <a:r>
              <a:rPr lang="en-US" dirty="0" err="1"/>
              <a:t>arr</a:t>
            </a:r>
            <a:r>
              <a:rPr lang="ru-RU" dirty="0"/>
              <a:t>[</a:t>
            </a:r>
            <a:r>
              <a:rPr lang="en-US" dirty="0"/>
              <a:t>right</a:t>
            </a:r>
            <a:r>
              <a:rPr lang="ru-RU" dirty="0"/>
              <a:t>]&gt;;</a:t>
            </a:r>
            <a:br>
              <a:rPr lang="ru-RU" dirty="0"/>
            </a:br>
            <a:r>
              <a:rPr lang="en-US" dirty="0"/>
              <a:t>		left</a:t>
            </a:r>
            <a:r>
              <a:rPr lang="ru-RU" dirty="0"/>
              <a:t>++; </a:t>
            </a:r>
            <a:r>
              <a:rPr lang="en-US" dirty="0"/>
              <a:t>right</a:t>
            </a:r>
            <a:r>
              <a:rPr lang="ru-RU" dirty="0"/>
              <a:t>--;</a:t>
            </a:r>
          </a:p>
          <a:p>
            <a:pPr lvl="0">
              <a:buNone/>
            </a:pPr>
            <a:r>
              <a:rPr lang="en-US" dirty="0"/>
              <a:t>		</a:t>
            </a:r>
            <a:r>
              <a:rPr lang="ru-RU" dirty="0"/>
              <a:t>}</a:t>
            </a:r>
            <a:endParaRPr lang="en-US" dirty="0"/>
          </a:p>
          <a:p>
            <a:pPr lvl="0">
              <a:buNone/>
            </a:pPr>
            <a:endParaRPr lang="en-US" dirty="0"/>
          </a:p>
          <a:p>
            <a:pPr lvl="0">
              <a:buNone/>
            </a:pPr>
            <a:endParaRPr lang="ru-RU" dirty="0"/>
          </a:p>
          <a:p>
            <a:r>
              <a:rPr lang="ru-RU" dirty="0" err="1"/>
              <a:t>for</a:t>
            </a:r>
            <a:r>
              <a:rPr lang="ru-RU" dirty="0"/>
              <a:t>(</a:t>
            </a:r>
            <a:r>
              <a:rPr lang="en-US" dirty="0"/>
              <a:t>int </a:t>
            </a:r>
            <a:r>
              <a:rPr lang="ru-RU" dirty="0"/>
              <a:t>i=0;</a:t>
            </a:r>
            <a:r>
              <a:rPr lang="en-US" dirty="0"/>
              <a:t> </a:t>
            </a:r>
            <a:r>
              <a:rPr lang="ru-RU" dirty="0"/>
              <a:t>i&lt;</a:t>
            </a:r>
            <a:r>
              <a:rPr lang="en-US" dirty="0"/>
              <a:t> </a:t>
            </a:r>
            <a:r>
              <a:rPr lang="en-US" dirty="0" err="1"/>
              <a:t>arr.Length</a:t>
            </a:r>
            <a:r>
              <a:rPr lang="en-US" dirty="0"/>
              <a:t> </a:t>
            </a:r>
            <a:r>
              <a:rPr lang="ru-RU" dirty="0"/>
              <a:t>-1;</a:t>
            </a:r>
            <a:r>
              <a:rPr lang="en-US" dirty="0"/>
              <a:t> </a:t>
            </a:r>
            <a:r>
              <a:rPr lang="ru-RU" dirty="0"/>
              <a:t>i++)</a:t>
            </a:r>
            <a:br>
              <a:rPr lang="ru-RU" dirty="0"/>
            </a:br>
            <a:r>
              <a:rPr lang="en-US" dirty="0"/>
              <a:t>		</a:t>
            </a:r>
            <a:r>
              <a:rPr lang="ru-RU" dirty="0"/>
              <a:t>&lt;обработка </a:t>
            </a:r>
            <a:r>
              <a:rPr lang="en-US" dirty="0" err="1"/>
              <a:t>arr</a:t>
            </a:r>
            <a:r>
              <a:rPr lang="ru-RU" dirty="0"/>
              <a:t>[i] и </a:t>
            </a:r>
            <a:r>
              <a:rPr lang="en-US" dirty="0" err="1"/>
              <a:t>arr</a:t>
            </a:r>
            <a:r>
              <a:rPr lang="ru-RU" dirty="0"/>
              <a:t>[i+1]&gt;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r>
              <a:rPr lang="en-US" dirty="0"/>
              <a:t>Int  </a:t>
            </a:r>
            <a:r>
              <a:rPr lang="en-US" dirty="0" err="1"/>
              <a:t>i</a:t>
            </a:r>
            <a:r>
              <a:rPr lang="ru-RU" dirty="0"/>
              <a:t>=</a:t>
            </a:r>
            <a:r>
              <a:rPr lang="en-US" dirty="0"/>
              <a:t>0</a:t>
            </a:r>
            <a:r>
              <a:rPr lang="ru-RU" dirty="0"/>
              <a:t>;</a:t>
            </a:r>
            <a:br>
              <a:rPr lang="ru-RU" dirty="0"/>
            </a:br>
            <a:r>
              <a:rPr lang="en-US" dirty="0"/>
              <a:t>while</a:t>
            </a:r>
            <a:r>
              <a:rPr lang="ru-RU" dirty="0"/>
              <a:t>(</a:t>
            </a:r>
            <a:r>
              <a:rPr lang="en-US" dirty="0" err="1"/>
              <a:t>i</a:t>
            </a:r>
            <a:r>
              <a:rPr lang="ru-RU" dirty="0"/>
              <a:t>&lt;</a:t>
            </a:r>
            <a:r>
              <a:rPr lang="en-US" dirty="0"/>
              <a:t> </a:t>
            </a:r>
            <a:r>
              <a:rPr lang="en-US" dirty="0" err="1"/>
              <a:t>arr.Length</a:t>
            </a:r>
            <a:r>
              <a:rPr lang="en-US" dirty="0"/>
              <a:t> -1</a:t>
            </a:r>
            <a:r>
              <a:rPr lang="ru-RU" dirty="0"/>
              <a:t>)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ru-RU" dirty="0"/>
              <a:t>{</a:t>
            </a:r>
            <a:br>
              <a:rPr lang="ru-RU" dirty="0"/>
            </a:br>
            <a:r>
              <a:rPr lang="en-US" dirty="0"/>
              <a:t>		</a:t>
            </a:r>
            <a:r>
              <a:rPr lang="ru-RU" dirty="0"/>
              <a:t>&lt;обработка </a:t>
            </a:r>
            <a:r>
              <a:rPr lang="en-US" dirty="0" err="1"/>
              <a:t>arr</a:t>
            </a:r>
            <a:r>
              <a:rPr lang="ru-RU" dirty="0"/>
              <a:t>[</a:t>
            </a:r>
            <a:r>
              <a:rPr lang="en-US" dirty="0" err="1"/>
              <a:t>i</a:t>
            </a:r>
            <a:r>
              <a:rPr lang="ru-RU" dirty="0"/>
              <a:t>] и </a:t>
            </a:r>
            <a:r>
              <a:rPr lang="en-US" dirty="0" err="1"/>
              <a:t>arr</a:t>
            </a:r>
            <a:r>
              <a:rPr lang="ru-RU" dirty="0"/>
              <a:t>[</a:t>
            </a:r>
            <a:r>
              <a:rPr lang="en-US" dirty="0" err="1"/>
              <a:t>i</a:t>
            </a:r>
            <a:r>
              <a:rPr lang="ru-RU" dirty="0"/>
              <a:t>+1]&gt;</a:t>
            </a:r>
            <a:br>
              <a:rPr lang="ru-RU" dirty="0"/>
            </a:br>
            <a:r>
              <a:rPr lang="en-US" dirty="0"/>
              <a:t>		</a:t>
            </a:r>
            <a:r>
              <a:rPr lang="en-US" dirty="0" err="1"/>
              <a:t>i</a:t>
            </a:r>
            <a:r>
              <a:rPr lang="ru-RU" dirty="0"/>
              <a:t>=</a:t>
            </a:r>
            <a:r>
              <a:rPr lang="en-US" dirty="0" err="1"/>
              <a:t>i</a:t>
            </a:r>
            <a:r>
              <a:rPr lang="ru-RU" dirty="0"/>
              <a:t>+2;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ru-RU" dirty="0"/>
              <a:t>}</a:t>
            </a:r>
          </a:p>
          <a:p>
            <a:endParaRPr lang="ru-RU"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B5407881-1DAD-4054-B07C-49C1D03A9079}"/>
              </a:ext>
            </a:extLst>
          </p:cNvPr>
          <p:cNvGrpSpPr/>
          <p:nvPr/>
        </p:nvGrpSpPr>
        <p:grpSpPr>
          <a:xfrm>
            <a:off x="5868144" y="1772816"/>
            <a:ext cx="3137520" cy="504056"/>
            <a:chOff x="2802632" y="4803643"/>
            <a:chExt cx="3137520" cy="504056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886BFCC6-54B2-47D5-A8B5-9512B2DED5CA}"/>
                </a:ext>
              </a:extLst>
            </p:cNvPr>
            <p:cNvSpPr/>
            <p:nvPr/>
          </p:nvSpPr>
          <p:spPr>
            <a:xfrm>
              <a:off x="2802632" y="4803643"/>
              <a:ext cx="792088" cy="5040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976FD054-8733-43FD-87E1-43EF0C12B21F}"/>
                </a:ext>
              </a:extLst>
            </p:cNvPr>
            <p:cNvSpPr/>
            <p:nvPr/>
          </p:nvSpPr>
          <p:spPr>
            <a:xfrm>
              <a:off x="3596749" y="4803643"/>
              <a:ext cx="792088" cy="5040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-3</a:t>
              </a:r>
              <a:endParaRPr lang="ru-RU" dirty="0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28C6F6C9-CFBC-41EF-84B8-8D334F609DE1}"/>
                </a:ext>
              </a:extLst>
            </p:cNvPr>
            <p:cNvSpPr/>
            <p:nvPr/>
          </p:nvSpPr>
          <p:spPr>
            <a:xfrm>
              <a:off x="4388837" y="4803643"/>
              <a:ext cx="792088" cy="5040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C949DF64-A988-4925-AB24-CE40C68C96AE}"/>
                </a:ext>
              </a:extLst>
            </p:cNvPr>
            <p:cNvSpPr/>
            <p:nvPr/>
          </p:nvSpPr>
          <p:spPr>
            <a:xfrm>
              <a:off x="5148064" y="4803643"/>
              <a:ext cx="792088" cy="5040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  <a:endParaRPr lang="ru-RU" dirty="0"/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E4406B4-4AB8-478C-806B-774227D13A76}"/>
              </a:ext>
            </a:extLst>
          </p:cNvPr>
          <p:cNvGrpSpPr/>
          <p:nvPr/>
        </p:nvGrpSpPr>
        <p:grpSpPr>
          <a:xfrm>
            <a:off x="5960301" y="1109859"/>
            <a:ext cx="720080" cy="662957"/>
            <a:chOff x="5960301" y="1109859"/>
            <a:chExt cx="720080" cy="662957"/>
          </a:xfrm>
        </p:grpSpPr>
        <p:sp>
          <p:nvSpPr>
            <p:cNvPr id="10" name="Стрелка: вниз 9">
              <a:extLst>
                <a:ext uri="{FF2B5EF4-FFF2-40B4-BE49-F238E27FC236}">
                  <a16:creationId xmlns:a16="http://schemas.microsoft.com/office/drawing/2014/main" id="{3A5DC4D3-204B-454E-B82B-E1567B3B7BC1}"/>
                </a:ext>
              </a:extLst>
            </p:cNvPr>
            <p:cNvSpPr/>
            <p:nvPr/>
          </p:nvSpPr>
          <p:spPr>
            <a:xfrm>
              <a:off x="6156176" y="1417638"/>
              <a:ext cx="288032" cy="35517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50878F-DA50-4BB8-9779-9074F70D6335}"/>
                </a:ext>
              </a:extLst>
            </p:cNvPr>
            <p:cNvSpPr txBox="1"/>
            <p:nvPr/>
          </p:nvSpPr>
          <p:spPr>
            <a:xfrm>
              <a:off x="5960301" y="1109859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left</a:t>
              </a:r>
              <a:endParaRPr lang="ru-RU" dirty="0"/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E99A1507-2E9E-453C-ADC0-475D0A33A1EA}"/>
              </a:ext>
            </a:extLst>
          </p:cNvPr>
          <p:cNvGrpSpPr/>
          <p:nvPr/>
        </p:nvGrpSpPr>
        <p:grpSpPr>
          <a:xfrm>
            <a:off x="8111750" y="1109859"/>
            <a:ext cx="720080" cy="662957"/>
            <a:chOff x="8111750" y="1109859"/>
            <a:chExt cx="720080" cy="662957"/>
          </a:xfrm>
        </p:grpSpPr>
        <p:sp>
          <p:nvSpPr>
            <p:cNvPr id="11" name="Стрелка: вниз 10">
              <a:extLst>
                <a:ext uri="{FF2B5EF4-FFF2-40B4-BE49-F238E27FC236}">
                  <a16:creationId xmlns:a16="http://schemas.microsoft.com/office/drawing/2014/main" id="{B9DEBDF3-35FD-495C-B679-875680C7480A}"/>
                </a:ext>
              </a:extLst>
            </p:cNvPr>
            <p:cNvSpPr/>
            <p:nvPr/>
          </p:nvSpPr>
          <p:spPr>
            <a:xfrm>
              <a:off x="8439066" y="1417638"/>
              <a:ext cx="288032" cy="35517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3B71F1-F301-4F15-88D0-72D13ECA4FAA}"/>
                </a:ext>
              </a:extLst>
            </p:cNvPr>
            <p:cNvSpPr txBox="1"/>
            <p:nvPr/>
          </p:nvSpPr>
          <p:spPr>
            <a:xfrm>
              <a:off x="8111750" y="1109859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right</a:t>
              </a:r>
              <a:endParaRPr lang="ru-RU" dirty="0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D89554BC-37A1-4B47-9631-57F49DB85C6E}"/>
              </a:ext>
            </a:extLst>
          </p:cNvPr>
          <p:cNvGrpSpPr/>
          <p:nvPr/>
        </p:nvGrpSpPr>
        <p:grpSpPr>
          <a:xfrm>
            <a:off x="5868144" y="3645024"/>
            <a:ext cx="3137520" cy="504056"/>
            <a:chOff x="2802632" y="4803643"/>
            <a:chExt cx="3137520" cy="504056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EE1914EE-A8A6-4089-A184-40B157DED6E5}"/>
                </a:ext>
              </a:extLst>
            </p:cNvPr>
            <p:cNvSpPr/>
            <p:nvPr/>
          </p:nvSpPr>
          <p:spPr>
            <a:xfrm>
              <a:off x="2802632" y="4803643"/>
              <a:ext cx="792088" cy="5040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41EAD20D-D436-452A-ABF8-BDD2A6C9A63E}"/>
                </a:ext>
              </a:extLst>
            </p:cNvPr>
            <p:cNvSpPr/>
            <p:nvPr/>
          </p:nvSpPr>
          <p:spPr>
            <a:xfrm>
              <a:off x="3596749" y="4803643"/>
              <a:ext cx="792088" cy="5040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-3</a:t>
              </a:r>
              <a:endParaRPr lang="ru-RU" dirty="0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9CEC7361-D002-4374-999F-F69C5BF81AC3}"/>
                </a:ext>
              </a:extLst>
            </p:cNvPr>
            <p:cNvSpPr/>
            <p:nvPr/>
          </p:nvSpPr>
          <p:spPr>
            <a:xfrm>
              <a:off x="4388837" y="4803643"/>
              <a:ext cx="792088" cy="5040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E6EEA5AB-EC6E-40CB-A349-60E4BF78AC5B}"/>
                </a:ext>
              </a:extLst>
            </p:cNvPr>
            <p:cNvSpPr/>
            <p:nvPr/>
          </p:nvSpPr>
          <p:spPr>
            <a:xfrm>
              <a:off x="5148064" y="4803643"/>
              <a:ext cx="792088" cy="5040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  <a:endParaRPr lang="ru-RU" dirty="0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EA787B51-9FC9-44B7-A59F-F85624F50ED3}"/>
              </a:ext>
            </a:extLst>
          </p:cNvPr>
          <p:cNvGrpSpPr/>
          <p:nvPr/>
        </p:nvGrpSpPr>
        <p:grpSpPr>
          <a:xfrm>
            <a:off x="5960301" y="2982067"/>
            <a:ext cx="720080" cy="662957"/>
            <a:chOff x="5960301" y="1109859"/>
            <a:chExt cx="720080" cy="662957"/>
          </a:xfrm>
        </p:grpSpPr>
        <p:sp>
          <p:nvSpPr>
            <p:cNvPr id="22" name="Стрелка: вниз 21">
              <a:extLst>
                <a:ext uri="{FF2B5EF4-FFF2-40B4-BE49-F238E27FC236}">
                  <a16:creationId xmlns:a16="http://schemas.microsoft.com/office/drawing/2014/main" id="{D97BB6CB-F0BC-402E-9A08-7995E9782CCD}"/>
                </a:ext>
              </a:extLst>
            </p:cNvPr>
            <p:cNvSpPr/>
            <p:nvPr/>
          </p:nvSpPr>
          <p:spPr>
            <a:xfrm>
              <a:off x="6156176" y="1417638"/>
              <a:ext cx="288032" cy="35517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DA0225E-FF84-4DB5-A7EE-6796230836BE}"/>
                </a:ext>
              </a:extLst>
            </p:cNvPr>
            <p:cNvSpPr txBox="1"/>
            <p:nvPr/>
          </p:nvSpPr>
          <p:spPr>
            <a:xfrm>
              <a:off x="5960301" y="1109859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i</a:t>
              </a:r>
              <a:endParaRPr lang="ru-RU" dirty="0"/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1B3C6A29-437D-4C3D-9245-E118836EB0BA}"/>
              </a:ext>
            </a:extLst>
          </p:cNvPr>
          <p:cNvGrpSpPr/>
          <p:nvPr/>
        </p:nvGrpSpPr>
        <p:grpSpPr>
          <a:xfrm>
            <a:off x="6656887" y="2982067"/>
            <a:ext cx="720080" cy="662957"/>
            <a:chOff x="5960301" y="1109859"/>
            <a:chExt cx="720080" cy="662957"/>
          </a:xfrm>
        </p:grpSpPr>
        <p:sp>
          <p:nvSpPr>
            <p:cNvPr id="28" name="Стрелка: вниз 27">
              <a:extLst>
                <a:ext uri="{FF2B5EF4-FFF2-40B4-BE49-F238E27FC236}">
                  <a16:creationId xmlns:a16="http://schemas.microsoft.com/office/drawing/2014/main" id="{AF1E05EF-7169-4B3E-84A3-0AFCA9EA9E8A}"/>
                </a:ext>
              </a:extLst>
            </p:cNvPr>
            <p:cNvSpPr/>
            <p:nvPr/>
          </p:nvSpPr>
          <p:spPr>
            <a:xfrm>
              <a:off x="6156176" y="1417638"/>
              <a:ext cx="288032" cy="35517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2E18DFB-B2BE-4E19-AF4B-EA654ACF5BAC}"/>
                </a:ext>
              </a:extLst>
            </p:cNvPr>
            <p:cNvSpPr txBox="1"/>
            <p:nvPr/>
          </p:nvSpPr>
          <p:spPr>
            <a:xfrm>
              <a:off x="5960301" y="1109859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i+1</a:t>
              </a:r>
              <a:endParaRPr lang="ru-RU" dirty="0"/>
            </a:p>
          </p:txBody>
        </p:sp>
      </p:grpSp>
      <p:sp>
        <p:nvSpPr>
          <p:cNvPr id="30" name="Овал 29">
            <a:extLst>
              <a:ext uri="{FF2B5EF4-FFF2-40B4-BE49-F238E27FC236}">
                <a16:creationId xmlns:a16="http://schemas.microsoft.com/office/drawing/2014/main" id="{8340A406-19E1-4FB1-BA30-E083D47C08CA}"/>
              </a:ext>
            </a:extLst>
          </p:cNvPr>
          <p:cNvSpPr/>
          <p:nvPr/>
        </p:nvSpPr>
        <p:spPr>
          <a:xfrm>
            <a:off x="5835894" y="3573016"/>
            <a:ext cx="1541073" cy="6480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AA70883D-3966-4F88-A27B-F5E4BB138B87}"/>
              </a:ext>
            </a:extLst>
          </p:cNvPr>
          <p:cNvSpPr/>
          <p:nvPr/>
        </p:nvSpPr>
        <p:spPr>
          <a:xfrm>
            <a:off x="6764489" y="3576802"/>
            <a:ext cx="1371705" cy="6480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4B901712-D10E-4F6A-991A-E16C7B54A6DA}"/>
              </a:ext>
            </a:extLst>
          </p:cNvPr>
          <p:cNvSpPr/>
          <p:nvPr/>
        </p:nvSpPr>
        <p:spPr>
          <a:xfrm>
            <a:off x="7568428" y="3580588"/>
            <a:ext cx="1371705" cy="6480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39F9E0-16C6-4EDF-B44C-12DCCF3CF869}"/>
              </a:ext>
            </a:extLst>
          </p:cNvPr>
          <p:cNvSpPr txBox="1"/>
          <p:nvPr/>
        </p:nvSpPr>
        <p:spPr>
          <a:xfrm>
            <a:off x="5967096" y="2333995"/>
            <a:ext cx="62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  <a:endParaRPr lang="ru-R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E83212-CB15-48A0-9468-E90DAD6CDC6C}"/>
              </a:ext>
            </a:extLst>
          </p:cNvPr>
          <p:cNvSpPr txBox="1"/>
          <p:nvPr/>
        </p:nvSpPr>
        <p:spPr>
          <a:xfrm>
            <a:off x="6702965" y="2315368"/>
            <a:ext cx="62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33DD3D-FD17-4691-B0B0-F14AFEE99FF4}"/>
              </a:ext>
            </a:extLst>
          </p:cNvPr>
          <p:cNvSpPr txBox="1"/>
          <p:nvPr/>
        </p:nvSpPr>
        <p:spPr>
          <a:xfrm>
            <a:off x="7529838" y="2333995"/>
            <a:ext cx="62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DE550B-B5B4-4469-9D6E-7A03E225CD93}"/>
              </a:ext>
            </a:extLst>
          </p:cNvPr>
          <p:cNvSpPr txBox="1"/>
          <p:nvPr/>
        </p:nvSpPr>
        <p:spPr>
          <a:xfrm>
            <a:off x="8295658" y="2341308"/>
            <a:ext cx="62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861EC5-F43E-4A47-B390-78BF5C6975B0}"/>
              </a:ext>
            </a:extLst>
          </p:cNvPr>
          <p:cNvSpPr txBox="1"/>
          <p:nvPr/>
        </p:nvSpPr>
        <p:spPr>
          <a:xfrm>
            <a:off x="5958240" y="4213410"/>
            <a:ext cx="62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  <a:endParaRPr lang="ru-R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546C9B-773F-4429-9E77-53DDB4A8A28E}"/>
              </a:ext>
            </a:extLst>
          </p:cNvPr>
          <p:cNvSpPr txBox="1"/>
          <p:nvPr/>
        </p:nvSpPr>
        <p:spPr>
          <a:xfrm>
            <a:off x="6813312" y="4249688"/>
            <a:ext cx="62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54ABB7B-DA24-4246-A5DD-EB2ABBC21440}"/>
              </a:ext>
            </a:extLst>
          </p:cNvPr>
          <p:cNvSpPr txBox="1"/>
          <p:nvPr/>
        </p:nvSpPr>
        <p:spPr>
          <a:xfrm>
            <a:off x="7554138" y="4221088"/>
            <a:ext cx="62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C2AF82-E0D9-4C24-AC71-1A965DAEEDD6}"/>
              </a:ext>
            </a:extLst>
          </p:cNvPr>
          <p:cNvSpPr txBox="1"/>
          <p:nvPr/>
        </p:nvSpPr>
        <p:spPr>
          <a:xfrm>
            <a:off x="8296659" y="4247137"/>
            <a:ext cx="62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6D2DDC8E-ABB8-4E74-A610-59F69EC9C5C2}"/>
              </a:ext>
            </a:extLst>
          </p:cNvPr>
          <p:cNvGrpSpPr/>
          <p:nvPr/>
        </p:nvGrpSpPr>
        <p:grpSpPr>
          <a:xfrm>
            <a:off x="5835894" y="5440362"/>
            <a:ext cx="3137520" cy="504056"/>
            <a:chOff x="2802632" y="4803643"/>
            <a:chExt cx="3137520" cy="504056"/>
          </a:xfrm>
        </p:grpSpPr>
        <p:sp>
          <p:nvSpPr>
            <p:cNvPr id="42" name="Прямоугольник 41">
              <a:extLst>
                <a:ext uri="{FF2B5EF4-FFF2-40B4-BE49-F238E27FC236}">
                  <a16:creationId xmlns:a16="http://schemas.microsoft.com/office/drawing/2014/main" id="{60B46EA4-8142-4EB5-94B3-2B392610EB7E}"/>
                </a:ext>
              </a:extLst>
            </p:cNvPr>
            <p:cNvSpPr/>
            <p:nvPr/>
          </p:nvSpPr>
          <p:spPr>
            <a:xfrm>
              <a:off x="2802632" y="4803643"/>
              <a:ext cx="792088" cy="5040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43" name="Прямоугольник 42">
              <a:extLst>
                <a:ext uri="{FF2B5EF4-FFF2-40B4-BE49-F238E27FC236}">
                  <a16:creationId xmlns:a16="http://schemas.microsoft.com/office/drawing/2014/main" id="{5D47C4AC-786A-418C-A5D3-BA8F1FC3A3A5}"/>
                </a:ext>
              </a:extLst>
            </p:cNvPr>
            <p:cNvSpPr/>
            <p:nvPr/>
          </p:nvSpPr>
          <p:spPr>
            <a:xfrm>
              <a:off x="3596749" y="4803643"/>
              <a:ext cx="792088" cy="5040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-3</a:t>
              </a:r>
              <a:endParaRPr lang="ru-RU" dirty="0"/>
            </a:p>
          </p:txBody>
        </p:sp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id="{7FF452F4-F483-4051-AE49-88938529D74F}"/>
                </a:ext>
              </a:extLst>
            </p:cNvPr>
            <p:cNvSpPr/>
            <p:nvPr/>
          </p:nvSpPr>
          <p:spPr>
            <a:xfrm>
              <a:off x="4388837" y="4803643"/>
              <a:ext cx="792088" cy="5040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5" name="Прямоугольник 44">
              <a:extLst>
                <a:ext uri="{FF2B5EF4-FFF2-40B4-BE49-F238E27FC236}">
                  <a16:creationId xmlns:a16="http://schemas.microsoft.com/office/drawing/2014/main" id="{968A46A5-CDF5-4CDA-BE92-36C20AC44AAC}"/>
                </a:ext>
              </a:extLst>
            </p:cNvPr>
            <p:cNvSpPr/>
            <p:nvPr/>
          </p:nvSpPr>
          <p:spPr>
            <a:xfrm>
              <a:off x="5148064" y="4803643"/>
              <a:ext cx="792088" cy="5040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  <a:endParaRPr lang="ru-RU" dirty="0"/>
            </a:p>
          </p:txBody>
        </p:sp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6F9CEDD5-F3A8-4F3F-8C43-54565631B7EC}"/>
              </a:ext>
            </a:extLst>
          </p:cNvPr>
          <p:cNvGrpSpPr/>
          <p:nvPr/>
        </p:nvGrpSpPr>
        <p:grpSpPr>
          <a:xfrm>
            <a:off x="5928051" y="4777405"/>
            <a:ext cx="720080" cy="662957"/>
            <a:chOff x="5960301" y="1109859"/>
            <a:chExt cx="720080" cy="662957"/>
          </a:xfrm>
        </p:grpSpPr>
        <p:sp>
          <p:nvSpPr>
            <p:cNvPr id="47" name="Стрелка: вниз 46">
              <a:extLst>
                <a:ext uri="{FF2B5EF4-FFF2-40B4-BE49-F238E27FC236}">
                  <a16:creationId xmlns:a16="http://schemas.microsoft.com/office/drawing/2014/main" id="{3510B18B-459D-4E85-A816-13425892F6F2}"/>
                </a:ext>
              </a:extLst>
            </p:cNvPr>
            <p:cNvSpPr/>
            <p:nvPr/>
          </p:nvSpPr>
          <p:spPr>
            <a:xfrm>
              <a:off x="6156176" y="1417638"/>
              <a:ext cx="288032" cy="35517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209E498-A6F3-478F-9908-29F98F8C5CB5}"/>
                </a:ext>
              </a:extLst>
            </p:cNvPr>
            <p:cNvSpPr txBox="1"/>
            <p:nvPr/>
          </p:nvSpPr>
          <p:spPr>
            <a:xfrm>
              <a:off x="5960301" y="1109859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i</a:t>
              </a:r>
              <a:endParaRPr lang="ru-RU" dirty="0"/>
            </a:p>
          </p:txBody>
        </p: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D3082435-E252-4E58-A397-EDCB67230416}"/>
              </a:ext>
            </a:extLst>
          </p:cNvPr>
          <p:cNvGrpSpPr/>
          <p:nvPr/>
        </p:nvGrpSpPr>
        <p:grpSpPr>
          <a:xfrm>
            <a:off x="6624637" y="4777405"/>
            <a:ext cx="720080" cy="662957"/>
            <a:chOff x="5960301" y="1109859"/>
            <a:chExt cx="720080" cy="662957"/>
          </a:xfrm>
        </p:grpSpPr>
        <p:sp>
          <p:nvSpPr>
            <p:cNvPr id="50" name="Стрелка: вниз 49">
              <a:extLst>
                <a:ext uri="{FF2B5EF4-FFF2-40B4-BE49-F238E27FC236}">
                  <a16:creationId xmlns:a16="http://schemas.microsoft.com/office/drawing/2014/main" id="{E641CF60-9FB8-4B34-B4ED-B629B5931235}"/>
                </a:ext>
              </a:extLst>
            </p:cNvPr>
            <p:cNvSpPr/>
            <p:nvPr/>
          </p:nvSpPr>
          <p:spPr>
            <a:xfrm>
              <a:off x="6156176" y="1417638"/>
              <a:ext cx="288032" cy="35517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3F8FB4D-10A7-4B10-8F70-EA452EB51F38}"/>
                </a:ext>
              </a:extLst>
            </p:cNvPr>
            <p:cNvSpPr txBox="1"/>
            <p:nvPr/>
          </p:nvSpPr>
          <p:spPr>
            <a:xfrm>
              <a:off x="5960301" y="1109859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i+1</a:t>
              </a:r>
              <a:endParaRPr lang="ru-RU" dirty="0"/>
            </a:p>
          </p:txBody>
        </p:sp>
      </p:grpSp>
      <p:sp>
        <p:nvSpPr>
          <p:cNvPr id="52" name="Овал 51">
            <a:extLst>
              <a:ext uri="{FF2B5EF4-FFF2-40B4-BE49-F238E27FC236}">
                <a16:creationId xmlns:a16="http://schemas.microsoft.com/office/drawing/2014/main" id="{B2D3E85F-BC0B-4404-9A23-AFCBBE5D8A4C}"/>
              </a:ext>
            </a:extLst>
          </p:cNvPr>
          <p:cNvSpPr/>
          <p:nvPr/>
        </p:nvSpPr>
        <p:spPr>
          <a:xfrm>
            <a:off x="5803644" y="5368354"/>
            <a:ext cx="1541073" cy="6480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51E68127-4422-45C0-A44F-FD49899BD247}"/>
              </a:ext>
            </a:extLst>
          </p:cNvPr>
          <p:cNvSpPr/>
          <p:nvPr/>
        </p:nvSpPr>
        <p:spPr>
          <a:xfrm>
            <a:off x="7536178" y="5375926"/>
            <a:ext cx="1371705" cy="6480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DDEFE7-E5B0-471A-9DFB-A53945FC37AE}"/>
              </a:ext>
            </a:extLst>
          </p:cNvPr>
          <p:cNvSpPr txBox="1"/>
          <p:nvPr/>
        </p:nvSpPr>
        <p:spPr>
          <a:xfrm>
            <a:off x="5925990" y="6008748"/>
            <a:ext cx="62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  <a:endParaRPr lang="ru-R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91E86-FDA9-48A0-9E33-9D393BA0E43A}"/>
              </a:ext>
            </a:extLst>
          </p:cNvPr>
          <p:cNvSpPr txBox="1"/>
          <p:nvPr/>
        </p:nvSpPr>
        <p:spPr>
          <a:xfrm>
            <a:off x="6781062" y="6045026"/>
            <a:ext cx="62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D1E4641-1C8D-4B0C-AC1E-44AF677BFED5}"/>
              </a:ext>
            </a:extLst>
          </p:cNvPr>
          <p:cNvSpPr txBox="1"/>
          <p:nvPr/>
        </p:nvSpPr>
        <p:spPr>
          <a:xfrm>
            <a:off x="7521888" y="6016426"/>
            <a:ext cx="62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A341D1A-1789-4107-A42D-EACA0ECC7F43}"/>
              </a:ext>
            </a:extLst>
          </p:cNvPr>
          <p:cNvSpPr txBox="1"/>
          <p:nvPr/>
        </p:nvSpPr>
        <p:spPr>
          <a:xfrm>
            <a:off x="8264409" y="6042475"/>
            <a:ext cx="62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Формирование массива с помощью датчика случайных чисел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dirty="0"/>
              <a:t>Создать переменную типа </a:t>
            </a:r>
            <a:r>
              <a:rPr lang="ru-RU" dirty="0" err="1"/>
              <a:t>Random</a:t>
            </a:r>
            <a:r>
              <a:rPr lang="ru-RU" dirty="0"/>
              <a:t>:</a:t>
            </a:r>
          </a:p>
          <a:p>
            <a:pPr>
              <a:buNone/>
            </a:pPr>
            <a:r>
              <a:rPr lang="ru-RU" dirty="0"/>
              <a:t>     </a:t>
            </a:r>
            <a:r>
              <a:rPr lang="ru-RU" dirty="0" err="1"/>
              <a:t>Random</a:t>
            </a:r>
            <a:r>
              <a:rPr lang="ru-RU" dirty="0"/>
              <a:t> </a:t>
            </a:r>
            <a:r>
              <a:rPr lang="ru-RU" dirty="0" err="1"/>
              <a:t>rand=new</a:t>
            </a:r>
            <a:r>
              <a:rPr lang="ru-RU" dirty="0"/>
              <a:t> </a:t>
            </a:r>
            <a:r>
              <a:rPr lang="ru-RU" dirty="0" err="1"/>
              <a:t>Random</a:t>
            </a:r>
            <a:r>
              <a:rPr lang="ru-RU" dirty="0"/>
              <a:t>(); </a:t>
            </a:r>
            <a:r>
              <a:rPr lang="en-US" dirty="0"/>
              <a:t> /*</a:t>
            </a:r>
            <a:r>
              <a:rPr lang="ru-RU" dirty="0"/>
              <a:t> Чтобы сгенерировать последовательность псевдослучайных чисел, используется класс </a:t>
            </a:r>
            <a:r>
              <a:rPr lang="ru-RU" dirty="0" err="1"/>
              <a:t>Random</a:t>
            </a:r>
            <a:r>
              <a:rPr lang="en-US" dirty="0"/>
              <a:t>*/</a:t>
            </a:r>
            <a:endParaRPr lang="ru-RU" dirty="0"/>
          </a:p>
          <a:p>
            <a:pPr lvl="0">
              <a:buNone/>
            </a:pPr>
            <a:r>
              <a:rPr lang="ru-RU" dirty="0"/>
              <a:t>2. Сформировать число с помощью  одного из следующих способов:</a:t>
            </a:r>
          </a:p>
          <a:p>
            <a:r>
              <a:rPr lang="en-US" dirty="0"/>
              <a:t>mas </a:t>
            </a:r>
            <a:r>
              <a:rPr lang="ru-RU" dirty="0"/>
              <a:t>[</a:t>
            </a:r>
            <a:r>
              <a:rPr lang="en-US" dirty="0" err="1"/>
              <a:t>i</a:t>
            </a:r>
            <a:r>
              <a:rPr lang="ru-RU" dirty="0"/>
              <a:t>] = </a:t>
            </a:r>
            <a:r>
              <a:rPr lang="en-US" dirty="0"/>
              <a:t>rand</a:t>
            </a:r>
            <a:r>
              <a:rPr lang="ru-RU" dirty="0"/>
              <a:t>.</a:t>
            </a:r>
            <a:r>
              <a:rPr lang="en-US" dirty="0"/>
              <a:t>Next</a:t>
            </a:r>
            <a:r>
              <a:rPr lang="ru-RU" dirty="0"/>
              <a:t>();/* целое число из диапазона 0-int32.MaxVaiue-1, включительно</a:t>
            </a:r>
            <a:r>
              <a:rPr lang="en-US" dirty="0"/>
              <a:t>*/</a:t>
            </a:r>
            <a:endParaRPr lang="ru-RU" dirty="0"/>
          </a:p>
          <a:p>
            <a:r>
              <a:rPr lang="en-US" dirty="0" err="1"/>
              <a:t>masInt</a:t>
            </a:r>
            <a:r>
              <a:rPr lang="ru-RU" dirty="0"/>
              <a:t>[</a:t>
            </a:r>
            <a:r>
              <a:rPr lang="en-US" dirty="0" err="1"/>
              <a:t>i</a:t>
            </a:r>
            <a:r>
              <a:rPr lang="ru-RU" dirty="0"/>
              <a:t>] = </a:t>
            </a:r>
            <a:r>
              <a:rPr lang="en-US" dirty="0"/>
              <a:t>rand</a:t>
            </a:r>
            <a:r>
              <a:rPr lang="ru-RU" dirty="0"/>
              <a:t>.</a:t>
            </a:r>
            <a:r>
              <a:rPr lang="en-US" dirty="0"/>
              <a:t>Next</a:t>
            </a:r>
            <a:r>
              <a:rPr lang="ru-RU" dirty="0"/>
              <a:t>(</a:t>
            </a:r>
            <a:r>
              <a:rPr lang="en-US" dirty="0"/>
              <a:t>left</a:t>
            </a:r>
            <a:r>
              <a:rPr lang="ru-RU" dirty="0"/>
              <a:t>, </a:t>
            </a:r>
            <a:r>
              <a:rPr lang="en-US" dirty="0"/>
              <a:t>right</a:t>
            </a:r>
            <a:r>
              <a:rPr lang="ru-RU" dirty="0"/>
              <a:t>); /* целое число из диапазона от </a:t>
            </a:r>
            <a:r>
              <a:rPr lang="en-US" dirty="0"/>
              <a:t>left</a:t>
            </a:r>
            <a:r>
              <a:rPr lang="ru-RU" dirty="0"/>
              <a:t> до </a:t>
            </a:r>
            <a:r>
              <a:rPr lang="en-US" dirty="0"/>
              <a:t>right</a:t>
            </a:r>
            <a:r>
              <a:rPr lang="ru-RU" dirty="0"/>
              <a:t> -1 включительно</a:t>
            </a:r>
            <a:r>
              <a:rPr lang="en-US" dirty="0"/>
              <a:t> */</a:t>
            </a:r>
            <a:endParaRPr lang="ru-RU" dirty="0"/>
          </a:p>
          <a:p>
            <a:r>
              <a:rPr lang="en-US" dirty="0" err="1"/>
              <a:t>masInt</a:t>
            </a:r>
            <a:r>
              <a:rPr lang="ru-RU" dirty="0"/>
              <a:t>[</a:t>
            </a:r>
            <a:r>
              <a:rPr lang="en-US" dirty="0" err="1"/>
              <a:t>i</a:t>
            </a:r>
            <a:r>
              <a:rPr lang="ru-RU" dirty="0"/>
              <a:t>] = </a:t>
            </a:r>
            <a:r>
              <a:rPr lang="en-US" dirty="0"/>
              <a:t>rand</a:t>
            </a:r>
            <a:r>
              <a:rPr lang="ru-RU" dirty="0"/>
              <a:t>.</a:t>
            </a:r>
            <a:r>
              <a:rPr lang="en-US" dirty="0"/>
              <a:t>Next</a:t>
            </a:r>
            <a:r>
              <a:rPr lang="ru-RU" dirty="0"/>
              <a:t>(</a:t>
            </a:r>
            <a:r>
              <a:rPr lang="en-US" dirty="0"/>
              <a:t>right</a:t>
            </a:r>
            <a:r>
              <a:rPr lang="ru-RU" dirty="0"/>
              <a:t>); /* целое число из диапазона от 0 до </a:t>
            </a:r>
            <a:r>
              <a:rPr lang="en-US" dirty="0"/>
              <a:t>right</a:t>
            </a:r>
            <a:r>
              <a:rPr lang="ru-RU" dirty="0"/>
              <a:t> -1 включительно</a:t>
            </a:r>
            <a:r>
              <a:rPr lang="en-US" dirty="0"/>
              <a:t> */</a:t>
            </a:r>
            <a:endParaRPr lang="ru-RU" dirty="0"/>
          </a:p>
          <a:p>
            <a:r>
              <a:rPr lang="en-US" dirty="0" err="1"/>
              <a:t>masDouble</a:t>
            </a:r>
            <a:r>
              <a:rPr lang="ru-RU" dirty="0"/>
              <a:t>[</a:t>
            </a:r>
            <a:r>
              <a:rPr lang="en-US" dirty="0" err="1"/>
              <a:t>i</a:t>
            </a:r>
            <a:r>
              <a:rPr lang="ru-RU" dirty="0"/>
              <a:t>] = </a:t>
            </a:r>
            <a:r>
              <a:rPr lang="en-US" dirty="0"/>
              <a:t>rand</a:t>
            </a:r>
            <a:r>
              <a:rPr lang="ru-RU" dirty="0"/>
              <a:t>.</a:t>
            </a:r>
            <a:r>
              <a:rPr lang="en-US" dirty="0" err="1"/>
              <a:t>NextDouble</a:t>
            </a:r>
            <a:r>
              <a:rPr lang="ru-RU" dirty="0"/>
              <a:t>();/*число (представленное в форме с плавающей точкой), которое будет больше или равно числу 0,0 и меньше 1,0 </a:t>
            </a:r>
            <a:r>
              <a:rPr lang="en-US" dirty="0"/>
              <a:t>*/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err="1"/>
              <a:t>Console.WriteLine</a:t>
            </a:r>
            <a:r>
              <a:rPr lang="ru-RU" dirty="0"/>
              <a:t>("Введите количество элементов в массиве");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size = Convert.ToInt32(</a:t>
            </a:r>
            <a:r>
              <a:rPr lang="en-US" dirty="0" err="1"/>
              <a:t>Console.ReadLine</a:t>
            </a:r>
            <a:r>
              <a:rPr lang="en-US" dirty="0"/>
              <a:t>());</a:t>
            </a:r>
            <a:endParaRPr lang="ru-RU" dirty="0"/>
          </a:p>
          <a:p>
            <a:pPr>
              <a:buNone/>
            </a:pPr>
            <a:r>
              <a:rPr lang="ru-RU" dirty="0" err="1"/>
              <a:t>if</a:t>
            </a:r>
            <a:r>
              <a:rPr lang="ru-RU" dirty="0"/>
              <a:t> (</a:t>
            </a:r>
            <a:r>
              <a:rPr lang="ru-RU" dirty="0" err="1"/>
              <a:t>size</a:t>
            </a:r>
            <a:r>
              <a:rPr lang="ru-RU" dirty="0"/>
              <a:t> &lt;= 0)</a:t>
            </a:r>
          </a:p>
          <a:p>
            <a:pPr>
              <a:buNone/>
            </a:pPr>
            <a:r>
              <a:rPr lang="ru-RU" dirty="0"/>
              <a:t>{ 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err="1"/>
              <a:t>Console.WriteLine</a:t>
            </a:r>
            <a:r>
              <a:rPr lang="ru-RU" dirty="0"/>
              <a:t> ("Не правильно задан размер массива");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en-US" dirty="0"/>
              <a:t>return;</a:t>
            </a:r>
            <a:endParaRPr lang="ru-RU" dirty="0"/>
          </a:p>
          <a:p>
            <a:pPr>
              <a:buNone/>
            </a:pPr>
            <a:r>
              <a:rPr lang="en-US" dirty="0"/>
              <a:t> }</a:t>
            </a:r>
            <a:endParaRPr lang="ru-RU" dirty="0"/>
          </a:p>
          <a:p>
            <a:pPr>
              <a:buNone/>
            </a:pPr>
            <a:r>
              <a:rPr lang="en-US" dirty="0"/>
              <a:t> Random </a:t>
            </a:r>
            <a:r>
              <a:rPr lang="en-US" dirty="0" err="1"/>
              <a:t>rnd</a:t>
            </a:r>
            <a:r>
              <a:rPr lang="en-US" dirty="0"/>
              <a:t>=new Random();</a:t>
            </a:r>
            <a:endParaRPr lang="ru-RU" dirty="0"/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arr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[size];</a:t>
            </a:r>
            <a:endParaRPr lang="ru-RU" dirty="0"/>
          </a:p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size;i</a:t>
            </a:r>
            <a:r>
              <a:rPr lang="en-US" dirty="0"/>
              <a:t>++)</a:t>
            </a:r>
            <a:endParaRPr lang="ru-RU" dirty="0"/>
          </a:p>
          <a:p>
            <a:pPr>
              <a:buNone/>
            </a:pPr>
            <a:r>
              <a:rPr lang="en-US" dirty="0"/>
              <a:t> {</a:t>
            </a:r>
            <a:endParaRPr lang="ru-RU" dirty="0"/>
          </a:p>
          <a:p>
            <a:pPr>
              <a:buNone/>
            </a:pPr>
            <a:r>
              <a:rPr lang="ru-RU" dirty="0"/>
              <a:t>    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rnd.Next</a:t>
            </a:r>
            <a:r>
              <a:rPr lang="en-US" dirty="0"/>
              <a:t>(1, 100);</a:t>
            </a:r>
            <a:endParaRPr lang="ru-RU" dirty="0"/>
          </a:p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Console.Write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]+ " ");</a:t>
            </a:r>
            <a:endParaRPr lang="ru-RU" dirty="0"/>
          </a:p>
          <a:p>
            <a:pPr>
              <a:buNone/>
            </a:pPr>
            <a:r>
              <a:rPr lang="en-US" dirty="0"/>
              <a:t>}</a:t>
            </a:r>
            <a:endParaRPr lang="ru-RU" dirty="0"/>
          </a:p>
          <a:p>
            <a:pPr>
              <a:buNone/>
            </a:pPr>
            <a:r>
              <a:rPr lang="en-US" dirty="0" err="1"/>
              <a:t>Console.WriteLine</a:t>
            </a:r>
            <a:r>
              <a:rPr lang="en-US" dirty="0"/>
              <a:t>();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Задача.</a:t>
            </a:r>
            <a:r>
              <a:rPr lang="ru-RU" dirty="0"/>
              <a:t> Найти сумму элементов массива с четными индексами.</a:t>
            </a:r>
          </a:p>
          <a:p>
            <a:pPr marL="0" indent="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задачи (1 способ)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/>
              <a:t>Массив перебирается с шагом 2 и все элементы суммируются.</a:t>
            </a:r>
          </a:p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46F82DF-DC00-4F14-BFC7-508892A44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88296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int summa = 0;</a:t>
            </a:r>
            <a:endParaRPr lang="ru-RU" dirty="0"/>
          </a:p>
          <a:p>
            <a:pPr>
              <a:buNone/>
            </a:pPr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ru-RU" dirty="0"/>
              <a:t>0</a:t>
            </a:r>
            <a:r>
              <a:rPr lang="en-US" dirty="0"/>
              <a:t>;</a:t>
            </a:r>
            <a:endParaRPr lang="ru-RU" dirty="0"/>
          </a:p>
          <a:p>
            <a:pPr>
              <a:buNone/>
            </a:pPr>
            <a:r>
              <a:rPr lang="en-US" dirty="0"/>
              <a:t>for (; </a:t>
            </a:r>
            <a:r>
              <a:rPr lang="en-US" dirty="0" err="1"/>
              <a:t>i</a:t>
            </a:r>
            <a:r>
              <a:rPr lang="en-US" dirty="0"/>
              <a:t> &lt; size; </a:t>
            </a:r>
            <a:r>
              <a:rPr lang="en-US" dirty="0" err="1"/>
              <a:t>i</a:t>
            </a:r>
            <a:r>
              <a:rPr lang="en-US" dirty="0"/>
              <a:t> += 2) </a:t>
            </a:r>
          </a:p>
          <a:p>
            <a:pPr>
              <a:buNone/>
            </a:pPr>
            <a:r>
              <a:rPr lang="en-US" dirty="0"/>
              <a:t>	summa +=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  <a:endParaRPr lang="ru-RU" dirty="0"/>
          </a:p>
          <a:p>
            <a:pPr>
              <a:buNone/>
            </a:pPr>
            <a:r>
              <a:rPr lang="en-US" dirty="0"/>
              <a:t>Console</a:t>
            </a:r>
            <a:r>
              <a:rPr lang="ru-RU" dirty="0"/>
              <a:t>.</a:t>
            </a:r>
            <a:r>
              <a:rPr lang="en-US" dirty="0"/>
              <a:t>WriteLine</a:t>
            </a:r>
            <a:r>
              <a:rPr lang="ru-RU" dirty="0"/>
              <a:t>(</a:t>
            </a:r>
            <a:r>
              <a:rPr lang="en-US" dirty="0"/>
              <a:t>$</a:t>
            </a:r>
            <a:r>
              <a:rPr lang="ru-RU" dirty="0"/>
              <a:t>"Сумма элементов массива с четными номерами=</a:t>
            </a:r>
            <a:r>
              <a:rPr lang="en-US" dirty="0"/>
              <a:t>{summa}</a:t>
            </a:r>
            <a:r>
              <a:rPr lang="ru-RU" dirty="0"/>
              <a:t> ");</a:t>
            </a:r>
          </a:p>
          <a:p>
            <a:r>
              <a:rPr lang="ru-RU" dirty="0"/>
              <a:t> 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задачи (2 способ)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Массив перебирается с шагом 1 и суммируются только элементы, имеющие четные индексы. Для проверки на четность используется операция получения остатка от деления на </a:t>
            </a:r>
          </a:p>
          <a:p>
            <a:pPr lvl="0"/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E4E950-DA64-4EA8-9EAA-839C51928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88296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int summa = 0;</a:t>
            </a:r>
            <a:endParaRPr lang="ru-RU" dirty="0"/>
          </a:p>
          <a:p>
            <a:pPr>
              <a:buNone/>
            </a:pPr>
            <a:r>
              <a:rPr lang="en-US" dirty="0"/>
              <a:t>int</a:t>
            </a:r>
            <a:r>
              <a:rPr lang="ru-RU" dirty="0"/>
              <a:t> 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</a:t>
            </a:r>
            <a:endParaRPr lang="ru-RU" dirty="0"/>
          </a:p>
          <a:p>
            <a:pPr>
              <a:buNone/>
            </a:pPr>
            <a:r>
              <a:rPr lang="en-US" dirty="0"/>
              <a:t>for (; </a:t>
            </a:r>
            <a:r>
              <a:rPr lang="en-US" dirty="0" err="1"/>
              <a:t>i</a:t>
            </a:r>
            <a:r>
              <a:rPr lang="en-US" dirty="0"/>
              <a:t> &lt; size; </a:t>
            </a:r>
            <a:r>
              <a:rPr lang="en-US" dirty="0" err="1"/>
              <a:t>i</a:t>
            </a:r>
            <a:r>
              <a:rPr lang="en-US" dirty="0"/>
              <a:t> ++) </a:t>
            </a:r>
            <a:endParaRPr lang="ru-RU" dirty="0"/>
          </a:p>
          <a:p>
            <a:pPr>
              <a:buNone/>
            </a:pPr>
            <a:r>
              <a:rPr lang="en-US" dirty="0"/>
              <a:t>if(i%2!=0)</a:t>
            </a:r>
            <a:endParaRPr lang="ru-RU" dirty="0"/>
          </a:p>
          <a:p>
            <a:pPr>
              <a:buNone/>
            </a:pPr>
            <a:r>
              <a:rPr lang="en-US" dirty="0"/>
              <a:t>summa +=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  <a:endParaRPr lang="ru-RU" dirty="0"/>
          </a:p>
          <a:p>
            <a:pPr>
              <a:buNone/>
            </a:pPr>
            <a:r>
              <a:rPr lang="en-US" dirty="0"/>
              <a:t>Console</a:t>
            </a:r>
            <a:r>
              <a:rPr lang="ru-RU" dirty="0"/>
              <a:t>.</a:t>
            </a:r>
            <a:r>
              <a:rPr lang="en-US" dirty="0"/>
              <a:t>WriteLine</a:t>
            </a:r>
            <a:r>
              <a:rPr lang="ru-RU" dirty="0"/>
              <a:t>(</a:t>
            </a:r>
            <a:r>
              <a:rPr lang="en-US" dirty="0"/>
              <a:t>$</a:t>
            </a:r>
            <a:r>
              <a:rPr lang="ru-RU" dirty="0"/>
              <a:t>"Сумма элементов массива с четными номерами=</a:t>
            </a:r>
            <a:r>
              <a:rPr lang="en-US" dirty="0"/>
              <a:t>{summa}</a:t>
            </a:r>
            <a:r>
              <a:rPr lang="ru-RU" dirty="0"/>
              <a:t> ");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 Классы задач по обработке массивов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ru-RU" dirty="0"/>
              <a:t>К задачам 1 класса относятся задачи, в которых выполняется </a:t>
            </a:r>
            <a:r>
              <a:rPr lang="ru-RU" b="1" dirty="0"/>
              <a:t>однотипная обраб</a:t>
            </a:r>
            <a:r>
              <a:rPr lang="ru-RU" dirty="0"/>
              <a:t>отка всех или указанных элементов массива. </a:t>
            </a:r>
          </a:p>
          <a:p>
            <a:pPr lvl="0"/>
            <a:r>
              <a:rPr lang="ru-RU" dirty="0"/>
              <a:t>К задачам 2 класса относятся задачи, в которых </a:t>
            </a:r>
            <a:r>
              <a:rPr lang="ru-RU" b="1" dirty="0"/>
              <a:t>изменяется порядок следования </a:t>
            </a:r>
            <a:r>
              <a:rPr lang="ru-RU" dirty="0"/>
              <a:t>элементов массива. </a:t>
            </a:r>
          </a:p>
          <a:p>
            <a:pPr lvl="0"/>
            <a:r>
              <a:rPr lang="ru-RU" dirty="0"/>
              <a:t>К задачам 3 класса относятся задачи, в которых выполняется </a:t>
            </a:r>
            <a:r>
              <a:rPr lang="ru-RU" b="1" dirty="0"/>
              <a:t>обработка нескольких массивов или </a:t>
            </a:r>
            <a:r>
              <a:rPr lang="ru-RU" b="1" dirty="0" err="1"/>
              <a:t>подмассивов</a:t>
            </a:r>
            <a:r>
              <a:rPr lang="ru-RU" dirty="0"/>
              <a:t> одного массива. Массивы могут обрабатываться по одной схеме – </a:t>
            </a:r>
            <a:r>
              <a:rPr lang="ru-RU" b="1" dirty="0"/>
              <a:t>синхронная</a:t>
            </a:r>
            <a:r>
              <a:rPr lang="ru-RU" dirty="0"/>
              <a:t> обработка или по разным схемам – </a:t>
            </a:r>
            <a:r>
              <a:rPr lang="ru-RU" b="1" dirty="0"/>
              <a:t>асинхронная</a:t>
            </a:r>
            <a:r>
              <a:rPr lang="ru-RU" dirty="0"/>
              <a:t> обработка массивов. </a:t>
            </a:r>
          </a:p>
          <a:p>
            <a:pPr lvl="0"/>
            <a:r>
              <a:rPr lang="ru-RU" dirty="0"/>
              <a:t>К задачам 4 класса относятся задачи, в которых требуется отыскать первый элемент массива, совпадающий с заданным значением – </a:t>
            </a:r>
            <a:r>
              <a:rPr lang="ru-RU" b="1" dirty="0"/>
              <a:t>поисковые</a:t>
            </a:r>
            <a:r>
              <a:rPr lang="ru-RU" dirty="0"/>
              <a:t> задачи в массиве.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1 класса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Решение таких задач сводится к установлению того, как обрабатывается каждый элемент массива или указанные элементы, а затем подбирается подходящая схема перебора, в которую подставляются операторы обработки. </a:t>
            </a:r>
          </a:p>
          <a:p>
            <a:pPr>
              <a:buNone/>
            </a:pPr>
            <a:r>
              <a:rPr lang="ru-RU" u="sng" dirty="0"/>
              <a:t>Примеры задач 1 класса:</a:t>
            </a:r>
          </a:p>
          <a:p>
            <a:pPr lvl="0"/>
            <a:r>
              <a:rPr lang="ru-RU" dirty="0"/>
              <a:t>Дан массив целых чисел. Найти количество четных элементов массива.</a:t>
            </a:r>
          </a:p>
          <a:p>
            <a:pPr lvl="0"/>
            <a:r>
              <a:rPr lang="ru-RU" dirty="0"/>
              <a:t>Дан массив целых чисел. Найти среднее арифметическое элементов массива.</a:t>
            </a:r>
          </a:p>
          <a:p>
            <a:pPr lvl="0"/>
            <a:r>
              <a:rPr lang="ru-RU" dirty="0"/>
              <a:t>Дан массив целых чисел. Найти максимальный (минимальный) элемент массива.</a:t>
            </a:r>
          </a:p>
          <a:p>
            <a:pPr lvl="0"/>
            <a:r>
              <a:rPr lang="ru-RU" dirty="0"/>
              <a:t>Дан массив целых чисел. Найти номер максимального (минимального) элемента массива.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2 класса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Для изменения порядка следования используют:</a:t>
            </a:r>
          </a:p>
          <a:p>
            <a:pPr lvl="1"/>
            <a:r>
              <a:rPr lang="ru-RU" dirty="0"/>
              <a:t>Обмен элементов массива.</a:t>
            </a:r>
          </a:p>
          <a:p>
            <a:pPr lvl="1"/>
            <a:r>
              <a:rPr lang="ru-RU" dirty="0"/>
              <a:t>Сдвиг одного элемента на место другого элемента.</a:t>
            </a:r>
          </a:p>
          <a:p>
            <a:r>
              <a:rPr lang="ru-RU" dirty="0"/>
              <a:t>Обмен элементов внутри массива выполняется с использованием вспомогательной переменной:</a:t>
            </a:r>
          </a:p>
          <a:p>
            <a:pPr>
              <a:buNone/>
            </a:pPr>
            <a:r>
              <a:rPr lang="ru-RU" dirty="0"/>
              <a:t> //обмен </a:t>
            </a:r>
            <a:r>
              <a:rPr lang="en-US" dirty="0" err="1"/>
              <a:t>arr</a:t>
            </a:r>
            <a:r>
              <a:rPr lang="ru-RU" dirty="0"/>
              <a:t>[</a:t>
            </a:r>
            <a:r>
              <a:rPr lang="en-US" dirty="0" err="1"/>
              <a:t>i</a:t>
            </a:r>
            <a:r>
              <a:rPr lang="ru-RU" dirty="0"/>
              <a:t>]и </a:t>
            </a:r>
            <a:r>
              <a:rPr lang="en-US" dirty="0" err="1"/>
              <a:t>arr</a:t>
            </a:r>
            <a:r>
              <a:rPr lang="ru-RU" dirty="0"/>
              <a:t>[</a:t>
            </a:r>
            <a:r>
              <a:rPr lang="en-US" dirty="0"/>
              <a:t>j</a:t>
            </a:r>
            <a:r>
              <a:rPr lang="ru-RU" dirty="0"/>
              <a:t>]элементов массива.</a:t>
            </a:r>
          </a:p>
          <a:p>
            <a:pPr>
              <a:buNone/>
            </a:pPr>
            <a:r>
              <a:rPr lang="en-US" dirty="0"/>
              <a:t>temp=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]=</a:t>
            </a:r>
            <a:r>
              <a:rPr lang="en-US" dirty="0" err="1"/>
              <a:t>arr</a:t>
            </a:r>
            <a:r>
              <a:rPr lang="en-US" dirty="0"/>
              <a:t>[j]; </a:t>
            </a:r>
            <a:r>
              <a:rPr lang="en-US" dirty="0" err="1"/>
              <a:t>arr</a:t>
            </a:r>
            <a:r>
              <a:rPr lang="en-US" dirty="0"/>
              <a:t>[j]=temp; </a:t>
            </a:r>
            <a:endParaRPr lang="ru-RU" dirty="0"/>
          </a:p>
          <a:p>
            <a:r>
              <a:rPr lang="en-US" dirty="0"/>
              <a:t>C</a:t>
            </a:r>
            <a:r>
              <a:rPr lang="ru-RU" dirty="0" err="1"/>
              <a:t>двиг</a:t>
            </a:r>
            <a:r>
              <a:rPr lang="ru-RU" dirty="0"/>
              <a:t> одного элемента на место другого элемента: </a:t>
            </a:r>
          </a:p>
          <a:p>
            <a:pPr>
              <a:buNone/>
            </a:pP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]=</a:t>
            </a:r>
            <a:r>
              <a:rPr lang="en-US" dirty="0" err="1"/>
              <a:t>arr</a:t>
            </a:r>
            <a:r>
              <a:rPr lang="en-US" dirty="0"/>
              <a:t>[i+1];//</a:t>
            </a:r>
            <a:r>
              <a:rPr lang="ru-RU" dirty="0"/>
              <a:t>сдвиг влево </a:t>
            </a:r>
          </a:p>
          <a:p>
            <a:pPr>
              <a:buNone/>
            </a:pP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]=</a:t>
            </a:r>
            <a:r>
              <a:rPr lang="en-US" dirty="0" err="1"/>
              <a:t>arr</a:t>
            </a:r>
            <a:r>
              <a:rPr lang="en-US" dirty="0"/>
              <a:t>[i-1];// </a:t>
            </a:r>
            <a:r>
              <a:rPr lang="ru-RU" dirty="0"/>
              <a:t>сдвиг вправо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массива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1684784"/>
          </a:xfrm>
        </p:spPr>
        <p:txBody>
          <a:bodyPr>
            <a:normAutofit fontScale="85000" lnSpcReduction="10000"/>
          </a:bodyPr>
          <a:lstStyle/>
          <a:p>
            <a:r>
              <a:rPr lang="ru-RU" b="1" dirty="0"/>
              <a:t>Массив</a:t>
            </a:r>
            <a:r>
              <a:rPr lang="ru-RU" dirty="0"/>
              <a:t> – это </a:t>
            </a:r>
            <a:r>
              <a:rPr lang="ru-RU" u="sng" dirty="0"/>
              <a:t>упорядоченная</a:t>
            </a:r>
            <a:r>
              <a:rPr lang="ru-RU" dirty="0"/>
              <a:t> совокупность элементов </a:t>
            </a:r>
            <a:r>
              <a:rPr lang="ru-RU" u="sng" dirty="0"/>
              <a:t>одного типа</a:t>
            </a:r>
            <a:r>
              <a:rPr lang="ru-RU" dirty="0"/>
              <a:t>.</a:t>
            </a:r>
          </a:p>
          <a:p>
            <a:r>
              <a:rPr lang="ru-RU" dirty="0"/>
              <a:t>Элементы массива имеют одно и то же имя, а различаются порядковым номером </a:t>
            </a:r>
            <a:r>
              <a:rPr lang="ru-RU" i="1" dirty="0"/>
              <a:t>(</a:t>
            </a:r>
            <a:r>
              <a:rPr lang="ru-RU" dirty="0"/>
              <a:t>индексом</a:t>
            </a:r>
            <a:r>
              <a:rPr lang="ru-RU" i="1" dirty="0"/>
              <a:t>). </a:t>
            </a:r>
            <a:endParaRPr lang="ru-RU" dirty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C24ABD6D-94C7-464A-A22F-C77B493E3E95}"/>
              </a:ext>
            </a:extLst>
          </p:cNvPr>
          <p:cNvGrpSpPr/>
          <p:nvPr/>
        </p:nvGrpSpPr>
        <p:grpSpPr>
          <a:xfrm>
            <a:off x="1115616" y="3284984"/>
            <a:ext cx="6120680" cy="1584176"/>
            <a:chOff x="1115616" y="3284984"/>
            <a:chExt cx="6120680" cy="1584176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1115616" y="3284984"/>
              <a:ext cx="1224136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1</a:t>
              </a:r>
              <a:r>
                <a:rPr lang="ru-RU" sz="3200" dirty="0"/>
                <a:t>0</a:t>
              </a:r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2339752" y="3284984"/>
              <a:ext cx="1224136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/>
                <a:t>0</a:t>
              </a: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3563888" y="3284984"/>
              <a:ext cx="1224136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/>
                <a:t>0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88024" y="3284984"/>
              <a:ext cx="1224136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6012160" y="3284984"/>
              <a:ext cx="1224136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/>
                <a:t>0</a:t>
              </a: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1115616" y="4077072"/>
              <a:ext cx="1224136" cy="7920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2339752" y="4077072"/>
              <a:ext cx="1224136" cy="7920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563888" y="4077072"/>
              <a:ext cx="1224136" cy="7920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4788024" y="4077072"/>
              <a:ext cx="1224136" cy="7920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. . .</a:t>
              </a: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6012160" y="4077072"/>
              <a:ext cx="1224136" cy="7920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51520" y="5229200"/>
            <a:ext cx="871296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int</a:t>
            </a:r>
            <a:r>
              <a:rPr lang="ru-RU" sz="2800" dirty="0"/>
              <a:t>[] </a:t>
            </a:r>
            <a:r>
              <a:rPr lang="en-US" sz="2800" dirty="0" err="1"/>
              <a:t>mas</a:t>
            </a:r>
            <a:r>
              <a:rPr lang="ru-RU" sz="2800" dirty="0"/>
              <a:t>=</a:t>
            </a:r>
            <a:r>
              <a:rPr lang="en-US" sz="2800" dirty="0"/>
              <a:t>new </a:t>
            </a:r>
            <a:r>
              <a:rPr lang="en-US" sz="2800" dirty="0" err="1"/>
              <a:t>int</a:t>
            </a:r>
            <a:r>
              <a:rPr lang="ru-RU" sz="2800" dirty="0"/>
              <a:t>[10]; //выделяем память под массив</a:t>
            </a:r>
          </a:p>
          <a:p>
            <a:r>
              <a:rPr lang="en-US" sz="2800" dirty="0" err="1"/>
              <a:t>mas</a:t>
            </a:r>
            <a:r>
              <a:rPr lang="en-US" sz="2800" dirty="0"/>
              <a:t>[0]=10;//</a:t>
            </a:r>
            <a:r>
              <a:rPr lang="ru-RU" sz="2800" dirty="0"/>
              <a:t> присваиваем значение элементу массива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468EB8B-FEF0-4EF2-9FD8-E0831E0AE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2 класса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D62FDA2-57E9-4E82-8F49-7F1B056E6C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Обмен элементов массива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F20F07C-A489-48EF-9107-6E3F9F6D5A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Сдвиг элементов </a:t>
            </a:r>
            <a:r>
              <a:rPr lang="ru-RU" dirty="0" err="1"/>
              <a:t>масива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59D32A6-AD39-4117-A63F-FE90FE4606FB}"/>
              </a:ext>
            </a:extLst>
          </p:cNvPr>
          <p:cNvSpPr/>
          <p:nvPr/>
        </p:nvSpPr>
        <p:spPr>
          <a:xfrm>
            <a:off x="971600" y="2780928"/>
            <a:ext cx="864096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5FA27C9-DBAF-4D4B-8E47-4872D9998E14}"/>
              </a:ext>
            </a:extLst>
          </p:cNvPr>
          <p:cNvSpPr/>
          <p:nvPr/>
        </p:nvSpPr>
        <p:spPr>
          <a:xfrm>
            <a:off x="2707904" y="2780928"/>
            <a:ext cx="864096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6C6353D-B3AA-4749-B3B2-6D2AE0DEFFC0}"/>
              </a:ext>
            </a:extLst>
          </p:cNvPr>
          <p:cNvSpPr/>
          <p:nvPr/>
        </p:nvSpPr>
        <p:spPr>
          <a:xfrm>
            <a:off x="1843808" y="3861048"/>
            <a:ext cx="864096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E0C60AF-7995-4037-94F5-70B76D6BA978}"/>
              </a:ext>
            </a:extLst>
          </p:cNvPr>
          <p:cNvSpPr/>
          <p:nvPr/>
        </p:nvSpPr>
        <p:spPr>
          <a:xfrm>
            <a:off x="1843808" y="2780928"/>
            <a:ext cx="864096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BBED77-DD86-4703-BD8B-E7B28207DEED}"/>
              </a:ext>
            </a:extLst>
          </p:cNvPr>
          <p:cNvSpPr txBox="1"/>
          <p:nvPr/>
        </p:nvSpPr>
        <p:spPr>
          <a:xfrm>
            <a:off x="1115616" y="229235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E257C6-E5B7-4469-A086-FC62A8E7CC9E}"/>
              </a:ext>
            </a:extLst>
          </p:cNvPr>
          <p:cNvSpPr txBox="1"/>
          <p:nvPr/>
        </p:nvSpPr>
        <p:spPr>
          <a:xfrm>
            <a:off x="3057870" y="23474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  <a:endParaRPr lang="ru-RU" dirty="0"/>
          </a:p>
        </p:txBody>
      </p:sp>
      <p:sp>
        <p:nvSpPr>
          <p:cNvPr id="18" name="Стрелка: вправо 17">
            <a:extLst>
              <a:ext uri="{FF2B5EF4-FFF2-40B4-BE49-F238E27FC236}">
                <a16:creationId xmlns:a16="http://schemas.microsoft.com/office/drawing/2014/main" id="{F2D43EE9-8EAB-4260-94BF-BD27A4C1020E}"/>
              </a:ext>
            </a:extLst>
          </p:cNvPr>
          <p:cNvSpPr/>
          <p:nvPr/>
        </p:nvSpPr>
        <p:spPr>
          <a:xfrm rot="3205038">
            <a:off x="1259632" y="3429000"/>
            <a:ext cx="58417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: вправо 18">
            <a:extLst>
              <a:ext uri="{FF2B5EF4-FFF2-40B4-BE49-F238E27FC236}">
                <a16:creationId xmlns:a16="http://schemas.microsoft.com/office/drawing/2014/main" id="{9C6D6F32-B20E-4064-9413-7BCC0B82D00E}"/>
              </a:ext>
            </a:extLst>
          </p:cNvPr>
          <p:cNvSpPr/>
          <p:nvPr/>
        </p:nvSpPr>
        <p:spPr>
          <a:xfrm rot="19043463">
            <a:off x="2798238" y="3501008"/>
            <a:ext cx="58417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: развернутая 19">
            <a:extLst>
              <a:ext uri="{FF2B5EF4-FFF2-40B4-BE49-F238E27FC236}">
                <a16:creationId xmlns:a16="http://schemas.microsoft.com/office/drawing/2014/main" id="{DDBCA9C7-B8F8-4570-9349-7B35AF1C20D4}"/>
              </a:ext>
            </a:extLst>
          </p:cNvPr>
          <p:cNvSpPr/>
          <p:nvPr/>
        </p:nvSpPr>
        <p:spPr>
          <a:xfrm flipH="1">
            <a:off x="1631636" y="2460808"/>
            <a:ext cx="1215151" cy="31834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A6BAF5-2601-4658-9DA7-6F802D22A7BB}"/>
              </a:ext>
            </a:extLst>
          </p:cNvPr>
          <p:cNvSpPr txBox="1"/>
          <p:nvPr/>
        </p:nvSpPr>
        <p:spPr>
          <a:xfrm>
            <a:off x="1835696" y="450912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539A5FF-D244-4435-8F44-AB64AA53BD5C}"/>
              </a:ext>
            </a:extLst>
          </p:cNvPr>
          <p:cNvSpPr/>
          <p:nvPr/>
        </p:nvSpPr>
        <p:spPr>
          <a:xfrm>
            <a:off x="4923928" y="2788623"/>
            <a:ext cx="864096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B5EDE4B-7C3F-469B-A511-A7863BFE59AF}"/>
              </a:ext>
            </a:extLst>
          </p:cNvPr>
          <p:cNvSpPr/>
          <p:nvPr/>
        </p:nvSpPr>
        <p:spPr>
          <a:xfrm>
            <a:off x="6660232" y="2788623"/>
            <a:ext cx="864096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4F2730D0-323E-4FE2-9596-8464217E0F55}"/>
              </a:ext>
            </a:extLst>
          </p:cNvPr>
          <p:cNvSpPr/>
          <p:nvPr/>
        </p:nvSpPr>
        <p:spPr>
          <a:xfrm>
            <a:off x="5796136" y="2788623"/>
            <a:ext cx="864096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25" name="Стрелка: развернутая 24">
            <a:extLst>
              <a:ext uri="{FF2B5EF4-FFF2-40B4-BE49-F238E27FC236}">
                <a16:creationId xmlns:a16="http://schemas.microsoft.com/office/drawing/2014/main" id="{D3F1911E-696C-4E88-AB79-44E3A7559E48}"/>
              </a:ext>
            </a:extLst>
          </p:cNvPr>
          <p:cNvSpPr/>
          <p:nvPr/>
        </p:nvSpPr>
        <p:spPr>
          <a:xfrm flipH="1">
            <a:off x="5082064" y="2470274"/>
            <a:ext cx="930096" cy="31834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6" name="Стрелка: развернутая 25">
            <a:extLst>
              <a:ext uri="{FF2B5EF4-FFF2-40B4-BE49-F238E27FC236}">
                <a16:creationId xmlns:a16="http://schemas.microsoft.com/office/drawing/2014/main" id="{175E2EC5-4F64-4141-990A-A14C7688324A}"/>
              </a:ext>
            </a:extLst>
          </p:cNvPr>
          <p:cNvSpPr/>
          <p:nvPr/>
        </p:nvSpPr>
        <p:spPr>
          <a:xfrm flipH="1">
            <a:off x="6309176" y="2449661"/>
            <a:ext cx="864095" cy="31834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DBFDA1-FEB0-4F70-A011-0E63C78D2D0A}"/>
              </a:ext>
            </a:extLst>
          </p:cNvPr>
          <p:cNvSpPr txBox="1"/>
          <p:nvPr/>
        </p:nvSpPr>
        <p:spPr>
          <a:xfrm>
            <a:off x="1623056" y="5023222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temp=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]=</a:t>
            </a:r>
            <a:r>
              <a:rPr lang="en-US" dirty="0" err="1"/>
              <a:t>arr</a:t>
            </a:r>
            <a:r>
              <a:rPr lang="en-US" dirty="0"/>
              <a:t>[j];</a:t>
            </a:r>
          </a:p>
          <a:p>
            <a:r>
              <a:rPr lang="en-US" dirty="0" err="1"/>
              <a:t>arr</a:t>
            </a:r>
            <a:r>
              <a:rPr lang="en-US" dirty="0"/>
              <a:t>[j]=temp;</a:t>
            </a:r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993A14-49DF-4440-80ED-4F6898C25FF1}"/>
              </a:ext>
            </a:extLst>
          </p:cNvPr>
          <p:cNvSpPr txBox="1"/>
          <p:nvPr/>
        </p:nvSpPr>
        <p:spPr>
          <a:xfrm>
            <a:off x="5345107" y="364502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]=</a:t>
            </a:r>
            <a:r>
              <a:rPr lang="en-US" dirty="0" err="1"/>
              <a:t>arr</a:t>
            </a:r>
            <a:r>
              <a:rPr lang="en-US" dirty="0"/>
              <a:t>[i+1];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E5F36A46-AE3D-45C0-918D-E6F2A2325D6A}"/>
              </a:ext>
            </a:extLst>
          </p:cNvPr>
          <p:cNvSpPr/>
          <p:nvPr/>
        </p:nvSpPr>
        <p:spPr>
          <a:xfrm>
            <a:off x="4917370" y="5023222"/>
            <a:ext cx="864096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7800131B-18AC-431A-AB71-1464296FFBEC}"/>
              </a:ext>
            </a:extLst>
          </p:cNvPr>
          <p:cNvSpPr/>
          <p:nvPr/>
        </p:nvSpPr>
        <p:spPr>
          <a:xfrm>
            <a:off x="6653674" y="5023222"/>
            <a:ext cx="864096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0AA4BBE3-3C5E-4721-AF90-B6D930927E84}"/>
              </a:ext>
            </a:extLst>
          </p:cNvPr>
          <p:cNvSpPr/>
          <p:nvPr/>
        </p:nvSpPr>
        <p:spPr>
          <a:xfrm>
            <a:off x="5789578" y="5023222"/>
            <a:ext cx="864096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32" name="Стрелка: развернутая 31">
            <a:extLst>
              <a:ext uri="{FF2B5EF4-FFF2-40B4-BE49-F238E27FC236}">
                <a16:creationId xmlns:a16="http://schemas.microsoft.com/office/drawing/2014/main" id="{A93E51CE-BD50-4B50-9AC6-B23C6CED34AC}"/>
              </a:ext>
            </a:extLst>
          </p:cNvPr>
          <p:cNvSpPr/>
          <p:nvPr/>
        </p:nvSpPr>
        <p:spPr>
          <a:xfrm>
            <a:off x="5292080" y="4704873"/>
            <a:ext cx="792088" cy="31834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3" name="Стрелка: развернутая 32">
            <a:extLst>
              <a:ext uri="{FF2B5EF4-FFF2-40B4-BE49-F238E27FC236}">
                <a16:creationId xmlns:a16="http://schemas.microsoft.com/office/drawing/2014/main" id="{7C04E122-1B97-482D-AC30-97E3D401D57D}"/>
              </a:ext>
            </a:extLst>
          </p:cNvPr>
          <p:cNvSpPr/>
          <p:nvPr/>
        </p:nvSpPr>
        <p:spPr>
          <a:xfrm>
            <a:off x="6418669" y="4693786"/>
            <a:ext cx="792088" cy="31834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6750F4-31AA-42BF-A46B-10DE7EF2BCAB}"/>
              </a:ext>
            </a:extLst>
          </p:cNvPr>
          <p:cNvSpPr txBox="1"/>
          <p:nvPr/>
        </p:nvSpPr>
        <p:spPr>
          <a:xfrm>
            <a:off x="5338549" y="5879623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]=</a:t>
            </a:r>
            <a:r>
              <a:rPr lang="en-US" dirty="0" err="1"/>
              <a:t>arr</a:t>
            </a:r>
            <a:r>
              <a:rPr lang="en-US" dirty="0"/>
              <a:t>[i-1];</a:t>
            </a:r>
          </a:p>
        </p:txBody>
      </p:sp>
      <p:sp>
        <p:nvSpPr>
          <p:cNvPr id="35" name="Стрелка: вправо 34">
            <a:extLst>
              <a:ext uri="{FF2B5EF4-FFF2-40B4-BE49-F238E27FC236}">
                <a16:creationId xmlns:a16="http://schemas.microsoft.com/office/drawing/2014/main" id="{ED9F2BA5-4AEB-4ACD-A6B3-E886720E3FDA}"/>
              </a:ext>
            </a:extLst>
          </p:cNvPr>
          <p:cNvSpPr/>
          <p:nvPr/>
        </p:nvSpPr>
        <p:spPr>
          <a:xfrm>
            <a:off x="5220072" y="3341288"/>
            <a:ext cx="864096" cy="137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право 35">
            <a:extLst>
              <a:ext uri="{FF2B5EF4-FFF2-40B4-BE49-F238E27FC236}">
                <a16:creationId xmlns:a16="http://schemas.microsoft.com/office/drawing/2014/main" id="{4A163D4C-1A4F-45F1-B89C-9F82EFAD6373}"/>
              </a:ext>
            </a:extLst>
          </p:cNvPr>
          <p:cNvSpPr/>
          <p:nvPr/>
        </p:nvSpPr>
        <p:spPr>
          <a:xfrm flipH="1">
            <a:off x="6516216" y="5622220"/>
            <a:ext cx="864095" cy="155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543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задач 2 класса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Дан массив целых чисел. Перевернуть массив.</a:t>
            </a:r>
          </a:p>
          <a:p>
            <a:pPr lvl="0"/>
            <a:r>
              <a:rPr lang="ru-RU" dirty="0"/>
              <a:t>Дан массив целых чисел. Поменять местами пары элементов ( 1-ый и 2-ой, 3-ий и 4-ый, и т.д.)</a:t>
            </a:r>
          </a:p>
          <a:p>
            <a:pPr lvl="0"/>
            <a:r>
              <a:rPr lang="ru-RU" dirty="0"/>
              <a:t>Сдвинуть элементы массива на </a:t>
            </a:r>
            <a:r>
              <a:rPr lang="ru-RU" dirty="0" err="1"/>
              <a:t>k</a:t>
            </a:r>
            <a:r>
              <a:rPr lang="ru-RU" dirty="0"/>
              <a:t> элементов влево (вправо).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Задачи 3-ого класса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При </a:t>
            </a:r>
            <a:r>
              <a:rPr lang="ru-RU" b="1" dirty="0"/>
              <a:t>синхронной</a:t>
            </a:r>
            <a:r>
              <a:rPr lang="ru-RU" dirty="0"/>
              <a:t> обработке массивов  индексы при переборе массивов меняются одинаково.</a:t>
            </a:r>
          </a:p>
          <a:p>
            <a:r>
              <a:rPr lang="ru-RU" dirty="0"/>
              <a:t>При </a:t>
            </a:r>
            <a:r>
              <a:rPr lang="ru-RU" b="1" dirty="0"/>
              <a:t>асинхронной</a:t>
            </a:r>
            <a:r>
              <a:rPr lang="ru-RU" dirty="0"/>
              <a:t> обработке массивов индекс каждого массива меняется по своей схеме.</a:t>
            </a:r>
          </a:p>
          <a:p>
            <a:pPr>
              <a:buNone/>
            </a:pPr>
            <a:r>
              <a:rPr lang="ru-RU" u="sng" dirty="0"/>
              <a:t>Примеры задач 3-го класса</a:t>
            </a:r>
          </a:p>
          <a:p>
            <a:r>
              <a:rPr lang="ru-RU" dirty="0"/>
              <a:t>Заданы два массива из </a:t>
            </a:r>
            <a:r>
              <a:rPr lang="en-US" dirty="0"/>
              <a:t>n</a:t>
            </a:r>
            <a:r>
              <a:rPr lang="ru-RU" dirty="0"/>
              <a:t> целых элементов. Получить массив </a:t>
            </a:r>
            <a:r>
              <a:rPr lang="ru-RU" dirty="0" err="1"/>
              <a:t>c</a:t>
            </a:r>
            <a:r>
              <a:rPr lang="ru-RU" dirty="0"/>
              <a:t>, где </a:t>
            </a:r>
            <a:r>
              <a:rPr lang="en-US" dirty="0"/>
              <a:t>c</a:t>
            </a:r>
            <a:r>
              <a:rPr lang="ru-RU" dirty="0"/>
              <a:t>[</a:t>
            </a:r>
            <a:r>
              <a:rPr lang="en-US" dirty="0" err="1"/>
              <a:t>i</a:t>
            </a:r>
            <a:r>
              <a:rPr lang="ru-RU" dirty="0"/>
              <a:t>]=</a:t>
            </a:r>
            <a:r>
              <a:rPr lang="en-US" dirty="0"/>
              <a:t>a</a:t>
            </a:r>
            <a:r>
              <a:rPr lang="ru-RU" dirty="0"/>
              <a:t>[</a:t>
            </a:r>
            <a:r>
              <a:rPr lang="en-US" dirty="0" err="1"/>
              <a:t>i</a:t>
            </a:r>
            <a:r>
              <a:rPr lang="ru-RU" dirty="0"/>
              <a:t>]+</a:t>
            </a:r>
            <a:r>
              <a:rPr lang="en-US" dirty="0"/>
              <a:t>b</a:t>
            </a:r>
            <a:r>
              <a:rPr lang="ru-RU" dirty="0"/>
              <a:t>[</a:t>
            </a:r>
            <a:r>
              <a:rPr lang="en-US" dirty="0" err="1"/>
              <a:t>i</a:t>
            </a:r>
            <a:r>
              <a:rPr lang="ru-RU" dirty="0"/>
              <a:t>].</a:t>
            </a:r>
          </a:p>
          <a:p>
            <a:pPr lvl="0"/>
            <a:r>
              <a:rPr lang="ru-RU" dirty="0"/>
              <a:t>В массиве целых чисел все отрицательные элементы перенести в начало массива.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Задачи 4-ого класса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 поисковых задачах требуется найти элемент, удовлетворяющий заданному условию. </a:t>
            </a:r>
          </a:p>
          <a:p>
            <a:r>
              <a:rPr lang="ru-RU" dirty="0"/>
              <a:t>Для этого требуется организовать перебор массива и проверку условия.</a:t>
            </a:r>
          </a:p>
          <a:p>
            <a:r>
              <a:rPr lang="ru-RU" dirty="0"/>
              <a:t>При этом существует две возможности выхода из цикла:</a:t>
            </a:r>
          </a:p>
          <a:p>
            <a:pPr lvl="1"/>
            <a:r>
              <a:rPr lang="ru-RU" dirty="0"/>
              <a:t>нужный элемент найден ;</a:t>
            </a:r>
          </a:p>
          <a:p>
            <a:pPr lvl="1"/>
            <a:r>
              <a:rPr lang="ru-RU" dirty="0"/>
              <a:t>элемент не найден, но просмотр массива закончен.</a:t>
            </a:r>
          </a:p>
          <a:p>
            <a:pPr>
              <a:buNone/>
            </a:pPr>
            <a:r>
              <a:rPr lang="ru-RU" u="sng" dirty="0"/>
              <a:t>Пример задачи 4 класса:</a:t>
            </a:r>
          </a:p>
          <a:p>
            <a:r>
              <a:rPr lang="ru-RU" dirty="0"/>
              <a:t>Найти первое вхождение элемента К в массив целых чисел.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Сортировка массивов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Сортировка – это процесс перегруппировки заданного множества объектов в некотором установленном порядке.</a:t>
            </a:r>
          </a:p>
          <a:p>
            <a:r>
              <a:rPr lang="ru-RU" dirty="0"/>
              <a:t>Различают:</a:t>
            </a:r>
          </a:p>
          <a:p>
            <a:pPr lvl="1"/>
            <a:r>
              <a:rPr lang="ru-RU" dirty="0"/>
              <a:t>простые методы сортировки (требуют х</a:t>
            </a:r>
            <a:r>
              <a:rPr lang="ru-RU" baseline="30000" dirty="0"/>
              <a:t>2 </a:t>
            </a:r>
            <a:r>
              <a:rPr lang="ru-RU" dirty="0"/>
              <a:t>сравнений);</a:t>
            </a:r>
          </a:p>
          <a:p>
            <a:pPr lvl="1"/>
            <a:r>
              <a:rPr lang="ru-RU" dirty="0"/>
              <a:t>сложные методы сортировки (требуют </a:t>
            </a:r>
            <a:r>
              <a:rPr lang="ru-RU" dirty="0" err="1"/>
              <a:t>х</a:t>
            </a:r>
            <a:r>
              <a:rPr lang="ru-RU" dirty="0"/>
              <a:t> </a:t>
            </a:r>
            <a:r>
              <a:rPr lang="en-US" dirty="0" err="1"/>
              <a:t>ln</a:t>
            </a:r>
            <a:r>
              <a:rPr lang="en-US" dirty="0"/>
              <a:t> x</a:t>
            </a:r>
            <a:r>
              <a:rPr lang="ru-RU" baseline="30000" dirty="0"/>
              <a:t> </a:t>
            </a:r>
            <a:r>
              <a:rPr lang="ru-RU" dirty="0"/>
              <a:t>сравнений)</a:t>
            </a:r>
            <a:r>
              <a:rPr lang="en-US" dirty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методы сортировки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Сортировка с помощью простого включения (вставки).</a:t>
            </a:r>
          </a:p>
          <a:p>
            <a:r>
              <a:rPr lang="ru-RU" dirty="0"/>
              <a:t>Сортировка с помощью простого выделения (выбора).</a:t>
            </a:r>
          </a:p>
          <a:p>
            <a:r>
              <a:rPr lang="ru-RU" dirty="0"/>
              <a:t>Сортировка с помощью простого обмена(метод пузырька).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Сортировка с помощью простого включения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860032" y="1484784"/>
            <a:ext cx="4114800" cy="518457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j,el</a:t>
            </a:r>
            <a:r>
              <a:rPr lang="en-US" dirty="0"/>
              <a:t>;</a:t>
            </a:r>
            <a:endParaRPr lang="ru-RU" dirty="0"/>
          </a:p>
          <a:p>
            <a:pPr>
              <a:buNone/>
            </a:pPr>
            <a:r>
              <a:rPr lang="en-US" dirty="0"/>
              <a:t> for (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 size; </a:t>
            </a:r>
            <a:r>
              <a:rPr lang="en-US" dirty="0" err="1"/>
              <a:t>i</a:t>
            </a:r>
            <a:r>
              <a:rPr lang="en-US" dirty="0"/>
              <a:t>++)</a:t>
            </a:r>
            <a:endParaRPr lang="ru-RU" dirty="0"/>
          </a:p>
          <a:p>
            <a:pPr>
              <a:buNone/>
            </a:pPr>
            <a:r>
              <a:rPr lang="en-US" dirty="0"/>
              <a:t> </a:t>
            </a:r>
            <a:r>
              <a:rPr lang="ru-RU" dirty="0"/>
              <a:t>{</a:t>
            </a:r>
          </a:p>
          <a:p>
            <a:pPr>
              <a:buNone/>
            </a:pPr>
            <a:r>
              <a:rPr lang="ru-RU" dirty="0"/>
              <a:t>     </a:t>
            </a:r>
            <a:r>
              <a:rPr lang="ru-RU" dirty="0" err="1"/>
              <a:t>el</a:t>
            </a:r>
            <a:r>
              <a:rPr lang="ru-RU" dirty="0"/>
              <a:t> = </a:t>
            </a:r>
            <a:r>
              <a:rPr lang="ru-RU" dirty="0" err="1"/>
              <a:t>arr</a:t>
            </a:r>
            <a:r>
              <a:rPr lang="ru-RU" dirty="0"/>
              <a:t>[</a:t>
            </a:r>
            <a:r>
              <a:rPr lang="ru-RU" dirty="0" err="1"/>
              <a:t>i</a:t>
            </a:r>
            <a:r>
              <a:rPr lang="ru-RU" dirty="0"/>
              <a:t>];</a:t>
            </a:r>
          </a:p>
          <a:p>
            <a:pPr>
              <a:buNone/>
            </a:pPr>
            <a:r>
              <a:rPr lang="ru-RU" dirty="0"/>
              <a:t>     </a:t>
            </a:r>
            <a:r>
              <a:rPr lang="ru-RU" dirty="0" err="1"/>
              <a:t>j</a:t>
            </a:r>
            <a:r>
              <a:rPr lang="ru-RU" dirty="0"/>
              <a:t> = </a:t>
            </a:r>
            <a:r>
              <a:rPr lang="ru-RU" dirty="0" err="1"/>
              <a:t>i</a:t>
            </a:r>
            <a:r>
              <a:rPr lang="ru-RU" dirty="0"/>
              <a:t> - 1;</a:t>
            </a:r>
          </a:p>
          <a:p>
            <a:pPr>
              <a:buNone/>
            </a:pPr>
            <a:r>
              <a:rPr lang="ru-RU" dirty="0"/>
              <a:t>     </a:t>
            </a:r>
            <a:r>
              <a:rPr lang="ru-RU" dirty="0" err="1"/>
              <a:t>while</a:t>
            </a:r>
            <a:r>
              <a:rPr lang="ru-RU" dirty="0"/>
              <a:t> ( </a:t>
            </a:r>
            <a:r>
              <a:rPr lang="ru-RU" dirty="0" err="1"/>
              <a:t>j</a:t>
            </a:r>
            <a:r>
              <a:rPr lang="ru-RU" dirty="0"/>
              <a:t> &gt;= 0&amp;&amp;el &lt; </a:t>
            </a:r>
            <a:r>
              <a:rPr lang="ru-RU" dirty="0" err="1"/>
              <a:t>arr</a:t>
            </a:r>
            <a:r>
              <a:rPr lang="ru-RU" dirty="0"/>
              <a:t>[</a:t>
            </a:r>
            <a:r>
              <a:rPr lang="ru-RU" dirty="0" err="1"/>
              <a:t>j</a:t>
            </a:r>
            <a:r>
              <a:rPr lang="ru-RU" dirty="0"/>
              <a:t>] )</a:t>
            </a:r>
          </a:p>
          <a:p>
            <a:pPr>
              <a:buNone/>
            </a:pPr>
            <a:r>
              <a:rPr lang="ru-RU" dirty="0"/>
              <a:t>     {</a:t>
            </a:r>
          </a:p>
          <a:p>
            <a:pPr>
              <a:buNone/>
            </a:pPr>
            <a:r>
              <a:rPr lang="ru-RU" dirty="0"/>
              <a:t>            </a:t>
            </a:r>
            <a:r>
              <a:rPr lang="ru-RU" dirty="0" err="1"/>
              <a:t>arr</a:t>
            </a:r>
            <a:r>
              <a:rPr lang="ru-RU" dirty="0"/>
              <a:t>[</a:t>
            </a:r>
            <a:r>
              <a:rPr lang="ru-RU" dirty="0" err="1"/>
              <a:t>j</a:t>
            </a:r>
            <a:r>
              <a:rPr lang="ru-RU" dirty="0"/>
              <a:t> + 1] = </a:t>
            </a:r>
            <a:r>
              <a:rPr lang="ru-RU" dirty="0" err="1"/>
              <a:t>arr</a:t>
            </a:r>
            <a:r>
              <a:rPr lang="ru-RU" dirty="0"/>
              <a:t>[</a:t>
            </a:r>
            <a:r>
              <a:rPr lang="ru-RU" dirty="0" err="1"/>
              <a:t>j</a:t>
            </a:r>
            <a:r>
              <a:rPr lang="ru-RU" dirty="0"/>
              <a:t>];</a:t>
            </a:r>
          </a:p>
          <a:p>
            <a:pPr>
              <a:buNone/>
            </a:pPr>
            <a:r>
              <a:rPr lang="ru-RU" dirty="0"/>
              <a:t>            </a:t>
            </a:r>
            <a:r>
              <a:rPr lang="ru-RU" dirty="0" err="1"/>
              <a:t>j</a:t>
            </a:r>
            <a:r>
              <a:rPr lang="ru-RU" dirty="0"/>
              <a:t>--;</a:t>
            </a:r>
          </a:p>
          <a:p>
            <a:pPr>
              <a:buNone/>
            </a:pPr>
            <a:r>
              <a:rPr lang="ru-RU" dirty="0"/>
              <a:t>     }</a:t>
            </a:r>
          </a:p>
          <a:p>
            <a:pPr>
              <a:buNone/>
            </a:pPr>
            <a:r>
              <a:rPr lang="ru-RU" dirty="0"/>
              <a:t>     </a:t>
            </a:r>
            <a:r>
              <a:rPr lang="ru-RU" dirty="0" err="1"/>
              <a:t>arr</a:t>
            </a:r>
            <a:r>
              <a:rPr lang="ru-RU" dirty="0"/>
              <a:t>[</a:t>
            </a:r>
            <a:r>
              <a:rPr lang="ru-RU" dirty="0" err="1"/>
              <a:t>j</a:t>
            </a:r>
            <a:r>
              <a:rPr lang="ru-RU" dirty="0"/>
              <a:t> + 1] = </a:t>
            </a:r>
            <a:r>
              <a:rPr lang="ru-RU" dirty="0" err="1"/>
              <a:t>el</a:t>
            </a:r>
            <a:r>
              <a:rPr lang="ru-RU" dirty="0"/>
              <a:t>;</a:t>
            </a:r>
          </a:p>
          <a:p>
            <a:pPr>
              <a:buNone/>
            </a:pPr>
            <a:r>
              <a:rPr lang="en-US" dirty="0"/>
              <a:t>}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628800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44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115616" y="1628800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55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63688" y="1628800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12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411760" y="1628800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42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059832" y="1628800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94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707904" y="1628800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18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115616" y="2780928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55</a:t>
            </a:r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1259632" y="2204864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1547664" y="2204864"/>
            <a:ext cx="0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323528" y="4077072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44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971600" y="4077072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55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1619672" y="4077072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12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2267744" y="4077072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42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2915816" y="4077072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94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3563888" y="4077072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18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1691680" y="5229200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12</a:t>
            </a:r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1979712" y="465313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Группа 36"/>
          <p:cNvGrpSpPr/>
          <p:nvPr/>
        </p:nvGrpSpPr>
        <p:grpSpPr>
          <a:xfrm>
            <a:off x="395536" y="3717032"/>
            <a:ext cx="756084" cy="432048"/>
            <a:chOff x="1187624" y="3645024"/>
            <a:chExt cx="756084" cy="432048"/>
          </a:xfrm>
        </p:grpSpPr>
        <p:cxnSp>
          <p:nvCxnSpPr>
            <p:cNvPr id="38" name="Shape 37"/>
            <p:cNvCxnSpPr/>
            <p:nvPr/>
          </p:nvCxnSpPr>
          <p:spPr>
            <a:xfrm>
              <a:off x="1187624" y="3645024"/>
              <a:ext cx="756084" cy="432048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/>
            <p:nvPr/>
          </p:nvCxnSpPr>
          <p:spPr>
            <a:xfrm flipV="1">
              <a:off x="1187624" y="3645024"/>
              <a:ext cx="0" cy="432048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Группа 40"/>
          <p:cNvGrpSpPr/>
          <p:nvPr/>
        </p:nvGrpSpPr>
        <p:grpSpPr>
          <a:xfrm>
            <a:off x="1331640" y="3717032"/>
            <a:ext cx="756084" cy="432048"/>
            <a:chOff x="1187624" y="3645024"/>
            <a:chExt cx="756084" cy="432048"/>
          </a:xfrm>
        </p:grpSpPr>
        <p:cxnSp>
          <p:nvCxnSpPr>
            <p:cNvPr id="42" name="Shape 41"/>
            <p:cNvCxnSpPr/>
            <p:nvPr/>
          </p:nvCxnSpPr>
          <p:spPr>
            <a:xfrm>
              <a:off x="1187624" y="3645024"/>
              <a:ext cx="756084" cy="432048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/>
            <p:cNvCxnSpPr/>
            <p:nvPr/>
          </p:nvCxnSpPr>
          <p:spPr>
            <a:xfrm flipV="1">
              <a:off x="1187624" y="3645024"/>
              <a:ext cx="0" cy="432048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hape 44"/>
          <p:cNvCxnSpPr>
            <a:stCxn id="24" idx="1"/>
            <a:endCxn id="18" idx="2"/>
          </p:cNvCxnSpPr>
          <p:nvPr/>
        </p:nvCxnSpPr>
        <p:spPr>
          <a:xfrm rot="10800000">
            <a:off x="647564" y="4653136"/>
            <a:ext cx="1044116" cy="864096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Сортировка с помощью простого выбора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860032" y="1484784"/>
            <a:ext cx="4114800" cy="537321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 min, </a:t>
            </a:r>
            <a:r>
              <a:rPr lang="en-US" dirty="0" err="1"/>
              <a:t>n_min</a:t>
            </a:r>
            <a:r>
              <a:rPr lang="en-US" dirty="0"/>
              <a:t>, j;</a:t>
            </a:r>
            <a:endParaRPr lang="ru-RU" dirty="0"/>
          </a:p>
          <a:p>
            <a:pPr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size - 1; </a:t>
            </a:r>
            <a:r>
              <a:rPr lang="en-US" dirty="0" err="1"/>
              <a:t>i</a:t>
            </a:r>
            <a:r>
              <a:rPr lang="en-US" dirty="0"/>
              <a:t>++)</a:t>
            </a:r>
            <a:endParaRPr lang="ru-RU" dirty="0"/>
          </a:p>
          <a:p>
            <a:pPr>
              <a:buNone/>
            </a:pPr>
            <a:r>
              <a:rPr lang="en-US" dirty="0"/>
              <a:t>{</a:t>
            </a:r>
            <a:endParaRPr lang="ru-RU" dirty="0"/>
          </a:p>
          <a:p>
            <a:pPr>
              <a:buNone/>
            </a:pPr>
            <a:r>
              <a:rPr lang="en-US" dirty="0"/>
              <a:t>     min =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 </a:t>
            </a:r>
            <a:r>
              <a:rPr lang="en-US" dirty="0" err="1"/>
              <a:t>n_min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;</a:t>
            </a:r>
            <a:endParaRPr lang="ru-RU" dirty="0"/>
          </a:p>
          <a:p>
            <a:pPr>
              <a:buNone/>
            </a:pPr>
            <a:r>
              <a:rPr lang="en-US" dirty="0"/>
              <a:t>     for (j = </a:t>
            </a:r>
            <a:r>
              <a:rPr lang="en-US" dirty="0" err="1"/>
              <a:t>i</a:t>
            </a:r>
            <a:r>
              <a:rPr lang="en-US" dirty="0"/>
              <a:t> + 1; j &lt; size; j++)</a:t>
            </a:r>
            <a:endParaRPr lang="ru-RU" dirty="0"/>
          </a:p>
          <a:p>
            <a:pPr>
              <a:buNone/>
            </a:pPr>
            <a:r>
              <a:rPr lang="en-US" dirty="0"/>
              <a:t>     if (</a:t>
            </a:r>
            <a:r>
              <a:rPr lang="en-US" dirty="0" err="1"/>
              <a:t>arr</a:t>
            </a:r>
            <a:r>
              <a:rPr lang="en-US" dirty="0"/>
              <a:t>[j] &lt; min)</a:t>
            </a:r>
            <a:endParaRPr lang="ru-RU" dirty="0"/>
          </a:p>
          <a:p>
            <a:pPr>
              <a:buNone/>
            </a:pPr>
            <a:r>
              <a:rPr lang="en-US" dirty="0"/>
              <a:t>     {</a:t>
            </a:r>
            <a:endParaRPr lang="ru-RU" dirty="0"/>
          </a:p>
          <a:p>
            <a:pPr>
              <a:buNone/>
            </a:pPr>
            <a:r>
              <a:rPr lang="en-US" dirty="0"/>
              <a:t>            min = </a:t>
            </a:r>
            <a:r>
              <a:rPr lang="en-US" dirty="0" err="1"/>
              <a:t>arr</a:t>
            </a:r>
            <a:r>
              <a:rPr lang="en-US" dirty="0"/>
              <a:t>[j];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n_min</a:t>
            </a:r>
            <a:r>
              <a:rPr lang="en-US" dirty="0"/>
              <a:t> = j;</a:t>
            </a:r>
            <a:endParaRPr lang="ru-RU" dirty="0"/>
          </a:p>
          <a:p>
            <a:pPr>
              <a:buNone/>
            </a:pPr>
            <a:r>
              <a:rPr lang="en-US" dirty="0"/>
              <a:t>     }</a:t>
            </a:r>
            <a:endParaRPr lang="ru-RU" dirty="0"/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n_min</a:t>
            </a:r>
            <a:r>
              <a:rPr lang="en-US" dirty="0"/>
              <a:t>] =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  <a:endParaRPr lang="ru-RU" dirty="0"/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min;</a:t>
            </a:r>
            <a:endParaRPr lang="ru-RU" dirty="0"/>
          </a:p>
          <a:p>
            <a:pPr>
              <a:buNone/>
            </a:pPr>
            <a:r>
              <a:rPr lang="en-US" dirty="0"/>
              <a:t>}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628800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44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115616" y="1628800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55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63688" y="1628800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12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411760" y="1628800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42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059832" y="1628800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94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707904" y="1628800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18</a:t>
            </a:r>
          </a:p>
        </p:txBody>
      </p:sp>
      <p:cxnSp>
        <p:nvCxnSpPr>
          <p:cNvPr id="13" name="Прямая со стрелкой 12"/>
          <p:cNvCxnSpPr/>
          <p:nvPr/>
        </p:nvCxnSpPr>
        <p:spPr>
          <a:xfrm flipV="1">
            <a:off x="2123728" y="2204864"/>
            <a:ext cx="0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323528" y="4077072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971600" y="4077072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55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1619672" y="4077072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44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2267744" y="4077072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42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2915816" y="4077072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94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3563888" y="4077072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18</a:t>
            </a:r>
          </a:p>
        </p:txBody>
      </p:sp>
      <p:grpSp>
        <p:nvGrpSpPr>
          <p:cNvPr id="28" name="Группа 40"/>
          <p:cNvGrpSpPr/>
          <p:nvPr/>
        </p:nvGrpSpPr>
        <p:grpSpPr>
          <a:xfrm>
            <a:off x="827584" y="1196752"/>
            <a:ext cx="1296144" cy="432048"/>
            <a:chOff x="1187624" y="3645024"/>
            <a:chExt cx="756084" cy="432048"/>
          </a:xfrm>
        </p:grpSpPr>
        <p:cxnSp>
          <p:nvCxnSpPr>
            <p:cNvPr id="29" name="Shape 28"/>
            <p:cNvCxnSpPr/>
            <p:nvPr/>
          </p:nvCxnSpPr>
          <p:spPr>
            <a:xfrm>
              <a:off x="1187624" y="3645024"/>
              <a:ext cx="756084" cy="432048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/>
            <p:nvPr/>
          </p:nvCxnSpPr>
          <p:spPr>
            <a:xfrm flipV="1">
              <a:off x="1187624" y="3645024"/>
              <a:ext cx="0" cy="432048"/>
            </a:xfrm>
            <a:prstGeom prst="straightConnector1">
              <a:avLst/>
            </a:prstGeom>
            <a:ln w="381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691680" y="26369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min</a:t>
            </a:r>
            <a:endParaRPr lang="ru-RU" dirty="0"/>
          </a:p>
        </p:txBody>
      </p:sp>
      <p:cxnSp>
        <p:nvCxnSpPr>
          <p:cNvPr id="32" name="Прямая со стрелкой 31"/>
          <p:cNvCxnSpPr/>
          <p:nvPr/>
        </p:nvCxnSpPr>
        <p:spPr>
          <a:xfrm flipV="1">
            <a:off x="3923928" y="4653136"/>
            <a:ext cx="0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491880" y="508518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min</a:t>
            </a:r>
            <a:endParaRPr lang="ru-RU" dirty="0"/>
          </a:p>
        </p:txBody>
      </p:sp>
      <p:grpSp>
        <p:nvGrpSpPr>
          <p:cNvPr id="34" name="Группа 40"/>
          <p:cNvGrpSpPr/>
          <p:nvPr/>
        </p:nvGrpSpPr>
        <p:grpSpPr>
          <a:xfrm>
            <a:off x="1259632" y="3573016"/>
            <a:ext cx="2736304" cy="432048"/>
            <a:chOff x="1187624" y="3645024"/>
            <a:chExt cx="756084" cy="432048"/>
          </a:xfrm>
        </p:grpSpPr>
        <p:cxnSp>
          <p:nvCxnSpPr>
            <p:cNvPr id="35" name="Shape 34"/>
            <p:cNvCxnSpPr/>
            <p:nvPr/>
          </p:nvCxnSpPr>
          <p:spPr>
            <a:xfrm>
              <a:off x="1187624" y="3645024"/>
              <a:ext cx="756084" cy="432048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/>
            <p:nvPr/>
          </p:nvCxnSpPr>
          <p:spPr>
            <a:xfrm flipV="1">
              <a:off x="1187624" y="3645024"/>
              <a:ext cx="0" cy="432048"/>
            </a:xfrm>
            <a:prstGeom prst="straightConnector1">
              <a:avLst/>
            </a:prstGeom>
            <a:ln w="381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Сортировка с помощью простого обмена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860032" y="1484784"/>
            <a:ext cx="4114800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j;</a:t>
            </a:r>
            <a:endParaRPr lang="ru-RU" dirty="0"/>
          </a:p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=1;i&lt;</a:t>
            </a:r>
            <a:r>
              <a:rPr lang="en-US" dirty="0" err="1"/>
              <a:t>size;i</a:t>
            </a:r>
            <a:r>
              <a:rPr lang="en-US" dirty="0"/>
              <a:t>++)</a:t>
            </a:r>
            <a:endParaRPr lang="ru-RU" dirty="0"/>
          </a:p>
          <a:p>
            <a:pPr>
              <a:buNone/>
            </a:pPr>
            <a:r>
              <a:rPr lang="en-US" dirty="0"/>
              <a:t>for(j=size-1;j&gt;=</a:t>
            </a:r>
            <a:r>
              <a:rPr lang="en-US" dirty="0" err="1"/>
              <a:t>i;j</a:t>
            </a:r>
            <a:r>
              <a:rPr lang="en-US" dirty="0"/>
              <a:t>--)</a:t>
            </a:r>
            <a:endParaRPr lang="ru-RU" dirty="0"/>
          </a:p>
          <a:p>
            <a:pPr>
              <a:buNone/>
            </a:pPr>
            <a:r>
              <a:rPr lang="en-US" dirty="0"/>
              <a:t>if(</a:t>
            </a:r>
            <a:r>
              <a:rPr lang="en-US" dirty="0" err="1"/>
              <a:t>arr</a:t>
            </a:r>
            <a:r>
              <a:rPr lang="en-US" dirty="0"/>
              <a:t>[j]&lt;</a:t>
            </a:r>
            <a:r>
              <a:rPr lang="en-US" dirty="0" err="1"/>
              <a:t>arr</a:t>
            </a:r>
            <a:r>
              <a:rPr lang="en-US" dirty="0"/>
              <a:t>[j-1])</a:t>
            </a:r>
            <a:endParaRPr lang="ru-RU" dirty="0"/>
          </a:p>
          <a:p>
            <a:pPr>
              <a:buNone/>
            </a:pPr>
            <a:r>
              <a:rPr lang="en-US" dirty="0"/>
              <a:t>{</a:t>
            </a:r>
            <a:endParaRPr lang="ru-RU" dirty="0"/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temp=</a:t>
            </a:r>
            <a:r>
              <a:rPr lang="en-US" dirty="0" err="1"/>
              <a:t>arr</a:t>
            </a:r>
            <a:r>
              <a:rPr lang="en-US" dirty="0"/>
              <a:t>[j];</a:t>
            </a:r>
            <a:endParaRPr lang="ru-RU" dirty="0"/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arr</a:t>
            </a:r>
            <a:r>
              <a:rPr lang="en-US" dirty="0"/>
              <a:t>[j]=</a:t>
            </a:r>
            <a:r>
              <a:rPr lang="en-US" dirty="0" err="1"/>
              <a:t>arr</a:t>
            </a:r>
            <a:r>
              <a:rPr lang="en-US" dirty="0"/>
              <a:t>[j-1];</a:t>
            </a:r>
            <a:endParaRPr lang="ru-RU" dirty="0"/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arr</a:t>
            </a:r>
            <a:r>
              <a:rPr lang="en-US" dirty="0"/>
              <a:t>[j-1]=temp;</a:t>
            </a:r>
            <a:endParaRPr lang="ru-RU" dirty="0"/>
          </a:p>
          <a:p>
            <a:pPr>
              <a:buNone/>
            </a:pPr>
            <a:r>
              <a:rPr lang="en-US" dirty="0"/>
              <a:t>}</a:t>
            </a:r>
            <a:endParaRPr lang="ru-RU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2132856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44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115616" y="2132856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55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63688" y="2132856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12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411760" y="2132856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42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059832" y="2132856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94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707904" y="2132856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18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323528" y="4077072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971600" y="4077072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44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1619672" y="4077072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55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2267744" y="4077072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18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2915816" y="4077072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42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3563888" y="4077072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94</a:t>
            </a:r>
          </a:p>
        </p:txBody>
      </p:sp>
      <p:grpSp>
        <p:nvGrpSpPr>
          <p:cNvPr id="10" name="Группа 40"/>
          <p:cNvGrpSpPr/>
          <p:nvPr/>
        </p:nvGrpSpPr>
        <p:grpSpPr>
          <a:xfrm>
            <a:off x="3419872" y="1772816"/>
            <a:ext cx="720080" cy="432048"/>
            <a:chOff x="1187624" y="3645024"/>
            <a:chExt cx="756084" cy="432048"/>
          </a:xfrm>
        </p:grpSpPr>
        <p:cxnSp>
          <p:nvCxnSpPr>
            <p:cNvPr id="29" name="Shape 28"/>
            <p:cNvCxnSpPr/>
            <p:nvPr/>
          </p:nvCxnSpPr>
          <p:spPr>
            <a:xfrm>
              <a:off x="1187624" y="3645024"/>
              <a:ext cx="756084" cy="432048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/>
            <p:nvPr/>
          </p:nvCxnSpPr>
          <p:spPr>
            <a:xfrm flipV="1">
              <a:off x="1187624" y="3645024"/>
              <a:ext cx="0" cy="432048"/>
            </a:xfrm>
            <a:prstGeom prst="straightConnector1">
              <a:avLst/>
            </a:prstGeom>
            <a:ln w="381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Группа 40"/>
          <p:cNvGrpSpPr/>
          <p:nvPr/>
        </p:nvGrpSpPr>
        <p:grpSpPr>
          <a:xfrm>
            <a:off x="2555776" y="1772816"/>
            <a:ext cx="720080" cy="432048"/>
            <a:chOff x="1187624" y="3645024"/>
            <a:chExt cx="756084" cy="432048"/>
          </a:xfrm>
        </p:grpSpPr>
        <p:cxnSp>
          <p:nvCxnSpPr>
            <p:cNvPr id="27" name="Shape 26"/>
            <p:cNvCxnSpPr/>
            <p:nvPr/>
          </p:nvCxnSpPr>
          <p:spPr>
            <a:xfrm>
              <a:off x="1187624" y="3645024"/>
              <a:ext cx="756084" cy="432048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/>
            <p:nvPr/>
          </p:nvCxnSpPr>
          <p:spPr>
            <a:xfrm flipV="1">
              <a:off x="1187624" y="3645024"/>
              <a:ext cx="0" cy="432048"/>
            </a:xfrm>
            <a:prstGeom prst="straightConnector1">
              <a:avLst/>
            </a:prstGeom>
            <a:ln w="381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Группа 40"/>
          <p:cNvGrpSpPr/>
          <p:nvPr/>
        </p:nvGrpSpPr>
        <p:grpSpPr>
          <a:xfrm>
            <a:off x="1475656" y="1772816"/>
            <a:ext cx="720080" cy="432048"/>
            <a:chOff x="1187624" y="3645024"/>
            <a:chExt cx="756084" cy="432048"/>
          </a:xfrm>
        </p:grpSpPr>
        <p:cxnSp>
          <p:nvCxnSpPr>
            <p:cNvPr id="37" name="Shape 36"/>
            <p:cNvCxnSpPr/>
            <p:nvPr/>
          </p:nvCxnSpPr>
          <p:spPr>
            <a:xfrm>
              <a:off x="1187624" y="3645024"/>
              <a:ext cx="756084" cy="432048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flipV="1">
              <a:off x="1187624" y="3645024"/>
              <a:ext cx="0" cy="432048"/>
            </a:xfrm>
            <a:prstGeom prst="straightConnector1">
              <a:avLst/>
            </a:prstGeom>
            <a:ln w="381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Группа 40"/>
          <p:cNvGrpSpPr/>
          <p:nvPr/>
        </p:nvGrpSpPr>
        <p:grpSpPr>
          <a:xfrm>
            <a:off x="683568" y="1772816"/>
            <a:ext cx="720080" cy="432048"/>
            <a:chOff x="1187624" y="3645024"/>
            <a:chExt cx="756084" cy="432048"/>
          </a:xfrm>
        </p:grpSpPr>
        <p:cxnSp>
          <p:nvCxnSpPr>
            <p:cNvPr id="40" name="Shape 39"/>
            <p:cNvCxnSpPr/>
            <p:nvPr/>
          </p:nvCxnSpPr>
          <p:spPr>
            <a:xfrm>
              <a:off x="1187624" y="3645024"/>
              <a:ext cx="756084" cy="432048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/>
            <p:nvPr/>
          </p:nvCxnSpPr>
          <p:spPr>
            <a:xfrm flipV="1">
              <a:off x="1187624" y="3645024"/>
              <a:ext cx="0" cy="432048"/>
            </a:xfrm>
            <a:prstGeom prst="straightConnector1">
              <a:avLst/>
            </a:prstGeom>
            <a:ln w="381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Группа 40"/>
          <p:cNvGrpSpPr/>
          <p:nvPr/>
        </p:nvGrpSpPr>
        <p:grpSpPr>
          <a:xfrm>
            <a:off x="1979712" y="3645024"/>
            <a:ext cx="720080" cy="432048"/>
            <a:chOff x="1187624" y="3645024"/>
            <a:chExt cx="756084" cy="432048"/>
          </a:xfrm>
        </p:grpSpPr>
        <p:cxnSp>
          <p:nvCxnSpPr>
            <p:cNvPr id="43" name="Shape 42"/>
            <p:cNvCxnSpPr/>
            <p:nvPr/>
          </p:nvCxnSpPr>
          <p:spPr>
            <a:xfrm>
              <a:off x="1187624" y="3645024"/>
              <a:ext cx="756084" cy="432048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V="1">
              <a:off x="1187624" y="3645024"/>
              <a:ext cx="0" cy="432048"/>
            </a:xfrm>
            <a:prstGeom prst="straightConnector1">
              <a:avLst/>
            </a:prstGeom>
            <a:ln w="381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Группа 40"/>
          <p:cNvGrpSpPr/>
          <p:nvPr/>
        </p:nvGrpSpPr>
        <p:grpSpPr>
          <a:xfrm>
            <a:off x="1187624" y="3645024"/>
            <a:ext cx="720080" cy="432048"/>
            <a:chOff x="1187624" y="3645024"/>
            <a:chExt cx="756084" cy="432048"/>
          </a:xfrm>
        </p:grpSpPr>
        <p:cxnSp>
          <p:nvCxnSpPr>
            <p:cNvPr id="46" name="Shape 45"/>
            <p:cNvCxnSpPr/>
            <p:nvPr/>
          </p:nvCxnSpPr>
          <p:spPr>
            <a:xfrm>
              <a:off x="1187624" y="3645024"/>
              <a:ext cx="756084" cy="432048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/>
            <p:cNvCxnSpPr/>
            <p:nvPr/>
          </p:nvCxnSpPr>
          <p:spPr>
            <a:xfrm flipV="1">
              <a:off x="1187624" y="3645024"/>
              <a:ext cx="0" cy="432048"/>
            </a:xfrm>
            <a:prstGeom prst="straightConnector1">
              <a:avLst/>
            </a:prstGeom>
            <a:ln w="381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в отсортированном массиве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отсортированном массиве используется дихотомический (бинарный) поиск. </a:t>
            </a:r>
          </a:p>
          <a:p>
            <a:r>
              <a:rPr lang="ru-RU" dirty="0"/>
              <a:t>При последовательном поиске требуется в среднем </a:t>
            </a:r>
            <a:r>
              <a:rPr lang="en-US" dirty="0"/>
              <a:t>n</a:t>
            </a:r>
            <a:r>
              <a:rPr lang="ru-RU" dirty="0"/>
              <a:t>/2 сравнений, где </a:t>
            </a:r>
            <a:r>
              <a:rPr lang="en-US" dirty="0"/>
              <a:t>n</a:t>
            </a:r>
            <a:r>
              <a:rPr lang="ru-RU" dirty="0"/>
              <a:t> – количество элементов в массиве. </a:t>
            </a:r>
          </a:p>
          <a:p>
            <a:r>
              <a:rPr lang="ru-RU" dirty="0"/>
              <a:t>При дихотомическом поиске требуется не более </a:t>
            </a:r>
            <a:r>
              <a:rPr lang="en-US" dirty="0"/>
              <a:t>m</a:t>
            </a:r>
            <a:r>
              <a:rPr lang="ru-RU" dirty="0"/>
              <a:t> сравнений, если </a:t>
            </a:r>
            <a:r>
              <a:rPr lang="en-US" dirty="0"/>
              <a:t>n</a:t>
            </a:r>
            <a:r>
              <a:rPr lang="ru-RU" dirty="0"/>
              <a:t>- </a:t>
            </a:r>
            <a:r>
              <a:rPr lang="en-US" dirty="0"/>
              <a:t>m</a:t>
            </a:r>
            <a:r>
              <a:rPr lang="ru-RU" dirty="0"/>
              <a:t>-</a:t>
            </a:r>
            <a:r>
              <a:rPr lang="ru-RU" dirty="0" err="1"/>
              <a:t>ая</a:t>
            </a:r>
            <a:r>
              <a:rPr lang="ru-RU" dirty="0"/>
              <a:t> степень 2, если </a:t>
            </a:r>
            <a:r>
              <a:rPr lang="en-US" dirty="0"/>
              <a:t>n</a:t>
            </a:r>
            <a:r>
              <a:rPr lang="ru-RU" dirty="0"/>
              <a:t> не является степенью 2, то </a:t>
            </a:r>
            <a:r>
              <a:rPr lang="en-US" dirty="0"/>
              <a:t>n</a:t>
            </a:r>
            <a:r>
              <a:rPr lang="ru-RU" dirty="0"/>
              <a:t>&lt;</a:t>
            </a:r>
            <a:r>
              <a:rPr lang="en-US" dirty="0"/>
              <a:t>k</a:t>
            </a:r>
            <a:r>
              <a:rPr lang="ru-RU" dirty="0"/>
              <a:t>=2</a:t>
            </a:r>
            <a:r>
              <a:rPr lang="en-US" baseline="30000" dirty="0"/>
              <a:t>m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массивов в С</a:t>
            </a:r>
            <a:r>
              <a:rPr lang="en-US" dirty="0"/>
              <a:t>#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Массив относится к </a:t>
            </a:r>
            <a:r>
              <a:rPr lang="ru-RU" b="1" dirty="0"/>
              <a:t>ссылочным</a:t>
            </a:r>
            <a:r>
              <a:rPr lang="ru-RU" dirty="0"/>
              <a:t> типам данных, то есть располагается в динамической области памяти. </a:t>
            </a:r>
          </a:p>
          <a:p>
            <a:r>
              <a:rPr lang="ru-RU" dirty="0"/>
              <a:t>Элементами массива могут быть величины как значимых, так и ссылочных типов (в том числе массивы). Массив значимых типов хранит значения, массив ссылочных типов — ссылки на элементы. </a:t>
            </a:r>
          </a:p>
          <a:p>
            <a:r>
              <a:rPr lang="ru-RU" dirty="0"/>
              <a:t>Всем элементам массива при создании массива присваиваются значения </a:t>
            </a:r>
            <a:r>
              <a:rPr lang="ru-RU" u="sng" dirty="0"/>
              <a:t>по умолчанию</a:t>
            </a:r>
            <a:r>
              <a:rPr lang="ru-RU" dirty="0"/>
              <a:t>: </a:t>
            </a:r>
            <a:r>
              <a:rPr lang="ru-RU" b="1" dirty="0"/>
              <a:t>нули</a:t>
            </a:r>
            <a:r>
              <a:rPr lang="ru-RU" dirty="0"/>
              <a:t> для значимых типов и </a:t>
            </a:r>
            <a:r>
              <a:rPr lang="ru-RU" b="1" dirty="0" err="1"/>
              <a:t>null</a:t>
            </a:r>
            <a:r>
              <a:rPr lang="ru-RU" b="1" dirty="0"/>
              <a:t> </a:t>
            </a:r>
            <a:r>
              <a:rPr lang="ru-RU" dirty="0"/>
              <a:t>— для ссылочных.</a:t>
            </a:r>
          </a:p>
          <a:p>
            <a:r>
              <a:rPr lang="ru-RU" dirty="0"/>
              <a:t>Количество элементов задается при выделении памяти и не может быть изменено  впоследствии. </a:t>
            </a:r>
          </a:p>
          <a:p>
            <a:r>
              <a:rPr lang="ru-RU" dirty="0"/>
              <a:t>При работе с массивом автоматически выполняется контроль выхода за его границы.</a:t>
            </a:r>
          </a:p>
          <a:p>
            <a:r>
              <a:rPr lang="ru-RU" dirty="0"/>
              <a:t>При создании массива, состоящего из элементов ссылочного типа, память выделяется </a:t>
            </a:r>
            <a:r>
              <a:rPr lang="ru-RU" u="sng" dirty="0"/>
              <a:t>только под ссылки</a:t>
            </a:r>
            <a:r>
              <a:rPr lang="ru-RU" dirty="0"/>
              <a:t> на элементы, а сами элементы необходимо разместить </a:t>
            </a:r>
            <a:r>
              <a:rPr lang="ru-RU" u="sng" dirty="0"/>
              <a:t>явным</a:t>
            </a:r>
            <a:r>
              <a:rPr lang="ru-RU" dirty="0"/>
              <a:t> образом.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в отсортированном массиве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2996952"/>
            <a:ext cx="8291264" cy="386104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left = 0, right = size - 1, </a:t>
            </a:r>
            <a:r>
              <a:rPr lang="en-US" dirty="0" err="1"/>
              <a:t>sred</a:t>
            </a:r>
            <a:r>
              <a:rPr lang="en-US" dirty="0"/>
              <a:t>;</a:t>
            </a:r>
            <a:endParaRPr lang="ru-RU" dirty="0"/>
          </a:p>
          <a:p>
            <a:pPr>
              <a:buNone/>
            </a:pPr>
            <a:r>
              <a:rPr lang="en-US" dirty="0"/>
              <a:t>do</a:t>
            </a:r>
            <a:endParaRPr lang="ru-RU" dirty="0"/>
          </a:p>
          <a:p>
            <a:pPr>
              <a:buNone/>
            </a:pPr>
            <a:r>
              <a:rPr lang="en-US" dirty="0"/>
              <a:t>{</a:t>
            </a:r>
            <a:endParaRPr lang="ru-RU" dirty="0"/>
          </a:p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sred</a:t>
            </a:r>
            <a:r>
              <a:rPr lang="en-US" dirty="0"/>
              <a:t> = (left + right) / 2;//</a:t>
            </a:r>
            <a:r>
              <a:rPr lang="ru-RU" dirty="0"/>
              <a:t>средний элемент</a:t>
            </a:r>
          </a:p>
          <a:p>
            <a:pPr>
              <a:buNone/>
            </a:pPr>
            <a:r>
              <a:rPr lang="en-US" dirty="0"/>
              <a:t>     if 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sred</a:t>
            </a:r>
            <a:r>
              <a:rPr lang="en-US" dirty="0"/>
              <a:t>] &lt; </a:t>
            </a:r>
            <a:r>
              <a:rPr lang="en-US" dirty="0" err="1"/>
              <a:t>numberForFind</a:t>
            </a:r>
            <a:r>
              <a:rPr lang="en-US" dirty="0"/>
              <a:t>) left = </a:t>
            </a:r>
            <a:r>
              <a:rPr lang="en-US" dirty="0" err="1"/>
              <a:t>sred</a:t>
            </a:r>
            <a:r>
              <a:rPr lang="en-US" dirty="0"/>
              <a:t> + 1</a:t>
            </a:r>
            <a:endParaRPr lang="ru-RU" dirty="0"/>
          </a:p>
          <a:p>
            <a:pPr>
              <a:buNone/>
            </a:pPr>
            <a:r>
              <a:rPr lang="en-US" dirty="0"/>
              <a:t>      </a:t>
            </a:r>
            <a:r>
              <a:rPr lang="ru-RU" dirty="0" err="1"/>
              <a:t>else</a:t>
            </a:r>
            <a:r>
              <a:rPr lang="ru-RU" dirty="0"/>
              <a:t> </a:t>
            </a:r>
            <a:r>
              <a:rPr lang="ru-RU" dirty="0" err="1"/>
              <a:t>right</a:t>
            </a:r>
            <a:r>
              <a:rPr lang="ru-RU" dirty="0"/>
              <a:t> = </a:t>
            </a:r>
            <a:r>
              <a:rPr lang="ru-RU" dirty="0" err="1"/>
              <a:t>sred</a:t>
            </a:r>
            <a:r>
              <a:rPr lang="ru-RU" dirty="0"/>
              <a:t>;</a:t>
            </a:r>
          </a:p>
          <a:p>
            <a:pPr>
              <a:buNone/>
            </a:pPr>
            <a:r>
              <a:rPr lang="en-US" dirty="0"/>
              <a:t>} while (left != right);</a:t>
            </a:r>
            <a:endParaRPr lang="ru-RU" dirty="0"/>
          </a:p>
          <a:p>
            <a:pPr>
              <a:buNone/>
            </a:pPr>
            <a:r>
              <a:rPr lang="en-US" dirty="0"/>
              <a:t>if (</a:t>
            </a:r>
            <a:r>
              <a:rPr lang="en-US" dirty="0" err="1"/>
              <a:t>arr</a:t>
            </a:r>
            <a:r>
              <a:rPr lang="en-US" dirty="0"/>
              <a:t>[left]==</a:t>
            </a:r>
            <a:r>
              <a:rPr lang="en-US" dirty="0" err="1"/>
              <a:t>numberForFind</a:t>
            </a:r>
            <a:r>
              <a:rPr lang="en-US" dirty="0"/>
              <a:t>) </a:t>
            </a:r>
            <a:r>
              <a:rPr lang="en-US" dirty="0" err="1"/>
              <a:t>Console.WriteLine</a:t>
            </a:r>
            <a:r>
              <a:rPr lang="en-US" dirty="0"/>
              <a:t>($"</a:t>
            </a:r>
            <a:r>
              <a:rPr lang="ru-RU" dirty="0"/>
              <a:t>Номер элемента</a:t>
            </a:r>
            <a:r>
              <a:rPr lang="en-US" dirty="0"/>
              <a:t> {</a:t>
            </a:r>
            <a:r>
              <a:rPr lang="en-US" dirty="0" err="1"/>
              <a:t>numberForFind</a:t>
            </a:r>
            <a:r>
              <a:rPr lang="en-US" dirty="0"/>
              <a:t>} </a:t>
            </a:r>
            <a:r>
              <a:rPr lang="ru-RU" dirty="0"/>
              <a:t>равен</a:t>
            </a:r>
            <a:r>
              <a:rPr lang="en-US" dirty="0"/>
              <a:t> {left+1}");</a:t>
            </a:r>
            <a:endParaRPr lang="ru-RU" dirty="0"/>
          </a:p>
          <a:p>
            <a:pPr>
              <a:buNone/>
            </a:pPr>
            <a:r>
              <a:rPr lang="ru-RU" dirty="0" err="1"/>
              <a:t>else</a:t>
            </a:r>
            <a:r>
              <a:rPr lang="ru-RU" dirty="0"/>
              <a:t> </a:t>
            </a:r>
            <a:r>
              <a:rPr lang="ru-RU" dirty="0" err="1"/>
              <a:t>Console.WriteLine</a:t>
            </a:r>
            <a:r>
              <a:rPr lang="ru-RU" dirty="0"/>
              <a:t>("Элемент не найден");</a:t>
            </a:r>
          </a:p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1556792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99592" y="1556792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403648" y="1556792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907704" y="1556792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10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411760" y="1556792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915816" y="1556792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15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419872" y="1556792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19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3923928" y="1556792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21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427984" y="1556792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23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4932040" y="1556792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29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95536" y="20608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899592" y="20608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1403648" y="20608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1907704" y="20608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2411760" y="20608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2915816" y="20608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3419872" y="20608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3923928" y="20608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4427984" y="20608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4932040" y="20608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5536" y="256490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5148064" y="256490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2411760" y="263691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cxnSp>
        <p:nvCxnSpPr>
          <p:cNvPr id="30" name="Прямая со стрелкой 29"/>
          <p:cNvCxnSpPr/>
          <p:nvPr/>
        </p:nvCxnSpPr>
        <p:spPr>
          <a:xfrm flipV="1">
            <a:off x="755576" y="2420888"/>
            <a:ext cx="0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V="1">
            <a:off x="2699792" y="2420888"/>
            <a:ext cx="0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V="1">
            <a:off x="5148064" y="2420888"/>
            <a:ext cx="0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Динамическая память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36911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/>
              <a:t>Динамическая память</a:t>
            </a:r>
            <a:r>
              <a:rPr lang="ru-RU" dirty="0"/>
              <a:t> – это память, выделяемая программе для ее работы за вычетом сегмента данных, стека, в котором размещаются локальные переменные подпрограмм и собственно тела программы.</a:t>
            </a:r>
          </a:p>
          <a:p>
            <a:r>
              <a:rPr lang="ru-RU" dirty="0"/>
              <a:t>Для создания динамических переменных используют операцию </a:t>
            </a:r>
            <a:r>
              <a:rPr lang="ru-RU" dirty="0" err="1"/>
              <a:t>new</a:t>
            </a:r>
            <a:r>
              <a:rPr lang="ru-RU" dirty="0"/>
              <a:t>:</a:t>
            </a:r>
          </a:p>
          <a:p>
            <a:r>
              <a:rPr lang="en-US" dirty="0"/>
              <a:t>int [] </a:t>
            </a:r>
            <a:r>
              <a:rPr lang="en-US" dirty="0" err="1"/>
              <a:t>arr</a:t>
            </a:r>
            <a:r>
              <a:rPr lang="en-US" dirty="0"/>
              <a:t>=new int[10];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580004"/>
              </p:ext>
            </p:extLst>
          </p:nvPr>
        </p:nvGraphicFramePr>
        <p:xfrm>
          <a:off x="1331640" y="4221088"/>
          <a:ext cx="7272810" cy="1800199"/>
        </p:xfrm>
        <a:graphic>
          <a:graphicData uri="http://schemas.openxmlformats.org/drawingml/2006/table">
            <a:tbl>
              <a:tblPr/>
              <a:tblGrid>
                <a:gridCol w="663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2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57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57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57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57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57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57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51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57171"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 dirty="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>
                          <a:latin typeface="Courier New"/>
                          <a:ea typeface="Calibri"/>
                        </a:rPr>
                        <a:t>0</a:t>
                      </a:r>
                      <a:endParaRPr lang="ru-RU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1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2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3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4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5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6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7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8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>
                          <a:latin typeface="Courier New"/>
                          <a:ea typeface="Calibri"/>
                        </a:rPr>
                        <a:t>9</a:t>
                      </a:r>
                      <a:endParaRPr lang="ru-RU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10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171"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Динамическая память (куча, </a:t>
                      </a:r>
                      <a:r>
                        <a:rPr lang="en-US" sz="1600" dirty="0">
                          <a:latin typeface="Courier New"/>
                          <a:ea typeface="Calibri"/>
                        </a:rPr>
                        <a:t>heap)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171"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43">
                <a:tc gridSpan="2"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Courier New"/>
                          <a:ea typeface="Calibri"/>
                        </a:rPr>
                        <a:t>arr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стек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Прямая со стрелкой 6"/>
          <p:cNvCxnSpPr/>
          <p:nvPr/>
        </p:nvCxnSpPr>
        <p:spPr>
          <a:xfrm flipV="1">
            <a:off x="2123728" y="5013176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Динамическая память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[ ] а = new </a:t>
            </a:r>
            <a:r>
              <a:rPr lang="en-US" dirty="0" err="1"/>
              <a:t>int</a:t>
            </a:r>
            <a:r>
              <a:rPr lang="en-US" dirty="0"/>
              <a:t>[10];</a:t>
            </a:r>
            <a:endParaRPr lang="ru-RU" dirty="0"/>
          </a:p>
          <a:p>
            <a:pPr>
              <a:buNone/>
            </a:pPr>
            <a:r>
              <a:rPr lang="en-US" dirty="0" err="1"/>
              <a:t>int</a:t>
            </a:r>
            <a:r>
              <a:rPr lang="ru-RU" dirty="0"/>
              <a:t> [ ] </a:t>
            </a:r>
            <a:r>
              <a:rPr lang="en-US" dirty="0"/>
              <a:t>b</a:t>
            </a:r>
            <a:r>
              <a:rPr lang="ru-RU" dirty="0"/>
              <a:t> = а; </a:t>
            </a:r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611560" y="3068960"/>
          <a:ext cx="7272810" cy="1800199"/>
        </p:xfrm>
        <a:graphic>
          <a:graphicData uri="http://schemas.openxmlformats.org/drawingml/2006/table">
            <a:tbl>
              <a:tblPr/>
              <a:tblGrid>
                <a:gridCol w="663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2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57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57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57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57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57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57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51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57171"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 dirty="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>
                          <a:latin typeface="Courier New"/>
                          <a:ea typeface="Calibri"/>
                        </a:rPr>
                        <a:t>0</a:t>
                      </a:r>
                      <a:endParaRPr lang="ru-RU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1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2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3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4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5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6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7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8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>
                          <a:latin typeface="Courier New"/>
                          <a:ea typeface="Calibri"/>
                        </a:rPr>
                        <a:t>9</a:t>
                      </a:r>
                      <a:endParaRPr lang="ru-RU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10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171"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Динамическая память (куча, </a:t>
                      </a:r>
                      <a:r>
                        <a:rPr lang="en-US" sz="1600" dirty="0">
                          <a:latin typeface="Courier New"/>
                          <a:ea typeface="Calibri"/>
                        </a:rPr>
                        <a:t>heap)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171"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43">
                <a:tc gridSpan="2"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</a:rPr>
                        <a:t>a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стек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49" name="AutoShape 1"/>
          <p:cNvSpPr>
            <a:spLocks noChangeShapeType="1"/>
          </p:cNvSpPr>
          <p:nvPr/>
        </p:nvSpPr>
        <p:spPr bwMode="auto">
          <a:xfrm flipV="1">
            <a:off x="254000" y="-3175"/>
            <a:ext cx="0" cy="2476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755576" y="3717032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611560" y="5229200"/>
            <a:ext cx="1296144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1115616" y="3861048"/>
            <a:ext cx="0" cy="13681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Выделение памяти под массив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i</a:t>
            </a:r>
            <a:r>
              <a:rPr lang="en-US" dirty="0"/>
              <a:t> n t</a:t>
            </a:r>
            <a:r>
              <a:rPr lang="ru-RU" dirty="0"/>
              <a:t> [ ] а;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</a:t>
            </a:r>
            <a:r>
              <a:rPr lang="en-US" dirty="0"/>
              <a:t> n t [ ] b= new </a:t>
            </a:r>
            <a:r>
              <a:rPr lang="en-US" dirty="0" err="1"/>
              <a:t>int</a:t>
            </a:r>
            <a:r>
              <a:rPr lang="en-US" dirty="0"/>
              <a:t>[4];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</a:t>
            </a:r>
            <a:r>
              <a:rPr lang="en-US" dirty="0"/>
              <a:t> n t</a:t>
            </a:r>
            <a:r>
              <a:rPr lang="ru-RU" dirty="0"/>
              <a:t> [ ] с = </a:t>
            </a:r>
            <a:r>
              <a:rPr lang="en-US" dirty="0"/>
              <a:t>{</a:t>
            </a:r>
            <a:r>
              <a:rPr lang="ru-RU" dirty="0"/>
              <a:t>61</a:t>
            </a:r>
            <a:r>
              <a:rPr lang="en-US" dirty="0"/>
              <a:t>,</a:t>
            </a:r>
            <a:r>
              <a:rPr lang="ru-RU" i="1" dirty="0"/>
              <a:t>2, </a:t>
            </a:r>
            <a:r>
              <a:rPr lang="ru-RU" dirty="0"/>
              <a:t>5, -9</a:t>
            </a:r>
            <a:r>
              <a:rPr lang="en-US" dirty="0"/>
              <a:t>}</a:t>
            </a:r>
            <a:r>
              <a:rPr lang="ru-RU" dirty="0"/>
              <a:t> ; </a:t>
            </a:r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578B511-B06B-40BA-951D-CCB8B9D4E0D6}"/>
              </a:ext>
            </a:extLst>
          </p:cNvPr>
          <p:cNvSpPr/>
          <p:nvPr/>
        </p:nvSpPr>
        <p:spPr>
          <a:xfrm>
            <a:off x="1043608" y="3750275"/>
            <a:ext cx="792088" cy="5040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55E97C3-C973-4BC6-865F-DAAFD9F11FBE}"/>
              </a:ext>
            </a:extLst>
          </p:cNvPr>
          <p:cNvCxnSpPr>
            <a:cxnSpLocks/>
          </p:cNvCxnSpPr>
          <p:nvPr/>
        </p:nvCxnSpPr>
        <p:spPr>
          <a:xfrm>
            <a:off x="2483768" y="3717033"/>
            <a:ext cx="0" cy="28803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2C3E9D4-8FEB-41EF-BFA7-08A6242B17E3}"/>
              </a:ext>
            </a:extLst>
          </p:cNvPr>
          <p:cNvSpPr/>
          <p:nvPr/>
        </p:nvSpPr>
        <p:spPr>
          <a:xfrm>
            <a:off x="160185" y="4250816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n t</a:t>
            </a:r>
            <a:r>
              <a:rPr lang="ru-RU" dirty="0"/>
              <a:t> [ ] а;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2F0F493-86ED-465C-B61F-E8DA77DD3C1F}"/>
              </a:ext>
            </a:extLst>
          </p:cNvPr>
          <p:cNvSpPr/>
          <p:nvPr/>
        </p:nvSpPr>
        <p:spPr>
          <a:xfrm>
            <a:off x="1047063" y="4803643"/>
            <a:ext cx="792088" cy="5040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FAAE46E7-3633-40C8-8841-B908DEB78760}"/>
              </a:ext>
            </a:extLst>
          </p:cNvPr>
          <p:cNvGrpSpPr/>
          <p:nvPr/>
        </p:nvGrpSpPr>
        <p:grpSpPr>
          <a:xfrm>
            <a:off x="2802632" y="4803643"/>
            <a:ext cx="3137520" cy="504056"/>
            <a:chOff x="2802632" y="4803643"/>
            <a:chExt cx="3137520" cy="504056"/>
          </a:xfrm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A290B13B-8213-4F75-8833-0FBE94B0226E}"/>
                </a:ext>
              </a:extLst>
            </p:cNvPr>
            <p:cNvSpPr/>
            <p:nvPr/>
          </p:nvSpPr>
          <p:spPr>
            <a:xfrm>
              <a:off x="2802632" y="4803643"/>
              <a:ext cx="792088" cy="5040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0</a:t>
              </a: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0E1E4F67-F4F2-4F5E-A767-68960484C86A}"/>
                </a:ext>
              </a:extLst>
            </p:cNvPr>
            <p:cNvSpPr/>
            <p:nvPr/>
          </p:nvSpPr>
          <p:spPr>
            <a:xfrm>
              <a:off x="3596749" y="4803643"/>
              <a:ext cx="792088" cy="5040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0</a:t>
              </a: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A6E7A7D8-72C8-4323-999A-8C4A3AA4194A}"/>
                </a:ext>
              </a:extLst>
            </p:cNvPr>
            <p:cNvSpPr/>
            <p:nvPr/>
          </p:nvSpPr>
          <p:spPr>
            <a:xfrm>
              <a:off x="4388837" y="4803643"/>
              <a:ext cx="792088" cy="5040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0</a:t>
              </a: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BD1550BE-A042-4F28-8E20-A8DD249E1FA9}"/>
                </a:ext>
              </a:extLst>
            </p:cNvPr>
            <p:cNvSpPr/>
            <p:nvPr/>
          </p:nvSpPr>
          <p:spPr>
            <a:xfrm>
              <a:off x="5148064" y="4803643"/>
              <a:ext cx="792088" cy="5040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0</a:t>
              </a: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770EF1F-B450-4AB0-930E-C23F1065A9D5}"/>
              </a:ext>
            </a:extLst>
          </p:cNvPr>
          <p:cNvSpPr/>
          <p:nvPr/>
        </p:nvSpPr>
        <p:spPr>
          <a:xfrm>
            <a:off x="207756" y="6364577"/>
            <a:ext cx="963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n t [ ] </a:t>
            </a:r>
            <a:r>
              <a:rPr lang="ru-RU" dirty="0"/>
              <a:t>с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FF8C59AD-DC26-4CFD-B4C1-51C4152FFEB1}"/>
              </a:ext>
            </a:extLst>
          </p:cNvPr>
          <p:cNvGrpSpPr/>
          <p:nvPr/>
        </p:nvGrpSpPr>
        <p:grpSpPr>
          <a:xfrm>
            <a:off x="2843808" y="5949280"/>
            <a:ext cx="3137520" cy="504056"/>
            <a:chOff x="2802632" y="4803643"/>
            <a:chExt cx="3137520" cy="504056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1A05B467-7B06-4B7B-9889-77F1C5FF7A2B}"/>
                </a:ext>
              </a:extLst>
            </p:cNvPr>
            <p:cNvSpPr/>
            <p:nvPr/>
          </p:nvSpPr>
          <p:spPr>
            <a:xfrm>
              <a:off x="2802632" y="4803643"/>
              <a:ext cx="792088" cy="5040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61</a:t>
              </a:r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D876850C-B96E-4117-B6F9-C93EDE29A4B9}"/>
                </a:ext>
              </a:extLst>
            </p:cNvPr>
            <p:cNvSpPr/>
            <p:nvPr/>
          </p:nvSpPr>
          <p:spPr>
            <a:xfrm>
              <a:off x="3596749" y="4803643"/>
              <a:ext cx="792088" cy="5040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</a:t>
              </a:r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DBB8FD8-9F12-439B-945C-2680D871AE49}"/>
                </a:ext>
              </a:extLst>
            </p:cNvPr>
            <p:cNvSpPr/>
            <p:nvPr/>
          </p:nvSpPr>
          <p:spPr>
            <a:xfrm>
              <a:off x="4388837" y="4803643"/>
              <a:ext cx="792088" cy="5040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5</a:t>
              </a:r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6D862642-A229-48F6-851E-777AD68F1156}"/>
                </a:ext>
              </a:extLst>
            </p:cNvPr>
            <p:cNvSpPr/>
            <p:nvPr/>
          </p:nvSpPr>
          <p:spPr>
            <a:xfrm>
              <a:off x="5148064" y="4803643"/>
              <a:ext cx="792088" cy="5040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-9</a:t>
              </a:r>
            </a:p>
          </p:txBody>
        </p:sp>
      </p:grp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D787A081-0F14-41BA-AD11-2DB83368C2BC}"/>
              </a:ext>
            </a:extLst>
          </p:cNvPr>
          <p:cNvSpPr/>
          <p:nvPr/>
        </p:nvSpPr>
        <p:spPr>
          <a:xfrm>
            <a:off x="1035537" y="5864036"/>
            <a:ext cx="792088" cy="5040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DF32B246-8E08-4391-AB8F-DF0514D4FCAA}"/>
              </a:ext>
            </a:extLst>
          </p:cNvPr>
          <p:cNvSpPr/>
          <p:nvPr/>
        </p:nvSpPr>
        <p:spPr>
          <a:xfrm>
            <a:off x="248992" y="5313553"/>
            <a:ext cx="1026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n t</a:t>
            </a:r>
            <a:r>
              <a:rPr lang="ru-RU" dirty="0"/>
              <a:t> [ ] </a:t>
            </a:r>
            <a:r>
              <a:rPr lang="en-US" dirty="0"/>
              <a:t>b</a:t>
            </a:r>
            <a:r>
              <a:rPr lang="ru-RU" dirty="0"/>
              <a:t>;</a:t>
            </a: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D52E0EBF-CFEE-4EF3-A912-7D69FEE09409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1839151" y="5055671"/>
            <a:ext cx="9634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451FB44-CFF6-44F7-84A3-C48DC5EF059F}"/>
              </a:ext>
            </a:extLst>
          </p:cNvPr>
          <p:cNvCxnSpPr/>
          <p:nvPr/>
        </p:nvCxnSpPr>
        <p:spPr>
          <a:xfrm>
            <a:off x="1880327" y="6201308"/>
            <a:ext cx="9634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Оператор </a:t>
            </a:r>
            <a:r>
              <a:rPr lang="ru-RU" b="1" dirty="0" err="1"/>
              <a:t>for</a:t>
            </a:r>
            <a:r>
              <a:rPr lang="en-US" b="1" dirty="0"/>
              <a:t>each </a:t>
            </a:r>
            <a:r>
              <a:rPr lang="ru-RU" b="1" dirty="0"/>
              <a:t>для перебора массива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 fontScale="92500"/>
          </a:bodyPr>
          <a:lstStyle/>
          <a:p>
            <a:r>
              <a:rPr lang="ru-RU" b="1" dirty="0" err="1"/>
              <a:t>for</a:t>
            </a:r>
            <a:r>
              <a:rPr lang="en-US" b="1" dirty="0"/>
              <a:t>each</a:t>
            </a:r>
            <a:r>
              <a:rPr lang="ru-RU" b="1" dirty="0"/>
              <a:t>( тип имя </a:t>
            </a:r>
            <a:r>
              <a:rPr lang="ru-RU" b="1" dirty="0" err="1"/>
              <a:t>in</a:t>
            </a:r>
            <a:r>
              <a:rPr lang="ru-RU" b="1" dirty="0"/>
              <a:t> выражение ) тело цикла</a:t>
            </a:r>
            <a:endParaRPr lang="ru-RU" dirty="0"/>
          </a:p>
          <a:p>
            <a:pPr>
              <a:buNone/>
            </a:pPr>
            <a:r>
              <a:rPr lang="ru-RU" b="1" u="sng" dirty="0"/>
              <a:t>Пример: </a:t>
            </a:r>
            <a:r>
              <a:rPr lang="ru-RU" dirty="0"/>
              <a:t>Вывод массива на экран с помощью оператора </a:t>
            </a:r>
            <a:r>
              <a:rPr lang="ru-RU" dirty="0" err="1"/>
              <a:t>for</a:t>
            </a:r>
            <a:r>
              <a:rPr lang="ru-RU" dirty="0"/>
              <a:t> выглядит следующим образом:</a:t>
            </a:r>
          </a:p>
          <a:p>
            <a:pPr>
              <a:buNone/>
            </a:pPr>
            <a:r>
              <a:rPr lang="ru-RU" dirty="0" err="1"/>
              <a:t>int</a:t>
            </a:r>
            <a:r>
              <a:rPr lang="ru-RU" dirty="0"/>
              <a:t> [ ] а</a:t>
            </a:r>
            <a:r>
              <a:rPr lang="en-US" dirty="0" err="1"/>
              <a:t>rr</a:t>
            </a:r>
            <a:r>
              <a:rPr lang="ru-RU" dirty="0"/>
              <a:t> = {24, 50, 18, 3, 16, -7, 9</a:t>
            </a:r>
            <a:r>
              <a:rPr lang="en-US" dirty="0"/>
              <a:t>,-1</a:t>
            </a:r>
            <a:r>
              <a:rPr lang="ru-RU" dirty="0"/>
              <a:t>} ;</a:t>
            </a:r>
          </a:p>
          <a:p>
            <a:pPr>
              <a:buNone/>
            </a:pPr>
            <a:r>
              <a:rPr lang="en-US" dirty="0"/>
              <a:t>foreach ( int </a:t>
            </a:r>
            <a:r>
              <a:rPr lang="ru-RU" dirty="0" err="1"/>
              <a:t>х</a:t>
            </a:r>
            <a:r>
              <a:rPr lang="en-US" dirty="0"/>
              <a:t> in </a:t>
            </a:r>
            <a:r>
              <a:rPr lang="ru-RU" dirty="0"/>
              <a:t>а</a:t>
            </a:r>
            <a:r>
              <a:rPr lang="en-US" dirty="0" err="1"/>
              <a:t>rr</a:t>
            </a:r>
            <a:r>
              <a:rPr lang="en-US" dirty="0"/>
              <a:t> )</a:t>
            </a:r>
            <a:r>
              <a:rPr lang="ru-RU" dirty="0"/>
              <a:t> </a:t>
            </a:r>
            <a:r>
              <a:rPr lang="en-US" dirty="0" err="1"/>
              <a:t>Console.WriteLine</a:t>
            </a:r>
            <a:r>
              <a:rPr lang="en-US" dirty="0"/>
              <a:t>( </a:t>
            </a:r>
            <a:r>
              <a:rPr lang="ru-RU" dirty="0" err="1"/>
              <a:t>х</a:t>
            </a:r>
            <a:r>
              <a:rPr lang="en-US" dirty="0"/>
              <a:t> );</a:t>
            </a:r>
            <a:endParaRPr lang="ru-RU" dirty="0"/>
          </a:p>
          <a:p>
            <a:endParaRPr lang="ru-RU" dirty="0"/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C771CD6D-9A5D-4CF0-B86A-90ED9A4C7E2B}"/>
              </a:ext>
            </a:extLst>
          </p:cNvPr>
          <p:cNvGrpSpPr/>
          <p:nvPr/>
        </p:nvGrpSpPr>
        <p:grpSpPr>
          <a:xfrm>
            <a:off x="1763688" y="5968966"/>
            <a:ext cx="6264696" cy="504056"/>
            <a:chOff x="1835696" y="5589240"/>
            <a:chExt cx="6264696" cy="504056"/>
          </a:xfrm>
        </p:grpSpPr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52334BCB-0BB7-44F9-B384-1A9D305F9880}"/>
                </a:ext>
              </a:extLst>
            </p:cNvPr>
            <p:cNvGrpSpPr/>
            <p:nvPr/>
          </p:nvGrpSpPr>
          <p:grpSpPr>
            <a:xfrm>
              <a:off x="1835696" y="5589240"/>
              <a:ext cx="3170381" cy="504056"/>
              <a:chOff x="2802632" y="4803643"/>
              <a:chExt cx="3170381" cy="504056"/>
            </a:xfrm>
          </p:grpSpPr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8EE0A9D3-51C0-4E44-8264-CECE233107A7}"/>
                  </a:ext>
                </a:extLst>
              </p:cNvPr>
              <p:cNvSpPr/>
              <p:nvPr/>
            </p:nvSpPr>
            <p:spPr>
              <a:xfrm>
                <a:off x="2802632" y="4803643"/>
                <a:ext cx="792088" cy="50405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24</a:t>
                </a:r>
                <a:endParaRPr lang="ru-RU" dirty="0"/>
              </a:p>
            </p:txBody>
          </p:sp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EE45F91E-8E0B-485A-88B0-C98ECACA3027}"/>
                  </a:ext>
                </a:extLst>
              </p:cNvPr>
              <p:cNvSpPr/>
              <p:nvPr/>
            </p:nvSpPr>
            <p:spPr>
              <a:xfrm>
                <a:off x="3596749" y="4803643"/>
                <a:ext cx="792088" cy="50405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</a:t>
                </a:r>
                <a:endParaRPr lang="ru-RU" dirty="0"/>
              </a:p>
            </p:txBody>
          </p:sp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E5B7410C-1D59-45CC-A8B2-ADE93E36311A}"/>
                  </a:ext>
                </a:extLst>
              </p:cNvPr>
              <p:cNvSpPr/>
              <p:nvPr/>
            </p:nvSpPr>
            <p:spPr>
              <a:xfrm>
                <a:off x="4388837" y="4803643"/>
                <a:ext cx="792088" cy="50405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18</a:t>
                </a:r>
                <a:endParaRPr lang="ru-RU" dirty="0"/>
              </a:p>
            </p:txBody>
          </p:sp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2D997DE4-A5E8-46B0-89E3-649B2BD94365}"/>
                  </a:ext>
                </a:extLst>
              </p:cNvPr>
              <p:cNvSpPr/>
              <p:nvPr/>
            </p:nvSpPr>
            <p:spPr>
              <a:xfrm>
                <a:off x="5180925" y="4803643"/>
                <a:ext cx="792088" cy="50405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  <a:endParaRPr lang="ru-RU" dirty="0"/>
              </a:p>
            </p:txBody>
          </p:sp>
        </p:grp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285086DD-683E-4379-AD54-77581E262EC9}"/>
                </a:ext>
              </a:extLst>
            </p:cNvPr>
            <p:cNvSpPr/>
            <p:nvPr/>
          </p:nvSpPr>
          <p:spPr>
            <a:xfrm>
              <a:off x="5004048" y="5589240"/>
              <a:ext cx="792088" cy="5040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16</a:t>
              </a:r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618559BB-5CD5-46C5-AC08-D79B5458D481}"/>
                </a:ext>
              </a:extLst>
            </p:cNvPr>
            <p:cNvSpPr/>
            <p:nvPr/>
          </p:nvSpPr>
          <p:spPr>
            <a:xfrm>
              <a:off x="5796136" y="5589240"/>
              <a:ext cx="792088" cy="5040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-7</a:t>
              </a:r>
              <a:endParaRPr lang="ru-RU" dirty="0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CFB2E406-5406-4B14-9D17-50610CC9F878}"/>
                </a:ext>
              </a:extLst>
            </p:cNvPr>
            <p:cNvSpPr/>
            <p:nvPr/>
          </p:nvSpPr>
          <p:spPr>
            <a:xfrm>
              <a:off x="6516216" y="5589240"/>
              <a:ext cx="792088" cy="5040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  <a:endParaRPr lang="ru-RU" dirty="0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B88615B3-3761-4EAA-A287-60281626C9BC}"/>
                </a:ext>
              </a:extLst>
            </p:cNvPr>
            <p:cNvSpPr/>
            <p:nvPr/>
          </p:nvSpPr>
          <p:spPr>
            <a:xfrm>
              <a:off x="7308304" y="5589240"/>
              <a:ext cx="792088" cy="5040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-1</a:t>
              </a:r>
              <a:endParaRPr lang="ru-RU" dirty="0"/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A34995C-9D09-434A-AC31-96D7187B113E}"/>
              </a:ext>
            </a:extLst>
          </p:cNvPr>
          <p:cNvSpPr/>
          <p:nvPr/>
        </p:nvSpPr>
        <p:spPr>
          <a:xfrm>
            <a:off x="1763688" y="5133469"/>
            <a:ext cx="792088" cy="5040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24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000F416-1165-4E62-BE12-6147C0719861}"/>
              </a:ext>
            </a:extLst>
          </p:cNvPr>
          <p:cNvSpPr/>
          <p:nvPr/>
        </p:nvSpPr>
        <p:spPr>
          <a:xfrm>
            <a:off x="1127333" y="5200831"/>
            <a:ext cx="639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 </a:t>
            </a:r>
            <a:r>
              <a:rPr lang="ru-RU" dirty="0"/>
              <a:t>х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965FB05F-123D-441E-BEB8-C11E5C13DFD3}"/>
              </a:ext>
            </a:extLst>
          </p:cNvPr>
          <p:cNvSpPr/>
          <p:nvPr/>
        </p:nvSpPr>
        <p:spPr>
          <a:xfrm>
            <a:off x="2069722" y="5637525"/>
            <a:ext cx="180020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6E7EF4-6C74-4112-BB13-A1A693D29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</a:t>
            </a:r>
            <a:r>
              <a:rPr lang="en-US" dirty="0"/>
              <a:t>Length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0C13E4-A939-4B53-A031-5CF46D826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Свойство </a:t>
            </a:r>
            <a:r>
              <a:rPr lang="en-US" dirty="0"/>
              <a:t>Length </a:t>
            </a:r>
            <a:r>
              <a:rPr lang="ru-RU" dirty="0"/>
              <a:t>содержит текущую длину массива.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for(int </a:t>
            </a:r>
            <a:r>
              <a:rPr lang="en-US" dirty="0" err="1"/>
              <a:t>i</a:t>
            </a:r>
            <a:r>
              <a:rPr lang="en-US" dirty="0"/>
              <a:t>=0;</a:t>
            </a:r>
            <a:r>
              <a:rPr lang="ru-RU" dirty="0"/>
              <a:t>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>
                <a:solidFill>
                  <a:srgbClr val="FF0000"/>
                </a:solidFill>
              </a:rPr>
              <a:t>arr.Length</a:t>
            </a:r>
            <a:r>
              <a:rPr lang="en-US" dirty="0"/>
              <a:t>;</a:t>
            </a:r>
            <a:r>
              <a:rPr lang="ru-RU" dirty="0"/>
              <a:t>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 marL="0" indent="0">
              <a:buNone/>
            </a:pPr>
            <a:r>
              <a:rPr lang="en-US" dirty="0"/>
              <a:t>        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4499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Обработка одномерных массивов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Перебор элементов массива характеризуются :</a:t>
            </a:r>
          </a:p>
          <a:p>
            <a:pPr lvl="1"/>
            <a:r>
              <a:rPr lang="ru-RU" dirty="0"/>
              <a:t>направлением перебора;</a:t>
            </a:r>
          </a:p>
          <a:p>
            <a:pPr lvl="1"/>
            <a:r>
              <a:rPr lang="ru-RU" dirty="0"/>
              <a:t>количеством одновременно обрабатываемых элементов;</a:t>
            </a:r>
          </a:p>
          <a:p>
            <a:pPr lvl="1"/>
            <a:r>
              <a:rPr lang="ru-RU" dirty="0"/>
              <a:t>характером изменения индексов.</a:t>
            </a:r>
          </a:p>
          <a:p>
            <a:r>
              <a:rPr lang="ru-RU" dirty="0"/>
              <a:t>По направлению перебора массивы обрабатывают:</a:t>
            </a:r>
          </a:p>
          <a:p>
            <a:pPr lvl="1"/>
            <a:r>
              <a:rPr lang="ru-RU" dirty="0"/>
              <a:t>слева направо;</a:t>
            </a:r>
          </a:p>
          <a:p>
            <a:pPr lvl="1"/>
            <a:r>
              <a:rPr lang="ru-RU" dirty="0"/>
              <a:t>справа налево;</a:t>
            </a:r>
          </a:p>
          <a:p>
            <a:pPr lvl="1"/>
            <a:r>
              <a:rPr lang="ru-RU" dirty="0"/>
              <a:t>от обоих концов к середине.</a:t>
            </a:r>
          </a:p>
          <a:p>
            <a:r>
              <a:rPr lang="ru-RU" dirty="0"/>
              <a:t>Индексы могут меняться </a:t>
            </a:r>
          </a:p>
          <a:p>
            <a:pPr lvl="1"/>
            <a:r>
              <a:rPr lang="ru-RU" dirty="0"/>
              <a:t>линейно (с постоянным шагом);</a:t>
            </a:r>
          </a:p>
          <a:p>
            <a:pPr lvl="1"/>
            <a:r>
              <a:rPr lang="ru-RU" dirty="0"/>
              <a:t>нелинейно (с переменным шагом).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2270</Words>
  <Application>Microsoft Office PowerPoint</Application>
  <PresentationFormat>Экран (4:3)</PresentationFormat>
  <Paragraphs>383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5" baseType="lpstr">
      <vt:lpstr>Arial</vt:lpstr>
      <vt:lpstr>Calibri</vt:lpstr>
      <vt:lpstr>Courier New</vt:lpstr>
      <vt:lpstr>Times New Roman</vt:lpstr>
      <vt:lpstr>Тема Office</vt:lpstr>
      <vt:lpstr>Массивы</vt:lpstr>
      <vt:lpstr>Определение массива</vt:lpstr>
      <vt:lpstr>Особенности массивов в С#</vt:lpstr>
      <vt:lpstr>Динамическая память</vt:lpstr>
      <vt:lpstr>Динамическая память</vt:lpstr>
      <vt:lpstr>Выделение памяти под массив </vt:lpstr>
      <vt:lpstr>Оператор foreach для перебора массива</vt:lpstr>
      <vt:lpstr>Свойство Length</vt:lpstr>
      <vt:lpstr>Обработка одномерных массивов</vt:lpstr>
      <vt:lpstr>Перебор элементов массива по одному элементу</vt:lpstr>
      <vt:lpstr>Перебор элементов массива по два элемента</vt:lpstr>
      <vt:lpstr>Формирование массива с помощью датчика случайных чисел</vt:lpstr>
      <vt:lpstr>Пример  </vt:lpstr>
      <vt:lpstr>Задачи</vt:lpstr>
      <vt:lpstr>Решение задачи (1 способ)</vt:lpstr>
      <vt:lpstr>Решение задачи (2 способ)</vt:lpstr>
      <vt:lpstr> Классы задач по обработке массивов</vt:lpstr>
      <vt:lpstr>Задачи 1 класса</vt:lpstr>
      <vt:lpstr>Задачи 2 класса</vt:lpstr>
      <vt:lpstr>Задачи 2 класса</vt:lpstr>
      <vt:lpstr>Примеры задач 2 класса</vt:lpstr>
      <vt:lpstr>Задачи 3-ого класса</vt:lpstr>
      <vt:lpstr>Задачи 4-ого класса</vt:lpstr>
      <vt:lpstr>Сортировка массивов</vt:lpstr>
      <vt:lpstr>Простые методы сортировки</vt:lpstr>
      <vt:lpstr>Сортировка с помощью простого включения</vt:lpstr>
      <vt:lpstr>Сортировка с помощью простого выбора</vt:lpstr>
      <vt:lpstr>Сортировка с помощью простого обмена</vt:lpstr>
      <vt:lpstr>Поиск в отсортированном массиве</vt:lpstr>
      <vt:lpstr>Поиск в отсортированном массиве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Массивы</dc:title>
  <dc:creator>VikentyevaOL</dc:creator>
  <cp:lastModifiedBy>Olga Vikenteva</cp:lastModifiedBy>
  <cp:revision>18</cp:revision>
  <dcterms:created xsi:type="dcterms:W3CDTF">2015-10-31T13:20:56Z</dcterms:created>
  <dcterms:modified xsi:type="dcterms:W3CDTF">2023-11-06T11:35:43Z</dcterms:modified>
</cp:coreProperties>
</file>