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9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12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52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81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9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93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29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2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6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1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6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6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16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 R&amp;D facial </a:t>
            </a:r>
            <a:r>
              <a:rPr lang="en-US" dirty="0" err="1"/>
              <a:t>antispoofing</a:t>
            </a:r>
            <a:r>
              <a:rPr lang="en-US" dirty="0"/>
              <a:t> </a:t>
            </a:r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GB" dirty="0"/>
          </a:p>
          <a:p>
            <a:r>
              <a:rPr lang="en-GB" dirty="0" smtClean="0"/>
              <a:t>Danil Akhmetov</a:t>
            </a:r>
            <a:endParaRPr lang="ru-RU" dirty="0" smtClean="0"/>
          </a:p>
          <a:p>
            <a:r>
              <a:rPr lang="en-GB" dirty="0"/>
              <a:t>https://gitlab.com/Danil328/facial-antispoofing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3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Facial-</a:t>
            </a:r>
            <a:r>
              <a:rPr lang="en-GB" b="1" dirty="0" err="1" smtClean="0"/>
              <a:t>antispoofing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err="1" smtClean="0"/>
              <a:t>Спуфинг</a:t>
            </a:r>
            <a:r>
              <a:rPr lang="ru-RU" sz="2000" dirty="0" smtClean="0"/>
              <a:t> </a:t>
            </a:r>
            <a:r>
              <a:rPr lang="ru-RU" sz="2000" dirty="0"/>
              <a:t>в биометрии (</a:t>
            </a:r>
            <a:r>
              <a:rPr lang="ru-RU" sz="2000" dirty="0" err="1"/>
              <a:t>spoofing</a:t>
            </a:r>
            <a:r>
              <a:rPr lang="ru-RU" sz="2000" dirty="0"/>
              <a:t>, атака с подменой личности) - ахиллесова пята многих биометрических систем идентификации и верификации. Подобным атакам подвержены практически все используемые модальности, но в первую очередь - голос и лицо. </a:t>
            </a:r>
            <a:r>
              <a:rPr lang="ru-RU" sz="2000" dirty="0" err="1"/>
              <a:t>Спуфинг</a:t>
            </a:r>
            <a:r>
              <a:rPr lang="ru-RU" sz="2000" dirty="0"/>
              <a:t> в системах лицевой биометрии, работающих с RGB-изображениями или видеорядом, может происходить по сценарию атаки повторного воспроизведения (</a:t>
            </a:r>
            <a:r>
              <a:rPr lang="ru-RU" sz="2000" dirty="0" err="1"/>
              <a:t>video</a:t>
            </a:r>
            <a:r>
              <a:rPr lang="ru-RU" sz="2000" dirty="0"/>
              <a:t> </a:t>
            </a:r>
            <a:r>
              <a:rPr lang="ru-RU" sz="2000" dirty="0" err="1"/>
              <a:t>replay-attack</a:t>
            </a:r>
            <a:r>
              <a:rPr lang="ru-RU" sz="2000" dirty="0"/>
              <a:t>): осуществляется съемка экрана, на котором проигрывается видеофайл с лицом взламываемой персоны. Эффект данного вид атаки усиливается, если биометрическая система работает в режиме </a:t>
            </a:r>
            <a:r>
              <a:rPr lang="ru-RU" sz="2000" dirty="0" err="1"/>
              <a:t>frictionless</a:t>
            </a:r>
            <a:r>
              <a:rPr lang="ru-RU" sz="2000" dirty="0"/>
              <a:t>, когда верификация пользователя выполняется параллельно его взаимодействию с приложением, а не прерывает его.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78" t="9267" r="3125" b="9496"/>
          <a:stretch/>
        </p:blipFill>
        <p:spPr>
          <a:xfrm>
            <a:off x="8517147" y="123693"/>
            <a:ext cx="3456317" cy="19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Разбитие тренировочных данных на 5 частей с помощью </a:t>
            </a:r>
            <a:r>
              <a:rPr lang="en-GB" sz="2000" dirty="0" err="1" smtClean="0"/>
              <a:t>StratifiedKFold</a:t>
            </a:r>
            <a:r>
              <a:rPr lang="ru-RU" sz="2000" dirty="0" smtClean="0"/>
              <a:t>.</a:t>
            </a:r>
            <a:endParaRPr lang="en-GB" sz="2000" dirty="0" smtClean="0"/>
          </a:p>
          <a:p>
            <a:r>
              <a:rPr lang="en-GB" sz="2000" dirty="0" smtClean="0"/>
              <a:t>Data augmentation.</a:t>
            </a:r>
            <a:endParaRPr lang="ru-RU" sz="2000" dirty="0" smtClean="0"/>
          </a:p>
          <a:p>
            <a:r>
              <a:rPr lang="en-GB" sz="2000" dirty="0" smtClean="0"/>
              <a:t>Train models</a:t>
            </a:r>
            <a:r>
              <a:rPr lang="ru-RU" sz="2000" dirty="0" smtClean="0"/>
              <a:t>.</a:t>
            </a:r>
          </a:p>
          <a:p>
            <a:r>
              <a:rPr lang="en-GB" sz="2000" dirty="0" smtClean="0"/>
              <a:t>Predict results.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1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StratifiedKFold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161441"/>
            <a:ext cx="6275557" cy="38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augmentation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687" y="1592711"/>
            <a:ext cx="10515600" cy="4351338"/>
          </a:xfrm>
        </p:spPr>
        <p:txBody>
          <a:bodyPr/>
          <a:lstStyle/>
          <a:p>
            <a:r>
              <a:rPr lang="ru-RU" dirty="0" smtClean="0"/>
              <a:t>Использовался стандартный </a:t>
            </a:r>
            <a:r>
              <a:rPr lang="en-GB" dirty="0" err="1" smtClean="0"/>
              <a:t>Keras</a:t>
            </a:r>
            <a:r>
              <a:rPr lang="en-GB" dirty="0" smtClean="0"/>
              <a:t> </a:t>
            </a:r>
            <a:r>
              <a:rPr lang="en-GB" dirty="0" err="1" smtClean="0"/>
              <a:t>ImageDataGenerator</a:t>
            </a:r>
            <a:r>
              <a:rPr lang="en-GB" dirty="0" smtClean="0"/>
              <a:t> c </a:t>
            </a:r>
            <a:r>
              <a:rPr lang="en-GB" dirty="0" err="1" smtClean="0"/>
              <a:t>fill_mode</a:t>
            </a:r>
            <a:r>
              <a:rPr lang="en-GB" dirty="0" smtClean="0"/>
              <a:t> = nearest</a:t>
            </a:r>
          </a:p>
          <a:p>
            <a:r>
              <a:rPr lang="ru-RU" dirty="0" smtClean="0"/>
              <a:t>Размер изображения 224*224</a:t>
            </a:r>
          </a:p>
          <a:p>
            <a:r>
              <a:rPr lang="en-GB" dirty="0" smtClean="0"/>
              <a:t>Batch size = 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8" y="2130751"/>
            <a:ext cx="5506171" cy="46065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0" y="0"/>
            <a:ext cx="2762250" cy="1657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87" y="3071975"/>
            <a:ext cx="2838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2544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 долгих поисков, лучше всех показала себя архитектура нейронной сети - </a:t>
            </a:r>
            <a:r>
              <a:rPr lang="en-GB" sz="2400" dirty="0" smtClean="0"/>
              <a:t>DenseNet-201</a:t>
            </a:r>
            <a:r>
              <a:rPr lang="ru-RU" sz="2400" dirty="0" smtClean="0"/>
              <a:t> с добавление двух </a:t>
            </a:r>
            <a:r>
              <a:rPr lang="ru-RU" sz="2400" dirty="0" err="1" smtClean="0"/>
              <a:t>полносвязных</a:t>
            </a:r>
            <a:r>
              <a:rPr lang="ru-RU" sz="2400" dirty="0" smtClean="0"/>
              <a:t> слоёв с 2048 и 1024 нейронами с </a:t>
            </a:r>
            <a:r>
              <a:rPr lang="en-GB" sz="2400" dirty="0" err="1" smtClean="0"/>
              <a:t>BatchNormalization</a:t>
            </a:r>
            <a:r>
              <a:rPr lang="ru-RU" sz="2400" dirty="0" smtClean="0"/>
              <a:t> между ними</a:t>
            </a:r>
            <a:r>
              <a:rPr lang="en-GB" sz="2400" dirty="0" smtClean="0"/>
              <a:t> </a:t>
            </a:r>
            <a:r>
              <a:rPr lang="ru-RU" sz="2400" dirty="0" smtClean="0"/>
              <a:t>и функцией активации </a:t>
            </a:r>
            <a:r>
              <a:rPr lang="en-GB" sz="2400" dirty="0" smtClean="0"/>
              <a:t>ELU</a:t>
            </a:r>
            <a:r>
              <a:rPr lang="ru-RU" sz="2400" dirty="0" smtClean="0"/>
              <a:t>.</a:t>
            </a:r>
            <a:endParaRPr lang="en-GB" sz="2400" dirty="0"/>
          </a:p>
          <a:p>
            <a:r>
              <a:rPr lang="ru-RU" sz="2400" dirty="0" smtClean="0"/>
              <a:t>Обучено 5 моделей.</a:t>
            </a:r>
            <a:endParaRPr lang="en-GB" sz="2400" dirty="0" smtClean="0"/>
          </a:p>
        </p:txBody>
      </p:sp>
      <p:pic>
        <p:nvPicPr>
          <p:cNvPr id="1026" name="Picture 2" descr="ÐÐ°ÑÑÐ¸Ð½ÐºÐ¸ Ð¿Ð¾ Ð·Ð°Ð¿ÑÐ¾ÑÑ densenet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69" y="66286"/>
            <a:ext cx="4449792" cy="13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34" y="3226280"/>
            <a:ext cx="6547847" cy="33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1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Hyperparameter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ptimizer – Adam</a:t>
            </a:r>
          </a:p>
          <a:p>
            <a:r>
              <a:rPr lang="en-GB" dirty="0" smtClean="0"/>
              <a:t>LR - </a:t>
            </a:r>
            <a:r>
              <a:rPr lang="en-GB" dirty="0" err="1" smtClean="0"/>
              <a:t>exp_decay</a:t>
            </a:r>
            <a:r>
              <a:rPr lang="en-GB" dirty="0" smtClean="0"/>
              <a:t> c </a:t>
            </a:r>
            <a:r>
              <a:rPr lang="en-GB" dirty="0" err="1" smtClean="0"/>
              <a:t>initial_lrate</a:t>
            </a:r>
            <a:r>
              <a:rPr lang="en-GB" dirty="0" smtClean="0"/>
              <a:t> = 0.0001 </a:t>
            </a:r>
            <a:r>
              <a:rPr lang="ru-RU" dirty="0" smtClean="0"/>
              <a:t>и</a:t>
            </a:r>
            <a:r>
              <a:rPr lang="en-GB" dirty="0" smtClean="0"/>
              <a:t> k = 0.1</a:t>
            </a:r>
            <a:endParaRPr lang="ru-RU" dirty="0" smtClean="0"/>
          </a:p>
          <a:p>
            <a:r>
              <a:rPr lang="en-GB" dirty="0" smtClean="0"/>
              <a:t>N epochs  - 50</a:t>
            </a:r>
          </a:p>
          <a:p>
            <a:r>
              <a:rPr lang="en-GB" dirty="0" smtClean="0"/>
              <a:t>Loss - </a:t>
            </a:r>
            <a:r>
              <a:rPr lang="en-GB" dirty="0" err="1" smtClean="0"/>
              <a:t>binary_crossentropy</a:t>
            </a:r>
            <a:endParaRPr lang="ru-RU" dirty="0" smtClean="0"/>
          </a:p>
          <a:p>
            <a:r>
              <a:rPr lang="en-GB" dirty="0"/>
              <a:t>M</a:t>
            </a:r>
            <a:r>
              <a:rPr lang="en-GB" dirty="0" smtClean="0"/>
              <a:t>etrics – </a:t>
            </a:r>
            <a:r>
              <a:rPr lang="en-GB" dirty="0" err="1" smtClean="0"/>
              <a:t>auc</a:t>
            </a:r>
            <a:r>
              <a:rPr lang="en-GB" dirty="0" smtClean="0"/>
              <a:t>, f1</a:t>
            </a:r>
          </a:p>
          <a:p>
            <a:pPr algn="r"/>
            <a:r>
              <a:rPr lang="en-GB" dirty="0" smtClean="0"/>
              <a:t>BATCH_SIZE - 8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594" y="3033713"/>
            <a:ext cx="48006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8437" y="4175185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261894" y="605546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38790" y="2664381"/>
            <a:ext cx="10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LR decay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85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Loss history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894" y="1782493"/>
            <a:ext cx="10327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 results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каждой модели выполняются следующие действия: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Чтение тестовых изображений</a:t>
            </a:r>
            <a:r>
              <a:rPr lang="en-GB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TTA </a:t>
            </a:r>
            <a:r>
              <a:rPr lang="ru-RU" dirty="0"/>
              <a:t>(</a:t>
            </a:r>
            <a:r>
              <a:rPr lang="en-GB" dirty="0"/>
              <a:t>horizontal flip, vertical flip, horizontal + vertical flip</a:t>
            </a:r>
            <a:r>
              <a:rPr lang="en-GB" dirty="0" smtClean="0"/>
              <a:t>).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Resize.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Predict.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Rank Average.</a:t>
            </a:r>
            <a:endParaRPr lang="ru-RU" dirty="0" smtClean="0"/>
          </a:p>
          <a:p>
            <a:r>
              <a:rPr lang="ru-RU" dirty="0"/>
              <a:t>У</a:t>
            </a:r>
            <a:r>
              <a:rPr lang="ru-RU" dirty="0" smtClean="0"/>
              <a:t>среднение предсказания каждой модели с помощью </a:t>
            </a:r>
            <a:r>
              <a:rPr lang="en-GB" dirty="0" smtClean="0"/>
              <a:t>Rank </a:t>
            </a:r>
            <a:r>
              <a:rPr lang="en-GB" dirty="0"/>
              <a:t>A</a:t>
            </a:r>
            <a:r>
              <a:rPr lang="en-GB" dirty="0" smtClean="0"/>
              <a:t>verage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591539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269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ID R&amp;D facial antispoofing challenge</vt:lpstr>
      <vt:lpstr>Facial-antispoofing</vt:lpstr>
      <vt:lpstr>Этапы работы</vt:lpstr>
      <vt:lpstr>StratifiedKFold</vt:lpstr>
      <vt:lpstr>Data augmentation</vt:lpstr>
      <vt:lpstr>Train model</vt:lpstr>
      <vt:lpstr>Hyperparameter</vt:lpstr>
      <vt:lpstr>Loss history</vt:lpstr>
      <vt:lpstr>Predict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R&amp;D facial antispoofing challenge</dc:title>
  <dc:creator>Danil Akhmetov</dc:creator>
  <cp:lastModifiedBy>Danil Akhmetov</cp:lastModifiedBy>
  <cp:revision>9</cp:revision>
  <dcterms:created xsi:type="dcterms:W3CDTF">2018-09-24T10:19:10Z</dcterms:created>
  <dcterms:modified xsi:type="dcterms:W3CDTF">2018-09-24T11:20:33Z</dcterms:modified>
</cp:coreProperties>
</file>