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041" r:id="rId2"/>
    <p:sldMasterId id="2147484053" r:id="rId3"/>
  </p:sldMasterIdLst>
  <p:notesMasterIdLst>
    <p:notesMasterId r:id="rId53"/>
  </p:notesMasterIdLst>
  <p:sldIdLst>
    <p:sldId id="256" r:id="rId4"/>
    <p:sldId id="272" r:id="rId5"/>
    <p:sldId id="306" r:id="rId6"/>
    <p:sldId id="300" r:id="rId7"/>
    <p:sldId id="301" r:id="rId8"/>
    <p:sldId id="302" r:id="rId9"/>
    <p:sldId id="303" r:id="rId10"/>
    <p:sldId id="304" r:id="rId11"/>
    <p:sldId id="305" r:id="rId12"/>
    <p:sldId id="261" r:id="rId13"/>
    <p:sldId id="263" r:id="rId14"/>
    <p:sldId id="267" r:id="rId15"/>
    <p:sldId id="280" r:id="rId16"/>
    <p:sldId id="296" r:id="rId17"/>
    <p:sldId id="286" r:id="rId18"/>
    <p:sldId id="291" r:id="rId19"/>
    <p:sldId id="287" r:id="rId20"/>
    <p:sldId id="273" r:id="rId21"/>
    <p:sldId id="264" r:id="rId22"/>
    <p:sldId id="297" r:id="rId23"/>
    <p:sldId id="258" r:id="rId24"/>
    <p:sldId id="290" r:id="rId25"/>
    <p:sldId id="265" r:id="rId26"/>
    <p:sldId id="266" r:id="rId27"/>
    <p:sldId id="268" r:id="rId28"/>
    <p:sldId id="274" r:id="rId29"/>
    <p:sldId id="316" r:id="rId30"/>
    <p:sldId id="275" r:id="rId31"/>
    <p:sldId id="276" r:id="rId32"/>
    <p:sldId id="317" r:id="rId33"/>
    <p:sldId id="260" r:id="rId34"/>
    <p:sldId id="292" r:id="rId35"/>
    <p:sldId id="270" r:id="rId36"/>
    <p:sldId id="288" r:id="rId37"/>
    <p:sldId id="271" r:id="rId38"/>
    <p:sldId id="278" r:id="rId39"/>
    <p:sldId id="299" r:id="rId40"/>
    <p:sldId id="277" r:id="rId41"/>
    <p:sldId id="282" r:id="rId42"/>
    <p:sldId id="283" r:id="rId43"/>
    <p:sldId id="311" r:id="rId44"/>
    <p:sldId id="315" r:id="rId45"/>
    <p:sldId id="310" r:id="rId46"/>
    <p:sldId id="284" r:id="rId47"/>
    <p:sldId id="308" r:id="rId48"/>
    <p:sldId id="309" r:id="rId49"/>
    <p:sldId id="285" r:id="rId50"/>
    <p:sldId id="313" r:id="rId51"/>
    <p:sldId id="31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мир" initials="В" lastIdx="0" clrIdx="0">
    <p:extLst>
      <p:ext uri="{19B8F6BF-5375-455C-9EA6-DF929625EA0E}">
        <p15:presenceInfo xmlns:p15="http://schemas.microsoft.com/office/powerpoint/2012/main" userId="Владими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60" autoAdjust="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92A1-6117-4E3A-9EAA-492F23650B1D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C259-54B8-4194-A51D-87792519F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6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C259-54B8-4194-A51D-87792519F0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2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4CD48F-40B3-4E26-9995-F91170CD4FE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1DDB-F561-41D3-A702-1554F909D75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A94A9-CE52-4354-B597-EC36CB7B41F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48B02-08E1-4085-8047-46A40EBFCC6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62915-E902-452E-B2BE-42DB6B9880B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792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7C78A-B0AF-4EA1-9AC9-7335CD66D3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1711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2CA4B-3606-4B52-A8D2-432477FF457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1758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78EC0-5835-401A-AB55-38011A2CF5C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29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C099D-5549-4C2D-8DDD-3270EB9486A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71223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D9CA1-3F9D-413B-AE77-B27CC19FF97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864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27C1E-044A-4667-8D86-00B7120AA6DA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9658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D7422-F7F5-4210-9A37-206A2CC646C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A9915-A2CF-46C0-A566-90EBA2331FC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6119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A8559-75BC-49D8-B63E-9E0537EAD0D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8994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D3CF3-6A92-4C3B-9178-B57BE2AB884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0679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8E1C-0D5A-48C1-A210-33B5E9DA6BE5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90502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FE2018-5E62-4E59-88D2-A5B4AF88ED9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0BADD-2BCD-4900-AE8B-AB0D8DAA0F30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822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0D4EC-3A06-4C02-8795-6EB6F6CD126E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7D3B50-FD4D-48A7-9AD8-9AA85690DA3C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900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52CEFE-B56A-4B5E-BF44-4195BD98564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448BF1-567E-454A-AE9A-17681A4BE3C9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315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86242A-09E5-47D4-A758-10B3DDBC442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22E90-7021-46F5-8B07-8004D3979FF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351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910A8-0905-4490-A487-5EE474C8AAA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B609BA-DCF8-483D-8A54-B421129C6C8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747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A99A4-BD48-4265-9211-DF577D5D3D43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80AA6-F4A0-4BFD-9443-706C5B0B615E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85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Скругленный прямоугольник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32EF4-AAEC-4A27-98F1-0495B2E69C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4AFAAE-9ECE-41E8-B3B0-4EF638BFF2E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C5260-5C4B-4DE1-8616-906287F9566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587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B7A330-1D55-4D80-B6C7-9C61FABB5F5F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1D6326-6D8A-43CC-9F0C-19DF86B7F318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993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74FE1-098D-4DE2-A2DC-DD06FFF2A665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2C70A-4C8B-4AA1-9B15-B3D10B052C01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05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E07980-3FEC-4824-9F9C-3DB77D476FB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7DE20-9633-47FE-B9CE-2E13E4B8108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83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75ED6B-E199-4033-957B-5BC33787BB8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454896-0501-432F-B85A-A46ABAE511B1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7854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828800"/>
            <a:ext cx="4038600" cy="43021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55CC95-B3D8-440B-8950-A4E9EFDAA8E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BFE6F-B04A-437A-B2CC-DFE887BF3F8B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499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63E080-935F-4C1B-A5E8-7489F576FC5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1DC1AC-9F8A-4A44-892F-75A21D971DDD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2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784D-255C-48EE-8B29-ADC8D36C1DF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675AC-379E-4FBE-ACF9-D2DB9C7637A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8F9A-F789-4F34-8454-796BB9D154A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4D0A8-7B7A-400E-B149-7EC2A9984DB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Скругленный прямоугольник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69DBA-03F6-40A8-BD59-72A8A42CD39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8C4A-AC79-40D9-8923-032AB401A05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Заголовок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2053" name="Текст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C57681A-2E39-43E2-950B-2CFAB3E8B2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5" r:id="rId2"/>
    <p:sldLayoutId id="2147484037" r:id="rId3"/>
    <p:sldLayoutId id="2147484026" r:id="rId4"/>
    <p:sldLayoutId id="2147484027" r:id="rId5"/>
    <p:sldLayoutId id="2147484028" r:id="rId6"/>
    <p:sldLayoutId id="2147484029" r:id="rId7"/>
    <p:sldLayoutId id="2147484038" r:id="rId8"/>
    <p:sldLayoutId id="2147484039" r:id="rId9"/>
    <p:sldLayoutId id="2147484030" r:id="rId10"/>
    <p:sldLayoutId id="2147484031" r:id="rId11"/>
    <p:sldLayoutId id="214748404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E09BE5-9ED6-465F-B384-F27004FEB0F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395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C780A4-9DF5-4600-B11C-3E2C7EFB4ABB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06.11.2023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FFCD3-DB09-440B-955B-B8909494A60D}" type="slidenum"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58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7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&#1050;&#1045;&#1049;.accd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../Program%20Files/Microsoft%20Office/OFFICE11/MSACCESS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Tutorial/Access/&#1050;&#1045;&#1049;.accdb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../Tutorial/Access/&#1050;&#1045;&#1049;.accd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Технология создания реляционной базы данных (РБД)</a:t>
            </a:r>
          </a:p>
          <a:p>
            <a:pPr eaLnBrk="1" hangingPunct="1"/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dirty="0" smtClean="0"/>
              <a:t>Microsoft Access 20</a:t>
            </a:r>
            <a:r>
              <a:rPr lang="ru-RU" dirty="0" smtClean="0"/>
              <a:t>16</a:t>
            </a:r>
            <a:endParaRPr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11863" y="5734050"/>
            <a:ext cx="23145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ru-RU"/>
              <a:t>Автор: Тутыгин В.С.</a:t>
            </a:r>
            <a:endParaRPr lang="en-US"/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Этапы проектирования РБД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3495675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Построение информационно-логической модели данных предметной области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Определение структуры РБД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Конструирование таблиц БД </a:t>
            </a:r>
            <a:endParaRPr lang="en-US" smtClean="0"/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Создание схемы данных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Ввод данных в таблицы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</a:rPr>
              <a:t>Виды информационных объектов РБД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7250" y="2357438"/>
            <a:ext cx="7772400" cy="2338387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Справочные (список сотрудников, прайс-лист, список категорий изделий, нормативы)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Учетно-отчетные (отражают сведения о заказах, выполненных работах, произведенной продукции)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Логическая структура РБД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42938" y="2214563"/>
            <a:ext cx="80772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Каждый объект информационно-логической модели отображается реляционной таблицей. </a:t>
            </a:r>
            <a:endParaRPr lang="en-US" sz="280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Каждый столбец (поле) реляционной таблицы соответствует одному из реквизитов объекта. </a:t>
            </a:r>
            <a:endParaRPr lang="en-US" sz="280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Одно из полей определяется как КЛЮЧЕВОЕ. В каждой паре реляционных таблиц должно быть хотя бы одно одинаковое поле для связи.   </a:t>
            </a: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smtClean="0"/>
              <a:t>Основные объекты базы данных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688" y="2214563"/>
            <a:ext cx="7772400" cy="3302669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ru-RU" sz="2800" dirty="0" smtClean="0"/>
              <a:t>Таблицы (</a:t>
            </a:r>
            <a:r>
              <a:rPr lang="en-US" sz="2800" dirty="0" smtClean="0"/>
              <a:t>Tables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en-US" sz="2800" smtClean="0"/>
              <a:t> </a:t>
            </a:r>
            <a:r>
              <a:rPr lang="ru-RU" sz="2800" smtClean="0"/>
              <a:t>Запросы </a:t>
            </a:r>
            <a:r>
              <a:rPr lang="ru-RU" sz="2800" dirty="0" smtClean="0"/>
              <a:t>(</a:t>
            </a:r>
            <a:r>
              <a:rPr lang="en-US" sz="2800" dirty="0" smtClean="0"/>
              <a:t>Queries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Формы (</a:t>
            </a:r>
            <a:r>
              <a:rPr lang="en-US" sz="2800" dirty="0" smtClean="0"/>
              <a:t>Forms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Отчёты (</a:t>
            </a:r>
            <a:r>
              <a:rPr lang="en-US" sz="2800" dirty="0" smtClean="0"/>
              <a:t>Reports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Макросы (</a:t>
            </a:r>
            <a:r>
              <a:rPr lang="en-US" sz="2800" dirty="0" smtClean="0"/>
              <a:t>Macros</a:t>
            </a:r>
            <a:r>
              <a:rPr lang="ru-RU" sz="2800" dirty="0" smtClean="0"/>
              <a:t>)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z="2800" dirty="0" smtClean="0"/>
              <a:t> Модули (</a:t>
            </a:r>
            <a:r>
              <a:rPr lang="en-US" sz="2800" dirty="0" smtClean="0"/>
              <a:t>Modules</a:t>
            </a:r>
            <a:r>
              <a:rPr lang="ru-RU" sz="2800" dirty="0" smtClean="0"/>
              <a:t>)</a:t>
            </a:r>
          </a:p>
        </p:txBody>
      </p:sp>
      <p:pic>
        <p:nvPicPr>
          <p:cNvPr id="5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13" y="5929313"/>
            <a:ext cx="642937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таблиц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1507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ru-RU" smtClean="0"/>
              <a:t>	Создание таблицы производится в режиме КОНСТРУКТОР.  В этом режиме задаются названия полей таблицы, типы и формат данных, назначается ключевое поле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таблицы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в режиме КОНСТРУКТОР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30" y="1844824"/>
            <a:ext cx="5577544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Ключевое поле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714375" y="1785938"/>
            <a:ext cx="7643813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/>
              <a:t>Ключевое поле должно однозначно определять набор записей в таблице.</a:t>
            </a:r>
          </a:p>
          <a:p>
            <a:endParaRPr lang="ru-RU" sz="2400" dirty="0"/>
          </a:p>
          <a:p>
            <a:r>
              <a:rPr lang="ru-RU" sz="2400" dirty="0"/>
              <a:t>Ключевым полем в таблице, содержащей сведения о сотрудниках или студентах, может быть номер паспорта или номер </a:t>
            </a:r>
            <a:r>
              <a:rPr lang="ru-RU" sz="2400" dirty="0" smtClean="0"/>
              <a:t>зачётной </a:t>
            </a:r>
            <a:r>
              <a:rPr lang="ru-RU" sz="2400" dirty="0"/>
              <a:t>книжки.</a:t>
            </a:r>
          </a:p>
          <a:p>
            <a:endParaRPr lang="ru-RU" sz="2400" dirty="0"/>
          </a:p>
          <a:p>
            <a:r>
              <a:rPr lang="ru-RU" sz="2400" dirty="0"/>
              <a:t>Если  поля, которое однозначно определяло бы набор записей, в таблице нет, то оно </a:t>
            </a:r>
            <a:r>
              <a:rPr lang="ru-RU" sz="2400" dirty="0" smtClean="0"/>
              <a:t>создаётся </a:t>
            </a:r>
            <a:r>
              <a:rPr lang="ru-RU" sz="2400" dirty="0"/>
              <a:t>искусственно с типом данных – </a:t>
            </a:r>
            <a:r>
              <a:rPr lang="ru-RU" sz="2400" dirty="0" smtClean="0"/>
              <a:t>счётчик </a:t>
            </a:r>
            <a:r>
              <a:rPr lang="ru-RU" sz="2400" dirty="0"/>
              <a:t>(</a:t>
            </a:r>
            <a:r>
              <a:rPr lang="en-US" sz="2400" dirty="0" err="1"/>
              <a:t>Autonumber</a:t>
            </a:r>
            <a:r>
              <a:rPr lang="ru-RU" sz="2400" dirty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таблицы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496175" cy="2887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Пример состава таблиц базы данных Обучение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642938" y="5143500"/>
            <a:ext cx="7488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Verdana" pitchFamily="34" charset="0"/>
              </a:rPr>
              <a:t>Таблицы в РБД должны быть взаимосвязаны</a:t>
            </a:r>
          </a:p>
        </p:txBody>
      </p:sp>
      <p:pic>
        <p:nvPicPr>
          <p:cNvPr id="25604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2938" y="1714500"/>
            <a:ext cx="7929562" cy="3019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Связи информационных объектов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33400" y="2362200"/>
            <a:ext cx="8001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>
                <a:latin typeface="+mn-lt"/>
              </a:rPr>
              <a:t>	</a:t>
            </a:r>
            <a:r>
              <a:rPr lang="ru-RU" sz="2600" dirty="0">
                <a:latin typeface="+mn-lt"/>
              </a:rPr>
              <a:t>Связь </a:t>
            </a:r>
            <a:r>
              <a:rPr lang="en-US" sz="2600" dirty="0">
                <a:latin typeface="+mn-lt"/>
              </a:rPr>
              <a:t> </a:t>
            </a:r>
            <a:r>
              <a:rPr lang="ru-RU" sz="2600" dirty="0">
                <a:latin typeface="+mn-lt"/>
              </a:rPr>
              <a:t>устанавливается между двумя логически взаимосвязанными информационными объектами, например: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/>
            </a:pPr>
            <a:r>
              <a:rPr lang="ru-RU" sz="2600" dirty="0">
                <a:latin typeface="+mn-lt"/>
              </a:rPr>
              <a:t> Поставщик - товар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/>
            </a:pPr>
            <a:r>
              <a:rPr lang="ru-RU" sz="2600" dirty="0">
                <a:latin typeface="+mn-lt"/>
              </a:rPr>
              <a:t> Склад - готовая продукция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/>
            </a:pPr>
            <a:r>
              <a:rPr lang="ru-RU" sz="2600" dirty="0">
                <a:latin typeface="+mn-lt"/>
              </a:rPr>
              <a:t> Стипендия - сессия</a:t>
            </a:r>
            <a:endParaRPr lang="en-US" sz="2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85750" y="928688"/>
            <a:ext cx="8678738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spcBef>
                <a:spcPts val="0"/>
              </a:spcBef>
            </a:pPr>
            <a:r>
              <a:rPr lang="ru-RU" sz="2200" dirty="0">
                <a:latin typeface="Verdana" pitchFamily="34" charset="0"/>
              </a:rPr>
              <a:t>База данных представляет собой совокупность взаимосвязанных данных и содержит сведения о различных сущностях одной предметной области.</a:t>
            </a:r>
          </a:p>
          <a:p>
            <a:pPr indent="457200">
              <a:spcBef>
                <a:spcPts val="0"/>
              </a:spcBef>
            </a:pPr>
            <a:r>
              <a:rPr lang="ru-RU" sz="2200" dirty="0">
                <a:latin typeface="Verdana" pitchFamily="34" charset="0"/>
              </a:rPr>
              <a:t>Например, база данных БИБЛИОТЕКА может содержать сведения о книгах (названия, год издание, издательство, кол-во страниц, автор, раздел, цитаты, заметки об авторе), читателях, сотрудниках. </a:t>
            </a:r>
          </a:p>
          <a:p>
            <a:pPr indent="457200">
              <a:spcBef>
                <a:spcPts val="0"/>
              </a:spcBef>
            </a:pPr>
            <a:r>
              <a:rPr lang="ru-RU" sz="2200" dirty="0">
                <a:latin typeface="Verdana" pitchFamily="34" charset="0"/>
              </a:rPr>
              <a:t>В реляционной базе данных каждой сущности соответствует одна таблица. Такими сущностями в базе данных библиотека могут быть: авторы, книги, разделы, цитаты и т. д</a:t>
            </a:r>
            <a:r>
              <a:rPr lang="ru-RU" sz="2200" dirty="0" smtClean="0">
                <a:latin typeface="Verdana" pitchFamily="34" charset="0"/>
              </a:rPr>
              <a:t>.</a:t>
            </a:r>
          </a:p>
          <a:p>
            <a:pPr indent="457200">
              <a:spcBef>
                <a:spcPts val="0"/>
              </a:spcBef>
            </a:pPr>
            <a:r>
              <a:rPr lang="ru-RU" sz="2200" dirty="0">
                <a:latin typeface="Verdana" pitchFamily="34" charset="0"/>
              </a:rPr>
              <a:t>Программа, производящая </a:t>
            </a:r>
            <a:r>
              <a:rPr lang="ru-RU" sz="2200" dirty="0" smtClean="0">
                <a:latin typeface="Verdana" pitchFamily="34" charset="0"/>
              </a:rPr>
              <a:t>создание БД, ввод данных, </a:t>
            </a:r>
            <a:r>
              <a:rPr lang="ru-RU" sz="2200" dirty="0">
                <a:latin typeface="Verdana" pitchFamily="34" charset="0"/>
              </a:rPr>
              <a:t>выборку</a:t>
            </a:r>
            <a:r>
              <a:rPr lang="en-US" sz="2200" dirty="0">
                <a:latin typeface="Verdana" pitchFamily="34" charset="0"/>
              </a:rPr>
              <a:t> </a:t>
            </a:r>
            <a:r>
              <a:rPr lang="ru-RU" sz="2200" dirty="0">
                <a:latin typeface="Verdana" pitchFamily="34" charset="0"/>
              </a:rPr>
              <a:t>данных из БД по различным критериям, формирование и вывод на печать документов на основе данных, хранящихся в БД, называется СУБД (система управления базами данных). </a:t>
            </a:r>
          </a:p>
          <a:p>
            <a:pPr>
              <a:spcBef>
                <a:spcPct val="50000"/>
              </a:spcBef>
            </a:pPr>
            <a:endParaRPr lang="ru-RU" sz="24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связей между таблицами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16832"/>
            <a:ext cx="725840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Роль связей между таблицами РБД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688" y="2000250"/>
            <a:ext cx="7772400" cy="3695700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Позволяют иерархически просматривать связанные записи из всех таблиц</a:t>
            </a:r>
            <a:endParaRPr lang="en-US" smtClean="0"/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Дают возможность автоматической выборки  данных, относящихся к одному объекту, из всех таблиц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ru-RU" smtClean="0"/>
              <a:t>Позволяют  контролировать правильность действий пользователя при добавлении и удалении записей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dirty="0" smtClean="0">
                <a:solidFill>
                  <a:srgbClr val="FF0000"/>
                </a:solidFill>
              </a:rPr>
              <a:t>Пример просмотра связанных записей</a:t>
            </a:r>
            <a:endParaRPr lang="en-US" sz="3500" dirty="0" smtClean="0">
              <a:solidFill>
                <a:srgbClr val="FF0000"/>
              </a:solidFill>
            </a:endParaRPr>
          </a:p>
        </p:txBody>
      </p:sp>
      <p:pic>
        <p:nvPicPr>
          <p:cNvPr id="29699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" y="1571625"/>
            <a:ext cx="7718425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100" dirty="0" smtClean="0">
                <a:solidFill>
                  <a:srgbClr val="FF0000"/>
                </a:solidFill>
              </a:rPr>
              <a:t>Виды информационных связей между объектами РБД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4375" y="1714500"/>
            <a:ext cx="7772400" cy="305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Blip>
                <a:blip r:embed="rId2"/>
              </a:buBlip>
            </a:pPr>
            <a:r>
              <a:rPr lang="ru-RU" smtClean="0"/>
              <a:t>Одно-однозначные 1:1(каждому</a:t>
            </a:r>
            <a:r>
              <a:rPr lang="en-US" smtClean="0"/>
              <a:t> </a:t>
            </a:r>
            <a:r>
              <a:rPr lang="ru-RU" smtClean="0"/>
              <a:t>экземпляру первого объекта соответствует один экземпляр второго)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Blip>
                <a:blip r:embed="rId2"/>
              </a:buBlip>
            </a:pPr>
            <a:r>
              <a:rPr lang="ru-RU" smtClean="0"/>
              <a:t>Одно-многозначные 1:М (каждому</a:t>
            </a:r>
            <a:r>
              <a:rPr lang="en-US" smtClean="0"/>
              <a:t> </a:t>
            </a:r>
            <a:r>
              <a:rPr lang="ru-RU" smtClean="0"/>
              <a:t>экземпляру первого объекта соответствует несколько экземпляров второго)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Blip>
                <a:blip r:embed="rId2"/>
              </a:buBlip>
            </a:pPr>
            <a:r>
              <a:rPr lang="ru-RU" smtClean="0"/>
              <a:t>Много-многозначные М:</a:t>
            </a:r>
            <a:r>
              <a:rPr lang="en-US" smtClean="0"/>
              <a:t>N </a:t>
            </a:r>
            <a:r>
              <a:rPr lang="ru-RU" smtClean="0"/>
              <a:t>(каждому</a:t>
            </a:r>
            <a:r>
              <a:rPr lang="en-US" smtClean="0"/>
              <a:t> </a:t>
            </a:r>
            <a:r>
              <a:rPr lang="ru-RU" smtClean="0"/>
              <a:t>экземпляру первого объекта соответствует несколько экземпляров второго и наоборот (каждому</a:t>
            </a:r>
            <a:r>
              <a:rPr lang="en-US" smtClean="0"/>
              <a:t> </a:t>
            </a:r>
            <a:r>
              <a:rPr lang="ru-RU" smtClean="0"/>
              <a:t>экземпляру второго объекта соответствует несколько экземпляров первого)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>
                <a:solidFill>
                  <a:srgbClr val="FF0000"/>
                </a:solidFill>
              </a:rPr>
              <a:t>Подчиненность</a:t>
            </a:r>
            <a:r>
              <a:rPr lang="ru-RU" dirty="0">
                <a:solidFill>
                  <a:srgbClr val="FF0000"/>
                </a:solidFill>
              </a:rPr>
              <a:t> связанных объектов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69925" y="2098675"/>
            <a:ext cx="809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400"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57250" y="2143125"/>
            <a:ext cx="7500938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ru-RU" sz="2600" dirty="0">
                <a:latin typeface="+mn-lt"/>
              </a:rPr>
              <a:t>В паре связанных объектов 1:1 и 1:М </a:t>
            </a: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ru-RU" sz="2600" dirty="0">
                <a:latin typeface="+mn-lt"/>
              </a:rPr>
              <a:t>один объект является главным, а другой –</a:t>
            </a: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ru-RU" sz="2600" dirty="0">
                <a:latin typeface="+mn-lt"/>
              </a:rPr>
              <a:t>подчиненным.</a:t>
            </a: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ru-RU" sz="2600" dirty="0">
              <a:latin typeface="+mn-lt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ru-RU" sz="2600" dirty="0">
                <a:latin typeface="+mn-lt"/>
              </a:rPr>
              <a:t>Главный объект обычно содержит </a:t>
            </a: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ru-RU" sz="2600" dirty="0">
                <a:latin typeface="+mn-lt"/>
              </a:rPr>
              <a:t>справочную информацию, а подчиненный</a:t>
            </a: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ru-RU" sz="2600" dirty="0">
                <a:latin typeface="+mn-lt"/>
              </a:rPr>
              <a:t>- </a:t>
            </a:r>
            <a:r>
              <a:rPr lang="ru-RU" sz="2600" dirty="0" smtClean="0">
                <a:latin typeface="+mn-lt"/>
              </a:rPr>
              <a:t>учётно- </a:t>
            </a:r>
            <a:r>
              <a:rPr lang="ru-RU" sz="2600" dirty="0">
                <a:latin typeface="+mn-lt"/>
              </a:rPr>
              <a:t>отчетную.</a:t>
            </a:r>
            <a:endParaRPr lang="en-US" sz="2600" dirty="0">
              <a:latin typeface="+mn-lt"/>
            </a:endParaRPr>
          </a:p>
        </p:txBody>
      </p:sp>
      <p:pic>
        <p:nvPicPr>
          <p:cNvPr id="31749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51550"/>
            <a:ext cx="642937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</a:rPr>
              <a:t>Пример связей 1:1 и 1:М между таблицами РБД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2771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929313"/>
            <a:ext cx="642937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16832"/>
            <a:ext cx="725840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  <a:latin typeface="Verdana" pitchFamily="34" charset="0"/>
              </a:rPr>
              <a:t>Порядок создания РБД</a:t>
            </a:r>
            <a:endParaRPr lang="ru-RU" dirty="0" smtClean="0"/>
          </a:p>
        </p:txBody>
      </p:sp>
      <p:sp>
        <p:nvSpPr>
          <p:cNvPr id="33795" name="Прямоугольник 3"/>
          <p:cNvSpPr>
            <a:spLocks noChangeArrowheads="1"/>
          </p:cNvSpPr>
          <p:nvPr/>
        </p:nvSpPr>
        <p:spPr bwMode="auto">
          <a:xfrm>
            <a:off x="642938" y="1988840"/>
            <a:ext cx="807243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Franklin Gothic Book" pitchFamily="34" charset="0"/>
              <a:buAutoNum type="arabicPeriod"/>
            </a:pPr>
            <a:r>
              <a:rPr lang="ru-RU" sz="2800" dirty="0" smtClean="0"/>
              <a:t>Создать файл базы данных</a:t>
            </a:r>
          </a:p>
          <a:p>
            <a:endParaRPr lang="ru-RU" sz="2800" dirty="0" smtClean="0"/>
          </a:p>
          <a:p>
            <a:r>
              <a:rPr lang="ru-RU" sz="2800" dirty="0" smtClean="0"/>
              <a:t>2.  Создать </a:t>
            </a:r>
            <a:r>
              <a:rPr lang="ru-RU" sz="2800" dirty="0"/>
              <a:t>таблицы в режиме Конструктор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ru-RU" sz="2800" dirty="0"/>
          </a:p>
          <a:p>
            <a:r>
              <a:rPr lang="ru-RU" sz="2800" dirty="0" smtClean="0"/>
              <a:t>3. Установить </a:t>
            </a:r>
            <a:r>
              <a:rPr lang="ru-RU" sz="2800" dirty="0"/>
              <a:t>связи между таблицами</a:t>
            </a:r>
          </a:p>
          <a:p>
            <a:endParaRPr lang="ru-RU" sz="2800" dirty="0"/>
          </a:p>
          <a:p>
            <a:r>
              <a:rPr lang="ru-RU" sz="2800" dirty="0" smtClean="0"/>
              <a:t>4. Заполнить </a:t>
            </a:r>
            <a:r>
              <a:rPr lang="ru-RU" sz="2800" dirty="0"/>
              <a:t>таблицы РБД </a:t>
            </a:r>
            <a:endParaRPr lang="en-US" sz="2800" dirty="0"/>
          </a:p>
        </p:txBody>
      </p:sp>
      <p:pic>
        <p:nvPicPr>
          <p:cNvPr id="3379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FF0000"/>
                </a:solidFill>
                <a:latin typeface="Verdana" pitchFamily="34" charset="0"/>
              </a:rPr>
              <a:t>Создание файла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5415" y="2060848"/>
            <a:ext cx="7416824" cy="4302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40005" lvl="0" indent="-51435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[Access_2016] - 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[Пустая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база 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en-US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рабочего стола] </a:t>
            </a:r>
            <a:endParaRPr lang="ru-RU" sz="2400" dirty="0"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Сохранить файл базы </a:t>
            </a:r>
            <a:r>
              <a:rPr lang="ru-RU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данных. На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появившейся диалоговой панели «Пустая база данных рабочего стола» щелкнуть левой кнопкой мыши на пиктограмме «Поиск расположения для размещения базы данных» и выбрать каталог, в котором необходимо поместить файл базы данных; </a:t>
            </a:r>
            <a:endParaRPr lang="ru-RU" sz="2400" dirty="0"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Внести 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имя файла базы данных в окно ввода и  [Создать]. </a:t>
            </a:r>
            <a:endParaRPr lang="ru-RU" sz="2400" u="none" strike="noStrike" dirty="0">
              <a:effectLst/>
              <a:uFill>
                <a:solidFill>
                  <a:srgbClr val="000000"/>
                </a:solidFill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1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dirty="0" smtClean="0">
                <a:solidFill>
                  <a:srgbClr val="FF0000"/>
                </a:solidFill>
              </a:rPr>
              <a:t>Создание таблицы в режиме КОНСТРУКТОР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002" y="1430021"/>
            <a:ext cx="4037013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1.  </a:t>
            </a:r>
            <a:r>
              <a:rPr lang="en-US" dirty="0" smtClean="0"/>
              <a:t>#</a:t>
            </a:r>
            <a:r>
              <a:rPr lang="ru-RU" dirty="0" smtClean="0"/>
              <a:t>Создание</a:t>
            </a:r>
            <a:r>
              <a:rPr lang="en-US" dirty="0" smtClean="0"/>
              <a:t># - !</a:t>
            </a:r>
            <a:r>
              <a:rPr lang="ru-RU" dirty="0" smtClean="0"/>
              <a:t>Таблицы</a:t>
            </a:r>
            <a:r>
              <a:rPr lang="en-US" dirty="0" smtClean="0"/>
              <a:t>! – [</a:t>
            </a:r>
            <a:r>
              <a:rPr lang="ru-RU" dirty="0" smtClean="0"/>
              <a:t>Конструктор таблиц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2. Задать имена полей, типы данных и </a:t>
            </a:r>
            <a:r>
              <a:rPr lang="ru-RU" b="1" dirty="0" smtClean="0"/>
              <a:t>на вкладке </a:t>
            </a:r>
            <a:r>
              <a:rPr lang="ru-RU" dirty="0" smtClean="0"/>
              <a:t>«Свойства поля» формат данных</a:t>
            </a:r>
            <a:r>
              <a:rPr lang="ru-RU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dirty="0" smtClean="0"/>
              <a:t>3. Задать имя таблицы, задать ключевое поле и сохранить  таблицу</a:t>
            </a:r>
            <a:endParaRPr lang="ru-RU" dirty="0" smtClean="0"/>
          </a:p>
        </p:txBody>
      </p:sp>
      <p:pic>
        <p:nvPicPr>
          <p:cNvPr id="3482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60032" y="1844824"/>
            <a:ext cx="3533775" cy="3221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0032" y="980728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таблицы СТУДЕНТ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Установление связей</a:t>
            </a:r>
          </a:p>
        </p:txBody>
      </p:sp>
      <p:pic>
        <p:nvPicPr>
          <p:cNvPr id="35843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16832"/>
            <a:ext cx="725840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90689"/>
            <a:ext cx="8496944" cy="460851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таблиц РБД «Библиотека»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/>
          <a:lstStyle/>
          <a:p>
            <a:r>
              <a:rPr lang="ru-RU" sz="3600" dirty="0">
                <a:solidFill>
                  <a:srgbClr val="FF0000"/>
                </a:solidFill>
              </a:rPr>
              <a:t>Порядок действий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980728"/>
            <a:ext cx="8352928" cy="58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#Работа с базами данных# - [Схема данных];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вызвать контекстное меню во всплывающей панели «Схема данных» и выбрать пункт «Добавить таблицу…»;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spcAft>
                <a:spcPts val="1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ввести последовательно таблицы во всплывающую панель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40005" lvl="0" indent="-457200" algn="just">
              <a:spcAft>
                <a:spcPts val="1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«Схема данных» из окна со списком вкладки «Таблицы» всплывающей панели «Добавление таблицы»: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96720" marR="40005" indent="-457200" algn="just">
              <a:lnSpc>
                <a:spcPct val="103000"/>
              </a:lnSpc>
              <a:spcAft>
                <a:spcPts val="70"/>
              </a:spcAft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[&lt;имя таблицы&gt;] – [Добавить] ;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закрыть панель ввода «Добавление таблицы»: </a:t>
            </a: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96720" marR="40005" indent="-457200" algn="just">
              <a:lnSpc>
                <a:spcPct val="103000"/>
              </a:lnSpc>
              <a:spcAft>
                <a:spcPts val="70"/>
              </a:spcAft>
              <a:buFont typeface="+mj-lt"/>
              <a:buAutoNum type="arabicParenR"/>
            </a:pPr>
            <a:r>
              <a:rPr lang="ru-RU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[Закрыть];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40005" lvl="0" indent="-457200" algn="just">
              <a:lnSpc>
                <a:spcPct val="103000"/>
              </a:lnSpc>
              <a:spcAft>
                <a:spcPts val="7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endParaRPr lang="ru-RU" sz="28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</a:rPr>
              <a:t>Организация связи между таблицами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28625" y="1785938"/>
            <a:ext cx="84010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Устанавливать связь между одноименными полями двух реляционных таблиц, проводя линию связи от КЛЮЧЕВОГО поля ГЛАВНОЙ таблицы к одноименному полю ПОДЧИНЕННОЙ.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 Какая из таблиц  главная должен определять разработчик базы данных.</a:t>
            </a:r>
          </a:p>
          <a:p>
            <a:pPr>
              <a:spcBef>
                <a:spcPct val="50000"/>
              </a:spcBef>
            </a:pPr>
            <a:r>
              <a:rPr lang="ru-RU" sz="2800">
                <a:latin typeface="Tahoma" pitchFamily="34" charset="0"/>
              </a:rPr>
              <a:t> В процессе создания связей 1:1 и 1:М необходимо задавать ОБЕСПЕЧЕНИЕ ЦЕЛОСТНОСТИ ДАННЫХ</a:t>
            </a:r>
            <a:endParaRPr lang="en-US" sz="2800">
              <a:latin typeface="Tahoma" pitchFamily="34" charset="0"/>
            </a:endParaRPr>
          </a:p>
        </p:txBody>
      </p:sp>
      <p:pic>
        <p:nvPicPr>
          <p:cNvPr id="3686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 задания условий обеспечения целостности данных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714500"/>
            <a:ext cx="6678613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8350"/>
            <a:ext cx="8458200" cy="679450"/>
          </a:xfrm>
        </p:spPr>
        <p:txBody>
          <a:bodyPr/>
          <a:lstStyle/>
          <a:p>
            <a:pPr eaLnBrk="1" hangingPunct="1"/>
            <a:r>
              <a:rPr lang="ru-RU" sz="3600" dirty="0" smtClean="0">
                <a:solidFill>
                  <a:srgbClr val="FF0000"/>
                </a:solidFill>
              </a:rPr>
              <a:t>Обеспечение целостности данных в РБД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42938" y="1428750"/>
            <a:ext cx="8001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ru-RU" sz="2400" dirty="0">
                <a:latin typeface="Tahoma" pitchFamily="34" charset="0"/>
                <a:cs typeface="Times New Roman" pitchFamily="18" charset="0"/>
              </a:rPr>
              <a:t>	Обеспечение целостности данных означает выполнение для взаимосвязанных таблиц следующих условий корректировки БД:</a:t>
            </a: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ru-RU" sz="2400" dirty="0">
                <a:latin typeface="Times New Roman" pitchFamily="18" charset="0"/>
              </a:rPr>
              <a:t>	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В </a:t>
            </a:r>
            <a:r>
              <a:rPr lang="ru-RU" sz="2400" dirty="0" smtClean="0">
                <a:latin typeface="Tahoma" pitchFamily="34" charset="0"/>
                <a:cs typeface="Times New Roman" pitchFamily="18" charset="0"/>
              </a:rPr>
              <a:t>подчинённую 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таблицу не может быть добавлена запись с не существующим в главной таблице значением ключевого поля;</a:t>
            </a:r>
            <a:endParaRPr lang="ru-RU" sz="2400" dirty="0">
              <a:latin typeface="Tahoma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400" dirty="0">
                <a:latin typeface="Tahoma" pitchFamily="34" charset="0"/>
              </a:rPr>
              <a:t>       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В главной таблице нельзя удалить запись, если не удалены связанные с ней записи в </a:t>
            </a:r>
            <a:r>
              <a:rPr lang="ru-RU" sz="2400" dirty="0" smtClean="0">
                <a:latin typeface="Tahoma" pitchFamily="34" charset="0"/>
                <a:cs typeface="Times New Roman" pitchFamily="18" charset="0"/>
              </a:rPr>
              <a:t>подчинённой 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таблице;</a:t>
            </a:r>
          </a:p>
          <a:p>
            <a:pPr marL="457200" indent="-457200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ru-RU" sz="2400" dirty="0">
                <a:latin typeface="Symbol" pitchFamily="18" charset="2"/>
                <a:cs typeface="Times New Roman" pitchFamily="18" charset="0"/>
              </a:rPr>
              <a:t>	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Изменение значений ключа связи главной таблицы должны приводить к изменению соответствующих значений в записях </a:t>
            </a:r>
            <a:r>
              <a:rPr lang="ru-RU" sz="2400" dirty="0" smtClean="0">
                <a:latin typeface="Tahoma" pitchFamily="34" charset="0"/>
                <a:cs typeface="Times New Roman" pitchFamily="18" charset="0"/>
              </a:rPr>
              <a:t>подчинённой 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таблицы. 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 smtClean="0">
                <a:solidFill>
                  <a:srgbClr val="FF0000"/>
                </a:solidFill>
              </a:rPr>
              <a:t>Каскадное удаление и обновление связанных записей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9939" name="Прямоугольник 2"/>
          <p:cNvSpPr>
            <a:spLocks noChangeArrowheads="1"/>
          </p:cNvSpPr>
          <p:nvPr/>
        </p:nvSpPr>
        <p:spPr bwMode="auto">
          <a:xfrm>
            <a:off x="428625" y="1997075"/>
            <a:ext cx="814387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ru-RU" dirty="0">
                <a:latin typeface="Tahoma" pitchFamily="34" charset="0"/>
                <a:cs typeface="Times New Roman" pitchFamily="18" charset="0"/>
              </a:rPr>
              <a:t>	</a:t>
            </a:r>
            <a:r>
              <a:rPr lang="ru-RU" sz="2800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Если установлены параметры каскадного обновления и удаления записей, то при корректировке пользователем данных в главной таблице </a:t>
            </a:r>
            <a:r>
              <a:rPr lang="ru-RU" sz="2400" dirty="0" err="1">
                <a:latin typeface="Tahoma" pitchFamily="34" charset="0"/>
                <a:cs typeface="Times New Roman" pitchFamily="18" charset="0"/>
              </a:rPr>
              <a:t>Access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 будет автоматически производить корректировку данных в </a:t>
            </a:r>
            <a:r>
              <a:rPr lang="ru-RU" sz="2400" dirty="0" smtClean="0">
                <a:latin typeface="Tahoma" pitchFamily="34" charset="0"/>
                <a:cs typeface="Times New Roman" pitchFamily="18" charset="0"/>
              </a:rPr>
              <a:t>подчинённой 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таблице.</a:t>
            </a:r>
          </a:p>
          <a:p>
            <a:pPr marL="457200" indent="-457200">
              <a:spcBef>
                <a:spcPct val="50000"/>
              </a:spcBef>
            </a:pPr>
            <a:r>
              <a:rPr lang="ru-RU" sz="2400" dirty="0">
                <a:latin typeface="Tahoma" pitchFamily="34" charset="0"/>
                <a:cs typeface="Times New Roman" pitchFamily="18" charset="0"/>
              </a:rPr>
              <a:t>	 Если же установлен </a:t>
            </a:r>
            <a:r>
              <a:rPr lang="ru-RU" sz="2400" u="sng" dirty="0">
                <a:latin typeface="Tahoma" pitchFamily="34" charset="0"/>
                <a:cs typeface="Times New Roman" pitchFamily="18" charset="0"/>
              </a:rPr>
              <a:t>только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 параметр "Обеспечение целостности данных", то при попытке нарушить условие целостности данных </a:t>
            </a:r>
            <a:r>
              <a:rPr lang="ru-RU" sz="2400" dirty="0" err="1">
                <a:latin typeface="Tahoma" pitchFamily="34" charset="0"/>
                <a:cs typeface="Times New Roman" pitchFamily="18" charset="0"/>
              </a:rPr>
              <a:t>Access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ahoma" pitchFamily="34" charset="0"/>
                <a:cs typeface="Times New Roman" pitchFamily="18" charset="0"/>
              </a:rPr>
              <a:t>выдаёт </a:t>
            </a:r>
            <a:r>
              <a:rPr lang="ru-RU" sz="2400" dirty="0">
                <a:latin typeface="Tahoma" pitchFamily="34" charset="0"/>
                <a:cs typeface="Times New Roman" pitchFamily="18" charset="0"/>
              </a:rPr>
              <a:t>предупреждение.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FF0000"/>
                </a:solidFill>
              </a:rPr>
              <a:t>Обеспечение целостности данных. Пример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57188" y="3643313"/>
            <a:ext cx="8382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>
                <a:latin typeface="Tahoma" pitchFamily="34" charset="0"/>
              </a:rPr>
              <a:t>В таблицу Сессия нельзя ввести запись со </a:t>
            </a:r>
            <a:r>
              <a:rPr lang="ru-RU" sz="2400" u="sng" dirty="0">
                <a:latin typeface="Tahoma" pitchFamily="34" charset="0"/>
              </a:rPr>
              <a:t>значением</a:t>
            </a:r>
            <a:r>
              <a:rPr lang="ru-RU" sz="2400" dirty="0">
                <a:latin typeface="Tahoma" pitchFamily="34" charset="0"/>
              </a:rPr>
              <a:t> поля НОМЕР, </a:t>
            </a:r>
            <a:r>
              <a:rPr lang="ru-RU" sz="2400" u="sng" dirty="0">
                <a:latin typeface="Tahoma" pitchFamily="34" charset="0"/>
              </a:rPr>
              <a:t>которого</a:t>
            </a:r>
            <a:r>
              <a:rPr lang="ru-RU" sz="2400" dirty="0">
                <a:latin typeface="Tahoma" pitchFamily="34" charset="0"/>
              </a:rPr>
              <a:t> нет в главной таблице Студент.</a:t>
            </a:r>
          </a:p>
          <a:p>
            <a:pPr>
              <a:spcBef>
                <a:spcPct val="50000"/>
              </a:spcBef>
            </a:pPr>
            <a:r>
              <a:rPr lang="ru-RU" sz="2400" dirty="0">
                <a:latin typeface="Tahoma" pitchFamily="34" charset="0"/>
              </a:rPr>
              <a:t> Удаление записи в главной таблице Студент </a:t>
            </a:r>
            <a:r>
              <a:rPr lang="ru-RU" sz="2400" dirty="0" err="1">
                <a:latin typeface="Tahoma" pitchFamily="34" charset="0"/>
              </a:rPr>
              <a:t>приведет</a:t>
            </a:r>
            <a:r>
              <a:rPr lang="ru-RU" sz="2400" dirty="0">
                <a:latin typeface="Tahoma" pitchFamily="34" charset="0"/>
              </a:rPr>
              <a:t> к автоматическому удалению связанной записи в таблице Сессия.</a:t>
            </a:r>
            <a:endParaRPr lang="en-US" sz="2400" dirty="0">
              <a:latin typeface="Tahoma" pitchFamily="34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285875"/>
            <a:ext cx="507206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Формы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7250" y="1785938"/>
            <a:ext cx="7772400" cy="4071937"/>
          </a:xfrm>
        </p:spPr>
        <p:txBody>
          <a:bodyPr/>
          <a:lstStyle/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ru-RU" dirty="0" smtClean="0"/>
              <a:t>	Формы являются средством интерфейса пользователя при работе с таблицами.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endParaRPr lang="ru-RU" dirty="0" smtClean="0"/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ru-RU" dirty="0" smtClean="0"/>
              <a:t>	Форма позволяет просматривать, добавлять, удалять, корректировать записи в таблицах и вести поиск записей.</a:t>
            </a:r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endParaRPr lang="en-US" dirty="0" smtClean="0"/>
          </a:p>
          <a:p>
            <a:pPr eaLnBrk="1" hangingPunct="1">
              <a:buFont typeface="Wingdings 2" pitchFamily="18" charset="2"/>
              <a:buBlip>
                <a:blip r:embed="rId2"/>
              </a:buBlip>
            </a:pPr>
            <a:r>
              <a:rPr lang="en-US" dirty="0" smtClean="0"/>
              <a:t>	</a:t>
            </a:r>
            <a:r>
              <a:rPr lang="ru-RU" dirty="0" smtClean="0"/>
              <a:t>Формы, в отличие от таблиц, позволяют просматривать содержимое полей Длинный текст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OLE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формы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dirty="0" smtClean="0"/>
              <a:t> #Создание# - !Формы! –[Мастер форм];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В</a:t>
            </a:r>
            <a:r>
              <a:rPr lang="ru-RU" dirty="0" smtClean="0"/>
              <a:t>о всплывающей панели выбрать поля таблицы, для которых создается пользовательская форма (можно выбрать все поля, можно не все);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В</a:t>
            </a:r>
            <a:r>
              <a:rPr lang="ru-RU" dirty="0" smtClean="0"/>
              <a:t>ыполнить действия по запросам Мастера форм.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Пример простой формы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5679" y="1417638"/>
            <a:ext cx="8266008" cy="5179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Главная кнопочная форма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smtClean="0"/>
              <a:t>	Форма может выполнять функции панели управления для открытия основных объектов базы данных и для закрытия приложения.</a:t>
            </a:r>
          </a:p>
        </p:txBody>
      </p:sp>
      <p:pic>
        <p:nvPicPr>
          <p:cNvPr id="4813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2438" y="6000750"/>
            <a:ext cx="64293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785813" y="214313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/>
              <a:t/>
            </a:r>
            <a:br>
              <a:rPr lang="ru-RU" altLang="ru-RU" b="1" dirty="0" smtClean="0"/>
            </a:br>
            <a:r>
              <a:rPr lang="ru-RU" altLang="ru-RU" b="1" dirty="0" smtClean="0"/>
              <a:t/>
            </a:r>
            <a:br>
              <a:rPr lang="ru-RU" altLang="ru-RU" b="1" dirty="0" smtClean="0"/>
            </a:br>
            <a:r>
              <a:rPr lang="ru-RU" altLang="ru-RU" sz="3600" b="1" dirty="0">
                <a:solidFill>
                  <a:srgbClr val="FF0000"/>
                </a:solidFill>
              </a:rPr>
              <a:t>Пример перехода от одной таблицы БД к </a:t>
            </a:r>
            <a:r>
              <a:rPr lang="ru-RU" altLang="ru-RU" sz="3600" b="1" dirty="0" smtClean="0">
                <a:solidFill>
                  <a:srgbClr val="FF0000"/>
                </a:solidFill>
              </a:rPr>
              <a:t>РБД. Исходная таблица БД.</a:t>
            </a:r>
            <a:endParaRPr lang="en-US" altLang="ru-RU" sz="3600" b="1" dirty="0" smtClean="0">
              <a:solidFill>
                <a:srgbClr val="FF0000"/>
              </a:solidFill>
            </a:endParaRP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428750"/>
            <a:ext cx="8143875" cy="2214563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571500" y="4071938"/>
            <a:ext cx="80010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latin typeface="Arial" charset="0"/>
              </a:rPr>
              <a:t>Недостатки: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dirty="0">
                <a:latin typeface="Arial" charset="0"/>
              </a:rPr>
              <a:t>Дублируется информация о сотрудниках (фамилия, должность, оклад, отдел) , т. к. сотрудник может участвовать в нескольких проектах.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dirty="0">
                <a:latin typeface="Arial" charset="0"/>
              </a:rPr>
              <a:t>Если сотрудник увольняется, запись о нем удаляется из таблицы, а вместе с ней и запись о проекте, хотя работа над проектом продолжается.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500" dirty="0" smtClean="0">
                <a:solidFill>
                  <a:srgbClr val="FF0000"/>
                </a:solidFill>
              </a:rPr>
              <a:t>Пример главной кнопочной формы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endParaRPr lang="ru-RU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2" y="2060848"/>
            <a:ext cx="8642716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главной </a:t>
            </a:r>
            <a:r>
              <a:rPr lang="ru-RU" dirty="0">
                <a:solidFill>
                  <a:srgbClr val="FF0000"/>
                </a:solidFill>
              </a:rPr>
              <a:t>кнопочной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14955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 кнопочных форм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Ввести название кнопочной формы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 вводить параметры элементов кнопочной формы.</a:t>
            </a:r>
          </a:p>
          <a:p>
            <a:pPr marL="514350" indent="-514350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*кнопка находится на панели быстрого доступа. Если нет –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[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[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быстрого доступа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 кнопочных форм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8" y="3789040"/>
            <a:ext cx="804503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Задание к лабораторной работы 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763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Выполнять </a:t>
            </a:r>
            <a:r>
              <a:rPr lang="ru-RU" sz="2400" b="1" dirty="0" smtClean="0"/>
              <a:t>разделы:</a:t>
            </a:r>
            <a:endParaRPr lang="ru-RU" sz="2400" b="1" dirty="0"/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400" b="1" dirty="0"/>
              <a:t>1.Создание структуры и таблицы базы данных (БД</a:t>
            </a:r>
            <a:r>
              <a:rPr lang="ru-RU" sz="2400" b="1" dirty="0" smtClean="0"/>
              <a:t>).</a:t>
            </a:r>
            <a:endParaRPr lang="ru-RU" sz="2400" b="1" dirty="0"/>
          </a:p>
          <a:p>
            <a:r>
              <a:rPr lang="ru-RU" sz="2400" b="1" dirty="0"/>
              <a:t>2. Создание однотабличных пользовательских </a:t>
            </a:r>
            <a:r>
              <a:rPr lang="ru-RU" sz="2400" b="1" dirty="0" smtClean="0"/>
              <a:t>форм.</a:t>
            </a:r>
          </a:p>
          <a:p>
            <a:r>
              <a:rPr lang="ru-RU" sz="2400" b="1" dirty="0" smtClean="0"/>
              <a:t>3. </a:t>
            </a:r>
            <a:r>
              <a:rPr lang="ru-RU" sz="2400" b="1" dirty="0"/>
              <a:t>Создание реляционной БД "Обучение" </a:t>
            </a:r>
            <a:endParaRPr lang="ru-RU" sz="2400" b="1" dirty="0" smtClean="0"/>
          </a:p>
          <a:p>
            <a:r>
              <a:rPr lang="ru-RU" sz="2400" b="1" dirty="0" smtClean="0"/>
              <a:t>4. </a:t>
            </a:r>
            <a:r>
              <a:rPr lang="ru-RU" sz="2400" b="1" dirty="0"/>
              <a:t>Установление связей между таблицами БД "Обучение" </a:t>
            </a:r>
            <a:r>
              <a:rPr lang="ru-RU" sz="2400" b="1" dirty="0" smtClean="0"/>
              <a:t>.</a:t>
            </a:r>
          </a:p>
          <a:p>
            <a:r>
              <a:rPr lang="ru-RU" sz="2400" b="1" dirty="0" smtClean="0"/>
              <a:t>5. </a:t>
            </a:r>
            <a:r>
              <a:rPr lang="ru-RU" sz="2400" b="1" dirty="0"/>
              <a:t>Создание форм для работы с </a:t>
            </a:r>
            <a:r>
              <a:rPr lang="ru-RU" sz="2400" b="1" dirty="0" smtClean="0"/>
              <a:t>таблицами.</a:t>
            </a:r>
          </a:p>
          <a:p>
            <a:r>
              <a:rPr lang="ru-RU" sz="2400" b="1" dirty="0" smtClean="0"/>
              <a:t>6. </a:t>
            </a:r>
            <a:r>
              <a:rPr lang="ru-RU" sz="2400" b="1" dirty="0"/>
              <a:t>Формирование </a:t>
            </a:r>
            <a:r>
              <a:rPr lang="ru-RU" sz="2400" b="1" dirty="0" smtClean="0"/>
              <a:t>отчетов.</a:t>
            </a:r>
          </a:p>
          <a:p>
            <a:r>
              <a:rPr lang="ru-RU" sz="2400" b="1" dirty="0" smtClean="0"/>
              <a:t>7. </a:t>
            </a:r>
            <a:r>
              <a:rPr lang="ru-RU" sz="2400" b="1" dirty="0"/>
              <a:t>Создание кнопочной формы для БД "</a:t>
            </a:r>
            <a:r>
              <a:rPr lang="ru-RU" sz="2400" b="1" dirty="0" smtClean="0"/>
              <a:t>Обучение».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084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Добавление рисунка или эмблемы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- !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управления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– [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изображение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[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путь к файлу рисунка или эмблемы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Указать курсором мыши рамку, в которую должен быть помещён рисунок.</a:t>
            </a:r>
          </a:p>
        </p:txBody>
      </p:sp>
    </p:spTree>
    <p:extLst>
      <p:ext uri="{BB962C8B-B14F-4D97-AF65-F5344CB8AC3E}">
        <p14:creationId xmlns:p14="http://schemas.microsoft.com/office/powerpoint/2010/main" val="4026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err="1" smtClean="0">
                <a:solidFill>
                  <a:srgbClr val="FF0000"/>
                </a:solidFill>
              </a:rPr>
              <a:t>Отчеты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4838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	Отчет представляет объект базы данных, с помощью которого подготавливаются документы на основе данных, содержащихся в таблицах.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smtClean="0"/>
              <a:t>	Отчет может быть создан на основе данных из нескольких связанных таблиц.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smtClean="0"/>
              <a:t>	При конструировании отчета можно использовать разнообразные средства графического оформления</a:t>
            </a:r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5929313"/>
            <a:ext cx="642937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Добавление рисунка или эмблемы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- !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управления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– [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изображение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[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 путь к файлу рисунка или эмблемы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Указать курсором мыши рамку, в которую должен быть помещён рисунок.</a:t>
            </a:r>
          </a:p>
        </p:txBody>
      </p:sp>
    </p:spTree>
    <p:extLst>
      <p:ext uri="{BB962C8B-B14F-4D97-AF65-F5344CB8AC3E}">
        <p14:creationId xmlns:p14="http://schemas.microsoft.com/office/powerpoint/2010/main" val="2399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Добавление текстового фрагмента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Выделить и скопировать фрагмент текста в приложении </a:t>
            </a:r>
            <a:r>
              <a:rPr lang="en-US" dirty="0" smtClean="0"/>
              <a:t>Word</a:t>
            </a:r>
            <a:r>
              <a:rPr lang="ru-RU" dirty="0" smtClean="0"/>
              <a:t> в буфер хранения.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Открыть отчёт в режиме Конструктор.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Выделить область, в которую должен быть помещён текст: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smtClean="0"/>
              <a:t> - !</a:t>
            </a:r>
            <a:r>
              <a:rPr lang="ru-RU" dirty="0" smtClean="0"/>
              <a:t>Элементы управления</a:t>
            </a:r>
            <a:r>
              <a:rPr lang="en-US" dirty="0" smtClean="0"/>
              <a:t>! – [</a:t>
            </a:r>
            <a:r>
              <a:rPr lang="ru-RU" dirty="0" smtClean="0"/>
              <a:t>Надпись</a:t>
            </a:r>
            <a:r>
              <a:rPr lang="en-US" dirty="0" smtClean="0"/>
              <a:t>] – {</a:t>
            </a:r>
            <a:r>
              <a:rPr lang="ru-RU" dirty="0" smtClean="0"/>
              <a:t>Указать курсором мыши область, в которую должен быть внесён текст</a:t>
            </a:r>
            <a:r>
              <a:rPr lang="en-US" dirty="0" smtClean="0"/>
              <a:t>}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Вставить текст из буфера хранения.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Пример отчёта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7" y="1553989"/>
            <a:ext cx="8389315" cy="4310410"/>
          </a:xfrm>
          <a:prstGeom prst="rect">
            <a:avLst/>
          </a:prstGeom>
        </p:spPr>
      </p:pic>
      <p:pic>
        <p:nvPicPr>
          <p:cNvPr id="6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13" y="5929313"/>
            <a:ext cx="642937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Создание простого запроса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- !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– 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 запросов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запрос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для включения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запрос.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отбора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 в макете запроса в режиме Конструктор.</a:t>
            </a:r>
          </a:p>
          <a:p>
            <a:pPr marL="514350" indent="-514350">
              <a:buFont typeface="Wingdings 2" pitchFamily="18" charset="2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запроса: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- !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– 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37E15-0D1A-43AE-8F2B-BA390815051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9570" y="2852936"/>
            <a:ext cx="59811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Конец 1 </a:t>
            </a:r>
            <a:r>
              <a:rPr kumimoji="0" lang="ru-RU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части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33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aramond"/>
                <a:ea typeface="+mn-ea"/>
                <a:cs typeface="Arial"/>
              </a:rPr>
              <a:t> Access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006633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9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b="1" dirty="0">
                <a:solidFill>
                  <a:srgbClr val="FF0000"/>
                </a:solidFill>
              </a:rPr>
              <a:t>Переход к системе таблиц РБД. Этап 1.</a:t>
            </a:r>
            <a:endParaRPr lang="en-US" altLang="ru-RU" sz="3200" b="1" dirty="0">
              <a:solidFill>
                <a:srgbClr val="FF0000"/>
              </a:solidFill>
            </a:endParaRP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2071688"/>
            <a:ext cx="2571750" cy="1870075"/>
          </a:xfrm>
          <a:noFill/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928688" y="1571625"/>
            <a:ext cx="685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Разбиваем </a:t>
            </a:r>
            <a:r>
              <a:rPr lang="ru-RU" altLang="ru-RU" dirty="0" smtClean="0"/>
              <a:t> </a:t>
            </a:r>
            <a:r>
              <a:rPr lang="ru-RU" altLang="ru-RU" dirty="0"/>
              <a:t>таблицу </a:t>
            </a:r>
            <a:r>
              <a:rPr lang="ru-RU" altLang="ru-RU" dirty="0" smtClean="0"/>
              <a:t>БД на </a:t>
            </a:r>
            <a:r>
              <a:rPr lang="ru-RU" altLang="ru-RU" dirty="0"/>
              <a:t>две:</a:t>
            </a:r>
            <a:endParaRPr lang="en-US" alt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7188" y="4357688"/>
            <a:ext cx="85010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>
                <a:latin typeface="Arial" charset="0"/>
              </a:rPr>
              <a:t>Недостатки: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dirty="0">
                <a:latin typeface="Arial" charset="0"/>
              </a:rPr>
              <a:t>Дублируется информация о телефонах для сотрудников одного отдела.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dirty="0">
                <a:latin typeface="Arial" charset="0"/>
              </a:rPr>
              <a:t>Если изменяется телефон отдела, необходимо изменять его у каждого сотрудника отдела.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dirty="0">
                <a:latin typeface="Arial" charset="0"/>
              </a:rPr>
              <a:t>Нельзя включить данные о новом отделе, пока не будут набраны его сотрудники.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dirty="0">
                <a:latin typeface="Arial" charset="0"/>
              </a:rPr>
              <a:t>При увольнении всех сотрудников отдела пропадает информация и о самом отделе.</a:t>
            </a:r>
            <a:endParaRPr lang="en-US" dirty="0">
              <a:latin typeface="Arial" charset="0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143125"/>
            <a:ext cx="55626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b="1" dirty="0">
                <a:solidFill>
                  <a:srgbClr val="FF0000"/>
                </a:solidFill>
              </a:rPr>
              <a:t>Переход к системе таблиц РБД. </a:t>
            </a:r>
            <a:r>
              <a:rPr lang="ru-RU" altLang="ru-RU" sz="3200" b="1" dirty="0" smtClean="0">
                <a:solidFill>
                  <a:srgbClr val="FF0000"/>
                </a:solidFill>
              </a:rPr>
              <a:t> </a:t>
            </a:r>
            <a:r>
              <a:rPr lang="ru-RU" altLang="ru-RU" sz="3200" b="1" dirty="0">
                <a:solidFill>
                  <a:srgbClr val="FF0000"/>
                </a:solidFill>
              </a:rPr>
              <a:t>Этап 2.</a:t>
            </a:r>
            <a:endParaRPr lang="en-US" altLang="ru-RU" sz="3200" b="1" dirty="0">
              <a:solidFill>
                <a:srgbClr val="FF0000"/>
              </a:solidFill>
            </a:endParaRP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142875" y="1447800"/>
            <a:ext cx="8786813" cy="909638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dirty="0" smtClean="0"/>
              <a:t> Разбиваем таблицу «Сотрудники» на три таблицы: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ru-RU" altLang="ru-RU" dirty="0" smtClean="0"/>
              <a:t>«Сотрудники», «Должности» и «Отделы»</a:t>
            </a:r>
            <a:endParaRPr lang="en-US" altLang="ru-RU" dirty="0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00313"/>
            <a:ext cx="66103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429125"/>
            <a:ext cx="323215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429125"/>
            <a:ext cx="3276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7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0000"/>
                </a:solidFill>
              </a:rPr>
              <a:t>Структура РБД</a:t>
            </a:r>
            <a:endParaRPr lang="en-US" altLang="ru-RU" dirty="0" smtClean="0">
              <a:solidFill>
                <a:srgbClr val="FF0000"/>
              </a:solidFill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1438"/>
            <a:ext cx="9004300" cy="3929062"/>
          </a:xfrm>
          <a:noFill/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5" y="5229225"/>
            <a:ext cx="856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250825" y="5300663"/>
            <a:ext cx="8353425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/>
              <a:t>Недостатки: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ru-RU" altLang="ru-RU"/>
              <a:t>В таблице СОТРУДНИКИ многократно повторяется названия должности или отдела, если несколько сотрудников работают в одной и той же должности или в одном и том же отделе.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7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99763" y="404664"/>
            <a:ext cx="8183562" cy="1050925"/>
          </a:xfrm>
        </p:spPr>
        <p:txBody>
          <a:bodyPr>
            <a:normAutofit/>
          </a:bodyPr>
          <a:lstStyle/>
          <a:p>
            <a:r>
              <a:rPr lang="ru-RU" altLang="ru-RU" dirty="0" smtClean="0">
                <a:solidFill>
                  <a:srgbClr val="FF0000"/>
                </a:solidFill>
              </a:rPr>
              <a:t>Окончательная структура РБД</a:t>
            </a:r>
            <a:endParaRPr lang="en-US" altLang="ru-RU" dirty="0" smtClean="0">
              <a:solidFill>
                <a:srgbClr val="FF0000"/>
              </a:solidFill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50825" y="5229225"/>
            <a:ext cx="856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31031" y="5740033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Ключевое </a:t>
            </a:r>
            <a:r>
              <a:rPr lang="ru-RU" dirty="0"/>
              <a:t>поле должно однозначно определять набор записей в таблице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Ключевых полей в таблице может быть несколько.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5" y="1534136"/>
            <a:ext cx="85344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0000"/>
                </a:solidFill>
              </a:rPr>
              <a:t>Преимущества РБД</a:t>
            </a:r>
            <a:endParaRPr lang="en-US" altLang="ru-RU" dirty="0" smtClean="0">
              <a:solidFill>
                <a:srgbClr val="FF0000"/>
              </a:solidFill>
            </a:endParaRP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10138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smtClean="0"/>
              <a:t>	</a:t>
            </a:r>
          </a:p>
          <a:p>
            <a:r>
              <a:rPr lang="ru-RU" altLang="ru-RU" smtClean="0"/>
              <a:t>Любой элемент данных вводится в РБД только один раз (экономится время).</a:t>
            </a:r>
          </a:p>
          <a:p>
            <a:r>
              <a:rPr lang="ru-RU" altLang="ru-RU" smtClean="0"/>
              <a:t>Память расходуется только под не пустые элементы данных (экономится память).</a:t>
            </a:r>
          </a:p>
          <a:p>
            <a:r>
              <a:rPr lang="ru-RU" altLang="ru-RU" smtClean="0"/>
              <a:t>Ускоряется поиск данных благодаря наличию ключевых полей в таблицах и наличию связей между таблицами.</a:t>
            </a:r>
          </a:p>
          <a:p>
            <a:r>
              <a:rPr lang="ru-RU" altLang="ru-RU" smtClean="0"/>
              <a:t>Уменьшается количество возможных ошибок благодаря автоматическому контролю целостности данных.</a:t>
            </a:r>
          </a:p>
          <a:p>
            <a:pPr>
              <a:buFont typeface="Wingdings 2" panose="05020102010507070707" pitchFamily="18" charset="2"/>
              <a:buAutoNum type="arabicPeriod"/>
            </a:pP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8490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1467</TotalTime>
  <Words>1414</Words>
  <Application>Microsoft Office PowerPoint</Application>
  <PresentationFormat>Экран (4:3)</PresentationFormat>
  <Paragraphs>198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49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Franklin Gothic Book</vt:lpstr>
      <vt:lpstr>Garamond</vt:lpstr>
      <vt:lpstr>Perpetua</vt:lpstr>
      <vt:lpstr>Symbol</vt:lpstr>
      <vt:lpstr>Tahoma</vt:lpstr>
      <vt:lpstr>Times New Roman</vt:lpstr>
      <vt:lpstr>Verdana</vt:lpstr>
      <vt:lpstr>Wingdings</vt:lpstr>
      <vt:lpstr>Wingdings 2</vt:lpstr>
      <vt:lpstr>Справедливость</vt:lpstr>
      <vt:lpstr>Тема Office</vt:lpstr>
      <vt:lpstr>Edge</vt:lpstr>
      <vt:lpstr>Microsoft Access 2016</vt:lpstr>
      <vt:lpstr>Презентация PowerPoint</vt:lpstr>
      <vt:lpstr>Состав таблиц РБД «Библиотека»</vt:lpstr>
      <vt:lpstr>  Пример перехода от одной таблицы БД к РБД. Исходная таблица БД.</vt:lpstr>
      <vt:lpstr>Переход к системе таблиц РБД. Этап 1.</vt:lpstr>
      <vt:lpstr>Переход к системе таблиц РБД.  Этап 2.</vt:lpstr>
      <vt:lpstr>Структура РБД</vt:lpstr>
      <vt:lpstr>Окончательная структура РБД</vt:lpstr>
      <vt:lpstr>Преимущества РБД</vt:lpstr>
      <vt:lpstr>Этапы проектирования РБД</vt:lpstr>
      <vt:lpstr>Виды информационных объектов РБД</vt:lpstr>
      <vt:lpstr>Логическая структура РБД</vt:lpstr>
      <vt:lpstr>Основные объекты базы данных</vt:lpstr>
      <vt:lpstr>Создание таблиц</vt:lpstr>
      <vt:lpstr>Пример таблицы в режиме КОНСТРУКТОР</vt:lpstr>
      <vt:lpstr>Ключевое поле</vt:lpstr>
      <vt:lpstr>Пример таблицы</vt:lpstr>
      <vt:lpstr>Пример состава таблиц базы данных Обучение</vt:lpstr>
      <vt:lpstr>Связи информационных объектов</vt:lpstr>
      <vt:lpstr>Пример связей между таблицами</vt:lpstr>
      <vt:lpstr>Роль связей между таблицами РБД</vt:lpstr>
      <vt:lpstr>Пример просмотра связанных записей</vt:lpstr>
      <vt:lpstr>Виды информационных связей между объектами РБД</vt:lpstr>
      <vt:lpstr>Подчиненность связанных объектов</vt:lpstr>
      <vt:lpstr>Пример связей 1:1 и 1:М между таблицами РБД</vt:lpstr>
      <vt:lpstr>Порядок создания РБД</vt:lpstr>
      <vt:lpstr>Создание файла базы данных</vt:lpstr>
      <vt:lpstr>Создание таблицы в режиме КОНСТРУКТОР</vt:lpstr>
      <vt:lpstr>Установление связей</vt:lpstr>
      <vt:lpstr>Порядок действий</vt:lpstr>
      <vt:lpstr>Организация связи между таблицами</vt:lpstr>
      <vt:lpstr>Пример задания условий обеспечения целостности данных</vt:lpstr>
      <vt:lpstr>Обеспечение целостности данных в РБД</vt:lpstr>
      <vt:lpstr>Каскадное удаление и обновление связанных записей</vt:lpstr>
      <vt:lpstr>Обеспечение целостности данных. Пример</vt:lpstr>
      <vt:lpstr>Формы</vt:lpstr>
      <vt:lpstr>Создание формы</vt:lpstr>
      <vt:lpstr>Пример простой формы</vt:lpstr>
      <vt:lpstr>Главная кнопочная форма</vt:lpstr>
      <vt:lpstr>Пример главной кнопочной формы</vt:lpstr>
      <vt:lpstr>Создание главной кнопочной формы</vt:lpstr>
      <vt:lpstr>Задание к лабораторной работы 9</vt:lpstr>
      <vt:lpstr>Добавление рисунка или эмблемы</vt:lpstr>
      <vt:lpstr>Отчеты</vt:lpstr>
      <vt:lpstr>Добавление рисунка или эмблемы</vt:lpstr>
      <vt:lpstr>Добавление текстового фрагмента</vt:lpstr>
      <vt:lpstr>Пример отчёта</vt:lpstr>
      <vt:lpstr>Создание простого запроса</vt:lpstr>
      <vt:lpstr>Презентация PowerPoint</vt:lpstr>
    </vt:vector>
  </TitlesOfParts>
  <Company>СПбГТУ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TVS</dc:creator>
  <cp:lastModifiedBy>Vladimir S Tutygin</cp:lastModifiedBy>
  <cp:revision>129</cp:revision>
  <dcterms:created xsi:type="dcterms:W3CDTF">2003-10-26T09:32:46Z</dcterms:created>
  <dcterms:modified xsi:type="dcterms:W3CDTF">2023-11-06T09:12:58Z</dcterms:modified>
</cp:coreProperties>
</file>