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4041" r:id="rId2"/>
    <p:sldMasterId id="2147484053" r:id="rId3"/>
  </p:sldMasterIdLst>
  <p:notesMasterIdLst>
    <p:notesMasterId r:id="rId36"/>
  </p:notesMasterIdLst>
  <p:sldIdLst>
    <p:sldId id="256" r:id="rId4"/>
    <p:sldId id="272" r:id="rId5"/>
    <p:sldId id="306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4" r:id="rId14"/>
    <p:sldId id="325" r:id="rId15"/>
    <p:sldId id="322" r:id="rId16"/>
    <p:sldId id="323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2" r:id="rId33"/>
    <p:sldId id="341" r:id="rId34"/>
    <p:sldId id="314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ладимир" initials="В" lastIdx="0" clrIdx="0">
    <p:extLst>
      <p:ext uri="{19B8F6BF-5375-455C-9EA6-DF929625EA0E}">
        <p15:presenceInfo xmlns:p15="http://schemas.microsoft.com/office/powerpoint/2012/main" userId="Владими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 autoAdjust="0"/>
    <p:restoredTop sz="94660" autoAdjust="0"/>
  </p:normalViewPr>
  <p:slideViewPr>
    <p:cSldViewPr>
      <p:cViewPr varScale="1">
        <p:scale>
          <a:sx n="63" d="100"/>
          <a:sy n="63" d="100"/>
        </p:scale>
        <p:origin x="7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B92A1-6117-4E3A-9EAA-492F23650B1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9C259-54B8-4194-A51D-87792519F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36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9C259-54B8-4194-A51D-87792519F06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94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FEDB4-2D44-4DE2-B25A-89E3A06F582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055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9C259-54B8-4194-A51D-87792519F06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45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2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3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D4CD48F-40B3-4E26-9995-F91170CD4FEE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51DDB-F561-41D3-A702-1554F909D75C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A94A9-CE52-4354-B597-EC36CB7B41F8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62915-E902-452E-B2BE-42DB6B9880BB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87924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77C78A-B0AF-4EA1-9AC9-7335CD66D39D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17114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B2CA4B-3606-4B52-A8D2-432477FF4577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81758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678EC0-5835-401A-AB55-38011A2CF5CF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82954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C099D-5549-4C2D-8DDD-3270EB9486A5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71223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AD9CA1-3F9D-413B-AE77-B27CC19FF971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88642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627C1E-044A-4667-8D86-00B7120AA6DA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96589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AA9915-A2CF-46C0-A566-90EBA2331FC1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0611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D7422-F7F5-4210-9A37-206A2CC646C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A8559-75BC-49D8-B63E-9E0537EAD0D0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089947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5D3CF3-6A92-4C3B-9178-B57BE2AB8849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067924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E8E1C-0D5A-48C1-A210-33B5E9DA6BE5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90502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48B02-08E1-4085-8047-46A40EBFCC6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891645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ru-RU" altLang="en-US"/>
              <a:t>Click to edit Master title style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FE2018-5E62-4E59-88D2-A5B4AF88ED94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14.11.2023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50BADD-2BCD-4900-AE8B-AB0D8DAA0F30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48226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0D4EC-3A06-4C02-8795-6EB6F6CD126E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14.11.2023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7D3B50-FD4D-48A7-9AD8-9AA85690DA3C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29004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52CEFE-B56A-4B5E-BF44-4195BD98564B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14.11.2023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448BF1-567E-454A-AE9A-17681A4BE3C9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03159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86242A-09E5-47D4-A758-10B3DDBC442D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14.11.2023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022E90-7021-46F5-8B07-8004D3979FF8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351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B910A8-0905-4490-A487-5EE474C8AAAB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14.11.2023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B609BA-DCF8-483D-8A54-B421129C6C88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07479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FA99A4-BD48-4265-9211-DF577D5D3D43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14.11.2023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380AA6-F4A0-4BFD-9443-706C5B0B615E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685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32EF4-AAEC-4A27-98F1-0495B2E69CB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4AFAAE-9ECE-41E8-B3B0-4EF638BFF2E6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14.11.2023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EC5260-5C4B-4DE1-8616-906287F9566D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35873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B7A330-1D55-4D80-B6C7-9C61FABB5F5F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14.11.2023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1D6326-6D8A-43CC-9F0C-19DF86B7F318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99930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B74FE1-098D-4DE2-A2DC-DD06FFF2A665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14.11.2023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A2C70A-4C8B-4AA1-9B15-B3D10B052C01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30515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E07980-3FEC-4824-9F9C-3DB77D476FB0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14.11.2023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7DE20-9633-47FE-B9CE-2E13E4B8108D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1837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75ED6B-E199-4033-957B-5BC33787BB86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14.11.2023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454896-0501-432F-B85A-A46ABAE511B1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87854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648200" y="1828800"/>
            <a:ext cx="4038600" cy="4302125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55CC95-B3D8-440B-8950-A4E9EFDAA8E7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BFE6F-B04A-437A-B2CC-DFE887BF3F8B}" type="slidenum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34992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63E080-935F-4C1B-A5E8-7489F576FC52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1DC1AC-9F8A-4A44-892F-75A21D971DDD}" type="slidenum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726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3784D-255C-48EE-8B29-ADC8D36C1DF1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675AC-379E-4FBE-ACF9-D2DB9C7637A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38F9A-F789-4F34-8454-796BB9D154AF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4D0A8-7B7A-400E-B149-7EC2A9984DB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Скругленный прямоугольник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69DBA-03F6-40A8-BD59-72A8A42CD39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A8C4A-AC79-40D9-8923-032AB401A058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2" name="Заголовок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2053" name="Текст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C57681A-2E39-43E2-950B-2CFAB3E8B22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25" r:id="rId2"/>
    <p:sldLayoutId id="2147484037" r:id="rId3"/>
    <p:sldLayoutId id="2147484026" r:id="rId4"/>
    <p:sldLayoutId id="2147484027" r:id="rId5"/>
    <p:sldLayoutId id="2147484028" r:id="rId6"/>
    <p:sldLayoutId id="2147484029" r:id="rId7"/>
    <p:sldLayoutId id="2147484038" r:id="rId8"/>
    <p:sldLayoutId id="2147484039" r:id="rId9"/>
    <p:sldLayoutId id="2147484030" r:id="rId10"/>
    <p:sldLayoutId id="21474840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AE09BE5-9ED6-465F-B384-F27004FEB0FF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3953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6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C780A4-9DF5-4600-B11C-3E2C7EFB4ABB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14.11.2023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7FFCD3-DB09-440B-955B-B8909494A60D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584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/>
            </a:endParaRP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674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../../Program%20Files/Microsoft%20Office/OFFICE11/MSACCESS.EXE" TargetMode="Externa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../../Program%20Files/Microsoft%20Office/OFFICE11/MSACCESS.EXE" TargetMode="Externa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../../Program%20Files/Microsoft%20Office/OFFICE11/MSACCESS.EXE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Часть 2. </a:t>
            </a:r>
            <a:endParaRPr lang="ru-RU" dirty="0"/>
          </a:p>
          <a:p>
            <a:r>
              <a:rPr lang="ru-RU" dirty="0">
                <a:latin typeface="+mj-lt"/>
              </a:rPr>
              <a:t> Создание реляционной БД "Библиотека" и средств пользовательского интерфейса (форм, запросов, отчетов) для работы с ней </a:t>
            </a:r>
            <a:r>
              <a:rPr lang="ru-RU" dirty="0" smtClean="0">
                <a:latin typeface="+mj-lt"/>
              </a:rPr>
              <a:t> 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dirty="0" smtClean="0"/>
              <a:t>Microsoft Access 20</a:t>
            </a:r>
            <a:r>
              <a:rPr lang="ru-RU" dirty="0" smtClean="0"/>
              <a:t>16</a:t>
            </a:r>
            <a:endParaRPr dirty="0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011863" y="5734050"/>
            <a:ext cx="231457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ru-RU"/>
              <a:t>Автор: Тутыгин В.С.</a:t>
            </a:r>
            <a:endParaRPr lang="en-US"/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Пример задания условий обеспечения целостности данных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1714500"/>
            <a:ext cx="6678613" cy="42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97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10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Указания по выполнению работы. 1 часть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412776"/>
            <a:ext cx="775977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3.Создайте формы АВТОРЫ, РАЗДЕЛЫ, ЦИТАТЫ и заполните, используя формы, таблицы АВТОРЫ и РАЗДЕЛЫ, по данным в файле Библиотека.docx.</a:t>
            </a:r>
          </a:p>
          <a:p>
            <a:r>
              <a:rPr lang="ru-RU" sz="2000" dirty="0"/>
              <a:t>4. Создайте форму КНИГИ, включив в нее все поля таблицы КНИГИ и поле “Код автора” из таблицы КНИГИ/АВТОРЫ (см. рис. 2).</a:t>
            </a:r>
          </a:p>
          <a:p>
            <a:r>
              <a:rPr lang="ru-RU" sz="2000" dirty="0"/>
              <a:t>5. Отредактируйте форму КНИГИ в режиме «Конструктор» </a:t>
            </a:r>
            <a:r>
              <a:rPr lang="ru-RU" sz="2000" dirty="0" smtClean="0"/>
              <a:t>Создайте </a:t>
            </a:r>
            <a:r>
              <a:rPr lang="ru-RU" sz="2000" dirty="0"/>
              <a:t>поле со списком вместо окна «Код раздела», чтобы отображались только наименования разделов: Учебная, Художественная, Справочники и т.д.</a:t>
            </a:r>
          </a:p>
          <a:p>
            <a:r>
              <a:rPr lang="ru-RU" sz="2000" dirty="0"/>
              <a:t>6. Замените в режиме «Конструктор» поле «Код автора» на поле со списком в подчиненной форме КНИГИ/АВТОРЫ, настроив его на отображение фамилии (или фамилии и имени) автора. С помощью созданной формы внесите в БД сведения о книгах.</a:t>
            </a:r>
          </a:p>
        </p:txBody>
      </p:sp>
    </p:spTree>
    <p:extLst>
      <p:ext uri="{BB962C8B-B14F-4D97-AF65-F5344CB8AC3E}">
        <p14:creationId xmlns:p14="http://schemas.microsoft.com/office/powerpoint/2010/main" val="418785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10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Указания по выполнению работы. 2 часть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412776"/>
            <a:ext cx="7759774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7. Замените в режиме «Конструктор» поля «Код автора» и «Код книги» формы ЦИТАТЫ на поля со списком, настроив их на отображение фамилии автора и названия книги соответственно. Заполните с помощью созданной формы по данным в файле Библиотека.docx таблицу ЦИТАТЫ. </a:t>
            </a:r>
          </a:p>
          <a:p>
            <a:r>
              <a:rPr lang="ru-RU" dirty="0"/>
              <a:t>8. Создайте отчет «Авторский каталог», в который включите поля: «Фамилия», «Имя» из таблицы АВТОРЫ, «</a:t>
            </a:r>
            <a:r>
              <a:rPr lang="ru-RU" dirty="0" err="1"/>
              <a:t>ОбычнНазвание</a:t>
            </a:r>
            <a:r>
              <a:rPr lang="ru-RU" dirty="0"/>
              <a:t>», «Заметки» из таблицы КНИГИ и поле «Раздел» из таблицы РАЗДЕЛЫ. Отредактируйте отчет в режиме «Конструктор: отрегулируйте размеры и наименования полей, измените название отчета. </a:t>
            </a:r>
          </a:p>
          <a:p>
            <a:r>
              <a:rPr lang="ru-RU" dirty="0"/>
              <a:t>9. Создайте главную кнопочную форму, в которую включите: </a:t>
            </a:r>
          </a:p>
          <a:p>
            <a:r>
              <a:rPr lang="ru-RU" dirty="0"/>
              <a:t> Открытие формы АВТОРЫ; </a:t>
            </a:r>
          </a:p>
          <a:p>
            <a:r>
              <a:rPr lang="ru-RU" dirty="0"/>
              <a:t> Открытие формы КНИГИ; </a:t>
            </a:r>
          </a:p>
          <a:p>
            <a:r>
              <a:rPr lang="ru-RU" dirty="0"/>
              <a:t> Просмотр отчета АВТОРСКИЙ КАТАЛОГ; </a:t>
            </a:r>
          </a:p>
          <a:p>
            <a:r>
              <a:rPr lang="ru-RU" dirty="0"/>
              <a:t> Выход. 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01695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Вид формы КНИГИ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12210"/>
            <a:ext cx="8234270" cy="440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Вид главной кнопочной формы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88840"/>
            <a:ext cx="7766079" cy="421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Макросы и модули</a:t>
            </a:r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СУБД </a:t>
            </a:r>
            <a:r>
              <a:rPr smtClean="0"/>
              <a:t>ACCESS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227763" y="5734050"/>
            <a:ext cx="231457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ru-RU"/>
              <a:t>Автор: Тутыгин В.С.</a:t>
            </a:r>
            <a:endParaRPr lang="en-US"/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7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Назначение макросов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79512" y="2133600"/>
            <a:ext cx="8784976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Макросы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Access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используются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для автоматизации исполнения последовательности рутинных операций с БД, например:</a:t>
            </a:r>
          </a:p>
          <a:p>
            <a:pPr eaLnBrk="0" hangingPunct="0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а)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автоматическое открытие и/или печать нескольких форм или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отчетов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0" hangingPunct="0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б)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автоматическое экспортирование  данных </a:t>
            </a:r>
            <a:endParaRPr lang="ru-RU" sz="3200" dirty="0">
              <a:latin typeface="Times New Roman" pitchFamily="18" charset="0"/>
            </a:endParaRPr>
          </a:p>
          <a:p>
            <a:pPr eaLnBrk="0" hangingPunct="0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из БД в другой формат (например , в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dBase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/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Виды макрокоманд в макросах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04800" y="2209800"/>
            <a:ext cx="85344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Макрос представляет собой одну или последовательность нескольких макрокоманд из числа следующих:</a:t>
            </a:r>
          </a:p>
          <a:p>
            <a:pPr eaLnBrk="0" hangingPunct="0">
              <a:spcBef>
                <a:spcPct val="50000"/>
              </a:spcBef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Восстановить                    </a:t>
            </a:r>
            <a:r>
              <a:rPr lang="ru-RU" sz="3200" dirty="0">
                <a:latin typeface="Times New Roman" pitchFamily="18" charset="0"/>
              </a:rPr>
              <a:t>Песочные часы 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ВывестиВформате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ОткрытьЗапрос</a:t>
            </a:r>
            <a:r>
              <a:rPr lang="ru-RU" sz="3200" dirty="0">
                <a:latin typeface="Times New Roman" pitchFamily="18" charset="0"/>
              </a:rPr>
              <a:t>                     Звуковой сигнал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ru-RU" sz="3200" dirty="0">
                <a:latin typeface="Times New Roman" pitchFamily="18" charset="0"/>
              </a:rPr>
              <a:t> 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ОткрытьМодуль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</a:rPr>
              <a:t>и т. д.</a:t>
            </a:r>
          </a:p>
        </p:txBody>
      </p:sp>
    </p:spTree>
    <p:extLst>
      <p:ext uri="{BB962C8B-B14F-4D97-AF65-F5344CB8AC3E}">
        <p14:creationId xmlns:p14="http://schemas.microsoft.com/office/powerpoint/2010/main" val="365587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Создание макроса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7584" y="1700808"/>
            <a:ext cx="705678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lphaLcParenR"/>
            </a:pPr>
            <a:r>
              <a:rPr lang="ru-RU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#Создание#  – !Макросы и код! - [Макрос];</a:t>
            </a:r>
            <a:endParaRPr lang="ru-RU" sz="3200" dirty="0"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</a:pPr>
            <a:r>
              <a:rPr lang="ru-RU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выбрать  макрокоманду или  последовательность макрокоманд из поля со списком в столбце «Добавить новую макрокоманду», установить при необходимости аргументы макрокоманд;</a:t>
            </a:r>
            <a:endParaRPr lang="ru-RU" sz="3200" dirty="0"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8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Пример макроса в режиме Конструктор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417638"/>
            <a:ext cx="4192691" cy="488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2074"/>
          </a:xfrm>
        </p:spPr>
        <p:txBody>
          <a:bodyPr/>
          <a:lstStyle/>
          <a:p>
            <a:r>
              <a:rPr lang="ru-RU" sz="3200" dirty="0" smtClean="0">
                <a:solidFill>
                  <a:srgbClr val="00B050"/>
                </a:solidFill>
              </a:rPr>
              <a:t>Исходные данные</a:t>
            </a:r>
            <a:endParaRPr lang="ru-RU" sz="3200" dirty="0">
              <a:solidFill>
                <a:srgbClr val="00B05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92" y="980728"/>
            <a:ext cx="8345841" cy="5328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Пример макроса в режиме Конструктор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426946"/>
            <a:ext cx="6437335" cy="41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4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Запуск  макроса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81000" y="1892300"/>
            <a:ext cx="84582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Times New Roman" pitchFamily="18" charset="0"/>
                <a:cs typeface="Times New Roman" pitchFamily="18" charset="0"/>
              </a:rPr>
              <a:t>Запуск макроса может осуществляться:</a:t>
            </a:r>
          </a:p>
          <a:p>
            <a:pPr eaLnBrk="0" hangingPunct="0">
              <a:buFontTx/>
              <a:buBlip>
                <a:blip r:embed="rId2"/>
              </a:buBlip>
            </a:pPr>
            <a:r>
              <a:rPr lang="ru-RU" sz="3200">
                <a:latin typeface="Times New Roman" pitchFamily="18" charset="0"/>
                <a:cs typeface="Times New Roman" pitchFamily="18" charset="0"/>
              </a:rPr>
              <a:t>автоматически при открытии БД;</a:t>
            </a:r>
          </a:p>
          <a:p>
            <a:pPr eaLnBrk="0" hangingPunct="0">
              <a:buFontTx/>
              <a:buBlip>
                <a:blip r:embed="rId2"/>
              </a:buBlip>
            </a:pPr>
            <a:r>
              <a:rPr lang="ru-RU" sz="3200">
                <a:latin typeface="Times New Roman" pitchFamily="18" charset="0"/>
                <a:cs typeface="Times New Roman" pitchFamily="18" charset="0"/>
              </a:rPr>
              <a:t>при активизации специально созданной для запуска макроса кнопке управления. Кнопка может быть создана в форме или отчете;</a:t>
            </a:r>
          </a:p>
          <a:p>
            <a:pPr eaLnBrk="0" hangingPunct="0">
              <a:buFontTx/>
              <a:buBlip>
                <a:blip r:embed="rId2"/>
              </a:buBlip>
            </a:pPr>
            <a:r>
              <a:rPr lang="ru-RU" sz="3200">
                <a:latin typeface="Times New Roman" pitchFamily="18" charset="0"/>
                <a:cs typeface="Times New Roman" pitchFamily="18" charset="0"/>
              </a:rPr>
              <a:t>автоматически при возникновении определенного события в форме, отчете или в элементе управления типа поле или поле со списком.</a:t>
            </a:r>
          </a:p>
          <a:p>
            <a:pPr eaLnBrk="0" hangingPunct="0"/>
            <a:endParaRPr lang="ru-RU" sz="3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Установка автоматического запуска макроса при открытии БД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2276873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этого созданный макрос нужно сохранить с именем </a:t>
            </a:r>
            <a:r>
              <a:rPr lang="en-US" sz="32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AutoExec</a:t>
            </a:r>
            <a:r>
              <a:rPr lang="ru-RU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7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Создание кнопки для запуска макроса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408059"/>
            <a:ext cx="8640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Кнопки для запуска макроса могут быть созданы в формах и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отчетах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Для создания кнопки:</a:t>
            </a:r>
            <a:endParaRPr lang="ru-RU" sz="2400" dirty="0"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R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открыть форму или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отчет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режиме «Конструктор»;</a:t>
            </a:r>
            <a:endParaRPr lang="ru-RU" sz="2400" dirty="0"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R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используя элемент «Кнопка» панели элементов, создать кнопку в свободном поле формы или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отчета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R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процессе последующего, происходящего под управлением Мастера, задания свойств кнопки выбрать:</a:t>
            </a:r>
            <a:endParaRPr lang="ru-RU" sz="2400" dirty="0"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[Разное] - [Выполнить макрос]</a:t>
            </a:r>
            <a:endParaRPr lang="ru-RU" sz="2400" dirty="0"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spcAft>
                <a:spcPts val="0"/>
              </a:spcAft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выбрать конкретный макрос (макрос должен быть заранее создан);</a:t>
            </a:r>
            <a:endParaRPr lang="ru-RU" sz="2400" dirty="0"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сохранить форму (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отчет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 кнопкой. Для этого сделать щелчок левой кнопкой мыши на пиктограмме «Сохранить» на панели быстрого доступа.</a:t>
            </a:r>
            <a:endParaRPr lang="ru-RU" sz="2400" dirty="0"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44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Средства запуска макроса 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45" y="1700808"/>
            <a:ext cx="8852227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Запуск макроса по событию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700808"/>
            <a:ext cx="82192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Событием, возникновение которого может приводить к автоматическому запуску макроса, может быть</a:t>
            </a:r>
            <a:r>
              <a:rPr lang="ru-RU" sz="28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</a:p>
          <a:p>
            <a:pPr marL="514350" indent="-514350" algn="just">
              <a:spcAft>
                <a:spcPts val="0"/>
              </a:spcAft>
              <a:buFont typeface="+mj-lt"/>
              <a:buAutoNum type="alphaLcParenR"/>
            </a:pPr>
            <a:r>
              <a:rPr lang="ru-RU" sz="28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в форме (например, Открытие);</a:t>
            </a:r>
          </a:p>
          <a:p>
            <a:pPr marL="514350" indent="-514350" algn="just">
              <a:spcAft>
                <a:spcPts val="0"/>
              </a:spcAft>
              <a:buFont typeface="+mj-lt"/>
              <a:buAutoNum type="alphaLcParenR"/>
            </a:pP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в</a:t>
            </a:r>
            <a:r>
              <a:rPr lang="ru-RU" sz="28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отчёте </a:t>
            </a: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(например, </a:t>
            </a:r>
            <a:r>
              <a:rPr lang="ru-RU" sz="28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Отсутствие данных);</a:t>
            </a:r>
          </a:p>
          <a:p>
            <a:pPr marL="514350" indent="-514350" algn="just">
              <a:spcAft>
                <a:spcPts val="0"/>
              </a:spcAft>
              <a:buFont typeface="+mj-lt"/>
              <a:buAutoNum type="alphaLcParenR"/>
            </a:pP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в</a:t>
            </a:r>
            <a:r>
              <a:rPr lang="ru-RU" sz="28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поле или поле со списком формы или </a:t>
            </a:r>
            <a:r>
              <a:rPr lang="ru-RU" sz="2800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отчета</a:t>
            </a:r>
            <a:r>
              <a:rPr lang="ru-RU" sz="28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(например, После обновления)</a:t>
            </a:r>
            <a:endParaRPr lang="ru-RU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/>
              <a:t>Полный список событий в формах, </a:t>
            </a:r>
            <a:r>
              <a:rPr lang="ru-RU" sz="2400" dirty="0" err="1"/>
              <a:t>отчетах</a:t>
            </a:r>
            <a:r>
              <a:rPr lang="ru-RU" sz="2400" dirty="0"/>
              <a:t>, полях и полях со списком представлен на вкладках «Свойства» в окнах свойств соответствующих объектов.</a:t>
            </a:r>
          </a:p>
          <a:p>
            <a:pPr algn="just">
              <a:spcAft>
                <a:spcPts val="0"/>
              </a:spcAft>
            </a:pPr>
            <a:endParaRPr lang="ru-RU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8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Привязка макроса к событию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720840"/>
            <a:ext cx="83632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lphaLcParenR"/>
            </a:pP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открыть форму или </a:t>
            </a:r>
            <a:r>
              <a:rPr lang="ru-RU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отчёт </a:t>
            </a: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режиме «Конструктор»;</a:t>
            </a:r>
            <a:endParaRPr lang="ru-RU" sz="2800" dirty="0"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R"/>
            </a:pP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вызвать контекстное меню объекта-источника (если это форма - то в области «Примечание формы», если это поле - то в области поля), выбрать в меню пункт «Свойства»;</a:t>
            </a:r>
            <a:endParaRPr lang="ru-RU" sz="2800" dirty="0"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R"/>
            </a:pP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в открывшейся панели настройки на вкладке «События» выбрать строку с названием события (например, «После обновления» и </a:t>
            </a:r>
            <a:r>
              <a:rPr lang="ru-RU" sz="2800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выбррать</a:t>
            </a:r>
            <a:r>
              <a:rPr lang="ru-RU" sz="28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из поля со списком </a:t>
            </a: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имя макроса.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02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5602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Использование макросов. Упражнения.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27584" y="1340768"/>
            <a:ext cx="7687766" cy="400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Цель: упростить внесение данных в РБД «Библиотека»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Создать макросы «Открыть форму КНИГИ», «Закрыть форму КНИГИ», «Закрыть форму Разделы», затем открыть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форму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КНИГИ;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вносить сведения о книге. Если при заполнении поля со списком «Раздел» нужного раздела в списке нет - автоматически открывать форму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РАЗДЕЛЫ. Для этого по событию «Двойной щелчок левой кнопкой мыши» в поле «Раздел» формы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КНИГИ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запустить макрос «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ОткрФРазделы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117224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5602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Использование макросов. Упражнения.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92113" y="1231227"/>
            <a:ext cx="7759774" cy="561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после открытия формы  РАЗДЕЛЫ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событию «Открытие формы Разделы» с помощью макроса «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ЗакрытьФКниги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закрыть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форму КНИГИ (это необходимо для возможности автоматического обновления списка в поле «Раздел» формы КНИГИ при внесении изменений в форму РАЗДЕЛЫ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7200"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внести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название нового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раздела,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затем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сохранить внесенные изменения в форме РАЗДЕЛЫ! </a:t>
            </a:r>
          </a:p>
          <a:p>
            <a:pPr indent="457200"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продолжения внесения сведения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книгах в форме КНИГИ нужно вновь открыть форму КНИГИ с помощью макроса «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ОткрФКниги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», запускаемому по событию После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обновления данных в поле «Раздел» формы РАЗДЕЛЫ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91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5602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Использование макросов. Примечания.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5596" y="1196752"/>
            <a:ext cx="72728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1.Для «привязки» макросов к событиям </a:t>
            </a:r>
            <a:r>
              <a:rPr lang="ru-RU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форме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вызывать «Окно свойств» в контекстном меню в режиме КОНСТРУКТОР в поле «Примечание формы».</a:t>
            </a:r>
          </a:p>
          <a:p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1.Для «привязки» макросов к событиям </a:t>
            </a:r>
            <a:r>
              <a:rPr lang="ru-RU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ru-RU" sz="24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или поле </a:t>
            </a:r>
            <a:r>
              <a:rPr lang="ru-RU" sz="2400" b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 списком формы</a:t>
            </a:r>
            <a:r>
              <a:rPr lang="ru-RU" sz="240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вызывать «Окно свойств»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контекстном меню в режиме КОНСТРУКТОР в поле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формы.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79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44825"/>
            <a:ext cx="8496944" cy="4608511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таблиц РБД «Библиотека»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0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5641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Пример создания макроса </a:t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dirty="0" smtClean="0">
                <a:solidFill>
                  <a:srgbClr val="FF0000"/>
                </a:solidFill>
              </a:rPr>
              <a:t>«Закрытие формы КНИГИ»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80" y="1340768"/>
            <a:ext cx="6367448" cy="389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09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957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Пример привязки макросов к событиям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796927"/>
            <a:ext cx="6840760" cy="582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25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937E15-0D1A-43AE-8F2B-BA3908150518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7128" y="2852936"/>
            <a:ext cx="60260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006633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Garamond"/>
                <a:ea typeface="+mn-ea"/>
                <a:cs typeface="Arial"/>
              </a:rPr>
              <a:t>Конец </a:t>
            </a:r>
            <a:r>
              <a:rPr kumimoji="0" lang="ru-RU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33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Garamond"/>
                <a:ea typeface="+mn-ea"/>
                <a:cs typeface="Arial"/>
              </a:rPr>
              <a:t>2 части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33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Garamond"/>
                <a:ea typeface="+mn-ea"/>
                <a:cs typeface="Arial"/>
              </a:rPr>
              <a:t> Access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srgbClr val="006633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996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FF0000"/>
                </a:solidFill>
                <a:latin typeface="Verdana" pitchFamily="34" charset="0"/>
              </a:rPr>
              <a:t>Порядок создания РБД</a:t>
            </a:r>
            <a:endParaRPr lang="ru-RU" dirty="0" smtClean="0"/>
          </a:p>
        </p:txBody>
      </p:sp>
      <p:sp>
        <p:nvSpPr>
          <p:cNvPr id="33795" name="Прямоугольник 3"/>
          <p:cNvSpPr>
            <a:spLocks noChangeArrowheads="1"/>
          </p:cNvSpPr>
          <p:nvPr/>
        </p:nvSpPr>
        <p:spPr bwMode="auto">
          <a:xfrm>
            <a:off x="642938" y="1988840"/>
            <a:ext cx="8072437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 typeface="Franklin Gothic Book" pitchFamily="34" charset="0"/>
              <a:buAutoNum type="arabicPeriod"/>
            </a:pPr>
            <a:r>
              <a:rPr lang="ru-RU" sz="2800" dirty="0" smtClean="0"/>
              <a:t>Создать файл базы данных</a:t>
            </a:r>
          </a:p>
          <a:p>
            <a:endParaRPr lang="ru-RU" sz="2800" dirty="0" smtClean="0"/>
          </a:p>
          <a:p>
            <a:r>
              <a:rPr lang="ru-RU" sz="2800" dirty="0" smtClean="0"/>
              <a:t>2.  Создать </a:t>
            </a:r>
            <a:r>
              <a:rPr lang="ru-RU" sz="2800" dirty="0"/>
              <a:t>таблицы в режиме Конструктор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endParaRPr lang="ru-RU" sz="2800" dirty="0"/>
          </a:p>
          <a:p>
            <a:r>
              <a:rPr lang="ru-RU" sz="2800" dirty="0" smtClean="0"/>
              <a:t>3. Установить </a:t>
            </a:r>
            <a:r>
              <a:rPr lang="ru-RU" sz="2800" dirty="0"/>
              <a:t>связи между таблицами</a:t>
            </a:r>
          </a:p>
          <a:p>
            <a:endParaRPr lang="ru-RU" sz="2800" dirty="0"/>
          </a:p>
          <a:p>
            <a:r>
              <a:rPr lang="ru-RU" sz="2800" dirty="0" smtClean="0"/>
              <a:t>4. Заполнить </a:t>
            </a:r>
            <a:r>
              <a:rPr lang="ru-RU" sz="2800" dirty="0"/>
              <a:t>таблицы РБД </a:t>
            </a:r>
            <a:endParaRPr lang="en-US" sz="2800" dirty="0"/>
          </a:p>
        </p:txBody>
      </p:sp>
      <p:pic>
        <p:nvPicPr>
          <p:cNvPr id="33796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07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Verdana" pitchFamily="34" charset="0"/>
              </a:rPr>
              <a:t>Создание файла базы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45415" y="2060848"/>
            <a:ext cx="7416824" cy="3516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40005" lvl="0" indent="-514350" algn="just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- [Создать] – [Пустая база данных] </a:t>
            </a:r>
            <a:endParaRPr lang="ru-RU" sz="2400" dirty="0">
              <a:uFill>
                <a:solidFill>
                  <a:srgbClr val="000000"/>
                </a:solidFill>
              </a:u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40005" lvl="0" indent="-457200" algn="just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На </a:t>
            </a: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появившейся диалоговой панели «Пустая база данных рабочего стола» щелкнуть левой кнопкой мыши на пиктограмме «Поиск расположения для размещения базы данных» и выбрать каталог, в котором необходимо поместить файл базы данных; </a:t>
            </a:r>
            <a:endParaRPr lang="ru-RU" sz="2400" dirty="0">
              <a:uFill>
                <a:solidFill>
                  <a:srgbClr val="000000"/>
                </a:solidFill>
              </a:u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40005" lvl="0" indent="-457200" algn="just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Внести </a:t>
            </a: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имя файла базы данных в окно ввода и  [Создать]. </a:t>
            </a:r>
            <a:endParaRPr lang="ru-RU" sz="2400" u="none" strike="noStrike" dirty="0">
              <a:effectLst/>
              <a:uFill>
                <a:solidFill>
                  <a:srgbClr val="000000"/>
                </a:solidFill>
              </a:u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26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Создание файла базы данных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2114550"/>
            <a:ext cx="73342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5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dirty="0" smtClean="0">
                <a:solidFill>
                  <a:srgbClr val="FF0000"/>
                </a:solidFill>
              </a:rPr>
              <a:t>Создание таблицы в режиме КОНСТРУКТОР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037013" cy="44116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dirty="0" smtClean="0"/>
              <a:t>1.  </a:t>
            </a:r>
            <a:r>
              <a:rPr lang="en-US" dirty="0" smtClean="0"/>
              <a:t>#</a:t>
            </a:r>
            <a:r>
              <a:rPr lang="ru-RU" dirty="0" smtClean="0"/>
              <a:t>Создание</a:t>
            </a:r>
            <a:r>
              <a:rPr lang="en-US" dirty="0" smtClean="0"/>
              <a:t># - !</a:t>
            </a:r>
            <a:r>
              <a:rPr lang="ru-RU" dirty="0" smtClean="0"/>
              <a:t>Таблицы</a:t>
            </a:r>
            <a:r>
              <a:rPr lang="en-US" dirty="0" smtClean="0"/>
              <a:t>! – [</a:t>
            </a:r>
            <a:r>
              <a:rPr lang="ru-RU" dirty="0" smtClean="0"/>
              <a:t>Конструктор таблиц</a:t>
            </a:r>
            <a:r>
              <a:rPr lang="en-US" dirty="0" smtClean="0"/>
              <a:t>]</a:t>
            </a:r>
            <a:r>
              <a:rPr lang="ru-RU" dirty="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dirty="0" smtClean="0"/>
              <a:t>2. Задать имена полей, типы данных и </a:t>
            </a:r>
            <a:r>
              <a:rPr lang="ru-RU" b="1" dirty="0" smtClean="0"/>
              <a:t>на вкладке </a:t>
            </a:r>
            <a:r>
              <a:rPr lang="ru-RU" dirty="0" smtClean="0"/>
              <a:t>«Свойства поля» формат данных.</a:t>
            </a:r>
          </a:p>
        </p:txBody>
      </p:sp>
      <p:pic>
        <p:nvPicPr>
          <p:cNvPr id="34820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13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819650" y="1704436"/>
            <a:ext cx="4038600" cy="157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2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2074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rgbClr val="FF0000"/>
                </a:solidFill>
              </a:rPr>
              <a:t>Порядок действий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980728"/>
            <a:ext cx="8352928" cy="5861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40005" lvl="0" indent="-457200" algn="just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ru-RU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#Работа с базами данных# - [Схема данных]; </a:t>
            </a:r>
            <a:endParaRPr lang="ru-RU" sz="2800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40005" lvl="0" indent="-457200" algn="just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ru-RU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вызвать контекстное меню во всплывающей панели «Схема данных» и выбрать пункт «Добавить таблицу…»; </a:t>
            </a:r>
            <a:endParaRPr lang="ru-RU" sz="2800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40005" lvl="0" indent="-457200" algn="just">
              <a:spcAft>
                <a:spcPts val="15"/>
              </a:spcAft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ru-RU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ввести последовательно таблицы во всплывающую панель </a:t>
            </a:r>
            <a:endParaRPr lang="ru-RU" sz="2800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40005" lvl="0" indent="-457200" algn="just">
              <a:spcAft>
                <a:spcPts val="15"/>
              </a:spcAft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ru-RU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«Схема данных» из окна со списком вкладки «Таблицы» всплывающей панели «Добавление таблицы»: </a:t>
            </a:r>
            <a:endParaRPr lang="ru-RU" sz="2800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96720" marR="40005" indent="-457200" algn="just">
              <a:lnSpc>
                <a:spcPct val="103000"/>
              </a:lnSpc>
              <a:spcAft>
                <a:spcPts val="70"/>
              </a:spcAft>
              <a:buFont typeface="+mj-lt"/>
              <a:buAutoNum type="arabicParenR"/>
            </a:pP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[&lt;имя таблицы&gt;] – [Добавить] ;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40005" lvl="0" indent="-457200" algn="just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ru-RU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закрыть панель ввода «Добавление таблицы»: </a:t>
            </a:r>
            <a:endParaRPr lang="ru-RU" sz="2800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96720" marR="40005" indent="-457200" algn="just">
              <a:lnSpc>
                <a:spcPct val="103000"/>
              </a:lnSpc>
              <a:spcAft>
                <a:spcPts val="70"/>
              </a:spcAft>
              <a:buFont typeface="+mj-lt"/>
              <a:buAutoNum type="arabicParenR"/>
            </a:pP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[Закрыть];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40005" lvl="0" indent="-457200" algn="just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400"/>
              <a:buFont typeface="+mj-lt"/>
              <a:buAutoNum type="arabicParenR"/>
            </a:pPr>
            <a:endParaRPr lang="ru-RU" sz="2800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04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>
                <a:solidFill>
                  <a:srgbClr val="FF0000"/>
                </a:solidFill>
              </a:rPr>
              <a:t>Организация связи между таблицами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428625" y="1785938"/>
            <a:ext cx="84010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>
                <a:latin typeface="Tahoma" pitchFamily="34" charset="0"/>
              </a:rPr>
              <a:t>Устанавливать связь между одноименными полями двух реляционных таблиц, проводя линию связи от КЛЮЧЕВОГО поля ГЛАВНОЙ таблицы к одноименному полю ПОДЧИНЕННОЙ.</a:t>
            </a:r>
          </a:p>
          <a:p>
            <a:pPr>
              <a:spcBef>
                <a:spcPct val="50000"/>
              </a:spcBef>
            </a:pPr>
            <a:r>
              <a:rPr lang="ru-RU" sz="2800">
                <a:latin typeface="Tahoma" pitchFamily="34" charset="0"/>
              </a:rPr>
              <a:t> Какая из таблиц  главная должен определять разработчик базы данных.</a:t>
            </a:r>
          </a:p>
          <a:p>
            <a:pPr>
              <a:spcBef>
                <a:spcPct val="50000"/>
              </a:spcBef>
            </a:pPr>
            <a:r>
              <a:rPr lang="ru-RU" sz="2800">
                <a:latin typeface="Tahoma" pitchFamily="34" charset="0"/>
              </a:rPr>
              <a:t> В процессе создания связей 1:1 и 1:М необходимо задавать ОБЕСПЕЧЕНИЕ ЦЕЛОСТНОСТИ ДАННЫХ</a:t>
            </a:r>
            <a:endParaRPr lang="en-US" sz="2800">
              <a:latin typeface="Tahoma" pitchFamily="34" charset="0"/>
            </a:endParaRPr>
          </a:p>
        </p:txBody>
      </p:sp>
      <p:pic>
        <p:nvPicPr>
          <p:cNvPr id="36868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631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1572</TotalTime>
  <Words>1299</Words>
  <Application>Microsoft Office PowerPoint</Application>
  <PresentationFormat>Экран (4:3)</PresentationFormat>
  <Paragraphs>111</Paragraphs>
  <Slides>32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32</vt:i4>
      </vt:variant>
    </vt:vector>
  </HeadingPairs>
  <TitlesOfParts>
    <vt:vector size="48" baseType="lpstr">
      <vt:lpstr>Arial</vt:lpstr>
      <vt:lpstr>Calibri</vt:lpstr>
      <vt:lpstr>Calibri Light</vt:lpstr>
      <vt:lpstr>Cambria</vt:lpstr>
      <vt:lpstr>Franklin Gothic Book</vt:lpstr>
      <vt:lpstr>Garamond</vt:lpstr>
      <vt:lpstr>Perpetua</vt:lpstr>
      <vt:lpstr>Tahoma</vt:lpstr>
      <vt:lpstr>Times New Roman</vt:lpstr>
      <vt:lpstr>Times New Roman CYR</vt:lpstr>
      <vt:lpstr>Verdana</vt:lpstr>
      <vt:lpstr>Wingdings</vt:lpstr>
      <vt:lpstr>Wingdings 2</vt:lpstr>
      <vt:lpstr>Справедливость</vt:lpstr>
      <vt:lpstr>Тема Office</vt:lpstr>
      <vt:lpstr>Edge</vt:lpstr>
      <vt:lpstr>Microsoft Access 2016</vt:lpstr>
      <vt:lpstr>Исходные данные</vt:lpstr>
      <vt:lpstr>Состав таблиц РБД «Библиотека»</vt:lpstr>
      <vt:lpstr>Порядок создания РБД</vt:lpstr>
      <vt:lpstr>Создание файла базы данных</vt:lpstr>
      <vt:lpstr>Создание файла базы данных</vt:lpstr>
      <vt:lpstr>Создание таблицы в режиме КОНСТРУКТОР</vt:lpstr>
      <vt:lpstr>Порядок действий</vt:lpstr>
      <vt:lpstr>Организация связи между таблицами</vt:lpstr>
      <vt:lpstr>Пример задания условий обеспечения целостности данных</vt:lpstr>
      <vt:lpstr>Указания по выполнению работы. 1 часть</vt:lpstr>
      <vt:lpstr>Указания по выполнению работы. 2 часть</vt:lpstr>
      <vt:lpstr>Вид формы КНИГИ</vt:lpstr>
      <vt:lpstr>Вид главной кнопочной формы</vt:lpstr>
      <vt:lpstr>СУБД ACCESS</vt:lpstr>
      <vt:lpstr>Назначение макросов</vt:lpstr>
      <vt:lpstr>Виды макрокоманд в макросах</vt:lpstr>
      <vt:lpstr>Создание макроса</vt:lpstr>
      <vt:lpstr>Пример макроса в режиме Конструктор</vt:lpstr>
      <vt:lpstr>Пример макроса в режиме Конструктор</vt:lpstr>
      <vt:lpstr>Запуск  макроса</vt:lpstr>
      <vt:lpstr>Установка автоматического запуска макроса при открытии БД</vt:lpstr>
      <vt:lpstr>Создание кнопки для запуска макроса</vt:lpstr>
      <vt:lpstr>Средства запуска макроса </vt:lpstr>
      <vt:lpstr>Запуск макроса по событию</vt:lpstr>
      <vt:lpstr>Привязка макроса к событию</vt:lpstr>
      <vt:lpstr>Использование макросов. Упражнения.</vt:lpstr>
      <vt:lpstr>Использование макросов. Упражнения.</vt:lpstr>
      <vt:lpstr>Использование макросов. Примечания.</vt:lpstr>
      <vt:lpstr>Пример создания макроса  «Закрытие формы КНИГИ»</vt:lpstr>
      <vt:lpstr>Пример привязки макросов к событиям</vt:lpstr>
      <vt:lpstr>Презентация PowerPoint</vt:lpstr>
    </vt:vector>
  </TitlesOfParts>
  <Company>СПбГТУ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Access</dc:title>
  <dc:creator>TVS</dc:creator>
  <cp:lastModifiedBy>Vladimir S Tutygin</cp:lastModifiedBy>
  <cp:revision>144</cp:revision>
  <dcterms:created xsi:type="dcterms:W3CDTF">2003-10-26T09:32:46Z</dcterms:created>
  <dcterms:modified xsi:type="dcterms:W3CDTF">2023-11-14T09:11:35Z</dcterms:modified>
</cp:coreProperties>
</file>