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3"/>
  </p:notesMasterIdLst>
  <p:sldIdLst>
    <p:sldId id="256" r:id="rId2"/>
    <p:sldId id="262" r:id="rId3"/>
    <p:sldId id="264" r:id="rId4"/>
    <p:sldId id="298" r:id="rId5"/>
    <p:sldId id="299" r:id="rId6"/>
    <p:sldId id="300" r:id="rId7"/>
    <p:sldId id="263" r:id="rId8"/>
    <p:sldId id="306" r:id="rId9"/>
    <p:sldId id="307" r:id="rId10"/>
    <p:sldId id="301" r:id="rId11"/>
    <p:sldId id="311" r:id="rId12"/>
    <p:sldId id="312" r:id="rId13"/>
    <p:sldId id="308" r:id="rId14"/>
    <p:sldId id="313" r:id="rId15"/>
    <p:sldId id="260" r:id="rId16"/>
    <p:sldId id="274" r:id="rId17"/>
    <p:sldId id="272" r:id="rId18"/>
    <p:sldId id="302" r:id="rId19"/>
    <p:sldId id="303" r:id="rId20"/>
    <p:sldId id="304" r:id="rId21"/>
    <p:sldId id="275" r:id="rId22"/>
    <p:sldId id="259" r:id="rId23"/>
    <p:sldId id="284" r:id="rId24"/>
    <p:sldId id="257" r:id="rId25"/>
    <p:sldId id="258" r:id="rId26"/>
    <p:sldId id="276" r:id="rId27"/>
    <p:sldId id="268" r:id="rId28"/>
    <p:sldId id="265" r:id="rId29"/>
    <p:sldId id="266" r:id="rId30"/>
    <p:sldId id="286" r:id="rId31"/>
    <p:sldId id="285" r:id="rId32"/>
    <p:sldId id="287" r:id="rId33"/>
    <p:sldId id="305" r:id="rId34"/>
    <p:sldId id="288" r:id="rId35"/>
    <p:sldId id="309" r:id="rId36"/>
    <p:sldId id="290" r:id="rId37"/>
    <p:sldId id="310" r:id="rId38"/>
    <p:sldId id="292" r:id="rId39"/>
    <p:sldId id="296" r:id="rId40"/>
    <p:sldId id="293" r:id="rId41"/>
    <p:sldId id="29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60" autoAdjust="0"/>
  </p:normalViewPr>
  <p:slideViewPr>
    <p:cSldViewPr>
      <p:cViewPr varScale="1">
        <p:scale>
          <a:sx n="56" d="100"/>
          <a:sy n="56" d="100"/>
        </p:scale>
        <p:origin x="4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6DB6-81B0-4DCD-A0EC-F81AB7786740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EDB4-2D44-4DE2-B25A-89E3A06F5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5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FEDB4-2D44-4DE2-B25A-89E3A06F582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33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B2AD90-2521-4D6A-BB26-C23D28DFFBC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357EE-5F5C-4EB2-B662-89317E5C26C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6631-3270-4B3F-ACC0-E3B40B5E7F1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AFD98-ADA7-4CFF-BF19-7B7E8907DE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A0AF-F373-44FA-96F7-A0A6E8575C1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8BE3E-A0F1-4E6F-B749-14AC6283D49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B91F7-E519-4DF7-B247-9B5C1027175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95B13-FFFD-4BFF-84C9-D1A37C3419C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A8A2-B602-4139-B20F-95DBDBE8ABE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4CBD-DE73-472A-A904-05F2D7CF508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7C41E-2740-44C9-8186-10FBF54B16E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2053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848234EA-E9ED-4636-9959-7F2054FD3EE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7" r:id="rId2"/>
    <p:sldLayoutId id="2147483715" r:id="rId3"/>
    <p:sldLayoutId id="2147483708" r:id="rId4"/>
    <p:sldLayoutId id="2147483709" r:id="rId5"/>
    <p:sldLayoutId id="2147483710" r:id="rId6"/>
    <p:sldLayoutId id="2147483711" r:id="rId7"/>
    <p:sldLayoutId id="2147483716" r:id="rId8"/>
    <p:sldLayoutId id="2147483717" r:id="rId9"/>
    <p:sldLayoutId id="2147483712" r:id="rId10"/>
    <p:sldLayoutId id="214748371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Access2003/petroves1.md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Access2003/sale.MD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Макросы и модули</a:t>
            </a:r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ru-RU" smtClean="0"/>
              <a:t>СУБД </a:t>
            </a:r>
            <a:r>
              <a:rPr smtClean="0"/>
              <a:t>ACCESS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227763" y="5734050"/>
            <a:ext cx="2314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ru-RU"/>
              <a:t>Автор: Тутыгин В.С.</a:t>
            </a:r>
            <a:endParaRPr lang="en-US"/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запуска макроса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5" y="1700808"/>
            <a:ext cx="885222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макроса по событию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700808"/>
            <a:ext cx="82192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Событием, возникновение которого может приводить к автоматическому запуску макроса, может быть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514350" indent="-51435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 форме (например, Открытие);</a:t>
            </a:r>
          </a:p>
          <a:p>
            <a:pPr marL="514350" indent="-51435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отчёте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(например, 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Отсутствие данных);</a:t>
            </a:r>
          </a:p>
          <a:p>
            <a:pPr marL="514350" indent="-51435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поле или поле со списком формы или </a:t>
            </a:r>
            <a:r>
              <a:rPr lang="ru-RU" sz="2800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отчета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(например, После обновления)</a:t>
            </a:r>
            <a:endParaRPr lang="ru-RU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/>
              <a:t>Полный список событий в формах, </a:t>
            </a:r>
            <a:r>
              <a:rPr lang="ru-RU" sz="2400" dirty="0" err="1"/>
              <a:t>отчетах</a:t>
            </a:r>
            <a:r>
              <a:rPr lang="ru-RU" sz="2400" dirty="0"/>
              <a:t>, полях и полях со списком представлен на вкладках «Свойства» в окнах свойств соответствующих объектов.</a:t>
            </a:r>
          </a:p>
          <a:p>
            <a:pPr algn="just">
              <a:spcAft>
                <a:spcPts val="0"/>
              </a:spcAft>
            </a:pPr>
            <a:endParaRPr lang="ru-RU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макроса к событию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20840"/>
            <a:ext cx="83632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открыть форму или </a:t>
            </a:r>
            <a:r>
              <a:rPr lang="ru-RU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</a:t>
            </a: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режиме «Конструктор»;</a:t>
            </a:r>
            <a:endParaRPr lang="ru-RU" sz="28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вызвать контекстное меню объекта-источника (если это форма - то в области «Примечание формы», если это поле - то в области поля), выбрать в меню пункт «Свойства»;</a:t>
            </a:r>
            <a:endParaRPr lang="ru-RU" sz="28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в открывшейся панели настройки на вкладке «События» выбрать строку с названием события (например, «После обновления» и установить в ней имя макроса.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 с условием в форме (</a:t>
            </a:r>
            <a:r>
              <a:rPr lang="en-US" dirty="0" smtClean="0"/>
              <a:t>Office 2007</a:t>
            </a:r>
            <a:r>
              <a:rPr lang="ru-RU" dirty="0" smtClean="0"/>
              <a:t>)</a:t>
            </a:r>
            <a:endParaRPr lang="en-US" dirty="0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807779"/>
              </p:ext>
            </p:extLst>
          </p:nvPr>
        </p:nvGraphicFramePr>
        <p:xfrm>
          <a:off x="609600" y="4038600"/>
          <a:ext cx="8077200" cy="227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4191585" imgH="695238" progId="Paint.Picture">
                  <p:embed/>
                </p:oleObj>
              </mc:Choice>
              <mc:Fallback>
                <p:oleObj name="Bitmap Image" r:id="rId3" imgW="4191585" imgH="6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8077200" cy="2270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33400" y="2133600"/>
            <a:ext cx="8153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latin typeface="Times New Roman" pitchFamily="18" charset="0"/>
              </a:rPr>
              <a:t>Можно устанавливать запуск макроса при выполнении какого-либо условия в форме или отчете, например:</a:t>
            </a:r>
            <a:endParaRPr lang="en-US" sz="3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ответов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Ответ 1</a:t>
            </a:r>
            <a:r>
              <a:rPr lang="ru-RU" sz="2800" dirty="0"/>
              <a:t>. Ваша заявка </a:t>
            </a:r>
            <a:r>
              <a:rPr lang="ru-RU" sz="2800" dirty="0" smtClean="0"/>
              <a:t>выполнена.</a:t>
            </a:r>
          </a:p>
          <a:p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>
                <a:solidFill>
                  <a:srgbClr val="FF0000"/>
                </a:solidFill>
              </a:rPr>
              <a:t>Ответ </a:t>
            </a:r>
            <a:r>
              <a:rPr lang="ru-RU" sz="2800" dirty="0">
                <a:solidFill>
                  <a:srgbClr val="FF0000"/>
                </a:solidFill>
              </a:rPr>
              <a:t>2</a:t>
            </a:r>
            <a:r>
              <a:rPr lang="ru-RU" sz="2800" dirty="0" smtClean="0"/>
              <a:t>. Книга имеется в единственном экземпляре. Вы можете получить её в читальном зале.</a:t>
            </a:r>
          </a:p>
          <a:p>
            <a:endParaRPr lang="ru-RU" sz="2800" dirty="0" smtClean="0"/>
          </a:p>
          <a:p>
            <a:r>
              <a:rPr lang="ru-RU" sz="2800" dirty="0">
                <a:solidFill>
                  <a:srgbClr val="FF0000"/>
                </a:solidFill>
              </a:rPr>
              <a:t>Ответ 3</a:t>
            </a:r>
            <a:r>
              <a:rPr lang="ru-RU" sz="2800" dirty="0" smtClean="0">
                <a:solidFill>
                  <a:srgbClr val="FF0000"/>
                </a:solidFill>
              </a:rPr>
              <a:t>.</a:t>
            </a:r>
            <a:r>
              <a:rPr lang="ru-RU" sz="2800" dirty="0" smtClean="0"/>
              <a:t> Заказываемой Вами книги в библиотеке нет.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029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 с условием в форме</a:t>
            </a:r>
            <a:r>
              <a:rPr lang="en-US" dirty="0" smtClean="0"/>
              <a:t> (Office 2016)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800100"/>
            <a:ext cx="78486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ru-RU" sz="3400" smtClean="0"/>
              <a:t>Использование модулей</a:t>
            </a:r>
            <a:r>
              <a:rPr lang="en-US" sz="3400" smtClean="0"/>
              <a:t> </a:t>
            </a:r>
            <a:r>
              <a:rPr lang="ru-RU" sz="3400" smtClean="0"/>
              <a:t>на</a:t>
            </a:r>
            <a:r>
              <a:rPr lang="en-US" sz="3400" smtClean="0"/>
              <a:t>VBA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28600" y="1106488"/>
            <a:ext cx="87630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имеет значительно большие функциональные возможности по сравнению с макросами, а именно:</a:t>
            </a:r>
          </a:p>
          <a:p>
            <a:pPr>
              <a:spcBef>
                <a:spcPct val="50000"/>
              </a:spcBef>
            </a:pPr>
            <a:r>
              <a:rPr lang="ru-RU" sz="2400">
                <a:latin typeface="Wingdings" pitchFamily="2" charset="2"/>
                <a:cs typeface="Times New Roman" pitchFamily="18" charset="0"/>
              </a:rPr>
              <a:t>Ø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позволяет использовать в выражениях и в качестве аргументов процедур переменные, значения которых могут динамически изменяться, в макросах же применяются только статические значения;</a:t>
            </a:r>
          </a:p>
          <a:p>
            <a:pPr>
              <a:spcBef>
                <a:spcPct val="50000"/>
              </a:spcBef>
            </a:pPr>
            <a:r>
              <a:rPr lang="ru-RU" sz="2400">
                <a:latin typeface="Wingdings" pitchFamily="2" charset="2"/>
                <a:cs typeface="Times New Roman" pitchFamily="18" charset="0"/>
              </a:rPr>
              <a:t>Ø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      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обеспечивает очень гибкие возможности управления всеми объектами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особенно объектами, связанными с данными. Напрмер,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дает возможность работать с отдельными записями набора. Макросы позволяют работать только с набором записей.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ru-RU" sz="3400" smtClean="0"/>
              <a:t>Использование модулей</a:t>
            </a:r>
            <a:r>
              <a:rPr lang="en-US" sz="3400" smtClean="0"/>
              <a:t> </a:t>
            </a:r>
            <a:r>
              <a:rPr lang="ru-RU" sz="3400" smtClean="0"/>
              <a:t>на</a:t>
            </a:r>
            <a:r>
              <a:rPr lang="en-US" sz="3400" smtClean="0"/>
              <a:t>VBA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8600" y="1676400"/>
            <a:ext cx="8610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обеспечивает возможность создавать средства перехвата и обработки ошибок. Макросы этого не позволяют.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dirty="0">
              <a:latin typeface="Wingdings" pitchFamily="2" charset="2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Поэтому макросы целесообразно использовать для создания прототипов приложений пользователя, а «доведение до ума» приложений следует производить с использованием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окна для разработки модулей на </a:t>
            </a:r>
            <a:r>
              <a:rPr lang="en-US" dirty="0" smtClean="0"/>
              <a:t>VBA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582340"/>
            <a:ext cx="74020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Открыть окно разработки программ: #Работа с базами данных# - !Макрос! – [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Visual Basic</a:t>
            </a: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];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[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Insert</a:t>
            </a: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] – [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Procedure</a:t>
            </a: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</a:rPr>
              <a:t>…].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модуля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2060848"/>
            <a:ext cx="7474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окне редактора кода 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VBA</a:t>
            </a: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создать текст модуля, затем:</a:t>
            </a:r>
            <a:endParaRPr lang="ru-RU" sz="32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– [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– {имя модуля}. </a:t>
            </a:r>
            <a:endParaRPr lang="ru-RU" sz="32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Назначение макросов</a:t>
            </a:r>
            <a:endParaRPr lang="en-US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79512" y="2133600"/>
            <a:ext cx="878497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Макросы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используются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для автоматизации исполнения последовательности рутинных операций с БД, например:</a:t>
            </a:r>
          </a:p>
          <a:p>
            <a:pPr eaLnBrk="0" hangingPunct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автоматическое открытие и/или печать нескольких форм или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отчетов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0" hangingPunct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б)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автоматическое экспортирование  данных </a:t>
            </a:r>
            <a:endParaRPr lang="ru-RU" sz="3200" dirty="0">
              <a:latin typeface="Times New Roman" pitchFamily="18" charset="0"/>
            </a:endParaRPr>
          </a:p>
          <a:p>
            <a:pPr eaLnBrk="0" hangingPunct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из БД в другой формат (например , в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dBase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модуля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2912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Sub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КолЗаказаТовара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AfterUpdate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stDocName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String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stLinkCriteria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String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stDocName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Склад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stLinkCriteria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"[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КодТовара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 &amp; Me![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КодТовара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Продано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Forms("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")("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КолЗаказаТовара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DoCmd.OpenForm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Склад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"), , ,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stLinkCriteria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Остаток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Forms("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Склад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")("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").Value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("Склад")("Количество").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Остаток - Продано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("Склад")("Стоимость").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("Склад")("Цена").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("Склад")("Количество").</a:t>
            </a:r>
            <a:r>
              <a:rPr lang="ru-RU" sz="24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ru-RU" sz="2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Sub</a:t>
            </a:r>
            <a:endParaRPr lang="ru-RU" sz="24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ru-RU" sz="3200" smtClean="0"/>
              <a:t>Пример задачи, связанной с вводом данных в БД из внешней аппаратуры</a:t>
            </a:r>
            <a:endParaRPr lang="en-US" sz="320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4213" y="2205038"/>
            <a:ext cx="8001000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imes New Roman" pitchFamily="18" charset="0"/>
              </a:rPr>
              <a:t>БД предназначена для учета отгрузки предприятием металлического проката. Взвешивание отгружаемой продукции производится на автоматических весах. Результат взвешивания считывается в компьютер через СОМ-порт и записывается в файл.  Программа чтения данных представляет собой </a:t>
            </a:r>
            <a:r>
              <a:rPr lang="en-US" sz="2800">
                <a:latin typeface="Times New Roman" pitchFamily="18" charset="0"/>
              </a:rPr>
              <a:t>EXE-</a:t>
            </a:r>
            <a:r>
              <a:rPr lang="ru-RU" sz="2800">
                <a:latin typeface="Times New Roman" pitchFamily="18" charset="0"/>
              </a:rPr>
              <a:t>модуль. Запуск </a:t>
            </a:r>
            <a:r>
              <a:rPr lang="en-US" sz="2800">
                <a:latin typeface="Times New Roman" pitchFamily="18" charset="0"/>
              </a:rPr>
              <a:t>EXE-</a:t>
            </a:r>
            <a:r>
              <a:rPr lang="ru-RU" sz="2800">
                <a:latin typeface="Times New Roman" pitchFamily="18" charset="0"/>
              </a:rPr>
              <a:t>модуля и перенос данных из файла в БД нужно осуществить из БД.</a:t>
            </a: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Интерфейс пользователя</a:t>
            </a:r>
            <a:endParaRPr lang="en-US" smtClean="0"/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285875"/>
            <a:ext cx="5857875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решения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В форме ТОВАРЫ пользователь заполняет поля: №вагона, Описание груза, № накладной;</a:t>
            </a:r>
          </a:p>
          <a:p>
            <a:pPr>
              <a:lnSpc>
                <a:spcPct val="90000"/>
              </a:lnSpc>
            </a:pPr>
            <a:r>
              <a:rPr lang="ru-RU" smtClean="0"/>
              <a:t>По событию ПОСЛЕ ОБНОВЛЕНИЯ запускается макрос, который запускает модуль;</a:t>
            </a:r>
          </a:p>
          <a:p>
            <a:pPr>
              <a:lnSpc>
                <a:spcPct val="90000"/>
              </a:lnSpc>
            </a:pPr>
            <a:r>
              <a:rPr lang="ru-RU" smtClean="0"/>
              <a:t>Модуль запускает </a:t>
            </a:r>
            <a:r>
              <a:rPr lang="en-US" smtClean="0"/>
              <a:t>EXE-</a:t>
            </a:r>
            <a:r>
              <a:rPr lang="ru-RU" smtClean="0"/>
              <a:t>модуль, затем после паузы, соответствующей времени взвешивания, считывает результаты взвешивания из файла и заносит их в БД.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800" smtClean="0"/>
              <a:t>Пример запуска </a:t>
            </a:r>
            <a:r>
              <a:rPr lang="en-US" sz="3800" smtClean="0"/>
              <a:t>exe-</a:t>
            </a:r>
            <a:r>
              <a:rPr lang="ru-RU" sz="3800" smtClean="0"/>
              <a:t>модуля из модуля </a:t>
            </a:r>
            <a:r>
              <a:rPr lang="en-US" sz="3800" smtClean="0"/>
              <a:t>VBA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1000" y="-3505200"/>
            <a:ext cx="815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400">
              <a:latin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2054225"/>
            <a:ext cx="83820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Dim a, b, p As Variant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Shell “d:\gast20.exe"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'Запуск exe-модуля, выполняющего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 'чтение данных с автоматических весов </a:t>
            </a:r>
            <a:r>
              <a:rPr lang="ru-RU" sz="2400">
                <a:solidFill>
                  <a:srgbClr val="33CC33"/>
                </a:solidFill>
                <a:latin typeface="Times New Roman" pitchFamily="18" charset="0"/>
              </a:rPr>
              <a:t>и запись в файл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.dat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 = Timer 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'Запуск функции чтения кода времени с таймера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 = a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While (b - a &lt; 2)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'Цикл ожидания на 2 сек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 = Timer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         ‘</a:t>
            </a:r>
            <a:r>
              <a:rPr lang="ru-RU" sz="2400">
                <a:solidFill>
                  <a:srgbClr val="33CC33"/>
                </a:solidFill>
                <a:latin typeface="Times New Roman" pitchFamily="18" charset="0"/>
              </a:rPr>
              <a:t>(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За 2 сек производится взвешивание</a:t>
            </a:r>
            <a:r>
              <a:rPr lang="ru-RU" sz="2400">
                <a:solidFill>
                  <a:srgbClr val="33CC33"/>
                </a:solidFill>
                <a:latin typeface="Times New Roman" pitchFamily="18" charset="0"/>
              </a:rPr>
              <a:t>)</a:t>
            </a:r>
            <a:endParaRPr lang="en-US" sz="2400">
              <a:solidFill>
                <a:srgbClr val="33CC33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Wend</a:t>
            </a:r>
            <a:endParaRPr lang="en-US" sz="2400">
              <a:solidFill>
                <a:srgbClr val="33CC3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ru-RU" sz="3800" smtClean="0"/>
              <a:t>Пример ввода данных в БД из файла</a:t>
            </a:r>
            <a:endParaRPr lang="en-US" sz="3800" smtClean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3400" y="1676400"/>
            <a:ext cx="80772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Open “D:\b1" For Input As 1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'Открытие файла b1.dat для чтения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Input #1, p</a:t>
            </a:r>
            <a:r>
              <a:rPr lang="en-US" sz="2400">
                <a:latin typeface="Times New Roman" pitchFamily="18" charset="0"/>
              </a:rPr>
              <a:t>    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'Чтение результата взвешивания p из файла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Close #1</a:t>
            </a:r>
            <a:r>
              <a:rPr lang="en-US" sz="2400">
                <a:latin typeface="Times New Roman" pitchFamily="18" charset="0"/>
              </a:rPr>
              <a:t>       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'Закрытие файла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Beep </a:t>
            </a:r>
            <a:r>
              <a:rPr lang="en-US" sz="2400">
                <a:latin typeface="Times New Roman" pitchFamily="18" charset="0"/>
              </a:rPr>
              <a:t>          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'Звуковой сигнал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Forms![товары1]![масса,т] = p * 0.01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'Ввод данных в БД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Forms![товары1]![Дата/время] = Now()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'Ввод текущего времени</a:t>
            </a:r>
            <a:r>
              <a:rPr lang="en-US" sz="240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33CC33"/>
                </a:solidFill>
                <a:latin typeface="Times New Roman" pitchFamily="18" charset="0"/>
              </a:rPr>
              <a:t>в БД</a:t>
            </a:r>
          </a:p>
        </p:txBody>
      </p:sp>
      <p:sp>
        <p:nvSpPr>
          <p:cNvPr id="18436" name="AutoShape 4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609600" y="5791200"/>
            <a:ext cx="7848600" cy="6096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dirty="0">
                <a:latin typeface="Times New Roman" pitchFamily="18" charset="0"/>
              </a:rPr>
              <a:t>Запуск модуля с помощью макроса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200" smtClean="0"/>
              <a:t>Пример задачи, связанной с необходимостью автоматической корректировки данных о запасах на складе по результатам продаж</a:t>
            </a:r>
            <a:endParaRPr lang="en-US" sz="3200" smtClean="0"/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2286000"/>
            <a:ext cx="81438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Пример использования модулей на </a:t>
            </a:r>
            <a:r>
              <a:rPr lang="en-US" smtClean="0"/>
              <a:t>VBA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38200" y="518160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Times New Roman" pitchFamily="18" charset="0"/>
              </a:rPr>
              <a:t>Автоматический перерасчет остатка товаров на складе после каждой продажи можно произвести только с помощью модуля на </a:t>
            </a:r>
            <a:r>
              <a:rPr lang="en-US" sz="2400">
                <a:latin typeface="Times New Roman" pitchFamily="18" charset="0"/>
              </a:rPr>
              <a:t>VBA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400425" y="2709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57375"/>
            <a:ext cx="6786563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 учета продаж</a:t>
            </a:r>
            <a:endParaRPr lang="en-US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905000"/>
            <a:ext cx="89154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Private Sub КолЗаказаТовара_AfterUpdate()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Dim stDocName As String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Dim stLinkCriteria As String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stDocName = "Склад"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stLinkCriteria = "[КодТовара]=" &amp; Me![КодТовара]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ru-RU" sz="2800">
                <a:latin typeface="Times New Roman" pitchFamily="18" charset="0"/>
                <a:cs typeface="Times New Roman" pitchFamily="18" charset="0"/>
              </a:rPr>
              <a:t>Продано =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("Расход")("КолЗаказаТовара").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Value</a:t>
            </a:r>
            <a:endParaRPr lang="ru-RU" sz="2800">
              <a:latin typeface="Times New Roman" pitchFamily="18" charset="0"/>
            </a:endParaRPr>
          </a:p>
          <a:p>
            <a:pPr algn="just" eaLnBrk="0" hangingPunct="0"/>
            <a:r>
              <a:rPr lang="en-US" sz="2800">
                <a:latin typeface="Times New Roman" pitchFamily="18" charset="0"/>
              </a:rPr>
              <a:t>&lt;</a:t>
            </a:r>
            <a:r>
              <a:rPr lang="ru-RU" sz="2800">
                <a:latin typeface="Times New Roman" pitchFamily="18" charset="0"/>
              </a:rPr>
              <a:t>Операторы, выполняющие перерасчет остатка на складе</a:t>
            </a:r>
            <a:r>
              <a:rPr lang="en-US" sz="2800">
                <a:latin typeface="Times New Roman" pitchFamily="18" charset="0"/>
              </a:rPr>
              <a:t>&gt;</a:t>
            </a:r>
          </a:p>
          <a:p>
            <a:pPr eaLnBrk="0" hangingPunct="0"/>
            <a:r>
              <a:rPr lang="en-US" sz="2800">
                <a:latin typeface="Times New Roman" pitchFamily="18" charset="0"/>
              </a:rPr>
              <a:t>End Sub</a:t>
            </a: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400" smtClean="0"/>
              <a:t>Операторы перерасчета остатка на складе</a:t>
            </a:r>
            <a:endParaRPr lang="en-US" sz="3400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09800"/>
            <a:ext cx="91440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ru-RU" sz="2800">
                <a:solidFill>
                  <a:srgbClr val="33CC33"/>
                </a:solidFill>
                <a:latin typeface="Times New Roman" pitchFamily="18" charset="0"/>
              </a:rPr>
              <a:t>Фрагмент модуля</a:t>
            </a:r>
            <a:r>
              <a:rPr lang="ru-RU" sz="280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открывает форму Склад на записи, </a:t>
            </a:r>
            <a:r>
              <a:rPr lang="en-US" sz="2800">
                <a:solidFill>
                  <a:srgbClr val="33CC33"/>
                </a:solidFill>
                <a:latin typeface="Times New Roman" pitchFamily="18" charset="0"/>
              </a:rPr>
              <a:t>‘</a:t>
            </a:r>
            <a:r>
              <a:rPr lang="ru-RU" sz="280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связанной по</a:t>
            </a:r>
            <a:r>
              <a:rPr lang="en-US" sz="280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ключевому полю КодТовара с записью, </a:t>
            </a:r>
            <a:r>
              <a:rPr lang="en-US" sz="280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ru-RU" sz="280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открытой в данный момент</a:t>
            </a:r>
            <a:r>
              <a:rPr lang="ru-RU" sz="2800">
                <a:solidFill>
                  <a:srgbClr val="33CC33"/>
                </a:solidFill>
                <a:latin typeface="Times New Roman" pitchFamily="18" charset="0"/>
              </a:rPr>
              <a:t> </a:t>
            </a:r>
            <a:r>
              <a:rPr lang="ru-RU" sz="280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в форме Расход</a:t>
            </a:r>
            <a:r>
              <a:rPr lang="ru-RU" sz="2800">
                <a:solidFill>
                  <a:srgbClr val="33CC33"/>
                </a:solidFill>
                <a:latin typeface="Times New Roman" pitchFamily="18" charset="0"/>
              </a:rPr>
              <a:t>, затем</a:t>
            </a:r>
            <a:endParaRPr lang="en-US" sz="2800">
              <a:solidFill>
                <a:srgbClr val="33CC33"/>
              </a:solidFill>
              <a:latin typeface="Times New Roman" pitchFamily="18" charset="0"/>
            </a:endParaRPr>
          </a:p>
          <a:p>
            <a:pPr algn="just"/>
            <a:r>
              <a:rPr lang="ru-RU" sz="2800">
                <a:solidFill>
                  <a:srgbClr val="33CC33"/>
                </a:solidFill>
                <a:latin typeface="Times New Roman" pitchFamily="18" charset="0"/>
              </a:rPr>
              <a:t> </a:t>
            </a:r>
            <a:r>
              <a:rPr lang="en-US" sz="2800">
                <a:solidFill>
                  <a:srgbClr val="33CC33"/>
                </a:solidFill>
                <a:latin typeface="Times New Roman" pitchFamily="18" charset="0"/>
              </a:rPr>
              <a:t>‘ </a:t>
            </a:r>
            <a:r>
              <a:rPr lang="ru-RU" sz="2800">
                <a:solidFill>
                  <a:srgbClr val="33CC33"/>
                </a:solidFill>
                <a:latin typeface="Times New Roman" pitchFamily="18" charset="0"/>
              </a:rPr>
              <a:t>производит перерасчет</a:t>
            </a:r>
          </a:p>
          <a:p>
            <a:pPr algn="just"/>
            <a:endParaRPr lang="ru-RU" sz="2800">
              <a:solidFill>
                <a:srgbClr val="33CC33"/>
              </a:solidFill>
              <a:latin typeface="Times New Roman" pitchFamily="18" charset="0"/>
            </a:endParaRPr>
          </a:p>
          <a:p>
            <a:pPr algn="just"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DoCmd.OpenForm ("Склад"), , , stLinkCriteria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ru-RU" sz="2800">
                <a:latin typeface="Times New Roman" pitchFamily="18" charset="0"/>
                <a:cs typeface="Times New Roman" pitchFamily="18" charset="0"/>
              </a:rPr>
              <a:t>Остаток =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("Склад")("Количество").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Value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("Склад")("Количество").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= Остаток - Продано</a:t>
            </a:r>
          </a:p>
          <a:p>
            <a:pPr eaLnBrk="0" hangingPunct="0"/>
            <a:endParaRPr lang="ru-RU" sz="2800">
              <a:latin typeface="Times New Roman" pitchFamily="18" charset="0"/>
            </a:endParaRPr>
          </a:p>
        </p:txBody>
      </p:sp>
      <p:sp>
        <p:nvSpPr>
          <p:cNvPr id="22532" name="AutoShape 4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457200" y="5867400"/>
            <a:ext cx="8001000" cy="6096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>
                <a:latin typeface="Times New Roman" pitchFamily="18" charset="0"/>
              </a:rPr>
              <a:t>Пример использования модулей на </a:t>
            </a:r>
            <a:r>
              <a:rPr lang="en-US" sz="2400">
                <a:latin typeface="Times New Roman" pitchFamily="18" charset="0"/>
              </a:rPr>
              <a:t>VBA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макрокоманд в макросах</a:t>
            </a:r>
            <a:endParaRPr lang="en-US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4800" y="2209800"/>
            <a:ext cx="85344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Макрос представляет собой одну или последовательность нескольких макрокоманд из числа следующих:</a:t>
            </a:r>
          </a:p>
          <a:p>
            <a:pPr eaLnBrk="0" hangingPunct="0">
              <a:spcBef>
                <a:spcPct val="50000"/>
              </a:spcBef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Восстановить                    </a:t>
            </a:r>
            <a:r>
              <a:rPr lang="ru-RU" sz="3200" dirty="0">
                <a:latin typeface="Times New Roman" pitchFamily="18" charset="0"/>
              </a:rPr>
              <a:t>Песочные часы 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ВывестиВформате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ОткрытьЗапрос</a:t>
            </a:r>
            <a:r>
              <a:rPr lang="ru-RU" sz="3200" dirty="0">
                <a:latin typeface="Times New Roman" pitchFamily="18" charset="0"/>
              </a:rPr>
              <a:t>                     Звуковой сигнал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3200" dirty="0">
                <a:latin typeface="Times New Roman" pitchFamily="18" charset="0"/>
              </a:rPr>
              <a:t> 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ОткрытьМодуль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</a:rPr>
              <a:t>и т. 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Защита баз данных</a:t>
            </a:r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ru-RU" smtClean="0"/>
              <a:t>СУБД  </a:t>
            </a:r>
            <a:r>
              <a:rPr smtClean="0"/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Способы защиты информации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защита базы данных (</a:t>
            </a:r>
            <a:r>
              <a:rPr lang="en-US" dirty="0" err="1">
                <a:latin typeface="Cambria" panose="02040503050406030204" pitchFamily="18" charset="0"/>
              </a:rPr>
              <a:t>acc</a:t>
            </a:r>
            <a:r>
              <a:rPr lang="ru-RU" dirty="0" err="1"/>
              <a:t>d</a:t>
            </a:r>
            <a:r>
              <a:rPr lang="ru-RU" dirty="0" err="1" smtClean="0"/>
              <a:t>b</a:t>
            </a:r>
            <a:r>
              <a:rPr lang="ru-RU" dirty="0" smtClean="0"/>
              <a:t>-файла) с помощью пароля и шифрования;</a:t>
            </a:r>
          </a:p>
          <a:p>
            <a:r>
              <a:rPr lang="ru-RU" dirty="0" smtClean="0"/>
              <a:t>защита приложения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Access</a:t>
            </a:r>
            <a:r>
              <a:rPr lang="ru-RU" dirty="0" smtClean="0"/>
              <a:t> </a:t>
            </a:r>
            <a:r>
              <a:rPr lang="ru-RU" dirty="0" err="1" smtClean="0"/>
              <a:t>путем</a:t>
            </a:r>
            <a:r>
              <a:rPr lang="ru-RU" dirty="0" smtClean="0"/>
              <a:t> сокрытия объектов в окне базы данных и настройки параметров запуска;</a:t>
            </a:r>
          </a:p>
          <a:p>
            <a:r>
              <a:rPr lang="ru-RU" dirty="0" smtClean="0"/>
              <a:t>защита </a:t>
            </a:r>
            <a:r>
              <a:rPr lang="ru-RU" dirty="0" err="1" smtClean="0"/>
              <a:t>паролем</a:t>
            </a:r>
            <a:r>
              <a:rPr lang="ru-RU" dirty="0" smtClean="0"/>
              <a:t> программы на языке VBA;</a:t>
            </a:r>
          </a:p>
          <a:p>
            <a:r>
              <a:rPr lang="ru-RU" dirty="0" smtClean="0"/>
              <a:t>защита программ VBA </a:t>
            </a:r>
            <a:r>
              <a:rPr lang="ru-RU" dirty="0" err="1" smtClean="0"/>
              <a:t>путем</a:t>
            </a:r>
            <a:r>
              <a:rPr lang="ru-RU" dirty="0" smtClean="0"/>
              <a:t> создания файла, в котором отсутствует программный код;</a:t>
            </a:r>
          </a:p>
          <a:p>
            <a:r>
              <a:rPr lang="ru-RU" dirty="0" smtClean="0"/>
              <a:t>защита базы данных и </a:t>
            </a:r>
            <a:r>
              <a:rPr lang="ru-RU" dirty="0" err="1" smtClean="0"/>
              <a:t>ее</a:t>
            </a:r>
            <a:r>
              <a:rPr lang="ru-RU" dirty="0" smtClean="0"/>
              <a:t> объектов средствами защиты на уровне пользователей.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800" dirty="0" smtClean="0"/>
              <a:t>Защита базы данных (</a:t>
            </a:r>
            <a:r>
              <a:rPr lang="en-US" sz="3800" dirty="0" err="1" smtClean="0"/>
              <a:t>acc</a:t>
            </a:r>
            <a:r>
              <a:rPr lang="ru-RU" sz="3800" dirty="0" err="1" smtClean="0"/>
              <a:t>db</a:t>
            </a:r>
            <a:r>
              <a:rPr lang="ru-RU" sz="3800" dirty="0" smtClean="0"/>
              <a:t>-файла) с помощью пароля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Franklin Gothic Book" pitchFamily="34" charset="0"/>
              <a:buAutoNum type="arabicPeriod"/>
            </a:pPr>
            <a:r>
              <a:rPr lang="ru-RU" dirty="0" smtClean="0"/>
              <a:t> </a:t>
            </a:r>
            <a:r>
              <a:rPr lang="en-US" dirty="0" smtClean="0"/>
              <a:t>#</a:t>
            </a:r>
            <a:r>
              <a:rPr lang="ru-RU" dirty="0" smtClean="0"/>
              <a:t>Файл</a:t>
            </a:r>
            <a:r>
              <a:rPr lang="en-US" dirty="0" smtClean="0"/>
              <a:t>#</a:t>
            </a:r>
            <a:r>
              <a:rPr lang="ru-RU" dirty="0" smtClean="0"/>
              <a:t> – [Открыть…] –</a:t>
            </a:r>
            <a:r>
              <a:rPr lang="en-US" dirty="0" smtClean="0"/>
              <a:t>[</a:t>
            </a:r>
            <a:r>
              <a:rPr lang="ru-RU" dirty="0" smtClean="0"/>
              <a:t>Обзор</a:t>
            </a:r>
            <a:r>
              <a:rPr lang="en-US" dirty="0" smtClean="0"/>
              <a:t>]</a:t>
            </a:r>
            <a:r>
              <a:rPr lang="ru-RU" dirty="0" smtClean="0"/>
              <a:t>;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ru-RU" dirty="0" smtClean="0"/>
              <a:t> Найти в каталогах файл базы данных и пометить его;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ru-RU" dirty="0" smtClean="0"/>
              <a:t> [Открыть] – [Монопольно].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ru-RU" dirty="0" smtClean="0"/>
              <a:t>После открытия окна базы данных сохранить </a:t>
            </a:r>
            <a:r>
              <a:rPr lang="ru-RU" dirty="0" err="1" smtClean="0"/>
              <a:t>ее</a:t>
            </a:r>
            <a:r>
              <a:rPr lang="ru-RU" dirty="0" smtClean="0"/>
              <a:t> с </a:t>
            </a:r>
            <a:r>
              <a:rPr lang="ru-RU" dirty="0" err="1" smtClean="0"/>
              <a:t>паролем</a:t>
            </a:r>
            <a:r>
              <a:rPr lang="ru-RU" dirty="0" smtClean="0"/>
              <a:t>: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ru-RU" dirty="0" smtClean="0"/>
              <a:t> </a:t>
            </a:r>
            <a:r>
              <a:rPr lang="en-US" dirty="0" smtClean="0"/>
              <a:t>#</a:t>
            </a:r>
            <a:r>
              <a:rPr lang="ru-RU" dirty="0"/>
              <a:t> Файл </a:t>
            </a:r>
            <a:r>
              <a:rPr lang="en-US" dirty="0" smtClean="0"/>
              <a:t># - !</a:t>
            </a:r>
            <a:r>
              <a:rPr lang="ru-RU" dirty="0" smtClean="0"/>
              <a:t>Сведения</a:t>
            </a:r>
            <a:r>
              <a:rPr lang="en-US" dirty="0" smtClean="0"/>
              <a:t>! </a:t>
            </a:r>
            <a:r>
              <a:rPr lang="ru-RU" dirty="0" smtClean="0"/>
              <a:t>– [Зашифровать с использованием пароля],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ru-RU" dirty="0" smtClean="0"/>
              <a:t> Задать пароль доступа в окнах всплывающей панели «Задание пароля базы данных».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Снятие пароля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4933528"/>
          </a:xfrm>
        </p:spPr>
        <p:txBody>
          <a:bodyPr/>
          <a:lstStyle/>
          <a:p>
            <a:pPr lvl="0"/>
            <a:r>
              <a:rPr lang="en-US" dirty="0"/>
              <a:t>#</a:t>
            </a:r>
            <a:r>
              <a:rPr lang="ru-RU" dirty="0"/>
              <a:t>Файл</a:t>
            </a:r>
            <a:r>
              <a:rPr lang="en-US" dirty="0"/>
              <a:t>#</a:t>
            </a:r>
            <a:r>
              <a:rPr lang="ru-RU" dirty="0"/>
              <a:t> – [Открыть] – </a:t>
            </a:r>
            <a:r>
              <a:rPr lang="en-US" dirty="0"/>
              <a:t>[</a:t>
            </a:r>
            <a:r>
              <a:rPr lang="ru-RU" dirty="0"/>
              <a:t>Обзор</a:t>
            </a:r>
            <a:r>
              <a:rPr lang="en-US" dirty="0"/>
              <a:t>]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найти в каталогах файл базы данных и пометить его;</a:t>
            </a:r>
          </a:p>
          <a:p>
            <a:pPr lvl="0"/>
            <a:r>
              <a:rPr lang="ru-RU" dirty="0"/>
              <a:t>[Открыть] – [Монопольно].</a:t>
            </a:r>
          </a:p>
          <a:p>
            <a:r>
              <a:rPr lang="ru-RU" dirty="0"/>
              <a:t>После открытия окна базы данных:</a:t>
            </a:r>
          </a:p>
          <a:p>
            <a:pPr lvl="0"/>
            <a:r>
              <a:rPr lang="ru-RU" dirty="0"/>
              <a:t>#Файл# - [Сведения] – [Расшифровать базу данных],</a:t>
            </a:r>
          </a:p>
          <a:p>
            <a:pPr lvl="0"/>
            <a:r>
              <a:rPr lang="ru-RU" dirty="0"/>
              <a:t>ввести ранее установленный пароль доступа в окно всплывающей панели «Удаление пароля базы данных».</a:t>
            </a:r>
          </a:p>
        </p:txBody>
      </p:sp>
    </p:spTree>
    <p:extLst>
      <p:ext uri="{BB962C8B-B14F-4D97-AF65-F5344CB8AC3E}">
        <p14:creationId xmlns:p14="http://schemas.microsoft.com/office/powerpoint/2010/main" val="27585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800" smtClean="0"/>
              <a:t>Сокрытие объектов в окне базы данных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Garamond" pitchFamily="18" charset="0"/>
              <a:buAutoNum type="arabicPeriod"/>
              <a:defRPr/>
            </a:pPr>
            <a:r>
              <a:rPr lang="ru-RU" dirty="0" smtClean="0"/>
              <a:t>Пометить объект</a:t>
            </a:r>
            <a:r>
              <a:rPr lang="en-US" dirty="0" smtClean="0"/>
              <a:t> (</a:t>
            </a:r>
            <a:r>
              <a:rPr lang="ru-RU" dirty="0" smtClean="0"/>
              <a:t>таблицу, запрос, отчет и т. д.</a:t>
            </a:r>
            <a:r>
              <a:rPr lang="en-US" dirty="0" smtClean="0"/>
              <a:t>)</a:t>
            </a:r>
            <a:r>
              <a:rPr lang="ru-RU" dirty="0" smtClean="0"/>
              <a:t> в Области переходов, затем вызвать контекстное меню, выбрать пункт «Скрыть в этой группе». В результате значок скрытого объекта  станет неконтрастным;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Garamond" pitchFamily="18" charset="0"/>
              <a:buAutoNum type="arabicPeriod"/>
              <a:defRPr/>
            </a:pPr>
            <a:endParaRPr lang="ru-RU" dirty="0" smtClean="0"/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#</a:t>
            </a:r>
            <a:r>
              <a:rPr lang="ru-RU" dirty="0" smtClean="0"/>
              <a:t>Файл</a:t>
            </a:r>
            <a:r>
              <a:rPr lang="en-US" dirty="0" smtClean="0"/>
              <a:t>#</a:t>
            </a:r>
            <a:r>
              <a:rPr lang="ru-RU" dirty="0" smtClean="0"/>
              <a:t>– [Параметры] </a:t>
            </a:r>
            <a:r>
              <a:rPr lang="en-US" dirty="0" smtClean="0"/>
              <a:t>– [</a:t>
            </a:r>
            <a:r>
              <a:rPr lang="ru-RU" dirty="0" smtClean="0"/>
              <a:t>Текущая база данных</a:t>
            </a:r>
            <a:r>
              <a:rPr lang="en-US" dirty="0" smtClean="0"/>
              <a:t>] – [</a:t>
            </a:r>
            <a:r>
              <a:rPr lang="ru-RU" dirty="0" smtClean="0"/>
              <a:t>Навигация/Параметры навигации</a:t>
            </a:r>
            <a:r>
              <a:rPr lang="en-US" dirty="0" smtClean="0"/>
              <a:t>]</a:t>
            </a:r>
            <a:r>
              <a:rPr lang="ru-RU" dirty="0" smtClean="0"/>
              <a:t>;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ru-RU" dirty="0" smtClean="0"/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Снять флажок  «Показывать скрытые объекты».</a:t>
            </a:r>
          </a:p>
          <a:p>
            <a:pPr marL="514350" indent="-514350" fontAlgn="auto">
              <a:spcBef>
                <a:spcPts val="580"/>
              </a:spcBef>
              <a:spcAft>
                <a:spcPts val="0"/>
              </a:spcAft>
              <a:buFont typeface="Garamond" pitchFamily="18" charset="0"/>
              <a:buAutoNum type="arabicPeriod"/>
              <a:defRPr/>
            </a:pPr>
            <a:endParaRPr lang="ru-RU" dirty="0" smtClean="0"/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116013" y="6237288"/>
            <a:ext cx="6696075" cy="620712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Открытие скрытых объектов базы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скрытых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ru-RU" dirty="0"/>
              <a:t>Файл</a:t>
            </a:r>
            <a:r>
              <a:rPr lang="en-US" dirty="0"/>
              <a:t>#</a:t>
            </a:r>
            <a:r>
              <a:rPr lang="ru-RU" dirty="0"/>
              <a:t>– [Параметры ] </a:t>
            </a:r>
            <a:r>
              <a:rPr lang="en-US" dirty="0"/>
              <a:t>– [</a:t>
            </a:r>
            <a:r>
              <a:rPr lang="ru-RU" dirty="0"/>
              <a:t>Текущая база данных</a:t>
            </a:r>
            <a:r>
              <a:rPr lang="en-US" dirty="0"/>
              <a:t>] – [</a:t>
            </a:r>
            <a:r>
              <a:rPr lang="ru-RU" dirty="0"/>
              <a:t>Навигация/Параметры навигации</a:t>
            </a:r>
            <a:r>
              <a:rPr lang="en-US" dirty="0"/>
              <a:t>]</a:t>
            </a:r>
            <a:r>
              <a:rPr lang="ru-RU" dirty="0"/>
              <a:t>;</a:t>
            </a:r>
          </a:p>
          <a:p>
            <a:r>
              <a:rPr lang="ru-RU" dirty="0"/>
              <a:t>Установить флажок  «Показывать скрытые объекты».</a:t>
            </a:r>
          </a:p>
          <a:p>
            <a:r>
              <a:rPr lang="ru-RU" dirty="0"/>
              <a:t>	В результате значок скрытого объекта появится, но будет неконтрастным. Для восстановления скрытого объекта нужно пометить его значок в Области переходов, затем вызвать контекстное меню, выбрать пункт «Показать в этой группе».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261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Скрытие области навигации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Franklin Gothic Book" pitchFamily="34" charset="0"/>
              <a:buAutoNum type="arabicPeriod"/>
            </a:pPr>
            <a:r>
              <a:rPr lang="en-US" dirty="0" smtClean="0"/>
              <a:t>#</a:t>
            </a:r>
            <a:r>
              <a:rPr lang="ru-RU" dirty="0" smtClean="0"/>
              <a:t>Файл</a:t>
            </a:r>
            <a:r>
              <a:rPr lang="en-US" dirty="0" smtClean="0"/>
              <a:t># </a:t>
            </a:r>
            <a:r>
              <a:rPr lang="ru-RU" dirty="0" smtClean="0"/>
              <a:t>– [Параметры] </a:t>
            </a:r>
            <a:r>
              <a:rPr lang="en-US" dirty="0" smtClean="0"/>
              <a:t>– [</a:t>
            </a:r>
            <a:r>
              <a:rPr lang="ru-RU" dirty="0" smtClean="0"/>
              <a:t>Текущая база данных</a:t>
            </a:r>
            <a:r>
              <a:rPr lang="en-US" dirty="0" smtClean="0"/>
              <a:t>]</a:t>
            </a:r>
            <a:r>
              <a:rPr lang="ru-RU" dirty="0" smtClean="0"/>
              <a:t> – </a:t>
            </a:r>
            <a:r>
              <a:rPr lang="en-US" dirty="0" smtClean="0"/>
              <a:t>[</a:t>
            </a:r>
            <a:r>
              <a:rPr lang="ru-RU" dirty="0" smtClean="0"/>
              <a:t>Навигация</a:t>
            </a:r>
            <a:r>
              <a:rPr lang="en-US" dirty="0" smtClean="0"/>
              <a:t>] – [</a:t>
            </a:r>
            <a:r>
              <a:rPr lang="ru-RU" dirty="0" smtClean="0"/>
              <a:t>Параметры навигации</a:t>
            </a:r>
            <a:r>
              <a:rPr lang="en-US" dirty="0" smtClean="0"/>
              <a:t>]</a:t>
            </a:r>
            <a:r>
              <a:rPr lang="ru-RU" dirty="0" smtClean="0"/>
              <a:t> -  </a:t>
            </a:r>
            <a:r>
              <a:rPr lang="en-US" dirty="0" smtClean="0"/>
              <a:t>[</a:t>
            </a:r>
            <a:r>
              <a:rPr lang="ru-RU" dirty="0" smtClean="0"/>
              <a:t>Категории/Тип объекта</a:t>
            </a:r>
            <a:r>
              <a:rPr lang="en-US" dirty="0" smtClean="0"/>
              <a:t>] </a:t>
            </a:r>
            <a:r>
              <a:rPr lang="ru-RU" dirty="0" smtClean="0"/>
              <a:t>;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ru-RU" dirty="0" smtClean="0"/>
              <a:t>Снять флажок  «Группы» для «Тип объекта»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42988" y="6237288"/>
            <a:ext cx="6985000" cy="620712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Открытие скрытой области переходов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скрытой области навигации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Для </a:t>
            </a:r>
            <a:r>
              <a:rPr lang="ru-RU" dirty="0"/>
              <a:t>того, чтобы увидеть скрытое окно базы данных, нужно найти файл базы данных и открывать его при нажатой клавише &lt;</a:t>
            </a:r>
            <a:r>
              <a:rPr lang="ru-RU" dirty="0" err="1"/>
              <a:t>Shift</a:t>
            </a:r>
            <a:r>
              <a:rPr lang="ru-RU" dirty="0"/>
              <a:t>&gt;. После этого:</a:t>
            </a:r>
          </a:p>
          <a:p>
            <a:r>
              <a:rPr lang="en-US" dirty="0"/>
              <a:t>#</a:t>
            </a:r>
            <a:r>
              <a:rPr lang="ru-RU" dirty="0"/>
              <a:t>Файл</a:t>
            </a:r>
            <a:r>
              <a:rPr lang="en-US" dirty="0"/>
              <a:t># </a:t>
            </a:r>
            <a:r>
              <a:rPr lang="ru-RU" dirty="0"/>
              <a:t>– [Параметры] </a:t>
            </a:r>
            <a:r>
              <a:rPr lang="en-US" dirty="0"/>
              <a:t>– [</a:t>
            </a:r>
            <a:r>
              <a:rPr lang="ru-RU" dirty="0"/>
              <a:t>Текущая база данных</a:t>
            </a:r>
            <a:r>
              <a:rPr lang="en-US" dirty="0"/>
              <a:t>]</a:t>
            </a:r>
            <a:r>
              <a:rPr lang="ru-RU" dirty="0"/>
              <a:t> – </a:t>
            </a:r>
            <a:r>
              <a:rPr lang="en-US" dirty="0"/>
              <a:t>[</a:t>
            </a:r>
            <a:r>
              <a:rPr lang="ru-RU" dirty="0"/>
              <a:t>Навигация</a:t>
            </a:r>
            <a:r>
              <a:rPr lang="en-US" dirty="0"/>
              <a:t>] – [</a:t>
            </a:r>
            <a:r>
              <a:rPr lang="ru-RU" dirty="0"/>
              <a:t>Параметры навигации</a:t>
            </a:r>
            <a:r>
              <a:rPr lang="en-US" dirty="0"/>
              <a:t>]</a:t>
            </a:r>
            <a:r>
              <a:rPr lang="ru-RU" dirty="0"/>
              <a:t> -  </a:t>
            </a:r>
            <a:r>
              <a:rPr lang="en-US" dirty="0"/>
              <a:t>[</a:t>
            </a:r>
            <a:r>
              <a:rPr lang="ru-RU" dirty="0"/>
              <a:t>Категории/Тип объекта</a:t>
            </a:r>
            <a:r>
              <a:rPr lang="en-US" dirty="0"/>
              <a:t>] </a:t>
            </a:r>
            <a:r>
              <a:rPr lang="ru-RU" dirty="0"/>
              <a:t>;</a:t>
            </a:r>
          </a:p>
          <a:p>
            <a:r>
              <a:rPr lang="ru-RU" dirty="0"/>
              <a:t>Установить флажок  «Группы» для «Тип объекта»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07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428625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 smtClean="0"/>
              <a:t>Защита  путем создания файла MDE базы данных</a:t>
            </a:r>
            <a:endParaRPr lang="ru-RU" sz="38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2133600"/>
            <a:ext cx="8229600" cy="45307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3600" b="1" dirty="0" smtClean="0">
                <a:latin typeface="Arial" charset="0"/>
              </a:rPr>
              <a:t>	</a:t>
            </a:r>
            <a:r>
              <a:rPr lang="ru-RU" sz="2400" dirty="0" smtClean="0">
                <a:latin typeface="Arial" charset="0"/>
              </a:rPr>
              <a:t>Файл </a:t>
            </a:r>
            <a:r>
              <a:rPr lang="en-US" sz="2400" dirty="0" smtClean="0">
                <a:latin typeface="Arial" charset="0"/>
              </a:rPr>
              <a:t>ACC</a:t>
            </a:r>
            <a:r>
              <a:rPr lang="ru-RU" sz="2400" dirty="0" smtClean="0">
                <a:latin typeface="Arial" charset="0"/>
              </a:rPr>
              <a:t>DB, в котором хранится база данных</a:t>
            </a:r>
            <a:r>
              <a:rPr lang="en-US" sz="2400" dirty="0" smtClean="0">
                <a:latin typeface="Arial" charset="0"/>
              </a:rPr>
              <a:t> Access 20</a:t>
            </a:r>
            <a:r>
              <a:rPr lang="ru-RU" sz="2400" dirty="0" smtClean="0">
                <a:latin typeface="Arial" charset="0"/>
              </a:rPr>
              <a:t>16, может быть преобразован в файл </a:t>
            </a:r>
            <a:r>
              <a:rPr lang="en-US" sz="2400" dirty="0" smtClean="0">
                <a:latin typeface="Arial" charset="0"/>
              </a:rPr>
              <a:t>ACC</a:t>
            </a:r>
            <a:r>
              <a:rPr lang="ru-RU" sz="2400" dirty="0" smtClean="0">
                <a:latin typeface="Arial" charset="0"/>
              </a:rPr>
              <a:t>DE. В файле </a:t>
            </a:r>
            <a:r>
              <a:rPr lang="en-US" sz="2400" dirty="0" smtClean="0">
                <a:latin typeface="Arial" charset="0"/>
              </a:rPr>
              <a:t>ACC</a:t>
            </a:r>
            <a:r>
              <a:rPr lang="ru-RU" sz="2400" dirty="0" smtClean="0">
                <a:latin typeface="Arial" charset="0"/>
              </a:rPr>
              <a:t>DE весь программный код базы данных хранится в скомпилированном виде. Это исключает возможность внесения изменений в модули, формы и </a:t>
            </a:r>
            <a:r>
              <a:rPr lang="ru-RU" sz="2400" dirty="0" err="1" smtClean="0">
                <a:latin typeface="Arial" charset="0"/>
              </a:rPr>
              <a:t>отчеты</a:t>
            </a:r>
            <a:r>
              <a:rPr lang="ru-RU" sz="2400" dirty="0" smtClean="0">
                <a:latin typeface="Arial" charset="0"/>
              </a:rPr>
              <a:t> базы данных в режиме Конструктор  и, таким образом, частично защищает базу данных от несанкционированных изменений.</a:t>
            </a:r>
            <a:r>
              <a:rPr lang="ru-RU" sz="3600" dirty="0" smtClean="0"/>
              <a:t>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Franklin Gothic Book" pitchFamily="34" charset="0"/>
              </a:rPr>
              <a:t>Создание файла</a:t>
            </a:r>
            <a:r>
              <a:rPr lang="en-US" dirty="0" smtClean="0">
                <a:latin typeface="Franklin Gothic Book" pitchFamily="34" charset="0"/>
              </a:rPr>
              <a:t> ACCDE</a:t>
            </a:r>
            <a:r>
              <a:rPr lang="ru-RU" dirty="0" smtClean="0">
                <a:latin typeface="Franklin Gothic Book" pitchFamily="34" charset="0"/>
              </a:rPr>
              <a:t>  </a:t>
            </a:r>
            <a:endParaRPr lang="ru-RU" dirty="0" smtClean="0">
              <a:latin typeface="Franklin Gothic Boo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</a:t>
            </a:r>
            <a:r>
              <a:rPr lang="ru-RU" b="1" dirty="0" smtClean="0"/>
              <a:t>ACCDE</a:t>
            </a:r>
            <a:r>
              <a:rPr lang="ru-RU" dirty="0" smtClean="0"/>
              <a:t>   Расширение имени файла для файлов </a:t>
            </a:r>
            <a:r>
              <a:rPr lang="ru-RU" dirty="0" err="1" smtClean="0"/>
              <a:t>Office</a:t>
            </a:r>
            <a:r>
              <a:rPr lang="ru-RU" dirty="0" smtClean="0"/>
              <a:t> </a:t>
            </a:r>
            <a:r>
              <a:rPr lang="ru-RU" dirty="0" err="1" smtClean="0"/>
              <a:t>Access</a:t>
            </a:r>
            <a:r>
              <a:rPr lang="ru-RU" dirty="0" smtClean="0"/>
              <a:t> 2016, сохраняемых в режиме «только выполнение». В ACCDE-файлах удален исходный код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Basic</a:t>
            </a:r>
            <a:r>
              <a:rPr lang="ru-RU" dirty="0" smtClean="0"/>
              <a:t> для приложений (VBA) (VBA (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Basic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 err="1" smtClean="0"/>
              <a:t>Applications</a:t>
            </a:r>
            <a:r>
              <a:rPr lang="ru-RU" dirty="0" smtClean="0"/>
              <a:t>). Версия макроязыка программирования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Basic</a:t>
            </a:r>
            <a:r>
              <a:rPr lang="ru-RU" dirty="0" smtClean="0"/>
              <a:t>, используемая для программирования приложений для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 и поставляемая с некоторыми программами корпорации Майкрософт.). Пользователь ACCDE-файла может только выполнять, но не изменять программу на языке VBA. Расширение ACCDE заменяет расширение MDE.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В частности, пользователь не может создавать формы и отчеты.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макроса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700808"/>
            <a:ext cx="70567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lphaLcParenR"/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#Создание#  – !Макросы и код! - [Макрос];</a:t>
            </a:r>
            <a:endParaRPr lang="ru-RU" sz="32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выбрать  макрокоманду или  последовательность макрокоманд из поля со списком в столбце «Добавить новую макрокоманду», установить при необходимости аргументы макрокоманд;</a:t>
            </a:r>
            <a:endParaRPr lang="ru-RU" sz="32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файла </a:t>
            </a:r>
            <a:r>
              <a:rPr lang="en-US" dirty="0" smtClean="0"/>
              <a:t>ACCDE</a:t>
            </a:r>
            <a:endParaRPr lang="ru-RU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14350" indent="-51435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ru-RU" dirty="0" smtClean="0"/>
          </a:p>
          <a:p>
            <a:pPr marL="514350" indent="-51435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Открыть базу данных.</a:t>
            </a:r>
          </a:p>
          <a:p>
            <a:pPr marL="514350" indent="-51435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#</a:t>
            </a:r>
            <a:r>
              <a:rPr lang="ru-RU" dirty="0" smtClean="0"/>
              <a:t>Файл</a:t>
            </a:r>
            <a:r>
              <a:rPr lang="en-US" dirty="0" smtClean="0"/>
              <a:t>#</a:t>
            </a:r>
            <a:r>
              <a:rPr lang="ru-RU" dirty="0" smtClean="0"/>
              <a:t> - </a:t>
            </a:r>
            <a:r>
              <a:rPr lang="en-US" dirty="0" smtClean="0"/>
              <a:t>[</a:t>
            </a:r>
            <a:r>
              <a:rPr lang="ru-RU" dirty="0" smtClean="0"/>
              <a:t>Сохранить как</a:t>
            </a:r>
            <a:r>
              <a:rPr lang="en-US" dirty="0" smtClean="0"/>
              <a:t>] – [</a:t>
            </a:r>
            <a:r>
              <a:rPr lang="ru-RU" dirty="0" smtClean="0"/>
              <a:t>Сохранить базу данных как</a:t>
            </a:r>
            <a:r>
              <a:rPr lang="en-US" dirty="0" smtClean="0"/>
              <a:t>] </a:t>
            </a:r>
            <a:r>
              <a:rPr lang="ru-RU" dirty="0" smtClean="0"/>
              <a:t>– [Создать </a:t>
            </a:r>
            <a:r>
              <a:rPr lang="en-US" dirty="0" smtClean="0"/>
              <a:t>ACCDE</a:t>
            </a:r>
            <a:r>
              <a:rPr lang="ru-RU" dirty="0" smtClean="0"/>
              <a:t>].</a:t>
            </a:r>
            <a:endParaRPr lang="ru-RU" i="1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i="1" dirty="0" smtClean="0"/>
              <a:t>Примечание. Файл </a:t>
            </a:r>
            <a:r>
              <a:rPr lang="en-US" i="1" dirty="0" smtClean="0">
                <a:latin typeface="Cambria" pitchFamily="18" charset="0"/>
              </a:rPr>
              <a:t>ACC</a:t>
            </a:r>
            <a:r>
              <a:rPr lang="ru-RU" i="1" dirty="0" smtClean="0"/>
              <a:t>DE нельзя вновь преобразовать в MDB!  Поэтому, чтобы сохранить возможность внесения изменений в базе данных, перед преобразованием файла MDB в MDE нужно сохранить резервную копию файла MDB!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14678" y="2928934"/>
            <a:ext cx="2260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Конец</a:t>
            </a:r>
            <a:endParaRPr lang="ru-RU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ru-RU" dirty="0" smtClean="0"/>
              <a:t>Пример макроса в режиме Конструктор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17638"/>
            <a:ext cx="4192691" cy="48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макроса в режиме Конструктор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26946"/>
            <a:ext cx="6437335" cy="41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Запуск  макроса</a:t>
            </a:r>
            <a:endParaRPr lang="en-US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1000" y="1892300"/>
            <a:ext cx="84582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Запуск макроса может осуществляться:</a:t>
            </a:r>
          </a:p>
          <a:p>
            <a:pPr eaLnBrk="0" hangingPunct="0">
              <a:buFontTx/>
              <a:buBlip>
                <a:blip r:embed="rId2"/>
              </a:buBlip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автоматически при открытии БД;</a:t>
            </a:r>
          </a:p>
          <a:p>
            <a:pPr eaLnBrk="0" hangingPunct="0">
              <a:buFontTx/>
              <a:buBlip>
                <a:blip r:embed="rId2"/>
              </a:buBlip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при активизации специально созданной для запуска макроса кнопке управления. Кнопка может быть создана в форме или отчете;</a:t>
            </a:r>
          </a:p>
          <a:p>
            <a:pPr eaLnBrk="0" hangingPunct="0">
              <a:buFontTx/>
              <a:buBlip>
                <a:blip r:embed="rId2"/>
              </a:buBlip>
            </a:pPr>
            <a:r>
              <a:rPr lang="ru-RU" sz="3200">
                <a:latin typeface="Times New Roman" pitchFamily="18" charset="0"/>
                <a:cs typeface="Times New Roman" pitchFamily="18" charset="0"/>
              </a:rPr>
              <a:t>автоматически при возникновении определенного события в форме, отчете или в элементе управления типа поле или поле со списком.</a:t>
            </a:r>
          </a:p>
          <a:p>
            <a:pPr eaLnBrk="0" hangingPunct="0"/>
            <a:endParaRPr lang="ru-RU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автоматического запуска макроса при открытии БД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2276873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этого созданный макрос нужно сохранить с именем </a:t>
            </a:r>
            <a:r>
              <a:rPr lang="en-US" sz="3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AutoExec</a:t>
            </a:r>
            <a:r>
              <a:rPr lang="ru-RU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кнопки для запуска макроса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08059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Кнопки для запуска макроса могут быть созданы в формах и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отчетах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Для создания кнопки: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открыть форму или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режиме «Конструктор»;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используя элемент «Кнопка» панели элементов, создать кнопку в свободном поле формы или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отчета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последующего, происходящего под управлением Мастера, задания свойств кнопки выбрать: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[Разное] - [Выполнить макрос]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выбрать конкретный макрос (макрос должен быть заранее создан);</a:t>
            </a:r>
            <a:endParaRPr lang="ru-RU" sz="2400" dirty="0"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сохранить форму (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 кнопкой. Для этого сделать щелчок левой кнопкой мыши на пиктограмме «Сохранить» на панели быстрого доступа.</a:t>
            </a:r>
            <a:endParaRPr lang="ru-RU" sz="2400" dirty="0"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904</TotalTime>
  <Words>1605</Words>
  <Application>Microsoft Office PowerPoint</Application>
  <PresentationFormat>Экран (4:3)</PresentationFormat>
  <Paragraphs>175</Paragraphs>
  <Slides>41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3" baseType="lpstr">
      <vt:lpstr>Arial</vt:lpstr>
      <vt:lpstr>Calibri</vt:lpstr>
      <vt:lpstr>Cambria</vt:lpstr>
      <vt:lpstr>Franklin Gothic Book</vt:lpstr>
      <vt:lpstr>Garamond</vt:lpstr>
      <vt:lpstr>Perpetua</vt:lpstr>
      <vt:lpstr>Times New Roman</vt:lpstr>
      <vt:lpstr>Times New Roman CYR</vt:lpstr>
      <vt:lpstr>Wingdings</vt:lpstr>
      <vt:lpstr>Wingdings 2</vt:lpstr>
      <vt:lpstr>Справедливость</vt:lpstr>
      <vt:lpstr>Bitmap Image</vt:lpstr>
      <vt:lpstr>СУБД ACCESS</vt:lpstr>
      <vt:lpstr>Назначение макросов</vt:lpstr>
      <vt:lpstr>Виды макрокоманд в макросах</vt:lpstr>
      <vt:lpstr>Создание макроса</vt:lpstr>
      <vt:lpstr>Пример макроса в режиме Конструктор</vt:lpstr>
      <vt:lpstr>Пример макроса в режиме Конструктор</vt:lpstr>
      <vt:lpstr>Запуск  макроса</vt:lpstr>
      <vt:lpstr>Установка автоматического запуска макроса при открытии БД</vt:lpstr>
      <vt:lpstr>Создание кнопки для запуска макроса</vt:lpstr>
      <vt:lpstr>Средства запуска макроса </vt:lpstr>
      <vt:lpstr>Запуск макроса по событию</vt:lpstr>
      <vt:lpstr>Привязка макроса к событию</vt:lpstr>
      <vt:lpstr>Макрос с условием в форме (Office 2007)</vt:lpstr>
      <vt:lpstr>Варианты ответов</vt:lpstr>
      <vt:lpstr>Макрос с условием в форме (Office 2016)</vt:lpstr>
      <vt:lpstr>Использование модулей наVBA</vt:lpstr>
      <vt:lpstr>Использование модулей наVBA</vt:lpstr>
      <vt:lpstr>Открытие окна для разработки модулей на VBA</vt:lpstr>
      <vt:lpstr>Создание модуля</vt:lpstr>
      <vt:lpstr>Пример модуля</vt:lpstr>
      <vt:lpstr>Пример задачи, связанной с вводом данных в БД из внешней аппаратуры</vt:lpstr>
      <vt:lpstr>Интерфейс пользователя</vt:lpstr>
      <vt:lpstr>Алгоритм решения</vt:lpstr>
      <vt:lpstr>Пример запуска exe-модуля из модуля VBA</vt:lpstr>
      <vt:lpstr>Пример ввода данных в БД из файла</vt:lpstr>
      <vt:lpstr>Пример задачи, связанной с необходимостью автоматической корректировки данных о запасах на складе по результатам продаж</vt:lpstr>
      <vt:lpstr>Пример использования модулей на VBA</vt:lpstr>
      <vt:lpstr>Модуль учета продаж</vt:lpstr>
      <vt:lpstr>Операторы перерасчета остатка на складе</vt:lpstr>
      <vt:lpstr>СУБД  ACCESS</vt:lpstr>
      <vt:lpstr>Способы защиты информации</vt:lpstr>
      <vt:lpstr>Защита базы данных (accdb-файла) с помощью пароля</vt:lpstr>
      <vt:lpstr>Снятие пароля базы данных</vt:lpstr>
      <vt:lpstr>Сокрытие объектов в окне базы данных</vt:lpstr>
      <vt:lpstr>Открытие скрытых объектов</vt:lpstr>
      <vt:lpstr>Скрытие области навигации</vt:lpstr>
      <vt:lpstr>Открытие скрытой области навигации</vt:lpstr>
      <vt:lpstr>Защита  путем создания файла MDE базы данных</vt:lpstr>
      <vt:lpstr>Создание файла ACCDE  </vt:lpstr>
      <vt:lpstr>Создание файла ACCDE</vt:lpstr>
      <vt:lpstr>Презентация PowerPoint</vt:lpstr>
    </vt:vector>
  </TitlesOfParts>
  <Company>SPbSPU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 ACCESS</dc:title>
  <dc:creator>TVS</dc:creator>
  <cp:lastModifiedBy>Владимир</cp:lastModifiedBy>
  <cp:revision>74</cp:revision>
  <dcterms:created xsi:type="dcterms:W3CDTF">2004-11-14T20:41:56Z</dcterms:created>
  <dcterms:modified xsi:type="dcterms:W3CDTF">2017-11-29T07:10:20Z</dcterms:modified>
</cp:coreProperties>
</file>