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8" r:id="rId9"/>
    <p:sldId id="343" r:id="rId10"/>
    <p:sldId id="333" r:id="rId11"/>
    <p:sldId id="340" r:id="rId12"/>
    <p:sldId id="334" r:id="rId13"/>
    <p:sldId id="341" r:id="rId14"/>
    <p:sldId id="335" r:id="rId15"/>
    <p:sldId id="336" r:id="rId16"/>
    <p:sldId id="337" r:id="rId17"/>
    <p:sldId id="345" r:id="rId18"/>
    <p:sldId id="346" r:id="rId19"/>
    <p:sldId id="344" r:id="rId20"/>
    <p:sldId id="324" r:id="rId21"/>
    <p:sldId id="257" r:id="rId22"/>
    <p:sldId id="323" r:id="rId23"/>
    <p:sldId id="271" r:id="rId24"/>
    <p:sldId id="291" r:id="rId25"/>
    <p:sldId id="292" r:id="rId26"/>
    <p:sldId id="298" r:id="rId27"/>
    <p:sldId id="293" r:id="rId28"/>
    <p:sldId id="258" r:id="rId29"/>
    <p:sldId id="259" r:id="rId30"/>
    <p:sldId id="273" r:id="rId31"/>
    <p:sldId id="275" r:id="rId32"/>
    <p:sldId id="260" r:id="rId33"/>
    <p:sldId id="276" r:id="rId34"/>
    <p:sldId id="274" r:id="rId35"/>
    <p:sldId id="261" r:id="rId36"/>
    <p:sldId id="278" r:id="rId37"/>
    <p:sldId id="281" r:id="rId38"/>
    <p:sldId id="280" r:id="rId39"/>
    <p:sldId id="277" r:id="rId40"/>
    <p:sldId id="294" r:id="rId41"/>
    <p:sldId id="295" r:id="rId42"/>
    <p:sldId id="296" r:id="rId43"/>
    <p:sldId id="297" r:id="rId44"/>
    <p:sldId id="262" r:id="rId45"/>
    <p:sldId id="282" r:id="rId46"/>
    <p:sldId id="263" r:id="rId47"/>
    <p:sldId id="284" r:id="rId48"/>
    <p:sldId id="285" r:id="rId49"/>
    <p:sldId id="286" r:id="rId50"/>
    <p:sldId id="287" r:id="rId51"/>
    <p:sldId id="264" r:id="rId52"/>
    <p:sldId id="288" r:id="rId53"/>
    <p:sldId id="265" r:id="rId54"/>
    <p:sldId id="283" r:id="rId55"/>
    <p:sldId id="319" r:id="rId56"/>
    <p:sldId id="266" r:id="rId57"/>
    <p:sldId id="289" r:id="rId58"/>
    <p:sldId id="267" r:id="rId59"/>
    <p:sldId id="268" r:id="rId60"/>
    <p:sldId id="269" r:id="rId61"/>
    <p:sldId id="270" r:id="rId62"/>
    <p:sldId id="299" r:id="rId63"/>
    <p:sldId id="309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 autoAdjust="0"/>
    <p:restoredTop sz="94660" autoAdjust="0"/>
  </p:normalViewPr>
  <p:slideViewPr>
    <p:cSldViewPr>
      <p:cViewPr varScale="1">
        <p:scale>
          <a:sx n="63" d="100"/>
          <a:sy n="63" d="100"/>
        </p:scale>
        <p:origin x="7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BCF6EAC-4634-43EF-A726-8293FD885ED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F5721-3E54-439B-BD10-4543458BCE9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760E0-A5EF-47A1-9C5A-25CB45AFD7D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5B2E4-113D-4E3D-BA57-B989C5C4620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0967A-1BC9-4FF1-BAEE-FE58D20AADE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C4FDF-FE20-4ACB-9E99-9B932076EBB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3B639-4E20-495E-A16D-C6CEE3F63BB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62905-B6BD-4112-8B34-CF2405CAF20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C7517-A640-4457-ADE1-63526B31F6CF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0E322-91CC-447C-8C64-FDF641380D6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1C518-3C2D-4F7B-90FB-B52863066B6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9F5853A-5911-4B2F-BA1C-225039688AF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7" r:id="rId2"/>
    <p:sldLayoutId id="2147483785" r:id="rId3"/>
    <p:sldLayoutId id="2147483778" r:id="rId4"/>
    <p:sldLayoutId id="2147483779" r:id="rId5"/>
    <p:sldLayoutId id="2147483780" r:id="rId6"/>
    <p:sldLayoutId id="2147483781" r:id="rId7"/>
    <p:sldLayoutId id="2147483786" r:id="rId8"/>
    <p:sldLayoutId id="2147483787" r:id="rId9"/>
    <p:sldLayoutId id="2147483782" r:id="rId10"/>
    <p:sldLayoutId id="21474837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../Tutorial/Access/&#1050;&#1045;&#1049;.accd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../Tutorial/Access/&#1050;&#1045;&#1049;.accd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Tutorial/Access/&#1050;&#1045;&#1049;.accdb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../Tutorial/Access/&#1050;&#1045;&#1049;.accd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Tutorial/Access/&#1050;&#1045;&#1049;.accdb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Tutorial/Access/sess_2.accdb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../Tutorial/Access/sess_2.accd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../Tutorial/Access/sess_2.accdb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../Tutorial/Access/sess_2.accdb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Tutorial/Access/sess_2.accdb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../Tutorial/Access/sess_2.accdb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Tutorial/Access/sess_2.accdb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Tutorial/Access/sess_2.accdb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../Tutorial/Access/sess_2.accdb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../Tutorial/Access/sess_2.accdb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../Tutorial/Access/sess_2.accdb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../Tutorial/Access/sess_2.accdb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../Tutorial/Access/sess_2.accdb" TargetMode="Externa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Tutorial/Access/&#1050;&#1045;&#1049;.accd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../Tutorial/Access/sess_2.accdb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../Tutorial/Access/sess_2.accdb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../../Program%20Files/Microsoft%20Office/OFFICE11/MSACCESS.EXE" TargetMode="External"/><Relationship Id="rId2" Type="http://schemas.openxmlformats.org/officeDocument/2006/relationships/hyperlink" Target="sess_1.mdb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../../Program%20Files/Microsoft%20Office/OFFICE11/MSACCESS.EXE" TargetMode="External"/><Relationship Id="rId2" Type="http://schemas.openxmlformats.org/officeDocument/2006/relationships/hyperlink" Target="sess_1.mdb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Конструирование запросов,</a:t>
            </a:r>
            <a:endParaRPr lang="en-US" dirty="0" smtClean="0"/>
          </a:p>
          <a:p>
            <a:r>
              <a:rPr lang="ru-RU" dirty="0" smtClean="0"/>
              <a:t>сложных форм </a:t>
            </a:r>
            <a:r>
              <a:rPr lang="ru-RU" dirty="0"/>
              <a:t>и </a:t>
            </a:r>
            <a:r>
              <a:rPr lang="ru-RU" dirty="0" smtClean="0"/>
              <a:t>отчётов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/>
          <a:p>
            <a:r>
              <a:rPr lang="ru-RU" sz="4800" smtClean="0"/>
              <a:t>СУБД  </a:t>
            </a:r>
            <a:r>
              <a:rPr sz="4800" smtClean="0"/>
              <a:t>Access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443663" y="5661025"/>
            <a:ext cx="23145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ru-RU"/>
              <a:t>Автор: Тутыгин В.С.</a:t>
            </a:r>
            <a:endParaRPr lang="en-US"/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</a:rPr>
              <a:t>Указания по созданию сложного отчета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2089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sz="2200" dirty="0"/>
              <a:t>7. Создайте в режиме «Мастер запросов» запрос «Счет» для последующего создания на его основе Отчета «Счет», включив в него поля из таблиц, необходимые для Отчета «Счет»: поля </a:t>
            </a:r>
            <a:r>
              <a:rPr lang="ru-RU" sz="2200" dirty="0" err="1"/>
              <a:t>КодПродажи</a:t>
            </a:r>
            <a:r>
              <a:rPr lang="ru-RU" sz="2200" dirty="0"/>
              <a:t>, </a:t>
            </a:r>
            <a:r>
              <a:rPr lang="ru-RU" sz="2200" dirty="0" err="1"/>
              <a:t>КодТовара</a:t>
            </a:r>
            <a:r>
              <a:rPr lang="ru-RU" sz="2200" dirty="0"/>
              <a:t>, Количество из таблицы </a:t>
            </a:r>
            <a:r>
              <a:rPr lang="ru-RU" sz="2200" dirty="0" err="1"/>
              <a:t>ТоварыПродажи</a:t>
            </a:r>
            <a:r>
              <a:rPr lang="ru-RU" sz="2200" dirty="0"/>
              <a:t>, поля </a:t>
            </a:r>
            <a:r>
              <a:rPr lang="ru-RU" sz="2200" dirty="0" err="1"/>
              <a:t>МаркаТовара</a:t>
            </a:r>
            <a:r>
              <a:rPr lang="ru-RU" sz="2200" dirty="0"/>
              <a:t>, Цена из таблицы </a:t>
            </a:r>
            <a:r>
              <a:rPr lang="ru-RU" sz="2200" dirty="0" smtClean="0"/>
              <a:t>Товары. Возможно включить поля </a:t>
            </a:r>
            <a:r>
              <a:rPr lang="ru-RU" sz="2200" dirty="0"/>
              <a:t>Фамилия продавца и Фамилия покупателя из таблиц Продавцы и Покупатели. </a:t>
            </a:r>
          </a:p>
          <a:p>
            <a:r>
              <a:rPr lang="ru-RU" sz="2200" dirty="0"/>
              <a:t>8. </a:t>
            </a:r>
            <a:r>
              <a:rPr lang="ru-RU" sz="2200" dirty="0" smtClean="0"/>
              <a:t>Установите </a:t>
            </a:r>
            <a:r>
              <a:rPr lang="ru-RU" sz="2200" dirty="0"/>
              <a:t>в запросе условие отбора по полю </a:t>
            </a:r>
            <a:r>
              <a:rPr lang="ru-RU" sz="2200" dirty="0" err="1"/>
              <a:t>КодПродажи</a:t>
            </a:r>
            <a:r>
              <a:rPr lang="ru-RU" sz="2200" dirty="0"/>
              <a:t>. Для этого в графу Условие отбора запишите: [Введите код продажи]. </a:t>
            </a:r>
          </a:p>
          <a:p>
            <a:r>
              <a:rPr lang="ru-RU" sz="2200" dirty="0"/>
              <a:t>9. Создайте в режиме «Мастер отчетов» Отчет на основе запроса «Счет».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30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</a:rPr>
              <a:t>Обновление суммы </a:t>
            </a:r>
            <a:r>
              <a:rPr lang="ru-RU" sz="3200" dirty="0" smtClean="0">
                <a:solidFill>
                  <a:srgbClr val="FF0000"/>
                </a:solidFill>
              </a:rPr>
              <a:t>сделки*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83671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обновления суммы сделки создайте </a:t>
            </a:r>
            <a:r>
              <a:rPr lang="ru-RU" dirty="0" smtClean="0"/>
              <a:t>макрос и кнопку его запуска в форме.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44" y="1628800"/>
            <a:ext cx="8534836" cy="271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644" y="5085184"/>
            <a:ext cx="85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 Выполняется по желанию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29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Создание сложного отчёта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08762" y="1447800"/>
            <a:ext cx="8927734" cy="5149552"/>
          </a:xfrm>
        </p:spPr>
        <p:txBody>
          <a:bodyPr/>
          <a:lstStyle/>
          <a:p>
            <a:pPr marL="0" indent="0">
              <a:buNone/>
            </a:pPr>
            <a:r>
              <a:rPr lang="ru-RU" sz="2200" dirty="0" smtClean="0">
                <a:latin typeface="Arial" charset="0"/>
              </a:rPr>
              <a:t>1.Создайте </a:t>
            </a:r>
            <a:r>
              <a:rPr lang="ru-RU" sz="2200" dirty="0">
                <a:latin typeface="Arial" charset="0"/>
              </a:rPr>
              <a:t>запрос «Счет» с </a:t>
            </a:r>
            <a:r>
              <a:rPr lang="ru-RU" sz="2200" dirty="0" smtClean="0">
                <a:latin typeface="Arial" charset="0"/>
              </a:rPr>
              <a:t>вычисляемым полем и параметром.</a:t>
            </a:r>
            <a:endParaRPr lang="ru-RU" sz="2200" dirty="0">
              <a:latin typeface="Arial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latin typeface="Arial" charset="0"/>
              </a:rPr>
              <a:t>2.  </a:t>
            </a:r>
            <a:r>
              <a:rPr lang="ru-RU" sz="2200" dirty="0" smtClean="0">
                <a:latin typeface="Arial" charset="0"/>
              </a:rPr>
              <a:t>Запустите </a:t>
            </a:r>
            <a:r>
              <a:rPr lang="ru-RU" sz="2200" dirty="0">
                <a:latin typeface="Arial" charset="0"/>
              </a:rPr>
              <a:t>Мастер отчётов и </a:t>
            </a:r>
            <a:r>
              <a:rPr lang="ru-RU" sz="2200" dirty="0" smtClean="0">
                <a:latin typeface="Arial" charset="0"/>
              </a:rPr>
              <a:t>внесите </a:t>
            </a:r>
            <a:r>
              <a:rPr lang="ru-RU" sz="2200" dirty="0">
                <a:latin typeface="Arial" charset="0"/>
              </a:rPr>
              <a:t>нужные поля в отчёт из </a:t>
            </a:r>
            <a:r>
              <a:rPr lang="ru-RU" sz="2200" dirty="0" smtClean="0">
                <a:latin typeface="Arial" charset="0"/>
              </a:rPr>
              <a:t>запроса Счет.</a:t>
            </a:r>
            <a:endParaRPr lang="ru-RU" sz="2200" dirty="0">
              <a:latin typeface="Arial" charset="0"/>
            </a:endParaRPr>
          </a:p>
          <a:p>
            <a:pPr marL="514350" indent="-514350">
              <a:buAutoNum type="arabicPeriod" startAt="3"/>
            </a:pPr>
            <a:r>
              <a:rPr lang="ru-RU" sz="2200" dirty="0">
                <a:latin typeface="Arial" charset="0"/>
              </a:rPr>
              <a:t>В режиме пошагового выполнения указаний Мастера отчётов </a:t>
            </a:r>
            <a:r>
              <a:rPr lang="ru-RU" sz="2200" dirty="0" smtClean="0">
                <a:latin typeface="Arial" charset="0"/>
              </a:rPr>
              <a:t>измените </a:t>
            </a:r>
            <a:r>
              <a:rPr lang="ru-RU" sz="2200" dirty="0">
                <a:latin typeface="Arial" charset="0"/>
              </a:rPr>
              <a:t>(</a:t>
            </a:r>
            <a:r>
              <a:rPr lang="ru-RU" sz="2200" dirty="0" smtClean="0">
                <a:latin typeface="Arial" charset="0"/>
              </a:rPr>
              <a:t>добавьте) </a:t>
            </a:r>
            <a:r>
              <a:rPr lang="ru-RU" sz="2200" dirty="0">
                <a:latin typeface="Arial" charset="0"/>
              </a:rPr>
              <a:t>уровень группировки, на следующем шаге  </a:t>
            </a:r>
            <a:r>
              <a:rPr lang="ru-RU" sz="2200" dirty="0" smtClean="0">
                <a:latin typeface="Arial" charset="0"/>
              </a:rPr>
              <a:t>активируйте </a:t>
            </a:r>
            <a:r>
              <a:rPr lang="ru-RU" sz="2200" dirty="0">
                <a:latin typeface="Arial" charset="0"/>
              </a:rPr>
              <a:t>кнопку Итоги.</a:t>
            </a:r>
          </a:p>
          <a:p>
            <a:pPr marL="0" indent="0">
              <a:buNone/>
            </a:pPr>
            <a:r>
              <a:rPr lang="ru-RU" sz="2200" dirty="0">
                <a:latin typeface="Arial" charset="0"/>
              </a:rPr>
              <a:t>4.   </a:t>
            </a:r>
            <a:r>
              <a:rPr lang="ru-RU" sz="2200" dirty="0" smtClean="0">
                <a:latin typeface="Arial" charset="0"/>
              </a:rPr>
              <a:t>Установите флажок Стоимость </a:t>
            </a:r>
            <a:r>
              <a:rPr lang="en-US" sz="2200" dirty="0" smtClean="0">
                <a:latin typeface="Arial" charset="0"/>
              </a:rPr>
              <a:t>Sum </a:t>
            </a:r>
            <a:r>
              <a:rPr lang="ru-RU" sz="2200" dirty="0" smtClean="0">
                <a:latin typeface="Arial" charset="0"/>
              </a:rPr>
              <a:t>на </a:t>
            </a:r>
            <a:r>
              <a:rPr lang="ru-RU" sz="2200" dirty="0">
                <a:latin typeface="Arial" charset="0"/>
              </a:rPr>
              <a:t>панели Итоги</a:t>
            </a:r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00" y="1852067"/>
            <a:ext cx="819871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7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778098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Создание сложного отчёта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1268760"/>
            <a:ext cx="8319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Доработайте отчет в режиме Конструктор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25" y="1988499"/>
            <a:ext cx="8616659" cy="467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1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Создание сложного отчета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8712968" cy="514955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Отредактируйте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отчёта</a:t>
            </a:r>
          </a:p>
          <a:p>
            <a:pPr marL="514350" indent="-514350"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1" y="2366392"/>
            <a:ext cx="8712968" cy="3312368"/>
          </a:xfrm>
          <a:prstGeom prst="rect">
            <a:avLst/>
          </a:prstGeom>
        </p:spPr>
      </p:pic>
      <p:pic>
        <p:nvPicPr>
          <p:cNvPr id="6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942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70609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Создание сложного отчета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8712968" cy="5149552"/>
          </a:xfrm>
        </p:spPr>
        <p:txBody>
          <a:bodyPr/>
          <a:lstStyle/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1268760"/>
            <a:ext cx="8247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sz="2400" dirty="0"/>
              <a:t>10. Доработайте Отчет «Счет» в режиме «Конструктор» по </a:t>
            </a:r>
            <a:r>
              <a:rPr lang="ru-RU" sz="2400" dirty="0" smtClean="0"/>
              <a:t>образцу, приведенному на следующем слайде.</a:t>
            </a:r>
            <a:endParaRPr lang="ru-RU" sz="2400" dirty="0"/>
          </a:p>
          <a:p>
            <a:r>
              <a:rPr lang="ru-RU" sz="2400" dirty="0" smtClean="0"/>
              <a:t>Для </a:t>
            </a:r>
            <a:r>
              <a:rPr lang="ru-RU" sz="2400" dirty="0"/>
              <a:t>формирования макета счета используйте файл rekvizit.doc и файл с логотипом магазина КЕЙ.bmp. Для автоматического </a:t>
            </a:r>
            <a:r>
              <a:rPr lang="ru-RU" sz="2400" dirty="0" smtClean="0"/>
              <a:t>формирования </a:t>
            </a:r>
            <a:r>
              <a:rPr lang="ru-RU" sz="2400" dirty="0"/>
              <a:t>даты создайте элемент «Поле» и запишите в поле выражение =</a:t>
            </a:r>
            <a:r>
              <a:rPr lang="ru-RU" sz="2400" dirty="0" err="1"/>
              <a:t>Date</a:t>
            </a:r>
            <a:r>
              <a:rPr lang="ru-RU" sz="2400" dirty="0"/>
              <a:t>(). Создайте кнопку управления «Оформить счет» </a:t>
            </a:r>
          </a:p>
          <a:p>
            <a:r>
              <a:rPr lang="ru-RU" sz="2400" dirty="0"/>
              <a:t>11. Кнопка «Оформить счет» должна запускать макрос, открывающий </a:t>
            </a:r>
            <a:r>
              <a:rPr lang="ru-RU" sz="2400" dirty="0" smtClean="0"/>
              <a:t>отчет</a:t>
            </a:r>
            <a:r>
              <a:rPr lang="en-US" sz="2400" dirty="0"/>
              <a:t> </a:t>
            </a:r>
            <a:r>
              <a:rPr lang="ru-RU" sz="2400" dirty="0" smtClean="0"/>
              <a:t>Счет.</a:t>
            </a:r>
            <a:r>
              <a:rPr lang="ru-RU" sz="2400" dirty="0" smtClean="0"/>
              <a:t> 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54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solidFill>
                  <a:srgbClr val="FF0000"/>
                </a:solidFill>
              </a:rPr>
              <a:t>Завершение оформления отчета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mtClean="0"/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99" y="1585911"/>
            <a:ext cx="8271276" cy="4184293"/>
          </a:xfrm>
          <a:prstGeom prst="rect">
            <a:avLst/>
          </a:prstGeom>
        </p:spPr>
      </p:pic>
      <p:pic>
        <p:nvPicPr>
          <p:cNvPr id="6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51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Добавление рисунка или эмблемы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- !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управления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– [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изображение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– [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Указать путь к файлу рисунка или эмблемы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Указать курсором мыши рамку, в которую должен быть помещён рисунок.</a:t>
            </a:r>
          </a:p>
        </p:txBody>
      </p:sp>
    </p:spTree>
    <p:extLst>
      <p:ext uri="{BB962C8B-B14F-4D97-AF65-F5344CB8AC3E}">
        <p14:creationId xmlns:p14="http://schemas.microsoft.com/office/powerpoint/2010/main" val="38724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Добавление текстового фрагмента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Выделить и скопировать фрагмент текста в приложении </a:t>
            </a:r>
            <a:r>
              <a:rPr lang="en-US" dirty="0" smtClean="0"/>
              <a:t>Word</a:t>
            </a:r>
            <a:r>
              <a:rPr lang="ru-RU" dirty="0" smtClean="0"/>
              <a:t> в буфер хранения.</a:t>
            </a:r>
          </a:p>
          <a:p>
            <a:pPr marL="514350" indent="-514350">
              <a:buAutoNum type="arabicPeriod"/>
            </a:pPr>
            <a:r>
              <a:rPr lang="ru-RU" dirty="0" smtClean="0"/>
              <a:t>Открыть отчёт в режиме Конструктор.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Выделить область, в которую должен быть помещён текст: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smtClean="0"/>
              <a:t> - !</a:t>
            </a:r>
            <a:r>
              <a:rPr lang="ru-RU" dirty="0" smtClean="0"/>
              <a:t>Элементы управления</a:t>
            </a:r>
            <a:r>
              <a:rPr lang="en-US" dirty="0" smtClean="0"/>
              <a:t>! – [</a:t>
            </a:r>
            <a:r>
              <a:rPr lang="ru-RU" dirty="0" smtClean="0"/>
              <a:t>Надпись</a:t>
            </a:r>
            <a:r>
              <a:rPr lang="en-US" dirty="0" smtClean="0"/>
              <a:t>] – {</a:t>
            </a:r>
            <a:r>
              <a:rPr lang="ru-RU" dirty="0" smtClean="0"/>
              <a:t>Указать курсором мыши область, в которую должен быть внесён текст</a:t>
            </a:r>
            <a:r>
              <a:rPr lang="en-US" dirty="0" smtClean="0"/>
              <a:t>}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Вставить текст из буфера хранения.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9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Конструирование 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60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Пример </a:t>
            </a:r>
            <a:r>
              <a:rPr lang="ru-RU" dirty="0" smtClean="0">
                <a:solidFill>
                  <a:srgbClr val="FF0000"/>
                </a:solidFill>
              </a:rPr>
              <a:t>РБД</a:t>
            </a:r>
            <a:r>
              <a:rPr lang="ru-RU" dirty="0" smtClean="0">
                <a:solidFill>
                  <a:srgbClr val="FF0000"/>
                </a:solidFill>
              </a:rPr>
              <a:t>, использующей сложные формы и отчеты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23" y="1447800"/>
            <a:ext cx="8022281" cy="47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Основные объекты базы данных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28688" y="2214563"/>
            <a:ext cx="7772400" cy="3302669"/>
          </a:xfrm>
        </p:spPr>
        <p:txBody>
          <a:bodyPr/>
          <a:lstStyle/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dirty="0" smtClean="0"/>
              <a:t> </a:t>
            </a:r>
            <a:r>
              <a:rPr lang="ru-RU" sz="2800" dirty="0" smtClean="0"/>
              <a:t>Таблицы (</a:t>
            </a:r>
            <a:r>
              <a:rPr lang="en-US" sz="2800" dirty="0" smtClean="0"/>
              <a:t>Tables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en-US" sz="2800" smtClean="0"/>
              <a:t> </a:t>
            </a:r>
            <a:r>
              <a:rPr lang="ru-RU" sz="2800" smtClean="0"/>
              <a:t>Запросы </a:t>
            </a:r>
            <a:r>
              <a:rPr lang="ru-RU" sz="2800" dirty="0" smtClean="0"/>
              <a:t>(</a:t>
            </a:r>
            <a:r>
              <a:rPr lang="en-US" sz="2800" dirty="0" smtClean="0"/>
              <a:t>Queries</a:t>
            </a:r>
            <a:r>
              <a:rPr lang="ru-RU" sz="2800" dirty="0" smtClean="0"/>
              <a:t>)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z="2800" dirty="0" smtClean="0"/>
              <a:t> Формы (</a:t>
            </a:r>
            <a:r>
              <a:rPr lang="en-US" sz="2800" dirty="0" smtClean="0"/>
              <a:t>Forms</a:t>
            </a:r>
            <a:r>
              <a:rPr lang="ru-RU" sz="2800" dirty="0" smtClean="0"/>
              <a:t>)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z="2800" dirty="0" smtClean="0"/>
              <a:t> Отчёты (</a:t>
            </a:r>
            <a:r>
              <a:rPr lang="en-US" sz="2800" dirty="0" smtClean="0"/>
              <a:t>Reports</a:t>
            </a:r>
            <a:r>
              <a:rPr lang="ru-RU" sz="2800" dirty="0" smtClean="0"/>
              <a:t>)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z="2800" dirty="0" smtClean="0"/>
              <a:t> Макросы (</a:t>
            </a:r>
            <a:r>
              <a:rPr lang="en-US" sz="2800" dirty="0" smtClean="0"/>
              <a:t>Macros</a:t>
            </a:r>
            <a:r>
              <a:rPr lang="ru-RU" sz="2800" dirty="0" smtClean="0"/>
              <a:t>)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z="2800" dirty="0" smtClean="0"/>
              <a:t> Модули (</a:t>
            </a:r>
            <a:r>
              <a:rPr lang="en-US" sz="2800" dirty="0" smtClean="0"/>
              <a:t>Modules</a:t>
            </a:r>
            <a:r>
              <a:rPr lang="ru-RU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98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143000"/>
          </a:xfrm>
        </p:spPr>
        <p:txBody>
          <a:bodyPr/>
          <a:lstStyle/>
          <a:p>
            <a:pPr algn="ctr"/>
            <a:r>
              <a:rPr lang="ru-RU" sz="3400" smtClean="0">
                <a:solidFill>
                  <a:srgbClr val="0066FF"/>
                </a:solidFill>
              </a:rPr>
              <a:t>Назначение запросов</a:t>
            </a:r>
            <a:endParaRPr lang="en-US" sz="3400" smtClean="0">
              <a:solidFill>
                <a:srgbClr val="0066FF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28625" y="1643063"/>
            <a:ext cx="81534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ru-RU" sz="2800">
                <a:latin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Запросы обеспечивают простой доступ к определенному подмножеству записей одной или нескольких таблиц;</a:t>
            </a:r>
          </a:p>
          <a:p>
            <a:pPr eaLnBrk="0" hangingPunct="0">
              <a:buFontTx/>
              <a:buBlip>
                <a:blip r:embed="rId2"/>
              </a:buBlip>
            </a:pPr>
            <a:r>
              <a:rPr lang="ru-RU" sz="2800">
                <a:latin typeface="Times New Roman" pitchFamily="18" charset="0"/>
              </a:rPr>
              <a:t> В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запросе можно создать вычисляемые поля, которых нет в таблицах, указать условия сортировки и отбора записей;</a:t>
            </a:r>
          </a:p>
          <a:p>
            <a:pPr eaLnBrk="0" hangingPunct="0">
              <a:buFontTx/>
              <a:buBlip>
                <a:blip r:embed="rId2"/>
              </a:buBlip>
            </a:pPr>
            <a:r>
              <a:rPr lang="ru-RU" sz="2800">
                <a:latin typeface="Times New Roman" pitchFamily="18" charset="0"/>
              </a:rPr>
              <a:t> Н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а основе запроса можно производить не только выборку, но удаление и обновление записей;</a:t>
            </a:r>
          </a:p>
        </p:txBody>
      </p:sp>
      <p:pic>
        <p:nvPicPr>
          <p:cNvPr id="7172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 smtClean="0">
                <a:solidFill>
                  <a:srgbClr val="0066FF"/>
                </a:solidFill>
              </a:rPr>
              <a:t>Структура БД «Обучение»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1520" y="1700808"/>
            <a:ext cx="870377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 smtClean="0">
                <a:solidFill>
                  <a:srgbClr val="0066FF"/>
                </a:solidFill>
              </a:rPr>
              <a:t>Средства создания запросов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8625" y="157162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mtClean="0"/>
              <a:t>Запрос может быть создан: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lang="ru-RU" smtClean="0"/>
              <a:t>С помощью Мастера запросов;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lang="ru-RU" smtClean="0"/>
              <a:t>В режиме Конструктор ;</a:t>
            </a:r>
            <a:endParaRPr lang="en-US" smtClean="0"/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lang="ru-RU" smtClean="0"/>
              <a:t>Средствами языка </a:t>
            </a:r>
            <a:r>
              <a:rPr lang="en-US" smtClean="0"/>
              <a:t>SQL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Создание запроса с помощью Мастера</a:t>
            </a:r>
            <a:endParaRPr lang="en-US" smtClean="0"/>
          </a:p>
        </p:txBody>
      </p:sp>
      <p:sp>
        <p:nvSpPr>
          <p:cNvPr id="8195" name="Содержимое 2"/>
          <p:cNvSpPr>
            <a:spLocks noGrp="1"/>
          </p:cNvSpPr>
          <p:nvPr>
            <p:ph sz="quarter" idx="1"/>
          </p:nvPr>
        </p:nvSpPr>
        <p:spPr>
          <a:xfrm>
            <a:off x="428625" y="1643063"/>
            <a:ext cx="8229600" cy="4643437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dirty="0" smtClean="0"/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#</a:t>
            </a:r>
            <a:r>
              <a:rPr lang="ru-RU" dirty="0" smtClean="0"/>
              <a:t>Создание</a:t>
            </a:r>
            <a:r>
              <a:rPr lang="en-US" dirty="0" smtClean="0"/>
              <a:t># - !</a:t>
            </a:r>
            <a:r>
              <a:rPr lang="ru-RU" dirty="0" smtClean="0"/>
              <a:t>Запросы</a:t>
            </a:r>
            <a:r>
              <a:rPr lang="en-US" dirty="0" smtClean="0"/>
              <a:t>! – [</a:t>
            </a:r>
            <a:r>
              <a:rPr lang="ru-RU" dirty="0" smtClean="0"/>
              <a:t>Мастер запросов</a:t>
            </a:r>
            <a:r>
              <a:rPr lang="en-US" dirty="0" smtClean="0"/>
              <a:t>]</a:t>
            </a:r>
            <a:r>
              <a:rPr lang="ru-RU" dirty="0" smtClean="0"/>
              <a:t>;</a:t>
            </a:r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Во всплывающем окне «Новый запрос» выбрать «Простой запрос»;</a:t>
            </a:r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Во всплывающем окне «Создание простых запросов» последовательно указать таблицы (запросы)-источники данных и их поля.</a:t>
            </a:r>
            <a:endParaRPr lang="en-US" dirty="0" smtClean="0"/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Создание запроса в режиме Конструктор </a:t>
            </a:r>
            <a:endParaRPr lang="en-US" smtClean="0"/>
          </a:p>
        </p:txBody>
      </p:sp>
      <p:sp>
        <p:nvSpPr>
          <p:cNvPr id="9219" name="Содержимое 2"/>
          <p:cNvSpPr>
            <a:spLocks noGrp="1"/>
          </p:cNvSpPr>
          <p:nvPr>
            <p:ph sz="quarter" idx="1"/>
          </p:nvPr>
        </p:nvSpPr>
        <p:spPr>
          <a:xfrm>
            <a:off x="214313" y="1600200"/>
            <a:ext cx="8472487" cy="4530725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#</a:t>
            </a:r>
            <a:r>
              <a:rPr lang="ru-RU" dirty="0" smtClean="0"/>
              <a:t>Создание</a:t>
            </a:r>
            <a:r>
              <a:rPr lang="en-US" dirty="0" smtClean="0"/>
              <a:t># - !</a:t>
            </a:r>
            <a:r>
              <a:rPr lang="ru-RU" dirty="0" smtClean="0"/>
              <a:t>Запросы</a:t>
            </a:r>
            <a:r>
              <a:rPr lang="en-US" dirty="0" smtClean="0"/>
              <a:t>! – [</a:t>
            </a:r>
            <a:r>
              <a:rPr lang="ru-RU" dirty="0" smtClean="0"/>
              <a:t>Конструктор запросов</a:t>
            </a:r>
            <a:r>
              <a:rPr lang="en-US" dirty="0" smtClean="0"/>
              <a:t>]</a:t>
            </a:r>
            <a:r>
              <a:rPr lang="ru-RU" dirty="0" smtClean="0"/>
              <a:t>;</a:t>
            </a:r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Во всплывающем диалоговом окне «Добавление таблицы» последовательно указать таблицы (запросы)-источники данных;</a:t>
            </a:r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Заполнить макет запроса.</a:t>
            </a:r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макета запроса</a:t>
            </a:r>
            <a:endParaRPr lang="en-US" smtClean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3528" y="1417638"/>
            <a:ext cx="8498241" cy="4750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Создание запроса средствами языка </a:t>
            </a:r>
            <a:r>
              <a:rPr lang="en-US" smtClean="0"/>
              <a:t>SQL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#</a:t>
            </a:r>
            <a:r>
              <a:rPr lang="ru-RU" dirty="0" smtClean="0"/>
              <a:t>Создание</a:t>
            </a:r>
            <a:r>
              <a:rPr lang="en-US" dirty="0" smtClean="0"/>
              <a:t># - !</a:t>
            </a:r>
            <a:r>
              <a:rPr lang="ru-RU" dirty="0" smtClean="0"/>
              <a:t>Запросы</a:t>
            </a:r>
            <a:r>
              <a:rPr lang="en-US" dirty="0" smtClean="0"/>
              <a:t>! – [</a:t>
            </a:r>
            <a:r>
              <a:rPr lang="ru-RU" dirty="0" smtClean="0"/>
              <a:t>Конструктор запросов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– [</a:t>
            </a:r>
            <a:r>
              <a:rPr lang="ru-RU" dirty="0" smtClean="0"/>
              <a:t>Закрыть</a:t>
            </a:r>
            <a:r>
              <a:rPr lang="en-US" dirty="0" smtClean="0"/>
              <a:t>]</a:t>
            </a:r>
            <a:r>
              <a:rPr lang="ru-RU" dirty="0" smtClean="0"/>
              <a:t>;</a:t>
            </a:r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#</a:t>
            </a:r>
            <a:r>
              <a:rPr lang="ru-RU" dirty="0" smtClean="0"/>
              <a:t>Конструктор</a:t>
            </a:r>
            <a:r>
              <a:rPr lang="en-US" dirty="0" smtClean="0"/>
              <a:t># - !</a:t>
            </a:r>
            <a:r>
              <a:rPr lang="ru-RU" dirty="0" smtClean="0"/>
              <a:t>Результаты</a:t>
            </a:r>
            <a:r>
              <a:rPr lang="en-US" dirty="0" smtClean="0"/>
              <a:t>!</a:t>
            </a:r>
            <a:r>
              <a:rPr lang="ru-RU" dirty="0" smtClean="0"/>
              <a:t> - </a:t>
            </a:r>
            <a:r>
              <a:rPr lang="en-US" dirty="0" smtClean="0"/>
              <a:t>[</a:t>
            </a:r>
            <a:r>
              <a:rPr lang="ru-RU" dirty="0" smtClean="0"/>
              <a:t>Режим</a:t>
            </a:r>
            <a:r>
              <a:rPr lang="en-US" dirty="0" smtClean="0"/>
              <a:t>] – [</a:t>
            </a:r>
            <a:r>
              <a:rPr lang="ru-RU" dirty="0" smtClean="0"/>
              <a:t>Режим </a:t>
            </a:r>
            <a:r>
              <a:rPr lang="en-US" dirty="0" smtClean="0"/>
              <a:t>SQL]</a:t>
            </a:r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3863" y="601980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7793038" cy="1143000"/>
          </a:xfrm>
        </p:spPr>
        <p:txBody>
          <a:bodyPr/>
          <a:lstStyle/>
          <a:p>
            <a:pPr algn="ctr"/>
            <a:r>
              <a:rPr lang="ru-RU" sz="3400" smtClean="0">
                <a:solidFill>
                  <a:srgbClr val="0066FF"/>
                </a:solidFill>
              </a:rPr>
              <a:t>Основные виды запросов</a:t>
            </a:r>
            <a:endParaRPr lang="en-US" sz="3400" smtClean="0">
              <a:solidFill>
                <a:srgbClr val="0066FF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2209800"/>
            <a:ext cx="79248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ru-RU" sz="2800">
                <a:latin typeface="Tahoma" pitchFamily="34" charset="0"/>
              </a:rPr>
              <a:t> На выборку данных;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ru-RU" sz="2800">
                <a:latin typeface="Tahoma" pitchFamily="34" charset="0"/>
              </a:rPr>
              <a:t> На обновление, добавление и удаление записей;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ru-RU" sz="2800">
                <a:latin typeface="Tahoma" pitchFamily="34" charset="0"/>
              </a:rPr>
              <a:t> Запросы с вычисляемыми полями;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ru-RU" sz="2800">
                <a:latin typeface="Tahoma" pitchFamily="34" charset="0"/>
              </a:rPr>
              <a:t> Запросы с параметром;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ru-RU" sz="2800">
                <a:latin typeface="Tahoma" pitchFamily="34" charset="0"/>
              </a:rPr>
              <a:t> Запросы с использованием групповых операций</a:t>
            </a:r>
          </a:p>
          <a:p>
            <a:pPr>
              <a:spcBef>
                <a:spcPct val="50000"/>
              </a:spcBef>
            </a:pPr>
            <a:endParaRPr lang="en-US" sz="2400">
              <a:latin typeface="Tahoma" pitchFamily="34" charset="0"/>
            </a:endParaRPr>
          </a:p>
        </p:txBody>
      </p:sp>
      <p:pic>
        <p:nvPicPr>
          <p:cNvPr id="5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228600"/>
            <a:ext cx="7793037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400" smtClean="0">
                <a:solidFill>
                  <a:srgbClr val="FF0066"/>
                </a:solidFill>
              </a:rPr>
              <a:t>Запрос на выборку данных (</a:t>
            </a:r>
            <a:r>
              <a:rPr lang="en-US" sz="3400" smtClean="0">
                <a:solidFill>
                  <a:srgbClr val="FF0066"/>
                </a:solidFill>
              </a:rPr>
              <a:t>Select Query</a:t>
            </a:r>
            <a:r>
              <a:rPr lang="ru-RU" sz="3400" smtClean="0">
                <a:solidFill>
                  <a:srgbClr val="FF0066"/>
                </a:solidFill>
              </a:rPr>
              <a:t>)</a:t>
            </a:r>
            <a:endParaRPr lang="en-US" sz="3400" smtClean="0">
              <a:solidFill>
                <a:srgbClr val="FF0066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2286000"/>
            <a:ext cx="77724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Запрос на выборку данных предназначен для извлечения из одной или нескольких таблиц БД связанных записей, т.е. записей, относящихся к одному и тому же информационному объекту (студенту, сотруднику, товару и т.д.). </a:t>
            </a:r>
            <a:endParaRPr lang="en-US" sz="2800">
              <a:latin typeface="Tahoma" pitchFamily="34" charset="0"/>
            </a:endParaRPr>
          </a:p>
        </p:txBody>
      </p:sp>
      <p:pic>
        <p:nvPicPr>
          <p:cNvPr id="4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</a:rPr>
              <a:t>Указания по созданию сложной формы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19416"/>
            <a:ext cx="87129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200" dirty="0" smtClean="0"/>
              <a:t>Создайте </a:t>
            </a:r>
            <a:r>
              <a:rPr lang="ru-RU" sz="2200" dirty="0"/>
              <a:t>таблицы в режиме «Конструктор</a:t>
            </a:r>
            <a:r>
              <a:rPr lang="ru-RU" sz="2200" dirty="0" smtClean="0"/>
              <a:t>».</a:t>
            </a:r>
            <a:endParaRPr lang="ru-RU" sz="2200" dirty="0"/>
          </a:p>
          <a:p>
            <a:r>
              <a:rPr lang="ru-RU" sz="2200" dirty="0"/>
              <a:t>2. Установите связи между таблицами с обеспечением целостности данных. </a:t>
            </a:r>
          </a:p>
          <a:p>
            <a:r>
              <a:rPr lang="ru-RU" sz="2200" dirty="0"/>
              <a:t>3. Заполните главные таблицы: Товары, Покупатели, Продавцы. Сведения о товарах </a:t>
            </a:r>
            <a:r>
              <a:rPr lang="ru-RU" sz="2200" dirty="0" smtClean="0"/>
              <a:t>приведены ниже. </a:t>
            </a:r>
            <a:endParaRPr lang="ru-RU" sz="2200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4" y="3068960"/>
            <a:ext cx="7644380" cy="20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smtClean="0">
                <a:solidFill>
                  <a:srgbClr val="0066FF"/>
                </a:solidFill>
              </a:rPr>
              <a:t>Пример запроса на выборку из одной таблицы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3528" y="1700808"/>
            <a:ext cx="8568951" cy="4629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 smtClean="0">
                <a:solidFill>
                  <a:srgbClr val="0066FF"/>
                </a:solidFill>
              </a:rPr>
              <a:t>Результат работы запроса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5704" y="1628800"/>
            <a:ext cx="8070224" cy="441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11430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smtClean="0">
                <a:solidFill>
                  <a:srgbClr val="0066FF"/>
                </a:solidFill>
              </a:rPr>
              <a:t>Пример запроса на выборку из двух таблиц</a:t>
            </a:r>
            <a:endParaRPr lang="en-US" sz="3400" smtClean="0">
              <a:solidFill>
                <a:srgbClr val="0066FF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905000"/>
            <a:ext cx="80010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Запрос на выборку в БД «Обучение», содержащей таблицы СТУДЕНТ, СЕССИЯ, СТИПЕНДИЯ, может включать данные из двух таблиц: СТУДЕНТ и СЕССИЯ.</a:t>
            </a:r>
          </a:p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На основе этого запроса мы получим таблицу, содержащую список всех студентов с указанием полученных ими оценок.</a:t>
            </a:r>
            <a:endParaRPr lang="en-US" sz="28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700" smtClean="0"/>
              <a:t>Запрос на выборку из двух таблиц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9734" y="1988840"/>
            <a:ext cx="8574336" cy="3384376"/>
          </a:xfrm>
          <a:prstGeom prst="rect">
            <a:avLst/>
          </a:prstGeom>
        </p:spPr>
      </p:pic>
      <p:pic>
        <p:nvPicPr>
          <p:cNvPr id="4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smtClean="0">
                <a:solidFill>
                  <a:srgbClr val="0066FF"/>
                </a:solidFill>
              </a:rPr>
              <a:t>Результат работы запроса на выборку из двух таблиц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7544" y="2114990"/>
            <a:ext cx="8424936" cy="3147518"/>
          </a:xfrm>
          <a:prstGeom prst="rect">
            <a:avLst/>
          </a:prstGeom>
        </p:spPr>
      </p:pic>
      <p:pic>
        <p:nvPicPr>
          <p:cNvPr id="5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143000"/>
          </a:xfrm>
        </p:spPr>
        <p:txBody>
          <a:bodyPr/>
          <a:lstStyle/>
          <a:p>
            <a:pPr algn="ctr"/>
            <a:r>
              <a:rPr lang="ru-RU" sz="3400" smtClean="0">
                <a:solidFill>
                  <a:srgbClr val="FF0066"/>
                </a:solidFill>
              </a:rPr>
              <a:t>Запрос на обновление</a:t>
            </a:r>
            <a:r>
              <a:rPr lang="en-US" sz="3400" smtClean="0">
                <a:solidFill>
                  <a:srgbClr val="FF0066"/>
                </a:solidFill>
              </a:rPr>
              <a:t> (Update Query)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2133600"/>
            <a:ext cx="81534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ahoma" pitchFamily="34" charset="0"/>
              </a:rPr>
              <a:t>	</a:t>
            </a:r>
            <a:r>
              <a:rPr lang="ru-RU" sz="2800">
                <a:latin typeface="Tahoma" pitchFamily="34" charset="0"/>
              </a:rPr>
              <a:t>Запрос на обновление записей в БД может быть использован, например, для автоматического изменения номера группы</a:t>
            </a:r>
            <a:r>
              <a:rPr lang="en-US" sz="2800">
                <a:latin typeface="Tahoma" pitchFamily="34" charset="0"/>
              </a:rPr>
              <a:t>    </a:t>
            </a:r>
            <a:r>
              <a:rPr lang="ru-RU" sz="2800">
                <a:latin typeface="Tahoma" pitchFamily="34" charset="0"/>
              </a:rPr>
              <a:t> </a:t>
            </a:r>
            <a:r>
              <a:rPr lang="ru-RU" sz="2800" b="1" u="sng">
                <a:latin typeface="Tahoma" pitchFamily="34" charset="0"/>
              </a:rPr>
              <a:t>у всех</a:t>
            </a:r>
            <a:r>
              <a:rPr lang="ru-RU" sz="2800">
                <a:latin typeface="Tahoma" pitchFamily="34" charset="0"/>
              </a:rPr>
              <a:t> студентов одной группы.</a:t>
            </a:r>
          </a:p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Запрос на обновление создается на основе запроса на выборку. </a:t>
            </a:r>
            <a:endParaRPr lang="en-US" sz="28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 smtClean="0">
                <a:solidFill>
                  <a:srgbClr val="0066FF"/>
                </a:solidFill>
              </a:rPr>
              <a:t>Пример создания запроса на обновление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2636838"/>
            <a:ext cx="8229600" cy="2879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3400" smtClean="0"/>
              <a:t>	</a:t>
            </a:r>
            <a:r>
              <a:rPr lang="ru-RU" smtClean="0"/>
              <a:t>Задача – изменить с помощью запроса номер группы с 10841 на 20841.</a:t>
            </a:r>
          </a:p>
          <a:p>
            <a:pPr>
              <a:buFont typeface="Wingdings" pitchFamily="2" charset="2"/>
              <a:buNone/>
            </a:pPr>
            <a:r>
              <a:rPr lang="ru-RU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ru-RU" smtClean="0"/>
              <a:t>	Шаг 1. Создаем </a:t>
            </a:r>
            <a:r>
              <a:rPr lang="ru-RU" u="sng" smtClean="0"/>
              <a:t>запрос на выборку</a:t>
            </a:r>
            <a:r>
              <a:rPr lang="ru-RU" smtClean="0"/>
              <a:t>  группы 10841 из таблицы Студент.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6"/>
          <p:cNvSpPr txBox="1">
            <a:spLocks noChangeArrowheads="1"/>
          </p:cNvSpPr>
          <p:nvPr/>
        </p:nvSpPr>
        <p:spPr bwMode="auto">
          <a:xfrm>
            <a:off x="5580063" y="836613"/>
            <a:ext cx="27368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latin typeface="Tahoma" pitchFamily="34" charset="0"/>
              </a:rPr>
              <a:t>Результат</a:t>
            </a:r>
          </a:p>
          <a:p>
            <a:pPr>
              <a:spcBef>
                <a:spcPct val="50000"/>
              </a:spcBef>
            </a:pPr>
            <a:r>
              <a:rPr lang="ru-RU" sz="2400">
                <a:latin typeface="Tahoma" pitchFamily="34" charset="0"/>
              </a:rPr>
              <a:t>выполнения</a:t>
            </a:r>
          </a:p>
          <a:p>
            <a:pPr>
              <a:spcBef>
                <a:spcPct val="50000"/>
              </a:spcBef>
            </a:pPr>
            <a:r>
              <a:rPr lang="ru-RU" sz="2400">
                <a:latin typeface="Tahoma" pitchFamily="34" charset="0"/>
              </a:rPr>
              <a:t>запроса на</a:t>
            </a:r>
          </a:p>
          <a:p>
            <a:pPr>
              <a:spcBef>
                <a:spcPct val="50000"/>
              </a:spcBef>
            </a:pPr>
            <a:r>
              <a:rPr lang="ru-RU" sz="2400">
                <a:latin typeface="Tahoma" pitchFamily="34" charset="0"/>
              </a:rPr>
              <a:t> выборку</a:t>
            </a:r>
          </a:p>
        </p:txBody>
      </p:sp>
      <p:sp>
        <p:nvSpPr>
          <p:cNvPr id="23555" name="AutoShape 7"/>
          <p:cNvSpPr>
            <a:spLocks noChangeArrowheads="1"/>
          </p:cNvSpPr>
          <p:nvPr/>
        </p:nvSpPr>
        <p:spPr bwMode="auto">
          <a:xfrm>
            <a:off x="6588125" y="2997200"/>
            <a:ext cx="504825" cy="5032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20688"/>
            <a:ext cx="4247364" cy="58326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236" y="3717032"/>
            <a:ext cx="2148602" cy="2455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 smtClean="0">
                <a:solidFill>
                  <a:srgbClr val="0066FF"/>
                </a:solidFill>
              </a:rPr>
              <a:t>Пример создания запроса на обновление. Шаг 2.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2492375"/>
            <a:ext cx="8229600" cy="3103563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dirty="0" smtClean="0"/>
              <a:t> Преобразование запроса на выборку в запрос на обновление:</a:t>
            </a:r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#</a:t>
            </a:r>
            <a:r>
              <a:rPr lang="ru-RU" dirty="0" smtClean="0"/>
              <a:t>Конструктор</a:t>
            </a:r>
            <a:r>
              <a:rPr lang="en-US" dirty="0" smtClean="0"/>
              <a:t># - !</a:t>
            </a:r>
            <a:r>
              <a:rPr lang="ru-RU" dirty="0" smtClean="0"/>
              <a:t>Тип запроса</a:t>
            </a:r>
            <a:r>
              <a:rPr lang="en-US" dirty="0" smtClean="0"/>
              <a:t>! – [</a:t>
            </a:r>
            <a:r>
              <a:rPr lang="ru-RU" dirty="0" smtClean="0"/>
              <a:t>Обновление</a:t>
            </a:r>
            <a:r>
              <a:rPr lang="en-US" dirty="0" smtClean="0"/>
              <a:t>] </a:t>
            </a:r>
            <a:r>
              <a:rPr lang="ru-RU" dirty="0" smtClean="0"/>
              <a:t>;</a:t>
            </a:r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в поле «Обновление» внести новый номер группы - 20841</a:t>
            </a:r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5000625" y="1714500"/>
            <a:ext cx="3743325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latin typeface="Tahoma" pitchFamily="34" charset="0"/>
              </a:rPr>
              <a:t>После исполнения запроса в таблице «Студент» у всех студентов с номером группы 10841, номер 10841 будет заменен на 20841.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36712"/>
            <a:ext cx="3876324" cy="5544616"/>
          </a:xfrm>
          <a:prstGeom prst="rect">
            <a:avLst/>
          </a:prstGeom>
        </p:spPr>
      </p:pic>
      <p:pic>
        <p:nvPicPr>
          <p:cNvPr id="5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</a:rPr>
              <a:t>Указания по созданию сложной формы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712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4</a:t>
            </a:r>
            <a:r>
              <a:rPr lang="ru-RU" sz="2200" dirty="0"/>
              <a:t>. Создайте в режиме «Мастер запросов» простой запрос </a:t>
            </a:r>
            <a:r>
              <a:rPr lang="ru-RU" sz="2200" dirty="0" err="1"/>
              <a:t>ЗапросПродано</a:t>
            </a:r>
            <a:r>
              <a:rPr lang="ru-RU" sz="2200" dirty="0"/>
              <a:t>, включив в него ВСЕ поля из таблицы Товары/Продажи и поле Цена из таблицы Товары. После создания перейдите в режим «Конструктор» и добавьте в запрос вычисляемое поле: [Цена]*[Количество]. </a:t>
            </a:r>
          </a:p>
          <a:p>
            <a:r>
              <a:rPr lang="ru-RU" sz="2200" dirty="0"/>
              <a:t>5. Создайте в режиме «Мастер форм» форму Продажи, включив в нее ВСЕ поля из таблицы Продажи и ВСЕ поля из запроса </a:t>
            </a:r>
            <a:r>
              <a:rPr lang="ru-RU" sz="2200" dirty="0" err="1"/>
              <a:t>ЗапросПродано</a:t>
            </a:r>
            <a:r>
              <a:rPr lang="ru-RU" sz="2200" dirty="0"/>
              <a:t>. </a:t>
            </a:r>
            <a:r>
              <a:rPr lang="ru-RU" sz="2200" dirty="0" smtClean="0"/>
              <a:t>Доработайте </a:t>
            </a:r>
            <a:r>
              <a:rPr lang="ru-RU" sz="2200" dirty="0"/>
              <a:t>форму в режиме «Конструктор». </a:t>
            </a:r>
          </a:p>
          <a:p>
            <a:r>
              <a:rPr lang="ru-RU" sz="2200" dirty="0"/>
              <a:t>6. Замените в </a:t>
            </a:r>
            <a:r>
              <a:rPr lang="ru-RU" sz="2200" dirty="0" smtClean="0"/>
              <a:t>подчиненной форме </a:t>
            </a:r>
            <a:r>
              <a:rPr lang="ru-RU" sz="2200" dirty="0" err="1" smtClean="0"/>
              <a:t>ЗапросПродано</a:t>
            </a:r>
            <a:r>
              <a:rPr lang="ru-RU" sz="2200" dirty="0" smtClean="0"/>
              <a:t> </a:t>
            </a:r>
            <a:r>
              <a:rPr lang="ru-RU" sz="2200" dirty="0" smtClean="0"/>
              <a:t>поле </a:t>
            </a:r>
            <a:r>
              <a:rPr lang="ru-RU" sz="2200" dirty="0" err="1" smtClean="0"/>
              <a:t>КодТовара</a:t>
            </a:r>
            <a:r>
              <a:rPr lang="ru-RU" sz="2200" dirty="0" smtClean="0"/>
              <a:t> </a:t>
            </a:r>
            <a:r>
              <a:rPr lang="ru-RU" sz="2200" dirty="0"/>
              <a:t>на </a:t>
            </a:r>
            <a:r>
              <a:rPr lang="ru-RU" sz="2200" dirty="0" smtClean="0"/>
              <a:t>поле </a:t>
            </a:r>
            <a:r>
              <a:rPr lang="ru-RU" sz="2200" dirty="0"/>
              <a:t>со списком с тем, чтобы в </a:t>
            </a:r>
            <a:r>
              <a:rPr lang="ru-RU" sz="2200" dirty="0" smtClean="0"/>
              <a:t>этом поле </a:t>
            </a:r>
            <a:r>
              <a:rPr lang="ru-RU" sz="2200" dirty="0"/>
              <a:t>со списком отображались не </a:t>
            </a:r>
            <a:r>
              <a:rPr lang="ru-RU" sz="2200" dirty="0" smtClean="0"/>
              <a:t>код поля, </a:t>
            </a:r>
            <a:r>
              <a:rPr lang="ru-RU" sz="2200" dirty="0"/>
              <a:t>а названия </a:t>
            </a:r>
            <a:r>
              <a:rPr lang="ru-RU" sz="2200" dirty="0" smtClean="0"/>
              <a:t>поля. </a:t>
            </a:r>
            <a:endParaRPr lang="ru-RU" sz="2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5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00125" y="571500"/>
            <a:ext cx="7000875" cy="6159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400" dirty="0">
                <a:solidFill>
                  <a:srgbClr val="FF0066"/>
                </a:solidFill>
                <a:latin typeface="+mj-lt"/>
                <a:ea typeface="+mj-ea"/>
                <a:cs typeface="+mj-cs"/>
              </a:rPr>
              <a:t>Запрос на добавление</a:t>
            </a:r>
            <a:r>
              <a:rPr lang="en-US" sz="3400" dirty="0">
                <a:solidFill>
                  <a:srgbClr val="FF0066"/>
                </a:solidFill>
                <a:latin typeface="+mj-lt"/>
                <a:ea typeface="+mj-ea"/>
                <a:cs typeface="+mj-cs"/>
              </a:rPr>
              <a:t> (Append Query)</a:t>
            </a:r>
          </a:p>
        </p:txBody>
      </p:sp>
      <p:sp>
        <p:nvSpPr>
          <p:cNvPr id="26627" name="Прямоугольник 3"/>
          <p:cNvSpPr>
            <a:spLocks noChangeArrowheads="1"/>
          </p:cNvSpPr>
          <p:nvPr/>
        </p:nvSpPr>
        <p:spPr bwMode="auto">
          <a:xfrm>
            <a:off x="714375" y="2286000"/>
            <a:ext cx="78581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Tahoma" pitchFamily="34" charset="0"/>
              </a:rPr>
              <a:t>	Запрос на добавление записей в БД используется для присоединения записей из одной таблицы к записям другой. </a:t>
            </a:r>
          </a:p>
          <a:p>
            <a:endParaRPr lang="ru-RU" sz="2400">
              <a:latin typeface="Tahoma" pitchFamily="34" charset="0"/>
            </a:endParaRPr>
          </a:p>
          <a:p>
            <a:r>
              <a:rPr lang="ru-RU" sz="2400">
                <a:latin typeface="Tahoma" pitchFamily="34" charset="0"/>
              </a:rPr>
              <a:t>	Объединяемые таблицы должны иметь одинаковые поля и одинаковые типы данных.</a:t>
            </a:r>
            <a:endParaRPr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 smtClean="0">
                <a:solidFill>
                  <a:srgbClr val="0066FF"/>
                </a:solidFill>
              </a:rPr>
              <a:t>Пример создания запроса на добавление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50" y="1428750"/>
            <a:ext cx="8229600" cy="4572000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3400" dirty="0" smtClean="0"/>
              <a:t>	</a:t>
            </a:r>
            <a:r>
              <a:rPr lang="ru-RU" sz="2400" dirty="0" smtClean="0"/>
              <a:t>Задача – добавить записи из таблицы Абитуриент к записям таблицы Студент.</a:t>
            </a: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400" dirty="0" smtClean="0"/>
              <a:t>	Создать </a:t>
            </a:r>
            <a:r>
              <a:rPr lang="ru-RU" sz="2400" u="sng" dirty="0" smtClean="0"/>
              <a:t>запрос на выборку</a:t>
            </a:r>
            <a:r>
              <a:rPr lang="ru-RU" sz="2400" dirty="0" smtClean="0"/>
              <a:t> из таблицы Абитуриент.</a:t>
            </a: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400" dirty="0" smtClean="0"/>
              <a:t>	Преобразовать запрос на выборку в запрос на добавление:</a:t>
            </a: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400" dirty="0" smtClean="0"/>
              <a:t>	</a:t>
            </a:r>
            <a:r>
              <a:rPr lang="en-US" sz="2400" dirty="0" smtClean="0"/>
              <a:t>#</a:t>
            </a:r>
            <a:r>
              <a:rPr lang="ru-RU" sz="2400" dirty="0" smtClean="0"/>
              <a:t>Конструктор</a:t>
            </a:r>
            <a:r>
              <a:rPr lang="en-US" sz="2400" dirty="0" smtClean="0"/>
              <a:t># - !</a:t>
            </a:r>
            <a:r>
              <a:rPr lang="ru-RU" sz="2400" dirty="0" smtClean="0"/>
              <a:t>Тип запроса</a:t>
            </a:r>
            <a:r>
              <a:rPr lang="en-US" sz="2400" dirty="0" smtClean="0"/>
              <a:t>! – [</a:t>
            </a:r>
            <a:r>
              <a:rPr lang="ru-RU" sz="2400" dirty="0" smtClean="0"/>
              <a:t>Добавление</a:t>
            </a:r>
            <a:r>
              <a:rPr lang="en-US" sz="2400" dirty="0" smtClean="0"/>
              <a:t>] </a:t>
            </a:r>
            <a:r>
              <a:rPr lang="ru-RU" sz="2400" dirty="0" smtClean="0"/>
              <a:t>;</a:t>
            </a: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400" dirty="0" smtClean="0"/>
              <a:t>    Во всплывающее диалоговое окно «Добавление» внести имя таблицы «Студент»</a:t>
            </a:r>
            <a:endParaRPr lang="en-US" sz="2400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00125" y="571500"/>
            <a:ext cx="7000875" cy="6159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400" dirty="0">
                <a:solidFill>
                  <a:srgbClr val="FF0066"/>
                </a:solidFill>
                <a:latin typeface="+mj-lt"/>
                <a:ea typeface="+mj-ea"/>
                <a:cs typeface="+mj-cs"/>
              </a:rPr>
              <a:t>Запрос на удаление (</a:t>
            </a:r>
            <a:r>
              <a:rPr lang="en-US" sz="3400" dirty="0">
                <a:solidFill>
                  <a:srgbClr val="FF0066"/>
                </a:solidFill>
                <a:latin typeface="+mj-lt"/>
                <a:ea typeface="+mj-ea"/>
                <a:cs typeface="+mj-cs"/>
              </a:rPr>
              <a:t>Delete Query</a:t>
            </a:r>
            <a:r>
              <a:rPr lang="ru-RU" sz="3400" dirty="0">
                <a:solidFill>
                  <a:srgbClr val="FF0066"/>
                </a:solidFill>
                <a:latin typeface="+mj-lt"/>
                <a:ea typeface="+mj-ea"/>
                <a:cs typeface="+mj-cs"/>
              </a:rPr>
              <a:t>)</a:t>
            </a:r>
            <a:endParaRPr lang="en-US" sz="3400" dirty="0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5" name="Прямоугольник 3"/>
          <p:cNvSpPr>
            <a:spLocks noChangeArrowheads="1"/>
          </p:cNvSpPr>
          <p:nvPr/>
        </p:nvSpPr>
        <p:spPr bwMode="auto">
          <a:xfrm>
            <a:off x="714375" y="2286000"/>
            <a:ext cx="7858125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Tahoma" pitchFamily="34" charset="0"/>
              </a:rPr>
              <a:t>	Запрос на удаление записей в БД используется для удаления из одной таблицы группы записей, имеющих некоторый общий признак. </a:t>
            </a:r>
          </a:p>
          <a:p>
            <a:endParaRPr lang="ru-RU" sz="2400">
              <a:latin typeface="Tahoma" pitchFamily="34" charset="0"/>
            </a:endParaRPr>
          </a:p>
          <a:p>
            <a:r>
              <a:rPr lang="ru-RU" sz="2400">
                <a:latin typeface="Tahoma" pitchFamily="34" charset="0"/>
              </a:rPr>
              <a:t>	Пример : запрос на удаление записей в таблице Студент по признаку – номер группы</a:t>
            </a:r>
            <a:r>
              <a:rPr lang="en-US" sz="2400">
                <a:latin typeface="Tahoma" pitchFamily="34" charset="0"/>
              </a:rPr>
              <a:t> =</a:t>
            </a:r>
            <a:r>
              <a:rPr lang="en-US" sz="2400" baseline="-25000">
                <a:latin typeface="Tahoma" pitchFamily="34" charset="0"/>
              </a:rPr>
              <a:t> </a:t>
            </a:r>
            <a:r>
              <a:rPr lang="en-US" sz="2400">
                <a:latin typeface="Tahoma" pitchFamily="34" charset="0"/>
              </a:rPr>
              <a:t>1084</a:t>
            </a:r>
            <a:r>
              <a:rPr lang="ru-RU" sz="2400">
                <a:latin typeface="Tahoma" pitchFamily="34" charset="0"/>
              </a:rPr>
              <a:t>3.</a:t>
            </a:r>
            <a:endParaRPr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 smtClean="0">
                <a:solidFill>
                  <a:srgbClr val="0066FF"/>
                </a:solidFill>
              </a:rPr>
              <a:t>Пример создания запроса на удаление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50" y="1428750"/>
            <a:ext cx="8229600" cy="4572000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3400" dirty="0" smtClean="0"/>
              <a:t>	</a:t>
            </a:r>
            <a:r>
              <a:rPr lang="ru-RU" sz="2400" dirty="0" smtClean="0"/>
              <a:t>Задача – удалить записи о студентах </a:t>
            </a:r>
            <a:r>
              <a:rPr lang="ru-RU" sz="2400" dirty="0" err="1" smtClean="0"/>
              <a:t>гр</a:t>
            </a:r>
            <a:r>
              <a:rPr lang="ru-RU" sz="2400" dirty="0" smtClean="0"/>
              <a:t> 10843 из таблицы Студент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2400" dirty="0" smtClean="0"/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400" dirty="0" smtClean="0"/>
              <a:t>	Создать </a:t>
            </a:r>
            <a:r>
              <a:rPr lang="ru-RU" sz="2400" u="sng" dirty="0" smtClean="0"/>
              <a:t>запрос на выборку</a:t>
            </a:r>
            <a:r>
              <a:rPr lang="ru-RU" sz="2400" dirty="0" smtClean="0"/>
              <a:t> из таблицы Студент.</a:t>
            </a:r>
            <a:r>
              <a:rPr lang="en-US" sz="2400" dirty="0" smtClean="0"/>
              <a:t> </a:t>
            </a:r>
            <a:r>
              <a:rPr lang="ru-RU" sz="2400" dirty="0" smtClean="0"/>
              <a:t>Указать условие отбора записей: группа 10843. </a:t>
            </a: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400" dirty="0" smtClean="0"/>
              <a:t>	Преобразовать запрос на выборку в запрос на удаление:</a:t>
            </a: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400" dirty="0" smtClean="0"/>
              <a:t>	</a:t>
            </a:r>
            <a:r>
              <a:rPr lang="en-US" sz="2400" dirty="0" smtClean="0"/>
              <a:t> #</a:t>
            </a:r>
            <a:r>
              <a:rPr lang="ru-RU" sz="2400" dirty="0" smtClean="0"/>
              <a:t>Конструктор</a:t>
            </a:r>
            <a:r>
              <a:rPr lang="en-US" sz="2400" dirty="0" smtClean="0"/>
              <a:t># - !</a:t>
            </a:r>
            <a:r>
              <a:rPr lang="ru-RU" sz="2400" dirty="0" smtClean="0"/>
              <a:t>Тип запроса</a:t>
            </a:r>
            <a:r>
              <a:rPr lang="en-US" sz="2400" dirty="0" smtClean="0"/>
              <a:t>! – [</a:t>
            </a:r>
            <a:r>
              <a:rPr lang="ru-RU" sz="2400" dirty="0" smtClean="0"/>
              <a:t>Удаление</a:t>
            </a:r>
            <a:r>
              <a:rPr lang="en-US" sz="2400" dirty="0" smtClean="0"/>
              <a:t>] 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 smtClean="0">
                <a:solidFill>
                  <a:srgbClr val="FF0066"/>
                </a:solidFill>
              </a:rPr>
              <a:t>Запрос с вычисляемыми полями</a:t>
            </a:r>
            <a:endParaRPr lang="en-US" sz="3400" smtClean="0">
              <a:solidFill>
                <a:srgbClr val="FF0066"/>
              </a:solidFill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1000" y="2209800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В запросе на выборку к таблицам СТУДЕНТ и СЕССИЯ, включающей сведения об оценках студентов, можно создать вычисляемое поле СРЕДНИЙ БАЛЛ</a:t>
            </a:r>
            <a:endParaRPr lang="en-US" sz="2800">
              <a:latin typeface="Tahoma" pitchFamily="34" charset="0"/>
            </a:endParaRPr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8640"/>
            <a:ext cx="7737102" cy="384829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045091"/>
            <a:ext cx="4552950" cy="2495550"/>
          </a:xfrm>
          <a:prstGeom prst="rect">
            <a:avLst/>
          </a:prstGeom>
        </p:spPr>
      </p:pic>
      <p:pic>
        <p:nvPicPr>
          <p:cNvPr id="5" name="Picture 4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92150"/>
            <a:ext cx="7793037" cy="1143000"/>
          </a:xfrm>
        </p:spPr>
        <p:txBody>
          <a:bodyPr/>
          <a:lstStyle/>
          <a:p>
            <a:pPr algn="ctr"/>
            <a:r>
              <a:rPr lang="ru-RU" sz="3400" smtClean="0">
                <a:solidFill>
                  <a:srgbClr val="FF0066"/>
                </a:solidFill>
              </a:rPr>
              <a:t>Запрос с параметром</a:t>
            </a:r>
            <a:endParaRPr lang="en-US" sz="3400" smtClean="0">
              <a:solidFill>
                <a:srgbClr val="FF0066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84213" y="1916113"/>
            <a:ext cx="7620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	Запрос с параметром может быть использован для выборки данных из таблиц БД по критерию, задаваемому пользователем в диалоговом окне при запуске запроса. Например, в БД «Обучение» по запросу с параметром </a:t>
            </a:r>
            <a:r>
              <a:rPr lang="ru-RU" sz="2800" b="1">
                <a:latin typeface="Tahoma" pitchFamily="34" charset="0"/>
              </a:rPr>
              <a:t>№ группы</a:t>
            </a:r>
            <a:r>
              <a:rPr lang="ru-RU" sz="2800">
                <a:latin typeface="Tahoma" pitchFamily="34" charset="0"/>
              </a:rPr>
              <a:t> можно получать данные о студентах одной выбранной группы.</a:t>
            </a:r>
            <a:endParaRPr lang="en-US" sz="2800">
              <a:latin typeface="Tahoma" pitchFamily="34" charset="0"/>
            </a:endParaRPr>
          </a:p>
        </p:txBody>
      </p:sp>
      <p:pic>
        <p:nvPicPr>
          <p:cNvPr id="4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1187450" y="2420938"/>
            <a:ext cx="691197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latin typeface="Tahoma" pitchFamily="34" charset="0"/>
              </a:rPr>
              <a:t>Запрос с параметром может быть создан в режиме Конструктор на основе данных, имеющихся не только в таблице, но и в запросе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1331913" y="692150"/>
            <a:ext cx="70564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>
                <a:solidFill>
                  <a:srgbClr val="0066FF"/>
                </a:solidFill>
              </a:rPr>
              <a:t>Источник данных для запроса с параметром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80728"/>
            <a:ext cx="8726695" cy="4524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1187450" y="1773238"/>
            <a:ext cx="7129463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latin typeface="Tahoma" pitchFamily="34" charset="0"/>
              </a:rPr>
              <a:t>При запуске такого запроса на исполнение вначале будет запрашиваться номер группы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501008"/>
            <a:ext cx="4824536" cy="2278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Создание сложной формы на основе таблицы и запроса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1135" y="1452210"/>
            <a:ext cx="8291264" cy="531341"/>
          </a:xfrm>
        </p:spPr>
        <p:txBody>
          <a:bodyPr/>
          <a:lstStyle/>
          <a:p>
            <a:pPr marL="0" indent="0">
              <a:buNone/>
            </a:pPr>
            <a:r>
              <a:rPr lang="ru-RU" sz="2200" dirty="0" smtClean="0">
                <a:latin typeface="Arial" charset="0"/>
              </a:rPr>
              <a:t>1.Создайте </a:t>
            </a:r>
            <a:r>
              <a:rPr lang="ru-RU" sz="2200" dirty="0">
                <a:latin typeface="Arial" charset="0"/>
              </a:rPr>
              <a:t>запрос </a:t>
            </a:r>
            <a:r>
              <a:rPr lang="ru-RU" sz="2200" dirty="0" err="1">
                <a:latin typeface="Arial" charset="0"/>
              </a:rPr>
              <a:t>ЗапросПродано</a:t>
            </a:r>
            <a:r>
              <a:rPr lang="ru-RU" sz="2200" dirty="0">
                <a:latin typeface="Arial" charset="0"/>
              </a:rPr>
              <a:t> с вычисляемым полем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4" y="2370639"/>
            <a:ext cx="8291264" cy="2960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92" y="5365751"/>
            <a:ext cx="856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2.Создайте форму на основе таблицы </a:t>
            </a:r>
            <a:r>
              <a:rPr lang="ru-RU" sz="2200" dirty="0" smtClean="0"/>
              <a:t>Продажи </a:t>
            </a:r>
            <a:r>
              <a:rPr lang="ru-RU" sz="2200" dirty="0"/>
              <a:t>и </a:t>
            </a:r>
            <a:r>
              <a:rPr lang="ru-RU" sz="2200" dirty="0" smtClean="0"/>
              <a:t>этого запроса </a:t>
            </a:r>
            <a:endParaRPr lang="ru-RU" sz="2200" dirty="0"/>
          </a:p>
          <a:p>
            <a:r>
              <a:rPr lang="ru-RU" sz="2200" dirty="0"/>
              <a:t>3.Замените </a:t>
            </a:r>
            <a:r>
              <a:rPr lang="ru-RU" sz="2200" dirty="0" smtClean="0"/>
              <a:t>в форме поля </a:t>
            </a:r>
            <a:r>
              <a:rPr lang="ru-RU" sz="2200" dirty="0"/>
              <a:t>Покупатель, Продавец и </a:t>
            </a:r>
            <a:r>
              <a:rPr lang="ru-RU" sz="2200" dirty="0" err="1"/>
              <a:t>КодТовара</a:t>
            </a:r>
            <a:r>
              <a:rPr lang="ru-RU" sz="2200" dirty="0"/>
              <a:t> на поля со списком</a:t>
            </a:r>
            <a:endParaRPr lang="ru-RU" sz="2200" dirty="0"/>
          </a:p>
        </p:txBody>
      </p:sp>
      <p:pic>
        <p:nvPicPr>
          <p:cNvPr id="6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03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428625" y="692150"/>
            <a:ext cx="828675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latin typeface="Tahoma" pitchFamily="34" charset="0"/>
              </a:rPr>
              <a:t>В результате выполнения запроса с параметром будет выведен список студентов только указанной Вами группы и средний балл каждого из них, например: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46438"/>
            <a:ext cx="7200800" cy="2551332"/>
          </a:xfrm>
          <a:prstGeom prst="rect">
            <a:avLst/>
          </a:prstGeom>
        </p:spPr>
      </p:pic>
      <p:pic>
        <p:nvPicPr>
          <p:cNvPr id="5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 smtClean="0">
                <a:solidFill>
                  <a:srgbClr val="FF0066"/>
                </a:solidFill>
              </a:rPr>
              <a:t>Запрос с использованием групповых операций</a:t>
            </a:r>
            <a:endParaRPr lang="en-US" sz="3400" smtClean="0">
              <a:solidFill>
                <a:srgbClr val="FF0066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85750" y="1714500"/>
            <a:ext cx="83820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Групповые операции позволяют выделить группы записей с одинаковыми значениями в указанных полях и использовать для других полей этих групп какую-либо статистическую функцию обработки из числа предусмотренных в Access, а именно: Sum - сумма, Avg - среднее значение, Max, Min, Count - число значений поля в группе без учета пустых, StDev - с.к.о. от среднего, Var - дисперсия значений поля в группе, First - значение поля из первой записи, Last - …из последней.</a:t>
            </a:r>
          </a:p>
          <a:p>
            <a:pPr eaLnBrk="0" hangingPunct="0"/>
            <a:endParaRPr lang="ru-RU" sz="2800">
              <a:latin typeface="Times New Roman" pitchFamily="18" charset="0"/>
            </a:endParaRPr>
          </a:p>
        </p:txBody>
      </p:sp>
      <p:pic>
        <p:nvPicPr>
          <p:cNvPr id="37892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 smtClean="0">
                <a:solidFill>
                  <a:srgbClr val="0066FF"/>
                </a:solidFill>
              </a:rPr>
              <a:t>Порядок создания запроса с групповыми операциями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Garamond" pitchFamily="18" charset="0"/>
              <a:buAutoNum type="arabicPeriod"/>
            </a:pPr>
            <a:r>
              <a:rPr lang="ru-RU" sz="2800" smtClean="0"/>
              <a:t>Создать запрос на выборку;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US" sz="2800" smtClean="0"/>
              <a:t>#</a:t>
            </a:r>
            <a:r>
              <a:rPr lang="ru-RU" sz="2800" smtClean="0"/>
              <a:t>Конструктор</a:t>
            </a:r>
            <a:r>
              <a:rPr lang="en-US" sz="2800" smtClean="0"/>
              <a:t>#– !</a:t>
            </a:r>
            <a:r>
              <a:rPr lang="ru-RU" sz="2800" smtClean="0"/>
              <a:t>Показать или скрыть</a:t>
            </a:r>
            <a:r>
              <a:rPr lang="en-US" sz="2800" smtClean="0"/>
              <a:t>! – [</a:t>
            </a:r>
            <a:r>
              <a:rPr lang="ru-RU" sz="2800" smtClean="0"/>
              <a:t>Итоги</a:t>
            </a:r>
            <a:r>
              <a:rPr lang="en-US" sz="2800" smtClean="0"/>
              <a:t>]</a:t>
            </a:r>
            <a:r>
              <a:rPr lang="ru-RU" sz="2800" smtClean="0"/>
              <a:t>. В результате в макете запроса появится дополнительная строка «Групповая операция», в каждом столбце указана операция – «Группировка»</a:t>
            </a:r>
            <a:endParaRPr lang="en-US" sz="2800" smtClean="0"/>
          </a:p>
          <a:p>
            <a:pPr marL="514350" indent="-514350">
              <a:buFont typeface="Garamond" pitchFamily="18" charset="0"/>
              <a:buAutoNum type="arabicPeriod"/>
            </a:pPr>
            <a:r>
              <a:rPr lang="ru-RU" sz="2800" smtClean="0"/>
              <a:t>Во всех полях, кроме того, по которому должна производиться группировка, из поля со списком выбрать функцию обработки (</a:t>
            </a:r>
            <a:r>
              <a:rPr lang="en-US" sz="2800" smtClean="0"/>
              <a:t>Sum, Avg, Max, Min </a:t>
            </a:r>
            <a:r>
              <a:rPr lang="ru-RU" sz="2800" smtClean="0"/>
              <a:t>и т.д.).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 smtClean="0">
                <a:solidFill>
                  <a:srgbClr val="0066FF"/>
                </a:solidFill>
              </a:rPr>
              <a:t>Пример запроса с использованием групповых операций</a:t>
            </a:r>
            <a:endParaRPr lang="en-US" sz="3400" smtClean="0">
              <a:solidFill>
                <a:srgbClr val="0066FF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81000" y="2133600"/>
            <a:ext cx="82296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latin typeface="Tahoma" pitchFamily="34" charset="0"/>
              </a:rPr>
              <a:t>Запрос с использованием групповых операций можно, например, использовать в БД «Обучение» для вычисления среднего балла по всем предметам по каждой группе в отдельности.</a:t>
            </a:r>
            <a:endParaRPr lang="en-US" sz="3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16632"/>
            <a:ext cx="7439025" cy="41719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82" y="4509120"/>
            <a:ext cx="7306217" cy="1344068"/>
          </a:xfrm>
          <a:prstGeom prst="rect">
            <a:avLst/>
          </a:prstGeom>
        </p:spPr>
      </p:pic>
      <p:pic>
        <p:nvPicPr>
          <p:cNvPr id="5" name="Picture 4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/>
          <a:lstStyle/>
          <a:p>
            <a:pPr algn="ctr"/>
            <a:r>
              <a:rPr lang="ru-RU" sz="3400" dirty="0" smtClean="0">
                <a:solidFill>
                  <a:srgbClr val="0066FF"/>
                </a:solidFill>
              </a:rPr>
              <a:t>Редактирование названий полей и форматов данных в запросе с групповыми операциями</a:t>
            </a:r>
            <a:endParaRPr lang="en-US" sz="3400" dirty="0" smtClean="0">
              <a:solidFill>
                <a:srgbClr val="0066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01" y="5085184"/>
            <a:ext cx="8225070" cy="108224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701942"/>
            <a:ext cx="3356545" cy="2088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141763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/>
              <a:t>В режиме Конструктор пометить клетку с названием поля, вызвать из контекстного меню Свойства.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Установить в окне свойств формат поля и подпись.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36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143000"/>
          </a:xfrm>
        </p:spPr>
        <p:txBody>
          <a:bodyPr/>
          <a:lstStyle/>
          <a:p>
            <a:pPr algn="ctr"/>
            <a:r>
              <a:rPr lang="ru-RU" sz="3400" smtClean="0">
                <a:solidFill>
                  <a:srgbClr val="FF0066"/>
                </a:solidFill>
              </a:rPr>
              <a:t>Запросы на языке </a:t>
            </a:r>
            <a:r>
              <a:rPr lang="en-US" sz="3400" smtClean="0">
                <a:solidFill>
                  <a:srgbClr val="FF0066"/>
                </a:solidFill>
              </a:rPr>
              <a:t>SQL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250825" y="2349500"/>
            <a:ext cx="8458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457200" algn="just">
              <a:tabLst>
                <a:tab pos="2286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) является стандартом языков запросов для работы с реляционными базами данных. </a:t>
            </a:r>
            <a:endParaRPr lang="ru-RU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 smtClean="0">
                <a:solidFill>
                  <a:srgbClr val="0066FF"/>
                </a:solidFill>
              </a:rPr>
              <a:t>Функции </a:t>
            </a:r>
            <a:r>
              <a:rPr lang="en-US" sz="3400" smtClean="0">
                <a:solidFill>
                  <a:srgbClr val="0066FF"/>
                </a:solidFill>
              </a:rPr>
              <a:t>SQL</a:t>
            </a:r>
            <a:endParaRPr lang="ru-RU" sz="3400" smtClean="0">
              <a:solidFill>
                <a:srgbClr val="0066FF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ru-RU" smtClean="0"/>
              <a:t>   Выборку данных из таблиц; </a:t>
            </a:r>
            <a:endParaRPr lang="en-US" smtClean="0"/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ru-RU" smtClean="0"/>
              <a:t> </a:t>
            </a:r>
            <a:r>
              <a:rPr lang="en-US" smtClean="0"/>
              <a:t>  </a:t>
            </a:r>
            <a:r>
              <a:rPr lang="ru-RU" smtClean="0"/>
              <a:t>Ввод данных в таблицы;</a:t>
            </a: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ru-RU" smtClean="0"/>
              <a:t>    Удаление записей в таблицах;</a:t>
            </a: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ru-RU" smtClean="0"/>
              <a:t>    Обновление (замену) значений полей записи в таблицах.</a:t>
            </a: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ru-RU" smtClean="0"/>
              <a:t>    Создание реляционных таблиц;</a:t>
            </a: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ru-RU" smtClean="0"/>
              <a:t>     Изменение структуры таблиц;</a:t>
            </a: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ru-RU" smtClean="0"/>
              <a:t>     Удаление таблиц;</a:t>
            </a: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ru-RU" smtClean="0"/>
              <a:t>     Соединение таблиц.</a:t>
            </a:r>
          </a:p>
          <a:p>
            <a:pPr>
              <a:lnSpc>
                <a:spcPct val="80000"/>
              </a:lnSpc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1143000"/>
          </a:xfrm>
        </p:spPr>
        <p:txBody>
          <a:bodyPr/>
          <a:lstStyle/>
          <a:p>
            <a:pPr algn="ctr"/>
            <a:r>
              <a:rPr lang="ru-RU" sz="3400" smtClean="0">
                <a:solidFill>
                  <a:srgbClr val="0066FF"/>
                </a:solidFill>
              </a:rPr>
              <a:t>Пример запроса на </a:t>
            </a:r>
            <a:r>
              <a:rPr lang="en-US" sz="3400" smtClean="0">
                <a:solidFill>
                  <a:srgbClr val="0066FF"/>
                </a:solidFill>
              </a:rPr>
              <a:t>SQL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1000" y="2438400"/>
            <a:ext cx="82296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b="1">
                <a:latin typeface="Times New Roman" pitchFamily="18" charset="0"/>
                <a:cs typeface="Times New Roman" pitchFamily="18" charset="0"/>
              </a:rPr>
              <a:t>Пример 1.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Запрос на выборку полей: Группа, Фамилия, Имя - таблицы СТУДЕНТ.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ru-RU" sz="2800" b="1">
                <a:latin typeface="Times New Roman" pitchFamily="18" charset="0"/>
                <a:cs typeface="Times New Roman" pitchFamily="18" charset="0"/>
              </a:rPr>
              <a:t>SELECT СТУДЕНТ.Группа,Фамилия,Имя</a:t>
            </a:r>
          </a:p>
          <a:p>
            <a:pPr algn="just" eaLnBrk="0" hangingPunct="0"/>
            <a:r>
              <a:rPr lang="ru-RU" sz="2800" b="1">
                <a:latin typeface="Times New Roman" pitchFamily="18" charset="0"/>
                <a:cs typeface="Times New Roman" pitchFamily="18" charset="0"/>
              </a:rPr>
              <a:t>FROM СТУДЕНТ;</a:t>
            </a:r>
          </a:p>
          <a:p>
            <a:pPr eaLnBrk="0" hangingPunct="0"/>
            <a:endParaRPr lang="ru-RU" sz="28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143000"/>
          </a:xfrm>
        </p:spPr>
        <p:txBody>
          <a:bodyPr/>
          <a:lstStyle/>
          <a:p>
            <a:r>
              <a:rPr lang="ru-RU" sz="3800" smtClean="0"/>
              <a:t>Создание запроса на </a:t>
            </a:r>
            <a:r>
              <a:rPr lang="en-US" sz="3800" smtClean="0"/>
              <a:t>SQL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81000" y="2057400"/>
            <a:ext cx="8077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latin typeface="Tahoma" pitchFamily="34" charset="0"/>
              </a:rPr>
              <a:t>Запрос на </a:t>
            </a:r>
            <a:r>
              <a:rPr lang="en-US" sz="2400">
                <a:latin typeface="Tahoma" pitchFamily="34" charset="0"/>
              </a:rPr>
              <a:t>SQL</a:t>
            </a:r>
            <a:r>
              <a:rPr lang="ru-RU" sz="2400">
                <a:latin typeface="Tahoma" pitchFamily="34" charset="0"/>
              </a:rPr>
              <a:t> создается в окне, вызываемом: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#</a:t>
            </a:r>
            <a:r>
              <a:rPr lang="ru-RU" sz="2400">
                <a:latin typeface="Tahoma" pitchFamily="34" charset="0"/>
              </a:rPr>
              <a:t>Главная</a:t>
            </a:r>
            <a:r>
              <a:rPr lang="en-US" sz="2400">
                <a:latin typeface="Tahoma" pitchFamily="34" charset="0"/>
              </a:rPr>
              <a:t># - !</a:t>
            </a:r>
            <a:r>
              <a:rPr lang="ru-RU" sz="2400">
                <a:latin typeface="Tahoma" pitchFamily="34" charset="0"/>
              </a:rPr>
              <a:t>Режимы</a:t>
            </a:r>
            <a:r>
              <a:rPr lang="en-US" sz="2400">
                <a:latin typeface="Tahoma" pitchFamily="34" charset="0"/>
              </a:rPr>
              <a:t>! – [</a:t>
            </a:r>
            <a:r>
              <a:rPr lang="ru-RU" sz="2400">
                <a:latin typeface="Tahoma" pitchFamily="34" charset="0"/>
              </a:rPr>
              <a:t>Режим</a:t>
            </a:r>
            <a:r>
              <a:rPr lang="en-US" sz="2400">
                <a:latin typeface="Tahoma" pitchFamily="34" charset="0"/>
              </a:rPr>
              <a:t>] – [</a:t>
            </a:r>
            <a:r>
              <a:rPr lang="ru-RU" sz="2400">
                <a:latin typeface="Tahoma" pitchFamily="34" charset="0"/>
              </a:rPr>
              <a:t>Режим </a:t>
            </a:r>
            <a:r>
              <a:rPr lang="en-US" sz="2400">
                <a:latin typeface="Tahoma" pitchFamily="34" charset="0"/>
              </a:rPr>
              <a:t>SQL]</a:t>
            </a:r>
          </a:p>
        </p:txBody>
      </p:sp>
      <p:pic>
        <p:nvPicPr>
          <p:cNvPr id="45060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" y="3357563"/>
            <a:ext cx="7639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Замена поля на поле со списком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 </a:t>
            </a:r>
            <a:r>
              <a:rPr lang="ru-RU" dirty="0" smtClean="0"/>
              <a:t>перейдите </a:t>
            </a:r>
            <a:r>
              <a:rPr lang="ru-RU" dirty="0"/>
              <a:t>в режим «Конструктор»;</a:t>
            </a:r>
          </a:p>
          <a:p>
            <a:pPr lvl="0"/>
            <a:r>
              <a:rPr lang="ru-RU" dirty="0" smtClean="0"/>
              <a:t>активизируйте </a:t>
            </a:r>
            <a:r>
              <a:rPr lang="ru-RU" dirty="0"/>
              <a:t>окно ввода, вместо которого должно быть создано поле со списком, и </a:t>
            </a:r>
            <a:r>
              <a:rPr lang="ru-RU" dirty="0" smtClean="0"/>
              <a:t>удалите </a:t>
            </a:r>
            <a:r>
              <a:rPr lang="ru-RU" dirty="0"/>
              <a:t>его;</a:t>
            </a:r>
          </a:p>
          <a:p>
            <a:pPr lvl="0"/>
            <a:r>
              <a:rPr lang="ru-RU" dirty="0"/>
              <a:t>#Конструктор# - !Элементы управления! – [Поле со списком];</a:t>
            </a:r>
          </a:p>
          <a:p>
            <a:pPr lvl="0"/>
            <a:r>
              <a:rPr lang="ru-RU" dirty="0" smtClean="0"/>
              <a:t>создайте </a:t>
            </a:r>
            <a:r>
              <a:rPr lang="ru-RU" dirty="0"/>
              <a:t>вместо окна ввода, используя панель элементов, поле со списком. Для этого при нажатой левой кнопке мыши «</a:t>
            </a:r>
            <a:r>
              <a:rPr lang="ru-RU" dirty="0" smtClean="0"/>
              <a:t>нарисуйте» </a:t>
            </a:r>
            <a:r>
              <a:rPr lang="ru-RU" dirty="0"/>
              <a:t>контур окна ввода. </a:t>
            </a:r>
          </a:p>
        </p:txBody>
      </p:sp>
    </p:spTree>
    <p:extLst>
      <p:ext uri="{BB962C8B-B14F-4D97-AF65-F5344CB8AC3E}">
        <p14:creationId xmlns:p14="http://schemas.microsoft.com/office/powerpoint/2010/main" val="33885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 smtClean="0">
                <a:solidFill>
                  <a:srgbClr val="0066FF"/>
                </a:solidFill>
              </a:rPr>
              <a:t>Примеры запросов на </a:t>
            </a:r>
            <a:r>
              <a:rPr lang="en-US" sz="3400" smtClean="0">
                <a:solidFill>
                  <a:srgbClr val="0066FF"/>
                </a:solidFill>
              </a:rPr>
              <a:t>SQL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2286000"/>
            <a:ext cx="9144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latin typeface="Times New Roman" pitchFamily="18" charset="0"/>
                <a:cs typeface="Times New Roman" pitchFamily="18" charset="0"/>
              </a:rPr>
              <a:t>Пример 2. Запрос на выборку полей: Группа, Фамилия, Имя, Отчество - таблицы СТУДЕНТ. В результирующей виртуальной таблице, создаваемой в результате выполнения запроса,  предусмотрено создание всего двух полей: Группа и ФИО. В поле ФИО вводятся фамилия, имя и отчество, разделенные пробелами. </a:t>
            </a:r>
          </a:p>
          <a:p>
            <a:pPr algn="just" eaLnBrk="0" hangingPunct="0"/>
            <a:r>
              <a:rPr lang="ru-RU" sz="24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СТУДЕНТ.Группа,Фамилия&amp;" "&amp;Имя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" "&amp;Отчество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ФИО </a:t>
            </a:r>
          </a:p>
          <a:p>
            <a:pPr algn="just"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СТУДЕНТ;</a:t>
            </a:r>
          </a:p>
          <a:p>
            <a:pPr eaLnBrk="0" hangingPunct="0"/>
            <a:endParaRPr lang="ru-RU" sz="2400">
              <a:latin typeface="Times New Roman" pitchFamily="18" charset="0"/>
            </a:endParaRPr>
          </a:p>
        </p:txBody>
      </p:sp>
      <p:sp>
        <p:nvSpPr>
          <p:cNvPr id="46084" name="AutoShape 4">
            <a:hlinkClick r:id="rId2" action="ppaction://hlinkfile" highlightClick="1"/>
          </p:cNvPr>
          <p:cNvSpPr>
            <a:spLocks noChangeArrowheads="1"/>
          </p:cNvSpPr>
          <p:nvPr/>
        </p:nvSpPr>
        <p:spPr bwMode="auto">
          <a:xfrm>
            <a:off x="2124075" y="6165850"/>
            <a:ext cx="4895850" cy="503238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Запрос на </a:t>
            </a:r>
            <a:r>
              <a:rPr lang="en-US"/>
              <a:t>SQL_2</a:t>
            </a:r>
            <a:endParaRPr lang="ru-RU"/>
          </a:p>
        </p:txBody>
      </p:sp>
      <p:pic>
        <p:nvPicPr>
          <p:cNvPr id="46085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 smtClean="0">
                <a:solidFill>
                  <a:srgbClr val="0066FF"/>
                </a:solidFill>
              </a:rPr>
              <a:t>Примеры запросов на </a:t>
            </a:r>
            <a:r>
              <a:rPr lang="en-US" sz="3400" smtClean="0">
                <a:solidFill>
                  <a:srgbClr val="0066FF"/>
                </a:solidFill>
              </a:rPr>
              <a:t>SQL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228600" y="2362200"/>
            <a:ext cx="8686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Пример 3.  Запрос на обновление значений "1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0841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" на “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20841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" поля "Группа" таблицы СТУДЕНТ.</a:t>
            </a:r>
          </a:p>
          <a:p>
            <a:pPr eaLnBrk="0" hangingPunct="0"/>
            <a:endParaRPr lang="ru-RU" sz="2400">
              <a:latin typeface="Times New Roman" pitchFamily="18" charset="0"/>
            </a:endParaRPr>
          </a:p>
        </p:txBody>
      </p:sp>
      <p:sp>
        <p:nvSpPr>
          <p:cNvPr id="47108" name="AutoShape 6">
            <a:hlinkClick r:id="rId2" action="ppaction://hlinkfile" highlightClick="1"/>
          </p:cNvPr>
          <p:cNvSpPr>
            <a:spLocks noChangeArrowheads="1"/>
          </p:cNvSpPr>
          <p:nvPr/>
        </p:nvSpPr>
        <p:spPr bwMode="auto">
          <a:xfrm>
            <a:off x="2195513" y="5445125"/>
            <a:ext cx="4248150" cy="647700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Запрос на </a:t>
            </a:r>
            <a:r>
              <a:rPr lang="en-US"/>
              <a:t>SQL_3</a:t>
            </a:r>
            <a:endParaRPr lang="ru-RU"/>
          </a:p>
        </p:txBody>
      </p:sp>
      <p:pic>
        <p:nvPicPr>
          <p:cNvPr id="47109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" y="3286125"/>
            <a:ext cx="7500938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Создание сложных форм и отчётов</a:t>
            </a:r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ru-RU" smtClean="0"/>
              <a:t>СУБД  </a:t>
            </a:r>
            <a:r>
              <a:rPr smtClean="0"/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29729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299695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Конец </a:t>
            </a:r>
            <a:r>
              <a:rPr lang="en-US" sz="3600" dirty="0" smtClean="0"/>
              <a:t>3</a:t>
            </a:r>
            <a:r>
              <a:rPr lang="ru-RU" sz="3600" dirty="0" smtClean="0"/>
              <a:t> части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359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Замена поля на поле со списком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15788" y="1077996"/>
            <a:ext cx="8748700" cy="5780003"/>
          </a:xfrm>
        </p:spPr>
        <p:txBody>
          <a:bodyPr/>
          <a:lstStyle/>
          <a:p>
            <a:pPr marL="0" lvl="0" indent="0">
              <a:buNone/>
            </a:pPr>
            <a:r>
              <a:rPr lang="ru-RU" dirty="0"/>
              <a:t>Далее в ходе диалога с Мастером форм:</a:t>
            </a:r>
          </a:p>
          <a:p>
            <a:pPr lvl="0"/>
            <a:r>
              <a:rPr lang="ru-RU" dirty="0" smtClean="0"/>
              <a:t>укажите </a:t>
            </a:r>
            <a:r>
              <a:rPr lang="ru-RU" dirty="0"/>
              <a:t>источник данных (справочную таблицу);</a:t>
            </a:r>
          </a:p>
          <a:p>
            <a:pPr lvl="0"/>
            <a:r>
              <a:rPr lang="ru-RU" dirty="0" smtClean="0"/>
              <a:t>укажите </a:t>
            </a:r>
            <a:r>
              <a:rPr lang="ru-RU" dirty="0"/>
              <a:t>в справочной таблице поля с кодом атрибута и наименованием атрибута;</a:t>
            </a:r>
          </a:p>
          <a:p>
            <a:pPr lvl="0"/>
            <a:r>
              <a:rPr lang="ru-RU" dirty="0" smtClean="0"/>
              <a:t>установите </a:t>
            </a:r>
            <a:r>
              <a:rPr lang="ru-RU" dirty="0"/>
              <a:t>опцию «Скрыть ключевой столбец</a:t>
            </a:r>
            <a:r>
              <a:rPr lang="ru-RU" dirty="0" smtClean="0"/>
              <a:t>»;</a:t>
            </a:r>
            <a:endParaRPr lang="ru-RU" dirty="0"/>
          </a:p>
          <a:p>
            <a:pPr lvl="0"/>
            <a:r>
              <a:rPr lang="ru-RU" dirty="0" smtClean="0"/>
              <a:t>установите </a:t>
            </a:r>
            <a:r>
              <a:rPr lang="ru-RU" dirty="0"/>
              <a:t>опцию «Сохранить в поле» и выбрать в окне ввода из списка название поля, вместо которого </a:t>
            </a:r>
            <a:r>
              <a:rPr lang="ru-RU" dirty="0" smtClean="0"/>
              <a:t>создаётся </a:t>
            </a:r>
            <a:r>
              <a:rPr lang="ru-RU" dirty="0"/>
              <a:t>поле со списком;</a:t>
            </a:r>
          </a:p>
          <a:p>
            <a:pPr lvl="0"/>
            <a:r>
              <a:rPr lang="ru-RU" dirty="0" smtClean="0"/>
              <a:t>замените </a:t>
            </a:r>
            <a:r>
              <a:rPr lang="ru-RU" dirty="0"/>
              <a:t>стандартное название поля со списком на требуемое, отражающее содержание данных в поле со списком;</a:t>
            </a:r>
          </a:p>
          <a:p>
            <a:pPr lvl="0"/>
            <a:r>
              <a:rPr lang="ru-RU" dirty="0" smtClean="0"/>
              <a:t>сохраните </a:t>
            </a:r>
            <a:r>
              <a:rPr lang="ru-RU" dirty="0"/>
              <a:t>изменения макета и </a:t>
            </a:r>
            <a:r>
              <a:rPr lang="ru-RU" dirty="0" smtClean="0"/>
              <a:t>закройте </a:t>
            </a:r>
            <a:r>
              <a:rPr lang="ru-RU" dirty="0"/>
              <a:t>окно формы.</a:t>
            </a:r>
          </a:p>
        </p:txBody>
      </p:sp>
    </p:spTree>
    <p:extLst>
      <p:ext uri="{BB962C8B-B14F-4D97-AF65-F5344CB8AC3E}">
        <p14:creationId xmlns:p14="http://schemas.microsoft.com/office/powerpoint/2010/main" val="35088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</a:rPr>
              <a:t>Внесение данных в таблицу Продажи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1844824"/>
            <a:ext cx="7128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prstClr val="black"/>
                </a:solidFill>
              </a:rPr>
              <a:t>Заполните таблицу Продажи с помощью формы Продажи (Сделайте </a:t>
            </a:r>
            <a:r>
              <a:rPr lang="ru-RU" sz="2400" dirty="0" smtClean="0">
                <a:solidFill>
                  <a:prstClr val="black"/>
                </a:solidFill>
              </a:rPr>
              <a:t>4-5 записей). </a:t>
            </a:r>
          </a:p>
          <a:p>
            <a:r>
              <a:rPr lang="ru-RU" sz="2400" dirty="0" smtClean="0">
                <a:solidFill>
                  <a:prstClr val="black"/>
                </a:solidFill>
              </a:rPr>
              <a:t>В каждую продажу внесите по 2-3 покупки.</a:t>
            </a:r>
          </a:p>
          <a:p>
            <a:r>
              <a:rPr lang="ru-RU" sz="2400" dirty="0" smtClean="0">
                <a:solidFill>
                  <a:prstClr val="black"/>
                </a:solidFill>
              </a:rPr>
              <a:t>Для того, чтобы в поле Стоимость подчиненной формы после внесения данных в поля Товар и Количество появилась стоимость сделайте щелчок левой кнопки мыши в поле Стоимость. </a:t>
            </a:r>
          </a:p>
          <a:p>
            <a:r>
              <a:rPr lang="ru-RU" sz="2400" dirty="0" smtClean="0">
                <a:solidFill>
                  <a:prstClr val="black"/>
                </a:solidFill>
              </a:rPr>
              <a:t>Примечание: в одной продаже названия товаров должны различаться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339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Создание формы для учета продаж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41932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41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1731</TotalTime>
  <Words>1839</Words>
  <Application>Microsoft Office PowerPoint</Application>
  <PresentationFormat>Экран (4:3)</PresentationFormat>
  <Paragraphs>210</Paragraphs>
  <Slides>63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74" baseType="lpstr">
      <vt:lpstr>Arial</vt:lpstr>
      <vt:lpstr>Calibri</vt:lpstr>
      <vt:lpstr>Cambria</vt:lpstr>
      <vt:lpstr>Franklin Gothic Book</vt:lpstr>
      <vt:lpstr>Garamond</vt:lpstr>
      <vt:lpstr>Perpetua</vt:lpstr>
      <vt:lpstr>Tahoma</vt:lpstr>
      <vt:lpstr>Times New Roman</vt:lpstr>
      <vt:lpstr>Wingdings</vt:lpstr>
      <vt:lpstr>Wingdings 2</vt:lpstr>
      <vt:lpstr>Справедливость</vt:lpstr>
      <vt:lpstr>СУБД  Access</vt:lpstr>
      <vt:lpstr>Пример РБД, использующей сложные формы и отчеты</vt:lpstr>
      <vt:lpstr>Указания по созданию сложной формы</vt:lpstr>
      <vt:lpstr>Указания по созданию сложной формы</vt:lpstr>
      <vt:lpstr>Создание сложной формы на основе таблицы и запроса</vt:lpstr>
      <vt:lpstr>Замена поля на поле со списком</vt:lpstr>
      <vt:lpstr>Замена поля на поле со списком</vt:lpstr>
      <vt:lpstr>Внесение данных в таблицу Продажи</vt:lpstr>
      <vt:lpstr>Создание формы для учета продаж</vt:lpstr>
      <vt:lpstr>Указания по созданию сложного отчета</vt:lpstr>
      <vt:lpstr>Обновление суммы сделки*</vt:lpstr>
      <vt:lpstr>Создание сложного отчёта</vt:lpstr>
      <vt:lpstr>Создание сложного отчёта</vt:lpstr>
      <vt:lpstr>Создание сложного отчета</vt:lpstr>
      <vt:lpstr>Создание сложного отчета</vt:lpstr>
      <vt:lpstr>Завершение оформления отчета</vt:lpstr>
      <vt:lpstr>Добавление рисунка или эмблемы</vt:lpstr>
      <vt:lpstr>Добавление текстового фрагмента</vt:lpstr>
      <vt:lpstr>Конструирование запросов</vt:lpstr>
      <vt:lpstr>Основные объекты базы данных</vt:lpstr>
      <vt:lpstr>Назначение запросов</vt:lpstr>
      <vt:lpstr>Структура БД «Обучение»</vt:lpstr>
      <vt:lpstr>Средства создания запросов</vt:lpstr>
      <vt:lpstr>Создание запроса с помощью Мастера</vt:lpstr>
      <vt:lpstr>Создание запроса в режиме Конструктор </vt:lpstr>
      <vt:lpstr>Пример макета запроса</vt:lpstr>
      <vt:lpstr>Создание запроса средствами языка SQL</vt:lpstr>
      <vt:lpstr>Основные виды запросов</vt:lpstr>
      <vt:lpstr>Запрос на выборку данных (Select Query)</vt:lpstr>
      <vt:lpstr>Пример запроса на выборку из одной таблицы</vt:lpstr>
      <vt:lpstr>Результат работы запроса</vt:lpstr>
      <vt:lpstr>Пример запроса на выборку из двух таблиц</vt:lpstr>
      <vt:lpstr>Запрос на выборку из двух таблиц</vt:lpstr>
      <vt:lpstr>Результат работы запроса на выборку из двух таблиц</vt:lpstr>
      <vt:lpstr>Запрос на обновление (Update Query)</vt:lpstr>
      <vt:lpstr>Пример создания запроса на обновление</vt:lpstr>
      <vt:lpstr>Презентация PowerPoint</vt:lpstr>
      <vt:lpstr>Пример создания запроса на обновление. Шаг 2.</vt:lpstr>
      <vt:lpstr>Презентация PowerPoint</vt:lpstr>
      <vt:lpstr>Презентация PowerPoint</vt:lpstr>
      <vt:lpstr>Пример создания запроса на добавление</vt:lpstr>
      <vt:lpstr>Презентация PowerPoint</vt:lpstr>
      <vt:lpstr>Пример создания запроса на удаление</vt:lpstr>
      <vt:lpstr>Запрос с вычисляемыми полями</vt:lpstr>
      <vt:lpstr>Презентация PowerPoint</vt:lpstr>
      <vt:lpstr>Запрос с параметром</vt:lpstr>
      <vt:lpstr>Презентация PowerPoint</vt:lpstr>
      <vt:lpstr>Презентация PowerPoint</vt:lpstr>
      <vt:lpstr>Презентация PowerPoint</vt:lpstr>
      <vt:lpstr>Презентация PowerPoint</vt:lpstr>
      <vt:lpstr>Запрос с использованием групповых операций</vt:lpstr>
      <vt:lpstr>Порядок создания запроса с групповыми операциями</vt:lpstr>
      <vt:lpstr>Пример запроса с использованием групповых операций</vt:lpstr>
      <vt:lpstr>Презентация PowerPoint</vt:lpstr>
      <vt:lpstr>Редактирование названий полей и форматов данных в запросе с групповыми операциями</vt:lpstr>
      <vt:lpstr>Запросы на языке SQL</vt:lpstr>
      <vt:lpstr>Функции SQL</vt:lpstr>
      <vt:lpstr>Пример запроса на SQL</vt:lpstr>
      <vt:lpstr>Создание запроса на SQL</vt:lpstr>
      <vt:lpstr>Примеры запросов на SQL</vt:lpstr>
      <vt:lpstr>Примеры запросов на SQL</vt:lpstr>
      <vt:lpstr>СУБД  ACCESS</vt:lpstr>
      <vt:lpstr>Презентация PowerPoint</vt:lpstr>
    </vt:vector>
  </TitlesOfParts>
  <Company>SPbSPU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TVS</dc:creator>
  <cp:lastModifiedBy>Vladimir S Tutygin</cp:lastModifiedBy>
  <cp:revision>122</cp:revision>
  <dcterms:created xsi:type="dcterms:W3CDTF">2004-11-23T07:11:09Z</dcterms:created>
  <dcterms:modified xsi:type="dcterms:W3CDTF">2023-11-19T18:28:51Z</dcterms:modified>
</cp:coreProperties>
</file>