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382" r:id="rId2"/>
    <p:sldId id="461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34" r:id="rId17"/>
    <p:sldId id="436" r:id="rId18"/>
    <p:sldId id="438" r:id="rId19"/>
    <p:sldId id="454" r:id="rId20"/>
    <p:sldId id="455" r:id="rId21"/>
    <p:sldId id="456" r:id="rId22"/>
    <p:sldId id="457" r:id="rId23"/>
    <p:sldId id="458" r:id="rId24"/>
    <p:sldId id="459" r:id="rId25"/>
    <p:sldId id="460" r:id="rId26"/>
    <p:sldId id="383" r:id="rId27"/>
    <p:sldId id="393" r:id="rId28"/>
    <p:sldId id="432" r:id="rId2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6" autoAdjust="0"/>
    <p:restoredTop sz="94660"/>
  </p:normalViewPr>
  <p:slideViewPr>
    <p:cSldViewPr>
      <p:cViewPr varScale="1">
        <p:scale>
          <a:sx n="86" d="100"/>
          <a:sy n="86" d="100"/>
        </p:scale>
        <p:origin x="12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E7D9D-CA06-42AF-A081-B18BCF99CA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D08DA-5016-4DE5-A2D3-1672BF44E7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A720C-E3D5-4340-99F5-82CE25B469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FF29C-2A40-4791-9A65-5A0D71471B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94CB3-0A8B-4A16-B5A6-B75CA2A2BC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42B2D-F3E9-4BB7-897C-A49329C4BC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6ACD8-7236-47E8-B023-BBE694B6FD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94178-C3FA-467A-855B-638A6DB0E7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5428D-F506-4E1F-965F-812B0B8961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584C6-E2ED-4355-8C89-612EBAFE73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7897D-6DE9-4F95-87B6-188211639F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075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4B7D52-D1BA-4D11-905A-DE8592AF92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&#1042;&#1083;&#1072;&#1076;&#1080;&#1084;&#1080;&#1088;\Desktop\!Office_17\&#1055;&#1088;&#1077;&#1079;&#1077;&#1085;&#1090;&#1072;&#1094;&#1080;&#1080;\VBA_test.xls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ile:///D:\!!Office_2016\Office_lab_2016\Examples\VBA\&#1050;&#1072;&#1088;&#1084;&#1072;&#1085;&#1086;&#1074;&#1072;\13504_1_&#1050;&#1072;&#1088;&#1084;&#1072;&#1085;&#1086;&#1074;&#1072;_vba.xls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1412776"/>
            <a:ext cx="8178132" cy="105990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b="1" dirty="0" smtClean="0">
                <a:ln w="18000">
                  <a:solidFill>
                    <a:srgbClr val="00B050"/>
                  </a:solidFill>
                  <a:prstDash val="solid"/>
                  <a:miter lim="800000"/>
                </a:ln>
                <a:solidFill>
                  <a:srgbClr val="00B05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Visual Basic for Applications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573462"/>
            <a:ext cx="7772400" cy="2159793"/>
          </a:xfrm>
        </p:spPr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500" dirty="0" smtClean="0">
                <a:solidFill>
                  <a:srgbClr val="00B050"/>
                </a:solidFill>
              </a:rPr>
              <a:t>Разработка приложений пользователя</a:t>
            </a:r>
            <a:endParaRPr lang="en-US" sz="3500" dirty="0" smtClean="0">
              <a:solidFill>
                <a:srgbClr val="00B05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500" dirty="0" smtClean="0">
                <a:solidFill>
                  <a:srgbClr val="00B050"/>
                </a:solidFill>
              </a:rPr>
              <a:t>Лабораторная работа </a:t>
            </a:r>
            <a:r>
              <a:rPr lang="ru-RU" sz="3500" dirty="0" smtClean="0">
                <a:solidFill>
                  <a:srgbClr val="00B050"/>
                </a:solidFill>
              </a:rPr>
              <a:t>6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3500" dirty="0" smtClean="0">
                <a:solidFill>
                  <a:srgbClr val="00B050"/>
                </a:solidFill>
              </a:rPr>
              <a:t>Создание приложения </a:t>
            </a:r>
            <a:r>
              <a:rPr lang="ru-RU" sz="3500" smtClean="0">
                <a:solidFill>
                  <a:srgbClr val="00B050"/>
                </a:solidFill>
              </a:rPr>
              <a:t>«Калькулятор»</a:t>
            </a:r>
            <a:endParaRPr lang="ru-RU" sz="3500" dirty="0" smtClean="0">
              <a:solidFill>
                <a:srgbClr val="00B05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                                                                                                       </a:t>
            </a:r>
            <a:r>
              <a:rPr lang="ru-RU" sz="2400" dirty="0" smtClean="0"/>
              <a:t>Автор: </a:t>
            </a:r>
            <a:r>
              <a:rPr lang="ru-RU" sz="2400" dirty="0" err="1" smtClean="0"/>
              <a:t>Тутыгин</a:t>
            </a:r>
            <a:r>
              <a:rPr lang="ru-RU" sz="2400" dirty="0" smtClean="0"/>
              <a:t> В.С.</a:t>
            </a:r>
            <a:endParaRPr lang="en-US" sz="24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79512" y="188640"/>
            <a:ext cx="8712968" cy="64087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solidFill>
                  <a:srgbClr val="FF0000"/>
                </a:solidFill>
                <a:latin typeface="Times New Roman" pitchFamily="18" charset="0"/>
              </a:rPr>
              <a:t>СВОЙСТВА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smtClean="0"/>
              <a:t>	 </a:t>
            </a:r>
            <a:r>
              <a:rPr lang="ru-RU" b="1" smtClean="0"/>
              <a:t>СВОЙСТВО</a:t>
            </a:r>
            <a:r>
              <a:rPr lang="ru-RU" smtClean="0"/>
              <a:t> представляет атрибут объекта, определяющий его характеристики, например, цвет или размер. 	</a:t>
            </a:r>
          </a:p>
        </p:txBody>
      </p:sp>
    </p:spTree>
    <p:extLst>
      <p:ext uri="{BB962C8B-B14F-4D97-AF65-F5344CB8AC3E}">
        <p14:creationId xmlns:p14="http://schemas.microsoft.com/office/powerpoint/2010/main" val="373685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Типичные свойства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981200"/>
            <a:ext cx="8286750" cy="4114800"/>
          </a:xfrm>
        </p:spPr>
        <p:txBody>
          <a:bodyPr/>
          <a:lstStyle/>
          <a:p>
            <a:r>
              <a:rPr lang="en-US" dirty="0" smtClean="0"/>
              <a:t>Value – </a:t>
            </a:r>
            <a:r>
              <a:rPr lang="ru-RU" dirty="0" smtClean="0"/>
              <a:t>значение;</a:t>
            </a:r>
            <a:endParaRPr lang="en-US" dirty="0" smtClean="0"/>
          </a:p>
          <a:p>
            <a:r>
              <a:rPr lang="en-US" dirty="0" smtClean="0"/>
              <a:t>Text – </a:t>
            </a:r>
            <a:r>
              <a:rPr lang="ru-RU" dirty="0" smtClean="0"/>
              <a:t>текст;</a:t>
            </a:r>
            <a:endParaRPr lang="en-US" dirty="0" smtClean="0"/>
          </a:p>
          <a:p>
            <a:r>
              <a:rPr lang="en-US" dirty="0" smtClean="0"/>
              <a:t>Caption – </a:t>
            </a:r>
            <a:r>
              <a:rPr lang="ru-RU" dirty="0" smtClean="0"/>
              <a:t>название;</a:t>
            </a:r>
            <a:endParaRPr lang="en-US" dirty="0" smtClean="0"/>
          </a:p>
          <a:p>
            <a:r>
              <a:rPr lang="en-US" dirty="0" smtClean="0"/>
              <a:t>Visible </a:t>
            </a:r>
            <a:r>
              <a:rPr lang="ru-RU" dirty="0" smtClean="0"/>
              <a:t>(</a:t>
            </a:r>
            <a:r>
              <a:rPr lang="en-US" dirty="0" smtClean="0"/>
              <a:t>True/False</a:t>
            </a:r>
            <a:r>
              <a:rPr lang="ru-RU" dirty="0" smtClean="0"/>
              <a:t>) </a:t>
            </a:r>
            <a:r>
              <a:rPr lang="en-US" dirty="0" smtClean="0"/>
              <a:t>– </a:t>
            </a:r>
            <a:r>
              <a:rPr lang="ru-RU" dirty="0" smtClean="0"/>
              <a:t>видимый/скрытый;</a:t>
            </a:r>
            <a:endParaRPr lang="en-US" dirty="0" smtClean="0"/>
          </a:p>
          <a:p>
            <a:r>
              <a:rPr lang="en-US" dirty="0" smtClean="0"/>
              <a:t>Enabled</a:t>
            </a:r>
            <a:r>
              <a:rPr lang="ru-RU" dirty="0" smtClean="0"/>
              <a:t> (</a:t>
            </a:r>
            <a:r>
              <a:rPr lang="en-US" dirty="0" smtClean="0"/>
              <a:t>True/False</a:t>
            </a:r>
            <a:r>
              <a:rPr lang="ru-RU" dirty="0" smtClean="0"/>
              <a:t>)</a:t>
            </a:r>
            <a:r>
              <a:rPr lang="en-US" dirty="0" smtClean="0"/>
              <a:t> – </a:t>
            </a:r>
            <a:r>
              <a:rPr lang="ru-RU" dirty="0" err="1" smtClean="0"/>
              <a:t>разрешенный</a:t>
            </a:r>
            <a:r>
              <a:rPr lang="ru-RU" dirty="0" smtClean="0"/>
              <a:t>/</a:t>
            </a:r>
            <a:r>
              <a:rPr lang="ru-RU" dirty="0" err="1" smtClean="0"/>
              <a:t>запрещенный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815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rgbClr val="FF0000"/>
                </a:solidFill>
              </a:rPr>
              <a:t>Синтаксис команды установки значения свойства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800" dirty="0" smtClean="0"/>
              <a:t>	</a:t>
            </a:r>
            <a:r>
              <a:rPr lang="ru-RU" sz="2800" dirty="0" err="1" smtClean="0"/>
              <a:t>Объект.Свойство</a:t>
            </a:r>
            <a:r>
              <a:rPr lang="ru-RU" sz="2800" dirty="0" smtClean="0"/>
              <a:t>=</a:t>
            </a:r>
            <a:r>
              <a:rPr lang="ru-RU" sz="2800" dirty="0" err="1" smtClean="0"/>
              <a:t>ЗначениеСвойства</a:t>
            </a:r>
            <a:r>
              <a:rPr lang="ru-RU" sz="2800" dirty="0" smtClean="0"/>
              <a:t>. </a:t>
            </a:r>
          </a:p>
          <a:p>
            <a:pPr>
              <a:buFont typeface="Wingdings" pitchFamily="2" charset="2"/>
              <a:buNone/>
            </a:pPr>
            <a:r>
              <a:rPr lang="ru-RU" sz="2800" dirty="0" smtClean="0"/>
              <a:t>     Примеры:</a:t>
            </a:r>
          </a:p>
          <a:p>
            <a:pPr>
              <a:buFont typeface="Wingdings" pitchFamily="2" charset="2"/>
              <a:buNone/>
            </a:pPr>
            <a:r>
              <a:rPr lang="ru-RU" sz="2800" dirty="0" smtClean="0"/>
              <a:t>	UserForm1.Caption="&lt;заголовок формы&gt;"</a:t>
            </a:r>
            <a:endParaRPr lang="en-US" sz="2800" dirty="0" smtClean="0"/>
          </a:p>
          <a:p>
            <a:pPr>
              <a:buFont typeface="Wingdings" pitchFamily="2" charset="2"/>
              <a:buNone/>
            </a:pPr>
            <a:r>
              <a:rPr lang="ru-RU" sz="2800" dirty="0" smtClean="0"/>
              <a:t>	</a:t>
            </a:r>
            <a:r>
              <a:rPr lang="en-US" sz="2800" dirty="0" smtClean="0"/>
              <a:t>Range("B4").Value="</a:t>
            </a:r>
            <a:r>
              <a:rPr lang="ru-RU" sz="2800" dirty="0" smtClean="0"/>
              <a:t>Объем</a:t>
            </a:r>
            <a:r>
              <a:rPr lang="en-US" sz="2800" dirty="0" smtClean="0"/>
              <a:t> </a:t>
            </a:r>
            <a:r>
              <a:rPr lang="ru-RU" sz="2800" dirty="0" smtClean="0"/>
              <a:t>ссуды</a:t>
            </a:r>
            <a:r>
              <a:rPr lang="en-US" sz="2800" dirty="0" smtClean="0"/>
              <a:t>"</a:t>
            </a:r>
          </a:p>
          <a:p>
            <a:pPr>
              <a:buFont typeface="Wingdings" pitchFamily="2" charset="2"/>
              <a:buNone/>
            </a:pPr>
            <a:r>
              <a:rPr lang="ru-RU" sz="2800" dirty="0" smtClean="0"/>
              <a:t>	</a:t>
            </a:r>
            <a:r>
              <a:rPr lang="en-US" sz="2800" dirty="0" smtClean="0"/>
              <a:t>Data=</a:t>
            </a:r>
            <a:r>
              <a:rPr lang="en-US" sz="2800" dirty="0" err="1" smtClean="0"/>
              <a:t>Application.PV</a:t>
            </a:r>
            <a:r>
              <a:rPr lang="en-US" sz="2800" dirty="0" smtClean="0"/>
              <a:t>(</a:t>
            </a:r>
            <a:r>
              <a:rPr lang="en-US" sz="2800" dirty="0" err="1" smtClean="0"/>
              <a:t>a,b,c</a:t>
            </a:r>
            <a:r>
              <a:rPr lang="en-US" sz="2800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ru-RU" sz="2800" dirty="0" smtClean="0"/>
              <a:t>	</a:t>
            </a:r>
            <a:r>
              <a:rPr lang="en-US" sz="2800" dirty="0" smtClean="0"/>
              <a:t>Range("B5").</a:t>
            </a:r>
            <a:r>
              <a:rPr lang="en-US" sz="2800" dirty="0" err="1" smtClean="0"/>
              <a:t>NumberFormat</a:t>
            </a:r>
            <a:r>
              <a:rPr lang="en-US" sz="2800" dirty="0" smtClean="0"/>
              <a:t>="#,##0$"</a:t>
            </a:r>
          </a:p>
          <a:p>
            <a:pPr>
              <a:buFont typeface="Wingdings" pitchFamily="2" charset="2"/>
              <a:buNone/>
            </a:pPr>
            <a:r>
              <a:rPr lang="ru-RU" sz="2800" dirty="0" smtClean="0"/>
              <a:t>	</a:t>
            </a:r>
            <a:r>
              <a:rPr lang="en-US" sz="2800" dirty="0" smtClean="0"/>
              <a:t>CommandButton1.Cancel=True</a:t>
            </a:r>
            <a:endParaRPr lang="ru-RU" sz="2800" dirty="0" smtClean="0"/>
          </a:p>
          <a:p>
            <a:pPr>
              <a:buFont typeface="Wingdings" pitchFamily="2" charset="2"/>
              <a:buNone/>
            </a:pP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6996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404813"/>
            <a:ext cx="7158037" cy="889000"/>
          </a:xfrm>
        </p:spPr>
        <p:txBody>
          <a:bodyPr/>
          <a:lstStyle/>
          <a:p>
            <a:r>
              <a:rPr lang="ru-RU" smtClean="0">
                <a:solidFill>
                  <a:srgbClr val="FF0000"/>
                </a:solidFill>
                <a:latin typeface="Times New Roman" pitchFamily="18" charset="0"/>
              </a:rPr>
              <a:t>СОБЫТИЯ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00213"/>
            <a:ext cx="8237538" cy="47529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000" smtClean="0"/>
              <a:t>		</a:t>
            </a:r>
            <a:r>
              <a:rPr lang="ru-RU" smtClean="0"/>
              <a:t>СОБЫТИЕ представляет собой действие (например, открытие UserForm, щелчок мышью, нажатие клавиши), распознаваемое объектом.  С событием можно связать процедуру на VBA, которая будет запускаться на исполнение при возникновении события.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1660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Примеры событий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– </a:t>
            </a:r>
            <a:r>
              <a:rPr lang="ru-RU" smtClean="0"/>
              <a:t>щелчок мыши;</a:t>
            </a:r>
            <a:endParaRPr lang="en-US" smtClean="0"/>
          </a:p>
          <a:p>
            <a:r>
              <a:rPr lang="en-US" smtClean="0"/>
              <a:t>DblClick – </a:t>
            </a:r>
            <a:r>
              <a:rPr lang="ru-RU" smtClean="0"/>
              <a:t>двойной щелчок мыши;</a:t>
            </a:r>
            <a:endParaRPr lang="en-US" smtClean="0"/>
          </a:p>
          <a:p>
            <a:r>
              <a:rPr lang="en-US" smtClean="0"/>
              <a:t>Initialize – </a:t>
            </a:r>
            <a:r>
              <a:rPr lang="ru-RU" smtClean="0"/>
              <a:t>отображение формы;</a:t>
            </a:r>
            <a:endParaRPr lang="en-US" smtClean="0"/>
          </a:p>
          <a:p>
            <a:r>
              <a:rPr lang="en-US" smtClean="0"/>
              <a:t>Terminate</a:t>
            </a:r>
            <a:r>
              <a:rPr lang="ru-RU" smtClean="0"/>
              <a:t> – закрытие формы.</a:t>
            </a:r>
          </a:p>
        </p:txBody>
      </p:sp>
    </p:spTree>
    <p:extLst>
      <p:ext uri="{BB962C8B-B14F-4D97-AF65-F5344CB8AC3E}">
        <p14:creationId xmlns:p14="http://schemas.microsoft.com/office/powerpoint/2010/main" val="302758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91260"/>
            <a:ext cx="82296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600" dirty="0" smtClean="0">
                <a:solidFill>
                  <a:srgbClr val="FF0000"/>
                </a:solidFill>
              </a:rPr>
              <a:t>Синтаксис заголовка процедуры обработки события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dirty="0" smtClean="0"/>
              <a:t>	</a:t>
            </a:r>
            <a:r>
              <a:rPr lang="ru-RU" dirty="0" err="1" smtClean="0"/>
              <a:t>Private</a:t>
            </a:r>
            <a:r>
              <a:rPr lang="ru-RU" dirty="0" smtClean="0"/>
              <a:t> </a:t>
            </a:r>
            <a:r>
              <a:rPr lang="ru-RU" dirty="0" err="1" smtClean="0"/>
              <a:t>Sub</a:t>
            </a:r>
            <a:r>
              <a:rPr lang="ru-RU" dirty="0" smtClean="0"/>
              <a:t> &lt;имя объекта&gt;_&lt;имя события&gt;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	Пример заголовка процедуры обработки события инициализации (открытия) окна UserForm2: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	 </a:t>
            </a:r>
            <a:r>
              <a:rPr lang="en-US" dirty="0" smtClean="0"/>
              <a:t>Private Sub </a:t>
            </a:r>
            <a:r>
              <a:rPr lang="en-US" dirty="0" err="1" smtClean="0"/>
              <a:t>UserForm</a:t>
            </a:r>
            <a:r>
              <a:rPr lang="ru-RU" dirty="0" smtClean="0"/>
              <a:t>2_</a:t>
            </a:r>
            <a:r>
              <a:rPr lang="en-US" dirty="0" smtClean="0"/>
              <a:t>Initialize</a:t>
            </a:r>
            <a:r>
              <a:rPr lang="ru-RU" dirty="0" smtClean="0"/>
              <a:t>()</a:t>
            </a:r>
          </a:p>
          <a:p>
            <a:pPr>
              <a:buFont typeface="Wingdings" pitchFamily="2" charset="2"/>
              <a:buNone/>
            </a:pPr>
            <a:endParaRPr lang="ru-RU" dirty="0" smtClean="0"/>
          </a:p>
        </p:txBody>
      </p:sp>
      <p:sp>
        <p:nvSpPr>
          <p:cNvPr id="4" name="Управляющая кнопка: далее 3">
            <a:hlinkClick r:id="rId2" action="ppaction://program" highlightClick="1"/>
          </p:cNvPr>
          <p:cNvSpPr/>
          <p:nvPr/>
        </p:nvSpPr>
        <p:spPr>
          <a:xfrm>
            <a:off x="8329612" y="291260"/>
            <a:ext cx="714375" cy="714375"/>
          </a:xfrm>
          <a:prstGeom prst="actionButtonForwardNex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Приложение пользователя…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ru-RU" dirty="0" smtClean="0"/>
              <a:t>	 …представляет собой программу,  решающую задачу пользователя средствами, имеющимися в </a:t>
            </a:r>
            <a:r>
              <a:rPr lang="en-US" dirty="0" smtClean="0"/>
              <a:t>Microsoft Office</a:t>
            </a:r>
            <a:r>
              <a:rPr lang="ru-RU" dirty="0" smtClean="0"/>
              <a:t>, и предоставляющую графический интерфейс для работы с этой программой.</a:t>
            </a:r>
          </a:p>
        </p:txBody>
      </p:sp>
      <p:sp>
        <p:nvSpPr>
          <p:cNvPr id="7" name="Управляющая кнопка: далее 6">
            <a:hlinkClick r:id="rId2" action="ppaction://program" highlightClick="1"/>
          </p:cNvPr>
          <p:cNvSpPr/>
          <p:nvPr/>
        </p:nvSpPr>
        <p:spPr>
          <a:xfrm>
            <a:off x="7812088" y="476250"/>
            <a:ext cx="714375" cy="714375"/>
          </a:xfrm>
          <a:prstGeom prst="actionButtonForwardNex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9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FF0000"/>
                </a:solidFill>
              </a:rPr>
              <a:t>Пример графического интерфейса </a:t>
            </a:r>
            <a:r>
              <a:rPr lang="ru-RU" sz="3600" dirty="0" smtClean="0">
                <a:solidFill>
                  <a:srgbClr val="FF0000"/>
                </a:solidFill>
              </a:rPr>
              <a:t>для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ru-RU" sz="3600" dirty="0" smtClean="0">
                <a:solidFill>
                  <a:srgbClr val="FF0000"/>
                </a:solidFill>
              </a:rPr>
              <a:t>приложения «Калькулятор»</a:t>
            </a:r>
            <a:endParaRPr lang="ru-RU" sz="3600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3237" y="1653380"/>
            <a:ext cx="3328963" cy="487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264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</a:rPr>
              <a:t>Средства создания приложений пользователя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1362" y="1844824"/>
            <a:ext cx="7661275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ru-RU" dirty="0" smtClean="0"/>
              <a:t>	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ru-RU" dirty="0" smtClean="0"/>
              <a:t>Приложения пользователя могут создаваться для работы в среде </a:t>
            </a:r>
            <a:r>
              <a:rPr lang="en-US" dirty="0" smtClean="0"/>
              <a:t>Word</a:t>
            </a:r>
            <a:r>
              <a:rPr lang="ru-RU" dirty="0" smtClean="0"/>
              <a:t>, </a:t>
            </a:r>
            <a:r>
              <a:rPr lang="en-US" dirty="0" smtClean="0"/>
              <a:t>Excel</a:t>
            </a:r>
            <a:r>
              <a:rPr lang="ru-RU" dirty="0" smtClean="0"/>
              <a:t>, </a:t>
            </a:r>
            <a:r>
              <a:rPr lang="en-US" dirty="0" smtClean="0"/>
              <a:t>Access</a:t>
            </a:r>
            <a:r>
              <a:rPr lang="ru-RU" dirty="0" smtClean="0"/>
              <a:t>.</a:t>
            </a:r>
          </a:p>
          <a:p>
            <a:pPr>
              <a:buFont typeface="Wingdings" pitchFamily="2" charset="2"/>
              <a:buNone/>
            </a:pPr>
            <a:r>
              <a:rPr lang="ru-RU" dirty="0"/>
              <a:t> </a:t>
            </a:r>
            <a:r>
              <a:rPr lang="ru-RU" dirty="0" smtClean="0"/>
              <a:t>   Приложения создаются</a:t>
            </a:r>
            <a:r>
              <a:rPr lang="en-US" dirty="0" smtClean="0"/>
              <a:t> </a:t>
            </a:r>
            <a:r>
              <a:rPr lang="ru-RU" dirty="0" smtClean="0"/>
              <a:t>на языке </a:t>
            </a:r>
            <a:r>
              <a:rPr lang="en-US" dirty="0" smtClean="0"/>
              <a:t>VBA</a:t>
            </a:r>
            <a:r>
              <a:rPr lang="ru-RU" dirty="0" smtClean="0"/>
              <a:t> .</a:t>
            </a:r>
          </a:p>
          <a:p>
            <a:pPr>
              <a:buFont typeface="Wingdings" pitchFamily="2" charset="2"/>
              <a:buNone/>
            </a:pPr>
            <a:r>
              <a:rPr lang="ru-RU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00509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rgbClr val="FF0000"/>
                </a:solidFill>
              </a:rPr>
              <a:t>Порядок действий при создании </a:t>
            </a:r>
            <a:r>
              <a:rPr lang="ru-RU" sz="3200" dirty="0" smtClean="0">
                <a:solidFill>
                  <a:srgbClr val="FF0000"/>
                </a:solidFill>
              </a:rPr>
              <a:t>приложения. Шаг 1.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1.Создать </a:t>
            </a:r>
            <a:r>
              <a:rPr lang="en-US" sz="2800" dirty="0" err="1" smtClean="0"/>
              <a:t>UserForm</a:t>
            </a:r>
            <a:r>
              <a:rPr lang="ru-RU" sz="2800" dirty="0" smtClean="0"/>
              <a:t>. Для этого:</a:t>
            </a:r>
          </a:p>
          <a:p>
            <a:pPr marL="0" indent="0">
              <a:buNone/>
            </a:pPr>
            <a:r>
              <a:rPr lang="ru-RU" sz="2800" dirty="0" smtClean="0"/>
              <a:t>а)создать рабочую книгу </a:t>
            </a:r>
            <a:r>
              <a:rPr lang="en-US" sz="2800" dirty="0" smtClean="0"/>
              <a:t>Excel </a:t>
            </a:r>
            <a:r>
              <a:rPr lang="ru-RU" sz="2800" dirty="0" smtClean="0"/>
              <a:t>и сохранить её с к.-</a:t>
            </a:r>
            <a:r>
              <a:rPr lang="ru-RU" sz="2800" dirty="0" err="1" smtClean="0"/>
              <a:t>лб</a:t>
            </a:r>
            <a:r>
              <a:rPr lang="ru-RU" sz="2800" dirty="0" smtClean="0"/>
              <a:t>. </a:t>
            </a:r>
            <a:r>
              <a:rPr lang="ru-RU" sz="2800" dirty="0"/>
              <a:t>и</a:t>
            </a:r>
            <a:r>
              <a:rPr lang="ru-RU" sz="2800" dirty="0" smtClean="0"/>
              <a:t>менем;</a:t>
            </a:r>
          </a:p>
          <a:p>
            <a:pPr marL="0" indent="0">
              <a:buNone/>
            </a:pPr>
            <a:r>
              <a:rPr lang="ru-RU" sz="2800" dirty="0" smtClean="0"/>
              <a:t>б)открыть окно разработки </a:t>
            </a:r>
            <a:r>
              <a:rPr lang="en-US" sz="2800" dirty="0" smtClean="0"/>
              <a:t>VBA</a:t>
            </a:r>
            <a:r>
              <a:rPr lang="ru-RU" sz="2800" dirty="0" smtClean="0"/>
              <a:t>:   </a:t>
            </a:r>
          </a:p>
          <a:p>
            <a:pPr marL="0" indent="0">
              <a:buNone/>
            </a:pPr>
            <a:r>
              <a:rPr lang="ru-RU" sz="2800" dirty="0" smtClean="0"/>
              <a:t>   </a:t>
            </a:r>
            <a:r>
              <a:rPr lang="ru-RU" sz="2800" b="1" dirty="0"/>
              <a:t>Разработчик/</a:t>
            </a:r>
            <a:r>
              <a:rPr lang="en-US" sz="2800" b="1" dirty="0"/>
              <a:t> Visual Basic</a:t>
            </a:r>
            <a:r>
              <a:rPr lang="ru-RU" sz="2800" dirty="0" smtClean="0"/>
              <a:t>;</a:t>
            </a:r>
          </a:p>
          <a:p>
            <a:pPr marL="0" indent="0">
              <a:buNone/>
            </a:pPr>
            <a:r>
              <a:rPr lang="ru-RU" sz="2800" dirty="0" smtClean="0"/>
              <a:t>в)в меню окна </a:t>
            </a:r>
            <a:r>
              <a:rPr lang="ru-RU" sz="2800" dirty="0"/>
              <a:t>разработки </a:t>
            </a:r>
            <a:r>
              <a:rPr lang="en-US" sz="2800" dirty="0" smtClean="0"/>
              <a:t>VBA</a:t>
            </a:r>
            <a:r>
              <a:rPr lang="ru-RU" sz="2800" dirty="0" smtClean="0"/>
              <a:t> выбрать: </a:t>
            </a:r>
          </a:p>
          <a:p>
            <a:pPr marL="0" indent="0">
              <a:buNone/>
            </a:pPr>
            <a:r>
              <a:rPr lang="en-US" sz="2800" b="1" dirty="0" smtClean="0"/>
              <a:t>Insert/</a:t>
            </a:r>
            <a:r>
              <a:rPr lang="en-US" sz="2800" b="1" dirty="0" err="1" smtClean="0"/>
              <a:t>UserForm</a:t>
            </a:r>
            <a:r>
              <a:rPr lang="en-US" sz="2800" b="1" dirty="0" smtClean="0"/>
              <a:t>.</a:t>
            </a:r>
            <a:endParaRPr lang="ru-RU" sz="2800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5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solidFill>
                  <a:srgbClr val="FF0000"/>
                </a:solidFill>
                <a:latin typeface="Times New Roman" pitchFamily="18" charset="0"/>
              </a:rPr>
              <a:t>Характеристика языка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</a:rPr>
              <a:t>VBA</a:t>
            </a:r>
            <a:endParaRPr lang="ru-RU" smtClean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1362" y="1772816"/>
            <a:ext cx="7661275" cy="41148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sz="2800" dirty="0" smtClean="0"/>
              <a:t>	</a:t>
            </a:r>
            <a:r>
              <a:rPr lang="ru-RU" sz="2800" dirty="0" smtClean="0"/>
              <a:t>	</a:t>
            </a:r>
            <a:r>
              <a:rPr lang="en-US" sz="2800" dirty="0" smtClean="0"/>
              <a:t>Visual Basic for </a:t>
            </a:r>
            <a:r>
              <a:rPr lang="en-US" sz="2800" dirty="0" err="1" smtClean="0"/>
              <a:t>Applicatoins</a:t>
            </a:r>
            <a:r>
              <a:rPr lang="ru-RU" sz="2800" dirty="0" smtClean="0"/>
              <a:t> (</a:t>
            </a:r>
            <a:r>
              <a:rPr lang="en-US" sz="2800" dirty="0" smtClean="0"/>
              <a:t>VBA</a:t>
            </a:r>
            <a:r>
              <a:rPr lang="ru-RU" sz="2800" dirty="0" smtClean="0"/>
              <a:t>) относится к языкам объектно-ориентированного программирования. 		Программа на VBA может содержать ключевые слова, операторы (присваивания, безусловного и условного перехода, выбора варианта, цикла), переменные, константы и выражения.</a:t>
            </a:r>
          </a:p>
        </p:txBody>
      </p:sp>
    </p:spTree>
    <p:extLst>
      <p:ext uri="{BB962C8B-B14F-4D97-AF65-F5344CB8AC3E}">
        <p14:creationId xmlns:p14="http://schemas.microsoft.com/office/powerpoint/2010/main" val="197891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rgbClr val="FF0000"/>
                </a:solidFill>
              </a:rPr>
              <a:t>Порядок действий при создании </a:t>
            </a:r>
            <a:r>
              <a:rPr lang="ru-RU" sz="3200" dirty="0" smtClean="0">
                <a:solidFill>
                  <a:srgbClr val="FF0000"/>
                </a:solidFill>
              </a:rPr>
              <a:t>приложения. </a:t>
            </a:r>
            <a:r>
              <a:rPr lang="ru-RU" sz="3200" dirty="0">
                <a:solidFill>
                  <a:srgbClr val="FF0000"/>
                </a:solidFill>
              </a:rPr>
              <a:t>Шаг </a:t>
            </a:r>
            <a:r>
              <a:rPr lang="ru-RU" sz="3200" dirty="0" smtClean="0">
                <a:solidFill>
                  <a:srgbClr val="FF0000"/>
                </a:solidFill>
              </a:rPr>
              <a:t>2.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9998" y="1407536"/>
            <a:ext cx="8229600" cy="518457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2</a:t>
            </a:r>
            <a:r>
              <a:rPr lang="ru-RU" sz="2800" dirty="0"/>
              <a:t>.Создать и разместить на всплывающей панели </a:t>
            </a:r>
            <a:r>
              <a:rPr lang="en-US" sz="2800" dirty="0"/>
              <a:t>UserForm1</a:t>
            </a:r>
            <a:r>
              <a:rPr lang="ru-RU" sz="2800" dirty="0"/>
              <a:t> элементы управления, например: 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b="1" dirty="0" err="1"/>
              <a:t>TextBox</a:t>
            </a:r>
            <a:r>
              <a:rPr lang="en-US" sz="2800" b="1" dirty="0"/>
              <a:t> </a:t>
            </a:r>
            <a:r>
              <a:rPr lang="en-US" sz="2800" dirty="0"/>
              <a:t>– </a:t>
            </a:r>
            <a:r>
              <a:rPr lang="ru-RU" sz="2800" dirty="0"/>
              <a:t>окна ввода/вывода текста; 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b="1" dirty="0" smtClean="0"/>
              <a:t>Label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ru-RU" sz="2800" dirty="0"/>
              <a:t>надписи</a:t>
            </a:r>
            <a:r>
              <a:rPr lang="ru-RU" sz="2800" dirty="0" smtClean="0"/>
              <a:t>;</a:t>
            </a:r>
          </a:p>
          <a:p>
            <a:pPr marL="0" indent="0">
              <a:buNone/>
            </a:pPr>
            <a:r>
              <a:rPr lang="ru-RU" sz="2800" b="1" dirty="0" smtClean="0"/>
              <a:t> </a:t>
            </a:r>
            <a:r>
              <a:rPr lang="en-US" sz="2800" b="1" dirty="0" err="1"/>
              <a:t>CommandButton</a:t>
            </a:r>
            <a:r>
              <a:rPr lang="en-US" sz="2800" b="1" dirty="0"/>
              <a:t> </a:t>
            </a:r>
            <a:r>
              <a:rPr lang="en-US" sz="2800" dirty="0"/>
              <a:t>– </a:t>
            </a:r>
            <a:r>
              <a:rPr lang="ru-RU" sz="2800" dirty="0"/>
              <a:t>кнопки запуска процедур, например, </a:t>
            </a:r>
            <a:r>
              <a:rPr lang="en-US" sz="2800" dirty="0"/>
              <a:t>Start – </a:t>
            </a:r>
            <a:r>
              <a:rPr lang="ru-RU" sz="2800" dirty="0"/>
              <a:t>головной (главной) процедуры и </a:t>
            </a:r>
            <a:r>
              <a:rPr lang="en-US" sz="2800" dirty="0"/>
              <a:t>Quit – </a:t>
            </a:r>
            <a:r>
              <a:rPr lang="ru-RU" sz="2800" dirty="0"/>
              <a:t>выхода из приложения и возвращения в окно программы. Для </a:t>
            </a:r>
            <a:r>
              <a:rPr lang="ru-RU" sz="2800" dirty="0" smtClean="0"/>
              <a:t>возвращения </a:t>
            </a:r>
            <a:r>
              <a:rPr lang="ru-RU" sz="2800" dirty="0"/>
              <a:t>из окна программы в окно </a:t>
            </a:r>
            <a:r>
              <a:rPr lang="en-US" sz="2800" dirty="0"/>
              <a:t>UserForm1: 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b="1" dirty="0"/>
              <a:t>View/Project Explorer/UserForm1</a:t>
            </a:r>
            <a:endParaRPr lang="ru-RU" sz="2800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3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rgbClr val="FF0000"/>
                </a:solidFill>
              </a:rPr>
              <a:t>Порядок действий при создании </a:t>
            </a:r>
            <a:r>
              <a:rPr lang="ru-RU" sz="3200" dirty="0" smtClean="0">
                <a:solidFill>
                  <a:srgbClr val="FF0000"/>
                </a:solidFill>
              </a:rPr>
              <a:t>приложения. </a:t>
            </a:r>
            <a:r>
              <a:rPr lang="ru-RU" sz="3200" dirty="0">
                <a:solidFill>
                  <a:srgbClr val="FF0000"/>
                </a:solidFill>
              </a:rPr>
              <a:t>Шаг </a:t>
            </a:r>
            <a:r>
              <a:rPr lang="ru-RU" sz="3200" dirty="0" smtClean="0">
                <a:solidFill>
                  <a:srgbClr val="FF0000"/>
                </a:solidFill>
              </a:rPr>
              <a:t>3.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556792"/>
            <a:ext cx="8568952" cy="518457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3</a:t>
            </a:r>
            <a:r>
              <a:rPr lang="ru-RU" sz="2800" dirty="0"/>
              <a:t>. Установить атрибуты элементов управления. Для этого вернуться в окно </a:t>
            </a:r>
            <a:r>
              <a:rPr lang="en-US" sz="2800" dirty="0" err="1"/>
              <a:t>UserForm</a:t>
            </a:r>
            <a:r>
              <a:rPr lang="en-US" sz="2800" dirty="0"/>
              <a:t> </a:t>
            </a:r>
            <a:r>
              <a:rPr lang="ru-RU" sz="2800" dirty="0"/>
              <a:t>и, помечая последовательно элементы управления, задавать во всплывающем меню </a:t>
            </a:r>
            <a:r>
              <a:rPr lang="en-US" sz="2800" dirty="0"/>
              <a:t>Properties </a:t>
            </a:r>
            <a:r>
              <a:rPr lang="ru-RU" sz="2800" dirty="0"/>
              <a:t>их атрибуты, например</a:t>
            </a:r>
            <a:r>
              <a:rPr lang="ru-RU" sz="2800" dirty="0" smtClean="0"/>
              <a:t>:</a:t>
            </a:r>
          </a:p>
          <a:p>
            <a:pPr marL="0" indent="0">
              <a:buNone/>
            </a:pPr>
            <a:r>
              <a:rPr lang="ru-RU" sz="2800" dirty="0" smtClean="0"/>
              <a:t> </a:t>
            </a:r>
            <a:r>
              <a:rPr lang="en-US" sz="2800" b="1" dirty="0" err="1"/>
              <a:t>TextBox</a:t>
            </a:r>
            <a:r>
              <a:rPr lang="en-US" sz="2800" dirty="0"/>
              <a:t> – </a:t>
            </a:r>
            <a:r>
              <a:rPr lang="ru-RU" sz="2800" dirty="0"/>
              <a:t>атрибут </a:t>
            </a:r>
            <a:r>
              <a:rPr lang="en-US" sz="2800" dirty="0"/>
              <a:t>Value – </a:t>
            </a:r>
            <a:r>
              <a:rPr lang="ru-RU" sz="2800" dirty="0"/>
              <a:t>отображаемое по умолчанию число (в виде строки символов) или текст; </a:t>
            </a:r>
            <a:r>
              <a:rPr lang="en-US" sz="2800" b="1" dirty="0"/>
              <a:t>Label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ru-RU" sz="2800" dirty="0"/>
              <a:t>атрибут </a:t>
            </a:r>
            <a:r>
              <a:rPr lang="en-US" sz="2800" dirty="0"/>
              <a:t>Caption</a:t>
            </a:r>
            <a:r>
              <a:rPr lang="ru-RU" sz="2800" dirty="0"/>
              <a:t> – название; 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b="1" dirty="0" err="1"/>
              <a:t>CommandButton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ru-RU" sz="2800" dirty="0"/>
              <a:t>атрибут </a:t>
            </a:r>
            <a:r>
              <a:rPr lang="en-US" sz="2800" dirty="0"/>
              <a:t>Caption – </a:t>
            </a:r>
            <a:r>
              <a:rPr lang="ru-RU" sz="2800" dirty="0"/>
              <a:t>надпись на кнопке.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rgbClr val="FF0000"/>
                </a:solidFill>
              </a:rPr>
              <a:t>Порядок действий при создании </a:t>
            </a:r>
            <a:r>
              <a:rPr lang="ru-RU" sz="3200" dirty="0" smtClean="0">
                <a:solidFill>
                  <a:srgbClr val="FF0000"/>
                </a:solidFill>
              </a:rPr>
              <a:t>приложения. </a:t>
            </a:r>
            <a:r>
              <a:rPr lang="ru-RU" sz="3200" dirty="0">
                <a:solidFill>
                  <a:srgbClr val="FF0000"/>
                </a:solidFill>
              </a:rPr>
              <a:t>Шаг </a:t>
            </a:r>
            <a:r>
              <a:rPr lang="ru-RU" sz="3200" dirty="0" smtClean="0">
                <a:solidFill>
                  <a:srgbClr val="FF0000"/>
                </a:solidFill>
              </a:rPr>
              <a:t>4.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556792"/>
            <a:ext cx="8568952" cy="5184576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4. Написать тексты процедур, запускаемых кнопками </a:t>
            </a:r>
            <a:r>
              <a:rPr lang="en-US" sz="2800" dirty="0" err="1"/>
              <a:t>CommandButton</a:t>
            </a:r>
            <a:r>
              <a:rPr lang="ru-RU" sz="2800" dirty="0"/>
              <a:t>. Для этого двойным щелчком левой кнопки мыши на кнопке открыть окно программ, в котором уже автоматически будет создана «оболочка процедуры», например:</a:t>
            </a:r>
          </a:p>
          <a:p>
            <a:pPr marL="0" indent="0">
              <a:buNone/>
            </a:pPr>
            <a:r>
              <a:rPr lang="en-US" sz="2800" dirty="0"/>
              <a:t>Private Sub CommandButton1_Click</a:t>
            </a:r>
          </a:p>
          <a:p>
            <a:pPr marL="0" indent="0">
              <a:buNone/>
            </a:pPr>
            <a:r>
              <a:rPr lang="en-US" sz="2800" dirty="0"/>
              <a:t>End Sub</a:t>
            </a:r>
          </a:p>
          <a:p>
            <a:pPr marL="0" indent="0">
              <a:buNone/>
            </a:pPr>
            <a:r>
              <a:rPr lang="ru-RU" sz="2800" dirty="0"/>
              <a:t>и внести в эту оболочку </a:t>
            </a:r>
            <a:r>
              <a:rPr lang="ru-RU" sz="2800" dirty="0" smtClean="0"/>
              <a:t>текст </a:t>
            </a:r>
            <a:r>
              <a:rPr lang="ru-RU" sz="2800" dirty="0"/>
              <a:t>процедуры, например</a:t>
            </a:r>
            <a:r>
              <a:rPr lang="ru-RU" sz="2800" dirty="0" smtClean="0"/>
              <a:t>, для выхода из приложения: </a:t>
            </a:r>
            <a:r>
              <a:rPr lang="en-US" sz="2800" dirty="0" smtClean="0"/>
              <a:t>UserForm1.Hide</a:t>
            </a:r>
            <a:endParaRPr lang="ru-RU" sz="28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461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err="1" smtClean="0">
                <a:solidFill>
                  <a:srgbClr val="FF0000"/>
                </a:solidFill>
              </a:rPr>
              <a:t>Простеший</a:t>
            </a:r>
            <a:r>
              <a:rPr lang="ru-RU" sz="3200" dirty="0" smtClean="0">
                <a:solidFill>
                  <a:srgbClr val="FF0000"/>
                </a:solidFill>
              </a:rPr>
              <a:t> вид </a:t>
            </a:r>
            <a:r>
              <a:rPr lang="en-US" sz="3200" dirty="0" err="1" smtClean="0">
                <a:solidFill>
                  <a:srgbClr val="FF0000"/>
                </a:solidFill>
              </a:rPr>
              <a:t>UserForm</a:t>
            </a:r>
            <a:r>
              <a:rPr lang="ru-RU" sz="3200" dirty="0" smtClean="0">
                <a:solidFill>
                  <a:srgbClr val="FF0000"/>
                </a:solidFill>
              </a:rPr>
              <a:t> в окне разработки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556792"/>
            <a:ext cx="8568952" cy="518457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553059"/>
            <a:ext cx="749835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>
                <a:solidFill>
                  <a:srgbClr val="FF0000"/>
                </a:solidFill>
              </a:rPr>
              <a:t>Простейший текст программы  в окне разработки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556792"/>
            <a:ext cx="8568952" cy="518457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1772816"/>
            <a:ext cx="74168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800" dirty="0"/>
              <a:t>Private Sub CommandButton1_Click()</a:t>
            </a:r>
          </a:p>
          <a:p>
            <a:r>
              <a:rPr lang="en-US" sz="2800" dirty="0"/>
              <a:t>X = </a:t>
            </a:r>
            <a:r>
              <a:rPr lang="en-US" sz="2800" dirty="0" err="1"/>
              <a:t>CDbl</a:t>
            </a:r>
            <a:r>
              <a:rPr lang="en-US" sz="2800" dirty="0"/>
              <a:t>(TextBox1.Value)</a:t>
            </a:r>
          </a:p>
          <a:p>
            <a:r>
              <a:rPr lang="en-US" sz="2800" dirty="0"/>
              <a:t>Y = </a:t>
            </a:r>
            <a:r>
              <a:rPr lang="en-US" sz="2800" dirty="0" err="1"/>
              <a:t>CDbl</a:t>
            </a:r>
            <a:r>
              <a:rPr lang="en-US" sz="2800" dirty="0"/>
              <a:t>(TextBox2.Value)</a:t>
            </a:r>
          </a:p>
          <a:p>
            <a:r>
              <a:rPr lang="en-US" sz="2800" dirty="0"/>
              <a:t>TextBox3 = </a:t>
            </a:r>
            <a:r>
              <a:rPr lang="en-US" sz="2800" dirty="0" err="1"/>
              <a:t>CStr</a:t>
            </a:r>
            <a:r>
              <a:rPr lang="en-US" sz="2800" dirty="0"/>
              <a:t>(X </a:t>
            </a:r>
            <a:r>
              <a:rPr lang="en-US" sz="2800" dirty="0" smtClean="0"/>
              <a:t>* </a:t>
            </a:r>
            <a:r>
              <a:rPr lang="en-US" sz="2800" dirty="0"/>
              <a:t>Y)</a:t>
            </a:r>
          </a:p>
          <a:p>
            <a:r>
              <a:rPr lang="en-US" sz="2800" dirty="0"/>
              <a:t>End Sub</a:t>
            </a:r>
          </a:p>
          <a:p>
            <a:endParaRPr lang="en-US" sz="2800" dirty="0"/>
          </a:p>
          <a:p>
            <a:r>
              <a:rPr lang="en-US" sz="2800" dirty="0"/>
              <a:t>Private Sub CommandButton2_Click()</a:t>
            </a:r>
          </a:p>
          <a:p>
            <a:r>
              <a:rPr lang="en-US" sz="2800" dirty="0"/>
              <a:t>UserForm1.Hide</a:t>
            </a:r>
          </a:p>
          <a:p>
            <a:r>
              <a:rPr lang="en-US" sz="2800" dirty="0"/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216201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rgbClr val="FF0000"/>
                </a:solidFill>
              </a:rPr>
              <a:t>Запуск 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Для запуска приложения в главном меню панели </a:t>
            </a:r>
            <a:r>
              <a:rPr lang="en-US" dirty="0" smtClean="0"/>
              <a:t>Visual Basic </a:t>
            </a:r>
            <a:r>
              <a:rPr lang="ru-RU" dirty="0" smtClean="0"/>
              <a:t>выбрать</a:t>
            </a:r>
          </a:p>
          <a:p>
            <a:pPr marL="0" indent="0">
              <a:buNone/>
            </a:pPr>
            <a:r>
              <a:rPr lang="en-US" sz="2800" b="1" dirty="0" smtClean="0"/>
              <a:t>Run Sub/</a:t>
            </a:r>
            <a:r>
              <a:rPr lang="en-US" sz="2800" b="1" dirty="0" err="1" smtClean="0"/>
              <a:t>UserForm</a:t>
            </a:r>
            <a:r>
              <a:rPr lang="ru-RU" dirty="0" smtClean="0"/>
              <a:t>, затем сделать щелчок левой кнопки мыши </a:t>
            </a:r>
            <a:r>
              <a:rPr lang="ru-RU" dirty="0"/>
              <a:t>в</a:t>
            </a:r>
            <a:r>
              <a:rPr lang="en-US" dirty="0" smtClean="0"/>
              <a:t> </a:t>
            </a:r>
            <a:r>
              <a:rPr lang="en-US" dirty="0" err="1" smtClean="0"/>
              <a:t>UserForm</a:t>
            </a:r>
            <a:r>
              <a:rPr lang="en-US" dirty="0" smtClean="0"/>
              <a:t> </a:t>
            </a:r>
            <a:r>
              <a:rPr lang="ru-RU" dirty="0" smtClean="0"/>
              <a:t>на кнопке запуска приложения (в данном примере – «</a:t>
            </a:r>
            <a:r>
              <a:rPr lang="en-US" dirty="0" smtClean="0"/>
              <a:t>Start</a:t>
            </a:r>
            <a:r>
              <a:rPr lang="ru-RU" dirty="0" smtClean="0"/>
              <a:t>»)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751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действия в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VBA</a:t>
            </a:r>
            <a:endParaRPr lang="ru-RU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2780928"/>
            <a:ext cx="748883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модулей;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пользовательских формы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программой.</a:t>
            </a:r>
            <a:endParaRPr lang="ru-RU" sz="28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617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FF0000"/>
                </a:solidFill>
              </a:rPr>
              <a:t>Пример графического интерфейса </a:t>
            </a:r>
            <a:r>
              <a:rPr lang="ru-RU" sz="3600" dirty="0" smtClean="0">
                <a:solidFill>
                  <a:srgbClr val="FF0000"/>
                </a:solidFill>
              </a:rPr>
              <a:t>для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ru-RU" sz="3600" dirty="0" smtClean="0">
                <a:solidFill>
                  <a:srgbClr val="FF0000"/>
                </a:solidFill>
              </a:rPr>
              <a:t>приложения «Калькулятор»</a:t>
            </a:r>
            <a:endParaRPr lang="ru-RU" sz="3600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3237" y="1653380"/>
            <a:ext cx="3328963" cy="487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320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процедуры</a:t>
            </a:r>
            <a:endParaRPr lang="ru-RU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1417638"/>
            <a:ext cx="4464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Sub CommandButton2_Click()</a:t>
            </a:r>
          </a:p>
          <a:p>
            <a:r>
              <a:rPr lang="en-US" dirty="0"/>
              <a:t>X = </a:t>
            </a:r>
            <a:r>
              <a:rPr lang="en-US" dirty="0" err="1"/>
              <a:t>CDbl</a:t>
            </a:r>
            <a:r>
              <a:rPr lang="en-US" dirty="0"/>
              <a:t>(TextBox2.Text)</a:t>
            </a:r>
          </a:p>
          <a:p>
            <a:r>
              <a:rPr lang="en-US" dirty="0"/>
              <a:t>Range("B3").Value = X</a:t>
            </a:r>
          </a:p>
          <a:p>
            <a:r>
              <a:rPr lang="en-US" dirty="0"/>
              <a:t>Range("B4").Formula = "=ACOS(B3)"</a:t>
            </a:r>
          </a:p>
          <a:p>
            <a:r>
              <a:rPr lang="en-US" dirty="0"/>
              <a:t>Y = Range("B4").Value</a:t>
            </a:r>
          </a:p>
          <a:p>
            <a:r>
              <a:rPr lang="en-US" dirty="0"/>
              <a:t>TextBox1.Text = </a:t>
            </a:r>
            <a:r>
              <a:rPr lang="en-US" dirty="0" err="1"/>
              <a:t>CStr</a:t>
            </a:r>
            <a:r>
              <a:rPr lang="en-US" dirty="0"/>
              <a:t>(Format(Y, "#####0.0############"))</a:t>
            </a:r>
          </a:p>
          <a:p>
            <a:r>
              <a:rPr lang="en-US" dirty="0"/>
              <a:t>End Sub</a:t>
            </a:r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173" y="1388348"/>
            <a:ext cx="3743325" cy="5229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39952" y="4509120"/>
            <a:ext cx="4752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CDbl</a:t>
            </a:r>
            <a:r>
              <a:rPr lang="en-US" dirty="0" smtClean="0"/>
              <a:t> – </a:t>
            </a:r>
            <a:r>
              <a:rPr lang="ru-RU" dirty="0" smtClean="0"/>
              <a:t>конвертирование строки числовых символов  в число</a:t>
            </a:r>
          </a:p>
          <a:p>
            <a:r>
              <a:rPr lang="en-US" dirty="0" err="1" smtClean="0"/>
              <a:t>CStr</a:t>
            </a:r>
            <a:r>
              <a:rPr lang="en-US" dirty="0" smtClean="0"/>
              <a:t> – </a:t>
            </a:r>
            <a:r>
              <a:rPr lang="ru-RU" dirty="0" smtClean="0"/>
              <a:t>конвертирование числа в строку числовых символов. </a:t>
            </a:r>
          </a:p>
          <a:p>
            <a:r>
              <a:rPr lang="ru-RU" dirty="0" smtClean="0"/>
              <a:t>Вычисления производятся в </a:t>
            </a:r>
            <a:r>
              <a:rPr lang="en-US" dirty="0" smtClean="0"/>
              <a:t>Excel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85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solidFill>
                  <a:srgbClr val="FF0000"/>
                </a:solidFill>
                <a:latin typeface="Times New Roman" pitchFamily="18" charset="0"/>
              </a:rPr>
              <a:t>Основные средства VBA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Объекты</a:t>
            </a:r>
          </a:p>
          <a:p>
            <a:r>
              <a:rPr lang="ru-RU" smtClean="0"/>
              <a:t>Методы</a:t>
            </a:r>
          </a:p>
          <a:p>
            <a:r>
              <a:rPr lang="ru-RU" smtClean="0"/>
              <a:t>Свойства</a:t>
            </a:r>
          </a:p>
          <a:p>
            <a:r>
              <a:rPr lang="ru-RU" smtClean="0"/>
              <a:t>События</a:t>
            </a:r>
          </a:p>
        </p:txBody>
      </p:sp>
    </p:spTree>
    <p:extLst>
      <p:ext uri="{BB962C8B-B14F-4D97-AF65-F5344CB8AC3E}">
        <p14:creationId xmlns:p14="http://schemas.microsoft.com/office/powerpoint/2010/main" val="47642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solidFill>
                  <a:srgbClr val="FF0000"/>
                </a:solidFill>
                <a:latin typeface="Times New Roman" pitchFamily="18" charset="0"/>
              </a:rPr>
              <a:t>ОБЪЕКТЫ</a:t>
            </a:r>
            <a:r>
              <a:rPr lang="ru-RU" smtClean="0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800" smtClean="0"/>
              <a:t>	Библиотека встроенных объектов VBA в среде </a:t>
            </a:r>
            <a:r>
              <a:rPr lang="en-US" sz="2800" smtClean="0"/>
              <a:t>Excel</a:t>
            </a:r>
            <a:r>
              <a:rPr lang="ru-RU" sz="2800" smtClean="0"/>
              <a:t> содержит более 100 объектов, находящихся на различных уровнях иерархии. Примеры объектов: Application (Приложение), Workbooks (Рабочая книга), Worksheets (Лист рабочей книги), Chart (Диаграмма), CommandBar (Панель инструментов). </a:t>
            </a:r>
          </a:p>
        </p:txBody>
      </p:sp>
    </p:spTree>
    <p:extLst>
      <p:ext uri="{BB962C8B-B14F-4D97-AF65-F5344CB8AC3E}">
        <p14:creationId xmlns:p14="http://schemas.microsoft.com/office/powerpoint/2010/main" val="211737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Основные объекты в </a:t>
            </a:r>
            <a:r>
              <a:rPr lang="en-US" dirty="0" smtClean="0">
                <a:solidFill>
                  <a:srgbClr val="FF0000"/>
                </a:solidFill>
              </a:rPr>
              <a:t>Excel</a:t>
            </a: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Range – </a:t>
            </a:r>
            <a:r>
              <a:rPr lang="ru-RU" sz="2800" dirty="0" smtClean="0"/>
              <a:t>ячейка или диапазон ячеек;</a:t>
            </a:r>
            <a:endParaRPr lang="en-US" sz="2800" dirty="0" smtClean="0"/>
          </a:p>
          <a:p>
            <a:r>
              <a:rPr lang="en-US" sz="2800" dirty="0" err="1" smtClean="0"/>
              <a:t>UserForm</a:t>
            </a:r>
            <a:r>
              <a:rPr lang="ru-RU" sz="2800" dirty="0" smtClean="0"/>
              <a:t> – пользовательская форма;</a:t>
            </a:r>
            <a:endParaRPr lang="en-US" sz="2800" dirty="0" smtClean="0"/>
          </a:p>
          <a:p>
            <a:r>
              <a:rPr lang="en-US" sz="2800" dirty="0" err="1" smtClean="0"/>
              <a:t>CommandButton</a:t>
            </a:r>
            <a:r>
              <a:rPr lang="ru-RU" sz="2800" dirty="0" smtClean="0"/>
              <a:t> – кнопка управления;</a:t>
            </a:r>
            <a:endParaRPr lang="en-US" sz="2800" dirty="0" smtClean="0"/>
          </a:p>
          <a:p>
            <a:r>
              <a:rPr lang="en-US" sz="2800" dirty="0" err="1" smtClean="0"/>
              <a:t>TextBox</a:t>
            </a:r>
            <a:r>
              <a:rPr lang="ru-RU" sz="2800" dirty="0" smtClean="0"/>
              <a:t> – окно для ввода/вывода текста;</a:t>
            </a:r>
            <a:endParaRPr lang="en-US" sz="2800" dirty="0" smtClean="0"/>
          </a:p>
          <a:p>
            <a:r>
              <a:rPr lang="en-US" sz="2800" dirty="0" err="1" smtClean="0"/>
              <a:t>ComboBox</a:t>
            </a:r>
            <a:r>
              <a:rPr lang="ru-RU" sz="2800" dirty="0" smtClean="0"/>
              <a:t> – поле со списком;</a:t>
            </a:r>
          </a:p>
          <a:p>
            <a:r>
              <a:rPr lang="en-US" sz="2800" dirty="0" err="1" smtClean="0"/>
              <a:t>CheckBox</a:t>
            </a:r>
            <a:r>
              <a:rPr lang="en-US" sz="2800" dirty="0" smtClean="0"/>
              <a:t> – </a:t>
            </a:r>
            <a:r>
              <a:rPr lang="ru-RU" sz="2800" dirty="0" smtClean="0"/>
              <a:t>флажок;</a:t>
            </a:r>
            <a:endParaRPr lang="en-US" sz="2800" dirty="0" smtClean="0"/>
          </a:p>
          <a:p>
            <a:r>
              <a:rPr lang="en-US" sz="2800" dirty="0" smtClean="0"/>
              <a:t>Label</a:t>
            </a:r>
            <a:r>
              <a:rPr lang="ru-RU" sz="2800" dirty="0" smtClean="0"/>
              <a:t> – надпись;</a:t>
            </a:r>
            <a:endParaRPr lang="en-US" sz="2800" dirty="0" smtClean="0"/>
          </a:p>
          <a:p>
            <a:r>
              <a:rPr lang="en-US" sz="2800" dirty="0" err="1" smtClean="0"/>
              <a:t>OptionButton</a:t>
            </a:r>
            <a:r>
              <a:rPr lang="ru-RU" sz="2800" dirty="0" smtClean="0"/>
              <a:t> – переключатель.</a:t>
            </a:r>
          </a:p>
        </p:txBody>
      </p:sp>
    </p:spTree>
    <p:extLst>
      <p:ext uri="{BB962C8B-B14F-4D97-AF65-F5344CB8AC3E}">
        <p14:creationId xmlns:p14="http://schemas.microsoft.com/office/powerpoint/2010/main" val="137145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</a:rPr>
              <a:t>Ссылки на объекты в программе</a:t>
            </a:r>
            <a:r>
              <a:rPr lang="ru-RU" dirty="0" smtClean="0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41362" y="1628800"/>
            <a:ext cx="7661275" cy="4876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	При ссылке на объект нужно указывать не только имя объекта, но и "путь к нему", например:</a:t>
            </a:r>
            <a:endParaRPr lang="en-US" sz="24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	</a:t>
            </a:r>
            <a:r>
              <a:rPr lang="en-US" sz="2400" dirty="0" err="1" smtClean="0"/>
              <a:t>Application.Workbooks</a:t>
            </a:r>
            <a:r>
              <a:rPr lang="en-US" sz="2400" dirty="0" smtClean="0"/>
              <a:t>("WARES").Worksheets("</a:t>
            </a:r>
            <a:r>
              <a:rPr lang="ru-RU" sz="2400" dirty="0" smtClean="0"/>
              <a:t>База</a:t>
            </a:r>
            <a:r>
              <a:rPr lang="en-US" sz="2400" dirty="0" smtClean="0"/>
              <a:t>1").Range("A1:A12")</a:t>
            </a:r>
            <a:endParaRPr lang="ru-RU" sz="24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	Если нужно запрограммировать подряд несколько действий, то "путь к объекту" можно указать один раз, используя конструкцию  </a:t>
            </a:r>
            <a:r>
              <a:rPr lang="en-US" sz="2400" dirty="0" smtClean="0"/>
              <a:t>“With - End With”, </a:t>
            </a:r>
            <a:r>
              <a:rPr lang="ru-RU" sz="2400" dirty="0" smtClean="0"/>
              <a:t>например</a:t>
            </a:r>
            <a:r>
              <a:rPr lang="en-US" sz="2400" dirty="0" smtClean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With </a:t>
            </a:r>
            <a:r>
              <a:rPr lang="en-US" sz="2400" dirty="0" err="1" smtClean="0"/>
              <a:t>ActiveSheet</a:t>
            </a:r>
            <a:endParaRPr lang="en-US" sz="24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	.Range("B6").Value=17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	.Range("B7").Value=100</a:t>
            </a:r>
            <a:endParaRPr lang="ru-RU" sz="24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	</a:t>
            </a:r>
            <a:r>
              <a:rPr lang="ru-RU" sz="2400" dirty="0" err="1" smtClean="0"/>
              <a:t>End</a:t>
            </a:r>
            <a:r>
              <a:rPr lang="ru-RU" sz="2400" dirty="0" smtClean="0"/>
              <a:t> </a:t>
            </a:r>
            <a:r>
              <a:rPr lang="ru-RU" sz="2400" dirty="0" err="1" smtClean="0"/>
              <a:t>With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02943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solidFill>
                  <a:srgbClr val="FF0000"/>
                </a:solidFill>
                <a:latin typeface="Times New Roman" pitchFamily="18" charset="0"/>
              </a:rPr>
              <a:t>МЕТОДЫ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800" smtClean="0"/>
              <a:t>	 </a:t>
            </a:r>
            <a:r>
              <a:rPr lang="ru-RU" sz="2800" b="1" smtClean="0"/>
              <a:t>МЕТОД</a:t>
            </a:r>
            <a:r>
              <a:rPr lang="ru-RU" sz="2800" smtClean="0"/>
              <a:t> определяет действие (например, Clear, Copy, Cut, Delete), которое будет совершаться над объектом. Синтаксис применения метода: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800" smtClean="0"/>
              <a:t>	Объект.Метод(&lt;список аргументов&gt;).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800" smtClean="0"/>
              <a:t>	 Примеры команд программы, определяющих действия над объектами:</a:t>
            </a:r>
            <a:endParaRPr lang="en-US" sz="28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800" smtClean="0"/>
              <a:t>	</a:t>
            </a:r>
            <a:r>
              <a:rPr lang="en-US" sz="2800" smtClean="0"/>
              <a:t>UserForm.Hide;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800" smtClean="0"/>
              <a:t>	</a:t>
            </a:r>
            <a:r>
              <a:rPr lang="en-US" sz="2800" smtClean="0"/>
              <a:t>Range("B20:B25").Activate</a:t>
            </a:r>
            <a:endParaRPr lang="ru-RU" sz="2800" smtClean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80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684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Примеры методов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UserForm.Show</a:t>
            </a:r>
            <a:r>
              <a:rPr lang="en-US" dirty="0" smtClean="0"/>
              <a:t> – </a:t>
            </a:r>
            <a:r>
              <a:rPr lang="ru-RU" dirty="0" smtClean="0"/>
              <a:t>открыть форму;</a:t>
            </a:r>
            <a:endParaRPr lang="en-US" dirty="0" smtClean="0"/>
          </a:p>
          <a:p>
            <a:r>
              <a:rPr lang="en-US" dirty="0" err="1" smtClean="0"/>
              <a:t>UserForm.Hide</a:t>
            </a:r>
            <a:r>
              <a:rPr lang="ru-RU" dirty="0" smtClean="0"/>
              <a:t> – скрыть форму;</a:t>
            </a:r>
          </a:p>
          <a:p>
            <a:r>
              <a:rPr lang="en-US" dirty="0" smtClean="0"/>
              <a:t>Range(“A1:G17”).Select</a:t>
            </a:r>
            <a:r>
              <a:rPr lang="ru-RU" dirty="0" smtClean="0"/>
              <a:t> – выделение группы ячеек</a:t>
            </a:r>
          </a:p>
          <a:p>
            <a:r>
              <a:rPr lang="en-US" dirty="0" err="1" smtClean="0"/>
              <a:t>Selection.Rows.AutoFit</a:t>
            </a:r>
            <a:r>
              <a:rPr lang="ru-RU" dirty="0" smtClean="0"/>
              <a:t> – </a:t>
            </a:r>
            <a:r>
              <a:rPr lang="ru-RU" dirty="0" err="1" smtClean="0"/>
              <a:t>автоподбор</a:t>
            </a:r>
            <a:r>
              <a:rPr lang="ru-RU" dirty="0" smtClean="0"/>
              <a:t> высоты строки</a:t>
            </a:r>
            <a:endParaRPr lang="en-US" dirty="0" smtClean="0"/>
          </a:p>
          <a:p>
            <a:r>
              <a:rPr lang="en-US" dirty="0" err="1" smtClean="0"/>
              <a:t>Selection.Columns.AutoFit</a:t>
            </a:r>
            <a:r>
              <a:rPr lang="ru-RU" dirty="0" smtClean="0"/>
              <a:t> – </a:t>
            </a:r>
            <a:r>
              <a:rPr lang="ru-RU" dirty="0" err="1" smtClean="0"/>
              <a:t>автоподбор</a:t>
            </a:r>
            <a:r>
              <a:rPr lang="ru-RU" dirty="0" smtClean="0"/>
              <a:t> ширины столбца </a:t>
            </a:r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376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</a:rPr>
              <a:t>МЕТОДЫ. Использование команд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Excel</a:t>
            </a:r>
            <a:endParaRPr lang="ru-RU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981200"/>
            <a:ext cx="8893175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mtClean="0"/>
              <a:t>	 Методы</a:t>
            </a:r>
            <a:r>
              <a:rPr lang="en-US" smtClean="0"/>
              <a:t> </a:t>
            </a:r>
            <a:r>
              <a:rPr lang="ru-RU" smtClean="0"/>
              <a:t>объекта</a:t>
            </a:r>
            <a:r>
              <a:rPr lang="en-US" smtClean="0"/>
              <a:t> Range </a:t>
            </a:r>
            <a:r>
              <a:rPr lang="ru-RU" smtClean="0"/>
              <a:t>могут</a:t>
            </a:r>
            <a:r>
              <a:rPr lang="en-US" smtClean="0"/>
              <a:t> </a:t>
            </a:r>
            <a:r>
              <a:rPr lang="ru-RU" smtClean="0"/>
              <a:t>использовать</a:t>
            </a:r>
            <a:r>
              <a:rPr lang="en-US" smtClean="0"/>
              <a:t> </a:t>
            </a:r>
            <a:r>
              <a:rPr lang="ru-RU" smtClean="0"/>
              <a:t>встроенные</a:t>
            </a:r>
            <a:r>
              <a:rPr lang="en-US" smtClean="0"/>
              <a:t> </a:t>
            </a:r>
            <a:r>
              <a:rPr lang="ru-RU" smtClean="0"/>
              <a:t>в</a:t>
            </a:r>
            <a:r>
              <a:rPr lang="en-US" smtClean="0"/>
              <a:t> Excel </a:t>
            </a:r>
            <a:r>
              <a:rPr lang="ru-RU" smtClean="0"/>
              <a:t>команды</a:t>
            </a:r>
            <a:r>
              <a:rPr lang="en-US" smtClean="0"/>
              <a:t>: AutoFill, AutoFilter, Find, GoalSeek, Sort, Subtotal </a:t>
            </a:r>
            <a:r>
              <a:rPr lang="ru-RU" smtClean="0"/>
              <a:t>и</a:t>
            </a:r>
            <a:r>
              <a:rPr lang="en-US" smtClean="0"/>
              <a:t> </a:t>
            </a:r>
            <a:r>
              <a:rPr lang="ru-RU" smtClean="0"/>
              <a:t>др</a:t>
            </a:r>
            <a:r>
              <a:rPr lang="en-US" smtClean="0"/>
              <a:t>.</a:t>
            </a:r>
            <a:endParaRPr lang="ru-RU" smtClean="0"/>
          </a:p>
          <a:p>
            <a:pPr>
              <a:buFont typeface="Wingdings" pitchFamily="2" charset="2"/>
              <a:buNone/>
            </a:pPr>
            <a:r>
              <a:rPr lang="ru-RU" smtClean="0"/>
              <a:t>	Пример</a:t>
            </a:r>
            <a:r>
              <a:rPr lang="en-US" smtClean="0"/>
              <a:t>.</a:t>
            </a:r>
          </a:p>
          <a:p>
            <a:pPr>
              <a:buFont typeface="Wingdings" pitchFamily="2" charset="2"/>
              <a:buNone/>
            </a:pPr>
            <a:r>
              <a:rPr lang="ru-RU" smtClean="0"/>
              <a:t>	</a:t>
            </a:r>
            <a:r>
              <a:rPr lang="en-US" sz="2200" b="1" smtClean="0"/>
              <a:t>.Range("B8").GoalSeek  Goal:=p</a:t>
            </a:r>
            <a:r>
              <a:rPr lang="ru-RU" sz="2200" b="1" smtClean="0"/>
              <a:t> </a:t>
            </a:r>
            <a:r>
              <a:rPr lang="en-US" sz="2200" b="1" smtClean="0"/>
              <a:t>ChangingCell:=.Range("B7")</a:t>
            </a:r>
            <a:endParaRPr lang="ru-RU" sz="2200" b="1" smtClean="0"/>
          </a:p>
        </p:txBody>
      </p:sp>
    </p:spTree>
    <p:extLst>
      <p:ext uri="{BB962C8B-B14F-4D97-AF65-F5344CB8AC3E}">
        <p14:creationId xmlns:p14="http://schemas.microsoft.com/office/powerpoint/2010/main" val="223236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1585</TotalTime>
  <Words>616</Words>
  <Application>Microsoft Office PowerPoint</Application>
  <PresentationFormat>Экран (4:3)</PresentationFormat>
  <Paragraphs>140</Paragraphs>
  <Slides>28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Wingdings</vt:lpstr>
      <vt:lpstr>Тема Office</vt:lpstr>
      <vt:lpstr>Visual Basic for Applications</vt:lpstr>
      <vt:lpstr>Характеристика языка VBA</vt:lpstr>
      <vt:lpstr>Основные средства VBA </vt:lpstr>
      <vt:lpstr>ОБЪЕКТЫ </vt:lpstr>
      <vt:lpstr>Основные объекты в Excel</vt:lpstr>
      <vt:lpstr>Ссылки на объекты в программе </vt:lpstr>
      <vt:lpstr>МЕТОДЫ</vt:lpstr>
      <vt:lpstr>Примеры методов</vt:lpstr>
      <vt:lpstr>МЕТОДЫ. Использование команд Excel</vt:lpstr>
      <vt:lpstr>СВОЙСТВА</vt:lpstr>
      <vt:lpstr>Типичные свойства</vt:lpstr>
      <vt:lpstr>Синтаксис команды установки значения свойства</vt:lpstr>
      <vt:lpstr>СОБЫТИЯ</vt:lpstr>
      <vt:lpstr>Примеры событий</vt:lpstr>
      <vt:lpstr>Синтаксис заголовка процедуры обработки события</vt:lpstr>
      <vt:lpstr>Приложение пользователя…</vt:lpstr>
      <vt:lpstr>Пример графического интерфейса для приложения «Калькулятор»</vt:lpstr>
      <vt:lpstr>Средства создания приложений пользователя</vt:lpstr>
      <vt:lpstr>Порядок действий при создании приложения. Шаг 1.</vt:lpstr>
      <vt:lpstr>Порядок действий при создании приложения. Шаг 2.</vt:lpstr>
      <vt:lpstr>Порядок действий при создании приложения. Шаг 3.</vt:lpstr>
      <vt:lpstr>Порядок действий при создании приложения. Шаг 4.</vt:lpstr>
      <vt:lpstr>Простеший вид UserForm в окне разработки</vt:lpstr>
      <vt:lpstr>Простейший текст программы  в окне разработки</vt:lpstr>
      <vt:lpstr>Запуск приложения</vt:lpstr>
      <vt:lpstr>Основные действия в VBA</vt:lpstr>
      <vt:lpstr>Пример графического интерфейса для приложения «Калькулятор»</vt:lpstr>
      <vt:lpstr>Пример процедуры</vt:lpstr>
    </vt:vector>
  </TitlesOfParts>
  <Company>ПУ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Basic for Application</dc:title>
  <dc:creator>ТВС</dc:creator>
  <cp:lastModifiedBy>Vladimir S Tutygin</cp:lastModifiedBy>
  <cp:revision>134</cp:revision>
  <dcterms:created xsi:type="dcterms:W3CDTF">2006-09-29T06:12:56Z</dcterms:created>
  <dcterms:modified xsi:type="dcterms:W3CDTF">2022-10-19T19:15:49Z</dcterms:modified>
</cp:coreProperties>
</file>