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382" r:id="rId2"/>
    <p:sldId id="460" r:id="rId3"/>
    <p:sldId id="461" r:id="rId4"/>
    <p:sldId id="462" r:id="rId5"/>
    <p:sldId id="434" r:id="rId6"/>
    <p:sldId id="435" r:id="rId7"/>
    <p:sldId id="436" r:id="rId8"/>
    <p:sldId id="438" r:id="rId9"/>
    <p:sldId id="437" r:id="rId10"/>
    <p:sldId id="444" r:id="rId11"/>
    <p:sldId id="445" r:id="rId12"/>
    <p:sldId id="447" r:id="rId13"/>
    <p:sldId id="451" r:id="rId14"/>
    <p:sldId id="452" r:id="rId15"/>
    <p:sldId id="453" r:id="rId16"/>
    <p:sldId id="454" r:id="rId17"/>
    <p:sldId id="455" r:id="rId18"/>
    <p:sldId id="456" r:id="rId19"/>
    <p:sldId id="459" r:id="rId20"/>
    <p:sldId id="457" r:id="rId2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6" autoAdjust="0"/>
    <p:restoredTop sz="94660"/>
  </p:normalViewPr>
  <p:slideViewPr>
    <p:cSldViewPr>
      <p:cViewPr varScale="1">
        <p:scale>
          <a:sx n="86" d="100"/>
          <a:sy n="86" d="100"/>
        </p:scale>
        <p:origin x="127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E7D9D-CA06-42AF-A081-B18BCF99CA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D08DA-5016-4DE5-A2D3-1672BF44E76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A720C-E3D5-4340-99F5-82CE25B469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FF29C-2A40-4791-9A65-5A0D71471B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94CB3-0A8B-4A16-B5A6-B75CA2A2BC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42B2D-F3E9-4BB7-897C-A49329C4BC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6ACD8-7236-47E8-B023-BBE694B6FDA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94178-C3FA-467A-855B-638A6DB0E7A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5428D-F506-4E1F-965F-812B0B8961E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584C6-E2ED-4355-8C89-612EBAFE73B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7897D-6DE9-4F95-87B6-188211639FE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3075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4B7D52-D1BA-4D11-905A-DE8592AF928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48" y="1412776"/>
            <a:ext cx="8178132" cy="105990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5400" b="1" dirty="0" smtClean="0">
                <a:ln w="18000">
                  <a:solidFill>
                    <a:srgbClr val="00B050"/>
                  </a:solidFill>
                  <a:prstDash val="solid"/>
                  <a:miter lim="800000"/>
                </a:ln>
                <a:solidFill>
                  <a:srgbClr val="00B05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Visual Basic for Applications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573462"/>
            <a:ext cx="7772400" cy="2159793"/>
          </a:xfrm>
        </p:spPr>
        <p:txBody>
          <a:bodyPr rtlCol="0">
            <a:normAutofit fontScale="5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500" dirty="0" smtClean="0">
                <a:solidFill>
                  <a:srgbClr val="00B050"/>
                </a:solidFill>
              </a:rPr>
              <a:t>Разработка приложений пользователя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500" smtClean="0">
                <a:solidFill>
                  <a:srgbClr val="00B050"/>
                </a:solidFill>
              </a:rPr>
              <a:t>Лабораторная работа 7</a:t>
            </a:r>
            <a:endParaRPr lang="en-US" sz="3500" dirty="0" smtClean="0">
              <a:solidFill>
                <a:srgbClr val="00B05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500" dirty="0" smtClean="0">
                <a:solidFill>
                  <a:srgbClr val="00B050"/>
                </a:solidFill>
              </a:rPr>
              <a:t>Создание и использование модулей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500" dirty="0" smtClean="0">
                <a:solidFill>
                  <a:srgbClr val="00B050"/>
                </a:solidFill>
              </a:rPr>
              <a:t>Создание приложения «Расчет стоимости товара с учетом скидки»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b="1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/>
              <a:t>                                                                                                       </a:t>
            </a:r>
            <a:r>
              <a:rPr lang="ru-RU" sz="2400" dirty="0" smtClean="0"/>
              <a:t>Автор: </a:t>
            </a:r>
            <a:r>
              <a:rPr lang="ru-RU" sz="2400" dirty="0" err="1" smtClean="0"/>
              <a:t>Тутыгин</a:t>
            </a:r>
            <a:r>
              <a:rPr lang="ru-RU" sz="2400" dirty="0" smtClean="0"/>
              <a:t> В.С.</a:t>
            </a:r>
            <a:endParaRPr lang="en-US" sz="2400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79512" y="188640"/>
            <a:ext cx="8712968" cy="640871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>
                <a:solidFill>
                  <a:srgbClr val="00B050"/>
                </a:solidFill>
              </a:rPr>
              <a:t>Справочные материалы</a:t>
            </a:r>
            <a:endParaRPr lang="ru-RU" sz="3600" dirty="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57200" y="1871663"/>
            <a:ext cx="8229600" cy="39830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871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>
                <a:solidFill>
                  <a:srgbClr val="00B050"/>
                </a:solidFill>
              </a:rPr>
              <a:t>Справочные материалы</a:t>
            </a:r>
            <a:endParaRPr lang="ru-RU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57188" y="1662113"/>
            <a:ext cx="8786812" cy="421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5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15875"/>
            <a:ext cx="7158038" cy="1412875"/>
          </a:xfrm>
        </p:spPr>
        <p:txBody>
          <a:bodyPr/>
          <a:lstStyle/>
          <a:p>
            <a:r>
              <a:rPr lang="ru-RU" sz="2800" dirty="0">
                <a:solidFill>
                  <a:srgbClr val="00B050"/>
                </a:solidFill>
              </a:rPr>
              <a:t>Справочные </a:t>
            </a:r>
            <a:r>
              <a:rPr lang="ru-RU" sz="2800" dirty="0" smtClean="0">
                <a:solidFill>
                  <a:srgbClr val="00B050"/>
                </a:solidFill>
              </a:rPr>
              <a:t>материалы. </a:t>
            </a:r>
            <a:r>
              <a:rPr lang="ru-RU" sz="2800" dirty="0">
                <a:solidFill>
                  <a:srgbClr val="00B050"/>
                </a:solidFill>
              </a:rPr>
              <a:t>Встроенные диалоговые окна </a:t>
            </a:r>
            <a:r>
              <a:rPr lang="en-US" sz="2800" dirty="0" err="1">
                <a:solidFill>
                  <a:srgbClr val="00B050"/>
                </a:solidFill>
              </a:rPr>
              <a:t>MsgBox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57188" y="1428750"/>
            <a:ext cx="8786812" cy="4876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dirty="0" smtClean="0"/>
              <a:t>	</a:t>
            </a:r>
            <a:r>
              <a:rPr lang="ru-RU" sz="2800" dirty="0" smtClean="0"/>
              <a:t>Функция </a:t>
            </a:r>
            <a:r>
              <a:rPr lang="ru-RU" sz="2800" dirty="0" err="1" smtClean="0"/>
              <a:t>MsgBox</a:t>
            </a:r>
            <a:r>
              <a:rPr lang="ru-RU" sz="2800" dirty="0" smtClean="0"/>
              <a:t> выводит на экран диалоговое окно, содержащее сообщение, и одну или несколько кнопок управления (состав кнопок задается </a:t>
            </a:r>
            <a:r>
              <a:rPr lang="ru-RU" sz="2800" dirty="0" err="1" smtClean="0"/>
              <a:t>программно</a:t>
            </a:r>
            <a:r>
              <a:rPr lang="ru-RU" sz="2800" dirty="0" smtClean="0"/>
              <a:t>)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/>
              <a:t>	</a:t>
            </a:r>
            <a:r>
              <a:rPr lang="ru-RU" sz="2800" dirty="0" smtClean="0"/>
              <a:t>Функция возвращает число формата </a:t>
            </a:r>
            <a:r>
              <a:rPr lang="ru-RU" sz="2800" dirty="0" err="1" smtClean="0"/>
              <a:t>Integer</a:t>
            </a:r>
            <a:r>
              <a:rPr lang="ru-RU" sz="2800" dirty="0" smtClean="0"/>
              <a:t>, соответствующее тому, какая кнопка была нажата.  Синтаксис: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/>
              <a:t>	A=</a:t>
            </a:r>
            <a:r>
              <a:rPr lang="ru-RU" sz="2800" dirty="0" err="1" smtClean="0"/>
              <a:t>MsgBox</a:t>
            </a:r>
            <a:r>
              <a:rPr lang="ru-RU" sz="2800" dirty="0" smtClean="0"/>
              <a:t>("&lt;Текст&gt;",[&lt;имя набора кнопок&gt;,]"&lt;имя окна&gt;")</a:t>
            </a:r>
            <a:endParaRPr lang="en-US" sz="2800" dirty="0" smtClean="0"/>
          </a:p>
          <a:p>
            <a:pPr>
              <a:buFont typeface="Wingdings" pitchFamily="2" charset="2"/>
              <a:buNone/>
            </a:pPr>
            <a:r>
              <a:rPr lang="ru-RU" sz="2800" dirty="0" smtClean="0"/>
              <a:t>Пример: </a:t>
            </a:r>
            <a:r>
              <a:rPr lang="en-US" sz="2800" dirty="0" smtClean="0"/>
              <a:t>A=</a:t>
            </a:r>
            <a:r>
              <a:rPr lang="en-US" sz="2800" dirty="0" err="1" smtClean="0"/>
              <a:t>MsgBox</a:t>
            </a:r>
            <a:r>
              <a:rPr lang="en-US" sz="2800" dirty="0" smtClean="0"/>
              <a:t>(“</a:t>
            </a:r>
            <a:r>
              <a:rPr lang="ru-RU" sz="2800" dirty="0" smtClean="0"/>
              <a:t>Справку вывести?</a:t>
            </a:r>
            <a:r>
              <a:rPr lang="en-US" sz="2800" dirty="0" smtClean="0"/>
              <a:t>”,</a:t>
            </a:r>
            <a:r>
              <a:rPr lang="en-US" sz="2800" dirty="0" err="1" smtClean="0"/>
              <a:t>vbOkCancel</a:t>
            </a:r>
            <a:r>
              <a:rPr lang="en-US" sz="2800" dirty="0" smtClean="0"/>
              <a:t>)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04143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62806" y="116632"/>
            <a:ext cx="7158038" cy="1412875"/>
          </a:xfrm>
        </p:spPr>
        <p:txBody>
          <a:bodyPr/>
          <a:lstStyle/>
          <a:p>
            <a:r>
              <a:rPr lang="ru-RU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Справочные материалы. Обработка ошибок в программах на </a:t>
            </a:r>
            <a:r>
              <a:rPr lang="en-US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VBA</a:t>
            </a:r>
            <a:endParaRPr lang="ru-RU" sz="3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188" y="1989138"/>
            <a:ext cx="7661275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 	</a:t>
            </a:r>
            <a:r>
              <a:rPr lang="ru-RU" smtClean="0"/>
              <a:t>Обработка ошибок заключается в формировании диагностических сообщений пользователю и аварийный выход из процедуры. При разработке приложения на </a:t>
            </a:r>
            <a:r>
              <a:rPr lang="en-US" smtClean="0"/>
              <a:t>VBA</a:t>
            </a:r>
            <a:r>
              <a:rPr lang="ru-RU" smtClean="0"/>
              <a:t> необходимо предусматривать программные средства для обработки таких ошибок.</a:t>
            </a:r>
          </a:p>
        </p:txBody>
      </p:sp>
    </p:spTree>
    <p:extLst>
      <p:ext uri="{BB962C8B-B14F-4D97-AF65-F5344CB8AC3E}">
        <p14:creationId xmlns:p14="http://schemas.microsoft.com/office/powerpoint/2010/main" val="320557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584" y="260648"/>
            <a:ext cx="7158038" cy="1412875"/>
          </a:xfrm>
        </p:spPr>
        <p:txBody>
          <a:bodyPr/>
          <a:lstStyle/>
          <a:p>
            <a:r>
              <a:rPr lang="ru-RU" sz="3200" dirty="0">
                <a:solidFill>
                  <a:srgbClr val="00B050"/>
                </a:solidFill>
              </a:rPr>
              <a:t>Справочные материалы. </a:t>
            </a:r>
            <a:r>
              <a:rPr lang="ru-RU" sz="3200" dirty="0" smtClean="0">
                <a:solidFill>
                  <a:srgbClr val="00B050"/>
                </a:solidFill>
              </a:rPr>
              <a:t>Типичные ошибки в программах на </a:t>
            </a:r>
            <a:r>
              <a:rPr lang="en-US" sz="3200" dirty="0" smtClean="0">
                <a:solidFill>
                  <a:srgbClr val="00B050"/>
                </a:solidFill>
              </a:rPr>
              <a:t>VBA</a:t>
            </a:r>
            <a:r>
              <a:rPr lang="ru-RU" sz="3200" dirty="0" smtClean="0">
                <a:solidFill>
                  <a:srgbClr val="FF0000"/>
                </a:solidFill>
              </a:rPr>
              <a:t/>
            </a:r>
            <a:br>
              <a:rPr lang="ru-RU" sz="3200" dirty="0" smtClean="0">
                <a:solidFill>
                  <a:srgbClr val="FF0000"/>
                </a:solidFill>
              </a:rPr>
            </a:br>
            <a:endParaRPr lang="ru-RU" sz="3200" dirty="0" smtClean="0">
              <a:solidFill>
                <a:srgbClr val="FF0000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42988" y="2060575"/>
            <a:ext cx="7661275" cy="4114800"/>
          </a:xfrm>
        </p:spPr>
        <p:txBody>
          <a:bodyPr/>
          <a:lstStyle/>
          <a:p>
            <a:r>
              <a:rPr lang="en-US" smtClean="0"/>
              <a:t> </a:t>
            </a:r>
            <a:r>
              <a:rPr lang="ru-RU" smtClean="0"/>
              <a:t>отсутствие исходных данных (запуск приложения при вводе не всех исходных данных);</a:t>
            </a:r>
          </a:p>
          <a:p>
            <a:r>
              <a:rPr lang="ru-RU" smtClean="0"/>
              <a:t>неверный формат введенных пользователем исходных данных;</a:t>
            </a:r>
          </a:p>
          <a:p>
            <a:r>
              <a:rPr lang="ru-RU" smtClean="0"/>
              <a:t>ввод значений исходных данных вне допустимого диапазона.</a:t>
            </a:r>
          </a:p>
        </p:txBody>
      </p:sp>
    </p:spTree>
    <p:extLst>
      <p:ext uri="{BB962C8B-B14F-4D97-AF65-F5344CB8AC3E}">
        <p14:creationId xmlns:p14="http://schemas.microsoft.com/office/powerpoint/2010/main" val="12423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260648"/>
            <a:ext cx="8675688" cy="1366838"/>
          </a:xfrm>
        </p:spPr>
        <p:txBody>
          <a:bodyPr/>
          <a:lstStyle/>
          <a:p>
            <a:r>
              <a:rPr lang="ru-RU" sz="2800" dirty="0">
                <a:solidFill>
                  <a:srgbClr val="00B050"/>
                </a:solidFill>
              </a:rPr>
              <a:t>Справочные материалы. Отсутствие исходных данных. Неверный формат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71550" y="1978496"/>
            <a:ext cx="7661275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ru-RU" smtClean="0"/>
              <a:t>Если в окно ввода ошибочно не введено число, которое используется в программе, или введено число, но не в том формате, а программа запущена, то при выполнении в программе инструкции типа а=</a:t>
            </a:r>
            <a:r>
              <a:rPr lang="en-US" smtClean="0"/>
              <a:t>CDbl</a:t>
            </a:r>
            <a:r>
              <a:rPr lang="ru-RU" smtClean="0"/>
              <a:t>(</a:t>
            </a:r>
            <a:r>
              <a:rPr lang="en-US" smtClean="0"/>
              <a:t>TextBox</a:t>
            </a:r>
            <a:r>
              <a:rPr lang="ru-RU" smtClean="0"/>
              <a:t>1.</a:t>
            </a:r>
            <a:r>
              <a:rPr lang="en-US" smtClean="0"/>
              <a:t>Text</a:t>
            </a:r>
            <a:r>
              <a:rPr lang="ru-RU" smtClean="0"/>
              <a:t>) произойдет ошибка "несоответствие типов".</a:t>
            </a:r>
          </a:p>
        </p:txBody>
      </p:sp>
    </p:spTree>
    <p:extLst>
      <p:ext uri="{BB962C8B-B14F-4D97-AF65-F5344CB8AC3E}">
        <p14:creationId xmlns:p14="http://schemas.microsoft.com/office/powerpoint/2010/main" val="36964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99592" y="215925"/>
            <a:ext cx="7704856" cy="1412875"/>
          </a:xfrm>
        </p:spPr>
        <p:txBody>
          <a:bodyPr/>
          <a:lstStyle/>
          <a:p>
            <a:r>
              <a:rPr lang="ru-RU" sz="3200" dirty="0">
                <a:solidFill>
                  <a:srgbClr val="00B050"/>
                </a:solidFill>
              </a:rPr>
              <a:t>Справочные материалы. Функции проверки типов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99592" y="2492896"/>
            <a:ext cx="7661275" cy="216788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dirty="0" smtClean="0"/>
              <a:t>	</a:t>
            </a:r>
            <a:r>
              <a:rPr lang="en-US" dirty="0" err="1" smtClean="0"/>
              <a:t>IsArray</a:t>
            </a:r>
            <a:r>
              <a:rPr lang="ru-RU" dirty="0" smtClean="0"/>
              <a:t>, </a:t>
            </a:r>
            <a:r>
              <a:rPr lang="en-US" dirty="0" err="1" smtClean="0"/>
              <a:t>IsDate</a:t>
            </a:r>
            <a:r>
              <a:rPr lang="ru-RU" dirty="0" smtClean="0"/>
              <a:t>, </a:t>
            </a:r>
            <a:r>
              <a:rPr lang="en-US" dirty="0" err="1" smtClean="0"/>
              <a:t>IsEmpty</a:t>
            </a:r>
            <a:r>
              <a:rPr lang="ru-RU" dirty="0" smtClean="0"/>
              <a:t>, </a:t>
            </a:r>
            <a:r>
              <a:rPr lang="en-US" dirty="0" err="1" smtClean="0"/>
              <a:t>IsError</a:t>
            </a:r>
            <a:r>
              <a:rPr lang="ru-RU" dirty="0" smtClean="0"/>
              <a:t>, </a:t>
            </a:r>
            <a:r>
              <a:rPr lang="en-US" dirty="0" err="1" smtClean="0"/>
              <a:t>IsNull</a:t>
            </a:r>
            <a:r>
              <a:rPr lang="ru-RU" dirty="0" smtClean="0"/>
              <a:t>, </a:t>
            </a:r>
            <a:r>
              <a:rPr lang="en-US" dirty="0" err="1" smtClean="0"/>
              <a:t>IsNumeric</a:t>
            </a:r>
            <a:r>
              <a:rPr lang="ru-RU" dirty="0" smtClean="0"/>
              <a:t>, </a:t>
            </a:r>
            <a:r>
              <a:rPr lang="en-US" dirty="0" err="1" smtClean="0"/>
              <a:t>IsObject</a:t>
            </a:r>
            <a:r>
              <a:rPr lang="ru-RU" dirty="0" smtClean="0"/>
              <a:t>.</a:t>
            </a:r>
          </a:p>
          <a:p>
            <a:pPr>
              <a:buFont typeface="Wingdings" pitchFamily="2" charset="2"/>
              <a:buNone/>
            </a:pPr>
            <a:r>
              <a:rPr lang="ru-RU" dirty="0" smtClean="0"/>
              <a:t>	Синтаксис: </a:t>
            </a:r>
            <a:r>
              <a:rPr lang="en-US" dirty="0" err="1" smtClean="0"/>
              <a:t>IsXxxx</a:t>
            </a:r>
            <a:r>
              <a:rPr lang="ru-RU" dirty="0" smtClean="0"/>
              <a:t>(переменная)</a:t>
            </a:r>
          </a:p>
        </p:txBody>
      </p:sp>
    </p:spTree>
    <p:extLst>
      <p:ext uri="{BB962C8B-B14F-4D97-AF65-F5344CB8AC3E}">
        <p14:creationId xmlns:p14="http://schemas.microsoft.com/office/powerpoint/2010/main" val="1744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256381"/>
            <a:ext cx="8136904" cy="1412875"/>
          </a:xfrm>
        </p:spPr>
        <p:txBody>
          <a:bodyPr/>
          <a:lstStyle/>
          <a:p>
            <a:r>
              <a:rPr lang="ru-RU" sz="3600" dirty="0">
                <a:solidFill>
                  <a:srgbClr val="00B050"/>
                </a:solidFill>
              </a:rPr>
              <a:t>Справочные материалы. Пример проверки типов. Неверный формат.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55576" y="1988840"/>
            <a:ext cx="7661275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dirty="0" smtClean="0"/>
              <a:t>	</a:t>
            </a:r>
            <a:r>
              <a:rPr lang="en-US" dirty="0" smtClean="0"/>
              <a:t>If </a:t>
            </a:r>
            <a:r>
              <a:rPr lang="en-US" dirty="0" err="1" smtClean="0"/>
              <a:t>IsNumeric</a:t>
            </a:r>
            <a:r>
              <a:rPr lang="en-US" dirty="0" smtClean="0"/>
              <a:t>(TextBox1.Text)= False Then</a:t>
            </a:r>
          </a:p>
          <a:p>
            <a:pPr>
              <a:buFont typeface="Wingdings" pitchFamily="2" charset="2"/>
              <a:buNone/>
            </a:pPr>
            <a:r>
              <a:rPr lang="ru-RU" dirty="0" smtClean="0"/>
              <a:t>	</a:t>
            </a:r>
            <a:r>
              <a:rPr lang="en-US" dirty="0" err="1" smtClean="0"/>
              <a:t>MsgBox</a:t>
            </a:r>
            <a:r>
              <a:rPr lang="ru-RU" dirty="0" smtClean="0"/>
              <a:t>("Ошибка формата при вводе")</a:t>
            </a:r>
          </a:p>
          <a:p>
            <a:pPr>
              <a:buFont typeface="Wingdings" pitchFamily="2" charset="2"/>
              <a:buNone/>
            </a:pPr>
            <a:r>
              <a:rPr lang="ru-RU" dirty="0" smtClean="0"/>
              <a:t>		</a:t>
            </a:r>
            <a:r>
              <a:rPr lang="en-US" dirty="0" smtClean="0"/>
              <a:t>TextBox1.SetFocus</a:t>
            </a:r>
          </a:p>
          <a:p>
            <a:pPr>
              <a:buFont typeface="Wingdings" pitchFamily="2" charset="2"/>
              <a:buNone/>
            </a:pPr>
            <a:r>
              <a:rPr lang="ru-RU" dirty="0" smtClean="0"/>
              <a:t>	</a:t>
            </a:r>
            <a:r>
              <a:rPr lang="en-US" dirty="0" smtClean="0"/>
              <a:t>	Exit Sub</a:t>
            </a:r>
          </a:p>
          <a:p>
            <a:pPr>
              <a:buFont typeface="Wingdings" pitchFamily="2" charset="2"/>
              <a:buNone/>
            </a:pPr>
            <a:r>
              <a:rPr lang="ru-RU" dirty="0" smtClean="0"/>
              <a:t>	</a:t>
            </a:r>
            <a:r>
              <a:rPr lang="en-US" dirty="0" smtClean="0"/>
              <a:t>End  If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0050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256381"/>
            <a:ext cx="8496944" cy="1412875"/>
          </a:xfrm>
        </p:spPr>
        <p:txBody>
          <a:bodyPr/>
          <a:lstStyle/>
          <a:p>
            <a:r>
              <a:rPr lang="ru-RU" sz="3600" dirty="0" smtClean="0">
                <a:solidFill>
                  <a:srgbClr val="00B050"/>
                </a:solidFill>
              </a:rPr>
              <a:t>Пример проверки типов. Ввод значений вне допустимого диапазона.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43608" y="2204864"/>
            <a:ext cx="7488832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 smtClean="0"/>
              <a:t>X=</a:t>
            </a:r>
            <a:r>
              <a:rPr lang="en-US" sz="2400" dirty="0" err="1" smtClean="0"/>
              <a:t>CDbl</a:t>
            </a:r>
            <a:r>
              <a:rPr lang="en-US" sz="2400" dirty="0" smtClean="0"/>
              <a:t>(TextBox2.Text</a:t>
            </a:r>
            <a:r>
              <a:rPr lang="en-US" sz="2400" dirty="0"/>
              <a:t>)</a:t>
            </a:r>
            <a:r>
              <a:rPr lang="ru-RU" sz="2400" dirty="0" smtClean="0"/>
              <a:t>	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If  x&gt;1  Then</a:t>
            </a:r>
          </a:p>
          <a:p>
            <a:pPr>
              <a:buFont typeface="Wingdings" pitchFamily="2" charset="2"/>
              <a:buNone/>
            </a:pPr>
            <a:r>
              <a:rPr lang="ru-RU" sz="2400" dirty="0" smtClean="0"/>
              <a:t>	</a:t>
            </a:r>
            <a:r>
              <a:rPr lang="en-US" sz="2400" dirty="0" err="1" smtClean="0"/>
              <a:t>MsgBox</a:t>
            </a:r>
            <a:r>
              <a:rPr lang="ru-RU" sz="2400" dirty="0" smtClean="0"/>
              <a:t>(«Х должно быть меньше 1").</a:t>
            </a:r>
            <a:r>
              <a:rPr lang="en-US" sz="2400" dirty="0" err="1" smtClean="0"/>
              <a:t>vbExclamation</a:t>
            </a:r>
            <a:endParaRPr lang="ru-RU" sz="2400" dirty="0" smtClean="0"/>
          </a:p>
          <a:p>
            <a:pPr>
              <a:buFont typeface="Wingdings" pitchFamily="2" charset="2"/>
              <a:buNone/>
            </a:pPr>
            <a:r>
              <a:rPr lang="ru-RU" sz="2400" dirty="0" smtClean="0"/>
              <a:t>		</a:t>
            </a:r>
            <a:r>
              <a:rPr lang="en-US" sz="2400" dirty="0" err="1" smtClean="0"/>
              <a:t>TextBox</a:t>
            </a:r>
            <a:r>
              <a:rPr lang="ru-RU" sz="2400" dirty="0" smtClean="0"/>
              <a:t>2</a:t>
            </a:r>
            <a:r>
              <a:rPr lang="en-US" sz="2400" dirty="0" smtClean="0"/>
              <a:t>.</a:t>
            </a:r>
            <a:r>
              <a:rPr lang="en-US" sz="2400" dirty="0" err="1" smtClean="0"/>
              <a:t>SetFocus</a:t>
            </a:r>
            <a:endParaRPr lang="en-US" sz="2400" dirty="0" smtClean="0"/>
          </a:p>
          <a:p>
            <a:pPr>
              <a:buFont typeface="Wingdings" pitchFamily="2" charset="2"/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	Exit Sub</a:t>
            </a:r>
          </a:p>
          <a:p>
            <a:pPr>
              <a:buFont typeface="Wingdings" pitchFamily="2" charset="2"/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End  If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62087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256381"/>
            <a:ext cx="8496944" cy="1412875"/>
          </a:xfrm>
        </p:spPr>
        <p:txBody>
          <a:bodyPr/>
          <a:lstStyle/>
          <a:p>
            <a:r>
              <a:rPr lang="ru-RU" sz="3600" dirty="0" smtClean="0">
                <a:solidFill>
                  <a:srgbClr val="00B050"/>
                </a:solidFill>
              </a:rPr>
              <a:t>Пример проверки типов. Ввод значений вне допустимого диапазона.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23529" y="1981200"/>
            <a:ext cx="8820472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ru-RU" sz="280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647564" y="2276872"/>
            <a:ext cx="79928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' Выход из процедуры с установкой фокуса в окно TextBox1 при ошибке</a:t>
            </a:r>
            <a:endParaRPr lang="ru-RU" sz="2400" dirty="0">
              <a:latin typeface="+mn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'  </a:t>
            </a:r>
            <a:r>
              <a:rPr lang="ru-RU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в формате данных</a:t>
            </a:r>
            <a:endParaRPr lang="ru-RU" sz="2400" dirty="0">
              <a:latin typeface="+mn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IsNumeric</a:t>
            </a:r>
            <a:r>
              <a:rPr lang="en-US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(TextBox4.Text) = False Then</a:t>
            </a:r>
            <a:endParaRPr lang="ru-RU" sz="2400" dirty="0">
              <a:latin typeface="+mn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MsgBox</a:t>
            </a:r>
            <a:r>
              <a:rPr lang="ru-RU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"Ошибка в формате данных", </a:t>
            </a:r>
            <a:r>
              <a:rPr lang="en-US" sz="24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vbCritical</a:t>
            </a:r>
            <a:r>
              <a:rPr lang="ru-RU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"Повторите ввод"</a:t>
            </a:r>
            <a:endParaRPr lang="ru-RU" sz="2400" dirty="0">
              <a:latin typeface="+mn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TextBox4.SetFocus</a:t>
            </a:r>
            <a:endParaRPr lang="ru-RU" sz="2400" dirty="0">
              <a:latin typeface="+mn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  Exit Sub</a:t>
            </a:r>
            <a:endParaRPr lang="ru-RU" sz="2400" dirty="0">
              <a:latin typeface="+mn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End If</a:t>
            </a:r>
            <a:endParaRPr lang="ru-RU" sz="2400" dirty="0">
              <a:latin typeface="+mn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6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Создание модуля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ru-RU" dirty="0" smtClean="0"/>
              <a:t> 	Модуль на языке VBA создаётся в форме определяемой пользователем функции, которая, после её написания в форме программы, будет автоматически встроена в список функций </a:t>
            </a:r>
            <a:r>
              <a:rPr lang="ru-RU" dirty="0" err="1" smtClean="0"/>
              <a:t>Excel</a:t>
            </a:r>
            <a:r>
              <a:rPr lang="ru-RU" dirty="0" smtClean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38393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Заголовок 1"/>
          <p:cNvSpPr>
            <a:spLocks noGrp="1"/>
          </p:cNvSpPr>
          <p:nvPr>
            <p:ph type="title" idx="4294967295"/>
          </p:nvPr>
        </p:nvSpPr>
        <p:spPr>
          <a:xfrm>
            <a:off x="-1" y="96838"/>
            <a:ext cx="8632875" cy="1412875"/>
          </a:xfrm>
        </p:spPr>
        <p:txBody>
          <a:bodyPr/>
          <a:lstStyle/>
          <a:p>
            <a:r>
              <a:rPr lang="ru-RU" sz="3600" dirty="0">
                <a:solidFill>
                  <a:srgbClr val="00B050"/>
                </a:solidFill>
              </a:rPr>
              <a:t>Справочные материалы. Перехват </a:t>
            </a:r>
            <a:r>
              <a:rPr lang="ru-RU" sz="3600" dirty="0" smtClean="0">
                <a:solidFill>
                  <a:srgbClr val="00B050"/>
                </a:solidFill>
              </a:rPr>
              <a:t>ошибок</a:t>
            </a:r>
            <a:endParaRPr lang="en-US" sz="3600" dirty="0" smtClean="0">
              <a:solidFill>
                <a:srgbClr val="00B050"/>
              </a:solidFill>
            </a:endParaRPr>
          </a:p>
        </p:txBody>
      </p:sp>
      <p:sp>
        <p:nvSpPr>
          <p:cNvPr id="72707" name="Содержимое 2"/>
          <p:cNvSpPr>
            <a:spLocks noGrp="1"/>
          </p:cNvSpPr>
          <p:nvPr>
            <p:ph idx="4294967295"/>
          </p:nvPr>
        </p:nvSpPr>
        <p:spPr>
          <a:xfrm>
            <a:off x="971599" y="1988840"/>
            <a:ext cx="7661275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dirty="0" smtClean="0"/>
              <a:t> Каждая ошибка в </a:t>
            </a:r>
            <a:r>
              <a:rPr lang="en-US" dirty="0" smtClean="0"/>
              <a:t>VBA </a:t>
            </a:r>
            <a:r>
              <a:rPr lang="ru-RU" dirty="0" smtClean="0"/>
              <a:t>имеет свой код, например:</a:t>
            </a:r>
          </a:p>
          <a:p>
            <a:pPr>
              <a:buFont typeface="Wingdings" pitchFamily="2" charset="2"/>
              <a:buNone/>
            </a:pPr>
            <a:r>
              <a:rPr lang="ru-RU" dirty="0" smtClean="0"/>
              <a:t>6 – переполнение;</a:t>
            </a:r>
          </a:p>
          <a:p>
            <a:pPr>
              <a:buFont typeface="Wingdings" pitchFamily="2" charset="2"/>
              <a:buNone/>
            </a:pPr>
            <a:r>
              <a:rPr lang="ru-RU" dirty="0" smtClean="0"/>
              <a:t>9 – индекс выходит за пределы допустимого диапазона;</a:t>
            </a:r>
          </a:p>
          <a:p>
            <a:pPr>
              <a:buFont typeface="Wingdings" pitchFamily="2" charset="2"/>
              <a:buNone/>
            </a:pPr>
            <a:r>
              <a:rPr lang="ru-RU" dirty="0" smtClean="0"/>
              <a:t>11 – деление на ноль;</a:t>
            </a:r>
          </a:p>
          <a:p>
            <a:pPr>
              <a:buFont typeface="Wingdings" pitchFamily="2" charset="2"/>
              <a:buNone/>
            </a:pPr>
            <a:r>
              <a:rPr lang="ru-RU" dirty="0" smtClean="0"/>
              <a:t>13 – несоответствие типа.</a:t>
            </a:r>
          </a:p>
          <a:p>
            <a:pPr>
              <a:buFont typeface="Wingdings" pitchFamily="2" charset="2"/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9689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Пример модуля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79186" y="1124744"/>
            <a:ext cx="7443332" cy="53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1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>
                <a:solidFill>
                  <a:srgbClr val="FF0000"/>
                </a:solidFill>
              </a:rPr>
              <a:t>Пример использования модуля </a:t>
            </a:r>
            <a:r>
              <a:rPr lang="ru-RU" sz="3200" dirty="0">
                <a:solidFill>
                  <a:srgbClr val="FF0000"/>
                </a:solidFill>
              </a:rPr>
              <a:t>в программе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Сумма= Стоимость(Цена, Количество, Скидка)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Параметр «Скидка» может принимать одно из двух значений: 1 или 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432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solidFill>
                  <a:srgbClr val="FF0000"/>
                </a:solidFill>
              </a:rPr>
              <a:t>Приложение «Стоимость товара с учетом скидки»</a:t>
            </a:r>
          </a:p>
        </p:txBody>
      </p:sp>
      <p:pic>
        <p:nvPicPr>
          <p:cNvPr id="7" name="Рисунок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417638"/>
            <a:ext cx="5760640" cy="5035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3963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>
                <a:solidFill>
                  <a:srgbClr val="00B050"/>
                </a:solidFill>
              </a:rPr>
              <a:t>Указания по выполнении </a:t>
            </a:r>
            <a:r>
              <a:rPr lang="ru-RU" sz="3600" dirty="0" smtClean="0">
                <a:solidFill>
                  <a:srgbClr val="00B050"/>
                </a:solidFill>
              </a:rPr>
              <a:t>работы</a:t>
            </a:r>
            <a:endParaRPr lang="ru-RU" sz="3600" dirty="0">
              <a:solidFill>
                <a:srgbClr val="00B05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64946" y="1556792"/>
            <a:ext cx="800323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1.Для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вычисления цены  товара  с учетом скидок используйте функцию «Стоимость», созданную при выполнении упражнения 1.</a:t>
            </a:r>
            <a:endParaRPr lang="ru-RU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2.Для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ввода специальной скидки используйте элемент управления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Check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Box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Надпись «Внимание! Скидка только по дисконтной карте» должна появляться только при установке флажка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CheckBox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7200" algn="just">
              <a:spcAft>
                <a:spcPts val="0"/>
              </a:spcAft>
            </a:pP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3.При запуске приложения (В процедуре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Userform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Initialize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Надпись «Внимание! Скидка только по дисконтной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карте» должна стать невидимой, окна 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Text Box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очищены.</a:t>
            </a:r>
          </a:p>
          <a:p>
            <a:pPr indent="457200" algn="just">
              <a:spcAft>
                <a:spcPts val="0"/>
              </a:spcAft>
            </a:pP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В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Text Box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«Стоимость всего товара» должен быть запрещен ввод.</a:t>
            </a:r>
          </a:p>
          <a:p>
            <a:pPr indent="457200" algn="just">
              <a:spcAft>
                <a:spcPts val="0"/>
              </a:spcAft>
            </a:pP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По событию </a:t>
            </a:r>
            <a:r>
              <a:rPr lang="ru-RU" sz="2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CheckBox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_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lick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должен запускаться процесс расчета стоимости всего товара с учетом установленного состояния </a:t>
            </a:r>
            <a:r>
              <a:rPr lang="ru-RU" sz="2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CheckBox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6. 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Надпись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«Внимание! Скидка только по дисконтной карте»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должна становиться видимой только при состоянии 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True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флажка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CheckBox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766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00B050"/>
                </a:solidFill>
              </a:rPr>
              <a:t>Справочные данные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23528" y="1772816"/>
            <a:ext cx="8699500" cy="407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5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00B050"/>
                </a:solidFill>
              </a:rPr>
              <a:t>Справочные данные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1785938"/>
            <a:ext cx="8910638" cy="43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88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00B050"/>
                </a:solidFill>
              </a:rPr>
              <a:t>Справочные данные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2071688"/>
            <a:ext cx="9034463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706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Литей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1725</TotalTime>
  <Words>398</Words>
  <Application>Microsoft Office PowerPoint</Application>
  <PresentationFormat>Экран (4:3)</PresentationFormat>
  <Paragraphs>75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Wingdings</vt:lpstr>
      <vt:lpstr>Тема Office</vt:lpstr>
      <vt:lpstr>Visual Basic for Applications</vt:lpstr>
      <vt:lpstr>Создание модуля</vt:lpstr>
      <vt:lpstr>Пример модуля</vt:lpstr>
      <vt:lpstr>Пример использования модуля в программе</vt:lpstr>
      <vt:lpstr>Приложение «Стоимость товара с учетом скидки»</vt:lpstr>
      <vt:lpstr>Указания по выполнении работы</vt:lpstr>
      <vt:lpstr>Справочные данные</vt:lpstr>
      <vt:lpstr>Справочные данные</vt:lpstr>
      <vt:lpstr>Справочные данные</vt:lpstr>
      <vt:lpstr>Справочные материалы</vt:lpstr>
      <vt:lpstr>Справочные материалы</vt:lpstr>
      <vt:lpstr>Справочные материалы. Встроенные диалоговые окна MsgBox</vt:lpstr>
      <vt:lpstr>Справочные материалы. Обработка ошибок в программах на VBA</vt:lpstr>
      <vt:lpstr>Справочные материалы. Типичные ошибки в программах на VBA </vt:lpstr>
      <vt:lpstr>Справочные материалы. Отсутствие исходных данных. Неверный формат</vt:lpstr>
      <vt:lpstr>Справочные материалы. Функции проверки типов</vt:lpstr>
      <vt:lpstr>Справочные материалы. Пример проверки типов. Неверный формат.</vt:lpstr>
      <vt:lpstr>Пример проверки типов. Ввод значений вне допустимого диапазона.</vt:lpstr>
      <vt:lpstr>Пример проверки типов. Ввод значений вне допустимого диапазона.</vt:lpstr>
      <vt:lpstr>Справочные материалы. Перехват ошибок</vt:lpstr>
    </vt:vector>
  </TitlesOfParts>
  <Company>ПУ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Basic for Application</dc:title>
  <dc:creator>ТВС</dc:creator>
  <cp:lastModifiedBy>Vladimir S Tutygin</cp:lastModifiedBy>
  <cp:revision>148</cp:revision>
  <dcterms:created xsi:type="dcterms:W3CDTF">2006-09-29T06:12:56Z</dcterms:created>
  <dcterms:modified xsi:type="dcterms:W3CDTF">2022-10-25T11:04:33Z</dcterms:modified>
</cp:coreProperties>
</file>