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82" r:id="rId2"/>
    <p:sldId id="460" r:id="rId3"/>
    <p:sldId id="461" r:id="rId4"/>
    <p:sldId id="462" r:id="rId5"/>
    <p:sldId id="463" r:id="rId6"/>
    <p:sldId id="464" r:id="rId7"/>
    <p:sldId id="480" r:id="rId8"/>
    <p:sldId id="481" r:id="rId9"/>
    <p:sldId id="482" r:id="rId10"/>
    <p:sldId id="483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36" r:id="rId27"/>
    <p:sldId id="438" r:id="rId28"/>
    <p:sldId id="437" r:id="rId29"/>
    <p:sldId id="444" r:id="rId30"/>
    <p:sldId id="445" r:id="rId31"/>
    <p:sldId id="451" r:id="rId32"/>
    <p:sldId id="452" r:id="rId33"/>
    <p:sldId id="453" r:id="rId34"/>
    <p:sldId id="454" r:id="rId35"/>
    <p:sldId id="455" r:id="rId36"/>
    <p:sldId id="456" r:id="rId37"/>
    <p:sldId id="459" r:id="rId38"/>
    <p:sldId id="457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94660"/>
  </p:normalViewPr>
  <p:slideViewPr>
    <p:cSldViewPr>
      <p:cViewPr varScale="1">
        <p:scale>
          <a:sx n="77" d="100"/>
          <a:sy n="77" d="100"/>
        </p:scale>
        <p:origin x="2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7D9D-CA06-42AF-A081-B18BCF99C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08DA-5016-4DE5-A2D3-1672BF44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720C-E3D5-4340-99F5-82CE25B469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F29C-2A40-4791-9A65-5A0D71471B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94CB3-0A8B-4A16-B5A6-B75CA2A2B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42B2D-F3E9-4BB7-897C-A49329C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ACD8-7236-47E8-B023-BBE694B6F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94178-C3FA-467A-855B-638A6DB0E7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428D-F506-4E1F-965F-812B0B896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84C6-E2ED-4355-8C89-612EBAFE7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897D-6DE9-4F95-87B6-188211639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4B7D52-D1BA-4D11-905A-DE8592AF9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12776"/>
            <a:ext cx="8178132" cy="10599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 Basic for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2"/>
            <a:ext cx="7772400" cy="2159793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Разработка приложений пользователя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Лабораторная работа 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Создание приложения «Расчет маргинальной процентной ставки»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                                                                             </a:t>
            </a:r>
            <a:r>
              <a:rPr lang="ru-RU" sz="2400" dirty="0" smtClean="0"/>
              <a:t>Автор: </a:t>
            </a:r>
            <a:r>
              <a:rPr lang="ru-RU" sz="2400" dirty="0" err="1" smtClean="0"/>
              <a:t>Тутыгин</a:t>
            </a:r>
            <a:r>
              <a:rPr lang="ru-RU" sz="2400" dirty="0" smtClean="0"/>
              <a:t> В.С.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188640"/>
            <a:ext cx="8712968" cy="64087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418058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00B050"/>
                </a:solidFill>
              </a:rPr>
              <a:t>Указания по </a:t>
            </a:r>
            <a:r>
              <a:rPr lang="ru-RU" sz="2800" dirty="0" smtClean="0">
                <a:solidFill>
                  <a:srgbClr val="00B050"/>
                </a:solidFill>
              </a:rPr>
              <a:t>выполнению. Текст основной процедуры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846138"/>
            <a:ext cx="734481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Sub CommandButton1_Click()</a:t>
            </a:r>
          </a:p>
          <a:p>
            <a:r>
              <a:rPr lang="en-US" dirty="0"/>
              <a:t>'</a:t>
            </a:r>
            <a:r>
              <a:rPr lang="ru-RU" sz="1600" dirty="0"/>
              <a:t>Чтение исходных данных</a:t>
            </a:r>
          </a:p>
          <a:p>
            <a:r>
              <a:rPr lang="en-US" sz="1600" dirty="0"/>
              <a:t>n = </a:t>
            </a:r>
            <a:r>
              <a:rPr lang="en-US" sz="1600" dirty="0" err="1"/>
              <a:t>CInt</a:t>
            </a:r>
            <a:r>
              <a:rPr lang="en-US" sz="1600" dirty="0"/>
              <a:t>(TextBox1.Text)</a:t>
            </a:r>
          </a:p>
          <a:p>
            <a:r>
              <a:rPr lang="en-US" sz="1600" dirty="0"/>
              <a:t>p = </a:t>
            </a:r>
            <a:r>
              <a:rPr lang="en-US" sz="1600" dirty="0" err="1"/>
              <a:t>CDbl</a:t>
            </a:r>
            <a:r>
              <a:rPr lang="en-US" sz="1600" dirty="0"/>
              <a:t>(TextBox2.Text)</a:t>
            </a:r>
          </a:p>
          <a:p>
            <a:r>
              <a:rPr lang="en-US" sz="1600" dirty="0"/>
              <a:t>a = </a:t>
            </a:r>
            <a:r>
              <a:rPr lang="en-US" sz="1600" dirty="0" err="1"/>
              <a:t>CDbl</a:t>
            </a:r>
            <a:r>
              <a:rPr lang="en-US" sz="1600" dirty="0"/>
              <a:t>(TextBox3.Text)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CDbl</a:t>
            </a:r>
            <a:r>
              <a:rPr lang="en-US" sz="1600" dirty="0"/>
              <a:t>(TextBox4.Text) / 100</a:t>
            </a:r>
          </a:p>
          <a:p>
            <a:r>
              <a:rPr lang="en-US" sz="1600" dirty="0" smtClean="0"/>
              <a:t>'</a:t>
            </a:r>
            <a:r>
              <a:rPr lang="ru-RU" sz="1600" dirty="0">
                <a:solidFill>
                  <a:srgbClr val="00B050"/>
                </a:solidFill>
              </a:rPr>
              <a:t>Загрузка </a:t>
            </a:r>
            <a:r>
              <a:rPr lang="ru-RU" sz="1600" dirty="0" smtClean="0">
                <a:solidFill>
                  <a:srgbClr val="00B050"/>
                </a:solidFill>
              </a:rPr>
              <a:t>исходных </a:t>
            </a:r>
            <a:r>
              <a:rPr lang="ru-RU" sz="1600" dirty="0">
                <a:solidFill>
                  <a:srgbClr val="00B050"/>
                </a:solidFill>
              </a:rPr>
              <a:t>данных и формул в таблицу </a:t>
            </a:r>
            <a:r>
              <a:rPr lang="en-US" sz="1600" dirty="0" smtClean="0">
                <a:solidFill>
                  <a:srgbClr val="00B050"/>
                </a:solidFill>
              </a:rPr>
              <a:t>Excel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en-US" sz="1600" dirty="0"/>
              <a:t>With </a:t>
            </a:r>
            <a:r>
              <a:rPr lang="en-US" sz="1600" dirty="0" err="1" smtClean="0"/>
              <a:t>ActiveSheet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.Range("B2").Value = n</a:t>
            </a:r>
          </a:p>
          <a:p>
            <a:r>
              <a:rPr lang="en-US" sz="1600" dirty="0"/>
              <a:t>.Range("B3").Value = p</a:t>
            </a:r>
          </a:p>
          <a:p>
            <a:r>
              <a:rPr lang="en-US" sz="1600" dirty="0"/>
              <a:t>.Range("B4").Value = a</a:t>
            </a:r>
          </a:p>
          <a:p>
            <a:r>
              <a:rPr lang="en-US" sz="1600" dirty="0"/>
              <a:t>.Range("B5").Value =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/>
              <a:t>.Range("B7").Value =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/>
              <a:t>.Range("B6").Formula = "=PV(B5,B2,-B4)"</a:t>
            </a:r>
          </a:p>
          <a:p>
            <a:r>
              <a:rPr lang="en-US" sz="1600" dirty="0"/>
              <a:t>.Range("B8").Formula = "=PV(B7,B2,-B4)"</a:t>
            </a:r>
          </a:p>
          <a:p>
            <a:r>
              <a:rPr lang="en-US" sz="1600" dirty="0"/>
              <a:t>'</a:t>
            </a:r>
            <a:r>
              <a:rPr lang="ru-RU" sz="1600" dirty="0">
                <a:solidFill>
                  <a:srgbClr val="00B050"/>
                </a:solidFill>
              </a:rPr>
              <a:t>Выполнение подбора параметра</a:t>
            </a:r>
          </a:p>
          <a:p>
            <a:r>
              <a:rPr lang="ru-RU" sz="1600" dirty="0"/>
              <a:t>.</a:t>
            </a:r>
            <a:r>
              <a:rPr lang="en-US" sz="1600" dirty="0"/>
              <a:t>Range("B8").</a:t>
            </a:r>
            <a:r>
              <a:rPr lang="en-US" sz="1600" dirty="0" err="1"/>
              <a:t>GoalSeek</a:t>
            </a:r>
            <a:r>
              <a:rPr lang="en-US" sz="1600" dirty="0"/>
              <a:t> Goal:=p, </a:t>
            </a:r>
            <a:r>
              <a:rPr lang="en-US" sz="1600" dirty="0" err="1"/>
              <a:t>ChangingCell</a:t>
            </a:r>
            <a:r>
              <a:rPr lang="en-US" sz="1600" dirty="0"/>
              <a:t>:=Range("B7")</a:t>
            </a:r>
          </a:p>
          <a:p>
            <a:r>
              <a:rPr lang="en-US" sz="1600" dirty="0"/>
              <a:t>'</a:t>
            </a:r>
            <a:r>
              <a:rPr lang="ru-RU" sz="1600" dirty="0"/>
              <a:t>Формирование результатов и вывод</a:t>
            </a:r>
          </a:p>
          <a:p>
            <a:r>
              <a:rPr lang="en-US" sz="1600" dirty="0" err="1"/>
              <a:t>iMarg</a:t>
            </a:r>
            <a:r>
              <a:rPr lang="en-US" sz="1600" dirty="0"/>
              <a:t> = .Range("B7").Value * 100</a:t>
            </a:r>
          </a:p>
          <a:p>
            <a:r>
              <a:rPr lang="en-US" sz="1600" dirty="0" err="1"/>
              <a:t>pPure</a:t>
            </a:r>
            <a:r>
              <a:rPr lang="en-US" sz="1600" dirty="0"/>
              <a:t> = .Range("B6").Value</a:t>
            </a:r>
          </a:p>
          <a:p>
            <a:r>
              <a:rPr lang="en-US" sz="1600" dirty="0"/>
              <a:t>TextBox5.Text = </a:t>
            </a:r>
            <a:r>
              <a:rPr lang="en-US" sz="1600" dirty="0" err="1"/>
              <a:t>CStr</a:t>
            </a:r>
            <a:r>
              <a:rPr lang="en-US" sz="1600" dirty="0"/>
              <a:t>(Format(</a:t>
            </a:r>
            <a:r>
              <a:rPr lang="en-US" sz="1600" dirty="0" err="1"/>
              <a:t>pPure</a:t>
            </a:r>
            <a:r>
              <a:rPr lang="en-US" sz="1600" dirty="0"/>
              <a:t>, "Fixed"))</a:t>
            </a:r>
          </a:p>
          <a:p>
            <a:r>
              <a:rPr lang="en-US" sz="1600" dirty="0"/>
              <a:t>TextBox6.Text = </a:t>
            </a:r>
            <a:r>
              <a:rPr lang="en-US" sz="1600" dirty="0" err="1"/>
              <a:t>CStr</a:t>
            </a:r>
            <a:r>
              <a:rPr lang="en-US" sz="1600" dirty="0"/>
              <a:t>(Format(</a:t>
            </a:r>
            <a:r>
              <a:rPr lang="en-US" sz="1600" dirty="0" err="1"/>
              <a:t>iMarg</a:t>
            </a:r>
            <a:r>
              <a:rPr lang="en-US" sz="1600" dirty="0"/>
              <a:t>, "Fixed"))</a:t>
            </a:r>
          </a:p>
          <a:p>
            <a:r>
              <a:rPr lang="en-US" sz="1600" dirty="0"/>
              <a:t>End With</a:t>
            </a:r>
          </a:p>
          <a:p>
            <a:r>
              <a:rPr lang="en-US" sz="1600" dirty="0"/>
              <a:t>End Sub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2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71663"/>
            <a:ext cx="8229600" cy="3983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32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662113"/>
            <a:ext cx="8786812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Указания по выполнению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396" y="2420888"/>
            <a:ext cx="77872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8034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 программу «Расчет маргинальной процентной ставки» средствами обработки ошибок: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а) выход из процедуры с установкой фокуса на окно ввода (TextBox1) при ошибке в формате данных; 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б) выход из процедуры с установкой фокуса на окно ввода при ошибке в данных (если сумма выплат оказывается меньше ссуды).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0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7919" y="176213"/>
            <a:ext cx="7158038" cy="1412875"/>
          </a:xfrm>
        </p:spPr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Пример внешнего вида диалоговой панели </a:t>
            </a:r>
            <a:r>
              <a:rPr lang="en-US" sz="2800" dirty="0" err="1" smtClean="0">
                <a:solidFill>
                  <a:srgbClr val="FF0000"/>
                </a:solidFill>
              </a:rPr>
              <a:t>MsgBox</a:t>
            </a:r>
            <a:endParaRPr lang="ru-RU" sz="2800" dirty="0" smtClean="0">
              <a:solidFill>
                <a:srgbClr val="FF0000"/>
              </a:solidFill>
            </a:endParaRP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589088"/>
            <a:ext cx="6896100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1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931224" cy="1143000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</a:rPr>
              <a:t>Пример программы формирования </a:t>
            </a:r>
            <a:r>
              <a:rPr lang="en-US" sz="3200" dirty="0" err="1" smtClean="0">
                <a:solidFill>
                  <a:srgbClr val="00B050"/>
                </a:solidFill>
              </a:rPr>
              <a:t>MsgBox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ru-RU" sz="3200" dirty="0" smtClean="0">
                <a:solidFill>
                  <a:srgbClr val="00B050"/>
                </a:solidFill>
              </a:rPr>
              <a:t>с диагностическим сообщением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859340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'Выход из процедуры с установкой фокуса в окно TextBox1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'если сумма выплат оказывается меньше ссуды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Then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"Клиент собирается возвратить на " &amp;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CStr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&amp; " меньше размера ссуды!",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vbExclamation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TextBox1.SetFocus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1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5875"/>
            <a:ext cx="7158038" cy="1412875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</a:t>
            </a:r>
            <a:r>
              <a:rPr lang="ru-RU" sz="2800" dirty="0" smtClean="0">
                <a:solidFill>
                  <a:srgbClr val="00B050"/>
                </a:solidFill>
              </a:rPr>
              <a:t>материалы. </a:t>
            </a:r>
            <a:r>
              <a:rPr lang="ru-RU" sz="2800" dirty="0">
                <a:solidFill>
                  <a:srgbClr val="00B050"/>
                </a:solidFill>
              </a:rPr>
              <a:t>Встроенные диалоговые окна </a:t>
            </a:r>
            <a:r>
              <a:rPr lang="en-US" sz="2800" dirty="0" err="1">
                <a:solidFill>
                  <a:srgbClr val="00B050"/>
                </a:solidFill>
              </a:rPr>
              <a:t>MsgBox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428750"/>
            <a:ext cx="8786812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</a:t>
            </a:r>
            <a:r>
              <a:rPr lang="ru-RU" sz="2800" dirty="0" err="1" smtClean="0"/>
              <a:t>MsgBox</a:t>
            </a:r>
            <a:r>
              <a:rPr lang="ru-RU" sz="2800" dirty="0" smtClean="0"/>
              <a:t> выводит на экран диалоговое окно, содержащее сообщение, и одну или несколько кнопок управления (состав кнопок задается </a:t>
            </a:r>
            <a:r>
              <a:rPr lang="ru-RU" sz="2800" dirty="0" err="1" smtClean="0"/>
              <a:t>программно</a:t>
            </a:r>
            <a:r>
              <a:rPr lang="ru-RU" sz="28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Функция возвращает число формата </a:t>
            </a:r>
            <a:r>
              <a:rPr lang="ru-RU" sz="2800" dirty="0" err="1" smtClean="0"/>
              <a:t>Integer</a:t>
            </a:r>
            <a:r>
              <a:rPr lang="ru-RU" sz="2800" dirty="0" smtClean="0"/>
              <a:t>, соответствующее тому, какая кнопка была нажата.  Синтаксис: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A=</a:t>
            </a:r>
            <a:r>
              <a:rPr lang="ru-RU" sz="2800" dirty="0" err="1" smtClean="0"/>
              <a:t>MsgBox</a:t>
            </a:r>
            <a:r>
              <a:rPr lang="ru-RU" sz="2800" dirty="0" smtClean="0"/>
              <a:t>("&lt;Текст&gt;",[&lt;имя набора кнопок&gt;,]"&lt;имя окна&gt;")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Пример: </a:t>
            </a:r>
            <a:r>
              <a:rPr lang="en-US" sz="2800" dirty="0" smtClean="0"/>
              <a:t>A=</a:t>
            </a:r>
            <a:r>
              <a:rPr lang="en-US" sz="2800" dirty="0" err="1" smtClean="0"/>
              <a:t>MsgBox</a:t>
            </a:r>
            <a:r>
              <a:rPr lang="en-US" sz="2800" dirty="0" smtClean="0"/>
              <a:t>(“</a:t>
            </a:r>
            <a:r>
              <a:rPr lang="ru-RU" sz="2800" dirty="0" smtClean="0"/>
              <a:t>Справку вывести?</a:t>
            </a:r>
            <a:r>
              <a:rPr lang="en-US" sz="2800" dirty="0" smtClean="0"/>
              <a:t>”,</a:t>
            </a:r>
            <a:r>
              <a:rPr lang="en-US" sz="2800" dirty="0" err="1" smtClean="0"/>
              <a:t>vbOkCancel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8545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32656"/>
            <a:ext cx="7658390" cy="820837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Вид значков сообщения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88" y="1428750"/>
            <a:ext cx="8786812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00700"/>
            <a:ext cx="7514374" cy="53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806" y="116632"/>
            <a:ext cx="7158038" cy="1412875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 материалы. Обработка ошибок в программах на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ru-RU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	</a:t>
            </a:r>
            <a:r>
              <a:rPr lang="ru-RU" smtClean="0"/>
              <a:t>Обработка ошибок заключается в формировании диагностических сообщений пользователю и аварийный выход из процедуры. При разработке приложения на </a:t>
            </a:r>
            <a:r>
              <a:rPr lang="en-US" smtClean="0"/>
              <a:t>VBA</a:t>
            </a:r>
            <a:r>
              <a:rPr lang="ru-RU" smtClean="0"/>
              <a:t> необходимо предусматривать программные средства для обработки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9168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7158038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</a:t>
            </a:r>
            <a:r>
              <a:rPr lang="ru-RU" sz="3200" dirty="0" smtClean="0">
                <a:solidFill>
                  <a:srgbClr val="00B050"/>
                </a:solidFill>
              </a:rPr>
              <a:t>Типичные ошибки в программах на </a:t>
            </a:r>
            <a:r>
              <a:rPr lang="en-US" sz="3200" dirty="0" smtClean="0">
                <a:solidFill>
                  <a:srgbClr val="00B050"/>
                </a:solidFill>
              </a:rPr>
              <a:t>VBA</a:t>
            </a:r>
            <a:r>
              <a:rPr lang="ru-RU" sz="3200" dirty="0" smtClean="0">
                <a:solidFill>
                  <a:srgbClr val="FF0000"/>
                </a:solidFill>
              </a:rPr>
              <a:t/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060575"/>
            <a:ext cx="7661275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отсутствие исходных данных (запуск приложения при вводе не всех исходных данных);</a:t>
            </a:r>
          </a:p>
          <a:p>
            <a:r>
              <a:rPr lang="ru-RU" smtClean="0"/>
              <a:t>неверный формат введенных пользователем исходных данных;</a:t>
            </a:r>
          </a:p>
          <a:p>
            <a:r>
              <a:rPr lang="ru-RU" smtClean="0"/>
              <a:t>ввод значений исходных данных вне допустимого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29453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Приложение </a:t>
            </a:r>
            <a:r>
              <a:rPr lang="ru-RU" sz="3200" dirty="0" smtClean="0">
                <a:solidFill>
                  <a:srgbClr val="FF0000"/>
                </a:solidFill>
              </a:rPr>
              <a:t>«Расчет маргинальной процентной ставки»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73" y="1556792"/>
            <a:ext cx="6330453" cy="508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516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0648"/>
            <a:ext cx="8675688" cy="1366838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Отсутствие исходных данных. Неверный формат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978496"/>
            <a:ext cx="76612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Если в окно ввода ошибочно не введено число, которое используется в программе, или введено число, но не в том формате, а программа запущена, то при выполнении в программе инструкции типа а=</a:t>
            </a:r>
            <a:r>
              <a:rPr lang="en-US" smtClean="0"/>
              <a:t>CDbl</a:t>
            </a:r>
            <a:r>
              <a:rPr lang="ru-RU" smtClean="0"/>
              <a:t>(</a:t>
            </a:r>
            <a:r>
              <a:rPr lang="en-US" smtClean="0"/>
              <a:t>TextBox</a:t>
            </a:r>
            <a:r>
              <a:rPr lang="ru-RU" smtClean="0"/>
              <a:t>1.</a:t>
            </a:r>
            <a:r>
              <a:rPr lang="en-US" smtClean="0"/>
              <a:t>Text</a:t>
            </a:r>
            <a:r>
              <a:rPr lang="ru-RU" smtClean="0"/>
              <a:t>) произойдет ошибка "несоответствие типов".</a:t>
            </a:r>
          </a:p>
        </p:txBody>
      </p:sp>
    </p:spTree>
    <p:extLst>
      <p:ext uri="{BB962C8B-B14F-4D97-AF65-F5344CB8AC3E}">
        <p14:creationId xmlns:p14="http://schemas.microsoft.com/office/powerpoint/2010/main" val="17413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15925"/>
            <a:ext cx="7704856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Функции проверки типов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492896"/>
            <a:ext cx="7661275" cy="21678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IsArray</a:t>
            </a:r>
            <a:r>
              <a:rPr lang="ru-RU" dirty="0" smtClean="0"/>
              <a:t>, </a:t>
            </a:r>
            <a:r>
              <a:rPr lang="en-US" dirty="0" err="1" smtClean="0"/>
              <a:t>IsDate</a:t>
            </a:r>
            <a:r>
              <a:rPr lang="ru-RU" dirty="0" smtClean="0"/>
              <a:t>, </a:t>
            </a:r>
            <a:r>
              <a:rPr lang="en-US" dirty="0" err="1" smtClean="0"/>
              <a:t>IsEmpty</a:t>
            </a:r>
            <a:r>
              <a:rPr lang="ru-RU" dirty="0" smtClean="0"/>
              <a:t>, </a:t>
            </a:r>
            <a:r>
              <a:rPr lang="en-US" dirty="0" err="1" smtClean="0"/>
              <a:t>IsError</a:t>
            </a:r>
            <a:r>
              <a:rPr lang="ru-RU" dirty="0" smtClean="0"/>
              <a:t>, </a:t>
            </a:r>
            <a:r>
              <a:rPr lang="en-US" dirty="0" err="1" smtClean="0"/>
              <a:t>IsNull</a:t>
            </a:r>
            <a:r>
              <a:rPr lang="ru-RU" dirty="0" smtClean="0"/>
              <a:t>, </a:t>
            </a:r>
            <a:r>
              <a:rPr lang="en-US" dirty="0" err="1" smtClean="0"/>
              <a:t>IsNumeric</a:t>
            </a:r>
            <a:r>
              <a:rPr lang="ru-RU" dirty="0" smtClean="0"/>
              <a:t>, </a:t>
            </a:r>
            <a:r>
              <a:rPr lang="en-US" dirty="0" err="1" smtClean="0"/>
              <a:t>IsObject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Синтаксис: </a:t>
            </a:r>
            <a:r>
              <a:rPr lang="en-US" dirty="0" err="1" smtClean="0"/>
              <a:t>IsXxxx</a:t>
            </a:r>
            <a:r>
              <a:rPr lang="ru-RU" dirty="0" smtClean="0"/>
              <a:t>(переменная)</a:t>
            </a:r>
          </a:p>
        </p:txBody>
      </p:sp>
    </p:spTree>
    <p:extLst>
      <p:ext uri="{BB962C8B-B14F-4D97-AF65-F5344CB8AC3E}">
        <p14:creationId xmlns:p14="http://schemas.microsoft.com/office/powerpoint/2010/main" val="37391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136904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Пример проверки типов. Неверный формат.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IsNumeric</a:t>
            </a:r>
            <a:r>
              <a:rPr lang="en-US" dirty="0" smtClean="0"/>
              <a:t>(TextBox1.Text)= False Then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MsgBox</a:t>
            </a:r>
            <a:r>
              <a:rPr lang="ru-RU" dirty="0" smtClean="0"/>
              <a:t>("Ошибка формата при вводе")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  <a:r>
              <a:rPr lang="en-US" dirty="0" smtClean="0"/>
              <a:t>TextBox1.SetFocus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End  If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48883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X=</a:t>
            </a:r>
            <a:r>
              <a:rPr lang="en-US" sz="2400" dirty="0" err="1" smtClean="0"/>
              <a:t>CDbl</a:t>
            </a:r>
            <a:r>
              <a:rPr lang="en-US" sz="2400" dirty="0" smtClean="0"/>
              <a:t>(TextBox2.Text</a:t>
            </a:r>
            <a:r>
              <a:rPr lang="en-US" sz="2400" dirty="0"/>
              <a:t>)</a:t>
            </a:r>
            <a:r>
              <a:rPr lang="ru-RU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If  x&gt;1  Then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MsgBox</a:t>
            </a:r>
            <a:r>
              <a:rPr lang="ru-RU" sz="2400" dirty="0" smtClean="0"/>
              <a:t>(«Х должно быть меньше 1").</a:t>
            </a:r>
            <a:r>
              <a:rPr lang="en-US" sz="2400" dirty="0" err="1" smtClean="0"/>
              <a:t>vbExclamation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TextBox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en-US" sz="2400" dirty="0" err="1" smtClean="0"/>
              <a:t>SetFocus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End  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458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9" y="1981200"/>
            <a:ext cx="882047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227687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Выход из процедуры с установкой фокуса в окно TextBox1 при ошибке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 формате данных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(TextBox4.Text) = False Then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"Ошибка в формате данных",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vbCritical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"Повторите ввод"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TextBox4.SetFocus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" y="96838"/>
            <a:ext cx="8632875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Перехват </a:t>
            </a:r>
            <a:r>
              <a:rPr lang="ru-RU" sz="3600" dirty="0" smtClean="0">
                <a:solidFill>
                  <a:srgbClr val="00B050"/>
                </a:solidFill>
              </a:rPr>
              <a:t>ошибок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72707" name="Содержимое 2"/>
          <p:cNvSpPr>
            <a:spLocks noGrp="1"/>
          </p:cNvSpPr>
          <p:nvPr>
            <p:ph idx="4294967295"/>
          </p:nvPr>
        </p:nvSpPr>
        <p:spPr>
          <a:xfrm>
            <a:off x="971599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Каждая ошибка в </a:t>
            </a:r>
            <a:r>
              <a:rPr lang="en-US" dirty="0" smtClean="0"/>
              <a:t>VBA </a:t>
            </a:r>
            <a:r>
              <a:rPr lang="ru-RU" dirty="0" smtClean="0"/>
              <a:t>имеет свой код, например: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6 – переполнение;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9 – индекс выходит за пределы допустимого диапазона;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11 – деление на ноль;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13 – несоответствие типа.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7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1772816"/>
            <a:ext cx="8699500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85938"/>
            <a:ext cx="8910638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данные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071688"/>
            <a:ext cx="903446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71663"/>
            <a:ext cx="8229600" cy="3983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Задание к работе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2275" y="1417638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задачи. Клиент просит дать ссуду размером P с условием возвращения в течение N лет, при размере одной выплаты А (конечно, A*N&gt;P).Есть альтернатива - не давать ссуду клиенту, а положить деньги в банк под i процентов годовых.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рассчитать: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а) какую сумму нужно положить в банк, чтобы получить (ежегодно!) такой же доход, как и в случае предоставления ссуды;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б) под какой минимальный процент (это и есть маргинальная процентная ставка) можно положить в банк сумму денег, равную ссуде, чтобы получить тот же самый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доход ежегодно,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 и при предоставлении ссуды.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Справочные материалы</a:t>
            </a:r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662113"/>
            <a:ext cx="8786812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806" y="116632"/>
            <a:ext cx="7158038" cy="1412875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 материалы. Обработка ошибок в программах на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ru-RU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989138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	</a:t>
            </a:r>
            <a:r>
              <a:rPr lang="ru-RU" smtClean="0"/>
              <a:t>Обработка ошибок заключается в формировании диагностических сообщений пользователю и аварийный выход из процедуры. При разработке приложения на </a:t>
            </a:r>
            <a:r>
              <a:rPr lang="en-US" smtClean="0"/>
              <a:t>VBA</a:t>
            </a:r>
            <a:r>
              <a:rPr lang="ru-RU" smtClean="0"/>
              <a:t> необходимо предусматривать программные средства для обработки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2055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7158038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</a:t>
            </a:r>
            <a:r>
              <a:rPr lang="ru-RU" sz="3200" dirty="0" smtClean="0">
                <a:solidFill>
                  <a:srgbClr val="00B050"/>
                </a:solidFill>
              </a:rPr>
              <a:t>Типичные ошибки в программах на </a:t>
            </a:r>
            <a:r>
              <a:rPr lang="en-US" sz="3200" dirty="0" smtClean="0">
                <a:solidFill>
                  <a:srgbClr val="00B050"/>
                </a:solidFill>
              </a:rPr>
              <a:t>VBA</a:t>
            </a:r>
            <a:r>
              <a:rPr lang="ru-RU" sz="3200" dirty="0" smtClean="0">
                <a:solidFill>
                  <a:srgbClr val="FF0000"/>
                </a:solidFill>
              </a:rPr>
              <a:t/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060575"/>
            <a:ext cx="7661275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отсутствие исходных данных (запуск приложения при вводе не всех исходных данных);</a:t>
            </a:r>
          </a:p>
          <a:p>
            <a:r>
              <a:rPr lang="ru-RU" smtClean="0"/>
              <a:t>неверный формат введенных пользователем исходных данных;</a:t>
            </a:r>
          </a:p>
          <a:p>
            <a:r>
              <a:rPr lang="ru-RU" smtClean="0"/>
              <a:t>ввод значений исходных данных вне допустимого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1242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0648"/>
            <a:ext cx="8675688" cy="1366838"/>
          </a:xfrm>
        </p:spPr>
        <p:txBody>
          <a:bodyPr/>
          <a:lstStyle/>
          <a:p>
            <a:r>
              <a:rPr lang="ru-RU" sz="2800" dirty="0">
                <a:solidFill>
                  <a:srgbClr val="00B050"/>
                </a:solidFill>
              </a:rPr>
              <a:t>Справочные материалы. Отсутствие исходных данных. Неверный формат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978496"/>
            <a:ext cx="76612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Если в окно ввода ошибочно не введено число, которое используется в программе, или введено число, но не в том формате, а программа запущена, то при выполнении в программе инструкции типа а=</a:t>
            </a:r>
            <a:r>
              <a:rPr lang="en-US" smtClean="0"/>
              <a:t>CDbl</a:t>
            </a:r>
            <a:r>
              <a:rPr lang="ru-RU" smtClean="0"/>
              <a:t>(</a:t>
            </a:r>
            <a:r>
              <a:rPr lang="en-US" smtClean="0"/>
              <a:t>TextBox</a:t>
            </a:r>
            <a:r>
              <a:rPr lang="ru-RU" smtClean="0"/>
              <a:t>1.</a:t>
            </a:r>
            <a:r>
              <a:rPr lang="en-US" smtClean="0"/>
              <a:t>Text</a:t>
            </a:r>
            <a:r>
              <a:rPr lang="ru-RU" smtClean="0"/>
              <a:t>) произойдет ошибка "несоответствие типов".</a:t>
            </a:r>
          </a:p>
        </p:txBody>
      </p:sp>
    </p:spTree>
    <p:extLst>
      <p:ext uri="{BB962C8B-B14F-4D97-AF65-F5344CB8AC3E}">
        <p14:creationId xmlns:p14="http://schemas.microsoft.com/office/powerpoint/2010/main" val="3696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15925"/>
            <a:ext cx="7704856" cy="1412875"/>
          </a:xfrm>
        </p:spPr>
        <p:txBody>
          <a:bodyPr/>
          <a:lstStyle/>
          <a:p>
            <a:r>
              <a:rPr lang="ru-RU" sz="3200" dirty="0">
                <a:solidFill>
                  <a:srgbClr val="00B050"/>
                </a:solidFill>
              </a:rPr>
              <a:t>Справочные материалы. Функции проверки типов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492896"/>
            <a:ext cx="7661275" cy="21678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IsArray</a:t>
            </a:r>
            <a:r>
              <a:rPr lang="ru-RU" dirty="0" smtClean="0"/>
              <a:t>, </a:t>
            </a:r>
            <a:r>
              <a:rPr lang="en-US" dirty="0" err="1" smtClean="0"/>
              <a:t>IsDate</a:t>
            </a:r>
            <a:r>
              <a:rPr lang="ru-RU" dirty="0" smtClean="0"/>
              <a:t>, </a:t>
            </a:r>
            <a:r>
              <a:rPr lang="en-US" dirty="0" err="1" smtClean="0"/>
              <a:t>IsEmpty</a:t>
            </a:r>
            <a:r>
              <a:rPr lang="ru-RU" dirty="0" smtClean="0"/>
              <a:t>, </a:t>
            </a:r>
            <a:r>
              <a:rPr lang="en-US" dirty="0" err="1" smtClean="0"/>
              <a:t>IsError</a:t>
            </a:r>
            <a:r>
              <a:rPr lang="ru-RU" dirty="0" smtClean="0"/>
              <a:t>, </a:t>
            </a:r>
            <a:r>
              <a:rPr lang="en-US" dirty="0" err="1" smtClean="0"/>
              <a:t>IsNull</a:t>
            </a:r>
            <a:r>
              <a:rPr lang="ru-RU" dirty="0" smtClean="0"/>
              <a:t>, </a:t>
            </a:r>
            <a:r>
              <a:rPr lang="en-US" dirty="0" err="1" smtClean="0"/>
              <a:t>IsNumeric</a:t>
            </a:r>
            <a:r>
              <a:rPr lang="ru-RU" dirty="0" smtClean="0"/>
              <a:t>, </a:t>
            </a:r>
            <a:r>
              <a:rPr lang="en-US" dirty="0" err="1" smtClean="0"/>
              <a:t>IsObject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Синтаксис: </a:t>
            </a:r>
            <a:r>
              <a:rPr lang="en-US" dirty="0" err="1" smtClean="0"/>
              <a:t>IsXxxx</a:t>
            </a:r>
            <a:r>
              <a:rPr lang="ru-RU" dirty="0" smtClean="0"/>
              <a:t>(переменная)</a:t>
            </a:r>
          </a:p>
        </p:txBody>
      </p:sp>
    </p:spTree>
    <p:extLst>
      <p:ext uri="{BB962C8B-B14F-4D97-AF65-F5344CB8AC3E}">
        <p14:creationId xmlns:p14="http://schemas.microsoft.com/office/powerpoint/2010/main" val="17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136904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Пример проверки типов. Неверный формат.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IsNumeric</a:t>
            </a:r>
            <a:r>
              <a:rPr lang="en-US" dirty="0" smtClean="0"/>
              <a:t>(TextBox1.Text)= False Then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err="1" smtClean="0"/>
              <a:t>MsgBox</a:t>
            </a:r>
            <a:r>
              <a:rPr lang="ru-RU" dirty="0" smtClean="0"/>
              <a:t>("Ошибка формата при вводе")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  <a:r>
              <a:rPr lang="en-US" dirty="0" smtClean="0"/>
              <a:t>TextBox1.SetFocus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en-US" dirty="0" smtClean="0"/>
              <a:t>End  If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00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48883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X=</a:t>
            </a:r>
            <a:r>
              <a:rPr lang="en-US" sz="2400" dirty="0" err="1" smtClean="0"/>
              <a:t>CDbl</a:t>
            </a:r>
            <a:r>
              <a:rPr lang="en-US" sz="2400" dirty="0" smtClean="0"/>
              <a:t>(TextBox2.Text</a:t>
            </a:r>
            <a:r>
              <a:rPr lang="en-US" sz="2400" dirty="0"/>
              <a:t>)</a:t>
            </a:r>
            <a:r>
              <a:rPr lang="ru-RU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If  x&gt;1  Then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MsgBox</a:t>
            </a:r>
            <a:r>
              <a:rPr lang="ru-RU" sz="2400" dirty="0" smtClean="0"/>
              <a:t>(«Х должно быть меньше 1").</a:t>
            </a:r>
            <a:r>
              <a:rPr lang="en-US" sz="2400" dirty="0" err="1" smtClean="0"/>
              <a:t>vbExclamation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TextBox</a:t>
            </a:r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en-US" sz="2400" dirty="0" err="1" smtClean="0"/>
              <a:t>SetFocus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Exit Sub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End  If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208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56381"/>
            <a:ext cx="8496944" cy="1412875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Пример проверки типов. Ввод значений вне допустимого диапазона.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9" y="1981200"/>
            <a:ext cx="882047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227687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Выход из процедуры с установкой фокуса в окно TextBox1 при ошибке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 формате данных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(TextBox4.Text) = False Then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"Ошибка в формате данных", </a:t>
            </a:r>
            <a:r>
              <a:rPr lang="en-US" sz="24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vbCritical</a:t>
            </a: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"Повторите ввод"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TextBox4.SetFocus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Exit Sub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ru-RU" sz="2400" dirty="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1" y="96838"/>
            <a:ext cx="8632875" cy="1412875"/>
          </a:xfrm>
        </p:spPr>
        <p:txBody>
          <a:bodyPr/>
          <a:lstStyle/>
          <a:p>
            <a:r>
              <a:rPr lang="ru-RU" sz="3600" dirty="0">
                <a:solidFill>
                  <a:srgbClr val="00B050"/>
                </a:solidFill>
              </a:rPr>
              <a:t>Справочные материалы. Перехват </a:t>
            </a:r>
            <a:r>
              <a:rPr lang="ru-RU" sz="3600" dirty="0" smtClean="0">
                <a:solidFill>
                  <a:srgbClr val="00B050"/>
                </a:solidFill>
              </a:rPr>
              <a:t>ошибок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72707" name="Содержимое 2"/>
          <p:cNvSpPr>
            <a:spLocks noGrp="1"/>
          </p:cNvSpPr>
          <p:nvPr>
            <p:ph idx="4294967295"/>
          </p:nvPr>
        </p:nvSpPr>
        <p:spPr>
          <a:xfrm>
            <a:off x="971599" y="1988840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 Каждая ошибка в </a:t>
            </a:r>
            <a:r>
              <a:rPr lang="en-US" dirty="0" smtClean="0"/>
              <a:t>VBA </a:t>
            </a:r>
            <a:r>
              <a:rPr lang="ru-RU" dirty="0" smtClean="0"/>
              <a:t>имеет свой код, например: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6 – переполнение;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9 – индекс выходит за пределы допустимого диапазона;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11 – деление на ноль;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13 – несоответствие типа.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8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выполнению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785" y="853692"/>
            <a:ext cx="83632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При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выполнении 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п.а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используйте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функцию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PV(B5,B2,-B4)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PV(B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,B2,-B4)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программе на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VBA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в таблице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Excel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 отобразится как ПС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(B5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B2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-B4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ПС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(B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7;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-B4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При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текста процедуры расчета  используйте следующие типовые фрагменты:</a:t>
            </a: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типов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глобальных переменных: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Dim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 Double,  Dim n As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Вставлять ПЕРЕД первой процедурой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б) функции чтения из окон ввода числовых значений с преобразованием текстового представления числа в число в формате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7200">
              <a:spcAft>
                <a:spcPts val="0"/>
              </a:spcAft>
            </a:pP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CInt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(TextBox1.Text)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p=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CDbl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(TextBox2.Text)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в) функции переформатирование вычисленных значений из числовой формы в текстовую и вывод их в диалоговые окна:</a:t>
            </a:r>
          </a:p>
          <a:p>
            <a:pPr indent="457200"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TextBox3.Text =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CStr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(Format(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p,"Fixed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"))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3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выполнению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764704"/>
            <a:ext cx="8363272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Для вычисления маргинальной процентной ставки создайте программным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путем в процедуре </a:t>
            </a:r>
            <a:r>
              <a:rPr lang="en-US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UserForm_Initialize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таблицу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только столбец 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A)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434" y="1969679"/>
            <a:ext cx="8003232" cy="3477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690" y="5661248"/>
            <a:ext cx="8003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Столбец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заполнять ЗНАЧЕНИЯМИ переменных и формулами в процедуре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 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Button1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_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выполнению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551837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Собственно вычисление маргинальной процентной ставки произведите при использовании метода 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GoalSeek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объекта 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Range(“B8”).</a:t>
            </a:r>
            <a:r>
              <a:rPr lang="en-US" sz="2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GoalSeek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Goal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:=</a:t>
            </a:r>
            <a:r>
              <a:rPr lang="en-US" sz="240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24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ChangingCell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:=Range(“B7”)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</a:t>
            </a:r>
            <a:r>
              <a:rPr lang="ru-RU" sz="3600" dirty="0" smtClean="0">
                <a:solidFill>
                  <a:srgbClr val="00B050"/>
                </a:solidFill>
              </a:rPr>
              <a:t>выполнению. Описание типов глобальных переменных.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628800"/>
            <a:ext cx="7931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Dim n As Integer</a:t>
            </a:r>
          </a:p>
          <a:p>
            <a:r>
              <a:rPr lang="en-US" sz="2400" dirty="0" smtClean="0"/>
              <a:t>Dim p As Double</a:t>
            </a:r>
          </a:p>
          <a:p>
            <a:r>
              <a:rPr lang="en-US" sz="2400" dirty="0"/>
              <a:t>Dim a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en-US" sz="2400" dirty="0" smtClean="0"/>
              <a:t>Double</a:t>
            </a:r>
          </a:p>
          <a:p>
            <a:r>
              <a:rPr lang="en-US" sz="2400" dirty="0"/>
              <a:t>Dim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en-US" sz="2400" dirty="0" smtClean="0"/>
              <a:t>Double</a:t>
            </a:r>
          </a:p>
          <a:p>
            <a:r>
              <a:rPr lang="en-US" sz="2400" dirty="0"/>
              <a:t>Dim </a:t>
            </a:r>
            <a:r>
              <a:rPr lang="en-US" sz="2400" dirty="0" err="1" smtClean="0"/>
              <a:t>iMarg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en-US" sz="2400" dirty="0" smtClean="0"/>
              <a:t>Double</a:t>
            </a:r>
          </a:p>
          <a:p>
            <a:endParaRPr lang="en-US" sz="2400" dirty="0"/>
          </a:p>
          <a:p>
            <a:r>
              <a:rPr lang="ru-RU" sz="2400" dirty="0" smtClean="0"/>
              <a:t>Примечание: Описание типов глобальных переменных должно быть помещено ДО первой процедуры.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93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</a:t>
            </a:r>
            <a:r>
              <a:rPr lang="ru-RU" sz="3600" dirty="0" smtClean="0">
                <a:solidFill>
                  <a:srgbClr val="00B050"/>
                </a:solidFill>
              </a:rPr>
              <a:t>выполнению. Текст процедуры начальной инициализации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628800"/>
            <a:ext cx="79312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 Sub </a:t>
            </a:r>
            <a:r>
              <a:rPr lang="en-US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UserForm_Initialize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indent="457200"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</a:t>
            </a:r>
            <a:r>
              <a:rPr lang="en-US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ActiveSheet</a:t>
            </a:r>
            <a:endParaRPr lang="en-US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 текстовой части таблицы</a:t>
            </a: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Range("A2").Value = "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Число выплат"</a:t>
            </a:r>
          </a:p>
          <a:p>
            <a:pPr indent="457200">
              <a:spcAft>
                <a:spcPts val="0"/>
              </a:spcAft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Range("A3").Value = "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Объем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ссуды»</a:t>
            </a:r>
          </a:p>
          <a:p>
            <a:pPr indent="457200">
              <a:spcAft>
                <a:spcPts val="0"/>
              </a:spcAft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…………………………………………….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</a:p>
          <a:p>
            <a:pPr indent="457200"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 Sub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00B050"/>
                </a:solidFill>
              </a:rPr>
              <a:t>Указания по </a:t>
            </a:r>
            <a:r>
              <a:rPr lang="ru-RU" sz="3600" dirty="0" smtClean="0">
                <a:solidFill>
                  <a:srgbClr val="00B050"/>
                </a:solidFill>
              </a:rPr>
              <a:t>выполнению. </a:t>
            </a:r>
            <a:r>
              <a:rPr lang="ru-RU" sz="3600" dirty="0" smtClean="0">
                <a:solidFill>
                  <a:srgbClr val="00B050"/>
                </a:solidFill>
              </a:rPr>
              <a:t>Структура</a:t>
            </a:r>
            <a:r>
              <a:rPr lang="ru-RU" sz="3600" dirty="0" smtClean="0">
                <a:solidFill>
                  <a:srgbClr val="00B050"/>
                </a:solidFill>
              </a:rPr>
              <a:t> основной процедуры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06084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Sub CommandButton1_Click()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Чтение </a:t>
            </a:r>
            <a:r>
              <a:rPr lang="ru-RU" sz="2400" dirty="0">
                <a:solidFill>
                  <a:srgbClr val="00B050"/>
                </a:solidFill>
              </a:rPr>
              <a:t>исходных данных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Загрузка исходных </a:t>
            </a:r>
            <a:r>
              <a:rPr lang="ru-RU" sz="2400" dirty="0">
                <a:solidFill>
                  <a:srgbClr val="00B050"/>
                </a:solidFill>
              </a:rPr>
              <a:t>данных и формул в таблицу </a:t>
            </a:r>
            <a:r>
              <a:rPr lang="en-US" sz="2400" dirty="0">
                <a:solidFill>
                  <a:srgbClr val="00B050"/>
                </a:solidFill>
              </a:rPr>
              <a:t>Excel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Выполнение </a:t>
            </a:r>
            <a:r>
              <a:rPr lang="ru-RU" sz="2400" dirty="0">
                <a:solidFill>
                  <a:srgbClr val="00B050"/>
                </a:solidFill>
              </a:rPr>
              <a:t>подбора параметра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Формирование </a:t>
            </a:r>
            <a:r>
              <a:rPr lang="ru-RU" sz="2400" dirty="0">
                <a:solidFill>
                  <a:srgbClr val="00B050"/>
                </a:solidFill>
              </a:rPr>
              <a:t>результатов и вывод</a:t>
            </a:r>
          </a:p>
          <a:p>
            <a:r>
              <a:rPr lang="en-US" sz="2400" dirty="0" smtClean="0"/>
              <a:t>End </a:t>
            </a:r>
            <a:r>
              <a:rPr lang="en-US" sz="2400" dirty="0"/>
              <a:t>Sub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414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1148</Words>
  <Application>Microsoft Office PowerPoint</Application>
  <PresentationFormat>Экран (4:3)</PresentationFormat>
  <Paragraphs>186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Тема Office</vt:lpstr>
      <vt:lpstr>Visual Basic for Applications</vt:lpstr>
      <vt:lpstr>Приложение «Расчет маргинальной процентной ставки»</vt:lpstr>
      <vt:lpstr>Задание к работе</vt:lpstr>
      <vt:lpstr>Указания по выполнению</vt:lpstr>
      <vt:lpstr>Указания по выполнению</vt:lpstr>
      <vt:lpstr>Указания по выполнению</vt:lpstr>
      <vt:lpstr>Указания по выполнению. Описание типов глобальных переменных.</vt:lpstr>
      <vt:lpstr>Указания по выполнению. Текст процедуры начальной инициализации</vt:lpstr>
      <vt:lpstr>Указания по выполнению. Структура основной процедуры</vt:lpstr>
      <vt:lpstr>Указания по выполнению. Текст основной процедуры</vt:lpstr>
      <vt:lpstr>Справочные материалы</vt:lpstr>
      <vt:lpstr>Справочные материалы</vt:lpstr>
      <vt:lpstr>Указания по выполнению</vt:lpstr>
      <vt:lpstr>Пример внешнего вида диалоговой панели MsgBox</vt:lpstr>
      <vt:lpstr>Пример программы формирования MsgBox с диагностическим сообщением</vt:lpstr>
      <vt:lpstr>Справочные материалы. Встроенные диалоговые окна MsgBox</vt:lpstr>
      <vt:lpstr>Справочные материалы. Вид значков сообщения</vt:lpstr>
      <vt:lpstr>Справочные материалы. Обработка ошибок в программах на VBA</vt:lpstr>
      <vt:lpstr>Справочные материалы. Типичные ошибки в программах на VBA </vt:lpstr>
      <vt:lpstr>Справочные материалы. Отсутствие исходных данных. Неверный формат</vt:lpstr>
      <vt:lpstr>Справочные материалы. Функции проверки типов</vt:lpstr>
      <vt:lpstr>Справочные материалы. Пример проверки типов. Неверный формат.</vt:lpstr>
      <vt:lpstr>Пример проверки типов. Ввод значений вне допустимого диапазона.</vt:lpstr>
      <vt:lpstr>Пример проверки типов. Ввод значений вне допустимого диапазона.</vt:lpstr>
      <vt:lpstr>Справочные материалы. Перехват ошибок</vt:lpstr>
      <vt:lpstr>Справочные данные</vt:lpstr>
      <vt:lpstr>Справочные данные</vt:lpstr>
      <vt:lpstr>Справочные данные</vt:lpstr>
      <vt:lpstr>Справочные материалы</vt:lpstr>
      <vt:lpstr>Справочные материалы</vt:lpstr>
      <vt:lpstr>Справочные материалы. Обработка ошибок в программах на VBA</vt:lpstr>
      <vt:lpstr>Справочные материалы. Типичные ошибки в программах на VBA </vt:lpstr>
      <vt:lpstr>Справочные материалы. Отсутствие исходных данных. Неверный формат</vt:lpstr>
      <vt:lpstr>Справочные материалы. Функции проверки типов</vt:lpstr>
      <vt:lpstr>Справочные материалы. Пример проверки типов. Неверный формат.</vt:lpstr>
      <vt:lpstr>Пример проверки типов. Ввод значений вне допустимого диапазона.</vt:lpstr>
      <vt:lpstr>Пример проверки типов. Ввод значений вне допустимого диапазона.</vt:lpstr>
      <vt:lpstr>Справочные материалы. Перехват ошибок</vt:lpstr>
    </vt:vector>
  </TitlesOfParts>
  <Company>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</dc:title>
  <dc:creator>ТВС</dc:creator>
  <cp:lastModifiedBy>Vladimir S Tutygin</cp:lastModifiedBy>
  <cp:revision>155</cp:revision>
  <dcterms:created xsi:type="dcterms:W3CDTF">2006-09-29T06:12:56Z</dcterms:created>
  <dcterms:modified xsi:type="dcterms:W3CDTF">2022-11-12T08:15:51Z</dcterms:modified>
</cp:coreProperties>
</file>