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82" r:id="rId2"/>
    <p:sldId id="494" r:id="rId3"/>
    <p:sldId id="492" r:id="rId4"/>
    <p:sldId id="460" r:id="rId5"/>
    <p:sldId id="486" r:id="rId6"/>
    <p:sldId id="487" r:id="rId7"/>
    <p:sldId id="488" r:id="rId8"/>
    <p:sldId id="491" r:id="rId9"/>
    <p:sldId id="489" r:id="rId10"/>
    <p:sldId id="490" r:id="rId11"/>
    <p:sldId id="485" r:id="rId12"/>
    <p:sldId id="493" r:id="rId13"/>
    <p:sldId id="495" r:id="rId14"/>
    <p:sldId id="496" r:id="rId15"/>
    <p:sldId id="497" r:id="rId16"/>
    <p:sldId id="498" r:id="rId17"/>
    <p:sldId id="499" r:id="rId18"/>
    <p:sldId id="500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36" r:id="rId30"/>
    <p:sldId id="438" r:id="rId31"/>
    <p:sldId id="437" r:id="rId32"/>
    <p:sldId id="444" r:id="rId33"/>
    <p:sldId id="445" r:id="rId34"/>
    <p:sldId id="451" r:id="rId35"/>
    <p:sldId id="452" r:id="rId36"/>
    <p:sldId id="453" r:id="rId37"/>
    <p:sldId id="454" r:id="rId38"/>
    <p:sldId id="455" r:id="rId39"/>
    <p:sldId id="456" r:id="rId40"/>
    <p:sldId id="459" r:id="rId41"/>
    <p:sldId id="457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6" autoAdjust="0"/>
    <p:restoredTop sz="93400" autoAdjust="0"/>
  </p:normalViewPr>
  <p:slideViewPr>
    <p:cSldViewPr>
      <p:cViewPr varScale="1">
        <p:scale>
          <a:sx n="62" d="100"/>
          <a:sy n="62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7D9D-CA06-42AF-A081-B18BCF99C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08DA-5016-4DE5-A2D3-1672BF44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720C-E3D5-4340-99F5-82CE25B469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F29C-2A40-4791-9A65-5A0D71471B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94CB3-0A8B-4A16-B5A6-B75CA2A2B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42B2D-F3E9-4BB7-897C-A49329C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ACD8-7236-47E8-B023-BBE694B6F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94178-C3FA-467A-855B-638A6DB0E7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428D-F506-4E1F-965F-812B0B896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84C6-E2ED-4355-8C89-612EBAFE7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897D-6DE9-4F95-87B6-188211639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4B7D52-D1BA-4D11-905A-DE8592AF9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12776"/>
            <a:ext cx="8178132" cy="10599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 Basic for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2"/>
            <a:ext cx="7772400" cy="2159793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Разработка приложений пользователя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Лабораторная работа 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Создание приложения </a:t>
            </a:r>
            <a:r>
              <a:rPr lang="ru-RU" sz="3500" dirty="0" smtClean="0">
                <a:solidFill>
                  <a:srgbClr val="00B050"/>
                </a:solidFill>
              </a:rPr>
              <a:t>«Отдел кадров»</a:t>
            </a:r>
            <a:endParaRPr lang="ru-RU" sz="3500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                                                                             </a:t>
            </a:r>
            <a:r>
              <a:rPr lang="ru-RU" sz="2400" dirty="0" smtClean="0"/>
              <a:t>Автор: </a:t>
            </a:r>
            <a:r>
              <a:rPr lang="ru-RU" sz="2400" dirty="0" err="1" smtClean="0"/>
              <a:t>Тутыгин</a:t>
            </a:r>
            <a:r>
              <a:rPr lang="ru-RU" sz="2400" dirty="0" smtClean="0"/>
              <a:t> В.С.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188640"/>
            <a:ext cx="8712968" cy="64087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Формы приказа об увольнении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96752"/>
            <a:ext cx="771842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838"/>
            <a:ext cx="8676456" cy="1412875"/>
          </a:xfrm>
        </p:spPr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Средства </a:t>
            </a:r>
            <a:r>
              <a:rPr lang="en-US" sz="2800" dirty="0" smtClean="0">
                <a:solidFill>
                  <a:srgbClr val="FF0000"/>
                </a:solidFill>
              </a:rPr>
              <a:t>VBA </a:t>
            </a:r>
            <a:r>
              <a:rPr lang="ru-RU" sz="2800" dirty="0" smtClean="0">
                <a:solidFill>
                  <a:srgbClr val="FF0000"/>
                </a:solidFill>
              </a:rPr>
              <a:t>для создания поля со списком (</a:t>
            </a:r>
            <a:r>
              <a:rPr lang="en-US" sz="2800" dirty="0" err="1" smtClean="0">
                <a:solidFill>
                  <a:srgbClr val="FF0000"/>
                </a:solidFill>
              </a:rPr>
              <a:t>ComboBox</a:t>
            </a:r>
            <a:r>
              <a:rPr lang="ru-RU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07230" y="1509713"/>
            <a:ext cx="7131050" cy="37417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With ComboBox1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.</a:t>
            </a:r>
            <a:r>
              <a:rPr lang="en-US" dirty="0" err="1" smtClean="0"/>
              <a:t>AddItem</a:t>
            </a:r>
            <a:r>
              <a:rPr lang="en-US" dirty="0" smtClean="0"/>
              <a:t> "</a:t>
            </a:r>
            <a:r>
              <a:rPr lang="ru-RU" dirty="0" err="1" smtClean="0"/>
              <a:t>КолЭкз</a:t>
            </a:r>
            <a:r>
              <a:rPr lang="en-US" dirty="0" smtClean="0"/>
              <a:t>"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.</a:t>
            </a:r>
            <a:r>
              <a:rPr lang="en-US" dirty="0" err="1" smtClean="0"/>
              <a:t>AddItem</a:t>
            </a:r>
            <a:r>
              <a:rPr lang="en-US" dirty="0" smtClean="0"/>
              <a:t> "</a:t>
            </a:r>
            <a:r>
              <a:rPr lang="ru-RU" dirty="0" err="1" smtClean="0"/>
              <a:t>НаклРасх</a:t>
            </a:r>
            <a:r>
              <a:rPr lang="en-US" dirty="0" smtClean="0"/>
              <a:t>"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.</a:t>
            </a:r>
            <a:r>
              <a:rPr lang="en-US" dirty="0" err="1" smtClean="0"/>
              <a:t>AddItem</a:t>
            </a:r>
            <a:r>
              <a:rPr lang="en-US" dirty="0" smtClean="0"/>
              <a:t> "</a:t>
            </a:r>
            <a:r>
              <a:rPr lang="ru-RU" dirty="0" err="1" smtClean="0"/>
              <a:t>ЦенаКниги</a:t>
            </a:r>
            <a:r>
              <a:rPr lang="en-US" dirty="0" smtClean="0"/>
              <a:t>"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.</a:t>
            </a:r>
            <a:r>
              <a:rPr lang="en-US" dirty="0" err="1" smtClean="0"/>
              <a:t>AddItem</a:t>
            </a:r>
            <a:r>
              <a:rPr lang="en-US" dirty="0" smtClean="0"/>
              <a:t> "</a:t>
            </a:r>
            <a:r>
              <a:rPr lang="ru-RU" dirty="0" err="1" smtClean="0"/>
              <a:t>СебестКниги</a:t>
            </a:r>
            <a:r>
              <a:rPr lang="en-US" dirty="0" smtClean="0"/>
              <a:t>"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.</a:t>
            </a:r>
            <a:r>
              <a:rPr lang="en-US" dirty="0" err="1" smtClean="0"/>
              <a:t>ListRows</a:t>
            </a:r>
            <a:r>
              <a:rPr lang="en-US" dirty="0" smtClean="0"/>
              <a:t> = 4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End With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5251451"/>
            <a:ext cx="839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Заполнение поля со списком нужно производить в процедуре </a:t>
            </a:r>
            <a:r>
              <a:rPr lang="en-US" sz="2400" dirty="0" err="1" smtClean="0"/>
              <a:t>UserForm.Initialize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25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Приложение пользователя для ведения базы </a:t>
            </a:r>
            <a:r>
              <a:rPr lang="ru-RU" sz="2800" dirty="0" err="1" smtClean="0">
                <a:solidFill>
                  <a:srgbClr val="00B050"/>
                </a:solidFill>
              </a:rPr>
              <a:t>данных.Программное</a:t>
            </a:r>
            <a:r>
              <a:rPr lang="ru-RU" sz="2800" dirty="0" smtClean="0">
                <a:solidFill>
                  <a:srgbClr val="00B050"/>
                </a:solidFill>
              </a:rPr>
              <a:t> создание и заполнение таблицы (базы данных)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844824"/>
            <a:ext cx="770485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программном создании в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приведенной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 используйте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объекты, методы, свойства и события VBA:</a:t>
            </a:r>
          </a:p>
          <a:p>
            <a:pPr indent="4572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а) Заполнение строки заголовков таблицы базы данных: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("A1:L1").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("Дата", "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НаимОрганиз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", "Кол1", "Цена1", "Сумма1", "Кол2", "Цена2", "Сумма2", "Всего", "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Дата_опл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.", "Оплата", "Остаток")</a:t>
            </a:r>
          </a:p>
          <a:p>
            <a:pPr indent="4572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б) Определение текущей пустой строки БД:</a:t>
            </a:r>
          </a:p>
          <a:p>
            <a:pPr indent="457200">
              <a:spcAft>
                <a:spcPts val="0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НомерСтроки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Application.CountA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ActiveSheet.Columns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(1)) + 1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в) Внесение очередной записи в БД:</a:t>
            </a:r>
          </a:p>
          <a:p>
            <a:pPr indent="45720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ActiveSheet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.Cells(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НомерСтроки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1).Value =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Дата</a:t>
            </a:r>
          </a:p>
          <a:p>
            <a:pPr indent="45720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………………………………………</a:t>
            </a:r>
          </a:p>
          <a:p>
            <a:pPr indent="45720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With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Действия в основных процедурах. Начальная инициализация.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4859" y="1395447"/>
            <a:ext cx="894680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UserForm_Initialize</a:t>
            </a:r>
            <a:endParaRPr lang="ru-RU" dirty="0"/>
          </a:p>
          <a:p>
            <a:r>
              <a:rPr lang="ru-RU" sz="2000" dirty="0"/>
              <a:t>1. Заполнить </a:t>
            </a:r>
            <a:r>
              <a:rPr lang="en-US" sz="2000" dirty="0" err="1"/>
              <a:t>ComboBox</a:t>
            </a:r>
            <a:r>
              <a:rPr lang="ru-RU" sz="2000" dirty="0" smtClean="0"/>
              <a:t>1-3 (подразделение, должность, </a:t>
            </a:r>
            <a:r>
              <a:rPr lang="ru-RU" sz="2000" dirty="0" err="1" smtClean="0"/>
              <a:t>выполн</a:t>
            </a:r>
            <a:r>
              <a:rPr lang="ru-RU" sz="2000" dirty="0" smtClean="0"/>
              <a:t>. проект).</a:t>
            </a:r>
            <a:endParaRPr lang="ru-RU" sz="2000" dirty="0"/>
          </a:p>
          <a:p>
            <a:r>
              <a:rPr lang="ru-RU" sz="2000" dirty="0"/>
              <a:t>2. Заполнить строку заголовков </a:t>
            </a:r>
            <a:r>
              <a:rPr lang="ru-RU" sz="2000" dirty="0" smtClean="0"/>
              <a:t>БД</a:t>
            </a:r>
          </a:p>
          <a:p>
            <a:r>
              <a:rPr lang="ru-RU" sz="2000" dirty="0" err="1"/>
              <a:t>Range</a:t>
            </a:r>
            <a:r>
              <a:rPr lang="ru-RU" sz="2000" dirty="0"/>
              <a:t>("A1:Q1").</a:t>
            </a:r>
            <a:r>
              <a:rPr lang="ru-RU" sz="2000" dirty="0" err="1"/>
              <a:t>Value</a:t>
            </a:r>
            <a:r>
              <a:rPr lang="ru-RU" sz="2000" dirty="0"/>
              <a:t> = </a:t>
            </a:r>
            <a:r>
              <a:rPr lang="ru-RU" sz="2000" dirty="0" err="1"/>
              <a:t>Array</a:t>
            </a:r>
            <a:r>
              <a:rPr lang="ru-RU" sz="2000" dirty="0"/>
              <a:t>("Номер", "Фамилия", "Имя", "Отчество", </a:t>
            </a:r>
            <a:endParaRPr lang="ru-RU" sz="2000" dirty="0" smtClean="0"/>
          </a:p>
          <a:p>
            <a:r>
              <a:rPr lang="ru-RU" sz="2000" dirty="0" smtClean="0"/>
              <a:t>"</a:t>
            </a:r>
            <a:r>
              <a:rPr lang="ru-RU" sz="2000" dirty="0"/>
              <a:t>Дата рождения", "Пол", "Образование", "Дети", "Прописка</a:t>
            </a:r>
            <a:r>
              <a:rPr lang="ru-RU" sz="2000" dirty="0" smtClean="0"/>
              <a:t>",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"Военный билет", "Паспорт", "ИНН", "Подразделение", "Должность</a:t>
            </a:r>
            <a:r>
              <a:rPr lang="ru-RU" sz="2000" dirty="0" smtClean="0"/>
              <a:t>",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"Выполняемый проект", "Дата приема", "Дата увольнения")</a:t>
            </a:r>
          </a:p>
        </p:txBody>
      </p:sp>
    </p:spTree>
    <p:extLst>
      <p:ext uri="{BB962C8B-B14F-4D97-AF65-F5344CB8AC3E}">
        <p14:creationId xmlns:p14="http://schemas.microsoft.com/office/powerpoint/2010/main" val="36977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Действия в основных процедурах. Занесение в базу данных.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088" y="1700808"/>
            <a:ext cx="8625823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CommandButton1_Click</a:t>
            </a:r>
            <a:endParaRPr lang="ru-RU" dirty="0"/>
          </a:p>
          <a:p>
            <a:pPr lvl="0"/>
            <a:r>
              <a:rPr lang="ru-RU" sz="2000" dirty="0"/>
              <a:t>Прочитать значения переменных: </a:t>
            </a:r>
            <a:r>
              <a:rPr lang="ru-RU" sz="2000" dirty="0" smtClean="0"/>
              <a:t>Номер, Фамилия </a:t>
            </a:r>
            <a:r>
              <a:rPr lang="ru-RU" sz="2000" dirty="0"/>
              <a:t>и др. из текстовых </a:t>
            </a:r>
            <a:endParaRPr lang="ru-RU" sz="2000" dirty="0" smtClean="0"/>
          </a:p>
          <a:p>
            <a:pPr lvl="0"/>
            <a:r>
              <a:rPr lang="ru-RU" sz="2000" dirty="0"/>
              <a:t>о</a:t>
            </a:r>
            <a:r>
              <a:rPr lang="ru-RU" sz="2000" dirty="0" smtClean="0"/>
              <a:t>кон ввода/вывода</a:t>
            </a:r>
            <a:r>
              <a:rPr lang="ru-RU" sz="2000" dirty="0"/>
              <a:t>, например:</a:t>
            </a:r>
          </a:p>
          <a:p>
            <a:r>
              <a:rPr lang="ru-RU" sz="2000" dirty="0"/>
              <a:t>Номер = </a:t>
            </a:r>
            <a:r>
              <a:rPr lang="en-US" sz="2000" dirty="0"/>
              <a:t>TextBox1.Text</a:t>
            </a:r>
          </a:p>
          <a:p>
            <a:r>
              <a:rPr lang="ru-RU" sz="2000" dirty="0"/>
              <a:t>Фамилия = </a:t>
            </a:r>
            <a:r>
              <a:rPr lang="en-US" sz="2000" dirty="0" smtClean="0"/>
              <a:t>TextBox2.Text</a:t>
            </a:r>
            <a:endParaRPr lang="ru-RU" sz="2000" dirty="0" smtClean="0"/>
          </a:p>
          <a:p>
            <a:pPr lvl="0"/>
            <a:r>
              <a:rPr lang="ru-RU" sz="2000" dirty="0" smtClean="0"/>
              <a:t>Определить </a:t>
            </a:r>
            <a:r>
              <a:rPr lang="ru-RU" sz="2000" dirty="0"/>
              <a:t>первую пустую строку в </a:t>
            </a:r>
            <a:r>
              <a:rPr lang="ru-RU" sz="2000" dirty="0" smtClean="0"/>
              <a:t>БД:</a:t>
            </a:r>
          </a:p>
          <a:p>
            <a:pPr lvl="0"/>
            <a:r>
              <a:rPr lang="ru-RU" sz="2000" dirty="0" err="1"/>
              <a:t>НомерСтроки</a:t>
            </a:r>
            <a:r>
              <a:rPr lang="ru-RU" sz="2000" dirty="0"/>
              <a:t> = </a:t>
            </a:r>
            <a:r>
              <a:rPr lang="en-US" sz="2000" dirty="0" err="1"/>
              <a:t>Application.CountA</a:t>
            </a:r>
            <a:r>
              <a:rPr lang="en-US" sz="2000" dirty="0"/>
              <a:t>(</a:t>
            </a:r>
            <a:r>
              <a:rPr lang="en-US" sz="2000" dirty="0" err="1"/>
              <a:t>ActiveSheet.Columns</a:t>
            </a:r>
            <a:r>
              <a:rPr lang="en-US" sz="2000" dirty="0"/>
              <a:t>(1)) + 1</a:t>
            </a:r>
            <a:endParaRPr lang="ru-RU" sz="2000" dirty="0"/>
          </a:p>
          <a:p>
            <a:pPr lvl="0"/>
            <a:r>
              <a:rPr lang="ru-RU" sz="2000" dirty="0"/>
              <a:t>Внести все </a:t>
            </a:r>
            <a:r>
              <a:rPr lang="ru-RU" sz="2000" dirty="0" smtClean="0"/>
              <a:t>17 значений в </a:t>
            </a:r>
            <a:r>
              <a:rPr lang="ru-RU" sz="2000" dirty="0"/>
              <a:t>эту строку БД.</a:t>
            </a:r>
          </a:p>
          <a:p>
            <a:pPr lvl="0"/>
            <a:r>
              <a:rPr lang="en-US" sz="2000" dirty="0"/>
              <a:t>With </a:t>
            </a:r>
            <a:r>
              <a:rPr lang="en-US" sz="2000" dirty="0" err="1"/>
              <a:t>ActiveSheet</a:t>
            </a:r>
            <a:endParaRPr lang="en-US" sz="2000" dirty="0"/>
          </a:p>
          <a:p>
            <a:pPr lvl="0"/>
            <a:r>
              <a:rPr lang="en-US" sz="2000" dirty="0"/>
              <a:t>  .Cells(</a:t>
            </a:r>
            <a:r>
              <a:rPr lang="ru-RU" sz="2000" dirty="0" err="1"/>
              <a:t>НомерСтроки</a:t>
            </a:r>
            <a:r>
              <a:rPr lang="ru-RU" sz="2000" dirty="0"/>
              <a:t>, 1).</a:t>
            </a:r>
            <a:r>
              <a:rPr lang="en-US" sz="2000" dirty="0"/>
              <a:t>Value = </a:t>
            </a:r>
            <a:r>
              <a:rPr lang="ru-RU" sz="2000" dirty="0"/>
              <a:t>Номер</a:t>
            </a:r>
          </a:p>
          <a:p>
            <a:pPr lvl="0"/>
            <a:r>
              <a:rPr lang="ru-RU" sz="2000" dirty="0"/>
              <a:t>  .</a:t>
            </a:r>
            <a:r>
              <a:rPr lang="en-US" sz="2000" dirty="0"/>
              <a:t>Cells(</a:t>
            </a:r>
            <a:r>
              <a:rPr lang="ru-RU" sz="2000" dirty="0" err="1"/>
              <a:t>НомерСтроки</a:t>
            </a:r>
            <a:r>
              <a:rPr lang="ru-RU" sz="2000" dirty="0"/>
              <a:t>, 2).</a:t>
            </a:r>
            <a:r>
              <a:rPr lang="en-US" sz="2000" dirty="0"/>
              <a:t>Value = </a:t>
            </a:r>
            <a:r>
              <a:rPr lang="ru-RU" sz="2000" dirty="0"/>
              <a:t>Фамилия</a:t>
            </a:r>
            <a:r>
              <a:rPr lang="en-US" dirty="0"/>
              <a:t> </a:t>
            </a:r>
            <a:endParaRPr lang="ru-RU" dirty="0" smtClean="0"/>
          </a:p>
          <a:p>
            <a:pPr lvl="0"/>
            <a:r>
              <a:rPr lang="ru-RU" dirty="0" smtClean="0"/>
              <a:t>……………………………………………………………</a:t>
            </a:r>
          </a:p>
          <a:p>
            <a:pPr lvl="0"/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.Cells(</a:t>
            </a:r>
            <a:r>
              <a:rPr lang="ru-RU" dirty="0" err="1"/>
              <a:t>НомерСтроки</a:t>
            </a:r>
            <a:r>
              <a:rPr lang="ru-RU" dirty="0"/>
              <a:t>, 17).</a:t>
            </a:r>
            <a:r>
              <a:rPr lang="en-US" dirty="0"/>
              <a:t>Value = </a:t>
            </a:r>
            <a:r>
              <a:rPr lang="ru-RU" dirty="0" err="1"/>
              <a:t>Дата_увольнения</a:t>
            </a:r>
            <a:endParaRPr lang="ru-RU" dirty="0"/>
          </a:p>
          <a:p>
            <a:pPr lvl="0"/>
            <a:r>
              <a:rPr lang="en-US" dirty="0"/>
              <a:t>End With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Действия в основных процедурах. Выборка из базы данных.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088" y="1700808"/>
            <a:ext cx="827335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CommandButton</a:t>
            </a:r>
            <a:r>
              <a:rPr lang="ru-RU" b="1" dirty="0" smtClean="0"/>
              <a:t>2</a:t>
            </a:r>
            <a:r>
              <a:rPr lang="en-US" b="1" dirty="0" smtClean="0"/>
              <a:t>_Click</a:t>
            </a:r>
            <a:endParaRPr lang="ru-RU" b="1" dirty="0" smtClean="0"/>
          </a:p>
          <a:p>
            <a:endParaRPr lang="ru-RU" dirty="0"/>
          </a:p>
          <a:p>
            <a:pPr lvl="0"/>
            <a:r>
              <a:rPr lang="ru-RU" sz="2000" dirty="0"/>
              <a:t>Прочитать </a:t>
            </a:r>
            <a:r>
              <a:rPr lang="ru-RU" sz="2000" dirty="0" smtClean="0"/>
              <a:t>введенное значения переменной Номер </a:t>
            </a:r>
            <a:r>
              <a:rPr lang="ru-RU" sz="2000" dirty="0"/>
              <a:t>из </a:t>
            </a:r>
            <a:r>
              <a:rPr lang="ru-RU" sz="2000" dirty="0" smtClean="0"/>
              <a:t>текстового окна ввода/вывода:</a:t>
            </a:r>
            <a:endParaRPr lang="ru-RU" sz="2000" dirty="0"/>
          </a:p>
          <a:p>
            <a:r>
              <a:rPr lang="ru-RU" sz="2000" dirty="0"/>
              <a:t>Номер = </a:t>
            </a:r>
            <a:r>
              <a:rPr lang="en-US" sz="2000" dirty="0" err="1" smtClean="0"/>
              <a:t>CDbl</a:t>
            </a:r>
            <a:r>
              <a:rPr lang="en-US" sz="2000" dirty="0" smtClean="0"/>
              <a:t>(TextBox1.Text)</a:t>
            </a:r>
            <a:endParaRPr lang="en-US" sz="2000" dirty="0"/>
          </a:p>
          <a:p>
            <a:pPr lvl="0"/>
            <a:r>
              <a:rPr lang="ru-RU" sz="2000" dirty="0" smtClean="0"/>
              <a:t>Определить номер строки </a:t>
            </a:r>
            <a:r>
              <a:rPr lang="ru-RU" sz="2000" dirty="0"/>
              <a:t>в </a:t>
            </a:r>
            <a:r>
              <a:rPr lang="ru-RU" sz="2000" dirty="0" smtClean="0"/>
              <a:t>БД (в таблице </a:t>
            </a:r>
            <a:r>
              <a:rPr lang="en-US" sz="2000" dirty="0" smtClean="0"/>
              <a:t>Excel</a:t>
            </a:r>
            <a:r>
              <a:rPr lang="ru-RU" sz="2000" dirty="0" smtClean="0"/>
              <a:t>), в которой находится запись с этим номером:</a:t>
            </a:r>
            <a:endParaRPr lang="en-US" sz="2000" dirty="0" smtClean="0"/>
          </a:p>
          <a:p>
            <a:pPr lvl="0"/>
            <a:r>
              <a:rPr lang="en-US" sz="2000" dirty="0" smtClean="0"/>
              <a:t>With </a:t>
            </a:r>
            <a:r>
              <a:rPr lang="en-US" sz="2000" dirty="0" err="1" smtClean="0"/>
              <a:t>ActiveSheet</a:t>
            </a:r>
            <a:endParaRPr lang="ru-RU" sz="2000" dirty="0" smtClean="0"/>
          </a:p>
          <a:p>
            <a:pPr lvl="0"/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 To </a:t>
            </a:r>
            <a:r>
              <a:rPr lang="en-US" sz="2000" dirty="0" smtClean="0"/>
              <a:t>100</a:t>
            </a:r>
            <a:endParaRPr lang="en-US" sz="2000" dirty="0"/>
          </a:p>
          <a:p>
            <a:pPr lvl="0"/>
            <a:r>
              <a:rPr lang="en-US" sz="2000" dirty="0"/>
              <a:t>  If .Cells(</a:t>
            </a:r>
            <a:r>
              <a:rPr lang="en-US" sz="2000" dirty="0" err="1"/>
              <a:t>i</a:t>
            </a:r>
            <a:r>
              <a:rPr lang="en-US" sz="2000" dirty="0"/>
              <a:t>, 1).Value = </a:t>
            </a:r>
            <a:r>
              <a:rPr lang="en-US" sz="2000" dirty="0" err="1"/>
              <a:t>Номер</a:t>
            </a:r>
            <a:r>
              <a:rPr lang="en-US" sz="2000" dirty="0"/>
              <a:t> Then</a:t>
            </a:r>
          </a:p>
          <a:p>
            <a:pPr lvl="0"/>
            <a:r>
              <a:rPr lang="en-US" sz="2000" dirty="0"/>
              <a:t>      </a:t>
            </a:r>
            <a:r>
              <a:rPr lang="en-US" sz="2000" dirty="0" err="1"/>
              <a:t>НомерСтроки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endParaRPr lang="en-US" sz="2000" dirty="0"/>
          </a:p>
          <a:p>
            <a:pPr lvl="0"/>
            <a:r>
              <a:rPr lang="en-US" sz="2000" dirty="0"/>
              <a:t>  End If</a:t>
            </a:r>
          </a:p>
          <a:p>
            <a:pPr lvl="0"/>
            <a:r>
              <a:rPr lang="en-US" sz="2000" dirty="0"/>
              <a:t>Next </a:t>
            </a:r>
            <a:r>
              <a:rPr lang="en-US" sz="2000" dirty="0" smtClean="0"/>
              <a:t>I</a:t>
            </a:r>
            <a:endParaRPr lang="ru-RU" sz="2000" dirty="0" smtClean="0"/>
          </a:p>
          <a:p>
            <a:pPr lvl="0"/>
            <a:r>
              <a:rPr lang="ru-RU" sz="2000" dirty="0" smtClean="0"/>
              <a:t>Прочитать все 16 значений из клеток в найденной строке и вывести и</a:t>
            </a:r>
            <a:r>
              <a:rPr lang="ru-RU" sz="2000" dirty="0"/>
              <a:t>х</a:t>
            </a:r>
            <a:r>
              <a:rPr lang="ru-RU" sz="2000" dirty="0" smtClean="0"/>
              <a:t> в окна ввода/вывода и поля со списками</a:t>
            </a:r>
            <a:endParaRPr lang="en-US" sz="2000" dirty="0" smtClean="0"/>
          </a:p>
          <a:p>
            <a:pPr lvl="0"/>
            <a:r>
              <a:rPr lang="en-US" sz="2000" dirty="0" smtClean="0"/>
              <a:t>End With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3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Действия в основных процедурах. Динамическое </a:t>
            </a:r>
            <a:r>
              <a:rPr lang="ru-RU" sz="2800" dirty="0" smtClean="0">
                <a:solidFill>
                  <a:srgbClr val="FF0000"/>
                </a:solidFill>
              </a:rPr>
              <a:t>изменение списков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7638"/>
            <a:ext cx="8229600" cy="5766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динамического изменения полей в поле со списком ComboBox2 по событию открытия поля со списком ComboBox1 использовать процедуру (ниже приведен пример):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 Sub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ComboBox1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_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If ComboBox1.Text = “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Склад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Then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ComboBox2.Clear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‘–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очистка старого списка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With ComboBox2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.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AddItem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Кладовщик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AddItem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Грузчик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End With	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End If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 Sub	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Действия в основных процедурах. </a:t>
            </a:r>
            <a:r>
              <a:rPr lang="ru-RU" sz="2800" dirty="0" smtClean="0">
                <a:solidFill>
                  <a:srgbClr val="FF0000"/>
                </a:solidFill>
              </a:rPr>
              <a:t>Оформление приказов.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7638"/>
            <a:ext cx="8229600" cy="279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передачи данных в макет приказа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использовать процедуру (ниже приведен пример):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 Sub CommandButton3_Click()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Подразделение =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ComboBox1.Text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Range("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Приказ_о_приеме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!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A1").Value =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Подразделение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 Sub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</a:rPr>
              <a:t>Средства запуска приложения с рабочего листа </a:t>
            </a:r>
            <a:r>
              <a:rPr lang="en-US" sz="3600" dirty="0" smtClean="0">
                <a:solidFill>
                  <a:srgbClr val="FF0000"/>
                </a:solidFill>
              </a:rPr>
              <a:t>Excel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рабочем листе можно создать кнопку, запускающую макрос: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6952"/>
            <a:ext cx="4440156" cy="1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5875"/>
            <a:ext cx="7158038" cy="1412875"/>
          </a:xfrm>
        </p:spPr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Справочные </a:t>
            </a:r>
            <a:r>
              <a:rPr lang="ru-RU" sz="2800" dirty="0" smtClean="0">
                <a:solidFill>
                  <a:srgbClr val="FF0000"/>
                </a:solidFill>
              </a:rPr>
              <a:t>материалы. </a:t>
            </a:r>
            <a:r>
              <a:rPr lang="ru-RU" sz="2800" dirty="0">
                <a:solidFill>
                  <a:srgbClr val="00B050"/>
                </a:solidFill>
              </a:rPr>
              <a:t>Встроенные диалоговые окна </a:t>
            </a:r>
            <a:r>
              <a:rPr lang="en-US" sz="2800" dirty="0" err="1">
                <a:solidFill>
                  <a:srgbClr val="00B050"/>
                </a:solidFill>
              </a:rPr>
              <a:t>MsgBox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428750"/>
            <a:ext cx="8786812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</a:t>
            </a:r>
            <a:r>
              <a:rPr lang="ru-RU" sz="2800" dirty="0" err="1" smtClean="0"/>
              <a:t>MsgBox</a:t>
            </a:r>
            <a:r>
              <a:rPr lang="ru-RU" sz="2800" dirty="0" smtClean="0"/>
              <a:t> выводит на экран диалоговое окно, содержащее сообщение, и одну или несколько кнопок управления (состав кнопок задается </a:t>
            </a:r>
            <a:r>
              <a:rPr lang="ru-RU" sz="2800" dirty="0" err="1" smtClean="0"/>
              <a:t>программно</a:t>
            </a:r>
            <a:r>
              <a:rPr lang="ru-RU" sz="28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возвращает число формата </a:t>
            </a:r>
            <a:r>
              <a:rPr lang="ru-RU" sz="2800" dirty="0" err="1" smtClean="0"/>
              <a:t>Integer</a:t>
            </a:r>
            <a:r>
              <a:rPr lang="ru-RU" sz="2800" dirty="0" smtClean="0"/>
              <a:t>, соответствующее тому, какая кнопка была нажата.  Синтаксис: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A=</a:t>
            </a:r>
            <a:r>
              <a:rPr lang="ru-RU" sz="2800" dirty="0" err="1" smtClean="0"/>
              <a:t>MsgBox</a:t>
            </a:r>
            <a:r>
              <a:rPr lang="ru-RU" sz="2800" dirty="0" smtClean="0"/>
              <a:t>("&lt;Текст&gt;",[&lt;имя набора кнопок&gt;,]"&lt;имя окна&gt;")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Пример: </a:t>
            </a:r>
            <a:r>
              <a:rPr lang="en-US" sz="2800" dirty="0" smtClean="0"/>
              <a:t>A=</a:t>
            </a:r>
            <a:r>
              <a:rPr lang="en-US" sz="2800" dirty="0" err="1" smtClean="0"/>
              <a:t>MsgBox</a:t>
            </a:r>
            <a:r>
              <a:rPr lang="en-US" sz="2800" dirty="0" smtClean="0"/>
              <a:t>(“</a:t>
            </a:r>
            <a:r>
              <a:rPr lang="ru-RU" sz="2800" dirty="0" smtClean="0"/>
              <a:t>Справку вывести?</a:t>
            </a:r>
            <a:r>
              <a:rPr lang="en-US" sz="2800" dirty="0" smtClean="0"/>
              <a:t>”,</a:t>
            </a:r>
            <a:r>
              <a:rPr lang="en-US" sz="2800" dirty="0" err="1" smtClean="0"/>
              <a:t>vbOkCancel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8545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</a:rPr>
              <a:t>Функции приложения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Приложение должно позволять:</a:t>
            </a:r>
          </a:p>
          <a:p>
            <a:r>
              <a:rPr lang="ru-RU" sz="2400" dirty="0"/>
              <a:t> 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Документировать </a:t>
            </a:r>
            <a:r>
              <a:rPr lang="ru-RU" sz="2400" dirty="0"/>
              <a:t>сведения о принимаемом на работу.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400" dirty="0"/>
              <a:t>Определять при приёме подразделение, должность и выполняемый проект.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400" dirty="0"/>
              <a:t>Сохранять сведения о сотрудниках в базе данных.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400" dirty="0"/>
              <a:t>Извлекать сведения о сотруднике из базы данных по табельному номеру.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400" dirty="0"/>
              <a:t>Формировать приказы о зачислении и увольнении.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32656"/>
            <a:ext cx="7658390" cy="820837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Вид значков сообщения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428750"/>
            <a:ext cx="8786812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00700"/>
            <a:ext cx="7514374" cy="53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806" y="116632"/>
            <a:ext cx="7158038" cy="1412875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 материалы. Обработка ошибок в программах на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ru-RU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	</a:t>
            </a:r>
            <a:r>
              <a:rPr lang="ru-RU" smtClean="0"/>
              <a:t>Обработка ошибок заключается в формировании диагностических сообщений пользователю и аварийный выход из процедуры. При разработке приложения на </a:t>
            </a:r>
            <a:r>
              <a:rPr lang="en-US" smtClean="0"/>
              <a:t>VBA</a:t>
            </a:r>
            <a:r>
              <a:rPr lang="ru-RU" smtClean="0"/>
              <a:t> необходимо предусматривать программные средства для обработки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9168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7158038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</a:t>
            </a:r>
            <a:r>
              <a:rPr lang="ru-RU" sz="3200" dirty="0" smtClean="0">
                <a:solidFill>
                  <a:srgbClr val="00B050"/>
                </a:solidFill>
              </a:rPr>
              <a:t>Типичные ошибки в программах на </a:t>
            </a:r>
            <a:r>
              <a:rPr lang="en-US" sz="3200" dirty="0" smtClean="0">
                <a:solidFill>
                  <a:srgbClr val="00B050"/>
                </a:solidFill>
              </a:rPr>
              <a:t>VBA</a:t>
            </a:r>
            <a:r>
              <a:rPr lang="ru-RU" sz="3200" dirty="0" smtClean="0">
                <a:solidFill>
                  <a:srgbClr val="FF0000"/>
                </a:solidFill>
              </a:rPr>
              <a:t/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060575"/>
            <a:ext cx="7661275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отсутствие исходных данных (запуск приложения при вводе не всех исходных данных);</a:t>
            </a:r>
          </a:p>
          <a:p>
            <a:r>
              <a:rPr lang="ru-RU" smtClean="0"/>
              <a:t>неверный формат введенных пользователем исходных данных;</a:t>
            </a:r>
          </a:p>
          <a:p>
            <a:r>
              <a:rPr lang="ru-RU" smtClean="0"/>
              <a:t>ввод значений исходных данных вне допустимого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29453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0648"/>
            <a:ext cx="8675688" cy="1366838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Отсутствие исходных данных. Неверный формат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978496"/>
            <a:ext cx="76612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Если в окно ввода ошибочно не введено число, которое используется в программе, или введено число, но не в том формате, а программа запущена, то при выполнении в программе инструкции типа а=</a:t>
            </a:r>
            <a:r>
              <a:rPr lang="en-US" smtClean="0"/>
              <a:t>CDbl</a:t>
            </a:r>
            <a:r>
              <a:rPr lang="ru-RU" smtClean="0"/>
              <a:t>(</a:t>
            </a:r>
            <a:r>
              <a:rPr lang="en-US" smtClean="0"/>
              <a:t>TextBox</a:t>
            </a:r>
            <a:r>
              <a:rPr lang="ru-RU" smtClean="0"/>
              <a:t>1.</a:t>
            </a:r>
            <a:r>
              <a:rPr lang="en-US" smtClean="0"/>
              <a:t>Text</a:t>
            </a:r>
            <a:r>
              <a:rPr lang="ru-RU" smtClean="0"/>
              <a:t>) произойдет ошибка "несоответствие типов".</a:t>
            </a:r>
          </a:p>
        </p:txBody>
      </p:sp>
    </p:spTree>
    <p:extLst>
      <p:ext uri="{BB962C8B-B14F-4D97-AF65-F5344CB8AC3E}">
        <p14:creationId xmlns:p14="http://schemas.microsoft.com/office/powerpoint/2010/main" val="17413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15925"/>
            <a:ext cx="7704856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Функции проверки типов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492896"/>
            <a:ext cx="7661275" cy="21678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IsArray</a:t>
            </a:r>
            <a:r>
              <a:rPr lang="ru-RU" dirty="0" smtClean="0"/>
              <a:t>, </a:t>
            </a:r>
            <a:r>
              <a:rPr lang="en-US" dirty="0" err="1" smtClean="0"/>
              <a:t>IsDate</a:t>
            </a:r>
            <a:r>
              <a:rPr lang="ru-RU" dirty="0" smtClean="0"/>
              <a:t>, </a:t>
            </a:r>
            <a:r>
              <a:rPr lang="en-US" dirty="0" err="1" smtClean="0"/>
              <a:t>IsEmpty</a:t>
            </a:r>
            <a:r>
              <a:rPr lang="ru-RU" dirty="0" smtClean="0"/>
              <a:t>, </a:t>
            </a:r>
            <a:r>
              <a:rPr lang="en-US" dirty="0" err="1" smtClean="0"/>
              <a:t>IsError</a:t>
            </a:r>
            <a:r>
              <a:rPr lang="ru-RU" dirty="0" smtClean="0"/>
              <a:t>, </a:t>
            </a:r>
            <a:r>
              <a:rPr lang="en-US" dirty="0" err="1" smtClean="0"/>
              <a:t>IsNull</a:t>
            </a:r>
            <a:r>
              <a:rPr lang="ru-RU" dirty="0" smtClean="0"/>
              <a:t>, </a:t>
            </a:r>
            <a:r>
              <a:rPr lang="en-US" dirty="0" err="1" smtClean="0"/>
              <a:t>IsNumeric</a:t>
            </a:r>
            <a:r>
              <a:rPr lang="ru-RU" dirty="0" smtClean="0"/>
              <a:t>, </a:t>
            </a:r>
            <a:r>
              <a:rPr lang="en-US" dirty="0" err="1" smtClean="0"/>
              <a:t>IsObject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Синтаксис: </a:t>
            </a:r>
            <a:r>
              <a:rPr lang="en-US" dirty="0" err="1" smtClean="0"/>
              <a:t>IsXxxx</a:t>
            </a:r>
            <a:r>
              <a:rPr lang="ru-RU" dirty="0" smtClean="0"/>
              <a:t>(переменная)</a:t>
            </a:r>
          </a:p>
        </p:txBody>
      </p:sp>
    </p:spTree>
    <p:extLst>
      <p:ext uri="{BB962C8B-B14F-4D97-AF65-F5344CB8AC3E}">
        <p14:creationId xmlns:p14="http://schemas.microsoft.com/office/powerpoint/2010/main" val="37391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136904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Пример проверки типов. Неверный формат.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IsNumeric</a:t>
            </a:r>
            <a:r>
              <a:rPr lang="en-US" dirty="0" smtClean="0"/>
              <a:t>(TextBox1.Text)= False Then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MsgBox</a:t>
            </a:r>
            <a:r>
              <a:rPr lang="ru-RU" dirty="0" smtClean="0"/>
              <a:t>("Ошибка формата при вводе")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  <a:r>
              <a:rPr lang="en-US" dirty="0" smtClean="0"/>
              <a:t>TextBox1.SetFocus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End  If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48883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X=</a:t>
            </a:r>
            <a:r>
              <a:rPr lang="en-US" sz="2400" dirty="0" err="1" smtClean="0"/>
              <a:t>CDbl</a:t>
            </a:r>
            <a:r>
              <a:rPr lang="en-US" sz="2400" dirty="0" smtClean="0"/>
              <a:t>(TextBox2.Text</a:t>
            </a:r>
            <a:r>
              <a:rPr lang="en-US" sz="2400" dirty="0"/>
              <a:t>)</a:t>
            </a:r>
            <a:r>
              <a:rPr lang="ru-RU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If  x&gt;1  Then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MsgBox</a:t>
            </a:r>
            <a:r>
              <a:rPr lang="ru-RU" sz="2400" dirty="0" smtClean="0"/>
              <a:t>(«Х должно быть меньше 1").</a:t>
            </a:r>
            <a:r>
              <a:rPr lang="en-US" sz="2400" dirty="0" err="1" smtClean="0"/>
              <a:t>vbExclamation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TextBox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en-US" sz="2400" dirty="0" err="1" smtClean="0"/>
              <a:t>SetFocus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End  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458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9" y="1981200"/>
            <a:ext cx="882047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227687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Выход из процедуры с установкой фокуса в окно TextBox1 при ошибке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 формате данных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(TextBox4.Text) = False Then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"Ошибка в формате данных",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vbCritical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"Повторите ввод"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TextBox4.SetFocus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" y="96838"/>
            <a:ext cx="8632875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Перехват </a:t>
            </a:r>
            <a:r>
              <a:rPr lang="ru-RU" sz="3600" dirty="0" smtClean="0">
                <a:solidFill>
                  <a:srgbClr val="00B050"/>
                </a:solidFill>
              </a:rPr>
              <a:t>ошибок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72707" name="Содержимое 2"/>
          <p:cNvSpPr>
            <a:spLocks noGrp="1"/>
          </p:cNvSpPr>
          <p:nvPr>
            <p:ph idx="4294967295"/>
          </p:nvPr>
        </p:nvSpPr>
        <p:spPr>
          <a:xfrm>
            <a:off x="971599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Каждая ошибка в </a:t>
            </a:r>
            <a:r>
              <a:rPr lang="en-US" dirty="0" smtClean="0"/>
              <a:t>VBA </a:t>
            </a:r>
            <a:r>
              <a:rPr lang="ru-RU" dirty="0" smtClean="0"/>
              <a:t>имеет свой код, например: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6 – переполнение;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9 – индекс выходит за пределы допустимого диапазона;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11 – деление на ноль;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13 – несоответствие типа.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7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1772816"/>
            <a:ext cx="8699500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Пример титульного листа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7638"/>
            <a:ext cx="5112568" cy="4386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9280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Все материалы – в файле: Задание </a:t>
            </a:r>
            <a:r>
              <a:rPr lang="en-US" sz="2400" dirty="0" smtClean="0"/>
              <a:t>VBA.xlsm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3578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85938"/>
            <a:ext cx="8910638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071688"/>
            <a:ext cx="903446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0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71663"/>
            <a:ext cx="8229600" cy="3983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7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662113"/>
            <a:ext cx="8786812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1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806" y="116632"/>
            <a:ext cx="7158038" cy="1412875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 материалы. Обработка ошибок в программах на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ru-RU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	</a:t>
            </a:r>
            <a:r>
              <a:rPr lang="ru-RU" smtClean="0"/>
              <a:t>Обработка ошибок заключается в формировании диагностических сообщений пользователю и аварийный выход из процедуры. При разработке приложения на </a:t>
            </a:r>
            <a:r>
              <a:rPr lang="en-US" smtClean="0"/>
              <a:t>VBA</a:t>
            </a:r>
            <a:r>
              <a:rPr lang="ru-RU" smtClean="0"/>
              <a:t> необходимо предусматривать программные средства для обработки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2055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7158038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</a:t>
            </a:r>
            <a:r>
              <a:rPr lang="ru-RU" sz="3200" dirty="0" smtClean="0">
                <a:solidFill>
                  <a:srgbClr val="00B050"/>
                </a:solidFill>
              </a:rPr>
              <a:t>Типичные ошибки в программах на </a:t>
            </a:r>
            <a:r>
              <a:rPr lang="en-US" sz="3200" dirty="0" smtClean="0">
                <a:solidFill>
                  <a:srgbClr val="00B050"/>
                </a:solidFill>
              </a:rPr>
              <a:t>VBA</a:t>
            </a:r>
            <a:r>
              <a:rPr lang="ru-RU" sz="3200" dirty="0" smtClean="0">
                <a:solidFill>
                  <a:srgbClr val="FF0000"/>
                </a:solidFill>
              </a:rPr>
              <a:t/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060575"/>
            <a:ext cx="7661275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отсутствие исходных данных (запуск приложения при вводе не всех исходных данных);</a:t>
            </a:r>
          </a:p>
          <a:p>
            <a:r>
              <a:rPr lang="ru-RU" smtClean="0"/>
              <a:t>неверный формат введенных пользователем исходных данных;</a:t>
            </a:r>
          </a:p>
          <a:p>
            <a:r>
              <a:rPr lang="ru-RU" smtClean="0"/>
              <a:t>ввод значений исходных данных вне допустимого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1242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0648"/>
            <a:ext cx="8675688" cy="1366838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Отсутствие исходных данных. Неверный формат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978496"/>
            <a:ext cx="76612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Если в окно ввода ошибочно не введено число, которое используется в программе, или введено число, но не в том формате, а программа запущена, то при выполнении в программе инструкции типа а=</a:t>
            </a:r>
            <a:r>
              <a:rPr lang="en-US" smtClean="0"/>
              <a:t>CDbl</a:t>
            </a:r>
            <a:r>
              <a:rPr lang="ru-RU" smtClean="0"/>
              <a:t>(</a:t>
            </a:r>
            <a:r>
              <a:rPr lang="en-US" smtClean="0"/>
              <a:t>TextBox</a:t>
            </a:r>
            <a:r>
              <a:rPr lang="ru-RU" smtClean="0"/>
              <a:t>1.</a:t>
            </a:r>
            <a:r>
              <a:rPr lang="en-US" smtClean="0"/>
              <a:t>Text</a:t>
            </a:r>
            <a:r>
              <a:rPr lang="ru-RU" smtClean="0"/>
              <a:t>) произойдет ошибка "несоответствие типов".</a:t>
            </a:r>
          </a:p>
        </p:txBody>
      </p:sp>
    </p:spTree>
    <p:extLst>
      <p:ext uri="{BB962C8B-B14F-4D97-AF65-F5344CB8AC3E}">
        <p14:creationId xmlns:p14="http://schemas.microsoft.com/office/powerpoint/2010/main" val="3696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15925"/>
            <a:ext cx="7704856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Функции проверки типов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492896"/>
            <a:ext cx="7661275" cy="21678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IsArray</a:t>
            </a:r>
            <a:r>
              <a:rPr lang="ru-RU" dirty="0" smtClean="0"/>
              <a:t>, </a:t>
            </a:r>
            <a:r>
              <a:rPr lang="en-US" dirty="0" err="1" smtClean="0"/>
              <a:t>IsDate</a:t>
            </a:r>
            <a:r>
              <a:rPr lang="ru-RU" dirty="0" smtClean="0"/>
              <a:t>, </a:t>
            </a:r>
            <a:r>
              <a:rPr lang="en-US" dirty="0" err="1" smtClean="0"/>
              <a:t>IsEmpty</a:t>
            </a:r>
            <a:r>
              <a:rPr lang="ru-RU" dirty="0" smtClean="0"/>
              <a:t>, </a:t>
            </a:r>
            <a:r>
              <a:rPr lang="en-US" dirty="0" err="1" smtClean="0"/>
              <a:t>IsError</a:t>
            </a:r>
            <a:r>
              <a:rPr lang="ru-RU" dirty="0" smtClean="0"/>
              <a:t>, </a:t>
            </a:r>
            <a:r>
              <a:rPr lang="en-US" dirty="0" err="1" smtClean="0"/>
              <a:t>IsNull</a:t>
            </a:r>
            <a:r>
              <a:rPr lang="ru-RU" dirty="0" smtClean="0"/>
              <a:t>, </a:t>
            </a:r>
            <a:r>
              <a:rPr lang="en-US" dirty="0" err="1" smtClean="0"/>
              <a:t>IsNumeric</a:t>
            </a:r>
            <a:r>
              <a:rPr lang="ru-RU" dirty="0" smtClean="0"/>
              <a:t>, </a:t>
            </a:r>
            <a:r>
              <a:rPr lang="en-US" dirty="0" err="1" smtClean="0"/>
              <a:t>IsObject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Синтаксис: </a:t>
            </a:r>
            <a:r>
              <a:rPr lang="en-US" dirty="0" err="1" smtClean="0"/>
              <a:t>IsXxxx</a:t>
            </a:r>
            <a:r>
              <a:rPr lang="ru-RU" dirty="0" smtClean="0"/>
              <a:t>(переменная)</a:t>
            </a:r>
          </a:p>
        </p:txBody>
      </p:sp>
    </p:spTree>
    <p:extLst>
      <p:ext uri="{BB962C8B-B14F-4D97-AF65-F5344CB8AC3E}">
        <p14:creationId xmlns:p14="http://schemas.microsoft.com/office/powerpoint/2010/main" val="17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136904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Пример проверки типов. Неверный формат.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IsNumeric</a:t>
            </a:r>
            <a:r>
              <a:rPr lang="en-US" dirty="0" smtClean="0"/>
              <a:t>(TextBox1.Text)= False Then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MsgBox</a:t>
            </a:r>
            <a:r>
              <a:rPr lang="ru-RU" dirty="0" smtClean="0"/>
              <a:t>("Ошибка формата при вводе")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  <a:r>
              <a:rPr lang="en-US" dirty="0" smtClean="0"/>
              <a:t>TextBox1.SetFocus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End  If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00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48883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X=</a:t>
            </a:r>
            <a:r>
              <a:rPr lang="en-US" sz="2400" dirty="0" err="1" smtClean="0"/>
              <a:t>CDbl</a:t>
            </a:r>
            <a:r>
              <a:rPr lang="en-US" sz="2400" dirty="0" smtClean="0"/>
              <a:t>(TextBox2.Text</a:t>
            </a:r>
            <a:r>
              <a:rPr lang="en-US" sz="2400" dirty="0"/>
              <a:t>)</a:t>
            </a:r>
            <a:r>
              <a:rPr lang="ru-RU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If  x&gt;1  Then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MsgBox</a:t>
            </a:r>
            <a:r>
              <a:rPr lang="ru-RU" sz="2400" dirty="0" smtClean="0"/>
              <a:t>(«Х должно быть меньше 1").</a:t>
            </a:r>
            <a:r>
              <a:rPr lang="en-US" sz="2400" dirty="0" err="1" smtClean="0"/>
              <a:t>vbExclamation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TextBox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en-US" sz="2400" dirty="0" err="1" smtClean="0"/>
              <a:t>SetFocus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End  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208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GUI </a:t>
            </a:r>
            <a:r>
              <a:rPr lang="ru-RU" sz="3200" dirty="0" smtClean="0">
                <a:solidFill>
                  <a:srgbClr val="FF0000"/>
                </a:solidFill>
              </a:rPr>
              <a:t>приложения «Отдел кадров»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6793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9" y="1981200"/>
            <a:ext cx="882047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227687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Выход из процедуры с установкой фокуса в окно TextBox1 при ошибке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 формате данных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(TextBox4.Text) = False Then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"Ошибка в формате данных",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vbCritical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"Повторите ввод"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TextBox4.SetFocus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" y="96838"/>
            <a:ext cx="8632875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Перехват </a:t>
            </a:r>
            <a:r>
              <a:rPr lang="ru-RU" sz="3600" dirty="0" smtClean="0">
                <a:solidFill>
                  <a:srgbClr val="00B050"/>
                </a:solidFill>
              </a:rPr>
              <a:t>ошибок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72707" name="Содержимое 2"/>
          <p:cNvSpPr>
            <a:spLocks noGrp="1"/>
          </p:cNvSpPr>
          <p:nvPr>
            <p:ph idx="4294967295"/>
          </p:nvPr>
        </p:nvSpPr>
        <p:spPr>
          <a:xfrm>
            <a:off x="971599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Каждая ошибка в </a:t>
            </a:r>
            <a:r>
              <a:rPr lang="en-US" dirty="0" smtClean="0"/>
              <a:t>VBA </a:t>
            </a:r>
            <a:r>
              <a:rPr lang="ru-RU" dirty="0" smtClean="0"/>
              <a:t>имеет свой код, например: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6 – переполнение;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9 – индекс выходит за пределы допустимого диапазона;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11 – деление на ноль;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13 – несоответствие типа.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8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Исходные данные. Подразделения</a:t>
            </a:r>
            <a:endParaRPr lang="ru-RU" sz="3600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46" y="1417638"/>
            <a:ext cx="4846907" cy="48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Исходные данные. Проекты.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25826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5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Исходные данные. Должности.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760"/>
            <a:ext cx="5832649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Форма БД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443926"/>
            <a:ext cx="8212371" cy="16250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4984"/>
            <a:ext cx="8229600" cy="17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Формы приказа о приеме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06" y="1235776"/>
            <a:ext cx="5654988" cy="56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9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982</Words>
  <Application>Microsoft Office PowerPoint</Application>
  <PresentationFormat>Экран (4:3)</PresentationFormat>
  <Paragraphs>194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Тема Office</vt:lpstr>
      <vt:lpstr>Visual Basic for Applications</vt:lpstr>
      <vt:lpstr>Функции приложения</vt:lpstr>
      <vt:lpstr>Пример титульного листа</vt:lpstr>
      <vt:lpstr>GUI приложения «Отдел кадров»</vt:lpstr>
      <vt:lpstr>Исходные данные. Подразделения</vt:lpstr>
      <vt:lpstr>Исходные данные. Проекты.</vt:lpstr>
      <vt:lpstr>Исходные данные. Должности.</vt:lpstr>
      <vt:lpstr>Форма БД</vt:lpstr>
      <vt:lpstr>Формы приказа о приеме</vt:lpstr>
      <vt:lpstr>Формы приказа об увольнении</vt:lpstr>
      <vt:lpstr>Средства VBA для создания поля со списком (ComboBox)</vt:lpstr>
      <vt:lpstr>Приложение пользователя для ведения базы данных.Программное создание и заполнение таблицы (базы данных)</vt:lpstr>
      <vt:lpstr>Действия в основных процедурах. Начальная инициализация.</vt:lpstr>
      <vt:lpstr>Действия в основных процедурах. Занесение в базу данных.</vt:lpstr>
      <vt:lpstr>Действия в основных процедурах. Выборка из базы данных.</vt:lpstr>
      <vt:lpstr>Действия в основных процедурах. Динамическое изменение списков</vt:lpstr>
      <vt:lpstr>Действия в основных процедурах. Оформление приказов.</vt:lpstr>
      <vt:lpstr>Средства запуска приложения с рабочего листа Excel</vt:lpstr>
      <vt:lpstr>Справочные материалы. Встроенные диалоговые окна MsgBox</vt:lpstr>
      <vt:lpstr>Справочные материалы. Вид значков сообщения</vt:lpstr>
      <vt:lpstr>Справочные материалы. Обработка ошибок в программах на VBA</vt:lpstr>
      <vt:lpstr>Справочные материалы. Типичные ошибки в программах на VBA </vt:lpstr>
      <vt:lpstr>Справочные материалы. Отсутствие исходных данных. Неверный формат</vt:lpstr>
      <vt:lpstr>Справочные материалы. Функции проверки типов</vt:lpstr>
      <vt:lpstr>Справочные материалы. Пример проверки типов. Неверный формат.</vt:lpstr>
      <vt:lpstr>Пример проверки типов. Ввод значений вне допустимого диапазона.</vt:lpstr>
      <vt:lpstr>Пример проверки типов. Ввод значений вне допустимого диапазона.</vt:lpstr>
      <vt:lpstr>Справочные материалы. Перехват ошибок</vt:lpstr>
      <vt:lpstr>Справочные данные</vt:lpstr>
      <vt:lpstr>Справочные данные</vt:lpstr>
      <vt:lpstr>Справочные данные</vt:lpstr>
      <vt:lpstr>Справочные материалы</vt:lpstr>
      <vt:lpstr>Справочные материалы</vt:lpstr>
      <vt:lpstr>Справочные материалы. Обработка ошибок в программах на VBA</vt:lpstr>
      <vt:lpstr>Справочные материалы. Типичные ошибки в программах на VBA </vt:lpstr>
      <vt:lpstr>Справочные материалы. Отсутствие исходных данных. Неверный формат</vt:lpstr>
      <vt:lpstr>Справочные материалы. Функции проверки типов</vt:lpstr>
      <vt:lpstr>Справочные материалы. Пример проверки типов. Неверный формат.</vt:lpstr>
      <vt:lpstr>Пример проверки типов. Ввод значений вне допустимого диапазона.</vt:lpstr>
      <vt:lpstr>Пример проверки типов. Ввод значений вне допустимого диапазона.</vt:lpstr>
      <vt:lpstr>Справочные материалы. Перехват ошибок</vt:lpstr>
    </vt:vector>
  </TitlesOfParts>
  <Company>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</dc:title>
  <dc:creator>ТВС</dc:creator>
  <cp:lastModifiedBy>Vladimir S Tutygin</cp:lastModifiedBy>
  <cp:revision>161</cp:revision>
  <dcterms:created xsi:type="dcterms:W3CDTF">2006-09-29T06:12:56Z</dcterms:created>
  <dcterms:modified xsi:type="dcterms:W3CDTF">2023-10-23T18:04:59Z</dcterms:modified>
</cp:coreProperties>
</file>