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9" r:id="rId4"/>
    <p:sldId id="266" r:id="rId5"/>
    <p:sldId id="265" r:id="rId6"/>
    <p:sldId id="272" r:id="rId7"/>
    <p:sldId id="277" r:id="rId8"/>
    <p:sldId id="263" r:id="rId9"/>
    <p:sldId id="274" r:id="rId10"/>
    <p:sldId id="27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31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43463" y="2113686"/>
            <a:ext cx="6105194" cy="203105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  <a:cs typeface="Calibri Light" panose="020F0302020204030204"/>
              </a:rPr>
              <a:t>Сортировка методом Шелла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" name="Freeform 4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Freeform 4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  <a:cs typeface="Calibri Light" panose="020F0302020204030204"/>
              </a:rPr>
              <a:t>Алгоритм сортировки Шелла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7336" y="2354320"/>
            <a:ext cx="10592575" cy="23069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ru-RU" sz="2400" dirty="0">
                <a:cs typeface="Calibri" panose="020F0502020204030204"/>
                <a:sym typeface="+mn-ea"/>
              </a:rPr>
              <a:t>Шаг 1</a:t>
            </a:r>
            <a:r>
              <a:rPr lang="en-US" altLang="ru-RU" sz="2400" dirty="0">
                <a:cs typeface="Calibri" panose="020F0502020204030204"/>
                <a:sym typeface="+mn-ea"/>
              </a:rPr>
              <a:t>.</a:t>
            </a:r>
            <a:r>
              <a:rPr lang="ru-RU" sz="2400" dirty="0">
                <a:cs typeface="Calibri" panose="020F0502020204030204"/>
                <a:sym typeface="+mn-ea"/>
              </a:rPr>
              <a:t> Вычисляется расстояние между элементами(step) </a:t>
            </a:r>
            <a:endParaRPr lang="ru-RU" sz="2400" dirty="0">
              <a:cs typeface="Calibri" panose="020F0502020204030204"/>
            </a:endParaRPr>
          </a:p>
          <a:p>
            <a:r>
              <a:rPr lang="ru-RU" sz="2400" dirty="0">
                <a:cs typeface="Calibri" panose="020F0502020204030204"/>
                <a:sym typeface="+mn-ea"/>
              </a:rPr>
              <a:t>Шаг 2</a:t>
            </a:r>
            <a:r>
              <a:rPr lang="en-US" altLang="ru-RU" sz="2400" dirty="0">
                <a:cs typeface="Calibri" panose="020F0502020204030204"/>
                <a:sym typeface="+mn-ea"/>
              </a:rPr>
              <a:t>.</a:t>
            </a:r>
            <a:r>
              <a:rPr lang="ru-RU" sz="2400" dirty="0">
                <a:cs typeface="Calibri" panose="020F0502020204030204"/>
                <a:sym typeface="+mn-ea"/>
              </a:rPr>
              <a:t> Массив разбивается на списки элементов, отстающих друг от друга на step </a:t>
            </a:r>
            <a:endParaRPr lang="ru-RU" sz="2400" dirty="0">
              <a:cs typeface="Calibri" panose="020F0502020204030204"/>
            </a:endParaRPr>
          </a:p>
          <a:p>
            <a:r>
              <a:rPr lang="ru-RU" sz="2400" dirty="0">
                <a:cs typeface="Calibri" panose="020F0502020204030204"/>
                <a:sym typeface="+mn-ea"/>
              </a:rPr>
              <a:t>Шаг 3</a:t>
            </a:r>
            <a:r>
              <a:rPr lang="en-US" altLang="ru-RU" sz="2400" dirty="0">
                <a:cs typeface="Calibri" panose="020F0502020204030204"/>
                <a:sym typeface="+mn-ea"/>
              </a:rPr>
              <a:t>.</a:t>
            </a:r>
            <a:r>
              <a:rPr lang="ru-RU" sz="2400" dirty="0">
                <a:cs typeface="Calibri" panose="020F0502020204030204"/>
                <a:sym typeface="+mn-ea"/>
              </a:rPr>
              <a:t> Элементы каждого списка сортируются методом вставки </a:t>
            </a:r>
            <a:endParaRPr lang="ru-RU" sz="2400" dirty="0">
              <a:cs typeface="Calibri" panose="020F0502020204030204"/>
            </a:endParaRPr>
          </a:p>
          <a:p>
            <a:r>
              <a:rPr lang="ru-RU" sz="2400" dirty="0">
                <a:cs typeface="Calibri" panose="020F0502020204030204"/>
                <a:sym typeface="+mn-ea"/>
              </a:rPr>
              <a:t>Шаг 4</a:t>
            </a:r>
            <a:r>
              <a:rPr lang="en-US" altLang="ru-RU" sz="2400" dirty="0">
                <a:cs typeface="Calibri" panose="020F0502020204030204"/>
                <a:sym typeface="+mn-ea"/>
              </a:rPr>
              <a:t>.</a:t>
            </a:r>
            <a:r>
              <a:rPr lang="ru-RU" sz="2400" dirty="0">
                <a:cs typeface="Calibri" panose="020F0502020204030204"/>
                <a:sym typeface="+mn-ea"/>
              </a:rPr>
              <a:t> Происходит объединение списков обратно в массив, уменьшается </a:t>
            </a:r>
            <a:r>
              <a:rPr lang="en-US" sz="2400" dirty="0">
                <a:cs typeface="Calibri" panose="020F0502020204030204"/>
                <a:sym typeface="+mn-ea"/>
              </a:rPr>
              <a:t>step</a:t>
            </a:r>
            <a:r>
              <a:rPr lang="ru-RU" sz="2400" dirty="0">
                <a:cs typeface="Calibri" panose="020F0502020204030204"/>
                <a:sym typeface="+mn-ea"/>
              </a:rPr>
              <a:t>, если step </a:t>
            </a:r>
            <a:r>
              <a:rPr lang="en-US" sz="2400" dirty="0">
                <a:cs typeface="Calibri" panose="020F0502020204030204"/>
                <a:sym typeface="+mn-ea"/>
              </a:rPr>
              <a:t>&gt; 0</a:t>
            </a:r>
            <a:r>
              <a:rPr lang="ru-RU" altLang="en-US" sz="2400" dirty="0">
                <a:cs typeface="Calibri" panose="020F0502020204030204"/>
                <a:sym typeface="+mn-ea"/>
              </a:rPr>
              <a:t>, то происходит переход обратно на шаг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Замещающее содержимое 2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2593340"/>
            <a:ext cx="5181600" cy="2459355"/>
          </a:xfrm>
          <a:prstGeom prst="rect">
            <a:avLst/>
          </a:prstGeom>
        </p:spPr>
      </p:pic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altLang="en-US" sz="2400" b="1"/>
              <a:t>Работа метода Шелла</a:t>
            </a: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499110" y="1197610"/>
            <a:ext cx="9324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cs typeface="Calibri" panose="020F0502020204030204"/>
                <a:sym typeface="+mn-ea"/>
              </a:rPr>
              <a:t>Шаг 1</a:t>
            </a:r>
            <a:r>
              <a:rPr lang="en-US" altLang="ru-RU" dirty="0">
                <a:cs typeface="Calibri" panose="020F0502020204030204"/>
                <a:sym typeface="+mn-ea"/>
              </a:rPr>
              <a:t>.</a:t>
            </a:r>
            <a:r>
              <a:rPr lang="ru-RU" dirty="0">
                <a:cs typeface="Calibri" panose="020F0502020204030204"/>
                <a:sym typeface="+mn-ea"/>
              </a:rPr>
              <a:t> Вычисляется расстояние между элементами(step). В данном случае шаг равен 3. </a:t>
            </a:r>
            <a:endParaRPr lang="ru-RU" altLang="en-US"/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499110" y="1895475"/>
            <a:ext cx="8334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cs typeface="Calibri" panose="020F0502020204030204"/>
                <a:sym typeface="+mn-ea"/>
              </a:rPr>
              <a:t>Шаг 2</a:t>
            </a:r>
            <a:r>
              <a:rPr lang="en-US" altLang="ru-RU" dirty="0">
                <a:cs typeface="Calibri" panose="020F0502020204030204"/>
                <a:sym typeface="+mn-ea"/>
              </a:rPr>
              <a:t>.</a:t>
            </a:r>
            <a:r>
              <a:rPr lang="ru-RU" dirty="0">
                <a:cs typeface="Calibri" panose="020F0502020204030204"/>
                <a:sym typeface="+mn-ea"/>
              </a:rPr>
              <a:t> Массив разбивается на списки элементов, отстающих друг от друга на step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Заголовок 7"/>
          <p:cNvSpPr/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en-US" sz="2400" b="1"/>
              <a:t>Работа метода Шелла</a:t>
            </a:r>
          </a:p>
        </p:txBody>
      </p:sp>
      <p:sp>
        <p:nvSpPr>
          <p:cNvPr id="15" name="Текстовое поле 14"/>
          <p:cNvSpPr txBox="1"/>
          <p:nvPr/>
        </p:nvSpPr>
        <p:spPr>
          <a:xfrm>
            <a:off x="671195" y="1107440"/>
            <a:ext cx="10850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cs typeface="Calibri" panose="020F0502020204030204"/>
                <a:sym typeface="+mn-ea"/>
              </a:rPr>
              <a:t>Шаг 3</a:t>
            </a:r>
            <a:r>
              <a:rPr lang="en-US" altLang="ru-RU" dirty="0">
                <a:cs typeface="Calibri" panose="020F0502020204030204"/>
                <a:sym typeface="+mn-ea"/>
              </a:rPr>
              <a:t>.</a:t>
            </a:r>
            <a:r>
              <a:rPr lang="ru-RU" dirty="0">
                <a:cs typeface="Calibri" panose="020F0502020204030204"/>
                <a:sym typeface="+mn-ea"/>
              </a:rPr>
              <a:t> Элементы каждого списка сортируются методом вставки после чего объединяются обратно в массив</a:t>
            </a:r>
            <a:endParaRPr lang="ru-RU" altLang="en-US"/>
          </a:p>
        </p:txBody>
      </p:sp>
      <p:pic>
        <p:nvPicPr>
          <p:cNvPr id="3" name="Замещающее содержимое 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641475"/>
            <a:ext cx="3890645" cy="2959735"/>
          </a:xfrm>
          <a:prstGeom prst="rect">
            <a:avLst/>
          </a:prstGeom>
        </p:spPr>
      </p:pic>
      <p:sp>
        <p:nvSpPr>
          <p:cNvPr id="10" name="Текстовое поле 9"/>
          <p:cNvSpPr txBox="1"/>
          <p:nvPr/>
        </p:nvSpPr>
        <p:spPr>
          <a:xfrm>
            <a:off x="670560" y="4772660"/>
            <a:ext cx="79711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dirty="0">
                <a:cs typeface="Calibri" panose="020F0502020204030204"/>
                <a:sym typeface="+mn-ea"/>
              </a:rPr>
              <a:t>Шаг 4</a:t>
            </a:r>
            <a:r>
              <a:rPr lang="en-US" altLang="ru-RU" dirty="0">
                <a:cs typeface="Calibri" panose="020F0502020204030204"/>
                <a:sym typeface="+mn-ea"/>
              </a:rPr>
              <a:t>.</a:t>
            </a:r>
            <a:r>
              <a:rPr lang="ru-RU" dirty="0">
                <a:cs typeface="Calibri" panose="020F0502020204030204"/>
                <a:sym typeface="+mn-ea"/>
              </a:rPr>
              <a:t> Уменьшается </a:t>
            </a:r>
            <a:r>
              <a:rPr lang="en-US" dirty="0">
                <a:cs typeface="Calibri" panose="020F0502020204030204"/>
                <a:sym typeface="+mn-ea"/>
              </a:rPr>
              <a:t>step</a:t>
            </a:r>
            <a:r>
              <a:rPr lang="ru-RU" dirty="0">
                <a:cs typeface="Calibri" panose="020F0502020204030204"/>
                <a:sym typeface="+mn-ea"/>
              </a:rPr>
              <a:t>, если step </a:t>
            </a:r>
            <a:r>
              <a:rPr lang="en-US" dirty="0">
                <a:cs typeface="Calibri" panose="020F0502020204030204"/>
                <a:sym typeface="+mn-ea"/>
              </a:rPr>
              <a:t>&gt; 0</a:t>
            </a:r>
            <a:r>
              <a:rPr lang="ru-RU" altLang="en-US" dirty="0">
                <a:cs typeface="Calibri" panose="020F0502020204030204"/>
                <a:sym typeface="+mn-ea"/>
              </a:rPr>
              <a:t>, то происходит переход обратно на шаг 2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Заголовок 7"/>
          <p:cNvSpPr/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en-US" sz="2400" b="1"/>
              <a:t>Работа метода Шелла</a:t>
            </a:r>
          </a:p>
        </p:txBody>
      </p:sp>
      <p:pic>
        <p:nvPicPr>
          <p:cNvPr id="3" name="Замещающее содержимое 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63345" y="1691005"/>
            <a:ext cx="4404360" cy="4038600"/>
          </a:xfrm>
          <a:prstGeom prst="rect">
            <a:avLst/>
          </a:prstGeom>
        </p:spPr>
      </p:pic>
      <p:sp>
        <p:nvSpPr>
          <p:cNvPr id="10" name="Текстовое поле 9"/>
          <p:cNvSpPr txBox="1"/>
          <p:nvPr/>
        </p:nvSpPr>
        <p:spPr>
          <a:xfrm>
            <a:off x="838200" y="1188085"/>
            <a:ext cx="69678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dirty="0">
                <a:cs typeface="Calibri" panose="020F0502020204030204"/>
                <a:sym typeface="+mn-ea"/>
              </a:rPr>
              <a:t>Шаг 5</a:t>
            </a:r>
            <a:r>
              <a:rPr lang="en-US" altLang="ru-RU" dirty="0">
                <a:cs typeface="Calibri" panose="020F0502020204030204"/>
                <a:sym typeface="+mn-ea"/>
              </a:rPr>
              <a:t>.</a:t>
            </a:r>
            <a:r>
              <a:rPr lang="ru-RU" dirty="0">
                <a:cs typeface="Calibri" panose="020F0502020204030204"/>
                <a:sym typeface="+mn-ea"/>
              </a:rPr>
              <a:t> При шаге = 1 происходит окончательная сортировка вставками</a:t>
            </a:r>
            <a:endParaRPr lang="ru-RU" altLang="en-US" dirty="0">
              <a:cs typeface="Calibri" panose="020F0502020204030204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Заголовок 7"/>
          <p:cNvSpPr/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en-US" sz="2400" b="1"/>
              <a:t>Реализация в </a:t>
            </a:r>
            <a:r>
              <a:rPr lang="en-US" altLang="en-US" sz="2400" b="1"/>
              <a:t>C++</a:t>
            </a:r>
          </a:p>
        </p:txBody>
      </p:sp>
      <p:pic>
        <p:nvPicPr>
          <p:cNvPr id="12" name="Замещающее содержимое 11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1318"/>
          <a:stretch>
            <a:fillRect/>
          </a:stretch>
        </p:blipFill>
        <p:spPr>
          <a:xfrm>
            <a:off x="2334895" y="1043940"/>
            <a:ext cx="5994400" cy="47066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Лабораторная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работа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13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/>
            </a:r>
            <a:b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Быстрые сортировки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/>
          </a:p>
        </p:txBody>
      </p:sp>
      <p:sp>
        <p:nvSpPr>
          <p:cNvPr id="6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3736975" y="311150"/>
            <a:ext cx="4718050" cy="9531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800" b="1" dirty="0" err="1">
                <a:latin typeface="+mj-ea"/>
                <a:cs typeface="+mj-ea"/>
                <a:sym typeface="+mn-ea"/>
              </a:rPr>
              <a:t>Лабораторная</a:t>
            </a:r>
            <a:r>
              <a:rPr lang="en-US" sz="2800" b="1" dirty="0">
                <a:latin typeface="+mj-ea"/>
                <a:cs typeface="+mj-ea"/>
                <a:sym typeface="+mn-ea"/>
              </a:rPr>
              <a:t> </a:t>
            </a:r>
            <a:r>
              <a:rPr lang="en-US" sz="2800" b="1" dirty="0" err="1" smtClean="0">
                <a:latin typeface="+mj-ea"/>
                <a:cs typeface="+mj-ea"/>
                <a:sym typeface="+mn-ea"/>
              </a:rPr>
              <a:t>работа</a:t>
            </a:r>
            <a:r>
              <a:rPr lang="ru-RU" sz="2800" b="1" dirty="0" smtClean="0">
                <a:latin typeface="+mj-ea"/>
                <a:cs typeface="+mj-ea"/>
                <a:sym typeface="+mn-ea"/>
              </a:rPr>
              <a:t> 13</a:t>
            </a:r>
            <a:r>
              <a:rPr lang="en-US" sz="2800" b="1" dirty="0" smtClean="0">
                <a:latin typeface="+mj-ea"/>
                <a:cs typeface="+mj-ea"/>
                <a:sym typeface="+mn-ea"/>
              </a:rPr>
              <a:t>. </a:t>
            </a:r>
            <a:r>
              <a:rPr lang="ru-RU" sz="2800" b="1" dirty="0" smtClean="0">
                <a:latin typeface="+mj-ea"/>
                <a:cs typeface="+mj-ea"/>
                <a:sym typeface="+mn-ea"/>
              </a:rPr>
              <a:t/>
            </a:r>
            <a:br>
              <a:rPr lang="ru-RU" sz="2800" b="1" dirty="0" smtClean="0">
                <a:latin typeface="+mj-ea"/>
                <a:cs typeface="+mj-ea"/>
                <a:sym typeface="+mn-ea"/>
              </a:rPr>
            </a:br>
            <a:r>
              <a:rPr lang="ru-RU" sz="2800" b="1" dirty="0" smtClean="0">
                <a:latin typeface="+mj-ea"/>
                <a:cs typeface="+mj-ea"/>
                <a:sym typeface="+mn-ea"/>
              </a:rPr>
              <a:t>Быстрые сортировки</a:t>
            </a:r>
            <a:r>
              <a:rPr lang="en-US" sz="2800" b="1" dirty="0" smtClean="0">
                <a:latin typeface="+mj-ea"/>
                <a:cs typeface="+mj-ea"/>
                <a:sym typeface="+mn-ea"/>
              </a:rPr>
              <a:t>.</a:t>
            </a:r>
            <a:endParaRPr lang="ru-RU" altLang="en-US" sz="2800">
              <a:latin typeface="+mj-ea"/>
              <a:cs typeface="+mj-ea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404620" y="1661795"/>
            <a:ext cx="938339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rtl="0">
              <a:buNone/>
            </a:pPr>
            <a:r>
              <a:rPr lang="ru-RU" sz="2000" u="sng" dirty="0">
                <a:ea typeface="Calibri" panose="020F0502020204030204"/>
                <a:cs typeface="+mn-lt"/>
                <a:sym typeface="+mn-ea"/>
              </a:rPr>
              <a:t>Цель</a:t>
            </a:r>
            <a:r>
              <a:rPr lang="ru-RU" sz="2000" u="sng" dirty="0">
                <a:ea typeface="Times New Roman" panose="02020603050405020304"/>
                <a:cs typeface="+mn-lt"/>
                <a:sym typeface="+mn-ea"/>
              </a:rPr>
              <a:t> </a:t>
            </a:r>
            <a:endParaRPr lang="ru-RU" sz="2000" u="sng" dirty="0">
              <a:cs typeface="+mn-lt"/>
            </a:endParaRPr>
          </a:p>
          <a:p>
            <a:pPr marL="0" indent="0" rtl="0">
              <a:buNone/>
            </a:pPr>
            <a:r>
              <a:rPr lang="ru-RU" sz="2000" dirty="0" smtClean="0">
                <a:ea typeface="Times New Roman" panose="02020603050405020304"/>
                <a:cs typeface="+mn-lt"/>
                <a:sym typeface="+mn-ea"/>
              </a:rPr>
              <a:t>Научиться программировать различные методы сортировки одномерных массивов.</a:t>
            </a:r>
            <a:r>
              <a:rPr lang="ru-RU" sz="2000" dirty="0">
                <a:ea typeface="Times New Roman" panose="02020603050405020304"/>
                <a:cs typeface="+mn-lt"/>
                <a:sym typeface="+mn-ea"/>
              </a:rPr>
              <a:t> </a:t>
            </a:r>
            <a:endParaRPr lang="ru-RU" sz="2000" dirty="0">
              <a:ea typeface="Times New Roman" panose="02020603050405020304"/>
              <a:cs typeface="+mn-lt"/>
            </a:endParaRPr>
          </a:p>
          <a:p>
            <a:endParaRPr lang="ru-RU" altLang="en-US" sz="2000">
              <a:cs typeface="+mn-lt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404620" y="2764155"/>
            <a:ext cx="93833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2000" u="sng"/>
              <a:t>Постановка задачи</a:t>
            </a:r>
          </a:p>
          <a:p>
            <a:r>
              <a:rPr lang="ru-RU" altLang="en-US" sz="2000"/>
              <a:t>Дан список дней месяца и температура в каждый день. Упорядочить по величине температуры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Лабораторная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работа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13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/>
            </a:r>
            <a:b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Быстрые сортировки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/>
          </a:p>
        </p:txBody>
      </p:sp>
      <p:sp>
        <p:nvSpPr>
          <p:cNvPr id="6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014095" y="252730"/>
            <a:ext cx="22218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 sz="2400" b="1">
                <a:latin typeface="+mj-lt"/>
                <a:cs typeface="+mj-lt"/>
              </a:rPr>
              <a:t>Код программы</a:t>
            </a:r>
          </a:p>
        </p:txBody>
      </p:sp>
      <p:sp>
        <p:nvSpPr>
          <p:cNvPr id="9" name="Isosceles Tri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Замещающее содержимое 13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415280" y="1318895"/>
            <a:ext cx="5785485" cy="4220210"/>
          </a:xfrm>
          <a:prstGeom prst="rect">
            <a:avLst/>
          </a:prstGeom>
        </p:spPr>
      </p:pic>
      <p:pic>
        <p:nvPicPr>
          <p:cNvPr id="12" name="Замещающее содержимое 11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539750" y="1048385"/>
            <a:ext cx="4875530" cy="51142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Лабораторная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работа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13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/>
            </a:r>
            <a:b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Быстрые сортировки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/>
          </a:p>
        </p:txBody>
      </p:sp>
      <p:sp>
        <p:nvSpPr>
          <p:cNvPr id="6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014095" y="252730"/>
            <a:ext cx="22218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 sz="2400" b="1">
                <a:latin typeface="+mj-lt"/>
                <a:cs typeface="+mj-lt"/>
              </a:rPr>
              <a:t>Код программы</a:t>
            </a:r>
          </a:p>
        </p:txBody>
      </p:sp>
      <p:sp>
        <p:nvSpPr>
          <p:cNvPr id="9" name="Isosceles Tri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Замещающее содержимое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8575" y="1003935"/>
            <a:ext cx="4467860" cy="44678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Произвольный</PresentationFormat>
  <Paragraphs>25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Тема Office</vt:lpstr>
      <vt:lpstr>Office Theme</vt:lpstr>
      <vt:lpstr>Сортировка методом Шелла</vt:lpstr>
      <vt:lpstr>Алгоритм сортировки Шелла</vt:lpstr>
      <vt:lpstr>Работа метода Шелла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Home</dc:creator>
  <cp:lastModifiedBy>Home</cp:lastModifiedBy>
  <cp:revision>369</cp:revision>
  <dcterms:created xsi:type="dcterms:W3CDTF">2020-12-11T12:44:00Z</dcterms:created>
  <dcterms:modified xsi:type="dcterms:W3CDTF">2024-03-11T13:12:04Z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1049-11.2.0.9984</vt:lpwstr>
  </property>
</Properties>
</file>