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71" r:id="rId2"/>
    <p:sldId id="289" r:id="rId3"/>
    <p:sldId id="284" r:id="rId4"/>
    <p:sldId id="285" r:id="rId5"/>
    <p:sldId id="286" r:id="rId6"/>
    <p:sldId id="276" r:id="rId7"/>
    <p:sldId id="301" r:id="rId8"/>
    <p:sldId id="268" r:id="rId9"/>
    <p:sldId id="269" r:id="rId10"/>
    <p:sldId id="270" r:id="rId11"/>
    <p:sldId id="259" r:id="rId12"/>
    <p:sldId id="303" r:id="rId13"/>
    <p:sldId id="293" r:id="rId14"/>
    <p:sldId id="312" r:id="rId15"/>
    <p:sldId id="313" r:id="rId16"/>
    <p:sldId id="314" r:id="rId17"/>
    <p:sldId id="315" r:id="rId18"/>
    <p:sldId id="319" r:id="rId19"/>
    <p:sldId id="307" r:id="rId20"/>
    <p:sldId id="316" r:id="rId21"/>
    <p:sldId id="317" r:id="rId22"/>
    <p:sldId id="310" r:id="rId23"/>
    <p:sldId id="308" r:id="rId24"/>
    <p:sldId id="309" r:id="rId25"/>
    <p:sldId id="318" r:id="rId26"/>
    <p:sldId id="296" r:id="rId27"/>
    <p:sldId id="297" r:id="rId28"/>
    <p:sldId id="302" r:id="rId29"/>
    <p:sldId id="288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áplň predmetu 15" id="{FE6AA475-75A9-47DA-871E-F8542D4EA68D}">
          <p14:sldIdLst>
            <p14:sldId id="271"/>
            <p14:sldId id="289"/>
            <p14:sldId id="284"/>
            <p14:sldId id="285"/>
            <p14:sldId id="286"/>
            <p14:sldId id="276"/>
            <p14:sldId id="301"/>
          </p14:sldIdLst>
        </p14:section>
        <p14:section name="Zručnosti a myslenie informatika 45" id="{4AFD5DE9-FDA2-44A4-B113-509741F8CC9A}">
          <p14:sldIdLst>
            <p14:sldId id="268"/>
            <p14:sldId id="269"/>
            <p14:sldId id="270"/>
            <p14:sldId id="259"/>
            <p14:sldId id="303"/>
            <p14:sldId id="293"/>
          </p14:sldIdLst>
        </p14:section>
        <p14:section name="Organizácia predmetu 20" id="{F89FF100-6FCE-45D6-A37F-677D6F794085}">
          <p14:sldIdLst>
            <p14:sldId id="312"/>
            <p14:sldId id="313"/>
            <p14:sldId id="314"/>
            <p14:sldId id="315"/>
            <p14:sldId id="319"/>
          </p14:sldIdLst>
        </p14:section>
        <p14:section name="LaTeX 13" id="{8B2525A3-1DDB-48D8-837D-F23202300FBA}">
          <p14:sldIdLst>
            <p14:sldId id="307"/>
            <p14:sldId id="316"/>
            <p14:sldId id="317"/>
            <p14:sldId id="310"/>
            <p14:sldId id="308"/>
            <p14:sldId id="309"/>
            <p14:sldId id="318"/>
          </p14:sldIdLst>
        </p14:section>
        <p14:section name="Pár vecí na záver (4)" id="{E6A1A476-D2FC-4E71-AF48-D23CE60317DB}">
          <p14:sldIdLst>
            <p14:sldId id="296"/>
            <p14:sldId id="297"/>
            <p14:sldId id="30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Šimko" initials="JŠ" lastIdx="1" clrIdx="0">
    <p:extLst>
      <p:ext uri="{19B8F6BF-5375-455C-9EA6-DF929625EA0E}">
        <p15:presenceInfo xmlns:p15="http://schemas.microsoft.com/office/powerpoint/2012/main" userId="d78ae81ed252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16" autoAdjust="0"/>
  </p:normalViewPr>
  <p:slideViewPr>
    <p:cSldViewPr>
      <p:cViewPr varScale="1">
        <p:scale>
          <a:sx n="107" d="100"/>
          <a:sy n="107" d="100"/>
        </p:scale>
        <p:origin x="16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A863A-790C-4B57-9DDF-B516907FB736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1F87-7648-4EF0-A2B5-B5CB10F5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5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7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0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aseline="0" dirty="0"/>
              <a:t>5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73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6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1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1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7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2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9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86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0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10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4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9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6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7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6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3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  <a:p>
            <a:r>
              <a:rPr lang="sk-SK" dirty="0"/>
              <a:t>Každá otázka je dobrá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he-IL" dirty="0"/>
          </a:p>
          <a:p>
            <a:endParaRPr lang="he-IL" dirty="0"/>
          </a:p>
          <a:p>
            <a:r>
              <a:rPr lang="en-US" dirty="0"/>
              <a:t>3 </a:t>
            </a:r>
            <a:r>
              <a:rPr lang="en-US" dirty="0" err="1"/>
              <a:t>veci</a:t>
            </a:r>
            <a:r>
              <a:rPr lang="en-US" dirty="0"/>
              <a:t> </a:t>
            </a:r>
            <a:r>
              <a:rPr lang="en-US" dirty="0" err="1"/>
              <a:t>sami</a:t>
            </a:r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ist</a:t>
            </a:r>
            <a:r>
              <a:rPr lang="sk-SK" dirty="0"/>
              <a:t>é, ale vo dvojiciach</a:t>
            </a:r>
            <a:endParaRPr lang="en-US" dirty="0"/>
          </a:p>
          <a:p>
            <a:r>
              <a:rPr lang="en-US" dirty="0" err="1"/>
              <a:t>Zber+zapis</a:t>
            </a:r>
            <a:endParaRPr lang="en-US" dirty="0"/>
          </a:p>
          <a:p>
            <a:r>
              <a:rPr lang="en-US" dirty="0" err="1"/>
              <a:t>Diskusia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Zoradte</a:t>
            </a:r>
            <a:r>
              <a:rPr lang="en-US" dirty="0"/>
              <a:t> </a:t>
            </a:r>
            <a:r>
              <a:rPr lang="en-US" dirty="0" err="1"/>
              <a:t>zoznam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Diskusia</a:t>
            </a:r>
            <a:endParaRPr lang="sk-SK" dirty="0"/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10</a:t>
            </a:r>
          </a:p>
          <a:p>
            <a:endParaRPr lang="sk-SK" dirty="0"/>
          </a:p>
          <a:p>
            <a:r>
              <a:rPr lang="sk-SK" dirty="0"/>
              <a:t>diskusie v skupinkách</a:t>
            </a:r>
          </a:p>
          <a:p>
            <a:r>
              <a:rPr lang="sk-SK" dirty="0"/>
              <a:t>zber návrhov + doplnenie)</a:t>
            </a:r>
          </a:p>
          <a:p>
            <a:r>
              <a:rPr lang="sk-SK" dirty="0"/>
              <a:t>hlasovanie o poradí zozbieraných možností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2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936103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376864" cy="12016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sk-SK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56176" y="6165304"/>
            <a:ext cx="29878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9405" r="4121" b="15099"/>
          <a:stretch/>
        </p:blipFill>
        <p:spPr>
          <a:xfrm>
            <a:off x="4644008" y="5877272"/>
            <a:ext cx="4032448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457200" y="63618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B1B5-D958-4A91-AE1D-A2AAAB5B3981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242" r="66949" b="24101"/>
          <a:stretch/>
        </p:blipFill>
        <p:spPr>
          <a:xfrm>
            <a:off x="7740352" y="6371109"/>
            <a:ext cx="1008112" cy="442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iit.sk/~jsimko/mi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bit.ly/mip-dotaznik" TargetMode="External"/><Relationship Id="rId4" Type="http://schemas.openxmlformats.org/officeDocument/2006/relationships/hyperlink" Target="askalot.fiit.stuba.sk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kub.simko@stuba.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skalot.fiit.stuba.sk/fiit/questions/649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si-dotazni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5472607"/>
          </a:xfrm>
        </p:spPr>
        <p:txBody>
          <a:bodyPr anchor="t">
            <a:normAutofit/>
          </a:bodyPr>
          <a:lstStyle/>
          <a:p>
            <a:r>
              <a:rPr lang="sk-SK" dirty="0"/>
              <a:t>Metódy inžinierskej práce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sz="2400" dirty="0"/>
              <a:t>Prednáška 1:</a:t>
            </a:r>
            <a:br>
              <a:rPr lang="sk-SK" dirty="0"/>
            </a:br>
            <a:r>
              <a:rPr lang="sk-SK" sz="4400" dirty="0"/>
              <a:t>Úvod do predmetu</a:t>
            </a:r>
            <a:br>
              <a:rPr lang="en-US" sz="4400" dirty="0"/>
            </a:br>
            <a:r>
              <a:rPr lang="en-US" sz="4400" dirty="0"/>
              <a:t>+ </a:t>
            </a:r>
            <a:r>
              <a:rPr lang="sk-SK" sz="4400" dirty="0"/>
              <a:t>K</a:t>
            </a:r>
            <a:r>
              <a:rPr lang="en-US" sz="4400" dirty="0"/>
              <a:t>to s</a:t>
            </a:r>
            <a:r>
              <a:rPr lang="sk-SK" sz="4400" dirty="0"/>
              <a:t>ú inžinieri</a:t>
            </a:r>
            <a:br>
              <a:rPr lang="sk-SK" sz="4400" dirty="0"/>
            </a:b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6190" y="5877272"/>
            <a:ext cx="7376864" cy="864096"/>
          </a:xfrm>
        </p:spPr>
        <p:txBody>
          <a:bodyPr>
            <a:normAutofit/>
          </a:bodyPr>
          <a:lstStyle/>
          <a:p>
            <a:r>
              <a:rPr lang="sk-SK" dirty="0"/>
              <a:t>Jakub Šimko</a:t>
            </a:r>
          </a:p>
          <a:p>
            <a:r>
              <a:rPr lang="en-US" sz="1800" dirty="0" err="1"/>
              <a:t>j</a:t>
            </a:r>
            <a:r>
              <a:rPr lang="sk-SK" sz="1800" dirty="0" err="1"/>
              <a:t>akub.simko</a:t>
            </a:r>
            <a:r>
              <a:rPr lang="en-US" sz="1800" dirty="0"/>
              <a:t>@</a:t>
            </a:r>
            <a:r>
              <a:rPr lang="en-US" sz="1800" dirty="0" err="1"/>
              <a:t>stuba.sk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76153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sk-SK" dirty="0"/>
              <a:t>Čo sú vlastnosti a zručnosti kvalitného človeka v IT?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10</a:t>
            </a:fld>
            <a:endParaRPr lang="sk-SK"/>
          </a:p>
        </p:txBody>
      </p:sp>
      <p:pic>
        <p:nvPicPr>
          <p:cNvPr id="2050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41096700-2C8F-492A-A90B-8B53BED26715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/>
          <a:lstStyle/>
          <a:p>
            <a:pPr algn="ctr"/>
            <a:r>
              <a:rPr lang="sk-SK" dirty="0"/>
              <a:t>Aby ste stali dobrými inžiniermi-informatikmi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11</a:t>
            </a:fld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2587352" y="494116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Musíte získať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</a:rPr>
              <a:t>zručnosti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627784" y="188721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Musíte zmeniť </a:t>
            </a:r>
            <a:r>
              <a:rPr lang="sk-SK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myslenie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Skupina 13"/>
          <p:cNvGrpSpPr/>
          <p:nvPr/>
        </p:nvGrpSpPr>
        <p:grpSpPr>
          <a:xfrm>
            <a:off x="7428410" y="4104070"/>
            <a:ext cx="1432932" cy="802583"/>
            <a:chOff x="1266860" y="4272858"/>
            <a:chExt cx="1432932" cy="802583"/>
          </a:xfrm>
        </p:grpSpPr>
        <p:sp>
          <p:nvSpPr>
            <p:cNvPr id="11" name="Ovál 10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266860" y="4339843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Programovať </a:t>
              </a:r>
            </a:p>
            <a:p>
              <a:pPr algn="ctr"/>
              <a:r>
                <a:rPr lang="sk-SK" sz="1200" dirty="0"/>
                <a:t>(v konkrétnom jazyku)</a:t>
              </a:r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147061" y="1179791"/>
            <a:ext cx="1432932" cy="802583"/>
            <a:chOff x="1266860" y="4272858"/>
            <a:chExt cx="1432932" cy="802583"/>
          </a:xfrm>
        </p:grpSpPr>
        <p:sp>
          <p:nvSpPr>
            <p:cNvPr id="16" name="Ovál 15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1266860" y="4346170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Dekomponovať problémy (</a:t>
              </a:r>
              <a:r>
                <a:rPr lang="sk-SK" sz="1200" dirty="0" err="1"/>
                <a:t>divide</a:t>
              </a:r>
              <a:r>
                <a:rPr lang="sk-SK" sz="1200" dirty="0"/>
                <a:t> et </a:t>
              </a:r>
              <a:r>
                <a:rPr lang="sk-SK" sz="1200" dirty="0" err="1"/>
                <a:t>impera</a:t>
              </a:r>
              <a:r>
                <a:rPr lang="sk-SK" sz="1200" dirty="0"/>
                <a:t>)</a:t>
              </a:r>
              <a:endParaRPr lang="en-US" sz="1200" dirty="0"/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887836" y="3904819"/>
            <a:ext cx="1432932" cy="802583"/>
            <a:chOff x="1266860" y="4272858"/>
            <a:chExt cx="1432932" cy="802583"/>
          </a:xfrm>
        </p:grpSpPr>
        <p:sp>
          <p:nvSpPr>
            <p:cNvPr id="19" name="Ovál 18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1266860" y="4339843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Získavať požiadavky od zákazníka</a:t>
              </a:r>
              <a:endParaRPr lang="en-US" sz="1200" dirty="0"/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3582574" y="5404757"/>
            <a:ext cx="1432932" cy="802583"/>
            <a:chOff x="1266860" y="4272858"/>
            <a:chExt cx="1432932" cy="802583"/>
          </a:xfrm>
        </p:grpSpPr>
        <p:sp>
          <p:nvSpPr>
            <p:cNvPr id="22" name="Ovál 21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Vypočítať zložitosť algoritmu</a:t>
              </a:r>
              <a:endParaRPr lang="en-US" sz="1200" dirty="0"/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6300192" y="5984841"/>
            <a:ext cx="1432932" cy="802583"/>
            <a:chOff x="1266860" y="4272858"/>
            <a:chExt cx="1432932" cy="802583"/>
          </a:xfrm>
        </p:grpSpPr>
        <p:sp>
          <p:nvSpPr>
            <p:cNvPr id="25" name="Ovál 24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BlokTextu 25"/>
            <p:cNvSpPr txBox="1"/>
            <p:nvPr/>
          </p:nvSpPr>
          <p:spPr>
            <a:xfrm>
              <a:off x="1266860" y="4339843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Písať (dokumentáciu ale aj emaily)</a:t>
              </a:r>
              <a:endParaRPr lang="en-US" sz="1200" dirty="0"/>
            </a:p>
          </p:txBody>
        </p:sp>
      </p:grpSp>
      <p:grpSp>
        <p:nvGrpSpPr>
          <p:cNvPr id="27" name="Skupina 26"/>
          <p:cNvGrpSpPr/>
          <p:nvPr/>
        </p:nvGrpSpPr>
        <p:grpSpPr>
          <a:xfrm>
            <a:off x="646335" y="3928442"/>
            <a:ext cx="1432932" cy="802583"/>
            <a:chOff x="1266860" y="4272858"/>
            <a:chExt cx="1432932" cy="802583"/>
          </a:xfrm>
        </p:grpSpPr>
        <p:sp>
          <p:nvSpPr>
            <p:cNvPr id="28" name="Ovál 27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Čítať technickú dokumentáciu</a:t>
              </a:r>
              <a:endParaRPr lang="en-US" sz="1200" dirty="0"/>
            </a:p>
          </p:txBody>
        </p:sp>
      </p:grpSp>
      <p:grpSp>
        <p:nvGrpSpPr>
          <p:cNvPr id="30" name="Skupina 29"/>
          <p:cNvGrpSpPr/>
          <p:nvPr/>
        </p:nvGrpSpPr>
        <p:grpSpPr>
          <a:xfrm>
            <a:off x="81975" y="4868621"/>
            <a:ext cx="1432932" cy="802583"/>
            <a:chOff x="1266860" y="4272858"/>
            <a:chExt cx="1432932" cy="802583"/>
          </a:xfrm>
        </p:grpSpPr>
        <p:sp>
          <p:nvSpPr>
            <p:cNvPr id="31" name="Ovál 30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Tvoriť diagramy UML</a:t>
              </a:r>
              <a:endParaRPr lang="en-US" sz="1200" dirty="0"/>
            </a:p>
          </p:txBody>
        </p:sp>
      </p:grpSp>
      <p:grpSp>
        <p:nvGrpSpPr>
          <p:cNvPr id="33" name="Skupina 32"/>
          <p:cNvGrpSpPr/>
          <p:nvPr/>
        </p:nvGrpSpPr>
        <p:grpSpPr>
          <a:xfrm>
            <a:off x="1584516" y="5213746"/>
            <a:ext cx="1432932" cy="802583"/>
            <a:chOff x="1266860" y="4272858"/>
            <a:chExt cx="1432932" cy="802583"/>
          </a:xfrm>
        </p:grpSpPr>
        <p:sp>
          <p:nvSpPr>
            <p:cNvPr id="34" name="Ovál 33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Vyhľadávať informácie</a:t>
              </a:r>
              <a:endParaRPr lang="en-US" sz="1200" dirty="0"/>
            </a:p>
          </p:txBody>
        </p:sp>
      </p:grpSp>
      <p:grpSp>
        <p:nvGrpSpPr>
          <p:cNvPr id="36" name="Skupina 35"/>
          <p:cNvGrpSpPr/>
          <p:nvPr/>
        </p:nvGrpSpPr>
        <p:grpSpPr>
          <a:xfrm>
            <a:off x="5687310" y="4037969"/>
            <a:ext cx="1432932" cy="802583"/>
            <a:chOff x="1266860" y="4272858"/>
            <a:chExt cx="1432932" cy="802583"/>
          </a:xfrm>
        </p:grpSpPr>
        <p:sp>
          <p:nvSpPr>
            <p:cNvPr id="37" name="Ovál 36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BlokTextu 37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Pracovať so </a:t>
              </a:r>
              <a:r>
                <a:rPr lang="sk-SK" sz="1200" dirty="0" err="1"/>
                <a:t>source</a:t>
              </a:r>
              <a:r>
                <a:rPr lang="sk-SK" sz="1200" dirty="0"/>
                <a:t> </a:t>
              </a:r>
              <a:r>
                <a:rPr lang="sk-SK" sz="1200" dirty="0" err="1"/>
                <a:t>control</a:t>
              </a:r>
              <a:endParaRPr lang="en-US" sz="1200" dirty="0"/>
            </a:p>
          </p:txBody>
        </p:sp>
      </p:grpSp>
      <p:grpSp>
        <p:nvGrpSpPr>
          <p:cNvPr id="39" name="Skupina 38"/>
          <p:cNvGrpSpPr/>
          <p:nvPr/>
        </p:nvGrpSpPr>
        <p:grpSpPr>
          <a:xfrm>
            <a:off x="1543917" y="2866351"/>
            <a:ext cx="1432932" cy="802583"/>
            <a:chOff x="1266860" y="4272858"/>
            <a:chExt cx="1432932" cy="802583"/>
          </a:xfrm>
        </p:grpSpPr>
        <p:sp>
          <p:nvSpPr>
            <p:cNvPr id="40" name="Ovál 39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BlokTextu 40"/>
            <p:cNvSpPr txBox="1"/>
            <p:nvPr/>
          </p:nvSpPr>
          <p:spPr>
            <a:xfrm>
              <a:off x="1266860" y="4461586"/>
              <a:ext cx="143293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 err="1"/>
                <a:t>Troubleshooting</a:t>
              </a:r>
              <a:r>
                <a:rPr lang="sk-SK" sz="1200" dirty="0"/>
                <a:t> </a:t>
              </a:r>
              <a:r>
                <a:rPr lang="sk-SK" sz="900" dirty="0"/>
                <a:t>(lokalizácia problémov)</a:t>
              </a:r>
              <a:endParaRPr lang="en-US" sz="900" dirty="0"/>
            </a:p>
          </p:txBody>
        </p:sp>
      </p:grpSp>
      <p:grpSp>
        <p:nvGrpSpPr>
          <p:cNvPr id="42" name="Skupina 41"/>
          <p:cNvGrpSpPr/>
          <p:nvPr/>
        </p:nvGrpSpPr>
        <p:grpSpPr>
          <a:xfrm>
            <a:off x="2771800" y="2355499"/>
            <a:ext cx="1432932" cy="802583"/>
            <a:chOff x="1266860" y="4272858"/>
            <a:chExt cx="1432932" cy="802583"/>
          </a:xfrm>
        </p:grpSpPr>
        <p:sp>
          <p:nvSpPr>
            <p:cNvPr id="43" name="Ovál 42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" name="BlokTextu 43"/>
            <p:cNvSpPr txBox="1"/>
            <p:nvPr/>
          </p:nvSpPr>
          <p:spPr>
            <a:xfrm>
              <a:off x="1266860" y="4346170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Rozpoznať a meniť úroveň abstrakcie</a:t>
              </a:r>
              <a:endParaRPr lang="en-US" sz="1200" dirty="0"/>
            </a:p>
          </p:txBody>
        </p:sp>
      </p:grpSp>
      <p:grpSp>
        <p:nvGrpSpPr>
          <p:cNvPr id="45" name="Skupina 44"/>
          <p:cNvGrpSpPr/>
          <p:nvPr/>
        </p:nvGrpSpPr>
        <p:grpSpPr>
          <a:xfrm>
            <a:off x="3103260" y="1052323"/>
            <a:ext cx="1432932" cy="802583"/>
            <a:chOff x="1266860" y="4272858"/>
            <a:chExt cx="1432932" cy="802583"/>
          </a:xfrm>
        </p:grpSpPr>
        <p:sp>
          <p:nvSpPr>
            <p:cNvPr id="46" name="Ovál 45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BlokTextu 46"/>
            <p:cNvSpPr txBox="1"/>
            <p:nvPr/>
          </p:nvSpPr>
          <p:spPr>
            <a:xfrm>
              <a:off x="1266860" y="4346169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Rozpoznávať podobnosti medzi vecami</a:t>
              </a:r>
              <a:endParaRPr lang="en-US" sz="1200" dirty="0"/>
            </a:p>
          </p:txBody>
        </p:sp>
      </p:grpSp>
      <p:grpSp>
        <p:nvGrpSpPr>
          <p:cNvPr id="49" name="Skupina 48"/>
          <p:cNvGrpSpPr/>
          <p:nvPr/>
        </p:nvGrpSpPr>
        <p:grpSpPr>
          <a:xfrm>
            <a:off x="6221215" y="888325"/>
            <a:ext cx="1432932" cy="802583"/>
            <a:chOff x="1266860" y="4272858"/>
            <a:chExt cx="1432932" cy="802583"/>
          </a:xfrm>
        </p:grpSpPr>
        <p:sp>
          <p:nvSpPr>
            <p:cNvPr id="50" name="Ovál 49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BlokTextu 50"/>
            <p:cNvSpPr txBox="1"/>
            <p:nvPr/>
          </p:nvSpPr>
          <p:spPr>
            <a:xfrm>
              <a:off x="1266860" y="4530835"/>
              <a:ext cx="1432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Myslieť objektovo</a:t>
              </a:r>
              <a:endParaRPr lang="en-US" sz="1200" dirty="0"/>
            </a:p>
          </p:txBody>
        </p:sp>
      </p:grpSp>
      <p:grpSp>
        <p:nvGrpSpPr>
          <p:cNvPr id="52" name="Skupina 51"/>
          <p:cNvGrpSpPr/>
          <p:nvPr/>
        </p:nvGrpSpPr>
        <p:grpSpPr>
          <a:xfrm>
            <a:off x="6523444" y="1978345"/>
            <a:ext cx="1432932" cy="802583"/>
            <a:chOff x="1266860" y="4272858"/>
            <a:chExt cx="1432932" cy="802583"/>
          </a:xfrm>
        </p:grpSpPr>
        <p:sp>
          <p:nvSpPr>
            <p:cNvPr id="53" name="Ovál 52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BlokTextu 53"/>
            <p:cNvSpPr txBox="1"/>
            <p:nvPr/>
          </p:nvSpPr>
          <p:spPr>
            <a:xfrm>
              <a:off x="1266860" y="4438502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Myslieť </a:t>
              </a:r>
              <a:r>
                <a:rPr lang="sk-SK" sz="1200" dirty="0" err="1"/>
                <a:t>funkcionálne</a:t>
              </a:r>
              <a:endParaRPr lang="en-US" sz="1200" dirty="0"/>
            </a:p>
          </p:txBody>
        </p:sp>
      </p:grpSp>
      <p:grpSp>
        <p:nvGrpSpPr>
          <p:cNvPr id="55" name="Skupina 54"/>
          <p:cNvGrpSpPr/>
          <p:nvPr/>
        </p:nvGrpSpPr>
        <p:grpSpPr>
          <a:xfrm>
            <a:off x="6228184" y="2914449"/>
            <a:ext cx="1432932" cy="802583"/>
            <a:chOff x="1266860" y="4272858"/>
            <a:chExt cx="1432932" cy="802583"/>
          </a:xfrm>
        </p:grpSpPr>
        <p:sp>
          <p:nvSpPr>
            <p:cNvPr id="56" name="Ovál 55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BlokTextu 56"/>
            <p:cNvSpPr txBox="1"/>
            <p:nvPr/>
          </p:nvSpPr>
          <p:spPr>
            <a:xfrm>
              <a:off x="1266860" y="4438502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Overovať si predpoklady</a:t>
              </a:r>
              <a:endParaRPr lang="en-US" sz="1200" dirty="0"/>
            </a:p>
          </p:txBody>
        </p:sp>
      </p:grpSp>
      <p:grpSp>
        <p:nvGrpSpPr>
          <p:cNvPr id="58" name="Skupina 57"/>
          <p:cNvGrpSpPr/>
          <p:nvPr/>
        </p:nvGrpSpPr>
        <p:grpSpPr>
          <a:xfrm>
            <a:off x="1261934" y="1884586"/>
            <a:ext cx="1432932" cy="802583"/>
            <a:chOff x="1266860" y="4272858"/>
            <a:chExt cx="1432932" cy="802583"/>
          </a:xfrm>
        </p:grpSpPr>
        <p:sp>
          <p:nvSpPr>
            <p:cNvPr id="59" name="Ovál 58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BlokTextu 59"/>
            <p:cNvSpPr txBox="1"/>
            <p:nvPr/>
          </p:nvSpPr>
          <p:spPr>
            <a:xfrm>
              <a:off x="1266860" y="4438503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Rozpoznávať úzke hrdlá</a:t>
              </a:r>
              <a:endParaRPr lang="en-US" sz="1200" dirty="0"/>
            </a:p>
          </p:txBody>
        </p:sp>
      </p:grpSp>
      <p:grpSp>
        <p:nvGrpSpPr>
          <p:cNvPr id="61" name="Skupina 60"/>
          <p:cNvGrpSpPr/>
          <p:nvPr/>
        </p:nvGrpSpPr>
        <p:grpSpPr>
          <a:xfrm>
            <a:off x="7643726" y="1330273"/>
            <a:ext cx="1432932" cy="802583"/>
            <a:chOff x="1266860" y="4272858"/>
            <a:chExt cx="1432932" cy="802583"/>
          </a:xfrm>
        </p:grpSpPr>
        <p:sp>
          <p:nvSpPr>
            <p:cNvPr id="62" name="Ovál 61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3" name="BlokTextu 62"/>
            <p:cNvSpPr txBox="1"/>
            <p:nvPr/>
          </p:nvSpPr>
          <p:spPr>
            <a:xfrm>
              <a:off x="1266860" y="4438503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Zaujímať o iné oblasti poznania</a:t>
              </a:r>
              <a:endParaRPr lang="en-US" sz="1200" dirty="0"/>
            </a:p>
          </p:txBody>
        </p:sp>
      </p:grpSp>
      <p:grpSp>
        <p:nvGrpSpPr>
          <p:cNvPr id="64" name="Skupina 63"/>
          <p:cNvGrpSpPr/>
          <p:nvPr/>
        </p:nvGrpSpPr>
        <p:grpSpPr>
          <a:xfrm>
            <a:off x="1558455" y="759451"/>
            <a:ext cx="1432932" cy="802583"/>
            <a:chOff x="1266860" y="4272858"/>
            <a:chExt cx="1432932" cy="802583"/>
          </a:xfrm>
        </p:grpSpPr>
        <p:sp>
          <p:nvSpPr>
            <p:cNvPr id="65" name="Ovál 64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6" name="BlokTextu 65"/>
            <p:cNvSpPr txBox="1"/>
            <p:nvPr/>
          </p:nvSpPr>
          <p:spPr>
            <a:xfrm>
              <a:off x="1266860" y="4346169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Abstraktné myslenie </a:t>
              </a:r>
            </a:p>
            <a:p>
              <a:pPr algn="ctr"/>
              <a:r>
                <a:rPr lang="sk-SK" sz="1200" dirty="0"/>
                <a:t>(konská dávka)</a:t>
              </a:r>
              <a:endParaRPr lang="en-US" sz="1200" dirty="0"/>
            </a:p>
          </p:txBody>
        </p:sp>
      </p:grpSp>
      <p:grpSp>
        <p:nvGrpSpPr>
          <p:cNvPr id="67" name="Skupina 66"/>
          <p:cNvGrpSpPr/>
          <p:nvPr/>
        </p:nvGrpSpPr>
        <p:grpSpPr>
          <a:xfrm>
            <a:off x="4644597" y="813247"/>
            <a:ext cx="1432932" cy="802583"/>
            <a:chOff x="1266860" y="4272858"/>
            <a:chExt cx="1432932" cy="802583"/>
          </a:xfrm>
        </p:grpSpPr>
        <p:sp>
          <p:nvSpPr>
            <p:cNvPr id="68" name="Ovál 67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BlokTextu 68"/>
            <p:cNvSpPr txBox="1"/>
            <p:nvPr/>
          </p:nvSpPr>
          <p:spPr>
            <a:xfrm>
              <a:off x="1266860" y="4438502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Akceptovať mieru neistoty</a:t>
              </a:r>
              <a:endParaRPr lang="en-US" sz="1200" dirty="0"/>
            </a:p>
          </p:txBody>
        </p:sp>
      </p:grpSp>
      <p:grpSp>
        <p:nvGrpSpPr>
          <p:cNvPr id="70" name="Skupina 69"/>
          <p:cNvGrpSpPr/>
          <p:nvPr/>
        </p:nvGrpSpPr>
        <p:grpSpPr>
          <a:xfrm>
            <a:off x="7626958" y="2616309"/>
            <a:ext cx="1432932" cy="802583"/>
            <a:chOff x="1266860" y="4272858"/>
            <a:chExt cx="1432932" cy="802583"/>
          </a:xfrm>
        </p:grpSpPr>
        <p:sp>
          <p:nvSpPr>
            <p:cNvPr id="71" name="Ovál 70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2" name="BlokTextu 71"/>
            <p:cNvSpPr txBox="1"/>
            <p:nvPr/>
          </p:nvSpPr>
          <p:spPr>
            <a:xfrm>
              <a:off x="1266860" y="4438503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Rešpektovať ľudí iných profesií</a:t>
              </a:r>
              <a:endParaRPr lang="en-US" sz="1200" dirty="0"/>
            </a:p>
          </p:txBody>
        </p:sp>
      </p:grpSp>
      <p:grpSp>
        <p:nvGrpSpPr>
          <p:cNvPr id="73" name="Skupina 72"/>
          <p:cNvGrpSpPr/>
          <p:nvPr/>
        </p:nvGrpSpPr>
        <p:grpSpPr>
          <a:xfrm>
            <a:off x="5083284" y="2338385"/>
            <a:ext cx="1432932" cy="802583"/>
            <a:chOff x="1266860" y="4272858"/>
            <a:chExt cx="1432932" cy="802583"/>
          </a:xfrm>
        </p:grpSpPr>
        <p:sp>
          <p:nvSpPr>
            <p:cNvPr id="74" name="Ovál 73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BlokTextu 74"/>
            <p:cNvSpPr txBox="1"/>
            <p:nvPr/>
          </p:nvSpPr>
          <p:spPr>
            <a:xfrm>
              <a:off x="1266860" y="4438502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Opúšťať komfortnú zónu</a:t>
              </a:r>
              <a:endParaRPr lang="en-US" sz="1200" dirty="0"/>
            </a:p>
          </p:txBody>
        </p:sp>
      </p:grpSp>
      <p:grpSp>
        <p:nvGrpSpPr>
          <p:cNvPr id="76" name="Skupina 75"/>
          <p:cNvGrpSpPr/>
          <p:nvPr/>
        </p:nvGrpSpPr>
        <p:grpSpPr>
          <a:xfrm>
            <a:off x="81975" y="2508221"/>
            <a:ext cx="1432932" cy="802583"/>
            <a:chOff x="1266860" y="4272858"/>
            <a:chExt cx="1432932" cy="802583"/>
          </a:xfrm>
        </p:grpSpPr>
        <p:sp>
          <p:nvSpPr>
            <p:cNvPr id="77" name="Ovál 76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BlokTextu 77"/>
            <p:cNvSpPr txBox="1"/>
            <p:nvPr/>
          </p:nvSpPr>
          <p:spPr>
            <a:xfrm>
              <a:off x="1266860" y="4346169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Oddeľovať od seba to, čo spolu nesúvisí</a:t>
              </a:r>
              <a:endParaRPr lang="en-US" sz="1200" dirty="0"/>
            </a:p>
          </p:txBody>
        </p:sp>
      </p:grpSp>
      <p:grpSp>
        <p:nvGrpSpPr>
          <p:cNvPr id="79" name="Skupina 78"/>
          <p:cNvGrpSpPr/>
          <p:nvPr/>
        </p:nvGrpSpPr>
        <p:grpSpPr>
          <a:xfrm>
            <a:off x="302797" y="5775791"/>
            <a:ext cx="1432932" cy="802583"/>
            <a:chOff x="1266860" y="4272858"/>
            <a:chExt cx="1432932" cy="802583"/>
          </a:xfrm>
        </p:grpSpPr>
        <p:sp>
          <p:nvSpPr>
            <p:cNvPr id="80" name="Ovál 79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1" name="BlokTextu 80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Používať grafický program</a:t>
              </a:r>
              <a:endParaRPr lang="en-US" sz="1200" dirty="0"/>
            </a:p>
          </p:txBody>
        </p:sp>
      </p:grpSp>
      <p:grpSp>
        <p:nvGrpSpPr>
          <p:cNvPr id="82" name="Skupina 81"/>
          <p:cNvGrpSpPr/>
          <p:nvPr/>
        </p:nvGrpSpPr>
        <p:grpSpPr>
          <a:xfrm>
            <a:off x="2233351" y="3898374"/>
            <a:ext cx="1432932" cy="802583"/>
            <a:chOff x="1266860" y="4272858"/>
            <a:chExt cx="1432932" cy="802583"/>
          </a:xfrm>
        </p:grpSpPr>
        <p:sp>
          <p:nvSpPr>
            <p:cNvPr id="83" name="Ovál 82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4" name="BlokTextu 83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Navrhovať systémy</a:t>
              </a:r>
              <a:endParaRPr lang="en-US" sz="1200" dirty="0"/>
            </a:p>
          </p:txBody>
        </p:sp>
      </p:grpSp>
      <p:grpSp>
        <p:nvGrpSpPr>
          <p:cNvPr id="112" name="Skupina 111"/>
          <p:cNvGrpSpPr/>
          <p:nvPr/>
        </p:nvGrpSpPr>
        <p:grpSpPr>
          <a:xfrm>
            <a:off x="7603564" y="4963544"/>
            <a:ext cx="1432932" cy="802583"/>
            <a:chOff x="1266860" y="4272858"/>
            <a:chExt cx="1432932" cy="802583"/>
          </a:xfrm>
        </p:grpSpPr>
        <p:sp>
          <p:nvSpPr>
            <p:cNvPr id="113" name="Ovál 112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4" name="BlokTextu 113"/>
            <p:cNvSpPr txBox="1"/>
            <p:nvPr/>
          </p:nvSpPr>
          <p:spPr>
            <a:xfrm>
              <a:off x="1266860" y="4524509"/>
              <a:ext cx="1432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Prezentovať</a:t>
              </a:r>
              <a:endParaRPr lang="en-US" sz="1200" dirty="0"/>
            </a:p>
          </p:txBody>
        </p:sp>
      </p:grpSp>
      <p:grpSp>
        <p:nvGrpSpPr>
          <p:cNvPr id="115" name="Skupina 114"/>
          <p:cNvGrpSpPr/>
          <p:nvPr/>
        </p:nvGrpSpPr>
        <p:grpSpPr>
          <a:xfrm>
            <a:off x="2388836" y="5995983"/>
            <a:ext cx="1432932" cy="802583"/>
            <a:chOff x="1266860" y="4272858"/>
            <a:chExt cx="1432932" cy="802583"/>
          </a:xfrm>
        </p:grpSpPr>
        <p:sp>
          <p:nvSpPr>
            <p:cNvPr id="116" name="Ovál 115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7" name="BlokTextu 116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Starať sa o vlastné zariadenia</a:t>
              </a:r>
              <a:endParaRPr lang="en-US" sz="1200" dirty="0"/>
            </a:p>
          </p:txBody>
        </p:sp>
      </p:grpSp>
      <p:grpSp>
        <p:nvGrpSpPr>
          <p:cNvPr id="118" name="Skupina 117"/>
          <p:cNvGrpSpPr/>
          <p:nvPr/>
        </p:nvGrpSpPr>
        <p:grpSpPr>
          <a:xfrm>
            <a:off x="4721664" y="6001485"/>
            <a:ext cx="1432932" cy="802583"/>
            <a:chOff x="1266860" y="4272858"/>
            <a:chExt cx="1432932" cy="802583"/>
          </a:xfrm>
        </p:grpSpPr>
        <p:sp>
          <p:nvSpPr>
            <p:cNvPr id="119" name="Ovál 118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0" name="BlokTextu 119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Vysvetliť babke </a:t>
              </a:r>
            </a:p>
            <a:p>
              <a:pPr algn="ctr"/>
              <a:r>
                <a:rPr lang="sk-SK" sz="1200" dirty="0"/>
                <a:t>čo robíte</a:t>
              </a:r>
              <a:endParaRPr lang="en-US" sz="1200" dirty="0"/>
            </a:p>
          </p:txBody>
        </p:sp>
      </p:grpSp>
      <p:grpSp>
        <p:nvGrpSpPr>
          <p:cNvPr id="121" name="Skupina 120"/>
          <p:cNvGrpSpPr/>
          <p:nvPr/>
        </p:nvGrpSpPr>
        <p:grpSpPr>
          <a:xfrm>
            <a:off x="6065245" y="5092897"/>
            <a:ext cx="1432932" cy="802583"/>
            <a:chOff x="1266860" y="4272858"/>
            <a:chExt cx="1432932" cy="802583"/>
          </a:xfrm>
        </p:grpSpPr>
        <p:sp>
          <p:nvSpPr>
            <p:cNvPr id="122" name="Ovál 121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3" name="BlokTextu 122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Mať slovnú zásobu</a:t>
              </a:r>
              <a:endParaRPr lang="en-US" sz="1200" dirty="0"/>
            </a:p>
          </p:txBody>
        </p:sp>
      </p:grpSp>
      <p:grpSp>
        <p:nvGrpSpPr>
          <p:cNvPr id="149" name="Skupina 148"/>
          <p:cNvGrpSpPr/>
          <p:nvPr/>
        </p:nvGrpSpPr>
        <p:grpSpPr>
          <a:xfrm>
            <a:off x="155725" y="3932211"/>
            <a:ext cx="8710501" cy="2773502"/>
            <a:chOff x="155725" y="3932211"/>
            <a:chExt cx="8710501" cy="2773502"/>
          </a:xfrm>
        </p:grpSpPr>
        <p:sp>
          <p:nvSpPr>
            <p:cNvPr id="124" name="Ovál 123"/>
            <p:cNvSpPr/>
            <p:nvPr/>
          </p:nvSpPr>
          <p:spPr>
            <a:xfrm>
              <a:off x="1792268" y="4731025"/>
              <a:ext cx="725397" cy="382131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5" name="Ovál 124"/>
            <p:cNvSpPr/>
            <p:nvPr/>
          </p:nvSpPr>
          <p:spPr>
            <a:xfrm>
              <a:off x="5264910" y="5502272"/>
              <a:ext cx="675242" cy="372961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6" name="Ovál 125"/>
            <p:cNvSpPr/>
            <p:nvPr/>
          </p:nvSpPr>
          <p:spPr>
            <a:xfrm>
              <a:off x="4337258" y="6330547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7" name="Ovál 126"/>
            <p:cNvSpPr/>
            <p:nvPr/>
          </p:nvSpPr>
          <p:spPr>
            <a:xfrm>
              <a:off x="3922916" y="6436876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8" name="Ovál 127"/>
            <p:cNvSpPr/>
            <p:nvPr/>
          </p:nvSpPr>
          <p:spPr>
            <a:xfrm>
              <a:off x="4337258" y="6573560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9" name="Ovál 128"/>
            <p:cNvSpPr/>
            <p:nvPr/>
          </p:nvSpPr>
          <p:spPr>
            <a:xfrm>
              <a:off x="7099273" y="4816297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0" name="Ovál 129"/>
            <p:cNvSpPr/>
            <p:nvPr/>
          </p:nvSpPr>
          <p:spPr>
            <a:xfrm>
              <a:off x="7503061" y="5789411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1" name="Ovál 130"/>
            <p:cNvSpPr/>
            <p:nvPr/>
          </p:nvSpPr>
          <p:spPr>
            <a:xfrm>
              <a:off x="7991206" y="6040528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2" name="Ovál 131"/>
            <p:cNvSpPr/>
            <p:nvPr/>
          </p:nvSpPr>
          <p:spPr>
            <a:xfrm>
              <a:off x="8558887" y="5895480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Ovál 132"/>
            <p:cNvSpPr/>
            <p:nvPr/>
          </p:nvSpPr>
          <p:spPr>
            <a:xfrm>
              <a:off x="5310284" y="4607420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4" name="Ovál 133"/>
            <p:cNvSpPr/>
            <p:nvPr/>
          </p:nvSpPr>
          <p:spPr>
            <a:xfrm>
              <a:off x="3611542" y="4720866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5" name="Ovál 134"/>
            <p:cNvSpPr/>
            <p:nvPr/>
          </p:nvSpPr>
          <p:spPr>
            <a:xfrm>
              <a:off x="2025258" y="6146974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6" name="Ovál 135"/>
            <p:cNvSpPr/>
            <p:nvPr/>
          </p:nvSpPr>
          <p:spPr>
            <a:xfrm>
              <a:off x="1743757" y="6386132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7" name="Ovál 136"/>
            <p:cNvSpPr/>
            <p:nvPr/>
          </p:nvSpPr>
          <p:spPr>
            <a:xfrm>
              <a:off x="1396042" y="4862293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Ovál 137"/>
            <p:cNvSpPr/>
            <p:nvPr/>
          </p:nvSpPr>
          <p:spPr>
            <a:xfrm>
              <a:off x="3087057" y="5621547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9" name="Ovál 138"/>
            <p:cNvSpPr/>
            <p:nvPr/>
          </p:nvSpPr>
          <p:spPr>
            <a:xfrm>
              <a:off x="311252" y="4646494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0" name="Ovál 139"/>
            <p:cNvSpPr/>
            <p:nvPr/>
          </p:nvSpPr>
          <p:spPr>
            <a:xfrm>
              <a:off x="155725" y="4310265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1" name="Ovál 140"/>
            <p:cNvSpPr/>
            <p:nvPr/>
          </p:nvSpPr>
          <p:spPr>
            <a:xfrm>
              <a:off x="307879" y="4021765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2" name="Ovál 141"/>
            <p:cNvSpPr/>
            <p:nvPr/>
          </p:nvSpPr>
          <p:spPr>
            <a:xfrm>
              <a:off x="3017833" y="4774294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3" name="Ovál 142"/>
            <p:cNvSpPr/>
            <p:nvPr/>
          </p:nvSpPr>
          <p:spPr>
            <a:xfrm>
              <a:off x="5388940" y="4014145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4" name="Ovál 143"/>
            <p:cNvSpPr/>
            <p:nvPr/>
          </p:nvSpPr>
          <p:spPr>
            <a:xfrm>
              <a:off x="7036259" y="4076030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5" name="Ovál 144"/>
            <p:cNvSpPr/>
            <p:nvPr/>
          </p:nvSpPr>
          <p:spPr>
            <a:xfrm>
              <a:off x="7449894" y="3932211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6" name="Skupina 145"/>
          <p:cNvGrpSpPr/>
          <p:nvPr/>
        </p:nvGrpSpPr>
        <p:grpSpPr>
          <a:xfrm>
            <a:off x="3923928" y="2924944"/>
            <a:ext cx="1432932" cy="802583"/>
            <a:chOff x="1266860" y="4272858"/>
            <a:chExt cx="1432932" cy="802583"/>
          </a:xfrm>
        </p:grpSpPr>
        <p:sp>
          <p:nvSpPr>
            <p:cNvPr id="147" name="Ovál 146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8" name="BlokTextu 147"/>
            <p:cNvSpPr txBox="1"/>
            <p:nvPr/>
          </p:nvSpPr>
          <p:spPr>
            <a:xfrm>
              <a:off x="1266860" y="4438503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Dopredu počítať </a:t>
              </a:r>
            </a:p>
            <a:p>
              <a:pPr algn="ctr"/>
              <a:r>
                <a:rPr lang="sk-SK" sz="1200" dirty="0"/>
                <a:t>s chybami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04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CB08ED-5CB9-42D7-A146-D356F5C4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1700808"/>
            <a:ext cx="8856984" cy="1143000"/>
          </a:xfrm>
        </p:spPr>
        <p:txBody>
          <a:bodyPr>
            <a:normAutofit/>
          </a:bodyPr>
          <a:lstStyle/>
          <a:p>
            <a:r>
              <a:rPr lang="sk-SK" sz="2600" dirty="0"/>
              <a:t>To všetko na tomto predmete samozrejme </a:t>
            </a:r>
            <a:r>
              <a:rPr lang="sk-SK" sz="2600" dirty="0">
                <a:solidFill>
                  <a:srgbClr val="FF0000"/>
                </a:solidFill>
              </a:rPr>
              <a:t>nestihneme.</a:t>
            </a:r>
            <a:endParaRPr lang="en-US" sz="26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93A86AE-3A6F-48CC-9763-D3C11C9A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12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5DC8D310-46DF-47EE-A5E1-DE6671B6C5E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027038E9-0437-4D38-99E4-F64CAD523651}"/>
              </a:ext>
            </a:extLst>
          </p:cNvPr>
          <p:cNvSpPr txBox="1">
            <a:spLocks/>
          </p:cNvSpPr>
          <p:nvPr/>
        </p:nvSpPr>
        <p:spPr>
          <a:xfrm>
            <a:off x="143508" y="3356992"/>
            <a:ext cx="88569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sz="2600" dirty="0"/>
              <a:t>Dostanete však šancu </a:t>
            </a:r>
            <a:r>
              <a:rPr lang="sk-SK" sz="2600" dirty="0">
                <a:solidFill>
                  <a:srgbClr val="00B050"/>
                </a:solidFill>
              </a:rPr>
              <a:t>zorientovať sa</a:t>
            </a:r>
            <a:r>
              <a:rPr lang="sk-SK" sz="2600" dirty="0"/>
              <a:t> a ujasniť si, </a:t>
            </a:r>
          </a:p>
          <a:p>
            <a:r>
              <a:rPr lang="sk-SK" sz="2600" dirty="0"/>
              <a:t>o čo by ste sa štúdiom mali snažiť.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741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Mimochodom...</a:t>
            </a:r>
            <a:br>
              <a:rPr lang="sk-SK" dirty="0"/>
            </a:br>
            <a:r>
              <a:rPr lang="en-US" dirty="0" err="1"/>
              <a:t>Nemus</a:t>
            </a:r>
            <a:r>
              <a:rPr lang="sk-SK" dirty="0" err="1"/>
              <a:t>íte</a:t>
            </a:r>
            <a:r>
              <a:rPr lang="sk-SK" dirty="0"/>
              <a:t> a ani nemôžete byť dobrí vo všetkom</a:t>
            </a:r>
            <a:r>
              <a:rPr lang="en-US" dirty="0"/>
              <a:t>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Niektorí ľudia dobre </a:t>
            </a:r>
            <a:r>
              <a:rPr lang="sk-SK" dirty="0">
                <a:solidFill>
                  <a:srgbClr val="00B050"/>
                </a:solidFill>
              </a:rPr>
              <a:t>identifikujú chyby</a:t>
            </a:r>
          </a:p>
          <a:p>
            <a:r>
              <a:rPr lang="sk-SK" dirty="0"/>
              <a:t>Niektorí vynikajú v ich </a:t>
            </a:r>
            <a:r>
              <a:rPr lang="sk-SK" dirty="0">
                <a:solidFill>
                  <a:srgbClr val="00B050"/>
                </a:solidFill>
              </a:rPr>
              <a:t>riešení</a:t>
            </a:r>
          </a:p>
          <a:p>
            <a:r>
              <a:rPr lang="sk-SK" dirty="0"/>
              <a:t>Niektorí navrhujú </a:t>
            </a:r>
            <a:r>
              <a:rPr lang="sk-SK" dirty="0">
                <a:solidFill>
                  <a:srgbClr val="00B050"/>
                </a:solidFill>
              </a:rPr>
              <a:t>efektívne algoritmy</a:t>
            </a:r>
          </a:p>
          <a:p>
            <a:r>
              <a:rPr lang="sk-SK" dirty="0"/>
              <a:t>Niektorí majú dar na </a:t>
            </a:r>
            <a:r>
              <a:rPr lang="sk-SK" dirty="0">
                <a:solidFill>
                  <a:srgbClr val="00B050"/>
                </a:solidFill>
              </a:rPr>
              <a:t>tvorbu čitateľného a dobre udržiavateľného kódu</a:t>
            </a:r>
          </a:p>
          <a:p>
            <a:r>
              <a:rPr lang="sk-SK" dirty="0"/>
              <a:t>Niektorí majú </a:t>
            </a:r>
            <a:r>
              <a:rPr lang="sk-SK" dirty="0">
                <a:solidFill>
                  <a:srgbClr val="00B050"/>
                </a:solidFill>
              </a:rPr>
              <a:t>ťah na bránu</a:t>
            </a:r>
            <a:r>
              <a:rPr lang="sk-SK" dirty="0"/>
              <a:t> a dodajú rýchlo funkcionalitu</a:t>
            </a:r>
          </a:p>
          <a:p>
            <a:r>
              <a:rPr lang="sk-SK" dirty="0"/>
              <a:t>Niektorí </a:t>
            </a:r>
            <a:r>
              <a:rPr lang="sk-SK" dirty="0">
                <a:solidFill>
                  <a:srgbClr val="00B050"/>
                </a:solidFill>
              </a:rPr>
              <a:t>sa vedia ozvať </a:t>
            </a:r>
            <a:r>
              <a:rPr lang="sk-SK" dirty="0"/>
              <a:t>keď treba, zatlačiť keď treba</a:t>
            </a:r>
          </a:p>
          <a:p>
            <a:r>
              <a:rPr lang="sk-SK" dirty="0"/>
              <a:t>Niektorí majú intuíciu na </a:t>
            </a:r>
            <a:r>
              <a:rPr lang="sk-SK" dirty="0">
                <a:solidFill>
                  <a:srgbClr val="00B050"/>
                </a:solidFill>
              </a:rPr>
              <a:t>riziká</a:t>
            </a:r>
          </a:p>
          <a:p>
            <a:r>
              <a:rPr lang="sk-SK" dirty="0"/>
              <a:t>Niektorí sú </a:t>
            </a:r>
            <a:r>
              <a:rPr lang="sk-SK" dirty="0">
                <a:solidFill>
                  <a:srgbClr val="00B050"/>
                </a:solidFill>
              </a:rPr>
              <a:t>kreatívni</a:t>
            </a:r>
            <a:r>
              <a:rPr lang="sk-SK" dirty="0"/>
              <a:t>, a iní vôbec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13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2389AC64-9DE2-4992-8FFE-CEDEE86964F4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7A1-9508-4075-8987-35CF8B2B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Organizácia predmetu (informácie):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1538-CE36-473D-BAF0-5CAA2EC0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dirty="0"/>
              <a:t>Všetko dôležité </a:t>
            </a:r>
            <a:r>
              <a:rPr lang="sk-SK" dirty="0" err="1"/>
              <a:t>info</a:t>
            </a:r>
            <a:r>
              <a:rPr lang="sk-SK" dirty="0"/>
              <a:t> nájdete na </a:t>
            </a:r>
            <a:r>
              <a:rPr lang="en-US" dirty="0">
                <a:hlinkClick r:id="rId3"/>
              </a:rPr>
              <a:t>fiit.sk/~</a:t>
            </a:r>
            <a:r>
              <a:rPr lang="en-US" dirty="0" err="1">
                <a:hlinkClick r:id="rId3"/>
              </a:rPr>
              <a:t>jsimko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mip</a:t>
            </a:r>
            <a:r>
              <a:rPr lang="en-US" dirty="0">
                <a:hlinkClick r:id="rId3"/>
              </a:rPr>
              <a:t>/</a:t>
            </a:r>
            <a:endParaRPr lang="sk-SK" dirty="0"/>
          </a:p>
          <a:p>
            <a:endParaRPr lang="sk-SK" dirty="0"/>
          </a:p>
          <a:p>
            <a:r>
              <a:rPr lang="sk-SK" dirty="0"/>
              <a:t>Na komunikáciu ohľadom predmetu používajte:</a:t>
            </a:r>
          </a:p>
          <a:p>
            <a:r>
              <a:rPr lang="sk-SK" dirty="0"/>
              <a:t>	</a:t>
            </a:r>
            <a:r>
              <a:rPr lang="sk-SK" dirty="0" err="1"/>
              <a:t>Askalot</a:t>
            </a:r>
            <a:r>
              <a:rPr lang="sk-SK" dirty="0"/>
              <a:t> </a:t>
            </a:r>
            <a:r>
              <a:rPr lang="sk-SK" dirty="0">
                <a:hlinkClick r:id="rId4" action="ppaction://hlinkfile"/>
              </a:rPr>
              <a:t>askalot.fiit.stuba.sk</a:t>
            </a:r>
            <a:endParaRPr lang="sk-SK" dirty="0"/>
          </a:p>
          <a:p>
            <a:r>
              <a:rPr lang="sk-SK" dirty="0"/>
              <a:t>	</a:t>
            </a:r>
            <a:r>
              <a:rPr lang="sk-SK" dirty="0" err="1"/>
              <a:t>Spätnoväzobný</a:t>
            </a:r>
            <a:r>
              <a:rPr lang="sk-SK" dirty="0"/>
              <a:t> dotazník </a:t>
            </a:r>
            <a:r>
              <a:rPr lang="en-US" dirty="0">
                <a:solidFill>
                  <a:srgbClr val="0070C0"/>
                </a:solidFill>
                <a:hlinkClick r:id="rId5" action="ppaction://hlinkfile"/>
              </a:rPr>
              <a:t>b</a:t>
            </a:r>
            <a:r>
              <a:rPr lang="sk-SK" dirty="0">
                <a:solidFill>
                  <a:srgbClr val="0070C0"/>
                </a:solidFill>
                <a:hlinkClick r:id="rId5" action="ppaction://hlinkfile"/>
              </a:rPr>
              <a:t>it.ly</a:t>
            </a:r>
            <a:r>
              <a:rPr lang="en-US" dirty="0">
                <a:solidFill>
                  <a:srgbClr val="0070C0"/>
                </a:solidFill>
                <a:hlinkClick r:id="rId5" action="ppaction://hlinkfile"/>
              </a:rPr>
              <a:t>/</a:t>
            </a:r>
            <a:r>
              <a:rPr lang="en-US" dirty="0" err="1">
                <a:solidFill>
                  <a:srgbClr val="0070C0"/>
                </a:solidFill>
                <a:hlinkClick r:id="rId5" action="ppaction://hlinkfile"/>
              </a:rPr>
              <a:t>mip-dotaznik</a:t>
            </a:r>
            <a:endParaRPr lang="sk-SK" dirty="0"/>
          </a:p>
          <a:p>
            <a:r>
              <a:rPr lang="sk-SK" dirty="0"/>
              <a:t>	Osobnú komunikáciu</a:t>
            </a:r>
          </a:p>
          <a:p>
            <a:r>
              <a:rPr lang="sk-SK" dirty="0"/>
              <a:t>	(e-mail čo najmenej)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C8CDE-4DD7-429D-B360-A413034B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14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36B3313F-3D04-44DC-B923-9C491CCC46F2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7A1-9508-4075-8987-35CF8B2B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Organizácia predmetu (cvičenia a projekty):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1538-CE36-473D-BAF0-5CAA2EC0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Cvičenie každé dva týždne (podľa rozvrhu)</a:t>
            </a:r>
          </a:p>
          <a:p>
            <a:endParaRPr lang="sk-SK" dirty="0"/>
          </a:p>
          <a:p>
            <a:r>
              <a:rPr lang="sk-SK" dirty="0"/>
              <a:t>Praktickou náplňou predmetu budú projekty:</a:t>
            </a:r>
          </a:p>
          <a:p>
            <a:r>
              <a:rPr lang="sk-SK" dirty="0"/>
              <a:t>	Úvodné </a:t>
            </a:r>
            <a:r>
              <a:rPr lang="sk-SK" dirty="0" err="1"/>
              <a:t>minizadanie</a:t>
            </a:r>
            <a:r>
              <a:rPr lang="en-US" dirty="0"/>
              <a:t> (5b)</a:t>
            </a:r>
            <a:endParaRPr lang="sk-SK" dirty="0"/>
          </a:p>
          <a:p>
            <a:r>
              <a:rPr lang="sk-SK" dirty="0"/>
              <a:t>	</a:t>
            </a:r>
            <a:r>
              <a:rPr lang="sk-SK" dirty="0" err="1"/>
              <a:t>LaTeX</a:t>
            </a:r>
            <a:r>
              <a:rPr lang="en-US" dirty="0"/>
              <a:t> (25b)</a:t>
            </a:r>
            <a:endParaRPr lang="sk-SK" dirty="0"/>
          </a:p>
          <a:p>
            <a:r>
              <a:rPr lang="sk-SK" dirty="0"/>
              <a:t>	Prezentácia</a:t>
            </a:r>
            <a:r>
              <a:rPr lang="en-US" dirty="0"/>
              <a:t> (20b)</a:t>
            </a:r>
            <a:endParaRPr lang="sk-SK" dirty="0"/>
          </a:p>
          <a:p>
            <a:r>
              <a:rPr lang="en-US" dirty="0"/>
              <a:t> </a:t>
            </a:r>
            <a:r>
              <a:rPr lang="sk-SK" dirty="0"/>
              <a:t>	Esej</a:t>
            </a:r>
            <a:r>
              <a:rPr lang="en-US" dirty="0"/>
              <a:t> (20b)</a:t>
            </a:r>
            <a:endParaRPr lang="sk-SK" dirty="0"/>
          </a:p>
          <a:p>
            <a:r>
              <a:rPr lang="sk-SK" dirty="0"/>
              <a:t>	Git</a:t>
            </a:r>
            <a:r>
              <a:rPr lang="en-US" dirty="0"/>
              <a:t>+</a:t>
            </a:r>
            <a:r>
              <a:rPr lang="en-US" dirty="0" err="1"/>
              <a:t>Refaktoring</a:t>
            </a:r>
            <a:r>
              <a:rPr lang="en-US" dirty="0"/>
              <a:t> (30b)</a:t>
            </a:r>
            <a:endParaRPr lang="sk-SK" dirty="0"/>
          </a:p>
          <a:p>
            <a:endParaRPr lang="sk-SK" dirty="0"/>
          </a:p>
          <a:p>
            <a:r>
              <a:rPr lang="sk-SK" dirty="0"/>
              <a:t>Zadania sú zverejnené, preštudujte si ich</a:t>
            </a:r>
          </a:p>
          <a:p>
            <a:endParaRPr lang="sk-SK" dirty="0"/>
          </a:p>
          <a:p>
            <a:r>
              <a:rPr lang="sk-SK" dirty="0"/>
              <a:t>Pripravte sa na termíny odovzdaní </a:t>
            </a:r>
          </a:p>
          <a:p>
            <a:r>
              <a:rPr lang="sk-SK" dirty="0"/>
              <a:t>	(taktiež zverejnené)</a:t>
            </a:r>
          </a:p>
          <a:p>
            <a:r>
              <a:rPr lang="sk-SK" dirty="0"/>
              <a:t>	(každé dva týždne)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C8CDE-4DD7-429D-B360-A413034B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15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4627DC00-F25F-4A47-BE22-D6A408CE5854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5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7A1-9508-4075-8987-35CF8B2B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Organizácia predmetu (prednášky):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1538-CE36-473D-BAF0-5CAA2EC0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dirty="0"/>
              <a:t>Prednáška každý štvrtok o 16:00</a:t>
            </a:r>
          </a:p>
          <a:p>
            <a:r>
              <a:rPr lang="sk-SK" dirty="0"/>
              <a:t>	Vždy po prednáške pošlem mail (</a:t>
            </a:r>
            <a:r>
              <a:rPr lang="sk-SK" dirty="0" err="1"/>
              <a:t>slajdy</a:t>
            </a:r>
            <a:r>
              <a:rPr lang="sk-SK" dirty="0"/>
              <a:t>)</a:t>
            </a:r>
          </a:p>
          <a:p>
            <a:r>
              <a:rPr lang="sk-SK" dirty="0"/>
              <a:t>	Mail vám príde aj pred prednáškou</a:t>
            </a:r>
          </a:p>
          <a:p>
            <a:r>
              <a:rPr lang="sk-SK" dirty="0"/>
              <a:t>	12 prednášok</a:t>
            </a:r>
          </a:p>
          <a:p>
            <a:endParaRPr lang="sk-SK" dirty="0"/>
          </a:p>
          <a:p>
            <a:r>
              <a:rPr lang="sk-SK" dirty="0"/>
              <a:t>Po prednáške budú bývať </a:t>
            </a:r>
            <a:r>
              <a:rPr lang="sk-SK" dirty="0">
                <a:solidFill>
                  <a:srgbClr val="00B050"/>
                </a:solidFill>
              </a:rPr>
              <a:t>akcie pre vás</a:t>
            </a:r>
          </a:p>
          <a:p>
            <a:r>
              <a:rPr lang="sk-SK" dirty="0"/>
              <a:t>	(cca vždy na hodinu)</a:t>
            </a:r>
          </a:p>
          <a:p>
            <a:r>
              <a:rPr lang="sk-SK" dirty="0"/>
              <a:t>	prednášky, diskusie, ...</a:t>
            </a:r>
          </a:p>
          <a:p>
            <a:r>
              <a:rPr lang="sk-SK" dirty="0"/>
              <a:t>	rôzne témy (štúdium, osobný rozvoj, </a:t>
            </a:r>
            <a:r>
              <a:rPr lang="sk-SK" dirty="0" err="1"/>
              <a:t>fun</a:t>
            </a:r>
            <a:r>
              <a:rPr lang="sk-SK" dirty="0"/>
              <a:t>...)</a:t>
            </a:r>
          </a:p>
          <a:p>
            <a:r>
              <a:rPr lang="sk-SK" sz="3200" dirty="0">
                <a:solidFill>
                  <a:srgbClr val="00B050"/>
                </a:solidFill>
              </a:rPr>
              <a:t> DNES: Marián Šimko: ako sa učiť na VŠ</a:t>
            </a:r>
            <a:endParaRPr lang="sk-SK" sz="2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C8CDE-4DD7-429D-B360-A413034B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16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5EB4951F-8813-4C03-A694-B303F26B9692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7A1-9508-4075-8987-35CF8B2B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Organizácia predmetu (materiály):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1538-CE36-473D-BAF0-5CAA2EC0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25144"/>
          </a:xfrm>
        </p:spPr>
        <p:txBody>
          <a:bodyPr>
            <a:normAutofit/>
          </a:bodyPr>
          <a:lstStyle/>
          <a:p>
            <a:r>
              <a:rPr lang="sk-SK" dirty="0"/>
              <a:t>Na webe predmetu sú materiály </a:t>
            </a:r>
            <a:br>
              <a:rPr lang="sk-SK" dirty="0"/>
            </a:br>
            <a:r>
              <a:rPr lang="sk-SK" dirty="0"/>
              <a:t>(vlastnej aj cudzej produkcie):</a:t>
            </a:r>
          </a:p>
          <a:p>
            <a:endParaRPr lang="sk-SK" dirty="0"/>
          </a:p>
          <a:p>
            <a:r>
              <a:rPr lang="sk-SK" sz="2000" dirty="0">
                <a:solidFill>
                  <a:srgbClr val="00B050"/>
                </a:solidFill>
              </a:rPr>
              <a:t>	Tutoriály k </a:t>
            </a:r>
            <a:r>
              <a:rPr lang="sk-SK" sz="2000" dirty="0" err="1">
                <a:solidFill>
                  <a:srgbClr val="00B050"/>
                </a:solidFill>
              </a:rPr>
              <a:t>LaTeX</a:t>
            </a:r>
            <a:r>
              <a:rPr lang="sk-SK" sz="2000" dirty="0">
                <a:solidFill>
                  <a:srgbClr val="00B050"/>
                </a:solidFill>
              </a:rPr>
              <a:t> a Git </a:t>
            </a:r>
            <a:r>
              <a:rPr lang="sk-SK" sz="2000" dirty="0"/>
              <a:t>(projekty 1 a 4)</a:t>
            </a:r>
          </a:p>
          <a:p>
            <a:r>
              <a:rPr lang="sk-SK" sz="2000" dirty="0"/>
              <a:t>		Ten k </a:t>
            </a:r>
            <a:r>
              <a:rPr lang="sk-SK" sz="2000" dirty="0" err="1"/>
              <a:t>LaTeXu</a:t>
            </a:r>
            <a:r>
              <a:rPr lang="sk-SK" sz="2000" dirty="0"/>
              <a:t> by ste mali začať pozerať ASAP</a:t>
            </a:r>
          </a:p>
          <a:p>
            <a:endParaRPr lang="sk-SK" sz="2000" dirty="0"/>
          </a:p>
          <a:p>
            <a:r>
              <a:rPr lang="sk-SK" sz="2000" dirty="0"/>
              <a:t>	Kvalitné knihy o prezentovaní a písaní (projekty 2 a 3)</a:t>
            </a:r>
          </a:p>
          <a:p>
            <a:endParaRPr lang="sk-SK" sz="2000" dirty="0"/>
          </a:p>
          <a:p>
            <a:r>
              <a:rPr lang="sk-SK" sz="2000" dirty="0"/>
              <a:t>	Ďalšia podnetná literatúra a články</a:t>
            </a:r>
          </a:p>
          <a:p>
            <a:endParaRPr lang="sk-SK" sz="2000" dirty="0"/>
          </a:p>
          <a:p>
            <a:r>
              <a:rPr lang="sk-SK" sz="2000" dirty="0"/>
              <a:t>	Podcasty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C8CDE-4DD7-429D-B360-A413034B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17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5EB4951F-8813-4C03-A694-B303F26B9692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EAB2-5B91-4937-B758-58EF23C1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80" y="2204864"/>
            <a:ext cx="8229600" cy="3096344"/>
          </a:xfrm>
        </p:spPr>
        <p:txBody>
          <a:bodyPr>
            <a:normAutofit/>
          </a:bodyPr>
          <a:lstStyle/>
          <a:p>
            <a:r>
              <a:rPr lang="sk-SK" dirty="0"/>
              <a:t>Otázky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sk-SK" sz="2000" i="1" dirty="0"/>
              <a:t>A</a:t>
            </a:r>
            <a:r>
              <a:rPr lang="en-US" sz="2000" i="1" dirty="0"/>
              <a:t>k v</a:t>
            </a:r>
            <a:r>
              <a:rPr lang="sk-SK" sz="2000" i="1" dirty="0" err="1"/>
              <a:t>ám</a:t>
            </a:r>
            <a:r>
              <a:rPr lang="sk-SK" sz="2000" i="1" dirty="0"/>
              <a:t> niečo vŕta v hlave, </a:t>
            </a:r>
            <a:br>
              <a:rPr lang="sk-SK" sz="2000" i="1" dirty="0"/>
            </a:br>
            <a:r>
              <a:rPr lang="sk-SK" sz="2000" i="1" dirty="0"/>
              <a:t>zoberte jed na to, že to vŕta aspoň polovici auly. </a:t>
            </a:r>
            <a:br>
              <a:rPr lang="sk-SK" sz="2000" i="1" dirty="0"/>
            </a:br>
            <a:br>
              <a:rPr lang="sk-SK" sz="2000" i="1" dirty="0"/>
            </a:br>
            <a:r>
              <a:rPr lang="sk-SK" sz="2000" i="1" dirty="0"/>
              <a:t>(tá druhá spravidla ešte nevie, že by jej to malo vŕtať)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6E74-7103-4D73-B8AB-AA4A8E00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187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</a:t>
            </a:r>
            <a:r>
              <a:rPr lang="sk-SK" dirty="0" err="1"/>
              <a:t>LaTeX</a:t>
            </a:r>
            <a:r>
              <a:rPr lang="sk-SK" dirty="0"/>
              <a:t>? </a:t>
            </a:r>
            <a:r>
              <a:rPr lang="sk-SK" sz="2000" dirty="0">
                <a:solidFill>
                  <a:schemeClr val="bg1">
                    <a:lumMod val="65000"/>
                  </a:schemeClr>
                </a:solidFill>
              </a:rPr>
              <a:t>(prvé zadanie)</a:t>
            </a:r>
            <a:endParaRPr lang="sk-SK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Nástroj na tvorbu dokumentov, ktorý vyzerá ako programovací jazyk</a:t>
            </a:r>
            <a:endParaRPr lang="en-US" dirty="0"/>
          </a:p>
          <a:p>
            <a:endParaRPr lang="en-US" dirty="0"/>
          </a:p>
          <a:p>
            <a:endParaRPr lang="sk-SK" dirty="0"/>
          </a:p>
        </p:txBody>
      </p:sp>
      <p:sp>
        <p:nvSpPr>
          <p:cNvPr id="4" name="Zástupný symbol päty 4">
            <a:extLst>
              <a:ext uri="{FF2B5EF4-FFF2-40B4-BE49-F238E27FC236}">
                <a16:creationId xmlns:a16="http://schemas.microsoft.com/office/drawing/2014/main" id="{5AB780D7-F8EF-4306-991F-DAE24A126A6A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2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90864" cy="1143000"/>
          </a:xfrm>
        </p:spPr>
        <p:txBody>
          <a:bodyPr>
            <a:normAutofit/>
          </a:bodyPr>
          <a:lstStyle/>
          <a:p>
            <a:r>
              <a:rPr lang="sk-SK" sz="4800" dirty="0"/>
              <a:t>Jakub Šimko</a:t>
            </a:r>
            <a:endParaRPr lang="en-US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0" y="274639"/>
            <a:ext cx="3143200" cy="170513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err="1"/>
              <a:t>na</a:t>
            </a:r>
            <a:r>
              <a:rPr lang="en-US" u="sng" dirty="0"/>
              <a:t> </a:t>
            </a:r>
            <a:r>
              <a:rPr lang="sk-SK" u="sng" dirty="0"/>
              <a:t>FIIT od</a:t>
            </a:r>
            <a:r>
              <a:rPr lang="en-US" u="sng" dirty="0"/>
              <a:t> </a:t>
            </a:r>
            <a:r>
              <a:rPr lang="en-US" u="sng" dirty="0" err="1"/>
              <a:t>roku</a:t>
            </a:r>
            <a:r>
              <a:rPr lang="sk-SK" u="sng" dirty="0"/>
              <a:t> 2005</a:t>
            </a:r>
          </a:p>
          <a:p>
            <a:r>
              <a:rPr lang="sk-SK" dirty="0"/>
              <a:t>2008 – Bc.</a:t>
            </a:r>
          </a:p>
          <a:p>
            <a:r>
              <a:rPr lang="sk-SK" dirty="0"/>
              <a:t>2010 – Ing.</a:t>
            </a:r>
          </a:p>
          <a:p>
            <a:r>
              <a:rPr lang="sk-SK" dirty="0"/>
              <a:t>2013 – PhD.</a:t>
            </a:r>
          </a:p>
          <a:p>
            <a:r>
              <a:rPr lang="sk-SK" dirty="0"/>
              <a:t>2019 – doc.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</a:t>
            </a:fld>
            <a:endParaRPr lang="sk-SK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578588"/>
            <a:ext cx="41148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hlinkClick r:id="rId3"/>
              </a:rPr>
              <a:t>j</a:t>
            </a:r>
            <a:r>
              <a:rPr lang="sk-SK" dirty="0" err="1">
                <a:hlinkClick r:id="rId3"/>
              </a:rPr>
              <a:t>akub.simko</a:t>
            </a:r>
            <a:r>
              <a:rPr lang="en-US" dirty="0">
                <a:hlinkClick r:id="rId3"/>
              </a:rPr>
              <a:t>@stuba.sk</a:t>
            </a:r>
            <a:endParaRPr lang="en-US" dirty="0"/>
          </a:p>
          <a:p>
            <a:r>
              <a:rPr lang="sk-SK" dirty="0"/>
              <a:t>miestnosť 4.</a:t>
            </a:r>
            <a:r>
              <a:rPr lang="en-US" dirty="0"/>
              <a:t>29</a:t>
            </a:r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0" y="3114460"/>
            <a:ext cx="3041575" cy="1090706"/>
          </a:xfrm>
          <a:prstGeom prst="rect">
            <a:avLst/>
          </a:prstGeom>
        </p:spPr>
      </p:pic>
      <p:pic>
        <p:nvPicPr>
          <p:cNvPr id="1026" name="Picture 2" descr="UXI.sk – User eXperience and Interaction Research Gro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6" y="4676954"/>
            <a:ext cx="2476274" cy="122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ástupný symbol obsahu 2"/>
          <p:cNvSpPr txBox="1">
            <a:spLocks/>
          </p:cNvSpPr>
          <p:nvPr/>
        </p:nvSpPr>
        <p:spPr>
          <a:xfrm>
            <a:off x="5029200" y="4432792"/>
            <a:ext cx="4114800" cy="199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u="sng" dirty="0"/>
              <a:t>Výskumné zameranie: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/>
              <a:t>Analýza správania používateľov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 err="1"/>
              <a:t>Eye</a:t>
            </a:r>
            <a:r>
              <a:rPr lang="sk-SK" sz="1800" dirty="0"/>
              <a:t> </a:t>
            </a:r>
            <a:r>
              <a:rPr lang="sk-SK" sz="1800" dirty="0" err="1"/>
              <a:t>tracking</a:t>
            </a:r>
            <a:endParaRPr lang="sk-SK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/>
              <a:t>Šírenie </a:t>
            </a:r>
            <a:r>
              <a:rPr lang="sk-SK" sz="1800" dirty="0" err="1"/>
              <a:t>fake</a:t>
            </a:r>
            <a:r>
              <a:rPr lang="sk-SK" sz="1800" dirty="0"/>
              <a:t> </a:t>
            </a:r>
            <a:r>
              <a:rPr lang="sk-SK" sz="1800" dirty="0" err="1"/>
              <a:t>news</a:t>
            </a:r>
            <a:endParaRPr lang="sk-SK" sz="1800" dirty="0"/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5029200" y="2060848"/>
            <a:ext cx="4114800" cy="21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u="sng" dirty="0"/>
              <a:t>Výučba: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900" dirty="0"/>
              <a:t>Princípy a manažment softvérového inžinierstva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900" dirty="0"/>
              <a:t>Tímové projekty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900" dirty="0"/>
              <a:t>Metodológia výskumu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900" dirty="0"/>
              <a:t>Osobný rozvoj</a:t>
            </a:r>
          </a:p>
        </p:txBody>
      </p:sp>
      <p:pic>
        <p:nvPicPr>
          <p:cNvPr id="6" name="Picture 2" descr="No automatic alt text available.">
            <a:extLst>
              <a:ext uri="{FF2B5EF4-FFF2-40B4-BE49-F238E27FC236}">
                <a16:creationId xmlns:a16="http://schemas.microsoft.com/office/drawing/2014/main" id="{2ACEA14B-20A0-4258-B327-6EE719A4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15" y="4513863"/>
            <a:ext cx="1783085" cy="183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2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C8973-F45A-49CC-BEBD-39C96A0E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20</a:t>
            </a:fld>
            <a:endParaRPr lang="sk-SK"/>
          </a:p>
        </p:txBody>
      </p:sp>
      <p:pic>
        <p:nvPicPr>
          <p:cNvPr id="2050" name="Picture 2" descr="SÃºvisiaci obrÃ¡zok">
            <a:extLst>
              <a:ext uri="{FF2B5EF4-FFF2-40B4-BE49-F238E27FC236}">
                <a16:creationId xmlns:a16="http://schemas.microsoft.com/office/drawing/2014/main" id="{CD9057F3-1513-4627-A803-55A2CE9D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4292"/>
            <a:ext cx="6862142" cy="651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34CAF65E-A258-46F5-8A18-45C10CFE20AD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3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D7F71-14D9-4152-AB50-FD708130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21</a:t>
            </a:fld>
            <a:endParaRPr lang="sk-SK"/>
          </a:p>
        </p:txBody>
      </p:sp>
      <p:pic>
        <p:nvPicPr>
          <p:cNvPr id="3074" name="Picture 2" descr="VÃ½sledok vyhÄ¾adÃ¡vania obrÃ¡zkov pre dopyt latex conference paper">
            <a:extLst>
              <a:ext uri="{FF2B5EF4-FFF2-40B4-BE49-F238E27FC236}">
                <a16:creationId xmlns:a16="http://schemas.microsoft.com/office/drawing/2014/main" id="{12CB8020-909A-44CD-B593-E5BDE857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" y="836711"/>
            <a:ext cx="9142534" cy="518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7EF6CD3A-FCCF-4FE9-81AE-05766D4780E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5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Všetko čo kedy budete potrebovať </a:t>
            </a:r>
            <a:br>
              <a:rPr lang="sk-SK" dirty="0"/>
            </a:br>
            <a:r>
              <a:rPr lang="sk-SK" dirty="0"/>
              <a:t>v </a:t>
            </a:r>
            <a:r>
              <a:rPr lang="sk-SK" dirty="0" err="1"/>
              <a:t>LaTeXu</a:t>
            </a:r>
            <a:r>
              <a:rPr lang="sk-SK" dirty="0"/>
              <a:t> viete spraviť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sk-SK" sz="2000" dirty="0"/>
              <a:t>Členenie dokumentu (kapitoly, sekcie)</a:t>
            </a:r>
          </a:p>
          <a:p>
            <a:r>
              <a:rPr lang="sk-SK" sz="2000" dirty="0"/>
              <a:t>Generovanie obsahu</a:t>
            </a:r>
          </a:p>
          <a:p>
            <a:r>
              <a:rPr lang="sk-SK" sz="2000" dirty="0"/>
              <a:t>Formátovanie textu</a:t>
            </a:r>
          </a:p>
          <a:p>
            <a:r>
              <a:rPr lang="sk-SK" sz="2000" dirty="0"/>
              <a:t>Zoznamy, odrážky</a:t>
            </a:r>
          </a:p>
          <a:p>
            <a:r>
              <a:rPr lang="sk-SK" sz="2000" dirty="0"/>
              <a:t>Obrázky, </a:t>
            </a:r>
            <a:r>
              <a:rPr lang="sk-SK" sz="2000" i="1" dirty="0" err="1"/>
              <a:t>Floats</a:t>
            </a:r>
            <a:endParaRPr lang="sk-SK" sz="2000" i="1" dirty="0"/>
          </a:p>
          <a:p>
            <a:r>
              <a:rPr lang="sk-SK" sz="2000" dirty="0"/>
              <a:t>Tabuľky</a:t>
            </a:r>
          </a:p>
          <a:p>
            <a:r>
              <a:rPr lang="sk-SK" sz="2000" dirty="0"/>
              <a:t>Matematické vzorce</a:t>
            </a:r>
          </a:p>
          <a:p>
            <a:r>
              <a:rPr lang="sk-SK" sz="2000" dirty="0"/>
              <a:t>Bibliografia</a:t>
            </a:r>
          </a:p>
          <a:p>
            <a:r>
              <a:rPr lang="sk-SK" sz="2000" dirty="0"/>
              <a:t>Slovenčina</a:t>
            </a:r>
            <a:endParaRPr lang="en-US" sz="2000" dirty="0"/>
          </a:p>
          <a:p>
            <a:r>
              <a:rPr lang="sk-SK" sz="2000" dirty="0"/>
              <a:t>Titulná strana</a:t>
            </a:r>
          </a:p>
        </p:txBody>
      </p:sp>
      <p:sp>
        <p:nvSpPr>
          <p:cNvPr id="4" name="Zástupný symbol päty 4">
            <a:extLst>
              <a:ext uri="{FF2B5EF4-FFF2-40B4-BE49-F238E27FC236}">
                <a16:creationId xmlns:a16="http://schemas.microsoft.com/office/drawing/2014/main" id="{95B19AD9-6EA0-47EB-8E1A-36756E26CF77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</a:t>
            </a:r>
            <a:r>
              <a:rPr lang="sk-SK" dirty="0" err="1"/>
              <a:t>LaTeX</a:t>
            </a:r>
            <a:r>
              <a:rPr lang="sk-SK" dirty="0"/>
              <a:t>, prečo nie WYSIWYG 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(napr. Word) </a:t>
            </a:r>
            <a:r>
              <a:rPr lang="sk-SK" dirty="0"/>
              <a:t>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Dokument bude </a:t>
            </a:r>
            <a:r>
              <a:rPr lang="sk-SK" b="1" dirty="0"/>
              <a:t>vždy</a:t>
            </a:r>
            <a:r>
              <a:rPr lang="sk-SK" dirty="0"/>
              <a:t> vyzerať krajšie a profesionálnejšie</a:t>
            </a:r>
          </a:p>
          <a:p>
            <a:r>
              <a:rPr lang="sk-SK" dirty="0"/>
              <a:t>Automatické číslovanie všetkého</a:t>
            </a:r>
          </a:p>
          <a:p>
            <a:r>
              <a:rPr lang="sk-SK" dirty="0"/>
              <a:t>Automatické a konzistentné rozloženie dokumentu</a:t>
            </a:r>
          </a:p>
          <a:p>
            <a:r>
              <a:rPr lang="sk-SK" dirty="0"/>
              <a:t>Žiadne skryté znaky a nepríjemné prekvapenia</a:t>
            </a:r>
          </a:p>
          <a:p>
            <a:r>
              <a:rPr lang="sk-SK" dirty="0"/>
              <a:t>Matematické vzorce</a:t>
            </a:r>
          </a:p>
          <a:p>
            <a:r>
              <a:rPr lang="sk-SK" dirty="0"/>
              <a:t>Rozšírený v akademickom prostredí</a:t>
            </a:r>
          </a:p>
          <a:p>
            <a:r>
              <a:rPr lang="sk-SK" dirty="0"/>
              <a:t>Kompletne zadarmo</a:t>
            </a:r>
          </a:p>
        </p:txBody>
      </p:sp>
      <p:sp>
        <p:nvSpPr>
          <p:cNvPr id="4" name="Zástupný symbol päty 4">
            <a:extLst>
              <a:ext uri="{FF2B5EF4-FFF2-40B4-BE49-F238E27FC236}">
                <a16:creationId xmlns:a16="http://schemas.microsoft.com/office/drawing/2014/main" id="{69373A1A-30D6-4BE6-B228-073B2C2F39D1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WYSIWYG a nie </a:t>
            </a:r>
            <a:r>
              <a:rPr lang="sk-SK" dirty="0" err="1"/>
              <a:t>LaTeX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 čosi rýchlejšie na použitie pre malé dokumenty</a:t>
            </a:r>
            <a:endParaRPr lang="en-US" dirty="0"/>
          </a:p>
          <a:p>
            <a:endParaRPr lang="en-US" dirty="0"/>
          </a:p>
          <a:p>
            <a:r>
              <a:rPr lang="en-US" dirty="0"/>
              <a:t>Ob</a:t>
            </a:r>
            <a:r>
              <a:rPr lang="sk-SK" dirty="0"/>
              <a:t>čas spolupracujete s ľuďmi, čo s </a:t>
            </a:r>
            <a:r>
              <a:rPr lang="sk-SK" dirty="0" err="1"/>
              <a:t>LaTeXom</a:t>
            </a:r>
            <a:r>
              <a:rPr lang="sk-SK" dirty="0"/>
              <a:t> nevedia robiť</a:t>
            </a:r>
          </a:p>
          <a:p>
            <a:endParaRPr lang="en-US" dirty="0"/>
          </a:p>
          <a:p>
            <a:r>
              <a:rPr lang="sk-SK" dirty="0"/>
              <a:t>Jednoduchšie </a:t>
            </a:r>
            <a:r>
              <a:rPr lang="sk-SK" dirty="0" err="1"/>
              <a:t>kolaboratívne</a:t>
            </a:r>
            <a:r>
              <a:rPr lang="sk-SK" dirty="0"/>
              <a:t> písanie</a:t>
            </a:r>
          </a:p>
          <a:p>
            <a:pPr lvl="1"/>
            <a:r>
              <a:rPr lang="sk-SK" dirty="0"/>
              <a:t>Komentáre</a:t>
            </a:r>
          </a:p>
          <a:p>
            <a:pPr lvl="1"/>
            <a:r>
              <a:rPr lang="sk-SK" dirty="0"/>
              <a:t>Sledovanie zmien</a:t>
            </a:r>
          </a:p>
        </p:txBody>
      </p:sp>
      <p:sp>
        <p:nvSpPr>
          <p:cNvPr id="4" name="Zástupný symbol päty 4">
            <a:extLst>
              <a:ext uri="{FF2B5EF4-FFF2-40B4-BE49-F238E27FC236}">
                <a16:creationId xmlns:a16="http://schemas.microsoft.com/office/drawing/2014/main" id="{9C1D6C57-8750-4120-AE71-4FB00A960AF8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6380E-1C75-4832-8E55-DBD2941E9DD3}"/>
              </a:ext>
            </a:extLst>
          </p:cNvPr>
          <p:cNvGrpSpPr/>
          <p:nvPr/>
        </p:nvGrpSpPr>
        <p:grpSpPr>
          <a:xfrm>
            <a:off x="395536" y="4293096"/>
            <a:ext cx="5976664" cy="1615912"/>
            <a:chOff x="457200" y="2996952"/>
            <a:chExt cx="5976664" cy="16159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915F8C-ABFB-4B14-A64E-5A30983F85C2}"/>
                </a:ext>
              </a:extLst>
            </p:cNvPr>
            <p:cNvGrpSpPr/>
            <p:nvPr/>
          </p:nvGrpSpPr>
          <p:grpSpPr>
            <a:xfrm>
              <a:off x="509519" y="2996952"/>
              <a:ext cx="5251741" cy="225051"/>
              <a:chOff x="509519" y="3061261"/>
              <a:chExt cx="5251741" cy="160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50E46A-A107-45B7-A428-90C1041BC8C0}"/>
                  </a:ext>
                </a:extLst>
              </p:cNvPr>
              <p:cNvSpPr/>
              <p:nvPr/>
            </p:nvSpPr>
            <p:spPr>
              <a:xfrm rot="900681" flipH="1">
                <a:off x="509519" y="3061261"/>
                <a:ext cx="5240478" cy="1368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AAD9CF-8F9C-4B4E-9A8E-9C27E8493637}"/>
                  </a:ext>
                </a:extLst>
              </p:cNvPr>
              <p:cNvSpPr/>
              <p:nvPr/>
            </p:nvSpPr>
            <p:spPr>
              <a:xfrm rot="20748294" flipH="1">
                <a:off x="520782" y="3085118"/>
                <a:ext cx="5240478" cy="1368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882303-08FE-46B4-8586-7F619D6D691B}"/>
                </a:ext>
              </a:extLst>
            </p:cNvPr>
            <p:cNvSpPr/>
            <p:nvPr/>
          </p:nvSpPr>
          <p:spPr>
            <a:xfrm>
              <a:off x="457200" y="3966533"/>
              <a:ext cx="59766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3600" b="1" dirty="0">
                  <a:solidFill>
                    <a:srgbClr val="0070C0"/>
                  </a:solidFill>
                </a:rPr>
                <a:t>https://www.overleaf.com/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2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002-3FB8-40D0-B8D4-620B97FE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25" y="2564904"/>
            <a:ext cx="8229600" cy="1143000"/>
          </a:xfrm>
        </p:spPr>
        <p:txBody>
          <a:bodyPr/>
          <a:lstStyle/>
          <a:p>
            <a:r>
              <a:rPr lang="sk-SK" dirty="0"/>
              <a:t>V projekte 1 použijete </a:t>
            </a:r>
            <a:r>
              <a:rPr lang="sk-SK" dirty="0" err="1"/>
              <a:t>LaTeX</a:t>
            </a:r>
            <a:r>
              <a:rPr lang="sk-SK" dirty="0"/>
              <a:t> na formátovanie existujúceho vedeckého článku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C4A90-81BD-403C-88D6-18668031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25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6021EE68-8DAC-4D01-BD4A-4E9C83FFFA84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0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5488" y="2708920"/>
            <a:ext cx="8229600" cy="1143000"/>
          </a:xfrm>
        </p:spPr>
        <p:txBody>
          <a:bodyPr/>
          <a:lstStyle/>
          <a:p>
            <a:r>
              <a:rPr lang="sk-SK" dirty="0"/>
              <a:t>Na záver prednášky ešte pár vecí...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26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1C496E52-9163-4660-8B48-F89FF3DD73D8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4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844824"/>
            <a:ext cx="8229600" cy="3082354"/>
          </a:xfrm>
        </p:spPr>
        <p:txBody>
          <a:bodyPr>
            <a:normAutofit/>
          </a:bodyPr>
          <a:lstStyle/>
          <a:p>
            <a:r>
              <a:rPr lang="sk-SK" dirty="0"/>
              <a:t>Mnohým veciam </a:t>
            </a:r>
            <a:r>
              <a:rPr lang="sk-SK" dirty="0">
                <a:solidFill>
                  <a:srgbClr val="FF0000"/>
                </a:solidFill>
              </a:rPr>
              <a:t>nebudete veriť </a:t>
            </a:r>
            <a:r>
              <a:rPr lang="sk-SK" dirty="0"/>
              <a:t>prípadne ich budete považovať za </a:t>
            </a:r>
            <a:r>
              <a:rPr lang="sk-SK" dirty="0">
                <a:solidFill>
                  <a:srgbClr val="FF0000"/>
                </a:solidFill>
              </a:rPr>
              <a:t>zbytočné</a:t>
            </a:r>
            <a:r>
              <a:rPr lang="sk-SK" dirty="0"/>
              <a:t>...</a:t>
            </a:r>
            <a:br>
              <a:rPr lang="sk-SK" dirty="0"/>
            </a:br>
            <a:br>
              <a:rPr lang="sk-SK" dirty="0"/>
            </a:br>
            <a:r>
              <a:rPr lang="sk-SK" dirty="0"/>
              <a:t>(v tomto aj iných predmetoch)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27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2060BCB-0808-42AE-8776-28619F28E39E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2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844824"/>
            <a:ext cx="8229600" cy="3082354"/>
          </a:xfrm>
        </p:spPr>
        <p:txBody>
          <a:bodyPr>
            <a:normAutofit/>
          </a:bodyPr>
          <a:lstStyle/>
          <a:p>
            <a:r>
              <a:rPr lang="sk-SK" dirty="0"/>
              <a:t>Ak chcete pochopiť, čo sledujem, prečítajte si </a:t>
            </a:r>
            <a:r>
              <a:rPr lang="sk-SK" dirty="0" err="1"/>
              <a:t>napr</a:t>
            </a:r>
            <a:r>
              <a:rPr lang="sk-SK" dirty="0"/>
              <a:t> toto:</a:t>
            </a:r>
            <a:br>
              <a:rPr lang="sk-SK" dirty="0"/>
            </a:br>
            <a:br>
              <a:rPr lang="sk-SK" dirty="0"/>
            </a:br>
            <a:r>
              <a:rPr lang="sk-SK" dirty="0">
                <a:hlinkClick r:id="rId3"/>
              </a:rPr>
              <a:t>https://askalot.fiit.stuba.sk/fiit/questions/6495</a:t>
            </a:r>
            <a:br>
              <a:rPr lang="sk-SK" dirty="0"/>
            </a:b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28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2060BCB-0808-42AE-8776-28619F28E39E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62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Námet na diskusiu v krčme </a:t>
            </a:r>
            <a:br>
              <a:rPr lang="sk-SK" dirty="0"/>
            </a:br>
            <a:r>
              <a:rPr lang="sk-SK" dirty="0"/>
              <a:t>(či inom socializačnom zariadení)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sk-SK" i="1" dirty="0"/>
              <a:t>Je hranie hier prospešné</a:t>
            </a:r>
            <a:r>
              <a:rPr lang="en-US" i="1" dirty="0"/>
              <a:t>? </a:t>
            </a:r>
          </a:p>
          <a:p>
            <a:r>
              <a:rPr lang="sk-SK" i="1" dirty="0"/>
              <a:t>(vzhľadom na rozvoj schopností informatikov)</a:t>
            </a:r>
          </a:p>
          <a:p>
            <a:endParaRPr lang="sk-SK" i="1" dirty="0"/>
          </a:p>
          <a:p>
            <a:r>
              <a:rPr lang="sk-SK" i="1" dirty="0"/>
              <a:t>Ktoré hry by sme mali či nemali hrať?</a:t>
            </a:r>
            <a:endParaRPr lang="en-US" i="1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29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E42E9DD3-8D13-42B1-8317-1C72AAC6A67A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Čo vás v tomto predmete čaká?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777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Naučíte sa zopár veľmi konkrétnych zručností</a:t>
            </a:r>
            <a:br>
              <a:rPr lang="sk-SK" dirty="0"/>
            </a:br>
            <a:r>
              <a:rPr lang="sk-SK" dirty="0"/>
              <a:t>(k tomuto vás donútime)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075240" cy="4137323"/>
          </a:xfrm>
        </p:spPr>
        <p:txBody>
          <a:bodyPr>
            <a:normAutofit fontScale="92500"/>
          </a:bodyPr>
          <a:lstStyle/>
          <a:p>
            <a:r>
              <a:rPr lang="sk-SK" dirty="0"/>
              <a:t>Tvorbu dokumentov v nástroji </a:t>
            </a:r>
            <a:r>
              <a:rPr lang="sk-SK" dirty="0" err="1">
                <a:solidFill>
                  <a:srgbClr val="00B050"/>
                </a:solidFill>
              </a:rPr>
              <a:t>LaTeX</a:t>
            </a:r>
            <a:endParaRPr lang="sk-SK" dirty="0">
              <a:solidFill>
                <a:srgbClr val="00B050"/>
              </a:solidFill>
            </a:endParaRPr>
          </a:p>
          <a:p>
            <a:endParaRPr lang="sk-SK" dirty="0"/>
          </a:p>
          <a:p>
            <a:r>
              <a:rPr lang="sk-SK" dirty="0"/>
              <a:t>Používať nástroj na správu zdrojových kódov</a:t>
            </a:r>
            <a:r>
              <a:rPr lang="sk-SK" dirty="0">
                <a:solidFill>
                  <a:srgbClr val="00B050"/>
                </a:solidFill>
              </a:rPr>
              <a:t> Git</a:t>
            </a:r>
            <a:endParaRPr lang="sk-SK" dirty="0"/>
          </a:p>
          <a:p>
            <a:endParaRPr lang="sk-SK" dirty="0"/>
          </a:p>
          <a:p>
            <a:r>
              <a:rPr lang="sk-SK" dirty="0"/>
              <a:t>Zlepšovať kvalitu zdrojových kódov pomocou </a:t>
            </a:r>
            <a:r>
              <a:rPr lang="sk-SK" dirty="0" err="1">
                <a:solidFill>
                  <a:srgbClr val="00B050"/>
                </a:solidFill>
              </a:rPr>
              <a:t>refaktoringu</a:t>
            </a:r>
            <a:endParaRPr lang="sk-SK" dirty="0">
              <a:solidFill>
                <a:srgbClr val="00B050"/>
              </a:solidFill>
            </a:endParaRPr>
          </a:p>
          <a:p>
            <a:endParaRPr lang="sk-SK" dirty="0"/>
          </a:p>
          <a:p>
            <a:r>
              <a:rPr lang="sk-SK" dirty="0"/>
              <a:t>Slušný návrh </a:t>
            </a:r>
            <a:r>
              <a:rPr lang="sk-SK" dirty="0">
                <a:solidFill>
                  <a:srgbClr val="00B050"/>
                </a:solidFill>
              </a:rPr>
              <a:t>prezentácií</a:t>
            </a:r>
            <a:r>
              <a:rPr lang="sk-SK" dirty="0"/>
              <a:t>, za ktoré sa nebudete hanbiť</a:t>
            </a:r>
          </a:p>
          <a:p>
            <a:endParaRPr lang="sk-SK" dirty="0"/>
          </a:p>
          <a:p>
            <a:r>
              <a:rPr lang="sk-SK" dirty="0">
                <a:solidFill>
                  <a:srgbClr val="00B050"/>
                </a:solidFill>
              </a:rPr>
              <a:t>Kvalitne</a:t>
            </a:r>
            <a:r>
              <a:rPr lang="en-US" dirty="0">
                <a:solidFill>
                  <a:srgbClr val="00B050"/>
                </a:solidFill>
              </a:rPr>
              <a:t>j</a:t>
            </a:r>
            <a:r>
              <a:rPr lang="sk-SK" dirty="0" err="1">
                <a:solidFill>
                  <a:srgbClr val="00B050"/>
                </a:solidFill>
              </a:rPr>
              <a:t>šie</a:t>
            </a:r>
            <a:r>
              <a:rPr lang="sk-SK" dirty="0">
                <a:solidFill>
                  <a:srgbClr val="00B050"/>
                </a:solidFill>
              </a:rPr>
              <a:t> písať</a:t>
            </a:r>
            <a:br>
              <a:rPr lang="sk-SK" dirty="0"/>
            </a:b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52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sk-SK" dirty="0"/>
              <a:t>čo mi však pôjde viac: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Trénovať vaše </a:t>
            </a:r>
            <a:r>
              <a:rPr lang="sk-SK" dirty="0">
                <a:solidFill>
                  <a:srgbClr val="00B050"/>
                </a:solidFill>
              </a:rPr>
              <a:t>inžinierske myslenie</a:t>
            </a:r>
          </a:p>
          <a:p>
            <a:endParaRPr lang="sk-SK" dirty="0">
              <a:solidFill>
                <a:srgbClr val="00B050"/>
              </a:solidFill>
            </a:endParaRPr>
          </a:p>
          <a:p>
            <a:r>
              <a:rPr lang="sk-SK" dirty="0"/>
              <a:t>Ukázať vám </a:t>
            </a:r>
            <a:r>
              <a:rPr lang="sk-SK" dirty="0">
                <a:solidFill>
                  <a:srgbClr val="00B050"/>
                </a:solidFill>
              </a:rPr>
              <a:t>súvislosti a šírku informatiky</a:t>
            </a:r>
          </a:p>
          <a:p>
            <a:endParaRPr lang="sk-SK" dirty="0">
              <a:solidFill>
                <a:srgbClr val="00B050"/>
              </a:solidFill>
            </a:endParaRPr>
          </a:p>
          <a:p>
            <a:r>
              <a:rPr lang="sk-SK" dirty="0"/>
              <a:t>Predstaviť</a:t>
            </a:r>
            <a:r>
              <a:rPr lang="sk-SK" dirty="0">
                <a:solidFill>
                  <a:srgbClr val="00B050"/>
                </a:solidFill>
              </a:rPr>
              <a:t> prostredie FIIT (fakultu, ľudí, výskum)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</a:t>
            </a:fld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0ED77B03-2083-4C1A-A5C1-B663549F64DD}"/>
              </a:ext>
            </a:extLst>
          </p:cNvPr>
          <p:cNvSpPr/>
          <p:nvPr/>
        </p:nvSpPr>
        <p:spPr>
          <a:xfrm rot="21015557">
            <a:off x="101324" y="4628784"/>
            <a:ext cx="9018092" cy="10590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Formality o predmete neskôr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58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r>
              <a:rPr lang="sk-SK" dirty="0"/>
              <a:t>Povedz im o </a:t>
            </a:r>
            <a:r>
              <a:rPr lang="sk-SK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sk-SK" dirty="0" err="1">
                <a:solidFill>
                  <a:srgbClr val="0070C0"/>
                </a:solidFill>
              </a:rPr>
              <a:t>ätnoväzobn</a:t>
            </a:r>
            <a:r>
              <a:rPr lang="en-US" dirty="0">
                <a:solidFill>
                  <a:srgbClr val="0070C0"/>
                </a:solidFill>
              </a:rPr>
              <a:t>om </a:t>
            </a:r>
            <a:r>
              <a:rPr lang="en-US" dirty="0" err="1">
                <a:solidFill>
                  <a:srgbClr val="0070C0"/>
                </a:solidFill>
              </a:rPr>
              <a:t>dotazn</a:t>
            </a:r>
            <a:r>
              <a:rPr lang="sk-SK" dirty="0" err="1">
                <a:solidFill>
                  <a:srgbClr val="0070C0"/>
                </a:solidFill>
              </a:rPr>
              <a:t>íku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448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DAABF-4BBD-4488-A455-A79EEF6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http://bit.ly/mip-dotaznik</a:t>
            </a:r>
            <a:r>
              <a:rPr lang="en-US" dirty="0"/>
              <a:t>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A667AC-0DFA-402A-8230-5575BAF8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7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EC33078-AF11-4F1F-ABE6-3C19D9DA6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44" y="1607727"/>
            <a:ext cx="8803312" cy="5135265"/>
          </a:xfrm>
          <a:prstGeom prst="rect">
            <a:avLst/>
          </a:prstGeo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6C88437B-1868-4685-A520-515A03A6A2CF}"/>
              </a:ext>
            </a:extLst>
          </p:cNvPr>
          <p:cNvSpPr/>
          <p:nvPr/>
        </p:nvSpPr>
        <p:spPr>
          <a:xfrm>
            <a:off x="1259632" y="4437112"/>
            <a:ext cx="6486900" cy="10590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Každá otázka je dobrá</a:t>
            </a:r>
            <a:r>
              <a:rPr lang="he-IL" sz="3200" b="1" dirty="0"/>
              <a:t>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501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>
            <a:normAutofit/>
          </a:bodyPr>
          <a:lstStyle/>
          <a:p>
            <a:r>
              <a:rPr lang="sk-SK" dirty="0"/>
              <a:t>Čo robí IT produkt dobrým?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>
                    <a:lumMod val="65000"/>
                  </a:schemeClr>
                </a:solidFill>
              </a:rPr>
              <a:t>(spomeňte si na softvér či zariadenia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sk-SK" dirty="0">
                <a:solidFill>
                  <a:schemeClr val="bg1">
                    <a:lumMod val="65000"/>
                  </a:schemeClr>
                </a:solidFill>
              </a:rPr>
              <a:t> ktoré najčastejšie používate,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k-SK" dirty="0">
                <a:solidFill>
                  <a:schemeClr val="bg1">
                    <a:lumMod val="65000"/>
                  </a:schemeClr>
                </a:solidFill>
              </a:rPr>
              <a:t>či ktoré uznávate)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8</a:t>
            </a:fld>
            <a:endParaRPr lang="sk-SK"/>
          </a:p>
        </p:txBody>
      </p:sp>
      <p:pic>
        <p:nvPicPr>
          <p:cNvPr id="2050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BAB9E0CE-A922-458B-8253-AC3D4DA97A21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2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sk-SK" dirty="0"/>
              <a:t>Čo najdôležitejšie </a:t>
            </a:r>
            <a:r>
              <a:rPr lang="sk-SK" u="sng" dirty="0"/>
              <a:t>pri tvorbe </a:t>
            </a:r>
            <a:r>
              <a:rPr lang="sk-SK" dirty="0"/>
              <a:t>dobrého IT produktu?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>
                    <a:lumMod val="65000"/>
                  </a:schemeClr>
                </a:solidFill>
              </a:rPr>
              <a:t>(zoraďte zoznam)</a:t>
            </a:r>
          </a:p>
          <a:p>
            <a:endParaRPr lang="sk-SK" dirty="0"/>
          </a:p>
          <a:p>
            <a:r>
              <a:rPr lang="sk-SK" dirty="0"/>
              <a:t>Dostatok času</a:t>
            </a:r>
          </a:p>
          <a:p>
            <a:r>
              <a:rPr lang="sk-SK" dirty="0"/>
              <a:t>Dostatok peňazí</a:t>
            </a:r>
          </a:p>
          <a:p>
            <a:r>
              <a:rPr lang="sk-SK" dirty="0"/>
              <a:t>Dostatok ľudí</a:t>
            </a:r>
          </a:p>
          <a:p>
            <a:r>
              <a:rPr lang="sk-SK" dirty="0"/>
              <a:t>Kvalita ľudí</a:t>
            </a:r>
          </a:p>
          <a:p>
            <a:r>
              <a:rPr lang="sk-SK" dirty="0"/>
              <a:t>Dobrý nápad</a:t>
            </a:r>
          </a:p>
          <a:p>
            <a:r>
              <a:rPr lang="sk-SK" dirty="0"/>
              <a:t>Dobré postupy práce</a:t>
            </a:r>
          </a:p>
          <a:p>
            <a:r>
              <a:rPr lang="sk-SK" dirty="0"/>
              <a:t>Dobre definované požiadavky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9</a:t>
            </a:fld>
            <a:endParaRPr lang="sk-SK"/>
          </a:p>
        </p:txBody>
      </p:sp>
      <p:pic>
        <p:nvPicPr>
          <p:cNvPr id="2050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C8F40913-0906-4AB1-AE5E-B2553DACCFBF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IIT_basi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IT_basic_template" id="{93ED54B8-88A3-48C5-A344-0538870932A7}" vid="{EDF93AC5-DCAC-47F3-A229-D6AC38CF2E2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39000</TotalTime>
  <Words>927</Words>
  <Application>Microsoft Office PowerPoint</Application>
  <PresentationFormat>On-screen Show (4:3)</PresentationFormat>
  <Paragraphs>299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FIIT_basic_template</vt:lpstr>
      <vt:lpstr>Metódy inžinierskej práce     Prednáška 1: Úvod do predmetu + Kto sú inžinieri </vt:lpstr>
      <vt:lpstr>Jakub Šimko</vt:lpstr>
      <vt:lpstr>Čo vás v tomto predmete čaká?</vt:lpstr>
      <vt:lpstr>Naučíte sa zopár veľmi konkrétnych zručností (k tomuto vás donútime)</vt:lpstr>
      <vt:lpstr>O čo mi však pôjde viac:</vt:lpstr>
      <vt:lpstr>Povedz im o spätnoväzobnom dotazníku  </vt:lpstr>
      <vt:lpstr>http://bit.ly/mip-dotaznik </vt:lpstr>
      <vt:lpstr>Čo robí IT produkt dobrým?</vt:lpstr>
      <vt:lpstr>Čo najdôležitejšie pri tvorbe dobrého IT produktu?</vt:lpstr>
      <vt:lpstr>Čo sú vlastnosti a zručnosti kvalitného človeka v IT?</vt:lpstr>
      <vt:lpstr>Aby ste stali dobrými inžiniermi-informatikmi</vt:lpstr>
      <vt:lpstr>To všetko na tomto predmete samozrejme nestihneme.</vt:lpstr>
      <vt:lpstr>Mimochodom... Nemusíte a ani nemôžete byť dobrí vo všetkom!</vt:lpstr>
      <vt:lpstr>Organizácia predmetu (informácie):</vt:lpstr>
      <vt:lpstr>Organizácia predmetu (cvičenia a projekty):</vt:lpstr>
      <vt:lpstr>Organizácia predmetu (prednášky):</vt:lpstr>
      <vt:lpstr>Organizácia predmetu (materiály):</vt:lpstr>
      <vt:lpstr>Otázky?  Ak vám niečo vŕta v hlave,  zoberte jed na to, že to vŕta aspoň polovici auly.   (tá druhá spravidla ešte nevie, že by jej to malo vŕtať)</vt:lpstr>
      <vt:lpstr>Čo je to LaTeX? (prvé zadanie)</vt:lpstr>
      <vt:lpstr>PowerPoint Presentation</vt:lpstr>
      <vt:lpstr>PowerPoint Presentation</vt:lpstr>
      <vt:lpstr>Všetko čo kedy budete potrebovať  v LaTeXu viete spraviť</vt:lpstr>
      <vt:lpstr>Prečo LaTeX, prečo nie WYSIWYG (napr. Word) ?</vt:lpstr>
      <vt:lpstr>Prečo WYSIWYG a nie LaTeX</vt:lpstr>
      <vt:lpstr>V projekte 1 použijete LaTeX na formátovanie existujúceho vedeckého článku</vt:lpstr>
      <vt:lpstr>Na záver prednášky ešte pár vecí...</vt:lpstr>
      <vt:lpstr>Mnohým veciam nebudete veriť prípadne ich budete považovať za zbytočné...  (v tomto aj iných predmetoch)</vt:lpstr>
      <vt:lpstr>Ak chcete pochopiť, čo sledujem, prečítajte si napr toto:  https://askalot.fiit.stuba.sk/fiit/questions/6495 </vt:lpstr>
      <vt:lpstr>Námet na diskusiu v krčme  (či inom socializačnom zariadení)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Jakub Šimko</dc:creator>
  <cp:lastModifiedBy>Jakub Šimko</cp:lastModifiedBy>
  <cp:revision>236</cp:revision>
  <dcterms:created xsi:type="dcterms:W3CDTF">2014-09-15T13:35:51Z</dcterms:created>
  <dcterms:modified xsi:type="dcterms:W3CDTF">2019-09-26T11:46:27Z</dcterms:modified>
</cp:coreProperties>
</file>