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026" r:id="rId1"/>
    <p:sldMasterId id="2147485038" r:id="rId2"/>
    <p:sldMasterId id="2147485140" r:id="rId3"/>
    <p:sldMasterId id="2147485624" r:id="rId4"/>
    <p:sldMasterId id="2147485636" r:id="rId5"/>
    <p:sldMasterId id="2147485660" r:id="rId6"/>
    <p:sldMasterId id="2147485672" r:id="rId7"/>
  </p:sldMasterIdLst>
  <p:notesMasterIdLst>
    <p:notesMasterId r:id="rId61"/>
  </p:notesMasterIdLst>
  <p:sldIdLst>
    <p:sldId id="462" r:id="rId8"/>
    <p:sldId id="514" r:id="rId9"/>
    <p:sldId id="574" r:id="rId10"/>
    <p:sldId id="696" r:id="rId11"/>
    <p:sldId id="697" r:id="rId12"/>
    <p:sldId id="698" r:id="rId13"/>
    <p:sldId id="510" r:id="rId14"/>
    <p:sldId id="491" r:id="rId15"/>
    <p:sldId id="704" r:id="rId16"/>
    <p:sldId id="705" r:id="rId17"/>
    <p:sldId id="577" r:id="rId18"/>
    <p:sldId id="713" r:id="rId19"/>
    <p:sldId id="579" r:id="rId20"/>
    <p:sldId id="580" r:id="rId21"/>
    <p:sldId id="582" r:id="rId22"/>
    <p:sldId id="583" r:id="rId23"/>
    <p:sldId id="584" r:id="rId24"/>
    <p:sldId id="585" r:id="rId25"/>
    <p:sldId id="613" r:id="rId26"/>
    <p:sldId id="708" r:id="rId27"/>
    <p:sldId id="709" r:id="rId28"/>
    <p:sldId id="699" r:id="rId29"/>
    <p:sldId id="700" r:id="rId30"/>
    <p:sldId id="701" r:id="rId31"/>
    <p:sldId id="702" r:id="rId32"/>
    <p:sldId id="703" r:id="rId33"/>
    <p:sldId id="691" r:id="rId34"/>
    <p:sldId id="692" r:id="rId35"/>
    <p:sldId id="695" r:id="rId36"/>
    <p:sldId id="707" r:id="rId37"/>
    <p:sldId id="673" r:id="rId38"/>
    <p:sldId id="674" r:id="rId39"/>
    <p:sldId id="675" r:id="rId40"/>
    <p:sldId id="676" r:id="rId41"/>
    <p:sldId id="677" r:id="rId42"/>
    <p:sldId id="621" r:id="rId43"/>
    <p:sldId id="622" r:id="rId44"/>
    <p:sldId id="623" r:id="rId45"/>
    <p:sldId id="714" r:id="rId46"/>
    <p:sldId id="715" r:id="rId47"/>
    <p:sldId id="629" r:id="rId48"/>
    <p:sldId id="630" r:id="rId49"/>
    <p:sldId id="631" r:id="rId50"/>
    <p:sldId id="632" r:id="rId51"/>
    <p:sldId id="633" r:id="rId52"/>
    <p:sldId id="683" r:id="rId53"/>
    <p:sldId id="684" r:id="rId54"/>
    <p:sldId id="685" r:id="rId55"/>
    <p:sldId id="686" r:id="rId56"/>
    <p:sldId id="712" r:id="rId57"/>
    <p:sldId id="688" r:id="rId58"/>
    <p:sldId id="690" r:id="rId59"/>
    <p:sldId id="682" r:id="rId60"/>
  </p:sldIdLst>
  <p:sldSz cx="10150475" cy="758983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08" y="52"/>
      </p:cViewPr>
      <p:guideLst>
        <p:guide orient="horz" pos="2391"/>
        <p:guide pos="319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13" Type="http://schemas.openxmlformats.org/officeDocument/2006/relationships/slide" Target="slides/slide32.xml"/><Relationship Id="rId18" Type="http://schemas.openxmlformats.org/officeDocument/2006/relationships/slide" Target="slides/slide37.xml"/><Relationship Id="rId3" Type="http://schemas.openxmlformats.org/officeDocument/2006/relationships/slide" Target="slides/slide9.xml"/><Relationship Id="rId21" Type="http://schemas.openxmlformats.org/officeDocument/2006/relationships/slide" Target="slides/slide45.xml"/><Relationship Id="rId7" Type="http://schemas.openxmlformats.org/officeDocument/2006/relationships/slide" Target="slides/slide14.xml"/><Relationship Id="rId12" Type="http://schemas.openxmlformats.org/officeDocument/2006/relationships/slide" Target="slides/slide28.xml"/><Relationship Id="rId17" Type="http://schemas.openxmlformats.org/officeDocument/2006/relationships/slide" Target="slides/slide36.xml"/><Relationship Id="rId2" Type="http://schemas.openxmlformats.org/officeDocument/2006/relationships/slide" Target="slides/slide7.xml"/><Relationship Id="rId16" Type="http://schemas.openxmlformats.org/officeDocument/2006/relationships/slide" Target="slides/slide35.xml"/><Relationship Id="rId20" Type="http://schemas.openxmlformats.org/officeDocument/2006/relationships/slide" Target="slides/slide44.xml"/><Relationship Id="rId1" Type="http://schemas.openxmlformats.org/officeDocument/2006/relationships/slide" Target="slides/slide5.xml"/><Relationship Id="rId6" Type="http://schemas.openxmlformats.org/officeDocument/2006/relationships/slide" Target="slides/slide13.xml"/><Relationship Id="rId11" Type="http://schemas.openxmlformats.org/officeDocument/2006/relationships/slide" Target="slides/slide27.xml"/><Relationship Id="rId5" Type="http://schemas.openxmlformats.org/officeDocument/2006/relationships/slide" Target="slides/slide11.xml"/><Relationship Id="rId15" Type="http://schemas.openxmlformats.org/officeDocument/2006/relationships/slide" Target="slides/slide34.xml"/><Relationship Id="rId10" Type="http://schemas.openxmlformats.org/officeDocument/2006/relationships/slide" Target="slides/slide26.xml"/><Relationship Id="rId19" Type="http://schemas.openxmlformats.org/officeDocument/2006/relationships/slide" Target="slides/slide38.xml"/><Relationship Id="rId4" Type="http://schemas.openxmlformats.org/officeDocument/2006/relationships/slide" Target="slides/slide10.xml"/><Relationship Id="rId9" Type="http://schemas.openxmlformats.org/officeDocument/2006/relationships/slide" Target="slides/slide24.xml"/><Relationship Id="rId14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B73AB5B-D74E-4701-BDB1-C062725C14AD}" type="datetimeFigureOut">
              <a:rPr lang="sk-SK"/>
              <a:pPr>
                <a:defRPr/>
              </a:pPr>
              <a:t>13. 3. 2020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 smtClean="0"/>
              <a:t>Upraviť štýly predlohy textu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815A24-DD8C-4BF2-B180-38BCCB293BA9}" type="slidenum">
              <a:rPr lang="sk-SK" altLang="sk-SK"/>
              <a:pPr/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fld id="{33DD24D6-1AD5-4CC9-AC0A-4AEE8F04277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71054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938A0A-3A43-4C64-962D-D8439B525072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0689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2612D-253F-485E-AE7A-CF8FF32712C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69919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2" y="609601"/>
            <a:ext cx="9143999" cy="1265238"/>
          </a:xfrm>
        </p:spPr>
        <p:txBody>
          <a:bodyPr/>
          <a:lstStyle>
            <a:lvl1pPr>
              <a:defRPr sz="4427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2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500" b="1">
                <a:latin typeface="Courier New" panose="02070309020205020404" pitchFamily="49" charset="0"/>
              </a:defRPr>
            </a:lvl1pPr>
          </a:lstStyle>
          <a:p>
            <a:fld id="{DC36621B-74FC-4493-B0EA-2FE72DC078E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581699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5257D157-D9D9-4962-87B0-04601524DBA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087937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90" y="4876801"/>
            <a:ext cx="8628062" cy="1508124"/>
          </a:xfrm>
        </p:spPr>
        <p:txBody>
          <a:bodyPr anchor="t"/>
          <a:lstStyle>
            <a:lvl1pPr algn="l">
              <a:defRPr sz="398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90" y="3216275"/>
            <a:ext cx="8628062" cy="1660526"/>
          </a:xfrm>
        </p:spPr>
        <p:txBody>
          <a:bodyPr anchor="b"/>
          <a:lstStyle>
            <a:lvl1pPr marL="0" indent="0">
              <a:buNone/>
              <a:defRPr sz="1992"/>
            </a:lvl1pPr>
            <a:lvl2pPr marL="456377" indent="0">
              <a:buNone/>
              <a:defRPr sz="1771"/>
            </a:lvl2pPr>
            <a:lvl3pPr marL="912755" indent="0">
              <a:buNone/>
              <a:defRPr sz="1549"/>
            </a:lvl3pPr>
            <a:lvl4pPr marL="1369132" indent="0">
              <a:buNone/>
              <a:defRPr sz="1439"/>
            </a:lvl4pPr>
            <a:lvl5pPr marL="1825509" indent="0">
              <a:buNone/>
              <a:defRPr sz="1439"/>
            </a:lvl5pPr>
            <a:lvl6pPr marL="2281887" indent="0">
              <a:buNone/>
              <a:defRPr sz="1439"/>
            </a:lvl6pPr>
            <a:lvl7pPr marL="2738264" indent="0">
              <a:buNone/>
              <a:defRPr sz="1439"/>
            </a:lvl7pPr>
            <a:lvl8pPr marL="3194641" indent="0">
              <a:buNone/>
              <a:defRPr sz="1439"/>
            </a:lvl8pPr>
            <a:lvl9pPr marL="3651019" indent="0">
              <a:buNone/>
              <a:defRPr sz="14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AB68BC43-6519-4620-B1D3-D93DCA6ADB7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087136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767"/>
            </a:lvl1pPr>
            <a:lvl2pPr>
              <a:defRPr sz="2435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767"/>
            </a:lvl1pPr>
            <a:lvl2pPr>
              <a:defRPr sz="2435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5A68E494-A7A7-4E7B-952C-D3E201334A0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679947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698627"/>
            <a:ext cx="4484688" cy="708025"/>
          </a:xfrm>
        </p:spPr>
        <p:txBody>
          <a:bodyPr anchor="b"/>
          <a:lstStyle>
            <a:lvl1pPr marL="0" indent="0">
              <a:buNone/>
              <a:defRPr sz="2435" b="1"/>
            </a:lvl1pPr>
            <a:lvl2pPr marL="456377" indent="0">
              <a:buNone/>
              <a:defRPr sz="1992" b="1"/>
            </a:lvl2pPr>
            <a:lvl3pPr marL="912755" indent="0">
              <a:buNone/>
              <a:defRPr sz="1771" b="1"/>
            </a:lvl3pPr>
            <a:lvl4pPr marL="1369132" indent="0">
              <a:buNone/>
              <a:defRPr sz="1549" b="1"/>
            </a:lvl4pPr>
            <a:lvl5pPr marL="1825509" indent="0">
              <a:buNone/>
              <a:defRPr sz="1549" b="1"/>
            </a:lvl5pPr>
            <a:lvl6pPr marL="2281887" indent="0">
              <a:buNone/>
              <a:defRPr sz="1549" b="1"/>
            </a:lvl6pPr>
            <a:lvl7pPr marL="2738264" indent="0">
              <a:buNone/>
              <a:defRPr sz="1549" b="1"/>
            </a:lvl7pPr>
            <a:lvl8pPr marL="3194641" indent="0">
              <a:buNone/>
              <a:defRPr sz="1549" b="1"/>
            </a:lvl8pPr>
            <a:lvl9pPr marL="3651019" indent="0">
              <a:buNone/>
              <a:defRPr sz="1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2" y="2406652"/>
            <a:ext cx="4484688" cy="4373563"/>
          </a:xfrm>
        </p:spPr>
        <p:txBody>
          <a:bodyPr/>
          <a:lstStyle>
            <a:lvl1pPr>
              <a:defRPr sz="2435"/>
            </a:lvl1pPr>
            <a:lvl2pPr>
              <a:defRPr sz="1992"/>
            </a:lvl2pPr>
            <a:lvl3pPr>
              <a:defRPr sz="1771"/>
            </a:lvl3pPr>
            <a:lvl4pPr>
              <a:defRPr sz="1549"/>
            </a:lvl4pPr>
            <a:lvl5pPr>
              <a:defRPr sz="1549"/>
            </a:lvl5pPr>
            <a:lvl6pPr>
              <a:defRPr sz="1549"/>
            </a:lvl6pPr>
            <a:lvl7pPr>
              <a:defRPr sz="1549"/>
            </a:lvl7pPr>
            <a:lvl8pPr>
              <a:defRPr sz="1549"/>
            </a:lvl8pPr>
            <a:lvl9pPr>
              <a:defRPr sz="15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7"/>
            <a:ext cx="4486275" cy="708025"/>
          </a:xfrm>
        </p:spPr>
        <p:txBody>
          <a:bodyPr anchor="b"/>
          <a:lstStyle>
            <a:lvl1pPr marL="0" indent="0">
              <a:buNone/>
              <a:defRPr sz="2435" b="1"/>
            </a:lvl1pPr>
            <a:lvl2pPr marL="456377" indent="0">
              <a:buNone/>
              <a:defRPr sz="1992" b="1"/>
            </a:lvl2pPr>
            <a:lvl3pPr marL="912755" indent="0">
              <a:buNone/>
              <a:defRPr sz="1771" b="1"/>
            </a:lvl3pPr>
            <a:lvl4pPr marL="1369132" indent="0">
              <a:buNone/>
              <a:defRPr sz="1549" b="1"/>
            </a:lvl4pPr>
            <a:lvl5pPr marL="1825509" indent="0">
              <a:buNone/>
              <a:defRPr sz="1549" b="1"/>
            </a:lvl5pPr>
            <a:lvl6pPr marL="2281887" indent="0">
              <a:buNone/>
              <a:defRPr sz="1549" b="1"/>
            </a:lvl6pPr>
            <a:lvl7pPr marL="2738264" indent="0">
              <a:buNone/>
              <a:defRPr sz="1549" b="1"/>
            </a:lvl7pPr>
            <a:lvl8pPr marL="3194641" indent="0">
              <a:buNone/>
              <a:defRPr sz="1549" b="1"/>
            </a:lvl8pPr>
            <a:lvl9pPr marL="3651019" indent="0">
              <a:buNone/>
              <a:defRPr sz="1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2"/>
            <a:ext cx="4486275" cy="4373563"/>
          </a:xfrm>
        </p:spPr>
        <p:txBody>
          <a:bodyPr/>
          <a:lstStyle>
            <a:lvl1pPr>
              <a:defRPr sz="2435"/>
            </a:lvl1pPr>
            <a:lvl2pPr>
              <a:defRPr sz="1992"/>
            </a:lvl2pPr>
            <a:lvl3pPr>
              <a:defRPr sz="1771"/>
            </a:lvl3pPr>
            <a:lvl4pPr>
              <a:defRPr sz="1549"/>
            </a:lvl4pPr>
            <a:lvl5pPr>
              <a:defRPr sz="1549"/>
            </a:lvl5pPr>
            <a:lvl6pPr>
              <a:defRPr sz="1549"/>
            </a:lvl6pPr>
            <a:lvl7pPr>
              <a:defRPr sz="1549"/>
            </a:lvl7pPr>
            <a:lvl8pPr>
              <a:defRPr sz="1549"/>
            </a:lvl8pPr>
            <a:lvl9pPr>
              <a:defRPr sz="15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97F24398-B8ED-4D78-A069-03BFAB7B1EEE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545541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E580B80E-DBB0-44B4-BA1B-CB00C679B61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810700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880B135D-D46E-45FE-A46B-E1BACF7AE6AC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420953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301628"/>
            <a:ext cx="3338513" cy="1285875"/>
          </a:xfrm>
        </p:spPr>
        <p:txBody>
          <a:bodyPr anchor="b"/>
          <a:lstStyle>
            <a:lvl1pPr algn="l">
              <a:defRPr sz="19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6"/>
            <a:ext cx="5673725" cy="6478589"/>
          </a:xfrm>
        </p:spPr>
        <p:txBody>
          <a:bodyPr/>
          <a:lstStyle>
            <a:lvl1pPr>
              <a:defRPr sz="3209"/>
            </a:lvl1pPr>
            <a:lvl2pPr>
              <a:defRPr sz="2767"/>
            </a:lvl2pPr>
            <a:lvl3pPr>
              <a:defRPr sz="2435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3" y="1587500"/>
            <a:ext cx="3338513" cy="5192713"/>
          </a:xfrm>
        </p:spPr>
        <p:txBody>
          <a:bodyPr/>
          <a:lstStyle>
            <a:lvl1pPr marL="0" indent="0">
              <a:buNone/>
              <a:defRPr sz="1439"/>
            </a:lvl1pPr>
            <a:lvl2pPr marL="456377" indent="0">
              <a:buNone/>
              <a:defRPr sz="1217"/>
            </a:lvl2pPr>
            <a:lvl3pPr marL="912755" indent="0">
              <a:buNone/>
              <a:defRPr sz="996"/>
            </a:lvl3pPr>
            <a:lvl4pPr marL="1369132" indent="0">
              <a:buNone/>
              <a:defRPr sz="885"/>
            </a:lvl4pPr>
            <a:lvl5pPr marL="1825509" indent="0">
              <a:buNone/>
              <a:defRPr sz="885"/>
            </a:lvl5pPr>
            <a:lvl6pPr marL="2281887" indent="0">
              <a:buNone/>
              <a:defRPr sz="885"/>
            </a:lvl6pPr>
            <a:lvl7pPr marL="2738264" indent="0">
              <a:buNone/>
              <a:defRPr sz="885"/>
            </a:lvl7pPr>
            <a:lvl8pPr marL="3194641" indent="0">
              <a:buNone/>
              <a:defRPr sz="885"/>
            </a:lvl8pPr>
            <a:lvl9pPr marL="3651019" indent="0">
              <a:buNone/>
              <a:defRPr sz="8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9F4301C5-0ADA-4437-8B69-AD2F319C12A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6689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5FEA3E-B62B-4E93-B720-508489FF31E1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001750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19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6"/>
            <a:ext cx="6091237" cy="4554537"/>
          </a:xfrm>
        </p:spPr>
        <p:txBody>
          <a:bodyPr/>
          <a:lstStyle>
            <a:lvl1pPr marL="0" indent="0">
              <a:buNone/>
              <a:defRPr sz="3209"/>
            </a:lvl1pPr>
            <a:lvl2pPr marL="456377" indent="0">
              <a:buNone/>
              <a:defRPr sz="2767"/>
            </a:lvl2pPr>
            <a:lvl3pPr marL="912755" indent="0">
              <a:buNone/>
              <a:defRPr sz="2435"/>
            </a:lvl3pPr>
            <a:lvl4pPr marL="1369132" indent="0">
              <a:buNone/>
              <a:defRPr sz="1992"/>
            </a:lvl4pPr>
            <a:lvl5pPr marL="1825509" indent="0">
              <a:buNone/>
              <a:defRPr sz="1992"/>
            </a:lvl5pPr>
            <a:lvl6pPr marL="2281887" indent="0">
              <a:buNone/>
              <a:defRPr sz="1992"/>
            </a:lvl6pPr>
            <a:lvl7pPr marL="2738264" indent="0">
              <a:buNone/>
              <a:defRPr sz="1992"/>
            </a:lvl7pPr>
            <a:lvl8pPr marL="3194641" indent="0">
              <a:buNone/>
              <a:defRPr sz="1992"/>
            </a:lvl8pPr>
            <a:lvl9pPr marL="3651019" indent="0">
              <a:buNone/>
              <a:defRPr sz="1992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7"/>
          </a:xfrm>
        </p:spPr>
        <p:txBody>
          <a:bodyPr/>
          <a:lstStyle>
            <a:lvl1pPr marL="0" indent="0">
              <a:buNone/>
              <a:defRPr sz="1439"/>
            </a:lvl1pPr>
            <a:lvl2pPr marL="456377" indent="0">
              <a:buNone/>
              <a:defRPr sz="1217"/>
            </a:lvl2pPr>
            <a:lvl3pPr marL="912755" indent="0">
              <a:buNone/>
              <a:defRPr sz="996"/>
            </a:lvl3pPr>
            <a:lvl4pPr marL="1369132" indent="0">
              <a:buNone/>
              <a:defRPr sz="885"/>
            </a:lvl4pPr>
            <a:lvl5pPr marL="1825509" indent="0">
              <a:buNone/>
              <a:defRPr sz="885"/>
            </a:lvl5pPr>
            <a:lvl6pPr marL="2281887" indent="0">
              <a:buNone/>
              <a:defRPr sz="885"/>
            </a:lvl6pPr>
            <a:lvl7pPr marL="2738264" indent="0">
              <a:buNone/>
              <a:defRPr sz="885"/>
            </a:lvl7pPr>
            <a:lvl8pPr marL="3194641" indent="0">
              <a:buNone/>
              <a:defRPr sz="885"/>
            </a:lvl8pPr>
            <a:lvl9pPr marL="3651019" indent="0">
              <a:buNone/>
              <a:defRPr sz="8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551F4326-CE19-4C44-88E0-61401D24E54E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260487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B192196C-E979-4608-9DFE-EDA88E204952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443841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75ED55F5-9774-4855-858B-279326672D9E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8799686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2" y="609601"/>
            <a:ext cx="9143999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2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 eaLnBrk="1" hangingPunct="1">
              <a:defRPr sz="1600" b="1">
                <a:latin typeface="Courier New" panose="02070309020205020404" pitchFamily="49" charset="0"/>
              </a:defRPr>
            </a:lvl1pPr>
          </a:lstStyle>
          <a:p>
            <a:fld id="{284B6AB6-F90C-4262-A149-20ADA35E6759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210905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fld id="{CD4A683D-F429-44D1-B155-DDD231534A1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224409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94" y="4876801"/>
            <a:ext cx="8628062" cy="15081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94" y="3216275"/>
            <a:ext cx="8628062" cy="166052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20" indent="0">
              <a:buNone/>
              <a:defRPr sz="1800"/>
            </a:lvl2pPr>
            <a:lvl3pPr marL="914047" indent="0">
              <a:buNone/>
              <a:defRPr sz="1600"/>
            </a:lvl3pPr>
            <a:lvl4pPr marL="1371071" indent="0">
              <a:buNone/>
              <a:defRPr sz="1400"/>
            </a:lvl4pPr>
            <a:lvl5pPr marL="1828095" indent="0">
              <a:buNone/>
              <a:defRPr sz="1400"/>
            </a:lvl5pPr>
            <a:lvl6pPr marL="2285121" indent="0">
              <a:buNone/>
              <a:defRPr sz="1400"/>
            </a:lvl6pPr>
            <a:lvl7pPr marL="2742143" indent="0">
              <a:buNone/>
              <a:defRPr sz="1400"/>
            </a:lvl7pPr>
            <a:lvl8pPr marL="3199168" indent="0">
              <a:buNone/>
              <a:defRPr sz="1400"/>
            </a:lvl8pPr>
            <a:lvl9pPr marL="365619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fld id="{5E80A732-4CA3-4EC9-88B2-31BE15BE8A7E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555713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fld id="{628E8A2F-AC6F-4C50-BF4B-91803EB7D8B8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1856441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4" y="169863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0" indent="0">
              <a:buNone/>
              <a:defRPr sz="2000" b="1"/>
            </a:lvl2pPr>
            <a:lvl3pPr marL="914047" indent="0">
              <a:buNone/>
              <a:defRPr sz="1800" b="1"/>
            </a:lvl3pPr>
            <a:lvl4pPr marL="1371071" indent="0">
              <a:buNone/>
              <a:defRPr sz="1600" b="1"/>
            </a:lvl4pPr>
            <a:lvl5pPr marL="1828095" indent="0">
              <a:buNone/>
              <a:defRPr sz="1600" b="1"/>
            </a:lvl5pPr>
            <a:lvl6pPr marL="2285121" indent="0">
              <a:buNone/>
              <a:defRPr sz="1600" b="1"/>
            </a:lvl6pPr>
            <a:lvl7pPr marL="2742143" indent="0">
              <a:buNone/>
              <a:defRPr sz="1600" b="1"/>
            </a:lvl7pPr>
            <a:lvl8pPr marL="3199168" indent="0">
              <a:buNone/>
              <a:defRPr sz="1600" b="1"/>
            </a:lvl8pPr>
            <a:lvl9pPr marL="365619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4" y="240666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3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0" indent="0">
              <a:buNone/>
              <a:defRPr sz="2000" b="1"/>
            </a:lvl2pPr>
            <a:lvl3pPr marL="914047" indent="0">
              <a:buNone/>
              <a:defRPr sz="1800" b="1"/>
            </a:lvl3pPr>
            <a:lvl4pPr marL="1371071" indent="0">
              <a:buNone/>
              <a:defRPr sz="1600" b="1"/>
            </a:lvl4pPr>
            <a:lvl5pPr marL="1828095" indent="0">
              <a:buNone/>
              <a:defRPr sz="1600" b="1"/>
            </a:lvl5pPr>
            <a:lvl6pPr marL="2285121" indent="0">
              <a:buNone/>
              <a:defRPr sz="1600" b="1"/>
            </a:lvl6pPr>
            <a:lvl7pPr marL="2742143" indent="0">
              <a:buNone/>
              <a:defRPr sz="1600" b="1"/>
            </a:lvl7pPr>
            <a:lvl8pPr marL="3199168" indent="0">
              <a:buNone/>
              <a:defRPr sz="1600" b="1"/>
            </a:lvl8pPr>
            <a:lvl9pPr marL="365619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6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fld id="{74242D7C-9F7F-4D67-8D9A-DC7D4B35189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793773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fld id="{F32E5A29-5843-485E-86C9-43CFE4C3389E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5385013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fld id="{42CEFE8C-CC9C-44EC-9F12-F665B70A0E3C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0306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1C4BD-DEE8-481F-8261-694BAB0BFF94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7404435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0" y="30163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34"/>
            <a:ext cx="5673725" cy="64785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1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020" indent="0">
              <a:buNone/>
              <a:defRPr sz="1200"/>
            </a:lvl2pPr>
            <a:lvl3pPr marL="914047" indent="0">
              <a:buNone/>
              <a:defRPr sz="1000"/>
            </a:lvl3pPr>
            <a:lvl4pPr marL="1371071" indent="0">
              <a:buNone/>
              <a:defRPr sz="900"/>
            </a:lvl4pPr>
            <a:lvl5pPr marL="1828095" indent="0">
              <a:buNone/>
              <a:defRPr sz="900"/>
            </a:lvl5pPr>
            <a:lvl6pPr marL="2285121" indent="0">
              <a:buNone/>
              <a:defRPr sz="900"/>
            </a:lvl6pPr>
            <a:lvl7pPr marL="2742143" indent="0">
              <a:buNone/>
              <a:defRPr sz="900"/>
            </a:lvl7pPr>
            <a:lvl8pPr marL="3199168" indent="0">
              <a:buNone/>
              <a:defRPr sz="900"/>
            </a:lvl8pPr>
            <a:lvl9pPr marL="365619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fld id="{8C0B0592-F7C2-4177-B844-7F2C3AA4AD6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0978626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7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020" indent="0">
              <a:buNone/>
              <a:defRPr sz="2800"/>
            </a:lvl2pPr>
            <a:lvl3pPr marL="914047" indent="0">
              <a:buNone/>
              <a:defRPr sz="2400"/>
            </a:lvl3pPr>
            <a:lvl4pPr marL="1371071" indent="0">
              <a:buNone/>
              <a:defRPr sz="2000"/>
            </a:lvl4pPr>
            <a:lvl5pPr marL="1828095" indent="0">
              <a:buNone/>
              <a:defRPr sz="2000"/>
            </a:lvl5pPr>
            <a:lvl6pPr marL="2285121" indent="0">
              <a:buNone/>
              <a:defRPr sz="2000"/>
            </a:lvl6pPr>
            <a:lvl7pPr marL="2742143" indent="0">
              <a:buNone/>
              <a:defRPr sz="2000"/>
            </a:lvl7pPr>
            <a:lvl8pPr marL="3199168" indent="0">
              <a:buNone/>
              <a:defRPr sz="2000"/>
            </a:lvl8pPr>
            <a:lvl9pPr marL="3656193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7"/>
          </a:xfrm>
        </p:spPr>
        <p:txBody>
          <a:bodyPr/>
          <a:lstStyle>
            <a:lvl1pPr marL="0" indent="0">
              <a:buNone/>
              <a:defRPr sz="1400"/>
            </a:lvl1pPr>
            <a:lvl2pPr marL="457020" indent="0">
              <a:buNone/>
              <a:defRPr sz="1200"/>
            </a:lvl2pPr>
            <a:lvl3pPr marL="914047" indent="0">
              <a:buNone/>
              <a:defRPr sz="1000"/>
            </a:lvl3pPr>
            <a:lvl4pPr marL="1371071" indent="0">
              <a:buNone/>
              <a:defRPr sz="900"/>
            </a:lvl4pPr>
            <a:lvl5pPr marL="1828095" indent="0">
              <a:buNone/>
              <a:defRPr sz="900"/>
            </a:lvl5pPr>
            <a:lvl6pPr marL="2285121" indent="0">
              <a:buNone/>
              <a:defRPr sz="900"/>
            </a:lvl6pPr>
            <a:lvl7pPr marL="2742143" indent="0">
              <a:buNone/>
              <a:defRPr sz="900"/>
            </a:lvl7pPr>
            <a:lvl8pPr marL="3199168" indent="0">
              <a:buNone/>
              <a:defRPr sz="900"/>
            </a:lvl8pPr>
            <a:lvl9pPr marL="365619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fld id="{7E88D8DB-0C5F-4D9A-8F05-F50FDBD55AF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9551442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fld id="{16326306-9119-4138-A496-0AB653052C5C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183907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fld id="{7EC03F97-4804-4F0D-9240-BA5B1F94E4AE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0894475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55BF19-39F4-4928-A4E9-5F1AB6605026}" type="slidenum">
              <a:rPr kumimoji="0" lang="en-US" altLang="sk-SK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3636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EBAA28-2BC0-4287-92D6-372F6FD8FEAB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9838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E455DC-5B7E-4E3B-8D4F-DFCDFB30CB7B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4527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803980-643F-4754-A500-2BC1AB94FC8C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7934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B8F626-A385-440C-8379-715877217135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7713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286E7-402D-4DF0-B2A8-792CB4EF6B64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68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FCBBC-7438-4334-A2E5-9D5F4D882F63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6797754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E4C8A3-FB9E-4025-BC5F-050E45DD7C27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4576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93B181-F30F-443C-9C13-40CB28945823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5232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C3B915-2DEA-4579-BF33-CCB94DA7038F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174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E20F8B-7236-4AFB-873B-42E0261B3DA1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2368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F47DE7-0843-456E-9618-15202CEB0531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9186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04870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1139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29095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8D86E0-B262-4F2C-98F7-11D3E2A817B9}" type="slidenum">
              <a:rPr kumimoji="0" lang="en-US" altLang="sk-SK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074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CD3F1D-1F93-4B69-B945-CE385608AC05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3750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902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768" indent="0">
              <a:buNone/>
              <a:defRPr sz="2000"/>
            </a:lvl2pPr>
            <a:lvl3pPr marL="1013531" indent="0">
              <a:buNone/>
              <a:defRPr sz="1800"/>
            </a:lvl3pPr>
            <a:lvl4pPr marL="1520296" indent="0">
              <a:buNone/>
              <a:defRPr sz="1600"/>
            </a:lvl4pPr>
            <a:lvl5pPr marL="2027061" indent="0">
              <a:buNone/>
              <a:defRPr sz="1600"/>
            </a:lvl5pPr>
            <a:lvl6pPr marL="2533826" indent="0">
              <a:buNone/>
              <a:defRPr sz="1600"/>
            </a:lvl6pPr>
            <a:lvl7pPr marL="3040592" indent="0">
              <a:buNone/>
              <a:defRPr sz="1600"/>
            </a:lvl7pPr>
            <a:lvl8pPr marL="3547356" indent="0">
              <a:buNone/>
              <a:defRPr sz="1600"/>
            </a:lvl8pPr>
            <a:lvl9pPr marL="405411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C597FD-22D9-428D-B2F0-D24A4DB9C46B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2746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2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6E709F-AA83-443B-8C87-A3831848C278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1423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5" y="1698934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68" indent="0">
              <a:buNone/>
              <a:defRPr sz="2200" b="1"/>
            </a:lvl2pPr>
            <a:lvl3pPr marL="1013531" indent="0">
              <a:buNone/>
              <a:defRPr sz="2000" b="1"/>
            </a:lvl3pPr>
            <a:lvl4pPr marL="1520296" indent="0">
              <a:buNone/>
              <a:defRPr sz="1800" b="1"/>
            </a:lvl4pPr>
            <a:lvl5pPr marL="2027061" indent="0">
              <a:buNone/>
              <a:defRPr sz="1800" b="1"/>
            </a:lvl5pPr>
            <a:lvl6pPr marL="2533826" indent="0">
              <a:buNone/>
              <a:defRPr sz="1800" b="1"/>
            </a:lvl6pPr>
            <a:lvl7pPr marL="3040592" indent="0">
              <a:buNone/>
              <a:defRPr sz="1800" b="1"/>
            </a:lvl7pPr>
            <a:lvl8pPr marL="3547356" indent="0">
              <a:buNone/>
              <a:defRPr sz="1800" b="1"/>
            </a:lvl8pPr>
            <a:lvl9pPr marL="405411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5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5" y="1698934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68" indent="0">
              <a:buNone/>
              <a:defRPr sz="2200" b="1"/>
            </a:lvl2pPr>
            <a:lvl3pPr marL="1013531" indent="0">
              <a:buNone/>
              <a:defRPr sz="2000" b="1"/>
            </a:lvl3pPr>
            <a:lvl4pPr marL="1520296" indent="0">
              <a:buNone/>
              <a:defRPr sz="1800" b="1"/>
            </a:lvl4pPr>
            <a:lvl5pPr marL="2027061" indent="0">
              <a:buNone/>
              <a:defRPr sz="1800" b="1"/>
            </a:lvl5pPr>
            <a:lvl6pPr marL="2533826" indent="0">
              <a:buNone/>
              <a:defRPr sz="1800" b="1"/>
            </a:lvl6pPr>
            <a:lvl7pPr marL="3040592" indent="0">
              <a:buNone/>
              <a:defRPr sz="1800" b="1"/>
            </a:lvl7pPr>
            <a:lvl8pPr marL="3547356" indent="0">
              <a:buNone/>
              <a:defRPr sz="1800" b="1"/>
            </a:lvl8pPr>
            <a:lvl9pPr marL="405411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5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43D46-5826-4911-A2AC-03CDE9DA3D72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98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C578D-8F8C-419F-821B-FCF3C0759C06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0060232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7502D-91B8-4F48-8692-5C8F8958BC02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4601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7BDA81-9307-4524-B6DA-1032C0C7307F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1492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92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9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768" indent="0">
              <a:buNone/>
              <a:defRPr sz="1300"/>
            </a:lvl2pPr>
            <a:lvl3pPr marL="1013531" indent="0">
              <a:buNone/>
              <a:defRPr sz="1100"/>
            </a:lvl3pPr>
            <a:lvl4pPr marL="1520296" indent="0">
              <a:buNone/>
              <a:defRPr sz="1000"/>
            </a:lvl4pPr>
            <a:lvl5pPr marL="2027061" indent="0">
              <a:buNone/>
              <a:defRPr sz="1000"/>
            </a:lvl5pPr>
            <a:lvl6pPr marL="2533826" indent="0">
              <a:buNone/>
              <a:defRPr sz="1000"/>
            </a:lvl6pPr>
            <a:lvl7pPr marL="3040592" indent="0">
              <a:buNone/>
              <a:defRPr sz="1000"/>
            </a:lvl7pPr>
            <a:lvl8pPr marL="3547356" indent="0">
              <a:buNone/>
              <a:defRPr sz="1000"/>
            </a:lvl8pPr>
            <a:lvl9pPr marL="405411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B439DA-3C15-4CF4-B629-D5CBC63465E5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9981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768" indent="0">
              <a:buNone/>
              <a:defRPr sz="3100"/>
            </a:lvl2pPr>
            <a:lvl3pPr marL="1013531" indent="0">
              <a:buNone/>
              <a:defRPr sz="2700"/>
            </a:lvl3pPr>
            <a:lvl4pPr marL="1520296" indent="0">
              <a:buNone/>
              <a:defRPr sz="2200"/>
            </a:lvl4pPr>
            <a:lvl5pPr marL="2027061" indent="0">
              <a:buNone/>
              <a:defRPr sz="2200"/>
            </a:lvl5pPr>
            <a:lvl6pPr marL="2533826" indent="0">
              <a:buNone/>
              <a:defRPr sz="2200"/>
            </a:lvl6pPr>
            <a:lvl7pPr marL="3040592" indent="0">
              <a:buNone/>
              <a:defRPr sz="2200"/>
            </a:lvl7pPr>
            <a:lvl8pPr marL="3547356" indent="0">
              <a:buNone/>
              <a:defRPr sz="2200"/>
            </a:lvl8pPr>
            <a:lvl9pPr marL="4054119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768" indent="0">
              <a:buNone/>
              <a:defRPr sz="1300"/>
            </a:lvl2pPr>
            <a:lvl3pPr marL="1013531" indent="0">
              <a:buNone/>
              <a:defRPr sz="1100"/>
            </a:lvl3pPr>
            <a:lvl4pPr marL="1520296" indent="0">
              <a:buNone/>
              <a:defRPr sz="1000"/>
            </a:lvl4pPr>
            <a:lvl5pPr marL="2027061" indent="0">
              <a:buNone/>
              <a:defRPr sz="1000"/>
            </a:lvl5pPr>
            <a:lvl6pPr marL="2533826" indent="0">
              <a:buNone/>
              <a:defRPr sz="1000"/>
            </a:lvl6pPr>
            <a:lvl7pPr marL="3040592" indent="0">
              <a:buNone/>
              <a:defRPr sz="1000"/>
            </a:lvl7pPr>
            <a:lvl8pPr marL="3547356" indent="0">
              <a:buNone/>
              <a:defRPr sz="1000"/>
            </a:lvl8pPr>
            <a:lvl9pPr marL="405411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55FBEC-30E1-4130-A14F-F9AD2DCACA93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2386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9FCD7E-3C8D-475E-BB72-AAE26897A294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1239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6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6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0634FC-1981-435E-9439-615FF6F68572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0783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04868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0179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29091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6FE52F-7C2C-4A96-B0D5-BF6AE3338EFC}" type="slidenum">
              <a:rPr kumimoji="0" lang="en-US" altLang="sk-SK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0567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A541D1-1810-4CF4-9341-D8379802BEE1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7773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897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852" indent="0">
              <a:buNone/>
              <a:defRPr sz="2000"/>
            </a:lvl2pPr>
            <a:lvl3pPr marL="1013704" indent="0">
              <a:buNone/>
              <a:defRPr sz="1800"/>
            </a:lvl3pPr>
            <a:lvl4pPr marL="1520556" indent="0">
              <a:buNone/>
              <a:defRPr sz="1600"/>
            </a:lvl4pPr>
            <a:lvl5pPr marL="2027408" indent="0">
              <a:buNone/>
              <a:defRPr sz="1600"/>
            </a:lvl5pPr>
            <a:lvl6pPr marL="2534260" indent="0">
              <a:buNone/>
              <a:defRPr sz="1600"/>
            </a:lvl6pPr>
            <a:lvl7pPr marL="3041112" indent="0">
              <a:buNone/>
              <a:defRPr sz="1600"/>
            </a:lvl7pPr>
            <a:lvl8pPr marL="3547963" indent="0">
              <a:buNone/>
              <a:defRPr sz="1600"/>
            </a:lvl8pPr>
            <a:lvl9pPr marL="4054815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28D1D1-AFDB-4C8B-A9E5-D418E2B14F86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144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1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0154B8-09D8-4A26-83E3-BF7DBD15643E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5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99A34-179A-46F8-9D5F-DFCC68DB703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9397795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698930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4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1" y="1698930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1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EF2EDC-CBCC-4741-ADA2-9F107828E505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1149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3423AD-6B39-41BD-AF64-08E1ABBADDF5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4685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1E3DA7-844F-4CD5-B651-E78F34930DFC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8105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89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4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4D25C6-B392-4427-932C-356C723F3F96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416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852" indent="0">
              <a:buNone/>
              <a:defRPr sz="3100"/>
            </a:lvl2pPr>
            <a:lvl3pPr marL="1013704" indent="0">
              <a:buNone/>
              <a:defRPr sz="2700"/>
            </a:lvl3pPr>
            <a:lvl4pPr marL="1520556" indent="0">
              <a:buNone/>
              <a:defRPr sz="2200"/>
            </a:lvl4pPr>
            <a:lvl5pPr marL="2027408" indent="0">
              <a:buNone/>
              <a:defRPr sz="2200"/>
            </a:lvl5pPr>
            <a:lvl6pPr marL="2534260" indent="0">
              <a:buNone/>
              <a:defRPr sz="2200"/>
            </a:lvl6pPr>
            <a:lvl7pPr marL="3041112" indent="0">
              <a:buNone/>
              <a:defRPr sz="2200"/>
            </a:lvl7pPr>
            <a:lvl8pPr marL="3547963" indent="0">
              <a:buNone/>
              <a:defRPr sz="2200"/>
            </a:lvl8pPr>
            <a:lvl9pPr marL="4054815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D63E88-ED58-4AC2-BCA2-B5E2F12B32A5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3709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42159E-EC10-469F-A553-61D4C719A74F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8742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2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2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062096-9A16-4254-9212-BBED1BCEFAB1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222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8A4BB8-A84B-4040-95AB-97EADBC8A081}" type="slidenum">
              <a:rPr kumimoji="0" lang="en-US" altLang="sk-SK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7411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3867F5-78B8-45CD-BF75-9D5318B8BC2E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0220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B0367C-A031-4B28-8D3E-B8C3FD6B73B8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1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D8963-60A5-4BDF-96DD-08EB285B81D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1838545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1193DF-6FFE-41DF-A8BB-BCCDA15BFA4D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72526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BE798D-1CCC-44C8-9395-A14A8DDC83D1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8708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99AD84-45C5-4CCE-9189-8FA2D49391C9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9924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F8D189-B66C-450F-B411-3CE124B77B84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21689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7B07EE-617B-4E29-802C-249B0B388844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4696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5C05E-5785-4AC4-904E-73DB4293CB76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982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225786-FB52-49CA-82E0-AA8FCFC8DC44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76538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D7390B-7FE2-4048-8B4C-B5734DB08385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16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3E45C-D3B8-4355-A192-002BBA4A90E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7765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A034D-AD40-49B5-8A9B-EBA14D06DEA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2146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defTabSz="1014413" eaLnBrk="0" hangingPunct="0"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 eaLnBrk="0" hangingPunct="0"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DEBA816-08CF-456C-BD0C-444C95DB329A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6" r:id="rId1"/>
    <p:sldLayoutId id="2147485534" r:id="rId2"/>
    <p:sldLayoutId id="2147485535" r:id="rId3"/>
    <p:sldLayoutId id="2147485536" r:id="rId4"/>
    <p:sldLayoutId id="2147485537" r:id="rId5"/>
    <p:sldLayoutId id="2147485538" r:id="rId6"/>
    <p:sldLayoutId id="2147485539" r:id="rId7"/>
    <p:sldLayoutId id="2147485540" r:id="rId8"/>
    <p:sldLayoutId id="2147485541" r:id="rId9"/>
    <p:sldLayoutId id="2147485542" r:id="rId10"/>
    <p:sldLayoutId id="2147485543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 defTabSz="1012588">
              <a:defRPr sz="1439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 defTabSz="1012588">
              <a:defRPr sz="1439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1011238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5230016D-993B-4C5D-B1FD-569CC0E497AD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7" r:id="rId1"/>
    <p:sldLayoutId id="2147485578" r:id="rId2"/>
    <p:sldLayoutId id="2147485579" r:id="rId3"/>
    <p:sldLayoutId id="2147485580" r:id="rId4"/>
    <p:sldLayoutId id="2147485581" r:id="rId5"/>
    <p:sldLayoutId id="2147485582" r:id="rId6"/>
    <p:sldLayoutId id="2147485583" r:id="rId7"/>
    <p:sldLayoutId id="2147485584" r:id="rId8"/>
    <p:sldLayoutId id="2147485585" r:id="rId9"/>
    <p:sldLayoutId id="2147485586" r:id="rId10"/>
    <p:sldLayoutId id="21474855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6377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6pPr>
      <a:lvl7pPr marL="912755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7pPr>
      <a:lvl8pPr marL="1369132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8pPr>
      <a:lvl9pPr marL="1825509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9pPr>
    </p:titleStyle>
    <p:bodyStyle>
      <a:lvl1pPr marL="376238" indent="-37623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0738" indent="-315913" algn="l" rtl="0" eaLnBrk="0" fontAlgn="base" hangingPunct="0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262063" indent="-2508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68475" indent="-250825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6475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33511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6pPr>
      <a:lvl7pPr marL="3189888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7pPr>
      <a:lvl8pPr marL="3646266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8pPr>
      <a:lvl9pPr marL="4102643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56377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912755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2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825509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7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4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94641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651019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2" tIns="50665" rIns="101332" bIns="506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2" tIns="50665" rIns="101332" bIns="50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2" tIns="50665" rIns="101332" bIns="50665" numCol="1" anchor="t" anchorCtr="0" compatLnSpc="1">
            <a:prstTxWarp prst="textNoShape">
              <a:avLst/>
            </a:prstTxWarp>
          </a:bodyPr>
          <a:lstStyle>
            <a:lvl1pPr algn="l" defTabSz="1014023" eaLnBrk="0" hangingPunct="0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2" tIns="50665" rIns="101332" bIns="50665" numCol="1" anchor="t" anchorCtr="0" compatLnSpc="1">
            <a:prstTxWarp prst="textNoShape">
              <a:avLst/>
            </a:prstTxWarp>
          </a:bodyPr>
          <a:lstStyle>
            <a:lvl1pPr algn="ctr" defTabSz="1014023" eaLnBrk="0" hangingPunct="0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2" tIns="50665" rIns="101332" bIns="50665" numCol="1" anchor="t" anchorCtr="0" compatLnSpc="1">
            <a:prstTxWarp prst="textNoShape">
              <a:avLst/>
            </a:prstTxWarp>
          </a:bodyPr>
          <a:lstStyle>
            <a:lvl1pPr algn="r" defTabSz="1012825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90E47E27-E59E-4058-901B-F0D17A234984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89" r:id="rId1"/>
    <p:sldLayoutId id="2147485590" r:id="rId2"/>
    <p:sldLayoutId id="2147485591" r:id="rId3"/>
    <p:sldLayoutId id="2147485592" r:id="rId4"/>
    <p:sldLayoutId id="2147485593" r:id="rId5"/>
    <p:sldLayoutId id="2147485594" r:id="rId6"/>
    <p:sldLayoutId id="2147485595" r:id="rId7"/>
    <p:sldLayoutId id="2147485596" r:id="rId8"/>
    <p:sldLayoutId id="2147485597" r:id="rId9"/>
    <p:sldLayoutId id="2147485598" r:id="rId10"/>
    <p:sldLayoutId id="2147485599" r:id="rId11"/>
  </p:sldLayoutIdLst>
  <p:txStyles>
    <p:titleStyle>
      <a:lvl1pPr algn="l" defTabSz="101282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282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282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282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282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020" algn="l" defTabSz="101402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047" algn="l" defTabSz="101402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071" algn="l" defTabSz="101402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095" algn="l" defTabSz="101402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7825" indent="-377825" algn="l" defTabSz="1012825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315913" algn="l" defTabSz="101282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5238" indent="-250825" algn="l" defTabSz="1012825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1650" indent="-250825" algn="l" defTabSz="1012825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79650" indent="-252413" algn="l" defTabSz="101282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7383" indent="-253903" algn="l" defTabSz="101402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4408" indent="-253903" algn="l" defTabSz="101402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1431" indent="-253903" algn="l" defTabSz="101402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08456" indent="-253903" algn="l" defTabSz="101402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5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3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3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l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5804CB-7C19-444C-97BF-C48C002517F3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8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25" r:id="rId1"/>
    <p:sldLayoutId id="2147485626" r:id="rId2"/>
    <p:sldLayoutId id="2147485627" r:id="rId3"/>
    <p:sldLayoutId id="2147485628" r:id="rId4"/>
    <p:sldLayoutId id="2147485629" r:id="rId5"/>
    <p:sldLayoutId id="2147485630" r:id="rId6"/>
    <p:sldLayoutId id="2147485631" r:id="rId7"/>
    <p:sldLayoutId id="2147485632" r:id="rId8"/>
    <p:sldLayoutId id="2147485633" r:id="rId9"/>
    <p:sldLayoutId id="2147485634" r:id="rId10"/>
    <p:sldLayoutId id="2147485635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9011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011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011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9" tIns="50674" rIns="101349" bIns="50674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1B7B19-3E17-4590-9B8F-9C426F3E01BA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23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37" r:id="rId1"/>
    <p:sldLayoutId id="2147485638" r:id="rId2"/>
    <p:sldLayoutId id="2147485639" r:id="rId3"/>
    <p:sldLayoutId id="2147485640" r:id="rId4"/>
    <p:sldLayoutId id="2147485641" r:id="rId5"/>
    <p:sldLayoutId id="2147485642" r:id="rId6"/>
    <p:sldLayoutId id="2147485643" r:id="rId7"/>
    <p:sldLayoutId id="2147485644" r:id="rId8"/>
    <p:sldLayoutId id="2147485645" r:id="rId9"/>
    <p:sldLayoutId id="2147485646" r:id="rId10"/>
    <p:sldLayoutId id="21474856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768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531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296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061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6238" indent="-37623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19150" indent="-31273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3650" indent="-24923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0063" indent="-249238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6475" indent="-24923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208" indent="-25338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3973" indent="-25338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0739" indent="-25338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7504" indent="-25338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68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531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296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061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3826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592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356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119" algn="l" defTabSz="101353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607E32-0D46-4CB0-8567-0F9128E81A6C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41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1" r:id="rId1"/>
    <p:sldLayoutId id="2147485662" r:id="rId2"/>
    <p:sldLayoutId id="2147485663" r:id="rId3"/>
    <p:sldLayoutId id="2147485664" r:id="rId4"/>
    <p:sldLayoutId id="2147485665" r:id="rId5"/>
    <p:sldLayoutId id="2147485666" r:id="rId6"/>
    <p:sldLayoutId id="2147485667" r:id="rId7"/>
    <p:sldLayoutId id="2147485668" r:id="rId8"/>
    <p:sldLayoutId id="2147485669" r:id="rId9"/>
    <p:sldLayoutId id="2147485670" r:id="rId10"/>
    <p:sldLayoutId id="2147485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852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704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556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408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31591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9650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686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4537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1389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8241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5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704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56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08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26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111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963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815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l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7CF9DE-4497-470F-9236-71E9FE6709A5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48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73" r:id="rId1"/>
    <p:sldLayoutId id="2147485674" r:id="rId2"/>
    <p:sldLayoutId id="2147485675" r:id="rId3"/>
    <p:sldLayoutId id="2147485676" r:id="rId4"/>
    <p:sldLayoutId id="2147485677" r:id="rId5"/>
    <p:sldLayoutId id="2147485678" r:id="rId6"/>
    <p:sldLayoutId id="2147485679" r:id="rId7"/>
    <p:sldLayoutId id="2147485680" r:id="rId8"/>
    <p:sldLayoutId id="2147485681" r:id="rId9"/>
    <p:sldLayoutId id="2147485682" r:id="rId10"/>
    <p:sldLayoutId id="2147485683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2041525"/>
          </a:xfrm>
        </p:spPr>
        <p:txBody>
          <a:bodyPr/>
          <a:lstStyle/>
          <a:p>
            <a:r>
              <a:rPr lang="sk-SK" altLang="sk-SK" dirty="0" smtClean="0"/>
              <a:t>Ukazovatele a polia vo funkciách, viacrozmerné statické polia</a:t>
            </a:r>
            <a:endParaRPr lang="en-US" altLang="sk-SK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4950" y="5319713"/>
            <a:ext cx="83454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0" indent="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sk-SK" altLang="sk-SK" dirty="0">
                <a:solidFill>
                  <a:srgbClr val="000000"/>
                </a:solidFill>
              </a:rPr>
              <a:t>Základy p</a:t>
            </a:r>
            <a:r>
              <a:rPr lang="en-US" altLang="sk-SK" dirty="0" err="1">
                <a:solidFill>
                  <a:srgbClr val="000000"/>
                </a:solidFill>
              </a:rPr>
              <a:t>rocedur</a:t>
            </a:r>
            <a:r>
              <a:rPr lang="sk-SK" altLang="sk-SK" dirty="0">
                <a:solidFill>
                  <a:srgbClr val="000000"/>
                </a:solidFill>
              </a:rPr>
              <a:t>álneho programovania </a:t>
            </a:r>
            <a:r>
              <a:rPr lang="sk-SK" altLang="sk-SK" dirty="0" smtClean="0">
                <a:solidFill>
                  <a:srgbClr val="000000"/>
                </a:solidFill>
              </a:rPr>
              <a:t>2</a:t>
            </a:r>
          </a:p>
          <a:p>
            <a:pPr>
              <a:defRPr/>
            </a:pPr>
            <a:r>
              <a:rPr lang="sk-SK" altLang="sk-SK" b="0" kern="0" dirty="0">
                <a:solidFill>
                  <a:srgbClr val="000000"/>
                </a:solidFill>
              </a:rPr>
              <a:t>3</a:t>
            </a:r>
            <a:r>
              <a:rPr lang="sk-SK" altLang="sk-SK" b="0" kern="0" dirty="0" smtClean="0">
                <a:solidFill>
                  <a:srgbClr val="000000"/>
                </a:solidFill>
              </a:rPr>
              <a:t>. prednáška, 2019/20</a:t>
            </a:r>
          </a:p>
          <a:p>
            <a:pPr>
              <a:defRPr/>
            </a:pPr>
            <a:r>
              <a:rPr lang="sk-SK" altLang="sk-SK" b="0" dirty="0">
                <a:solidFill>
                  <a:srgbClr val="000000"/>
                </a:solidFill>
              </a:rPr>
              <a:t>Gabriela Grmanová</a:t>
            </a:r>
            <a:endParaRPr lang="en-US" altLang="sk-SK" b="0" dirty="0">
              <a:solidFill>
                <a:srgbClr val="000000"/>
              </a:solidFill>
            </a:endParaRPr>
          </a:p>
          <a:p>
            <a:pPr>
              <a:defRPr/>
            </a:pPr>
            <a:endParaRPr lang="en-US" altLang="sk-SK" b="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1"/>
    </mc:Choice>
    <mc:Fallback xmlns="">
      <p:transition spd="slow" advTm="5881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2489" x="330200" y="5438775"/>
          <p14:tracePt t="2800" x="463550" y="5249863"/>
          <p14:tracePt t="2806" x="793750" y="4911725"/>
          <p14:tracePt t="2823" x="1306513" y="4433888"/>
          <p14:tracePt t="2840" x="1763713" y="4138613"/>
          <p14:tracePt t="2856" x="2325688" y="3892550"/>
          <p14:tracePt t="2872" x="2692400" y="3709988"/>
          <p14:tracePt t="2891" x="3176588" y="3486150"/>
          <p14:tracePt t="2906" x="3422650" y="3365500"/>
          <p14:tracePt t="2923" x="3697288" y="3295650"/>
          <p14:tracePt t="2939" x="3894138" y="3260725"/>
          <p14:tracePt t="2956" x="4181475" y="3240088"/>
          <p14:tracePt t="2973" x="4343400" y="3240088"/>
          <p14:tracePt t="2989" x="4519613" y="3295650"/>
          <p14:tracePt t="3006" x="4821238" y="3365500"/>
          <p14:tracePt t="3023" x="5011738" y="3457575"/>
          <p14:tracePt t="3039" x="5165725" y="3541713"/>
          <p14:tracePt t="3057" x="5334000" y="3703638"/>
          <p14:tracePt t="3073" x="5454650" y="3871913"/>
          <p14:tracePt t="3090" x="5551488" y="4138613"/>
          <p14:tracePt t="3106" x="5643563" y="4491038"/>
          <p14:tracePt t="3123" x="5643563" y="4645025"/>
          <p14:tracePt t="3140" x="5643563" y="4757738"/>
          <p14:tracePt t="3161" x="5573713" y="5073650"/>
          <p14:tracePt t="3173" x="5481638" y="5278438"/>
          <p14:tracePt t="3190" x="5368925" y="5475288"/>
          <p14:tracePt t="3196" x="5299075" y="5565775"/>
          <p14:tracePt t="3206" x="5122863" y="5748338"/>
          <p14:tracePt t="3223" x="4940300" y="5861050"/>
          <p14:tracePt t="3241" x="4792663" y="5938838"/>
          <p14:tracePt t="3257" x="4462463" y="5973763"/>
          <p14:tracePt t="3273" x="4195763" y="5965825"/>
          <p14:tracePt t="3289" x="3836988" y="5903913"/>
          <p14:tracePt t="3306" x="3576638" y="5762625"/>
          <p14:tracePt t="3324" x="3478213" y="5670550"/>
          <p14:tracePt t="3340" x="3379788" y="5530850"/>
          <p14:tracePt t="3357" x="3289300" y="5334000"/>
          <p14:tracePt t="3373" x="3225800" y="5032375"/>
          <p14:tracePt t="3390" x="3211513" y="4849813"/>
          <p14:tracePt t="3407" x="3211513" y="4714875"/>
          <p14:tracePt t="3423" x="3330575" y="4505325"/>
          <p14:tracePt t="3440" x="3633788" y="4146550"/>
          <p14:tracePt t="3458" x="4167188" y="3746500"/>
          <p14:tracePt t="3473" x="4568825" y="3570288"/>
          <p14:tracePt t="3490" x="4849813" y="3506788"/>
          <p14:tracePt t="3507" x="5270500" y="3463925"/>
          <p14:tracePt t="3524" x="5565775" y="3478213"/>
          <p14:tracePt t="3540" x="5861050" y="3527425"/>
          <p14:tracePt t="3557" x="6107113" y="3640138"/>
          <p14:tracePt t="3574" x="6486525" y="3886200"/>
          <p14:tracePt t="3590" x="6648450" y="4083050"/>
          <p14:tracePt t="3608" x="6838950" y="4314825"/>
          <p14:tracePt t="3624" x="6908800" y="4364038"/>
          <p14:tracePt t="3640" x="6972300" y="4378325"/>
          <p14:tracePt t="3657" x="7105650" y="4364038"/>
          <p14:tracePt t="3674" x="7478713" y="4167188"/>
          <p14:tracePt t="3691" x="7702550" y="4019550"/>
          <p14:tracePt t="3709" x="7878763" y="3795713"/>
          <p14:tracePt t="3724" x="7956550" y="3562350"/>
          <p14:tracePt t="3740" x="7983538" y="3309938"/>
          <p14:tracePt t="3757" x="7934325" y="3098800"/>
          <p14:tracePt t="3774" x="7626350" y="2649538"/>
          <p14:tracePt t="3790" x="7337425" y="2403475"/>
          <p14:tracePt t="3807" x="7000875" y="2171700"/>
          <p14:tracePt t="3824" x="6402388" y="1946275"/>
          <p14:tracePt t="3840" x="6008688" y="1919288"/>
          <p14:tracePt t="3857" x="5643563" y="1925638"/>
          <p14:tracePt t="3873" x="5180013" y="2087563"/>
          <p14:tracePt t="3891" x="4905375" y="2298700"/>
          <p14:tracePt t="3908" x="4722813" y="2409825"/>
          <p14:tracePt t="3924" x="4476750" y="2713038"/>
          <p14:tracePt t="3940" x="4371975" y="2951163"/>
          <p14:tracePt t="3957" x="4329113" y="3205163"/>
          <p14:tracePt t="3974" x="4287838" y="3689350"/>
          <p14:tracePt t="3991" x="4273550" y="4125913"/>
          <p14:tracePt t="4007" x="4273550" y="4398963"/>
          <p14:tracePt t="4024" x="4210050" y="4856163"/>
          <p14:tracePt t="4041" x="4152900" y="5059363"/>
          <p14:tracePt t="4058" x="4076700" y="5172075"/>
          <p14:tracePt t="4074" x="3886200" y="5354638"/>
          <p14:tracePt t="4090" x="3697288" y="5432425"/>
          <p14:tracePt t="4108" x="3506788" y="5502275"/>
          <p14:tracePt t="4124" x="3197225" y="5510213"/>
          <p14:tracePt t="4141" x="2951163" y="5510213"/>
          <p14:tracePt t="4158" x="2670175" y="5432425"/>
          <p14:tracePt t="4175" x="2382838" y="5299075"/>
          <p14:tracePt t="4191" x="2171700" y="5122863"/>
          <p14:tracePt t="4207" x="1995488" y="4899025"/>
          <p14:tracePt t="4213" x="1931988" y="4772025"/>
          <p14:tracePt t="4224" x="1876425" y="4638675"/>
          <p14:tracePt t="4242" x="1820863" y="4335463"/>
          <p14:tracePt t="4258" x="1847850" y="4125913"/>
          <p14:tracePt t="4274" x="1939925" y="3906838"/>
          <p14:tracePt t="4291" x="2116138" y="3746500"/>
          <p14:tracePt t="4308" x="2319338" y="3625850"/>
          <p14:tracePt t="4325" x="2797175" y="3570288"/>
          <p14:tracePt t="4341" x="3190875" y="3611563"/>
          <p14:tracePt t="4358" x="3563938" y="3709988"/>
          <p14:tracePt t="4374" x="3822700" y="3816350"/>
          <p14:tracePt t="4391" x="4062413" y="3978275"/>
          <p14:tracePt t="4409" x="4378325" y="4308475"/>
          <p14:tracePt t="4424" x="4560888" y="4540250"/>
          <p14:tracePt t="4441" x="4743450" y="4778375"/>
          <p14:tracePt t="4458" x="5018088" y="5235575"/>
          <p14:tracePt t="4475" x="5145088" y="5438775"/>
          <p14:tracePt t="4491" x="5264150" y="5692775"/>
          <p14:tracePt t="4508" x="5383213" y="5832475"/>
          <p14:tracePt t="4525" x="5530850" y="5895975"/>
          <p14:tracePt t="4541" x="5686425" y="5953125"/>
          <p14:tracePt t="4558" x="6022975" y="5980113"/>
          <p14:tracePt t="4575" x="6269038" y="5930900"/>
          <p14:tracePt t="4591" x="6459538" y="5805488"/>
          <p14:tracePt t="4608" x="6634163" y="5614988"/>
          <p14:tracePt t="4625" x="6754813" y="5087938"/>
          <p14:tracePt t="4642" x="6711950" y="4525963"/>
          <p14:tracePt t="4658" x="6494463" y="4083050"/>
          <p14:tracePt t="4675" x="6129338" y="3535363"/>
          <p14:tracePt t="4691" x="5826125" y="3359150"/>
          <p14:tracePt t="4708" x="5622925" y="3330575"/>
          <p14:tracePt t="4715" x="5538788" y="3330575"/>
          <p14:tracePt t="4725" x="5411788" y="3344863"/>
          <p14:tracePt t="4741" x="5194300" y="3387725"/>
          <p14:tracePt t="4759" x="4899025" y="3562350"/>
          <p14:tracePt t="4775" x="4497388" y="3892550"/>
          <p14:tracePt t="4791" x="4181475" y="4181475"/>
          <p14:tracePt t="4808" x="3998913" y="4427538"/>
          <p14:tracePt t="4826" x="3773488" y="4919663"/>
          <p14:tracePt t="4841" x="3752850" y="5143500"/>
          <p14:tracePt t="4858" x="3732213" y="5305425"/>
          <p14:tracePt t="4875" x="3732213" y="5362575"/>
          <p14:tracePt t="4891" x="3724275" y="5368925"/>
          <p14:tracePt t="4961" x="3724275" y="5362575"/>
          <p14:tracePt t="4969" x="3732213" y="5354638"/>
          <p14:tracePt t="4977" x="3738563" y="5340350"/>
          <p14:tracePt t="4991" x="3787775" y="5291138"/>
          <p14:tracePt t="5008" x="3886200" y="5207000"/>
          <p14:tracePt t="5025" x="4056063" y="5122863"/>
          <p14:tracePt t="5041" x="4189413" y="5067300"/>
          <p14:tracePt t="5058" x="4322763" y="503872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"/>
          <p:cNvSpPr>
            <a:spLocks noChangeArrowheads="1"/>
          </p:cNvSpPr>
          <p:nvPr/>
        </p:nvSpPr>
        <p:spPr bwMode="auto">
          <a:xfrm>
            <a:off x="142876" y="2612847"/>
            <a:ext cx="9580562" cy="491587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Príklad: ukazovateľ na typ </a:t>
            </a:r>
            <a:r>
              <a:rPr lang="sk-SK" altLang="sk-SK" b="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endParaRPr lang="en-US" altLang="sk-SK" b="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8916" name="AutoShape 17"/>
          <p:cNvSpPr>
            <a:spLocks noChangeArrowheads="1"/>
          </p:cNvSpPr>
          <p:nvPr/>
        </p:nvSpPr>
        <p:spPr bwMode="auto">
          <a:xfrm>
            <a:off x="304800" y="1004888"/>
            <a:ext cx="9144000" cy="1570831"/>
          </a:xfrm>
          <a:prstGeom prst="cloudCallout">
            <a:avLst>
              <a:gd name="adj1" fmla="val -45676"/>
              <a:gd name="adj2" fmla="val 5357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program 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vyp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íše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načítané číslo pričom použije 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ukazovate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ľ na 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 na 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ako ukazovatele na celé číslo</a:t>
            </a:r>
            <a:endParaRPr kumimoji="0" lang="en-US" altLang="sk-SK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03443" name="Text Box 19"/>
          <p:cNvSpPr txBox="1">
            <a:spLocks noChangeArrowheads="1"/>
          </p:cNvSpPr>
          <p:nvPr/>
        </p:nvSpPr>
        <p:spPr bwMode="auto">
          <a:xfrm>
            <a:off x="304800" y="2711272"/>
            <a:ext cx="766107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 *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p_int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= &amp;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p_void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= &amp;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Zadajte</a:t>
            </a:r>
            <a:r>
              <a:rPr lang="en-US" b="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cele</a:t>
            </a:r>
            <a:r>
              <a:rPr lang="en-US" b="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cislo</a:t>
            </a:r>
            <a:r>
              <a:rPr lang="en-US" b="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anose="020B0609020204030204" pitchFamily="49" charset="0"/>
              </a:rPr>
              <a:t>"i: %d, </a:t>
            </a:r>
            <a:r>
              <a:rPr lang="en-US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p_int</a:t>
            </a:r>
            <a:r>
              <a:rPr lang="en-US" b="0" dirty="0">
                <a:solidFill>
                  <a:srgbClr val="A31515"/>
                </a:solidFill>
                <a:latin typeface="Consolas" panose="020B0609020204030204" pitchFamily="49" charset="0"/>
              </a:rPr>
              <a:t>: %d, </a:t>
            </a:r>
            <a:r>
              <a:rPr lang="en-US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p_void</a:t>
            </a:r>
            <a:r>
              <a:rPr lang="en-US" b="0" dirty="0">
                <a:solidFill>
                  <a:srgbClr val="A31515"/>
                </a:solidFill>
                <a:latin typeface="Consolas" panose="020B0609020204030204" pitchFamily="49" charset="0"/>
              </a:rPr>
              <a:t>: %d\n"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 *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p_int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 (*(</a:t>
            </a:r>
            <a:r>
              <a:rPr lang="en-US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*)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p_void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768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69863" y="2011363"/>
            <a:ext cx="5981934" cy="453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**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a[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(i =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 i++)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>
                <a:solidFill>
                  <a:srgbClr val="A31515"/>
                </a:solidFill>
                <a:latin typeface="Consolas" panose="020B0609020204030204" pitchFamily="49" charset="0"/>
              </a:rPr>
              <a:t>"Zadaj %d. </a:t>
            </a:r>
            <a:r>
              <a:rPr lang="sk-SK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cislo</a:t>
            </a:r>
            <a:r>
              <a:rPr lang="sk-SK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sk-SK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sk-SK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, &amp;a[i]);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*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= a;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Pole ako parameter funkcie</a:t>
            </a:r>
            <a:r>
              <a:rPr lang="en-US" altLang="sk-SK" dirty="0" smtClean="0"/>
              <a:t>: </a:t>
            </a:r>
            <a:r>
              <a:rPr lang="en-US" altLang="sk-SK" dirty="0" err="1" smtClean="0"/>
              <a:t>vytv</a:t>
            </a:r>
            <a:r>
              <a:rPr lang="sk-SK" altLang="sk-SK" dirty="0" err="1" smtClean="0"/>
              <a:t>áranie</a:t>
            </a:r>
            <a:r>
              <a:rPr lang="sk-SK" altLang="sk-SK" dirty="0" smtClean="0"/>
              <a:t> poľa vo funkcii</a:t>
            </a:r>
            <a:endParaRPr lang="en-US" altLang="sk-SK" dirty="0" smtClean="0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681036" y="2819400"/>
            <a:ext cx="7038741" cy="1210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FF0000"/>
                </a:solidFill>
                <a:latin typeface="Consolas" panose="020B0609020204030204" pitchFamily="49" charset="0"/>
              </a:rPr>
              <a:t> *a;</a:t>
            </a:r>
          </a:p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</a:p>
          <a:p>
            <a:r>
              <a:rPr lang="sk-SK" b="0" dirty="0">
                <a:solidFill>
                  <a:srgbClr val="FF0000"/>
                </a:solidFill>
                <a:latin typeface="Consolas" panose="020B0609020204030204" pitchFamily="49" charset="0"/>
              </a:rPr>
              <a:t>a = (</a:t>
            </a:r>
            <a:r>
              <a:rPr lang="sk-SK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FF0000"/>
                </a:solidFill>
                <a:latin typeface="Consolas" panose="020B0609020204030204" pitchFamily="49" charset="0"/>
              </a:rPr>
              <a:t> *) </a:t>
            </a:r>
            <a:r>
              <a:rPr lang="sk-SK" b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malloc</a:t>
            </a:r>
            <a:r>
              <a:rPr lang="sk-SK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(5*</a:t>
            </a:r>
            <a:r>
              <a:rPr lang="sk-SK" b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sizeof</a:t>
            </a:r>
            <a:r>
              <a:rPr lang="sk-SK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FF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3721100" y="5481638"/>
            <a:ext cx="6259513" cy="1771650"/>
          </a:xfrm>
          <a:prstGeom prst="wedgeRoundRectCallout">
            <a:avLst>
              <a:gd name="adj1" fmla="val 32620"/>
              <a:gd name="adj2" fmla="val -176552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p_d</a:t>
            </a: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bude ukazova</a:t>
            </a: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ť na pole 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double</a:t>
            </a: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prvkov, ale 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bolo vyrobené v zásobníku, a tento zásobník sa pri ukončovaní funkcie zruší</a:t>
            </a:r>
            <a:endParaRPr kumimoji="0" lang="en-US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Zaoblený obdĺžnik 4"/>
          <p:cNvSpPr>
            <a:spLocks noChangeArrowheads="1"/>
          </p:cNvSpPr>
          <p:nvPr/>
        </p:nvSpPr>
        <p:spPr bwMode="auto">
          <a:xfrm>
            <a:off x="122237" y="33516"/>
            <a:ext cx="7343773" cy="128862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Zaoblený obdĺžnik 5"/>
          <p:cNvSpPr>
            <a:spLocks noChangeArrowheads="1"/>
          </p:cNvSpPr>
          <p:nvPr/>
        </p:nvSpPr>
        <p:spPr bwMode="auto">
          <a:xfrm>
            <a:off x="240389" y="106497"/>
            <a:ext cx="7033536" cy="112347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ounded Rectangle 1"/>
          <p:cNvSpPr>
            <a:spLocks noChangeArrowheads="1"/>
          </p:cNvSpPr>
          <p:nvPr/>
        </p:nvSpPr>
        <p:spPr bwMode="auto">
          <a:xfrm>
            <a:off x="84138" y="683894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03p0</a:t>
            </a:r>
            <a:r>
              <a:rPr lang="sk-SK" altLang="sk-SK" sz="2400" b="0" dirty="0" smtClean="0">
                <a:solidFill>
                  <a:srgbClr val="000000"/>
                </a:solidFill>
              </a:rPr>
              <a:t>4</a:t>
            </a:r>
            <a:r>
              <a:rPr lang="en-US" altLang="sk-SK" sz="2400" b="0" dirty="0" smtClean="0">
                <a:solidFill>
                  <a:srgbClr val="000000"/>
                </a:solidFill>
              </a:rPr>
              <a:t>A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6627812" y="1584453"/>
            <a:ext cx="3552825" cy="1829466"/>
            <a:chOff x="3744" y="1072"/>
            <a:chExt cx="2016" cy="1041"/>
          </a:xfrm>
        </p:grpSpPr>
        <p:sp>
          <p:nvSpPr>
            <p:cNvPr id="58376" name="Rectangle 6"/>
            <p:cNvSpPr>
              <a:spLocks noChangeArrowheads="1"/>
            </p:cNvSpPr>
            <p:nvPr/>
          </p:nvSpPr>
          <p:spPr bwMode="auto">
            <a:xfrm>
              <a:off x="3744" y="1072"/>
              <a:ext cx="1860" cy="10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8377" name="Text Box 7"/>
            <p:cNvSpPr txBox="1">
              <a:spLocks noChangeArrowheads="1"/>
            </p:cNvSpPr>
            <p:nvPr/>
          </p:nvSpPr>
          <p:spPr bwMode="auto">
            <a:xfrm>
              <a:off x="3744" y="1096"/>
              <a:ext cx="2016" cy="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fr-FR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fr-FR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 </a:t>
              </a:r>
            </a:p>
            <a:p>
              <a:r>
                <a:rPr lang="fr-FR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fr-FR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fr-FR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fr-FR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*p_d;  </a:t>
              </a:r>
            </a:p>
            <a:p>
              <a:r>
                <a:rPr lang="fr-FR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init(&amp;p_d);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8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 animBg="1" autoUpdateAnimBg="0"/>
      <p:bldP spid="6349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sk-SK" altLang="sk-SK" dirty="0"/>
              <a:t>Ukazovateľ ako návratový </a:t>
            </a:r>
            <a:r>
              <a:rPr lang="sk-SK" altLang="sk-SK" dirty="0" smtClean="0"/>
              <a:t>typ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670719"/>
          </a:xfrm>
        </p:spPr>
        <p:txBody>
          <a:bodyPr/>
          <a:lstStyle/>
          <a:p>
            <a:r>
              <a:rPr lang="en-US" sz="2800" dirty="0" err="1" smtClean="0"/>
              <a:t>Vytvorenie</a:t>
            </a:r>
            <a:r>
              <a:rPr lang="en-US" sz="2800" dirty="0" smtClean="0"/>
              <a:t> </a:t>
            </a:r>
            <a:r>
              <a:rPr lang="en-US" sz="2800" dirty="0" err="1" smtClean="0"/>
              <a:t>pola</a:t>
            </a:r>
            <a:r>
              <a:rPr lang="en-US" sz="2800" dirty="0" smtClean="0"/>
              <a:t> </a:t>
            </a:r>
            <a:r>
              <a:rPr lang="en-US" sz="2800" dirty="0" err="1" smtClean="0"/>
              <a:t>vo</a:t>
            </a:r>
            <a:r>
              <a:rPr lang="en-US" sz="2800" dirty="0" smtClean="0"/>
              <a:t> </a:t>
            </a:r>
            <a:r>
              <a:rPr lang="en-US" sz="2800" dirty="0" err="1" smtClean="0"/>
              <a:t>funkcii</a:t>
            </a:r>
            <a:r>
              <a:rPr lang="en-US" sz="2800" dirty="0" smtClean="0"/>
              <a:t> a </a:t>
            </a:r>
            <a:r>
              <a:rPr lang="en-US" sz="2800" dirty="0" err="1" smtClean="0"/>
              <a:t>vr</a:t>
            </a:r>
            <a:r>
              <a:rPr lang="sk-SK" sz="2800" dirty="0" err="1" smtClean="0"/>
              <a:t>átenie</a:t>
            </a:r>
            <a:r>
              <a:rPr lang="sk-SK" sz="2800" dirty="0" smtClean="0"/>
              <a:t> ukazovateľa na pole</a:t>
            </a:r>
            <a:endParaRPr lang="sk-SK" sz="2800" dirty="0"/>
          </a:p>
        </p:txBody>
      </p:sp>
      <p:sp>
        <p:nvSpPr>
          <p:cNvPr id="4" name="Zaoblený obdĺžnik 4"/>
          <p:cNvSpPr>
            <a:spLocks noChangeArrowheads="1"/>
          </p:cNvSpPr>
          <p:nvPr/>
        </p:nvSpPr>
        <p:spPr bwMode="auto">
          <a:xfrm>
            <a:off x="169864" y="152400"/>
            <a:ext cx="7496173" cy="9366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41362" y="2688432"/>
            <a:ext cx="7681117" cy="453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sk-SK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a;</a:t>
            </a:r>
            <a:endParaRPr lang="sk-SK" b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>
                <a:solidFill>
                  <a:srgbClr val="FF0000"/>
                </a:solidFill>
                <a:latin typeface="Consolas" panose="020B0609020204030204" pitchFamily="49" charset="0"/>
              </a:rPr>
              <a:t>a = (</a:t>
            </a:r>
            <a:r>
              <a:rPr lang="sk-SK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FF0000"/>
                </a:solidFill>
                <a:latin typeface="Consolas" panose="020B0609020204030204" pitchFamily="49" charset="0"/>
              </a:rPr>
              <a:t> *) </a:t>
            </a:r>
            <a:r>
              <a:rPr lang="sk-SK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malloc</a:t>
            </a:r>
            <a:r>
              <a:rPr lang="sk-SK" b="0" dirty="0">
                <a:solidFill>
                  <a:srgbClr val="FF0000"/>
                </a:solidFill>
                <a:latin typeface="Consolas" panose="020B0609020204030204" pitchFamily="49" charset="0"/>
              </a:rPr>
              <a:t>(5*</a:t>
            </a:r>
            <a:r>
              <a:rPr lang="sk-SK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sizeof</a:t>
            </a:r>
            <a:r>
              <a:rPr lang="sk-SK" b="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FF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(i =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 i++)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>
                <a:solidFill>
                  <a:srgbClr val="A31515"/>
                </a:solidFill>
                <a:latin typeface="Consolas" panose="020B0609020204030204" pitchFamily="49" charset="0"/>
              </a:rPr>
              <a:t>"Zadaj %d. </a:t>
            </a:r>
            <a:r>
              <a:rPr lang="sk-SK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cislo</a:t>
            </a:r>
            <a:r>
              <a:rPr lang="sk-SK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sk-SK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sk-SK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, &amp;a[i]);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return </a:t>
            </a:r>
            <a:r>
              <a:rPr lang="sk-SK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6517905" y="65460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03p0</a:t>
            </a:r>
            <a:r>
              <a:rPr lang="sk-SK" altLang="sk-SK" sz="2400" b="0" dirty="0" smtClean="0">
                <a:solidFill>
                  <a:srgbClr val="000000"/>
                </a:solidFill>
              </a:rPr>
              <a:t>4</a:t>
            </a:r>
            <a:r>
              <a:rPr lang="en-US" altLang="sk-SK" sz="2400" b="0" dirty="0">
                <a:solidFill>
                  <a:srgbClr val="000000"/>
                </a:solidFill>
              </a:rPr>
              <a:t>B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7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6"/>
          <p:cNvSpPr>
            <a:spLocks noChangeArrowheads="1"/>
          </p:cNvSpPr>
          <p:nvPr/>
        </p:nvSpPr>
        <p:spPr bwMode="auto">
          <a:xfrm>
            <a:off x="398463" y="322263"/>
            <a:ext cx="8151812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Ukazovatele na funkcie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01788"/>
            <a:ext cx="9752013" cy="2219325"/>
          </a:xfrm>
        </p:spPr>
        <p:txBody>
          <a:bodyPr/>
          <a:lstStyle/>
          <a:p>
            <a:r>
              <a:rPr lang="en-US" altLang="sk-SK" sz="2800" dirty="0" err="1" smtClean="0"/>
              <a:t>Funkcia</a:t>
            </a:r>
            <a:r>
              <a:rPr lang="en-US" altLang="sk-SK" sz="2800" dirty="0" smtClean="0"/>
              <a:t> m</a:t>
            </a:r>
            <a:r>
              <a:rPr lang="sk-SK" altLang="sk-SK" sz="2800" dirty="0" err="1" smtClean="0"/>
              <a:t>ôže</a:t>
            </a:r>
            <a:r>
              <a:rPr lang="sk-SK" altLang="sk-SK" sz="2800" dirty="0" smtClean="0"/>
              <a:t> vrátiť ukazovateľ na typ:</a:t>
            </a:r>
          </a:p>
          <a:p>
            <a:pPr lvl="1"/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FILE *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sk-SK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(...) </a:t>
            </a:r>
            <a:r>
              <a:rPr lang="sk-SK" altLang="sk-SK" sz="2400" dirty="0" smtClean="0"/>
              <a:t>- </a:t>
            </a:r>
            <a:r>
              <a:rPr lang="en-US" altLang="sk-SK" sz="2400" dirty="0" err="1" smtClean="0"/>
              <a:t>vracia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smern</a:t>
            </a:r>
            <a:r>
              <a:rPr lang="sk-SK" altLang="sk-SK" sz="2400" dirty="0" err="1" smtClean="0"/>
              <a:t>ík</a:t>
            </a:r>
            <a:r>
              <a:rPr lang="sk-SK" altLang="sk-SK" sz="2400" dirty="0" smtClean="0"/>
              <a:t> na typ 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endParaRPr lang="sk-SK" altLang="sk-SK" sz="2400" b="1" dirty="0" smtClean="0">
              <a:latin typeface="Courier New" panose="02070309020205020404" pitchFamily="49" charset="0"/>
            </a:endParaRPr>
          </a:p>
          <a:p>
            <a:r>
              <a:rPr lang="sk-SK" altLang="sk-SK" sz="2800" dirty="0" smtClean="0"/>
              <a:t>Definovanie premennej ako ukazovateľ na funkciu: napr. </a:t>
            </a:r>
            <a:r>
              <a:rPr lang="sk-SK" sz="2400" kern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sz="2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 (*</a:t>
            </a:r>
            <a:r>
              <a:rPr lang="sk-SK" sz="2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p_fd</a:t>
            </a:r>
            <a:r>
              <a:rPr lang="sk-SK" sz="2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)();</a:t>
            </a:r>
            <a:endParaRPr lang="en-US" altLang="sk-SK" sz="2800" b="1" dirty="0" smtClean="0">
              <a:latin typeface="Courier New" panose="02070309020205020404" pitchFamily="49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76275" y="4216400"/>
            <a:ext cx="3890963" cy="6746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762000" y="4232275"/>
            <a:ext cx="3298825" cy="4714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double (*p_fd)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34854" name="AutoShape 38"/>
          <p:cNvSpPr>
            <a:spLocks noChangeArrowheads="1"/>
          </p:cNvSpPr>
          <p:nvPr/>
        </p:nvSpPr>
        <p:spPr bwMode="auto">
          <a:xfrm>
            <a:off x="5667375" y="3963988"/>
            <a:ext cx="3214688" cy="1011237"/>
          </a:xfrm>
          <a:prstGeom prst="wedgeRoundRectCallout">
            <a:avLst>
              <a:gd name="adj1" fmla="val -82894"/>
              <a:gd name="adj2" fmla="val -503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to isté ako 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double *p_fd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;</a:t>
            </a:r>
            <a:endParaRPr kumimoji="0" lang="en-US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grpSp>
        <p:nvGrpSpPr>
          <p:cNvPr id="34858" name="Group 42"/>
          <p:cNvGrpSpPr>
            <a:grpSpLocks/>
          </p:cNvGrpSpPr>
          <p:nvPr/>
        </p:nvGrpSpPr>
        <p:grpSpPr bwMode="auto">
          <a:xfrm>
            <a:off x="762000" y="3963988"/>
            <a:ext cx="8712200" cy="1011237"/>
            <a:chOff x="432" y="2400"/>
            <a:chExt cx="4944" cy="576"/>
          </a:xfrm>
        </p:grpSpPr>
        <p:sp>
          <p:nvSpPr>
            <p:cNvPr id="29711" name="Text Box 20"/>
            <p:cNvSpPr txBox="1">
              <a:spLocks noChangeArrowheads="1"/>
            </p:cNvSpPr>
            <p:nvPr/>
          </p:nvSpPr>
          <p:spPr bwMode="auto">
            <a:xfrm>
              <a:off x="432" y="2592"/>
              <a:ext cx="1968" cy="2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double *p_fd()</a:t>
              </a:r>
              <a:r>
                <a:rPr kumimoji="0" lang="en-US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;</a:t>
              </a:r>
              <a:r>
                <a:rPr kumimoji="0" lang="sk-SK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9712" name="AutoShape 41"/>
            <p:cNvSpPr>
              <a:spLocks noChangeArrowheads="1"/>
            </p:cNvSpPr>
            <p:nvPr/>
          </p:nvSpPr>
          <p:spPr bwMode="auto">
            <a:xfrm>
              <a:off x="3072" y="2400"/>
              <a:ext cx="2304" cy="576"/>
            </a:xfrm>
            <a:prstGeom prst="wedgeRoundRectCallout">
              <a:avLst>
                <a:gd name="adj1" fmla="val -68792"/>
                <a:gd name="adj2" fmla="val -6944"/>
                <a:gd name="adj3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funkcia vracaj</a:t>
              </a:r>
              <a:r>
                <a: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úca </a:t>
              </a:r>
              <a:endPara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     </a:t>
              </a:r>
              <a:r>
                <a: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ukazovateľ</a:t>
              </a:r>
              <a:endPara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4860" name="Group 44"/>
          <p:cNvGrpSpPr>
            <a:grpSpLocks/>
          </p:cNvGrpSpPr>
          <p:nvPr/>
        </p:nvGrpSpPr>
        <p:grpSpPr bwMode="auto">
          <a:xfrm>
            <a:off x="762000" y="3963988"/>
            <a:ext cx="8712200" cy="1011237"/>
            <a:chOff x="432" y="2400"/>
            <a:chExt cx="4944" cy="576"/>
          </a:xfrm>
        </p:grpSpPr>
        <p:sp>
          <p:nvSpPr>
            <p:cNvPr id="29709" name="Text Box 5"/>
            <p:cNvSpPr txBox="1">
              <a:spLocks noChangeArrowheads="1"/>
            </p:cNvSpPr>
            <p:nvPr/>
          </p:nvSpPr>
          <p:spPr bwMode="auto">
            <a:xfrm>
              <a:off x="432" y="2595"/>
              <a:ext cx="2142" cy="2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sk-SK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(*</a:t>
              </a:r>
              <a:r>
                <a:rPr lang="sk-SK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p_fd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)(); </a:t>
              </a:r>
            </a:p>
          </p:txBody>
        </p:sp>
        <p:sp>
          <p:nvSpPr>
            <p:cNvPr id="29710" name="AutoShape 43"/>
            <p:cNvSpPr>
              <a:spLocks noChangeArrowheads="1"/>
            </p:cNvSpPr>
            <p:nvPr/>
          </p:nvSpPr>
          <p:spPr bwMode="auto">
            <a:xfrm>
              <a:off x="3072" y="2400"/>
              <a:ext cx="2304" cy="576"/>
            </a:xfrm>
            <a:prstGeom prst="wedgeRoundRectCallout">
              <a:avLst>
                <a:gd name="adj1" fmla="val -70227"/>
                <a:gd name="adj2" fmla="val -4514"/>
                <a:gd name="adj3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ukazovateľ na funkciu</a:t>
              </a:r>
              <a:endPara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34862" name="Group 46"/>
          <p:cNvGrpSpPr>
            <a:grpSpLocks/>
          </p:cNvGrpSpPr>
          <p:nvPr/>
        </p:nvGrpSpPr>
        <p:grpSpPr bwMode="auto">
          <a:xfrm>
            <a:off x="676275" y="5397500"/>
            <a:ext cx="9304338" cy="2024063"/>
            <a:chOff x="384" y="3072"/>
            <a:chExt cx="5280" cy="1152"/>
          </a:xfrm>
        </p:grpSpPr>
        <p:sp>
          <p:nvSpPr>
            <p:cNvPr id="29706" name="Rectangle 25"/>
            <p:cNvSpPr>
              <a:spLocks noChangeArrowheads="1"/>
            </p:cNvSpPr>
            <p:nvPr/>
          </p:nvSpPr>
          <p:spPr bwMode="auto">
            <a:xfrm>
              <a:off x="384" y="3072"/>
              <a:ext cx="3984" cy="72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07" name="Text Box 27"/>
            <p:cNvSpPr txBox="1">
              <a:spLocks noChangeArrowheads="1"/>
            </p:cNvSpPr>
            <p:nvPr/>
          </p:nvSpPr>
          <p:spPr bwMode="auto">
            <a:xfrm>
              <a:off x="432" y="3196"/>
              <a:ext cx="3287" cy="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fr-FR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fr-FR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scitaj(</a:t>
              </a:r>
              <a:r>
                <a:rPr lang="fr-FR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fr-FR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x, </a:t>
              </a:r>
              <a:r>
                <a:rPr lang="fr-FR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fr-FR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y)</a:t>
              </a:r>
            </a:p>
            <a:p>
              <a:r>
                <a:rPr lang="fr-FR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p_fd = scitaj;</a:t>
              </a:r>
            </a:p>
          </p:txBody>
        </p:sp>
        <p:sp>
          <p:nvSpPr>
            <p:cNvPr id="29708" name="AutoShape 45"/>
            <p:cNvSpPr>
              <a:spLocks noChangeArrowheads="1"/>
            </p:cNvSpPr>
            <p:nvPr/>
          </p:nvSpPr>
          <p:spPr bwMode="auto">
            <a:xfrm>
              <a:off x="3648" y="3600"/>
              <a:ext cx="2016" cy="624"/>
            </a:xfrm>
            <a:prstGeom prst="wedgeRoundRectCallout">
              <a:avLst>
                <a:gd name="adj1" fmla="val -117856"/>
                <a:gd name="adj2" fmla="val -52565"/>
                <a:gd name="adj3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lvl="0" eaLnBrk="1" hangingPunct="1">
                <a:defRPr/>
              </a:pPr>
              <a:r>
                <a:rPr lang="fr-FR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p_fd</a:t>
              </a:r>
              <a:r>
                <a:rPr kumimoji="0" lang="sk-SK" altLang="sk-SK" sz="3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sk-SK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má adresu</a:t>
              </a:r>
              <a:r>
                <a:rPr kumimoji="0" lang="en-US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</a:p>
            <a:p>
              <a:pPr lvl="0" algn="r" eaLnBrk="1" hangingPunct="1">
                <a:defRPr/>
              </a:pPr>
              <a:r>
                <a:rPr kumimoji="0" lang="sk-SK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funkcie </a:t>
              </a:r>
              <a:r>
                <a:rPr lang="fr-FR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scitaj</a:t>
              </a:r>
              <a:r>
                <a:rPr lang="sk-SK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r>
                <a:rPr lang="fr-FR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</p:grpSp>
      <p:sp>
        <p:nvSpPr>
          <p:cNvPr id="17" name="Zaoblený obdĺžnik 6"/>
          <p:cNvSpPr>
            <a:spLocks noChangeArrowheads="1"/>
          </p:cNvSpPr>
          <p:nvPr/>
        </p:nvSpPr>
        <p:spPr bwMode="auto">
          <a:xfrm>
            <a:off x="350837" y="411972"/>
            <a:ext cx="5943600" cy="683404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65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39" grpId="0" animBg="1" autoUpdateAnimBg="0"/>
      <p:bldP spid="3485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3"/>
          <p:cNvSpPr>
            <a:spLocks noChangeArrowheads="1"/>
          </p:cNvSpPr>
          <p:nvPr/>
        </p:nvSpPr>
        <p:spPr bwMode="auto">
          <a:xfrm>
            <a:off x="398463" y="322263"/>
            <a:ext cx="8151812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</a:t>
            </a:r>
            <a:r>
              <a:rPr kumimoji="0" lang="sk-SK" altLang="sk-SK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íklad</a:t>
            </a:r>
            <a:r>
              <a:rPr kumimoji="0" lang="sk-SK" altLang="sk-SK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ukazovateľa</a:t>
            </a:r>
            <a:r>
              <a:rPr kumimoji="0" lang="en-US" altLang="sk-SK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</a:t>
            </a:r>
            <a:r>
              <a:rPr kumimoji="0" lang="en-US" altLang="sk-SK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funkci</a:t>
            </a:r>
            <a:r>
              <a:rPr kumimoji="0" lang="sk-SK" altLang="sk-SK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</a:t>
            </a:r>
            <a:endParaRPr kumimoji="0" lang="en-US" altLang="sk-SK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1433919"/>
            <a:ext cx="9752013" cy="107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spcBef>
                <a:spcPct val="0"/>
              </a:spcBef>
              <a:defRPr/>
            </a:pPr>
            <a:r>
              <a:rPr lang="sk-SK" altLang="sk-SK" sz="24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Funkcia </a:t>
            </a:r>
            <a:r>
              <a:rPr lang="sk-SK" altLang="sk-SK" sz="2400" b="0" dirty="0">
                <a:solidFill>
                  <a:srgbClr val="000000"/>
                </a:solidFill>
                <a:latin typeface="Arial" panose="020B0604020202020204" pitchFamily="34" charset="0"/>
              </a:rPr>
              <a:t>na výpočet hodnôt polynómov (napr. x</a:t>
            </a:r>
            <a:r>
              <a:rPr lang="en-US" altLang="sk-SK" sz="2400" b="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sk-SK" altLang="sk-SK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sk-SK" sz="2400" b="0" dirty="0">
                <a:solidFill>
                  <a:srgbClr val="000000"/>
                </a:solidFill>
                <a:latin typeface="Arial" panose="020B0604020202020204" pitchFamily="34" charset="0"/>
              </a:rPr>
              <a:t>+ 3, x + </a:t>
            </a:r>
            <a:r>
              <a:rPr lang="en-US" altLang="sk-SK" sz="24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8)</a:t>
            </a:r>
            <a:r>
              <a:rPr lang="sk-SK" altLang="sk-SK" sz="24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pre </a:t>
            </a:r>
            <a:r>
              <a:rPr lang="sk-SK" altLang="sk-SK" sz="2400" b="0" dirty="0">
                <a:solidFill>
                  <a:srgbClr val="000000"/>
                </a:solidFill>
                <a:latin typeface="Arial" panose="020B0604020202020204" pitchFamily="34" charset="0"/>
              </a:rPr>
              <a:t>zadanú hornú, dolnú hranicu a krok</a:t>
            </a:r>
            <a:r>
              <a:rPr lang="en-US" altLang="sk-SK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sk-SK" altLang="sk-SK" sz="24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231828" y="2518389"/>
            <a:ext cx="5073650" cy="120032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pol1(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x)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(x * x +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5868987" y="2518390"/>
            <a:ext cx="4111626" cy="120032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pol2(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x)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(x +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Obdĺžnik 3"/>
          <p:cNvSpPr/>
          <p:nvPr/>
        </p:nvSpPr>
        <p:spPr>
          <a:xfrm>
            <a:off x="222249" y="4023519"/>
            <a:ext cx="8053388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d,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h,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k, </a:t>
            </a:r>
          </a:p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(*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x))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(x=d; x&lt;=h; x+=k)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sk-SK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sk-SK" b="0" dirty="0">
                <a:solidFill>
                  <a:srgbClr val="A31515"/>
                </a:solidFill>
                <a:latin typeface="Consolas" panose="020B0609020204030204" pitchFamily="49" charset="0"/>
              </a:rPr>
              <a:t>, %</a:t>
            </a:r>
            <a:r>
              <a:rPr lang="sk-SK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sk-SK" b="0" dirty="0">
                <a:solidFill>
                  <a:srgbClr val="A31515"/>
                </a:solidFill>
                <a:latin typeface="Consolas" panose="020B0609020204030204" pitchFamily="49" charset="0"/>
              </a:rPr>
              <a:t> \n"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, x, (*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)(x));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</p:txBody>
      </p:sp>
      <p:sp>
        <p:nvSpPr>
          <p:cNvPr id="5" name="Obdĺžnik 4"/>
          <p:cNvSpPr/>
          <p:nvPr/>
        </p:nvSpPr>
        <p:spPr>
          <a:xfrm>
            <a:off x="3094037" y="6758841"/>
            <a:ext cx="50736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vypis(-</a:t>
            </a:r>
            <a:r>
              <a:rPr lang="fr-FR" b="0" dirty="0">
                <a:solidFill>
                  <a:srgbClr val="09885A"/>
                </a:solidFill>
                <a:latin typeface="Consolas" panose="020B0609020204030204" pitchFamily="49" charset="0"/>
              </a:rPr>
              <a:t>1.0</a:t>
            </a:r>
            <a:r>
              <a:rPr 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9885A"/>
                </a:solidFill>
                <a:latin typeface="Consolas" panose="020B0609020204030204" pitchFamily="49" charset="0"/>
              </a:rPr>
              <a:t>1.0</a:t>
            </a:r>
            <a:r>
              <a:rPr 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9885A"/>
                </a:solidFill>
                <a:latin typeface="Consolas" panose="020B0609020204030204" pitchFamily="49" charset="0"/>
              </a:rPr>
              <a:t>0.1</a:t>
            </a:r>
            <a:r>
              <a:rPr 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, pol1);</a:t>
            </a:r>
          </a:p>
          <a:p>
            <a:r>
              <a:rPr 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vypis(-</a:t>
            </a:r>
            <a:r>
              <a:rPr lang="fr-FR" b="0" dirty="0">
                <a:solidFill>
                  <a:srgbClr val="09885A"/>
                </a:solidFill>
                <a:latin typeface="Consolas" panose="020B0609020204030204" pitchFamily="49" charset="0"/>
              </a:rPr>
              <a:t>2.0</a:t>
            </a:r>
            <a:r>
              <a:rPr 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9885A"/>
                </a:solidFill>
                <a:latin typeface="Consolas" panose="020B0609020204030204" pitchFamily="49" charset="0"/>
              </a:rPr>
              <a:t>2.0</a:t>
            </a:r>
            <a:r>
              <a:rPr 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9885A"/>
                </a:solidFill>
                <a:latin typeface="Consolas" panose="020B0609020204030204" pitchFamily="49" charset="0"/>
              </a:rPr>
              <a:t>0.2</a:t>
            </a:r>
            <a:r>
              <a:rPr 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, pol2);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74637" y="6477821"/>
            <a:ext cx="27446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sym typeface="Symbol" panose="05050102010706020507" pitchFamily="18" charset="2"/>
              </a:rPr>
              <a:t>volanie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sym typeface="Symbol" panose="05050102010706020507" pitchFamily="18" charset="2"/>
              </a:rPr>
              <a:t> </a:t>
            </a:r>
            <a:endParaRPr kumimoji="0" lang="sk-SK" altLang="sk-SK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sym typeface="Symbol" panose="05050102010706020507" pitchFamily="18" charset="2"/>
              </a:rPr>
              <a:t>vo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sym typeface="Symbol" panose="05050102010706020507" pitchFamily="18" charset="2"/>
              </a:rPr>
              <a:t> </a:t>
            </a: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sym typeface="Symbol" panose="05050102010706020507" pitchFamily="18" charset="2"/>
              </a:rPr>
              <a:t>funkcii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sym typeface="Symbol" panose="05050102010706020507" pitchFamily="18" charset="2"/>
              </a:rPr>
              <a:t> 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  <a:sym typeface="Symbol" panose="05050102010706020507" pitchFamily="18" charset="2"/>
              </a:rPr>
              <a:t>main()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sym typeface="Symbol" panose="05050102010706020507" pitchFamily="18" charset="2"/>
              </a:rPr>
              <a:t>:</a:t>
            </a:r>
            <a:endParaRPr kumimoji="0" lang="en-US" altLang="sk-SK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6671892" y="617698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03p05.cpp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Zaoblený obdĺžnik 6"/>
          <p:cNvSpPr>
            <a:spLocks noChangeArrowheads="1"/>
          </p:cNvSpPr>
          <p:nvPr/>
        </p:nvSpPr>
        <p:spPr bwMode="auto">
          <a:xfrm>
            <a:off x="5839680" y="5521391"/>
            <a:ext cx="1597757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 ukazovateľa na funkciu</a:t>
            </a:r>
            <a:endParaRPr lang="en-US" altLang="sk-SK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6850" y="1601788"/>
            <a:ext cx="9752013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defRPr/>
            </a:pPr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Program </a:t>
            </a:r>
            <a:r>
              <a:rPr lang="en-US" altLang="sk-SK" sz="2800" b="0" dirty="0" err="1">
                <a:solidFill>
                  <a:srgbClr val="000000"/>
                </a:solidFill>
                <a:latin typeface="Arial" panose="020B0604020202020204" pitchFamily="34" charset="0"/>
              </a:rPr>
              <a:t>bude</a:t>
            </a:r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sk-SK" sz="2800" b="0" dirty="0" err="1">
                <a:solidFill>
                  <a:srgbClr val="000000"/>
                </a:solidFill>
                <a:latin typeface="Arial" panose="020B0604020202020204" pitchFamily="34" charset="0"/>
              </a:rPr>
              <a:t>na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čítavať písmená. </a:t>
            </a:r>
            <a:endParaRPr lang="sk-SK" altLang="sk-SK" sz="28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defTabSz="914400">
              <a:defRPr/>
            </a:pPr>
            <a:r>
              <a:rPr lang="sk-SK" altLang="sk-SK" sz="24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Po </a:t>
            </a:r>
            <a:r>
              <a:rPr lang="sk-SK" altLang="sk-SK" sz="2400" b="0" dirty="0">
                <a:solidFill>
                  <a:srgbClr val="000000"/>
                </a:solidFill>
                <a:latin typeface="Arial" panose="020B0604020202020204" pitchFamily="34" charset="0"/>
              </a:rPr>
              <a:t>stlačení </a:t>
            </a:r>
            <a:r>
              <a:rPr lang="en-US" alt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sk-SK" alt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sk-SK" altLang="sk-SK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vypíše </a:t>
            </a:r>
            <a:r>
              <a:rPr lang="sk-SK" alt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Ahoj</a:t>
            </a:r>
            <a:r>
              <a:rPr lang="sk-SK" altLang="sk-SK" sz="2400" b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endParaRPr lang="sk-SK" altLang="sk-SK" sz="24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defTabSz="914400">
              <a:defRPr/>
            </a:pPr>
            <a:r>
              <a:rPr lang="sk-SK" altLang="sk-SK" sz="24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Po </a:t>
            </a:r>
            <a:r>
              <a:rPr lang="sk-SK" altLang="sk-SK" sz="2400" b="0" dirty="0">
                <a:solidFill>
                  <a:srgbClr val="000000"/>
                </a:solidFill>
                <a:latin typeface="Arial" panose="020B0604020202020204" pitchFamily="34" charset="0"/>
              </a:rPr>
              <a:t>stlačení </a:t>
            </a:r>
            <a:r>
              <a:rPr lang="en-US" alt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sk-SK" alt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sk-SK" altLang="sk-SK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vypíše </a:t>
            </a:r>
            <a:r>
              <a:rPr lang="sk-SK" alt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Cau</a:t>
            </a:r>
            <a:r>
              <a:rPr lang="sk-SK" altLang="sk-SK" sz="2400" b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endParaRPr lang="sk-SK" altLang="sk-SK" sz="24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defTabSz="914400">
              <a:defRPr/>
            </a:pPr>
            <a:r>
              <a:rPr lang="sk-SK" altLang="sk-SK" sz="24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Po </a:t>
            </a:r>
            <a:r>
              <a:rPr lang="sk-SK" altLang="sk-SK" sz="2400" b="0" dirty="0">
                <a:solidFill>
                  <a:srgbClr val="000000"/>
                </a:solidFill>
                <a:latin typeface="Arial" panose="020B0604020202020204" pitchFamily="34" charset="0"/>
              </a:rPr>
              <a:t>stlačení </a:t>
            </a:r>
            <a:r>
              <a:rPr lang="en-US" alt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sk-SK" alt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en-US" alt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sk-SK" altLang="sk-SK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skončí. </a:t>
            </a:r>
            <a:endParaRPr lang="sk-SK" altLang="sk-SK" sz="24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914400">
              <a:defRPr/>
            </a:pPr>
            <a:r>
              <a:rPr lang="sk-SK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Použijeme 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ukazovateľ na funkcie.</a:t>
            </a:r>
            <a:endParaRPr lang="en-US" altLang="sk-SK" sz="28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6519492" y="68429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03p06.cpp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350837" y="519609"/>
            <a:ext cx="9525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ahoj()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"Ahoj\n"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cau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Cau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(*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p_fnc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)();    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/*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definicia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ukazovatela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na funkciu */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"Ahoj /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Cau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 / Koniec\n"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((c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())) !=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p_fnc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ahoj;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p_fnc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cau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(*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p_fnc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)();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68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usporadúvanie poľa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6850" y="1585913"/>
            <a:ext cx="9752013" cy="5867400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79413" marR="0" lvl="0" indent="-379413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sk-SK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Kni</a:t>
            </a:r>
            <a:r>
              <a:rPr kumimoji="0" lang="sk-SK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žnica </a:t>
            </a:r>
            <a:r>
              <a:rPr kumimoji="0" lang="sk-SK" altLang="sk-SK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stdlib.h</a:t>
            </a:r>
            <a:r>
              <a:rPr kumimoji="0" lang="sk-SK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obsahuje funkciu </a:t>
            </a:r>
            <a:r>
              <a:rPr kumimoji="0" lang="sk-SK" altLang="sk-SK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qsort()</a:t>
            </a:r>
            <a:r>
              <a:rPr kumimoji="0" lang="sk-SK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na usporiadanie prvkov v poli podľa zadefinovanej funkcie na porovnanie prvkov algoritmom </a:t>
            </a:r>
            <a:r>
              <a:rPr kumimoji="0" lang="sk-SK" altLang="sk-SK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quicksort</a:t>
            </a:r>
          </a:p>
          <a:p>
            <a:r>
              <a:rPr kumimoji="0" lang="sk-SK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k-SK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*base,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nitems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sk-SK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sk-SK" sz="2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(*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*,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*))</a:t>
            </a:r>
          </a:p>
          <a:p>
            <a:pPr marL="823913" marR="0" lvl="1" indent="-31750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base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− </a:t>
            </a: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ukazovateľ na </a:t>
            </a:r>
            <a:r>
              <a:rPr lang="en-US" sz="2000" b="0" dirty="0" err="1" smtClean="0">
                <a:solidFill>
                  <a:srgbClr val="000000"/>
                </a:solidFill>
                <a:latin typeface="Arial"/>
              </a:rPr>
              <a:t>za</a:t>
            </a:r>
            <a:r>
              <a:rPr lang="sk-SK" sz="2000" b="0" dirty="0" smtClean="0">
                <a:solidFill>
                  <a:srgbClr val="000000"/>
                </a:solidFill>
                <a:latin typeface="Arial"/>
              </a:rPr>
              <a:t>čiat</a:t>
            </a:r>
            <a:r>
              <a:rPr kumimoji="0" 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ok</a:t>
            </a: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poľa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23913" marR="0" lvl="1" indent="-31750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nitems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− </a:t>
            </a: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počet prvkov poľa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23913" marR="0" lvl="1" indent="-31750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size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− </a:t>
            </a: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veľkosť prvku poľa v bytoch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23913" marR="0" lvl="1" indent="-31750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compar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− </a:t>
            </a: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ukazovateľ na funkciu na porovnanie dvoch prvkov poľa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kumimoji="0" lang="sk-SK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Definujeme funkcie 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porovnaj_vzost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kumimoji="0" lang="sk-SK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 </a:t>
            </a:r>
            <a:r>
              <a:rPr lang="sk-SK" sz="24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porovnaj_zost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kumimoji="0" lang="sk-SK" alt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na vzostupné resp. zostupné porovnanie prvkov poľa. Návratová hod.:</a:t>
            </a:r>
            <a:endParaRPr kumimoji="0" lang="en-US" altLang="sk-SK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23913" marR="0" lvl="1" indent="-31750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sk-SK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 0: </a:t>
            </a:r>
            <a:r>
              <a:rPr kumimoji="0" lang="sk-SK" altLang="sk-SK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prvý atribút je mneší ako druhý</a:t>
            </a:r>
            <a:endParaRPr kumimoji="0" lang="en-US" altLang="sk-SK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23913" marR="0" lvl="1" indent="-31750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r>
              <a:rPr kumimoji="0" lang="en-US" altLang="sk-SK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sk-SK" altLang="sk-SK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atribúty sa rovnajú</a:t>
            </a:r>
          </a:p>
          <a:p>
            <a:pPr marL="823913" marR="0" lvl="1" indent="-31750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sk-SK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 0:</a:t>
            </a:r>
            <a:r>
              <a:rPr kumimoji="0" lang="sk-SK" altLang="sk-SK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prvý atribút je väčší ako druhý</a:t>
            </a:r>
            <a:endParaRPr kumimoji="0" lang="en-US" altLang="sk-SK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3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usporadúvanie poľa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50813" y="1598613"/>
            <a:ext cx="7770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fr-FR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(*compar)(</a:t>
            </a:r>
            <a:r>
              <a:rPr lang="fr-FR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*, </a:t>
            </a:r>
            <a:r>
              <a:rPr lang="fr-FR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77800" y="4953000"/>
            <a:ext cx="8250238" cy="2271713"/>
            <a:chOff x="427036" y="2728119"/>
            <a:chExt cx="8250238" cy="1118556"/>
          </a:xfrm>
        </p:grpSpPr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427037" y="2728119"/>
              <a:ext cx="8250237" cy="11185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427036" y="2820988"/>
              <a:ext cx="8250238" cy="959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main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{</a:t>
              </a:r>
            </a:p>
            <a:p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x[] = {</a:t>
              </a:r>
              <a:r>
                <a:rPr lang="sk-SK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5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sk-SK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7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sk-SK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8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,-</a:t>
              </a:r>
              <a:r>
                <a:rPr lang="sk-SK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sk-SK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4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sk-SK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qsort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(x, </a:t>
              </a:r>
              <a:r>
                <a:rPr lang="sk-SK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5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 </a:t>
              </a:r>
              <a:r>
                <a:rPr lang="sk-SK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porovnaj_vzost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sk-SK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qsort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(x, </a:t>
              </a:r>
              <a:r>
                <a:rPr lang="sk-SK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5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 </a:t>
              </a:r>
              <a:r>
                <a:rPr lang="sk-SK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porovnaj_zost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77800" y="3621087"/>
            <a:ext cx="8250238" cy="1118477"/>
            <a:chOff x="427036" y="2728119"/>
            <a:chExt cx="8250238" cy="1119434"/>
          </a:xfrm>
        </p:grpSpPr>
        <p:sp>
          <p:nvSpPr>
            <p:cNvPr id="35851" name="Rectangle 13"/>
            <p:cNvSpPr>
              <a:spLocks noChangeArrowheads="1"/>
            </p:cNvSpPr>
            <p:nvPr/>
          </p:nvSpPr>
          <p:spPr bwMode="auto">
            <a:xfrm>
              <a:off x="427037" y="2728119"/>
              <a:ext cx="8250237" cy="11185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52" name="Text Box 14"/>
            <p:cNvSpPr txBox="1">
              <a:spLocks noChangeArrowheads="1"/>
            </p:cNvSpPr>
            <p:nvPr/>
          </p:nvSpPr>
          <p:spPr bwMode="auto">
            <a:xfrm>
              <a:off x="427036" y="2820989"/>
              <a:ext cx="8250238" cy="1026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sz="2000" b="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porovnaj_zost</a:t>
              </a:r>
              <a:r>
                <a:rPr lang="sk-SK" sz="2000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sk-SK" sz="2000" b="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*a, 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*b) {</a:t>
              </a:r>
            </a:p>
            <a:p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(*(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sz="2000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*)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- *(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sz="2000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*)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a</a:t>
              </a:r>
              <a:r>
                <a:rPr lang="sk-SK" sz="2000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sk-SK" sz="2000" b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77800" y="2347912"/>
            <a:ext cx="8250238" cy="1118476"/>
            <a:chOff x="427036" y="2728119"/>
            <a:chExt cx="8250238" cy="1119433"/>
          </a:xfrm>
        </p:grpSpPr>
        <p:sp>
          <p:nvSpPr>
            <p:cNvPr id="35849" name="Rectangle 13"/>
            <p:cNvSpPr>
              <a:spLocks noChangeArrowheads="1"/>
            </p:cNvSpPr>
            <p:nvPr/>
          </p:nvSpPr>
          <p:spPr bwMode="auto">
            <a:xfrm>
              <a:off x="427037" y="2728119"/>
              <a:ext cx="8250237" cy="11185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850" name="Text Box 14"/>
            <p:cNvSpPr txBox="1">
              <a:spLocks noChangeArrowheads="1"/>
            </p:cNvSpPr>
            <p:nvPr/>
          </p:nvSpPr>
          <p:spPr bwMode="auto">
            <a:xfrm>
              <a:off x="427036" y="2820988"/>
              <a:ext cx="8250238" cy="1026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porovnaj_vzost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*a, 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*b) {</a:t>
              </a:r>
            </a:p>
            <a:p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(*(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*)a - *(</a:t>
              </a:r>
              <a:r>
                <a:rPr lang="sk-SK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*)b);</a:t>
              </a:r>
            </a:p>
            <a:p>
              <a:r>
                <a:rPr lang="sk-SK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7208838" y="5243513"/>
            <a:ext cx="2095500" cy="404812"/>
          </a:xfrm>
          <a:prstGeom prst="wedgeRoundRectCallout">
            <a:avLst>
              <a:gd name="adj1" fmla="val -59162"/>
              <a:gd name="adj2" fmla="val 139787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x: -2,4,5,7,8</a:t>
            </a: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7208838" y="6386513"/>
            <a:ext cx="2095500" cy="404812"/>
          </a:xfrm>
          <a:prstGeom prst="wedgeRoundRectCallout">
            <a:avLst>
              <a:gd name="adj1" fmla="val -58306"/>
              <a:gd name="adj2" fmla="val -8324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x: 8,7,5,4,-2</a:t>
            </a: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ounded Rectangle 1"/>
          <p:cNvSpPr>
            <a:spLocks noChangeArrowheads="1"/>
          </p:cNvSpPr>
          <p:nvPr/>
        </p:nvSpPr>
        <p:spPr bwMode="auto">
          <a:xfrm>
            <a:off x="6688623" y="1042988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03p07A.cpp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90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Príklad: </a:t>
            </a:r>
            <a:r>
              <a:rPr lang="en-US" altLang="sk-SK" smtClean="0"/>
              <a:t>Spojenie usporiadan</a:t>
            </a:r>
            <a:r>
              <a:rPr lang="sk-SK" altLang="sk-SK" smtClean="0"/>
              <a:t>ých polí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98438" y="1662113"/>
            <a:ext cx="9753600" cy="4876800"/>
          </a:xfrm>
        </p:spPr>
        <p:txBody>
          <a:bodyPr/>
          <a:lstStyle/>
          <a:p>
            <a:r>
              <a:rPr lang="sk-SK" altLang="sk-SK" sz="2800" dirty="0" smtClean="0"/>
              <a:t>Vytvoríme si polia celých čísel </a:t>
            </a:r>
            <a:r>
              <a:rPr lang="sk-SK" altLang="sk-SK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sk-SK" altLang="sk-SK" sz="2800" dirty="0" smtClean="0"/>
              <a:t>, </a:t>
            </a:r>
            <a:r>
              <a:rPr lang="sk-SK" altLang="sk-SK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sk-SK" altLang="sk-SK" sz="2800" dirty="0" smtClean="0"/>
              <a:t> podľa zadanej veľkosti</a:t>
            </a:r>
          </a:p>
          <a:p>
            <a:r>
              <a:rPr lang="sk-SK" altLang="sk-SK" sz="2800" dirty="0" smtClean="0"/>
              <a:t>Naplníme ich náhodne vygenerovanými hodnotami </a:t>
            </a:r>
            <a:r>
              <a:rPr lang="en-US" altLang="sk-SK" sz="2800" dirty="0" smtClean="0"/>
              <a:t>&lt;0,</a:t>
            </a:r>
            <a:r>
              <a:rPr lang="sk-SK" altLang="sk-SK" sz="2800" dirty="0" smtClean="0"/>
              <a:t> 100</a:t>
            </a:r>
            <a:r>
              <a:rPr lang="en-US" altLang="sk-SK" sz="2800" dirty="0" smtClean="0"/>
              <a:t>)</a:t>
            </a:r>
            <a:endParaRPr lang="sk-SK" altLang="sk-SK" sz="2800" dirty="0" smtClean="0"/>
          </a:p>
          <a:p>
            <a:r>
              <a:rPr lang="sk-SK" altLang="sk-SK" sz="2800" dirty="0" smtClean="0"/>
              <a:t>Obe polia usporiadame</a:t>
            </a:r>
          </a:p>
          <a:p>
            <a:r>
              <a:rPr lang="sk-SK" altLang="sk-SK" sz="2800" dirty="0" smtClean="0"/>
              <a:t>Zväčšíme pole </a:t>
            </a:r>
            <a:r>
              <a:rPr lang="sk-SK" altLang="sk-SK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sk-SK" altLang="sk-SK" sz="2800" dirty="0" smtClean="0"/>
              <a:t>, tak aby sa tam zmestili prvky oboch polí </a:t>
            </a:r>
            <a:r>
              <a:rPr lang="sk-SK" altLang="sk-SK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sk-SK" altLang="sk-SK" sz="2800" dirty="0" smtClean="0"/>
              <a:t> </a:t>
            </a:r>
            <a:r>
              <a:rPr lang="sk-SK" altLang="sk-SK" sz="2800" dirty="0" err="1" smtClean="0"/>
              <a:t>a</a:t>
            </a:r>
            <a:r>
              <a:rPr lang="sk-SK" altLang="sk-SK" sz="2800" dirty="0" smtClean="0"/>
              <a:t> </a:t>
            </a:r>
            <a:r>
              <a:rPr lang="sk-SK" altLang="sk-SK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sk-SK" altLang="sk-SK" sz="2800" dirty="0" smtClean="0"/>
              <a:t>Skopírujeme hodnoty z oboch polí do </a:t>
            </a:r>
            <a:r>
              <a:rPr lang="sk-SK" altLang="sk-SK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sk-SK" altLang="sk-SK" sz="2800" dirty="0" smtClean="0"/>
              <a:t> tak, aby zostalo usporiadané</a:t>
            </a:r>
          </a:p>
          <a:p>
            <a:endParaRPr lang="sk-SK" alt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val="19679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Ukazovatele (a polia) vo funkciách</a:t>
            </a:r>
            <a:endParaRPr lang="en-US" dirty="0" smtClean="0"/>
          </a:p>
          <a:p>
            <a:pPr lvl="1"/>
            <a:r>
              <a:rPr lang="en-US" dirty="0" err="1" smtClean="0"/>
              <a:t>Ukazovatele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funkcie</a:t>
            </a:r>
            <a:endParaRPr lang="en-US" dirty="0" smtClean="0"/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sk-SK" dirty="0"/>
              <a:t>čítať zložitejšie </a:t>
            </a:r>
            <a:r>
              <a:rPr lang="sk-SK" dirty="0" smtClean="0"/>
              <a:t>definície</a:t>
            </a:r>
          </a:p>
          <a:p>
            <a:r>
              <a:rPr lang="sk-SK" dirty="0" smtClean="0"/>
              <a:t>Viacrozmerné statické polia</a:t>
            </a:r>
          </a:p>
        </p:txBody>
      </p:sp>
    </p:spTree>
    <p:extLst>
      <p:ext uri="{BB962C8B-B14F-4D97-AF65-F5344CB8AC3E}">
        <p14:creationId xmlns:p14="http://schemas.microsoft.com/office/powerpoint/2010/main" val="38311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8"/>
    </mc:Choice>
    <mc:Fallback xmlns="">
      <p:transition spd="slow" advTm="8278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2895" x="569913" y="5446713"/>
          <p14:tracePt t="3430" x="660400" y="5383213"/>
          <p14:tracePt t="3431" x="842963" y="5256213"/>
          <p14:tracePt t="3441" x="1082675" y="5067300"/>
          <p14:tracePt t="3458" x="1601788" y="4687888"/>
          <p14:tracePt t="3475" x="1981200" y="4384675"/>
          <p14:tracePt t="3492" x="2319338" y="4146550"/>
          <p14:tracePt t="3508" x="2678113" y="3865563"/>
          <p14:tracePt t="3525" x="3303588" y="3471863"/>
          <p14:tracePt t="3542" x="3662363" y="3275013"/>
          <p14:tracePt t="3559" x="4006850" y="3205163"/>
          <p14:tracePt t="3575" x="4279900" y="3217863"/>
          <p14:tracePt t="3592" x="4491038" y="3260725"/>
          <p14:tracePt t="3609" x="4673600" y="3338513"/>
          <p14:tracePt t="3615" x="4737100" y="3379788"/>
          <p14:tracePt t="3625" x="4876800" y="3506788"/>
          <p14:tracePt t="3642" x="4975225" y="3648075"/>
          <p14:tracePt t="3658" x="5046663" y="3781425"/>
          <p14:tracePt t="3675" x="5060950" y="4068763"/>
          <p14:tracePt t="3692" x="5011738" y="4259263"/>
          <p14:tracePt t="3709" x="4933950" y="4433888"/>
          <p14:tracePt t="3725" x="4751388" y="4708525"/>
          <p14:tracePt t="3742" x="4525963" y="4870450"/>
          <p14:tracePt t="3759" x="4125913" y="4983163"/>
          <p14:tracePt t="3775" x="3521075" y="4948238"/>
          <p14:tracePt t="3792" x="3260725" y="4841875"/>
          <p14:tracePt t="3809" x="3078163" y="4679950"/>
          <p14:tracePt t="3825" x="2881313" y="4202113"/>
          <p14:tracePt t="3842" x="2895600" y="3675063"/>
          <p14:tracePt t="3860" x="2951163" y="3338513"/>
          <p14:tracePt t="3876" x="3170238" y="2901950"/>
          <p14:tracePt t="3892" x="3379788" y="2698750"/>
          <p14:tracePt t="3909" x="3697288" y="2565400"/>
          <p14:tracePt t="3925" x="4349750" y="2481263"/>
          <p14:tracePt t="3942" x="4687888" y="2522538"/>
          <p14:tracePt t="3959" x="4948238" y="2628900"/>
          <p14:tracePt t="3977" x="5221288" y="2846388"/>
          <p14:tracePt t="3992" x="5313363" y="3057525"/>
          <p14:tracePt t="4009" x="5376863" y="3344863"/>
          <p14:tracePt t="4027" x="5368925" y="3759200"/>
          <p14:tracePt t="4042" x="5214938" y="4294188"/>
          <p14:tracePt t="4059" x="5102225" y="4476750"/>
          <p14:tracePt t="4076" x="4933950" y="4630738"/>
          <p14:tracePt t="4093" x="4864100" y="4665663"/>
          <p14:tracePt t="4109" x="4814888" y="4673600"/>
          <p14:tracePt t="4112" x="4786313" y="4673600"/>
          <p14:tracePt t="4126" x="4772025" y="4673600"/>
          <p14:tracePt t="4142" x="4757738" y="4659313"/>
          <p14:tracePt t="4160" x="4765675" y="4603750"/>
          <p14:tracePt t="4176" x="5489575" y="4273550"/>
          <p14:tracePt t="4193" x="6373813" y="4322763"/>
          <p14:tracePt t="4209" x="6677025" y="4357688"/>
          <p14:tracePt t="4225" x="7000875" y="4343400"/>
          <p14:tracePt t="4243" x="7175500" y="4273550"/>
          <p14:tracePt t="4260" x="7281863" y="4181475"/>
          <p14:tracePt t="4276" x="7407275" y="3808413"/>
          <p14:tracePt t="4293" x="7478713" y="3324225"/>
          <p14:tracePt t="4309" x="7456488" y="2936875"/>
          <p14:tracePt t="4326" x="7294563" y="2551113"/>
          <p14:tracePt t="4343" x="7112000" y="2389188"/>
          <p14:tracePt t="4361" x="6761163" y="2206625"/>
          <p14:tracePt t="4376" x="6508750" y="2157413"/>
          <p14:tracePt t="4393" x="6184900" y="2200275"/>
          <p14:tracePt t="4410" x="5826125" y="2339975"/>
          <p14:tracePt t="4426" x="5376863" y="2600325"/>
          <p14:tracePt t="4443" x="5151438" y="2754313"/>
          <p14:tracePt t="4459" x="5003800" y="2936875"/>
          <p14:tracePt t="4476" x="4841875" y="3246438"/>
          <p14:tracePt t="4493" x="4779963" y="3535363"/>
          <p14:tracePt t="4510" x="4757738" y="3836988"/>
          <p14:tracePt t="4526" x="4765675" y="4419600"/>
          <p14:tracePt t="4543" x="4779963" y="4821238"/>
          <p14:tracePt t="4561" x="4772025" y="5143500"/>
          <p14:tracePt t="4577" x="4667250" y="5524500"/>
          <p14:tracePt t="4593" x="4595813" y="5621338"/>
          <p14:tracePt t="4612" x="4462463" y="5707063"/>
          <p14:tracePt t="4626" x="4216400" y="5741988"/>
          <p14:tracePt t="4643" x="3900488" y="5684838"/>
          <p14:tracePt t="4661" x="3282950" y="5418138"/>
          <p14:tracePt t="4676" x="3049588" y="5235575"/>
          <p14:tracePt t="4693" x="2860675" y="5053013"/>
          <p14:tracePt t="4709" x="2692400" y="4806950"/>
          <p14:tracePt t="4726" x="2614613" y="4645025"/>
          <p14:tracePt t="4743" x="2579688" y="4378325"/>
          <p14:tracePt t="4760" x="2593975" y="4062413"/>
          <p14:tracePt t="4777" x="2649538" y="3929063"/>
          <p14:tracePt t="4793" x="2733675" y="3787775"/>
          <p14:tracePt t="4810" x="3022600" y="3598863"/>
          <p14:tracePt t="4827" x="3289300" y="3513138"/>
          <p14:tracePt t="4843" x="3711575" y="3478213"/>
          <p14:tracePt t="4861" x="4398963" y="3590925"/>
          <p14:tracePt t="4877" x="4870450" y="3746500"/>
          <p14:tracePt t="4894" x="5200650" y="3921125"/>
          <p14:tracePt t="4910" x="5678488" y="4210050"/>
          <p14:tracePt t="4926" x="5889625" y="4349750"/>
          <p14:tracePt t="4943" x="6092825" y="4491038"/>
          <p14:tracePt t="4961" x="6324600" y="4630738"/>
          <p14:tracePt t="4977" x="6437313" y="4714875"/>
          <p14:tracePt t="4993" x="6607175" y="4764088"/>
          <p14:tracePt t="5010" x="6853238" y="4813300"/>
          <p14:tracePt t="5026" x="6958013" y="4778375"/>
          <p14:tracePt t="5043" x="7070725" y="4694238"/>
          <p14:tracePt t="5060" x="7281863" y="4294188"/>
          <p14:tracePt t="5077" x="7351713" y="3795713"/>
          <p14:tracePt t="5093" x="7358063" y="3373438"/>
          <p14:tracePt t="5110" x="7253288" y="2986088"/>
          <p14:tracePt t="5127" x="7126288" y="2762250"/>
          <p14:tracePt t="5144" x="6992938" y="2628900"/>
          <p14:tracePt t="5150" x="6943725" y="2586038"/>
          <p14:tracePt t="5160" x="6754813" y="2508250"/>
          <p14:tracePt t="5177" x="6521450" y="2466975"/>
          <p14:tracePt t="5194" x="6353175" y="2446338"/>
          <p14:tracePt t="5210" x="6037263" y="2481263"/>
          <p14:tracePt t="5227" x="5846763" y="2522538"/>
          <p14:tracePt t="5243" x="5707063" y="2614613"/>
          <p14:tracePt t="5260" x="5503863" y="2860675"/>
          <p14:tracePt t="5277" x="5418138" y="3197225"/>
          <p14:tracePt t="5294" x="5341938" y="3689350"/>
          <p14:tracePt t="5310" x="5307013" y="4244975"/>
          <p14:tracePt t="5327" x="5243513" y="4792663"/>
          <p14:tracePt t="5344" x="5180013" y="5094288"/>
          <p14:tracePt t="5360" x="5046663" y="5362575"/>
          <p14:tracePt t="5377" x="4940300" y="5481638"/>
          <p14:tracePt t="5393" x="4841875" y="5545138"/>
          <p14:tracePt t="5410" x="4497388" y="5572125"/>
          <p14:tracePt t="5427" x="4210050" y="5487988"/>
          <p14:tracePt t="5444" x="3830638" y="5305425"/>
          <p14:tracePt t="5460" x="3697288" y="5241925"/>
          <p14:tracePt t="5477" x="3576638" y="5137150"/>
          <p14:tracePt t="5494" x="3478213" y="5024438"/>
          <p14:tracePt t="5510" x="3416300" y="4926013"/>
          <p14:tracePt t="5527" x="3387725" y="4778375"/>
          <p14:tracePt t="5544" x="3387725" y="4624388"/>
          <p14:tracePt t="5560" x="3402013" y="4567238"/>
          <p14:tracePt t="5577" x="3443288" y="4505325"/>
          <p14:tracePt t="5594" x="3625850" y="4335463"/>
          <p14:tracePt t="5610" x="3914775" y="4195763"/>
          <p14:tracePt t="5627" x="4337050" y="4089400"/>
          <p14:tracePt t="5645" x="4779963" y="4117975"/>
          <p14:tracePt t="5661" x="5024438" y="4167188"/>
          <p14:tracePt t="5678" x="5214938" y="4273550"/>
          <p14:tracePt t="5695" x="5545138" y="4456113"/>
          <p14:tracePt t="5710" x="5713413" y="4581525"/>
          <p14:tracePt t="5728" x="5854700" y="4708525"/>
          <p14:tracePt t="5744" x="6080125" y="4933950"/>
          <p14:tracePt t="5761" x="6219825" y="5059363"/>
          <p14:tracePt t="5778" x="6332538" y="5108575"/>
          <p14:tracePt t="5794" x="6437313" y="5151438"/>
          <p14:tracePt t="5811" x="6494463" y="5157788"/>
          <p14:tracePt t="5828" x="6550025" y="5165725"/>
          <p14:tracePt t="5845" x="6599238" y="5165725"/>
          <p14:tracePt t="5861" x="6662738" y="5151438"/>
          <p14:tracePt t="5878" x="6691313" y="5102225"/>
          <p14:tracePt t="5894" x="6746875" y="4786313"/>
          <p14:tracePt t="5912" x="6754813" y="4532313"/>
          <p14:tracePt t="5928" x="6683375" y="4300538"/>
          <p14:tracePt t="5944" x="6543675" y="3941763"/>
          <p14:tracePt t="5961" x="6459538" y="37592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22237" y="823119"/>
            <a:ext cx="107442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*a, *b, na,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nb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ia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ib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i, n;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(NULL));</a:t>
            </a:r>
          </a:p>
          <a:p>
            <a:endParaRPr lang="en-US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"Zadajte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 prvkov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prveho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pola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&amp;na);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((a = 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*)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(na *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))) == NULL)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(i 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 &lt; na; i++)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a[i]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rand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 %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/* pomocou indexov */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(a, na,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porovnaj</a:t>
            </a:r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vzost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"Zadajte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 prvkov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druheho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pola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nb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((b = 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*)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nb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))) == NULL)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(i 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nb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*(b + i)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rand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 %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/* pomocou </a:t>
            </a:r>
            <a:r>
              <a:rPr lang="sk-SK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ukazovatelov</a:t>
            </a:r>
            <a:r>
              <a:rPr lang="sk-SK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 */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(b,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nb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porovnaj</a:t>
            </a:r>
            <a:r>
              <a:rPr 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vzost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6446837" y="3659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03p07B.cpp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98437" y="1280855"/>
            <a:ext cx="7696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a = 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*)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realloc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(a, 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na+nb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*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ia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na-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ib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nb-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(n = na+nb-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n&gt;=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n--)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ia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ib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ia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 &gt;= b[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ib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a[n] = a[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ia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--];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a[n] = b[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ib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--];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ib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a[n] = b[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ib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--];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n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na+nb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"Pole a (spojene): \n"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i&lt;n; i++)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"%d, 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a[i]);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9516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Príklady definícií</a:t>
            </a:r>
            <a:endParaRPr lang="en-US" altLang="sk-SK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592138" y="2227263"/>
            <a:ext cx="1224222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468688" y="2136775"/>
            <a:ext cx="2471358" cy="53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sk-SK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je typu 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altLang="sk-SK" sz="2800" dirty="0">
              <a:solidFill>
                <a:srgbClr val="000000"/>
              </a:solidFill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92138" y="2817813"/>
            <a:ext cx="1733977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*y;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3468688" y="2760663"/>
            <a:ext cx="5097077" cy="53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sk-SK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sk-SK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je ukazovateľ na typ 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endParaRPr lang="en-US" altLang="sk-SK" sz="2800" dirty="0">
              <a:solidFill>
                <a:srgbClr val="000000"/>
              </a:solidFill>
            </a:endParaRP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592138" y="3408363"/>
            <a:ext cx="2790825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*z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sk-SK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3468688" y="3351213"/>
            <a:ext cx="4127260" cy="96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z</a:t>
            </a:r>
            <a:r>
              <a:rPr lang="sk-SK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je funkcia vracajúca </a:t>
            </a:r>
          </a:p>
          <a:p>
            <a:pPr eaLnBrk="1" hangingPunct="1"/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 ukazovateľ na </a:t>
            </a:r>
            <a:r>
              <a:rPr lang="sk-SK" sz="28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endParaRPr lang="en-US" altLang="sk-SK" sz="2800" dirty="0">
              <a:solidFill>
                <a:srgbClr val="000000"/>
              </a:solidFill>
            </a:endParaRP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592138" y="4471988"/>
            <a:ext cx="2073813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(*v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)();</a:t>
            </a:r>
            <a:endParaRPr lang="sk-SK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3552825" y="4384675"/>
            <a:ext cx="4781286" cy="96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v </a:t>
            </a:r>
            <a:r>
              <a:rPr lang="sk-SK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je ukazovateľ 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na funkciu </a:t>
            </a:r>
          </a:p>
          <a:p>
            <a:pPr eaLnBrk="1" hangingPunct="1"/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 vracajúcu 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altLang="sk-SK" sz="2800" dirty="0">
              <a:solidFill>
                <a:srgbClr val="000000"/>
              </a:solidFill>
            </a:endParaRP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592138" y="5483225"/>
            <a:ext cx="2243732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*(*v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)();</a:t>
            </a:r>
            <a:endParaRPr lang="sk-SK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3552825" y="5397500"/>
            <a:ext cx="5030788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ukazovateľ na funkciu </a:t>
            </a:r>
          </a:p>
          <a:p>
            <a:pPr eaLnBrk="1" hangingPunct="1"/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 vracajúcu ukazovateľ na 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altLang="sk-SK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3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00" grpId="0" autoUpdateAnimBg="0"/>
      <p:bldP spid="80901" grpId="0" autoUpdateAnimBg="0"/>
      <p:bldP spid="80902" grpId="0" autoUpdateAnimBg="0"/>
      <p:bldP spid="80903" grpId="0" autoUpdateAnimBg="0"/>
      <p:bldP spid="80904" grpId="0" autoUpdateAnimBg="0"/>
      <p:bldP spid="80905" grpId="0" autoUpdateAnimBg="0"/>
      <p:bldP spid="80906" grpId="0" autoUpdateAnimBg="0"/>
      <p:bldP spid="80907" grpId="0" autoUpdateAnimBg="0"/>
      <p:bldP spid="8090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Ako čítať zložitejšie definície</a:t>
            </a:r>
            <a:endParaRPr lang="en-US" altLang="sk-SK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11188" indent="-611188">
              <a:buFont typeface="Wingdings" panose="05000000000000000000" pitchFamily="2" charset="2"/>
              <a:buAutoNum type="arabicPeriod"/>
            </a:pPr>
            <a:r>
              <a:rPr lang="sk-SK" altLang="sk-SK" sz="3100" smtClean="0"/>
              <a:t>Nájdeme identifikátor, od neho čítame doprava</a:t>
            </a:r>
          </a:p>
          <a:p>
            <a:pPr marL="611188" indent="-611188">
              <a:buFont typeface="Wingdings" panose="05000000000000000000" pitchFamily="2" charset="2"/>
              <a:buAutoNum type="arabicPeriod"/>
            </a:pPr>
            <a:r>
              <a:rPr lang="sk-SK" altLang="sk-SK" sz="3100" smtClean="0"/>
              <a:t>pokým nenarazíme na samotnú pravú zátvorku ")". Vraciame sa k zodpovedajúcej ľavej zátvorke. Potom pokračujeme doprava (preskakujeme prečítané)</a:t>
            </a:r>
          </a:p>
          <a:p>
            <a:pPr marL="611188" indent="-611188">
              <a:buFont typeface="Wingdings" panose="05000000000000000000" pitchFamily="2" charset="2"/>
              <a:buAutoNum type="arabicPeriod"/>
            </a:pPr>
            <a:r>
              <a:rPr lang="sk-SK" altLang="sk-SK" sz="3100" smtClean="0"/>
              <a:t>Ak narazíme na "</a:t>
            </a:r>
            <a:r>
              <a:rPr lang="en-US" altLang="sk-SK" sz="3100" smtClean="0"/>
              <a:t>;</a:t>
            </a:r>
            <a:r>
              <a:rPr lang="sk-SK" altLang="sk-SK" sz="3100" smtClean="0"/>
              <a:t>" , vraciame sa na najľavejšie spracované miesto v čítame doľava</a:t>
            </a:r>
            <a:endParaRPr lang="en-US" altLang="sk-SK" sz="3100" smtClean="0"/>
          </a:p>
          <a:p>
            <a:pPr marL="611188" indent="-611188">
              <a:buFontTx/>
              <a:buNone/>
            </a:pPr>
            <a:endParaRPr lang="en-US" altLang="sk-SK" sz="3100" smtClean="0"/>
          </a:p>
        </p:txBody>
      </p:sp>
    </p:spTree>
    <p:extLst>
      <p:ext uri="{BB962C8B-B14F-4D97-AF65-F5344CB8AC3E}">
        <p14:creationId xmlns:p14="http://schemas.microsoft.com/office/powerpoint/2010/main" val="5904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38138" y="2276475"/>
            <a:ext cx="2706687" cy="9286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90525" y="2520950"/>
            <a:ext cx="27082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sk-SK" altLang="sk-SK">
                <a:solidFill>
                  <a:srgbClr val="000000"/>
                </a:solidFill>
              </a:rPr>
              <a:t>int *(*v)()</a:t>
            </a:r>
            <a:r>
              <a:rPr lang="en-US" altLang="sk-SK">
                <a:solidFill>
                  <a:srgbClr val="000000"/>
                </a:solidFill>
              </a:rPr>
              <a:t>;</a:t>
            </a:r>
            <a:endParaRPr lang="en-US" altLang="sk-SK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181100" y="2500313"/>
            <a:ext cx="254000" cy="5048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en-US" altLang="sk-SK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90525" y="2500313"/>
            <a:ext cx="1100138" cy="5048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sk-SK" altLang="sk-SK">
                <a:solidFill>
                  <a:srgbClr val="000000"/>
                </a:solidFill>
              </a:rPr>
              <a:t>int </a:t>
            </a:r>
            <a:r>
              <a:rPr lang="en-US" altLang="sk-SK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721100" y="2276475"/>
            <a:ext cx="5921375" cy="1519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Príklad: čítanie definície </a:t>
            </a:r>
            <a:r>
              <a:rPr lang="en-US" altLang="sk-SK" smtClean="0"/>
              <a:t/>
            </a:r>
            <a:br>
              <a:rPr lang="en-US" altLang="sk-SK" smtClean="0"/>
            </a:br>
            <a:r>
              <a:rPr lang="sk-SK" altLang="sk-SK" smtClean="0">
                <a:latin typeface="Courier New" panose="02070309020205020404" pitchFamily="49" charset="0"/>
                <a:cs typeface="Courier New" panose="02070309020205020404" pitchFamily="49" charset="0"/>
              </a:rPr>
              <a:t>int *(*v)()</a:t>
            </a:r>
            <a:r>
              <a:rPr lang="en-US" altLang="sk-SK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3806825" y="2389188"/>
            <a:ext cx="1098550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674688" indent="-674688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</a:pP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sk-SK" altLang="sk-SK">
                <a:solidFill>
                  <a:srgbClr val="000000"/>
                </a:solidFill>
              </a:rPr>
              <a:t>v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 je 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737100" y="2360613"/>
            <a:ext cx="1944688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674688" indent="-674688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</a:pP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pointer na  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6429375" y="2360613"/>
            <a:ext cx="3128963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674688" indent="-674688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</a:pP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funkciu vracajúcu  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4060825" y="2951163"/>
            <a:ext cx="1944688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674688" indent="-674688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</a:pP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pointer na  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5751513" y="2951163"/>
            <a:ext cx="930275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674688" indent="-674688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</a:pPr>
            <a:r>
              <a:rPr lang="sk-SK" altLang="sk-SK">
                <a:solidFill>
                  <a:srgbClr val="000000"/>
                </a:solidFill>
              </a:rPr>
              <a:t>int</a:t>
            </a:r>
            <a:r>
              <a:rPr lang="sk-SK" altLang="sk-SK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endParaRPr lang="en-US" altLang="sk-SK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82957" name="Group 13"/>
          <p:cNvGrpSpPr>
            <a:grpSpLocks/>
          </p:cNvGrpSpPr>
          <p:nvPr/>
        </p:nvGrpSpPr>
        <p:grpSpPr bwMode="auto">
          <a:xfrm>
            <a:off x="444500" y="2500313"/>
            <a:ext cx="9202738" cy="3963987"/>
            <a:chOff x="492" y="1567"/>
            <a:chExt cx="5222" cy="2256"/>
          </a:xfrm>
        </p:grpSpPr>
        <p:sp>
          <p:nvSpPr>
            <p:cNvPr id="38936" name="Rectangle 14"/>
            <p:cNvSpPr>
              <a:spLocks noChangeArrowheads="1"/>
            </p:cNvSpPr>
            <p:nvPr/>
          </p:nvSpPr>
          <p:spPr bwMode="auto">
            <a:xfrm>
              <a:off x="1540" y="1567"/>
              <a:ext cx="96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/>
              <a:r>
                <a:rPr lang="en-US" altLang="sk-SK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8937" name="Text Box 15"/>
            <p:cNvSpPr txBox="1">
              <a:spLocks noChangeArrowheads="1"/>
            </p:cNvSpPr>
            <p:nvPr/>
          </p:nvSpPr>
          <p:spPr bwMode="auto">
            <a:xfrm>
              <a:off x="492" y="3496"/>
              <a:ext cx="52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en-US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sk-SK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. </a:t>
              </a:r>
              <a:r>
                <a:rPr lang="en-US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sk-SK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Doprava, preskakujeme prečítané,  po </a:t>
              </a:r>
              <a:r>
                <a:rPr lang="sk-SK" altLang="sk-SK" sz="3100">
                  <a:solidFill>
                    <a:srgbClr val="000000"/>
                  </a:solidFill>
                </a:rPr>
                <a:t>)</a:t>
              </a:r>
              <a:r>
                <a:rPr lang="sk-SK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, k nej </a:t>
              </a:r>
              <a:r>
                <a:rPr lang="sk-SK" altLang="sk-SK" sz="3100">
                  <a:solidFill>
                    <a:srgbClr val="000000"/>
                  </a:solidFill>
                </a:rPr>
                <a:t>(</a:t>
              </a:r>
              <a:endParaRPr lang="en-US" altLang="sk-SK" sz="31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82960" name="Group 16"/>
          <p:cNvGrpSpPr>
            <a:grpSpLocks/>
          </p:cNvGrpSpPr>
          <p:nvPr/>
        </p:nvGrpSpPr>
        <p:grpSpPr bwMode="auto">
          <a:xfrm>
            <a:off x="454025" y="2498725"/>
            <a:ext cx="7978775" cy="2371725"/>
            <a:chOff x="498" y="1566"/>
            <a:chExt cx="4527" cy="1350"/>
          </a:xfrm>
        </p:grpSpPr>
        <p:sp>
          <p:nvSpPr>
            <p:cNvPr id="38934" name="Rectangle 17"/>
            <p:cNvSpPr>
              <a:spLocks noChangeArrowheads="1"/>
            </p:cNvSpPr>
            <p:nvPr/>
          </p:nvSpPr>
          <p:spPr bwMode="auto">
            <a:xfrm>
              <a:off x="1217" y="1566"/>
              <a:ext cx="144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/>
              <a:r>
                <a:rPr lang="sk-SK" altLang="sk-SK">
                  <a:solidFill>
                    <a:srgbClr val="000000"/>
                  </a:solidFill>
                </a:rPr>
                <a:t>v</a:t>
              </a:r>
              <a:endParaRPr lang="en-US" altLang="sk-SK">
                <a:solidFill>
                  <a:srgbClr val="000000"/>
                </a:solidFill>
              </a:endParaRPr>
            </a:p>
          </p:txBody>
        </p:sp>
        <p:sp>
          <p:nvSpPr>
            <p:cNvPr id="38935" name="Text Box 18"/>
            <p:cNvSpPr txBox="1">
              <a:spLocks noChangeArrowheads="1"/>
            </p:cNvSpPr>
            <p:nvPr/>
          </p:nvSpPr>
          <p:spPr bwMode="auto">
            <a:xfrm>
              <a:off x="498" y="2589"/>
              <a:ext cx="45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en-US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sk-SK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. </a:t>
              </a:r>
              <a:r>
                <a:rPr lang="en-US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  </a:t>
              </a:r>
              <a:r>
                <a:rPr lang="sk-SK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Nájdeme identifikátor: </a:t>
              </a:r>
              <a:r>
                <a:rPr lang="sk-SK" altLang="sk-SK" sz="3100">
                  <a:solidFill>
                    <a:srgbClr val="000000"/>
                  </a:solidFill>
                </a:rPr>
                <a:t>v</a:t>
              </a:r>
              <a:r>
                <a:rPr lang="sk-SK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, čítame doprava</a:t>
              </a:r>
              <a:endParaRPr lang="en-US" altLang="sk-SK" sz="31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2963" name="Group 19"/>
          <p:cNvGrpSpPr>
            <a:grpSpLocks/>
          </p:cNvGrpSpPr>
          <p:nvPr/>
        </p:nvGrpSpPr>
        <p:grpSpPr bwMode="auto">
          <a:xfrm>
            <a:off x="422275" y="2500313"/>
            <a:ext cx="9515475" cy="3460750"/>
            <a:chOff x="480" y="1567"/>
            <a:chExt cx="5399" cy="1970"/>
          </a:xfrm>
        </p:grpSpPr>
        <p:sp>
          <p:nvSpPr>
            <p:cNvPr id="38932" name="Rectangle 20"/>
            <p:cNvSpPr>
              <a:spLocks noChangeArrowheads="1"/>
            </p:cNvSpPr>
            <p:nvPr/>
          </p:nvSpPr>
          <p:spPr bwMode="auto">
            <a:xfrm>
              <a:off x="1217" y="1567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/>
              <a:r>
                <a:rPr lang="sk-SK" altLang="sk-SK">
                  <a:solidFill>
                    <a:srgbClr val="000000"/>
                  </a:solidFill>
                </a:rPr>
                <a:t>v</a:t>
              </a:r>
              <a:r>
                <a:rPr lang="en-US" altLang="sk-SK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8933" name="Text Box 21"/>
            <p:cNvSpPr txBox="1">
              <a:spLocks noChangeArrowheads="1"/>
            </p:cNvSpPr>
            <p:nvPr/>
          </p:nvSpPr>
          <p:spPr bwMode="auto">
            <a:xfrm>
              <a:off x="480" y="2941"/>
              <a:ext cx="539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buFontTx/>
                <a:buAutoNum type="arabicPeriod" startAt="2"/>
              </a:pPr>
              <a:r>
                <a:rPr lang="sk-SK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Nájdeme </a:t>
              </a:r>
              <a:r>
                <a:rPr lang="sk-SK" altLang="sk-SK" sz="3100">
                  <a:solidFill>
                    <a:srgbClr val="000000"/>
                  </a:solidFill>
                </a:rPr>
                <a:t>)</a:t>
              </a:r>
              <a:r>
                <a:rPr lang="sk-SK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, k nej zodpovedajúcu </a:t>
              </a:r>
              <a:r>
                <a:rPr lang="sk-SK" altLang="sk-SK" sz="3100">
                  <a:solidFill>
                    <a:srgbClr val="000000"/>
                  </a:solidFill>
                </a:rPr>
                <a:t>(</a:t>
              </a:r>
              <a:r>
                <a:rPr lang="en-US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, od nej </a:t>
              </a:r>
              <a:r>
                <a:rPr lang="sk-SK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čítame </a:t>
              </a:r>
              <a:endParaRPr lang="en-US" altLang="sk-SK" sz="3100" b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     </a:t>
              </a:r>
              <a:r>
                <a:rPr lang="sk-SK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doprava: </a:t>
              </a:r>
              <a:r>
                <a:rPr lang="en-US" altLang="sk-SK" sz="3100">
                  <a:solidFill>
                    <a:srgbClr val="000000"/>
                  </a:solidFill>
                </a:rPr>
                <a:t>*</a:t>
              </a:r>
              <a:r>
                <a:rPr lang="sk-SK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sk-SK" sz="31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1435100" y="2498725"/>
            <a:ext cx="752475" cy="5064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sk-SK" altLang="sk-SK">
                <a:solidFill>
                  <a:srgbClr val="000000"/>
                </a:solidFill>
              </a:rPr>
              <a:t>(</a:t>
            </a:r>
            <a:r>
              <a:rPr lang="en-US" altLang="sk-SK">
                <a:solidFill>
                  <a:srgbClr val="000000"/>
                </a:solidFill>
              </a:rPr>
              <a:t>*</a:t>
            </a:r>
            <a:r>
              <a:rPr lang="sk-SK" altLang="sk-SK">
                <a:solidFill>
                  <a:srgbClr val="000000"/>
                </a:solidFill>
              </a:rPr>
              <a:t>v</a:t>
            </a:r>
            <a:r>
              <a:rPr lang="en-US" altLang="sk-SK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450850" y="2501900"/>
            <a:ext cx="9324975" cy="4608513"/>
            <a:chOff x="496" y="1568"/>
            <a:chExt cx="5291" cy="2623"/>
          </a:xfrm>
        </p:grpSpPr>
        <p:sp>
          <p:nvSpPr>
            <p:cNvPr id="38930" name="Text Box 24"/>
            <p:cNvSpPr txBox="1">
              <a:spLocks noChangeArrowheads="1"/>
            </p:cNvSpPr>
            <p:nvPr/>
          </p:nvSpPr>
          <p:spPr bwMode="auto">
            <a:xfrm>
              <a:off x="496" y="3864"/>
              <a:ext cx="5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en-US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r>
                <a:rPr lang="sk-SK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. </a:t>
              </a:r>
              <a:r>
                <a:rPr lang="en-US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sk-SK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Doprava, preskakujeme prečítané,  po </a:t>
              </a:r>
              <a:r>
                <a:rPr lang="en-US" altLang="sk-SK" sz="3100">
                  <a:solidFill>
                    <a:srgbClr val="000000"/>
                  </a:solidFill>
                </a:rPr>
                <a:t>;</a:t>
              </a:r>
              <a:r>
                <a:rPr lang="sk-SK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, doľava </a:t>
              </a:r>
              <a:endParaRPr lang="en-US" altLang="sk-SK" sz="31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1" name="Rectangle 25"/>
            <p:cNvSpPr>
              <a:spLocks noChangeArrowheads="1"/>
            </p:cNvSpPr>
            <p:nvPr/>
          </p:nvSpPr>
          <p:spPr bwMode="auto">
            <a:xfrm>
              <a:off x="1481" y="1568"/>
              <a:ext cx="155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/>
              <a:r>
                <a:rPr lang="sk-SK" altLang="sk-SK">
                  <a:solidFill>
                    <a:srgbClr val="000000"/>
                  </a:solidFill>
                </a:rPr>
                <a:t>(</a:t>
              </a:r>
              <a:r>
                <a:rPr lang="en-US" altLang="sk-SK">
                  <a:solidFill>
                    <a:srgbClr val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88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nimBg="1" autoUpdateAnimBg="0"/>
      <p:bldP spid="82949" grpId="0" animBg="1" autoUpdateAnimBg="0"/>
      <p:bldP spid="82952" grpId="0" autoUpdateAnimBg="0"/>
      <p:bldP spid="82953" grpId="0" autoUpdateAnimBg="0"/>
      <p:bldP spid="82954" grpId="0" autoUpdateAnimBg="0"/>
      <p:bldP spid="82955" grpId="0" autoUpdateAnimBg="0"/>
      <p:bldP spid="82956" grpId="0" autoUpdateAnimBg="0"/>
      <p:bldP spid="8296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Definícia s využitím typedef</a:t>
            </a:r>
            <a:endParaRPr lang="en-US" altLang="sk-SK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2013" cy="1881188"/>
          </a:xfrm>
        </p:spPr>
        <p:txBody>
          <a:bodyPr/>
          <a:lstStyle/>
          <a:p>
            <a:r>
              <a:rPr lang="sk-SK" altLang="sk-SK" sz="3100" smtClean="0"/>
              <a:t>Operátor typedef </a:t>
            </a:r>
          </a:p>
          <a:p>
            <a:pPr lvl="1"/>
            <a:r>
              <a:rPr lang="en-US" altLang="sk-SK" sz="2700" smtClean="0"/>
              <a:t>v</a:t>
            </a:r>
            <a:r>
              <a:rPr lang="sk-SK" altLang="sk-SK" sz="2700" smtClean="0"/>
              <a:t>ytvára nový typ</a:t>
            </a:r>
          </a:p>
          <a:p>
            <a:pPr lvl="1"/>
            <a:r>
              <a:rPr lang="en-US" altLang="sk-SK" sz="2700" smtClean="0"/>
              <a:t>n</a:t>
            </a:r>
            <a:r>
              <a:rPr lang="sk-SK" altLang="sk-SK" sz="2700" smtClean="0"/>
              <a:t>ajmä na definovanie zložitejších typov</a:t>
            </a:r>
            <a:endParaRPr lang="en-US" altLang="sk-SK" sz="2200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014413" y="4786313"/>
            <a:ext cx="49911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*P_FLOAT;</a:t>
            </a: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1014413" y="6157913"/>
            <a:ext cx="6937375" cy="590550"/>
          </a:xfrm>
          <a:prstGeom prst="wedgeRoundRectCallout">
            <a:avLst>
              <a:gd name="adj1" fmla="val -4523"/>
              <a:gd name="adj2" fmla="val -17202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P_FLOAT</a:t>
            </a:r>
            <a:r>
              <a:rPr lang="sk-SK" altLang="sk-SK" dirty="0" smtClean="0">
                <a:solidFill>
                  <a:srgbClr val="000000"/>
                </a:solidFill>
              </a:rPr>
              <a:t> 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je ukazovateľ na typ 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endParaRPr lang="en-US" altLang="sk-SK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4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Príklady použitia typedef</a:t>
            </a:r>
            <a:endParaRPr lang="en-US" altLang="sk-SK" smtClean="0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68350" y="2865438"/>
            <a:ext cx="2244725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je ekvivalentn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é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84996" name="Group 4"/>
          <p:cNvGrpSpPr>
            <a:grpSpLocks/>
          </p:cNvGrpSpPr>
          <p:nvPr/>
        </p:nvGrpSpPr>
        <p:grpSpPr bwMode="auto">
          <a:xfrm>
            <a:off x="762000" y="3541713"/>
            <a:ext cx="4989513" cy="2532062"/>
            <a:chOff x="384" y="2016"/>
            <a:chExt cx="2832" cy="1441"/>
          </a:xfrm>
        </p:grpSpPr>
        <p:sp>
          <p:nvSpPr>
            <p:cNvPr id="40974" name="Rectangle 5"/>
            <p:cNvSpPr>
              <a:spLocks noChangeArrowheads="1"/>
            </p:cNvSpPr>
            <p:nvPr/>
          </p:nvSpPr>
          <p:spPr bwMode="auto">
            <a:xfrm>
              <a:off x="384" y="2016"/>
              <a:ext cx="2784" cy="13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975" name="Rectangle 6"/>
            <p:cNvSpPr>
              <a:spLocks noChangeArrowheads="1"/>
            </p:cNvSpPr>
            <p:nvPr/>
          </p:nvSpPr>
          <p:spPr bwMode="auto">
            <a:xfrm>
              <a:off x="432" y="2016"/>
              <a:ext cx="2784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sk-SK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*P_INT;</a:t>
              </a:r>
            </a:p>
            <a:p>
              <a:r>
                <a:rPr lang="sk-SK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P_INT *P_P_INT;</a:t>
              </a:r>
            </a:p>
            <a:p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P_INT  </a:t>
              </a:r>
              <a:r>
                <a:rPr lang="sk-SK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p_i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P_P_INT </a:t>
              </a:r>
              <a:r>
                <a:rPr lang="sk-SK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p_p_i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40976" name="Text Box 7"/>
            <p:cNvSpPr txBox="1">
              <a:spLocks noChangeArrowheads="1"/>
            </p:cNvSpPr>
            <p:nvPr/>
          </p:nvSpPr>
          <p:spPr bwMode="auto">
            <a:xfrm>
              <a:off x="470" y="3194"/>
              <a:ext cx="10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endParaRPr lang="sk-SK" altLang="sk-SK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5000" name="Group 8"/>
          <p:cNvGrpSpPr>
            <a:grpSpLocks/>
          </p:cNvGrpSpPr>
          <p:nvPr/>
        </p:nvGrpSpPr>
        <p:grpSpPr bwMode="auto">
          <a:xfrm>
            <a:off x="169863" y="6426200"/>
            <a:ext cx="5821362" cy="685800"/>
            <a:chOff x="96" y="3658"/>
            <a:chExt cx="3304" cy="390"/>
          </a:xfrm>
        </p:grpSpPr>
        <p:sp>
          <p:nvSpPr>
            <p:cNvPr id="40971" name="Rectangle 9"/>
            <p:cNvSpPr>
              <a:spLocks noChangeArrowheads="1"/>
            </p:cNvSpPr>
            <p:nvPr/>
          </p:nvSpPr>
          <p:spPr bwMode="auto">
            <a:xfrm>
              <a:off x="424" y="3664"/>
              <a:ext cx="2976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972" name="Rectangle 10"/>
            <p:cNvSpPr>
              <a:spLocks noChangeArrowheads="1"/>
            </p:cNvSpPr>
            <p:nvPr/>
          </p:nvSpPr>
          <p:spPr bwMode="auto">
            <a:xfrm>
              <a:off x="432" y="3658"/>
              <a:ext cx="292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sk-SK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sk-SK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(*P_FD)();</a:t>
              </a:r>
            </a:p>
          </p:txBody>
        </p:sp>
        <p:sp>
          <p:nvSpPr>
            <p:cNvPr id="40973" name="Text Box 11"/>
            <p:cNvSpPr txBox="1">
              <a:spLocks noChangeArrowheads="1"/>
            </p:cNvSpPr>
            <p:nvPr/>
          </p:nvSpPr>
          <p:spPr bwMode="auto">
            <a:xfrm>
              <a:off x="96" y="3658"/>
              <a:ext cx="277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en-US" altLang="sk-SK" b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en-US" altLang="sk-SK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966" name="Group 12"/>
          <p:cNvGrpSpPr>
            <a:grpSpLocks/>
          </p:cNvGrpSpPr>
          <p:nvPr/>
        </p:nvGrpSpPr>
        <p:grpSpPr bwMode="auto">
          <a:xfrm>
            <a:off x="169863" y="1939925"/>
            <a:ext cx="4483100" cy="758825"/>
            <a:chOff x="96" y="1104"/>
            <a:chExt cx="2544" cy="432"/>
          </a:xfrm>
        </p:grpSpPr>
        <p:sp>
          <p:nvSpPr>
            <p:cNvPr id="40969" name="Rectangle 13"/>
            <p:cNvSpPr>
              <a:spLocks noChangeArrowheads="1"/>
            </p:cNvSpPr>
            <p:nvPr/>
          </p:nvSpPr>
          <p:spPr bwMode="auto">
            <a:xfrm>
              <a:off x="432" y="1104"/>
              <a:ext cx="220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sk-SK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</a:t>
              </a:r>
              <a:r>
                <a:rPr lang="sk-SK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p_i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**</a:t>
              </a:r>
              <a:r>
                <a:rPr lang="sk-SK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p_p_i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40970" name="Text Box 14"/>
            <p:cNvSpPr txBox="1">
              <a:spLocks noChangeArrowheads="1"/>
            </p:cNvSpPr>
            <p:nvPr/>
          </p:nvSpPr>
          <p:spPr bwMode="auto">
            <a:xfrm>
              <a:off x="96" y="1140"/>
              <a:ext cx="277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en-US" altLang="sk-SK" b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en-US" altLang="sk-SK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5007" name="AutoShape 15"/>
          <p:cNvSpPr>
            <a:spLocks noChangeArrowheads="1"/>
          </p:cNvSpPr>
          <p:nvPr/>
        </p:nvSpPr>
        <p:spPr bwMode="auto">
          <a:xfrm>
            <a:off x="4991100" y="1771650"/>
            <a:ext cx="4989513" cy="1433513"/>
          </a:xfrm>
          <a:prstGeom prst="wedgeRoundRectCallout">
            <a:avLst>
              <a:gd name="adj1" fmla="val -57204"/>
              <a:gd name="adj2" fmla="val -3174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p_i</a:t>
            </a:r>
            <a:r>
              <a:rPr lang="en-US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b="0" dirty="0" err="1">
                <a:solidFill>
                  <a:srgbClr val="000000"/>
                </a:solidFill>
                <a:latin typeface="Arial" panose="020B0604020202020204" pitchFamily="34" charset="0"/>
              </a:rPr>
              <a:t>ukazvateľ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na 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sk-SK" altLang="sk-SK" dirty="0">
              <a:solidFill>
                <a:srgbClr val="000000"/>
              </a:solidFill>
            </a:endParaRPr>
          </a:p>
          <a:p>
            <a:pPr eaLnBrk="1" hangingPunct="1"/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p_p_i</a:t>
            </a:r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b="0" dirty="0" err="1">
                <a:solidFill>
                  <a:srgbClr val="000000"/>
                </a:solidFill>
                <a:latin typeface="Arial" panose="020B0604020202020204" pitchFamily="34" charset="0"/>
              </a:rPr>
              <a:t>ukazvateľ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na </a:t>
            </a:r>
          </a:p>
          <a:p>
            <a:pPr eaLnBrk="1" hangingPunct="1"/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ukazovateľ na 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altLang="sk-SK" dirty="0">
              <a:solidFill>
                <a:srgbClr val="000000"/>
              </a:solidFill>
            </a:endParaRPr>
          </a:p>
        </p:txBody>
      </p:sp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6175375" y="6324600"/>
            <a:ext cx="3805238" cy="1012825"/>
          </a:xfrm>
          <a:prstGeom prst="wedgeRoundRectCallout">
            <a:avLst>
              <a:gd name="adj1" fmla="val -54259"/>
              <a:gd name="adj2" fmla="val -2829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ukazovateľ na </a:t>
            </a:r>
            <a:r>
              <a:rPr lang="sk-SK" altLang="sk-SK" b="0" dirty="0" err="1">
                <a:solidFill>
                  <a:srgbClr val="000000"/>
                </a:solidFill>
                <a:latin typeface="Arial" panose="020B0604020202020204" pitchFamily="34" charset="0"/>
              </a:rPr>
              <a:t>fu</a:t>
            </a:r>
            <a:r>
              <a:rPr lang="en-US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sk-SK" altLang="sk-SK" b="0" dirty="0" err="1">
                <a:solidFill>
                  <a:srgbClr val="000000"/>
                </a:solidFill>
                <a:latin typeface="Arial" panose="020B0604020202020204" pitchFamily="34" charset="0"/>
              </a:rPr>
              <a:t>kciu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vracajúcu 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endParaRPr lang="en-US" altLang="sk-SK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  <p:bldP spid="85007" grpId="0" animBg="1" autoUpdateAnimBg="0"/>
      <p:bldP spid="85008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Pole ukazovateľov na funkcie</a:t>
            </a:r>
            <a:endParaRPr lang="en-US" altLang="sk-SK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2013" cy="1797050"/>
          </a:xfrm>
        </p:spPr>
        <p:txBody>
          <a:bodyPr/>
          <a:lstStyle/>
          <a:p>
            <a:r>
              <a:rPr lang="sk-SK" altLang="sk-SK" dirty="0" smtClean="0"/>
              <a:t>prvkami poľa môžu byť aj ukazovatele</a:t>
            </a:r>
          </a:p>
          <a:p>
            <a:pPr lvl="1"/>
            <a:r>
              <a:rPr lang="sk-SK" altLang="sk-SK" dirty="0" smtClean="0"/>
              <a:t>na prvky </a:t>
            </a:r>
            <a:r>
              <a:rPr lang="sk-SK" altLang="sk-SK" dirty="0" smtClean="0">
                <a:sym typeface="Symbol" panose="05050102010706020507" pitchFamily="18" charset="2"/>
              </a:rPr>
              <a:t> viacrozmerné dynamické polia (nabudúce)</a:t>
            </a:r>
          </a:p>
          <a:p>
            <a:pPr lvl="1"/>
            <a:r>
              <a:rPr lang="sk-SK" altLang="sk-SK" dirty="0" smtClean="0">
                <a:sym typeface="Symbol" panose="05050102010706020507" pitchFamily="18" charset="2"/>
              </a:rPr>
              <a:t>na funkcie (všetky funkcie musia byť toho istého typu)</a:t>
            </a:r>
          </a:p>
          <a:p>
            <a:endParaRPr lang="en-US" altLang="sk-SK" dirty="0" smtClean="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38138" y="4216400"/>
            <a:ext cx="5499100" cy="20240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22275" y="4300538"/>
            <a:ext cx="5414963" cy="15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(* P_FNC)();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P_FNC  funkcie[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6175375" y="3963988"/>
            <a:ext cx="3805238" cy="1601787"/>
          </a:xfrm>
          <a:prstGeom prst="wedgeRoundRectCallout">
            <a:avLst>
              <a:gd name="adj1" fmla="val -88102"/>
              <a:gd name="adj2" fmla="val 252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defin</a:t>
            </a: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ícia ukazovateľa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 funkciu vracajúcu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typ void</a:t>
            </a:r>
            <a:endParaRPr kumimoji="0" lang="en-US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7021513" y="6324600"/>
            <a:ext cx="2536825" cy="1096963"/>
          </a:xfrm>
          <a:prstGeom prst="wedgeRoundRectCallout">
            <a:avLst>
              <a:gd name="adj1" fmla="val -150417"/>
              <a:gd name="adj2" fmla="val -8718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pole 10 ukazovateľov</a:t>
            </a:r>
            <a:endParaRPr kumimoji="0" lang="en-US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59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animBg="1" autoUpdateAnimBg="0"/>
      <p:bldP spid="6451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Pole ukazovateľov na funkcie</a:t>
            </a:r>
            <a:endParaRPr lang="en-US" altLang="sk-SK" smtClean="0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98437" y="3205163"/>
            <a:ext cx="9812337" cy="23606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82574" y="3289300"/>
            <a:ext cx="9869488" cy="157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(* P_FNC)();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P_FNC  funkcie[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] = {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run};</a:t>
            </a:r>
            <a:endParaRPr lang="sk-SK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2013" cy="1622425"/>
          </a:xfrm>
          <a:noFill/>
        </p:spPr>
        <p:txBody>
          <a:bodyPr/>
          <a:lstStyle/>
          <a:p>
            <a:r>
              <a:rPr lang="sk-SK" altLang="sk-SK" smtClean="0"/>
              <a:t>pole ukazovateľov na funkcie pri riadení programu pomocou menu</a:t>
            </a:r>
            <a:endParaRPr lang="sk-SK" altLang="sk-SK" smtClean="0">
              <a:sym typeface="Symbol" panose="05050102010706020507" pitchFamily="18" charset="2"/>
            </a:endParaRPr>
          </a:p>
          <a:p>
            <a:endParaRPr lang="en-US" altLang="sk-SK" smtClean="0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282574" y="5903913"/>
            <a:ext cx="363855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sk-SK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volanie funkcie:</a:t>
            </a:r>
          </a:p>
        </p:txBody>
      </p:sp>
      <p:grpSp>
        <p:nvGrpSpPr>
          <p:cNvPr id="65543" name="Group 7"/>
          <p:cNvGrpSpPr>
            <a:grpSpLocks/>
          </p:cNvGrpSpPr>
          <p:nvPr/>
        </p:nvGrpSpPr>
        <p:grpSpPr bwMode="auto">
          <a:xfrm>
            <a:off x="282574" y="6578600"/>
            <a:ext cx="8543925" cy="758825"/>
            <a:chOff x="240" y="3744"/>
            <a:chExt cx="4848" cy="432"/>
          </a:xfrm>
        </p:grpSpPr>
        <p:sp>
          <p:nvSpPr>
            <p:cNvPr id="74760" name="Rectangle 8"/>
            <p:cNvSpPr>
              <a:spLocks noChangeArrowheads="1"/>
            </p:cNvSpPr>
            <p:nvPr/>
          </p:nvSpPr>
          <p:spPr bwMode="auto">
            <a:xfrm>
              <a:off x="240" y="3744"/>
              <a:ext cx="484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336" y="3840"/>
              <a:ext cx="1728" cy="2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funkcia[</a:t>
              </a:r>
              <a:r>
                <a:rPr lang="sk-SK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02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1813" cy="1508919"/>
          </a:xfrm>
        </p:spPr>
        <p:txBody>
          <a:bodyPr/>
          <a:lstStyle/>
          <a:p>
            <a:r>
              <a:rPr lang="sk-SK" dirty="0" smtClean="0"/>
              <a:t>Príklad: výpočet aritmetickej operácie – pole ukazovateľov na funkcie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2042319"/>
            <a:ext cx="9752013" cy="4876800"/>
          </a:xfrm>
          <a:noFill/>
        </p:spPr>
        <p:txBody>
          <a:bodyPr/>
          <a:lstStyle/>
          <a:p>
            <a:r>
              <a:rPr lang="sk-SK" sz="2800" dirty="0" smtClean="0"/>
              <a:t>Program načíta 2 celé čísla a číslo aritmetickej operácie, ktorá sa má s danými číslami vykonať – číslo operácie je index do poľa ukazovateľov na funkcie vykonávajúce jednotlivé aritmetické operácie:</a:t>
            </a:r>
          </a:p>
          <a:p>
            <a:pPr lvl="1"/>
            <a:r>
              <a:rPr lang="sk-SK" sz="2400" dirty="0" smtClean="0"/>
              <a:t>Súčet</a:t>
            </a:r>
          </a:p>
          <a:p>
            <a:pPr lvl="1"/>
            <a:r>
              <a:rPr lang="sk-SK" sz="2400" dirty="0" smtClean="0"/>
              <a:t>Rozdiel</a:t>
            </a:r>
          </a:p>
          <a:p>
            <a:pPr lvl="1"/>
            <a:r>
              <a:rPr lang="sk-SK" sz="2400" dirty="0" smtClean="0"/>
              <a:t>Súčin</a:t>
            </a:r>
          </a:p>
          <a:p>
            <a:pPr lvl="1"/>
            <a:r>
              <a:rPr lang="sk-SK" sz="2400" dirty="0" smtClean="0"/>
              <a:t>Celočíselný podiel</a:t>
            </a:r>
          </a:p>
          <a:p>
            <a:pPr lvl="1"/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3726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9723438" cy="936625"/>
          </a:xfrm>
        </p:spPr>
        <p:txBody>
          <a:bodyPr/>
          <a:lstStyle/>
          <a:p>
            <a:r>
              <a:rPr lang="sk-SK" altLang="sk-SK" dirty="0" smtClean="0"/>
              <a:t>Ukazovatele (a polia) vo funkciách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98438" y="1828800"/>
            <a:ext cx="9753600" cy="4876800"/>
          </a:xfrm>
        </p:spPr>
        <p:txBody>
          <a:bodyPr/>
          <a:lstStyle/>
          <a:p>
            <a:r>
              <a:rPr lang="sk-SK" altLang="sk-SK" dirty="0" smtClean="0"/>
              <a:t>Použitie ukazovateľov vo funkciách:</a:t>
            </a:r>
          </a:p>
          <a:p>
            <a:pPr lvl="1"/>
            <a:r>
              <a:rPr lang="sk-SK" altLang="sk-SK" dirty="0" smtClean="0"/>
              <a:t>Ukazovateľ ako parameter funkcie</a:t>
            </a:r>
          </a:p>
          <a:p>
            <a:pPr lvl="2"/>
            <a:r>
              <a:rPr lang="sk-SK" altLang="sk-SK" dirty="0"/>
              <a:t>Pole</a:t>
            </a:r>
          </a:p>
          <a:p>
            <a:pPr lvl="2"/>
            <a:r>
              <a:rPr lang="sk-SK" altLang="sk-SK" dirty="0" smtClean="0"/>
              <a:t>Vrátenie hodnoty</a:t>
            </a:r>
          </a:p>
          <a:p>
            <a:pPr lvl="1"/>
            <a:r>
              <a:rPr lang="sk-SK" altLang="sk-SK" dirty="0" smtClean="0"/>
              <a:t>Ukazovateľ ako návratový typ</a:t>
            </a:r>
          </a:p>
          <a:p>
            <a:pPr lvl="2"/>
            <a:r>
              <a:rPr lang="sk-SK" altLang="sk-SK" dirty="0" smtClean="0"/>
              <a:t>Obyčajne ukazuje na začiatok poľa</a:t>
            </a:r>
          </a:p>
          <a:p>
            <a:pPr lvl="1"/>
            <a:r>
              <a:rPr lang="sk-SK" altLang="sk-SK" dirty="0" smtClean="0"/>
              <a:t>Ukazovateľ na funkciu</a:t>
            </a:r>
          </a:p>
          <a:p>
            <a:pPr lvl="2"/>
            <a:r>
              <a:rPr lang="sk-SK" altLang="sk-SK" dirty="0" smtClean="0"/>
              <a:t>Dynamicky sa volí, ktorá funkcia sa použije</a:t>
            </a:r>
            <a:endParaRPr lang="en-US" altLang="sk-SK" b="1" dirty="0" smtClean="0"/>
          </a:p>
          <a:p>
            <a:pPr lvl="1"/>
            <a:r>
              <a:rPr lang="en-US" altLang="sk-SK" dirty="0" smtClean="0"/>
              <a:t>V tele </a:t>
            </a:r>
            <a:r>
              <a:rPr lang="en-US" altLang="sk-SK" dirty="0" err="1" smtClean="0"/>
              <a:t>funkcie</a:t>
            </a:r>
            <a:r>
              <a:rPr lang="en-US" altLang="sk-SK" dirty="0" smtClean="0"/>
              <a:t> </a:t>
            </a:r>
            <a:endParaRPr lang="sk-SK" altLang="sk-SK" dirty="0" smtClean="0"/>
          </a:p>
          <a:p>
            <a:pPr lvl="2"/>
            <a:r>
              <a:rPr lang="sk-SK" altLang="sk-SK" dirty="0" smtClean="0"/>
              <a:t>P</a:t>
            </a:r>
            <a:r>
              <a:rPr lang="en-US" altLang="sk-SK" dirty="0" smtClean="0"/>
              <a:t>r</a:t>
            </a:r>
            <a:r>
              <a:rPr lang="sk-SK" altLang="sk-SK" dirty="0" err="1" smtClean="0"/>
              <a:t>áca</a:t>
            </a:r>
            <a:r>
              <a:rPr lang="sk-SK" altLang="sk-SK" dirty="0" smtClean="0"/>
              <a:t> s dynamickou pamäťou</a:t>
            </a:r>
          </a:p>
          <a:p>
            <a:pPr lvl="2"/>
            <a:r>
              <a:rPr lang="sk-SK" altLang="sk-SK" dirty="0" smtClean="0"/>
              <a:t>Prístup k premenným prostredníctvom ukazovateľov</a:t>
            </a:r>
          </a:p>
        </p:txBody>
      </p:sp>
      <p:sp>
        <p:nvSpPr>
          <p:cNvPr id="65540" name="Zaoblený obdĺžnik 1"/>
          <p:cNvSpPr>
            <a:spLocks noChangeArrowheads="1"/>
          </p:cNvSpPr>
          <p:nvPr/>
        </p:nvSpPr>
        <p:spPr bwMode="auto">
          <a:xfrm>
            <a:off x="3520415" y="3794919"/>
            <a:ext cx="22860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541" name="Zaoblený obdĺžnik 4"/>
          <p:cNvSpPr>
            <a:spLocks noChangeArrowheads="1"/>
          </p:cNvSpPr>
          <p:nvPr/>
        </p:nvSpPr>
        <p:spPr bwMode="auto">
          <a:xfrm>
            <a:off x="1457325" y="3337719"/>
            <a:ext cx="25146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542" name="Zaoblený obdĺžnik 5"/>
          <p:cNvSpPr>
            <a:spLocks noChangeArrowheads="1"/>
          </p:cNvSpPr>
          <p:nvPr/>
        </p:nvSpPr>
        <p:spPr bwMode="auto">
          <a:xfrm>
            <a:off x="1469544" y="2849294"/>
            <a:ext cx="8382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543" name="Zaoblený obdĺžnik 6"/>
          <p:cNvSpPr>
            <a:spLocks noChangeArrowheads="1"/>
          </p:cNvSpPr>
          <p:nvPr/>
        </p:nvSpPr>
        <p:spPr bwMode="auto">
          <a:xfrm>
            <a:off x="1036638" y="4750818"/>
            <a:ext cx="37338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544" name="Zaoblený obdĺžnik 6"/>
          <p:cNvSpPr>
            <a:spLocks noChangeArrowheads="1"/>
          </p:cNvSpPr>
          <p:nvPr/>
        </p:nvSpPr>
        <p:spPr bwMode="auto">
          <a:xfrm>
            <a:off x="1457325" y="6172469"/>
            <a:ext cx="7275513" cy="838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" name="Zvuk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91675" y="703103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1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7"/>
    </mc:Choice>
    <mc:Fallback xmlns="">
      <p:transition spd="slow" advTm="25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51" x="9459913" y="576263"/>
          <p14:tracePt t="562" x="9178925" y="730250"/>
          <p14:tracePt t="569" x="8736013" y="955675"/>
          <p14:tracePt t="586" x="8075613" y="1285875"/>
          <p14:tracePt t="604" x="7245350" y="1685925"/>
          <p14:tracePt t="612" x="6859588" y="1833563"/>
          <p14:tracePt t="619" x="6570663" y="1919288"/>
          <p14:tracePt t="637" x="6057900" y="2065338"/>
          <p14:tracePt t="653" x="5776913" y="2087563"/>
          <p14:tracePt t="671" x="5559425" y="2079625"/>
          <p14:tracePt t="687" x="5524500" y="2044700"/>
          <p14:tracePt t="703" x="5510213" y="2009775"/>
          <p14:tracePt t="720" x="5495925" y="1954213"/>
          <p14:tracePt t="737" x="5545138" y="1771650"/>
          <p14:tracePt t="754" x="5797550" y="1497013"/>
          <p14:tracePt t="770" x="6423025" y="1230313"/>
          <p14:tracePt t="787" x="6754813" y="1216025"/>
          <p14:tracePt t="803" x="6888163" y="1257300"/>
          <p14:tracePt t="820" x="6978650" y="1349375"/>
          <p14:tracePt t="837" x="7062788" y="1511300"/>
          <p14:tracePt t="854" x="7154863" y="2333625"/>
          <p14:tracePt t="870" x="7126288" y="3028950"/>
          <p14:tracePt t="887" x="7007225" y="3436938"/>
          <p14:tracePt t="904" x="6781800" y="4076700"/>
          <p14:tracePt t="920" x="6480175" y="4560888"/>
          <p14:tracePt t="937" x="6219825" y="4960938"/>
          <p14:tracePt t="954" x="5924550" y="5200650"/>
          <p14:tracePt t="973" x="5559425" y="5340350"/>
          <p14:tracePt t="987" x="5475288" y="5340350"/>
          <p14:tracePt t="1004" x="5249863" y="5313363"/>
          <p14:tracePt t="1020" x="4905375" y="5094288"/>
          <p14:tracePt t="1037" x="4730750" y="4862513"/>
          <p14:tracePt t="1054" x="4618038" y="4595813"/>
          <p14:tracePt t="1070" x="4568825" y="4357688"/>
          <p14:tracePt t="1087" x="4610100" y="4125913"/>
          <p14:tracePt t="1104" x="4765675" y="3871913"/>
          <p14:tracePt t="1107" x="4821238" y="3816350"/>
          <p14:tracePt t="1120" x="4891088" y="3787775"/>
          <p14:tracePt t="1137" x="5011738" y="3767138"/>
          <p14:tracePt t="1155" x="5229225" y="3752850"/>
          <p14:tracePt t="1172" x="5418138" y="3773488"/>
          <p14:tracePt t="1187" x="5784850" y="3929063"/>
          <p14:tracePt t="1204" x="6100763" y="4202113"/>
          <p14:tracePt t="1220" x="6275388" y="4468813"/>
          <p14:tracePt t="1237" x="6367463" y="4652963"/>
          <p14:tracePt t="1254" x="6410325" y="4813300"/>
          <p14:tracePt t="1271" x="6402388" y="4954588"/>
          <p14:tracePt t="1288" x="6353175" y="5073650"/>
          <p14:tracePt t="1304" x="6275388" y="5165725"/>
          <p14:tracePt t="1321" x="6184900" y="5241925"/>
          <p14:tracePt t="1337" x="5910263" y="5319713"/>
          <p14:tracePt t="1354" x="5713413" y="5319713"/>
          <p14:tracePt t="1371" x="5516563" y="5214938"/>
          <p14:tracePt t="1387" x="5391150" y="5094288"/>
          <p14:tracePt t="1405" x="5307013" y="4983163"/>
          <p14:tracePt t="1421" x="5249863" y="4821238"/>
          <p14:tracePt t="1437" x="5243513" y="4673600"/>
          <p14:tracePt t="1454" x="5319713" y="4525963"/>
          <p14:tracePt t="1472" x="5622925" y="4210050"/>
          <p14:tracePt t="1488" x="6170613" y="3865563"/>
          <p14:tracePt t="1505" x="6711950" y="3717925"/>
          <p14:tracePt t="1521" x="7491413" y="3689350"/>
          <p14:tracePt t="1538" x="7737475" y="3787775"/>
          <p14:tracePt t="1554" x="7870825" y="3906838"/>
          <p14:tracePt t="1571" x="7962900" y="4033838"/>
          <p14:tracePt t="1588" x="8005763" y="4125913"/>
          <p14:tracePt t="1605" x="8005763" y="4202113"/>
          <p14:tracePt t="1608" x="7977188" y="4237038"/>
          <p14:tracePt t="1621" x="7920038" y="4294188"/>
          <p14:tracePt t="1638" x="7794625" y="4413250"/>
          <p14:tracePt t="1654" x="7540625" y="4518025"/>
          <p14:tracePt t="1672" x="7392988" y="4540250"/>
          <p14:tracePt t="1687" x="7288213" y="4497388"/>
          <p14:tracePt t="1704" x="7154863" y="4392613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22237" y="-15081"/>
            <a:ext cx="9394824" cy="74789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sk-SK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sucet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y) {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(x + y);}</a:t>
            </a:r>
          </a:p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rozdiel(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y) {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(x - y);}</a:t>
            </a:r>
          </a:p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sucin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y) {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(x * y);}</a:t>
            </a:r>
          </a:p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podiel(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y) {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(y !=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(x / y);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x, y,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volba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vysledok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(*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operacia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])(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operacia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sucet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operacia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 = rozdiel;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operacia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sucin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operacia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 = podiel;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"Zadajte 2 cele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cisla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d%d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&amp;x, &amp;y);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"Zadajte 0 pre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sucet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, 1 pre rozdiel, 2 pre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sucin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, 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000" b="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alebo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 3 pre podiel: 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volba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vysledok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operacia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volba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](x, y);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vysledok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aoblený obdĺžnik 1"/>
          <p:cNvSpPr>
            <a:spLocks noChangeArrowheads="1"/>
          </p:cNvSpPr>
          <p:nvPr/>
        </p:nvSpPr>
        <p:spPr bwMode="auto">
          <a:xfrm>
            <a:off x="350837" y="2783771"/>
            <a:ext cx="4495800" cy="162074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Zaoblený obdĺžnik 1"/>
          <p:cNvSpPr>
            <a:spLocks noChangeArrowheads="1"/>
          </p:cNvSpPr>
          <p:nvPr/>
        </p:nvSpPr>
        <p:spPr bwMode="auto">
          <a:xfrm>
            <a:off x="400049" y="6080919"/>
            <a:ext cx="4827588" cy="3810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516318" y="6746661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03p08.cpp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6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</a:t>
            </a:r>
            <a:r>
              <a:rPr lang="en-US" altLang="sk-SK" dirty="0" smtClean="0"/>
              <a:t>r</a:t>
            </a:r>
            <a:r>
              <a:rPr lang="sk-SK" altLang="sk-SK" dirty="0" err="1" smtClean="0"/>
              <a:t>íklad</a:t>
            </a:r>
            <a:r>
              <a:rPr lang="en-US" altLang="sk-SK" dirty="0" smtClean="0"/>
              <a:t>: v</a:t>
            </a:r>
            <a:r>
              <a:rPr lang="sk-SK" altLang="sk-SK" dirty="0" err="1" smtClean="0"/>
              <a:t>ýpisy</a:t>
            </a:r>
            <a:r>
              <a:rPr lang="sk-SK" altLang="sk-SK" dirty="0" smtClean="0"/>
              <a:t> a charakteristiky hodnôt v poli</a:t>
            </a:r>
            <a:endParaRPr lang="en-US" altLang="sk-SK" dirty="0" smtClean="0"/>
          </a:p>
        </p:txBody>
      </p:sp>
      <p:sp>
        <p:nvSpPr>
          <p:cNvPr id="2" name="Obdĺžnik 1"/>
          <p:cNvSpPr/>
          <p:nvPr/>
        </p:nvSpPr>
        <p:spPr>
          <a:xfrm>
            <a:off x="503237" y="1979037"/>
            <a:ext cx="9144000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sk-SK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Program </a:t>
            </a:r>
            <a:r>
              <a:rPr lang="en-US" altLang="sk-SK" sz="2800" b="0" dirty="0" err="1">
                <a:solidFill>
                  <a:srgbClr val="000000"/>
                </a:solidFill>
                <a:latin typeface="Arial" panose="020B0604020202020204" pitchFamily="34" charset="0"/>
              </a:rPr>
              <a:t>na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číta celé číslo </a:t>
            </a:r>
            <a:r>
              <a:rPr lang="sk-SK" alt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a alokuje blok pamäte pre </a:t>
            </a:r>
            <a:r>
              <a:rPr lang="sk-SK" alt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celých čísel. Od používateľa čísla načíta. </a:t>
            </a:r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sk-SK" altLang="sk-SK" sz="2800" b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ypočíta</a:t>
            </a:r>
            <a:r>
              <a:rPr lang="sk-SK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912813" lvl="1" indent="-4572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sk-SK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priemer</a:t>
            </a:r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endParaRPr lang="sk-SK" altLang="sk-SK" sz="28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2813" lvl="1" indent="-4572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sk-SK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maximum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endParaRPr lang="sk-SK" altLang="sk-SK" sz="28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2813" lvl="1" indent="-4572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sk-SK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minimum </a:t>
            </a:r>
          </a:p>
          <a:p>
            <a:pPr>
              <a:spcBef>
                <a:spcPct val="20000"/>
              </a:spcBef>
            </a:pPr>
            <a:r>
              <a:rPr lang="sk-SK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a vypíše</a:t>
            </a:r>
          </a:p>
          <a:p>
            <a:pPr marL="912813" lvl="1" indent="-4572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sk-SK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obsah 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poľa, </a:t>
            </a:r>
            <a:endParaRPr lang="sk-SK" altLang="sk-SK" sz="28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2813" lvl="1" indent="-4572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sk-SK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dvojnásobky 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prvkov </a:t>
            </a:r>
            <a:r>
              <a:rPr lang="sk-SK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poľa, </a:t>
            </a:r>
          </a:p>
          <a:p>
            <a:pPr marL="912813" lvl="1" indent="-4572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sk-SK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druhé 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mocniny prvkov poľa.</a:t>
            </a:r>
            <a:endParaRPr lang="en-US" altLang="sk-SK" sz="20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22238" y="1405281"/>
            <a:ext cx="919033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*alokuj(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nacitaj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*pole,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priemer(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*pole,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*maximum(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pole[],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minimum(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pole[],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*min);</a:t>
            </a:r>
          </a:p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pole[],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(*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x));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identita(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x);</a:t>
            </a:r>
          </a:p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x);</a:t>
            </a:r>
          </a:p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dvojnasobok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x);</a:t>
            </a:r>
          </a:p>
          <a:p>
            <a:endParaRPr lang="sk-SK" altLang="sk-SK" dirty="0"/>
          </a:p>
        </p:txBody>
      </p:sp>
      <p:grpSp>
        <p:nvGrpSpPr>
          <p:cNvPr id="16" name="Skupina 15"/>
          <p:cNvGrpSpPr>
            <a:grpSpLocks/>
          </p:cNvGrpSpPr>
          <p:nvPr/>
        </p:nvGrpSpPr>
        <p:grpSpPr bwMode="auto">
          <a:xfrm>
            <a:off x="60325" y="1423537"/>
            <a:ext cx="4818855" cy="4875475"/>
            <a:chOff x="60592" y="1151664"/>
            <a:chExt cx="4819145" cy="4875248"/>
          </a:xfrm>
        </p:grpSpPr>
        <p:sp>
          <p:nvSpPr>
            <p:cNvPr id="67599" name="Zaoblený obdĺžnik 3"/>
            <p:cNvSpPr>
              <a:spLocks noChangeArrowheads="1"/>
            </p:cNvSpPr>
            <p:nvPr/>
          </p:nvSpPr>
          <p:spPr bwMode="auto">
            <a:xfrm>
              <a:off x="60592" y="1151664"/>
              <a:ext cx="1073846" cy="45720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latin typeface="Arial" panose="020B0604020202020204" pitchFamily="34" charset="0"/>
              </a:endParaRPr>
            </a:p>
          </p:txBody>
        </p:sp>
        <p:sp>
          <p:nvSpPr>
            <p:cNvPr id="67600" name="Zaoblený obdĺžnik 7"/>
            <p:cNvSpPr>
              <a:spLocks noChangeArrowheads="1"/>
            </p:cNvSpPr>
            <p:nvPr/>
          </p:nvSpPr>
          <p:spPr bwMode="auto">
            <a:xfrm>
              <a:off x="60592" y="2242209"/>
              <a:ext cx="1073846" cy="45720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latin typeface="Arial" panose="020B0604020202020204" pitchFamily="34" charset="0"/>
              </a:endParaRPr>
            </a:p>
          </p:txBody>
        </p:sp>
        <p:sp>
          <p:nvSpPr>
            <p:cNvPr id="2" name="BlokTextu 1"/>
            <p:cNvSpPr txBox="1"/>
            <p:nvPr/>
          </p:nvSpPr>
          <p:spPr>
            <a:xfrm>
              <a:off x="256659" y="5564971"/>
              <a:ext cx="4623078" cy="4619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k-SK" b="0" dirty="0">
                  <a:solidFill>
                    <a:srgbClr val="FF3399"/>
                  </a:solidFill>
                  <a:latin typeface="+mn-lt"/>
                </a:rPr>
                <a:t>Ukazovateľ – návratová hodnota</a:t>
              </a:r>
            </a:p>
          </p:txBody>
        </p:sp>
      </p:grpSp>
      <p:grpSp>
        <p:nvGrpSpPr>
          <p:cNvPr id="10" name="Skupina 9"/>
          <p:cNvGrpSpPr>
            <a:grpSpLocks/>
          </p:cNvGrpSpPr>
          <p:nvPr/>
        </p:nvGrpSpPr>
        <p:grpSpPr bwMode="auto">
          <a:xfrm>
            <a:off x="271462" y="1785487"/>
            <a:ext cx="4281487" cy="4988946"/>
            <a:chOff x="497339" y="1550015"/>
            <a:chExt cx="4280339" cy="4987638"/>
          </a:xfrm>
        </p:grpSpPr>
        <p:sp>
          <p:nvSpPr>
            <p:cNvPr id="67596" name="Zaoblený obdĺžnik 5"/>
            <p:cNvSpPr>
              <a:spLocks noChangeArrowheads="1"/>
            </p:cNvSpPr>
            <p:nvPr/>
          </p:nvSpPr>
          <p:spPr bwMode="auto">
            <a:xfrm>
              <a:off x="2560637" y="1550015"/>
              <a:ext cx="1676400" cy="37500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latin typeface="Arial" panose="020B0604020202020204" pitchFamily="34" charset="0"/>
              </a:endParaRPr>
            </a:p>
          </p:txBody>
        </p:sp>
        <p:sp>
          <p:nvSpPr>
            <p:cNvPr id="67597" name="Zaoblený obdĺžnik 8"/>
            <p:cNvSpPr>
              <a:spLocks noChangeArrowheads="1"/>
            </p:cNvSpPr>
            <p:nvPr/>
          </p:nvSpPr>
          <p:spPr bwMode="auto">
            <a:xfrm>
              <a:off x="2735957" y="1966119"/>
              <a:ext cx="1676400" cy="34717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latin typeface="Arial" panose="020B0604020202020204" pitchFamily="34" charset="0"/>
              </a:endParaRPr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497339" y="6075811"/>
              <a:ext cx="4280339" cy="4618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k-SK" b="0" dirty="0">
                  <a:solidFill>
                    <a:srgbClr val="00B050"/>
                  </a:solidFill>
                  <a:latin typeface="+mn-lt"/>
                </a:rPr>
                <a:t>Ukazovateľ v parametri – pole</a:t>
              </a:r>
            </a:p>
          </p:txBody>
        </p:sp>
      </p:grpSp>
      <p:grpSp>
        <p:nvGrpSpPr>
          <p:cNvPr id="14" name="Skupina 13"/>
          <p:cNvGrpSpPr>
            <a:grpSpLocks/>
          </p:cNvGrpSpPr>
          <p:nvPr/>
        </p:nvGrpSpPr>
        <p:grpSpPr bwMode="auto">
          <a:xfrm>
            <a:off x="271462" y="2897665"/>
            <a:ext cx="7623175" cy="4321175"/>
            <a:chOff x="652872" y="2606541"/>
            <a:chExt cx="7622765" cy="4321900"/>
          </a:xfrm>
        </p:grpSpPr>
        <p:sp>
          <p:nvSpPr>
            <p:cNvPr id="67594" name="Zaoblený obdĺžnik 4"/>
            <p:cNvSpPr>
              <a:spLocks noChangeArrowheads="1"/>
            </p:cNvSpPr>
            <p:nvPr/>
          </p:nvSpPr>
          <p:spPr bwMode="auto">
            <a:xfrm>
              <a:off x="6599237" y="2606541"/>
              <a:ext cx="1676400" cy="38100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latin typeface="Arial" panose="020B0604020202020204" pitchFamily="34" charset="0"/>
              </a:endParaRPr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652872" y="6466401"/>
              <a:ext cx="6009952" cy="4620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k-SK" b="0" dirty="0">
                  <a:solidFill>
                    <a:srgbClr val="FFC000"/>
                  </a:solidFill>
                  <a:latin typeface="+mn-lt"/>
                </a:rPr>
                <a:t>Ukazovateľ v parametri – volanie odkazom</a:t>
              </a:r>
            </a:p>
          </p:txBody>
        </p:sp>
      </p:grpSp>
      <p:grpSp>
        <p:nvGrpSpPr>
          <p:cNvPr id="15" name="Skupina 14"/>
          <p:cNvGrpSpPr>
            <a:grpSpLocks/>
          </p:cNvGrpSpPr>
          <p:nvPr/>
        </p:nvGrpSpPr>
        <p:grpSpPr bwMode="auto">
          <a:xfrm>
            <a:off x="271462" y="3319761"/>
            <a:ext cx="8709025" cy="4285158"/>
            <a:chOff x="786024" y="3032919"/>
            <a:chExt cx="8708813" cy="4285856"/>
          </a:xfrm>
        </p:grpSpPr>
        <p:sp>
          <p:nvSpPr>
            <p:cNvPr id="67592" name="Zaoblený obdĺžnik 6"/>
            <p:cNvSpPr>
              <a:spLocks noChangeArrowheads="1"/>
            </p:cNvSpPr>
            <p:nvPr/>
          </p:nvSpPr>
          <p:spPr bwMode="auto">
            <a:xfrm>
              <a:off x="6343406" y="3032919"/>
              <a:ext cx="3151431" cy="38100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latin typeface="Arial" panose="020B0604020202020204" pitchFamily="34" charset="0"/>
              </a:endParaRPr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786024" y="6856738"/>
              <a:ext cx="3219371" cy="4620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k-SK" b="0" dirty="0">
                  <a:solidFill>
                    <a:srgbClr val="00B0F0"/>
                  </a:solidFill>
                  <a:latin typeface="+mn-lt"/>
                </a:rPr>
                <a:t>Ukazovateľ na funkciu</a:t>
              </a:r>
            </a:p>
          </p:txBody>
        </p:sp>
      </p:grpSp>
      <p:sp>
        <p:nvSpPr>
          <p:cNvPr id="19" name="Rounded Rectangle 1"/>
          <p:cNvSpPr>
            <a:spLocks noChangeArrowheads="1"/>
          </p:cNvSpPr>
          <p:nvPr/>
        </p:nvSpPr>
        <p:spPr bwMode="auto">
          <a:xfrm>
            <a:off x="6523037" y="6842125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030p9.cpp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Rectangle 3074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53400" cy="936625"/>
          </a:xfrm>
        </p:spPr>
        <p:txBody>
          <a:bodyPr/>
          <a:lstStyle/>
          <a:p>
            <a:r>
              <a:rPr lang="sk-SK" altLang="sk-SK" dirty="0" smtClean="0"/>
              <a:t>P</a:t>
            </a:r>
            <a:r>
              <a:rPr lang="en-US" altLang="sk-SK" dirty="0" smtClean="0"/>
              <a:t>r</a:t>
            </a:r>
            <a:r>
              <a:rPr lang="sk-SK" altLang="sk-SK" dirty="0" err="1" smtClean="0"/>
              <a:t>íklad</a:t>
            </a:r>
            <a:r>
              <a:rPr lang="en-US" altLang="sk-SK" dirty="0" smtClean="0"/>
              <a:t>: v</a:t>
            </a:r>
            <a:r>
              <a:rPr lang="sk-SK" altLang="sk-SK" dirty="0" err="1" smtClean="0"/>
              <a:t>ýpisy</a:t>
            </a:r>
            <a:r>
              <a:rPr lang="sk-SK" altLang="sk-SK" dirty="0" smtClean="0"/>
              <a:t> a charakteristiky hodnôt v poli</a:t>
            </a:r>
            <a:endParaRPr lang="en-US" altLang="sk-SK" dirty="0" smtClean="0"/>
          </a:p>
        </p:txBody>
      </p:sp>
    </p:spTree>
    <p:extLst>
      <p:ext uri="{BB962C8B-B14F-4D97-AF65-F5344CB8AC3E}">
        <p14:creationId xmlns:p14="http://schemas.microsoft.com/office/powerpoint/2010/main" val="167278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22238" y="49749"/>
            <a:ext cx="7237879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sk-SK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sk-SK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*pole, n, min;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"Zadajte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cisel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&amp;n);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((pole = alokuj(n)) == NULL)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"Nepodarilo sa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alokovat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 pole.\n"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nacitaj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(pole, n);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Nacitane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 pole: \n"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(pole, n, identita);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Dvojnasobky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pola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: \n"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(pole, n,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dvojnasobok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Druhe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 mocniny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pola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: \n"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(pole, n, mocnina);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"Priemer je %.3f.\n"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priemer(pole, n));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"Maximum je %d.\n"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*maximum(pole, n));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minimum(pole, n, &amp;min);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"Minimum je %d.\n"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min);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(pole);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35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22238" y="-15081"/>
            <a:ext cx="6673622" cy="775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*alokuj(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*)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k-SK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nacitaj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*pole,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(i 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i++)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"%d-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te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cislo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i);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pole + i);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k-SK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priemer(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*pole,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i, suma 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(i 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suma += *(pole + i);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suma / 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k-SK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1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*maximum(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pole[],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*p = pole, i;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(i 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i++)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(*p &lt; pole[i])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p = pole + i;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p;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27037" y="308157"/>
            <a:ext cx="9121775" cy="7037573"/>
            <a:chOff x="503237" y="302233"/>
            <a:chExt cx="9121429" cy="7037642"/>
          </a:xfrm>
        </p:grpSpPr>
        <p:sp>
          <p:nvSpPr>
            <p:cNvPr id="69637" name="Zaoblený obdĺžnik 6"/>
            <p:cNvSpPr>
              <a:spLocks noChangeArrowheads="1"/>
            </p:cNvSpPr>
            <p:nvPr/>
          </p:nvSpPr>
          <p:spPr bwMode="auto">
            <a:xfrm>
              <a:off x="614543" y="302233"/>
              <a:ext cx="6417014" cy="41086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latin typeface="Arial" panose="020B0604020202020204" pitchFamily="34" charset="0"/>
              </a:endParaRPr>
            </a:p>
          </p:txBody>
        </p:sp>
        <p:sp>
          <p:nvSpPr>
            <p:cNvPr id="69638" name="Zaoblený obdĺžnik 6"/>
            <p:cNvSpPr>
              <a:spLocks noChangeArrowheads="1"/>
            </p:cNvSpPr>
            <p:nvPr/>
          </p:nvSpPr>
          <p:spPr bwMode="auto">
            <a:xfrm>
              <a:off x="503237" y="5739675"/>
              <a:ext cx="4191000" cy="160020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latin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414950" y="5093541"/>
              <a:ext cx="2209716" cy="22463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sk-SK" sz="2000" b="0" dirty="0">
                  <a:solidFill>
                    <a:srgbClr val="7030A0"/>
                  </a:solidFill>
                  <a:latin typeface="+mn-lt"/>
                </a:rPr>
                <a:t>Práca s dynamickou pamäťou a prístup k premenným prostredníctvom ukazovateľov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35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22238" y="-53975"/>
            <a:ext cx="8610600" cy="806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minimum(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pole[],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*min)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*min = pole[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(i 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i++)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(*min &gt; pole[i]) 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*min = pole[i];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k-SK" sz="105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105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pole[],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(*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x))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"* 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(i =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"%d * 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 (*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)(pole[i]));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k-SK" sz="105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105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identita(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x)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k-SK" sz="105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105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x)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x*x;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k-SK" sz="105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105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dvojnasobok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x) {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000" b="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*x;</a:t>
            </a:r>
          </a:p>
          <a:p>
            <a:r>
              <a:rPr lang="sk-SK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Zaoblený obdĺžnik 6"/>
          <p:cNvSpPr>
            <a:spLocks noChangeArrowheads="1"/>
          </p:cNvSpPr>
          <p:nvPr/>
        </p:nvSpPr>
        <p:spPr bwMode="auto">
          <a:xfrm>
            <a:off x="4846637" y="2270919"/>
            <a:ext cx="2514600" cy="3810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latin typeface="Arial" panose="020B0604020202020204" pitchFamily="34" charset="0"/>
            </a:endParaRPr>
          </a:p>
        </p:txBody>
      </p:sp>
      <p:sp>
        <p:nvSpPr>
          <p:cNvPr id="4" name="Zaoblený obdĺžnik 4"/>
          <p:cNvSpPr>
            <a:spLocks noChangeArrowheads="1"/>
          </p:cNvSpPr>
          <p:nvPr/>
        </p:nvSpPr>
        <p:spPr bwMode="auto">
          <a:xfrm>
            <a:off x="4999037" y="0"/>
            <a:ext cx="1676490" cy="380936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Ako čítať zložitejšie definície</a:t>
            </a:r>
            <a:r>
              <a:rPr lang="en-US" altLang="sk-SK" smtClean="0"/>
              <a:t> 2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939925"/>
            <a:ext cx="9082087" cy="1933575"/>
          </a:xfrm>
        </p:spPr>
        <p:txBody>
          <a:bodyPr/>
          <a:lstStyle/>
          <a:p>
            <a:pPr marL="674688" indent="-674688"/>
            <a:r>
              <a:rPr lang="en-US" altLang="sk-SK" smtClean="0"/>
              <a:t>do </a:t>
            </a:r>
            <a:r>
              <a:rPr lang="sk-SK" altLang="sk-SK" smtClean="0"/>
              <a:t>čítania definícií treba začleniť polia</a:t>
            </a:r>
          </a:p>
          <a:p>
            <a:pPr marL="674688" indent="-674688"/>
            <a:r>
              <a:rPr lang="sk-SK" altLang="sk-SK" smtClean="0"/>
              <a:t>definície sa čítajú rovnako, len treba brať do úvahy</a:t>
            </a:r>
            <a:r>
              <a:rPr lang="en-US" altLang="sk-SK" smtClean="0"/>
              <a:t> </a:t>
            </a:r>
            <a:r>
              <a:rPr lang="sk-SK" altLang="sk-SK" smtClean="0"/>
              <a:t>aj </a:t>
            </a:r>
            <a:r>
              <a:rPr lang="en-US" altLang="sk-SK" b="1" smtClean="0">
                <a:latin typeface="Courier New" panose="02070309020205020404" pitchFamily="49" charset="0"/>
              </a:rPr>
              <a:t>[]</a:t>
            </a:r>
            <a:endParaRPr lang="sk-SK" altLang="sk-SK" b="1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Príkady zložitejších definícií</a:t>
            </a:r>
            <a:endParaRPr lang="en-US" altLang="sk-SK" smtClean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54000" y="2076450"/>
            <a:ext cx="2923405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(*f[])();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806825" y="2052638"/>
            <a:ext cx="6173788" cy="96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je 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pole</a:t>
            </a:r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sk-SK" sz="2800" b="0" dirty="0" err="1">
                <a:solidFill>
                  <a:srgbClr val="000000"/>
                </a:solidFill>
                <a:latin typeface="Arial" panose="020B0604020202020204" pitchFamily="34" charset="0"/>
              </a:rPr>
              <a:t>ukazovat</a:t>
            </a:r>
            <a:r>
              <a:rPr lang="sk-SK" altLang="sk-SK" sz="2800" b="0" dirty="0" err="1">
                <a:solidFill>
                  <a:srgbClr val="000000"/>
                </a:solidFill>
                <a:latin typeface="Arial" panose="020B0604020202020204" pitchFamily="34" charset="0"/>
              </a:rPr>
              <a:t>eľov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na </a:t>
            </a:r>
          </a:p>
          <a:p>
            <a:pPr eaLnBrk="1" hangingPunct="1"/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 funkcie vracajúce typ 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endParaRPr lang="en-US" altLang="sk-SK" sz="2800" dirty="0">
              <a:solidFill>
                <a:srgbClr val="000000"/>
              </a:solidFill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54000" y="3173413"/>
            <a:ext cx="3552825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(*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f())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806825" y="3148013"/>
            <a:ext cx="5840870" cy="96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je 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funkcia vracajúca </a:t>
            </a:r>
            <a:r>
              <a:rPr lang="en-US" altLang="sk-SK" sz="2800" b="0" dirty="0" err="1">
                <a:solidFill>
                  <a:srgbClr val="000000"/>
                </a:solidFill>
                <a:latin typeface="Arial" panose="020B0604020202020204" pitchFamily="34" charset="0"/>
              </a:rPr>
              <a:t>ukazovat</a:t>
            </a:r>
            <a:r>
              <a:rPr lang="sk-SK" altLang="sk-SK" sz="2800" b="0" dirty="0" err="1">
                <a:solidFill>
                  <a:srgbClr val="000000"/>
                </a:solidFill>
                <a:latin typeface="Arial" panose="020B0604020202020204" pitchFamily="34" charset="0"/>
              </a:rPr>
              <a:t>eľ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 na pole prvkov typu 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endParaRPr lang="en-US" altLang="sk-SK" sz="2800" dirty="0">
              <a:solidFill>
                <a:srgbClr val="000000"/>
              </a:solidFill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54000" y="4268788"/>
            <a:ext cx="3552825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(f[])();</a:t>
            </a:r>
            <a:endParaRPr lang="en-US" altLang="sk-SK" dirty="0" smtClean="0">
              <a:solidFill>
                <a:srgbClr val="000000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806825" y="4244975"/>
            <a:ext cx="4677090" cy="96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je 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pole</a:t>
            </a:r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funkcií vracajúce </a:t>
            </a:r>
          </a:p>
          <a:p>
            <a:pPr eaLnBrk="1" hangingPunct="1"/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 ukazovateľ na typ 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endParaRPr lang="en-US" altLang="sk-SK" sz="2800" dirty="0">
              <a:solidFill>
                <a:srgbClr val="000000"/>
              </a:solidFill>
            </a:endParaRP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254000" y="5449888"/>
            <a:ext cx="3467100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[]();</a:t>
            </a:r>
            <a:endParaRPr lang="sk-SK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3806825" y="5426075"/>
            <a:ext cx="5194860" cy="96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altLang="sk-SK" sz="28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je 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funkcia vracajúca pole</a:t>
            </a:r>
            <a:r>
              <a:rPr lang="en-US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sk-SK" altLang="sk-SK" sz="2800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sk-SK" sz="2800" b="0" dirty="0" err="1">
                <a:solidFill>
                  <a:srgbClr val="000000"/>
                </a:solidFill>
                <a:latin typeface="Arial" panose="020B0604020202020204" pitchFamily="34" charset="0"/>
              </a:rPr>
              <a:t>ukazovat</a:t>
            </a:r>
            <a:r>
              <a:rPr lang="sk-SK" altLang="sk-SK" sz="2800" b="0" dirty="0" err="1">
                <a:solidFill>
                  <a:srgbClr val="000000"/>
                </a:solidFill>
                <a:latin typeface="Arial" panose="020B0604020202020204" pitchFamily="34" charset="0"/>
              </a:rPr>
              <a:t>eľov</a:t>
            </a: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 na typu 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endParaRPr lang="en-US" altLang="sk-SK" sz="2800" dirty="0">
              <a:solidFill>
                <a:srgbClr val="000000"/>
              </a:solidFill>
            </a:endParaRPr>
          </a:p>
        </p:txBody>
      </p: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762000" y="3930650"/>
            <a:ext cx="2282825" cy="1095375"/>
            <a:chOff x="432" y="2544"/>
            <a:chExt cx="1584" cy="816"/>
          </a:xfrm>
        </p:grpSpPr>
        <p:sp>
          <p:nvSpPr>
            <p:cNvPr id="62479" name="Line 12"/>
            <p:cNvSpPr>
              <a:spLocks noChangeShapeType="1"/>
            </p:cNvSpPr>
            <p:nvPr/>
          </p:nvSpPr>
          <p:spPr bwMode="auto">
            <a:xfrm flipV="1">
              <a:off x="432" y="2544"/>
              <a:ext cx="1536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sk-SK"/>
            </a:p>
          </p:txBody>
        </p:sp>
        <p:sp>
          <p:nvSpPr>
            <p:cNvPr id="62480" name="Line 13"/>
            <p:cNvSpPr>
              <a:spLocks noChangeShapeType="1"/>
            </p:cNvSpPr>
            <p:nvPr/>
          </p:nvSpPr>
          <p:spPr bwMode="auto">
            <a:xfrm>
              <a:off x="480" y="2544"/>
              <a:ext cx="1536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sk-SK"/>
            </a:p>
          </p:txBody>
        </p:sp>
      </p:grpSp>
      <p:grpSp>
        <p:nvGrpSpPr>
          <p:cNvPr id="62476" name="Group 14"/>
          <p:cNvGrpSpPr>
            <a:grpSpLocks/>
          </p:cNvGrpSpPr>
          <p:nvPr/>
        </p:nvGrpSpPr>
        <p:grpSpPr bwMode="auto">
          <a:xfrm>
            <a:off x="846138" y="5195888"/>
            <a:ext cx="2282825" cy="1095375"/>
            <a:chOff x="432" y="2544"/>
            <a:chExt cx="1584" cy="816"/>
          </a:xfrm>
        </p:grpSpPr>
        <p:sp>
          <p:nvSpPr>
            <p:cNvPr id="62477" name="Line 15"/>
            <p:cNvSpPr>
              <a:spLocks noChangeShapeType="1"/>
            </p:cNvSpPr>
            <p:nvPr/>
          </p:nvSpPr>
          <p:spPr bwMode="auto">
            <a:xfrm flipV="1">
              <a:off x="432" y="2544"/>
              <a:ext cx="1536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sk-SK"/>
            </a:p>
          </p:txBody>
        </p:sp>
        <p:sp>
          <p:nvSpPr>
            <p:cNvPr id="62478" name="Line 16"/>
            <p:cNvSpPr>
              <a:spLocks noChangeShapeType="1"/>
            </p:cNvSpPr>
            <p:nvPr/>
          </p:nvSpPr>
          <p:spPr bwMode="auto">
            <a:xfrm>
              <a:off x="480" y="2544"/>
              <a:ext cx="1536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33806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Ako čítať zložitejšie definície</a:t>
            </a:r>
            <a:r>
              <a:rPr lang="en-US" altLang="sk-SK" smtClean="0"/>
              <a:t> 2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69863" y="2209800"/>
            <a:ext cx="3721100" cy="5318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41300" y="2255838"/>
            <a:ext cx="3338513" cy="473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>
                <a:solidFill>
                  <a:srgbClr val="000000"/>
                </a:solidFill>
              </a:rPr>
              <a:t>double</a:t>
            </a:r>
            <a:r>
              <a:rPr lang="en-US" altLang="sk-SK">
                <a:solidFill>
                  <a:srgbClr val="000000"/>
                </a:solidFill>
              </a:rPr>
              <a:t> (* f())[];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92138" y="3795713"/>
            <a:ext cx="8834437" cy="758825"/>
          </a:xfrm>
        </p:spPr>
        <p:txBody>
          <a:bodyPr/>
          <a:lstStyle/>
          <a:p>
            <a:r>
              <a:rPr lang="en-US" altLang="sk-SK" dirty="0" smtClean="0"/>
              <a:t>N</a:t>
            </a:r>
            <a:r>
              <a:rPr lang="sk-SK" altLang="sk-SK" dirty="0" smtClean="0"/>
              <a:t>á</a:t>
            </a:r>
            <a:r>
              <a:rPr lang="en-US" altLang="sk-SK" dirty="0" err="1" smtClean="0"/>
              <a:t>jdeme</a:t>
            </a:r>
            <a:r>
              <a:rPr lang="en-US" altLang="sk-SK" dirty="0" smtClean="0"/>
              <a:t> </a:t>
            </a:r>
            <a:r>
              <a:rPr lang="en-US" altLang="sk-SK" dirty="0" err="1" smtClean="0"/>
              <a:t>identifik</a:t>
            </a:r>
            <a:r>
              <a:rPr lang="sk-SK" altLang="sk-SK" dirty="0" err="1" smtClean="0"/>
              <a:t>átor</a:t>
            </a:r>
            <a:r>
              <a:rPr lang="sk-SK" altLang="sk-SK" dirty="0" smtClean="0"/>
              <a:t> </a:t>
            </a:r>
            <a:endParaRPr lang="en-US" altLang="sk-SK" dirty="0" smtClean="0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483100" y="1939925"/>
            <a:ext cx="5159375" cy="16017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2133600" y="2224088"/>
            <a:ext cx="254000" cy="506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sk-SK" altLang="sk-SK">
                <a:solidFill>
                  <a:srgbClr val="000000"/>
                </a:solidFill>
              </a:rPr>
              <a:t>f</a:t>
            </a:r>
            <a:endParaRPr lang="en-US" altLang="sk-SK">
              <a:solidFill>
                <a:srgbClr val="000000"/>
              </a:solidFill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4483100" y="1939925"/>
            <a:ext cx="1100138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674688" indent="-674688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</a:pPr>
            <a:r>
              <a:rPr lang="sk-SK" altLang="sk-SK" sz="3100" b="0">
                <a:solidFill>
                  <a:srgbClr val="000000"/>
                </a:solidFill>
                <a:latin typeface="Arial" panose="020B0604020202020204" pitchFamily="34" charset="0"/>
              </a:rPr>
              <a:t>- f je </a:t>
            </a:r>
            <a:endParaRPr lang="en-US" altLang="sk-SK" sz="31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5075238" y="3795713"/>
            <a:ext cx="42291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sk-SK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a hľadáme ) doprava</a:t>
            </a:r>
            <a:endParaRPr lang="en-US" altLang="sk-SK" sz="32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2130425" y="2222500"/>
            <a:ext cx="592138" cy="506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sk-SK" altLang="sk-SK">
                <a:solidFill>
                  <a:srgbClr val="000000"/>
                </a:solidFill>
              </a:rPr>
              <a:t>f()</a:t>
            </a:r>
            <a:endParaRPr lang="en-US" altLang="sk-SK">
              <a:solidFill>
                <a:srgbClr val="000000"/>
              </a:solidFill>
            </a:endParaRP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592138" y="4468813"/>
            <a:ext cx="8834437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sk-SK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á</a:t>
            </a:r>
            <a:r>
              <a:rPr lang="en-US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jdeme </a:t>
            </a:r>
            <a:r>
              <a:rPr lang="sk-SK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sk-SK" sz="32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5329238" y="1955800"/>
            <a:ext cx="4144962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674688" indent="-674688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</a:pPr>
            <a:r>
              <a:rPr lang="sk-SK" altLang="sk-SK" sz="3100" b="0">
                <a:solidFill>
                  <a:srgbClr val="000000"/>
                </a:solidFill>
                <a:latin typeface="Arial" panose="020B0604020202020204" pitchFamily="34" charset="0"/>
              </a:rPr>
              <a:t>funkcia vracajúca</a:t>
            </a:r>
            <a:endParaRPr lang="en-US" altLang="sk-SK" sz="31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3214688" y="4532313"/>
            <a:ext cx="4989512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sk-SK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a pokračujeme doprava</a:t>
            </a:r>
            <a:endParaRPr lang="en-US" altLang="sk-SK" sz="32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2135188" y="2222500"/>
            <a:ext cx="806450" cy="506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sk-SK" altLang="sk-SK">
                <a:solidFill>
                  <a:srgbClr val="000000"/>
                </a:solidFill>
              </a:rPr>
              <a:t>f())</a:t>
            </a:r>
            <a:endParaRPr lang="en-US" altLang="sk-SK">
              <a:solidFill>
                <a:srgbClr val="000000"/>
              </a:solidFill>
            </a:endParaRP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592138" y="5059363"/>
            <a:ext cx="8834437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sk-SK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á</a:t>
            </a:r>
            <a:r>
              <a:rPr lang="en-US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jdeme </a:t>
            </a:r>
            <a:r>
              <a:rPr lang="sk-SK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endParaRPr lang="en-US" altLang="sk-SK" sz="32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3060700" y="5081588"/>
            <a:ext cx="49911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sk-SK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a k nej zodpovedajúcu (</a:t>
            </a:r>
            <a:endParaRPr lang="en-US" altLang="sk-SK" sz="32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1579563" y="2203450"/>
            <a:ext cx="1360487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sk-SK" altLang="sk-SK">
                <a:solidFill>
                  <a:srgbClr val="000000"/>
                </a:solidFill>
              </a:rPr>
              <a:t>(* f())</a:t>
            </a:r>
            <a:endParaRPr lang="en-US" altLang="sk-SK">
              <a:solidFill>
                <a:srgbClr val="000000"/>
              </a:solidFill>
            </a:endParaRP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4684713" y="2446338"/>
            <a:ext cx="3605212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674688" indent="-674688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</a:pPr>
            <a:r>
              <a:rPr lang="sk-SK" altLang="sk-SK" sz="3100" b="0">
                <a:solidFill>
                  <a:srgbClr val="000000"/>
                </a:solidFill>
                <a:latin typeface="Arial" panose="020B0604020202020204" pitchFamily="34" charset="0"/>
              </a:rPr>
              <a:t>ukazovateľ na </a:t>
            </a:r>
            <a:endParaRPr lang="en-US" altLang="sk-SK" sz="31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1014413" y="5649913"/>
            <a:ext cx="49911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sk-SK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a pokračujeme doprava</a:t>
            </a:r>
            <a:endParaRPr lang="en-US" altLang="sk-SK" sz="32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592138" y="6156325"/>
            <a:ext cx="8834437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sk-SK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á</a:t>
            </a:r>
            <a:r>
              <a:rPr lang="en-US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jdeme </a:t>
            </a:r>
            <a:r>
              <a:rPr lang="en-US" altLang="sk-SK" sz="3200">
                <a:solidFill>
                  <a:srgbClr val="000000"/>
                </a:solidFill>
              </a:rPr>
              <a:t>[]</a:t>
            </a:r>
            <a:r>
              <a:rPr lang="sk-SK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sk-SK" sz="32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8629" name="Group 21"/>
          <p:cNvGrpSpPr>
            <a:grpSpLocks/>
          </p:cNvGrpSpPr>
          <p:nvPr/>
        </p:nvGrpSpPr>
        <p:grpSpPr bwMode="auto">
          <a:xfrm>
            <a:off x="4737100" y="2446338"/>
            <a:ext cx="4821238" cy="1095375"/>
            <a:chOff x="2832" y="1632"/>
            <a:chExt cx="2736" cy="624"/>
          </a:xfrm>
        </p:grpSpPr>
        <p:sp>
          <p:nvSpPr>
            <p:cNvPr id="63517" name="Rectangle 22"/>
            <p:cNvSpPr>
              <a:spLocks noChangeArrowheads="1"/>
            </p:cNvSpPr>
            <p:nvPr/>
          </p:nvSpPr>
          <p:spPr bwMode="auto">
            <a:xfrm>
              <a:off x="4290" y="1632"/>
              <a:ext cx="127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674688" indent="-674688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CC"/>
                </a:buClr>
              </a:pPr>
              <a:r>
                <a:rPr lang="sk-SK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pole</a:t>
              </a:r>
              <a:r>
                <a:rPr lang="en-US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 prvkov</a:t>
              </a:r>
              <a:r>
                <a:rPr lang="sk-SK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sk-SK" sz="31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518" name="Rectangle 23"/>
            <p:cNvSpPr>
              <a:spLocks noChangeArrowheads="1"/>
            </p:cNvSpPr>
            <p:nvPr/>
          </p:nvSpPr>
          <p:spPr bwMode="auto">
            <a:xfrm>
              <a:off x="2832" y="1872"/>
              <a:ext cx="65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674688" indent="-674688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3333CC"/>
                </a:buClr>
              </a:pPr>
              <a:r>
                <a:rPr lang="en-US" altLang="sk-SK" sz="3100" b="0">
                  <a:solidFill>
                    <a:srgbClr val="000000"/>
                  </a:solidFill>
                  <a:latin typeface="Arial" panose="020B0604020202020204" pitchFamily="34" charset="0"/>
                </a:rPr>
                <a:t>typu</a:t>
              </a:r>
            </a:p>
          </p:txBody>
        </p:sp>
      </p:grp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1570038" y="2209800"/>
            <a:ext cx="1860550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sk-SK" altLang="sk-SK">
                <a:solidFill>
                  <a:srgbClr val="000000"/>
                </a:solidFill>
              </a:rPr>
              <a:t>(* f())</a:t>
            </a:r>
            <a:r>
              <a:rPr lang="en-US" altLang="sk-SK">
                <a:solidFill>
                  <a:srgbClr val="000000"/>
                </a:solidFill>
              </a:rPr>
              <a:t>[]</a:t>
            </a:r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3157538" y="6184900"/>
            <a:ext cx="6767512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sk-SK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, pokračujeme doprava</a:t>
            </a:r>
            <a:r>
              <a:rPr lang="en-US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 po ;</a:t>
            </a:r>
          </a:p>
        </p:txBody>
      </p:sp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1570038" y="2203450"/>
            <a:ext cx="2114550" cy="542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sk-SK" altLang="sk-SK">
                <a:solidFill>
                  <a:srgbClr val="000000"/>
                </a:solidFill>
              </a:rPr>
              <a:t>(* f())</a:t>
            </a:r>
            <a:r>
              <a:rPr lang="en-US" altLang="sk-SK">
                <a:solidFill>
                  <a:srgbClr val="000000"/>
                </a:solidFill>
              </a:rPr>
              <a:t>[];</a:t>
            </a:r>
          </a:p>
        </p:txBody>
      </p:sp>
      <p:sp>
        <p:nvSpPr>
          <p:cNvPr id="68635" name="Rectangle 27"/>
          <p:cNvSpPr>
            <a:spLocks noChangeArrowheads="1"/>
          </p:cNvSpPr>
          <p:nvPr/>
        </p:nvSpPr>
        <p:spPr bwMode="auto">
          <a:xfrm>
            <a:off x="592138" y="6746875"/>
            <a:ext cx="8834437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sk-SK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á</a:t>
            </a:r>
            <a:r>
              <a:rPr lang="en-US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jdeme </a:t>
            </a:r>
            <a:r>
              <a:rPr lang="sk-SK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double </a:t>
            </a:r>
            <a:endParaRPr lang="en-US" altLang="sk-SK" sz="32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5583238" y="2867025"/>
            <a:ext cx="1438275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674688" indent="-674688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</a:pPr>
            <a:r>
              <a:rPr lang="sk-SK" altLang="sk-SK" sz="3100" b="0">
                <a:solidFill>
                  <a:srgbClr val="000000"/>
                </a:solidFill>
                <a:latin typeface="Arial" panose="020B0604020202020204" pitchFamily="34" charset="0"/>
              </a:rPr>
              <a:t>double</a:t>
            </a:r>
            <a:endParaRPr lang="en-US" altLang="sk-SK" sz="31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150813" y="2198688"/>
            <a:ext cx="3552825" cy="547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sk-SK" altLang="sk-SK">
                <a:solidFill>
                  <a:srgbClr val="000000"/>
                </a:solidFill>
              </a:rPr>
              <a:t>double (* f())</a:t>
            </a:r>
            <a:r>
              <a:rPr lang="en-US" altLang="sk-SK">
                <a:solidFill>
                  <a:srgbClr val="000000"/>
                </a:solidFill>
              </a:rPr>
              <a:t>[];</a:t>
            </a:r>
          </a:p>
        </p:txBody>
      </p:sp>
      <p:sp>
        <p:nvSpPr>
          <p:cNvPr id="68638" name="Rectangle 30"/>
          <p:cNvSpPr>
            <a:spLocks noChangeArrowheads="1"/>
          </p:cNvSpPr>
          <p:nvPr/>
        </p:nvSpPr>
        <p:spPr bwMode="auto">
          <a:xfrm>
            <a:off x="7951788" y="6224588"/>
            <a:ext cx="1944687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 marL="379413" indent="-379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sk-SK" altLang="sk-SK" sz="3200" b="0">
                <a:solidFill>
                  <a:srgbClr val="000000"/>
                </a:solidFill>
                <a:latin typeface="Arial" panose="020B0604020202020204" pitchFamily="34" charset="0"/>
              </a:rPr>
              <a:t>, doľava</a:t>
            </a:r>
            <a:endParaRPr lang="en-US" altLang="sk-SK" sz="32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 autoUpdateAnimBg="0"/>
      <p:bldP spid="68615" grpId="0" animBg="1" autoUpdateAnimBg="0"/>
      <p:bldP spid="68616" grpId="0" autoUpdateAnimBg="0"/>
      <p:bldP spid="68617" grpId="0" build="p" autoUpdateAnimBg="0"/>
      <p:bldP spid="68618" grpId="0" animBg="1" autoUpdateAnimBg="0"/>
      <p:bldP spid="68619" grpId="0" build="p" autoUpdateAnimBg="0"/>
      <p:bldP spid="68620" grpId="0" autoUpdateAnimBg="0"/>
      <p:bldP spid="68621" grpId="0" build="p" autoUpdateAnimBg="0"/>
      <p:bldP spid="68622" grpId="0" animBg="1" autoUpdateAnimBg="0"/>
      <p:bldP spid="68623" grpId="0" build="p" autoUpdateAnimBg="0"/>
      <p:bldP spid="68624" grpId="0" build="p" autoUpdateAnimBg="0"/>
      <p:bldP spid="68625" grpId="0" animBg="1" autoUpdateAnimBg="0"/>
      <p:bldP spid="68626" grpId="0" autoUpdateAnimBg="0"/>
      <p:bldP spid="68627" grpId="0" build="p" autoUpdateAnimBg="0"/>
      <p:bldP spid="68628" grpId="0" build="p" autoUpdateAnimBg="0"/>
      <p:bldP spid="68632" grpId="0" animBg="1" autoUpdateAnimBg="0"/>
      <p:bldP spid="68633" grpId="0" build="p" autoUpdateAnimBg="0"/>
      <p:bldP spid="68634" grpId="0" animBg="1" autoUpdateAnimBg="0"/>
      <p:bldP spid="68635" grpId="0" build="p" autoUpdateAnimBg="0"/>
      <p:bldP spid="68636" grpId="0" autoUpdateAnimBg="0"/>
      <p:bldP spid="68637" grpId="0" animBg="1" autoUpdateAnimBg="0"/>
      <p:bldP spid="6863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Rekurzívne okienko: vloženie čísla do usporiadaného poľa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799"/>
            <a:ext cx="9753600" cy="5623719"/>
          </a:xfrm>
          <a:noFill/>
        </p:spPr>
        <p:txBody>
          <a:bodyPr/>
          <a:lstStyle/>
          <a:p>
            <a:pPr marL="0" lvl="0" indent="0">
              <a:spcAft>
                <a:spcPts val="0"/>
              </a:spcAft>
              <a:buNone/>
            </a:pPr>
            <a:r>
              <a:rPr lang="sk-SK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Dané je pole </a:t>
            </a:r>
            <a:r>
              <a:rPr lang="sk-SK" sz="2400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sk-SK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sk-SK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obsahujúce </a:t>
            </a:r>
            <a:r>
              <a:rPr lang="sk-SK" sz="2400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sk-SK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sk-SK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celých čísel usporiadaných od najmenšieho po najväčšie a celé číslo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cislo</a:t>
            </a:r>
            <a:r>
              <a:rPr lang="sk-SK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, ktoré do poľa vkladáme. Napíšte </a:t>
            </a:r>
            <a:r>
              <a:rPr lang="sk-SK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rekurzívnu funkciu</a:t>
            </a:r>
            <a:r>
              <a:rPr lang="sk-SK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sk-SK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vloz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sk-SK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cislo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sk-SK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pole[],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n)</a:t>
            </a:r>
            <a:r>
              <a:rPr lang="sk-SK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, ktorá vloží prvok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cislo</a:t>
            </a:r>
            <a:r>
              <a:rPr lang="sk-SK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sk-SK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do poľa 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pole[]</a:t>
            </a:r>
            <a:r>
              <a:rPr lang="sk-SK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tak, že výsledné pole zostane usporiadané. Pole </a:t>
            </a:r>
            <a:r>
              <a:rPr lang="sk-SK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pole</a:t>
            </a:r>
            <a:r>
              <a:rPr lang="sk-SK" sz="2400" b="1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sk-SK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je dostatočné veľké aj pre ďalšie číslo.</a:t>
            </a:r>
            <a:endParaRPr lang="sk-SK" sz="2400" dirty="0">
              <a:ea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sk-SK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Správnosť doplnenia funkcie overte v programe.</a:t>
            </a:r>
            <a:endParaRPr lang="sk-SK" sz="2400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sk-SK" sz="2400" dirty="0">
                <a:ea typeface="Times New Roman" panose="02020603050405020304" pitchFamily="18" charset="0"/>
              </a:rPr>
              <a:t>Ukážka vstupu:</a:t>
            </a:r>
          </a:p>
          <a:p>
            <a:pPr marL="0" indent="0">
              <a:spcAft>
                <a:spcPts val="0"/>
              </a:spcAft>
              <a:buNone/>
            </a:pPr>
            <a:r>
              <a:rPr lang="sk-SK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-45 -15 0 28 56 685</a:t>
            </a:r>
            <a:r>
              <a:rPr lang="sk-SK" sz="2400" dirty="0">
                <a:latin typeface="Symbol" panose="05050102010706020507" pitchFamily="18" charset="2"/>
                <a:ea typeface="Times New Roman" panose="02020603050405020304" pitchFamily="18" charset="0"/>
                <a:cs typeface="Symbol" panose="05050102010706020507" pitchFamily="18" charset="2"/>
              </a:rPr>
              <a:t>¿</a:t>
            </a:r>
            <a:endParaRPr lang="sk-S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sk-SK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45</a:t>
            </a:r>
            <a:r>
              <a:rPr lang="sk-SK" sz="2400" dirty="0">
                <a:latin typeface="Symbol" panose="05050102010706020507" pitchFamily="18" charset="2"/>
                <a:ea typeface="Times New Roman" panose="02020603050405020304" pitchFamily="18" charset="0"/>
                <a:cs typeface="Symbol" panose="05050102010706020507" pitchFamily="18" charset="2"/>
              </a:rPr>
              <a:t>¿</a:t>
            </a:r>
            <a:endParaRPr lang="sk-S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sk-SK" sz="2400" dirty="0">
                <a:ea typeface="Times New Roman" panose="02020603050405020304" pitchFamily="18" charset="0"/>
              </a:rPr>
              <a:t>Ukážka výstupu:</a:t>
            </a:r>
          </a:p>
          <a:p>
            <a:pPr marL="0" indent="0">
              <a:spcAft>
                <a:spcPts val="0"/>
              </a:spcAft>
              <a:buNone/>
            </a:pPr>
            <a:r>
              <a:rPr lang="sk-SK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-45 -15 0 28 45 56 685</a:t>
            </a:r>
            <a:r>
              <a:rPr lang="sk-SK" sz="2400" dirty="0">
                <a:latin typeface="Symbol" panose="05050102010706020507" pitchFamily="18" charset="2"/>
                <a:ea typeface="Times New Roman" panose="02020603050405020304" pitchFamily="18" charset="0"/>
                <a:cs typeface="Symbol" panose="05050102010706020507" pitchFamily="18" charset="2"/>
              </a:rPr>
              <a:t>¿</a:t>
            </a:r>
            <a:endParaRPr lang="sk-S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Pole ako parameter funkcie</a:t>
            </a:r>
            <a:endParaRPr lang="en-US" altLang="sk-SK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595438"/>
            <a:ext cx="8916987" cy="765175"/>
          </a:xfrm>
        </p:spPr>
        <p:txBody>
          <a:bodyPr/>
          <a:lstStyle/>
          <a:p>
            <a:r>
              <a:rPr lang="sk-SK" altLang="sk-SK" sz="2800" dirty="0" smtClean="0"/>
              <a:t>Pole: identifikátor nasledovaný zátvorkami:</a:t>
            </a:r>
            <a:endParaRPr lang="en-US" altLang="sk-SK" dirty="0" smtClean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76275" y="2333625"/>
            <a:ext cx="2452688" cy="590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846138" y="2360613"/>
            <a:ext cx="1903895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pole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endParaRPr lang="sk-SK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517525" y="3289300"/>
            <a:ext cx="8966200" cy="4048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593658" y="3457575"/>
            <a:ext cx="5472179" cy="342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maximum(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>
                <a:solidFill>
                  <a:srgbClr val="FF0000"/>
                </a:solidFill>
                <a:latin typeface="Consolas" panose="020B0609020204030204" pitchFamily="49" charset="0"/>
              </a:rPr>
              <a:t>pole[]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n)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i, max = pole[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(i =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 i &lt; n; i++)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(pole[i] &gt; max)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max = pole[i];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max;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3551237" y="2108201"/>
            <a:ext cx="6405562" cy="1096962"/>
          </a:xfrm>
          <a:prstGeom prst="wedgeRoundRectCallout">
            <a:avLst>
              <a:gd name="adj1" fmla="val -23107"/>
              <a:gd name="adj2" fmla="val -18752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Funkcia nepozná 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veľkosť poľa, </a:t>
            </a:r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ktoré do nej vstupuje ako parameter: preto 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ju treba uviesť </a:t>
            </a:r>
            <a:endParaRPr lang="en-US" altLang="sk-SK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25" name="AutoShape 9"/>
          <p:cNvSpPr>
            <a:spLocks noChangeArrowheads="1"/>
          </p:cNvSpPr>
          <p:nvPr/>
        </p:nvSpPr>
        <p:spPr bwMode="auto">
          <a:xfrm>
            <a:off x="7513637" y="3073751"/>
            <a:ext cx="2636838" cy="2194719"/>
          </a:xfrm>
          <a:prstGeom prst="cloudCallout">
            <a:avLst>
              <a:gd name="adj1" fmla="val -52889"/>
              <a:gd name="adj2" fmla="val -3849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r>
              <a:rPr lang="en-US" altLang="sk-SK" b="0" dirty="0" err="1">
                <a:solidFill>
                  <a:srgbClr val="000000"/>
                </a:solidFill>
                <a:latin typeface="Arial" panose="020B0604020202020204" pitchFamily="34" charset="0"/>
              </a:rPr>
              <a:t>vr</a:t>
            </a:r>
            <a:r>
              <a:rPr lang="sk-SK" altLang="sk-SK" b="0" dirty="0" err="1">
                <a:solidFill>
                  <a:srgbClr val="000000"/>
                </a:solidFill>
                <a:latin typeface="Arial" panose="020B0604020202020204" pitchFamily="34" charset="0"/>
              </a:rPr>
              <a:t>áti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maximum z prvkov poľa </a:t>
            </a:r>
            <a:r>
              <a:rPr lang="sk-SK" altLang="sk-SK" dirty="0">
                <a:solidFill>
                  <a:srgbClr val="000000"/>
                </a:solidFill>
              </a:rPr>
              <a:t>pole</a:t>
            </a:r>
            <a:endParaRPr lang="en-US" altLang="sk-SK" dirty="0">
              <a:solidFill>
                <a:srgbClr val="000000"/>
              </a:solidFill>
            </a:endParaRPr>
          </a:p>
        </p:txBody>
      </p:sp>
      <p:sp>
        <p:nvSpPr>
          <p:cNvPr id="10" name="Zaoblený obdĺžnik 5"/>
          <p:cNvSpPr>
            <a:spLocks noChangeArrowheads="1"/>
          </p:cNvSpPr>
          <p:nvPr/>
        </p:nvSpPr>
        <p:spPr bwMode="auto">
          <a:xfrm>
            <a:off x="250664" y="266700"/>
            <a:ext cx="6685124" cy="7651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4314076" y="5814027"/>
            <a:ext cx="5856287" cy="1673622"/>
            <a:chOff x="270" y="3007"/>
            <a:chExt cx="3323" cy="953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70" y="3277"/>
              <a:ext cx="2956" cy="68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/>
              <a:endParaRPr lang="sk-SK" altLang="sk-SK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88" y="3277"/>
              <a:ext cx="2515" cy="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fr-FR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fr-FR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pole[];</a:t>
              </a:r>
            </a:p>
            <a:p>
              <a:r>
                <a:rPr lang="fr-FR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fr-FR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max = maximum(pole, </a:t>
              </a:r>
              <a:r>
                <a:rPr lang="fr-FR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fr-FR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 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70" y="3007"/>
              <a:ext cx="3323" cy="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sk-SK" altLang="sk-SK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Volanie funkcie s poľom ako parametrom:</a:t>
              </a:r>
              <a:endParaRPr lang="en-US" altLang="sk-SK" b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6" name="Zaoblený obdĺžnik 5"/>
          <p:cNvSpPr>
            <a:spLocks noChangeArrowheads="1"/>
          </p:cNvSpPr>
          <p:nvPr/>
        </p:nvSpPr>
        <p:spPr bwMode="auto">
          <a:xfrm>
            <a:off x="2636837" y="3469571"/>
            <a:ext cx="1791897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Rounded Rectangle 1"/>
          <p:cNvSpPr>
            <a:spLocks noChangeArrowheads="1"/>
          </p:cNvSpPr>
          <p:nvPr/>
        </p:nvSpPr>
        <p:spPr bwMode="auto">
          <a:xfrm>
            <a:off x="120678" y="6871744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03p0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Príklad: vloženie </a:t>
            </a:r>
            <a:r>
              <a:rPr lang="sk-SK" dirty="0"/>
              <a:t>čísla do usporiadaného poľa</a:t>
            </a:r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6448240" y="6554737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03p010.cpp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46087" y="1989361"/>
            <a:ext cx="77184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pole[],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n,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(n == -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pole[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&lt; pole[n-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])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pole[n] = pole[n-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vloz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(pole, n-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&gt;= pole[n-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])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pole[n] =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9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Viacrozmerné statické polia</a:t>
            </a:r>
            <a:endParaRPr lang="en-US" altLang="sk-SK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377950"/>
            <a:ext cx="9347304" cy="4535488"/>
          </a:xfrm>
        </p:spPr>
        <p:txBody>
          <a:bodyPr/>
          <a:lstStyle/>
          <a:p>
            <a:r>
              <a:rPr lang="en-US" altLang="sk-SK" sz="2800" dirty="0" err="1" smtClean="0"/>
              <a:t>defin</a:t>
            </a:r>
            <a:r>
              <a:rPr lang="sk-SK" altLang="sk-SK" sz="2800" dirty="0" err="1" smtClean="0"/>
              <a:t>ícia</a:t>
            </a:r>
            <a:r>
              <a:rPr lang="sk-SK" altLang="sk-SK" sz="2800" dirty="0" smtClean="0"/>
              <a:t> </a:t>
            </a:r>
            <a:r>
              <a:rPr lang="en-US" altLang="sk-SK" sz="2800" dirty="0" err="1" smtClean="0"/>
              <a:t>statick</a:t>
            </a:r>
            <a:r>
              <a:rPr lang="sk-SK" altLang="sk-SK" sz="2800" dirty="0" err="1" smtClean="0"/>
              <a:t>ého</a:t>
            </a:r>
            <a:r>
              <a:rPr lang="sk-SK" altLang="sk-SK" sz="2800" dirty="0" smtClean="0"/>
              <a:t> dvojrozmerného poľa: </a:t>
            </a:r>
          </a:p>
          <a:p>
            <a:endParaRPr lang="sk-SK" altLang="sk-SK" sz="2800" dirty="0" smtClean="0"/>
          </a:p>
          <a:p>
            <a:endParaRPr lang="sk-SK" altLang="sk-SK" sz="2800" dirty="0" smtClean="0"/>
          </a:p>
          <a:p>
            <a:r>
              <a:rPr lang="sk-SK" altLang="sk-SK" sz="2800" dirty="0" smtClean="0"/>
              <a:t>Pri definovaní viacerých polí:</a:t>
            </a:r>
          </a:p>
          <a:p>
            <a:endParaRPr lang="sk-SK" altLang="sk-SK" sz="2800" dirty="0" smtClean="0"/>
          </a:p>
          <a:p>
            <a:endParaRPr lang="en-US" altLang="sk-SK" sz="2800" dirty="0" smtClean="0"/>
          </a:p>
          <a:p>
            <a:endParaRPr lang="sk-SK" altLang="sk-SK" sz="2800" dirty="0" smtClean="0"/>
          </a:p>
          <a:p>
            <a:r>
              <a:rPr lang="sk-SK" altLang="sk-SK" sz="2800" dirty="0" smtClean="0"/>
              <a:t>Nový typ pre dvojrozmerné pole </a:t>
            </a:r>
          </a:p>
          <a:p>
            <a:pPr>
              <a:buFontTx/>
              <a:buNone/>
            </a:pPr>
            <a:r>
              <a:rPr lang="sk-SK" altLang="sk-SK" sz="2800" dirty="0" smtClean="0"/>
              <a:t>	- aj pomocou už existujúceho typu:</a:t>
            </a:r>
            <a:endParaRPr lang="en-US" altLang="sk-SK" sz="2800" dirty="0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62000" y="2024063"/>
            <a:ext cx="2874963" cy="590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46138" y="2052638"/>
            <a:ext cx="2570720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x[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762000" y="3556000"/>
            <a:ext cx="4905375" cy="1011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846138" y="3654425"/>
            <a:ext cx="4542413" cy="96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DVA[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DVA d;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76275" y="6072188"/>
            <a:ext cx="4737100" cy="13493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62000" y="6100763"/>
            <a:ext cx="4345245" cy="1395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JEDEN[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JEDEN DVA[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DVA d;</a:t>
            </a:r>
          </a:p>
        </p:txBody>
      </p:sp>
      <p:grpSp>
        <p:nvGrpSpPr>
          <p:cNvPr id="21514" name="Group 22"/>
          <p:cNvGrpSpPr>
            <a:grpSpLocks/>
          </p:cNvGrpSpPr>
          <p:nvPr/>
        </p:nvGrpSpPr>
        <p:grpSpPr bwMode="auto">
          <a:xfrm>
            <a:off x="6767513" y="5229225"/>
            <a:ext cx="3016250" cy="2051050"/>
            <a:chOff x="3656" y="1456"/>
            <a:chExt cx="1712" cy="1168"/>
          </a:xfrm>
        </p:grpSpPr>
        <p:sp>
          <p:nvSpPr>
            <p:cNvPr id="21515" name="Rectangle 10"/>
            <p:cNvSpPr>
              <a:spLocks noChangeArrowheads="1"/>
            </p:cNvSpPr>
            <p:nvPr/>
          </p:nvSpPr>
          <p:spPr bwMode="auto">
            <a:xfrm>
              <a:off x="3744" y="1536"/>
              <a:ext cx="1488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16" name="AutoShape 11"/>
            <p:cNvSpPr>
              <a:spLocks/>
            </p:cNvSpPr>
            <p:nvPr/>
          </p:nvSpPr>
          <p:spPr bwMode="auto">
            <a:xfrm>
              <a:off x="3656" y="1456"/>
              <a:ext cx="48" cy="1152"/>
            </a:xfrm>
            <a:prstGeom prst="leftBracket">
              <a:avLst>
                <a:gd name="adj" fmla="val 20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17" name="AutoShape 12"/>
            <p:cNvSpPr>
              <a:spLocks/>
            </p:cNvSpPr>
            <p:nvPr/>
          </p:nvSpPr>
          <p:spPr bwMode="auto">
            <a:xfrm>
              <a:off x="5320" y="1472"/>
              <a:ext cx="48" cy="1152"/>
            </a:xfrm>
            <a:prstGeom prst="rightBracket">
              <a:avLst>
                <a:gd name="adj" fmla="val 20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3754" y="1576"/>
              <a:ext cx="1417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</a:t>
              </a:r>
              <a:r>
                <a:rPr kumimoji="0" lang="sk-SK" altLang="sk-SK" sz="21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1   2   3   4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1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5   6   7   8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1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9  10  11  12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1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13 14  15  16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1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17 18  19  20</a:t>
              </a:r>
              <a:endParaRPr kumimoji="0" lang="en-US" altLang="sk-SK" sz="2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21519" name="Line 14"/>
            <p:cNvSpPr>
              <a:spLocks noChangeShapeType="1"/>
            </p:cNvSpPr>
            <p:nvPr/>
          </p:nvSpPr>
          <p:spPr bwMode="auto">
            <a:xfrm>
              <a:off x="3744" y="175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0" name="Line 15"/>
            <p:cNvSpPr>
              <a:spLocks noChangeShapeType="1"/>
            </p:cNvSpPr>
            <p:nvPr/>
          </p:nvSpPr>
          <p:spPr bwMode="auto">
            <a:xfrm>
              <a:off x="3744" y="195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1" name="Line 16"/>
            <p:cNvSpPr>
              <a:spLocks noChangeShapeType="1"/>
            </p:cNvSpPr>
            <p:nvPr/>
          </p:nvSpPr>
          <p:spPr bwMode="auto">
            <a:xfrm>
              <a:off x="3744" y="2139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 flipV="1">
              <a:off x="3744" y="2331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3" name="Line 18"/>
            <p:cNvSpPr>
              <a:spLocks noChangeShapeType="1"/>
            </p:cNvSpPr>
            <p:nvPr/>
          </p:nvSpPr>
          <p:spPr bwMode="auto">
            <a:xfrm>
              <a:off x="4128" y="153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4464" y="153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4848" y="1536"/>
              <a:ext cx="1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72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ístup k prvkom poľa</a:t>
            </a:r>
            <a:endParaRPr lang="en-US" altLang="sk-SK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771650"/>
            <a:ext cx="9752013" cy="784225"/>
          </a:xfrm>
        </p:spPr>
        <p:txBody>
          <a:bodyPr/>
          <a:lstStyle/>
          <a:p>
            <a:r>
              <a:rPr lang="sk-SK" altLang="sk-SK" sz="2800" smtClean="0"/>
              <a:t>pomocou indexov: rovnaký ako pre jednorozmerné polia</a:t>
            </a:r>
            <a:endParaRPr lang="en-US" altLang="sk-SK" sz="28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54000" y="4764088"/>
            <a:ext cx="4144963" cy="19827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38138" y="4876800"/>
            <a:ext cx="3950906" cy="182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v-SE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tabulka[</a:t>
            </a:r>
            <a:r>
              <a:rPr lang="sv-SE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v-SE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tabulka[</a:t>
            </a:r>
            <a:r>
              <a:rPr lang="sv-SE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v-SE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sv-SE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tabulka[</a:t>
            </a:r>
            <a:r>
              <a:rPr lang="sv-SE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v-SE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sv-SE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695825" y="4764088"/>
            <a:ext cx="5272088" cy="19827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752975" y="4876800"/>
            <a:ext cx="5133922" cy="181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v-SE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trojtabulka[</a:t>
            </a:r>
            <a:r>
              <a:rPr lang="sv-SE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v-SE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v-SE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tabulka[</a:t>
            </a:r>
            <a:r>
              <a:rPr lang="sv-SE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v-SE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v-SE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sv-SE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sv-SE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2536" name="AutoShape 10"/>
          <p:cNvSpPr>
            <a:spLocks noChangeArrowheads="1"/>
          </p:cNvSpPr>
          <p:nvPr/>
        </p:nvSpPr>
        <p:spPr bwMode="auto">
          <a:xfrm>
            <a:off x="508000" y="2965450"/>
            <a:ext cx="4059238" cy="1265238"/>
          </a:xfrm>
          <a:prstGeom prst="cloudCallout">
            <a:avLst>
              <a:gd name="adj1" fmla="val -43056"/>
              <a:gd name="adj2" fmla="val 9152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dvojrozmern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é pole: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7" name="AutoShape 11"/>
          <p:cNvSpPr>
            <a:spLocks noChangeArrowheads="1"/>
          </p:cNvSpPr>
          <p:nvPr/>
        </p:nvSpPr>
        <p:spPr bwMode="auto">
          <a:xfrm>
            <a:off x="5245100" y="3049588"/>
            <a:ext cx="4059238" cy="1335087"/>
          </a:xfrm>
          <a:prstGeom prst="cloudCallout">
            <a:avLst>
              <a:gd name="adj1" fmla="val -50694"/>
              <a:gd name="adj2" fmla="val 7907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ojrozmern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é pole: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0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Uloženie viacrozmerného poľa v pamäti</a:t>
            </a:r>
            <a:endParaRPr lang="en-US" altLang="sk-SK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17650"/>
            <a:ext cx="9752013" cy="952500"/>
          </a:xfrm>
        </p:spPr>
        <p:txBody>
          <a:bodyPr/>
          <a:lstStyle/>
          <a:p>
            <a:r>
              <a:rPr lang="sk-SK" altLang="sk-SK" sz="2800" smtClean="0"/>
              <a:t>po riadkoch</a:t>
            </a:r>
            <a:endParaRPr lang="en-US" altLang="sk-SK" sz="28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92138" y="2446338"/>
            <a:ext cx="2876550" cy="5889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76275" y="2473325"/>
            <a:ext cx="2570720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x[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92138" y="3963988"/>
            <a:ext cx="8543925" cy="590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606550" y="3455988"/>
            <a:ext cx="590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856038" y="3455988"/>
            <a:ext cx="5889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755900" y="3455988"/>
            <a:ext cx="58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12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224588" y="3455988"/>
            <a:ext cx="5889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18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124450" y="3455988"/>
            <a:ext cx="5889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16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7408863" y="3455988"/>
            <a:ext cx="5889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>
            <a:off x="2452688" y="3963988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>
            <a:off x="3636963" y="3963988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>
            <a:off x="4821238" y="3963988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>
            <a:off x="6005513" y="3963988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9" name="Line 19"/>
          <p:cNvSpPr>
            <a:spLocks noChangeShapeType="1"/>
          </p:cNvSpPr>
          <p:nvPr/>
        </p:nvSpPr>
        <p:spPr bwMode="auto">
          <a:xfrm>
            <a:off x="7189788" y="3963988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0" name="Rectangle 21"/>
          <p:cNvSpPr>
            <a:spLocks noChangeArrowheads="1"/>
          </p:cNvSpPr>
          <p:nvPr/>
        </p:nvSpPr>
        <p:spPr bwMode="auto">
          <a:xfrm>
            <a:off x="1268413" y="3963988"/>
            <a:ext cx="7105650" cy="590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1" name="Text Box 23"/>
          <p:cNvSpPr txBox="1">
            <a:spLocks noChangeArrowheads="1"/>
          </p:cNvSpPr>
          <p:nvPr/>
        </p:nvSpPr>
        <p:spPr bwMode="auto">
          <a:xfrm>
            <a:off x="1290638" y="4637088"/>
            <a:ext cx="11461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[0][0]</a:t>
            </a:r>
          </a:p>
        </p:txBody>
      </p:sp>
      <p:sp>
        <p:nvSpPr>
          <p:cNvPr id="23572" name="Text Box 24"/>
          <p:cNvSpPr txBox="1">
            <a:spLocks noChangeArrowheads="1"/>
          </p:cNvSpPr>
          <p:nvPr/>
        </p:nvSpPr>
        <p:spPr bwMode="auto">
          <a:xfrm>
            <a:off x="2474913" y="4637088"/>
            <a:ext cx="11461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[0][1]</a:t>
            </a:r>
          </a:p>
        </p:txBody>
      </p:sp>
      <p:sp>
        <p:nvSpPr>
          <p:cNvPr id="23573" name="Text Box 25"/>
          <p:cNvSpPr txBox="1">
            <a:spLocks noChangeArrowheads="1"/>
          </p:cNvSpPr>
          <p:nvPr/>
        </p:nvSpPr>
        <p:spPr bwMode="auto">
          <a:xfrm>
            <a:off x="3659188" y="4637088"/>
            <a:ext cx="11461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[0][2]</a:t>
            </a:r>
          </a:p>
        </p:txBody>
      </p:sp>
      <p:sp>
        <p:nvSpPr>
          <p:cNvPr id="23574" name="Text Box 26"/>
          <p:cNvSpPr txBox="1">
            <a:spLocks noChangeArrowheads="1"/>
          </p:cNvSpPr>
          <p:nvPr/>
        </p:nvSpPr>
        <p:spPr bwMode="auto">
          <a:xfrm>
            <a:off x="4821238" y="4637088"/>
            <a:ext cx="11477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[1][0]</a:t>
            </a:r>
          </a:p>
        </p:txBody>
      </p:sp>
      <p:sp>
        <p:nvSpPr>
          <p:cNvPr id="23575" name="Text Box 27"/>
          <p:cNvSpPr txBox="1">
            <a:spLocks noChangeArrowheads="1"/>
          </p:cNvSpPr>
          <p:nvPr/>
        </p:nvSpPr>
        <p:spPr bwMode="auto">
          <a:xfrm>
            <a:off x="6064250" y="4637088"/>
            <a:ext cx="11461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[1][1]</a:t>
            </a:r>
          </a:p>
        </p:txBody>
      </p:sp>
      <p:sp>
        <p:nvSpPr>
          <p:cNvPr id="23576" name="Text Box 28"/>
          <p:cNvSpPr txBox="1">
            <a:spLocks noChangeArrowheads="1"/>
          </p:cNvSpPr>
          <p:nvPr/>
        </p:nvSpPr>
        <p:spPr bwMode="auto">
          <a:xfrm>
            <a:off x="7210425" y="4637088"/>
            <a:ext cx="1147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[1][2]</a:t>
            </a:r>
          </a:p>
        </p:txBody>
      </p:sp>
      <p:sp>
        <p:nvSpPr>
          <p:cNvPr id="90146" name="Rectangle 34"/>
          <p:cNvSpPr>
            <a:spLocks noChangeArrowheads="1"/>
          </p:cNvSpPr>
          <p:nvPr/>
        </p:nvSpPr>
        <p:spPr bwMode="auto">
          <a:xfrm>
            <a:off x="1268413" y="5397500"/>
            <a:ext cx="3552825" cy="590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148" name="Rectangle 36"/>
          <p:cNvSpPr>
            <a:spLocks noChangeArrowheads="1"/>
          </p:cNvSpPr>
          <p:nvPr/>
        </p:nvSpPr>
        <p:spPr bwMode="auto">
          <a:xfrm>
            <a:off x="2452688" y="4638675"/>
            <a:ext cx="1184275" cy="590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149" name="Rectangle 37"/>
          <p:cNvSpPr>
            <a:spLocks noChangeArrowheads="1"/>
          </p:cNvSpPr>
          <p:nvPr/>
        </p:nvSpPr>
        <p:spPr bwMode="auto">
          <a:xfrm>
            <a:off x="1268413" y="4638675"/>
            <a:ext cx="1184275" cy="590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150" name="Rectangle 38"/>
          <p:cNvSpPr>
            <a:spLocks noChangeArrowheads="1"/>
          </p:cNvSpPr>
          <p:nvPr/>
        </p:nvSpPr>
        <p:spPr bwMode="auto">
          <a:xfrm>
            <a:off x="3636963" y="4638675"/>
            <a:ext cx="1184275" cy="590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151" name="Rectangle 39"/>
          <p:cNvSpPr>
            <a:spLocks noChangeArrowheads="1"/>
          </p:cNvSpPr>
          <p:nvPr/>
        </p:nvSpPr>
        <p:spPr bwMode="auto">
          <a:xfrm>
            <a:off x="4821238" y="4638675"/>
            <a:ext cx="1184275" cy="590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152" name="Rectangle 40"/>
          <p:cNvSpPr>
            <a:spLocks noChangeArrowheads="1"/>
          </p:cNvSpPr>
          <p:nvPr/>
        </p:nvSpPr>
        <p:spPr bwMode="auto">
          <a:xfrm>
            <a:off x="6005513" y="4638675"/>
            <a:ext cx="1184275" cy="590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153" name="Rectangle 41"/>
          <p:cNvSpPr>
            <a:spLocks noChangeArrowheads="1"/>
          </p:cNvSpPr>
          <p:nvPr/>
        </p:nvSpPr>
        <p:spPr bwMode="auto">
          <a:xfrm>
            <a:off x="7189788" y="4638675"/>
            <a:ext cx="1184275" cy="590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154" name="Rectangle 42"/>
          <p:cNvSpPr>
            <a:spLocks noChangeArrowheads="1"/>
          </p:cNvSpPr>
          <p:nvPr/>
        </p:nvSpPr>
        <p:spPr bwMode="auto">
          <a:xfrm>
            <a:off x="4821238" y="5397500"/>
            <a:ext cx="3552825" cy="590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155" name="Rectangle 43"/>
          <p:cNvSpPr>
            <a:spLocks noChangeArrowheads="1"/>
          </p:cNvSpPr>
          <p:nvPr/>
        </p:nvSpPr>
        <p:spPr bwMode="auto">
          <a:xfrm>
            <a:off x="1268413" y="6156325"/>
            <a:ext cx="7105650" cy="590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90159" name="Group 47"/>
          <p:cNvGrpSpPr>
            <a:grpSpLocks/>
          </p:cNvGrpSpPr>
          <p:nvPr/>
        </p:nvGrpSpPr>
        <p:grpSpPr bwMode="auto">
          <a:xfrm>
            <a:off x="1290638" y="5229225"/>
            <a:ext cx="3378200" cy="715963"/>
            <a:chOff x="1020" y="3312"/>
            <a:chExt cx="1917" cy="408"/>
          </a:xfrm>
        </p:grpSpPr>
        <p:sp>
          <p:nvSpPr>
            <p:cNvPr id="23593" name="Text Box 30"/>
            <p:cNvSpPr txBox="1">
              <a:spLocks noChangeArrowheads="1"/>
            </p:cNvSpPr>
            <p:nvPr/>
          </p:nvSpPr>
          <p:spPr bwMode="auto">
            <a:xfrm>
              <a:off x="1020" y="3431"/>
              <a:ext cx="191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en-US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[0]</a:t>
              </a:r>
              <a:r>
                <a:rPr kumimoji="0" lang="sk-SK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(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ukazovate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ľ na riadok)</a:t>
              </a:r>
              <a:endPara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594" name="Line 44"/>
            <p:cNvSpPr>
              <a:spLocks noChangeShapeType="1"/>
            </p:cNvSpPr>
            <p:nvPr/>
          </p:nvSpPr>
          <p:spPr bwMode="auto">
            <a:xfrm flipV="1">
              <a:off x="1200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0160" name="Group 48"/>
          <p:cNvGrpSpPr>
            <a:grpSpLocks/>
          </p:cNvGrpSpPr>
          <p:nvPr/>
        </p:nvGrpSpPr>
        <p:grpSpPr bwMode="auto">
          <a:xfrm>
            <a:off x="4829175" y="5229225"/>
            <a:ext cx="3378200" cy="727075"/>
            <a:chOff x="3068" y="3312"/>
            <a:chExt cx="1917" cy="414"/>
          </a:xfrm>
        </p:grpSpPr>
        <p:sp>
          <p:nvSpPr>
            <p:cNvPr id="23591" name="Text Box 31"/>
            <p:cNvSpPr txBox="1">
              <a:spLocks noChangeArrowheads="1"/>
            </p:cNvSpPr>
            <p:nvPr/>
          </p:nvSpPr>
          <p:spPr bwMode="auto">
            <a:xfrm>
              <a:off x="3068" y="3437"/>
              <a:ext cx="191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</a:t>
              </a:r>
              <a:r>
                <a:rPr kumimoji="0" lang="en-US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[1]</a:t>
              </a:r>
              <a:r>
                <a:rPr kumimoji="0" lang="sk-SK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(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ukazovate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ľ na riadok)</a:t>
              </a:r>
              <a:endPara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592" name="Line 45"/>
            <p:cNvSpPr>
              <a:spLocks noChangeShapeType="1"/>
            </p:cNvSpPr>
            <p:nvPr/>
          </p:nvSpPr>
          <p:spPr bwMode="auto">
            <a:xfrm flipV="1">
              <a:off x="3240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0161" name="Group 49"/>
          <p:cNvGrpSpPr>
            <a:grpSpLocks/>
          </p:cNvGrpSpPr>
          <p:nvPr/>
        </p:nvGrpSpPr>
        <p:grpSpPr bwMode="auto">
          <a:xfrm>
            <a:off x="1439863" y="5988050"/>
            <a:ext cx="4473575" cy="674688"/>
            <a:chOff x="1105" y="3744"/>
            <a:chExt cx="2539" cy="384"/>
          </a:xfrm>
        </p:grpSpPr>
        <p:sp>
          <p:nvSpPr>
            <p:cNvPr id="23589" name="Text Box 32"/>
            <p:cNvSpPr txBox="1">
              <a:spLocks noChangeArrowheads="1"/>
            </p:cNvSpPr>
            <p:nvPr/>
          </p:nvSpPr>
          <p:spPr bwMode="auto">
            <a:xfrm>
              <a:off x="1105" y="3839"/>
              <a:ext cx="25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 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(</a:t>
              </a:r>
              <a:r>
                <a:rPr kumimoji="0" lang="en-US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ukazovate</a:t>
              </a:r>
              <a:r>
                <a:rPr kumimoji="0" lang="sk-SK" altLang="sk-SK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ľ na dvojrozmerné pole)</a:t>
              </a:r>
              <a:endPara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590" name="Line 46"/>
            <p:cNvSpPr>
              <a:spLocks noChangeShapeType="1"/>
            </p:cNvSpPr>
            <p:nvPr/>
          </p:nvSpPr>
          <p:spPr bwMode="auto">
            <a:xfrm flipV="1">
              <a:off x="1200" y="37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730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6" grpId="0" animBg="1"/>
      <p:bldP spid="90148" grpId="0" animBg="1"/>
      <p:bldP spid="90149" grpId="0" animBg="1"/>
      <p:bldP spid="90150" grpId="0" animBg="1"/>
      <p:bldP spid="90151" grpId="0" animBg="1"/>
      <p:bldP spid="90152" grpId="0" animBg="1"/>
      <p:bldP spid="90153" grpId="0" animBg="1"/>
      <p:bldP spid="90154" grpId="0" animBg="1"/>
      <p:bldP spid="901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Uloženie viacrozmerného poľa v pamäti</a:t>
            </a:r>
            <a:endParaRPr lang="en-US" altLang="sk-SK" smtClean="0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100138" y="5950744"/>
            <a:ext cx="8542337" cy="590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918838" y="5593556"/>
            <a:ext cx="918024" cy="41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874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4166738" y="5593556"/>
            <a:ext cx="918024" cy="41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874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3066601" y="5593556"/>
            <a:ext cx="918024" cy="41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B050"/>
                </a:solidFill>
              </a:rPr>
              <a:t>874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535288" y="5593556"/>
            <a:ext cx="918024" cy="41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874</a:t>
            </a:r>
            <a:r>
              <a:rPr lang="en-US" altLang="sk-SK" b="0" dirty="0" smtClean="0">
                <a:solidFill>
                  <a:srgbClr val="00B050"/>
                </a:solidFill>
              </a:rPr>
              <a:t>26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5435151" y="5593556"/>
            <a:ext cx="918024" cy="41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874</a:t>
            </a:r>
            <a:r>
              <a:rPr lang="en-US" altLang="sk-SK" b="0" noProof="0" dirty="0" smtClean="0">
                <a:solidFill>
                  <a:srgbClr val="00B050"/>
                </a:solidFill>
              </a:rPr>
              <a:t>22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7662413" y="5564981"/>
            <a:ext cx="918024" cy="41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874</a:t>
            </a:r>
            <a:r>
              <a:rPr lang="en-US" altLang="sk-SK" b="0" dirty="0">
                <a:solidFill>
                  <a:srgbClr val="00B050"/>
                </a:solidFill>
              </a:rPr>
              <a:t>3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2960688" y="5950744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4144963" y="5950744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>
            <a:off x="5329238" y="5950744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9" name="Line 14"/>
          <p:cNvSpPr>
            <a:spLocks noChangeShapeType="1"/>
          </p:cNvSpPr>
          <p:nvPr/>
        </p:nvSpPr>
        <p:spPr bwMode="auto">
          <a:xfrm>
            <a:off x="6513513" y="5950744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7697788" y="5950744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1776413" y="5950744"/>
            <a:ext cx="7105650" cy="590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2" name="Text Box 17"/>
          <p:cNvSpPr txBox="1">
            <a:spLocks noChangeArrowheads="1"/>
          </p:cNvSpPr>
          <p:nvPr/>
        </p:nvSpPr>
        <p:spPr bwMode="auto">
          <a:xfrm>
            <a:off x="1797050" y="6538119"/>
            <a:ext cx="90011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[0][0]</a:t>
            </a:r>
          </a:p>
        </p:txBody>
      </p:sp>
      <p:sp>
        <p:nvSpPr>
          <p:cNvPr id="24593" name="Text Box 18"/>
          <p:cNvSpPr txBox="1">
            <a:spLocks noChangeArrowheads="1"/>
          </p:cNvSpPr>
          <p:nvPr/>
        </p:nvSpPr>
        <p:spPr bwMode="auto">
          <a:xfrm>
            <a:off x="2981325" y="6538119"/>
            <a:ext cx="90011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[0][1]</a:t>
            </a:r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4165600" y="6538119"/>
            <a:ext cx="90011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[0][2]</a:t>
            </a:r>
          </a:p>
        </p:txBody>
      </p:sp>
      <p:sp>
        <p:nvSpPr>
          <p:cNvPr id="24595" name="Text Box 20"/>
          <p:cNvSpPr txBox="1">
            <a:spLocks noChangeArrowheads="1"/>
          </p:cNvSpPr>
          <p:nvPr/>
        </p:nvSpPr>
        <p:spPr bwMode="auto">
          <a:xfrm>
            <a:off x="5329238" y="6538119"/>
            <a:ext cx="900112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[1][0]</a:t>
            </a:r>
          </a:p>
        </p:txBody>
      </p:sp>
      <p:sp>
        <p:nvSpPr>
          <p:cNvPr id="24596" name="Text Box 21"/>
          <p:cNvSpPr txBox="1">
            <a:spLocks noChangeArrowheads="1"/>
          </p:cNvSpPr>
          <p:nvPr/>
        </p:nvSpPr>
        <p:spPr bwMode="auto">
          <a:xfrm>
            <a:off x="6570663" y="6538119"/>
            <a:ext cx="900112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[1][1]</a:t>
            </a:r>
          </a:p>
        </p:txBody>
      </p:sp>
      <p:sp>
        <p:nvSpPr>
          <p:cNvPr id="24597" name="Text Box 22"/>
          <p:cNvSpPr txBox="1">
            <a:spLocks noChangeArrowheads="1"/>
          </p:cNvSpPr>
          <p:nvPr/>
        </p:nvSpPr>
        <p:spPr bwMode="auto">
          <a:xfrm>
            <a:off x="7718425" y="6538119"/>
            <a:ext cx="90011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[1][2]</a:t>
            </a:r>
          </a:p>
        </p:txBody>
      </p:sp>
      <p:sp>
        <p:nvSpPr>
          <p:cNvPr id="24598" name="Text Box 33"/>
          <p:cNvSpPr txBox="1">
            <a:spLocks noChangeArrowheads="1"/>
          </p:cNvSpPr>
          <p:nvPr/>
        </p:nvSpPr>
        <p:spPr bwMode="auto">
          <a:xfrm>
            <a:off x="1797050" y="6876256"/>
            <a:ext cx="6159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[0]</a:t>
            </a:r>
          </a:p>
        </p:txBody>
      </p:sp>
      <p:sp>
        <p:nvSpPr>
          <p:cNvPr id="24599" name="Text Box 36"/>
          <p:cNvSpPr txBox="1">
            <a:spLocks noChangeArrowheads="1"/>
          </p:cNvSpPr>
          <p:nvPr/>
        </p:nvSpPr>
        <p:spPr bwMode="auto">
          <a:xfrm>
            <a:off x="5329238" y="6885781"/>
            <a:ext cx="1326790" cy="41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[1] = x+1</a:t>
            </a:r>
          </a:p>
        </p:txBody>
      </p:sp>
      <p:sp>
        <p:nvSpPr>
          <p:cNvPr id="24600" name="Text Box 39"/>
          <p:cNvSpPr txBox="1">
            <a:spLocks noChangeArrowheads="1"/>
          </p:cNvSpPr>
          <p:nvPr/>
        </p:nvSpPr>
        <p:spPr bwMode="auto">
          <a:xfrm>
            <a:off x="1819275" y="7195344"/>
            <a:ext cx="3333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177" name="Text Box 41"/>
          <p:cNvSpPr txBox="1">
            <a:spLocks noChangeArrowheads="1"/>
          </p:cNvSpPr>
          <p:nvPr/>
        </p:nvSpPr>
        <p:spPr bwMode="auto">
          <a:xfrm>
            <a:off x="338138" y="1489075"/>
            <a:ext cx="6669599" cy="51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sk-SK" sz="27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a </a:t>
            </a:r>
            <a:r>
              <a:rPr lang="sk-SK" sz="27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sk-SK" sz="27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7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tá istá adresa, len iného typu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178" name="Text Box 42"/>
          <p:cNvSpPr txBox="1">
            <a:spLocks noChangeArrowheads="1"/>
          </p:cNvSpPr>
          <p:nvPr/>
        </p:nvSpPr>
        <p:spPr bwMode="auto">
          <a:xfrm>
            <a:off x="338138" y="2098675"/>
            <a:ext cx="7325227" cy="93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7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x+</a:t>
            </a:r>
            <a:r>
              <a:rPr lang="sk-SK" sz="27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</a:t>
            </a:r>
            <a:r>
              <a:rPr lang="sk-SK" sz="27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sk-SK" sz="27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7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sk-SK" sz="27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predstavujú odlišné adresy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sz="27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x+</a:t>
            </a:r>
            <a:r>
              <a:rPr lang="sk-SK" sz="27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700" b="0" dirty="0" smtClean="0">
                <a:latin typeface="Consolas" panose="020B0609020204030204" pitchFamily="49" charset="0"/>
              </a:rPr>
              <a:t> = </a:t>
            </a:r>
            <a:r>
              <a:rPr lang="en-US" sz="27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87422</a:t>
            </a:r>
            <a:r>
              <a:rPr lang="sk-SK" sz="27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 </a:t>
            </a:r>
            <a:r>
              <a:rPr lang="sk-SK" altLang="sk-SK" sz="27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sk-SK" sz="2700" b="0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sk-SK" sz="27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700" b="0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sk-SK" sz="27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700" b="0" dirty="0" smtClean="0">
                <a:latin typeface="Consolas" panose="020B0609020204030204" pitchFamily="49" charset="0"/>
              </a:rPr>
              <a:t> = </a:t>
            </a:r>
            <a:r>
              <a:rPr lang="en-US" sz="27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87414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179" name="Text Box 43"/>
          <p:cNvSpPr txBox="1">
            <a:spLocks noChangeArrowheads="1"/>
          </p:cNvSpPr>
          <p:nvPr/>
        </p:nvSpPr>
        <p:spPr bwMode="auto">
          <a:xfrm>
            <a:off x="338138" y="2915444"/>
            <a:ext cx="6257627" cy="51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sk-SK" sz="27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ukazovateľ na dvojrozmerné pole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180" name="Text Box 44"/>
          <p:cNvSpPr txBox="1">
            <a:spLocks noChangeArrowheads="1"/>
          </p:cNvSpPr>
          <p:nvPr/>
        </p:nvSpPr>
        <p:spPr bwMode="auto">
          <a:xfrm>
            <a:off x="338138" y="3505994"/>
            <a:ext cx="5674134" cy="51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sk-SK" sz="27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sz="27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sk-SK" sz="27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ukazovateľ na i-ty riadok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181" name="Text Box 45"/>
          <p:cNvSpPr txBox="1">
            <a:spLocks noChangeArrowheads="1"/>
          </p:cNvSpPr>
          <p:nvPr/>
        </p:nvSpPr>
        <p:spPr bwMode="auto">
          <a:xfrm>
            <a:off x="338138" y="4096544"/>
            <a:ext cx="9255242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*(x + 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) == x[</a:t>
            </a:r>
            <a:r>
              <a:rPr lang="sk-SK" sz="28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sz="28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87422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adresa prvého riadku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182" name="Text Box 46"/>
          <p:cNvSpPr txBox="1">
            <a:spLocks noChangeArrowheads="1"/>
          </p:cNvSpPr>
          <p:nvPr/>
        </p:nvSpPr>
        <p:spPr bwMode="auto">
          <a:xfrm>
            <a:off x="338138" y="4771231"/>
            <a:ext cx="7889484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x[i][j</a:t>
            </a:r>
            <a:r>
              <a:rPr lang="sk-SK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hodnota prvku dvojrozmerného poľa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75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7" grpId="0" autoUpdateAnimBg="0"/>
      <p:bldP spid="91178" grpId="0" autoUpdateAnimBg="0"/>
      <p:bldP spid="91179" grpId="0" autoUpdateAnimBg="0"/>
      <p:bldP spid="91180" grpId="0" autoUpdateAnimBg="0"/>
      <p:bldP spid="91181" grpId="0" autoUpdateAnimBg="0"/>
      <p:bldP spid="9118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Uloženie viacrozmerného poľa v pamäti</a:t>
            </a:r>
            <a:endParaRPr lang="en-US" altLang="sk-SK" smtClean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100138" y="5818188"/>
            <a:ext cx="8542337" cy="590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2960688" y="5818188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4144963" y="5818188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5329238" y="5818188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6513513" y="5818188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7697788" y="5818188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776413" y="5818188"/>
            <a:ext cx="7105650" cy="590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1797050" y="6405563"/>
            <a:ext cx="90011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[0][0]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2981325" y="6405563"/>
            <a:ext cx="90011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[0][1]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4165600" y="6405563"/>
            <a:ext cx="90011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[0][2]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5329238" y="6405563"/>
            <a:ext cx="900112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[1][0]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6570663" y="6405563"/>
            <a:ext cx="900112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[1][1]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7718425" y="6405563"/>
            <a:ext cx="90011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[1][2]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797050" y="6743700"/>
            <a:ext cx="6159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[0]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329238" y="6753225"/>
            <a:ext cx="6159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[1]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1819275" y="7062788"/>
            <a:ext cx="3333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254000" y="1624013"/>
            <a:ext cx="7515984" cy="53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x[i] == *(x + i</a:t>
            </a:r>
            <a:r>
              <a:rPr lang="sk-SK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adresa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-teho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riadku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254000" y="2405063"/>
            <a:ext cx="8057799" cy="94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&amp;x[i][j] == x[i] + j == *(x + i) + j 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adresa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premennej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87" name="Text Box 27"/>
          <p:cNvSpPr txBox="1">
            <a:spLocks noChangeArrowheads="1"/>
          </p:cNvSpPr>
          <p:nvPr/>
        </p:nvSpPr>
        <p:spPr bwMode="auto">
          <a:xfrm>
            <a:off x="254000" y="3559175"/>
            <a:ext cx="9043646" cy="94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sk-SK" sz="2800" b="0" dirty="0">
                <a:solidFill>
                  <a:srgbClr val="000000"/>
                </a:solidFill>
                <a:latin typeface="Consolas" panose="020B0609020204030204" pitchFamily="49" charset="0"/>
              </a:rPr>
              <a:t>x[i][j] == *(x[i] + j) == *(*(x + i) + j)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hodnota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premennej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918838" y="5423694"/>
            <a:ext cx="918024" cy="41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874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166738" y="5423694"/>
            <a:ext cx="918024" cy="41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874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3066601" y="5423694"/>
            <a:ext cx="918024" cy="41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b="0" dirty="0" smtClean="0">
                <a:solidFill>
                  <a:srgbClr val="00B050"/>
                </a:solidFill>
              </a:rPr>
              <a:t>874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535288" y="5423694"/>
            <a:ext cx="918024" cy="41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874</a:t>
            </a:r>
            <a:r>
              <a:rPr lang="en-US" altLang="sk-SK" b="0" dirty="0" smtClean="0">
                <a:solidFill>
                  <a:srgbClr val="00B050"/>
                </a:solidFill>
              </a:rPr>
              <a:t>26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5435151" y="5423694"/>
            <a:ext cx="918024" cy="41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874</a:t>
            </a:r>
            <a:r>
              <a:rPr lang="en-US" altLang="sk-SK" b="0" noProof="0" dirty="0" smtClean="0">
                <a:solidFill>
                  <a:srgbClr val="00B050"/>
                </a:solidFill>
              </a:rPr>
              <a:t>22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7662413" y="5395119"/>
            <a:ext cx="918024" cy="41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874</a:t>
            </a:r>
            <a:r>
              <a:rPr lang="en-US" altLang="sk-SK" b="0" dirty="0">
                <a:solidFill>
                  <a:srgbClr val="00B050"/>
                </a:solidFill>
              </a:rPr>
              <a:t>3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6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5" grpId="0" autoUpdateAnimBg="0"/>
      <p:bldP spid="92186" grpId="0" autoUpdateAnimBg="0"/>
      <p:bldP spid="9218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práca s maticami</a:t>
            </a:r>
            <a:endParaRPr lang="en-US" altLang="sk-SK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3100" dirty="0" smtClean="0"/>
              <a:t>načítanie matice zo súboru </a:t>
            </a:r>
          </a:p>
          <a:p>
            <a:pPr lvl="1"/>
            <a:r>
              <a:rPr lang="sk-SK" altLang="sk-SK" sz="2700" dirty="0" smtClean="0"/>
              <a:t>názov súboru ako argument programu</a:t>
            </a:r>
          </a:p>
          <a:p>
            <a:r>
              <a:rPr lang="sk-SK" altLang="sk-SK" sz="2700" dirty="0" smtClean="0"/>
              <a:t>3 matice: 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m1, m2, </a:t>
            </a:r>
            <a:r>
              <a:rPr lang="sk-S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m3</a:t>
            </a:r>
            <a:endParaRPr lang="sk-SK" altLang="sk-SK" sz="2700" b="1" dirty="0" smtClean="0">
              <a:latin typeface="Courier New" panose="02070309020205020404" pitchFamily="49" charset="0"/>
            </a:endParaRPr>
          </a:p>
          <a:p>
            <a:r>
              <a:rPr lang="sk-SK" altLang="sk-SK" sz="3100" dirty="0" smtClean="0"/>
              <a:t>menu:</a:t>
            </a:r>
          </a:p>
          <a:p>
            <a:pPr lvl="1"/>
            <a:r>
              <a:rPr lang="sk-SK" altLang="sk-SK" sz="2700" dirty="0" smtClean="0"/>
              <a:t>výpis matíc</a:t>
            </a:r>
          </a:p>
          <a:p>
            <a:pPr lvl="1"/>
            <a:r>
              <a:rPr lang="sk-SK" altLang="sk-SK" sz="2700" dirty="0" smtClean="0"/>
              <a:t>sčítanie matíc: </a:t>
            </a:r>
            <a:r>
              <a:rPr lang="sk-SK" altLang="sk-SK" sz="2700" dirty="0" smtClean="0">
                <a:latin typeface="Consolas" panose="020B0609020204030204" pitchFamily="49" charset="0"/>
              </a:rPr>
              <a:t>m3 = m1 + m2</a:t>
            </a:r>
          </a:p>
          <a:p>
            <a:pPr lvl="1"/>
            <a:r>
              <a:rPr lang="en-US" altLang="sk-SK" sz="2700" dirty="0"/>
              <a:t>(</a:t>
            </a:r>
            <a:r>
              <a:rPr lang="sk-SK" altLang="sk-SK" sz="2700" dirty="0" smtClean="0"/>
              <a:t>násobenie matíc: </a:t>
            </a:r>
            <a:r>
              <a:rPr lang="sk-SK" altLang="sk-SK" sz="2700" dirty="0" smtClean="0">
                <a:latin typeface="Consolas" panose="020B0609020204030204" pitchFamily="49" charset="0"/>
              </a:rPr>
              <a:t>m3 = m1 * m2</a:t>
            </a:r>
            <a:r>
              <a:rPr lang="en-US" altLang="sk-SK" sz="2700" dirty="0" smtClean="0"/>
              <a:t> – </a:t>
            </a:r>
            <a:r>
              <a:rPr lang="en-US" altLang="sk-SK" sz="2700" dirty="0" err="1" smtClean="0"/>
              <a:t>na</a:t>
            </a:r>
            <a:r>
              <a:rPr lang="en-US" altLang="sk-SK" sz="2700" dirty="0" smtClean="0"/>
              <a:t> cvi</a:t>
            </a:r>
            <a:r>
              <a:rPr lang="sk-SK" altLang="sk-SK" sz="2700" dirty="0" err="1" smtClean="0"/>
              <a:t>čeniach</a:t>
            </a:r>
            <a:r>
              <a:rPr lang="sk-SK" altLang="sk-SK" sz="2700" dirty="0" smtClean="0"/>
              <a:t>)</a:t>
            </a:r>
          </a:p>
          <a:p>
            <a:pPr lvl="1"/>
            <a:r>
              <a:rPr lang="sk-SK" altLang="sk-SK" sz="2700" dirty="0" smtClean="0"/>
              <a:t>výmena matíc: </a:t>
            </a:r>
            <a:r>
              <a:rPr lang="sk-SK" altLang="sk-SK" sz="2700" dirty="0" smtClean="0">
                <a:latin typeface="Consolas" panose="020B0609020204030204" pitchFamily="49" charset="0"/>
              </a:rPr>
              <a:t>m1 </a:t>
            </a:r>
            <a:r>
              <a:rPr lang="sk-SK" altLang="sk-SK" sz="2700" dirty="0" smtClean="0">
                <a:latin typeface="Consolas" panose="020B0609020204030204" pitchFamily="49" charset="0"/>
                <a:sym typeface="Symbol" panose="05050102010706020507" pitchFamily="18" charset="2"/>
              </a:rPr>
              <a:t></a:t>
            </a:r>
            <a:r>
              <a:rPr lang="sk-SK" altLang="sk-SK" sz="2700" dirty="0" smtClean="0">
                <a:latin typeface="Consolas" panose="020B0609020204030204" pitchFamily="49" charset="0"/>
              </a:rPr>
              <a:t> m2</a:t>
            </a:r>
          </a:p>
          <a:p>
            <a:endParaRPr lang="en-US" altLang="sk-SK" sz="3100" dirty="0" smtClean="0"/>
          </a:p>
        </p:txBody>
      </p:sp>
    </p:spTree>
    <p:extLst>
      <p:ext uri="{BB962C8B-B14F-4D97-AF65-F5344CB8AC3E}">
        <p14:creationId xmlns:p14="http://schemas.microsoft.com/office/powerpoint/2010/main" val="32049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98437" y="1661319"/>
            <a:ext cx="9040440" cy="601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sz="24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k-SK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sz="24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k-SK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sz="24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ctype.h</a:t>
            </a: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k-SK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sz="24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sk-SK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N 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sk-SK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SUBOR 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"matice.txt"</a:t>
            </a:r>
            <a:endParaRPr lang="sk-SK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nacitaj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m1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m2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m3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sz="24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vypis_pom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m[][N],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k-SK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m1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m2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m3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N]);</a:t>
            </a:r>
          </a:p>
          <a:p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scitaj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m1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m2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m3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N]);</a:t>
            </a:r>
          </a:p>
          <a:p>
            <a:r>
              <a:rPr lang="sk-SK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sk-SK" sz="2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void</a:t>
            </a:r>
            <a:r>
              <a:rPr lang="sk-SK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nasob</a:t>
            </a:r>
            <a:r>
              <a:rPr lang="sk-SK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 m1</a:t>
            </a:r>
            <a:r>
              <a:rPr lang="sk-SK" sz="24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N], </a:t>
            </a:r>
            <a:r>
              <a:rPr lang="sk-SK" sz="2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 m2</a:t>
            </a:r>
            <a:r>
              <a:rPr lang="sk-SK" sz="24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N], </a:t>
            </a:r>
            <a:r>
              <a:rPr lang="sk-SK" sz="2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 m3</a:t>
            </a:r>
            <a:r>
              <a:rPr lang="sk-SK" sz="24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N]);</a:t>
            </a:r>
            <a:endParaRPr lang="sk-SK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vymen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m1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m2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N]);</a:t>
            </a:r>
          </a:p>
          <a:p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nacitaj_pom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N], FILE *f);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6523037" y="20423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03p011.cpp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152400"/>
            <a:ext cx="8151813" cy="9366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506768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1013531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520296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2027061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sk-SK" kern="0" smtClean="0"/>
              <a:t>Pr</a:t>
            </a:r>
            <a:r>
              <a:rPr lang="sk-SK" altLang="sk-SK" kern="0" smtClean="0"/>
              <a:t>íklad: práca s maticami</a:t>
            </a:r>
            <a:endParaRPr lang="en-US" altLang="sk-SK" kern="0" smtClean="0"/>
          </a:p>
        </p:txBody>
      </p:sp>
    </p:spTree>
    <p:extLst>
      <p:ext uri="{BB962C8B-B14F-4D97-AF65-F5344CB8AC3E}">
        <p14:creationId xmlns:p14="http://schemas.microsoft.com/office/powerpoint/2010/main" val="23405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-8068" y="185738"/>
            <a:ext cx="10569705" cy="7488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sk-SK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c, m1[N][N], m2[N][N], m3[N][N];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f_meno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nacitaj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(m1, m2, m3);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k-SK" sz="24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"\n*** MATICE *** \</a:t>
            </a:r>
            <a:r>
              <a:rPr lang="sk-SK" sz="24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nv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: </a:t>
            </a:r>
            <a:r>
              <a:rPr lang="sk-SK" sz="24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vypis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 \</a:t>
            </a:r>
            <a:r>
              <a:rPr lang="sk-SK" sz="24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ns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: </a:t>
            </a:r>
            <a:r>
              <a:rPr lang="sk-SK" sz="2400" b="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scitanie</a:t>
            </a:r>
            <a:r>
              <a:rPr lang="sk-SK" sz="2400" b="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\n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k-SK" sz="24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sk-SK" sz="2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printf</a:t>
            </a:r>
            <a:r>
              <a:rPr lang="sk-SK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("n: </a:t>
            </a:r>
            <a:r>
              <a:rPr lang="sk-SK" sz="2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nasobenie</a:t>
            </a:r>
            <a:r>
              <a:rPr lang="sk-SK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 \n");</a:t>
            </a:r>
            <a:endParaRPr lang="sk-SK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k-SK" sz="24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"m: </a:t>
            </a:r>
            <a:r>
              <a:rPr lang="sk-SK" sz="24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vymena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 \</a:t>
            </a:r>
            <a:r>
              <a:rPr lang="sk-SK" sz="24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nk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: koniec\n"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sz="2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((c =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tolower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())) == 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(c) {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sk-SK" sz="2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'v'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(m1, m2, m3); </a:t>
            </a: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sk-SK" sz="2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scitaj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(m1, m2, m3); </a:t>
            </a: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sk-SK" sz="24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sk-SK" sz="2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sk-SK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 'n': </a:t>
            </a:r>
            <a:r>
              <a:rPr lang="sk-SK" sz="2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nasob</a:t>
            </a:r>
            <a:r>
              <a:rPr lang="sk-SK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(m1, m2, m3); break;</a:t>
            </a:r>
            <a:endParaRPr lang="sk-SK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k-SK" sz="2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vymen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(m1, m2); </a:t>
            </a:r>
            <a:r>
              <a:rPr lang="sk-SK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sk-SK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(c != 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69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-30163" y="1280319"/>
            <a:ext cx="9890031" cy="63194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nacitaj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m1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m2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m3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  <a:endParaRPr lang="sk-SK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FILE *f;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((f =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(SUBOR, 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)) == NULL) {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4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Subor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 %s sa nepodarilo </a:t>
            </a:r>
            <a:r>
              <a:rPr lang="sk-SK" sz="24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otvorit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.\n"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, SUBOR);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nacitaj_pom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(m1, f) ||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nacitaj_pom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(m2, f) || 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nacitaj_pom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(m3, f)) {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"Nepodarilo sa </a:t>
            </a:r>
            <a:r>
              <a:rPr lang="sk-SK" sz="24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nacitat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 matice.\n"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k-SK" sz="24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(f) == EOF) 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k-SK" sz="24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Subor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 sa nepodarilo </a:t>
            </a:r>
            <a:r>
              <a:rPr lang="sk-SK" sz="24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zatvorit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.\n"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Obdĺžnik 1"/>
          <p:cNvSpPr/>
          <p:nvPr/>
        </p:nvSpPr>
        <p:spPr>
          <a:xfrm>
            <a:off x="2192338" y="137319"/>
            <a:ext cx="7947024" cy="3785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nacitaj_pom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m[][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N], FILE *f)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i, j;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 i&lt;N; i++)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(j=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 j&lt;N; j++)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(f, </a:t>
            </a:r>
            <a:r>
              <a:rPr lang="sk-SK" b="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, &amp;m[i][j]) !=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292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42900" y="2870994"/>
            <a:ext cx="9304337" cy="4048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12762" y="3123406"/>
            <a:ext cx="7511199" cy="342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maximum(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b="0" dirty="0">
                <a:solidFill>
                  <a:srgbClr val="FF0000"/>
                </a:solidFill>
                <a:latin typeface="Consolas" panose="020B0609020204030204" pitchFamily="49" charset="0"/>
              </a:rPr>
              <a:t>*pole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n,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p_max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*p;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*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p_max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= pole[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(p = pole + </a:t>
            </a:r>
            <a:r>
              <a:rPr lang="sk-SK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; p &lt; pole + n; p++) {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(*p &gt; *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p_max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*</a:t>
            </a:r>
            <a:r>
              <a:rPr lang="sk-SK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p_max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= *p;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Pole ako parameter funkcie</a:t>
            </a:r>
            <a:endParaRPr lang="en-US" altLang="sk-SK" smtClean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2275" y="1541712"/>
            <a:ext cx="8580438" cy="1034007"/>
          </a:xfrm>
          <a:noFill/>
        </p:spPr>
        <p:txBody>
          <a:bodyPr/>
          <a:lstStyle/>
          <a:p>
            <a:r>
              <a:rPr lang="sk-SK" altLang="sk-SK" sz="2800" dirty="0" smtClean="0"/>
              <a:t>Pole: ukazovateľ na začiatok poľa: </a:t>
            </a:r>
          </a:p>
          <a:p>
            <a:r>
              <a:rPr lang="sk-SK" altLang="sk-SK" sz="2800" dirty="0" smtClean="0"/>
              <a:t>prepísanie funkcie </a:t>
            </a:r>
            <a:r>
              <a:rPr lang="en-US" altLang="sk-SK" sz="2800" b="1" dirty="0" smtClean="0">
                <a:latin typeface="Courier New" panose="02070309020205020404" pitchFamily="49" charset="0"/>
              </a:rPr>
              <a:t>maximum</a:t>
            </a:r>
            <a:r>
              <a:rPr lang="sk-SK" altLang="sk-SK" sz="2800" b="1" dirty="0" smtClean="0">
                <a:latin typeface="Courier New" panose="02070309020205020404" pitchFamily="49" charset="0"/>
              </a:rPr>
              <a:t>()</a:t>
            </a:r>
            <a:r>
              <a:rPr lang="en-US" altLang="sk-SK" sz="2800" dirty="0" smtClean="0"/>
              <a:t> </a:t>
            </a:r>
            <a:r>
              <a:rPr lang="sk-SK" altLang="sk-SK" sz="2800" dirty="0" smtClean="0"/>
              <a:t>na</a:t>
            </a:r>
            <a:r>
              <a:rPr lang="en-US" altLang="sk-SK" sz="2800" dirty="0" smtClean="0"/>
              <a:t> </a:t>
            </a:r>
            <a:r>
              <a:rPr lang="en-US" altLang="sk-SK" sz="2800" dirty="0" err="1" smtClean="0"/>
              <a:t>proced</a:t>
            </a:r>
            <a:r>
              <a:rPr lang="sk-SK" altLang="sk-SK" sz="2800" dirty="0" err="1" smtClean="0"/>
              <a:t>úru</a:t>
            </a:r>
            <a:endParaRPr lang="en-US" altLang="sk-SK" dirty="0" smtClean="0"/>
          </a:p>
        </p:txBody>
      </p:sp>
      <p:sp>
        <p:nvSpPr>
          <p:cNvPr id="62470" name="AutoShape 6"/>
          <p:cNvSpPr>
            <a:spLocks noChangeArrowheads="1"/>
          </p:cNvSpPr>
          <p:nvPr/>
        </p:nvSpPr>
        <p:spPr bwMode="auto">
          <a:xfrm>
            <a:off x="3695700" y="6076950"/>
            <a:ext cx="6259513" cy="1433513"/>
          </a:xfrm>
          <a:prstGeom prst="wedgeRoundRectCallout">
            <a:avLst>
              <a:gd name="adj1" fmla="val -41227"/>
              <a:gd name="adj2" fmla="val -7083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by 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sme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dali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p_max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p;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stratili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by 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sme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ukazovate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ľ na premennú, kam treba vrátiť maximum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Zaoblený obdĺžnik 4"/>
          <p:cNvSpPr>
            <a:spLocks noChangeArrowheads="1"/>
          </p:cNvSpPr>
          <p:nvPr/>
        </p:nvSpPr>
        <p:spPr bwMode="auto">
          <a:xfrm>
            <a:off x="5761037" y="3114451"/>
            <a:ext cx="19050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Zaoblený obdĺžnik 5"/>
          <p:cNvSpPr>
            <a:spLocks noChangeArrowheads="1"/>
          </p:cNvSpPr>
          <p:nvPr/>
        </p:nvSpPr>
        <p:spPr bwMode="auto">
          <a:xfrm>
            <a:off x="2749940" y="3114451"/>
            <a:ext cx="1791897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ounded Rectangle 1"/>
          <p:cNvSpPr>
            <a:spLocks noChangeArrowheads="1"/>
          </p:cNvSpPr>
          <p:nvPr/>
        </p:nvSpPr>
        <p:spPr bwMode="auto">
          <a:xfrm>
            <a:off x="93293" y="6789068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03p0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523037" y="1451769"/>
            <a:ext cx="2452688" cy="590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692900" y="1478757"/>
            <a:ext cx="1733977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sk-SK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b="0" dirty="0">
                <a:solidFill>
                  <a:srgbClr val="000000"/>
                </a:solidFill>
                <a:latin typeface="Consolas" panose="020B0609020204030204" pitchFamily="49" charset="0"/>
              </a:rPr>
              <a:t> *pole</a:t>
            </a:r>
            <a:endParaRPr lang="en-US" altLang="sk-SK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6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22237" y="837141"/>
            <a:ext cx="8870521" cy="67503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vypis_pom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m[][N],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sk-SK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i, j;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"Matica </a:t>
            </a:r>
            <a:r>
              <a:rPr lang="sk-SK" sz="24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c.%d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:\n"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i&lt;N; i++) {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(j=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j&lt;N; j++)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"%d "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, m[i][j]);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putchar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putchar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m1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m2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N], </a:t>
            </a:r>
            <a:r>
              <a:rPr lang="sk-SK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m3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sk-SK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vypis_pom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(m1, 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vypis_pom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(m2, 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sk-SK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vypis_pom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(m3, </a:t>
            </a:r>
            <a:r>
              <a:rPr lang="sk-SK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k-SK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09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54000" y="3352058"/>
            <a:ext cx="9040440" cy="379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scitaj(</a:t>
            </a:r>
            <a:r>
              <a:rPr lang="pt-B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m1</a:t>
            </a:r>
            <a:r>
              <a:rPr lang="pt-BR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N], </a:t>
            </a:r>
            <a:r>
              <a:rPr lang="pt-B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m2</a:t>
            </a:r>
            <a:r>
              <a:rPr lang="pt-BR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N], </a:t>
            </a:r>
            <a:r>
              <a:rPr lang="pt-B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m3</a:t>
            </a:r>
            <a:r>
              <a:rPr lang="pt-BR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pt-BR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sk-SK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pt-B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i, j;</a:t>
            </a:r>
          </a:p>
          <a:p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pt-B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pt-BR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i&lt;N; i++) </a:t>
            </a:r>
          </a:p>
          <a:p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(j=</a:t>
            </a:r>
            <a:r>
              <a:rPr lang="pt-BR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j&lt;N; j++)</a:t>
            </a:r>
          </a:p>
          <a:p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m3[i][j] = m1[i][j] + m2[i][j];</a:t>
            </a:r>
          </a:p>
          <a:p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printf(</a:t>
            </a:r>
            <a:r>
              <a:rPr lang="pt-BR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"Sucet matic c.1 a 2 je v matici c.3\n"</a:t>
            </a:r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22237" y="1071535"/>
            <a:ext cx="7511175" cy="4903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101354" tIns="50676" rIns="101354" bIns="50676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n-NO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vymen(</a:t>
            </a:r>
            <a:r>
              <a:rPr lang="nn-NO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m1</a:t>
            </a:r>
            <a:r>
              <a:rPr lang="nn-NO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N], </a:t>
            </a:r>
            <a:r>
              <a:rPr lang="nn-NO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m2</a:t>
            </a:r>
            <a:r>
              <a:rPr lang="nn-NO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N])</a:t>
            </a:r>
          </a:p>
          <a:p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n-NO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i, j, prvok;</a:t>
            </a:r>
          </a:p>
          <a:p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n-NO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(i=</a:t>
            </a:r>
            <a:r>
              <a:rPr lang="nn-NO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i&lt;N; i++) </a:t>
            </a:r>
          </a:p>
          <a:p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nn-NO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(j=</a:t>
            </a:r>
            <a:r>
              <a:rPr lang="nn-NO" sz="2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 j&lt;N; j++) {</a:t>
            </a:r>
          </a:p>
          <a:p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prvok = m1[i][j];</a:t>
            </a:r>
          </a:p>
          <a:p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m1[i][j] = m2[i][j];</a:t>
            </a:r>
          </a:p>
          <a:p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m2[i][j] = prvok;</a:t>
            </a:r>
          </a:p>
          <a:p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	}</a:t>
            </a:r>
          </a:p>
          <a:p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printf(</a:t>
            </a:r>
            <a:r>
              <a:rPr lang="nn-NO" sz="2400" b="0" dirty="0">
                <a:solidFill>
                  <a:srgbClr val="A31515"/>
                </a:solidFill>
                <a:latin typeface="Consolas" panose="020B0609020204030204" pitchFamily="49" charset="0"/>
              </a:rPr>
              <a:t>"Matice c.1 a 2 su vymenene.\n"</a:t>
            </a:r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nn-NO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Ukazovatele a funkcie</a:t>
            </a:r>
          </a:p>
          <a:p>
            <a:r>
              <a:rPr lang="sk-SK" dirty="0" smtClean="0"/>
              <a:t>Ako čítať zložitejšie definície</a:t>
            </a:r>
          </a:p>
          <a:p>
            <a:r>
              <a:rPr lang="sk-SK" dirty="0" smtClean="0"/>
              <a:t>Viacrozmerné statické polia</a:t>
            </a:r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Nabudúce </a:t>
            </a:r>
            <a:r>
              <a:rPr lang="en-US" dirty="0" err="1" smtClean="0"/>
              <a:t>dynamick</a:t>
            </a:r>
            <a:r>
              <a:rPr lang="sk-SK" dirty="0" smtClean="0"/>
              <a:t>é dvojrozmerné polia</a:t>
            </a:r>
          </a:p>
          <a:p>
            <a:pPr lvl="1"/>
            <a:r>
              <a:rPr lang="sk-SK" dirty="0" smtClean="0"/>
              <a:t>Rôzne definície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01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5121275" y="138113"/>
            <a:ext cx="4906963" cy="1279525"/>
          </a:xfrm>
          <a:solidFill>
            <a:schemeClr val="bg1"/>
          </a:solidFill>
        </p:spPr>
        <p:txBody>
          <a:bodyPr/>
          <a:lstStyle/>
          <a:p>
            <a:r>
              <a:rPr lang="en-US" altLang="sk-SK" dirty="0" err="1" smtClean="0"/>
              <a:t>Pr</a:t>
            </a:r>
            <a:r>
              <a:rPr lang="sk-SK" altLang="sk-SK" dirty="0" err="1" smtClean="0"/>
              <a:t>íklad</a:t>
            </a:r>
            <a:r>
              <a:rPr lang="sk-SK" altLang="sk-SK" dirty="0" smtClean="0"/>
              <a:t>: </a:t>
            </a:r>
            <a:r>
              <a:rPr lang="en-US" altLang="sk-SK" dirty="0" smtClean="0"/>
              <a:t>S</a:t>
            </a:r>
            <a:r>
              <a:rPr lang="sk-SK" altLang="sk-SK" dirty="0" smtClean="0"/>
              <a:t>účet prvkov poľa</a:t>
            </a:r>
          </a:p>
        </p:txBody>
      </p:sp>
      <p:sp>
        <p:nvSpPr>
          <p:cNvPr id="31" name="Rounded Rectangle 1"/>
          <p:cNvSpPr>
            <a:spLocks noChangeArrowheads="1"/>
          </p:cNvSpPr>
          <p:nvPr/>
        </p:nvSpPr>
        <p:spPr bwMode="auto">
          <a:xfrm>
            <a:off x="6594158" y="16692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03p02.cpp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Skupina 2"/>
          <p:cNvGrpSpPr/>
          <p:nvPr/>
        </p:nvGrpSpPr>
        <p:grpSpPr>
          <a:xfrm>
            <a:off x="33338" y="195903"/>
            <a:ext cx="5135015" cy="2379816"/>
            <a:chOff x="33338" y="30163"/>
            <a:chExt cx="5135015" cy="237981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3338" y="30163"/>
              <a:ext cx="4965700" cy="2379816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Zaoblený obdĺžnik 5"/>
            <p:cNvSpPr>
              <a:spLocks noChangeArrowheads="1"/>
            </p:cNvSpPr>
            <p:nvPr/>
          </p:nvSpPr>
          <p:spPr bwMode="auto">
            <a:xfrm>
              <a:off x="1712188" y="163210"/>
              <a:ext cx="1544523" cy="41296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" name="Obdĺžnik 1"/>
            <p:cNvSpPr/>
            <p:nvPr/>
          </p:nvSpPr>
          <p:spPr>
            <a:xfrm>
              <a:off x="94703" y="163210"/>
              <a:ext cx="5073650" cy="224676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sum0(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*a, </a:t>
              </a:r>
              <a:r>
                <a:rPr lang="en-US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n) {    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vys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0.0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 n;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 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vys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+= a[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vys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52388" y="2803463"/>
            <a:ext cx="5150757" cy="2363056"/>
            <a:chOff x="52388" y="2638425"/>
            <a:chExt cx="5150757" cy="2363056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52388" y="2638425"/>
              <a:ext cx="4965700" cy="2363056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Zaoblený obdĺžnik 6"/>
            <p:cNvSpPr>
              <a:spLocks noChangeArrowheads="1"/>
            </p:cNvSpPr>
            <p:nvPr/>
          </p:nvSpPr>
          <p:spPr bwMode="auto">
            <a:xfrm>
              <a:off x="960438" y="3989478"/>
              <a:ext cx="2590800" cy="39528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" name="Zaoblený obdĺžnik 5"/>
            <p:cNvSpPr>
              <a:spLocks noChangeArrowheads="1"/>
            </p:cNvSpPr>
            <p:nvPr/>
          </p:nvSpPr>
          <p:spPr bwMode="auto">
            <a:xfrm>
              <a:off x="1746612" y="2757488"/>
              <a:ext cx="1510100" cy="41296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Obdĺžnik 7"/>
            <p:cNvSpPr/>
            <p:nvPr/>
          </p:nvSpPr>
          <p:spPr>
            <a:xfrm>
              <a:off x="129495" y="2725767"/>
              <a:ext cx="5073650" cy="224676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sum1(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*a, </a:t>
              </a:r>
              <a:r>
                <a:rPr lang="en-US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n) {    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vys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0.0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 n;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 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vys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+= *(a +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vys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5" name="Skupina 14"/>
          <p:cNvGrpSpPr/>
          <p:nvPr/>
        </p:nvGrpSpPr>
        <p:grpSpPr>
          <a:xfrm>
            <a:off x="52388" y="5353050"/>
            <a:ext cx="5115965" cy="2099469"/>
            <a:chOff x="52388" y="5276850"/>
            <a:chExt cx="5115965" cy="209946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2388" y="5276850"/>
              <a:ext cx="4965700" cy="2099469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Zaoblený obdĺžnik 6"/>
            <p:cNvSpPr>
              <a:spLocks noChangeArrowheads="1"/>
            </p:cNvSpPr>
            <p:nvPr/>
          </p:nvSpPr>
          <p:spPr bwMode="auto">
            <a:xfrm>
              <a:off x="3046246" y="5698211"/>
              <a:ext cx="722312" cy="366445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" name="Zaoblený obdĺžnik 6"/>
            <p:cNvSpPr>
              <a:spLocks noChangeArrowheads="1"/>
            </p:cNvSpPr>
            <p:nvPr/>
          </p:nvSpPr>
          <p:spPr bwMode="auto">
            <a:xfrm>
              <a:off x="1893675" y="6307808"/>
              <a:ext cx="722312" cy="366445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" name="Zaoblený obdĺžnik 5"/>
            <p:cNvSpPr>
              <a:spLocks noChangeArrowheads="1"/>
            </p:cNvSpPr>
            <p:nvPr/>
          </p:nvSpPr>
          <p:spPr bwMode="auto">
            <a:xfrm>
              <a:off x="1722437" y="5363155"/>
              <a:ext cx="1769833" cy="41296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" name="Obdĺžnik 11"/>
            <p:cNvSpPr/>
            <p:nvPr/>
          </p:nvSpPr>
          <p:spPr>
            <a:xfrm>
              <a:off x="94703" y="5348489"/>
              <a:ext cx="5073650" cy="19389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sum2(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*a, </a:t>
              </a:r>
              <a:r>
                <a:rPr lang="en-US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n) {    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vys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0.0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*p;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(p = a; p &lt;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a+n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p++) 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vys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+= *p;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vys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8" name="Skupina 17"/>
          <p:cNvGrpSpPr/>
          <p:nvPr/>
        </p:nvGrpSpPr>
        <p:grpSpPr>
          <a:xfrm>
            <a:off x="5088597" y="2391145"/>
            <a:ext cx="5149435" cy="2165774"/>
            <a:chOff x="5057775" y="2141539"/>
            <a:chExt cx="5149435" cy="2165774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057775" y="2141539"/>
              <a:ext cx="4965700" cy="216577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Zaoblený obdĺžnik 5"/>
            <p:cNvSpPr>
              <a:spLocks noChangeArrowheads="1"/>
            </p:cNvSpPr>
            <p:nvPr/>
          </p:nvSpPr>
          <p:spPr bwMode="auto">
            <a:xfrm>
              <a:off x="6787197" y="2213639"/>
              <a:ext cx="1564640" cy="41296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>
              <a:off x="5133560" y="2213639"/>
              <a:ext cx="5073650" cy="19389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sum3(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*a, </a:t>
              </a:r>
              <a:r>
                <a:rPr lang="en-US" sz="2000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n) </a:t>
              </a:r>
              <a:r>
                <a:rPr lang="en-US" sz="2000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vys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0.0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 == 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a[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 + sum3(a+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n-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33" name="Skupina 32"/>
          <p:cNvGrpSpPr/>
          <p:nvPr/>
        </p:nvGrpSpPr>
        <p:grpSpPr>
          <a:xfrm>
            <a:off x="5107915" y="4675188"/>
            <a:ext cx="5041900" cy="2799984"/>
            <a:chOff x="5053013" y="4675188"/>
            <a:chExt cx="5041900" cy="2799984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5053013" y="5505450"/>
              <a:ext cx="4970462" cy="196972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5053013" y="4675188"/>
              <a:ext cx="5041900" cy="8302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Je možné spočítať ľubovoľný platný podinterval poľa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:</a:t>
              </a:r>
              <a:endPara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Obdĺžnik 31"/>
            <p:cNvSpPr/>
            <p:nvPr/>
          </p:nvSpPr>
          <p:spPr>
            <a:xfrm>
              <a:off x="5099116" y="5536180"/>
              <a:ext cx="482033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x[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8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 = {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5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6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7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s0_7 = sum0(&amp;x[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 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7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 </a:t>
              </a:r>
            </a:p>
            <a:p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s1_6 = sum1(&amp;x[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 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6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 </a:t>
              </a:r>
            </a:p>
            <a:p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s2_3 = sum2(&amp;x[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 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 </a:t>
              </a:r>
            </a:p>
            <a:p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s0_5 = sum3(x, 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5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000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s3_2 = sum0(x+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2000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2000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Vrátenie hod</a:t>
            </a:r>
            <a:r>
              <a:rPr lang="en-US" altLang="sk-SK" dirty="0" smtClean="0"/>
              <a:t>n</a:t>
            </a:r>
            <a:r>
              <a:rPr lang="sk-SK" altLang="sk-SK" dirty="0" err="1" smtClean="0"/>
              <a:t>oty</a:t>
            </a:r>
            <a:r>
              <a:rPr lang="sk-SK" altLang="sk-SK" dirty="0" smtClean="0"/>
              <a:t> z funkcie cez argument - volanie odkazom</a:t>
            </a:r>
            <a:endParaRPr lang="en-US" altLang="sk-SK" dirty="0" smtClean="0"/>
          </a:p>
        </p:txBody>
      </p:sp>
      <p:sp>
        <p:nvSpPr>
          <p:cNvPr id="224260" name="Line 4"/>
          <p:cNvSpPr>
            <a:spLocks noChangeShapeType="1"/>
          </p:cNvSpPr>
          <p:nvPr/>
        </p:nvSpPr>
        <p:spPr bwMode="auto">
          <a:xfrm>
            <a:off x="5661025" y="4418013"/>
            <a:ext cx="3175" cy="199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>
            <a:spAutoFit/>
          </a:bodyPr>
          <a:lstStyle/>
          <a:p>
            <a:endParaRPr lang="sk-SK"/>
          </a:p>
        </p:txBody>
      </p:sp>
      <p:sp>
        <p:nvSpPr>
          <p:cNvPr id="224261" name="Line 5"/>
          <p:cNvSpPr>
            <a:spLocks noChangeShapeType="1"/>
          </p:cNvSpPr>
          <p:nvPr/>
        </p:nvSpPr>
        <p:spPr bwMode="auto">
          <a:xfrm>
            <a:off x="4321175" y="4405313"/>
            <a:ext cx="0" cy="197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>
            <a:spAutoFit/>
          </a:bodyPr>
          <a:lstStyle/>
          <a:p>
            <a:endParaRPr lang="sk-SK"/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flipH="1">
            <a:off x="4321175" y="6484938"/>
            <a:ext cx="4763" cy="750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>
            <a:spAutoFit/>
          </a:bodyPr>
          <a:lstStyle/>
          <a:p>
            <a:endParaRPr lang="sk-SK"/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4319588" y="2098675"/>
            <a:ext cx="0" cy="2330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>
            <a:spAutoFit/>
          </a:bodyPr>
          <a:lstStyle/>
          <a:p>
            <a:endParaRPr lang="sk-SK"/>
          </a:p>
        </p:txBody>
      </p:sp>
      <p:sp>
        <p:nvSpPr>
          <p:cNvPr id="101383" name="AutoShape 17"/>
          <p:cNvSpPr>
            <a:spLocks noChangeArrowheads="1"/>
          </p:cNvSpPr>
          <p:nvPr/>
        </p:nvSpPr>
        <p:spPr bwMode="auto">
          <a:xfrm>
            <a:off x="165100" y="2151063"/>
            <a:ext cx="407988" cy="579437"/>
          </a:xfrm>
          <a:prstGeom prst="downArrow">
            <a:avLst>
              <a:gd name="adj1" fmla="val 50000"/>
              <a:gd name="adj2" fmla="val 517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sk-SK" altLang="sk-SK" sz="2400" b="0">
              <a:solidFill>
                <a:srgbClr val="000000"/>
              </a:solidFill>
            </a:endParaRPr>
          </a:p>
        </p:txBody>
      </p:sp>
      <p:sp>
        <p:nvSpPr>
          <p:cNvPr id="101384" name="Text Box 20"/>
          <p:cNvSpPr txBox="1">
            <a:spLocks noChangeArrowheads="1"/>
          </p:cNvSpPr>
          <p:nvPr/>
        </p:nvSpPr>
        <p:spPr bwMode="auto">
          <a:xfrm>
            <a:off x="8380413" y="6719888"/>
            <a:ext cx="14589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</a:rPr>
              <a:t>zásobník</a:t>
            </a:r>
            <a:endParaRPr lang="en-US" altLang="sk-SK" sz="2400" b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31875" y="1790700"/>
            <a:ext cx="3413125" cy="850900"/>
            <a:chOff x="1032645" y="1866904"/>
            <a:chExt cx="3412827" cy="851414"/>
          </a:xfrm>
        </p:grpSpPr>
        <p:sp>
          <p:nvSpPr>
            <p:cNvPr id="101421" name="Text Box 6"/>
            <p:cNvSpPr txBox="1">
              <a:spLocks noChangeArrowheads="1"/>
            </p:cNvSpPr>
            <p:nvPr/>
          </p:nvSpPr>
          <p:spPr bwMode="auto">
            <a:xfrm>
              <a:off x="1032645" y="1866904"/>
              <a:ext cx="3151009" cy="851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400" b="0">
                  <a:solidFill>
                    <a:srgbClr val="000000"/>
                  </a:solidFill>
                </a:rPr>
                <a:t>spustenie programu, 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400" b="0">
                  <a:solidFill>
                    <a:srgbClr val="000000"/>
                  </a:solidFill>
                </a:rPr>
                <a:t>volanie </a:t>
              </a:r>
              <a:r>
                <a:rPr lang="sk-SK" altLang="sk-SK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main()</a:t>
              </a:r>
              <a:endParaRPr lang="en-US" altLang="sk-SK" sz="24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1422" name="Oval 26"/>
            <p:cNvSpPr>
              <a:spLocks noChangeArrowheads="1"/>
            </p:cNvSpPr>
            <p:nvPr/>
          </p:nvSpPr>
          <p:spPr bwMode="auto">
            <a:xfrm>
              <a:off x="4165776" y="1906815"/>
              <a:ext cx="279696" cy="32100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sk-SK" altLang="sk-SK" sz="2400" b="0">
                <a:solidFill>
                  <a:srgbClr val="000000"/>
                </a:solidFill>
              </a:endParaRPr>
            </a:p>
          </p:txBody>
        </p:sp>
      </p:grpSp>
      <p:sp>
        <p:nvSpPr>
          <p:cNvPr id="110624" name="Text Box 9"/>
          <p:cNvSpPr txBox="1">
            <a:spLocks noChangeArrowheads="1"/>
          </p:cNvSpPr>
          <p:nvPr/>
        </p:nvSpPr>
        <p:spPr bwMode="auto">
          <a:xfrm>
            <a:off x="5997575" y="6221413"/>
            <a:ext cx="17637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</a:rPr>
              <a:t>koniec 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</a:rPr>
              <a:t>A()</a:t>
            </a:r>
            <a:endParaRPr lang="en-US" altLang="sk-SK" sz="2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1387" name="Line 34"/>
          <p:cNvSpPr>
            <a:spLocks noChangeShapeType="1"/>
          </p:cNvSpPr>
          <p:nvPr/>
        </p:nvSpPr>
        <p:spPr bwMode="auto">
          <a:xfrm>
            <a:off x="9720263" y="4071938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/>
          <a:p>
            <a:endParaRPr lang="sk-SK"/>
          </a:p>
        </p:txBody>
      </p:sp>
      <p:sp>
        <p:nvSpPr>
          <p:cNvPr id="101388" name="Line 35"/>
          <p:cNvSpPr>
            <a:spLocks noChangeShapeType="1"/>
          </p:cNvSpPr>
          <p:nvPr/>
        </p:nvSpPr>
        <p:spPr bwMode="auto">
          <a:xfrm>
            <a:off x="9050338" y="4084638"/>
            <a:ext cx="0" cy="243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/>
          <a:p>
            <a:endParaRPr lang="sk-SK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143125" y="4283075"/>
            <a:ext cx="2319338" cy="476250"/>
            <a:chOff x="2143126" y="4358774"/>
            <a:chExt cx="2320040" cy="476587"/>
          </a:xfrm>
        </p:grpSpPr>
        <p:sp>
          <p:nvSpPr>
            <p:cNvPr id="101419" name="Text Box 11"/>
            <p:cNvSpPr txBox="1">
              <a:spLocks noChangeArrowheads="1"/>
            </p:cNvSpPr>
            <p:nvPr/>
          </p:nvSpPr>
          <p:spPr bwMode="auto">
            <a:xfrm>
              <a:off x="2143126" y="4358774"/>
              <a:ext cx="1851584" cy="476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400" b="0">
                  <a:solidFill>
                    <a:srgbClr val="000000"/>
                  </a:solidFill>
                </a:rPr>
                <a:t>volanie </a:t>
              </a:r>
              <a:r>
                <a:rPr lang="sk-SK" altLang="sk-SK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A()</a:t>
              </a:r>
              <a:endParaRPr lang="en-US" altLang="sk-SK" sz="24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1420" name="Oval 26"/>
            <p:cNvSpPr>
              <a:spLocks noChangeArrowheads="1"/>
            </p:cNvSpPr>
            <p:nvPr/>
          </p:nvSpPr>
          <p:spPr bwMode="auto">
            <a:xfrm>
              <a:off x="4183470" y="4393798"/>
              <a:ext cx="279696" cy="32100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sk-SK" altLang="sk-SK" sz="24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325938" y="4283075"/>
            <a:ext cx="3714750" cy="496888"/>
            <a:chOff x="4325939" y="4359278"/>
            <a:chExt cx="3713955" cy="496185"/>
          </a:xfrm>
        </p:grpSpPr>
        <p:sp>
          <p:nvSpPr>
            <p:cNvPr id="101416" name="Line 12"/>
            <p:cNvSpPr>
              <a:spLocks noChangeShapeType="1"/>
            </p:cNvSpPr>
            <p:nvPr/>
          </p:nvSpPr>
          <p:spPr bwMode="auto">
            <a:xfrm>
              <a:off x="4325939" y="4489453"/>
              <a:ext cx="1211262" cy="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54" tIns="50676" rIns="101354" bIns="50676">
              <a:spAutoFit/>
            </a:bodyPr>
            <a:lstStyle/>
            <a:p>
              <a:endParaRPr lang="sk-SK"/>
            </a:p>
          </p:txBody>
        </p:sp>
        <p:sp>
          <p:nvSpPr>
            <p:cNvPr id="101417" name="Text Box 7"/>
            <p:cNvSpPr txBox="1">
              <a:spLocks noChangeArrowheads="1"/>
            </p:cNvSpPr>
            <p:nvPr/>
          </p:nvSpPr>
          <p:spPr bwMode="auto">
            <a:xfrm>
              <a:off x="5870710" y="4393798"/>
              <a:ext cx="21691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sk-SK" sz="2400" b="0">
                  <a:solidFill>
                    <a:srgbClr val="000000"/>
                  </a:solidFill>
                </a:rPr>
                <a:t>vola</a:t>
              </a:r>
              <a:r>
                <a:rPr lang="sk-SK" altLang="sk-SK" sz="2400" b="0">
                  <a:solidFill>
                    <a:srgbClr val="000000"/>
                  </a:solidFill>
                </a:rPr>
                <a:t>nie </a:t>
              </a:r>
              <a:r>
                <a:rPr lang="sk-SK" altLang="sk-SK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A(</a:t>
              </a:r>
              <a:r>
                <a:rPr lang="en-US" altLang="sk-SK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&amp;x</a:t>
              </a:r>
              <a:r>
                <a:rPr lang="sk-SK" altLang="sk-SK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)</a:t>
              </a:r>
              <a:endParaRPr lang="en-US" altLang="sk-SK" sz="24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1418" name="Oval 26"/>
            <p:cNvSpPr>
              <a:spLocks noChangeArrowheads="1"/>
            </p:cNvSpPr>
            <p:nvPr/>
          </p:nvSpPr>
          <p:spPr bwMode="auto">
            <a:xfrm>
              <a:off x="5516588" y="4359278"/>
              <a:ext cx="279696" cy="32100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sk-SK" altLang="sk-SK" sz="24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352550" y="6157913"/>
            <a:ext cx="4305300" cy="476250"/>
            <a:chOff x="1352871" y="6233319"/>
            <a:chExt cx="4304979" cy="476586"/>
          </a:xfrm>
        </p:grpSpPr>
        <p:sp>
          <p:nvSpPr>
            <p:cNvPr id="101413" name="Line 13"/>
            <p:cNvSpPr>
              <a:spLocks noChangeShapeType="1"/>
            </p:cNvSpPr>
            <p:nvPr/>
          </p:nvSpPr>
          <p:spPr bwMode="auto">
            <a:xfrm flipH="1" flipV="1">
              <a:off x="4470400" y="6473825"/>
              <a:ext cx="1187450" cy="15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54" tIns="50676" rIns="101354" bIns="50676">
              <a:spAutoFit/>
            </a:bodyPr>
            <a:lstStyle/>
            <a:p>
              <a:endParaRPr lang="sk-SK"/>
            </a:p>
          </p:txBody>
        </p:sp>
        <p:sp>
          <p:nvSpPr>
            <p:cNvPr id="101414" name="Text Box 8"/>
            <p:cNvSpPr txBox="1">
              <a:spLocks noChangeArrowheads="1"/>
            </p:cNvSpPr>
            <p:nvPr/>
          </p:nvSpPr>
          <p:spPr bwMode="auto">
            <a:xfrm>
              <a:off x="1352871" y="6233319"/>
              <a:ext cx="2731766" cy="476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400" b="0">
                  <a:solidFill>
                    <a:srgbClr val="000000"/>
                  </a:solidFill>
                </a:rPr>
                <a:t>návrat do </a:t>
              </a:r>
              <a:r>
                <a:rPr lang="sk-SK" altLang="sk-SK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main()</a:t>
              </a:r>
              <a:endParaRPr lang="en-US" altLang="sk-SK" sz="24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1415" name="Oval 26"/>
            <p:cNvSpPr>
              <a:spLocks noChangeArrowheads="1"/>
            </p:cNvSpPr>
            <p:nvPr/>
          </p:nvSpPr>
          <p:spPr bwMode="auto">
            <a:xfrm>
              <a:off x="4183470" y="6292219"/>
              <a:ext cx="279696" cy="32100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sk-SK" altLang="sk-SK" sz="2400" b="0">
                <a:solidFill>
                  <a:srgbClr val="000000"/>
                </a:solidFill>
              </a:endParaRPr>
            </a:p>
          </p:txBody>
        </p:sp>
      </p:grp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5530850" y="6275388"/>
            <a:ext cx="279400" cy="320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sk-SK" altLang="sk-SK" sz="2400" b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14325" y="7051675"/>
            <a:ext cx="4151313" cy="477838"/>
            <a:chOff x="314119" y="6918323"/>
            <a:chExt cx="4151668" cy="476799"/>
          </a:xfrm>
        </p:grpSpPr>
        <p:sp>
          <p:nvSpPr>
            <p:cNvPr id="101411" name="Text Box 10"/>
            <p:cNvSpPr txBox="1">
              <a:spLocks noChangeArrowheads="1"/>
            </p:cNvSpPr>
            <p:nvPr/>
          </p:nvSpPr>
          <p:spPr bwMode="auto">
            <a:xfrm>
              <a:off x="314119" y="6918323"/>
              <a:ext cx="3846718" cy="476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400" b="0">
                  <a:solidFill>
                    <a:srgbClr val="000000"/>
                  </a:solidFill>
                </a:rPr>
                <a:t>koniec programu, </a:t>
              </a:r>
              <a:r>
                <a:rPr lang="sk-SK" altLang="sk-SK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main()</a:t>
              </a:r>
              <a:endParaRPr lang="en-US" altLang="sk-SK" sz="24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1412" name="Oval 26"/>
            <p:cNvSpPr>
              <a:spLocks noChangeArrowheads="1"/>
            </p:cNvSpPr>
            <p:nvPr/>
          </p:nvSpPr>
          <p:spPr bwMode="auto">
            <a:xfrm>
              <a:off x="4186091" y="6997915"/>
              <a:ext cx="279696" cy="32100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sk-SK" altLang="sk-SK" sz="2400" b="0">
                <a:solidFill>
                  <a:srgbClr val="000000"/>
                </a:solidFill>
              </a:endParaRPr>
            </a:p>
          </p:txBody>
        </p:sp>
      </p:grp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4406900" y="2493963"/>
            <a:ext cx="13096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 x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4449763" y="3203575"/>
            <a:ext cx="13112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5821363" y="5157788"/>
            <a:ext cx="1495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altLang="sk-SK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4421188" y="6684963"/>
            <a:ext cx="3419475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sk-SK" sz="2400" b="0">
                <a:solidFill>
                  <a:srgbClr val="000000"/>
                </a:solidFill>
              </a:rPr>
              <a:t> </a:t>
            </a:r>
            <a:r>
              <a:rPr lang="sk-SK" altLang="sk-SK" sz="2400" b="0">
                <a:solidFill>
                  <a:srgbClr val="000000"/>
                </a:solidFill>
              </a:rPr>
              <a:t>zmenilo</a:t>
            </a:r>
            <a:r>
              <a:rPr lang="en-US" altLang="sk-SK" sz="2400" b="0">
                <a:solidFill>
                  <a:srgbClr val="000000"/>
                </a:solidFill>
              </a:rPr>
              <a:t> hodnotu na </a:t>
            </a:r>
            <a:r>
              <a:rPr lang="en-US" altLang="sk-SK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1398" name="Rectangle 37"/>
          <p:cNvSpPr>
            <a:spLocks noChangeArrowheads="1"/>
          </p:cNvSpPr>
          <p:nvPr/>
        </p:nvSpPr>
        <p:spPr bwMode="auto">
          <a:xfrm>
            <a:off x="7551738" y="2620963"/>
            <a:ext cx="2233612" cy="4778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sk-SK" altLang="sk-SK" sz="2400" b="0">
              <a:solidFill>
                <a:srgbClr val="000000"/>
              </a:solidFill>
            </a:endParaRPr>
          </a:p>
        </p:txBody>
      </p:sp>
      <p:sp>
        <p:nvSpPr>
          <p:cNvPr id="101399" name="Text Box 40"/>
          <p:cNvSpPr txBox="1">
            <a:spLocks noChangeArrowheads="1"/>
          </p:cNvSpPr>
          <p:nvPr/>
        </p:nvSpPr>
        <p:spPr bwMode="auto">
          <a:xfrm>
            <a:off x="7507288" y="1714500"/>
            <a:ext cx="21002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</a:rPr>
              <a:t>dátová oblasť</a:t>
            </a:r>
            <a:endParaRPr lang="en-US" altLang="sk-SK" sz="2400" b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446963" y="2162175"/>
            <a:ext cx="2027237" cy="933450"/>
            <a:chOff x="7446966" y="2162234"/>
            <a:chExt cx="2027237" cy="932905"/>
          </a:xfrm>
        </p:grpSpPr>
        <p:sp>
          <p:nvSpPr>
            <p:cNvPr id="101408" name="Rectangle 38"/>
            <p:cNvSpPr>
              <a:spLocks noChangeArrowheads="1"/>
            </p:cNvSpPr>
            <p:nvPr/>
          </p:nvSpPr>
          <p:spPr bwMode="auto">
            <a:xfrm>
              <a:off x="8959461" y="2162234"/>
              <a:ext cx="514742" cy="4767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sk-SK" altLang="sk-SK" sz="2400" b="0">
                <a:solidFill>
                  <a:srgbClr val="000000"/>
                </a:solidFill>
              </a:endParaRPr>
            </a:p>
          </p:txBody>
        </p:sp>
        <p:sp>
          <p:nvSpPr>
            <p:cNvPr id="101409" name="Text Box 44"/>
            <p:cNvSpPr txBox="1">
              <a:spLocks noChangeArrowheads="1"/>
            </p:cNvSpPr>
            <p:nvPr/>
          </p:nvSpPr>
          <p:spPr bwMode="auto">
            <a:xfrm>
              <a:off x="7446966" y="2207999"/>
              <a:ext cx="2018423" cy="442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200" b="0">
                  <a:solidFill>
                    <a:srgbClr val="000000"/>
                  </a:solidFill>
                </a:rPr>
                <a:t>adresa:       15</a:t>
              </a:r>
              <a:endParaRPr lang="en-US" altLang="sk-SK" sz="2200" b="0">
                <a:solidFill>
                  <a:srgbClr val="000000"/>
                </a:solidFill>
              </a:endParaRPr>
            </a:p>
          </p:txBody>
        </p:sp>
        <p:sp>
          <p:nvSpPr>
            <p:cNvPr id="101410" name="Rectangle 39"/>
            <p:cNvSpPr>
              <a:spLocks noChangeArrowheads="1"/>
            </p:cNvSpPr>
            <p:nvPr/>
          </p:nvSpPr>
          <p:spPr bwMode="auto">
            <a:xfrm>
              <a:off x="8959850" y="2618280"/>
              <a:ext cx="514350" cy="4768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54" tIns="50676" rIns="101354" bIns="50676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sk-SK" sz="2400" b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9036050" y="2636838"/>
            <a:ext cx="3746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sk-SK" sz="2400" b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1" name="Rectangle 45"/>
          <p:cNvSpPr>
            <a:spLocks noChangeArrowheads="1"/>
          </p:cNvSpPr>
          <p:nvPr/>
        </p:nvSpPr>
        <p:spPr bwMode="auto">
          <a:xfrm>
            <a:off x="8951913" y="2611438"/>
            <a:ext cx="514350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</a:rPr>
              <a:t>4</a:t>
            </a:r>
            <a:endParaRPr lang="en-US" altLang="sk-SK" sz="2400" b="0">
              <a:solidFill>
                <a:srgbClr val="000000"/>
              </a:solidFill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9099550" y="5954713"/>
            <a:ext cx="574675" cy="450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k-SK" altLang="sk-SK" sz="2200" b="0">
                <a:solidFill>
                  <a:srgbClr val="000000"/>
                </a:solidFill>
              </a:rPr>
              <a:t>15</a:t>
            </a:r>
            <a:endParaRPr lang="en-US" altLang="sk-SK" sz="2200" b="0">
              <a:solidFill>
                <a:srgbClr val="000000"/>
              </a:solidFill>
            </a:endParaRPr>
          </a:p>
        </p:txBody>
      </p:sp>
      <p:sp>
        <p:nvSpPr>
          <p:cNvPr id="101404" name="Line 32"/>
          <p:cNvSpPr>
            <a:spLocks noChangeShapeType="1"/>
          </p:cNvSpPr>
          <p:nvPr/>
        </p:nvSpPr>
        <p:spPr bwMode="auto">
          <a:xfrm flipH="1">
            <a:off x="9045575" y="6510338"/>
            <a:ext cx="676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/>
          <a:p>
            <a:endParaRPr lang="sk-SK"/>
          </a:p>
        </p:txBody>
      </p:sp>
      <p:grpSp>
        <p:nvGrpSpPr>
          <p:cNvPr id="64" name="Group 34"/>
          <p:cNvGrpSpPr>
            <a:grpSpLocks/>
          </p:cNvGrpSpPr>
          <p:nvPr/>
        </p:nvGrpSpPr>
        <p:grpSpPr bwMode="auto">
          <a:xfrm>
            <a:off x="8964613" y="6005513"/>
            <a:ext cx="866775" cy="415925"/>
            <a:chOff x="5101" y="3498"/>
            <a:chExt cx="492" cy="501"/>
          </a:xfrm>
        </p:grpSpPr>
        <p:sp>
          <p:nvSpPr>
            <p:cNvPr id="101406" name="Line 35"/>
            <p:cNvSpPr>
              <a:spLocks noChangeShapeType="1"/>
            </p:cNvSpPr>
            <p:nvPr/>
          </p:nvSpPr>
          <p:spPr bwMode="auto">
            <a:xfrm>
              <a:off x="5101" y="3498"/>
              <a:ext cx="492" cy="5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sk-SK"/>
            </a:p>
          </p:txBody>
        </p:sp>
        <p:sp>
          <p:nvSpPr>
            <p:cNvPr id="101407" name="Line 36"/>
            <p:cNvSpPr>
              <a:spLocks noChangeShapeType="1"/>
            </p:cNvSpPr>
            <p:nvPr/>
          </p:nvSpPr>
          <p:spPr bwMode="auto">
            <a:xfrm flipV="1">
              <a:off x="5105" y="3510"/>
              <a:ext cx="459" cy="4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sk-SK"/>
            </a:p>
          </p:txBody>
        </p:sp>
      </p:grpSp>
      <p:sp>
        <p:nvSpPr>
          <p:cNvPr id="47" name="Zaoblený obdĺžnik 4"/>
          <p:cNvSpPr>
            <a:spLocks noChangeArrowheads="1"/>
          </p:cNvSpPr>
          <p:nvPr/>
        </p:nvSpPr>
        <p:spPr bwMode="auto">
          <a:xfrm>
            <a:off x="212136" y="47589"/>
            <a:ext cx="7549152" cy="122753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4" grpId="0"/>
      <p:bldP spid="50" grpId="0" animBg="1"/>
      <p:bldP spid="54" grpId="0"/>
      <p:bldP spid="55" grpId="0"/>
      <p:bldP spid="56" grpId="0"/>
      <p:bldP spid="59" grpId="0"/>
      <p:bldP spid="67" grpId="0"/>
      <p:bldP spid="61" grpId="0" animBg="1" autoUpdateAnimBg="0"/>
      <p:bldP spid="6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288" y="6746875"/>
            <a:ext cx="7337425" cy="590550"/>
          </a:xfrm>
        </p:spPr>
        <p:txBody>
          <a:bodyPr/>
          <a:lstStyle/>
          <a:p>
            <a:pPr marL="377731" indent="-377731">
              <a:defRPr/>
            </a:pPr>
            <a:r>
              <a:rPr lang="sk-SK" altLang="sk-SK" sz="3099"/>
              <a:t>volanie funkcie:</a:t>
            </a:r>
            <a:r>
              <a:rPr lang="en-US" altLang="sk-SK" sz="3099"/>
              <a:t> </a:t>
            </a:r>
            <a:r>
              <a:rPr lang="sk-SK" altLang="sk-SK" sz="3099" b="1">
                <a:latin typeface="Courier New" panose="02070309020205020404" pitchFamily="49" charset="0"/>
              </a:rPr>
              <a:t>vymen(</a:t>
            </a:r>
            <a:r>
              <a:rPr lang="en-US" altLang="sk-SK" sz="3099" b="1">
                <a:latin typeface="Courier New" panose="02070309020205020404" pitchFamily="49" charset="0"/>
              </a:rPr>
              <a:t>&amp;</a:t>
            </a:r>
            <a:r>
              <a:rPr lang="sk-SK" altLang="sk-SK" sz="3099" b="1">
                <a:latin typeface="Courier New" panose="02070309020205020404" pitchFamily="49" charset="0"/>
              </a:rPr>
              <a:t>i, </a:t>
            </a:r>
            <a:r>
              <a:rPr lang="en-US" altLang="sk-SK" sz="3099" b="1">
                <a:latin typeface="Courier New" panose="02070309020205020404" pitchFamily="49" charset="0"/>
              </a:rPr>
              <a:t>&amp;</a:t>
            </a:r>
            <a:r>
              <a:rPr lang="sk-SK" altLang="sk-SK" sz="3099" b="1">
                <a:latin typeface="Courier New" panose="02070309020205020404" pitchFamily="49" charset="0"/>
              </a:rPr>
              <a:t>j)</a:t>
            </a:r>
            <a:endParaRPr lang="en-US" altLang="sk-SK" sz="3099" b="1">
              <a:latin typeface="Courier New" panose="02070309020205020404" pitchFamily="49" charset="0"/>
            </a:endParaRP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sk-SK" sz="3984" dirty="0" err="1" smtClean="0"/>
              <a:t>Pr</a:t>
            </a:r>
            <a:r>
              <a:rPr lang="sk-SK" altLang="sk-SK" sz="3984" dirty="0" err="1" smtClean="0"/>
              <a:t>íklad</a:t>
            </a:r>
            <a:r>
              <a:rPr lang="sk-SK" altLang="sk-SK" sz="3984" dirty="0" smtClean="0"/>
              <a:t> funkcie: výmena hodnôt premenných</a:t>
            </a:r>
            <a:endParaRPr lang="en-US" altLang="sk-SK" sz="3984" dirty="0" smtClean="0"/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44488" y="2879457"/>
            <a:ext cx="7016749" cy="32014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011966">
              <a:spcBef>
                <a:spcPct val="0"/>
              </a:spcBef>
              <a:buFontTx/>
              <a:buNone/>
              <a:defRPr/>
            </a:pPr>
            <a:endParaRPr lang="sk-SK" altLang="sk-SK" sz="2656" b="0" smtClean="0">
              <a:solidFill>
                <a:srgbClr val="000000"/>
              </a:solidFill>
            </a:endParaRPr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344488" y="2987675"/>
            <a:ext cx="6864350" cy="305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fr-F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vymen(</a:t>
            </a:r>
            <a:r>
              <a:rPr lang="fr-F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*p_x, </a:t>
            </a:r>
            <a:r>
              <a:rPr lang="fr-F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*p_y) {</a:t>
            </a:r>
          </a:p>
          <a:p>
            <a:pPr>
              <a:buNone/>
            </a:pPr>
            <a:r>
              <a:rPr lang="fr-F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pom;</a:t>
            </a:r>
          </a:p>
          <a:p>
            <a:pPr>
              <a:buNone/>
            </a:pPr>
            <a:r>
              <a:rPr lang="fr-F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sz="24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pom = *p_x;</a:t>
            </a:r>
          </a:p>
          <a:p>
            <a:pPr>
              <a:buNone/>
            </a:pPr>
            <a:r>
              <a:rPr lang="fr-F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*p_x = *p_y;</a:t>
            </a:r>
          </a:p>
          <a:p>
            <a:pPr>
              <a:buNone/>
            </a:pPr>
            <a:r>
              <a:rPr lang="fr-F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*p_y = pom;</a:t>
            </a:r>
          </a:p>
          <a:p>
            <a:pPr>
              <a:buNone/>
            </a:pPr>
            <a:r>
              <a:rPr lang="fr-FR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</p:txBody>
      </p:sp>
      <p:sp>
        <p:nvSpPr>
          <p:cNvPr id="12" name="Rounded Rectangle 1"/>
          <p:cNvSpPr>
            <a:spLocks noChangeArrowheads="1"/>
          </p:cNvSpPr>
          <p:nvPr/>
        </p:nvSpPr>
        <p:spPr bwMode="auto">
          <a:xfrm>
            <a:off x="6682822" y="6735762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03p03A.cpp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03199" y="1601788"/>
            <a:ext cx="9977438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sz="2400" b="0" kern="0" dirty="0" smtClean="0"/>
              <a:t>Výmena hodnôt premenných: treba použiť </a:t>
            </a:r>
            <a:r>
              <a:rPr lang="sk-SK" altLang="sk-SK" sz="2400" b="0" kern="0" dirty="0" smtClean="0">
                <a:solidFill>
                  <a:srgbClr val="FF0000"/>
                </a:solidFill>
              </a:rPr>
              <a:t>ukazovateľ </a:t>
            </a:r>
            <a:r>
              <a:rPr lang="sk-SK" altLang="sk-SK" sz="2400" b="0" kern="0" dirty="0" smtClean="0"/>
              <a:t>(aby sa zmena prejavila aj po skončení funkcie)</a:t>
            </a:r>
            <a:endParaRPr lang="sk-SK" altLang="sk-SK" sz="2400" kern="0" dirty="0">
              <a:latin typeface="Courier New" panose="02070309020205020404" pitchFamily="49" charset="0"/>
            </a:endParaRPr>
          </a:p>
        </p:txBody>
      </p:sp>
      <p:sp>
        <p:nvSpPr>
          <p:cNvPr id="8" name="Zaoblený obdĺžnik 4"/>
          <p:cNvSpPr>
            <a:spLocks noChangeArrowheads="1"/>
          </p:cNvSpPr>
          <p:nvPr/>
        </p:nvSpPr>
        <p:spPr bwMode="auto">
          <a:xfrm>
            <a:off x="2255837" y="2996567"/>
            <a:ext cx="31242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5"/>
          <p:cNvSpPr>
            <a:spLocks noChangeArrowheads="1"/>
          </p:cNvSpPr>
          <p:nvPr/>
        </p:nvSpPr>
        <p:spPr bwMode="auto">
          <a:xfrm>
            <a:off x="422276" y="3528177"/>
            <a:ext cx="7232490" cy="285754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891" name="Text Box 26"/>
          <p:cNvSpPr txBox="1">
            <a:spLocks noChangeArrowheads="1"/>
          </p:cNvSpPr>
          <p:nvPr/>
        </p:nvSpPr>
        <p:spPr bwMode="auto">
          <a:xfrm>
            <a:off x="592138" y="3698040"/>
            <a:ext cx="7105650" cy="268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s-ES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b="0" dirty="0">
                <a:solidFill>
                  <a:srgbClr val="000000"/>
                </a:solidFill>
                <a:latin typeface="Consolas" panose="020B0609020204030204" pitchFamily="49" charset="0"/>
              </a:rPr>
              <a:t> vymen(</a:t>
            </a:r>
            <a:r>
              <a:rPr lang="es-ES" b="0" dirty="0">
                <a:solidFill>
                  <a:srgbClr val="FF0000"/>
                </a:solidFill>
                <a:latin typeface="Consolas" panose="020B0609020204030204" pitchFamily="49" charset="0"/>
              </a:rPr>
              <a:t>void **p_x, void **p_y</a:t>
            </a:r>
            <a:r>
              <a:rPr lang="es-ES" b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E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b="0" dirty="0">
                <a:solidFill>
                  <a:srgbClr val="000000"/>
                </a:solidFill>
                <a:latin typeface="Consolas" panose="020B0609020204030204" pitchFamily="49" charset="0"/>
              </a:rPr>
              <a:t> *p;</a:t>
            </a:r>
          </a:p>
          <a:p>
            <a:r>
              <a:rPr lang="es-E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E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p = *p_x;</a:t>
            </a:r>
          </a:p>
          <a:p>
            <a:r>
              <a:rPr lang="es-E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*p_x = *p_y;</a:t>
            </a:r>
          </a:p>
          <a:p>
            <a:r>
              <a:rPr lang="es-E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*p_y = p;</a:t>
            </a:r>
          </a:p>
          <a:p>
            <a:r>
              <a:rPr lang="es-ES" b="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</p:txBody>
      </p:sp>
      <p:grpSp>
        <p:nvGrpSpPr>
          <p:cNvPr id="31797" name="Group 53"/>
          <p:cNvGrpSpPr>
            <a:grpSpLocks/>
          </p:cNvGrpSpPr>
          <p:nvPr/>
        </p:nvGrpSpPr>
        <p:grpSpPr bwMode="auto">
          <a:xfrm>
            <a:off x="4567238" y="4002088"/>
            <a:ext cx="5583237" cy="3457575"/>
            <a:chOff x="2616" y="2016"/>
            <a:chExt cx="3168" cy="2208"/>
          </a:xfrm>
        </p:grpSpPr>
        <p:sp>
          <p:nvSpPr>
            <p:cNvPr id="37899" name="AutoShape 51"/>
            <p:cNvSpPr>
              <a:spLocks noChangeArrowheads="1"/>
            </p:cNvSpPr>
            <p:nvPr/>
          </p:nvSpPr>
          <p:spPr bwMode="auto">
            <a:xfrm>
              <a:off x="4440" y="2016"/>
              <a:ext cx="1200" cy="336"/>
            </a:xfrm>
            <a:prstGeom prst="wedgeRoundRectCallout">
              <a:avLst>
                <a:gd name="adj1" fmla="val -64083"/>
                <a:gd name="adj2" fmla="val 10387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31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pre </a:t>
              </a:r>
              <a:r>
                <a:rPr kumimoji="0" lang="en-US" altLang="sk-SK" sz="31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int</a:t>
              </a:r>
              <a:r>
                <a:rPr kumimoji="0" lang="sk-SK" altLang="sk-SK" sz="31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*</a:t>
              </a:r>
              <a:endParaRPr kumimoji="0" lang="en-US" altLang="sk-SK" sz="3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00" name="Rectangle 30"/>
            <p:cNvSpPr>
              <a:spLocks noChangeArrowheads="1"/>
            </p:cNvSpPr>
            <p:nvPr/>
          </p:nvSpPr>
          <p:spPr bwMode="auto">
            <a:xfrm>
              <a:off x="2616" y="2544"/>
              <a:ext cx="3048" cy="16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01" name="Text Box 31"/>
            <p:cNvSpPr txBox="1">
              <a:spLocks noChangeArrowheads="1"/>
            </p:cNvSpPr>
            <p:nvPr/>
          </p:nvSpPr>
          <p:spPr bwMode="auto">
            <a:xfrm>
              <a:off x="2736" y="2640"/>
              <a:ext cx="3048" cy="1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sk-SK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i = </a:t>
              </a:r>
              <a:r>
                <a:rPr lang="sk-SK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*</a:t>
              </a:r>
              <a:r>
                <a:rPr lang="sk-SK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p_i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&amp;i,</a:t>
              </a:r>
            </a:p>
            <a:p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sk-SK" b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j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sk-SK" b="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*</a:t>
              </a:r>
              <a:r>
                <a:rPr lang="sk-SK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p_j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&amp;j;</a:t>
              </a:r>
            </a:p>
            <a:p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sk-SK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vymen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((</a:t>
              </a:r>
              <a:r>
                <a:rPr lang="sk-SK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**) &amp;</a:t>
              </a:r>
              <a:r>
                <a:rPr lang="sk-SK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p_i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</a:p>
            <a:p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(</a:t>
              </a:r>
              <a:r>
                <a:rPr lang="sk-SK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**) &amp;</a:t>
              </a:r>
              <a:r>
                <a:rPr lang="sk-SK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p_j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</p:grpSp>
      <p:sp>
        <p:nvSpPr>
          <p:cNvPr id="37893" name="Rectangle 36"/>
          <p:cNvSpPr>
            <a:spLocks noChangeArrowheads="1"/>
          </p:cNvSpPr>
          <p:nvPr/>
        </p:nvSpPr>
        <p:spPr bwMode="auto">
          <a:xfrm>
            <a:off x="182563" y="0"/>
            <a:ext cx="8191500" cy="126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sk-SK" altLang="sk-SK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ýmena</a:t>
            </a:r>
            <a:r>
              <a:rPr kumimoji="0" lang="sk-SK" altLang="sk-SK" sz="40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ukazovateľov pomocou generického ukazovateľa</a:t>
            </a:r>
            <a:endParaRPr kumimoji="0" lang="en-US" altLang="sk-SK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1796" name="Group 52"/>
          <p:cNvGrpSpPr>
            <a:grpSpLocks/>
          </p:cNvGrpSpPr>
          <p:nvPr/>
        </p:nvGrpSpPr>
        <p:grpSpPr bwMode="auto">
          <a:xfrm>
            <a:off x="4541837" y="3994944"/>
            <a:ext cx="5456237" cy="3457575"/>
            <a:chOff x="2616" y="2016"/>
            <a:chExt cx="3096" cy="2208"/>
          </a:xfrm>
        </p:grpSpPr>
        <p:sp>
          <p:nvSpPr>
            <p:cNvPr id="37896" name="Rectangle 28"/>
            <p:cNvSpPr>
              <a:spLocks noChangeArrowheads="1"/>
            </p:cNvSpPr>
            <p:nvPr/>
          </p:nvSpPr>
          <p:spPr bwMode="auto">
            <a:xfrm>
              <a:off x="2616" y="2544"/>
              <a:ext cx="3048" cy="16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897" name="Text Box 29"/>
            <p:cNvSpPr txBox="1">
              <a:spLocks noChangeArrowheads="1"/>
            </p:cNvSpPr>
            <p:nvPr/>
          </p:nvSpPr>
          <p:spPr bwMode="auto">
            <a:xfrm>
              <a:off x="2664" y="2640"/>
              <a:ext cx="3048" cy="1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sk-SK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c = </a:t>
              </a:r>
              <a:r>
                <a:rPr lang="sk-SK" b="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'a'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*</a:t>
              </a:r>
              <a:r>
                <a:rPr lang="sk-SK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p_c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&amp;c,</a:t>
              </a:r>
            </a:p>
            <a:p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d = </a:t>
              </a:r>
              <a:r>
                <a:rPr lang="sk-SK" b="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'b'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*</a:t>
              </a:r>
              <a:r>
                <a:rPr lang="sk-SK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p_d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&amp;d;</a:t>
              </a:r>
            </a:p>
            <a:p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sk-SK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vymen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((</a:t>
              </a:r>
              <a:r>
                <a:rPr lang="sk-SK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**) &amp;</a:t>
              </a:r>
              <a:r>
                <a:rPr lang="sk-SK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p_c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</a:p>
            <a:p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(</a:t>
              </a:r>
              <a:r>
                <a:rPr lang="sk-SK" b="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**) &amp;</a:t>
              </a:r>
              <a:r>
                <a:rPr lang="sk-SK" b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p_d</a:t>
              </a:r>
              <a:r>
                <a:rPr lang="sk-SK" b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37898" name="AutoShape 50"/>
            <p:cNvSpPr>
              <a:spLocks noChangeArrowheads="1"/>
            </p:cNvSpPr>
            <p:nvPr/>
          </p:nvSpPr>
          <p:spPr bwMode="auto">
            <a:xfrm>
              <a:off x="4440" y="2016"/>
              <a:ext cx="1200" cy="336"/>
            </a:xfrm>
            <a:prstGeom prst="wedgeRoundRectCallout">
              <a:avLst>
                <a:gd name="adj1" fmla="val -64083"/>
                <a:gd name="adj2" fmla="val 10387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31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pre char *</a:t>
              </a:r>
              <a:endParaRPr kumimoji="0" lang="en-US" altLang="sk-SK" sz="3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4" name="Rounded Rectangle 1"/>
          <p:cNvSpPr>
            <a:spLocks noChangeArrowheads="1"/>
          </p:cNvSpPr>
          <p:nvPr/>
        </p:nvSpPr>
        <p:spPr bwMode="auto">
          <a:xfrm>
            <a:off x="398961" y="68312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03p03B.cpp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03199" y="1601788"/>
            <a:ext cx="9977438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sz="2400" b="0" kern="0" dirty="0" smtClean="0"/>
              <a:t>Výmena</a:t>
            </a:r>
            <a:r>
              <a:rPr lang="sk-SK" altLang="sk-SK" sz="2400" b="0" kern="0" dirty="0" smtClean="0">
                <a:solidFill>
                  <a:srgbClr val="FF0000"/>
                </a:solidFill>
              </a:rPr>
              <a:t> ukazovateľov</a:t>
            </a:r>
            <a:r>
              <a:rPr lang="sk-SK" altLang="sk-SK" sz="2400" b="0" kern="0" dirty="0" smtClean="0"/>
              <a:t>: treba použiť </a:t>
            </a:r>
            <a:r>
              <a:rPr lang="sk-SK" altLang="sk-SK" sz="2400" b="0" kern="0" dirty="0" smtClean="0">
                <a:solidFill>
                  <a:srgbClr val="FF0000"/>
                </a:solidFill>
              </a:rPr>
              <a:t>ukazovateľ na ukazovateľ</a:t>
            </a:r>
            <a:r>
              <a:rPr lang="sk-SK" altLang="sk-SK" sz="2400" b="0" kern="0" dirty="0" smtClean="0"/>
              <a:t> (aby sa zmena prejavila aj po skončení funkcie)</a:t>
            </a:r>
            <a:endParaRPr lang="sk-SK" altLang="sk-SK" sz="2400" kern="0" dirty="0">
              <a:latin typeface="Courier New" panose="02070309020205020404" pitchFamily="49" charset="0"/>
            </a:endParaRPr>
          </a:p>
          <a:p>
            <a:r>
              <a:rPr lang="sk-SK" altLang="sk-SK" sz="2400" b="0" kern="0" dirty="0" smtClean="0"/>
              <a:t>Použitie generického ukazovateľa: je možné vymieňať ukazovatele rôznych typov</a:t>
            </a:r>
          </a:p>
        </p:txBody>
      </p:sp>
      <p:sp>
        <p:nvSpPr>
          <p:cNvPr id="16" name="Zaoblený obdĺžnik 4"/>
          <p:cNvSpPr>
            <a:spLocks noChangeArrowheads="1"/>
          </p:cNvSpPr>
          <p:nvPr/>
        </p:nvSpPr>
        <p:spPr bwMode="auto">
          <a:xfrm>
            <a:off x="2484437" y="3705845"/>
            <a:ext cx="38100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Settings\koskova\Application Data\Microsoft\Templates\Glass design template.pot</Template>
  <TotalTime>9348</TotalTime>
  <Words>1756</Words>
  <Application>Microsoft Office PowerPoint</Application>
  <PresentationFormat>Vlastná</PresentationFormat>
  <Paragraphs>782</Paragraphs>
  <Slides>53</Slides>
  <Notes>0</Notes>
  <HiddenSlides>0</HiddenSlides>
  <MMClips>1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7</vt:i4>
      </vt:variant>
      <vt:variant>
        <vt:lpstr>Nadpisy snímok</vt:lpstr>
      </vt:variant>
      <vt:variant>
        <vt:i4>53</vt:i4>
      </vt:variant>
    </vt:vector>
  </HeadingPairs>
  <TitlesOfParts>
    <vt:vector size="67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1_Glass design template</vt:lpstr>
      <vt:lpstr>3_Glass design template</vt:lpstr>
      <vt:lpstr>4_Glass design template</vt:lpstr>
      <vt:lpstr>2_Glass design template</vt:lpstr>
      <vt:lpstr>Globe</vt:lpstr>
      <vt:lpstr>3_Globe</vt:lpstr>
      <vt:lpstr>5_Glass design template</vt:lpstr>
      <vt:lpstr>Ukazovatele a polia vo funkciách, viacrozmerné statické polia</vt:lpstr>
      <vt:lpstr>Obsah</vt:lpstr>
      <vt:lpstr>Ukazovatele (a polia) vo funkciách</vt:lpstr>
      <vt:lpstr>Pole ako parameter funkcie</vt:lpstr>
      <vt:lpstr>Pole ako parameter funkcie</vt:lpstr>
      <vt:lpstr>Príklad: Súčet prvkov poľa</vt:lpstr>
      <vt:lpstr>Vrátenie hodnoty z funkcie cez argument - volanie odkazom</vt:lpstr>
      <vt:lpstr>Príklad funkcie: výmena hodnôt premenných</vt:lpstr>
      <vt:lpstr>Prezentácia programu PowerPoint</vt:lpstr>
      <vt:lpstr>Príklad: ukazovateľ na typ void</vt:lpstr>
      <vt:lpstr>Pole ako parameter funkcie: vytváranie poľa vo funkcii</vt:lpstr>
      <vt:lpstr>Ukazovateľ ako návratový typ</vt:lpstr>
      <vt:lpstr>Prezentácia programu PowerPoint</vt:lpstr>
      <vt:lpstr>Prezentácia programu PowerPoint</vt:lpstr>
      <vt:lpstr>Príklad ukazovateľa na funkciu</vt:lpstr>
      <vt:lpstr>Prezentácia programu PowerPoint</vt:lpstr>
      <vt:lpstr>Príklad: usporadúvanie poľa</vt:lpstr>
      <vt:lpstr>Príklad: usporadúvanie poľa</vt:lpstr>
      <vt:lpstr>Príklad: Spojenie usporiadaných polí</vt:lpstr>
      <vt:lpstr>Prezentácia programu PowerPoint</vt:lpstr>
      <vt:lpstr>Prezentácia programu PowerPoint</vt:lpstr>
      <vt:lpstr>Príklady definícií</vt:lpstr>
      <vt:lpstr>Ako čítať zložitejšie definície</vt:lpstr>
      <vt:lpstr>Príklad: čítanie definície  int *(*v)();</vt:lpstr>
      <vt:lpstr>Definícia s využitím typedef</vt:lpstr>
      <vt:lpstr>Príklady použitia typedef</vt:lpstr>
      <vt:lpstr>Pole ukazovateľov na funkcie</vt:lpstr>
      <vt:lpstr>Pole ukazovateľov na funkcie</vt:lpstr>
      <vt:lpstr>Príklad: výpočet aritmetickej operácie – pole ukazovateľov na funkcie </vt:lpstr>
      <vt:lpstr>Prezentácia programu PowerPoint</vt:lpstr>
      <vt:lpstr>Príklad: výpisy a charakteristiky hodnôt v poli</vt:lpstr>
      <vt:lpstr>Príklad: výpisy a charakteristiky hodnôt v poli</vt:lpstr>
      <vt:lpstr>Prezentácia programu PowerPoint</vt:lpstr>
      <vt:lpstr>Prezentácia programu PowerPoint</vt:lpstr>
      <vt:lpstr>Prezentácia programu PowerPoint</vt:lpstr>
      <vt:lpstr>Ako čítať zložitejšie definície 2</vt:lpstr>
      <vt:lpstr>Príkady zložitejších definícií</vt:lpstr>
      <vt:lpstr>Ako čítať zložitejšie definície 2</vt:lpstr>
      <vt:lpstr>Rekurzívne okienko: vloženie čísla do usporiadaného poľa</vt:lpstr>
      <vt:lpstr>Príklad: vloženie čísla do usporiadaného poľa</vt:lpstr>
      <vt:lpstr>Viacrozmerné statické polia</vt:lpstr>
      <vt:lpstr>Prístup k prvkom poľa</vt:lpstr>
      <vt:lpstr>Uloženie viacrozmerného poľa v pamäti</vt:lpstr>
      <vt:lpstr>Uloženie viacrozmerného poľa v pamäti</vt:lpstr>
      <vt:lpstr>Uloženie viacrozmerného poľa v pamäti</vt:lpstr>
      <vt:lpstr>Príklad: práca s maticami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Zhrnutie</vt:lpstr>
    </vt:vector>
  </TitlesOfParts>
  <Company>FIIT STU Bratislava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Procedurálne programovanie</dc:title>
  <dc:creator>koskova</dc:creator>
  <cp:lastModifiedBy>Gabriela Grmanova Koskova</cp:lastModifiedBy>
  <cp:revision>400</cp:revision>
  <cp:lastPrinted>1601-01-01T00:00:00Z</cp:lastPrinted>
  <dcterms:created xsi:type="dcterms:W3CDTF">2005-06-24T10:35:13Z</dcterms:created>
  <dcterms:modified xsi:type="dcterms:W3CDTF">2020-03-12T23:03:15Z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TC010875761033</vt:lpwstr>
  </property>
</Properties>
</file>