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65" r:id="rId2"/>
    <p:sldId id="307" r:id="rId3"/>
    <p:sldId id="262" r:id="rId4"/>
    <p:sldId id="308" r:id="rId5"/>
    <p:sldId id="310" r:id="rId6"/>
    <p:sldId id="281" r:id="rId7"/>
    <p:sldId id="311" r:id="rId8"/>
    <p:sldId id="332" r:id="rId9"/>
    <p:sldId id="296" r:id="rId10"/>
    <p:sldId id="314" r:id="rId11"/>
    <p:sldId id="315" r:id="rId12"/>
    <p:sldId id="324" r:id="rId13"/>
    <p:sldId id="325" r:id="rId14"/>
    <p:sldId id="322" r:id="rId15"/>
    <p:sldId id="320" r:id="rId16"/>
    <p:sldId id="323" r:id="rId17"/>
    <p:sldId id="326" r:id="rId18"/>
    <p:sldId id="318" r:id="rId19"/>
    <p:sldId id="327" r:id="rId20"/>
    <p:sldId id="328" r:id="rId21"/>
    <p:sldId id="329" r:id="rId22"/>
    <p:sldId id="330" r:id="rId23"/>
    <p:sldId id="319" r:id="rId24"/>
    <p:sldId id="331" r:id="rId25"/>
    <p:sldId id="313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7FB2C8-816E-43B6-BD28-276D7FDB9300}">
          <p14:sldIdLst>
            <p14:sldId id="265"/>
            <p14:sldId id="307"/>
            <p14:sldId id="262"/>
            <p14:sldId id="308"/>
            <p14:sldId id="310"/>
            <p14:sldId id="281"/>
            <p14:sldId id="311"/>
            <p14:sldId id="332"/>
            <p14:sldId id="296"/>
            <p14:sldId id="314"/>
            <p14:sldId id="315"/>
            <p14:sldId id="324"/>
            <p14:sldId id="325"/>
            <p14:sldId id="322"/>
            <p14:sldId id="320"/>
            <p14:sldId id="323"/>
            <p14:sldId id="326"/>
            <p14:sldId id="318"/>
            <p14:sldId id="327"/>
            <p14:sldId id="328"/>
            <p14:sldId id="329"/>
            <p14:sldId id="330"/>
            <p14:sldId id="319"/>
            <p14:sldId id="33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4A"/>
    <a:srgbClr val="898989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0925" autoAdjust="0"/>
  </p:normalViewPr>
  <p:slideViewPr>
    <p:cSldViewPr>
      <p:cViewPr varScale="1">
        <p:scale>
          <a:sx n="81" d="100"/>
          <a:sy n="81" d="100"/>
        </p:scale>
        <p:origin x="9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7BA21-F393-4906-82CB-D817F8C15AA1}" type="datetimeFigureOut">
              <a:rPr lang="sk-SK" smtClean="0"/>
              <a:pPr/>
              <a:t>19.09.2016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0551E-D8BB-4E0C-AD5D-9769F61B70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847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55229" y="5085184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zimný</a:t>
            </a:r>
            <a:r>
              <a:rPr lang="sk-SK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semester</a:t>
            </a:r>
          </a:p>
          <a:p>
            <a:r>
              <a:rPr lang="sk-SK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201</a:t>
            </a:r>
            <a:r>
              <a:rPr lang="en-US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sk-SK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/201</a:t>
            </a:r>
            <a:r>
              <a:rPr lang="en-US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  <a:endParaRPr lang="sk-SK" sz="2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5576" y="5445224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19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sk-SK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9. 201</a:t>
            </a:r>
            <a:r>
              <a:rPr lang="en-US" sz="24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</a:t>
            </a:r>
            <a:endParaRPr lang="sk-SK" sz="2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Jozef\Desktop\fii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2476500"/>
          </a:xfrm>
          <a:prstGeom prst="rect">
            <a:avLst/>
          </a:prstGeom>
          <a:noFill/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3851920" y="1124744"/>
            <a:ext cx="5295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noProof="0" dirty="0">
                <a:solidFill>
                  <a:schemeClr val="bg1"/>
                </a:solidFill>
                <a:latin typeface="Calibri" panose="020F0502020204030204" pitchFamily="34" charset="0"/>
              </a:rPr>
              <a:t>Z</a:t>
            </a:r>
            <a:r>
              <a:rPr lang="sk-SK" sz="3600" b="1" noProof="0" dirty="0">
                <a:solidFill>
                  <a:schemeClr val="bg1"/>
                </a:solidFill>
                <a:latin typeface="Calibri" panose="020F0502020204030204" pitchFamily="34" charset="0"/>
              </a:rPr>
              <a:t>áklady</a:t>
            </a:r>
            <a:r>
              <a:rPr lang="sk-SK" sz="3600" b="1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 procedurálneho programovania 1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7663" y="3212902"/>
            <a:ext cx="7848674" cy="864170"/>
          </a:xfrm>
        </p:spPr>
        <p:txBody>
          <a:bodyPr>
            <a:no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dirty="0"/>
              <a:t>Te</a:t>
            </a:r>
            <a:r>
              <a:rPr lang="sk-SK" sz="5400" dirty="0"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</a:rPr>
              <a:t>xt</a:t>
            </a:r>
          </a:p>
        </p:txBody>
      </p:sp>
    </p:spTree>
    <p:extLst>
      <p:ext uri="{BB962C8B-B14F-4D97-AF65-F5344CB8AC3E}">
        <p14:creationId xmlns:p14="http://schemas.microsoft.com/office/powerpoint/2010/main" val="25009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5344"/>
            <a:ext cx="9144000" cy="348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5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-18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-18"/>
              </a:defRPr>
            </a:lvl2pPr>
            <a:lvl3pPr marL="914400" indent="0">
              <a:buFontTx/>
              <a:buNone/>
              <a:defRPr sz="1800">
                <a:solidFill>
                  <a:schemeClr val="tx1"/>
                </a:solidFill>
                <a:latin typeface="Gill Sans MT" pitchFamily="34" charset="-18"/>
              </a:defRPr>
            </a:lvl3pPr>
            <a:lvl4pPr marL="1371600" indent="0">
              <a:buFontTx/>
              <a:buNone/>
              <a:defRPr sz="1800">
                <a:solidFill>
                  <a:schemeClr val="tx1"/>
                </a:solidFill>
                <a:latin typeface="Gill Sans MT" pitchFamily="34" charset="-18"/>
              </a:defRPr>
            </a:lvl4pPr>
            <a:lvl5pPr marL="1828800" indent="0">
              <a:buFontTx/>
              <a:buNone/>
              <a:defRPr sz="1800">
                <a:solidFill>
                  <a:schemeClr val="tx1"/>
                </a:solidFill>
                <a:latin typeface="Gill Sans MT" pitchFamily="34" charset="-1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9" y="6525344"/>
            <a:ext cx="4896544" cy="26064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Gill Sans MT" pitchFamily="34" charset="-18"/>
              </a:defRPr>
            </a:lvl1pPr>
          </a:lstStyle>
          <a:p>
            <a:pPr algn="ctr"/>
            <a:r>
              <a:rPr lang="en-US" b="1" dirty="0">
                <a:latin typeface="Calibri" panose="020F0502020204030204" pitchFamily="34" charset="0"/>
              </a:rPr>
              <a:t>Z</a:t>
            </a:r>
            <a:r>
              <a:rPr lang="sk-SK" b="1" dirty="0">
                <a:latin typeface="Calibri" panose="020F0502020204030204" pitchFamily="34" charset="0"/>
              </a:rPr>
              <a:t>áklady procedurálneho programovania 1 </a:t>
            </a:r>
            <a:r>
              <a:rPr lang="sk-SK" dirty="0"/>
              <a:t>– Jozef </a:t>
            </a:r>
            <a:r>
              <a:rPr lang="sk-SK" dirty="0" err="1"/>
              <a:t>Tvarožek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87624" y="0"/>
            <a:ext cx="7956376" cy="90872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8" y="6525344"/>
            <a:ext cx="120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ill Sans MT" pitchFamily="34" charset="-18"/>
              </a:rPr>
              <a:t>19</a:t>
            </a:r>
            <a:r>
              <a:rPr lang="sk-SK" sz="1200" dirty="0">
                <a:solidFill>
                  <a:schemeClr val="bg1"/>
                </a:solidFill>
                <a:latin typeface="Gill Sans MT" pitchFamily="34" charset="-18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Gill Sans MT" pitchFamily="34" charset="-18"/>
              </a:rPr>
              <a:t> </a:t>
            </a:r>
            <a:r>
              <a:rPr lang="sk-SK" sz="1200" dirty="0">
                <a:solidFill>
                  <a:schemeClr val="bg1"/>
                </a:solidFill>
                <a:latin typeface="Gill Sans MT" pitchFamily="34" charset="-18"/>
              </a:rPr>
              <a:t>9.</a:t>
            </a:r>
            <a:r>
              <a:rPr lang="en-US" sz="1200" dirty="0">
                <a:solidFill>
                  <a:schemeClr val="bg1"/>
                </a:solidFill>
                <a:latin typeface="Gill Sans MT" pitchFamily="34" charset="-18"/>
              </a:rPr>
              <a:t> </a:t>
            </a:r>
            <a:r>
              <a:rPr lang="sk-SK" sz="1200" baseline="0" dirty="0">
                <a:solidFill>
                  <a:schemeClr val="bg1"/>
                </a:solidFill>
                <a:latin typeface="Gill Sans MT" pitchFamily="34" charset="-18"/>
              </a:rPr>
              <a:t>201</a:t>
            </a:r>
            <a:r>
              <a:rPr lang="en-US" sz="1200" baseline="0" dirty="0">
                <a:solidFill>
                  <a:schemeClr val="bg1"/>
                </a:solidFill>
                <a:latin typeface="Gill Sans MT" pitchFamily="34" charset="-18"/>
              </a:rPr>
              <a:t>6</a:t>
            </a:r>
            <a:endParaRPr lang="sk-SK" sz="1200" dirty="0">
              <a:solidFill>
                <a:schemeClr val="bg1"/>
              </a:solidFill>
              <a:latin typeface="Gill Sans MT" pitchFamily="34" charset="-18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639944" y="652534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026AEA-90CA-4A83-A3F5-2168F92F2A01}" type="slidenum">
              <a:rPr lang="sk-SK" sz="1200" smtClean="0">
                <a:solidFill>
                  <a:schemeClr val="bg1"/>
                </a:solidFill>
                <a:latin typeface="Gill Sans MT" pitchFamily="34" charset="-18"/>
              </a:rPr>
              <a:pPr/>
              <a:t>‹#›</a:t>
            </a:fld>
            <a:r>
              <a:rPr lang="sk-SK" sz="1200" dirty="0">
                <a:solidFill>
                  <a:schemeClr val="bg1"/>
                </a:solidFill>
                <a:latin typeface="Gill Sans MT" pitchFamily="34" charset="-18"/>
              </a:rP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32148" y="116458"/>
            <a:ext cx="7632340" cy="720254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-18"/>
              </a:defRPr>
            </a:lvl1pPr>
          </a:lstStyle>
          <a:p>
            <a:pPr lvl="0"/>
            <a:r>
              <a:rPr lang="sk-SK" noProof="0" dirty="0"/>
              <a:t>Click to edit the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187624" cy="908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9325" y="116458"/>
            <a:ext cx="935850" cy="72025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-18"/>
              </a:defRPr>
            </a:lvl1pPr>
          </a:lstStyle>
          <a:p>
            <a:pPr lvl="0"/>
            <a:r>
              <a:rPr lang="sk-SK" noProof="0" dirty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2581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93610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3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000" b="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7663" y="2708920"/>
            <a:ext cx="7848674" cy="13681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sk-SK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  <a:latin typeface="Calibri" panose="020F0502020204030204" pitchFamily="34" charset="0"/>
              </a:rPr>
              <a:t>Prednáška č. 1</a:t>
            </a:r>
          </a:p>
          <a:p>
            <a:pPr>
              <a:spcBef>
                <a:spcPts val="600"/>
              </a:spcBef>
            </a:pPr>
            <a:r>
              <a:rPr lang="sk-SK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  <a:latin typeface="Calibri" panose="020F0502020204030204" pitchFamily="34" charset="0"/>
              </a:rPr>
              <a:t>Čím žijú programy?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Premen</a:t>
            </a:r>
            <a:r>
              <a:rPr lang="sk-SK" b="1" dirty="0" err="1"/>
              <a:t>ná</a:t>
            </a:r>
            <a:r>
              <a:rPr lang="sk-SK" dirty="0"/>
              <a:t> je pomenovaný priestor v pamäti pre uloženie dát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Premenná – </a:t>
            </a:r>
            <a:r>
              <a:rPr lang="sk-SK" dirty="0" err="1"/>
              <a:t>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pic>
        <p:nvPicPr>
          <p:cNvPr id="3074" name="Picture 2" descr="Image result for computer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1296144" cy="8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95736" y="2852936"/>
            <a:ext cx="5760640" cy="321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95630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8GB = 8192 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7784" y="3573016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5734" y="32193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a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012160" y="4077072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0110" y="372336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b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215898" y="5027428"/>
            <a:ext cx="1713378" cy="84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Peter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467372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c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288487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fotka</a:t>
            </a:r>
            <a:endParaRPr lang="en-US" sz="2000" b="1" dirty="0"/>
          </a:p>
        </p:txBody>
      </p:sp>
      <p:pic>
        <p:nvPicPr>
          <p:cNvPr id="3076" name="Picture 4" descr="Image result fo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931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03848" y="468507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meno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0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 animBg="1"/>
      <p:bldP spid="15" grpId="0"/>
      <p:bldP spid="18" grpId="0" animBg="1"/>
      <p:bldP spid="19" grpId="0"/>
      <p:bldP spid="19" grpId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Premenná môže obsahovať využiteľnú hodnotu (</a:t>
            </a:r>
            <a:r>
              <a:rPr lang="sk-SK" b="1" dirty="0"/>
              <a:t>inicializovaná</a:t>
            </a:r>
            <a:r>
              <a:rPr lang="sk-SK" dirty="0"/>
              <a:t>) alebo nemusí obsahovať využiteľnú hodnotu (</a:t>
            </a:r>
            <a:r>
              <a:rPr lang="sk-SK" b="1" dirty="0"/>
              <a:t>neinicializovaná</a:t>
            </a:r>
            <a:r>
              <a:rPr lang="sk-SK" dirty="0"/>
              <a:t>)</a:t>
            </a:r>
          </a:p>
          <a:p>
            <a:r>
              <a:rPr lang="sk-SK" dirty="0"/>
              <a:t>Proces vyhradenia pamäti pre premennú a pomenovanie toho priestoru nazývame </a:t>
            </a:r>
            <a:r>
              <a:rPr lang="sk-SK" b="1" dirty="0"/>
              <a:t>vytvorenie </a:t>
            </a:r>
            <a:r>
              <a:rPr lang="sk-SK" dirty="0"/>
              <a:t>alebo </a:t>
            </a:r>
            <a:r>
              <a:rPr lang="sk-SK" b="1" dirty="0"/>
              <a:t>alokovanie </a:t>
            </a:r>
            <a:r>
              <a:rPr lang="sk-SK" dirty="0"/>
              <a:t>alebo </a:t>
            </a:r>
            <a:r>
              <a:rPr lang="sk-SK" b="1" dirty="0"/>
              <a:t>deklarovanie</a:t>
            </a:r>
            <a:r>
              <a:rPr lang="sk-SK" dirty="0"/>
              <a:t> premennej</a:t>
            </a:r>
          </a:p>
          <a:p>
            <a:r>
              <a:rPr lang="sk-SK" dirty="0"/>
              <a:t>Proces naplnenia premennej hodnotou nazývame </a:t>
            </a:r>
            <a:r>
              <a:rPr lang="sk-SK" b="1" dirty="0"/>
              <a:t>priradenie</a:t>
            </a:r>
            <a:r>
              <a:rPr lang="sk-SK" dirty="0"/>
              <a:t> do premennej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Premenná – </a:t>
            </a:r>
            <a:r>
              <a:rPr lang="sk-SK" dirty="0" err="1"/>
              <a:t>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Premenná </a:t>
            </a:r>
            <a:r>
              <a:rPr lang="sk-SK" b="1" dirty="0"/>
              <a:t>vek</a:t>
            </a:r>
            <a:r>
              <a:rPr lang="sk-SK" dirty="0"/>
              <a:t>, naplnenie hodnotou 24</a:t>
            </a:r>
            <a:br>
              <a:rPr lang="en-US" dirty="0"/>
            </a:br>
            <a:r>
              <a:rPr lang="sk-SK" sz="4800" b="1" dirty="0"/>
              <a:t>vek </a:t>
            </a:r>
            <a:r>
              <a:rPr lang="en-US" sz="4800" b="1" dirty="0"/>
              <a:t>←</a:t>
            </a:r>
            <a:r>
              <a:rPr lang="en-US" sz="4800" b="1" dirty="0">
                <a:sym typeface="Wingdings"/>
              </a:rPr>
              <a:t> 24</a:t>
            </a:r>
            <a:endParaRPr lang="sk-SK" sz="4800" b="1" dirty="0">
              <a:sym typeface="Wingdings"/>
            </a:endParaRPr>
          </a:p>
          <a:p>
            <a:r>
              <a:rPr lang="sk-SK" b="1" dirty="0"/>
              <a:t>Inštrukcia</a:t>
            </a:r>
            <a:r>
              <a:rPr lang="en-US" b="1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vykonan</a:t>
            </a:r>
            <a:r>
              <a:rPr lang="sk-SK" dirty="0"/>
              <a:t>í ktorej bude pamäť vyhradená pre premennú </a:t>
            </a:r>
            <a:r>
              <a:rPr lang="sk-SK" b="1" dirty="0"/>
              <a:t>vek</a:t>
            </a:r>
            <a:r>
              <a:rPr lang="sk-SK" dirty="0"/>
              <a:t> obsahovať hodnotu 24</a:t>
            </a:r>
          </a:p>
          <a:p>
            <a:r>
              <a:rPr lang="sk-SK" dirty="0"/>
              <a:t>V rôznych programovacích jazykoch môže byť</a:t>
            </a:r>
            <a:r>
              <a:rPr lang="en-US" dirty="0"/>
              <a:t> zap</a:t>
            </a:r>
            <a:r>
              <a:rPr lang="sk-SK" dirty="0" err="1"/>
              <a:t>ísaná</a:t>
            </a:r>
            <a:r>
              <a:rPr lang="sk-SK" dirty="0"/>
              <a:t> rôzne:</a:t>
            </a:r>
            <a:br>
              <a:rPr lang="sk-SK" dirty="0"/>
            </a:br>
            <a:r>
              <a:rPr lang="sk-SK" dirty="0"/>
              <a:t>			Jazyk Pascal 		Jazyk C</a:t>
            </a:r>
            <a:br>
              <a:rPr lang="sk-SK" dirty="0"/>
            </a:br>
            <a:r>
              <a:rPr lang="sk-SK" dirty="0"/>
              <a:t>			</a:t>
            </a:r>
            <a:r>
              <a:rPr lang="sk-SK" b="1" dirty="0">
                <a:latin typeface="Consolas" panose="020B0609020204030204" pitchFamily="49" charset="0"/>
                <a:cs typeface="Consolas" panose="020B0609020204030204" pitchFamily="49" charset="0"/>
              </a:rPr>
              <a:t>vek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:= 24</a:t>
            </a:r>
            <a:r>
              <a:rPr lang="sk-SK" b="1" dirty="0">
                <a:latin typeface="Consolas" panose="020B0609020204030204" pitchFamily="49" charset="0"/>
                <a:cs typeface="Consolas" panose="020B0609020204030204" pitchFamily="49" charset="0"/>
              </a:rPr>
              <a:t>;	vek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24</a:t>
            </a:r>
            <a:r>
              <a:rPr lang="sk-SK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Priradenie – </a:t>
            </a:r>
            <a:r>
              <a:rPr lang="sk-SK" dirty="0" err="1"/>
              <a:t>assignment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2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a </a:t>
            </a:r>
            <a:r>
              <a:rPr lang="en-US" b="1" dirty="0"/>
              <a:t>←</a:t>
            </a:r>
            <a:r>
              <a:rPr lang="en-US" b="1" dirty="0">
                <a:sym typeface="Wingdings"/>
              </a:rPr>
              <a:t> </a:t>
            </a:r>
            <a:r>
              <a:rPr lang="sk-SK" b="1" dirty="0">
                <a:sym typeface="Wingdings"/>
              </a:rPr>
              <a:t>b </a:t>
            </a:r>
            <a:r>
              <a:rPr lang="sk-SK" dirty="0">
                <a:sym typeface="Wingdings"/>
              </a:rPr>
              <a:t>alebo (jazyk C) </a:t>
            </a:r>
            <a:r>
              <a:rPr lang="sk-SK" b="1" dirty="0">
                <a:sym typeface="Wingdings"/>
              </a:rPr>
              <a:t>a = b;</a:t>
            </a:r>
            <a:br>
              <a:rPr lang="sk-SK" b="1" dirty="0">
                <a:sym typeface="Wingdings"/>
              </a:rPr>
            </a:br>
            <a:r>
              <a:rPr lang="sk-SK" b="1" dirty="0">
                <a:sym typeface="Wingdings"/>
              </a:rPr>
              <a:t>inštrukcia </a:t>
            </a:r>
            <a:r>
              <a:rPr lang="en-US" dirty="0" err="1">
                <a:sym typeface="Wingdings"/>
              </a:rPr>
              <a:t>po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vykonan</a:t>
            </a:r>
            <a:r>
              <a:rPr lang="sk-SK" dirty="0">
                <a:sym typeface="Wingdings"/>
              </a:rPr>
              <a:t>í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ktorej</a:t>
            </a:r>
            <a:r>
              <a:rPr lang="sk-SK" dirty="0">
                <a:sym typeface="Wingdings"/>
              </a:rPr>
              <a:t> bude pamäť vyhradená pre premennú </a:t>
            </a:r>
            <a:r>
              <a:rPr lang="sk-SK" b="1" dirty="0">
                <a:sym typeface="Wingdings"/>
              </a:rPr>
              <a:t>a</a:t>
            </a:r>
            <a:r>
              <a:rPr lang="sk-SK" dirty="0">
                <a:sym typeface="Wingdings"/>
              </a:rPr>
              <a:t> obsahovať hodnotu, ktorá bola v pamäti vyhradenej pre premennú </a:t>
            </a:r>
            <a:r>
              <a:rPr lang="sk-SK" b="1" dirty="0">
                <a:sym typeface="Wingdings"/>
              </a:rPr>
              <a:t>b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Priradenie – </a:t>
            </a:r>
            <a:r>
              <a:rPr lang="sk-SK" dirty="0" err="1"/>
              <a:t>assignment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592" y="3717032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542" y="33633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a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063770" y="371069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335699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b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07007" y="4005064"/>
            <a:ext cx="270515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8184" y="3717032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21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16134" y="33633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a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392362" y="371069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0312" y="335699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b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346369" y="351712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ym typeface="Wingdings"/>
              </a:rPr>
              <a:t>a =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i </a:t>
            </a:r>
            <a:r>
              <a:rPr lang="en-US" b="1" dirty="0"/>
              <a:t>←</a:t>
            </a:r>
            <a:r>
              <a:rPr lang="en-US" b="1" dirty="0">
                <a:sym typeface="Wingdings"/>
              </a:rPr>
              <a:t> </a:t>
            </a:r>
            <a:r>
              <a:rPr lang="sk-SK" b="1" dirty="0">
                <a:sym typeface="Wingdings"/>
              </a:rPr>
              <a:t>i + 1</a:t>
            </a:r>
          </a:p>
          <a:p>
            <a:r>
              <a:rPr lang="sk-SK" dirty="0">
                <a:sym typeface="Wingdings"/>
              </a:rPr>
              <a:t>Rovnica </a:t>
            </a:r>
            <a:r>
              <a:rPr lang="en-US" dirty="0">
                <a:sym typeface="Wingdings"/>
              </a:rPr>
              <a:t>(</a:t>
            </a:r>
            <a:r>
              <a:rPr lang="sk-SK" dirty="0">
                <a:sym typeface="Wingdings"/>
              </a:rPr>
              <a:t>v jazyku C</a:t>
            </a:r>
            <a:r>
              <a:rPr lang="en-US" dirty="0">
                <a:sym typeface="Wingdings"/>
              </a:rPr>
              <a:t>) </a:t>
            </a:r>
            <a:r>
              <a:rPr lang="sk-SK" b="1" dirty="0">
                <a:sym typeface="Wingdings"/>
              </a:rPr>
              <a:t>i = i+1;</a:t>
            </a:r>
            <a:r>
              <a:rPr lang="en-US" b="1" dirty="0">
                <a:sym typeface="Wingdings"/>
              </a:rPr>
              <a:t> </a:t>
            </a:r>
            <a:br>
              <a:rPr lang="sk-SK" b="1" dirty="0">
                <a:sym typeface="Wingdings"/>
              </a:rPr>
            </a:br>
            <a:r>
              <a:rPr lang="sk-SK" dirty="0">
                <a:sym typeface="Wingdings"/>
              </a:rPr>
              <a:t>sú </a:t>
            </a:r>
            <a:r>
              <a:rPr lang="sk-SK" b="1" dirty="0">
                <a:sym typeface="Wingdings"/>
              </a:rPr>
              <a:t>inštrukcie</a:t>
            </a:r>
            <a:r>
              <a:rPr lang="sk-SK" dirty="0">
                <a:sym typeface="Wingdings"/>
              </a:rPr>
              <a:t>, ktoré vykonajú:</a:t>
            </a:r>
            <a:br>
              <a:rPr lang="sk-SK" dirty="0">
                <a:sym typeface="Wingdings"/>
              </a:rPr>
            </a:br>
            <a:r>
              <a:rPr lang="en-US" dirty="0">
                <a:sym typeface="Wingdings"/>
              </a:rPr>
              <a:t>1) pre</a:t>
            </a:r>
            <a:r>
              <a:rPr lang="sk-SK" dirty="0">
                <a:sym typeface="Wingdings"/>
              </a:rPr>
              <a:t>čítajú hodnotu v pamäti vyhradenej pre premennú </a:t>
            </a:r>
            <a:r>
              <a:rPr lang="sk-SK" i="1" dirty="0">
                <a:sym typeface="Wingdings"/>
              </a:rPr>
              <a:t>i</a:t>
            </a:r>
            <a:br>
              <a:rPr lang="sk-SK" dirty="0">
                <a:sym typeface="Wingdings"/>
              </a:rPr>
            </a:br>
            <a:r>
              <a:rPr lang="en-US" dirty="0">
                <a:sym typeface="Wingdings"/>
              </a:rPr>
              <a:t>2) </a:t>
            </a:r>
            <a:r>
              <a:rPr lang="sk-SK" dirty="0">
                <a:sym typeface="Wingdings"/>
              </a:rPr>
              <a:t>procesor </a:t>
            </a:r>
            <a:r>
              <a:rPr lang="sk-SK" dirty="0" err="1">
                <a:sym typeface="Wingdings"/>
              </a:rPr>
              <a:t>hodnot</a:t>
            </a:r>
            <a:r>
              <a:rPr lang="en-US" dirty="0">
                <a:sym typeface="Wingdings"/>
              </a:rPr>
              <a:t>u </a:t>
            </a:r>
            <a:r>
              <a:rPr lang="sk-SK" dirty="0">
                <a:sym typeface="Wingdings"/>
              </a:rPr>
              <a:t>zvýši o 1 a výsledok zapíše (uloží) do pamäte vyhradenej pre premennú </a:t>
            </a:r>
            <a:r>
              <a:rPr lang="sk-SK" i="1" dirty="0">
                <a:sym typeface="Wingdings"/>
              </a:rPr>
              <a:t>i</a:t>
            </a:r>
          </a:p>
          <a:p>
            <a:r>
              <a:rPr lang="sk-SK" dirty="0">
                <a:sym typeface="Wingdings"/>
              </a:rPr>
              <a:t>Skrátený zápis: </a:t>
            </a:r>
            <a:r>
              <a:rPr lang="sk-SK" b="1" dirty="0">
                <a:sym typeface="Wingdings"/>
              </a:rPr>
              <a:t>i++</a:t>
            </a:r>
            <a:r>
              <a:rPr lang="en-US" b="1" dirty="0">
                <a:sym typeface="Wingdings"/>
              </a:rPr>
              <a:t>;</a:t>
            </a:r>
            <a:r>
              <a:rPr lang="sk-SK" dirty="0">
                <a:sym typeface="Wingdings"/>
              </a:rPr>
              <a:t> je to isté ako </a:t>
            </a:r>
            <a:r>
              <a:rPr lang="sk-SK" b="1" dirty="0">
                <a:sym typeface="Wingdings"/>
              </a:rPr>
              <a:t>i=i+1;</a:t>
            </a:r>
          </a:p>
          <a:p>
            <a:endParaRPr lang="sk-SK" dirty="0"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Priradenie – </a:t>
            </a:r>
            <a:r>
              <a:rPr lang="sk-SK" dirty="0" err="1"/>
              <a:t>assignment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592" y="5373216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542" y="501951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063770" y="5366881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50131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07007" y="5661248"/>
            <a:ext cx="270515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8184" y="5373216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6134" y="501951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392362" y="5366881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0312" y="50131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0619" y="51733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ym typeface="Wingdings"/>
              </a:rPr>
              <a:t>i</a:t>
            </a:r>
            <a:r>
              <a:rPr lang="en-US" b="1" dirty="0">
                <a:sym typeface="Wingdings"/>
              </a:rPr>
              <a:t> = i+1;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2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obsah </a:t>
            </a:r>
            <a:r>
              <a:rPr lang="en-US" b="1" dirty="0"/>
              <a:t>←</a:t>
            </a:r>
            <a:r>
              <a:rPr lang="en-US" b="1" dirty="0">
                <a:sym typeface="Wingdings"/>
              </a:rPr>
              <a:t> </a:t>
            </a:r>
            <a:r>
              <a:rPr lang="sk-SK" b="1" dirty="0">
                <a:sym typeface="Wingdings"/>
              </a:rPr>
              <a:t>strana × strana</a:t>
            </a:r>
          </a:p>
          <a:p>
            <a:r>
              <a:rPr lang="sk-SK" dirty="0">
                <a:sym typeface="Wingdings"/>
              </a:rPr>
              <a:t>Rovnica v jazyku C </a:t>
            </a:r>
            <a:r>
              <a:rPr lang="sk-SK" b="1" dirty="0">
                <a:sym typeface="Wingdings"/>
              </a:rPr>
              <a:t>obsah = strana * strana;</a:t>
            </a:r>
            <a:br>
              <a:rPr lang="sk-SK" b="1" dirty="0">
                <a:sym typeface="Wingdings"/>
              </a:rPr>
            </a:br>
            <a:r>
              <a:rPr lang="sk-SK" dirty="0">
                <a:sym typeface="Wingdings"/>
              </a:rPr>
              <a:t>sú </a:t>
            </a:r>
            <a:r>
              <a:rPr lang="sk-SK" b="1" dirty="0">
                <a:sym typeface="Wingdings"/>
              </a:rPr>
              <a:t>inštrukcie</a:t>
            </a:r>
            <a:r>
              <a:rPr lang="sk-SK" dirty="0">
                <a:sym typeface="Wingdings"/>
              </a:rPr>
              <a:t>, ktoré vykonajú:</a:t>
            </a:r>
            <a:br>
              <a:rPr lang="sk-SK" dirty="0">
                <a:sym typeface="Wingdings"/>
              </a:rPr>
            </a:br>
            <a:r>
              <a:rPr lang="en-US" dirty="0">
                <a:sym typeface="Wingdings"/>
              </a:rPr>
              <a:t>1) pre</a:t>
            </a:r>
            <a:r>
              <a:rPr lang="sk-SK" dirty="0">
                <a:sym typeface="Wingdings"/>
              </a:rPr>
              <a:t>čítajú hodnotu v pamäti vyhradenej pre premennú </a:t>
            </a:r>
            <a:r>
              <a:rPr lang="sk-SK" i="1" dirty="0">
                <a:sym typeface="Wingdings"/>
              </a:rPr>
              <a:t>strana</a:t>
            </a:r>
            <a:br>
              <a:rPr lang="sk-SK" dirty="0">
                <a:sym typeface="Wingdings"/>
              </a:rPr>
            </a:br>
            <a:r>
              <a:rPr lang="en-US" dirty="0">
                <a:sym typeface="Wingdings"/>
              </a:rPr>
              <a:t>2) </a:t>
            </a:r>
            <a:r>
              <a:rPr lang="sk-SK" b="1" dirty="0">
                <a:sym typeface="Wingdings"/>
              </a:rPr>
              <a:t>vyhodnotia aritmetický výraz </a:t>
            </a:r>
            <a:r>
              <a:rPr lang="sk-SK" dirty="0">
                <a:sym typeface="Wingdings"/>
              </a:rPr>
              <a:t>strana * strana procesor hodnoty vynásobí (operácia *)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3) </a:t>
            </a:r>
            <a:r>
              <a:rPr lang="sk-SK" dirty="0">
                <a:sym typeface="Wingdings"/>
              </a:rPr>
              <a:t>výslednú hodnotu súčinu zapíše (uloží) do pamäte vyhradenej pre premennú </a:t>
            </a:r>
            <a:r>
              <a:rPr lang="sk-SK" i="1" dirty="0">
                <a:sym typeface="Wingdings"/>
              </a:rPr>
              <a:t>obsah</a:t>
            </a:r>
          </a:p>
          <a:p>
            <a:endParaRPr lang="sk-SK" dirty="0"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Výraz (aritmetický)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arithmetic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592" y="566124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542" y="530754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obsah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063770" y="565491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530120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strana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07007" y="5949280"/>
            <a:ext cx="270515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28184" y="566124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6134" y="530754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obsah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392362" y="565491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0312" y="530120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/>
              <a:t>strana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3307007" y="5461337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ym typeface="Wingdings"/>
              </a:rPr>
              <a:t>obsah = strana * strana;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ym typeface="Wingdings"/>
              </a:rPr>
              <a:t>Výpočet hodnoty výrazu, nazývame </a:t>
            </a:r>
            <a:r>
              <a:rPr lang="sk-SK" b="1" dirty="0">
                <a:sym typeface="Wingdings"/>
              </a:rPr>
              <a:t>vyhodnotenie výrazu</a:t>
            </a:r>
            <a:endParaRPr lang="en-US" b="1" dirty="0">
              <a:sym typeface="Wingdings"/>
            </a:endParaRPr>
          </a:p>
          <a:p>
            <a:r>
              <a:rPr lang="en-US" dirty="0" err="1">
                <a:sym typeface="Wingdings"/>
              </a:rPr>
              <a:t>Vyhodnotenie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aritmetick</a:t>
            </a:r>
            <a:r>
              <a:rPr lang="sk-SK" dirty="0" err="1">
                <a:sym typeface="Wingdings"/>
              </a:rPr>
              <a:t>ého</a:t>
            </a:r>
            <a:r>
              <a:rPr lang="sk-SK" dirty="0">
                <a:sym typeface="Wingdings"/>
              </a:rPr>
              <a:t> výrazu podlieha tradičných pravidlám aritmetiky</a:t>
            </a:r>
          </a:p>
          <a:p>
            <a:r>
              <a:rPr lang="en-US" dirty="0" err="1">
                <a:sym typeface="Wingdings"/>
              </a:rPr>
              <a:t>Pravidl</a:t>
            </a:r>
            <a:r>
              <a:rPr lang="sk-SK" dirty="0">
                <a:sym typeface="Wingdings"/>
              </a:rPr>
              <a:t>á poradia vyhodnocovania (</a:t>
            </a:r>
            <a:r>
              <a:rPr lang="sk-SK" dirty="0" err="1">
                <a:sym typeface="Wingdings"/>
              </a:rPr>
              <a:t>precedencia</a:t>
            </a:r>
            <a:r>
              <a:rPr lang="sk-SK" dirty="0">
                <a:sym typeface="Wingdings"/>
              </a:rPr>
              <a:t> operácií)</a:t>
            </a:r>
          </a:p>
          <a:p>
            <a:r>
              <a:rPr lang="sk-SK" dirty="0">
                <a:sym typeface="Wingdings"/>
              </a:rPr>
              <a:t>zľava doprava, násobenie a delenie pred sčítaním a odčítaním</a:t>
            </a:r>
          </a:p>
          <a:p>
            <a:r>
              <a:rPr lang="sk-SK" dirty="0">
                <a:sym typeface="Wingdings"/>
              </a:rPr>
              <a:t>Hodnota </a:t>
            </a:r>
            <a:r>
              <a:rPr lang="en-US" dirty="0">
                <a:sym typeface="Wingdings"/>
              </a:rPr>
              <a:t>x=</a:t>
            </a:r>
            <a:r>
              <a:rPr lang="en-US" dirty="0" err="1">
                <a:sym typeface="Wingdings"/>
              </a:rPr>
              <a:t>a+b</a:t>
            </a:r>
            <a:r>
              <a:rPr lang="en-US" dirty="0">
                <a:sym typeface="Wingdings"/>
              </a:rPr>
              <a:t>*</a:t>
            </a:r>
            <a:r>
              <a:rPr lang="en-US" dirty="0" err="1">
                <a:sym typeface="Wingdings"/>
              </a:rPr>
              <a:t>c+d</a:t>
            </a:r>
            <a:r>
              <a:rPr lang="en-US" dirty="0">
                <a:sym typeface="Wingdings"/>
              </a:rPr>
              <a:t> pre a=10, b=20, c=30, d=40 ?</a:t>
            </a:r>
          </a:p>
          <a:p>
            <a:r>
              <a:rPr lang="en-US" dirty="0">
                <a:sym typeface="Wingdings"/>
              </a:rPr>
              <a:t>10+20*30+40 = 10+600+40 = </a:t>
            </a:r>
            <a:r>
              <a:rPr lang="en-US" b="1" dirty="0">
                <a:sym typeface="Wingdings"/>
              </a:rPr>
              <a:t>650</a:t>
            </a:r>
            <a:br>
              <a:rPr lang="sk-SK" dirty="0">
                <a:sym typeface="Wingdings"/>
              </a:rPr>
            </a:br>
            <a:endParaRPr lang="sk-SK" dirty="0"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Výraz (aritmetický)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arithmetic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ym typeface="Wingdings"/>
              </a:rPr>
              <a:t>Aj priradenie (=) je operácia</a:t>
            </a:r>
            <a:r>
              <a:rPr lang="en-US" dirty="0">
                <a:sym typeface="Wingdings"/>
              </a:rPr>
              <a:t>, v</a:t>
            </a:r>
            <a:r>
              <a:rPr lang="sk-SK" dirty="0" err="1">
                <a:sym typeface="Wingdings"/>
              </a:rPr>
              <a:t>ýsledok</a:t>
            </a:r>
            <a:r>
              <a:rPr lang="sk-SK" dirty="0">
                <a:sym typeface="Wingdings"/>
              </a:rPr>
              <a:t> ktorej je priradená hodnota</a:t>
            </a:r>
          </a:p>
          <a:p>
            <a:r>
              <a:rPr lang="sk-SK" dirty="0">
                <a:sym typeface="Wingdings"/>
              </a:rPr>
              <a:t>asociuje sa sprava</a:t>
            </a:r>
            <a:br>
              <a:rPr lang="sk-SK" dirty="0">
                <a:sym typeface="Wingdings"/>
              </a:rPr>
            </a:br>
            <a:r>
              <a:rPr lang="sk-SK" dirty="0">
                <a:sym typeface="Wingdings"/>
              </a:rPr>
              <a:t>napr. priradenie </a:t>
            </a:r>
            <a:r>
              <a:rPr lang="sk-SK" b="1" dirty="0">
                <a:sym typeface="Wingdings"/>
              </a:rPr>
              <a:t>a = b = c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je </a:t>
            </a:r>
            <a:r>
              <a:rPr lang="en-US" dirty="0" err="1">
                <a:sym typeface="Wingdings"/>
              </a:rPr>
              <a:t>vlastne</a:t>
            </a:r>
            <a:r>
              <a:rPr lang="en-US" b="1" dirty="0">
                <a:sym typeface="Wingdings"/>
              </a:rPr>
              <a:t> a = (b = c)</a:t>
            </a:r>
            <a:br>
              <a:rPr lang="sk-SK" b="1" dirty="0">
                <a:sym typeface="Wingdings"/>
              </a:rPr>
            </a:br>
            <a:r>
              <a:rPr lang="sk-SK" dirty="0">
                <a:sym typeface="Wingdings"/>
              </a:rPr>
              <a:t>vykoná inštrukcie: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1) </a:t>
            </a:r>
            <a:r>
              <a:rPr lang="en-US" dirty="0" err="1">
                <a:sym typeface="Wingdings"/>
              </a:rPr>
              <a:t>prirad</a:t>
            </a:r>
            <a:r>
              <a:rPr lang="sk-SK" dirty="0">
                <a:sym typeface="Wingdings"/>
              </a:rPr>
              <a:t>í hodnotu premennej c do premennej b</a:t>
            </a:r>
            <a:br>
              <a:rPr lang="sk-SK" dirty="0">
                <a:sym typeface="Wingdings"/>
              </a:rPr>
            </a:br>
            <a:r>
              <a:rPr lang="sk-SK" dirty="0">
                <a:sym typeface="Wingdings"/>
              </a:rPr>
              <a:t>2) priradí výsledok operácie b = c do premennej a</a:t>
            </a:r>
          </a:p>
          <a:p>
            <a:endParaRPr lang="sk-SK" dirty="0">
              <a:sym typeface="Wingdings"/>
            </a:endParaRPr>
          </a:p>
          <a:p>
            <a:r>
              <a:rPr lang="sk-SK" dirty="0">
                <a:sym typeface="Wingdings"/>
              </a:rPr>
              <a:t>Rôzne programovacie jazyky môžu mať rôzne </a:t>
            </a:r>
            <a:r>
              <a:rPr lang="sk-SK" dirty="0" err="1">
                <a:sym typeface="Wingdings"/>
              </a:rPr>
              <a:t>precedencie</a:t>
            </a:r>
            <a:r>
              <a:rPr lang="sk-SK" dirty="0">
                <a:sym typeface="Wingdings"/>
              </a:rPr>
              <a:t> operátorov a asociačné pravidlá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sk-SK" dirty="0"/>
              <a:t>Operátor priradenia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Výpočet binárnej (0/1) hodnoty</a:t>
            </a:r>
            <a:br>
              <a:rPr lang="sk-SK" dirty="0"/>
            </a:br>
            <a:r>
              <a:rPr lang="sk-SK" dirty="0"/>
              <a:t>0=false (nepravda)</a:t>
            </a:r>
            <a:r>
              <a:rPr lang="en-US" dirty="0"/>
              <a:t>   </a:t>
            </a:r>
            <a:r>
              <a:rPr lang="en-US" dirty="0" err="1"/>
              <a:t>inak</a:t>
            </a:r>
            <a:r>
              <a:rPr lang="en-US" dirty="0"/>
              <a:t> je true (</a:t>
            </a:r>
            <a:r>
              <a:rPr lang="en-US" dirty="0" err="1"/>
              <a:t>pravda</a:t>
            </a:r>
            <a:r>
              <a:rPr lang="en-US" dirty="0"/>
              <a:t>) = 1</a:t>
            </a:r>
          </a:p>
          <a:p>
            <a:r>
              <a:rPr lang="sk-SK" dirty="0"/>
              <a:t>Logické operátory AND, OR, NOT, </a:t>
            </a:r>
            <a:r>
              <a:rPr lang="en-US" dirty="0"/>
              <a:t>EQUAL, &gt;, &lt;, …  </a:t>
            </a:r>
            <a:r>
              <a:rPr lang="sk-SK" dirty="0"/>
              <a:t>Hodnoty (premenných / medzivýsledkov) vo výraze nadobúdajú len hodnoty </a:t>
            </a:r>
            <a:r>
              <a:rPr lang="sk-SK" dirty="0" err="1"/>
              <a:t>false</a:t>
            </a:r>
            <a:r>
              <a:rPr lang="sk-SK" dirty="0"/>
              <a:t> (0) alebo </a:t>
            </a:r>
            <a:r>
              <a:rPr lang="sk-SK" dirty="0" err="1"/>
              <a:t>true</a:t>
            </a:r>
            <a:r>
              <a:rPr lang="sk-SK" dirty="0"/>
              <a:t> (1)</a:t>
            </a:r>
          </a:p>
          <a:p>
            <a:r>
              <a:rPr lang="sk-SK" dirty="0"/>
              <a:t>x AND y znamená, že logický výraz je pravdivý (</a:t>
            </a:r>
            <a:r>
              <a:rPr lang="sk-SK" dirty="0" err="1"/>
              <a:t>true</a:t>
            </a:r>
            <a:r>
              <a:rPr lang="sk-SK" dirty="0"/>
              <a:t>), ak sú súčasne pravdivé výrazy x aj 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Výraz (logický)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logical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478" y="530120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428" y="49475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5656" y="529487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3606" y="4941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79912" y="5582905"/>
            <a:ext cx="1584176" cy="63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20154" y="530120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104" y="49475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84332" y="529487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2282" y="4941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9912" y="5101297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z = x AND y;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39834" y="529487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8482" y="49411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84368" y="529487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3016" y="49411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802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/>
      <p:bldP spid="17" grpId="0" animBg="1"/>
      <p:bldP spid="18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Výraz (logický)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logical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478" y="1556792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428" y="12030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75656" y="155045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3606" y="11967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79912" y="1838489"/>
            <a:ext cx="1584176" cy="63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20154" y="1556792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8104" y="12030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84332" y="155045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72282" y="11967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52136" y="135688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z = x AND y;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9834" y="155045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482" y="1196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84368" y="1550457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33016" y="1196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9592" y="2708920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7542" y="235521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63770" y="2702585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51720" y="23488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07007" y="2996952"/>
            <a:ext cx="270515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28184" y="2708920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16134" y="235521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92362" y="2702585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80312" y="23488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21192" y="2509009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v </a:t>
            </a:r>
            <a:r>
              <a:rPr lang="sk-SK" b="1" dirty="0">
                <a:sym typeface="Wingdings"/>
              </a:rPr>
              <a:t>= </a:t>
            </a:r>
            <a:r>
              <a:rPr lang="en-US" b="1" dirty="0">
                <a:sym typeface="Wingdings"/>
              </a:rPr>
              <a:t>u AND v</a:t>
            </a:r>
            <a:r>
              <a:rPr lang="sk-SK" b="1" dirty="0">
                <a:sym typeface="Wingdings"/>
              </a:rPr>
              <a:t>;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11642" y="386104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9592" y="350734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75820" y="385471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63770" y="350100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319057" y="4149080"/>
            <a:ext cx="270515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40234" y="3861048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8184" y="350734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04412" y="3854713"/>
            <a:ext cx="100811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2362" y="350100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921192" y="366113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v </a:t>
            </a:r>
            <a:r>
              <a:rPr lang="sk-SK" b="1" dirty="0">
                <a:sym typeface="Wingdings"/>
              </a:rPr>
              <a:t>= </a:t>
            </a:r>
            <a:r>
              <a:rPr lang="en-US" b="1" dirty="0">
                <a:sym typeface="Wingdings"/>
              </a:rPr>
              <a:t>u AND v</a:t>
            </a:r>
            <a:r>
              <a:rPr lang="sk-SK" b="1" dirty="0">
                <a:sym typeface="Wingdings"/>
              </a:rPr>
              <a:t>;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11560" y="5085184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7460" y="47314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03648" y="5078849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31640" y="47251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32967" y="5373216"/>
            <a:ext cx="32792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63350" y="47314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8304" y="47251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04151" y="4900518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z = x AND y AND z;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195736" y="5078849"/>
            <a:ext cx="6001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23728" y="4725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1048" y="4725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64124" y="5131589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56212" y="5125254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148300" y="5125254"/>
            <a:ext cx="6001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05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6" grpId="0"/>
      <p:bldP spid="68" grpId="0"/>
      <p:bldP spid="69" grpId="0"/>
      <p:bldP spid="70" grpId="0" animBg="1"/>
      <p:bldP spid="71" grpId="0"/>
      <p:bldP spid="73" grpId="0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Počítač </a:t>
            </a:r>
            <a:r>
              <a:rPr lang="sk-SK" dirty="0"/>
              <a:t>je nástroj</a:t>
            </a:r>
          </a:p>
          <a:p>
            <a:r>
              <a:rPr lang="sk-SK" b="1" dirty="0"/>
              <a:t>Program</a:t>
            </a:r>
            <a:r>
              <a:rPr lang="sk-SK" dirty="0"/>
              <a:t> je postupnosť inštrukcií, ktoré povedia počítaču, ako vykonať úlohu</a:t>
            </a:r>
          </a:p>
          <a:p>
            <a:r>
              <a:rPr lang="sk-SK" dirty="0"/>
              <a:t>Počítač </a:t>
            </a:r>
            <a:r>
              <a:rPr lang="sk-SK" b="1" dirty="0"/>
              <a:t>vykonáva </a:t>
            </a:r>
            <a:r>
              <a:rPr lang="sk-SK" dirty="0"/>
              <a:t>program</a:t>
            </a:r>
          </a:p>
          <a:p>
            <a:r>
              <a:rPr lang="sk-SK" dirty="0"/>
              <a:t>Vykonáva </a:t>
            </a:r>
            <a:r>
              <a:rPr lang="sk-SK" b="1" dirty="0"/>
              <a:t>presne </a:t>
            </a:r>
            <a:r>
              <a:rPr lang="sk-SK" dirty="0"/>
              <a:t>čo je v programe</a:t>
            </a:r>
          </a:p>
          <a:p>
            <a:r>
              <a:rPr lang="sk-SK" dirty="0"/>
              <a:t>Inštrukcie procesora sú zapísané binárne (0/1)</a:t>
            </a:r>
          </a:p>
          <a:p>
            <a:pPr lvl="1"/>
            <a:r>
              <a:rPr lang="sk-SK" dirty="0"/>
              <a:t>Náročné a zdĺhavé písať takéto programy</a:t>
            </a:r>
          </a:p>
          <a:p>
            <a:pPr lvl="1"/>
            <a:r>
              <a:rPr lang="sk-SK" dirty="0"/>
              <a:t>Pre sprostredkovanie inštrukcií počítaču používame </a:t>
            </a:r>
            <a:r>
              <a:rPr lang="sk-SK" b="1" dirty="0"/>
              <a:t>programovacie jazyky</a:t>
            </a:r>
          </a:p>
          <a:p>
            <a:r>
              <a:rPr lang="sk-SK" b="1" dirty="0"/>
              <a:t>Programovanie</a:t>
            </a:r>
            <a:r>
              <a:rPr lang="sk-SK" dirty="0"/>
              <a:t> je vymyslenie a navrhnutie postupu riešenia úlohy a zapísanie tohto postupu v programovacom jazyku</a:t>
            </a:r>
            <a:endParaRPr lang="sk-SK" b="1" dirty="0"/>
          </a:p>
          <a:p>
            <a:pPr lvl="1"/>
            <a:endParaRPr lang="sk-SK" b="1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Programovanie </a:t>
            </a:r>
            <a:r>
              <a:rPr lang="sk-SK" dirty="0" err="1"/>
              <a:t>vs</a:t>
            </a:r>
            <a:r>
              <a:rPr lang="sk-SK" dirty="0"/>
              <a:t>. Programovací jazyk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Logický </a:t>
            </a:r>
            <a:r>
              <a:rPr lang="sk-SK" dirty="0" err="1"/>
              <a:t>vý</a:t>
            </a:r>
            <a:r>
              <a:rPr lang="en-US" dirty="0" err="1"/>
              <a:t>raz</a:t>
            </a:r>
            <a:r>
              <a:rPr lang="en-US" dirty="0"/>
              <a:t> </a:t>
            </a:r>
            <a:r>
              <a:rPr lang="sk-SK" b="1" dirty="0"/>
              <a:t>x </a:t>
            </a:r>
            <a:r>
              <a:rPr lang="en-US" b="1" dirty="0"/>
              <a:t>OR</a:t>
            </a:r>
            <a:r>
              <a:rPr lang="sk-SK" b="1" dirty="0"/>
              <a:t> y</a:t>
            </a:r>
            <a:r>
              <a:rPr lang="sk-SK" dirty="0"/>
              <a:t> je pravdivý (</a:t>
            </a:r>
            <a:r>
              <a:rPr lang="sk-SK" dirty="0" err="1"/>
              <a:t>true</a:t>
            </a:r>
            <a:r>
              <a:rPr lang="sk-SK" dirty="0"/>
              <a:t>), ak </a:t>
            </a:r>
            <a:r>
              <a:rPr lang="en-US" dirty="0"/>
              <a:t>je </a:t>
            </a:r>
            <a:r>
              <a:rPr lang="en-US" dirty="0" err="1"/>
              <a:t>pravdiv</a:t>
            </a:r>
            <a:r>
              <a:rPr lang="sk-SK" dirty="0"/>
              <a:t>ý výraz x alebo je pravdivý y.</a:t>
            </a:r>
          </a:p>
          <a:p>
            <a:r>
              <a:rPr lang="sk-SK" dirty="0"/>
              <a:t>Logický výraz </a:t>
            </a:r>
            <a:r>
              <a:rPr lang="en-US" b="1" dirty="0"/>
              <a:t>x EQUAL y</a:t>
            </a:r>
            <a:r>
              <a:rPr lang="en-US" dirty="0"/>
              <a:t> je </a:t>
            </a:r>
            <a:r>
              <a:rPr lang="sk-SK" dirty="0"/>
              <a:t>pravdivý ak je hodnota x rovnaká ako hodnota y</a:t>
            </a:r>
          </a:p>
          <a:p>
            <a:r>
              <a:rPr lang="sk-SK" dirty="0"/>
              <a:t>Logický výraz </a:t>
            </a:r>
            <a:r>
              <a:rPr lang="sk-SK" b="1" dirty="0"/>
              <a:t>NOT x</a:t>
            </a:r>
            <a:r>
              <a:rPr lang="sk-SK" dirty="0"/>
              <a:t> je pravdivý ak bola hodnota x nepravdivá</a:t>
            </a:r>
            <a:r>
              <a:rPr lang="en-US" dirty="0"/>
              <a:t>, </a:t>
            </a:r>
            <a:r>
              <a:rPr lang="en-US" dirty="0" err="1"/>
              <a:t>zapisuje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! (v</a:t>
            </a:r>
            <a:r>
              <a:rPr lang="sk-SK" dirty="0" err="1"/>
              <a:t>ýkričník</a:t>
            </a:r>
            <a:r>
              <a:rPr lang="sk-SK" dirty="0"/>
              <a:t>)</a:t>
            </a:r>
          </a:p>
          <a:p>
            <a:r>
              <a:rPr lang="sk-SK" dirty="0" err="1"/>
              <a:t>Precedencia</a:t>
            </a:r>
            <a:r>
              <a:rPr lang="sk-SK" dirty="0"/>
              <a:t> operátorov: NOT, </a:t>
            </a:r>
            <a:r>
              <a:rPr lang="en-US" dirty="0"/>
              <a:t>&lt;, &gt;, EQUAL, </a:t>
            </a:r>
            <a:r>
              <a:rPr lang="sk-SK" dirty="0"/>
              <a:t>AND, OR, </a:t>
            </a:r>
            <a:r>
              <a:rPr lang="en-US" dirty="0"/>
              <a:t>…</a:t>
            </a:r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Výraz (logický)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logical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560" y="5373216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460" y="50195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5366881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640" y="50131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32967" y="5661248"/>
            <a:ext cx="32792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63350" y="50195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8304" y="50131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4151" y="518855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z = !x AND !y OR z;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95736" y="5366881"/>
            <a:ext cx="6001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3728" y="50131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21048" y="50131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64124" y="5419621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56212" y="5413286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48300" y="5413286"/>
            <a:ext cx="6001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54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7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</a:t>
            </a:r>
            <a:r>
              <a:rPr lang="en-US" dirty="0"/>
              <a:t> je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/>
              <a:t>nenulov</a:t>
            </a:r>
            <a:r>
              <a:rPr lang="sk-SK" dirty="0"/>
              <a:t>á, tak sa v logickom výraze vyhodnotí ako pravda (</a:t>
            </a:r>
            <a:r>
              <a:rPr lang="sk-SK" dirty="0" err="1"/>
              <a:t>true</a:t>
            </a:r>
            <a:r>
              <a:rPr lang="sk-SK" dirty="0"/>
              <a:t>):</a:t>
            </a:r>
            <a:br>
              <a:rPr lang="sk-SK" dirty="0"/>
            </a:br>
            <a:r>
              <a:rPr lang="sk-SK" dirty="0"/>
              <a:t>0 je </a:t>
            </a:r>
            <a:r>
              <a:rPr lang="sk-SK" dirty="0" err="1"/>
              <a:t>false</a:t>
            </a:r>
            <a:r>
              <a:rPr lang="sk-SK" dirty="0"/>
              <a:t>, 1 je </a:t>
            </a:r>
            <a:r>
              <a:rPr lang="sk-SK" dirty="0" err="1"/>
              <a:t>true</a:t>
            </a:r>
            <a:r>
              <a:rPr lang="sk-SK" dirty="0"/>
              <a:t>, 47 je </a:t>
            </a:r>
            <a:r>
              <a:rPr lang="sk-SK" dirty="0" err="1"/>
              <a:t>true</a:t>
            </a:r>
            <a:r>
              <a:rPr lang="sk-SK" dirty="0"/>
              <a:t>, -3 je </a:t>
            </a:r>
            <a:r>
              <a:rPr lang="sk-SK" dirty="0" err="1"/>
              <a:t>true</a:t>
            </a:r>
            <a:r>
              <a:rPr lang="sk-SK" dirty="0"/>
              <a:t>, ...</a:t>
            </a:r>
          </a:p>
          <a:p>
            <a:r>
              <a:rPr lang="sk-SK" dirty="0"/>
              <a:t>Programy sa väčšinou snažia vyhodnotiť logický výraz čo najefektívnejšie (vykonaním čo najmenej operácií),</a:t>
            </a:r>
            <a:br>
              <a:rPr lang="sk-SK" dirty="0"/>
            </a:br>
            <a:r>
              <a:rPr lang="sk-SK" dirty="0"/>
              <a:t>tzv. </a:t>
            </a:r>
            <a:r>
              <a:rPr lang="sk-SK" b="1" dirty="0"/>
              <a:t>skrátené v</a:t>
            </a:r>
            <a:r>
              <a:rPr lang="en-US" b="1" dirty="0"/>
              <a:t>y</a:t>
            </a:r>
            <a:r>
              <a:rPr lang="sk-SK" b="1" dirty="0" err="1"/>
              <a:t>hodnocovanie</a:t>
            </a:r>
            <a:r>
              <a:rPr lang="sk-SK" dirty="0"/>
              <a:t> (</a:t>
            </a:r>
            <a:r>
              <a:rPr lang="sk-SK" dirty="0" err="1"/>
              <a:t>short-circuiting</a:t>
            </a:r>
            <a:r>
              <a:rPr lang="sk-SK" dirty="0"/>
              <a:t>), používa sa v jazyku C</a:t>
            </a:r>
            <a:br>
              <a:rPr lang="sk-SK" dirty="0"/>
            </a:br>
            <a:endParaRPr lang="sk-S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Výraz (logický)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logical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008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Skrátené </a:t>
            </a:r>
            <a:r>
              <a:rPr lang="sk-SK" b="1" dirty="0" err="1"/>
              <a:t>výhodnocovanie</a:t>
            </a:r>
            <a:r>
              <a:rPr lang="sk-SK" dirty="0"/>
              <a:t> (</a:t>
            </a:r>
            <a:r>
              <a:rPr lang="sk-SK" dirty="0" err="1"/>
              <a:t>short-circuiting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AND je 0(false) ak aspoň jeden z výrazov je 0(false)</a:t>
            </a:r>
            <a:br>
              <a:rPr lang="sk-SK" dirty="0"/>
            </a:br>
            <a:r>
              <a:rPr lang="sk-SK" dirty="0"/>
              <a:t>OR je 1(true) ak aspoň jeden z výrazov je 1(true)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 </a:t>
            </a:r>
            <a:r>
              <a:rPr lang="sk-SK" b="1" dirty="0"/>
              <a:t>x </a:t>
            </a:r>
            <a:r>
              <a:rPr lang="en-US" b="1" dirty="0"/>
              <a:t>= x AND y AND z</a:t>
            </a:r>
            <a:r>
              <a:rPr lang="en-US" dirty="0"/>
              <a:t> </a:t>
            </a:r>
            <a:r>
              <a:rPr lang="sk-SK" dirty="0"/>
              <a:t>sa vykonajú </a:t>
            </a:r>
            <a:r>
              <a:rPr lang="en-US" dirty="0"/>
              <a:t>in</a:t>
            </a:r>
            <a:r>
              <a:rPr lang="sk-SK" dirty="0"/>
              <a:t>š</a:t>
            </a:r>
            <a:r>
              <a:rPr lang="en-US" dirty="0" err="1"/>
              <a:t>trukcie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na</a:t>
            </a:r>
            <a:r>
              <a:rPr lang="sk-SK" dirty="0"/>
              <a:t>čítanie hodnoty x, keďže x je nenulová, pokračujeme 2) načítanie hodnoty y, keďže y je 0 vyhodnocovanie končí, lebo bez ohľadu na ďalšie členy vo výraze je výsledok 0</a:t>
            </a:r>
          </a:p>
          <a:p>
            <a:r>
              <a:rPr lang="sk-SK" dirty="0"/>
              <a:t>Hodnota </a:t>
            </a:r>
            <a:r>
              <a:rPr lang="sk-SK" b="1" dirty="0"/>
              <a:t>z</a:t>
            </a:r>
            <a:r>
              <a:rPr lang="sk-SK" dirty="0"/>
              <a:t> sa nenačíta a nebude sa vyhodnocovať (napr. ak z je volanie funkcie, tak sa funkcia nezavolá!)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Výraz (logický) – </a:t>
            </a:r>
            <a:r>
              <a:rPr lang="sk-SK" dirty="0" err="1"/>
              <a:t>Expression</a:t>
            </a:r>
            <a:r>
              <a:rPr lang="sk-SK" dirty="0"/>
              <a:t> (</a:t>
            </a:r>
            <a:r>
              <a:rPr lang="sk-SK" dirty="0" err="1"/>
              <a:t>logical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560" y="2636912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460" y="23088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2630577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640" y="23088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32967" y="2924944"/>
            <a:ext cx="32792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63350" y="23488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91880" y="2483604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ym typeface="Wingdings"/>
              </a:rPr>
              <a:t>x</a:t>
            </a:r>
            <a:r>
              <a:rPr lang="en-US" b="1" dirty="0">
                <a:sym typeface="Wingdings"/>
              </a:rPr>
              <a:t> = x AND y </a:t>
            </a:r>
            <a:r>
              <a:rPr lang="sk-SK" b="1" dirty="0">
                <a:sym typeface="Wingdings"/>
              </a:rPr>
              <a:t>AND</a:t>
            </a:r>
            <a:r>
              <a:rPr lang="en-US" b="1" dirty="0">
                <a:sym typeface="Wingdings"/>
              </a:rPr>
              <a:t> z;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95736" y="2630577"/>
            <a:ext cx="6001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3728" y="23088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8304" y="23488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21048" y="23488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64124" y="2683317"/>
            <a:ext cx="5519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0</a:t>
            </a:r>
            <a:endParaRPr lang="en-US" sz="3200" b="1" dirty="0"/>
          </a:p>
        </p:txBody>
      </p:sp>
      <p:sp>
        <p:nvSpPr>
          <p:cNvPr id="34" name="Rectangle 33"/>
          <p:cNvSpPr/>
          <p:nvPr/>
        </p:nvSpPr>
        <p:spPr>
          <a:xfrm>
            <a:off x="7356212" y="2676982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48300" y="2676982"/>
            <a:ext cx="60016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-1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565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256585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Program vykonáva príkazy postupne za sebou</a:t>
            </a:r>
          </a:p>
          <a:p>
            <a:r>
              <a:rPr lang="sk-SK" dirty="0"/>
              <a:t>Niekedy chceme v špecifických prípadoch vykonať iné príkazy</a:t>
            </a:r>
            <a:r>
              <a:rPr lang="en-US" dirty="0"/>
              <a:t>, </a:t>
            </a:r>
            <a:r>
              <a:rPr lang="en-US" dirty="0" err="1"/>
              <a:t>napr</a:t>
            </a:r>
            <a:r>
              <a:rPr lang="en-US" dirty="0"/>
              <a:t>.: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sk-SK" dirty="0" err="1"/>
              <a:t>ždom</a:t>
            </a:r>
            <a:r>
              <a:rPr lang="sk-SK" dirty="0"/>
              <a:t> vykonaní programu:</a:t>
            </a:r>
            <a:br>
              <a:rPr lang="sk-SK" dirty="0"/>
            </a:br>
            <a:r>
              <a:rPr lang="sk-SK" dirty="0"/>
              <a:t>1</a:t>
            </a:r>
            <a:r>
              <a:rPr lang="en-US" dirty="0"/>
              <a:t>) </a:t>
            </a:r>
            <a:r>
              <a:rPr lang="en-US" dirty="0" err="1"/>
              <a:t>prirad</a:t>
            </a:r>
            <a:r>
              <a:rPr lang="sk-SK" dirty="0" err="1"/>
              <a:t>íme</a:t>
            </a:r>
            <a:r>
              <a:rPr lang="sk-SK" dirty="0"/>
              <a:t> do premennej </a:t>
            </a:r>
            <a:r>
              <a:rPr lang="sk-SK" dirty="0" err="1"/>
              <a:t>pocetDniRoku</a:t>
            </a:r>
            <a:r>
              <a:rPr lang="sk-SK" dirty="0"/>
              <a:t> hodnotu 365</a:t>
            </a:r>
            <a:br>
              <a:rPr lang="sk-SK" dirty="0"/>
            </a:br>
            <a:r>
              <a:rPr lang="sk-SK" dirty="0"/>
              <a:t>2) ak hodnota premennej </a:t>
            </a:r>
            <a:r>
              <a:rPr lang="sk-SK" dirty="0" err="1"/>
              <a:t>priestupnyRok</a:t>
            </a:r>
            <a:r>
              <a:rPr lang="sk-SK" dirty="0"/>
              <a:t> je </a:t>
            </a:r>
            <a:r>
              <a:rPr lang="sk-SK" dirty="0" err="1"/>
              <a:t>true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sk-SK" dirty="0"/>
              <a:t>nenulová</a:t>
            </a:r>
            <a:r>
              <a:rPr lang="en-US" dirty="0"/>
              <a:t>)</a:t>
            </a:r>
            <a:r>
              <a:rPr lang="sk-SK" dirty="0"/>
              <a:t>, tak hodnotu v premennej </a:t>
            </a:r>
            <a:r>
              <a:rPr lang="sk-SK" dirty="0" err="1"/>
              <a:t>pocetDniRoku</a:t>
            </a:r>
            <a:r>
              <a:rPr lang="sk-SK" dirty="0"/>
              <a:t> zvýšime o 1.</a:t>
            </a:r>
          </a:p>
          <a:p>
            <a:r>
              <a:rPr lang="sk-SK" dirty="0"/>
              <a:t>Vykonanie programu môže vykonať rôzne inštrukcie podľa aktuálneho stavu premenných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Podmienka (</a:t>
            </a:r>
            <a:r>
              <a:rPr lang="sk-SK" dirty="0" err="1"/>
              <a:t>if</a:t>
            </a:r>
            <a:r>
              <a:rPr lang="sk-SK" dirty="0"/>
              <a:t> / </a:t>
            </a:r>
            <a:r>
              <a:rPr lang="sk-SK" dirty="0" err="1"/>
              <a:t>else</a:t>
            </a:r>
            <a:r>
              <a:rPr lang="sk-SK" dirty="0"/>
              <a:t>) – </a:t>
            </a:r>
            <a:r>
              <a:rPr lang="sk-SK" dirty="0" err="1"/>
              <a:t>Condition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42153"/>
            <a:ext cx="4524737" cy="17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0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368" y="1124744"/>
            <a:ext cx="8579296" cy="5256585"/>
          </a:xfrm>
        </p:spPr>
        <p:txBody>
          <a:bodyPr>
            <a:normAutofit/>
          </a:bodyPr>
          <a:lstStyle/>
          <a:p>
            <a:r>
              <a:rPr lang="sk-SK" b="1" dirty="0"/>
              <a:t>Príkaz vetvenia</a:t>
            </a:r>
            <a:r>
              <a:rPr lang="sk-SK" dirty="0"/>
              <a:t> obsahuje zvyčajne tri časti:</a:t>
            </a:r>
            <a:br>
              <a:rPr lang="sk-SK" dirty="0"/>
            </a:br>
            <a:r>
              <a:rPr lang="sk-SK" dirty="0"/>
              <a:t>1</a:t>
            </a:r>
            <a:r>
              <a:rPr lang="en-US" dirty="0"/>
              <a:t>)</a:t>
            </a:r>
            <a:r>
              <a:rPr lang="sk-SK" dirty="0"/>
              <a:t> </a:t>
            </a:r>
            <a:r>
              <a:rPr lang="en-US" dirty="0"/>
              <a:t>k</a:t>
            </a:r>
            <a:r>
              <a:rPr lang="sk-SK" dirty="0" err="1"/>
              <a:t>ľúčové</a:t>
            </a:r>
            <a:r>
              <a:rPr lang="sk-SK" dirty="0"/>
              <a:t> slovo </a:t>
            </a:r>
            <a:r>
              <a:rPr lang="sk-SK" b="1" dirty="0" err="1"/>
              <a:t>if</a:t>
            </a:r>
            <a:br>
              <a:rPr lang="sk-SK" dirty="0"/>
            </a:br>
            <a:r>
              <a:rPr lang="sk-SK" dirty="0"/>
              <a:t>2) logický výraz (podmienku), ktorá sa vyhodnotí</a:t>
            </a:r>
            <a:br>
              <a:rPr lang="sk-SK" dirty="0"/>
            </a:br>
            <a:r>
              <a:rPr lang="sk-SK" dirty="0"/>
              <a:t>3) príkaz alebo skupinu príkazov, ktoré sa vykonajú PRÁVE VTEDY keď podmienka (2) je pravdivá.</a:t>
            </a:r>
          </a:p>
          <a:p>
            <a:r>
              <a:rPr lang="sk-SK" dirty="0"/>
              <a:t>Rozšírenie o vetvu </a:t>
            </a:r>
            <a:r>
              <a:rPr lang="sk-SK" b="1" dirty="0" err="1"/>
              <a:t>else</a:t>
            </a:r>
            <a:r>
              <a:rPr lang="sk-SK" dirty="0"/>
              <a:t> – príkaz alebo skupina príkazov, ktoré sa vykonajú keď podmienka (2) je nepravdivá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Podmienka (</a:t>
            </a:r>
            <a:r>
              <a:rPr lang="sk-SK" dirty="0" err="1"/>
              <a:t>if</a:t>
            </a:r>
            <a:r>
              <a:rPr lang="sk-SK" dirty="0"/>
              <a:t> / </a:t>
            </a:r>
            <a:r>
              <a:rPr lang="sk-SK" dirty="0" err="1"/>
              <a:t>else</a:t>
            </a:r>
            <a:r>
              <a:rPr lang="sk-SK" dirty="0"/>
              <a:t>) – </a:t>
            </a:r>
            <a:r>
              <a:rPr lang="sk-SK" dirty="0" err="1"/>
              <a:t>Condition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72079"/>
            <a:ext cx="3456384" cy="1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45632"/>
            <a:ext cx="3312368" cy="141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0517"/>
            <a:ext cx="4381500" cy="5476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Z</a:t>
            </a:r>
            <a:r>
              <a:rPr lang="sk-SK" b="1" dirty="0">
                <a:latin typeface="Calibri" panose="020F0502020204030204" pitchFamily="34" charset="0"/>
              </a:rPr>
              <a:t>áklady procedurálneho programovania 1 </a:t>
            </a:r>
            <a:r>
              <a:rPr lang="sk-SK" dirty="0"/>
              <a:t>– Jozef </a:t>
            </a:r>
            <a:r>
              <a:rPr lang="sk-SK" dirty="0" err="1"/>
              <a:t>Tvarožek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>
                <a:sym typeface="Wingdings"/>
              </a:rPr>
              <a:t> </a:t>
            </a:r>
            <a:r>
              <a:rPr lang="sk-SK" dirty="0"/>
              <a:t>algoritmus </a:t>
            </a:r>
            <a:r>
              <a:rPr lang="en-US" dirty="0">
                <a:sym typeface="Wingdings"/>
              </a:rPr>
              <a:t></a:t>
            </a:r>
            <a:r>
              <a:rPr lang="sk-SK" dirty="0"/>
              <a:t> program</a:t>
            </a:r>
            <a:endParaRPr lang="sk-SK" b="1" dirty="0"/>
          </a:p>
        </p:txBody>
      </p:sp>
      <p:pic>
        <p:nvPicPr>
          <p:cNvPr id="2050" name="Picture 2" descr="http://upload.wikimedia.org/wikipedia/commons/thumb/d/d3/Euclid_flowchart_1.png/220px-Euclid_flowchar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268760"/>
            <a:ext cx="2011636" cy="4526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34"/>
          <a:stretch/>
        </p:blipFill>
        <p:spPr bwMode="auto">
          <a:xfrm>
            <a:off x="1691680" y="2621861"/>
            <a:ext cx="2855067" cy="31730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691680" y="1268760"/>
            <a:ext cx="285506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latin typeface="Gill Sans MT" panose="020B0502020104020203" pitchFamily="34" charset="0"/>
              </a:rPr>
              <a:t>Dané sú čísla A </a:t>
            </a:r>
            <a:r>
              <a:rPr lang="sk-SK" sz="2000" b="1" dirty="0" err="1">
                <a:latin typeface="Gill Sans MT" panose="020B0502020104020203" pitchFamily="34" charset="0"/>
              </a:rPr>
              <a:t>a</a:t>
            </a:r>
            <a:r>
              <a:rPr lang="sk-SK" sz="2000" b="1" dirty="0">
                <a:latin typeface="Gill Sans MT" panose="020B0502020104020203" pitchFamily="34" charset="0"/>
              </a:rPr>
              <a:t> B, vypočítaj ich najväčší spoločný deliteľ</a:t>
            </a:r>
            <a:r>
              <a:rPr lang="sk-SK" sz="20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716016" y="1564308"/>
            <a:ext cx="792088" cy="42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4716016" y="3996117"/>
            <a:ext cx="790761" cy="42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9325" y="116458"/>
            <a:ext cx="935850" cy="720254"/>
          </a:xfrm>
        </p:spPr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Zabezpečiť, že program správne vykonáva úlohy, na ktoré je určený.</a:t>
            </a:r>
          </a:p>
          <a:p>
            <a:r>
              <a:rPr lang="sk-SK" dirty="0"/>
              <a:t>Zabezpečiť, že ľudia môžu jednoducho a príjemne program používať.</a:t>
            </a:r>
          </a:p>
          <a:p>
            <a:r>
              <a:rPr lang="sk-SK" dirty="0"/>
              <a:t>Zabezpečiť, že program je zrozumiteľný, ľahko opraviteľný, a je možné ho zlepšiť bez veľkej námahy.</a:t>
            </a:r>
          </a:p>
          <a:p>
            <a:endParaRPr lang="sk-SK" dirty="0"/>
          </a:p>
          <a:p>
            <a:r>
              <a:rPr lang="sk-SK" dirty="0"/>
              <a:t>Programy nám majú život robiť jednoduchším, nie zložitejším...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Z</a:t>
            </a:r>
            <a:r>
              <a:rPr lang="sk-SK" b="1" dirty="0">
                <a:latin typeface="Calibri" panose="020F0502020204030204" pitchFamily="34" charset="0"/>
              </a:rPr>
              <a:t>áklady procedurálneho programovania 1 </a:t>
            </a:r>
            <a:r>
              <a:rPr lang="sk-SK" dirty="0"/>
              <a:t>– Jozef </a:t>
            </a:r>
            <a:r>
              <a:rPr lang="sk-SK" dirty="0" err="1"/>
              <a:t>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 err="1"/>
              <a:t>Cieľe</a:t>
            </a:r>
            <a:r>
              <a:rPr lang="sk-SK" dirty="0"/>
              <a:t> programovania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Zvyčajná úloha programátora: </a:t>
            </a:r>
            <a:r>
              <a:rPr lang="sk-SK" b="1" dirty="0"/>
              <a:t>Vytvoriť riešenie problému využitím počítačového programu, ktorý môže by opakovane použitý pre rôzne výskyty toho istého problému.</a:t>
            </a:r>
          </a:p>
          <a:p>
            <a:r>
              <a:rPr lang="sk-SK" dirty="0"/>
              <a:t>Programátor musí: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Porozumieť problému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Vymyslieť a navrhnúť riešenie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Vyjadriť riešenie v programovacom jazyku</a:t>
            </a:r>
          </a:p>
          <a:p>
            <a:r>
              <a:rPr lang="sk-SK" dirty="0"/>
              <a:t>Najlepší programátori PRAVIDELNE robia chyby</a:t>
            </a:r>
          </a:p>
          <a:p>
            <a:r>
              <a:rPr lang="sk-SK" b="1" dirty="0"/>
              <a:t>Programujte po malých kúskoch, a každý kúsok si dôsledne overte, či je správny.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>
                <a:latin typeface="Calibri" panose="020F0502020204030204" pitchFamily="34" charset="0"/>
              </a:rPr>
              <a:t>Z</a:t>
            </a:r>
            <a:r>
              <a:rPr lang="sk-SK" b="1">
                <a:latin typeface="Calibri" panose="020F0502020204030204" pitchFamily="34" charset="0"/>
              </a:rPr>
              <a:t>áklady procedurálneho programovania 1 </a:t>
            </a:r>
            <a:r>
              <a:rPr lang="sk-SK"/>
              <a:t>– Jozef 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Ako sa stať programátorom?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Z</a:t>
            </a:r>
            <a:r>
              <a:rPr lang="sk-SK" b="1" dirty="0" err="1">
                <a:latin typeface="Calibri" panose="020F0502020204030204" pitchFamily="34" charset="0"/>
              </a:rPr>
              <a:t>áklady</a:t>
            </a:r>
            <a:r>
              <a:rPr lang="sk-SK" b="1" dirty="0">
                <a:latin typeface="Calibri" panose="020F0502020204030204" pitchFamily="34" charset="0"/>
              </a:rPr>
              <a:t> procedurálneho programovania 1 </a:t>
            </a:r>
            <a:r>
              <a:rPr lang="sk-SK" dirty="0"/>
              <a:t>– Jozef </a:t>
            </a:r>
            <a:r>
              <a:rPr lang="sk-SK" dirty="0" err="1"/>
              <a:t>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b="1" dirty="0"/>
              <a:t>Spôsob práce na tomto predmete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Prednášky (pondelok 9:00):</a:t>
            </a:r>
            <a:br>
              <a:rPr lang="sk-SK" dirty="0"/>
            </a:br>
            <a:r>
              <a:rPr lang="sk-SK" dirty="0"/>
              <a:t>zapájať sa, pýtať sa, počúvať, ... </a:t>
            </a:r>
            <a:br>
              <a:rPr lang="sk-SK" dirty="0"/>
            </a:br>
            <a:r>
              <a:rPr lang="en-US" dirty="0"/>
              <a:t>p</a:t>
            </a:r>
            <a:r>
              <a:rPr lang="sk-SK" dirty="0" err="1"/>
              <a:t>ísomný</a:t>
            </a:r>
            <a:r>
              <a:rPr lang="sk-SK" dirty="0"/>
              <a:t> test (10</a:t>
            </a:r>
            <a:r>
              <a:rPr lang="en-US" dirty="0"/>
              <a:t>%)</a:t>
            </a:r>
            <a:endParaRPr lang="en-US" b="1" dirty="0"/>
          </a:p>
          <a:p>
            <a:r>
              <a:rPr lang="sk-SK" b="1" dirty="0"/>
              <a:t>Cvičenia:</a:t>
            </a:r>
            <a:br>
              <a:rPr lang="sk-SK" dirty="0"/>
            </a:br>
            <a:r>
              <a:rPr lang="sk-SK" dirty="0"/>
              <a:t>konzultácie k úlohám</a:t>
            </a:r>
            <a:br>
              <a:rPr lang="en-US" dirty="0"/>
            </a:br>
            <a:r>
              <a:rPr lang="sk-SK" dirty="0"/>
              <a:t>rieš</a:t>
            </a:r>
            <a:r>
              <a:rPr lang="en-US" dirty="0"/>
              <a:t>e</a:t>
            </a:r>
            <a:r>
              <a:rPr lang="sk-SK" dirty="0"/>
              <a:t>nie úloh, písanie programov</a:t>
            </a:r>
            <a:r>
              <a:rPr lang="en-US" dirty="0"/>
              <a:t> (30%)</a:t>
            </a:r>
            <a:br>
              <a:rPr lang="sk-SK" dirty="0"/>
            </a:br>
            <a:r>
              <a:rPr lang="sk-SK" dirty="0"/>
              <a:t>projekt (20</a:t>
            </a:r>
            <a:r>
              <a:rPr lang="en-US" dirty="0"/>
              <a:t>%)</a:t>
            </a:r>
          </a:p>
          <a:p>
            <a:endParaRPr lang="sk-SK" dirty="0"/>
          </a:p>
          <a:p>
            <a:r>
              <a:rPr lang="en-US" dirty="0" err="1"/>
              <a:t>Povin</a:t>
            </a:r>
            <a:r>
              <a:rPr lang="sk-SK" dirty="0" err="1"/>
              <a:t>né</a:t>
            </a:r>
            <a:r>
              <a:rPr lang="sk-SK" dirty="0"/>
              <a:t> minimum zo semestra </a:t>
            </a:r>
            <a:r>
              <a:rPr lang="en-US" dirty="0"/>
              <a:t>3</a:t>
            </a:r>
            <a:r>
              <a:rPr lang="sk-SK" dirty="0"/>
              <a:t>0 bodov</a:t>
            </a:r>
            <a:endParaRPr lang="sk-SK" b="1" dirty="0"/>
          </a:p>
          <a:p>
            <a:r>
              <a:rPr lang="en-US" b="1" dirty="0" err="1"/>
              <a:t>Sk</a:t>
            </a:r>
            <a:r>
              <a:rPr lang="sk-SK" b="1" dirty="0" err="1"/>
              <a:t>úška</a:t>
            </a:r>
            <a:r>
              <a:rPr lang="sk-SK" b="1" dirty="0"/>
              <a:t>:</a:t>
            </a:r>
            <a:br>
              <a:rPr lang="sk-SK" b="1" dirty="0"/>
            </a:br>
            <a:r>
              <a:rPr lang="sk-SK" dirty="0"/>
              <a:t>písomný test (</a:t>
            </a:r>
            <a:r>
              <a:rPr lang="en-US" dirty="0"/>
              <a:t>40%)</a:t>
            </a:r>
            <a:endParaRPr lang="sk-SK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9512" y="116632"/>
            <a:ext cx="935850" cy="720254"/>
          </a:xfrm>
        </p:spPr>
        <p:txBody>
          <a:bodyPr/>
          <a:lstStyle/>
          <a:p>
            <a:r>
              <a:rPr lang="sk-SK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3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Z</a:t>
            </a:r>
            <a:r>
              <a:rPr lang="sk-SK" b="1" dirty="0" err="1">
                <a:latin typeface="Calibri" panose="020F0502020204030204" pitchFamily="34" charset="0"/>
              </a:rPr>
              <a:t>áklady</a:t>
            </a:r>
            <a:r>
              <a:rPr lang="sk-SK" b="1" dirty="0">
                <a:latin typeface="Calibri" panose="020F0502020204030204" pitchFamily="34" charset="0"/>
              </a:rPr>
              <a:t> procedurálneho programovania 1 </a:t>
            </a:r>
            <a:r>
              <a:rPr lang="sk-SK" dirty="0"/>
              <a:t>– Jozef </a:t>
            </a:r>
            <a:r>
              <a:rPr lang="sk-SK" dirty="0" err="1"/>
              <a:t>Tvarožek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k-SK" dirty="0"/>
              <a:t>Vyučujúci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Prednášky (pondelok 9:00):</a:t>
            </a:r>
            <a:br>
              <a:rPr lang="sk-SK" dirty="0"/>
            </a:br>
            <a:r>
              <a:rPr lang="sk-SK" b="1" dirty="0"/>
              <a:t>Jozef  </a:t>
            </a:r>
            <a:r>
              <a:rPr lang="sk-SK" b="1" dirty="0" err="1"/>
              <a:t>Tvarožek</a:t>
            </a:r>
            <a:br>
              <a:rPr lang="sk-SK" b="1" dirty="0"/>
            </a:br>
            <a:r>
              <a:rPr lang="sk-SK" dirty="0"/>
              <a:t>Pýtajte sa, chceme zodpovedať VŠETKY vaše otázky!</a:t>
            </a:r>
            <a:br>
              <a:rPr lang="sk-SK" dirty="0"/>
            </a:br>
            <a:endParaRPr lang="sk-SK" dirty="0"/>
          </a:p>
          <a:p>
            <a:r>
              <a:rPr lang="sk-SK" dirty="0"/>
              <a:t>Cvičenia:</a:t>
            </a:r>
            <a:br>
              <a:rPr lang="sk-SK" b="1" dirty="0"/>
            </a:br>
            <a:r>
              <a:rPr lang="sk-SK" b="1" dirty="0"/>
              <a:t>Marián Potočný</a:t>
            </a:r>
            <a:br>
              <a:rPr lang="sk-SK" dirty="0"/>
            </a:br>
            <a:r>
              <a:rPr lang="sk-SK" dirty="0"/>
              <a:t>Pýtajte sa, chceme vám pomôcť pochopiť a vyriešiť VŠETKY zadané úlohy!</a:t>
            </a:r>
            <a:br>
              <a:rPr lang="sk-SK" dirty="0"/>
            </a:br>
            <a:endParaRPr lang="sk-SK" dirty="0"/>
          </a:p>
          <a:p>
            <a:r>
              <a:rPr lang="sk-SK" dirty="0"/>
              <a:t>Emailová komunikácia – predmet správy:</a:t>
            </a:r>
            <a:br>
              <a:rPr lang="sk-SK" dirty="0"/>
            </a:br>
            <a:r>
              <a:rPr lang="en-US" b="1" dirty="0"/>
              <a:t>[</a:t>
            </a:r>
            <a:r>
              <a:rPr lang="sk-SK" b="1" dirty="0" err="1"/>
              <a:t>ZPrPr</a:t>
            </a:r>
            <a:r>
              <a:rPr lang="en-US" b="1" dirty="0"/>
              <a:t>]</a:t>
            </a:r>
            <a:r>
              <a:rPr lang="sk-SK" b="1" dirty="0"/>
              <a:t> </a:t>
            </a:r>
            <a:r>
              <a:rPr lang="sk-SK" b="1" dirty="0" err="1"/>
              <a:t>Otazka</a:t>
            </a:r>
            <a:r>
              <a:rPr lang="sk-SK" b="1" dirty="0"/>
              <a:t> ABC</a:t>
            </a:r>
            <a:endParaRPr lang="en-US" b="1" dirty="0"/>
          </a:p>
          <a:p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9512" y="116632"/>
            <a:ext cx="935850" cy="720254"/>
          </a:xfrm>
        </p:spPr>
        <p:txBody>
          <a:bodyPr/>
          <a:lstStyle/>
          <a:p>
            <a:r>
              <a:rPr lang="sk-SK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4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5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0517"/>
            <a:ext cx="4381500" cy="5476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03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IT STU - SAP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909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Courier New</vt:lpstr>
      <vt:lpstr>Gill Sans MT</vt:lpstr>
      <vt:lpstr>Palatino Linotype</vt:lpstr>
      <vt:lpstr>Wingdings</vt:lpstr>
      <vt:lpstr>FIIT STU - SAP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FIIT STU - ZPrPr - Jozef Tvarozek</dc:title>
  <dc:subject>FIIT STU - SAP - Jozef Tvarozek</dc:subject>
  <dc:creator>Jozef Tvarožek</dc:creator>
  <cp:lastModifiedBy>Jozef</cp:lastModifiedBy>
  <cp:revision>537</cp:revision>
  <dcterms:created xsi:type="dcterms:W3CDTF">2011-01-22T12:07:06Z</dcterms:created>
  <dcterms:modified xsi:type="dcterms:W3CDTF">2016-09-19T04:30:36Z</dcterms:modified>
</cp:coreProperties>
</file>