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15" r:id="rId2"/>
    <p:sldId id="256" r:id="rId3"/>
    <p:sldId id="257" r:id="rId4"/>
    <p:sldId id="258" r:id="rId5"/>
    <p:sldId id="259" r:id="rId6"/>
    <p:sldId id="311" r:id="rId7"/>
    <p:sldId id="312" r:id="rId8"/>
    <p:sldId id="313" r:id="rId9"/>
    <p:sldId id="260" r:id="rId10"/>
    <p:sldId id="261" r:id="rId11"/>
    <p:sldId id="262" r:id="rId12"/>
    <p:sldId id="320" r:id="rId13"/>
    <p:sldId id="263" r:id="rId14"/>
    <p:sldId id="321" r:id="rId15"/>
    <p:sldId id="264" r:id="rId16"/>
    <p:sldId id="265" r:id="rId17"/>
    <p:sldId id="266" r:id="rId18"/>
    <p:sldId id="267" r:id="rId19"/>
    <p:sldId id="270" r:id="rId20"/>
    <p:sldId id="272" r:id="rId21"/>
    <p:sldId id="314" r:id="rId22"/>
    <p:sldId id="274" r:id="rId23"/>
    <p:sldId id="275" r:id="rId24"/>
    <p:sldId id="276" r:id="rId25"/>
    <p:sldId id="277" r:id="rId26"/>
    <p:sldId id="278" r:id="rId27"/>
    <p:sldId id="323" r:id="rId28"/>
    <p:sldId id="279" r:id="rId29"/>
    <p:sldId id="280" r:id="rId30"/>
    <p:sldId id="283" r:id="rId31"/>
    <p:sldId id="286" r:id="rId32"/>
    <p:sldId id="287" r:id="rId33"/>
    <p:sldId id="288" r:id="rId34"/>
    <p:sldId id="289" r:id="rId35"/>
    <p:sldId id="316" r:id="rId36"/>
    <p:sldId id="290" r:id="rId37"/>
    <p:sldId id="291" r:id="rId38"/>
    <p:sldId id="292" r:id="rId39"/>
    <p:sldId id="294" r:id="rId40"/>
    <p:sldId id="295" r:id="rId41"/>
    <p:sldId id="296" r:id="rId42"/>
    <p:sldId id="297" r:id="rId43"/>
    <p:sldId id="298" r:id="rId44"/>
    <p:sldId id="317" r:id="rId45"/>
    <p:sldId id="300" r:id="rId46"/>
    <p:sldId id="301" r:id="rId47"/>
    <p:sldId id="302" r:id="rId48"/>
    <p:sldId id="318" r:id="rId49"/>
    <p:sldId id="304" r:id="rId50"/>
    <p:sldId id="306" r:id="rId51"/>
    <p:sldId id="324" r:id="rId52"/>
    <p:sldId id="305" r:id="rId53"/>
    <p:sldId id="307" r:id="rId54"/>
    <p:sldId id="308" r:id="rId55"/>
    <p:sldId id="309" r:id="rId56"/>
    <p:sldId id="319" r:id="rId57"/>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25" autoAdjust="0"/>
  </p:normalViewPr>
  <p:slideViewPr>
    <p:cSldViewPr>
      <p:cViewPr varScale="1">
        <p:scale>
          <a:sx n="53" d="100"/>
          <a:sy n="53" d="100"/>
        </p:scale>
        <p:origin x="166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Zástupný symbol hlavičky 1"/>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sk-SK" sz="1200" b="0" i="0" u="none" strike="noStrike" kern="1200" cap="none" spc="0" baseline="0">
                <a:solidFill>
                  <a:srgbClr val="000000"/>
                </a:solidFill>
                <a:uFillTx/>
                <a:latin typeface="Arial"/>
                <a:cs typeface="Arial"/>
              </a:defRPr>
            </a:lvl1pPr>
          </a:lstStyle>
          <a:p>
            <a:pPr lvl="0"/>
            <a:endParaRPr lang="sk-SK"/>
          </a:p>
        </p:txBody>
      </p:sp>
      <p:sp>
        <p:nvSpPr>
          <p:cNvPr id="3" name="Zástupný symbol dátumu 2"/>
          <p:cNvSpPr txBox="1">
            <a:spLocks noGrp="1"/>
          </p:cNvSpPr>
          <p:nvPr>
            <p:ph type="dt" idx="1"/>
          </p:nvPr>
        </p:nvSpPr>
        <p:spPr>
          <a:xfrm>
            <a:off x="3884608" y="0"/>
            <a:ext cx="2971800" cy="4572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sk-SK" sz="1200" b="0" i="0" u="none" strike="noStrike" kern="1200" cap="none" spc="0" baseline="0">
                <a:solidFill>
                  <a:srgbClr val="000000"/>
                </a:solidFill>
                <a:uFillTx/>
                <a:latin typeface="Arial"/>
                <a:cs typeface="Arial"/>
              </a:defRPr>
            </a:lvl1pPr>
          </a:lstStyle>
          <a:p>
            <a:pPr lvl="0"/>
            <a:fld id="{EC1039FE-3D2C-4EC4-8BFF-571FCFCA6882}" type="datetime1">
              <a:rPr lang="sk-SK"/>
              <a:pPr lvl="0"/>
              <a:t>10. 10. 2019</a:t>
            </a:fld>
            <a:endParaRPr lang="sk-SK"/>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1">
            <a:solidFill>
              <a:srgbClr val="000000"/>
            </a:solidFill>
            <a:prstDash val="solid"/>
          </a:ln>
        </p:spPr>
      </p:sp>
      <p:sp>
        <p:nvSpPr>
          <p:cNvPr id="5" name="Zástupný symbol poznámok 4"/>
          <p:cNvSpPr txBox="1">
            <a:spLocks noGrp="1"/>
          </p:cNvSpPr>
          <p:nvPr>
            <p:ph type="body" sz="quarter" idx="3"/>
          </p:nvPr>
        </p:nvSpPr>
        <p:spPr>
          <a:xfrm>
            <a:off x="685800" y="4343400"/>
            <a:ext cx="5486400" cy="4114800"/>
          </a:xfrm>
          <a:prstGeom prst="rect">
            <a:avLst/>
          </a:prstGeom>
          <a:noFill/>
          <a:ln>
            <a:noFill/>
          </a:ln>
        </p:spPr>
        <p:txBody>
          <a:bodyPr vert="horz" wrap="square" lIns="91440" tIns="45720" rIns="91440" bIns="45720" anchor="t" anchorCtr="0" compatLnSpc="1"/>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symbol päty 5"/>
          <p:cNvSpPr txBox="1">
            <a:spLocks noGrp="1"/>
          </p:cNvSpPr>
          <p:nvPr>
            <p:ph type="ftr" sz="quarter" idx="4"/>
          </p:nvPr>
        </p:nvSpPr>
        <p:spPr>
          <a:xfrm>
            <a:off x="0" y="8685208"/>
            <a:ext cx="2971800" cy="4572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sk-SK" sz="1200" b="0" i="0" u="none" strike="noStrike" kern="1200" cap="none" spc="0" baseline="0">
                <a:solidFill>
                  <a:srgbClr val="000000"/>
                </a:solidFill>
                <a:uFillTx/>
                <a:latin typeface="Arial"/>
                <a:cs typeface="Arial"/>
              </a:defRPr>
            </a:lvl1pPr>
          </a:lstStyle>
          <a:p>
            <a:pPr lvl="0"/>
            <a:endParaRPr lang="sk-SK"/>
          </a:p>
        </p:txBody>
      </p:sp>
      <p:sp>
        <p:nvSpPr>
          <p:cNvPr id="7" name="Zástupný symbol čísla snímky 6"/>
          <p:cNvSpPr txBox="1">
            <a:spLocks noGrp="1"/>
          </p:cNvSpPr>
          <p:nvPr>
            <p:ph type="sldNum" sz="quarter" idx="5"/>
          </p:nvPr>
        </p:nvSpPr>
        <p:spPr>
          <a:xfrm>
            <a:off x="3884608" y="8685208"/>
            <a:ext cx="2971800" cy="4572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sk-SK" sz="1200" b="0" i="0" u="none" strike="noStrike" kern="1200" cap="none" spc="0" baseline="0">
                <a:solidFill>
                  <a:srgbClr val="000000"/>
                </a:solidFill>
                <a:uFillTx/>
                <a:latin typeface="Arial"/>
                <a:cs typeface="Arial"/>
              </a:defRPr>
            </a:lvl1pPr>
          </a:lstStyle>
          <a:p>
            <a:pPr lvl="0"/>
            <a:fld id="{21C228E0-21DB-4230-A753-43067F7D1D09}" type="slidenum">
              <a:rPr/>
              <a:pPr lvl="0"/>
              <a:t>‹#›</a:t>
            </a:fld>
            <a:endParaRPr lang="sk-SK"/>
          </a:p>
        </p:txBody>
      </p:sp>
    </p:spTree>
  </p:cSld>
  <p:clrMap bg1="lt1" tx1="dk1" bg2="lt2" tx2="dk2" accent1="accent1" accent2="accent2" accent3="accent3" accent4="accent4" accent5="accent5" accent6="accent6" hlink="hlink" folHlink="folHlink"/>
  <p:notesStyle>
    <a:lvl1pPr marL="0" marR="0" lvl="0" indent="0" algn="l" defTabSz="914400" rtl="0" fontAlgn="auto" hangingPunct="0">
      <a:lnSpc>
        <a:spcPct val="100000"/>
      </a:lnSpc>
      <a:spcBef>
        <a:spcPts val="400"/>
      </a:spcBef>
      <a:spcAft>
        <a:spcPts val="0"/>
      </a:spcAft>
      <a:buNone/>
      <a:tabLst/>
      <a:defRPr lang="sk-SK" sz="1200" b="0" i="0" u="none" strike="noStrike" kern="1200" cap="none" spc="0" baseline="0">
        <a:solidFill>
          <a:srgbClr val="000000"/>
        </a:solidFill>
        <a:uFillTx/>
        <a:latin typeface="Calibri"/>
      </a:defRPr>
    </a:lvl1pPr>
    <a:lvl2pPr marL="457200" marR="0" lvl="1" indent="0" algn="l" defTabSz="914400" rtl="0" fontAlgn="auto" hangingPunct="0">
      <a:lnSpc>
        <a:spcPct val="100000"/>
      </a:lnSpc>
      <a:spcBef>
        <a:spcPts val="400"/>
      </a:spcBef>
      <a:spcAft>
        <a:spcPts val="0"/>
      </a:spcAft>
      <a:buNone/>
      <a:tabLst/>
      <a:defRPr lang="sk-SK" sz="1200" b="0" i="0" u="none" strike="noStrike" kern="1200" cap="none" spc="0" baseline="0">
        <a:solidFill>
          <a:srgbClr val="000000"/>
        </a:solidFill>
        <a:uFillTx/>
        <a:latin typeface="Calibri"/>
      </a:defRPr>
    </a:lvl2pPr>
    <a:lvl3pPr marL="914400" marR="0" lvl="2" indent="0" algn="l" defTabSz="914400" rtl="0" fontAlgn="auto" hangingPunct="0">
      <a:lnSpc>
        <a:spcPct val="100000"/>
      </a:lnSpc>
      <a:spcBef>
        <a:spcPts val="400"/>
      </a:spcBef>
      <a:spcAft>
        <a:spcPts val="0"/>
      </a:spcAft>
      <a:buNone/>
      <a:tabLst/>
      <a:defRPr lang="sk-SK" sz="1200" b="0" i="0" u="none" strike="noStrike" kern="1200" cap="none" spc="0" baseline="0">
        <a:solidFill>
          <a:srgbClr val="000000"/>
        </a:solidFill>
        <a:uFillTx/>
        <a:latin typeface="Calibri"/>
      </a:defRPr>
    </a:lvl3pPr>
    <a:lvl4pPr marL="1371600" marR="0" lvl="3" indent="0" algn="l" defTabSz="914400" rtl="0" fontAlgn="auto" hangingPunct="0">
      <a:lnSpc>
        <a:spcPct val="100000"/>
      </a:lnSpc>
      <a:spcBef>
        <a:spcPts val="400"/>
      </a:spcBef>
      <a:spcAft>
        <a:spcPts val="0"/>
      </a:spcAft>
      <a:buNone/>
      <a:tabLst/>
      <a:defRPr lang="sk-SK" sz="1200" b="0" i="0" u="none" strike="noStrike" kern="1200" cap="none" spc="0" baseline="0">
        <a:solidFill>
          <a:srgbClr val="000000"/>
        </a:solidFill>
        <a:uFillTx/>
        <a:latin typeface="Calibri"/>
      </a:defRPr>
    </a:lvl4pPr>
    <a:lvl5pPr marL="1828800" marR="0" lvl="4" indent="0" algn="l" defTabSz="914400" rtl="0" fontAlgn="auto" hangingPunct="0">
      <a:lnSpc>
        <a:spcPct val="100000"/>
      </a:lnSpc>
      <a:spcBef>
        <a:spcPts val="400"/>
      </a:spcBef>
      <a:spcAft>
        <a:spcPts val="0"/>
      </a:spcAft>
      <a:buNone/>
      <a:tabLst/>
      <a:defRPr lang="sk-SK"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CC </a:t>
            </a:r>
            <a:r>
              <a:rPr lang="sk-SK" dirty="0" err="1"/>
              <a:t>vymahateľné</a:t>
            </a:r>
            <a:r>
              <a:rPr lang="sk-SK" baseline="0" dirty="0"/>
              <a:t> tak ako autorský zákon, platí „všade“</a:t>
            </a:r>
          </a:p>
          <a:p>
            <a:r>
              <a:rPr lang="sk-SK" baseline="0" dirty="0"/>
              <a:t>Autorský zákon – legislatíva – rôzna podľa krajín</a:t>
            </a:r>
            <a:endParaRPr lang="sk-SK" dirty="0"/>
          </a:p>
        </p:txBody>
      </p:sp>
      <p:sp>
        <p:nvSpPr>
          <p:cNvPr id="4" name="Zástupný objekt pre číslo snímky 3"/>
          <p:cNvSpPr>
            <a:spLocks noGrp="1"/>
          </p:cNvSpPr>
          <p:nvPr>
            <p:ph type="sldNum" sz="quarter" idx="10"/>
          </p:nvPr>
        </p:nvSpPr>
        <p:spPr/>
        <p:txBody>
          <a:bodyPr/>
          <a:lstStyle/>
          <a:p>
            <a:pPr lvl="0"/>
            <a:fld id="{21C228E0-21DB-4230-A753-43067F7D1D09}" type="slidenum">
              <a:rPr lang="sk-SK" smtClean="0"/>
              <a:pPr lvl="0"/>
              <a:t>9</a:t>
            </a:fld>
            <a:endParaRPr lang="sk-SK"/>
          </a:p>
        </p:txBody>
      </p:sp>
    </p:spTree>
    <p:extLst>
      <p:ext uri="{BB962C8B-B14F-4D97-AF65-F5344CB8AC3E}">
        <p14:creationId xmlns:p14="http://schemas.microsoft.com/office/powerpoint/2010/main" val="48593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10"/>
          </p:nvPr>
        </p:nvSpPr>
        <p:spPr/>
        <p:txBody>
          <a:bodyPr/>
          <a:lstStyle/>
          <a:p>
            <a:pPr lvl="0"/>
            <a:fld id="{21C228E0-21DB-4230-A753-43067F7D1D09}" type="slidenum">
              <a:rPr lang="sk-SK" smtClean="0"/>
              <a:pPr lvl="0"/>
              <a:t>14</a:t>
            </a:fld>
            <a:endParaRPr lang="sk-SK"/>
          </a:p>
        </p:txBody>
      </p:sp>
    </p:spTree>
    <p:extLst>
      <p:ext uri="{BB962C8B-B14F-4D97-AF65-F5344CB8AC3E}">
        <p14:creationId xmlns:p14="http://schemas.microsoft.com/office/powerpoint/2010/main" val="12849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ln w="12701">
            <a:solidFill>
              <a:srgbClr val="000000"/>
            </a:solidFill>
            <a:prstDash val="solid"/>
            <a:miter/>
          </a:ln>
        </p:spPr>
      </p:sp>
      <p:sp>
        <p:nvSpPr>
          <p:cNvPr id="3" name="Zástupný symbol poznámok 2"/>
          <p:cNvSpPr txBox="1">
            <a:spLocks noGrp="1"/>
          </p:cNvSpPr>
          <p:nvPr>
            <p:ph type="body" sz="quarter" idx="1"/>
          </p:nvPr>
        </p:nvSpPr>
        <p:spPr/>
        <p:txBody>
          <a:bodyPr/>
          <a:lstStyle/>
          <a:p>
            <a:endParaRPr lang="sk-SK"/>
          </a:p>
        </p:txBody>
      </p:sp>
      <p:sp>
        <p:nvSpPr>
          <p:cNvPr id="4" name="Zástupný symbol čísla snímky 3"/>
          <p:cNvSpPr txBox="1"/>
          <p:nvPr/>
        </p:nvSpPr>
        <p:spPr>
          <a:xfrm>
            <a:off x="3884608" y="8685208"/>
            <a:ext cx="2971800" cy="457200"/>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1AC372F-9D73-4C5B-A37E-E616358B5FDD}"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20</a:t>
            </a:fld>
            <a:endParaRPr lang="sk-SK" sz="1200" b="0" i="0" u="none" strike="noStrike" kern="1200" cap="none" spc="0" baseline="0">
              <a:solidFill>
                <a:srgbClr val="000000"/>
              </a:solidFill>
              <a:uFillTx/>
              <a:latin typeface="Arial"/>
              <a:cs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ln w="12701">
            <a:solidFill>
              <a:srgbClr val="000000"/>
            </a:solidFill>
            <a:prstDash val="solid"/>
            <a:miter/>
          </a:ln>
        </p:spPr>
      </p:sp>
      <p:sp>
        <p:nvSpPr>
          <p:cNvPr id="3" name="Zástupný symbol poznámok 2"/>
          <p:cNvSpPr txBox="1">
            <a:spLocks noGrp="1"/>
          </p:cNvSpPr>
          <p:nvPr>
            <p:ph type="body" sz="quarter" idx="1"/>
          </p:nvPr>
        </p:nvSpPr>
        <p:spPr/>
        <p:txBody>
          <a:bodyPr/>
          <a:lstStyle/>
          <a:p>
            <a:endParaRPr lang="sk-SK"/>
          </a:p>
        </p:txBody>
      </p:sp>
      <p:sp>
        <p:nvSpPr>
          <p:cNvPr id="4" name="Zástupný symbol čísla snímky 3"/>
          <p:cNvSpPr txBox="1"/>
          <p:nvPr/>
        </p:nvSpPr>
        <p:spPr>
          <a:xfrm>
            <a:off x="3884608" y="8685208"/>
            <a:ext cx="2971800" cy="457200"/>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172C323-9FB0-420E-9194-07247EB6D31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23</a:t>
            </a:fld>
            <a:endParaRPr lang="sk-SK" sz="1200" b="0" i="0" u="none" strike="noStrike" kern="1200" cap="none" spc="0" baseline="0">
              <a:solidFill>
                <a:srgbClr val="000000"/>
              </a:solidFill>
              <a:uFillTx/>
              <a:latin typeface="Arial"/>
              <a:cs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Európsky prieskumový</a:t>
            </a:r>
            <a:r>
              <a:rPr lang="sk-SK" baseline="0" dirty="0"/>
              <a:t> stroj</a:t>
            </a:r>
            <a:endParaRPr lang="sk-SK" dirty="0"/>
          </a:p>
        </p:txBody>
      </p:sp>
      <p:sp>
        <p:nvSpPr>
          <p:cNvPr id="4" name="Zástupný objekt pre číslo snímky 3"/>
          <p:cNvSpPr>
            <a:spLocks noGrp="1"/>
          </p:cNvSpPr>
          <p:nvPr>
            <p:ph type="sldNum" sz="quarter" idx="10"/>
          </p:nvPr>
        </p:nvSpPr>
        <p:spPr/>
        <p:txBody>
          <a:bodyPr/>
          <a:lstStyle/>
          <a:p>
            <a:pPr lvl="0"/>
            <a:fld id="{21C228E0-21DB-4230-A753-43067F7D1D09}" type="slidenum">
              <a:rPr lang="sk-SK" smtClean="0"/>
              <a:pPr lvl="0"/>
              <a:t>27</a:t>
            </a:fld>
            <a:endParaRPr lang="sk-SK"/>
          </a:p>
        </p:txBody>
      </p:sp>
    </p:spTree>
    <p:extLst>
      <p:ext uri="{BB962C8B-B14F-4D97-AF65-F5344CB8AC3E}">
        <p14:creationId xmlns:p14="http://schemas.microsoft.com/office/powerpoint/2010/main" val="1166806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ln w="12701">
            <a:solidFill>
              <a:srgbClr val="000000"/>
            </a:solidFill>
            <a:prstDash val="solid"/>
            <a:miter/>
          </a:ln>
        </p:spPr>
      </p:sp>
      <p:sp>
        <p:nvSpPr>
          <p:cNvPr id="3" name="Zástupný symbol poznámok 2"/>
          <p:cNvSpPr txBox="1">
            <a:spLocks noGrp="1"/>
          </p:cNvSpPr>
          <p:nvPr>
            <p:ph type="body" sz="quarter" idx="1"/>
          </p:nvPr>
        </p:nvSpPr>
        <p:spPr/>
        <p:txBody>
          <a:bodyPr/>
          <a:lstStyle/>
          <a:p>
            <a:endParaRPr lang="sk-SK"/>
          </a:p>
        </p:txBody>
      </p:sp>
      <p:sp>
        <p:nvSpPr>
          <p:cNvPr id="4" name="Zástupný symbol čísla snímky 3"/>
          <p:cNvSpPr txBox="1"/>
          <p:nvPr/>
        </p:nvSpPr>
        <p:spPr>
          <a:xfrm>
            <a:off x="3884608" y="8685208"/>
            <a:ext cx="2971800" cy="457200"/>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C039DE7-945C-466E-AEBC-942D7F3B7CE8}"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33</a:t>
            </a:fld>
            <a:endParaRPr lang="sk-SK" sz="1200" b="0" i="0" u="none" strike="noStrike" kern="1200" cap="none" spc="0" baseline="0">
              <a:solidFill>
                <a:srgbClr val="000000"/>
              </a:solidFill>
              <a:uFillTx/>
              <a:latin typeface="Arial"/>
              <a:cs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10"/>
          </p:nvPr>
        </p:nvSpPr>
        <p:spPr/>
        <p:txBody>
          <a:bodyPr/>
          <a:lstStyle/>
          <a:p>
            <a:pPr lvl="0"/>
            <a:fld id="{21C228E0-21DB-4230-A753-43067F7D1D09}" type="slidenum">
              <a:rPr lang="sk-SK" smtClean="0"/>
              <a:pPr lvl="0"/>
              <a:t>41</a:t>
            </a:fld>
            <a:endParaRPr lang="sk-SK"/>
          </a:p>
        </p:txBody>
      </p:sp>
    </p:spTree>
    <p:extLst>
      <p:ext uri="{BB962C8B-B14F-4D97-AF65-F5344CB8AC3E}">
        <p14:creationId xmlns:p14="http://schemas.microsoft.com/office/powerpoint/2010/main" val="2750924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err="1"/>
              <a:t>Elephind</a:t>
            </a:r>
            <a:r>
              <a:rPr lang="en-US" dirty="0"/>
              <a:t> aims to provide a single portal to all the historical newspapers of the world. It’s a fantastic resource for researchers—especially family historians, genealogists, and students.</a:t>
            </a:r>
            <a:endParaRPr lang="sk-SK" dirty="0"/>
          </a:p>
          <a:p>
            <a:endParaRPr lang="sk-SK" dirty="0"/>
          </a:p>
          <a:p>
            <a:endParaRPr lang="sk-SK" dirty="0"/>
          </a:p>
        </p:txBody>
      </p:sp>
      <p:sp>
        <p:nvSpPr>
          <p:cNvPr id="4" name="Zástupný objekt pre číslo snímky 3"/>
          <p:cNvSpPr>
            <a:spLocks noGrp="1"/>
          </p:cNvSpPr>
          <p:nvPr>
            <p:ph type="sldNum" sz="quarter" idx="10"/>
          </p:nvPr>
        </p:nvSpPr>
        <p:spPr/>
        <p:txBody>
          <a:bodyPr/>
          <a:lstStyle/>
          <a:p>
            <a:pPr lvl="0"/>
            <a:fld id="{21C228E0-21DB-4230-A753-43067F7D1D09}" type="slidenum">
              <a:rPr lang="sk-SK" smtClean="0"/>
              <a:pPr lvl="0"/>
              <a:t>52</a:t>
            </a:fld>
            <a:endParaRPr lang="sk-SK"/>
          </a:p>
        </p:txBody>
      </p:sp>
    </p:spTree>
    <p:extLst>
      <p:ext uri="{BB962C8B-B14F-4D97-AF65-F5344CB8AC3E}">
        <p14:creationId xmlns:p14="http://schemas.microsoft.com/office/powerpoint/2010/main" val="225881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b="1" dirty="0"/>
              <a:t>Sémantický </a:t>
            </a:r>
            <a:r>
              <a:rPr lang="sk-SK" b="1" dirty="0" err="1"/>
              <a:t>vyhledávač</a:t>
            </a:r>
            <a:r>
              <a:rPr lang="sk-SK" dirty="0"/>
              <a:t> tohoto typu </a:t>
            </a:r>
            <a:r>
              <a:rPr lang="sk-SK" dirty="0" err="1"/>
              <a:t>odpovídá</a:t>
            </a:r>
            <a:r>
              <a:rPr lang="sk-SK" dirty="0"/>
              <a:t> na otázky položené v </a:t>
            </a:r>
            <a:r>
              <a:rPr lang="sk-SK" dirty="0" err="1"/>
              <a:t>přirozeném</a:t>
            </a:r>
            <a:r>
              <a:rPr lang="sk-SK" dirty="0"/>
              <a:t> </a:t>
            </a:r>
            <a:r>
              <a:rPr lang="sk-SK" dirty="0" err="1"/>
              <a:t>jazyce</a:t>
            </a:r>
            <a:r>
              <a:rPr lang="sk-SK" dirty="0"/>
              <a:t> typu „</a:t>
            </a:r>
            <a:r>
              <a:rPr lang="sk-SK" dirty="0" err="1"/>
              <a:t>Kdo</a:t>
            </a:r>
            <a:r>
              <a:rPr lang="sk-SK" dirty="0"/>
              <a:t> </a:t>
            </a:r>
            <a:r>
              <a:rPr lang="sk-SK" dirty="0" err="1"/>
              <a:t>vynalezl</a:t>
            </a:r>
            <a:r>
              <a:rPr lang="sk-SK" dirty="0"/>
              <a:t> </a:t>
            </a:r>
            <a:r>
              <a:rPr lang="sk-SK" dirty="0" err="1"/>
              <a:t>sýr</a:t>
            </a:r>
            <a:r>
              <a:rPr lang="sk-SK" dirty="0"/>
              <a:t>?“ nebo „</a:t>
            </a:r>
            <a:r>
              <a:rPr lang="sk-SK" dirty="0" err="1"/>
              <a:t>Kdo</a:t>
            </a:r>
            <a:r>
              <a:rPr lang="sk-SK" dirty="0"/>
              <a:t> je Václav </a:t>
            </a:r>
            <a:r>
              <a:rPr lang="sk-SK" dirty="0" err="1"/>
              <a:t>Havel</a:t>
            </a:r>
            <a:r>
              <a:rPr lang="sk-SK" dirty="0"/>
              <a:t>?“. </a:t>
            </a:r>
          </a:p>
          <a:p>
            <a:r>
              <a:rPr lang="sk-SK" dirty="0" err="1"/>
              <a:t>Takový</a:t>
            </a:r>
            <a:r>
              <a:rPr lang="sk-SK" dirty="0"/>
              <a:t> typ </a:t>
            </a:r>
            <a:r>
              <a:rPr lang="sk-SK" dirty="0" err="1"/>
              <a:t>vyhledávání</a:t>
            </a:r>
            <a:r>
              <a:rPr lang="sk-SK" dirty="0"/>
              <a:t> však vyžaduje </a:t>
            </a:r>
            <a:r>
              <a:rPr lang="sk-SK" dirty="0" err="1"/>
              <a:t>existenci</a:t>
            </a:r>
            <a:r>
              <a:rPr lang="sk-SK" dirty="0"/>
              <a:t> sémantického webu. </a:t>
            </a:r>
            <a:r>
              <a:rPr lang="sk-SK" dirty="0" err="1"/>
              <a:t>Tedy</a:t>
            </a:r>
            <a:r>
              <a:rPr lang="sk-SK" dirty="0"/>
              <a:t> </a:t>
            </a:r>
            <a:r>
              <a:rPr lang="sk-SK" dirty="0" err="1"/>
              <a:t>takového</a:t>
            </a:r>
            <a:r>
              <a:rPr lang="sk-SK" dirty="0"/>
              <a:t> obsahu, jež zahrnuje </a:t>
            </a:r>
            <a:r>
              <a:rPr lang="sk-SK" dirty="0" err="1"/>
              <a:t>metainformace</a:t>
            </a:r>
            <a:r>
              <a:rPr lang="sk-SK" dirty="0"/>
              <a:t>, </a:t>
            </a:r>
            <a:r>
              <a:rPr lang="sk-SK" dirty="0" err="1"/>
              <a:t>kterým</a:t>
            </a:r>
            <a:r>
              <a:rPr lang="sk-SK" dirty="0"/>
              <a:t> systém </a:t>
            </a:r>
            <a:r>
              <a:rPr lang="sk-SK" dirty="0" err="1"/>
              <a:t>rozumí</a:t>
            </a:r>
            <a:r>
              <a:rPr lang="sk-SK" dirty="0"/>
              <a:t> a dokáže je sám </a:t>
            </a:r>
            <a:r>
              <a:rPr lang="sk-SK" dirty="0" err="1"/>
              <a:t>spojovat</a:t>
            </a:r>
            <a:r>
              <a:rPr lang="sk-SK" dirty="0"/>
              <a:t> ‒ </a:t>
            </a:r>
            <a:r>
              <a:rPr lang="sk-SK" dirty="0" err="1"/>
              <a:t>vytvoří</a:t>
            </a:r>
            <a:r>
              <a:rPr lang="sk-SK" dirty="0"/>
              <a:t> </a:t>
            </a:r>
            <a:r>
              <a:rPr lang="sk-SK" dirty="0" err="1"/>
              <a:t>sémanticku</a:t>
            </a:r>
            <a:r>
              <a:rPr lang="sk-SK" dirty="0"/>
              <a:t> </a:t>
            </a:r>
            <a:r>
              <a:rPr lang="sk-SK" dirty="0" err="1"/>
              <a:t>síť</a:t>
            </a:r>
            <a:r>
              <a:rPr lang="sk-SK" dirty="0"/>
              <a:t>. Sémantické </a:t>
            </a:r>
            <a:r>
              <a:rPr lang="sk-SK" dirty="0" err="1"/>
              <a:t>vyhledávání</a:t>
            </a:r>
            <a:r>
              <a:rPr lang="sk-SK" dirty="0"/>
              <a:t> </a:t>
            </a:r>
            <a:r>
              <a:rPr lang="sk-SK" dirty="0" err="1"/>
              <a:t>lze</a:t>
            </a:r>
            <a:r>
              <a:rPr lang="sk-SK" dirty="0"/>
              <a:t> také </a:t>
            </a:r>
            <a:r>
              <a:rPr lang="sk-SK" dirty="0" err="1"/>
              <a:t>nazvat</a:t>
            </a:r>
            <a:r>
              <a:rPr lang="sk-SK" dirty="0"/>
              <a:t> </a:t>
            </a:r>
            <a:r>
              <a:rPr lang="sk-SK" dirty="0" err="1"/>
              <a:t>vyhledáváním</a:t>
            </a:r>
            <a:r>
              <a:rPr lang="sk-SK" dirty="0"/>
              <a:t> </a:t>
            </a:r>
            <a:r>
              <a:rPr lang="sk-SK" dirty="0" err="1"/>
              <a:t>podle</a:t>
            </a:r>
            <a:r>
              <a:rPr lang="sk-SK" dirty="0"/>
              <a:t> obsahu</a:t>
            </a:r>
            <a:r>
              <a:rPr lang="sk-SK"/>
              <a:t>.  </a:t>
            </a:r>
            <a:endParaRPr lang="sk-SK" dirty="0"/>
          </a:p>
        </p:txBody>
      </p:sp>
      <p:sp>
        <p:nvSpPr>
          <p:cNvPr id="4" name="Zástupný objekt pre číslo snímky 3"/>
          <p:cNvSpPr>
            <a:spLocks noGrp="1"/>
          </p:cNvSpPr>
          <p:nvPr>
            <p:ph type="sldNum" sz="quarter" idx="10"/>
          </p:nvPr>
        </p:nvSpPr>
        <p:spPr/>
        <p:txBody>
          <a:bodyPr/>
          <a:lstStyle/>
          <a:p>
            <a:pPr lvl="0"/>
            <a:fld id="{21C228E0-21DB-4230-A753-43067F7D1D09}" type="slidenum">
              <a:rPr lang="sk-SK" smtClean="0"/>
              <a:pPr lvl="0"/>
              <a:t>54</a:t>
            </a:fld>
            <a:endParaRPr lang="sk-SK"/>
          </a:p>
        </p:txBody>
      </p:sp>
    </p:spTree>
    <p:extLst>
      <p:ext uri="{BB962C8B-B14F-4D97-AF65-F5344CB8AC3E}">
        <p14:creationId xmlns:p14="http://schemas.microsoft.com/office/powerpoint/2010/main" val="122614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bg>
      <p:bgPr>
        <a:gradFill>
          <a:gsLst>
            <a:gs pos="0">
              <a:srgbClr val="43A4DA"/>
            </a:gs>
            <a:gs pos="100000">
              <a:srgbClr val="459BCA"/>
            </a:gs>
          </a:gsLst>
          <a:path path="circle">
            <a:fillToRect l="10000" t="110000" r="90000" b="-10000"/>
          </a:path>
        </a:gradFill>
        <a:effectLst/>
      </p:bgPr>
    </p:bg>
    <p:spTree>
      <p:nvGrpSpPr>
        <p:cNvPr id="1" name=""/>
        <p:cNvGrpSpPr/>
        <p:nvPr/>
      </p:nvGrpSpPr>
      <p:grpSpPr>
        <a:xfrm>
          <a:off x="0" y="0"/>
          <a:ext cx="0" cy="0"/>
          <a:chOff x="0" y="0"/>
          <a:chExt cx="0" cy="0"/>
        </a:xfrm>
      </p:grpSpPr>
      <p:sp>
        <p:nvSpPr>
          <p:cNvPr id="2" name="Nadpis 8"/>
          <p:cNvSpPr txBox="1">
            <a:spLocks noGrp="1"/>
          </p:cNvSpPr>
          <p:nvPr>
            <p:ph type="ctrTitle"/>
          </p:nvPr>
        </p:nvSpPr>
        <p:spPr>
          <a:xfrm>
            <a:off x="533396" y="1371600"/>
            <a:ext cx="7851651" cy="1828800"/>
          </a:xfrm>
        </p:spPr>
        <p:txBody>
          <a:bodyPr tIns="0" rIns="18288"/>
          <a:lstStyle>
            <a:lvl1pPr algn="r">
              <a:defRPr sz="5600" b="1">
                <a:solidFill>
                  <a:srgbClr val="4DE1EA"/>
                </a:solidFill>
                <a:effectLst>
                  <a:outerShdw dist="25402" dir="5400000">
                    <a:srgbClr val="000000"/>
                  </a:outerShdw>
                </a:effectLst>
              </a:defRPr>
            </a:lvl1pPr>
          </a:lstStyle>
          <a:p>
            <a:pPr lvl="0"/>
            <a:r>
              <a:rPr lang="sk-SK"/>
              <a:t>Kliknite sem a upravte štýl predlohy nadpisov.</a:t>
            </a:r>
            <a:endParaRPr lang="en-US"/>
          </a:p>
        </p:txBody>
      </p:sp>
      <p:sp>
        <p:nvSpPr>
          <p:cNvPr id="3" name="Podnadpis 16"/>
          <p:cNvSpPr txBox="1">
            <a:spLocks noGrp="1"/>
          </p:cNvSpPr>
          <p:nvPr>
            <p:ph type="subTitle" idx="1"/>
          </p:nvPr>
        </p:nvSpPr>
        <p:spPr>
          <a:xfrm>
            <a:off x="533396" y="3228536"/>
            <a:ext cx="7854696" cy="1752603"/>
          </a:xfrm>
        </p:spPr>
        <p:txBody>
          <a:bodyPr lIns="0" rIns="18288"/>
          <a:lstStyle>
            <a:lvl1pPr marL="0" marR="45720" indent="0" algn="r">
              <a:buNone/>
              <a:defRPr>
                <a:solidFill>
                  <a:srgbClr val="FFFFFF"/>
                </a:solidFill>
              </a:defRPr>
            </a:lvl1pPr>
          </a:lstStyle>
          <a:p>
            <a:pPr lvl="0"/>
            <a:r>
              <a:rPr lang="sk-SK"/>
              <a:t>Kliknite sem a upravte štýl predlohy podnadpisov.</a:t>
            </a:r>
            <a:endParaRPr lang="en-US"/>
          </a:p>
        </p:txBody>
      </p:sp>
      <p:sp>
        <p:nvSpPr>
          <p:cNvPr id="4" name="Zástupný symbol dátumu 29"/>
          <p:cNvSpPr txBox="1">
            <a:spLocks noGrp="1"/>
          </p:cNvSpPr>
          <p:nvPr>
            <p:ph type="dt" sz="half" idx="7"/>
          </p:nvPr>
        </p:nvSpPr>
        <p:spPr/>
        <p:txBody>
          <a:bodyPr/>
          <a:lstStyle>
            <a:lvl1pPr>
              <a:defRPr>
                <a:solidFill>
                  <a:srgbClr val="D1EAEE"/>
                </a:solidFill>
              </a:defRPr>
            </a:lvl1pPr>
          </a:lstStyle>
          <a:p>
            <a:pPr lvl="0"/>
            <a:endParaRPr lang="es-ES"/>
          </a:p>
        </p:txBody>
      </p:sp>
      <p:sp>
        <p:nvSpPr>
          <p:cNvPr id="5" name="Zástupný symbol päty 18"/>
          <p:cNvSpPr txBox="1">
            <a:spLocks noGrp="1"/>
          </p:cNvSpPr>
          <p:nvPr>
            <p:ph type="ftr" sz="quarter" idx="9"/>
          </p:nvPr>
        </p:nvSpPr>
        <p:spPr/>
        <p:txBody>
          <a:bodyPr/>
          <a:lstStyle>
            <a:lvl1pPr>
              <a:defRPr>
                <a:solidFill>
                  <a:srgbClr val="D1EAEE"/>
                </a:solidFill>
              </a:defRPr>
            </a:lvl1pPr>
          </a:lstStyle>
          <a:p>
            <a:pPr lvl="0"/>
            <a:endParaRPr lang="es-ES"/>
          </a:p>
        </p:txBody>
      </p:sp>
      <p:sp>
        <p:nvSpPr>
          <p:cNvPr id="6" name="Zástupný symbol čísla snímky 26"/>
          <p:cNvSpPr txBox="1">
            <a:spLocks noGrp="1"/>
          </p:cNvSpPr>
          <p:nvPr>
            <p:ph type="sldNum" sz="quarter" idx="8"/>
          </p:nvPr>
        </p:nvSpPr>
        <p:spPr/>
        <p:txBody>
          <a:bodyPr/>
          <a:lstStyle>
            <a:lvl1pPr>
              <a:defRPr>
                <a:solidFill>
                  <a:srgbClr val="D1EAEE"/>
                </a:solidFill>
              </a:defRPr>
            </a:lvl1pPr>
          </a:lstStyle>
          <a:p>
            <a:pPr lvl="0"/>
            <a:fld id="{3C4B2C26-EFF4-48DE-9787-23481218599C}" type="slidenum">
              <a:rPr/>
              <a:pPr lvl="0"/>
              <a:t>‹#›</a:t>
            </a:fld>
            <a:endParaRPr lang="es-ES"/>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lvl1pPr>
              <a:defRPr/>
            </a:lvl1pPr>
          </a:lstStyle>
          <a:p>
            <a:pPr lvl="0"/>
            <a:r>
              <a:rPr lang="sk-SK"/>
              <a:t>Kliknite sem a upravte štýl predlohy nadpisov.</a:t>
            </a:r>
            <a:endParaRPr lang="en-US"/>
          </a:p>
        </p:txBody>
      </p:sp>
      <p:sp>
        <p:nvSpPr>
          <p:cNvPr id="3" name="Zástupný symbol zvislého textu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symbol dátumu 3"/>
          <p:cNvSpPr txBox="1">
            <a:spLocks noGrp="1"/>
          </p:cNvSpPr>
          <p:nvPr>
            <p:ph type="dt" sz="half" idx="7"/>
          </p:nvPr>
        </p:nvSpPr>
        <p:spPr/>
        <p:txBody>
          <a:bodyPr/>
          <a:lstStyle>
            <a:lvl1pPr>
              <a:defRPr/>
            </a:lvl1pPr>
          </a:lstStyle>
          <a:p>
            <a:pPr lvl="0"/>
            <a:endParaRPr lang="es-ES"/>
          </a:p>
        </p:txBody>
      </p:sp>
      <p:sp>
        <p:nvSpPr>
          <p:cNvPr id="5" name="Zástupný symbol päty 4"/>
          <p:cNvSpPr txBox="1">
            <a:spLocks noGrp="1"/>
          </p:cNvSpPr>
          <p:nvPr>
            <p:ph type="ftr" sz="quarter" idx="9"/>
          </p:nvPr>
        </p:nvSpPr>
        <p:spPr/>
        <p:txBody>
          <a:bodyPr/>
          <a:lstStyle>
            <a:lvl1pPr>
              <a:defRPr/>
            </a:lvl1pPr>
          </a:lstStyle>
          <a:p>
            <a:pPr lvl="0"/>
            <a:endParaRPr lang="es-ES"/>
          </a:p>
        </p:txBody>
      </p:sp>
      <p:sp>
        <p:nvSpPr>
          <p:cNvPr id="6" name="Zástupný symbol čísla snímky 5"/>
          <p:cNvSpPr txBox="1">
            <a:spLocks noGrp="1"/>
          </p:cNvSpPr>
          <p:nvPr>
            <p:ph type="sldNum" sz="quarter" idx="8"/>
          </p:nvPr>
        </p:nvSpPr>
        <p:spPr/>
        <p:txBody>
          <a:bodyPr/>
          <a:lstStyle>
            <a:lvl1pPr>
              <a:defRPr/>
            </a:lvl1pPr>
          </a:lstStyle>
          <a:p>
            <a:pPr lvl="0"/>
            <a:fld id="{BA768644-382E-4F78-B4B8-9DD75AD63CE5}" type="slidenum">
              <a:rPr/>
              <a:pPr lvl="0"/>
              <a:t>‹#›</a:t>
            </a:fld>
            <a:endParaRPr lang="es-E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txBox="1">
            <a:spLocks noGrp="1"/>
          </p:cNvSpPr>
          <p:nvPr>
            <p:ph type="title" orient="vert"/>
          </p:nvPr>
        </p:nvSpPr>
        <p:spPr>
          <a:xfrm>
            <a:off x="6629400" y="914400"/>
            <a:ext cx="2057400" cy="5211759"/>
          </a:xfrm>
        </p:spPr>
        <p:txBody>
          <a:bodyPr vert="eaVert"/>
          <a:lstStyle>
            <a:lvl1pPr>
              <a:defRPr/>
            </a:lvl1pPr>
          </a:lstStyle>
          <a:p>
            <a:pPr lvl="0"/>
            <a:r>
              <a:rPr lang="sk-SK"/>
              <a:t>Kliknite sem a upravte štýl predlohy nadpisov.</a:t>
            </a:r>
            <a:endParaRPr lang="en-US"/>
          </a:p>
        </p:txBody>
      </p:sp>
      <p:sp>
        <p:nvSpPr>
          <p:cNvPr id="3" name="Zástupný symbol zvislého textu 2"/>
          <p:cNvSpPr txBox="1">
            <a:spLocks noGrp="1"/>
          </p:cNvSpPr>
          <p:nvPr>
            <p:ph type="body" orient="vert" idx="1"/>
          </p:nvPr>
        </p:nvSpPr>
        <p:spPr>
          <a:xfrm>
            <a:off x="457200" y="914400"/>
            <a:ext cx="6019796" cy="5211759"/>
          </a:xfrm>
        </p:spPr>
        <p:txBody>
          <a:bodyPr vert="eaVert"/>
          <a:lstStyle>
            <a:lvl1pPr>
              <a:defRPr/>
            </a:lvl1pPr>
            <a:lvl2pPr>
              <a:defRPr/>
            </a:lvl2pPr>
            <a:lvl3pPr>
              <a:defRPr/>
            </a:lvl3pPr>
            <a:lvl4pPr>
              <a:defRPr/>
            </a:lvl4pPr>
            <a:lvl5pPr>
              <a:defRPr/>
            </a:lvl5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symbol dátumu 3"/>
          <p:cNvSpPr txBox="1">
            <a:spLocks noGrp="1"/>
          </p:cNvSpPr>
          <p:nvPr>
            <p:ph type="dt" sz="half" idx="7"/>
          </p:nvPr>
        </p:nvSpPr>
        <p:spPr/>
        <p:txBody>
          <a:bodyPr/>
          <a:lstStyle>
            <a:lvl1pPr>
              <a:defRPr/>
            </a:lvl1pPr>
          </a:lstStyle>
          <a:p>
            <a:pPr lvl="0"/>
            <a:endParaRPr lang="es-ES"/>
          </a:p>
        </p:txBody>
      </p:sp>
      <p:sp>
        <p:nvSpPr>
          <p:cNvPr id="5" name="Zástupný symbol päty 4"/>
          <p:cNvSpPr txBox="1">
            <a:spLocks noGrp="1"/>
          </p:cNvSpPr>
          <p:nvPr>
            <p:ph type="ftr" sz="quarter" idx="9"/>
          </p:nvPr>
        </p:nvSpPr>
        <p:spPr/>
        <p:txBody>
          <a:bodyPr/>
          <a:lstStyle>
            <a:lvl1pPr>
              <a:defRPr/>
            </a:lvl1pPr>
          </a:lstStyle>
          <a:p>
            <a:pPr lvl="0"/>
            <a:endParaRPr lang="es-ES"/>
          </a:p>
        </p:txBody>
      </p:sp>
      <p:sp>
        <p:nvSpPr>
          <p:cNvPr id="6" name="Zástupný symbol čísla snímky 5"/>
          <p:cNvSpPr txBox="1">
            <a:spLocks noGrp="1"/>
          </p:cNvSpPr>
          <p:nvPr>
            <p:ph type="sldNum" sz="quarter" idx="8"/>
          </p:nvPr>
        </p:nvSpPr>
        <p:spPr/>
        <p:txBody>
          <a:bodyPr/>
          <a:lstStyle>
            <a:lvl1pPr>
              <a:defRPr/>
            </a:lvl1pPr>
          </a:lstStyle>
          <a:p>
            <a:pPr lvl="0"/>
            <a:fld id="{8F5DB2C9-018E-4DE7-93D1-DCF372E89441}" type="slidenum">
              <a:rPr/>
              <a:pPr lvl="0"/>
              <a:t>‹#›</a:t>
            </a:fld>
            <a:endParaRPr lang="es-E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lvl1pPr>
              <a:defRPr/>
            </a:lvl1pPr>
          </a:lstStyle>
          <a:p>
            <a:pPr lvl="0"/>
            <a:r>
              <a:rPr lang="sk-SK"/>
              <a:t>Kliknite sem a upravte štýl predlohy nadpisov.</a:t>
            </a:r>
            <a:endParaRPr lang="en-US"/>
          </a:p>
        </p:txBody>
      </p:sp>
      <p:sp>
        <p:nvSpPr>
          <p:cNvPr id="3" name="Zástupný symbol obsahu 2"/>
          <p:cNvSpPr txBox="1">
            <a:spLocks noGrp="1"/>
          </p:cNvSpPr>
          <p:nvPr>
            <p:ph idx="1"/>
          </p:nvPr>
        </p:nvSpPr>
        <p:spPr/>
        <p:txBody>
          <a:bodyPr/>
          <a:lstStyle>
            <a:lvl1pPr>
              <a:defRPr/>
            </a:lvl1pPr>
            <a:lvl2pPr>
              <a:defRPr/>
            </a:lvl2pPr>
            <a:lvl3pPr>
              <a:defRPr/>
            </a:lvl3pPr>
            <a:lvl4pPr>
              <a:defRPr/>
            </a:lvl4pPr>
            <a:lvl5pPr>
              <a:defRPr/>
            </a:lvl5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symbol dátumu 3"/>
          <p:cNvSpPr txBox="1">
            <a:spLocks noGrp="1"/>
          </p:cNvSpPr>
          <p:nvPr>
            <p:ph type="dt" sz="half" idx="7"/>
          </p:nvPr>
        </p:nvSpPr>
        <p:spPr/>
        <p:txBody>
          <a:bodyPr/>
          <a:lstStyle>
            <a:lvl1pPr>
              <a:defRPr/>
            </a:lvl1pPr>
          </a:lstStyle>
          <a:p>
            <a:pPr lvl="0"/>
            <a:endParaRPr lang="es-ES"/>
          </a:p>
        </p:txBody>
      </p:sp>
      <p:sp>
        <p:nvSpPr>
          <p:cNvPr id="5" name="Zástupný symbol päty 4"/>
          <p:cNvSpPr txBox="1">
            <a:spLocks noGrp="1"/>
          </p:cNvSpPr>
          <p:nvPr>
            <p:ph type="ftr" sz="quarter" idx="9"/>
          </p:nvPr>
        </p:nvSpPr>
        <p:spPr/>
        <p:txBody>
          <a:bodyPr/>
          <a:lstStyle>
            <a:lvl1pPr>
              <a:defRPr/>
            </a:lvl1pPr>
          </a:lstStyle>
          <a:p>
            <a:pPr lvl="0"/>
            <a:endParaRPr lang="es-ES"/>
          </a:p>
        </p:txBody>
      </p:sp>
      <p:sp>
        <p:nvSpPr>
          <p:cNvPr id="6" name="Zástupný symbol čísla snímky 5"/>
          <p:cNvSpPr txBox="1">
            <a:spLocks noGrp="1"/>
          </p:cNvSpPr>
          <p:nvPr>
            <p:ph type="sldNum" sz="quarter" idx="8"/>
          </p:nvPr>
        </p:nvSpPr>
        <p:spPr/>
        <p:txBody>
          <a:bodyPr/>
          <a:lstStyle>
            <a:lvl1pPr>
              <a:defRPr/>
            </a:lvl1pPr>
          </a:lstStyle>
          <a:p>
            <a:pPr lvl="0"/>
            <a:fld id="{105ECECF-8F34-4A40-846F-0AA041D9412F}" type="slidenum">
              <a:rPr/>
              <a:pPr lvl="0"/>
              <a:t>‹#›</a:t>
            </a:fld>
            <a:endParaRPr lang="es-ES"/>
          </a:p>
        </p:txBody>
      </p:sp>
    </p:spTree>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Pr>
        <a:gradFill>
          <a:gsLst>
            <a:gs pos="0">
              <a:srgbClr val="43A4DA"/>
            </a:gs>
            <a:gs pos="100000">
              <a:srgbClr val="459BCA"/>
            </a:gs>
          </a:gsLst>
          <a:path path="circle">
            <a:fillToRect l="10000" t="110000" r="90000" b="-10000"/>
          </a:path>
        </a:gradFill>
        <a:effectLst/>
      </p:bgPr>
    </p:bg>
    <p:spTree>
      <p:nvGrpSpPr>
        <p:cNvPr id="1" name=""/>
        <p:cNvGrpSpPr/>
        <p:nvPr/>
      </p:nvGrpSpPr>
      <p:grpSpPr>
        <a:xfrm>
          <a:off x="0" y="0"/>
          <a:ext cx="0" cy="0"/>
          <a:chOff x="0" y="0"/>
          <a:chExt cx="0" cy="0"/>
        </a:xfrm>
      </p:grpSpPr>
      <p:sp>
        <p:nvSpPr>
          <p:cNvPr id="2" name="Nadpis 1"/>
          <p:cNvSpPr txBox="1">
            <a:spLocks noGrp="1"/>
          </p:cNvSpPr>
          <p:nvPr>
            <p:ph type="title"/>
          </p:nvPr>
        </p:nvSpPr>
        <p:spPr>
          <a:xfrm>
            <a:off x="530352" y="1316736"/>
            <a:ext cx="7772400" cy="1362456"/>
          </a:xfrm>
        </p:spPr>
        <p:txBody>
          <a:bodyPr tIns="0"/>
          <a:lstStyle>
            <a:lvl1pPr>
              <a:defRPr sz="5600" b="1">
                <a:solidFill>
                  <a:srgbClr val="4CE4AD"/>
                </a:solidFill>
                <a:effectLst>
                  <a:outerShdw dist="25402" dir="5400000">
                    <a:srgbClr val="000000"/>
                  </a:outerShdw>
                </a:effectLst>
              </a:defRPr>
            </a:lvl1pPr>
          </a:lstStyle>
          <a:p>
            <a:pPr lvl="0"/>
            <a:r>
              <a:rPr lang="sk-SK"/>
              <a:t>Kliknite sem a upravte štýl predlohy nadpisov.</a:t>
            </a:r>
            <a:endParaRPr lang="en-US"/>
          </a:p>
        </p:txBody>
      </p:sp>
      <p:sp>
        <p:nvSpPr>
          <p:cNvPr id="3" name="Zástupný symbol textu 2"/>
          <p:cNvSpPr txBox="1">
            <a:spLocks noGrp="1"/>
          </p:cNvSpPr>
          <p:nvPr>
            <p:ph type="body" idx="1"/>
          </p:nvPr>
        </p:nvSpPr>
        <p:spPr>
          <a:xfrm>
            <a:off x="530352" y="2704667"/>
            <a:ext cx="7772400" cy="1509710"/>
          </a:xfrm>
        </p:spPr>
        <p:txBody>
          <a:bodyPr lIns="45720" rIns="45720"/>
          <a:lstStyle>
            <a:lvl1pPr marL="0" indent="0">
              <a:spcBef>
                <a:spcPts val="500"/>
              </a:spcBef>
              <a:buNone/>
              <a:defRPr sz="2200">
                <a:solidFill>
                  <a:srgbClr val="FFFFFF"/>
                </a:solidFill>
              </a:defRPr>
            </a:lvl1pPr>
          </a:lstStyle>
          <a:p>
            <a:pPr lvl="0"/>
            <a:r>
              <a:rPr lang="sk-SK"/>
              <a:t>Kliknite sem a upravte štýly predlohy textu.</a:t>
            </a:r>
          </a:p>
        </p:txBody>
      </p:sp>
      <p:sp>
        <p:nvSpPr>
          <p:cNvPr id="4" name="Zástupný symbol dátumu 3"/>
          <p:cNvSpPr txBox="1">
            <a:spLocks noGrp="1"/>
          </p:cNvSpPr>
          <p:nvPr>
            <p:ph type="dt" sz="half" idx="7"/>
          </p:nvPr>
        </p:nvSpPr>
        <p:spPr/>
        <p:txBody>
          <a:bodyPr/>
          <a:lstStyle>
            <a:lvl1pPr>
              <a:defRPr>
                <a:solidFill>
                  <a:srgbClr val="D1EAEE"/>
                </a:solidFill>
              </a:defRPr>
            </a:lvl1pPr>
          </a:lstStyle>
          <a:p>
            <a:pPr lvl="0"/>
            <a:endParaRPr lang="es-ES"/>
          </a:p>
        </p:txBody>
      </p:sp>
      <p:sp>
        <p:nvSpPr>
          <p:cNvPr id="5" name="Zástupný symbol päty 4"/>
          <p:cNvSpPr txBox="1">
            <a:spLocks noGrp="1"/>
          </p:cNvSpPr>
          <p:nvPr>
            <p:ph type="ftr" sz="quarter" idx="9"/>
          </p:nvPr>
        </p:nvSpPr>
        <p:spPr/>
        <p:txBody>
          <a:bodyPr/>
          <a:lstStyle>
            <a:lvl1pPr>
              <a:defRPr>
                <a:solidFill>
                  <a:srgbClr val="D1EAEE"/>
                </a:solidFill>
              </a:defRPr>
            </a:lvl1pPr>
          </a:lstStyle>
          <a:p>
            <a:pPr lvl="0"/>
            <a:endParaRPr lang="es-ES"/>
          </a:p>
        </p:txBody>
      </p:sp>
      <p:sp>
        <p:nvSpPr>
          <p:cNvPr id="6" name="Zástupný symbol čísla snímky 5"/>
          <p:cNvSpPr txBox="1">
            <a:spLocks noGrp="1"/>
          </p:cNvSpPr>
          <p:nvPr>
            <p:ph type="sldNum" sz="quarter" idx="8"/>
          </p:nvPr>
        </p:nvSpPr>
        <p:spPr/>
        <p:txBody>
          <a:bodyPr/>
          <a:lstStyle>
            <a:lvl1pPr>
              <a:defRPr>
                <a:solidFill>
                  <a:srgbClr val="D1EAEE"/>
                </a:solidFill>
              </a:defRPr>
            </a:lvl1pPr>
          </a:lstStyle>
          <a:p>
            <a:pPr lvl="0"/>
            <a:fld id="{40634AEF-2363-4176-BC9E-F8D3DC553E10}" type="slidenum">
              <a:rPr/>
              <a:pPr lvl="0"/>
              <a:t>‹#›</a:t>
            </a:fld>
            <a:endParaRPr lang="es-E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lvl1pPr>
              <a:defRPr/>
            </a:lvl1pPr>
          </a:lstStyle>
          <a:p>
            <a:pPr lvl="0"/>
            <a:r>
              <a:rPr lang="sk-SK"/>
              <a:t>Kliknite sem a upravte štýl predlohy nadpisov.</a:t>
            </a:r>
            <a:endParaRPr lang="en-US"/>
          </a:p>
        </p:txBody>
      </p:sp>
      <p:sp>
        <p:nvSpPr>
          <p:cNvPr id="3" name="Zástupný symbol obsahu 2"/>
          <p:cNvSpPr txBox="1">
            <a:spLocks noGrp="1"/>
          </p:cNvSpPr>
          <p:nvPr>
            <p:ph idx="1"/>
          </p:nvPr>
        </p:nvSpPr>
        <p:spPr>
          <a:xfrm>
            <a:off x="457200" y="1920084"/>
            <a:ext cx="4038603" cy="4434840"/>
          </a:xfrm>
        </p:spPr>
        <p:txBody>
          <a:bodyPr/>
          <a:lstStyle>
            <a:lvl1pPr>
              <a:defRPr/>
            </a:lvl1pPr>
            <a:lvl2pPr>
              <a:defRPr/>
            </a:lvl2pPr>
            <a:lvl3pPr>
              <a:defRPr sz="2000"/>
            </a:lvl3pPr>
            <a:lvl4pPr>
              <a:spcBef>
                <a:spcPts val="400"/>
              </a:spcBef>
              <a:defRPr sz="1800"/>
            </a:lvl4pPr>
            <a:lvl5pPr>
              <a:spcBef>
                <a:spcPts val="400"/>
              </a:spcBef>
              <a:defRPr sz="1800"/>
            </a:lvl5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symbol obsahu 3"/>
          <p:cNvSpPr txBox="1">
            <a:spLocks noGrp="1"/>
          </p:cNvSpPr>
          <p:nvPr>
            <p:ph idx="2"/>
          </p:nvPr>
        </p:nvSpPr>
        <p:spPr>
          <a:xfrm>
            <a:off x="4648196" y="1920084"/>
            <a:ext cx="4038603" cy="4434840"/>
          </a:xfrm>
        </p:spPr>
        <p:txBody>
          <a:bodyPr/>
          <a:lstStyle>
            <a:lvl1pPr>
              <a:defRPr/>
            </a:lvl1pPr>
            <a:lvl2pPr>
              <a:defRPr/>
            </a:lvl2pPr>
            <a:lvl3pPr>
              <a:defRPr sz="2000"/>
            </a:lvl3pPr>
            <a:lvl4pPr>
              <a:spcBef>
                <a:spcPts val="400"/>
              </a:spcBef>
              <a:defRPr sz="1800"/>
            </a:lvl4pPr>
            <a:lvl5pPr>
              <a:spcBef>
                <a:spcPts val="400"/>
              </a:spcBef>
              <a:defRPr sz="1800"/>
            </a:lvl5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5" name="Zástupný symbol dátumu 4"/>
          <p:cNvSpPr txBox="1">
            <a:spLocks noGrp="1"/>
          </p:cNvSpPr>
          <p:nvPr>
            <p:ph type="dt" sz="half" idx="7"/>
          </p:nvPr>
        </p:nvSpPr>
        <p:spPr/>
        <p:txBody>
          <a:bodyPr/>
          <a:lstStyle>
            <a:lvl1pPr>
              <a:defRPr/>
            </a:lvl1pPr>
          </a:lstStyle>
          <a:p>
            <a:pPr lvl="0"/>
            <a:endParaRPr lang="es-ES"/>
          </a:p>
        </p:txBody>
      </p:sp>
      <p:sp>
        <p:nvSpPr>
          <p:cNvPr id="6" name="Zástupný symbol päty 5"/>
          <p:cNvSpPr txBox="1">
            <a:spLocks noGrp="1"/>
          </p:cNvSpPr>
          <p:nvPr>
            <p:ph type="ftr" sz="quarter" idx="9"/>
          </p:nvPr>
        </p:nvSpPr>
        <p:spPr/>
        <p:txBody>
          <a:bodyPr/>
          <a:lstStyle>
            <a:lvl1pPr>
              <a:defRPr/>
            </a:lvl1pPr>
          </a:lstStyle>
          <a:p>
            <a:pPr lvl="0"/>
            <a:endParaRPr lang="es-ES"/>
          </a:p>
        </p:txBody>
      </p:sp>
      <p:sp>
        <p:nvSpPr>
          <p:cNvPr id="7" name="Zástupný symbol čísla snímky 6"/>
          <p:cNvSpPr txBox="1">
            <a:spLocks noGrp="1"/>
          </p:cNvSpPr>
          <p:nvPr>
            <p:ph type="sldNum" sz="quarter" idx="8"/>
          </p:nvPr>
        </p:nvSpPr>
        <p:spPr/>
        <p:txBody>
          <a:bodyPr/>
          <a:lstStyle>
            <a:lvl1pPr>
              <a:defRPr/>
            </a:lvl1pPr>
          </a:lstStyle>
          <a:p>
            <a:pPr lvl="0"/>
            <a:fld id="{9B9C124B-5885-4707-8667-FFAFFDD350B8}" type="slidenum">
              <a:rPr/>
              <a:pPr lvl="0"/>
              <a:t>‹#›</a:t>
            </a:fld>
            <a:endParaRPr lang="es-E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lvl1pPr>
              <a:defRPr/>
            </a:lvl1pPr>
          </a:lstStyle>
          <a:p>
            <a:pPr lvl="0"/>
            <a:r>
              <a:rPr lang="sk-SK"/>
              <a:t>Kliknite sem a upravte štýl predlohy nadpisov.</a:t>
            </a:r>
            <a:endParaRPr lang="en-US"/>
          </a:p>
        </p:txBody>
      </p:sp>
      <p:sp>
        <p:nvSpPr>
          <p:cNvPr id="3" name="Zástupný symbol textu 2"/>
          <p:cNvSpPr txBox="1">
            <a:spLocks noGrp="1"/>
          </p:cNvSpPr>
          <p:nvPr>
            <p:ph type="body" idx="1"/>
          </p:nvPr>
        </p:nvSpPr>
        <p:spPr>
          <a:xfrm>
            <a:off x="457200" y="1855244"/>
            <a:ext cx="4040184" cy="659355"/>
          </a:xfrm>
        </p:spPr>
        <p:txBody>
          <a:bodyPr lIns="45720" tIns="0" rIns="45720" bIns="0" anchor="ctr"/>
          <a:lstStyle>
            <a:lvl1pPr marL="0" indent="0">
              <a:buNone/>
              <a:defRPr sz="2400" b="1">
                <a:solidFill>
                  <a:srgbClr val="04617B"/>
                </a:solidFill>
              </a:defRPr>
            </a:lvl1pPr>
          </a:lstStyle>
          <a:p>
            <a:pPr lvl="0"/>
            <a:r>
              <a:rPr lang="sk-SK"/>
              <a:t>Kliknite sem a upravte štýly predlohy textu.</a:t>
            </a:r>
          </a:p>
        </p:txBody>
      </p:sp>
      <p:sp>
        <p:nvSpPr>
          <p:cNvPr id="4" name="Zástupný symbol textu 3"/>
          <p:cNvSpPr txBox="1">
            <a:spLocks noGrp="1"/>
          </p:cNvSpPr>
          <p:nvPr>
            <p:ph type="body" idx="3"/>
          </p:nvPr>
        </p:nvSpPr>
        <p:spPr>
          <a:xfrm>
            <a:off x="4645023" y="1859752"/>
            <a:ext cx="4041776" cy="654847"/>
          </a:xfrm>
        </p:spPr>
        <p:txBody>
          <a:bodyPr lIns="45720" tIns="0" rIns="45720" bIns="0" anchor="ctr"/>
          <a:lstStyle>
            <a:lvl1pPr marL="0" indent="0">
              <a:buNone/>
              <a:defRPr sz="2400" b="1">
                <a:solidFill>
                  <a:srgbClr val="04617B"/>
                </a:solidFill>
              </a:defRPr>
            </a:lvl1pPr>
          </a:lstStyle>
          <a:p>
            <a:pPr lvl="0"/>
            <a:r>
              <a:rPr lang="sk-SK"/>
              <a:t>Kliknite sem a upravte štýly predlohy textu.</a:t>
            </a:r>
          </a:p>
        </p:txBody>
      </p:sp>
      <p:sp>
        <p:nvSpPr>
          <p:cNvPr id="5" name="Zástupný symbol obsahu 4"/>
          <p:cNvSpPr txBox="1">
            <a:spLocks noGrp="1"/>
          </p:cNvSpPr>
          <p:nvPr>
            <p:ph idx="2"/>
          </p:nvPr>
        </p:nvSpPr>
        <p:spPr>
          <a:xfrm>
            <a:off x="457200" y="2514600"/>
            <a:ext cx="4040184" cy="3845719"/>
          </a:xfrm>
        </p:spPr>
        <p:txBody>
          <a:bodyPr tIns="0"/>
          <a:lstStyle>
            <a:lvl1pPr>
              <a:spcBef>
                <a:spcPts val="500"/>
              </a:spcBef>
              <a:defRPr sz="22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6" name="Zástupný symbol obsahu 5"/>
          <p:cNvSpPr txBox="1">
            <a:spLocks noGrp="1"/>
          </p:cNvSpPr>
          <p:nvPr>
            <p:ph idx="4"/>
          </p:nvPr>
        </p:nvSpPr>
        <p:spPr>
          <a:xfrm>
            <a:off x="4645023" y="2514600"/>
            <a:ext cx="4041776" cy="3845719"/>
          </a:xfrm>
        </p:spPr>
        <p:txBody>
          <a:bodyPr tIns="0"/>
          <a:lstStyle>
            <a:lvl1pPr>
              <a:spcBef>
                <a:spcPts val="500"/>
              </a:spcBef>
              <a:defRPr sz="22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7" name="Zástupný symbol dátumu 6"/>
          <p:cNvSpPr txBox="1">
            <a:spLocks noGrp="1"/>
          </p:cNvSpPr>
          <p:nvPr>
            <p:ph type="dt" sz="half" idx="7"/>
          </p:nvPr>
        </p:nvSpPr>
        <p:spPr/>
        <p:txBody>
          <a:bodyPr/>
          <a:lstStyle>
            <a:lvl1pPr>
              <a:defRPr/>
            </a:lvl1pPr>
          </a:lstStyle>
          <a:p>
            <a:pPr lvl="0"/>
            <a:endParaRPr lang="es-ES"/>
          </a:p>
        </p:txBody>
      </p:sp>
      <p:sp>
        <p:nvSpPr>
          <p:cNvPr id="8" name="Zástupný symbol päty 7"/>
          <p:cNvSpPr txBox="1">
            <a:spLocks noGrp="1"/>
          </p:cNvSpPr>
          <p:nvPr>
            <p:ph type="ftr" sz="quarter" idx="9"/>
          </p:nvPr>
        </p:nvSpPr>
        <p:spPr/>
        <p:txBody>
          <a:bodyPr/>
          <a:lstStyle>
            <a:lvl1pPr>
              <a:defRPr/>
            </a:lvl1pPr>
          </a:lstStyle>
          <a:p>
            <a:pPr lvl="0"/>
            <a:endParaRPr lang="es-ES"/>
          </a:p>
        </p:txBody>
      </p:sp>
      <p:sp>
        <p:nvSpPr>
          <p:cNvPr id="9" name="Zástupný symbol čísla snímky 8"/>
          <p:cNvSpPr txBox="1">
            <a:spLocks noGrp="1"/>
          </p:cNvSpPr>
          <p:nvPr>
            <p:ph type="sldNum" sz="quarter" idx="8"/>
          </p:nvPr>
        </p:nvSpPr>
        <p:spPr/>
        <p:txBody>
          <a:bodyPr/>
          <a:lstStyle>
            <a:lvl1pPr>
              <a:defRPr/>
            </a:lvl1pPr>
          </a:lstStyle>
          <a:p>
            <a:pPr lvl="0"/>
            <a:fld id="{9176E09F-C035-40D7-A978-0EF655B927F4}" type="slidenum">
              <a:rPr/>
              <a:pPr lvl="0"/>
              <a:t>‹#›</a:t>
            </a:fld>
            <a:endParaRPr lang="es-E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txBox="1">
            <a:spLocks noGrp="1"/>
          </p:cNvSpPr>
          <p:nvPr>
            <p:ph type="title"/>
          </p:nvPr>
        </p:nvSpPr>
        <p:spPr>
          <a:xfrm>
            <a:off x="457200" y="704088"/>
            <a:ext cx="8305796" cy="1143000"/>
          </a:xfrm>
        </p:spPr>
        <p:txBody>
          <a:bodyPr/>
          <a:lstStyle>
            <a:lvl1pPr>
              <a:defRPr/>
            </a:lvl1pPr>
          </a:lstStyle>
          <a:p>
            <a:pPr lvl="0"/>
            <a:r>
              <a:rPr lang="sk-SK"/>
              <a:t>Kliknite sem a upravte štýl predlohy nadpisov.</a:t>
            </a:r>
            <a:endParaRPr lang="en-US"/>
          </a:p>
        </p:txBody>
      </p:sp>
      <p:sp>
        <p:nvSpPr>
          <p:cNvPr id="3" name="Zástupný symbol dátumu 2"/>
          <p:cNvSpPr txBox="1">
            <a:spLocks noGrp="1"/>
          </p:cNvSpPr>
          <p:nvPr>
            <p:ph type="dt" sz="half" idx="7"/>
          </p:nvPr>
        </p:nvSpPr>
        <p:spPr/>
        <p:txBody>
          <a:bodyPr/>
          <a:lstStyle>
            <a:lvl1pPr>
              <a:defRPr/>
            </a:lvl1pPr>
          </a:lstStyle>
          <a:p>
            <a:pPr lvl="0"/>
            <a:endParaRPr lang="es-ES"/>
          </a:p>
        </p:txBody>
      </p:sp>
      <p:sp>
        <p:nvSpPr>
          <p:cNvPr id="4" name="Zástupný symbol päty 3"/>
          <p:cNvSpPr txBox="1">
            <a:spLocks noGrp="1"/>
          </p:cNvSpPr>
          <p:nvPr>
            <p:ph type="ftr" sz="quarter" idx="9"/>
          </p:nvPr>
        </p:nvSpPr>
        <p:spPr/>
        <p:txBody>
          <a:bodyPr/>
          <a:lstStyle>
            <a:lvl1pPr>
              <a:defRPr/>
            </a:lvl1pPr>
          </a:lstStyle>
          <a:p>
            <a:pPr lvl="0"/>
            <a:endParaRPr lang="es-ES"/>
          </a:p>
        </p:txBody>
      </p:sp>
      <p:sp>
        <p:nvSpPr>
          <p:cNvPr id="5" name="Zástupný symbol čísla snímky 4"/>
          <p:cNvSpPr txBox="1">
            <a:spLocks noGrp="1"/>
          </p:cNvSpPr>
          <p:nvPr>
            <p:ph type="sldNum" sz="quarter" idx="8"/>
          </p:nvPr>
        </p:nvSpPr>
        <p:spPr/>
        <p:txBody>
          <a:bodyPr/>
          <a:lstStyle>
            <a:lvl1pPr>
              <a:defRPr/>
            </a:lvl1pPr>
          </a:lstStyle>
          <a:p>
            <a:pPr lvl="0"/>
            <a:fld id="{BFBC1FA9-E1BC-4646-B077-CB7745B343ED}" type="slidenum">
              <a:rPr/>
              <a:pPr lvl="0"/>
              <a:t>‹#›</a:t>
            </a:fld>
            <a:endParaRPr lang="es-E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txBox="1">
            <a:spLocks noGrp="1"/>
          </p:cNvSpPr>
          <p:nvPr>
            <p:ph type="dt" sz="half" idx="7"/>
          </p:nvPr>
        </p:nvSpPr>
        <p:spPr/>
        <p:txBody>
          <a:bodyPr/>
          <a:lstStyle>
            <a:lvl1pPr>
              <a:defRPr/>
            </a:lvl1pPr>
          </a:lstStyle>
          <a:p>
            <a:pPr lvl="0"/>
            <a:endParaRPr lang="es-ES"/>
          </a:p>
        </p:txBody>
      </p:sp>
      <p:sp>
        <p:nvSpPr>
          <p:cNvPr id="3" name="Zástupný symbol päty 2"/>
          <p:cNvSpPr txBox="1">
            <a:spLocks noGrp="1"/>
          </p:cNvSpPr>
          <p:nvPr>
            <p:ph type="ftr" sz="quarter" idx="9"/>
          </p:nvPr>
        </p:nvSpPr>
        <p:spPr/>
        <p:txBody>
          <a:bodyPr/>
          <a:lstStyle>
            <a:lvl1pPr>
              <a:defRPr/>
            </a:lvl1pPr>
          </a:lstStyle>
          <a:p>
            <a:pPr lvl="0"/>
            <a:endParaRPr lang="es-ES"/>
          </a:p>
        </p:txBody>
      </p:sp>
      <p:sp>
        <p:nvSpPr>
          <p:cNvPr id="4" name="Zástupný symbol čísla snímky 3"/>
          <p:cNvSpPr txBox="1">
            <a:spLocks noGrp="1"/>
          </p:cNvSpPr>
          <p:nvPr>
            <p:ph type="sldNum" sz="quarter" idx="8"/>
          </p:nvPr>
        </p:nvSpPr>
        <p:spPr/>
        <p:txBody>
          <a:bodyPr/>
          <a:lstStyle>
            <a:lvl1pPr>
              <a:defRPr/>
            </a:lvl1pPr>
          </a:lstStyle>
          <a:p>
            <a:pPr lvl="0"/>
            <a:fld id="{73AB44CC-FF7B-44A2-9C02-79D0A0622B12}" type="slidenum">
              <a:rPr/>
              <a:pPr lvl="0"/>
              <a:t>‹#›</a:t>
            </a:fld>
            <a:endParaRPr lang="es-E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txBox="1">
            <a:spLocks noGrp="1"/>
          </p:cNvSpPr>
          <p:nvPr>
            <p:ph type="title"/>
          </p:nvPr>
        </p:nvSpPr>
        <p:spPr>
          <a:xfrm>
            <a:off x="685800" y="514350"/>
            <a:ext cx="2743200" cy="1162046"/>
          </a:xfrm>
        </p:spPr>
        <p:txBody>
          <a:bodyPr/>
          <a:lstStyle>
            <a:lvl1pPr>
              <a:defRPr sz="2600"/>
            </a:lvl1pPr>
          </a:lstStyle>
          <a:p>
            <a:pPr lvl="0"/>
            <a:r>
              <a:rPr lang="sk-SK"/>
              <a:t>Kliknite sem a upravte štýl predlohy nadpisov.</a:t>
            </a:r>
            <a:endParaRPr lang="en-US"/>
          </a:p>
        </p:txBody>
      </p:sp>
      <p:sp>
        <p:nvSpPr>
          <p:cNvPr id="3" name="Zástupný symbol textu 2"/>
          <p:cNvSpPr txBox="1">
            <a:spLocks noGrp="1"/>
          </p:cNvSpPr>
          <p:nvPr>
            <p:ph type="body" idx="2"/>
          </p:nvPr>
        </p:nvSpPr>
        <p:spPr>
          <a:xfrm>
            <a:off x="685800" y="1676396"/>
            <a:ext cx="2743200" cy="4572000"/>
          </a:xfrm>
        </p:spPr>
        <p:txBody>
          <a:bodyPr lIns="18288" rIns="18288"/>
          <a:lstStyle>
            <a:lvl1pPr marL="0" indent="0">
              <a:spcBef>
                <a:spcPts val="300"/>
              </a:spcBef>
              <a:buNone/>
              <a:defRPr sz="1400"/>
            </a:lvl1pPr>
          </a:lstStyle>
          <a:p>
            <a:pPr lvl="0"/>
            <a:r>
              <a:rPr lang="sk-SK"/>
              <a:t>Kliknite sem a upravte štýly predlohy textu.</a:t>
            </a:r>
          </a:p>
        </p:txBody>
      </p:sp>
      <p:sp>
        <p:nvSpPr>
          <p:cNvPr id="4" name="Zástupný symbol obsahu 3"/>
          <p:cNvSpPr txBox="1">
            <a:spLocks noGrp="1"/>
          </p:cNvSpPr>
          <p:nvPr>
            <p:ph idx="1"/>
          </p:nvPr>
        </p:nvSpPr>
        <p:spPr>
          <a:xfrm>
            <a:off x="3575047" y="1676396"/>
            <a:ext cx="5111752" cy="4572000"/>
          </a:xfrm>
        </p:spPr>
        <p:txBody>
          <a:bodyPr tIns="0"/>
          <a:lstStyle>
            <a:lvl1pPr>
              <a:spcBef>
                <a:spcPts val="700"/>
              </a:spcBef>
              <a:defRPr sz="2800"/>
            </a:lvl1pPr>
            <a:lvl2pPr>
              <a:defRPr sz="2600"/>
            </a:lvl2pPr>
            <a:lvl3pPr>
              <a:spcBef>
                <a:spcPts val="600"/>
              </a:spcBef>
              <a:defRPr sz="2400"/>
            </a:lvl3pPr>
            <a:lvl4pPr>
              <a:defRPr/>
            </a:lvl4pPr>
            <a:lvl5pPr>
              <a:spcBef>
                <a:spcPts val="400"/>
              </a:spcBef>
              <a:defRPr sz="1800"/>
            </a:lvl5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5" name="Zástupný symbol dátumu 4"/>
          <p:cNvSpPr txBox="1">
            <a:spLocks noGrp="1"/>
          </p:cNvSpPr>
          <p:nvPr>
            <p:ph type="dt" sz="half" idx="7"/>
          </p:nvPr>
        </p:nvSpPr>
        <p:spPr/>
        <p:txBody>
          <a:bodyPr/>
          <a:lstStyle>
            <a:lvl1pPr>
              <a:defRPr/>
            </a:lvl1pPr>
          </a:lstStyle>
          <a:p>
            <a:pPr lvl="0"/>
            <a:endParaRPr lang="es-ES"/>
          </a:p>
        </p:txBody>
      </p:sp>
      <p:sp>
        <p:nvSpPr>
          <p:cNvPr id="6" name="Zástupný symbol päty 5"/>
          <p:cNvSpPr txBox="1">
            <a:spLocks noGrp="1"/>
          </p:cNvSpPr>
          <p:nvPr>
            <p:ph type="ftr" sz="quarter" idx="9"/>
          </p:nvPr>
        </p:nvSpPr>
        <p:spPr/>
        <p:txBody>
          <a:bodyPr/>
          <a:lstStyle>
            <a:lvl1pPr>
              <a:defRPr/>
            </a:lvl1pPr>
          </a:lstStyle>
          <a:p>
            <a:pPr lvl="0"/>
            <a:endParaRPr lang="es-ES"/>
          </a:p>
        </p:txBody>
      </p:sp>
      <p:sp>
        <p:nvSpPr>
          <p:cNvPr id="7" name="Zástupný symbol čísla snímky 6"/>
          <p:cNvSpPr txBox="1">
            <a:spLocks noGrp="1"/>
          </p:cNvSpPr>
          <p:nvPr>
            <p:ph type="sldNum" sz="quarter" idx="8"/>
          </p:nvPr>
        </p:nvSpPr>
        <p:spPr/>
        <p:txBody>
          <a:bodyPr/>
          <a:lstStyle>
            <a:lvl1pPr>
              <a:defRPr/>
            </a:lvl1pPr>
          </a:lstStyle>
          <a:p>
            <a:pPr lvl="0"/>
            <a:fld id="{C9CCD6B5-B019-48D7-B07B-41DEB5C6F429}" type="slidenum">
              <a:rPr/>
              <a:pPr lvl="0"/>
              <a:t>‹#›</a:t>
            </a:fld>
            <a:endParaRPr lang="es-E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2" name="Obdĺžnik s jedným odstrihnutým a zaobleným rohom 8"/>
          <p:cNvSpPr/>
          <p:nvPr/>
        </p:nvSpPr>
        <p:spPr>
          <a:xfrm rot="420008" flipV="1">
            <a:off x="3165754" y="1108079"/>
            <a:ext cx="5257800" cy="4114800"/>
          </a:xfrm>
          <a:custGeom>
            <a:avLst/>
            <a:gdLst>
              <a:gd name="f0" fmla="val 10800000"/>
              <a:gd name="f1" fmla="val 5400000"/>
              <a:gd name="f2" fmla="val w"/>
              <a:gd name="f3" fmla="val h"/>
              <a:gd name="f4" fmla="val ss"/>
              <a:gd name="f5" fmla="val 0"/>
              <a:gd name="f6" fmla="val 3646"/>
              <a:gd name="f7" fmla="abs f2"/>
              <a:gd name="f8" fmla="abs f3"/>
              <a:gd name="f9" fmla="abs f4"/>
              <a:gd name="f10" fmla="?: f7 f2 1"/>
              <a:gd name="f11" fmla="?: f8 f3 1"/>
              <a:gd name="f12" fmla="?: f9 f4 1"/>
              <a:gd name="f13" fmla="*/ f10 1 21600"/>
              <a:gd name="f14" fmla="*/ f11 1 21600"/>
              <a:gd name="f15" fmla="*/ 21600 f10 1"/>
              <a:gd name="f16" fmla="*/ 21600 f11 1"/>
              <a:gd name="f17" fmla="min f14 f13"/>
              <a:gd name="f18" fmla="*/ f15 1 f12"/>
              <a:gd name="f19" fmla="*/ f16 1 f12"/>
              <a:gd name="f20" fmla="val f18"/>
              <a:gd name="f21" fmla="val f19"/>
              <a:gd name="f22" fmla="*/ f5 f17 1"/>
              <a:gd name="f23" fmla="+- f21 0 f5"/>
              <a:gd name="f24" fmla="+- f20 0 f5"/>
              <a:gd name="f25" fmla="*/ f21 f17 1"/>
              <a:gd name="f26" fmla="*/ f20 f17 1"/>
              <a:gd name="f27" fmla="min f24 f23"/>
              <a:gd name="f28" fmla="*/ f27 f5 1"/>
              <a:gd name="f29" fmla="*/ f27 f6 1"/>
              <a:gd name="f30" fmla="*/ f28 1 100000"/>
              <a:gd name="f31" fmla="*/ f29 1 100000"/>
              <a:gd name="f32" fmla="+- f20 0 f31"/>
              <a:gd name="f33" fmla="*/ f30 29289 1"/>
              <a:gd name="f34" fmla="*/ f30 f17 1"/>
              <a:gd name="f35" fmla="*/ f31 f17 1"/>
              <a:gd name="f36" fmla="*/ f33 1 100000"/>
              <a:gd name="f37" fmla="+- f32 f20 0"/>
              <a:gd name="f38" fmla="*/ f32 f17 1"/>
              <a:gd name="f39" fmla="*/ f37 1 2"/>
              <a:gd name="f40" fmla="*/ f36 f17 1"/>
              <a:gd name="f41" fmla="*/ f39 f17 1"/>
            </a:gdLst>
            <a:ahLst/>
            <a:cxnLst>
              <a:cxn ang="3cd4">
                <a:pos x="hc" y="t"/>
              </a:cxn>
              <a:cxn ang="0">
                <a:pos x="r" y="vc"/>
              </a:cxn>
              <a:cxn ang="cd4">
                <a:pos x="hc" y="b"/>
              </a:cxn>
              <a:cxn ang="cd2">
                <a:pos x="l" y="vc"/>
              </a:cxn>
            </a:cxnLst>
            <a:rect l="f40" t="f40" r="f41" b="f25"/>
            <a:pathLst>
              <a:path>
                <a:moveTo>
                  <a:pt x="f34" y="f22"/>
                </a:moveTo>
                <a:lnTo>
                  <a:pt x="f38" y="f22"/>
                </a:lnTo>
                <a:lnTo>
                  <a:pt x="f26" y="f35"/>
                </a:lnTo>
                <a:lnTo>
                  <a:pt x="f26" y="f25"/>
                </a:lnTo>
                <a:lnTo>
                  <a:pt x="f22" y="f25"/>
                </a:lnTo>
                <a:lnTo>
                  <a:pt x="f22" y="f34"/>
                </a:lnTo>
                <a:arcTo wR="f34" hR="f34" stAng="f0" swAng="f1"/>
                <a:close/>
              </a:path>
            </a:pathLst>
          </a:custGeom>
          <a:solidFill>
            <a:srgbClr val="FFFFFF"/>
          </a:solidFill>
          <a:ln w="3172">
            <a:solidFill>
              <a:srgbClr val="C0C0C0"/>
            </a:solidFill>
            <a:prstDash val="solid"/>
          </a:ln>
          <a:effectLst>
            <a:outerShdw dist="38499" dir="7499967" algn="tl">
              <a:srgbClr val="000000">
                <a:alpha val="25000"/>
              </a:srgbClr>
            </a:outerShdw>
          </a:effectLst>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onstantia"/>
            </a:endParaRPr>
          </a:p>
        </p:txBody>
      </p:sp>
      <p:sp>
        <p:nvSpPr>
          <p:cNvPr id="3" name="Pravouhlý trojuholník 11"/>
          <p:cNvSpPr/>
          <p:nvPr/>
        </p:nvSpPr>
        <p:spPr>
          <a:xfrm rot="420008" flipV="1">
            <a:off x="8004136" y="5359764"/>
            <a:ext cx="155448" cy="155448"/>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FFFFFF"/>
          </a:solidFill>
          <a:ln w="12701">
            <a:solidFill>
              <a:srgbClr val="FFFFFF"/>
            </a:solidFill>
            <a:prstDash val="solid"/>
            <a:bevel/>
          </a:ln>
          <a:effectLst>
            <a:outerShdw dist="6348" dir="12898457" algn="tl">
              <a:srgbClr val="000000">
                <a:alpha val="47000"/>
              </a:srgbClr>
            </a:outerShdw>
          </a:effectLst>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onstantia"/>
            </a:endParaRPr>
          </a:p>
        </p:txBody>
      </p:sp>
      <p:sp>
        <p:nvSpPr>
          <p:cNvPr id="4" name="Nadpis 1"/>
          <p:cNvSpPr txBox="1">
            <a:spLocks noGrp="1"/>
          </p:cNvSpPr>
          <p:nvPr>
            <p:ph type="title"/>
          </p:nvPr>
        </p:nvSpPr>
        <p:spPr>
          <a:xfrm>
            <a:off x="609603" y="1176997"/>
            <a:ext cx="2212848" cy="1582625"/>
          </a:xfrm>
        </p:spPr>
        <p:txBody>
          <a:bodyPr lIns="45720" rIns="45720" bIns="45720"/>
          <a:lstStyle>
            <a:lvl1pPr>
              <a:defRPr sz="2000" b="1"/>
            </a:lvl1pPr>
          </a:lstStyle>
          <a:p>
            <a:pPr lvl="0"/>
            <a:r>
              <a:rPr lang="sk-SK"/>
              <a:t>Kliknite sem a upravte štýl predlohy nadpisov.</a:t>
            </a:r>
            <a:endParaRPr lang="en-US"/>
          </a:p>
        </p:txBody>
      </p:sp>
      <p:sp>
        <p:nvSpPr>
          <p:cNvPr id="5" name="Zástupný symbol textu 3"/>
          <p:cNvSpPr txBox="1">
            <a:spLocks noGrp="1"/>
          </p:cNvSpPr>
          <p:nvPr>
            <p:ph type="body" idx="2"/>
          </p:nvPr>
        </p:nvSpPr>
        <p:spPr>
          <a:xfrm>
            <a:off x="609603" y="2828787"/>
            <a:ext cx="2209803" cy="2179316"/>
          </a:xfrm>
        </p:spPr>
        <p:txBody>
          <a:bodyPr lIns="64008" rIns="45720"/>
          <a:lstStyle>
            <a:lvl1pPr marL="0" indent="0">
              <a:spcBef>
                <a:spcPts val="250"/>
              </a:spcBef>
              <a:buNone/>
              <a:defRPr sz="1300"/>
            </a:lvl1pPr>
          </a:lstStyle>
          <a:p>
            <a:pPr lvl="0"/>
            <a:r>
              <a:rPr lang="sk-SK"/>
              <a:t>Kliknite sem a upravte štýly predlohy textu.</a:t>
            </a:r>
          </a:p>
        </p:txBody>
      </p:sp>
      <p:sp>
        <p:nvSpPr>
          <p:cNvPr id="6" name="Zástupný symbol dátumu 4"/>
          <p:cNvSpPr txBox="1">
            <a:spLocks noGrp="1"/>
          </p:cNvSpPr>
          <p:nvPr>
            <p:ph type="dt" sz="half" idx="7"/>
          </p:nvPr>
        </p:nvSpPr>
        <p:spPr/>
        <p:txBody>
          <a:bodyPr/>
          <a:lstStyle>
            <a:lvl1pPr>
              <a:defRPr/>
            </a:lvl1pPr>
          </a:lstStyle>
          <a:p>
            <a:pPr lvl="0"/>
            <a:endParaRPr lang="es-ES"/>
          </a:p>
        </p:txBody>
      </p:sp>
      <p:sp>
        <p:nvSpPr>
          <p:cNvPr id="7" name="Zástupný symbol päty 5"/>
          <p:cNvSpPr txBox="1">
            <a:spLocks noGrp="1"/>
          </p:cNvSpPr>
          <p:nvPr>
            <p:ph type="ftr" sz="quarter" idx="9"/>
          </p:nvPr>
        </p:nvSpPr>
        <p:spPr/>
        <p:txBody>
          <a:bodyPr/>
          <a:lstStyle>
            <a:lvl1pPr>
              <a:defRPr/>
            </a:lvl1pPr>
          </a:lstStyle>
          <a:p>
            <a:pPr lvl="0"/>
            <a:endParaRPr lang="es-ES"/>
          </a:p>
        </p:txBody>
      </p:sp>
      <p:sp>
        <p:nvSpPr>
          <p:cNvPr id="8" name="Zástupný symbol čísla snímky 6"/>
          <p:cNvSpPr txBox="1">
            <a:spLocks noGrp="1"/>
          </p:cNvSpPr>
          <p:nvPr>
            <p:ph type="sldNum" sz="quarter" idx="8"/>
          </p:nvPr>
        </p:nvSpPr>
        <p:spPr>
          <a:xfrm>
            <a:off x="8077196" y="6356351"/>
            <a:ext cx="609603" cy="365129"/>
          </a:xfrm>
        </p:spPr>
        <p:txBody>
          <a:bodyPr/>
          <a:lstStyle>
            <a:lvl1pPr>
              <a:defRPr/>
            </a:lvl1pPr>
          </a:lstStyle>
          <a:p>
            <a:pPr lvl="0"/>
            <a:fld id="{A7594505-938D-4073-8F24-E46B5E186900}" type="slidenum">
              <a:rPr/>
              <a:pPr lvl="0"/>
              <a:t>‹#›</a:t>
            </a:fld>
            <a:endParaRPr lang="es-ES"/>
          </a:p>
        </p:txBody>
      </p:sp>
      <p:sp>
        <p:nvSpPr>
          <p:cNvPr id="9" name="Zástupný symbol obrázka 2"/>
          <p:cNvSpPr txBox="1">
            <a:spLocks noGrp="1"/>
          </p:cNvSpPr>
          <p:nvPr>
            <p:ph type="pic" idx="1"/>
          </p:nvPr>
        </p:nvSpPr>
        <p:spPr>
          <a:xfrm rot="419990">
            <a:off x="3485793" y="1199519"/>
            <a:ext cx="4617720" cy="3931920"/>
          </a:xfrm>
          <a:solidFill>
            <a:srgbClr val="DBF5F9"/>
          </a:solidFill>
          <a:ln w="2999">
            <a:solidFill>
              <a:srgbClr val="C0C0C0"/>
            </a:solidFill>
            <a:prstDash val="solid"/>
            <a:round/>
          </a:ln>
        </p:spPr>
        <p:txBody>
          <a:bodyPr/>
          <a:lstStyle>
            <a:lvl1pPr marL="0" indent="0">
              <a:spcBef>
                <a:spcPts val="800"/>
              </a:spcBef>
              <a:buNone/>
              <a:defRPr sz="3200"/>
            </a:lvl1pPr>
          </a:lstStyle>
          <a:p>
            <a:pPr lvl="0"/>
            <a:r>
              <a:rPr lang="sk-SK"/>
              <a:t>Ak chcete pridať obrázok, kliknite na ikonu</a:t>
            </a:r>
            <a:endParaRPr lang="en-US"/>
          </a:p>
        </p:txBody>
      </p:sp>
      <p:sp>
        <p:nvSpPr>
          <p:cNvPr id="10" name="Voľná forma 9"/>
          <p:cNvSpPr/>
          <p:nvPr/>
        </p:nvSpPr>
        <p:spPr>
          <a:xfrm flipV="1">
            <a:off x="-9528" y="5816598"/>
            <a:ext cx="9163046" cy="1041401"/>
          </a:xfrm>
          <a:custGeom>
            <a:avLst/>
            <a:gdLst>
              <a:gd name="f0" fmla="val 10800000"/>
              <a:gd name="f1" fmla="val 5400000"/>
              <a:gd name="f2" fmla="val 180"/>
              <a:gd name="f3" fmla="val w"/>
              <a:gd name="f4" fmla="val h"/>
              <a:gd name="f5" fmla="val 0"/>
              <a:gd name="f6" fmla="val 5772"/>
              <a:gd name="f7" fmla="val 656"/>
              <a:gd name="f8" fmla="val 6"/>
              <a:gd name="f9" fmla="val 2"/>
              <a:gd name="f10" fmla="val 2542"/>
              <a:gd name="f11" fmla="val 2746"/>
              <a:gd name="f12" fmla="val 101"/>
              <a:gd name="f13" fmla="val 3828"/>
              <a:gd name="f14" fmla="val 367"/>
              <a:gd name="f15" fmla="val 4374"/>
              <a:gd name="f16" fmla="val 4920"/>
              <a:gd name="f17" fmla="val 5526"/>
              <a:gd name="f18" fmla="val 152"/>
              <a:gd name="f19" fmla="val 5766"/>
              <a:gd name="f20" fmla="val 55"/>
              <a:gd name="f21" fmla="val 213"/>
              <a:gd name="f22" fmla="val 5670"/>
              <a:gd name="f23" fmla="val 257"/>
              <a:gd name="f24" fmla="val 5016"/>
              <a:gd name="f25" fmla="val 441"/>
              <a:gd name="f26" fmla="val 4302"/>
              <a:gd name="f27" fmla="val 439"/>
              <a:gd name="f28" fmla="val 3588"/>
              <a:gd name="f29" fmla="val 437"/>
              <a:gd name="f30" fmla="val 2205"/>
              <a:gd name="f31" fmla="val 165"/>
              <a:gd name="f32" fmla="val 1488"/>
              <a:gd name="f33" fmla="val 201"/>
              <a:gd name="f34" fmla="val 750"/>
              <a:gd name="f35" fmla="val 209"/>
              <a:gd name="f36" fmla="val 270"/>
              <a:gd name="f37" fmla="val 482"/>
              <a:gd name="f38" fmla="+- 0 0 -90"/>
              <a:gd name="f39" fmla="*/ f3 1 5772"/>
              <a:gd name="f40" fmla="*/ f4 1 656"/>
              <a:gd name="f41" fmla="+- f7 0 f5"/>
              <a:gd name="f42" fmla="+- f6 0 f5"/>
              <a:gd name="f43" fmla="*/ f38 f0 1"/>
              <a:gd name="f44" fmla="*/ f42 1 5772"/>
              <a:gd name="f45" fmla="*/ f41 1 656"/>
              <a:gd name="f46" fmla="*/ f43 1 f2"/>
              <a:gd name="f47" fmla="*/ 6 1 f44"/>
              <a:gd name="f48" fmla="*/ 2 1 f45"/>
              <a:gd name="f49" fmla="*/ 2542 1 f44"/>
              <a:gd name="f50" fmla="*/ 0 1 f45"/>
              <a:gd name="f51" fmla="*/ 4374 1 f44"/>
              <a:gd name="f52" fmla="*/ 367 1 f45"/>
              <a:gd name="f53" fmla="*/ 5766 1 f44"/>
              <a:gd name="f54" fmla="*/ 55 1 f45"/>
              <a:gd name="f55" fmla="*/ 5772 1 f44"/>
              <a:gd name="f56" fmla="*/ 213 1 f45"/>
              <a:gd name="f57" fmla="*/ 4302 1 f44"/>
              <a:gd name="f58" fmla="*/ 439 1 f45"/>
              <a:gd name="f59" fmla="*/ 1488 1 f44"/>
              <a:gd name="f60" fmla="*/ 201 1 f45"/>
              <a:gd name="f61" fmla="*/ 0 1 f44"/>
              <a:gd name="f62" fmla="*/ 656 1 f45"/>
              <a:gd name="f63" fmla="+- f46 0 f1"/>
              <a:gd name="f64" fmla="*/ f61 f39 1"/>
              <a:gd name="f65" fmla="*/ f55 f39 1"/>
              <a:gd name="f66" fmla="*/ f62 f40 1"/>
              <a:gd name="f67" fmla="*/ f50 f40 1"/>
              <a:gd name="f68" fmla="*/ f47 f39 1"/>
              <a:gd name="f69" fmla="*/ f48 f40 1"/>
              <a:gd name="f70" fmla="*/ f49 f39 1"/>
              <a:gd name="f71" fmla="*/ f51 f39 1"/>
              <a:gd name="f72" fmla="*/ f52 f40 1"/>
              <a:gd name="f73" fmla="*/ f53 f39 1"/>
              <a:gd name="f74" fmla="*/ f54 f40 1"/>
              <a:gd name="f75" fmla="*/ f56 f40 1"/>
              <a:gd name="f76" fmla="*/ f57 f39 1"/>
              <a:gd name="f77" fmla="*/ f58 f40 1"/>
              <a:gd name="f78" fmla="*/ f59 f39 1"/>
              <a:gd name="f79" fmla="*/ f60 f40 1"/>
            </a:gdLst>
            <a:ahLst/>
            <a:cxnLst>
              <a:cxn ang="3cd4">
                <a:pos x="hc" y="t"/>
              </a:cxn>
              <a:cxn ang="0">
                <a:pos x="r" y="vc"/>
              </a:cxn>
              <a:cxn ang="cd4">
                <a:pos x="hc" y="b"/>
              </a:cxn>
              <a:cxn ang="cd2">
                <a:pos x="l" y="vc"/>
              </a:cxn>
              <a:cxn ang="f63">
                <a:pos x="f68" y="f69"/>
              </a:cxn>
              <a:cxn ang="f63">
                <a:pos x="f70" y="f67"/>
              </a:cxn>
              <a:cxn ang="f63">
                <a:pos x="f71" y="f72"/>
              </a:cxn>
              <a:cxn ang="f63">
                <a:pos x="f73" y="f74"/>
              </a:cxn>
              <a:cxn ang="f63">
                <a:pos x="f65" y="f75"/>
              </a:cxn>
              <a:cxn ang="f63">
                <a:pos x="f76" y="f77"/>
              </a:cxn>
              <a:cxn ang="f63">
                <a:pos x="f78" y="f79"/>
              </a:cxn>
              <a:cxn ang="f63">
                <a:pos x="f64" y="f66"/>
              </a:cxn>
              <a:cxn ang="f63">
                <a:pos x="f68" y="f69"/>
              </a:cxn>
            </a:cxnLst>
            <a:rect l="f64" t="f67" r="f65" b="f66"/>
            <a:pathLst>
              <a:path w="5772" h="656">
                <a:moveTo>
                  <a:pt x="f8" y="f9"/>
                </a:moveTo>
                <a:lnTo>
                  <a:pt x="f10" y="f5"/>
                </a:lnTo>
                <a:cubicBezTo>
                  <a:pt x="f11" y="f12"/>
                  <a:pt x="f13" y="f14"/>
                  <a:pt x="f15" y="f14"/>
                </a:cubicBezTo>
                <a:cubicBezTo>
                  <a:pt x="f16" y="f14"/>
                  <a:pt x="f17" y="f18"/>
                  <a:pt x="f19" y="f20"/>
                </a:cubicBezTo>
                <a:lnTo>
                  <a:pt x="f6" y="f21"/>
                </a:lnTo>
                <a:cubicBezTo>
                  <a:pt x="f22" y="f23"/>
                  <a:pt x="f24" y="f25"/>
                  <a:pt x="f26" y="f27"/>
                </a:cubicBezTo>
                <a:cubicBezTo>
                  <a:pt x="f28" y="f29"/>
                  <a:pt x="f30" y="f31"/>
                  <a:pt x="f32" y="f33"/>
                </a:cubicBezTo>
                <a:cubicBezTo>
                  <a:pt x="f34" y="f35"/>
                  <a:pt x="f36" y="f37"/>
                  <a:pt x="f5" y="f7"/>
                </a:cubicBezTo>
                <a:lnTo>
                  <a:pt x="f8" y="f9"/>
                </a:lnTo>
                <a:close/>
              </a:path>
            </a:pathLst>
          </a:custGeom>
          <a:gradFill>
            <a:gsLst>
              <a:gs pos="0">
                <a:srgbClr val="0079AF">
                  <a:alpha val="45000"/>
                </a:srgbClr>
              </a:gs>
              <a:gs pos="100000">
                <a:srgbClr val="00EBF8">
                  <a:alpha val="55000"/>
                </a:srgbClr>
              </a:gs>
            </a:gsLst>
            <a:lin ang="5400000"/>
          </a:gradFill>
          <a:ln>
            <a:noFill/>
            <a:prstDash val="soli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onstantia"/>
            </a:endParaRPr>
          </a:p>
        </p:txBody>
      </p:sp>
      <p:sp>
        <p:nvSpPr>
          <p:cNvPr id="11" name="Voľná forma 10"/>
          <p:cNvSpPr/>
          <p:nvPr/>
        </p:nvSpPr>
        <p:spPr>
          <a:xfrm flipV="1">
            <a:off x="4381503" y="6219821"/>
            <a:ext cx="4762496" cy="638178"/>
          </a:xfrm>
          <a:custGeom>
            <a:avLst/>
            <a:gdLst>
              <a:gd name="f0" fmla="val 10800000"/>
              <a:gd name="f1" fmla="val 5400000"/>
              <a:gd name="f2" fmla="val 180"/>
              <a:gd name="f3" fmla="val w"/>
              <a:gd name="f4" fmla="val h"/>
              <a:gd name="f5" fmla="val 0"/>
              <a:gd name="f6" fmla="val 3000"/>
              <a:gd name="f7" fmla="val 595"/>
              <a:gd name="f8" fmla="val 174"/>
              <a:gd name="f9" fmla="val 102"/>
              <a:gd name="f10" fmla="val 1168"/>
              <a:gd name="f11" fmla="val 533"/>
              <a:gd name="f12" fmla="val 1668"/>
              <a:gd name="f13" fmla="val 564"/>
              <a:gd name="f14" fmla="val 2168"/>
              <a:gd name="f15" fmla="val 2778"/>
              <a:gd name="f16" fmla="val 279"/>
              <a:gd name="f17" fmla="val 186"/>
              <a:gd name="f18" fmla="val 6"/>
              <a:gd name="f19" fmla="+- 0 0 -90"/>
              <a:gd name="f20" fmla="*/ f3 1 3000"/>
              <a:gd name="f21" fmla="*/ f4 1 595"/>
              <a:gd name="f22" fmla="+- f7 0 f5"/>
              <a:gd name="f23" fmla="+- f6 0 f5"/>
              <a:gd name="f24" fmla="*/ f19 f0 1"/>
              <a:gd name="f25" fmla="*/ f23 1 3000"/>
              <a:gd name="f26" fmla="*/ f22 1 595"/>
              <a:gd name="f27" fmla="*/ f24 1 f2"/>
              <a:gd name="f28" fmla="*/ 0 1 f25"/>
              <a:gd name="f29" fmla="*/ 0 1 f26"/>
              <a:gd name="f30" fmla="*/ 1668 1 f25"/>
              <a:gd name="f31" fmla="*/ 564 1 f26"/>
              <a:gd name="f32" fmla="*/ 3000 1 f25"/>
              <a:gd name="f33" fmla="*/ 186 1 f26"/>
              <a:gd name="f34" fmla="*/ 6 1 f26"/>
              <a:gd name="f35" fmla="*/ 595 1 f26"/>
              <a:gd name="f36" fmla="+- f27 0 f1"/>
              <a:gd name="f37" fmla="*/ f28 f20 1"/>
              <a:gd name="f38" fmla="*/ f32 f20 1"/>
              <a:gd name="f39" fmla="*/ f35 f21 1"/>
              <a:gd name="f40" fmla="*/ f29 f21 1"/>
              <a:gd name="f41" fmla="*/ f30 f20 1"/>
              <a:gd name="f42" fmla="*/ f31 f21 1"/>
              <a:gd name="f43" fmla="*/ f33 f21 1"/>
              <a:gd name="f44" fmla="*/ f34 f21 1"/>
            </a:gdLst>
            <a:ahLst/>
            <a:cxnLst>
              <a:cxn ang="3cd4">
                <a:pos x="hc" y="t"/>
              </a:cxn>
              <a:cxn ang="0">
                <a:pos x="r" y="vc"/>
              </a:cxn>
              <a:cxn ang="cd4">
                <a:pos x="hc" y="b"/>
              </a:cxn>
              <a:cxn ang="cd2">
                <a:pos x="l" y="vc"/>
              </a:cxn>
              <a:cxn ang="f36">
                <a:pos x="f37" y="f40"/>
              </a:cxn>
              <a:cxn ang="f36">
                <a:pos x="f41" y="f42"/>
              </a:cxn>
              <a:cxn ang="f36">
                <a:pos x="f38" y="f43"/>
              </a:cxn>
              <a:cxn ang="f36">
                <a:pos x="f38" y="f44"/>
              </a:cxn>
              <a:cxn ang="f36">
                <a:pos x="f37" y="f40"/>
              </a:cxn>
            </a:cxnLst>
            <a:rect l="f37" t="f40" r="f38" b="f39"/>
            <a:pathLst>
              <a:path w="3000" h="595">
                <a:moveTo>
                  <a:pt x="f5" y="f5"/>
                </a:moveTo>
                <a:cubicBezTo>
                  <a:pt x="f8" y="f9"/>
                  <a:pt x="f10" y="f11"/>
                  <a:pt x="f12" y="f13"/>
                </a:cubicBezTo>
                <a:cubicBezTo>
                  <a:pt x="f14" y="f7"/>
                  <a:pt x="f15" y="f16"/>
                  <a:pt x="f6" y="f17"/>
                </a:cubicBezTo>
                <a:lnTo>
                  <a:pt x="f6" y="f18"/>
                </a:lnTo>
                <a:lnTo>
                  <a:pt x="f5" y="f5"/>
                </a:lnTo>
                <a:close/>
              </a:path>
            </a:pathLst>
          </a:custGeom>
          <a:gradFill>
            <a:gsLst>
              <a:gs pos="0">
                <a:srgbClr val="00ADB6">
                  <a:alpha val="30000"/>
                </a:srgbClr>
              </a:gs>
              <a:gs pos="100000">
                <a:srgbClr val="009BE5">
                  <a:alpha val="45000"/>
                </a:srgbClr>
              </a:gs>
            </a:gsLst>
            <a:lin ang="5400000"/>
          </a:gradFill>
          <a:ln>
            <a:noFill/>
            <a:prstDash val="soli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onstantia"/>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4.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r:link="rId14" cstate="print"/>
          <a:tile sx="64987" sy="64987" algn="tl"/>
        </a:blipFill>
        <a:effectLst/>
      </p:bgPr>
    </p:bg>
    <p:spTree>
      <p:nvGrpSpPr>
        <p:cNvPr id="1" name=""/>
        <p:cNvGrpSpPr/>
        <p:nvPr/>
      </p:nvGrpSpPr>
      <p:grpSpPr>
        <a:xfrm>
          <a:off x="0" y="0"/>
          <a:ext cx="0" cy="0"/>
          <a:chOff x="0" y="0"/>
          <a:chExt cx="0" cy="0"/>
        </a:xfrm>
      </p:grpSpPr>
      <p:sp>
        <p:nvSpPr>
          <p:cNvPr id="2" name="Voľná forma 6"/>
          <p:cNvSpPr/>
          <p:nvPr/>
        </p:nvSpPr>
        <p:spPr>
          <a:xfrm>
            <a:off x="-9528" y="-7141"/>
            <a:ext cx="9163046" cy="1041401"/>
          </a:xfrm>
          <a:custGeom>
            <a:avLst/>
            <a:gdLst>
              <a:gd name="f0" fmla="val 10800000"/>
              <a:gd name="f1" fmla="val 5400000"/>
              <a:gd name="f2" fmla="val 180"/>
              <a:gd name="f3" fmla="val w"/>
              <a:gd name="f4" fmla="val h"/>
              <a:gd name="f5" fmla="val 0"/>
              <a:gd name="f6" fmla="val 5772"/>
              <a:gd name="f7" fmla="val 656"/>
              <a:gd name="f8" fmla="val 6"/>
              <a:gd name="f9" fmla="val 2"/>
              <a:gd name="f10" fmla="val 2542"/>
              <a:gd name="f11" fmla="val 2746"/>
              <a:gd name="f12" fmla="val 101"/>
              <a:gd name="f13" fmla="val 3828"/>
              <a:gd name="f14" fmla="val 367"/>
              <a:gd name="f15" fmla="val 4374"/>
              <a:gd name="f16" fmla="val 4920"/>
              <a:gd name="f17" fmla="val 5526"/>
              <a:gd name="f18" fmla="val 152"/>
              <a:gd name="f19" fmla="val 5766"/>
              <a:gd name="f20" fmla="val 55"/>
              <a:gd name="f21" fmla="val 213"/>
              <a:gd name="f22" fmla="val 5670"/>
              <a:gd name="f23" fmla="val 257"/>
              <a:gd name="f24" fmla="val 5016"/>
              <a:gd name="f25" fmla="val 441"/>
              <a:gd name="f26" fmla="val 4302"/>
              <a:gd name="f27" fmla="val 439"/>
              <a:gd name="f28" fmla="val 3588"/>
              <a:gd name="f29" fmla="val 437"/>
              <a:gd name="f30" fmla="val 2205"/>
              <a:gd name="f31" fmla="val 165"/>
              <a:gd name="f32" fmla="val 1488"/>
              <a:gd name="f33" fmla="val 201"/>
              <a:gd name="f34" fmla="val 750"/>
              <a:gd name="f35" fmla="val 209"/>
              <a:gd name="f36" fmla="val 270"/>
              <a:gd name="f37" fmla="val 482"/>
              <a:gd name="f38" fmla="+- 0 0 -90"/>
              <a:gd name="f39" fmla="*/ f3 1 5772"/>
              <a:gd name="f40" fmla="*/ f4 1 656"/>
              <a:gd name="f41" fmla="+- f7 0 f5"/>
              <a:gd name="f42" fmla="+- f6 0 f5"/>
              <a:gd name="f43" fmla="*/ f38 f0 1"/>
              <a:gd name="f44" fmla="*/ f42 1 5772"/>
              <a:gd name="f45" fmla="*/ f41 1 656"/>
              <a:gd name="f46" fmla="*/ f43 1 f2"/>
              <a:gd name="f47" fmla="*/ 6 1 f44"/>
              <a:gd name="f48" fmla="*/ 2 1 f45"/>
              <a:gd name="f49" fmla="*/ 2542 1 f44"/>
              <a:gd name="f50" fmla="*/ 0 1 f45"/>
              <a:gd name="f51" fmla="*/ 4374 1 f44"/>
              <a:gd name="f52" fmla="*/ 367 1 f45"/>
              <a:gd name="f53" fmla="*/ 5766 1 f44"/>
              <a:gd name="f54" fmla="*/ 55 1 f45"/>
              <a:gd name="f55" fmla="*/ 5772 1 f44"/>
              <a:gd name="f56" fmla="*/ 213 1 f45"/>
              <a:gd name="f57" fmla="*/ 4302 1 f44"/>
              <a:gd name="f58" fmla="*/ 439 1 f45"/>
              <a:gd name="f59" fmla="*/ 1488 1 f44"/>
              <a:gd name="f60" fmla="*/ 201 1 f45"/>
              <a:gd name="f61" fmla="*/ 0 1 f44"/>
              <a:gd name="f62" fmla="*/ 656 1 f45"/>
              <a:gd name="f63" fmla="+- f46 0 f1"/>
              <a:gd name="f64" fmla="*/ f61 f39 1"/>
              <a:gd name="f65" fmla="*/ f55 f39 1"/>
              <a:gd name="f66" fmla="*/ f62 f40 1"/>
              <a:gd name="f67" fmla="*/ f50 f40 1"/>
              <a:gd name="f68" fmla="*/ f47 f39 1"/>
              <a:gd name="f69" fmla="*/ f48 f40 1"/>
              <a:gd name="f70" fmla="*/ f49 f39 1"/>
              <a:gd name="f71" fmla="*/ f51 f39 1"/>
              <a:gd name="f72" fmla="*/ f52 f40 1"/>
              <a:gd name="f73" fmla="*/ f53 f39 1"/>
              <a:gd name="f74" fmla="*/ f54 f40 1"/>
              <a:gd name="f75" fmla="*/ f56 f40 1"/>
              <a:gd name="f76" fmla="*/ f57 f39 1"/>
              <a:gd name="f77" fmla="*/ f58 f40 1"/>
              <a:gd name="f78" fmla="*/ f59 f39 1"/>
              <a:gd name="f79" fmla="*/ f60 f40 1"/>
            </a:gdLst>
            <a:ahLst/>
            <a:cxnLst>
              <a:cxn ang="3cd4">
                <a:pos x="hc" y="t"/>
              </a:cxn>
              <a:cxn ang="0">
                <a:pos x="r" y="vc"/>
              </a:cxn>
              <a:cxn ang="cd4">
                <a:pos x="hc" y="b"/>
              </a:cxn>
              <a:cxn ang="cd2">
                <a:pos x="l" y="vc"/>
              </a:cxn>
              <a:cxn ang="f63">
                <a:pos x="f68" y="f69"/>
              </a:cxn>
              <a:cxn ang="f63">
                <a:pos x="f70" y="f67"/>
              </a:cxn>
              <a:cxn ang="f63">
                <a:pos x="f71" y="f72"/>
              </a:cxn>
              <a:cxn ang="f63">
                <a:pos x="f73" y="f74"/>
              </a:cxn>
              <a:cxn ang="f63">
                <a:pos x="f65" y="f75"/>
              </a:cxn>
              <a:cxn ang="f63">
                <a:pos x="f76" y="f77"/>
              </a:cxn>
              <a:cxn ang="f63">
                <a:pos x="f78" y="f79"/>
              </a:cxn>
              <a:cxn ang="f63">
                <a:pos x="f64" y="f66"/>
              </a:cxn>
              <a:cxn ang="f63">
                <a:pos x="f68" y="f69"/>
              </a:cxn>
            </a:cxnLst>
            <a:rect l="f64" t="f67" r="f65" b="f66"/>
            <a:pathLst>
              <a:path w="5772" h="656">
                <a:moveTo>
                  <a:pt x="f8" y="f9"/>
                </a:moveTo>
                <a:lnTo>
                  <a:pt x="f10" y="f5"/>
                </a:lnTo>
                <a:cubicBezTo>
                  <a:pt x="f11" y="f12"/>
                  <a:pt x="f13" y="f14"/>
                  <a:pt x="f15" y="f14"/>
                </a:cubicBezTo>
                <a:cubicBezTo>
                  <a:pt x="f16" y="f14"/>
                  <a:pt x="f17" y="f18"/>
                  <a:pt x="f19" y="f20"/>
                </a:cubicBezTo>
                <a:lnTo>
                  <a:pt x="f6" y="f21"/>
                </a:lnTo>
                <a:cubicBezTo>
                  <a:pt x="f22" y="f23"/>
                  <a:pt x="f24" y="f25"/>
                  <a:pt x="f26" y="f27"/>
                </a:cubicBezTo>
                <a:cubicBezTo>
                  <a:pt x="f28" y="f29"/>
                  <a:pt x="f30" y="f31"/>
                  <a:pt x="f32" y="f33"/>
                </a:cubicBezTo>
                <a:cubicBezTo>
                  <a:pt x="f34" y="f35"/>
                  <a:pt x="f36" y="f37"/>
                  <a:pt x="f5" y="f7"/>
                </a:cubicBezTo>
                <a:lnTo>
                  <a:pt x="f8" y="f9"/>
                </a:lnTo>
                <a:close/>
              </a:path>
            </a:pathLst>
          </a:custGeom>
          <a:gradFill>
            <a:gsLst>
              <a:gs pos="0">
                <a:srgbClr val="0079AF">
                  <a:alpha val="45000"/>
                </a:srgbClr>
              </a:gs>
              <a:gs pos="100000">
                <a:srgbClr val="00EBF8">
                  <a:alpha val="55000"/>
                </a:srgbClr>
              </a:gs>
            </a:gsLst>
            <a:lin ang="5400000"/>
          </a:gradFill>
          <a:ln>
            <a:noFill/>
            <a:prstDash val="soli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onstantia"/>
            </a:endParaRPr>
          </a:p>
        </p:txBody>
      </p:sp>
      <p:sp>
        <p:nvSpPr>
          <p:cNvPr id="3" name="Voľná forma 7"/>
          <p:cNvSpPr/>
          <p:nvPr/>
        </p:nvSpPr>
        <p:spPr>
          <a:xfrm>
            <a:off x="4381503" y="-7141"/>
            <a:ext cx="4762496" cy="638178"/>
          </a:xfrm>
          <a:custGeom>
            <a:avLst/>
            <a:gdLst>
              <a:gd name="f0" fmla="val 10800000"/>
              <a:gd name="f1" fmla="val 5400000"/>
              <a:gd name="f2" fmla="val 180"/>
              <a:gd name="f3" fmla="val w"/>
              <a:gd name="f4" fmla="val h"/>
              <a:gd name="f5" fmla="val 0"/>
              <a:gd name="f6" fmla="val 3000"/>
              <a:gd name="f7" fmla="val 595"/>
              <a:gd name="f8" fmla="val 174"/>
              <a:gd name="f9" fmla="val 102"/>
              <a:gd name="f10" fmla="val 1168"/>
              <a:gd name="f11" fmla="val 533"/>
              <a:gd name="f12" fmla="val 1668"/>
              <a:gd name="f13" fmla="val 564"/>
              <a:gd name="f14" fmla="val 2168"/>
              <a:gd name="f15" fmla="val 2778"/>
              <a:gd name="f16" fmla="val 279"/>
              <a:gd name="f17" fmla="val 186"/>
              <a:gd name="f18" fmla="val 6"/>
              <a:gd name="f19" fmla="+- 0 0 -90"/>
              <a:gd name="f20" fmla="*/ f3 1 3000"/>
              <a:gd name="f21" fmla="*/ f4 1 595"/>
              <a:gd name="f22" fmla="+- f7 0 f5"/>
              <a:gd name="f23" fmla="+- f6 0 f5"/>
              <a:gd name="f24" fmla="*/ f19 f0 1"/>
              <a:gd name="f25" fmla="*/ f23 1 3000"/>
              <a:gd name="f26" fmla="*/ f22 1 595"/>
              <a:gd name="f27" fmla="*/ f24 1 f2"/>
              <a:gd name="f28" fmla="*/ 0 1 f25"/>
              <a:gd name="f29" fmla="*/ 0 1 f26"/>
              <a:gd name="f30" fmla="*/ 1668 1 f25"/>
              <a:gd name="f31" fmla="*/ 564 1 f26"/>
              <a:gd name="f32" fmla="*/ 3000 1 f25"/>
              <a:gd name="f33" fmla="*/ 186 1 f26"/>
              <a:gd name="f34" fmla="*/ 6 1 f26"/>
              <a:gd name="f35" fmla="*/ 595 1 f26"/>
              <a:gd name="f36" fmla="+- f27 0 f1"/>
              <a:gd name="f37" fmla="*/ f28 f20 1"/>
              <a:gd name="f38" fmla="*/ f32 f20 1"/>
              <a:gd name="f39" fmla="*/ f35 f21 1"/>
              <a:gd name="f40" fmla="*/ f29 f21 1"/>
              <a:gd name="f41" fmla="*/ f30 f20 1"/>
              <a:gd name="f42" fmla="*/ f31 f21 1"/>
              <a:gd name="f43" fmla="*/ f33 f21 1"/>
              <a:gd name="f44" fmla="*/ f34 f21 1"/>
            </a:gdLst>
            <a:ahLst/>
            <a:cxnLst>
              <a:cxn ang="3cd4">
                <a:pos x="hc" y="t"/>
              </a:cxn>
              <a:cxn ang="0">
                <a:pos x="r" y="vc"/>
              </a:cxn>
              <a:cxn ang="cd4">
                <a:pos x="hc" y="b"/>
              </a:cxn>
              <a:cxn ang="cd2">
                <a:pos x="l" y="vc"/>
              </a:cxn>
              <a:cxn ang="f36">
                <a:pos x="f37" y="f40"/>
              </a:cxn>
              <a:cxn ang="f36">
                <a:pos x="f41" y="f42"/>
              </a:cxn>
              <a:cxn ang="f36">
                <a:pos x="f38" y="f43"/>
              </a:cxn>
              <a:cxn ang="f36">
                <a:pos x="f38" y="f44"/>
              </a:cxn>
              <a:cxn ang="f36">
                <a:pos x="f37" y="f40"/>
              </a:cxn>
            </a:cxnLst>
            <a:rect l="f37" t="f40" r="f38" b="f39"/>
            <a:pathLst>
              <a:path w="3000" h="595">
                <a:moveTo>
                  <a:pt x="f5" y="f5"/>
                </a:moveTo>
                <a:cubicBezTo>
                  <a:pt x="f8" y="f9"/>
                  <a:pt x="f10" y="f11"/>
                  <a:pt x="f12" y="f13"/>
                </a:cubicBezTo>
                <a:cubicBezTo>
                  <a:pt x="f14" y="f7"/>
                  <a:pt x="f15" y="f16"/>
                  <a:pt x="f6" y="f17"/>
                </a:cubicBezTo>
                <a:lnTo>
                  <a:pt x="f6" y="f18"/>
                </a:lnTo>
                <a:lnTo>
                  <a:pt x="f5" y="f5"/>
                </a:lnTo>
                <a:close/>
              </a:path>
            </a:pathLst>
          </a:custGeom>
          <a:gradFill>
            <a:gsLst>
              <a:gs pos="0">
                <a:srgbClr val="00ADB6">
                  <a:alpha val="30000"/>
                </a:srgbClr>
              </a:gs>
              <a:gs pos="100000">
                <a:srgbClr val="009BE5">
                  <a:alpha val="45000"/>
                </a:srgbClr>
              </a:gs>
            </a:gsLst>
            <a:lin ang="5400000"/>
          </a:gradFill>
          <a:ln>
            <a:noFill/>
            <a:prstDash val="soli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onstantia"/>
            </a:endParaRPr>
          </a:p>
        </p:txBody>
      </p:sp>
      <p:sp>
        <p:nvSpPr>
          <p:cNvPr id="4" name="Zástupný symbol nadpisu 8"/>
          <p:cNvSpPr txBox="1">
            <a:spLocks noGrp="1"/>
          </p:cNvSpPr>
          <p:nvPr>
            <p:ph type="title"/>
          </p:nvPr>
        </p:nvSpPr>
        <p:spPr>
          <a:xfrm>
            <a:off x="457200" y="704088"/>
            <a:ext cx="8229600" cy="1143000"/>
          </a:xfrm>
          <a:prstGeom prst="rect">
            <a:avLst/>
          </a:prstGeom>
          <a:noFill/>
          <a:ln>
            <a:noFill/>
          </a:ln>
        </p:spPr>
        <p:txBody>
          <a:bodyPr vert="horz" wrap="square" lIns="0" tIns="45720" rIns="0" bIns="0" anchor="b" anchorCtr="0" compatLnSpc="1"/>
          <a:lstStyle/>
          <a:p>
            <a:pPr lvl="0"/>
            <a:r>
              <a:rPr lang="sk-SK"/>
              <a:t>Kliknite sem a upravte štýl predlohy nadpisov.</a:t>
            </a:r>
            <a:endParaRPr lang="en-US"/>
          </a:p>
        </p:txBody>
      </p:sp>
      <p:sp>
        <p:nvSpPr>
          <p:cNvPr id="5" name="Zástupný symbol textu 29"/>
          <p:cNvSpPr txBox="1">
            <a:spLocks noGrp="1"/>
          </p:cNvSpPr>
          <p:nvPr>
            <p:ph type="body" idx="1"/>
          </p:nvPr>
        </p:nvSpPr>
        <p:spPr>
          <a:xfrm>
            <a:off x="457200" y="1935483"/>
            <a:ext cx="8229600" cy="4389120"/>
          </a:xfrm>
          <a:prstGeom prst="rect">
            <a:avLst/>
          </a:prstGeom>
          <a:noFill/>
          <a:ln>
            <a:noFill/>
          </a:ln>
        </p:spPr>
        <p:txBody>
          <a:bodyPr vert="horz" wrap="square" lIns="91440" tIns="45720" rIns="91440" bIns="45720" anchor="t" anchorCtr="0" compatLnSpc="1"/>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6" name="Zástupný symbol dátumu 9"/>
          <p:cNvSpPr txBox="1">
            <a:spLocks noGrp="1"/>
          </p:cNvSpPr>
          <p:nvPr>
            <p:ph type="dt" sz="half" idx="2"/>
          </p:nvPr>
        </p:nvSpPr>
        <p:spPr>
          <a:xfrm>
            <a:off x="457200" y="6356351"/>
            <a:ext cx="2133596" cy="365129"/>
          </a:xfrm>
          <a:prstGeom prst="rect">
            <a:avLst/>
          </a:prstGeom>
          <a:noFill/>
          <a:ln>
            <a:noFill/>
          </a:ln>
        </p:spPr>
        <p:txBody>
          <a:bodyPr vert="horz" wrap="square" lIns="0" tIns="0" rIns="0" bIns="0" anchor="b" anchorCtr="0" compatLnSpc="1"/>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45C75"/>
                </a:solidFill>
                <a:uFillTx/>
                <a:latin typeface="Arial"/>
                <a:cs typeface="Arial"/>
              </a:defRPr>
            </a:lvl1pPr>
          </a:lstStyle>
          <a:p>
            <a:pPr lvl="0"/>
            <a:endParaRPr lang="es-ES"/>
          </a:p>
        </p:txBody>
      </p:sp>
      <p:sp>
        <p:nvSpPr>
          <p:cNvPr id="7" name="Zástupný symbol päty 21"/>
          <p:cNvSpPr txBox="1">
            <a:spLocks noGrp="1"/>
          </p:cNvSpPr>
          <p:nvPr>
            <p:ph type="ftr" sz="quarter" idx="3"/>
          </p:nvPr>
        </p:nvSpPr>
        <p:spPr>
          <a:xfrm>
            <a:off x="2667003" y="6356351"/>
            <a:ext cx="3352803" cy="365129"/>
          </a:xfrm>
          <a:prstGeom prst="rect">
            <a:avLst/>
          </a:prstGeom>
          <a:noFill/>
          <a:ln>
            <a:noFill/>
          </a:ln>
        </p:spPr>
        <p:txBody>
          <a:bodyPr vert="horz" wrap="square" lIns="0" tIns="0" rIns="0" bIns="0" anchor="b" anchorCtr="0" compatLnSpc="1"/>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45C75"/>
                </a:solidFill>
                <a:uFillTx/>
                <a:latin typeface="Arial"/>
                <a:cs typeface="Arial"/>
              </a:defRPr>
            </a:lvl1pPr>
          </a:lstStyle>
          <a:p>
            <a:pPr lvl="0"/>
            <a:endParaRPr lang="es-ES"/>
          </a:p>
        </p:txBody>
      </p:sp>
      <p:sp>
        <p:nvSpPr>
          <p:cNvPr id="8" name="Zástupný symbol čísla snímky 17"/>
          <p:cNvSpPr txBox="1">
            <a:spLocks noGrp="1"/>
          </p:cNvSpPr>
          <p:nvPr>
            <p:ph type="sldNum" sz="quarter" idx="4"/>
          </p:nvPr>
        </p:nvSpPr>
        <p:spPr>
          <a:xfrm>
            <a:off x="7924803" y="6356351"/>
            <a:ext cx="761996" cy="365129"/>
          </a:xfrm>
          <a:prstGeom prst="rect">
            <a:avLst/>
          </a:prstGeom>
          <a:noFill/>
          <a:ln>
            <a:noFill/>
          </a:ln>
        </p:spPr>
        <p:txBody>
          <a:bodyPr vert="horz" wrap="square" lIns="0" tIns="0" rIns="0" bIns="0" anchor="b" anchorCtr="0" compatLnSpc="1"/>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045C75"/>
                </a:solidFill>
                <a:uFillTx/>
                <a:latin typeface="Arial"/>
                <a:cs typeface="Arial"/>
              </a:defRPr>
            </a:lvl1pPr>
          </a:lstStyle>
          <a:p>
            <a:pPr lvl="0"/>
            <a:fld id="{E8F07BF1-740C-40A6-BB07-7CB7ECEBDDC3}" type="slidenum">
              <a:rPr/>
              <a:pPr lvl="0"/>
              <a:t>‹#›</a:t>
            </a:fld>
            <a:endParaRPr lang="es-ES"/>
          </a:p>
        </p:txBody>
      </p:sp>
      <p:grpSp>
        <p:nvGrpSpPr>
          <p:cNvPr id="9" name="Skupina 1"/>
          <p:cNvGrpSpPr/>
          <p:nvPr/>
        </p:nvGrpSpPr>
        <p:grpSpPr>
          <a:xfrm>
            <a:off x="-19019" y="202411"/>
            <a:ext cx="9180547" cy="649224"/>
            <a:chOff x="-19019" y="202411"/>
            <a:chExt cx="9180547" cy="649224"/>
          </a:xfrm>
        </p:grpSpPr>
        <p:sp>
          <p:nvSpPr>
            <p:cNvPr id="10" name="Voľná forma 11"/>
            <p:cNvSpPr/>
            <p:nvPr/>
          </p:nvSpPr>
          <p:spPr>
            <a:xfrm rot="21435692">
              <a:off x="-19019" y="202411"/>
              <a:ext cx="9163046" cy="649224"/>
            </a:xfrm>
            <a:custGeom>
              <a:avLst/>
              <a:gdLst>
                <a:gd name="f0" fmla="val 10800000"/>
                <a:gd name="f1" fmla="val 5400000"/>
                <a:gd name="f2" fmla="val 180"/>
                <a:gd name="f3" fmla="val w"/>
                <a:gd name="f4" fmla="val h"/>
                <a:gd name="f5" fmla="val 0"/>
                <a:gd name="f6" fmla="val 5772"/>
                <a:gd name="f7" fmla="val 1055"/>
                <a:gd name="f8" fmla="val 966"/>
                <a:gd name="f9" fmla="val 282"/>
                <a:gd name="f10" fmla="val 738"/>
                <a:gd name="f11" fmla="val 923"/>
                <a:gd name="f12" fmla="val 275"/>
                <a:gd name="f13" fmla="val 1608"/>
                <a:gd name="f14" fmla="val 2293"/>
                <a:gd name="f15" fmla="val 289"/>
                <a:gd name="f16" fmla="val 3416"/>
                <a:gd name="f17" fmla="val 4110"/>
                <a:gd name="f18" fmla="val 1008"/>
                <a:gd name="f19" fmla="val 4804"/>
                <a:gd name="f20" fmla="val 961"/>
                <a:gd name="f21" fmla="val 5426"/>
                <a:gd name="f22" fmla="val 210"/>
                <a:gd name="f23" fmla="+- 0 0 -90"/>
                <a:gd name="f24" fmla="*/ f3 1 5772"/>
                <a:gd name="f25" fmla="*/ f4 1 1055"/>
                <a:gd name="f26" fmla="+- f7 0 f5"/>
                <a:gd name="f27" fmla="+- f6 0 f5"/>
                <a:gd name="f28" fmla="*/ f23 f0 1"/>
                <a:gd name="f29" fmla="*/ f27 1 5772"/>
                <a:gd name="f30" fmla="*/ f26 1 1055"/>
                <a:gd name="f31" fmla="*/ f28 1 f2"/>
                <a:gd name="f32" fmla="*/ 0 1 f29"/>
                <a:gd name="f33" fmla="*/ 966 1 f30"/>
                <a:gd name="f34" fmla="*/ 1608 1 f29"/>
                <a:gd name="f35" fmla="*/ 282 1 f30"/>
                <a:gd name="f36" fmla="*/ 4110 1 f29"/>
                <a:gd name="f37" fmla="*/ 1008 1 f30"/>
                <a:gd name="f38" fmla="*/ 5772 1 f29"/>
                <a:gd name="f39" fmla="*/ 0 1 f30"/>
                <a:gd name="f40" fmla="*/ 1055 1 f30"/>
                <a:gd name="f41" fmla="+- f31 0 f1"/>
                <a:gd name="f42" fmla="*/ f32 f24 1"/>
                <a:gd name="f43" fmla="*/ f38 f24 1"/>
                <a:gd name="f44" fmla="*/ f40 f25 1"/>
                <a:gd name="f45" fmla="*/ f39 f25 1"/>
                <a:gd name="f46" fmla="*/ f33 f25 1"/>
                <a:gd name="f47" fmla="*/ f34 f24 1"/>
                <a:gd name="f48" fmla="*/ f35 f25 1"/>
                <a:gd name="f49" fmla="*/ f36 f24 1"/>
                <a:gd name="f50" fmla="*/ f37 f25 1"/>
              </a:gdLst>
              <a:ahLst/>
              <a:cxnLst>
                <a:cxn ang="3cd4">
                  <a:pos x="hc" y="t"/>
                </a:cxn>
                <a:cxn ang="0">
                  <a:pos x="r" y="vc"/>
                </a:cxn>
                <a:cxn ang="cd4">
                  <a:pos x="hc" y="b"/>
                </a:cxn>
                <a:cxn ang="cd2">
                  <a:pos x="l" y="vc"/>
                </a:cxn>
                <a:cxn ang="f41">
                  <a:pos x="f42" y="f46"/>
                </a:cxn>
                <a:cxn ang="f41">
                  <a:pos x="f47" y="f48"/>
                </a:cxn>
                <a:cxn ang="f41">
                  <a:pos x="f49" y="f50"/>
                </a:cxn>
                <a:cxn ang="f41">
                  <a:pos x="f43" y="f45"/>
                </a:cxn>
              </a:cxnLst>
              <a:rect l="f42" t="f45" r="f43" b="f44"/>
              <a:pathLst>
                <a:path w="5772" h="1055">
                  <a:moveTo>
                    <a:pt x="f5" y="f8"/>
                  </a:moveTo>
                  <a:cubicBezTo>
                    <a:pt x="f9" y="f10"/>
                    <a:pt x="f11" y="f12"/>
                    <a:pt x="f13" y="f9"/>
                  </a:cubicBezTo>
                  <a:cubicBezTo>
                    <a:pt x="f14" y="f15"/>
                    <a:pt x="f16" y="f7"/>
                    <a:pt x="f17" y="f18"/>
                  </a:cubicBezTo>
                  <a:cubicBezTo>
                    <a:pt x="f19" y="f20"/>
                    <a:pt x="f21" y="f22"/>
                    <a:pt x="f6" y="f5"/>
                  </a:cubicBezTo>
                </a:path>
              </a:pathLst>
            </a:custGeom>
            <a:noFill/>
            <a:ln w="10799">
              <a:solidFill>
                <a:srgbClr val="008ABF">
                  <a:alpha val="56000"/>
                </a:srgbClr>
              </a:solidFill>
              <a:prstDash val="solid"/>
              <a:roun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a:cs typeface="Arial"/>
              </a:endParaRPr>
            </a:p>
          </p:txBody>
        </p:sp>
        <p:sp>
          <p:nvSpPr>
            <p:cNvPr id="11" name="Voľná forma 12"/>
            <p:cNvSpPr/>
            <p:nvPr/>
          </p:nvSpPr>
          <p:spPr>
            <a:xfrm rot="21435692">
              <a:off x="-14283" y="275865"/>
              <a:ext cx="9175811" cy="530352"/>
            </a:xfrm>
            <a:custGeom>
              <a:avLst/>
              <a:gdLst>
                <a:gd name="f0" fmla="val 10800000"/>
                <a:gd name="f1" fmla="val 5400000"/>
                <a:gd name="f2" fmla="val 180"/>
                <a:gd name="f3" fmla="val w"/>
                <a:gd name="f4" fmla="val h"/>
                <a:gd name="f5" fmla="val 0"/>
                <a:gd name="f6" fmla="val 5766"/>
                <a:gd name="f7" fmla="val 854"/>
                <a:gd name="f8" fmla="val 732"/>
                <a:gd name="f9" fmla="val 273"/>
                <a:gd name="f10" fmla="val 647"/>
                <a:gd name="f11" fmla="val 951"/>
                <a:gd name="f12" fmla="val 214"/>
                <a:gd name="f13" fmla="val 1638"/>
                <a:gd name="f14" fmla="val 228"/>
                <a:gd name="f15" fmla="val 2325"/>
                <a:gd name="f16" fmla="val 242"/>
                <a:gd name="f17" fmla="val 3434"/>
                <a:gd name="f18" fmla="val 4122"/>
                <a:gd name="f19" fmla="val 816"/>
                <a:gd name="f20" fmla="val 4810"/>
                <a:gd name="f21" fmla="val 778"/>
                <a:gd name="f22" fmla="val 5424"/>
                <a:gd name="f23" fmla="val 170"/>
                <a:gd name="f24" fmla="+- 0 0 -90"/>
                <a:gd name="f25" fmla="*/ f3 1 5766"/>
                <a:gd name="f26" fmla="*/ f4 1 854"/>
                <a:gd name="f27" fmla="+- f7 0 f5"/>
                <a:gd name="f28" fmla="+- f6 0 f5"/>
                <a:gd name="f29" fmla="*/ f24 f0 1"/>
                <a:gd name="f30" fmla="*/ f28 1 5766"/>
                <a:gd name="f31" fmla="*/ f27 1 854"/>
                <a:gd name="f32" fmla="*/ f29 1 f2"/>
                <a:gd name="f33" fmla="*/ 0 1 f30"/>
                <a:gd name="f34" fmla="*/ 732 1 f31"/>
                <a:gd name="f35" fmla="*/ 1638 1 f30"/>
                <a:gd name="f36" fmla="*/ 228 1 f31"/>
                <a:gd name="f37" fmla="*/ 4122 1 f30"/>
                <a:gd name="f38" fmla="*/ 816 1 f31"/>
                <a:gd name="f39" fmla="*/ 5766 1 f30"/>
                <a:gd name="f40" fmla="*/ 0 1 f31"/>
                <a:gd name="f41" fmla="*/ 854 1 f31"/>
                <a:gd name="f42" fmla="+- f32 0 f1"/>
                <a:gd name="f43" fmla="*/ f33 f25 1"/>
                <a:gd name="f44" fmla="*/ f39 f25 1"/>
                <a:gd name="f45" fmla="*/ f41 f26 1"/>
                <a:gd name="f46" fmla="*/ f40 f26 1"/>
                <a:gd name="f47" fmla="*/ f34 f26 1"/>
                <a:gd name="f48" fmla="*/ f35 f25 1"/>
                <a:gd name="f49" fmla="*/ f36 f26 1"/>
                <a:gd name="f50" fmla="*/ f37 f25 1"/>
                <a:gd name="f51" fmla="*/ f38 f26 1"/>
              </a:gdLst>
              <a:ahLst/>
              <a:cxnLst>
                <a:cxn ang="3cd4">
                  <a:pos x="hc" y="t"/>
                </a:cxn>
                <a:cxn ang="0">
                  <a:pos x="r" y="vc"/>
                </a:cxn>
                <a:cxn ang="cd4">
                  <a:pos x="hc" y="b"/>
                </a:cxn>
                <a:cxn ang="cd2">
                  <a:pos x="l" y="vc"/>
                </a:cxn>
                <a:cxn ang="f42">
                  <a:pos x="f43" y="f47"/>
                </a:cxn>
                <a:cxn ang="f42">
                  <a:pos x="f48" y="f49"/>
                </a:cxn>
                <a:cxn ang="f42">
                  <a:pos x="f50" y="f51"/>
                </a:cxn>
                <a:cxn ang="f42">
                  <a:pos x="f44" y="f46"/>
                </a:cxn>
              </a:cxnLst>
              <a:rect l="f43" t="f46" r="f44" b="f45"/>
              <a:pathLst>
                <a:path w="5766" h="854">
                  <a:moveTo>
                    <a:pt x="f5" y="f8"/>
                  </a:moveTo>
                  <a:cubicBezTo>
                    <a:pt x="f9" y="f10"/>
                    <a:pt x="f11" y="f12"/>
                    <a:pt x="f13" y="f14"/>
                  </a:cubicBezTo>
                  <a:cubicBezTo>
                    <a:pt x="f15" y="f16"/>
                    <a:pt x="f17" y="f7"/>
                    <a:pt x="f18" y="f19"/>
                  </a:cubicBezTo>
                  <a:cubicBezTo>
                    <a:pt x="f20" y="f21"/>
                    <a:pt x="f22" y="f23"/>
                    <a:pt x="f6" y="f5"/>
                  </a:cubicBezTo>
                </a:path>
              </a:pathLst>
            </a:custGeom>
            <a:noFill/>
            <a:ln w="9528">
              <a:solidFill>
                <a:srgbClr val="009DD9">
                  <a:alpha val="56000"/>
                </a:srgbClr>
              </a:solidFill>
              <a:prstDash val="solid"/>
              <a:round/>
            </a:ln>
          </p:spPr>
          <p:txBody>
            <a:bodyPr vert="horz" wrap="square" lIns="91440" tIns="45720" rIns="91440" bIns="45720" anchor="t"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a:cs typeface="Aria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marL="0" marR="0" lvl="0" indent="0" algn="l" defTabSz="914400" rtl="0" fontAlgn="auto" hangingPunct="1">
        <a:lnSpc>
          <a:spcPct val="100000"/>
        </a:lnSpc>
        <a:spcBef>
          <a:spcPts val="0"/>
        </a:spcBef>
        <a:spcAft>
          <a:spcPts val="0"/>
        </a:spcAft>
        <a:buNone/>
        <a:tabLst/>
        <a:defRPr lang="sk-SK" sz="5000" b="0" i="0" u="none" strike="noStrike" kern="1200" cap="none" spc="0" baseline="0">
          <a:solidFill>
            <a:srgbClr val="04617B"/>
          </a:solidFill>
          <a:uFillTx/>
          <a:latin typeface="Calibri"/>
        </a:defRPr>
      </a:lvl1pPr>
    </p:titleStyle>
    <p:bodyStyle>
      <a:lvl1pPr marL="274320" marR="0" lvl="0" indent="-274320" algn="l" defTabSz="914400" rtl="0" fontAlgn="auto" hangingPunct="1">
        <a:lnSpc>
          <a:spcPct val="100000"/>
        </a:lnSpc>
        <a:spcBef>
          <a:spcPts val="600"/>
        </a:spcBef>
        <a:spcAft>
          <a:spcPts val="0"/>
        </a:spcAft>
        <a:buClr>
          <a:srgbClr val="0BD0D9"/>
        </a:buClr>
        <a:buSzPct val="95000"/>
        <a:buFont typeface="Wingdings 2"/>
        <a:buChar char=""/>
        <a:tabLst/>
        <a:defRPr lang="sk-SK" sz="2600" b="0" i="0" u="none" strike="noStrike" kern="1200" cap="none" spc="0" baseline="0">
          <a:solidFill>
            <a:srgbClr val="000000"/>
          </a:solidFill>
          <a:uFillTx/>
          <a:latin typeface="Constantia"/>
        </a:defRPr>
      </a:lvl1pPr>
      <a:lvl2pPr marL="640080" marR="0" lvl="1" indent="-246888" algn="l" defTabSz="914400" rtl="0" fontAlgn="auto" hangingPunct="1">
        <a:lnSpc>
          <a:spcPct val="100000"/>
        </a:lnSpc>
        <a:spcBef>
          <a:spcPts val="600"/>
        </a:spcBef>
        <a:spcAft>
          <a:spcPts val="0"/>
        </a:spcAft>
        <a:buClr>
          <a:srgbClr val="0F6FC6"/>
        </a:buClr>
        <a:buSzPct val="85000"/>
        <a:buFont typeface="Wingdings 2"/>
        <a:buChar char=""/>
        <a:tabLst/>
        <a:defRPr lang="sk-SK" sz="2400" b="0" i="0" u="none" strike="noStrike" kern="1200" cap="none" spc="0" baseline="0">
          <a:solidFill>
            <a:srgbClr val="000000"/>
          </a:solidFill>
          <a:uFillTx/>
          <a:latin typeface="Constantia"/>
        </a:defRPr>
      </a:lvl2pPr>
      <a:lvl3pPr marL="914400" marR="0" lvl="2" indent="-246888" algn="l" defTabSz="914400" rtl="0" fontAlgn="auto" hangingPunct="1">
        <a:lnSpc>
          <a:spcPct val="100000"/>
        </a:lnSpc>
        <a:spcBef>
          <a:spcPts val="500"/>
        </a:spcBef>
        <a:spcAft>
          <a:spcPts val="0"/>
        </a:spcAft>
        <a:buClr>
          <a:srgbClr val="009DD9"/>
        </a:buClr>
        <a:buSzPct val="70000"/>
        <a:buFont typeface="Wingdings 2"/>
        <a:buChar char=""/>
        <a:tabLst/>
        <a:defRPr lang="sk-SK" sz="2100" b="0" i="0" u="none" strike="noStrike" kern="1200" cap="none" spc="0" baseline="0">
          <a:solidFill>
            <a:srgbClr val="000000"/>
          </a:solidFill>
          <a:uFillTx/>
          <a:latin typeface="Constantia"/>
        </a:defRPr>
      </a:lvl3pPr>
      <a:lvl4pPr marL="1188720" marR="0" lvl="3" indent="-210312" algn="l" defTabSz="914400" rtl="0" fontAlgn="auto" hangingPunct="1">
        <a:lnSpc>
          <a:spcPct val="100000"/>
        </a:lnSpc>
        <a:spcBef>
          <a:spcPts val="500"/>
        </a:spcBef>
        <a:spcAft>
          <a:spcPts val="0"/>
        </a:spcAft>
        <a:buClr>
          <a:srgbClr val="0BD0D9"/>
        </a:buClr>
        <a:buSzPct val="65000"/>
        <a:buFont typeface="Wingdings 2"/>
        <a:buChar char=""/>
        <a:tabLst/>
        <a:defRPr lang="sk-SK" sz="2000" b="0" i="0" u="none" strike="noStrike" kern="1200" cap="none" spc="0" baseline="0">
          <a:solidFill>
            <a:srgbClr val="000000"/>
          </a:solidFill>
          <a:uFillTx/>
          <a:latin typeface="Constantia"/>
        </a:defRPr>
      </a:lvl4pPr>
      <a:lvl5pPr marL="1463040" marR="0" lvl="4" indent="-210312" algn="l" defTabSz="914400" rtl="0" fontAlgn="auto" hangingPunct="1">
        <a:lnSpc>
          <a:spcPct val="100000"/>
        </a:lnSpc>
        <a:spcBef>
          <a:spcPts val="500"/>
        </a:spcBef>
        <a:spcAft>
          <a:spcPts val="0"/>
        </a:spcAft>
        <a:buClr>
          <a:srgbClr val="10CF9B"/>
        </a:buClr>
        <a:buSzPct val="65000"/>
        <a:buFont typeface="Wingdings 2"/>
        <a:buChar char=""/>
        <a:tabLst/>
        <a:defRPr lang="sk-SK" sz="2000" b="0" i="0" u="none" strike="noStrike" kern="1200" cap="none" spc="0" baseline="0">
          <a:solidFill>
            <a:srgbClr val="000000"/>
          </a:solidFill>
          <a:uFillTx/>
          <a:latin typeface="Constantia"/>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cvtisr.sk/buxus/generate_page.php?page_id=97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info.cern.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searchenginecolossus.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smartinsights.com/search-engine-optimisation-seo/avoid-the-top-10-most-common-multilingual-seo-mistakes/attachment/search-engines-world-map/"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findsounds.com/" TargetMode="External"/><Relationship Id="rId2" Type="http://schemas.openxmlformats.org/officeDocument/2006/relationships/hyperlink" Target="http://www.gettyimages.com/" TargetMode="External"/><Relationship Id="rId1" Type="http://schemas.openxmlformats.org/officeDocument/2006/relationships/slideLayout" Target="../slideLayouts/slideLayout2.xml"/><Relationship Id="rId6" Type="http://schemas.openxmlformats.org/officeDocument/2006/relationships/hyperlink" Target="http://www.youtube.com/" TargetMode="External"/><Relationship Id="rId5" Type="http://schemas.openxmlformats.org/officeDocument/2006/relationships/hyperlink" Target="http://www.google.com/videohp" TargetMode="External"/><Relationship Id="rId4" Type="http://schemas.openxmlformats.org/officeDocument/2006/relationships/hyperlink" Target="http://www.midomi.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sfd.cz/"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search.com/" TargetMode="External"/><Relationship Id="rId2" Type="http://schemas.openxmlformats.org/officeDocument/2006/relationships/hyperlink" Target="http://www.dogpile.com/" TargetMode="External"/><Relationship Id="rId1" Type="http://schemas.openxmlformats.org/officeDocument/2006/relationships/slideLayout" Target="../slideLayouts/slideLayout2.xml"/><Relationship Id="rId4" Type="http://schemas.openxmlformats.org/officeDocument/2006/relationships/hyperlink" Target="http://www.info.com/"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academia.ed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nature.com/news/online-collaboration-scientists-and-the-social-network-1.15711" TargetMode="External"/><Relationship Id="rId5" Type="http://schemas.openxmlformats.org/officeDocument/2006/relationships/hyperlink" Target="https://www.mendeley.com/" TargetMode="External"/><Relationship Id="rId4" Type="http://schemas.openxmlformats.org/officeDocument/2006/relationships/hyperlink" Target="http://www.researchgate.net/"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brightplane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cholar.google.com/" TargetMode="External"/><Relationship Id="rId2" Type="http://schemas.openxmlformats.org/officeDocument/2006/relationships/hyperlink" Target="https://archive.org/" TargetMode="External"/><Relationship Id="rId1" Type="http://schemas.openxmlformats.org/officeDocument/2006/relationships/slideLayout" Target="../slideLayouts/slideLayout2.xml"/><Relationship Id="rId4" Type="http://schemas.openxmlformats.org/officeDocument/2006/relationships/hyperlink" Target="https://aminer.org/"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yippy.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lephind.com/" TargetMode="External"/><Relationship Id="rId5" Type="http://schemas.openxmlformats.org/officeDocument/2006/relationships/hyperlink" Target="https://www.hathitrust.org/" TargetMode="External"/><Relationship Id="rId4" Type="http://schemas.openxmlformats.org/officeDocument/2006/relationships/hyperlink" Target="http://findarticles.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wolframalpha.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emanticweb.org/wiki/Main_Page" TargetMode="External"/><Relationship Id="rId4" Type="http://schemas.openxmlformats.org/officeDocument/2006/relationships/hyperlink" Target="http://sensebot.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soros.org/openaccess" TargetMode="External"/><Relationship Id="rId2" Type="http://schemas.openxmlformats.org/officeDocument/2006/relationships/hyperlink" Target="http://www.unesco.org/science/wcs/eng/declaration_e.htm" TargetMode="External"/><Relationship Id="rId1" Type="http://schemas.openxmlformats.org/officeDocument/2006/relationships/slideLayout" Target="../slideLayouts/slideLayout2.xml"/><Relationship Id="rId4" Type="http://schemas.openxmlformats.org/officeDocument/2006/relationships/hyperlink" Target="http://www.earlham.edu/~peters/fos/bethesda.ht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oecd.org/science/scienceandtechnologypolicy/38500813.pdf" TargetMode="External"/><Relationship Id="rId2" Type="http://schemas.openxmlformats.org/officeDocument/2006/relationships/hyperlink" Target="http://oa.mpg.de/lang/en-uk/berlin-rozess/berliner-erklarung/" TargetMode="External"/><Relationship Id="rId1" Type="http://schemas.openxmlformats.org/officeDocument/2006/relationships/slideLayout" Target="../slideLayouts/slideLayout2.xml"/><Relationship Id="rId4" Type="http://schemas.openxmlformats.org/officeDocument/2006/relationships/hyperlink" Target="http://www.eua.be/eua-work-and-policy-area/research-and-innovation/Open-Access.aspx"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k.creativecommons.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symbol obsahu 3" descr="free.jpg"/>
          <p:cNvPicPr>
            <a:picLocks noGrp="1" noChangeAspect="1"/>
          </p:cNvPicPr>
          <p:nvPr>
            <p:ph idx="1"/>
          </p:nvPr>
        </p:nvPicPr>
        <p:blipFill>
          <a:blip r:embed="rId2" cstate="print"/>
          <a:stretch>
            <a:fillRect/>
          </a:stretch>
        </p:blipFill>
        <p:spPr>
          <a:xfrm>
            <a:off x="0" y="2313384"/>
            <a:ext cx="9144000" cy="4572000"/>
          </a:xfr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Nadpis 1"/>
          <p:cNvSpPr txBox="1">
            <a:spLocks noGrp="1"/>
          </p:cNvSpPr>
          <p:nvPr>
            <p:ph type="title"/>
          </p:nvPr>
        </p:nvSpPr>
        <p:spPr>
          <a:xfrm>
            <a:off x="457200" y="404664"/>
            <a:ext cx="8229600" cy="936104"/>
          </a:xfrm>
        </p:spPr>
        <p:txBody>
          <a:bodyPr/>
          <a:lstStyle/>
          <a:p>
            <a:pPr algn="ctr"/>
            <a:r>
              <a:rPr lang="sk-SK" dirty="0"/>
              <a:t>Formy publikovania</a:t>
            </a:r>
          </a:p>
        </p:txBody>
      </p:sp>
      <p:sp>
        <p:nvSpPr>
          <p:cNvPr id="3" name="Zástupný symbol obsahu 2"/>
          <p:cNvSpPr txBox="1">
            <a:spLocks noGrp="1"/>
          </p:cNvSpPr>
          <p:nvPr>
            <p:ph idx="1"/>
          </p:nvPr>
        </p:nvSpPr>
        <p:spPr>
          <a:xfrm>
            <a:off x="611559" y="1916832"/>
            <a:ext cx="7924803" cy="4546851"/>
          </a:xfrm>
        </p:spPr>
        <p:txBody>
          <a:bodyPr/>
          <a:lstStyle/>
          <a:p>
            <a:r>
              <a:rPr lang="sk-SK" sz="2400" b="1" dirty="0" err="1">
                <a:solidFill>
                  <a:schemeClr val="tx2"/>
                </a:solidFill>
                <a:latin typeface="+mn-lt"/>
                <a:ea typeface="Arial Unicode MS" pitchFamily="34" charset="-128"/>
                <a:cs typeface="Arial Unicode MS" pitchFamily="34" charset="-128"/>
              </a:rPr>
              <a:t>Gold</a:t>
            </a:r>
            <a:r>
              <a:rPr lang="sk-SK" sz="2400" b="1" dirty="0">
                <a:solidFill>
                  <a:schemeClr val="tx2"/>
                </a:solidFill>
                <a:latin typeface="+mn-lt"/>
                <a:ea typeface="Arial Unicode MS" pitchFamily="34" charset="-128"/>
                <a:cs typeface="Arial Unicode MS" pitchFamily="34" charset="-128"/>
              </a:rPr>
              <a:t>“ – Zlatá cesta OA</a:t>
            </a:r>
          </a:p>
          <a:p>
            <a:pPr lvl="1"/>
            <a:r>
              <a:rPr lang="sk-SK" dirty="0">
                <a:solidFill>
                  <a:schemeClr val="tx2"/>
                </a:solidFill>
                <a:latin typeface="+mn-lt"/>
                <a:ea typeface="Arial Unicode MS" pitchFamily="34" charset="-128"/>
                <a:cs typeface="Arial Unicode MS" pitchFamily="34" charset="-128"/>
              </a:rPr>
              <a:t>publikovanie v „otvorených časopisoch</a:t>
            </a:r>
          </a:p>
          <a:p>
            <a:pPr lvl="1"/>
            <a:r>
              <a:rPr lang="sk-SK" dirty="0">
                <a:solidFill>
                  <a:schemeClr val="tx2"/>
                </a:solidFill>
                <a:latin typeface="+mn-lt"/>
                <a:ea typeface="Arial Unicode MS" pitchFamily="34" charset="-128"/>
                <a:cs typeface="Arial Unicode MS" pitchFamily="34" charset="-128"/>
              </a:rPr>
              <a:t>prístup k publikovaným prácam poskytujú vydavatelia</a:t>
            </a:r>
          </a:p>
          <a:p>
            <a:pPr lvl="2"/>
            <a:r>
              <a:rPr lang="sk-SK" sz="2400" dirty="0">
                <a:solidFill>
                  <a:schemeClr val="tx2"/>
                </a:solidFill>
                <a:latin typeface="+mn-lt"/>
                <a:ea typeface="Arial Unicode MS" pitchFamily="34" charset="-128"/>
                <a:cs typeface="Arial Unicode MS" pitchFamily="34" charset="-128"/>
              </a:rPr>
              <a:t>úplne otvorené časopisy</a:t>
            </a:r>
          </a:p>
          <a:p>
            <a:pPr lvl="2"/>
            <a:r>
              <a:rPr lang="sk-SK" sz="2400" dirty="0">
                <a:solidFill>
                  <a:schemeClr val="tx2"/>
                </a:solidFill>
                <a:latin typeface="+mn-lt"/>
                <a:ea typeface="Arial Unicode MS" pitchFamily="34" charset="-128"/>
                <a:cs typeface="Arial Unicode MS" pitchFamily="34" charset="-128"/>
              </a:rPr>
              <a:t>čiastočne otvorené časopisy</a:t>
            </a:r>
          </a:p>
          <a:p>
            <a:r>
              <a:rPr lang="sk-SK" sz="2400" b="1" dirty="0">
                <a:solidFill>
                  <a:schemeClr val="tx2"/>
                </a:solidFill>
                <a:latin typeface="+mn-lt"/>
                <a:ea typeface="Arial Unicode MS" pitchFamily="34" charset="-128"/>
                <a:cs typeface="Arial Unicode MS" pitchFamily="34" charset="-128"/>
              </a:rPr>
              <a:t>„</a:t>
            </a:r>
            <a:r>
              <a:rPr lang="sk-SK" sz="2400" b="1" dirty="0" err="1">
                <a:solidFill>
                  <a:schemeClr val="tx2"/>
                </a:solidFill>
                <a:latin typeface="+mn-lt"/>
                <a:ea typeface="Arial Unicode MS" pitchFamily="34" charset="-128"/>
                <a:cs typeface="Arial Unicode MS" pitchFamily="34" charset="-128"/>
              </a:rPr>
              <a:t>Green</a:t>
            </a:r>
            <a:r>
              <a:rPr lang="sk-SK" sz="2400" b="1" dirty="0">
                <a:solidFill>
                  <a:schemeClr val="tx2"/>
                </a:solidFill>
                <a:latin typeface="+mn-lt"/>
                <a:ea typeface="Arial Unicode MS" pitchFamily="34" charset="-128"/>
                <a:cs typeface="Arial Unicode MS" pitchFamily="34" charset="-128"/>
              </a:rPr>
              <a:t>“ – Zelená cesta OA</a:t>
            </a:r>
          </a:p>
          <a:p>
            <a:pPr lvl="1"/>
            <a:r>
              <a:rPr lang="sk-SK" dirty="0" err="1">
                <a:solidFill>
                  <a:schemeClr val="tx2"/>
                </a:solidFill>
                <a:latin typeface="+mn-lt"/>
                <a:ea typeface="Arial Unicode MS" pitchFamily="34" charset="-128"/>
                <a:cs typeface="Arial Unicode MS" pitchFamily="34" charset="-128"/>
              </a:rPr>
              <a:t>autoarchivácia</a:t>
            </a:r>
            <a:r>
              <a:rPr lang="sk-SK" dirty="0">
                <a:solidFill>
                  <a:schemeClr val="tx2"/>
                </a:solidFill>
                <a:latin typeface="+mn-lt"/>
                <a:ea typeface="Arial Unicode MS" pitchFamily="34" charset="-128"/>
                <a:cs typeface="Arial Unicode MS" pitchFamily="34" charset="-128"/>
              </a:rPr>
              <a:t> v „</a:t>
            </a:r>
            <a:r>
              <a:rPr lang="sk-SK" b="1" dirty="0">
                <a:solidFill>
                  <a:schemeClr val="tx2"/>
                </a:solidFill>
                <a:latin typeface="+mn-lt"/>
                <a:ea typeface="Arial Unicode MS" pitchFamily="34" charset="-128"/>
                <a:cs typeface="Arial Unicode MS" pitchFamily="34" charset="-128"/>
              </a:rPr>
              <a:t>otvorených repozitároch</a:t>
            </a:r>
            <a:r>
              <a:rPr lang="sk-SK" dirty="0">
                <a:solidFill>
                  <a:schemeClr val="tx2"/>
                </a:solidFill>
                <a:latin typeface="+mn-lt"/>
                <a:ea typeface="Arial Unicode MS" pitchFamily="34" charset="-128"/>
                <a:cs typeface="Arial Unicode MS" pitchFamily="34" charset="-128"/>
              </a:rPr>
              <a:t>“</a:t>
            </a:r>
          </a:p>
          <a:p>
            <a:pPr lvl="1"/>
            <a:r>
              <a:rPr lang="sk-SK" dirty="0">
                <a:solidFill>
                  <a:schemeClr val="tx2"/>
                </a:solidFill>
                <a:latin typeface="+mn-lt"/>
                <a:ea typeface="Arial Unicode MS" pitchFamily="34" charset="-128"/>
                <a:cs typeface="Arial Unicode MS" pitchFamily="34" charset="-128"/>
              </a:rPr>
              <a:t>prístup k publikovaným prácam poskytujú autori</a:t>
            </a:r>
          </a:p>
          <a:p>
            <a:pPr lvl="2"/>
            <a:r>
              <a:rPr lang="sk-SK" sz="2400" dirty="0">
                <a:solidFill>
                  <a:schemeClr val="tx2"/>
                </a:solidFill>
                <a:latin typeface="+mn-lt"/>
                <a:ea typeface="Arial Unicode MS" pitchFamily="34" charset="-128"/>
                <a:cs typeface="Arial Unicode MS" pitchFamily="34" charset="-128"/>
              </a:rPr>
              <a:t>inštitucionálne repozitáre</a:t>
            </a:r>
          </a:p>
          <a:p>
            <a:pPr lvl="2"/>
            <a:r>
              <a:rPr lang="sk-SK" sz="2400" dirty="0">
                <a:solidFill>
                  <a:schemeClr val="tx2"/>
                </a:solidFill>
                <a:latin typeface="+mn-lt"/>
                <a:ea typeface="Arial Unicode MS" pitchFamily="34" charset="-128"/>
                <a:cs typeface="Arial Unicode MS" pitchFamily="34" charset="-128"/>
              </a:rPr>
              <a:t>predmetové repozitáre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Zástupný symbol obsahu 2"/>
          <p:cNvSpPr txBox="1">
            <a:spLocks noGrp="1"/>
          </p:cNvSpPr>
          <p:nvPr>
            <p:ph idx="1"/>
          </p:nvPr>
        </p:nvSpPr>
        <p:spPr>
          <a:xfrm>
            <a:off x="609603" y="1196752"/>
            <a:ext cx="7924803" cy="5400600"/>
          </a:xfrm>
        </p:spPr>
        <p:txBody>
          <a:bodyPr/>
          <a:lstStyle/>
          <a:p>
            <a:pPr marL="0" indent="0">
              <a:buNone/>
            </a:pPr>
            <a:r>
              <a:rPr lang="sk-SK" sz="2400" b="1" dirty="0">
                <a:solidFill>
                  <a:schemeClr val="accent1">
                    <a:lumMod val="75000"/>
                  </a:schemeClr>
                </a:solidFill>
                <a:latin typeface="+mn-lt"/>
                <a:ea typeface="Arial Unicode MS" pitchFamily="34" charset="-128"/>
                <a:cs typeface="Arial Unicode MS" pitchFamily="34" charset="-128"/>
              </a:rPr>
              <a:t>Autori </a:t>
            </a:r>
            <a:r>
              <a:rPr lang="sk-SK" sz="2400" b="1" dirty="0">
                <a:latin typeface="+mn-lt"/>
                <a:ea typeface="Arial Unicode MS" pitchFamily="34" charset="-128"/>
                <a:cs typeface="Arial Unicode MS" pitchFamily="34" charset="-128"/>
              </a:rPr>
              <a:t>	</a:t>
            </a:r>
            <a:r>
              <a:rPr lang="sk-SK" sz="2400" dirty="0">
                <a:latin typeface="+mn-lt"/>
                <a:ea typeface="Arial Unicode MS" pitchFamily="34" charset="-128"/>
                <a:cs typeface="Arial Unicode MS" pitchFamily="34" charset="-128"/>
              </a:rPr>
              <a:t> 	</a:t>
            </a:r>
            <a:r>
              <a:rPr lang="sk-SK" sz="2400" dirty="0">
                <a:solidFill>
                  <a:schemeClr val="tx2"/>
                </a:solidFill>
                <a:latin typeface="+mn-lt"/>
                <a:ea typeface="Arial Unicode MS" pitchFamily="34" charset="-128"/>
                <a:cs typeface="Arial Unicode MS" pitchFamily="34" charset="-128"/>
              </a:rPr>
              <a:t>možnosť rýchleho publikovania, zvyšovanie 			</a:t>
            </a:r>
            <a:r>
              <a:rPr lang="sk-SK" sz="2400" dirty="0" err="1">
                <a:solidFill>
                  <a:schemeClr val="tx2"/>
                </a:solidFill>
                <a:latin typeface="+mn-lt"/>
                <a:ea typeface="Arial Unicode MS" pitchFamily="34" charset="-128"/>
                <a:cs typeface="Arial Unicode MS" pitchFamily="34" charset="-128"/>
              </a:rPr>
              <a:t>citovanosti</a:t>
            </a:r>
            <a:r>
              <a:rPr lang="sk-SK" sz="2400" dirty="0">
                <a:solidFill>
                  <a:schemeClr val="tx2"/>
                </a:solidFill>
                <a:latin typeface="+mn-lt"/>
                <a:ea typeface="Arial Unicode MS" pitchFamily="34" charset="-128"/>
                <a:cs typeface="Arial Unicode MS" pitchFamily="34" charset="-128"/>
              </a:rPr>
              <a:t>, reputácie, kontaktov a príležitostí</a:t>
            </a:r>
          </a:p>
          <a:p>
            <a:pPr marL="0" indent="0">
              <a:buNone/>
            </a:pPr>
            <a:r>
              <a:rPr lang="sk-SK" sz="2400" b="1" dirty="0">
                <a:solidFill>
                  <a:schemeClr val="tx2"/>
                </a:solidFill>
                <a:latin typeface="+mn-lt"/>
                <a:ea typeface="Arial Unicode MS" pitchFamily="34" charset="-128"/>
                <a:cs typeface="Arial Unicode MS" pitchFamily="34" charset="-128"/>
              </a:rPr>
              <a:t>Čitatelia</a:t>
            </a:r>
            <a:r>
              <a:rPr lang="sk-SK" sz="2400" dirty="0">
                <a:solidFill>
                  <a:schemeClr val="tx2"/>
                </a:solidFill>
                <a:latin typeface="+mn-lt"/>
                <a:ea typeface="Arial Unicode MS" pitchFamily="34" charset="-128"/>
                <a:cs typeface="Arial Unicode MS" pitchFamily="34" charset="-128"/>
              </a:rPr>
              <a:t>	dostupnosť informácií</a:t>
            </a:r>
          </a:p>
          <a:p>
            <a:pPr marL="0" indent="0">
              <a:buNone/>
            </a:pPr>
            <a:r>
              <a:rPr lang="sk-SK" sz="2400" b="1" dirty="0">
                <a:solidFill>
                  <a:schemeClr val="tx2"/>
                </a:solidFill>
                <a:latin typeface="+mn-lt"/>
                <a:ea typeface="Arial Unicode MS" pitchFamily="34" charset="-128"/>
                <a:cs typeface="Arial Unicode MS" pitchFamily="34" charset="-128"/>
              </a:rPr>
              <a:t>Učitelia </a:t>
            </a:r>
            <a:r>
              <a:rPr lang="sk-SK" sz="2400" dirty="0">
                <a:solidFill>
                  <a:schemeClr val="tx2"/>
                </a:solidFill>
                <a:latin typeface="+mn-lt"/>
                <a:ea typeface="Arial Unicode MS" pitchFamily="34" charset="-128"/>
                <a:cs typeface="Arial Unicode MS" pitchFamily="34" charset="-128"/>
              </a:rPr>
              <a:t>	eliminácia platieb</a:t>
            </a:r>
          </a:p>
          <a:p>
            <a:pPr marL="0" indent="0">
              <a:buNone/>
            </a:pPr>
            <a:r>
              <a:rPr lang="sk-SK" sz="2400" b="1" dirty="0">
                <a:solidFill>
                  <a:schemeClr val="tx2"/>
                </a:solidFill>
                <a:latin typeface="+mn-lt"/>
                <a:ea typeface="Arial Unicode MS" pitchFamily="34" charset="-128"/>
                <a:cs typeface="Arial Unicode MS" pitchFamily="34" charset="-128"/>
              </a:rPr>
              <a:t>Knižnice</a:t>
            </a:r>
            <a:r>
              <a:rPr lang="sk-SK" sz="2400" dirty="0">
                <a:solidFill>
                  <a:schemeClr val="tx2"/>
                </a:solidFill>
                <a:latin typeface="+mn-lt"/>
                <a:ea typeface="Arial Unicode MS" pitchFamily="34" charset="-128"/>
                <a:cs typeface="Arial Unicode MS" pitchFamily="34" charset="-128"/>
              </a:rPr>
              <a:t> 	menšia záťaž na rozpočty, lepšie 				uspokojovanie potrieb používateľov</a:t>
            </a:r>
          </a:p>
          <a:p>
            <a:pPr marL="0" indent="0">
              <a:buNone/>
            </a:pPr>
            <a:r>
              <a:rPr lang="sk-SK" sz="2400" b="1" dirty="0">
                <a:solidFill>
                  <a:schemeClr val="tx2"/>
                </a:solidFill>
                <a:latin typeface="+mn-lt"/>
                <a:ea typeface="Arial Unicode MS" pitchFamily="34" charset="-128"/>
                <a:cs typeface="Arial Unicode MS" pitchFamily="34" charset="-128"/>
              </a:rPr>
              <a:t>Univerzity</a:t>
            </a:r>
            <a:r>
              <a:rPr lang="sk-SK" sz="2400" dirty="0">
                <a:solidFill>
                  <a:schemeClr val="tx2"/>
                </a:solidFill>
                <a:latin typeface="+mn-lt"/>
                <a:ea typeface="Arial Unicode MS" pitchFamily="34" charset="-128"/>
                <a:cs typeface="Arial Unicode MS" pitchFamily="34" charset="-128"/>
              </a:rPr>
              <a:t> 	zviditeľnenie výsledkov a zlepšenie prestíže</a:t>
            </a:r>
          </a:p>
          <a:p>
            <a:pPr marL="0" indent="0">
              <a:buNone/>
            </a:pPr>
            <a:r>
              <a:rPr lang="sk-SK" sz="2400" b="1" dirty="0">
                <a:solidFill>
                  <a:schemeClr val="tx2"/>
                </a:solidFill>
                <a:latin typeface="+mn-lt"/>
                <a:ea typeface="Arial Unicode MS" pitchFamily="34" charset="-128"/>
                <a:cs typeface="Arial Unicode MS" pitchFamily="34" charset="-128"/>
              </a:rPr>
              <a:t>Vydavatelia</a:t>
            </a:r>
            <a:r>
              <a:rPr lang="sk-SK" sz="2400" dirty="0">
                <a:solidFill>
                  <a:schemeClr val="tx2"/>
                </a:solidFill>
                <a:latin typeface="+mn-lt"/>
                <a:ea typeface="Arial Unicode MS" pitchFamily="34" charset="-128"/>
                <a:cs typeface="Arial Unicode MS" pitchFamily="34" charset="-128"/>
              </a:rPr>
              <a:t> 	zviditeľnenie produkcie, záujem o publikovanie</a:t>
            </a:r>
          </a:p>
          <a:p>
            <a:pPr marL="0" indent="0">
              <a:buNone/>
            </a:pPr>
            <a:r>
              <a:rPr lang="sk-SK" sz="2400" b="1" dirty="0">
                <a:solidFill>
                  <a:schemeClr val="tx2"/>
                </a:solidFill>
                <a:latin typeface="+mn-lt"/>
                <a:ea typeface="Arial Unicode MS" pitchFamily="34" charset="-128"/>
                <a:cs typeface="Arial Unicode MS" pitchFamily="34" charset="-128"/>
              </a:rPr>
              <a:t>Grant. agentúry</a:t>
            </a:r>
            <a:r>
              <a:rPr lang="sk-SK" sz="2400" dirty="0">
                <a:solidFill>
                  <a:schemeClr val="tx2"/>
                </a:solidFill>
                <a:latin typeface="+mn-lt"/>
                <a:ea typeface="Arial Unicode MS" pitchFamily="34" charset="-128"/>
                <a:cs typeface="Arial Unicode MS" pitchFamily="34" charset="-128"/>
              </a:rPr>
              <a:t> návratnosť investícií, zvyšuje vplyv a kvalitu 		publikácií</a:t>
            </a:r>
          </a:p>
          <a:p>
            <a:pPr marL="0" indent="0">
              <a:buNone/>
            </a:pPr>
            <a:r>
              <a:rPr lang="sk-SK" sz="2400" b="1" dirty="0">
                <a:solidFill>
                  <a:schemeClr val="tx2"/>
                </a:solidFill>
                <a:latin typeface="+mn-lt"/>
                <a:ea typeface="Arial Unicode MS" pitchFamily="34" charset="-128"/>
                <a:cs typeface="Arial Unicode MS" pitchFamily="34" charset="-128"/>
              </a:rPr>
              <a:t>Vláda</a:t>
            </a:r>
            <a:r>
              <a:rPr lang="sk-SK" sz="2400" dirty="0">
                <a:solidFill>
                  <a:schemeClr val="tx2"/>
                </a:solidFill>
                <a:latin typeface="+mn-lt"/>
                <a:ea typeface="Arial Unicode MS" pitchFamily="34" charset="-128"/>
                <a:cs typeface="Arial Unicode MS" pitchFamily="34" charset="-128"/>
              </a:rPr>
              <a:t>		viditeľnosť vynaloženia verejných financií</a:t>
            </a:r>
          </a:p>
          <a:p>
            <a:pPr marL="0" indent="0">
              <a:buNone/>
            </a:pPr>
            <a:r>
              <a:rPr lang="sk-SK" sz="2400" b="1" dirty="0">
                <a:solidFill>
                  <a:schemeClr val="tx2"/>
                </a:solidFill>
                <a:latin typeface="+mn-lt"/>
                <a:ea typeface="Arial Unicode MS" pitchFamily="34" charset="-128"/>
                <a:cs typeface="Arial Unicode MS" pitchFamily="34" charset="-128"/>
              </a:rPr>
              <a:t>Občania</a:t>
            </a:r>
            <a:r>
              <a:rPr lang="sk-SK" sz="2400" dirty="0">
                <a:solidFill>
                  <a:schemeClr val="tx2"/>
                </a:solidFill>
                <a:latin typeface="+mn-lt"/>
                <a:ea typeface="Arial Unicode MS" pitchFamily="34" charset="-128"/>
                <a:cs typeface="Arial Unicode MS" pitchFamily="34" charset="-128"/>
              </a:rPr>
              <a:t>	prístup k výsledkom vedy, ktoré platia zo 			svojich daní</a:t>
            </a:r>
          </a:p>
          <a:p>
            <a:pPr lvl="0"/>
            <a:endParaRPr lang="sk-SK" sz="2400" dirty="0">
              <a:solidFill>
                <a:srgbClr val="1F497D"/>
              </a:solidFill>
              <a:latin typeface="+mn-lt"/>
            </a:endParaRPr>
          </a:p>
        </p:txBody>
      </p:sp>
      <p:sp>
        <p:nvSpPr>
          <p:cNvPr id="3" name="Nadpis 1"/>
          <p:cNvSpPr txBox="1">
            <a:spLocks noGrp="1"/>
          </p:cNvSpPr>
          <p:nvPr>
            <p:ph type="title"/>
          </p:nvPr>
        </p:nvSpPr>
        <p:spPr>
          <a:xfrm>
            <a:off x="457200" y="260648"/>
            <a:ext cx="8229600" cy="936104"/>
          </a:xfrm>
        </p:spPr>
        <p:txBody>
          <a:bodyPr/>
          <a:lstStyle/>
          <a:p>
            <a:pPr algn="ctr"/>
            <a:r>
              <a:rPr lang="sk-SK" dirty="0"/>
              <a:t>Výhody OA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2"/>
          <p:cNvSpPr txBox="1">
            <a:spLocks noGrp="1"/>
          </p:cNvSpPr>
          <p:nvPr>
            <p:ph idx="1"/>
          </p:nvPr>
        </p:nvSpPr>
        <p:spPr>
          <a:xfrm>
            <a:off x="609603" y="1196752"/>
            <a:ext cx="7924803" cy="5400600"/>
          </a:xfrm>
        </p:spPr>
        <p:txBody>
          <a:bodyPr/>
          <a:lstStyle/>
          <a:p>
            <a:pPr lvl="0"/>
            <a:r>
              <a:rPr lang="sk-SK" sz="2400" dirty="0">
                <a:solidFill>
                  <a:srgbClr val="1F497D"/>
                </a:solidFill>
                <a:latin typeface="+mn-lt"/>
              </a:rPr>
              <a:t>Nižšia kvalita článkov ????</a:t>
            </a:r>
          </a:p>
          <a:p>
            <a:pPr lvl="0"/>
            <a:r>
              <a:rPr lang="sk-SK" sz="2400" dirty="0">
                <a:solidFill>
                  <a:srgbClr val="1F497D"/>
                </a:solidFill>
                <a:latin typeface="+mn-lt"/>
              </a:rPr>
              <a:t>Nižšia kvalita recenzného konania ???</a:t>
            </a:r>
          </a:p>
          <a:p>
            <a:pPr lvl="0"/>
            <a:r>
              <a:rPr lang="sk-SK" sz="2400" dirty="0">
                <a:solidFill>
                  <a:srgbClr val="1F497D"/>
                </a:solidFill>
                <a:latin typeface="+mn-lt"/>
              </a:rPr>
              <a:t>Nižšia dôvera vedcov k zmene režimu publikovania ???</a:t>
            </a:r>
          </a:p>
          <a:p>
            <a:pPr lvl="0"/>
            <a:r>
              <a:rPr lang="sk-SK" sz="2400" dirty="0">
                <a:solidFill>
                  <a:srgbClr val="1F497D"/>
                </a:solidFill>
                <a:latin typeface="+mn-lt"/>
              </a:rPr>
              <a:t>Ošetrenie autorských a vydavateľských práv</a:t>
            </a:r>
          </a:p>
        </p:txBody>
      </p:sp>
      <p:sp>
        <p:nvSpPr>
          <p:cNvPr id="3" name="Nadpis 1"/>
          <p:cNvSpPr txBox="1">
            <a:spLocks noGrp="1"/>
          </p:cNvSpPr>
          <p:nvPr>
            <p:ph type="title"/>
          </p:nvPr>
        </p:nvSpPr>
        <p:spPr>
          <a:xfrm>
            <a:off x="457200" y="260648"/>
            <a:ext cx="8229600" cy="936104"/>
          </a:xfrm>
        </p:spPr>
        <p:txBody>
          <a:bodyPr/>
          <a:lstStyle/>
          <a:p>
            <a:pPr algn="ctr"/>
            <a:r>
              <a:rPr lang="sk-SK" dirty="0"/>
              <a:t>Nevýhody OA</a:t>
            </a:r>
          </a:p>
        </p:txBody>
      </p:sp>
    </p:spTree>
    <p:extLst>
      <p:ext uri="{BB962C8B-B14F-4D97-AF65-F5344CB8AC3E}">
        <p14:creationId xmlns:p14="http://schemas.microsoft.com/office/powerpoint/2010/main" val="9615954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Nadpis 1"/>
          <p:cNvSpPr txBox="1">
            <a:spLocks noGrp="1"/>
          </p:cNvSpPr>
          <p:nvPr>
            <p:ph type="title"/>
          </p:nvPr>
        </p:nvSpPr>
        <p:spPr>
          <a:xfrm>
            <a:off x="611559" y="764703"/>
            <a:ext cx="8229600" cy="998982"/>
          </a:xfrm>
        </p:spPr>
        <p:txBody>
          <a:bodyPr anchorCtr="1"/>
          <a:lstStyle/>
          <a:p>
            <a:pPr lvl="0" algn="ctr"/>
            <a:r>
              <a:rPr lang="sk-SK"/>
              <a:t>Otvorené časopisy</a:t>
            </a:r>
          </a:p>
        </p:txBody>
      </p:sp>
      <p:sp>
        <p:nvSpPr>
          <p:cNvPr id="3" name="Zástupný symbol obsahu 2"/>
          <p:cNvSpPr txBox="1">
            <a:spLocks noGrp="1"/>
          </p:cNvSpPr>
          <p:nvPr>
            <p:ph idx="1"/>
          </p:nvPr>
        </p:nvSpPr>
        <p:spPr>
          <a:xfrm>
            <a:off x="609603" y="2132856"/>
            <a:ext cx="7924803" cy="3582143"/>
          </a:xfrm>
        </p:spPr>
        <p:txBody>
          <a:bodyPr/>
          <a:lstStyle/>
          <a:p>
            <a:pPr lvl="0">
              <a:spcBef>
                <a:spcPts val="700"/>
              </a:spcBef>
            </a:pPr>
            <a:r>
              <a:rPr lang="sk-SK" sz="2800">
                <a:solidFill>
                  <a:srgbClr val="1F497D"/>
                </a:solidFill>
                <a:latin typeface="Calibri"/>
              </a:rPr>
              <a:t>DOAJ – Directory of Open Access Journals, http://www.doaj.org</a:t>
            </a:r>
          </a:p>
          <a:p>
            <a:pPr lvl="0">
              <a:spcBef>
                <a:spcPts val="700"/>
              </a:spcBef>
            </a:pPr>
            <a:endParaRPr lang="sk-SK" sz="2800">
              <a:latin typeface="Calibri"/>
            </a:endParaRPr>
          </a:p>
        </p:txBody>
      </p:sp>
      <p:pic>
        <p:nvPicPr>
          <p:cNvPr id="4" name="Picture 2"/>
          <p:cNvPicPr>
            <a:picLocks noChangeAspect="1"/>
          </p:cNvPicPr>
          <p:nvPr/>
        </p:nvPicPr>
        <p:blipFill>
          <a:blip r:embed="rId2" cstate="print"/>
          <a:srcRect/>
          <a:stretch>
            <a:fillRect/>
          </a:stretch>
        </p:blipFill>
        <p:spPr>
          <a:xfrm>
            <a:off x="2699793" y="3501009"/>
            <a:ext cx="3810003" cy="1162046"/>
          </a:xfrm>
          <a:prstGeom prst="rect">
            <a:avLst/>
          </a:prstGeom>
          <a:noFill/>
          <a:ln>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txBox="1">
            <a:spLocks noGrp="1"/>
          </p:cNvSpPr>
          <p:nvPr>
            <p:ph type="title"/>
          </p:nvPr>
        </p:nvSpPr>
        <p:spPr>
          <a:xfrm>
            <a:off x="611559" y="764703"/>
            <a:ext cx="8229600" cy="998982"/>
          </a:xfrm>
        </p:spPr>
        <p:txBody>
          <a:bodyPr anchorCtr="1"/>
          <a:lstStyle/>
          <a:p>
            <a:pPr lvl="0" algn="ctr"/>
            <a:r>
              <a:rPr lang="sk-SK" dirty="0"/>
              <a:t>Otvorené knihy</a:t>
            </a:r>
          </a:p>
        </p:txBody>
      </p:sp>
      <p:sp>
        <p:nvSpPr>
          <p:cNvPr id="3" name="Zástupný symbol obsahu 2"/>
          <p:cNvSpPr txBox="1">
            <a:spLocks noGrp="1"/>
          </p:cNvSpPr>
          <p:nvPr>
            <p:ph idx="1"/>
          </p:nvPr>
        </p:nvSpPr>
        <p:spPr>
          <a:xfrm>
            <a:off x="609603" y="2132856"/>
            <a:ext cx="7924803" cy="3582143"/>
          </a:xfrm>
        </p:spPr>
        <p:txBody>
          <a:bodyPr/>
          <a:lstStyle/>
          <a:p>
            <a:pPr lvl="0">
              <a:spcBef>
                <a:spcPts val="700"/>
              </a:spcBef>
            </a:pPr>
            <a:r>
              <a:rPr lang="sk-SK" sz="2800" dirty="0">
                <a:solidFill>
                  <a:srgbClr val="1F497D"/>
                </a:solidFill>
                <a:latin typeface="Calibri"/>
              </a:rPr>
              <a:t>DOAB – </a:t>
            </a:r>
            <a:r>
              <a:rPr lang="sk-SK" sz="2800" dirty="0" err="1">
                <a:solidFill>
                  <a:srgbClr val="1F497D"/>
                </a:solidFill>
                <a:latin typeface="Calibri"/>
              </a:rPr>
              <a:t>Directory</a:t>
            </a:r>
            <a:r>
              <a:rPr lang="sk-SK" sz="2800" dirty="0">
                <a:solidFill>
                  <a:srgbClr val="1F497D"/>
                </a:solidFill>
                <a:latin typeface="Calibri"/>
              </a:rPr>
              <a:t> of </a:t>
            </a:r>
            <a:r>
              <a:rPr lang="sk-SK" sz="2800" dirty="0" err="1">
                <a:solidFill>
                  <a:srgbClr val="1F497D"/>
                </a:solidFill>
                <a:latin typeface="Calibri"/>
              </a:rPr>
              <a:t>Open</a:t>
            </a:r>
            <a:r>
              <a:rPr lang="sk-SK" sz="2800" dirty="0">
                <a:solidFill>
                  <a:srgbClr val="1F497D"/>
                </a:solidFill>
                <a:latin typeface="Calibri"/>
              </a:rPr>
              <a:t> Access </a:t>
            </a:r>
            <a:r>
              <a:rPr lang="sk-SK" sz="2800" dirty="0" err="1">
                <a:solidFill>
                  <a:srgbClr val="1F497D"/>
                </a:solidFill>
                <a:latin typeface="Calibri"/>
              </a:rPr>
              <a:t>Books</a:t>
            </a:r>
            <a:r>
              <a:rPr lang="sk-SK" sz="2800" dirty="0">
                <a:solidFill>
                  <a:srgbClr val="1F497D"/>
                </a:solidFill>
                <a:latin typeface="Calibri"/>
              </a:rPr>
              <a:t>, https://www.doabooks.org/</a:t>
            </a:r>
            <a:endParaRPr lang="sk-SK" sz="2800" dirty="0">
              <a:latin typeface="Calibri"/>
            </a:endParaRPr>
          </a:p>
        </p:txBody>
      </p:sp>
      <p:pic>
        <p:nvPicPr>
          <p:cNvPr id="5" name="Obrázo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629" y="3068961"/>
            <a:ext cx="4852713" cy="2232248"/>
          </a:xfrm>
          <a:prstGeom prst="rect">
            <a:avLst/>
          </a:prstGeom>
        </p:spPr>
      </p:pic>
    </p:spTree>
    <p:extLst>
      <p:ext uri="{BB962C8B-B14F-4D97-AF65-F5344CB8AC3E}">
        <p14:creationId xmlns:p14="http://schemas.microsoft.com/office/powerpoint/2010/main" val="36707978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name="Slide66">
    <p:spTree>
      <p:nvGrpSpPr>
        <p:cNvPr id="1" name=""/>
        <p:cNvGrpSpPr/>
        <p:nvPr/>
      </p:nvGrpSpPr>
      <p:grpSpPr>
        <a:xfrm>
          <a:off x="0" y="0"/>
          <a:ext cx="0" cy="0"/>
          <a:chOff x="0" y="0"/>
          <a:chExt cx="0" cy="0"/>
        </a:xfrm>
      </p:grpSpPr>
      <p:sp>
        <p:nvSpPr>
          <p:cNvPr id="2" name="Nadpis 1"/>
          <p:cNvSpPr txBox="1">
            <a:spLocks noGrp="1"/>
          </p:cNvSpPr>
          <p:nvPr>
            <p:ph type="title"/>
          </p:nvPr>
        </p:nvSpPr>
        <p:spPr>
          <a:xfrm>
            <a:off x="457200" y="1340766"/>
            <a:ext cx="8229600" cy="1440161"/>
          </a:xfrm>
        </p:spPr>
        <p:txBody>
          <a:bodyPr/>
          <a:lstStyle/>
          <a:p>
            <a:pPr lvl="0"/>
            <a:r>
              <a:rPr lang="sk-SK" sz="2800"/>
              <a:t>EZB - Elektronische Zeitschriftenbibliothek – elektronická knižnica časopisov (zelený semafor) </a:t>
            </a:r>
            <a:br>
              <a:rPr lang="sk-SK" sz="5400"/>
            </a:br>
            <a:endParaRPr lang="sk-SK"/>
          </a:p>
        </p:txBody>
      </p:sp>
      <p:pic>
        <p:nvPicPr>
          <p:cNvPr id="3" name="Zástupný symbol obsahu 3" descr="ezb_logo.jpg"/>
          <p:cNvPicPr>
            <a:picLocks noGrp="1" noChangeAspect="1"/>
          </p:cNvPicPr>
          <p:nvPr>
            <p:ph idx="1"/>
          </p:nvPr>
        </p:nvPicPr>
        <p:blipFill>
          <a:blip r:embed="rId2" cstate="print"/>
          <a:stretch>
            <a:fillRect/>
          </a:stretch>
        </p:blipFill>
        <p:spPr>
          <a:xfrm>
            <a:off x="1212851" y="3494882"/>
            <a:ext cx="6718297" cy="1270001"/>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Nadpis 1"/>
          <p:cNvSpPr txBox="1">
            <a:spLocks noGrp="1"/>
          </p:cNvSpPr>
          <p:nvPr>
            <p:ph type="title"/>
          </p:nvPr>
        </p:nvSpPr>
        <p:spPr>
          <a:xfrm>
            <a:off x="611559" y="836712"/>
            <a:ext cx="8229600" cy="794348"/>
          </a:xfrm>
        </p:spPr>
        <p:txBody>
          <a:bodyPr anchorCtr="1"/>
          <a:lstStyle/>
          <a:p>
            <a:pPr lvl="0" algn="ctr"/>
            <a:r>
              <a:rPr lang="sk-SK"/>
              <a:t>Otvorené časopisy</a:t>
            </a:r>
          </a:p>
        </p:txBody>
      </p:sp>
      <p:sp>
        <p:nvSpPr>
          <p:cNvPr id="3" name="Zástupný symbol obsahu 2"/>
          <p:cNvSpPr txBox="1">
            <a:spLocks noGrp="1"/>
          </p:cNvSpPr>
          <p:nvPr>
            <p:ph idx="1"/>
          </p:nvPr>
        </p:nvSpPr>
        <p:spPr>
          <a:xfrm>
            <a:off x="609603" y="1600200"/>
            <a:ext cx="7924803" cy="4114800"/>
          </a:xfrm>
        </p:spPr>
        <p:txBody>
          <a:bodyPr/>
          <a:lstStyle/>
          <a:p>
            <a:pPr lvl="0">
              <a:spcBef>
                <a:spcPts val="700"/>
              </a:spcBef>
            </a:pPr>
            <a:r>
              <a:rPr lang="sk-SK" sz="2800" dirty="0">
                <a:solidFill>
                  <a:srgbClr val="1F497D"/>
                </a:solidFill>
                <a:latin typeface="Calibri"/>
              </a:rPr>
              <a:t>EZB - </a:t>
            </a:r>
            <a:r>
              <a:rPr lang="sk-SK" sz="2800" dirty="0" err="1">
                <a:solidFill>
                  <a:srgbClr val="1F497D"/>
                </a:solidFill>
                <a:latin typeface="Calibri"/>
              </a:rPr>
              <a:t>Elektronische</a:t>
            </a:r>
            <a:r>
              <a:rPr lang="sk-SK" sz="2800" dirty="0">
                <a:solidFill>
                  <a:srgbClr val="1F497D"/>
                </a:solidFill>
                <a:latin typeface="Calibri"/>
              </a:rPr>
              <a:t> </a:t>
            </a:r>
            <a:r>
              <a:rPr lang="sk-SK" sz="2800" dirty="0" err="1">
                <a:solidFill>
                  <a:srgbClr val="1F497D"/>
                </a:solidFill>
                <a:latin typeface="Calibri"/>
              </a:rPr>
              <a:t>Zeitschriftenbibliothek</a:t>
            </a:r>
            <a:r>
              <a:rPr lang="sk-SK" sz="2800" dirty="0">
                <a:solidFill>
                  <a:srgbClr val="1F497D"/>
                </a:solidFill>
                <a:latin typeface="Calibri"/>
              </a:rPr>
              <a:t> – elektronická knižnica časopisov</a:t>
            </a:r>
          </a:p>
          <a:p>
            <a:pPr marL="0" lvl="0" indent="0">
              <a:spcBef>
                <a:spcPts val="700"/>
              </a:spcBef>
              <a:buNone/>
            </a:pPr>
            <a:r>
              <a:rPr lang="sk-SK" sz="2800" dirty="0">
                <a:solidFill>
                  <a:srgbClr val="1F497D"/>
                </a:solidFill>
                <a:latin typeface="Calibri"/>
              </a:rPr>
              <a:t>http://rzblx1.uni- regensburg.de/</a:t>
            </a:r>
            <a:r>
              <a:rPr lang="sk-SK" sz="2800" dirty="0" err="1">
                <a:solidFill>
                  <a:srgbClr val="1F497D"/>
                </a:solidFill>
                <a:latin typeface="Calibri"/>
              </a:rPr>
              <a:t>ezeit</a:t>
            </a:r>
            <a:r>
              <a:rPr lang="sk-SK" sz="2800" dirty="0">
                <a:solidFill>
                  <a:srgbClr val="1F497D"/>
                </a:solidFill>
                <a:latin typeface="Calibri"/>
              </a:rPr>
              <a:t>/</a:t>
            </a:r>
            <a:r>
              <a:rPr lang="sk-SK" sz="2800" dirty="0" err="1">
                <a:solidFill>
                  <a:srgbClr val="1F497D"/>
                </a:solidFill>
                <a:latin typeface="Calibri"/>
              </a:rPr>
              <a:t>index.phtml?bibid</a:t>
            </a:r>
            <a:r>
              <a:rPr lang="sk-SK" sz="2800" dirty="0">
                <a:solidFill>
                  <a:srgbClr val="1F497D"/>
                </a:solidFill>
                <a:latin typeface="Calibri"/>
              </a:rPr>
              <a:t>=</a:t>
            </a:r>
            <a:r>
              <a:rPr lang="sk-SK" sz="2800" dirty="0" err="1">
                <a:solidFill>
                  <a:srgbClr val="1F497D"/>
                </a:solidFill>
                <a:latin typeface="Calibri"/>
              </a:rPr>
              <a:t>AAAAA&amp;colors</a:t>
            </a:r>
            <a:r>
              <a:rPr lang="sk-SK" sz="2800" dirty="0">
                <a:solidFill>
                  <a:srgbClr val="1F497D"/>
                </a:solidFill>
                <a:latin typeface="Calibri"/>
              </a:rPr>
              <a:t>=7&amp;lang=</a:t>
            </a:r>
            <a:r>
              <a:rPr lang="sk-SK" sz="2800" dirty="0" err="1">
                <a:solidFill>
                  <a:srgbClr val="1F497D"/>
                </a:solidFill>
                <a:latin typeface="Calibri"/>
              </a:rPr>
              <a:t>en</a:t>
            </a:r>
            <a:endParaRPr lang="sk-SK" sz="2800" dirty="0">
              <a:solidFill>
                <a:srgbClr val="1F497D"/>
              </a:solidFill>
              <a:latin typeface="Calibri"/>
            </a:endParaRPr>
          </a:p>
          <a:p>
            <a:pPr marL="0" lvl="0" indent="0">
              <a:spcBef>
                <a:spcPts val="700"/>
              </a:spcBef>
              <a:buNone/>
            </a:pPr>
            <a:endParaRPr lang="sk-SK" dirty="0">
              <a:latin typeface="Calibri"/>
            </a:endParaRPr>
          </a:p>
          <a:p>
            <a:pPr marL="0" lvl="0" indent="0">
              <a:spcBef>
                <a:spcPts val="700"/>
              </a:spcBef>
              <a:buNone/>
            </a:pPr>
            <a:r>
              <a:rPr lang="sk-SK" dirty="0">
                <a:latin typeface="Calibri"/>
                <a:hlinkClick r:id="rId2"/>
              </a:rPr>
              <a:t>http://www.cvtisr.sk/buxus/generate_page.php?page_id=975</a:t>
            </a:r>
            <a:r>
              <a:rPr lang="sk-SK" dirty="0">
                <a:latin typeface="Calibri"/>
              </a:rPr>
              <a:t> </a:t>
            </a:r>
            <a:r>
              <a:rPr lang="sk-SK" dirty="0">
                <a:solidFill>
                  <a:srgbClr val="1F497D"/>
                </a:solidFill>
                <a:latin typeface="Calibri"/>
              </a:rPr>
              <a:t>– príručka pre vyhľadávanie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Nadpis 1"/>
          <p:cNvSpPr txBox="1">
            <a:spLocks noGrp="1"/>
          </p:cNvSpPr>
          <p:nvPr>
            <p:ph type="title"/>
          </p:nvPr>
        </p:nvSpPr>
        <p:spPr>
          <a:xfrm>
            <a:off x="457200" y="704088"/>
            <a:ext cx="8229600" cy="852705"/>
          </a:xfrm>
        </p:spPr>
        <p:txBody>
          <a:bodyPr anchorCtr="1"/>
          <a:lstStyle/>
          <a:p>
            <a:pPr lvl="0" algn="ctr"/>
            <a:r>
              <a:rPr lang="sk-SK" sz="5400"/>
              <a:t>Otvorené repozitáre</a:t>
            </a:r>
          </a:p>
        </p:txBody>
      </p:sp>
      <p:sp>
        <p:nvSpPr>
          <p:cNvPr id="3" name="Zástupný symbol obsahu 2"/>
          <p:cNvSpPr txBox="1">
            <a:spLocks noGrp="1"/>
          </p:cNvSpPr>
          <p:nvPr>
            <p:ph idx="1"/>
          </p:nvPr>
        </p:nvSpPr>
        <p:spPr>
          <a:xfrm>
            <a:off x="609603" y="1988838"/>
            <a:ext cx="7924803" cy="4032449"/>
          </a:xfrm>
        </p:spPr>
        <p:txBody>
          <a:bodyPr/>
          <a:lstStyle/>
          <a:p>
            <a:pPr lvl="0">
              <a:lnSpc>
                <a:spcPct val="90000"/>
              </a:lnSpc>
              <a:spcBef>
                <a:spcPts val="700"/>
              </a:spcBef>
            </a:pPr>
            <a:r>
              <a:rPr lang="sk-SK" sz="2800">
                <a:solidFill>
                  <a:srgbClr val="1F497D"/>
                </a:solidFill>
                <a:latin typeface="Calibri"/>
              </a:rPr>
              <a:t>Repozitáre (archivačné servery, angl. repository) sú servery slúžiace na ukladanie veľkého objemu digitálnych súborov za účelom ich dlhodobej archivácie a sprístupnenia</a:t>
            </a:r>
          </a:p>
          <a:p>
            <a:pPr lvl="0">
              <a:lnSpc>
                <a:spcPct val="90000"/>
              </a:lnSpc>
              <a:spcBef>
                <a:spcPts val="700"/>
              </a:spcBef>
            </a:pPr>
            <a:r>
              <a:rPr lang="sk-SK" sz="2800">
                <a:solidFill>
                  <a:srgbClr val="1F497D"/>
                </a:solidFill>
                <a:latin typeface="Calibri"/>
              </a:rPr>
              <a:t>Slúžia aj na archiváciu „sivej“ literatúry</a:t>
            </a:r>
          </a:p>
          <a:p>
            <a:pPr lvl="0">
              <a:lnSpc>
                <a:spcPct val="90000"/>
              </a:lnSpc>
              <a:spcBef>
                <a:spcPts val="700"/>
              </a:spcBef>
            </a:pPr>
            <a:r>
              <a:rPr lang="sk-SK" sz="2800">
                <a:solidFill>
                  <a:srgbClr val="1F497D"/>
                </a:solidFill>
                <a:latin typeface="Calibri"/>
              </a:rPr>
              <a:t>CERN dokument server https://cds.cern.ch/</a:t>
            </a:r>
          </a:p>
          <a:p>
            <a:pPr lvl="0">
              <a:lnSpc>
                <a:spcPct val="90000"/>
              </a:lnSpc>
              <a:spcBef>
                <a:spcPts val="700"/>
              </a:spcBef>
            </a:pPr>
            <a:r>
              <a:rPr lang="sk-SK" sz="2800">
                <a:solidFill>
                  <a:srgbClr val="1F497D"/>
                </a:solidFill>
                <a:latin typeface="Calibri"/>
              </a:rPr>
              <a:t>eScholarship Repozitory http://escholarship.org/</a:t>
            </a:r>
          </a:p>
          <a:p>
            <a:pPr lvl="0">
              <a:lnSpc>
                <a:spcPct val="90000"/>
              </a:lnSpc>
              <a:spcBef>
                <a:spcPts val="700"/>
              </a:spcBef>
            </a:pPr>
            <a:r>
              <a:rPr lang="sk-SK" sz="2800">
                <a:solidFill>
                  <a:srgbClr val="1F497D"/>
                </a:solidFill>
                <a:latin typeface="Calibri"/>
              </a:rPr>
              <a:t>HeiDOK – The Heidelberg Document Repository</a:t>
            </a:r>
          </a:p>
          <a:p>
            <a:pPr lvl="0">
              <a:lnSpc>
                <a:spcPct val="90000"/>
              </a:lnSpc>
              <a:spcBef>
                <a:spcPts val="700"/>
              </a:spcBef>
              <a:buNone/>
            </a:pPr>
            <a:r>
              <a:rPr lang="sk-SK" sz="2400">
                <a:solidFill>
                  <a:srgbClr val="1F497D"/>
                </a:solidFill>
              </a:rPr>
              <a:t>    http://archiv.ub.uni-heidelberg.de/volltextserver/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p>
            <a:endParaRPr lang="sk-SK"/>
          </a:p>
        </p:txBody>
      </p:sp>
      <p:sp>
        <p:nvSpPr>
          <p:cNvPr id="3" name="Zástupný symbol obsahu 2"/>
          <p:cNvSpPr txBox="1">
            <a:spLocks noGrp="1"/>
          </p:cNvSpPr>
          <p:nvPr>
            <p:ph idx="1"/>
          </p:nvPr>
        </p:nvSpPr>
        <p:spPr>
          <a:xfrm>
            <a:off x="609603" y="2276874"/>
            <a:ext cx="7924803" cy="3438125"/>
          </a:xfrm>
        </p:spPr>
        <p:txBody>
          <a:bodyPr/>
          <a:lstStyle/>
          <a:p>
            <a:pPr lvl="0">
              <a:spcBef>
                <a:spcPts val="700"/>
              </a:spcBef>
            </a:pPr>
            <a:r>
              <a:rPr lang="sk-SK" sz="2800" dirty="0">
                <a:solidFill>
                  <a:srgbClr val="1F497D"/>
                </a:solidFill>
                <a:latin typeface="Calibri"/>
              </a:rPr>
              <a:t>Predmetové repozitáre ArXiv.org – fyzika, matematika, </a:t>
            </a:r>
            <a:r>
              <a:rPr lang="sk-SK" sz="2800" b="1" dirty="0">
                <a:solidFill>
                  <a:srgbClr val="1F497D"/>
                </a:solidFill>
                <a:latin typeface="Calibri"/>
              </a:rPr>
              <a:t>počítačová veda </a:t>
            </a:r>
            <a:r>
              <a:rPr lang="sk-SK" sz="2800" dirty="0">
                <a:solidFill>
                  <a:srgbClr val="1F497D"/>
                </a:solidFill>
                <a:latin typeface="Calibri"/>
              </a:rPr>
              <a:t>a i.</a:t>
            </a:r>
          </a:p>
          <a:p>
            <a:pPr lvl="0">
              <a:spcBef>
                <a:spcPts val="700"/>
              </a:spcBef>
            </a:pPr>
            <a:r>
              <a:rPr lang="sk-SK" sz="2800" dirty="0">
                <a:solidFill>
                  <a:srgbClr val="1F497D"/>
                </a:solidFill>
                <a:latin typeface="Calibri"/>
              </a:rPr>
              <a:t>Repozitáre:</a:t>
            </a:r>
          </a:p>
          <a:p>
            <a:pPr lvl="1">
              <a:spcBef>
                <a:spcPts val="700"/>
              </a:spcBef>
            </a:pPr>
            <a:r>
              <a:rPr lang="sk-SK" sz="2800" dirty="0" err="1">
                <a:solidFill>
                  <a:srgbClr val="1F497D"/>
                </a:solidFill>
                <a:latin typeface="Calibri"/>
              </a:rPr>
              <a:t>Roar</a:t>
            </a:r>
            <a:r>
              <a:rPr lang="sk-SK" sz="2800" dirty="0">
                <a:solidFill>
                  <a:srgbClr val="1F497D"/>
                </a:solidFill>
                <a:latin typeface="Calibri"/>
              </a:rPr>
              <a:t> – </a:t>
            </a:r>
            <a:r>
              <a:rPr lang="sk-SK" sz="2800" dirty="0" err="1">
                <a:solidFill>
                  <a:srgbClr val="1F497D"/>
                </a:solidFill>
                <a:latin typeface="Calibri"/>
              </a:rPr>
              <a:t>Registry</a:t>
            </a:r>
            <a:r>
              <a:rPr lang="sk-SK" sz="2800" dirty="0">
                <a:solidFill>
                  <a:srgbClr val="1F497D"/>
                </a:solidFill>
                <a:latin typeface="Calibri"/>
              </a:rPr>
              <a:t> of OA </a:t>
            </a:r>
            <a:r>
              <a:rPr lang="sk-SK" sz="2800" dirty="0" err="1">
                <a:solidFill>
                  <a:srgbClr val="1F497D"/>
                </a:solidFill>
                <a:latin typeface="Calibri"/>
              </a:rPr>
              <a:t>Repositories</a:t>
            </a:r>
            <a:r>
              <a:rPr lang="sk-SK" sz="2800" dirty="0">
                <a:solidFill>
                  <a:srgbClr val="1F497D"/>
                </a:solidFill>
                <a:latin typeface="Calibri"/>
              </a:rPr>
              <a:t> http://roar.eprints.org/</a:t>
            </a:r>
          </a:p>
          <a:p>
            <a:pPr lvl="1">
              <a:spcBef>
                <a:spcPts val="700"/>
              </a:spcBef>
            </a:pPr>
            <a:r>
              <a:rPr lang="sk-SK" sz="2800" dirty="0" err="1">
                <a:solidFill>
                  <a:srgbClr val="1F497D"/>
                </a:solidFill>
                <a:latin typeface="Calibri"/>
              </a:rPr>
              <a:t>OpenDOAR</a:t>
            </a:r>
            <a:r>
              <a:rPr lang="sk-SK" sz="2800" dirty="0">
                <a:solidFill>
                  <a:srgbClr val="1F497D"/>
                </a:solidFill>
                <a:latin typeface="Calibri"/>
              </a:rPr>
              <a:t> – </a:t>
            </a:r>
            <a:r>
              <a:rPr lang="sk-SK" sz="2800" dirty="0" err="1">
                <a:solidFill>
                  <a:srgbClr val="1F497D"/>
                </a:solidFill>
                <a:latin typeface="Calibri"/>
              </a:rPr>
              <a:t>Directory</a:t>
            </a:r>
            <a:r>
              <a:rPr lang="sk-SK" sz="2800" dirty="0">
                <a:solidFill>
                  <a:srgbClr val="1F497D"/>
                </a:solidFill>
                <a:latin typeface="Calibri"/>
              </a:rPr>
              <a:t> of OA </a:t>
            </a:r>
            <a:r>
              <a:rPr lang="sk-SK" sz="2800" dirty="0" err="1">
                <a:solidFill>
                  <a:srgbClr val="1F497D"/>
                </a:solidFill>
                <a:latin typeface="Calibri"/>
              </a:rPr>
              <a:t>Repositories</a:t>
            </a:r>
            <a:r>
              <a:rPr lang="sk-SK" sz="2800" dirty="0">
                <a:solidFill>
                  <a:srgbClr val="1F497D"/>
                </a:solidFill>
                <a:latin typeface="Calibri"/>
              </a:rPr>
              <a:t> http://www.opendoar.org/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p>
            <a:pPr lvl="0"/>
            <a:r>
              <a:rPr lang="sk-SK">
                <a:solidFill>
                  <a:srgbClr val="FFFFFF"/>
                </a:solidFill>
                <a:latin typeface="Calibri" pitchFamily="34"/>
              </a:rPr>
              <a:t>Internet</a:t>
            </a:r>
          </a:p>
        </p:txBody>
      </p:sp>
      <p:sp>
        <p:nvSpPr>
          <p:cNvPr id="3" name="Zástupný symbol obsahu 2"/>
          <p:cNvSpPr txBox="1">
            <a:spLocks noGrp="1"/>
          </p:cNvSpPr>
          <p:nvPr>
            <p:ph idx="1"/>
          </p:nvPr>
        </p:nvSpPr>
        <p:spPr>
          <a:xfrm>
            <a:off x="1547814" y="1600200"/>
            <a:ext cx="7138985" cy="4525959"/>
          </a:xfrm>
        </p:spPr>
        <p:txBody>
          <a:bodyPr/>
          <a:lstStyle/>
          <a:p>
            <a:pPr lvl="0"/>
            <a:r>
              <a:rPr lang="sk-SK" dirty="0">
                <a:solidFill>
                  <a:srgbClr val="04617B"/>
                </a:solidFill>
                <a:latin typeface="Calibri" pitchFamily="34"/>
              </a:rPr>
              <a:t>začiatok 1969 ARPANET,</a:t>
            </a:r>
          </a:p>
          <a:p>
            <a:pPr lvl="0"/>
            <a:r>
              <a:rPr lang="sk-SK" dirty="0">
                <a:solidFill>
                  <a:srgbClr val="04617B"/>
                </a:solidFill>
                <a:latin typeface="Calibri" pitchFamily="34"/>
              </a:rPr>
              <a:t>1980 </a:t>
            </a:r>
            <a:r>
              <a:rPr lang="sk-SK" dirty="0" err="1">
                <a:solidFill>
                  <a:srgbClr val="04617B"/>
                </a:solidFill>
                <a:latin typeface="Calibri" pitchFamily="34"/>
              </a:rPr>
              <a:t>Tim</a:t>
            </a:r>
            <a:r>
              <a:rPr lang="sk-SK" dirty="0">
                <a:solidFill>
                  <a:srgbClr val="04617B"/>
                </a:solidFill>
                <a:latin typeface="Calibri" pitchFamily="34"/>
              </a:rPr>
              <a:t> </a:t>
            </a:r>
            <a:r>
              <a:rPr lang="sk-SK" dirty="0" err="1">
                <a:solidFill>
                  <a:srgbClr val="04617B"/>
                </a:solidFill>
                <a:latin typeface="Calibri" pitchFamily="34"/>
              </a:rPr>
              <a:t>Bernes</a:t>
            </a:r>
            <a:r>
              <a:rPr lang="sk-SK" dirty="0">
                <a:solidFill>
                  <a:srgbClr val="04617B"/>
                </a:solidFill>
                <a:latin typeface="Calibri" pitchFamily="34"/>
              </a:rPr>
              <a:t> </a:t>
            </a:r>
            <a:r>
              <a:rPr lang="sk-SK" dirty="0" err="1">
                <a:solidFill>
                  <a:srgbClr val="04617B"/>
                </a:solidFill>
                <a:latin typeface="Calibri" pitchFamily="34"/>
              </a:rPr>
              <a:t>Lee</a:t>
            </a:r>
            <a:r>
              <a:rPr lang="sk-SK" dirty="0">
                <a:solidFill>
                  <a:srgbClr val="04617B"/>
                </a:solidFill>
                <a:latin typeface="Calibri" pitchFamily="34"/>
              </a:rPr>
              <a:t> – myšlienka hypertextu,</a:t>
            </a:r>
          </a:p>
          <a:p>
            <a:pPr lvl="0"/>
            <a:r>
              <a:rPr lang="sk-SK" dirty="0">
                <a:solidFill>
                  <a:srgbClr val="04617B"/>
                </a:solidFill>
                <a:latin typeface="Calibri" pitchFamily="34"/>
              </a:rPr>
              <a:t>1990 protokol http a prvý webový prehliadač </a:t>
            </a:r>
            <a:r>
              <a:rPr lang="sk-SK" dirty="0" err="1">
                <a:solidFill>
                  <a:srgbClr val="04617B"/>
                </a:solidFill>
                <a:latin typeface="Calibri" pitchFamily="34"/>
              </a:rPr>
              <a:t>World</a:t>
            </a:r>
            <a:r>
              <a:rPr lang="sk-SK" dirty="0">
                <a:solidFill>
                  <a:srgbClr val="04617B"/>
                </a:solidFill>
                <a:latin typeface="Calibri" pitchFamily="34"/>
              </a:rPr>
              <a:t> </a:t>
            </a:r>
            <a:r>
              <a:rPr lang="sk-SK" dirty="0" err="1">
                <a:solidFill>
                  <a:srgbClr val="04617B"/>
                </a:solidFill>
                <a:latin typeface="Calibri" pitchFamily="34"/>
              </a:rPr>
              <a:t>Wide</a:t>
            </a:r>
            <a:r>
              <a:rPr lang="sk-SK" dirty="0">
                <a:solidFill>
                  <a:srgbClr val="04617B"/>
                </a:solidFill>
                <a:latin typeface="Calibri" pitchFamily="34"/>
              </a:rPr>
              <a:t> Web,</a:t>
            </a:r>
          </a:p>
          <a:p>
            <a:pPr lvl="0"/>
            <a:r>
              <a:rPr lang="sk-SK" dirty="0">
                <a:solidFill>
                  <a:srgbClr val="04617B"/>
                </a:solidFill>
                <a:latin typeface="Calibri" pitchFamily="34"/>
              </a:rPr>
              <a:t>1991 spustené prvé stránky </a:t>
            </a:r>
            <a:r>
              <a:rPr lang="sk-SK" dirty="0">
                <a:solidFill>
                  <a:srgbClr val="04617B"/>
                </a:solidFill>
                <a:latin typeface="Calibri" pitchFamily="34"/>
                <a:hlinkClick r:id="rId2"/>
              </a:rPr>
              <a:t>http://info.cern.ch</a:t>
            </a:r>
            <a:r>
              <a:rPr lang="sk-SK" dirty="0">
                <a:solidFill>
                  <a:srgbClr val="04617B"/>
                </a:solidFill>
                <a:latin typeface="Calibri" pitchFamily="34"/>
              </a:rPr>
              <a:t>,</a:t>
            </a:r>
          </a:p>
          <a:p>
            <a:pPr lvl="0"/>
            <a:r>
              <a:rPr lang="sk-SK" dirty="0" err="1">
                <a:solidFill>
                  <a:srgbClr val="04617B"/>
                </a:solidFill>
                <a:latin typeface="+mj-lt"/>
              </a:rPr>
              <a:t>The</a:t>
            </a:r>
            <a:r>
              <a:rPr lang="sk-SK" dirty="0">
                <a:solidFill>
                  <a:srgbClr val="04617B"/>
                </a:solidFill>
                <a:latin typeface="+mj-lt"/>
              </a:rPr>
              <a:t> </a:t>
            </a:r>
            <a:r>
              <a:rPr lang="sk-SK" dirty="0" err="1">
                <a:solidFill>
                  <a:srgbClr val="04617B"/>
                </a:solidFill>
                <a:latin typeface="+mj-lt"/>
              </a:rPr>
              <a:t>birth</a:t>
            </a:r>
            <a:r>
              <a:rPr lang="sk-SK" dirty="0">
                <a:solidFill>
                  <a:srgbClr val="04617B"/>
                </a:solidFill>
                <a:latin typeface="+mj-lt"/>
              </a:rPr>
              <a:t> </a:t>
            </a:r>
            <a:r>
              <a:rPr lang="sk-SK" dirty="0" err="1">
                <a:solidFill>
                  <a:srgbClr val="04617B"/>
                </a:solidFill>
                <a:latin typeface="+mj-lt"/>
              </a:rPr>
              <a:t>of</a:t>
            </a:r>
            <a:r>
              <a:rPr lang="sk-SK" dirty="0">
                <a:solidFill>
                  <a:srgbClr val="04617B"/>
                </a:solidFill>
                <a:latin typeface="+mj-lt"/>
              </a:rPr>
              <a:t> </a:t>
            </a:r>
            <a:r>
              <a:rPr lang="sk-SK" dirty="0" err="1">
                <a:solidFill>
                  <a:srgbClr val="04617B"/>
                </a:solidFill>
                <a:latin typeface="+mj-lt"/>
              </a:rPr>
              <a:t>the</a:t>
            </a:r>
            <a:r>
              <a:rPr lang="sk-SK" dirty="0">
                <a:solidFill>
                  <a:srgbClr val="04617B"/>
                </a:solidFill>
                <a:latin typeface="+mj-lt"/>
              </a:rPr>
              <a:t> web http://home.cern/topics/birth-web</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Slide65">
    <p:spTree>
      <p:nvGrpSpPr>
        <p:cNvPr id="1" name=""/>
        <p:cNvGrpSpPr/>
        <p:nvPr/>
      </p:nvGrpSpPr>
      <p:grpSpPr>
        <a:xfrm>
          <a:off x="0" y="0"/>
          <a:ext cx="0" cy="0"/>
          <a:chOff x="0" y="0"/>
          <a:chExt cx="0" cy="0"/>
        </a:xfrm>
      </p:grpSpPr>
      <p:sp>
        <p:nvSpPr>
          <p:cNvPr id="2" name="Nadpis 1"/>
          <p:cNvSpPr txBox="1">
            <a:spLocks noGrp="1"/>
          </p:cNvSpPr>
          <p:nvPr>
            <p:ph type="ctrTitle"/>
          </p:nvPr>
        </p:nvSpPr>
        <p:spPr>
          <a:xfrm>
            <a:off x="533396" y="1556793"/>
            <a:ext cx="7851651" cy="3456386"/>
          </a:xfrm>
        </p:spPr>
        <p:txBody>
          <a:bodyPr anchorCtr="1"/>
          <a:lstStyle/>
          <a:p>
            <a:pPr lvl="0" algn="ctr"/>
            <a:br>
              <a:rPr lang="sk-SK">
                <a:solidFill>
                  <a:srgbClr val="FFFFFF"/>
                </a:solidFill>
              </a:rPr>
            </a:br>
            <a:r>
              <a:rPr lang="sk-SK">
                <a:solidFill>
                  <a:srgbClr val="FFFFFF"/>
                </a:solidFill>
              </a:rPr>
              <a:t>Voľne dostupné EIZ</a:t>
            </a:r>
            <a:br>
              <a:rPr lang="sk-SK">
                <a:solidFill>
                  <a:srgbClr val="FFFFFF"/>
                </a:solidFill>
              </a:rPr>
            </a:br>
            <a:r>
              <a:rPr lang="sk-SK">
                <a:solidFill>
                  <a:srgbClr val="FFFFFF"/>
                </a:solidFill>
              </a:rPr>
              <a:t>a </a:t>
            </a:r>
            <a:br>
              <a:rPr lang="sk-SK">
                <a:solidFill>
                  <a:srgbClr val="FFFFFF"/>
                </a:solidFill>
              </a:rPr>
            </a:br>
            <a:r>
              <a:rPr lang="sk-SK">
                <a:solidFill>
                  <a:srgbClr val="FFFFFF"/>
                </a:solidFill>
              </a:rPr>
              <a:t>vyhľadávanie v internete</a:t>
            </a:r>
          </a:p>
        </p:txBody>
      </p:sp>
      <p:sp>
        <p:nvSpPr>
          <p:cNvPr id="3" name="Podnadpis 2"/>
          <p:cNvSpPr txBox="1">
            <a:spLocks noGrp="1"/>
          </p:cNvSpPr>
          <p:nvPr>
            <p:ph type="subTitle" idx="1"/>
          </p:nvPr>
        </p:nvSpPr>
        <p:spPr>
          <a:xfrm>
            <a:off x="533396" y="4935419"/>
            <a:ext cx="7854696" cy="45720"/>
          </a:xfrm>
        </p:spPr>
        <p:txBody>
          <a:bodyPr/>
          <a:lstStyle/>
          <a:p>
            <a:endParaRPr lang="sk-SK"/>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t>Etapy vývoja webu</a:t>
            </a:r>
          </a:p>
        </p:txBody>
      </p:sp>
      <p:sp>
        <p:nvSpPr>
          <p:cNvPr id="3" name="Zástupný symbol obsahu 2"/>
          <p:cNvSpPr txBox="1">
            <a:spLocks noGrp="1"/>
          </p:cNvSpPr>
          <p:nvPr>
            <p:ph idx="1"/>
          </p:nvPr>
        </p:nvSpPr>
        <p:spPr/>
        <p:txBody>
          <a:bodyPr/>
          <a:lstStyle/>
          <a:p>
            <a:pPr lvl="0">
              <a:spcBef>
                <a:spcPts val="700"/>
              </a:spcBef>
            </a:pPr>
            <a:r>
              <a:rPr lang="cs-CZ" sz="2800">
                <a:solidFill>
                  <a:srgbClr val="04617B"/>
                </a:solidFill>
                <a:latin typeface="Calibri"/>
              </a:rPr>
              <a:t>PC éra: 1980-1990 (</a:t>
            </a:r>
            <a:r>
              <a:rPr lang="cs-CZ" sz="2400">
                <a:solidFill>
                  <a:srgbClr val="04617B"/>
                </a:solidFill>
                <a:latin typeface="Calibri"/>
              </a:rPr>
              <a:t>WINDOWS, MAC OS, </a:t>
            </a:r>
            <a:r>
              <a:rPr lang="cs-CZ" sz="2400" u="sng">
                <a:solidFill>
                  <a:srgbClr val="04617B"/>
                </a:solidFill>
                <a:latin typeface="Calibri"/>
              </a:rPr>
              <a:t>SGML</a:t>
            </a:r>
            <a:r>
              <a:rPr lang="cs-CZ" sz="2400">
                <a:solidFill>
                  <a:srgbClr val="04617B"/>
                </a:solidFill>
                <a:latin typeface="Calibri"/>
              </a:rPr>
              <a:t>, </a:t>
            </a:r>
            <a:r>
              <a:rPr lang="cs-CZ" sz="2400" u="sng">
                <a:solidFill>
                  <a:srgbClr val="04617B"/>
                </a:solidFill>
                <a:latin typeface="Calibri"/>
              </a:rPr>
              <a:t>BBS</a:t>
            </a:r>
            <a:r>
              <a:rPr lang="cs-CZ" sz="2800">
                <a:solidFill>
                  <a:srgbClr val="04617B"/>
                </a:solidFill>
                <a:latin typeface="Calibri"/>
              </a:rPr>
              <a:t>)</a:t>
            </a:r>
          </a:p>
          <a:p>
            <a:pPr lvl="0">
              <a:spcBef>
                <a:spcPts val="700"/>
              </a:spcBef>
            </a:pPr>
            <a:r>
              <a:rPr lang="cs-CZ" sz="2800">
                <a:solidFill>
                  <a:srgbClr val="04617B"/>
                </a:solidFill>
                <a:latin typeface="Calibri"/>
              </a:rPr>
              <a:t>Web 1.0: 1990-2000 (</a:t>
            </a:r>
            <a:r>
              <a:rPr lang="cs-CZ" sz="2400" u="sng">
                <a:solidFill>
                  <a:srgbClr val="04617B"/>
                </a:solidFill>
                <a:latin typeface="Calibri"/>
              </a:rPr>
              <a:t>HTTP</a:t>
            </a:r>
            <a:r>
              <a:rPr lang="cs-CZ" sz="2400">
                <a:solidFill>
                  <a:srgbClr val="04617B"/>
                </a:solidFill>
                <a:latin typeface="Calibri"/>
              </a:rPr>
              <a:t>, </a:t>
            </a:r>
            <a:r>
              <a:rPr lang="cs-CZ" sz="2400" u="sng">
                <a:solidFill>
                  <a:srgbClr val="04617B"/>
                </a:solidFill>
                <a:latin typeface="Calibri"/>
              </a:rPr>
              <a:t>HTML</a:t>
            </a:r>
            <a:r>
              <a:rPr lang="cs-CZ" sz="2400">
                <a:solidFill>
                  <a:srgbClr val="04617B"/>
                </a:solidFill>
                <a:latin typeface="Calibri"/>
              </a:rPr>
              <a:t>, </a:t>
            </a:r>
            <a:r>
              <a:rPr lang="cs-CZ" sz="2400" u="sng">
                <a:solidFill>
                  <a:srgbClr val="04617B"/>
                </a:solidFill>
                <a:latin typeface="Calibri"/>
              </a:rPr>
              <a:t>JAVA</a:t>
            </a:r>
            <a:r>
              <a:rPr lang="cs-CZ" sz="2400">
                <a:solidFill>
                  <a:srgbClr val="04617B"/>
                </a:solidFill>
                <a:latin typeface="Calibri"/>
              </a:rPr>
              <a:t>, </a:t>
            </a:r>
            <a:r>
              <a:rPr lang="cs-CZ" sz="2400" u="sng">
                <a:solidFill>
                  <a:srgbClr val="04617B"/>
                </a:solidFill>
                <a:latin typeface="Calibri"/>
              </a:rPr>
              <a:t>XML</a:t>
            </a:r>
            <a:r>
              <a:rPr lang="cs-CZ" sz="2400">
                <a:solidFill>
                  <a:srgbClr val="04617B"/>
                </a:solidFill>
                <a:latin typeface="Calibri"/>
              </a:rPr>
              <a:t>, </a:t>
            </a:r>
            <a:r>
              <a:rPr lang="cs-CZ" sz="2400" u="sng">
                <a:solidFill>
                  <a:srgbClr val="04617B"/>
                </a:solidFill>
                <a:latin typeface="Calibri"/>
              </a:rPr>
              <a:t>FLASH</a:t>
            </a:r>
            <a:r>
              <a:rPr lang="cs-CZ" sz="2800">
                <a:solidFill>
                  <a:srgbClr val="04617B"/>
                </a:solidFill>
                <a:latin typeface="Calibri"/>
              </a:rPr>
              <a:t>)</a:t>
            </a:r>
          </a:p>
          <a:p>
            <a:pPr lvl="0">
              <a:spcBef>
                <a:spcPts val="700"/>
              </a:spcBef>
            </a:pPr>
            <a:r>
              <a:rPr lang="cs-CZ" sz="2800">
                <a:solidFill>
                  <a:srgbClr val="04617B"/>
                </a:solidFill>
                <a:latin typeface="Calibri"/>
              </a:rPr>
              <a:t>Web 2.0: 2000-2010 (</a:t>
            </a:r>
            <a:r>
              <a:rPr lang="cs-CZ" sz="2000" u="sng">
                <a:solidFill>
                  <a:srgbClr val="04617B"/>
                </a:solidFill>
                <a:latin typeface="Calibri"/>
              </a:rPr>
              <a:t>OPEN ID</a:t>
            </a:r>
            <a:r>
              <a:rPr lang="cs-CZ" sz="2000">
                <a:solidFill>
                  <a:srgbClr val="04617B"/>
                </a:solidFill>
                <a:latin typeface="Calibri"/>
              </a:rPr>
              <a:t>, </a:t>
            </a:r>
            <a:r>
              <a:rPr lang="cs-CZ" sz="2000" u="sng">
                <a:solidFill>
                  <a:srgbClr val="04617B"/>
                </a:solidFill>
                <a:latin typeface="Calibri"/>
              </a:rPr>
              <a:t>ATOM</a:t>
            </a:r>
            <a:r>
              <a:rPr lang="cs-CZ" sz="2000">
                <a:solidFill>
                  <a:srgbClr val="04617B"/>
                </a:solidFill>
                <a:latin typeface="Calibri"/>
              </a:rPr>
              <a:t>, </a:t>
            </a:r>
            <a:r>
              <a:rPr lang="cs-CZ" sz="2000" u="sng">
                <a:solidFill>
                  <a:srgbClr val="04617B"/>
                </a:solidFill>
                <a:latin typeface="Calibri"/>
              </a:rPr>
              <a:t>RSS</a:t>
            </a:r>
            <a:r>
              <a:rPr lang="cs-CZ" sz="2000">
                <a:solidFill>
                  <a:srgbClr val="04617B"/>
                </a:solidFill>
                <a:latin typeface="Calibri"/>
              </a:rPr>
              <a:t>, </a:t>
            </a:r>
            <a:r>
              <a:rPr lang="cs-CZ" sz="2000" u="sng">
                <a:solidFill>
                  <a:srgbClr val="04617B"/>
                </a:solidFill>
                <a:latin typeface="Calibri"/>
              </a:rPr>
              <a:t>AJAX</a:t>
            </a:r>
            <a:r>
              <a:rPr lang="cs-CZ" sz="2000">
                <a:solidFill>
                  <a:srgbClr val="04617B"/>
                </a:solidFill>
                <a:latin typeface="Calibri"/>
              </a:rPr>
              <a:t>, </a:t>
            </a:r>
            <a:r>
              <a:rPr lang="cs-CZ" sz="2000" u="sng">
                <a:solidFill>
                  <a:srgbClr val="04617B"/>
                </a:solidFill>
                <a:latin typeface="Calibri"/>
              </a:rPr>
              <a:t>OWL</a:t>
            </a:r>
            <a:r>
              <a:rPr lang="cs-CZ" sz="2000">
                <a:solidFill>
                  <a:srgbClr val="04617B"/>
                </a:solidFill>
                <a:latin typeface="Calibri"/>
              </a:rPr>
              <a:t>, </a:t>
            </a:r>
            <a:r>
              <a:rPr lang="cs-CZ" sz="2000" u="sng">
                <a:solidFill>
                  <a:srgbClr val="04617B"/>
                </a:solidFill>
                <a:latin typeface="Calibri"/>
              </a:rPr>
              <a:t>SWRL</a:t>
            </a:r>
            <a:r>
              <a:rPr lang="cs-CZ" sz="2800">
                <a:solidFill>
                  <a:srgbClr val="04617B"/>
                </a:solidFill>
                <a:latin typeface="Calibri"/>
              </a:rPr>
              <a:t>)</a:t>
            </a:r>
          </a:p>
          <a:p>
            <a:pPr lvl="0">
              <a:spcBef>
                <a:spcPts val="700"/>
              </a:spcBef>
            </a:pPr>
            <a:r>
              <a:rPr lang="cs-CZ" sz="2800">
                <a:solidFill>
                  <a:srgbClr val="04617B"/>
                </a:solidFill>
                <a:latin typeface="Calibri"/>
              </a:rPr>
              <a:t>Web 3.0: 2010-2020 (</a:t>
            </a:r>
            <a:r>
              <a:rPr lang="cs-CZ" sz="2400" u="sng">
                <a:solidFill>
                  <a:srgbClr val="04617B"/>
                </a:solidFill>
                <a:latin typeface="Calibri"/>
              </a:rPr>
              <a:t>SÉMANTICKÝ WEB</a:t>
            </a:r>
            <a:r>
              <a:rPr lang="cs-CZ" sz="2400">
                <a:solidFill>
                  <a:srgbClr val="04617B"/>
                </a:solidFill>
                <a:latin typeface="Calibri"/>
              </a:rPr>
              <a:t>, </a:t>
            </a:r>
            <a:r>
              <a:rPr lang="cs-CZ" sz="2400" u="sng">
                <a:solidFill>
                  <a:srgbClr val="04617B"/>
                </a:solidFill>
                <a:latin typeface="Calibri"/>
              </a:rPr>
              <a:t>CLOUD COMPUTING</a:t>
            </a:r>
            <a:r>
              <a:rPr lang="cs-CZ" sz="2800">
                <a:solidFill>
                  <a:srgbClr val="04617B"/>
                </a:solidFill>
                <a:latin typeface="Calibri"/>
              </a:rPr>
              <a:t>)</a:t>
            </a:r>
          </a:p>
          <a:p>
            <a:pPr lvl="0">
              <a:spcBef>
                <a:spcPts val="700"/>
              </a:spcBef>
            </a:pPr>
            <a:r>
              <a:rPr lang="cs-CZ" sz="2800">
                <a:solidFill>
                  <a:srgbClr val="04617B"/>
                </a:solidFill>
                <a:latin typeface="Calibri"/>
              </a:rPr>
              <a:t>Web 4.0: 2020-2030 (</a:t>
            </a:r>
            <a:r>
              <a:rPr lang="cs-CZ" sz="2400">
                <a:solidFill>
                  <a:srgbClr val="04617B"/>
                </a:solidFill>
                <a:latin typeface="Calibri"/>
              </a:rPr>
              <a:t>UMELÁ INTELIGENCIA</a:t>
            </a:r>
            <a:r>
              <a:rPr lang="cs-CZ" sz="2800">
                <a:solidFill>
                  <a:srgbClr val="04617B"/>
                </a:solidFill>
                <a:latin typeface="Calibri"/>
              </a:rPr>
              <a:t>)???</a:t>
            </a:r>
            <a:endParaRPr lang="sk-SK" sz="2800">
              <a:solidFill>
                <a:srgbClr val="04617B"/>
              </a:solidFill>
              <a:latin typeface="Calibri"/>
            </a:endParaRPr>
          </a:p>
          <a:p>
            <a:pPr lvl="0"/>
            <a:endParaRPr lang="sk-SK">
              <a:solidFill>
                <a:srgbClr val="04617B"/>
              </a:solidFill>
              <a:latin typeface="Calibri"/>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symbol obsahu 3" descr="confused.png"/>
          <p:cNvPicPr>
            <a:picLocks noGrp="1" noChangeAspect="1"/>
          </p:cNvPicPr>
          <p:nvPr>
            <p:ph idx="1"/>
          </p:nvPr>
        </p:nvPicPr>
        <p:blipFill>
          <a:blip r:embed="rId2" cstate="print"/>
          <a:stretch>
            <a:fillRect/>
          </a:stretch>
        </p:blipFill>
        <p:spPr>
          <a:xfrm>
            <a:off x="0" y="0"/>
            <a:ext cx="9167689" cy="6858000"/>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Nadpis 1"/>
          <p:cNvSpPr txBox="1">
            <a:spLocks noGrp="1"/>
          </p:cNvSpPr>
          <p:nvPr>
            <p:ph type="title"/>
          </p:nvPr>
        </p:nvSpPr>
        <p:spPr>
          <a:xfrm>
            <a:off x="539550" y="692694"/>
            <a:ext cx="8229600" cy="1143000"/>
          </a:xfrm>
        </p:spPr>
        <p:txBody>
          <a:bodyPr anchorCtr="1"/>
          <a:lstStyle/>
          <a:p>
            <a:pPr lvl="0" algn="ctr"/>
            <a:r>
              <a:rPr lang="sk-SK">
                <a:latin typeface="Calibri" pitchFamily="34"/>
              </a:rPr>
              <a:t>Vyhľadávacie služby v internete</a:t>
            </a:r>
          </a:p>
        </p:txBody>
      </p:sp>
      <p:sp>
        <p:nvSpPr>
          <p:cNvPr id="3" name="Zástupný symbol obsahu 2"/>
          <p:cNvSpPr txBox="1">
            <a:spLocks noGrp="1"/>
          </p:cNvSpPr>
          <p:nvPr>
            <p:ph idx="1"/>
          </p:nvPr>
        </p:nvSpPr>
        <p:spPr>
          <a:xfrm>
            <a:off x="1763713" y="1600200"/>
            <a:ext cx="6923086" cy="4525959"/>
          </a:xfrm>
        </p:spPr>
        <p:txBody>
          <a:bodyPr/>
          <a:lstStyle/>
          <a:p>
            <a:pPr marL="0" lvl="0" indent="0">
              <a:buNone/>
            </a:pPr>
            <a:r>
              <a:rPr lang="sk-SK" dirty="0">
                <a:solidFill>
                  <a:srgbClr val="FFFFFF"/>
                </a:solidFill>
                <a:latin typeface="Calibri" pitchFamily="34"/>
              </a:rPr>
              <a:t>Informačné zdroje:</a:t>
            </a:r>
          </a:p>
          <a:p>
            <a:pPr marL="0" lvl="0" indent="0">
              <a:spcBef>
                <a:spcPts val="700"/>
              </a:spcBef>
              <a:buNone/>
            </a:pPr>
            <a:r>
              <a:rPr lang="sk-SK" sz="2800" dirty="0">
                <a:solidFill>
                  <a:srgbClr val="04617B"/>
                </a:solidFill>
                <a:latin typeface="Calibri" pitchFamily="34"/>
              </a:rPr>
              <a:t>z funkčného hľadiska:</a:t>
            </a:r>
          </a:p>
          <a:p>
            <a:pPr lvl="0">
              <a:spcBef>
                <a:spcPts val="700"/>
              </a:spcBef>
            </a:pPr>
            <a:r>
              <a:rPr lang="sk-SK" sz="2800" b="1" dirty="0">
                <a:solidFill>
                  <a:srgbClr val="04617B"/>
                </a:solidFill>
                <a:latin typeface="Calibri" pitchFamily="34"/>
              </a:rPr>
              <a:t>Vyhľadávacie/prieskumové stroje (</a:t>
            </a:r>
            <a:r>
              <a:rPr lang="sk-SK" sz="2800" b="1" dirty="0" err="1">
                <a:solidFill>
                  <a:srgbClr val="04617B"/>
                </a:solidFill>
                <a:latin typeface="Calibri" pitchFamily="34"/>
              </a:rPr>
              <a:t>search</a:t>
            </a:r>
            <a:r>
              <a:rPr lang="sk-SK" sz="2800" b="1" dirty="0">
                <a:solidFill>
                  <a:srgbClr val="04617B"/>
                </a:solidFill>
                <a:latin typeface="Calibri" pitchFamily="34"/>
              </a:rPr>
              <a:t> </a:t>
            </a:r>
            <a:r>
              <a:rPr lang="sk-SK" sz="2800" b="1" dirty="0" err="1">
                <a:solidFill>
                  <a:srgbClr val="04617B"/>
                </a:solidFill>
                <a:latin typeface="Calibri" pitchFamily="34"/>
              </a:rPr>
              <a:t>engines</a:t>
            </a:r>
            <a:r>
              <a:rPr lang="sk-SK" sz="2800" b="1" dirty="0">
                <a:solidFill>
                  <a:srgbClr val="04617B"/>
                </a:solidFill>
                <a:latin typeface="Calibri" pitchFamily="34"/>
              </a:rPr>
              <a:t>), </a:t>
            </a:r>
            <a:r>
              <a:rPr lang="sk-SK" sz="2800" dirty="0">
                <a:solidFill>
                  <a:srgbClr val="04617B"/>
                </a:solidFill>
                <a:latin typeface="Calibri" pitchFamily="34"/>
                <a:hlinkClick r:id="rId2"/>
              </a:rPr>
              <a:t>http://www.searchenginecolossus.com/</a:t>
            </a:r>
            <a:endParaRPr lang="sk-SK" sz="2800" dirty="0">
              <a:solidFill>
                <a:srgbClr val="04617B"/>
              </a:solidFill>
              <a:latin typeface="Calibri" pitchFamily="34"/>
            </a:endParaRPr>
          </a:p>
          <a:p>
            <a:pPr marL="0" lvl="0" indent="0">
              <a:spcBef>
                <a:spcPts val="700"/>
              </a:spcBef>
              <a:buNone/>
            </a:pPr>
            <a:r>
              <a:rPr lang="sk-SK" sz="2800" dirty="0">
                <a:solidFill>
                  <a:srgbClr val="04617B"/>
                </a:solidFill>
                <a:latin typeface="Calibri" pitchFamily="34"/>
              </a:rPr>
              <a:t>	adresár prieskumových strojov</a:t>
            </a:r>
          </a:p>
          <a:p>
            <a:pPr lvl="0">
              <a:spcBef>
                <a:spcPts val="700"/>
              </a:spcBef>
            </a:pPr>
            <a:r>
              <a:rPr lang="sk-SK" sz="2800" dirty="0" err="1">
                <a:solidFill>
                  <a:schemeClr val="bg1">
                    <a:lumMod val="50000"/>
                  </a:schemeClr>
                </a:solidFill>
                <a:latin typeface="Calibri" pitchFamily="34"/>
              </a:rPr>
              <a:t>Metaprieskumové</a:t>
            </a:r>
            <a:r>
              <a:rPr lang="sk-SK" sz="2800" dirty="0">
                <a:solidFill>
                  <a:schemeClr val="bg1">
                    <a:lumMod val="50000"/>
                  </a:schemeClr>
                </a:solidFill>
                <a:latin typeface="Calibri" pitchFamily="34"/>
              </a:rPr>
              <a:t> stroje</a:t>
            </a:r>
            <a:r>
              <a:rPr lang="sk-SK" sz="2800" b="1" dirty="0">
                <a:solidFill>
                  <a:srgbClr val="04617B"/>
                </a:solidFill>
                <a:latin typeface="Calibri" pitchFamily="34"/>
              </a:rPr>
              <a:t>,</a:t>
            </a:r>
            <a:endParaRPr lang="sk-SK" sz="2800" dirty="0">
              <a:solidFill>
                <a:srgbClr val="04617B"/>
              </a:solidFill>
              <a:latin typeface="Calibri" pitchFamily="34"/>
            </a:endParaRPr>
          </a:p>
          <a:p>
            <a:pPr lvl="0">
              <a:spcBef>
                <a:spcPts val="700"/>
              </a:spcBef>
            </a:pPr>
            <a:r>
              <a:rPr lang="sk-SK" sz="2800" dirty="0">
                <a:solidFill>
                  <a:schemeClr val="tx1">
                    <a:lumMod val="50000"/>
                    <a:lumOff val="50000"/>
                  </a:schemeClr>
                </a:solidFill>
                <a:latin typeface="Calibri" pitchFamily="34"/>
              </a:rPr>
              <a:t>predmetové katalógy.</a:t>
            </a:r>
          </a:p>
          <a:p>
            <a:pPr lvl="0">
              <a:spcBef>
                <a:spcPts val="700"/>
              </a:spcBef>
              <a:buNone/>
            </a:pPr>
            <a:endParaRPr lang="sk-SK" sz="2800" dirty="0">
              <a:solidFill>
                <a:srgbClr val="04617B"/>
              </a:solidFill>
              <a:latin typeface="Calibri" pitchFamily="34"/>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latin typeface="Calibri" pitchFamily="34"/>
              </a:rPr>
              <a:t>Prieskumový stroj</a:t>
            </a:r>
          </a:p>
        </p:txBody>
      </p:sp>
      <p:sp>
        <p:nvSpPr>
          <p:cNvPr id="3" name="Zástupný symbol obsahu 2"/>
          <p:cNvSpPr txBox="1">
            <a:spLocks noGrp="1"/>
          </p:cNvSpPr>
          <p:nvPr>
            <p:ph idx="1"/>
          </p:nvPr>
        </p:nvSpPr>
        <p:spPr>
          <a:xfrm>
            <a:off x="1043604" y="1988838"/>
            <a:ext cx="7643195" cy="4137321"/>
          </a:xfrm>
        </p:spPr>
        <p:txBody>
          <a:bodyPr/>
          <a:lstStyle/>
          <a:p>
            <a:pPr lvl="0"/>
            <a:r>
              <a:rPr lang="sk-SK" sz="2800" dirty="0">
                <a:solidFill>
                  <a:srgbClr val="04617B"/>
                </a:solidFill>
                <a:latin typeface="Calibri" pitchFamily="34"/>
              </a:rPr>
              <a:t>systém, ktorý na základe kľúčového slova naformulovaného používateľom hľadá v databáze alebo indexe a používateľovi poskytne výsledok,</a:t>
            </a:r>
          </a:p>
          <a:p>
            <a:pPr lvl="0"/>
            <a:r>
              <a:rPr lang="sk-SK" sz="2800" dirty="0">
                <a:solidFill>
                  <a:srgbClr val="04617B"/>
                </a:solidFill>
                <a:latin typeface="Calibri" pitchFamily="34"/>
              </a:rPr>
              <a:t>kľúčové slovo (</a:t>
            </a:r>
            <a:r>
              <a:rPr lang="sk-SK" sz="2800" dirty="0" err="1">
                <a:solidFill>
                  <a:srgbClr val="04617B"/>
                </a:solidFill>
                <a:latin typeface="Calibri" pitchFamily="34"/>
              </a:rPr>
              <a:t>keyword</a:t>
            </a:r>
            <a:r>
              <a:rPr lang="sk-SK" sz="2800" dirty="0">
                <a:solidFill>
                  <a:srgbClr val="04617B"/>
                </a:solidFill>
                <a:latin typeface="Calibri" pitchFamily="34"/>
              </a:rPr>
              <a:t>),</a:t>
            </a:r>
          </a:p>
          <a:p>
            <a:pPr lvl="0"/>
            <a:r>
              <a:rPr lang="sk-SK" sz="2800" dirty="0">
                <a:solidFill>
                  <a:srgbClr val="04617B"/>
                </a:solidFill>
                <a:latin typeface="Calibri" pitchFamily="34"/>
              </a:rPr>
              <a:t>dotaz/dopyt (</a:t>
            </a:r>
            <a:r>
              <a:rPr lang="sk-SK" sz="2800" dirty="0" err="1">
                <a:solidFill>
                  <a:srgbClr val="04617B"/>
                </a:solidFill>
                <a:latin typeface="Calibri" pitchFamily="34"/>
              </a:rPr>
              <a:t>query</a:t>
            </a:r>
            <a:r>
              <a:rPr lang="sk-SK" sz="2800" dirty="0">
                <a:solidFill>
                  <a:srgbClr val="04617B"/>
                </a:solidFill>
                <a:latin typeface="Calibri" pitchFamily="34"/>
              </a:rPr>
              <a:t>),</a:t>
            </a:r>
          </a:p>
          <a:p>
            <a:pPr lvl="0"/>
            <a:r>
              <a:rPr lang="sk-SK" sz="2800" dirty="0">
                <a:solidFill>
                  <a:srgbClr val="04617B"/>
                </a:solidFill>
                <a:latin typeface="Calibri" pitchFamily="34"/>
              </a:rPr>
              <a:t>hit,</a:t>
            </a:r>
          </a:p>
          <a:p>
            <a:pPr lvl="0"/>
            <a:r>
              <a:rPr lang="sk-SK" sz="2800" dirty="0" err="1">
                <a:solidFill>
                  <a:srgbClr val="04617B"/>
                </a:solidFill>
                <a:latin typeface="Calibri" pitchFamily="34"/>
              </a:rPr>
              <a:t>Google</a:t>
            </a:r>
            <a:r>
              <a:rPr lang="sk-SK" sz="2800" dirty="0">
                <a:solidFill>
                  <a:srgbClr val="04617B"/>
                </a:solidFill>
                <a:latin typeface="Calibri" pitchFamily="34"/>
              </a:rPr>
              <a:t>, </a:t>
            </a:r>
            <a:r>
              <a:rPr lang="sk-SK" sz="2800" dirty="0" err="1">
                <a:solidFill>
                  <a:srgbClr val="04617B"/>
                </a:solidFill>
                <a:latin typeface="Calibri" pitchFamily="34"/>
              </a:rPr>
              <a:t>Bing</a:t>
            </a:r>
            <a:r>
              <a:rPr lang="sk-SK" sz="2800" dirty="0">
                <a:solidFill>
                  <a:srgbClr val="04617B"/>
                </a:solidFill>
                <a:latin typeface="Calibri" pitchFamily="34"/>
              </a:rPr>
              <a:t>, </a:t>
            </a:r>
            <a:r>
              <a:rPr lang="sk-SK" sz="2800" dirty="0" err="1">
                <a:solidFill>
                  <a:srgbClr val="04617B"/>
                </a:solidFill>
                <a:latin typeface="Calibri" pitchFamily="34"/>
              </a:rPr>
              <a:t>Yahoo</a:t>
            </a:r>
            <a:r>
              <a:rPr lang="sk-SK" sz="2800" dirty="0">
                <a:solidFill>
                  <a:srgbClr val="04617B"/>
                </a:solidFill>
                <a:latin typeface="Calibri" pitchFamily="34"/>
              </a:rPr>
              <a:t>, </a:t>
            </a:r>
            <a:r>
              <a:rPr lang="sk-SK" sz="2800" dirty="0" err="1">
                <a:solidFill>
                  <a:srgbClr val="04617B"/>
                </a:solidFill>
                <a:latin typeface="Calibri" pitchFamily="34"/>
              </a:rPr>
              <a:t>Yandex</a:t>
            </a:r>
            <a:r>
              <a:rPr lang="sk-SK" sz="2800" dirty="0">
                <a:solidFill>
                  <a:srgbClr val="04617B"/>
                </a:solidFill>
                <a:latin typeface="Calibri" pitchFamily="34"/>
              </a:rPr>
              <a:t> (RU), </a:t>
            </a:r>
            <a:r>
              <a:rPr lang="sk-SK" sz="2800" dirty="0" err="1">
                <a:solidFill>
                  <a:srgbClr val="04617B"/>
                </a:solidFill>
                <a:latin typeface="Calibri" pitchFamily="34"/>
              </a:rPr>
              <a:t>Baidu</a:t>
            </a:r>
            <a:r>
              <a:rPr lang="sk-SK" sz="2800" dirty="0">
                <a:solidFill>
                  <a:srgbClr val="04617B"/>
                </a:solidFill>
                <a:latin typeface="Calibri" pitchFamily="34"/>
              </a:rPr>
              <a:t> (CH) a i.</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p>
            <a:pPr lvl="0"/>
            <a:r>
              <a:rPr lang="sk-SK" dirty="0">
                <a:latin typeface="Calibri" pitchFamily="34"/>
              </a:rPr>
              <a:t>prieskumový stroj</a:t>
            </a:r>
          </a:p>
        </p:txBody>
      </p:sp>
      <p:sp>
        <p:nvSpPr>
          <p:cNvPr id="3" name="Zástupný symbol obsahu 2"/>
          <p:cNvSpPr txBox="1">
            <a:spLocks noGrp="1"/>
          </p:cNvSpPr>
          <p:nvPr>
            <p:ph idx="1"/>
          </p:nvPr>
        </p:nvSpPr>
        <p:spPr>
          <a:xfrm>
            <a:off x="1763713" y="2204865"/>
            <a:ext cx="6923086" cy="3921294"/>
          </a:xfrm>
        </p:spPr>
        <p:txBody>
          <a:bodyPr/>
          <a:lstStyle/>
          <a:p>
            <a:pPr marL="0" lvl="0" indent="0">
              <a:buNone/>
            </a:pPr>
            <a:r>
              <a:rPr lang="sk-SK" dirty="0">
                <a:solidFill>
                  <a:srgbClr val="04617B"/>
                </a:solidFill>
                <a:latin typeface="Calibri" pitchFamily="34"/>
              </a:rPr>
              <a:t>skladá sa zo štyroch základných častí:</a:t>
            </a:r>
          </a:p>
          <a:p>
            <a:pPr lvl="0"/>
            <a:r>
              <a:rPr lang="sk-SK" dirty="0">
                <a:solidFill>
                  <a:srgbClr val="04617B"/>
                </a:solidFill>
                <a:latin typeface="Calibri" pitchFamily="34"/>
              </a:rPr>
              <a:t>robot (</a:t>
            </a:r>
            <a:r>
              <a:rPr lang="sk-SK" dirty="0" err="1">
                <a:solidFill>
                  <a:srgbClr val="04617B"/>
                </a:solidFill>
                <a:latin typeface="Calibri" pitchFamily="34"/>
              </a:rPr>
              <a:t>spider</a:t>
            </a:r>
            <a:r>
              <a:rPr lang="sk-SK" dirty="0">
                <a:solidFill>
                  <a:srgbClr val="04617B"/>
                </a:solidFill>
                <a:latin typeface="Calibri" pitchFamily="34"/>
              </a:rPr>
              <a:t>, </a:t>
            </a:r>
            <a:r>
              <a:rPr lang="sk-SK" dirty="0" err="1">
                <a:solidFill>
                  <a:srgbClr val="04617B"/>
                </a:solidFill>
                <a:latin typeface="Calibri" pitchFamily="34"/>
              </a:rPr>
              <a:t>crawler</a:t>
            </a:r>
            <a:r>
              <a:rPr lang="sk-SK" dirty="0">
                <a:solidFill>
                  <a:srgbClr val="04617B"/>
                </a:solidFill>
                <a:latin typeface="Calibri" pitchFamily="34"/>
              </a:rPr>
              <a:t>, web </a:t>
            </a:r>
            <a:r>
              <a:rPr lang="sk-SK" dirty="0" err="1">
                <a:solidFill>
                  <a:srgbClr val="04617B"/>
                </a:solidFill>
                <a:latin typeface="Calibri" pitchFamily="34"/>
              </a:rPr>
              <a:t>wanderer</a:t>
            </a:r>
            <a:r>
              <a:rPr lang="sk-SK" dirty="0">
                <a:solidFill>
                  <a:srgbClr val="04617B"/>
                </a:solidFill>
                <a:latin typeface="Calibri" pitchFamily="34"/>
              </a:rPr>
              <a:t> a pod.),</a:t>
            </a:r>
          </a:p>
          <a:p>
            <a:pPr lvl="0"/>
            <a:r>
              <a:rPr lang="sk-SK" dirty="0">
                <a:solidFill>
                  <a:srgbClr val="04617B"/>
                </a:solidFill>
                <a:latin typeface="Calibri" pitchFamily="34"/>
              </a:rPr>
              <a:t>vlastná databáza internetových zdrojov,</a:t>
            </a:r>
          </a:p>
          <a:p>
            <a:pPr lvl="0"/>
            <a:r>
              <a:rPr lang="sk-SK" dirty="0">
                <a:solidFill>
                  <a:srgbClr val="04617B"/>
                </a:solidFill>
                <a:latin typeface="Calibri" pitchFamily="34"/>
              </a:rPr>
              <a:t>vyhľadávací program,</a:t>
            </a:r>
          </a:p>
          <a:p>
            <a:pPr lvl="0"/>
            <a:r>
              <a:rPr lang="sk-SK" dirty="0">
                <a:solidFill>
                  <a:srgbClr val="04617B"/>
                </a:solidFill>
                <a:latin typeface="Calibri" pitchFamily="34"/>
              </a:rPr>
              <a:t>používateľské rozhranie.</a:t>
            </a:r>
          </a:p>
          <a:p>
            <a:pPr lvl="0"/>
            <a:endParaRPr lang="sk-SK" dirty="0">
              <a:solidFill>
                <a:srgbClr val="04617B"/>
              </a:solidFill>
              <a:latin typeface="Calibri" pitchFamily="34"/>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name="Slide67">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p>
            <a:endParaRPr lang="sk-SK"/>
          </a:p>
        </p:txBody>
      </p:sp>
      <p:pic>
        <p:nvPicPr>
          <p:cNvPr id="3" name="Zástupný symbol obsahu 3" descr="search-engines-world-map.jpg"/>
          <p:cNvPicPr>
            <a:picLocks noGrp="1" noChangeAspect="1"/>
          </p:cNvPicPr>
          <p:nvPr>
            <p:ph idx="1"/>
          </p:nvPr>
        </p:nvPicPr>
        <p:blipFill>
          <a:blip r:embed="rId2" cstate="print"/>
          <a:stretch>
            <a:fillRect/>
          </a:stretch>
        </p:blipFill>
        <p:spPr>
          <a:xfrm>
            <a:off x="108456" y="1988838"/>
            <a:ext cx="8864019" cy="4389440"/>
          </a:xfrm>
        </p:spPr>
      </p:pic>
      <p:sp>
        <p:nvSpPr>
          <p:cNvPr id="4" name="Obdĺžnik 4"/>
          <p:cNvSpPr/>
          <p:nvPr/>
        </p:nvSpPr>
        <p:spPr>
          <a:xfrm flipH="1">
            <a:off x="6156179" y="5737320"/>
            <a:ext cx="2610035" cy="276999"/>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sk-SK" sz="1200" b="0" i="0" u="none" strike="noStrike" kern="1200" cap="none" spc="0" baseline="0" dirty="0">
                <a:solidFill>
                  <a:srgbClr val="000000"/>
                </a:solidFill>
                <a:uFillTx/>
                <a:latin typeface="Calibri"/>
                <a:hlinkClick r:id="rId3"/>
              </a:rPr>
              <a:t>Zdroj: </a:t>
            </a:r>
            <a:r>
              <a:rPr lang="sk-SK" sz="1200" b="0" i="0" u="none" strike="noStrike" kern="1200" cap="none" spc="0" baseline="0" dirty="0" err="1">
                <a:solidFill>
                  <a:srgbClr val="000000"/>
                </a:solidFill>
                <a:uFillTx/>
                <a:latin typeface="Calibri"/>
                <a:hlinkClick r:id="rId3"/>
              </a:rPr>
              <a:t>www.smartinsights.com</a:t>
            </a:r>
            <a:endParaRPr lang="sk-SK" sz="1200" b="0" i="0" u="none" strike="noStrike" kern="1200" cap="none" spc="0" baseline="0" dirty="0">
              <a:solidFill>
                <a:srgbClr val="000000"/>
              </a:solidFill>
              <a:uFillTx/>
              <a:latin typeface="Calibri"/>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name="Slide69">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t>Ďalšie prieskumové stroje</a:t>
            </a:r>
          </a:p>
        </p:txBody>
      </p:sp>
      <p:pic>
        <p:nvPicPr>
          <p:cNvPr id="3" name="Picture 2"/>
          <p:cNvPicPr>
            <a:picLocks noGrp="1" noChangeAspect="1"/>
          </p:cNvPicPr>
          <p:nvPr>
            <p:ph idx="1"/>
          </p:nvPr>
        </p:nvPicPr>
        <p:blipFill>
          <a:blip r:embed="rId2" cstate="print"/>
          <a:srcRect/>
          <a:stretch>
            <a:fillRect/>
          </a:stretch>
        </p:blipFill>
        <p:spPr>
          <a:xfrm>
            <a:off x="892234" y="1935163"/>
            <a:ext cx="7359539" cy="4389440"/>
          </a:xfr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dirty="0"/>
              <a:t>Qwant.com</a:t>
            </a:r>
          </a:p>
        </p:txBody>
      </p:sp>
      <p:pic>
        <p:nvPicPr>
          <p:cNvPr id="5" name="Zástupný objekt pre obsah 4" descr="Výrez obrazovky"/>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6752" y="1935163"/>
            <a:ext cx="7610495" cy="4389437"/>
          </a:xfrm>
        </p:spPr>
      </p:pic>
    </p:spTree>
    <p:extLst>
      <p:ext uri="{BB962C8B-B14F-4D97-AF65-F5344CB8AC3E}">
        <p14:creationId xmlns:p14="http://schemas.microsoft.com/office/powerpoint/2010/main" val="3586687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name="Slide70">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p>
            <a:endParaRPr lang="sk-SK"/>
          </a:p>
        </p:txBody>
      </p:sp>
      <p:sp>
        <p:nvSpPr>
          <p:cNvPr id="3" name="Zástupný symbol obsahu 2"/>
          <p:cNvSpPr txBox="1">
            <a:spLocks noGrp="1"/>
          </p:cNvSpPr>
          <p:nvPr>
            <p:ph idx="1"/>
          </p:nvPr>
        </p:nvSpPr>
        <p:spPr/>
        <p:txBody>
          <a:bodyPr/>
          <a:lstStyle/>
          <a:p>
            <a:pPr lvl="0"/>
            <a:r>
              <a:rPr lang="sk-SK" dirty="0">
                <a:solidFill>
                  <a:srgbClr val="1F497D"/>
                </a:solidFill>
                <a:latin typeface="+mn-lt"/>
              </a:rPr>
              <a:t>Vyhľadávanie obrazu:</a:t>
            </a:r>
          </a:p>
          <a:p>
            <a:pPr lvl="1"/>
            <a:r>
              <a:rPr lang="sk-SK" dirty="0" err="1">
                <a:solidFill>
                  <a:srgbClr val="1F497D"/>
                </a:solidFill>
                <a:latin typeface="+mn-lt"/>
              </a:rPr>
              <a:t>Getty</a:t>
            </a:r>
            <a:r>
              <a:rPr lang="sk-SK" dirty="0">
                <a:solidFill>
                  <a:srgbClr val="1F497D"/>
                </a:solidFill>
                <a:latin typeface="+mn-lt"/>
              </a:rPr>
              <a:t> </a:t>
            </a:r>
            <a:r>
              <a:rPr lang="sk-SK" dirty="0" err="1">
                <a:solidFill>
                  <a:srgbClr val="1F497D"/>
                </a:solidFill>
                <a:latin typeface="+mn-lt"/>
              </a:rPr>
              <a:t>Images</a:t>
            </a:r>
            <a:r>
              <a:rPr lang="sk-SK" dirty="0">
                <a:solidFill>
                  <a:srgbClr val="1F497D"/>
                </a:solidFill>
                <a:latin typeface="+mn-lt"/>
              </a:rPr>
              <a:t> - </a:t>
            </a:r>
            <a:r>
              <a:rPr lang="sk-SK" dirty="0">
                <a:solidFill>
                  <a:srgbClr val="1F497D"/>
                </a:solidFill>
                <a:latin typeface="+mn-lt"/>
                <a:hlinkClick r:id="rId2"/>
              </a:rPr>
              <a:t>http://www.gettyimages.com</a:t>
            </a:r>
            <a:endParaRPr lang="sk-SK" dirty="0">
              <a:solidFill>
                <a:srgbClr val="1F497D"/>
              </a:solidFill>
              <a:latin typeface="+mn-lt"/>
            </a:endParaRPr>
          </a:p>
          <a:p>
            <a:pPr marL="0" lvl="1" indent="393704"/>
            <a:r>
              <a:rPr lang="sk-SK" sz="2600" dirty="0">
                <a:solidFill>
                  <a:srgbClr val="1F497D"/>
                </a:solidFill>
                <a:latin typeface="+mn-lt"/>
              </a:rPr>
              <a:t>Vyhľadávanie zvuku:</a:t>
            </a:r>
          </a:p>
          <a:p>
            <a:pPr marL="274320" lvl="2" indent="393704"/>
            <a:r>
              <a:rPr lang="sk-SK" sz="2400" dirty="0" err="1">
                <a:solidFill>
                  <a:srgbClr val="1F497D"/>
                </a:solidFill>
                <a:latin typeface="+mn-lt"/>
              </a:rPr>
              <a:t>FindSounds</a:t>
            </a:r>
            <a:r>
              <a:rPr lang="sk-SK" sz="2400" dirty="0">
                <a:solidFill>
                  <a:srgbClr val="1F497D"/>
                </a:solidFill>
                <a:latin typeface="+mn-lt"/>
              </a:rPr>
              <a:t> - </a:t>
            </a:r>
            <a:r>
              <a:rPr lang="sk-SK" sz="2400" dirty="0">
                <a:solidFill>
                  <a:srgbClr val="1F497D"/>
                </a:solidFill>
                <a:latin typeface="+mn-lt"/>
                <a:hlinkClick r:id="rId3"/>
              </a:rPr>
              <a:t>http://findsounds.com/</a:t>
            </a:r>
            <a:endParaRPr lang="sk-SK" sz="2400" dirty="0">
              <a:solidFill>
                <a:srgbClr val="1F497D"/>
              </a:solidFill>
              <a:latin typeface="+mn-lt"/>
            </a:endParaRPr>
          </a:p>
          <a:p>
            <a:pPr marL="274320" lvl="2" indent="393704"/>
            <a:r>
              <a:rPr lang="sk-SK" sz="2400" dirty="0" err="1">
                <a:solidFill>
                  <a:srgbClr val="1F497D"/>
                </a:solidFill>
                <a:latin typeface="+mn-lt"/>
              </a:rPr>
              <a:t>Midomi</a:t>
            </a:r>
            <a:r>
              <a:rPr lang="sk-SK" sz="2400" dirty="0">
                <a:solidFill>
                  <a:srgbClr val="1F497D"/>
                </a:solidFill>
                <a:latin typeface="+mn-lt"/>
              </a:rPr>
              <a:t> - </a:t>
            </a:r>
            <a:r>
              <a:rPr lang="sk-SK" sz="2400" dirty="0">
                <a:solidFill>
                  <a:srgbClr val="1F497D"/>
                </a:solidFill>
                <a:latin typeface="+mn-lt"/>
                <a:hlinkClick r:id="rId4"/>
              </a:rPr>
              <a:t>http://www.midomi.com/</a:t>
            </a:r>
            <a:endParaRPr lang="sk-SK" sz="2400" dirty="0">
              <a:solidFill>
                <a:srgbClr val="1F497D"/>
              </a:solidFill>
              <a:latin typeface="+mn-lt"/>
            </a:endParaRPr>
          </a:p>
          <a:p>
            <a:pPr marL="0" lvl="2" indent="271467"/>
            <a:r>
              <a:rPr lang="sk-SK" sz="2600" dirty="0">
                <a:solidFill>
                  <a:srgbClr val="1F497D"/>
                </a:solidFill>
                <a:latin typeface="+mn-lt"/>
              </a:rPr>
              <a:t>Vyhľadávanie videa:</a:t>
            </a:r>
          </a:p>
          <a:p>
            <a:pPr marL="274320" lvl="3" indent="271467"/>
            <a:r>
              <a:rPr lang="sk-SK" sz="2500" dirty="0" err="1">
                <a:solidFill>
                  <a:srgbClr val="1F497D"/>
                </a:solidFill>
                <a:latin typeface="+mn-lt"/>
              </a:rPr>
              <a:t>Google</a:t>
            </a:r>
            <a:r>
              <a:rPr lang="sk-SK" sz="2500" dirty="0">
                <a:solidFill>
                  <a:srgbClr val="1F497D"/>
                </a:solidFill>
                <a:latin typeface="+mn-lt"/>
              </a:rPr>
              <a:t> video – </a:t>
            </a:r>
            <a:r>
              <a:rPr lang="sk-SK" sz="2500" dirty="0" err="1">
                <a:solidFill>
                  <a:srgbClr val="1F497D"/>
                </a:solidFill>
                <a:latin typeface="+mn-lt"/>
                <a:hlinkClick r:id="rId5"/>
              </a:rPr>
              <a:t>www.google.com</a:t>
            </a:r>
            <a:r>
              <a:rPr lang="sk-SK" sz="2500" dirty="0">
                <a:solidFill>
                  <a:srgbClr val="1F497D"/>
                </a:solidFill>
                <a:latin typeface="+mn-lt"/>
                <a:hlinkClick r:id="rId5"/>
              </a:rPr>
              <a:t>/</a:t>
            </a:r>
            <a:r>
              <a:rPr lang="sk-SK" sz="2500" dirty="0" err="1">
                <a:solidFill>
                  <a:srgbClr val="1F497D"/>
                </a:solidFill>
                <a:latin typeface="+mn-lt"/>
                <a:hlinkClick r:id="rId5"/>
              </a:rPr>
              <a:t>videohp</a:t>
            </a:r>
            <a:endParaRPr lang="sk-SK" sz="2500" dirty="0">
              <a:solidFill>
                <a:srgbClr val="1F497D"/>
              </a:solidFill>
              <a:latin typeface="+mn-lt"/>
            </a:endParaRPr>
          </a:p>
          <a:p>
            <a:pPr marL="274320" lvl="3" indent="271467"/>
            <a:r>
              <a:rPr lang="sk-SK" sz="2500" dirty="0" err="1">
                <a:solidFill>
                  <a:srgbClr val="1F497D"/>
                </a:solidFill>
                <a:latin typeface="+mn-lt"/>
              </a:rPr>
              <a:t>YouTube</a:t>
            </a:r>
            <a:r>
              <a:rPr lang="sk-SK" sz="2500" dirty="0">
                <a:solidFill>
                  <a:srgbClr val="1F497D"/>
                </a:solidFill>
                <a:latin typeface="+mn-lt"/>
              </a:rPr>
              <a:t> – </a:t>
            </a:r>
            <a:r>
              <a:rPr lang="sk-SK" sz="2500" dirty="0" err="1">
                <a:solidFill>
                  <a:srgbClr val="1F497D"/>
                </a:solidFill>
                <a:latin typeface="+mn-lt"/>
                <a:hlinkClick r:id="rId6"/>
              </a:rPr>
              <a:t>www.youtube.com</a:t>
            </a:r>
            <a:endParaRPr lang="sk-SK" sz="2500" dirty="0">
              <a:solidFill>
                <a:srgbClr val="1F497D"/>
              </a:solidFill>
              <a:latin typeface="+mn-lt"/>
            </a:endParaRPr>
          </a:p>
          <a:p>
            <a:pPr marL="274320" lvl="3" indent="271467"/>
            <a:r>
              <a:rPr lang="sk-SK" sz="2500" dirty="0">
                <a:solidFill>
                  <a:srgbClr val="1F497D"/>
                </a:solidFill>
                <a:latin typeface="+mn-lt"/>
              </a:rPr>
              <a:t>IMDB - http://www.imdb.com/search/videos</a:t>
            </a:r>
          </a:p>
          <a:p>
            <a:pPr marL="274320" lvl="2" indent="393704"/>
            <a:endParaRPr lang="sk-SK" dirty="0">
              <a:solidFill>
                <a:srgbClr val="1F497D"/>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latin typeface="Calibri" pitchFamily="34"/>
              </a:rPr>
              <a:t>Predmetové adresáre</a:t>
            </a:r>
          </a:p>
        </p:txBody>
      </p:sp>
      <p:sp>
        <p:nvSpPr>
          <p:cNvPr id="3" name="Zástupný symbol obsahu 2"/>
          <p:cNvSpPr txBox="1">
            <a:spLocks noGrp="1"/>
          </p:cNvSpPr>
          <p:nvPr>
            <p:ph idx="1"/>
          </p:nvPr>
        </p:nvSpPr>
        <p:spPr>
          <a:xfrm>
            <a:off x="971595" y="1916829"/>
            <a:ext cx="7715195" cy="4209330"/>
          </a:xfrm>
        </p:spPr>
        <p:txBody>
          <a:bodyPr/>
          <a:lstStyle/>
          <a:p>
            <a:pPr lvl="0"/>
            <a:r>
              <a:rPr lang="sk-SK" dirty="0">
                <a:solidFill>
                  <a:srgbClr val="04617B"/>
                </a:solidFill>
                <a:latin typeface="Calibri" pitchFamily="34"/>
              </a:rPr>
              <a:t>predmetový adresár je organizovaný do predmetových kategórií, </a:t>
            </a:r>
            <a:r>
              <a:rPr lang="sk-SK" dirty="0" err="1">
                <a:solidFill>
                  <a:srgbClr val="04617B"/>
                </a:solidFill>
                <a:latin typeface="Calibri" pitchFamily="34"/>
              </a:rPr>
              <a:t>podkategórií</a:t>
            </a:r>
            <a:r>
              <a:rPr lang="sk-SK" dirty="0">
                <a:solidFill>
                  <a:srgbClr val="04617B"/>
                </a:solidFill>
                <a:latin typeface="Calibri" pitchFamily="34"/>
              </a:rPr>
              <a:t>, atď., v závislosti od typu a veľkosti adresára,</a:t>
            </a:r>
          </a:p>
          <a:p>
            <a:pPr lvl="0"/>
            <a:r>
              <a:rPr lang="sk-SK" dirty="0">
                <a:solidFill>
                  <a:srgbClr val="04617B"/>
                </a:solidFill>
                <a:latin typeface="Calibri" pitchFamily="34"/>
              </a:rPr>
              <a:t>dnes väčšina adresárov umožňuje okrem prezerania kategórií a obsahu aj vyhľadávanie informácií,</a:t>
            </a:r>
          </a:p>
          <a:p>
            <a:pPr lvl="0"/>
            <a:endParaRPr lang="sk-SK" dirty="0">
              <a:solidFill>
                <a:srgbClr val="04617B"/>
              </a:solidFill>
              <a:latin typeface="Calibri" pitchFamily="34"/>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t>Voľne dostupné EIZ</a:t>
            </a:r>
          </a:p>
        </p:txBody>
      </p:sp>
      <p:sp>
        <p:nvSpPr>
          <p:cNvPr id="3" name="Zástupný symbol obsahu 2"/>
          <p:cNvSpPr txBox="1">
            <a:spLocks noGrp="1"/>
          </p:cNvSpPr>
          <p:nvPr>
            <p:ph idx="1"/>
          </p:nvPr>
        </p:nvSpPr>
        <p:spPr>
          <a:xfrm>
            <a:off x="609603" y="1600200"/>
            <a:ext cx="7924803" cy="4114800"/>
          </a:xfrm>
        </p:spPr>
        <p:txBody>
          <a:bodyPr/>
          <a:lstStyle/>
          <a:p>
            <a:pPr marL="0" lvl="0" indent="0">
              <a:spcBef>
                <a:spcPts val="700"/>
              </a:spcBef>
              <a:buNone/>
            </a:pPr>
            <a:endParaRPr lang="sk-SK" sz="2800"/>
          </a:p>
          <a:p>
            <a:pPr marL="0" lvl="0" indent="0">
              <a:spcBef>
                <a:spcPts val="700"/>
              </a:spcBef>
              <a:buNone/>
            </a:pPr>
            <a:r>
              <a:rPr lang="sk-SK" sz="2800">
                <a:solidFill>
                  <a:srgbClr val="1F497D"/>
                </a:solidFill>
                <a:latin typeface="Calibri"/>
              </a:rPr>
              <a:t>Výhody:</a:t>
            </a:r>
          </a:p>
          <a:p>
            <a:pPr lvl="2">
              <a:spcBef>
                <a:spcPts val="700"/>
              </a:spcBef>
            </a:pPr>
            <a:r>
              <a:rPr lang="sk-SK" sz="2800">
                <a:solidFill>
                  <a:srgbClr val="1F497D"/>
                </a:solidFill>
                <a:latin typeface="Calibri"/>
              </a:rPr>
              <a:t>ľahká dostupnosť,</a:t>
            </a:r>
          </a:p>
          <a:p>
            <a:pPr lvl="2">
              <a:spcBef>
                <a:spcPts val="700"/>
              </a:spcBef>
            </a:pPr>
            <a:r>
              <a:rPr lang="sk-SK" sz="2800">
                <a:solidFill>
                  <a:srgbClr val="1F497D"/>
                </a:solidFill>
                <a:latin typeface="Calibri"/>
              </a:rPr>
              <a:t>veľké množstvo.</a:t>
            </a:r>
          </a:p>
          <a:p>
            <a:pPr marL="0" lvl="2" indent="0">
              <a:spcBef>
                <a:spcPts val="700"/>
              </a:spcBef>
              <a:buNone/>
            </a:pPr>
            <a:r>
              <a:rPr lang="sk-SK" sz="2800">
                <a:solidFill>
                  <a:srgbClr val="1F497D"/>
                </a:solidFill>
                <a:latin typeface="Calibri"/>
              </a:rPr>
              <a:t>Nevýhoda:</a:t>
            </a:r>
          </a:p>
          <a:p>
            <a:pPr marL="0" lvl="2" indent="0">
              <a:spcBef>
                <a:spcPts val="700"/>
              </a:spcBef>
              <a:buNone/>
            </a:pPr>
            <a:r>
              <a:rPr lang="sk-SK" sz="2800">
                <a:solidFill>
                  <a:srgbClr val="1F497D"/>
                </a:solidFill>
                <a:latin typeface="Calibri"/>
              </a:rPr>
              <a:t>	</a:t>
            </a:r>
            <a:r>
              <a:rPr lang="sk-SK" sz="2700">
                <a:solidFill>
                  <a:srgbClr val="1F497D"/>
                </a:solidFill>
                <a:latin typeface="Calibri"/>
              </a:rPr>
              <a:t>dôveryhodnosť???</a:t>
            </a:r>
          </a:p>
          <a:p>
            <a:pPr marL="1371600" lvl="4" indent="-457200">
              <a:spcBef>
                <a:spcPts val="700"/>
              </a:spcBef>
            </a:pPr>
            <a:endParaRPr lang="sk-SK" sz="2800">
              <a:solidFill>
                <a:srgbClr val="1F497D"/>
              </a:solidFill>
              <a:latin typeface="Calibri"/>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name="Slide68">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p>
            <a:pPr lvl="0"/>
            <a:r>
              <a:rPr lang="sk-SK" sz="2400">
                <a:hlinkClick r:id="rId2"/>
              </a:rPr>
              <a:t>www.yahoo.com</a:t>
            </a:r>
            <a:r>
              <a:rPr lang="sk-SK" sz="2400"/>
              <a:t> – Yet Another Hierarchical Officious Oracle</a:t>
            </a:r>
          </a:p>
        </p:txBody>
      </p:sp>
      <p:pic>
        <p:nvPicPr>
          <p:cNvPr id="5" name="Obrázok 4" descr="Výrez obrazovk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 y="1847088"/>
            <a:ext cx="9144000" cy="5295923"/>
          </a:xfrm>
          <a:prstGeom prst="rect">
            <a:avLst/>
          </a:prstGeom>
        </p:spPr>
      </p:pic>
      <p:sp>
        <p:nvSpPr>
          <p:cNvPr id="6" name="Zástupný objekt pre obsah 5"/>
          <p:cNvSpPr>
            <a:spLocks noGrp="1"/>
          </p:cNvSpPr>
          <p:nvPr>
            <p:ph idx="1"/>
          </p:nvPr>
        </p:nvSpPr>
        <p:spPr/>
        <p:txBody>
          <a:bodyPr/>
          <a:lstStyle/>
          <a:p>
            <a:endParaRPr lang="sk-SK"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sz="4500">
                <a:latin typeface="Calibri" pitchFamily="34"/>
              </a:rPr>
              <a:t>Použitie predmetových adresárov</a:t>
            </a:r>
          </a:p>
        </p:txBody>
      </p:sp>
      <p:sp>
        <p:nvSpPr>
          <p:cNvPr id="3" name="Zástupný symbol obsahu 2"/>
          <p:cNvSpPr txBox="1">
            <a:spLocks noGrp="1"/>
          </p:cNvSpPr>
          <p:nvPr>
            <p:ph idx="1"/>
          </p:nvPr>
        </p:nvSpPr>
        <p:spPr>
          <a:xfrm>
            <a:off x="683568" y="2204865"/>
            <a:ext cx="8003231" cy="3921294"/>
          </a:xfrm>
        </p:spPr>
        <p:txBody>
          <a:bodyPr/>
          <a:lstStyle/>
          <a:p>
            <a:pPr lvl="0"/>
            <a:r>
              <a:rPr lang="sk-SK">
                <a:solidFill>
                  <a:srgbClr val="04617B"/>
                </a:solidFill>
                <a:latin typeface="Calibri" pitchFamily="34"/>
              </a:rPr>
              <a:t>ak poznáme predmet, o ktorý sa zaujímame, a  chceme vyhľadať viacero zdrojov k tomuto predmetu,</a:t>
            </a:r>
          </a:p>
          <a:p>
            <a:pPr marL="0" lvl="0" indent="0">
              <a:buNone/>
            </a:pPr>
            <a:r>
              <a:rPr lang="sk-SK">
                <a:solidFill>
                  <a:srgbClr val="04617B"/>
                </a:solidFill>
                <a:latin typeface="Calibri" pitchFamily="34"/>
              </a:rPr>
              <a:t>používatelia, ktorí využívajú tieto systémy by mali vedieť:</a:t>
            </a:r>
          </a:p>
          <a:p>
            <a:pPr lvl="0"/>
            <a:r>
              <a:rPr lang="sk-SK">
                <a:solidFill>
                  <a:srgbClr val="04617B"/>
                </a:solidFill>
                <a:latin typeface="Calibri" pitchFamily="34"/>
              </a:rPr>
              <a:t>čo hľadajú na webe,</a:t>
            </a:r>
          </a:p>
          <a:p>
            <a:pPr lvl="0"/>
            <a:r>
              <a:rPr lang="sk-SK">
                <a:solidFill>
                  <a:srgbClr val="04617B"/>
                </a:solidFill>
                <a:latin typeface="Calibri" pitchFamily="34"/>
              </a:rPr>
              <a:t>do ktorej predmetovej kategórie patrí hľadaná informácia a či sú ochotní venovať čas na navigovanie hierarchickou štruktúrou,  </a:t>
            </a:r>
          </a:p>
          <a:p>
            <a:pPr lvl="0"/>
            <a:r>
              <a:rPr lang="sk-SK">
                <a:solidFill>
                  <a:srgbClr val="04617B"/>
                </a:solidFill>
                <a:latin typeface="Calibri" pitchFamily="34"/>
              </a:rPr>
              <a:t>nevyžadujú veľa dokumentov na výstupe,</a:t>
            </a:r>
          </a:p>
          <a:p>
            <a:pPr marL="0" lvl="0" indent="0">
              <a:buNone/>
            </a:pPr>
            <a:endParaRPr lang="sk-SK">
              <a:solidFill>
                <a:srgbClr val="04617B"/>
              </a:solidFill>
              <a:latin typeface="Calibri" pitchFamily="34"/>
            </a:endParaRPr>
          </a:p>
          <a:p>
            <a:pPr lvl="0"/>
            <a:endParaRPr lang="sk-SK">
              <a:solidFill>
                <a:srgbClr val="04617B"/>
              </a:solidFill>
            </a:endParaRPr>
          </a:p>
          <a:p>
            <a:pPr lvl="0"/>
            <a:endParaRPr lang="sk-SK">
              <a:solidFill>
                <a:srgbClr val="04617B"/>
              </a:solidFill>
              <a:latin typeface="Calibri" pitchFamily="34"/>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Nadpis 1"/>
          <p:cNvSpPr txBox="1">
            <a:spLocks noGrp="1"/>
          </p:cNvSpPr>
          <p:nvPr>
            <p:ph type="title"/>
          </p:nvPr>
        </p:nvSpPr>
        <p:spPr>
          <a:xfrm>
            <a:off x="457200" y="704088"/>
            <a:ext cx="8229600" cy="780696"/>
          </a:xfrm>
        </p:spPr>
        <p:txBody>
          <a:bodyPr anchorCtr="1"/>
          <a:lstStyle/>
          <a:p>
            <a:pPr lvl="0" algn="ctr"/>
            <a:r>
              <a:rPr lang="sk-SK" sz="4500">
                <a:latin typeface="Calibri" pitchFamily="34"/>
              </a:rPr>
              <a:t>Použitie predmetových adresárov</a:t>
            </a:r>
          </a:p>
        </p:txBody>
      </p:sp>
      <p:sp>
        <p:nvSpPr>
          <p:cNvPr id="3" name="Zástupný symbol obsahu 2"/>
          <p:cNvSpPr txBox="1">
            <a:spLocks noGrp="1"/>
          </p:cNvSpPr>
          <p:nvPr>
            <p:ph idx="1"/>
          </p:nvPr>
        </p:nvSpPr>
        <p:spPr>
          <a:xfrm>
            <a:off x="755577" y="1628802"/>
            <a:ext cx="7931222" cy="4497366"/>
          </a:xfrm>
        </p:spPr>
        <p:txBody>
          <a:bodyPr/>
          <a:lstStyle/>
          <a:p>
            <a:pPr lvl="0"/>
            <a:r>
              <a:rPr lang="sk-SK">
                <a:solidFill>
                  <a:srgbClr val="04617B"/>
                </a:solidFill>
                <a:latin typeface="Calibri" pitchFamily="34"/>
              </a:rPr>
              <a:t>ak chceme získať zoznam webových sídiel, ktoré odporúčali a anotovali experti,</a:t>
            </a:r>
          </a:p>
          <a:p>
            <a:pPr lvl="0"/>
            <a:r>
              <a:rPr lang="sk-SK">
                <a:solidFill>
                  <a:srgbClr val="04617B"/>
                </a:solidFill>
                <a:latin typeface="Calibri" pitchFamily="34"/>
              </a:rPr>
              <a:t>ak chceme získať zoznam sídiel relevantných k téme a nie početný zoznam jednotlivých stránok obsiahnutých v rámci týchto sídiel,</a:t>
            </a:r>
          </a:p>
          <a:p>
            <a:pPr lvl="0"/>
            <a:r>
              <a:rPr lang="sk-SK">
                <a:solidFill>
                  <a:srgbClr val="04617B"/>
                </a:solidFill>
                <a:latin typeface="Calibri" pitchFamily="34"/>
              </a:rPr>
              <a:t>ak sa chceme vyhnúť dokumentom s nekvalitným obsahom, ktoré často vracajú prieskumové stroje,</a:t>
            </a:r>
          </a:p>
          <a:p>
            <a:pPr lvl="0"/>
            <a:r>
              <a:rPr lang="sk-SK">
                <a:solidFill>
                  <a:srgbClr val="04617B"/>
                </a:solidFill>
                <a:latin typeface="Calibri" pitchFamily="34"/>
              </a:rPr>
              <a:t>býva pravidlom, že sú k dispozícii bezplatne a neobsahujú komerčné implikácie,</a:t>
            </a:r>
          </a:p>
          <a:p>
            <a:pPr lvl="0"/>
            <a:r>
              <a:rPr lang="sk-SK">
                <a:solidFill>
                  <a:srgbClr val="04617B"/>
                </a:solidFill>
                <a:latin typeface="Calibri" pitchFamily="34"/>
              </a:rPr>
              <a:t>často sa pre ne používa aj názov virtuálne knižnice (virtual libraries) prípadne subject gateways.</a:t>
            </a:r>
          </a:p>
          <a:p>
            <a:pPr lvl="0">
              <a:buNone/>
            </a:pPr>
            <a:endParaRPr lang="sk-SK">
              <a:solidFill>
                <a:srgbClr val="04617B"/>
              </a:solidFill>
              <a:latin typeface="Calibri" pitchFamily="34"/>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solidFill>
                  <a:srgbClr val="1F497D"/>
                </a:solidFill>
                <a:latin typeface="Calibri" pitchFamily="34"/>
              </a:rPr>
              <a:t>Ďalšie služby,</a:t>
            </a:r>
          </a:p>
        </p:txBody>
      </p:sp>
      <p:sp>
        <p:nvSpPr>
          <p:cNvPr id="3" name="Zástupný symbol obsahu 2"/>
          <p:cNvSpPr txBox="1">
            <a:spLocks noGrp="1"/>
          </p:cNvSpPr>
          <p:nvPr>
            <p:ph idx="1"/>
          </p:nvPr>
        </p:nvSpPr>
        <p:spPr>
          <a:xfrm>
            <a:off x="395532" y="1988838"/>
            <a:ext cx="8291267" cy="4137321"/>
          </a:xfrm>
        </p:spPr>
        <p:txBody>
          <a:bodyPr/>
          <a:lstStyle/>
          <a:p>
            <a:pPr lvl="0">
              <a:buNone/>
            </a:pPr>
            <a:r>
              <a:rPr lang="sk-SK">
                <a:solidFill>
                  <a:srgbClr val="04617B"/>
                </a:solidFill>
                <a:latin typeface="Calibri" pitchFamily="34"/>
              </a:rPr>
              <a:t>	ktoré využívajú princíp delenia obsahu do vopred definovaných kategórií:</a:t>
            </a:r>
          </a:p>
          <a:p>
            <a:pPr lvl="1"/>
            <a:r>
              <a:rPr lang="sk-SK">
                <a:solidFill>
                  <a:srgbClr val="04617B"/>
                </a:solidFill>
                <a:latin typeface="Calibri" pitchFamily="34"/>
              </a:rPr>
              <a:t>ČSFD – </a:t>
            </a:r>
            <a:r>
              <a:rPr lang="sk-SK">
                <a:solidFill>
                  <a:srgbClr val="04617B"/>
                </a:solidFill>
                <a:latin typeface="Calibri" pitchFamily="34"/>
                <a:hlinkClick r:id="rId3"/>
              </a:rPr>
              <a:t>www.csfd.cz</a:t>
            </a:r>
            <a:r>
              <a:rPr lang="sk-SK">
                <a:solidFill>
                  <a:srgbClr val="04617B"/>
                </a:solidFill>
                <a:latin typeface="Calibri" pitchFamily="34"/>
              </a:rPr>
              <a:t> – filmy sú zaradené do jednotlivých kategórií</a:t>
            </a:r>
          </a:p>
          <a:p>
            <a:pPr lvl="1"/>
            <a:r>
              <a:rPr lang="sk-SK">
                <a:solidFill>
                  <a:srgbClr val="04617B"/>
                </a:solidFill>
                <a:latin typeface="Calibri" pitchFamily="34"/>
              </a:rPr>
              <a:t>Heuréka – ww.heureka.sk – špecializovaný vyhľadávač pre rôzny tovar</a:t>
            </a:r>
          </a:p>
          <a:p>
            <a:pPr lvl="1"/>
            <a:r>
              <a:rPr lang="sk-SK">
                <a:solidFill>
                  <a:srgbClr val="04617B"/>
                </a:solidFill>
                <a:latin typeface="Calibri" pitchFamily="34"/>
              </a:rPr>
              <a:t>Databáze knih – www.databazeknih.cz</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latin typeface="Calibri" pitchFamily="34"/>
              </a:rPr>
              <a:t>Metaprieskumové stroje</a:t>
            </a:r>
          </a:p>
        </p:txBody>
      </p:sp>
      <p:sp>
        <p:nvSpPr>
          <p:cNvPr id="3" name="Zástupný symbol obsahu 2"/>
          <p:cNvSpPr txBox="1">
            <a:spLocks noGrp="1"/>
          </p:cNvSpPr>
          <p:nvPr>
            <p:ph idx="1"/>
          </p:nvPr>
        </p:nvSpPr>
        <p:spPr>
          <a:xfrm>
            <a:off x="755577" y="1988838"/>
            <a:ext cx="7931222" cy="4137330"/>
          </a:xfrm>
        </p:spPr>
        <p:txBody>
          <a:bodyPr/>
          <a:lstStyle/>
          <a:p>
            <a:pPr lvl="0">
              <a:buNone/>
            </a:pPr>
            <a:r>
              <a:rPr lang="sk-SK">
                <a:solidFill>
                  <a:srgbClr val="04617B"/>
                </a:solidFill>
                <a:latin typeface="Calibri" pitchFamily="34"/>
              </a:rPr>
              <a:t>alebo paralelné vyhľadávacie nástroje:</a:t>
            </a:r>
          </a:p>
          <a:p>
            <a:pPr lvl="0"/>
            <a:r>
              <a:rPr lang="sk-SK">
                <a:solidFill>
                  <a:srgbClr val="04617B"/>
                </a:solidFill>
                <a:latin typeface="Calibri" pitchFamily="34"/>
              </a:rPr>
              <a:t>predstavujú nadstavbu tradičných prieskumových strojov,</a:t>
            </a:r>
          </a:p>
          <a:p>
            <a:pPr lvl="0"/>
            <a:r>
              <a:rPr lang="sk-SK">
                <a:solidFill>
                  <a:srgbClr val="04617B"/>
                </a:solidFill>
                <a:latin typeface="Calibri" pitchFamily="34"/>
              </a:rPr>
              <a:t>umožňujú súčasné vyhľadávanie vo viac ako jednom prieskumovom stroji alebo adresári,</a:t>
            </a:r>
          </a:p>
          <a:p>
            <a:pPr lvl="0"/>
            <a:r>
              <a:rPr lang="sk-SK">
                <a:solidFill>
                  <a:srgbClr val="04617B"/>
                </a:solidFill>
                <a:latin typeface="Calibri" pitchFamily="34"/>
              </a:rPr>
              <a:t>základná úloha – umožniť vyhľadávanie v databázach viacerých prieskumových strojov súčasne a zároveň kombinovať výsledky vyhľadávania v rôznych prieskumových strojoch pri odstránení multiplicítných výsledkov,</a:t>
            </a:r>
          </a:p>
          <a:p>
            <a:pPr lvl="0">
              <a:buNone/>
            </a:pPr>
            <a:r>
              <a:rPr lang="sk-SK">
                <a:solidFill>
                  <a:srgbClr val="04617B"/>
                </a:solidFill>
                <a:latin typeface="Calibri" pitchFamily="34"/>
              </a:rPr>
              <a:t> </a:t>
            </a:r>
            <a:r>
              <a:rPr lang="sk-SK">
                <a:solidFill>
                  <a:srgbClr val="FFFFFF"/>
                </a:solidFill>
                <a:latin typeface="Calibri" pitchFamily="34"/>
              </a:rPr>
              <a:t>sídla.</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pic>
        <p:nvPicPr>
          <p:cNvPr id="4" name="Zástupný symbol obsahu 3" descr="Meta-search-engine-architecture.png"/>
          <p:cNvPicPr>
            <a:picLocks noGrp="1" noChangeAspect="1"/>
          </p:cNvPicPr>
          <p:nvPr>
            <p:ph idx="1"/>
          </p:nvPr>
        </p:nvPicPr>
        <p:blipFill>
          <a:blip r:embed="rId2" cstate="print"/>
          <a:stretch>
            <a:fillRect/>
          </a:stretch>
        </p:blipFill>
        <p:spPr>
          <a:xfrm>
            <a:off x="755576" y="2099868"/>
            <a:ext cx="7776864" cy="4136630"/>
          </a:xfr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Zástupný symbol obsahu 2"/>
          <p:cNvSpPr txBox="1">
            <a:spLocks noGrp="1"/>
          </p:cNvSpPr>
          <p:nvPr>
            <p:ph idx="1"/>
          </p:nvPr>
        </p:nvSpPr>
        <p:spPr>
          <a:xfrm>
            <a:off x="755577" y="1484784"/>
            <a:ext cx="7931222" cy="3672404"/>
          </a:xfrm>
        </p:spPr>
        <p:txBody>
          <a:bodyPr/>
          <a:lstStyle/>
          <a:p>
            <a:pPr marL="0" lvl="0" indent="0">
              <a:buNone/>
            </a:pPr>
            <a:r>
              <a:rPr lang="sk-SK">
                <a:solidFill>
                  <a:srgbClr val="FFFFFF"/>
                </a:solidFill>
                <a:latin typeface="Calibri" pitchFamily="34"/>
              </a:rPr>
              <a:t>   duplicitných záznamov,</a:t>
            </a:r>
          </a:p>
          <a:p>
            <a:pPr lvl="0"/>
            <a:r>
              <a:rPr lang="sk-SK">
                <a:solidFill>
                  <a:srgbClr val="04617B"/>
                </a:solidFill>
                <a:latin typeface="Calibri" pitchFamily="34"/>
              </a:rPr>
              <a:t>výhodou je jednotné používateľské rozhranie,</a:t>
            </a:r>
          </a:p>
          <a:p>
            <a:pPr lvl="0"/>
            <a:r>
              <a:rPr lang="sk-SK">
                <a:solidFill>
                  <a:srgbClr val="04617B"/>
                </a:solidFill>
                <a:latin typeface="Calibri" pitchFamily="34"/>
              </a:rPr>
              <a:t>rešeršnú požiadavku naformulujeme iba raz,</a:t>
            </a:r>
          </a:p>
          <a:p>
            <a:pPr lvl="0"/>
            <a:r>
              <a:rPr lang="sk-SK">
                <a:solidFill>
                  <a:srgbClr val="04617B"/>
                </a:solidFill>
                <a:latin typeface="Calibri" pitchFamily="34"/>
              </a:rPr>
              <a:t>výsledkom vyhľadávania je integrovaný zoznam výsledkov, v mnohých prípadoch s vynechanými duplikátmi/multiplikátmi.</a:t>
            </a:r>
          </a:p>
          <a:p>
            <a:pPr lvl="0"/>
            <a:endParaRPr lang="sk-SK">
              <a:solidFill>
                <a:srgbClr val="04617B"/>
              </a:solidFill>
              <a:latin typeface="Calibri" pitchFamily="34"/>
            </a:endParaRPr>
          </a:p>
          <a:p>
            <a:pPr marL="0" lvl="0" indent="0">
              <a:buNone/>
            </a:pPr>
            <a:endParaRPr lang="sk-SK">
              <a:solidFill>
                <a:srgbClr val="04617B"/>
              </a:solidFill>
              <a:latin typeface="Calibri" pitchFamily="34"/>
            </a:endParaRPr>
          </a:p>
          <a:p>
            <a:pPr lvl="0"/>
            <a:endParaRPr lang="sk-SK">
              <a:solidFill>
                <a:srgbClr val="04617B"/>
              </a:solidFill>
              <a:latin typeface="Calibri" pitchFamily="34"/>
            </a:endParaRPr>
          </a:p>
          <a:p>
            <a:pPr lvl="0"/>
            <a:endParaRPr lang="sk-SK">
              <a:solidFill>
                <a:srgbClr val="04617B"/>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sz="4500"/>
              <a:t>Nevýhody metaprieskumových strojov</a:t>
            </a:r>
          </a:p>
        </p:txBody>
      </p:sp>
      <p:sp>
        <p:nvSpPr>
          <p:cNvPr id="3" name="Zástupný symbol obsahu 2"/>
          <p:cNvSpPr txBox="1">
            <a:spLocks noGrp="1"/>
          </p:cNvSpPr>
          <p:nvPr>
            <p:ph idx="1"/>
          </p:nvPr>
        </p:nvSpPr>
        <p:spPr>
          <a:xfrm>
            <a:off x="467541" y="2204865"/>
            <a:ext cx="8219258" cy="3921294"/>
          </a:xfrm>
        </p:spPr>
        <p:txBody>
          <a:bodyPr/>
          <a:lstStyle/>
          <a:p>
            <a:pPr lvl="0"/>
            <a:r>
              <a:rPr lang="sk-SK" dirty="0">
                <a:solidFill>
                  <a:srgbClr val="04617B"/>
                </a:solidFill>
                <a:latin typeface="Calibri" pitchFamily="34"/>
              </a:rPr>
              <a:t>limitujú počet záznamov z prieskumového stroja,</a:t>
            </a:r>
          </a:p>
          <a:p>
            <a:pPr lvl="0"/>
            <a:r>
              <a:rPr lang="sk-SK" dirty="0">
                <a:solidFill>
                  <a:srgbClr val="04617B"/>
                </a:solidFill>
                <a:latin typeface="Calibri" pitchFamily="34"/>
              </a:rPr>
              <a:t>nevyužívajú všetky sofistikované možnosti pri formulovaní vyhľadávania ,</a:t>
            </a:r>
          </a:p>
          <a:p>
            <a:pPr lvl="0"/>
            <a:r>
              <a:rPr lang="sk-SK" dirty="0">
                <a:solidFill>
                  <a:srgbClr val="04617B"/>
                </a:solidFill>
                <a:latin typeface="Calibri" pitchFamily="34"/>
              </a:rPr>
              <a:t>vo väčšine prípadov využívajú maximálne dva alebo tri z piatich najväčších prieskumových strojov.</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endParaRPr lang="sk-SK" dirty="0">
              <a:solidFill>
                <a:srgbClr val="1F497D"/>
              </a:solidFill>
            </a:endParaRPr>
          </a:p>
        </p:txBody>
      </p:sp>
      <p:sp>
        <p:nvSpPr>
          <p:cNvPr id="3" name="Zástupný symbol obsahu 1"/>
          <p:cNvSpPr txBox="1">
            <a:spLocks noGrp="1"/>
          </p:cNvSpPr>
          <p:nvPr>
            <p:ph idx="1"/>
          </p:nvPr>
        </p:nvSpPr>
        <p:spPr/>
        <p:txBody>
          <a:bodyPr anchorCtr="1"/>
          <a:lstStyle/>
          <a:p>
            <a:pPr marL="0" lvl="0" indent="0" algn="ctr">
              <a:buNone/>
            </a:pPr>
            <a:r>
              <a:rPr lang="sk-SK" dirty="0">
                <a:solidFill>
                  <a:srgbClr val="1F497D"/>
                </a:solidFill>
                <a:latin typeface="Calibri"/>
                <a:hlinkClick r:id="rId2"/>
              </a:rPr>
              <a:t>http://www.metacrawler.com/</a:t>
            </a:r>
          </a:p>
          <a:p>
            <a:pPr marL="0" lvl="0" indent="0" algn="ctr">
              <a:buNone/>
            </a:pPr>
            <a:r>
              <a:rPr lang="sk-SK" dirty="0">
                <a:solidFill>
                  <a:srgbClr val="1F497D"/>
                </a:solidFill>
                <a:latin typeface="Calibri"/>
                <a:hlinkClick r:id="rId2"/>
              </a:rPr>
              <a:t>http://www.dogpile.com/</a:t>
            </a:r>
            <a:endParaRPr lang="sk-SK" dirty="0">
              <a:solidFill>
                <a:srgbClr val="1F497D"/>
              </a:solidFill>
              <a:latin typeface="Calibri"/>
            </a:endParaRPr>
          </a:p>
          <a:p>
            <a:pPr marL="0" lvl="0" indent="0" algn="ctr">
              <a:buNone/>
            </a:pPr>
            <a:r>
              <a:rPr lang="sk-SK" dirty="0">
                <a:solidFill>
                  <a:srgbClr val="1F497D"/>
                </a:solidFill>
                <a:latin typeface="Calibri"/>
                <a:hlinkClick r:id="rId3"/>
              </a:rPr>
              <a:t>https://www.search.com/</a:t>
            </a:r>
            <a:endParaRPr lang="sk-SK" dirty="0">
              <a:solidFill>
                <a:srgbClr val="1F497D"/>
              </a:solidFill>
              <a:latin typeface="Calibri"/>
            </a:endParaRPr>
          </a:p>
          <a:p>
            <a:pPr marL="0" lvl="0" indent="0" algn="ctr">
              <a:buNone/>
            </a:pPr>
            <a:r>
              <a:rPr lang="sk-SK" dirty="0">
                <a:solidFill>
                  <a:srgbClr val="1F497D"/>
                </a:solidFill>
                <a:latin typeface="Calibri"/>
                <a:hlinkClick r:id="rId4"/>
              </a:rPr>
              <a:t>https://www.info.com</a:t>
            </a:r>
            <a:endParaRPr lang="sk-SK" dirty="0">
              <a:solidFill>
                <a:srgbClr val="1F497D"/>
              </a:solidFill>
              <a:latin typeface="Calibri"/>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name="Slide73">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t>Sociálne siete ako zdroj informácií</a:t>
            </a:r>
          </a:p>
        </p:txBody>
      </p:sp>
      <p:pic>
        <p:nvPicPr>
          <p:cNvPr id="3" name="Zástupný symbol obsahu 3" descr="socialnet.jpg"/>
          <p:cNvPicPr>
            <a:picLocks noGrp="1" noChangeAspect="1"/>
          </p:cNvPicPr>
          <p:nvPr>
            <p:ph idx="1"/>
          </p:nvPr>
        </p:nvPicPr>
        <p:blipFill>
          <a:blip r:embed="rId2" cstate="print"/>
          <a:stretch>
            <a:fillRect/>
          </a:stretch>
        </p:blipFill>
        <p:spPr>
          <a:xfrm>
            <a:off x="1209678" y="2624931"/>
            <a:ext cx="6724653" cy="3009903"/>
          </a:xfr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Nadpis 1"/>
          <p:cNvSpPr txBox="1">
            <a:spLocks noGrp="1"/>
          </p:cNvSpPr>
          <p:nvPr>
            <p:ph type="title"/>
          </p:nvPr>
        </p:nvSpPr>
        <p:spPr>
          <a:xfrm>
            <a:off x="457200" y="704088"/>
            <a:ext cx="8229600" cy="852705"/>
          </a:xfrm>
        </p:spPr>
        <p:txBody>
          <a:bodyPr anchorCtr="1"/>
          <a:lstStyle/>
          <a:p>
            <a:pPr lvl="0" algn="ctr"/>
            <a:r>
              <a:rPr lang="sk-SK"/>
              <a:t>Otvorený prístup</a:t>
            </a:r>
          </a:p>
        </p:txBody>
      </p:sp>
      <p:sp>
        <p:nvSpPr>
          <p:cNvPr id="3" name="Zástupný symbol obsahu 2"/>
          <p:cNvSpPr txBox="1">
            <a:spLocks noGrp="1"/>
          </p:cNvSpPr>
          <p:nvPr>
            <p:ph idx="1"/>
          </p:nvPr>
        </p:nvSpPr>
        <p:spPr>
          <a:xfrm>
            <a:off x="609603" y="1600200"/>
            <a:ext cx="7924803" cy="4114800"/>
          </a:xfrm>
        </p:spPr>
        <p:txBody>
          <a:bodyPr/>
          <a:lstStyle/>
          <a:p>
            <a:pPr lvl="0"/>
            <a:endParaRPr lang="sk-SK" dirty="0"/>
          </a:p>
          <a:p>
            <a:pPr lvl="0">
              <a:spcBef>
                <a:spcPts val="700"/>
              </a:spcBef>
            </a:pPr>
            <a:r>
              <a:rPr lang="sk-SK" sz="2800" b="1" dirty="0" err="1">
                <a:solidFill>
                  <a:srgbClr val="1F497D"/>
                </a:solidFill>
                <a:latin typeface="Calibri"/>
              </a:rPr>
              <a:t>Open</a:t>
            </a:r>
            <a:r>
              <a:rPr lang="sk-SK" sz="2800" b="1" dirty="0">
                <a:solidFill>
                  <a:srgbClr val="1F497D"/>
                </a:solidFill>
                <a:latin typeface="Calibri"/>
              </a:rPr>
              <a:t> Access, </a:t>
            </a:r>
            <a:r>
              <a:rPr lang="sk-SK" sz="2800" dirty="0">
                <a:solidFill>
                  <a:srgbClr val="1F497D"/>
                </a:solidFill>
                <a:latin typeface="Calibri"/>
              </a:rPr>
              <a:t>OA – iniciatíva, ktorej cieľom je otvorený, „bezplatný“ prístup k odbornej literatúre na internete pre všetkých používateľov,</a:t>
            </a:r>
          </a:p>
          <a:p>
            <a:pPr lvl="0">
              <a:spcBef>
                <a:spcPts val="700"/>
              </a:spcBef>
            </a:pPr>
            <a:r>
              <a:rPr lang="sk-SK" sz="2800" dirty="0">
                <a:solidFill>
                  <a:srgbClr val="1F497D"/>
                </a:solidFill>
                <a:latin typeface="Calibri"/>
              </a:rPr>
              <a:t>nový model publikovania odbornej a vedeckej literatúry</a:t>
            </a:r>
          </a:p>
          <a:p>
            <a:pPr marL="0" lvl="0" indent="0">
              <a:buNone/>
            </a:pPr>
            <a:r>
              <a:rPr lang="sk-SK" dirty="0">
                <a:solidFill>
                  <a:srgbClr val="1F497D"/>
                </a:solidFill>
              </a:rPr>
              <a:t>	</a:t>
            </a:r>
          </a:p>
          <a:p>
            <a:pPr lvl="0"/>
            <a:endParaRPr lang="sk-SK" dirty="0">
              <a:solidFill>
                <a:srgbClr val="1F497D"/>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name="Slide74">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p>
            <a:endParaRPr lang="sk-SK"/>
          </a:p>
        </p:txBody>
      </p:sp>
      <p:pic>
        <p:nvPicPr>
          <p:cNvPr id="3" name="Zástupný symbol obsahu 3" descr="world-map-of-social-networks.jpg"/>
          <p:cNvPicPr>
            <a:picLocks noGrp="1" noChangeAspect="1"/>
          </p:cNvPicPr>
          <p:nvPr>
            <p:ph idx="1"/>
          </p:nvPr>
        </p:nvPicPr>
        <p:blipFill>
          <a:blip r:embed="rId2" cstate="print"/>
          <a:stretch>
            <a:fillRect/>
          </a:stretch>
        </p:blipFill>
        <p:spPr>
          <a:xfrm>
            <a:off x="0" y="0"/>
            <a:ext cx="9144000" cy="6650660"/>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name="Slide75">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t>Profesijné a vedecké</a:t>
            </a:r>
          </a:p>
        </p:txBody>
      </p:sp>
      <p:sp>
        <p:nvSpPr>
          <p:cNvPr id="3" name="Zástupný symbol obsahu 2"/>
          <p:cNvSpPr txBox="1">
            <a:spLocks noGrp="1"/>
          </p:cNvSpPr>
          <p:nvPr>
            <p:ph idx="1"/>
          </p:nvPr>
        </p:nvSpPr>
        <p:spPr/>
        <p:txBody>
          <a:bodyPr/>
          <a:lstStyle/>
          <a:p>
            <a:pPr lvl="0"/>
            <a:r>
              <a:rPr lang="sk-SK" dirty="0" err="1">
                <a:solidFill>
                  <a:srgbClr val="1F497D"/>
                </a:solidFill>
                <a:latin typeface="Calibri"/>
              </a:rPr>
              <a:t>Linkedin</a:t>
            </a:r>
            <a:r>
              <a:rPr lang="sk-SK" dirty="0">
                <a:solidFill>
                  <a:srgbClr val="1F497D"/>
                </a:solidFill>
                <a:latin typeface="Calibri"/>
              </a:rPr>
              <a:t> - https://www.linkedin.com/</a:t>
            </a:r>
          </a:p>
          <a:p>
            <a:pPr lvl="1"/>
            <a:r>
              <a:rPr lang="sk-SK" dirty="0">
                <a:solidFill>
                  <a:srgbClr val="1F497D"/>
                </a:solidFill>
                <a:latin typeface="Calibri"/>
              </a:rPr>
              <a:t>Skupiny – diskusia, odkazy...</a:t>
            </a:r>
          </a:p>
          <a:p>
            <a:pPr marL="0" lvl="1" indent="271467"/>
            <a:r>
              <a:rPr lang="sk-SK" sz="2600" dirty="0" err="1">
                <a:solidFill>
                  <a:schemeClr val="tx2"/>
                </a:solidFill>
                <a:latin typeface="Calibri"/>
              </a:rPr>
              <a:t>Academia</a:t>
            </a:r>
            <a:r>
              <a:rPr lang="sk-SK" dirty="0">
                <a:solidFill>
                  <a:schemeClr val="tx2"/>
                </a:solidFill>
                <a:latin typeface="Calibri"/>
              </a:rPr>
              <a:t> - </a:t>
            </a:r>
            <a:r>
              <a:rPr lang="sk-SK" dirty="0">
                <a:solidFill>
                  <a:schemeClr val="tx2"/>
                </a:solidFill>
                <a:latin typeface="Calibri"/>
                <a:hlinkClick r:id="rId3"/>
              </a:rPr>
              <a:t>https://www.academia.edu/</a:t>
            </a:r>
            <a:endParaRPr lang="sk-SK" dirty="0">
              <a:solidFill>
                <a:schemeClr val="tx2"/>
              </a:solidFill>
              <a:latin typeface="Calibri"/>
            </a:endParaRPr>
          </a:p>
          <a:p>
            <a:pPr marL="0" lvl="1" indent="271467"/>
            <a:r>
              <a:rPr lang="sk-SK" sz="2800" dirty="0" err="1">
                <a:solidFill>
                  <a:srgbClr val="1F497D"/>
                </a:solidFill>
                <a:latin typeface="Calibri"/>
              </a:rPr>
              <a:t>ResearchGate</a:t>
            </a:r>
            <a:r>
              <a:rPr lang="sk-SK" sz="2800" dirty="0">
                <a:solidFill>
                  <a:srgbClr val="1F497D"/>
                </a:solidFill>
                <a:latin typeface="Calibri"/>
              </a:rPr>
              <a:t> - </a:t>
            </a:r>
            <a:r>
              <a:rPr lang="sk-SK" sz="2800" dirty="0">
                <a:solidFill>
                  <a:srgbClr val="1F497D"/>
                </a:solidFill>
                <a:latin typeface="Calibri"/>
                <a:hlinkClick r:id="rId4"/>
              </a:rPr>
              <a:t>http://www.researchgate.net/</a:t>
            </a:r>
            <a:endParaRPr lang="sk-SK" sz="2800" dirty="0">
              <a:solidFill>
                <a:srgbClr val="1F497D"/>
              </a:solidFill>
              <a:latin typeface="Calibri"/>
            </a:endParaRPr>
          </a:p>
          <a:p>
            <a:pPr marL="0" lvl="1" indent="271467"/>
            <a:r>
              <a:rPr lang="sk-SK" sz="2800" dirty="0" err="1">
                <a:solidFill>
                  <a:srgbClr val="1F497D"/>
                </a:solidFill>
                <a:latin typeface="Calibri"/>
              </a:rPr>
              <a:t>Mendeley</a:t>
            </a:r>
            <a:r>
              <a:rPr lang="sk-SK" sz="2800" dirty="0">
                <a:solidFill>
                  <a:srgbClr val="1F497D"/>
                </a:solidFill>
                <a:latin typeface="Calibri"/>
              </a:rPr>
              <a:t> - </a:t>
            </a:r>
            <a:r>
              <a:rPr lang="sk-SK" sz="2800" dirty="0">
                <a:solidFill>
                  <a:srgbClr val="1F497D"/>
                </a:solidFill>
                <a:latin typeface="Calibri"/>
                <a:hlinkClick r:id="rId5"/>
              </a:rPr>
              <a:t>https://www.mendeley.com/</a:t>
            </a:r>
            <a:endParaRPr lang="sk-SK" sz="2800" dirty="0">
              <a:solidFill>
                <a:srgbClr val="1F497D"/>
              </a:solidFill>
              <a:latin typeface="Calibri"/>
            </a:endParaRPr>
          </a:p>
          <a:p>
            <a:pPr marL="0" lvl="1" indent="271467">
              <a:buNone/>
            </a:pPr>
            <a:endParaRPr lang="sk-SK" sz="2800" dirty="0">
              <a:solidFill>
                <a:srgbClr val="1F497D"/>
              </a:solidFill>
              <a:latin typeface="Calibri"/>
            </a:endParaRPr>
          </a:p>
          <a:p>
            <a:pPr marL="0" lvl="1" indent="0">
              <a:buNone/>
            </a:pPr>
            <a:r>
              <a:rPr lang="sk-SK" sz="2800" dirty="0">
                <a:solidFill>
                  <a:srgbClr val="1F497D"/>
                </a:solidFill>
                <a:latin typeface="Calibri"/>
              </a:rPr>
              <a:t>Viac </a:t>
            </a:r>
            <a:r>
              <a:rPr lang="sk-SK" sz="2800" dirty="0" err="1">
                <a:solidFill>
                  <a:srgbClr val="1F497D"/>
                </a:solidFill>
                <a:latin typeface="Calibri"/>
              </a:rPr>
              <a:t>info</a:t>
            </a:r>
            <a:r>
              <a:rPr lang="sk-SK" sz="2800" dirty="0">
                <a:solidFill>
                  <a:srgbClr val="1F497D"/>
                </a:solidFill>
                <a:latin typeface="Calibri"/>
              </a:rPr>
              <a:t> </a:t>
            </a:r>
            <a:r>
              <a:rPr lang="sk-SK" sz="2800" dirty="0">
                <a:solidFill>
                  <a:srgbClr val="1F497D"/>
                </a:solidFill>
                <a:latin typeface="Calibri"/>
                <a:hlinkClick r:id="rId6"/>
              </a:rPr>
              <a:t>http://www.nature.com/news/online-collaboration-scientists-and-the-social-network-1.15711</a:t>
            </a:r>
            <a:endParaRPr lang="sk-SK" sz="2800" dirty="0">
              <a:solidFill>
                <a:srgbClr val="1F497D"/>
              </a:solidFill>
              <a:latin typeface="Calibri"/>
            </a:endParaRPr>
          </a:p>
          <a:p>
            <a:pPr marL="0" lvl="1" indent="0">
              <a:buNone/>
            </a:pPr>
            <a:endParaRPr lang="sk-SK" sz="2800" dirty="0">
              <a:solidFill>
                <a:srgbClr val="1F497D"/>
              </a:solidFill>
              <a:latin typeface="Calibri"/>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name="Slide76">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p>
            <a:endParaRPr lang="sk-SK"/>
          </a:p>
        </p:txBody>
      </p:sp>
      <p:pic>
        <p:nvPicPr>
          <p:cNvPr id="3" name="Zástupný symbol obsahu 3" descr="nature-remarkable-reach.png"/>
          <p:cNvPicPr>
            <a:picLocks noGrp="1" noChangeAspect="1"/>
          </p:cNvPicPr>
          <p:nvPr>
            <p:ph idx="1"/>
          </p:nvPr>
        </p:nvPicPr>
        <p:blipFill>
          <a:blip r:embed="rId2" cstate="print"/>
          <a:stretch>
            <a:fillRect/>
          </a:stretch>
        </p:blipFill>
        <p:spPr>
          <a:xfrm>
            <a:off x="-38315" y="-489101"/>
            <a:ext cx="9544726" cy="8841150"/>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t>Neviditeľný web</a:t>
            </a:r>
          </a:p>
        </p:txBody>
      </p:sp>
      <p:sp>
        <p:nvSpPr>
          <p:cNvPr id="3" name="Zástupný symbol obsahu 2"/>
          <p:cNvSpPr txBox="1">
            <a:spLocks noGrp="1"/>
          </p:cNvSpPr>
          <p:nvPr>
            <p:ph idx="1"/>
          </p:nvPr>
        </p:nvSpPr>
        <p:spPr>
          <a:xfrm>
            <a:off x="755577" y="2132856"/>
            <a:ext cx="8002636" cy="4021906"/>
          </a:xfrm>
        </p:spPr>
        <p:txBody>
          <a:bodyPr/>
          <a:lstStyle/>
          <a:p>
            <a:pPr marL="0" lvl="0" indent="0">
              <a:buNone/>
            </a:pPr>
            <a:r>
              <a:rPr lang="sk-SK" dirty="0">
                <a:solidFill>
                  <a:srgbClr val="04617B"/>
                </a:solidFill>
                <a:latin typeface="Calibri" pitchFamily="34"/>
              </a:rPr>
              <a:t>v odbornej literatúre je už ustálený termín neviditeľný web, ktorý sa objavuje približne okolo roku 1996, kedy Frank </a:t>
            </a:r>
            <a:r>
              <a:rPr lang="sk-SK" dirty="0" err="1">
                <a:solidFill>
                  <a:srgbClr val="04617B"/>
                </a:solidFill>
                <a:latin typeface="Calibri" pitchFamily="34"/>
              </a:rPr>
              <a:t>Garcia</a:t>
            </a:r>
            <a:r>
              <a:rPr lang="sk-SK" dirty="0">
                <a:solidFill>
                  <a:srgbClr val="04617B"/>
                </a:solidFill>
                <a:latin typeface="Calibri" pitchFamily="34"/>
              </a:rPr>
              <a:t> napísal nasledovné:</a:t>
            </a:r>
          </a:p>
          <a:p>
            <a:pPr marL="0" lvl="0" indent="0">
              <a:buNone/>
            </a:pPr>
            <a:endParaRPr lang="sk-SK" dirty="0">
              <a:solidFill>
                <a:srgbClr val="04617B"/>
              </a:solidFill>
              <a:latin typeface="Calibri" pitchFamily="34"/>
            </a:endParaRPr>
          </a:p>
          <a:p>
            <a:pPr marL="0" lvl="0" indent="0" algn="ctr">
              <a:buNone/>
            </a:pPr>
            <a:r>
              <a:rPr lang="sk-SK" dirty="0">
                <a:solidFill>
                  <a:srgbClr val="04617B"/>
                </a:solidFill>
                <a:latin typeface="Calibri" pitchFamily="34"/>
              </a:rPr>
              <a:t>„Bude to sídlo, ktoré je celkom rozumne </a:t>
            </a:r>
            <a:r>
              <a:rPr lang="sk-SK" dirty="0" err="1">
                <a:solidFill>
                  <a:srgbClr val="04617B"/>
                </a:solidFill>
                <a:latin typeface="Calibri" pitchFamily="34"/>
              </a:rPr>
              <a:t>nadizajnované</a:t>
            </a:r>
            <a:r>
              <a:rPr lang="sk-SK" dirty="0">
                <a:solidFill>
                  <a:srgbClr val="04617B"/>
                </a:solidFill>
                <a:latin typeface="Calibri" pitchFamily="34"/>
              </a:rPr>
              <a:t>, ale nikto ho nezaregistroval do indexu vyhľadávacích nástrojov. Takže ho nikto nenájde! Ste skrytí! A to volám neviditeľný web.“ </a:t>
            </a:r>
          </a:p>
          <a:p>
            <a:pPr marL="0" lvl="0" indent="0" algn="r">
              <a:buNone/>
            </a:pPr>
            <a:r>
              <a:rPr lang="sk-SK" dirty="0">
                <a:solidFill>
                  <a:srgbClr val="04617B"/>
                </a:solidFill>
                <a:latin typeface="Calibri" pitchFamily="34"/>
              </a:rPr>
              <a:t>(</a:t>
            </a:r>
            <a:r>
              <a:rPr lang="sk-SK" dirty="0" err="1">
                <a:solidFill>
                  <a:srgbClr val="04617B"/>
                </a:solidFill>
                <a:latin typeface="Calibri" pitchFamily="34"/>
              </a:rPr>
              <a:t>Bergman</a:t>
            </a:r>
            <a:r>
              <a:rPr lang="sk-SK" dirty="0">
                <a:solidFill>
                  <a:srgbClr val="04617B"/>
                </a:solidFill>
                <a:latin typeface="Calibri" pitchFamily="34"/>
              </a:rPr>
              <a:t>, 2001).</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pic>
        <p:nvPicPr>
          <p:cNvPr id="4" name="Zástupný symbol obsahu 3" descr="darkweb.png"/>
          <p:cNvPicPr>
            <a:picLocks noGrp="1" noChangeAspect="1"/>
          </p:cNvPicPr>
          <p:nvPr>
            <p:ph idx="1"/>
          </p:nvPr>
        </p:nvPicPr>
        <p:blipFill>
          <a:blip r:embed="rId2" cstate="print"/>
          <a:stretch>
            <a:fillRect/>
          </a:stretch>
        </p:blipFill>
        <p:spPr>
          <a:xfrm>
            <a:off x="323528" y="0"/>
            <a:ext cx="8363272" cy="7008487"/>
          </a:xfr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name="Slide72">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p>
            <a:endParaRPr lang="sk-SK"/>
          </a:p>
        </p:txBody>
      </p:sp>
      <p:sp>
        <p:nvSpPr>
          <p:cNvPr id="3" name="Zástupný symbol obsahu 2"/>
          <p:cNvSpPr txBox="1">
            <a:spLocks noGrp="1"/>
          </p:cNvSpPr>
          <p:nvPr>
            <p:ph idx="1"/>
          </p:nvPr>
        </p:nvSpPr>
        <p:spPr/>
        <p:txBody>
          <a:bodyPr/>
          <a:lstStyle/>
          <a:p>
            <a:pPr lvl="0"/>
            <a:r>
              <a:rPr lang="sk-SK" dirty="0">
                <a:solidFill>
                  <a:srgbClr val="1F497D"/>
                </a:solidFill>
                <a:latin typeface="Calibri"/>
              </a:rPr>
              <a:t>4% cca 8 bil. stránok – povrchový (</a:t>
            </a:r>
            <a:r>
              <a:rPr lang="sk-SK" dirty="0" err="1">
                <a:solidFill>
                  <a:srgbClr val="1F497D"/>
                </a:solidFill>
                <a:latin typeface="Calibri"/>
              </a:rPr>
              <a:t>surface</a:t>
            </a:r>
            <a:r>
              <a:rPr lang="sk-SK" dirty="0">
                <a:solidFill>
                  <a:srgbClr val="1F497D"/>
                </a:solidFill>
                <a:latin typeface="Calibri"/>
              </a:rPr>
              <a:t>) web (2015)</a:t>
            </a:r>
          </a:p>
          <a:p>
            <a:pPr lvl="0"/>
            <a:r>
              <a:rPr lang="sk-SK" dirty="0">
                <a:solidFill>
                  <a:srgbClr val="1F497D"/>
                </a:solidFill>
                <a:latin typeface="Calibri"/>
              </a:rPr>
              <a:t>96% - neviditeľný  (</a:t>
            </a:r>
            <a:r>
              <a:rPr lang="sk-SK" dirty="0" err="1">
                <a:solidFill>
                  <a:srgbClr val="1F497D"/>
                </a:solidFill>
                <a:latin typeface="Calibri"/>
              </a:rPr>
              <a:t>invisible</a:t>
            </a:r>
            <a:r>
              <a:rPr lang="sk-SK" dirty="0">
                <a:solidFill>
                  <a:srgbClr val="1F497D"/>
                </a:solidFill>
                <a:latin typeface="Calibri"/>
              </a:rPr>
              <a:t>, </a:t>
            </a:r>
            <a:r>
              <a:rPr lang="sk-SK" dirty="0" err="1">
                <a:solidFill>
                  <a:srgbClr val="1F497D"/>
                </a:solidFill>
                <a:latin typeface="Calibri"/>
              </a:rPr>
              <a:t>deep</a:t>
            </a:r>
            <a:r>
              <a:rPr lang="sk-SK" dirty="0">
                <a:solidFill>
                  <a:srgbClr val="1F497D"/>
                </a:solidFill>
                <a:latin typeface="Calibri"/>
              </a:rPr>
              <a:t>) web</a:t>
            </a:r>
          </a:p>
          <a:p>
            <a:pPr lvl="1"/>
            <a:r>
              <a:rPr lang="sk-SK" dirty="0">
                <a:solidFill>
                  <a:srgbClr val="1F497D"/>
                </a:solidFill>
                <a:latin typeface="Calibri"/>
              </a:rPr>
              <a:t>Cca 6% - hlboký (</a:t>
            </a:r>
            <a:r>
              <a:rPr lang="sk-SK" dirty="0" err="1">
                <a:solidFill>
                  <a:srgbClr val="1F497D"/>
                </a:solidFill>
                <a:latin typeface="Calibri"/>
              </a:rPr>
              <a:t>dark</a:t>
            </a:r>
            <a:r>
              <a:rPr lang="sk-SK" dirty="0">
                <a:solidFill>
                  <a:srgbClr val="1F497D"/>
                </a:solidFill>
                <a:latin typeface="Calibri"/>
              </a:rPr>
              <a:t>) web</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name="Slide44">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solidFill>
                  <a:srgbClr val="1F497D"/>
                </a:solidFill>
              </a:rPr>
              <a:t>Neviditeľný (invisible) web</a:t>
            </a:r>
          </a:p>
        </p:txBody>
      </p:sp>
      <p:sp>
        <p:nvSpPr>
          <p:cNvPr id="3" name="Zástupný symbol obsahu 2"/>
          <p:cNvSpPr txBox="1">
            <a:spLocks noGrp="1"/>
          </p:cNvSpPr>
          <p:nvPr>
            <p:ph idx="1"/>
          </p:nvPr>
        </p:nvSpPr>
        <p:spPr>
          <a:xfrm>
            <a:off x="827586" y="1844820"/>
            <a:ext cx="7859213" cy="4281330"/>
          </a:xfrm>
        </p:spPr>
        <p:txBody>
          <a:bodyPr/>
          <a:lstStyle/>
          <a:p>
            <a:pPr lvl="0"/>
            <a:r>
              <a:rPr lang="sk-SK">
                <a:solidFill>
                  <a:srgbClr val="04617B"/>
                </a:solidFill>
                <a:latin typeface="Calibri" pitchFamily="34"/>
              </a:rPr>
              <a:t>textové stránky, súbory alebo ďalšie informácie prístupné prostredníctvom webu, ktoré prieskumové stroje nedokážu (vzhľadom na technické obmedzenia) alebo nechcú zahrnúť do svojho indexu,</a:t>
            </a:r>
          </a:p>
          <a:p>
            <a:pPr lvl="0"/>
            <a:r>
              <a:rPr lang="sk-SK">
                <a:solidFill>
                  <a:srgbClr val="04617B"/>
                </a:solidFill>
                <a:latin typeface="Calibri" pitchFamily="34"/>
              </a:rPr>
              <a:t>prieskumové stroje nedokážu indexovať dynamicky meniace sa stránky (informácie sa generujú z databázy),</a:t>
            </a:r>
          </a:p>
          <a:p>
            <a:pPr lvl="0"/>
            <a:r>
              <a:rPr lang="sk-SK">
                <a:solidFill>
                  <a:srgbClr val="04617B"/>
                </a:solidFill>
                <a:latin typeface="Calibri" pitchFamily="34"/>
              </a:rPr>
              <a:t>prístup na niektoré stránky je chránený heslom,</a:t>
            </a:r>
          </a:p>
          <a:p>
            <a:pPr lvl="0"/>
            <a:r>
              <a:rPr lang="sk-SK">
                <a:solidFill>
                  <a:srgbClr val="04617B"/>
                </a:solidFill>
                <a:latin typeface="Calibri" pitchFamily="34"/>
              </a:rPr>
              <a:t>niektoré prieskumové stroje neindexujú rámce, obrázkové mapy, flashové animácie a pod.,</a:t>
            </a:r>
          </a:p>
          <a:p>
            <a:pPr lvl="0"/>
            <a:endParaRPr lang="sk-SK">
              <a:solidFill>
                <a:srgbClr val="04617B"/>
              </a:solidFill>
              <a:latin typeface="Calibri" pitchFamily="34"/>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name="Slide46">
    <p:spTree>
      <p:nvGrpSpPr>
        <p:cNvPr id="1" name=""/>
        <p:cNvGrpSpPr/>
        <p:nvPr/>
      </p:nvGrpSpPr>
      <p:grpSpPr>
        <a:xfrm>
          <a:off x="0" y="0"/>
          <a:ext cx="0" cy="0"/>
          <a:chOff x="0" y="0"/>
          <a:chExt cx="0" cy="0"/>
        </a:xfrm>
      </p:grpSpPr>
      <p:sp>
        <p:nvSpPr>
          <p:cNvPr id="2" name="Zástupný symbol obsahu 2"/>
          <p:cNvSpPr txBox="1">
            <a:spLocks noGrp="1"/>
          </p:cNvSpPr>
          <p:nvPr>
            <p:ph idx="1"/>
          </p:nvPr>
        </p:nvSpPr>
        <p:spPr>
          <a:xfrm>
            <a:off x="899595" y="1484784"/>
            <a:ext cx="7787204" cy="4641375"/>
          </a:xfrm>
        </p:spPr>
        <p:txBody>
          <a:bodyPr/>
          <a:lstStyle/>
          <a:p>
            <a:pPr lvl="0"/>
            <a:r>
              <a:rPr lang="sk-SK" dirty="0">
                <a:solidFill>
                  <a:srgbClr val="04617B"/>
                </a:solidFill>
                <a:latin typeface="Calibri" pitchFamily="34"/>
              </a:rPr>
              <a:t>veľa prieskumových strojov má obmedzenie na počet indexovaných stránok z určitej domény,</a:t>
            </a:r>
          </a:p>
          <a:p>
            <a:pPr lvl="0"/>
            <a:r>
              <a:rPr lang="sk-SK" dirty="0">
                <a:solidFill>
                  <a:srgbClr val="04617B"/>
                </a:solidFill>
                <a:latin typeface="Calibri" pitchFamily="34"/>
              </a:rPr>
              <a:t>väčšina prieskumových strojov preferuje indexovanie populárnych stránok a pod.,</a:t>
            </a:r>
          </a:p>
          <a:p>
            <a:pPr lvl="0"/>
            <a:r>
              <a:rPr lang="sk-SK" dirty="0">
                <a:solidFill>
                  <a:srgbClr val="04617B"/>
                </a:solidFill>
                <a:latin typeface="Calibri" pitchFamily="34"/>
              </a:rPr>
              <a:t>v roku 2000 sa objavil termín „</a:t>
            </a:r>
            <a:r>
              <a:rPr lang="sk-SK" dirty="0" err="1">
                <a:solidFill>
                  <a:srgbClr val="04617B"/>
                </a:solidFill>
                <a:latin typeface="Calibri" pitchFamily="34"/>
              </a:rPr>
              <a:t>deep</a:t>
            </a:r>
            <a:r>
              <a:rPr lang="sk-SK" dirty="0">
                <a:solidFill>
                  <a:srgbClr val="04617B"/>
                </a:solidFill>
                <a:latin typeface="Calibri" pitchFamily="34"/>
              </a:rPr>
              <a:t> Web“ alebo tzv. hlboký web.</a:t>
            </a:r>
          </a:p>
          <a:p>
            <a:pPr marL="0" indent="0" algn="ctr">
              <a:buNone/>
            </a:pPr>
            <a:r>
              <a:rPr lang="sk-SK" dirty="0">
                <a:solidFill>
                  <a:srgbClr val="04617B"/>
                </a:solidFill>
                <a:latin typeface="Calibri" pitchFamily="34"/>
              </a:rPr>
              <a:t>Čo je ale mimoriadne dôležité, je kvalita obsahu prístupná prostredníctvom neviditeľného webu. Podľa M. </a:t>
            </a:r>
            <a:r>
              <a:rPr lang="sk-SK" dirty="0" err="1">
                <a:solidFill>
                  <a:srgbClr val="04617B"/>
                </a:solidFill>
                <a:latin typeface="Calibri" pitchFamily="34"/>
              </a:rPr>
              <a:t>Bergmana</a:t>
            </a:r>
            <a:r>
              <a:rPr lang="sk-SK" dirty="0">
                <a:solidFill>
                  <a:srgbClr val="04617B"/>
                </a:solidFill>
                <a:latin typeface="Calibri" pitchFamily="34"/>
              </a:rPr>
              <a:t> až 95% informácií v hlbokom webe patrí k verejne prístupným informáciám, ktoré sú prístupné bez poplatkov.</a:t>
            </a:r>
          </a:p>
          <a:p>
            <a:pPr marL="0" lvl="0" indent="0">
              <a:buNone/>
            </a:pPr>
            <a:endParaRPr lang="sk-SK" dirty="0">
              <a:solidFill>
                <a:srgbClr val="04617B"/>
              </a:solidFill>
              <a:latin typeface="Calibri" pitchFamily="34"/>
            </a:endParaRPr>
          </a:p>
          <a:p>
            <a:pPr lvl="0"/>
            <a:endParaRPr lang="sk-SK" dirty="0">
              <a:solidFill>
                <a:srgbClr val="04617B"/>
              </a:solidFill>
            </a:endParaRPr>
          </a:p>
          <a:p>
            <a:pPr lvl="0"/>
            <a:endParaRPr lang="sk-SK" dirty="0">
              <a:solidFill>
                <a:srgbClr val="04617B"/>
              </a:solidFill>
              <a:latin typeface="Calibri" pitchFamily="34"/>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endParaRPr lang="sk-SK"/>
          </a:p>
        </p:txBody>
      </p:sp>
      <p:pic>
        <p:nvPicPr>
          <p:cNvPr id="3074" name="Picture 2"/>
          <p:cNvPicPr>
            <a:picLocks noChangeAspect="1" noChangeArrowheads="1"/>
          </p:cNvPicPr>
          <p:nvPr/>
        </p:nvPicPr>
        <p:blipFill>
          <a:blip r:embed="rId2" cstate="print"/>
          <a:srcRect/>
          <a:stretch>
            <a:fillRect/>
          </a:stretch>
        </p:blipFill>
        <p:spPr bwMode="auto">
          <a:xfrm>
            <a:off x="1" y="116633"/>
            <a:ext cx="9144000" cy="6741368"/>
          </a:xfrm>
          <a:prstGeom prst="rect">
            <a:avLst/>
          </a:prstGeom>
          <a:noFill/>
          <a:ln w="9525">
            <a:noFill/>
            <a:miter lim="800000"/>
            <a:headEnd/>
            <a:tailEnd/>
          </a:ln>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name="Slide58">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solidFill>
                  <a:srgbClr val="1F497D"/>
                </a:solidFill>
              </a:rPr>
              <a:t>Spoločnosť Brightplanet</a:t>
            </a:r>
          </a:p>
        </p:txBody>
      </p:sp>
      <p:sp>
        <p:nvSpPr>
          <p:cNvPr id="3" name="Zástupný symbol obsahu 1"/>
          <p:cNvSpPr txBox="1">
            <a:spLocks noGrp="1"/>
          </p:cNvSpPr>
          <p:nvPr>
            <p:ph idx="1"/>
          </p:nvPr>
        </p:nvSpPr>
        <p:spPr/>
        <p:txBody>
          <a:bodyPr anchorCtr="1"/>
          <a:lstStyle/>
          <a:p>
            <a:pPr marL="0" lvl="0" indent="0" algn="ctr">
              <a:buNone/>
            </a:pPr>
            <a:r>
              <a:rPr lang="sk-SK" dirty="0">
                <a:solidFill>
                  <a:srgbClr val="FFFFFF"/>
                </a:solidFill>
                <a:hlinkClick r:id="rId2"/>
              </a:rPr>
              <a:t>http://www.brightplanet.com</a:t>
            </a:r>
            <a:endParaRPr lang="sk-SK" dirty="0">
              <a:solidFill>
                <a:srgbClr val="FFFFFF"/>
              </a:solidFill>
            </a:endParaRPr>
          </a:p>
          <a:p>
            <a:pPr marL="0" lvl="0" indent="0" algn="r">
              <a:buNone/>
            </a:pPr>
            <a:endParaRPr lang="sk-SK" dirty="0">
              <a:solidFill>
                <a:srgbClr val="1F497D"/>
              </a:solidFill>
            </a:endParaRPr>
          </a:p>
          <a:p>
            <a:pPr marL="0" lvl="0" indent="0">
              <a:buNone/>
            </a:pPr>
            <a:r>
              <a:rPr lang="sk-SK" dirty="0">
                <a:solidFill>
                  <a:srgbClr val="1F497D"/>
                </a:solidFill>
                <a:latin typeface="Calibri"/>
              </a:rPr>
              <a:t>Výskum neviditeľného webu, </a:t>
            </a:r>
            <a:r>
              <a:rPr lang="sk-SK" dirty="0" err="1">
                <a:solidFill>
                  <a:srgbClr val="1F497D"/>
                </a:solidFill>
                <a:latin typeface="Calibri"/>
              </a:rPr>
              <a:t>deep</a:t>
            </a:r>
            <a:r>
              <a:rPr lang="sk-SK" dirty="0">
                <a:solidFill>
                  <a:srgbClr val="1F497D"/>
                </a:solidFill>
                <a:latin typeface="Calibri"/>
              </a:rPr>
              <a:t> web </a:t>
            </a:r>
            <a:r>
              <a:rPr lang="sk-SK" dirty="0" err="1">
                <a:solidFill>
                  <a:srgbClr val="1F497D"/>
                </a:solidFill>
                <a:latin typeface="Calibri"/>
              </a:rPr>
              <a:t>university</a:t>
            </a:r>
            <a:r>
              <a:rPr lang="sk-SK" dirty="0">
                <a:solidFill>
                  <a:srgbClr val="1F497D"/>
                </a:solidFill>
                <a:latin typeface="Calibri"/>
              </a:rPr>
              <a:t>, ...</a:t>
            </a:r>
          </a:p>
          <a:p>
            <a:pPr marL="0" lvl="0" indent="0">
              <a:buNone/>
            </a:pPr>
            <a:r>
              <a:rPr lang="sk-SK" dirty="0">
                <a:solidFill>
                  <a:srgbClr val="1F497D"/>
                </a:solidFill>
                <a:latin typeface="Calibri"/>
              </a:rPr>
              <a:t>https://www.linkedin.com/company/brightplanet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t>Otvorený prístup</a:t>
            </a:r>
          </a:p>
        </p:txBody>
      </p:sp>
      <p:sp>
        <p:nvSpPr>
          <p:cNvPr id="3" name="Zástupný symbol obsahu 2"/>
          <p:cNvSpPr txBox="1">
            <a:spLocks noGrp="1"/>
          </p:cNvSpPr>
          <p:nvPr>
            <p:ph idx="1"/>
          </p:nvPr>
        </p:nvSpPr>
        <p:spPr>
          <a:xfrm>
            <a:off x="755577" y="2060847"/>
            <a:ext cx="7924803" cy="4114800"/>
          </a:xfrm>
        </p:spPr>
        <p:txBody>
          <a:bodyPr/>
          <a:lstStyle/>
          <a:p>
            <a:pPr lvl="0" algn="just">
              <a:spcBef>
                <a:spcPts val="700"/>
              </a:spcBef>
              <a:buNone/>
            </a:pPr>
            <a:r>
              <a:rPr lang="sk-SK" sz="2800" dirty="0">
                <a:solidFill>
                  <a:srgbClr val="1F497D"/>
                </a:solidFill>
                <a:latin typeface="Calibri"/>
              </a:rPr>
              <a:t>   Otvorený a voľný prístup k plným textom na  verejnom internete dovoľujúci ktorémukoľvek používateľovi čítať, sťahovať, tlačiť, vyhľadávať alebo vytvárať odkazy na plné texty článkov, indexovať texty, vkladať ich ako dáta do softvéru alebo ich používať na akýkoľvek zákonný účel  bez finančných, právnych alebo technických bariér, okrem tých, ktoré sú neoddeliteľnou súčasťou prístupu k internetu.</a:t>
            </a:r>
          </a:p>
          <a:p>
            <a:pPr lvl="0" algn="r">
              <a:spcBef>
                <a:spcPts val="700"/>
              </a:spcBef>
              <a:buNone/>
            </a:pPr>
            <a:r>
              <a:rPr lang="sk-SK" dirty="0">
                <a:solidFill>
                  <a:srgbClr val="1F497D"/>
                </a:solidFill>
                <a:latin typeface="Calibri"/>
              </a:rPr>
              <a:t>(BOAI, 2002)</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name="Slide60">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latin typeface="Calibri" pitchFamily="34"/>
              </a:rPr>
              <a:t>Vyhľadávacie nástroje</a:t>
            </a:r>
          </a:p>
        </p:txBody>
      </p:sp>
      <p:sp>
        <p:nvSpPr>
          <p:cNvPr id="3" name="Zástupný symbol obsahu 2"/>
          <p:cNvSpPr txBox="1">
            <a:spLocks noGrp="1"/>
          </p:cNvSpPr>
          <p:nvPr>
            <p:ph idx="1"/>
          </p:nvPr>
        </p:nvSpPr>
        <p:spPr>
          <a:xfrm>
            <a:off x="683568" y="1916829"/>
            <a:ext cx="8003231" cy="4209330"/>
          </a:xfrm>
        </p:spPr>
        <p:txBody>
          <a:bodyPr/>
          <a:lstStyle/>
          <a:p>
            <a:pPr lvl="0"/>
            <a:r>
              <a:rPr lang="sk-SK" dirty="0">
                <a:solidFill>
                  <a:srgbClr val="04617B"/>
                </a:solidFill>
                <a:latin typeface="Calibri" pitchFamily="34"/>
              </a:rPr>
              <a:t>vedecké vyhľadávacie nástroje a databázy neviditeľného webu,</a:t>
            </a:r>
          </a:p>
          <a:p>
            <a:pPr lvl="0"/>
            <a:r>
              <a:rPr lang="sk-SK" dirty="0">
                <a:solidFill>
                  <a:srgbClr val="04617B"/>
                </a:solidFill>
                <a:latin typeface="Calibri" pitchFamily="34"/>
              </a:rPr>
              <a:t> vedecká komunita vytvára mnoho databáz, ktoré môžu poskytnúť obrovské množstvo informácií, ale nie je ich možné vyhľadať v bežných vyhľadávacích nástrojoch:</a:t>
            </a:r>
          </a:p>
          <a:p>
            <a:pPr lvl="1"/>
            <a:r>
              <a:rPr lang="sk-SK" dirty="0" err="1">
                <a:solidFill>
                  <a:srgbClr val="04617B"/>
                </a:solidFill>
                <a:latin typeface="Calibri" pitchFamily="34"/>
              </a:rPr>
              <a:t>Science.gov</a:t>
            </a:r>
            <a:r>
              <a:rPr lang="sk-SK" dirty="0">
                <a:solidFill>
                  <a:srgbClr val="04617B"/>
                </a:solidFill>
                <a:latin typeface="Calibri" pitchFamily="34"/>
              </a:rPr>
              <a:t> - tento vyhľadávací prostriedok ponúka špecifické kategórie zahrňujúce poľnohospodárstvo, biológiu, prírodu, zem, oceánske vedy, zdravie a medicínu a iné.</a:t>
            </a:r>
          </a:p>
          <a:p>
            <a:pPr lvl="1"/>
            <a:r>
              <a:rPr lang="sk-SK" dirty="0" err="1">
                <a:solidFill>
                  <a:srgbClr val="04617B"/>
                </a:solidFill>
                <a:latin typeface="Calibri" pitchFamily="34"/>
              </a:rPr>
              <a:t>WorldWideScience.org</a:t>
            </a:r>
            <a:r>
              <a:rPr lang="sk-SK" dirty="0">
                <a:solidFill>
                  <a:srgbClr val="04617B"/>
                </a:solidFill>
                <a:latin typeface="Calibri" pitchFamily="34"/>
              </a:rPr>
              <a:t> – vedecké </a:t>
            </a:r>
            <a:r>
              <a:rPr lang="sk-SK" dirty="0" err="1">
                <a:solidFill>
                  <a:srgbClr val="04617B"/>
                </a:solidFill>
                <a:latin typeface="Calibri" pitchFamily="34"/>
              </a:rPr>
              <a:t>informáciw</a:t>
            </a:r>
            <a:r>
              <a:rPr lang="sk-SK" dirty="0">
                <a:solidFill>
                  <a:srgbClr val="04617B"/>
                </a:solidFill>
                <a:latin typeface="Calibri" pitchFamily="34"/>
              </a:rPr>
              <a:t> v spojení s medzinárodnou vedeckou databázou a portálmi.</a:t>
            </a:r>
          </a:p>
          <a:p>
            <a:pPr lvl="0"/>
            <a:endParaRPr lang="sk-SK" dirty="0">
              <a:solidFill>
                <a:srgbClr val="04617B"/>
              </a:solidFill>
              <a:latin typeface="Calibri" pitchFamily="34"/>
            </a:endParaRPr>
          </a:p>
          <a:p>
            <a:pPr lvl="0"/>
            <a:endParaRPr lang="sk-SK" dirty="0">
              <a:solidFill>
                <a:srgbClr val="04617B"/>
              </a:solidFill>
              <a:latin typeface="Calibri" pitchFamily="34"/>
            </a:endParaRPr>
          </a:p>
          <a:p>
            <a:pPr marL="0" lvl="0" indent="0">
              <a:buNone/>
            </a:pPr>
            <a:endParaRPr lang="sk-SK" dirty="0">
              <a:solidFill>
                <a:srgbClr val="FFFFFF"/>
              </a:solidFill>
              <a:latin typeface="Calibri" pitchFamily="34"/>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dirty="0">
                <a:solidFill>
                  <a:srgbClr val="1F497D"/>
                </a:solidFill>
              </a:rPr>
              <a:t>Vyhľadávacie nástroje – </a:t>
            </a:r>
            <a:r>
              <a:rPr lang="sk-SK" dirty="0" err="1">
                <a:solidFill>
                  <a:srgbClr val="1F497D"/>
                </a:solidFill>
              </a:rPr>
              <a:t>invisible</a:t>
            </a:r>
            <a:r>
              <a:rPr lang="sk-SK" dirty="0">
                <a:solidFill>
                  <a:srgbClr val="1F497D"/>
                </a:solidFill>
              </a:rPr>
              <a:t> web/</a:t>
            </a:r>
            <a:r>
              <a:rPr lang="sk-SK" dirty="0" err="1">
                <a:solidFill>
                  <a:srgbClr val="1F497D"/>
                </a:solidFill>
              </a:rPr>
              <a:t>deep</a:t>
            </a:r>
            <a:r>
              <a:rPr lang="sk-SK" dirty="0">
                <a:solidFill>
                  <a:srgbClr val="1F497D"/>
                </a:solidFill>
              </a:rPr>
              <a:t> web</a:t>
            </a:r>
          </a:p>
        </p:txBody>
      </p:sp>
      <p:sp>
        <p:nvSpPr>
          <p:cNvPr id="3" name="Zástupný symbol obsahu 1"/>
          <p:cNvSpPr txBox="1">
            <a:spLocks noGrp="1"/>
          </p:cNvSpPr>
          <p:nvPr>
            <p:ph idx="1"/>
          </p:nvPr>
        </p:nvSpPr>
        <p:spPr/>
        <p:txBody>
          <a:bodyPr anchorCtr="1"/>
          <a:lstStyle/>
          <a:p>
            <a:pPr marL="0" lvl="0" indent="0" algn="ctr">
              <a:buNone/>
            </a:pPr>
            <a:r>
              <a:rPr lang="sk-SK" dirty="0">
                <a:solidFill>
                  <a:schemeClr val="tx2"/>
                </a:solidFill>
                <a:latin typeface="Calibri"/>
              </a:rPr>
              <a:t>https://www.base-search.net/</a:t>
            </a:r>
          </a:p>
          <a:p>
            <a:pPr marL="0" lvl="0" indent="0" algn="ctr">
              <a:buNone/>
            </a:pPr>
            <a:r>
              <a:rPr lang="sk-SK" dirty="0">
                <a:solidFill>
                  <a:schemeClr val="tx2"/>
                </a:solidFill>
                <a:latin typeface="Calibri"/>
                <a:hlinkClick r:id="rId2"/>
              </a:rPr>
              <a:t>https://archive.org/</a:t>
            </a:r>
            <a:endParaRPr lang="sk-SK" dirty="0">
              <a:solidFill>
                <a:schemeClr val="tx2"/>
              </a:solidFill>
              <a:latin typeface="Calibri"/>
            </a:endParaRPr>
          </a:p>
          <a:p>
            <a:pPr marL="0" lvl="0" indent="0" algn="ctr">
              <a:buNone/>
            </a:pPr>
            <a:r>
              <a:rPr lang="sk-SK" dirty="0">
                <a:solidFill>
                  <a:schemeClr val="tx2"/>
                </a:solidFill>
                <a:latin typeface="Calibri"/>
              </a:rPr>
              <a:t>Internet </a:t>
            </a:r>
            <a:r>
              <a:rPr lang="sk-SK" dirty="0" err="1">
                <a:solidFill>
                  <a:schemeClr val="tx2"/>
                </a:solidFill>
                <a:latin typeface="Calibri"/>
              </a:rPr>
              <a:t>Archive</a:t>
            </a:r>
            <a:endParaRPr lang="sk-SK" dirty="0">
              <a:solidFill>
                <a:schemeClr val="tx2"/>
              </a:solidFill>
              <a:latin typeface="Calibri"/>
            </a:endParaRPr>
          </a:p>
          <a:p>
            <a:pPr marL="0" lvl="0" indent="0" algn="ctr">
              <a:buNone/>
            </a:pPr>
            <a:r>
              <a:rPr lang="sk-SK" dirty="0">
                <a:latin typeface="+mj-lt"/>
                <a:hlinkClick r:id="rId3"/>
              </a:rPr>
              <a:t>scholar.google.com</a:t>
            </a:r>
            <a:endParaRPr lang="sk-SK" dirty="0">
              <a:latin typeface="+mj-lt"/>
            </a:endParaRPr>
          </a:p>
          <a:p>
            <a:pPr marL="0" lvl="0" indent="0" algn="ctr">
              <a:buNone/>
            </a:pPr>
            <a:r>
              <a:rPr lang="sk-SK" dirty="0">
                <a:solidFill>
                  <a:schemeClr val="tx2"/>
                </a:solidFill>
                <a:latin typeface="+mj-lt"/>
              </a:rPr>
              <a:t>https://www.semanticscholar.org/</a:t>
            </a:r>
          </a:p>
          <a:p>
            <a:pPr marL="0" lvl="0" indent="0" algn="ctr">
              <a:buNone/>
            </a:pPr>
            <a:r>
              <a:rPr lang="sk-SK" dirty="0">
                <a:solidFill>
                  <a:schemeClr val="tx2"/>
                </a:solidFill>
                <a:latin typeface="Calibri"/>
                <a:hlinkClick r:id="rId4"/>
              </a:rPr>
              <a:t>https://aminer.org/</a:t>
            </a:r>
            <a:endParaRPr lang="sk-SK" dirty="0">
              <a:solidFill>
                <a:schemeClr val="tx2"/>
              </a:solidFill>
              <a:latin typeface="Calibri"/>
            </a:endParaRPr>
          </a:p>
          <a:p>
            <a:pPr marL="0" lvl="0" indent="0" algn="ctr">
              <a:buNone/>
            </a:pPr>
            <a:r>
              <a:rPr lang="sk-SK" dirty="0">
                <a:solidFill>
                  <a:schemeClr val="tx2"/>
                </a:solidFill>
                <a:latin typeface="Calibri"/>
              </a:rPr>
              <a:t>https://academic.microsoft.com/home</a:t>
            </a:r>
          </a:p>
        </p:txBody>
      </p:sp>
    </p:spTree>
    <p:extLst>
      <p:ext uri="{BB962C8B-B14F-4D97-AF65-F5344CB8AC3E}">
        <p14:creationId xmlns:p14="http://schemas.microsoft.com/office/powerpoint/2010/main" val="319503471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name="Slide59">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dirty="0">
                <a:solidFill>
                  <a:srgbClr val="1F497D"/>
                </a:solidFill>
              </a:rPr>
              <a:t>Vyhľadávacie nástroje – </a:t>
            </a:r>
            <a:r>
              <a:rPr lang="sk-SK" dirty="0" err="1">
                <a:solidFill>
                  <a:srgbClr val="1F497D"/>
                </a:solidFill>
              </a:rPr>
              <a:t>invisible</a:t>
            </a:r>
            <a:r>
              <a:rPr lang="sk-SK" dirty="0">
                <a:solidFill>
                  <a:srgbClr val="1F497D"/>
                </a:solidFill>
              </a:rPr>
              <a:t> web/</a:t>
            </a:r>
            <a:r>
              <a:rPr lang="sk-SK" dirty="0" err="1">
                <a:solidFill>
                  <a:srgbClr val="1F497D"/>
                </a:solidFill>
              </a:rPr>
              <a:t>deep</a:t>
            </a:r>
            <a:r>
              <a:rPr lang="sk-SK" dirty="0">
                <a:solidFill>
                  <a:srgbClr val="1F497D"/>
                </a:solidFill>
              </a:rPr>
              <a:t> web</a:t>
            </a:r>
          </a:p>
        </p:txBody>
      </p:sp>
      <p:sp>
        <p:nvSpPr>
          <p:cNvPr id="3" name="Zástupný symbol obsahu 1"/>
          <p:cNvSpPr txBox="1">
            <a:spLocks noGrp="1"/>
          </p:cNvSpPr>
          <p:nvPr>
            <p:ph idx="1"/>
          </p:nvPr>
        </p:nvSpPr>
        <p:spPr/>
        <p:txBody>
          <a:bodyPr anchorCtr="1"/>
          <a:lstStyle/>
          <a:p>
            <a:pPr marL="0" lvl="0" indent="0" algn="ctr">
              <a:buNone/>
            </a:pPr>
            <a:r>
              <a:rPr lang="sk-SK" dirty="0">
                <a:solidFill>
                  <a:schemeClr val="tx2"/>
                </a:solidFill>
                <a:latin typeface="Calibri"/>
                <a:hlinkClick r:id="rId3"/>
              </a:rPr>
              <a:t>http://yippy.com/</a:t>
            </a:r>
            <a:endParaRPr lang="sk-SK" dirty="0">
              <a:solidFill>
                <a:schemeClr val="tx2"/>
              </a:solidFill>
              <a:latin typeface="Calibri"/>
            </a:endParaRPr>
          </a:p>
          <a:p>
            <a:pPr marL="0" lvl="0" indent="0" algn="ctr">
              <a:buNone/>
            </a:pPr>
            <a:r>
              <a:rPr lang="sk-SK" dirty="0">
                <a:solidFill>
                  <a:schemeClr val="tx2"/>
                </a:solidFill>
                <a:latin typeface="Calibri"/>
                <a:hlinkClick r:id="rId4"/>
              </a:rPr>
              <a:t>http://findarticles.com/</a:t>
            </a:r>
            <a:endParaRPr lang="sk-SK" dirty="0">
              <a:solidFill>
                <a:schemeClr val="tx2"/>
              </a:solidFill>
              <a:latin typeface="Calibri"/>
            </a:endParaRPr>
          </a:p>
          <a:p>
            <a:pPr marL="0" lvl="0" indent="0" algn="ctr">
              <a:buNone/>
            </a:pPr>
            <a:r>
              <a:rPr lang="sk-SK" dirty="0">
                <a:solidFill>
                  <a:schemeClr val="tx2"/>
                </a:solidFill>
                <a:latin typeface="Calibri"/>
                <a:hlinkClick r:id="rId5"/>
              </a:rPr>
              <a:t>https://www.hathitrust.org/</a:t>
            </a:r>
            <a:endParaRPr lang="sk-SK" dirty="0">
              <a:solidFill>
                <a:schemeClr val="tx2"/>
              </a:solidFill>
              <a:latin typeface="Calibri"/>
            </a:endParaRPr>
          </a:p>
          <a:p>
            <a:pPr marL="0" indent="0" algn="ctr">
              <a:buNone/>
            </a:pPr>
            <a:r>
              <a:rPr lang="sk-SK" dirty="0">
                <a:solidFill>
                  <a:schemeClr val="tx2"/>
                </a:solidFill>
                <a:latin typeface="Calibri"/>
                <a:hlinkClick r:id="rId6"/>
              </a:rPr>
              <a:t>https://elephind.com/</a:t>
            </a:r>
            <a:endParaRPr lang="sk-SK" dirty="0">
              <a:solidFill>
                <a:schemeClr val="tx2"/>
              </a:solidFill>
              <a:latin typeface="Calibri"/>
            </a:endParaRPr>
          </a:p>
          <a:p>
            <a:pPr marL="0" lvl="0" indent="0" algn="ctr">
              <a:buNone/>
            </a:pPr>
            <a:r>
              <a:rPr lang="sk-SK" dirty="0">
                <a:solidFill>
                  <a:schemeClr val="tx2"/>
                </a:solidFill>
                <a:latin typeface="Calibri"/>
              </a:rPr>
              <a:t>https://www.gutenberg.org/</a:t>
            </a:r>
          </a:p>
          <a:p>
            <a:pPr marL="0" lvl="0" indent="0" algn="ctr">
              <a:buNone/>
            </a:pPr>
            <a:endParaRPr lang="sk-SK" dirty="0">
              <a:solidFill>
                <a:schemeClr val="tx2"/>
              </a:solidFill>
              <a:latin typeface="Calibri"/>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name="Slide62">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a:t>Sémantické vyhľadávanie</a:t>
            </a:r>
          </a:p>
        </p:txBody>
      </p:sp>
      <p:sp>
        <p:nvSpPr>
          <p:cNvPr id="3" name="Zástupný symbol obsahu 2"/>
          <p:cNvSpPr txBox="1">
            <a:spLocks noGrp="1"/>
          </p:cNvSpPr>
          <p:nvPr>
            <p:ph idx="1"/>
          </p:nvPr>
        </p:nvSpPr>
        <p:spPr/>
        <p:txBody>
          <a:bodyPr anchorCtr="1"/>
          <a:lstStyle/>
          <a:p>
            <a:pPr lvl="0" algn="ctr">
              <a:buNone/>
            </a:pPr>
            <a:endParaRPr lang="cs-CZ" dirty="0">
              <a:latin typeface="Calibri"/>
            </a:endParaRPr>
          </a:p>
          <a:p>
            <a:pPr lvl="0" algn="ctr">
              <a:buNone/>
            </a:pPr>
            <a:endParaRPr lang="cs-CZ" dirty="0">
              <a:latin typeface="Calibri"/>
            </a:endParaRPr>
          </a:p>
          <a:p>
            <a:pPr lvl="0" algn="ctr">
              <a:buNone/>
            </a:pPr>
            <a:r>
              <a:rPr lang="cs-CZ" dirty="0">
                <a:latin typeface="Calibri"/>
              </a:rPr>
              <a:t>„</a:t>
            </a:r>
            <a:r>
              <a:rPr lang="cs-CZ" dirty="0">
                <a:solidFill>
                  <a:srgbClr val="04617B"/>
                </a:solidFill>
                <a:latin typeface="Calibri"/>
              </a:rPr>
              <a:t>Se sémantickým webem je to podobné jako s Yettim či Járou Cimrmanem – víme toho o nich mnohé, ale ve skutečnosti je nikdo neviděl.“ </a:t>
            </a:r>
            <a:endParaRPr lang="sk-SK" dirty="0">
              <a:solidFill>
                <a:srgbClr val="04617B"/>
              </a:solidFill>
              <a:latin typeface="Calibri"/>
            </a:endParaRPr>
          </a:p>
          <a:p>
            <a:pPr lvl="0" algn="ctr">
              <a:buNone/>
            </a:pPr>
            <a:r>
              <a:rPr lang="cs-CZ" dirty="0">
                <a:solidFill>
                  <a:srgbClr val="04617B"/>
                </a:solidFill>
                <a:latin typeface="Calibri"/>
              </a:rPr>
              <a:t>(Michal Černý)</a:t>
            </a:r>
            <a:endParaRPr lang="sk-SK" dirty="0">
              <a:solidFill>
                <a:srgbClr val="04617B"/>
              </a:solidFill>
              <a:latin typeface="Calibri"/>
            </a:endParaRPr>
          </a:p>
          <a:p>
            <a:pPr lvl="0" algn="ctr">
              <a:buNone/>
            </a:pPr>
            <a:endParaRPr lang="sk-SK" dirty="0">
              <a:solidFill>
                <a:srgbClr val="04617B"/>
              </a:solidFill>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name="Slide63">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p>
            <a:endParaRPr lang="sk-SK"/>
          </a:p>
        </p:txBody>
      </p:sp>
      <p:sp>
        <p:nvSpPr>
          <p:cNvPr id="3" name="Zástupný symbol obsahu 2"/>
          <p:cNvSpPr txBox="1">
            <a:spLocks noGrp="1"/>
          </p:cNvSpPr>
          <p:nvPr>
            <p:ph idx="1"/>
          </p:nvPr>
        </p:nvSpPr>
        <p:spPr/>
        <p:txBody>
          <a:bodyPr anchorCtr="1"/>
          <a:lstStyle/>
          <a:p>
            <a:pPr lvl="0" algn="ctr">
              <a:buNone/>
            </a:pPr>
            <a:r>
              <a:rPr lang="sk-SK" dirty="0">
                <a:solidFill>
                  <a:srgbClr val="F2F2F2"/>
                </a:solidFill>
                <a:latin typeface="Calibri"/>
                <a:hlinkClick r:id="rId3"/>
              </a:rPr>
              <a:t>http://www.wolframalpha.com/</a:t>
            </a:r>
            <a:endParaRPr lang="sk-SK" dirty="0">
              <a:solidFill>
                <a:srgbClr val="F2F2F2"/>
              </a:solidFill>
              <a:latin typeface="Calibri"/>
            </a:endParaRPr>
          </a:p>
          <a:p>
            <a:pPr lvl="0" algn="ctr">
              <a:buNone/>
            </a:pPr>
            <a:r>
              <a:rPr lang="sk-SK" dirty="0" err="1">
                <a:solidFill>
                  <a:srgbClr val="1F497D"/>
                </a:solidFill>
                <a:latin typeface="Calibri"/>
              </a:rPr>
              <a:t>Computational</a:t>
            </a:r>
            <a:r>
              <a:rPr lang="sk-SK" dirty="0">
                <a:solidFill>
                  <a:srgbClr val="1F497D"/>
                </a:solidFill>
                <a:latin typeface="Calibri"/>
              </a:rPr>
              <a:t> </a:t>
            </a:r>
            <a:r>
              <a:rPr lang="sk-SK" dirty="0" err="1">
                <a:solidFill>
                  <a:srgbClr val="1F497D"/>
                </a:solidFill>
                <a:latin typeface="Calibri"/>
              </a:rPr>
              <a:t>knowledge</a:t>
            </a:r>
            <a:r>
              <a:rPr lang="sk-SK" dirty="0">
                <a:solidFill>
                  <a:srgbClr val="1F497D"/>
                </a:solidFill>
                <a:latin typeface="Calibri"/>
              </a:rPr>
              <a:t> </a:t>
            </a:r>
            <a:r>
              <a:rPr lang="sk-SK" dirty="0" err="1">
                <a:solidFill>
                  <a:srgbClr val="1F497D"/>
                </a:solidFill>
                <a:latin typeface="Calibri"/>
              </a:rPr>
              <a:t>engine</a:t>
            </a:r>
            <a:endParaRPr lang="sk-SK" dirty="0">
              <a:solidFill>
                <a:srgbClr val="1F497D"/>
              </a:solidFill>
              <a:latin typeface="Calibri"/>
            </a:endParaRPr>
          </a:p>
          <a:p>
            <a:pPr lvl="0" algn="ctr">
              <a:buNone/>
            </a:pPr>
            <a:r>
              <a:rPr lang="sk-SK" sz="2800" dirty="0">
                <a:solidFill>
                  <a:srgbClr val="1F497D"/>
                </a:solidFill>
                <a:latin typeface="Calibri"/>
              </a:rPr>
              <a:t>Služba bola spustená v máji 2009 </a:t>
            </a:r>
            <a:r>
              <a:rPr lang="sk-SK" sz="2800" dirty="0" err="1">
                <a:solidFill>
                  <a:srgbClr val="1F497D"/>
                </a:solidFill>
                <a:latin typeface="Calibri"/>
              </a:rPr>
              <a:t>Stephenom</a:t>
            </a:r>
            <a:r>
              <a:rPr lang="sk-SK" sz="2800" dirty="0">
                <a:solidFill>
                  <a:srgbClr val="1F497D"/>
                </a:solidFill>
                <a:latin typeface="Calibri"/>
              </a:rPr>
              <a:t> </a:t>
            </a:r>
            <a:r>
              <a:rPr lang="sk-SK" sz="2800" dirty="0" err="1">
                <a:solidFill>
                  <a:srgbClr val="1F497D"/>
                </a:solidFill>
                <a:latin typeface="Calibri"/>
              </a:rPr>
              <a:t>Wolframom</a:t>
            </a:r>
            <a:r>
              <a:rPr lang="sk-SK" sz="2800" dirty="0">
                <a:solidFill>
                  <a:srgbClr val="1F497D"/>
                </a:solidFill>
                <a:latin typeface="Calibri"/>
              </a:rPr>
              <a:t>.</a:t>
            </a:r>
          </a:p>
          <a:p>
            <a:pPr lvl="0" algn="ctr">
              <a:buNone/>
            </a:pPr>
            <a:r>
              <a:rPr lang="sk-SK" sz="2800" dirty="0" err="1">
                <a:solidFill>
                  <a:srgbClr val="1F497D"/>
                </a:solidFill>
                <a:latin typeface="Calibri"/>
              </a:rPr>
              <a:t>Siri</a:t>
            </a:r>
            <a:endParaRPr lang="sk-SK" sz="2800" dirty="0">
              <a:solidFill>
                <a:srgbClr val="1F497D"/>
              </a:solidFill>
              <a:latin typeface="Calibri"/>
            </a:endParaRPr>
          </a:p>
          <a:p>
            <a:pPr lvl="0" algn="ctr">
              <a:buNone/>
            </a:pPr>
            <a:r>
              <a:rPr lang="sk-SK" sz="2800" dirty="0">
                <a:solidFill>
                  <a:srgbClr val="1F497D"/>
                </a:solidFill>
                <a:latin typeface="Calibri"/>
                <a:hlinkClick r:id="rId4"/>
              </a:rPr>
              <a:t>http://sensebot.com/</a:t>
            </a:r>
            <a:endParaRPr lang="sk-SK" sz="2800" dirty="0">
              <a:solidFill>
                <a:srgbClr val="1F497D"/>
              </a:solidFill>
              <a:latin typeface="Calibri"/>
            </a:endParaRPr>
          </a:p>
          <a:p>
            <a:pPr lvl="0" algn="ctr">
              <a:buNone/>
            </a:pPr>
            <a:r>
              <a:rPr lang="sk-SK" dirty="0">
                <a:solidFill>
                  <a:srgbClr val="1F497D"/>
                </a:solidFill>
                <a:latin typeface="Calibri"/>
              </a:rPr>
              <a:t>Štandardy pre tvorbu sémantického webu</a:t>
            </a:r>
          </a:p>
          <a:p>
            <a:pPr lvl="0" algn="ctr">
              <a:buNone/>
            </a:pPr>
            <a:r>
              <a:rPr lang="sk-SK" dirty="0">
                <a:solidFill>
                  <a:srgbClr val="1F497D"/>
                </a:solidFill>
                <a:latin typeface="Calibri"/>
                <a:hlinkClick r:id="rId5"/>
              </a:rPr>
              <a:t>http://semanticweb.org/wiki/Main_Page</a:t>
            </a:r>
            <a:endParaRPr lang="sk-SK" dirty="0">
              <a:solidFill>
                <a:srgbClr val="1F497D"/>
              </a:solidFill>
              <a:latin typeface="Calibri"/>
            </a:endParaRPr>
          </a:p>
          <a:p>
            <a:pPr lvl="0" algn="ctr">
              <a:buNone/>
            </a:pPr>
            <a:endParaRPr lang="sk-SK" dirty="0">
              <a:solidFill>
                <a:srgbClr val="F2F2F2"/>
              </a:solidFill>
              <a:latin typeface="Calibri"/>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name="Slide64">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lstStyle/>
          <a:p>
            <a:endParaRPr lang="sk-SK"/>
          </a:p>
        </p:txBody>
      </p:sp>
      <p:sp>
        <p:nvSpPr>
          <p:cNvPr id="3" name="Zástupný symbol obsahu 2"/>
          <p:cNvSpPr txBox="1">
            <a:spLocks noGrp="1"/>
          </p:cNvSpPr>
          <p:nvPr>
            <p:ph idx="1"/>
          </p:nvPr>
        </p:nvSpPr>
        <p:spPr/>
        <p:txBody>
          <a:bodyPr/>
          <a:lstStyle/>
          <a:p>
            <a:pPr lvl="0">
              <a:lnSpc>
                <a:spcPct val="90000"/>
              </a:lnSpc>
              <a:spcBef>
                <a:spcPts val="700"/>
              </a:spcBef>
              <a:buNone/>
            </a:pPr>
            <a:r>
              <a:rPr lang="sk-SK" sz="2800" dirty="0">
                <a:solidFill>
                  <a:srgbClr val="04617B"/>
                </a:solidFill>
                <a:latin typeface="Calibri" pitchFamily="34"/>
              </a:rPr>
              <a:t>vrstvy </a:t>
            </a:r>
            <a:r>
              <a:rPr lang="sk-SK" sz="2800">
                <a:solidFill>
                  <a:srgbClr val="04617B"/>
                </a:solidFill>
                <a:latin typeface="Calibri" pitchFamily="34"/>
              </a:rPr>
              <a:t>sémantického webu vrstiev</a:t>
            </a:r>
            <a:r>
              <a:rPr lang="sk-SK" sz="2800" dirty="0">
                <a:solidFill>
                  <a:srgbClr val="04617B"/>
                </a:solidFill>
                <a:latin typeface="Calibri" pitchFamily="34"/>
              </a:rPr>
              <a:t>:</a:t>
            </a:r>
          </a:p>
          <a:p>
            <a:pPr lvl="0">
              <a:lnSpc>
                <a:spcPct val="90000"/>
              </a:lnSpc>
              <a:spcBef>
                <a:spcPts val="700"/>
              </a:spcBef>
            </a:pPr>
            <a:r>
              <a:rPr lang="sk-SK" sz="2800" dirty="0">
                <a:solidFill>
                  <a:srgbClr val="04617B"/>
                </a:solidFill>
                <a:latin typeface="Calibri" pitchFamily="34"/>
              </a:rPr>
              <a:t>URI (</a:t>
            </a:r>
            <a:r>
              <a:rPr lang="sk-SK" sz="2800" dirty="0" err="1">
                <a:solidFill>
                  <a:srgbClr val="04617B"/>
                </a:solidFill>
                <a:latin typeface="Calibri" pitchFamily="34"/>
              </a:rPr>
              <a:t>Uniform</a:t>
            </a:r>
            <a:r>
              <a:rPr lang="sk-SK" sz="2800" dirty="0">
                <a:solidFill>
                  <a:srgbClr val="04617B"/>
                </a:solidFill>
                <a:latin typeface="Calibri" pitchFamily="34"/>
              </a:rPr>
              <a:t> </a:t>
            </a:r>
            <a:r>
              <a:rPr lang="sk-SK" sz="2800" dirty="0" err="1">
                <a:solidFill>
                  <a:srgbClr val="04617B"/>
                </a:solidFill>
                <a:latin typeface="Calibri" pitchFamily="34"/>
              </a:rPr>
              <a:t>Resource</a:t>
            </a:r>
            <a:r>
              <a:rPr lang="sk-SK" sz="2800" dirty="0">
                <a:solidFill>
                  <a:srgbClr val="04617B"/>
                </a:solidFill>
                <a:latin typeface="Calibri" pitchFamily="34"/>
              </a:rPr>
              <a:t> </a:t>
            </a:r>
            <a:r>
              <a:rPr lang="sk-SK" sz="2800" dirty="0" err="1">
                <a:solidFill>
                  <a:srgbClr val="04617B"/>
                </a:solidFill>
                <a:latin typeface="Calibri" pitchFamily="34"/>
              </a:rPr>
              <a:t>Identifier</a:t>
            </a:r>
            <a:r>
              <a:rPr lang="sk-SK" sz="2800" dirty="0">
                <a:solidFill>
                  <a:srgbClr val="04617B"/>
                </a:solidFill>
                <a:latin typeface="Calibri" pitchFamily="34"/>
              </a:rPr>
              <a:t>) – adresovanie</a:t>
            </a:r>
          </a:p>
          <a:p>
            <a:pPr lvl="0">
              <a:lnSpc>
                <a:spcPct val="90000"/>
              </a:lnSpc>
              <a:spcBef>
                <a:spcPts val="700"/>
              </a:spcBef>
            </a:pPr>
            <a:r>
              <a:rPr lang="sk-SK" sz="2800" dirty="0">
                <a:solidFill>
                  <a:srgbClr val="04617B"/>
                </a:solidFill>
                <a:latin typeface="Calibri" pitchFamily="34"/>
              </a:rPr>
              <a:t>XML (</a:t>
            </a:r>
            <a:r>
              <a:rPr lang="sk-SK" sz="2800" dirty="0" err="1">
                <a:solidFill>
                  <a:srgbClr val="04617B"/>
                </a:solidFill>
                <a:latin typeface="Calibri" pitchFamily="34"/>
              </a:rPr>
              <a:t>Extensible</a:t>
            </a:r>
            <a:r>
              <a:rPr lang="sk-SK" sz="2800" dirty="0">
                <a:solidFill>
                  <a:srgbClr val="04617B"/>
                </a:solidFill>
                <a:latin typeface="Calibri" pitchFamily="34"/>
              </a:rPr>
              <a:t> </a:t>
            </a:r>
            <a:r>
              <a:rPr lang="sk-SK" sz="2800" dirty="0" err="1">
                <a:solidFill>
                  <a:srgbClr val="04617B"/>
                </a:solidFill>
                <a:latin typeface="Calibri" pitchFamily="34"/>
              </a:rPr>
              <a:t>Markup</a:t>
            </a:r>
            <a:r>
              <a:rPr lang="sk-SK" sz="2800" dirty="0">
                <a:solidFill>
                  <a:srgbClr val="04617B"/>
                </a:solidFill>
                <a:latin typeface="Calibri" pitchFamily="34"/>
              </a:rPr>
              <a:t> </a:t>
            </a:r>
            <a:r>
              <a:rPr lang="sk-SK" sz="2800" dirty="0" err="1">
                <a:solidFill>
                  <a:srgbClr val="04617B"/>
                </a:solidFill>
                <a:latin typeface="Calibri" pitchFamily="34"/>
              </a:rPr>
              <a:t>Language</a:t>
            </a:r>
            <a:r>
              <a:rPr lang="sk-SK" sz="2800" dirty="0">
                <a:solidFill>
                  <a:srgbClr val="04617B"/>
                </a:solidFill>
                <a:latin typeface="Calibri" pitchFamily="34"/>
              </a:rPr>
              <a:t>) – jazyk</a:t>
            </a:r>
          </a:p>
          <a:p>
            <a:pPr lvl="0">
              <a:lnSpc>
                <a:spcPct val="90000"/>
              </a:lnSpc>
              <a:spcBef>
                <a:spcPts val="700"/>
              </a:spcBef>
            </a:pPr>
            <a:r>
              <a:rPr lang="sk-SK" sz="2800" dirty="0">
                <a:solidFill>
                  <a:srgbClr val="04617B"/>
                </a:solidFill>
                <a:latin typeface="Calibri" pitchFamily="34"/>
              </a:rPr>
              <a:t>RDF (</a:t>
            </a:r>
            <a:r>
              <a:rPr lang="sk-SK" sz="2800" dirty="0" err="1">
                <a:solidFill>
                  <a:srgbClr val="04617B"/>
                </a:solidFill>
                <a:latin typeface="Calibri" pitchFamily="34"/>
              </a:rPr>
              <a:t>Resource</a:t>
            </a:r>
            <a:r>
              <a:rPr lang="sk-SK" sz="2800" dirty="0">
                <a:solidFill>
                  <a:srgbClr val="04617B"/>
                </a:solidFill>
                <a:latin typeface="Calibri" pitchFamily="34"/>
              </a:rPr>
              <a:t> </a:t>
            </a:r>
            <a:r>
              <a:rPr lang="sk-SK" sz="2800" dirty="0" err="1">
                <a:solidFill>
                  <a:srgbClr val="04617B"/>
                </a:solidFill>
                <a:latin typeface="Calibri" pitchFamily="34"/>
              </a:rPr>
              <a:t>Description</a:t>
            </a:r>
            <a:r>
              <a:rPr lang="sk-SK" sz="2800" dirty="0">
                <a:solidFill>
                  <a:srgbClr val="04617B"/>
                </a:solidFill>
                <a:latin typeface="Calibri" pitchFamily="34"/>
              </a:rPr>
              <a:t> </a:t>
            </a:r>
            <a:r>
              <a:rPr lang="sk-SK" sz="2800" dirty="0" err="1">
                <a:solidFill>
                  <a:srgbClr val="04617B"/>
                </a:solidFill>
                <a:latin typeface="Calibri" pitchFamily="34"/>
              </a:rPr>
              <a:t>Framework</a:t>
            </a:r>
            <a:r>
              <a:rPr lang="sk-SK" sz="2800" dirty="0">
                <a:solidFill>
                  <a:srgbClr val="04617B"/>
                </a:solidFill>
                <a:latin typeface="Calibri" pitchFamily="34"/>
              </a:rPr>
              <a:t>) – databázová technológia – štruktúra dát</a:t>
            </a:r>
          </a:p>
          <a:p>
            <a:pPr lvl="0">
              <a:lnSpc>
                <a:spcPct val="90000"/>
              </a:lnSpc>
              <a:spcBef>
                <a:spcPts val="700"/>
              </a:spcBef>
            </a:pPr>
            <a:r>
              <a:rPr lang="sk-SK" sz="2800" dirty="0">
                <a:solidFill>
                  <a:srgbClr val="04617B"/>
                </a:solidFill>
                <a:latin typeface="Calibri" pitchFamily="34"/>
              </a:rPr>
              <a:t>Ontológia – jazyk OWL</a:t>
            </a:r>
          </a:p>
          <a:p>
            <a:pPr lvl="0">
              <a:lnSpc>
                <a:spcPct val="90000"/>
              </a:lnSpc>
              <a:spcBef>
                <a:spcPts val="700"/>
              </a:spcBef>
            </a:pPr>
            <a:r>
              <a:rPr lang="sk-SK" sz="2800" dirty="0">
                <a:solidFill>
                  <a:srgbClr val="04617B"/>
                </a:solidFill>
                <a:latin typeface="Calibri" pitchFamily="34"/>
              </a:rPr>
              <a:t>Logika,</a:t>
            </a:r>
          </a:p>
          <a:p>
            <a:pPr lvl="0">
              <a:lnSpc>
                <a:spcPct val="90000"/>
              </a:lnSpc>
              <a:spcBef>
                <a:spcPts val="700"/>
              </a:spcBef>
            </a:pPr>
            <a:r>
              <a:rPr lang="sk-SK" sz="2800" dirty="0">
                <a:solidFill>
                  <a:srgbClr val="04617B"/>
                </a:solidFill>
                <a:latin typeface="Calibri" pitchFamily="34"/>
              </a:rPr>
              <a:t>Kontrola.</a:t>
            </a:r>
          </a:p>
          <a:p>
            <a:pPr lvl="0">
              <a:lnSpc>
                <a:spcPct val="90000"/>
              </a:lnSpc>
            </a:pPr>
            <a:endParaRPr lang="sk-SK"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a:t>Inteligentný web????</a:t>
            </a:r>
          </a:p>
        </p:txBody>
      </p:sp>
      <p:sp>
        <p:nvSpPr>
          <p:cNvPr id="3" name="Zástupný symbol obsahu 2"/>
          <p:cNvSpPr>
            <a:spLocks noGrp="1"/>
          </p:cNvSpPr>
          <p:nvPr>
            <p:ph idx="1"/>
          </p:nvPr>
        </p:nvSpPr>
        <p:spPr/>
        <p:txBody>
          <a:bodyPr/>
          <a:lstStyle/>
          <a:p>
            <a:endParaRPr lang="sk-SK"/>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txBox="1">
            <a:spLocks noGrp="1"/>
          </p:cNvSpPr>
          <p:nvPr>
            <p:ph type="title"/>
          </p:nvPr>
        </p:nvSpPr>
        <p:spPr/>
        <p:txBody>
          <a:bodyPr anchorCtr="1"/>
          <a:lstStyle/>
          <a:p>
            <a:pPr lvl="0" algn="ctr"/>
            <a:r>
              <a:rPr lang="sk-SK" dirty="0"/>
              <a:t>Prečo otvorený prístup</a:t>
            </a:r>
          </a:p>
        </p:txBody>
      </p:sp>
      <p:sp>
        <p:nvSpPr>
          <p:cNvPr id="3" name="Zástupný symbol obsahu 2"/>
          <p:cNvSpPr txBox="1">
            <a:spLocks noGrp="1"/>
          </p:cNvSpPr>
          <p:nvPr>
            <p:ph idx="1"/>
          </p:nvPr>
        </p:nvSpPr>
        <p:spPr>
          <a:xfrm>
            <a:off x="755577" y="2060847"/>
            <a:ext cx="7924803" cy="4114800"/>
          </a:xfrm>
        </p:spPr>
        <p:txBody>
          <a:bodyPr/>
          <a:lstStyle/>
          <a:p>
            <a:r>
              <a:rPr lang="sk-SK" sz="2800" dirty="0">
                <a:solidFill>
                  <a:schemeClr val="tx2"/>
                </a:solidFill>
                <a:latin typeface="+mn-lt"/>
                <a:ea typeface="Arial Unicode MS" pitchFamily="34" charset="-128"/>
                <a:cs typeface="Arial Unicode MS" pitchFamily="34" charset="-128"/>
              </a:rPr>
              <a:t>stúpajúce ceny predplatného odborných periodík</a:t>
            </a:r>
          </a:p>
          <a:p>
            <a:r>
              <a:rPr lang="sk-SK" sz="2800" dirty="0">
                <a:solidFill>
                  <a:schemeClr val="tx2"/>
                </a:solidFill>
                <a:latin typeface="+mn-lt"/>
                <a:ea typeface="Arial Unicode MS" pitchFamily="34" charset="-128"/>
                <a:cs typeface="Arial Unicode MS" pitchFamily="34" charset="-128"/>
              </a:rPr>
              <a:t>rastúci počet časopisov</a:t>
            </a:r>
          </a:p>
          <a:p>
            <a:r>
              <a:rPr lang="sk-SK" sz="2800" dirty="0">
                <a:solidFill>
                  <a:schemeClr val="tx2"/>
                </a:solidFill>
                <a:latin typeface="+mn-lt"/>
                <a:ea typeface="Arial Unicode MS" pitchFamily="34" charset="-128"/>
                <a:cs typeface="Arial Unicode MS" pitchFamily="34" charset="-128"/>
              </a:rPr>
              <a:t>rozvoj elektronickej komunikácie a tým hľadanie možností pre rýchlejšiu, efektívnejšiu a bezplatnú výmenu vedeckých informácií</a:t>
            </a:r>
          </a:p>
          <a:p>
            <a:r>
              <a:rPr lang="sk-SK" sz="2800" dirty="0">
                <a:solidFill>
                  <a:schemeClr val="tx2"/>
                </a:solidFill>
                <a:latin typeface="+mn-lt"/>
                <a:ea typeface="Arial Unicode MS" pitchFamily="34" charset="-128"/>
                <a:cs typeface="Arial Unicode MS" pitchFamily="34" charset="-128"/>
              </a:rPr>
              <a:t>náklady na vedeckú činnosť pochádzajú z veľkej časti z verejných zdrojov, preto výsledky by mali byť verejne prístupné všetkým záujemcom</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r>
              <a:rPr lang="sk-SK" sz="2000" dirty="0">
                <a:solidFill>
                  <a:schemeClr val="tx2"/>
                </a:solidFill>
                <a:latin typeface="+mn-lt"/>
                <a:ea typeface="Arial Unicode MS" pitchFamily="34" charset="-128"/>
                <a:cs typeface="Arial Unicode MS" pitchFamily="34" charset="-128"/>
              </a:rPr>
              <a:t>prvé iniciatívy sa objavujú od roku 1971</a:t>
            </a:r>
          </a:p>
          <a:p>
            <a:r>
              <a:rPr lang="sk-SK" sz="2000" dirty="0" err="1">
                <a:solidFill>
                  <a:schemeClr val="tx2"/>
                </a:solidFill>
                <a:latin typeface="+mn-lt"/>
                <a:ea typeface="Arial Unicode MS" pitchFamily="34" charset="-128"/>
                <a:cs typeface="Arial Unicode MS" pitchFamily="34" charset="-128"/>
              </a:rPr>
              <a:t>Declaration</a:t>
            </a:r>
            <a:r>
              <a:rPr lang="sk-SK" sz="2000" dirty="0">
                <a:solidFill>
                  <a:schemeClr val="tx2"/>
                </a:solidFill>
                <a:latin typeface="+mn-lt"/>
                <a:ea typeface="Arial Unicode MS" pitchFamily="34" charset="-128"/>
                <a:cs typeface="Arial Unicode MS" pitchFamily="34" charset="-128"/>
              </a:rPr>
              <a:t> on </a:t>
            </a:r>
            <a:r>
              <a:rPr lang="sk-SK" sz="2000" dirty="0" err="1">
                <a:solidFill>
                  <a:schemeClr val="tx2"/>
                </a:solidFill>
                <a:latin typeface="+mn-lt"/>
                <a:ea typeface="Arial Unicode MS" pitchFamily="34" charset="-128"/>
                <a:cs typeface="Arial Unicode MS" pitchFamily="34" charset="-128"/>
              </a:rPr>
              <a:t>Science</a:t>
            </a:r>
            <a:r>
              <a:rPr lang="sk-SK" sz="2000" dirty="0">
                <a:solidFill>
                  <a:schemeClr val="tx2"/>
                </a:solidFill>
                <a:latin typeface="+mn-lt"/>
                <a:ea typeface="Arial Unicode MS" pitchFamily="34" charset="-128"/>
                <a:cs typeface="Arial Unicode MS" pitchFamily="34" charset="-128"/>
              </a:rPr>
              <a:t> and </a:t>
            </a:r>
            <a:r>
              <a:rPr lang="sk-SK" sz="2000" dirty="0" err="1">
                <a:solidFill>
                  <a:schemeClr val="tx2"/>
                </a:solidFill>
                <a:latin typeface="+mn-lt"/>
                <a:ea typeface="Arial Unicode MS" pitchFamily="34" charset="-128"/>
                <a:cs typeface="Arial Unicode MS" pitchFamily="34" charset="-128"/>
              </a:rPr>
              <a:t>the</a:t>
            </a:r>
            <a:r>
              <a:rPr lang="sk-SK" sz="2000" dirty="0">
                <a:solidFill>
                  <a:schemeClr val="tx2"/>
                </a:solidFill>
                <a:latin typeface="+mn-lt"/>
                <a:ea typeface="Arial Unicode MS" pitchFamily="34" charset="-128"/>
                <a:cs typeface="Arial Unicode MS" pitchFamily="34" charset="-128"/>
              </a:rPr>
              <a:t> </a:t>
            </a:r>
            <a:r>
              <a:rPr lang="sk-SK" sz="2000" dirty="0" err="1">
                <a:solidFill>
                  <a:schemeClr val="tx2"/>
                </a:solidFill>
                <a:latin typeface="+mn-lt"/>
                <a:ea typeface="Arial Unicode MS" pitchFamily="34" charset="-128"/>
                <a:cs typeface="Arial Unicode MS" pitchFamily="34" charset="-128"/>
              </a:rPr>
              <a:t>Use</a:t>
            </a:r>
            <a:r>
              <a:rPr lang="sk-SK" sz="2000" dirty="0">
                <a:solidFill>
                  <a:schemeClr val="tx2"/>
                </a:solidFill>
                <a:latin typeface="+mn-lt"/>
                <a:ea typeface="Arial Unicode MS" pitchFamily="34" charset="-128"/>
                <a:cs typeface="Arial Unicode MS" pitchFamily="34" charset="-128"/>
              </a:rPr>
              <a:t> </a:t>
            </a:r>
            <a:r>
              <a:rPr lang="sk-SK" sz="2000" dirty="0" err="1">
                <a:solidFill>
                  <a:schemeClr val="tx2"/>
                </a:solidFill>
                <a:latin typeface="+mn-lt"/>
                <a:ea typeface="Arial Unicode MS" pitchFamily="34" charset="-128"/>
                <a:cs typeface="Arial Unicode MS" pitchFamily="34" charset="-128"/>
              </a:rPr>
              <a:t>of</a:t>
            </a:r>
            <a:r>
              <a:rPr lang="sk-SK" sz="2000" dirty="0">
                <a:solidFill>
                  <a:schemeClr val="tx2"/>
                </a:solidFill>
                <a:latin typeface="+mn-lt"/>
                <a:ea typeface="Arial Unicode MS" pitchFamily="34" charset="-128"/>
                <a:cs typeface="Arial Unicode MS" pitchFamily="34" charset="-128"/>
              </a:rPr>
              <a:t> </a:t>
            </a:r>
            <a:r>
              <a:rPr lang="sk-SK" sz="2000" dirty="0" err="1">
                <a:solidFill>
                  <a:schemeClr val="tx2"/>
                </a:solidFill>
                <a:latin typeface="+mn-lt"/>
                <a:ea typeface="Arial Unicode MS" pitchFamily="34" charset="-128"/>
                <a:cs typeface="Arial Unicode MS" pitchFamily="34" charset="-128"/>
              </a:rPr>
              <a:t>Scientific</a:t>
            </a:r>
            <a:r>
              <a:rPr lang="sk-SK" sz="2000" dirty="0">
                <a:solidFill>
                  <a:schemeClr val="tx2"/>
                </a:solidFill>
                <a:latin typeface="+mn-lt"/>
                <a:ea typeface="Arial Unicode MS" pitchFamily="34" charset="-128"/>
                <a:cs typeface="Arial Unicode MS" pitchFamily="34" charset="-128"/>
              </a:rPr>
              <a:t> </a:t>
            </a:r>
            <a:r>
              <a:rPr lang="sk-SK" sz="2000" dirty="0" err="1">
                <a:solidFill>
                  <a:schemeClr val="tx2"/>
                </a:solidFill>
                <a:latin typeface="+mn-lt"/>
                <a:ea typeface="Arial Unicode MS" pitchFamily="34" charset="-128"/>
                <a:cs typeface="Arial Unicode MS" pitchFamily="34" charset="-128"/>
              </a:rPr>
              <a:t>Knowledge</a:t>
            </a:r>
            <a:r>
              <a:rPr lang="sk-SK" sz="2000" dirty="0">
                <a:solidFill>
                  <a:schemeClr val="tx2"/>
                </a:solidFill>
                <a:latin typeface="+mn-lt"/>
                <a:ea typeface="Arial Unicode MS" pitchFamily="34" charset="-128"/>
                <a:cs typeface="Arial Unicode MS" pitchFamily="34" charset="-128"/>
              </a:rPr>
              <a:t> – 1997</a:t>
            </a:r>
          </a:p>
          <a:p>
            <a:pPr lvl="1">
              <a:buNone/>
            </a:pPr>
            <a:r>
              <a:rPr lang="sk-SK" sz="2000" dirty="0">
                <a:solidFill>
                  <a:schemeClr val="tx2"/>
                </a:solidFill>
                <a:latin typeface="+mn-lt"/>
                <a:ea typeface="Arial Unicode MS" pitchFamily="34" charset="-128"/>
                <a:cs typeface="Arial Unicode MS" pitchFamily="34" charset="-128"/>
                <a:hlinkClick r:id="rId2"/>
              </a:rPr>
              <a:t>http://www.unesco.org/science/wcs/eng/declaration_e.htm</a:t>
            </a:r>
            <a:endParaRPr lang="sk-SK" sz="2000" dirty="0">
              <a:solidFill>
                <a:schemeClr val="tx2"/>
              </a:solidFill>
              <a:latin typeface="+mn-lt"/>
              <a:ea typeface="Arial Unicode MS" pitchFamily="34" charset="-128"/>
              <a:cs typeface="Arial Unicode MS" pitchFamily="34" charset="-128"/>
            </a:endParaRPr>
          </a:p>
          <a:p>
            <a:pPr marL="0" indent="0">
              <a:buNone/>
            </a:pPr>
            <a:r>
              <a:rPr lang="sk-SK" sz="2800" b="1" dirty="0">
                <a:solidFill>
                  <a:schemeClr val="tx2"/>
                </a:solidFill>
                <a:latin typeface="+mn-lt"/>
                <a:ea typeface="Arial Unicode MS" pitchFamily="34" charset="-128"/>
                <a:cs typeface="Arial Unicode MS" pitchFamily="34" charset="-128"/>
              </a:rPr>
              <a:t>Kľúčové iniciatívy </a:t>
            </a:r>
            <a:r>
              <a:rPr lang="sk-SK" sz="2800" dirty="0">
                <a:solidFill>
                  <a:schemeClr val="tx2"/>
                </a:solidFill>
                <a:latin typeface="+mn-lt"/>
                <a:ea typeface="Arial Unicode MS" pitchFamily="34" charset="-128"/>
                <a:cs typeface="Arial Unicode MS" pitchFamily="34" charset="-128"/>
              </a:rPr>
              <a:t>na podporu OA:</a:t>
            </a:r>
          </a:p>
          <a:p>
            <a:r>
              <a:rPr lang="sk-SK" sz="2800" b="1" dirty="0" err="1">
                <a:solidFill>
                  <a:schemeClr val="tx2"/>
                </a:solidFill>
                <a:latin typeface="+mn-lt"/>
                <a:ea typeface="Arial Unicode MS" pitchFamily="34" charset="-128"/>
                <a:cs typeface="Arial Unicode MS" pitchFamily="34" charset="-128"/>
              </a:rPr>
              <a:t>Budapest</a:t>
            </a:r>
            <a:r>
              <a:rPr lang="sk-SK" sz="2800" b="1" dirty="0">
                <a:solidFill>
                  <a:schemeClr val="tx2"/>
                </a:solidFill>
                <a:latin typeface="+mn-lt"/>
                <a:ea typeface="Arial Unicode MS" pitchFamily="34" charset="-128"/>
                <a:cs typeface="Arial Unicode MS" pitchFamily="34" charset="-128"/>
              </a:rPr>
              <a:t> </a:t>
            </a:r>
            <a:r>
              <a:rPr lang="sk-SK" sz="2800" b="1" dirty="0" err="1">
                <a:solidFill>
                  <a:schemeClr val="tx2"/>
                </a:solidFill>
                <a:latin typeface="+mn-lt"/>
                <a:ea typeface="Arial Unicode MS" pitchFamily="34" charset="-128"/>
                <a:cs typeface="Arial Unicode MS" pitchFamily="34" charset="-128"/>
              </a:rPr>
              <a:t>Open</a:t>
            </a:r>
            <a:r>
              <a:rPr lang="sk-SK" sz="2800" b="1" dirty="0">
                <a:solidFill>
                  <a:schemeClr val="tx2"/>
                </a:solidFill>
                <a:latin typeface="+mn-lt"/>
                <a:ea typeface="Arial Unicode MS" pitchFamily="34" charset="-128"/>
                <a:cs typeface="Arial Unicode MS" pitchFamily="34" charset="-128"/>
              </a:rPr>
              <a:t> Access </a:t>
            </a:r>
            <a:r>
              <a:rPr lang="sk-SK" sz="2800" b="1" dirty="0" err="1">
                <a:solidFill>
                  <a:schemeClr val="tx2"/>
                </a:solidFill>
                <a:latin typeface="+mn-lt"/>
                <a:ea typeface="Arial Unicode MS" pitchFamily="34" charset="-128"/>
                <a:cs typeface="Arial Unicode MS" pitchFamily="34" charset="-128"/>
              </a:rPr>
              <a:t>Initiative</a:t>
            </a:r>
            <a:r>
              <a:rPr lang="sk-SK" sz="2800" b="1" dirty="0">
                <a:solidFill>
                  <a:schemeClr val="tx2"/>
                </a:solidFill>
                <a:latin typeface="+mn-lt"/>
                <a:ea typeface="Arial Unicode MS" pitchFamily="34" charset="-128"/>
                <a:cs typeface="Arial Unicode MS" pitchFamily="34" charset="-128"/>
              </a:rPr>
              <a:t> </a:t>
            </a:r>
            <a:r>
              <a:rPr lang="sk-SK" sz="2800" dirty="0">
                <a:solidFill>
                  <a:schemeClr val="tx2"/>
                </a:solidFill>
                <a:latin typeface="+mn-lt"/>
                <a:ea typeface="Arial Unicode MS" pitchFamily="34" charset="-128"/>
                <a:cs typeface="Arial Unicode MS" pitchFamily="34" charset="-128"/>
              </a:rPr>
              <a:t>– 2002</a:t>
            </a:r>
          </a:p>
          <a:p>
            <a:pPr lvl="1">
              <a:buNone/>
            </a:pPr>
            <a:r>
              <a:rPr lang="sk-SK" sz="2800" dirty="0">
                <a:solidFill>
                  <a:schemeClr val="tx2"/>
                </a:solidFill>
                <a:latin typeface="+mn-lt"/>
                <a:ea typeface="Arial Unicode MS" pitchFamily="34" charset="-128"/>
                <a:cs typeface="Arial Unicode MS" pitchFamily="34" charset="-128"/>
                <a:hlinkClick r:id="rId3"/>
              </a:rPr>
              <a:t>http://www.opensocietyfoundations.org/openaccess/read</a:t>
            </a:r>
          </a:p>
          <a:p>
            <a:r>
              <a:rPr lang="sk-SK" sz="2800" dirty="0" err="1">
                <a:solidFill>
                  <a:schemeClr val="tx2"/>
                </a:solidFill>
                <a:latin typeface="+mn-lt"/>
                <a:ea typeface="Arial Unicode MS" pitchFamily="34" charset="-128"/>
                <a:cs typeface="Arial Unicode MS" pitchFamily="34" charset="-128"/>
              </a:rPr>
              <a:t>Bethesda</a:t>
            </a:r>
            <a:r>
              <a:rPr lang="sk-SK" sz="2800" dirty="0">
                <a:solidFill>
                  <a:schemeClr val="tx2"/>
                </a:solidFill>
                <a:latin typeface="+mn-lt"/>
                <a:ea typeface="Arial Unicode MS" pitchFamily="34" charset="-128"/>
                <a:cs typeface="Arial Unicode MS" pitchFamily="34" charset="-128"/>
              </a:rPr>
              <a:t> </a:t>
            </a:r>
            <a:r>
              <a:rPr lang="sk-SK" sz="2800" dirty="0" err="1">
                <a:solidFill>
                  <a:schemeClr val="tx2"/>
                </a:solidFill>
                <a:latin typeface="+mn-lt"/>
                <a:ea typeface="Arial Unicode MS" pitchFamily="34" charset="-128"/>
                <a:cs typeface="Arial Unicode MS" pitchFamily="34" charset="-128"/>
              </a:rPr>
              <a:t>Statement</a:t>
            </a:r>
            <a:r>
              <a:rPr lang="sk-SK" sz="2800" dirty="0">
                <a:solidFill>
                  <a:schemeClr val="tx2"/>
                </a:solidFill>
                <a:latin typeface="+mn-lt"/>
                <a:ea typeface="Arial Unicode MS" pitchFamily="34" charset="-128"/>
                <a:cs typeface="Arial Unicode MS" pitchFamily="34" charset="-128"/>
              </a:rPr>
              <a:t> on </a:t>
            </a:r>
            <a:r>
              <a:rPr lang="sk-SK" sz="2800" dirty="0" err="1">
                <a:solidFill>
                  <a:schemeClr val="tx2"/>
                </a:solidFill>
                <a:latin typeface="+mn-lt"/>
                <a:ea typeface="Arial Unicode MS" pitchFamily="34" charset="-128"/>
                <a:cs typeface="Arial Unicode MS" pitchFamily="34" charset="-128"/>
              </a:rPr>
              <a:t>Open</a:t>
            </a:r>
            <a:r>
              <a:rPr lang="sk-SK" sz="2800" dirty="0">
                <a:solidFill>
                  <a:schemeClr val="tx2"/>
                </a:solidFill>
                <a:latin typeface="+mn-lt"/>
                <a:ea typeface="Arial Unicode MS" pitchFamily="34" charset="-128"/>
                <a:cs typeface="Arial Unicode MS" pitchFamily="34" charset="-128"/>
              </a:rPr>
              <a:t> Access </a:t>
            </a:r>
            <a:r>
              <a:rPr lang="sk-SK" sz="2800" dirty="0" err="1">
                <a:solidFill>
                  <a:schemeClr val="tx2"/>
                </a:solidFill>
                <a:latin typeface="+mn-lt"/>
                <a:ea typeface="Arial Unicode MS" pitchFamily="34" charset="-128"/>
                <a:cs typeface="Arial Unicode MS" pitchFamily="34" charset="-128"/>
              </a:rPr>
              <a:t>Publishing</a:t>
            </a:r>
            <a:r>
              <a:rPr lang="sk-SK" sz="2800" dirty="0">
                <a:solidFill>
                  <a:schemeClr val="tx2"/>
                </a:solidFill>
                <a:latin typeface="+mn-lt"/>
                <a:ea typeface="Arial Unicode MS" pitchFamily="34" charset="-128"/>
                <a:cs typeface="Arial Unicode MS" pitchFamily="34" charset="-128"/>
              </a:rPr>
              <a:t> – 2003</a:t>
            </a:r>
          </a:p>
          <a:p>
            <a:pPr lvl="1">
              <a:buNone/>
            </a:pPr>
            <a:r>
              <a:rPr lang="sk-SK" sz="2800" dirty="0">
                <a:solidFill>
                  <a:schemeClr val="tx2"/>
                </a:solidFill>
                <a:latin typeface="+mn-lt"/>
                <a:ea typeface="Arial Unicode MS" pitchFamily="34" charset="-128"/>
                <a:cs typeface="Arial Unicode MS" pitchFamily="34" charset="-128"/>
                <a:hlinkClick r:id="rId4"/>
              </a:rPr>
              <a:t>http://www.earlham.edu/~peters/fos/bethesda.htm</a:t>
            </a:r>
            <a:endParaRPr lang="sk-SK" sz="2800" dirty="0">
              <a:solidFill>
                <a:schemeClr val="tx2"/>
              </a:solidFill>
              <a:latin typeface="+mn-lt"/>
              <a:ea typeface="Arial Unicode MS" pitchFamily="34" charset="-128"/>
              <a:cs typeface="Arial Unicode MS" pitchFamily="34" charset="-128"/>
            </a:endParaRPr>
          </a:p>
          <a:p>
            <a:pPr marL="320040" lvl="1" indent="0">
              <a:buNone/>
            </a:pPr>
            <a:endParaRPr lang="sk-SK" sz="2800" dirty="0">
              <a:solidFill>
                <a:schemeClr val="tx2"/>
              </a:solidFill>
              <a:latin typeface="+mn-lt"/>
              <a:ea typeface="Arial Unicode MS" pitchFamily="34" charset="-128"/>
              <a:cs typeface="Arial Unicode MS" pitchFamily="34" charset="-128"/>
            </a:endParaRPr>
          </a:p>
          <a:p>
            <a:endParaRPr lang="sk-SK" sz="2800" dirty="0">
              <a:solidFill>
                <a:schemeClr val="tx2"/>
              </a:solidFill>
              <a:latin typeface="+mn-lt"/>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a:t>Iniciatívy na podporu OA</a:t>
            </a:r>
          </a:p>
        </p:txBody>
      </p:sp>
      <p:sp>
        <p:nvSpPr>
          <p:cNvPr id="3" name="Zástupný symbol obsahu 2"/>
          <p:cNvSpPr>
            <a:spLocks noGrp="1"/>
          </p:cNvSpPr>
          <p:nvPr>
            <p:ph idx="1"/>
          </p:nvPr>
        </p:nvSpPr>
        <p:spPr/>
        <p:txBody>
          <a:bodyPr/>
          <a:lstStyle/>
          <a:p>
            <a:r>
              <a:rPr lang="sk-SK" sz="2000" b="1" dirty="0" err="1">
                <a:solidFill>
                  <a:schemeClr val="tx2"/>
                </a:solidFill>
                <a:latin typeface="+mn-lt"/>
                <a:ea typeface="Arial Unicode MS" pitchFamily="34" charset="-128"/>
                <a:cs typeface="Arial Unicode MS" pitchFamily="34" charset="-128"/>
              </a:rPr>
              <a:t>Berlin</a:t>
            </a:r>
            <a:r>
              <a:rPr lang="sk-SK" sz="2000" b="1" dirty="0">
                <a:solidFill>
                  <a:schemeClr val="tx2"/>
                </a:solidFill>
                <a:latin typeface="+mn-lt"/>
                <a:ea typeface="Arial Unicode MS" pitchFamily="34" charset="-128"/>
                <a:cs typeface="Arial Unicode MS" pitchFamily="34" charset="-128"/>
              </a:rPr>
              <a:t> </a:t>
            </a:r>
            <a:r>
              <a:rPr lang="sk-SK" sz="2000" b="1" dirty="0" err="1">
                <a:solidFill>
                  <a:schemeClr val="tx2"/>
                </a:solidFill>
                <a:latin typeface="+mn-lt"/>
                <a:ea typeface="Arial Unicode MS" pitchFamily="34" charset="-128"/>
                <a:cs typeface="Arial Unicode MS" pitchFamily="34" charset="-128"/>
              </a:rPr>
              <a:t>Declaration</a:t>
            </a:r>
            <a:r>
              <a:rPr lang="sk-SK" sz="2000" b="1" dirty="0">
                <a:solidFill>
                  <a:schemeClr val="tx2"/>
                </a:solidFill>
                <a:latin typeface="+mn-lt"/>
                <a:ea typeface="Arial Unicode MS" pitchFamily="34" charset="-128"/>
                <a:cs typeface="Arial Unicode MS" pitchFamily="34" charset="-128"/>
              </a:rPr>
              <a:t> on </a:t>
            </a:r>
            <a:r>
              <a:rPr lang="sk-SK" sz="2000" b="1" dirty="0" err="1">
                <a:solidFill>
                  <a:schemeClr val="tx2"/>
                </a:solidFill>
                <a:latin typeface="+mn-lt"/>
                <a:ea typeface="Arial Unicode MS" pitchFamily="34" charset="-128"/>
                <a:cs typeface="Arial Unicode MS" pitchFamily="34" charset="-128"/>
              </a:rPr>
              <a:t>Opean</a:t>
            </a:r>
            <a:r>
              <a:rPr lang="sk-SK" sz="2000" b="1" dirty="0">
                <a:solidFill>
                  <a:schemeClr val="tx2"/>
                </a:solidFill>
                <a:latin typeface="+mn-lt"/>
                <a:ea typeface="Arial Unicode MS" pitchFamily="34" charset="-128"/>
                <a:cs typeface="Arial Unicode MS" pitchFamily="34" charset="-128"/>
              </a:rPr>
              <a:t> Access to </a:t>
            </a:r>
            <a:r>
              <a:rPr lang="sk-SK" sz="2000" b="1" dirty="0" err="1">
                <a:solidFill>
                  <a:schemeClr val="tx2"/>
                </a:solidFill>
                <a:latin typeface="+mn-lt"/>
                <a:ea typeface="Arial Unicode MS" pitchFamily="34" charset="-128"/>
                <a:cs typeface="Arial Unicode MS" pitchFamily="34" charset="-128"/>
              </a:rPr>
              <a:t>Knowledge</a:t>
            </a:r>
            <a:r>
              <a:rPr lang="sk-SK" sz="2000" b="1" dirty="0">
                <a:solidFill>
                  <a:schemeClr val="tx2"/>
                </a:solidFill>
                <a:latin typeface="+mn-lt"/>
                <a:ea typeface="Arial Unicode MS" pitchFamily="34" charset="-128"/>
                <a:cs typeface="Arial Unicode MS" pitchFamily="34" charset="-128"/>
              </a:rPr>
              <a:t> in </a:t>
            </a:r>
            <a:r>
              <a:rPr lang="sk-SK" sz="2000" b="1" dirty="0" err="1">
                <a:solidFill>
                  <a:schemeClr val="tx2"/>
                </a:solidFill>
                <a:latin typeface="+mn-lt"/>
                <a:ea typeface="Arial Unicode MS" pitchFamily="34" charset="-128"/>
                <a:cs typeface="Arial Unicode MS" pitchFamily="34" charset="-128"/>
              </a:rPr>
              <a:t>the</a:t>
            </a:r>
            <a:r>
              <a:rPr lang="sk-SK" sz="2000" b="1" dirty="0">
                <a:solidFill>
                  <a:schemeClr val="tx2"/>
                </a:solidFill>
                <a:latin typeface="+mn-lt"/>
                <a:ea typeface="Arial Unicode MS" pitchFamily="34" charset="-128"/>
                <a:cs typeface="Arial Unicode MS" pitchFamily="34" charset="-128"/>
              </a:rPr>
              <a:t> </a:t>
            </a:r>
            <a:r>
              <a:rPr lang="sk-SK" sz="2000" b="1" dirty="0" err="1">
                <a:solidFill>
                  <a:schemeClr val="tx2"/>
                </a:solidFill>
                <a:latin typeface="+mn-lt"/>
                <a:ea typeface="Arial Unicode MS" pitchFamily="34" charset="-128"/>
                <a:cs typeface="Arial Unicode MS" pitchFamily="34" charset="-128"/>
              </a:rPr>
              <a:t>Sciences</a:t>
            </a:r>
            <a:r>
              <a:rPr lang="sk-SK" sz="2000" b="1" dirty="0">
                <a:solidFill>
                  <a:schemeClr val="tx2"/>
                </a:solidFill>
                <a:latin typeface="+mn-lt"/>
                <a:ea typeface="Arial Unicode MS" pitchFamily="34" charset="-128"/>
                <a:cs typeface="Arial Unicode MS" pitchFamily="34" charset="-128"/>
              </a:rPr>
              <a:t> and </a:t>
            </a:r>
            <a:r>
              <a:rPr lang="sk-SK" sz="2000" b="1" dirty="0" err="1">
                <a:solidFill>
                  <a:schemeClr val="tx2"/>
                </a:solidFill>
                <a:latin typeface="+mn-lt"/>
                <a:ea typeface="Arial Unicode MS" pitchFamily="34" charset="-128"/>
                <a:cs typeface="Arial Unicode MS" pitchFamily="34" charset="-128"/>
              </a:rPr>
              <a:t>Humanities</a:t>
            </a:r>
            <a:r>
              <a:rPr lang="sk-SK" sz="2000" b="1" dirty="0">
                <a:solidFill>
                  <a:schemeClr val="tx2"/>
                </a:solidFill>
                <a:latin typeface="+mn-lt"/>
                <a:ea typeface="Arial Unicode MS" pitchFamily="34" charset="-128"/>
                <a:cs typeface="Arial Unicode MS" pitchFamily="34" charset="-128"/>
              </a:rPr>
              <a:t> – 2003</a:t>
            </a:r>
          </a:p>
          <a:p>
            <a:pPr lvl="1">
              <a:buNone/>
            </a:pPr>
            <a:r>
              <a:rPr lang="sk-SK" sz="2000" dirty="0">
                <a:solidFill>
                  <a:schemeClr val="tx2"/>
                </a:solidFill>
                <a:latin typeface="+mn-lt"/>
                <a:ea typeface="Arial Unicode MS" pitchFamily="34" charset="-128"/>
                <a:cs typeface="Arial Unicode MS" pitchFamily="34" charset="-128"/>
                <a:hlinkClick r:id="rId2"/>
              </a:rPr>
              <a:t>http://oa.mpg.de/lang/en-uk/berlin-rozess/berliner-erklarung/</a:t>
            </a:r>
            <a:endParaRPr lang="sk-SK" sz="2000" dirty="0">
              <a:solidFill>
                <a:schemeClr val="tx2"/>
              </a:solidFill>
              <a:latin typeface="+mn-lt"/>
              <a:ea typeface="Arial Unicode MS" pitchFamily="34" charset="-128"/>
              <a:cs typeface="Arial Unicode MS" pitchFamily="34" charset="-128"/>
            </a:endParaRPr>
          </a:p>
          <a:p>
            <a:r>
              <a:rPr lang="sk-SK" sz="2000" dirty="0">
                <a:solidFill>
                  <a:schemeClr val="tx2"/>
                </a:solidFill>
                <a:latin typeface="+mn-lt"/>
                <a:ea typeface="Arial Unicode MS" pitchFamily="34" charset="-128"/>
                <a:cs typeface="Arial Unicode MS" pitchFamily="34" charset="-128"/>
              </a:rPr>
              <a:t>OECD </a:t>
            </a:r>
            <a:r>
              <a:rPr lang="sk-SK" sz="2000" dirty="0" err="1">
                <a:solidFill>
                  <a:schemeClr val="tx2"/>
                </a:solidFill>
                <a:latin typeface="+mn-lt"/>
                <a:ea typeface="Arial Unicode MS" pitchFamily="34" charset="-128"/>
                <a:cs typeface="Arial Unicode MS" pitchFamily="34" charset="-128"/>
              </a:rPr>
              <a:t>Principles</a:t>
            </a:r>
            <a:r>
              <a:rPr lang="sk-SK" sz="2000" dirty="0">
                <a:solidFill>
                  <a:schemeClr val="tx2"/>
                </a:solidFill>
                <a:latin typeface="+mn-lt"/>
                <a:ea typeface="Arial Unicode MS" pitchFamily="34" charset="-128"/>
                <a:cs typeface="Arial Unicode MS" pitchFamily="34" charset="-128"/>
              </a:rPr>
              <a:t> and </a:t>
            </a:r>
            <a:r>
              <a:rPr lang="sk-SK" sz="2000" dirty="0" err="1">
                <a:solidFill>
                  <a:schemeClr val="tx2"/>
                </a:solidFill>
                <a:latin typeface="+mn-lt"/>
                <a:ea typeface="Arial Unicode MS" pitchFamily="34" charset="-128"/>
                <a:cs typeface="Arial Unicode MS" pitchFamily="34" charset="-128"/>
              </a:rPr>
              <a:t>Guidelines</a:t>
            </a:r>
            <a:r>
              <a:rPr lang="sk-SK" sz="2000" dirty="0">
                <a:solidFill>
                  <a:schemeClr val="tx2"/>
                </a:solidFill>
                <a:latin typeface="+mn-lt"/>
                <a:ea typeface="Arial Unicode MS" pitchFamily="34" charset="-128"/>
                <a:cs typeface="Arial Unicode MS" pitchFamily="34" charset="-128"/>
              </a:rPr>
              <a:t> </a:t>
            </a:r>
            <a:r>
              <a:rPr lang="sk-SK" sz="2000" dirty="0" err="1">
                <a:solidFill>
                  <a:schemeClr val="tx2"/>
                </a:solidFill>
                <a:latin typeface="+mn-lt"/>
                <a:ea typeface="Arial Unicode MS" pitchFamily="34" charset="-128"/>
                <a:cs typeface="Arial Unicode MS" pitchFamily="34" charset="-128"/>
              </a:rPr>
              <a:t>for</a:t>
            </a:r>
            <a:r>
              <a:rPr lang="sk-SK" sz="2000" dirty="0">
                <a:solidFill>
                  <a:schemeClr val="tx2"/>
                </a:solidFill>
                <a:latin typeface="+mn-lt"/>
                <a:ea typeface="Arial Unicode MS" pitchFamily="34" charset="-128"/>
                <a:cs typeface="Arial Unicode MS" pitchFamily="34" charset="-128"/>
              </a:rPr>
              <a:t> Access to </a:t>
            </a:r>
            <a:r>
              <a:rPr lang="sk-SK" sz="2000" dirty="0" err="1">
                <a:solidFill>
                  <a:schemeClr val="tx2"/>
                </a:solidFill>
                <a:latin typeface="+mn-lt"/>
                <a:ea typeface="Arial Unicode MS" pitchFamily="34" charset="-128"/>
                <a:cs typeface="Arial Unicode MS" pitchFamily="34" charset="-128"/>
              </a:rPr>
              <a:t>Research</a:t>
            </a:r>
            <a:r>
              <a:rPr lang="sk-SK" sz="2000" dirty="0">
                <a:solidFill>
                  <a:schemeClr val="tx2"/>
                </a:solidFill>
                <a:latin typeface="+mn-lt"/>
                <a:ea typeface="Arial Unicode MS" pitchFamily="34" charset="-128"/>
                <a:cs typeface="Arial Unicode MS" pitchFamily="34" charset="-128"/>
              </a:rPr>
              <a:t> </a:t>
            </a:r>
            <a:r>
              <a:rPr lang="sk-SK" sz="2000" dirty="0" err="1">
                <a:solidFill>
                  <a:schemeClr val="tx2"/>
                </a:solidFill>
                <a:latin typeface="+mn-lt"/>
                <a:ea typeface="Arial Unicode MS" pitchFamily="34" charset="-128"/>
                <a:cs typeface="Arial Unicode MS" pitchFamily="34" charset="-128"/>
              </a:rPr>
              <a:t>Data</a:t>
            </a:r>
            <a:r>
              <a:rPr lang="sk-SK" sz="2000" dirty="0">
                <a:solidFill>
                  <a:schemeClr val="tx2"/>
                </a:solidFill>
                <a:latin typeface="+mn-lt"/>
                <a:ea typeface="Arial Unicode MS" pitchFamily="34" charset="-128"/>
                <a:cs typeface="Arial Unicode MS" pitchFamily="34" charset="-128"/>
              </a:rPr>
              <a:t> </a:t>
            </a:r>
            <a:r>
              <a:rPr lang="sk-SK" sz="2000" dirty="0" err="1">
                <a:solidFill>
                  <a:schemeClr val="tx2"/>
                </a:solidFill>
                <a:latin typeface="+mn-lt"/>
                <a:ea typeface="Arial Unicode MS" pitchFamily="34" charset="-128"/>
                <a:cs typeface="Arial Unicode MS" pitchFamily="34" charset="-128"/>
              </a:rPr>
              <a:t>from</a:t>
            </a:r>
            <a:r>
              <a:rPr lang="sk-SK" sz="2000" dirty="0">
                <a:solidFill>
                  <a:schemeClr val="tx2"/>
                </a:solidFill>
                <a:latin typeface="+mn-lt"/>
                <a:ea typeface="Arial Unicode MS" pitchFamily="34" charset="-128"/>
                <a:cs typeface="Arial Unicode MS" pitchFamily="34" charset="-128"/>
              </a:rPr>
              <a:t> </a:t>
            </a:r>
            <a:r>
              <a:rPr lang="sk-SK" sz="2000" dirty="0" err="1">
                <a:solidFill>
                  <a:schemeClr val="tx2"/>
                </a:solidFill>
                <a:latin typeface="+mn-lt"/>
                <a:ea typeface="Arial Unicode MS" pitchFamily="34" charset="-128"/>
                <a:cs typeface="Arial Unicode MS" pitchFamily="34" charset="-128"/>
              </a:rPr>
              <a:t>Public</a:t>
            </a:r>
            <a:r>
              <a:rPr lang="sk-SK" sz="2000" dirty="0">
                <a:solidFill>
                  <a:schemeClr val="tx2"/>
                </a:solidFill>
                <a:latin typeface="+mn-lt"/>
                <a:ea typeface="Arial Unicode MS" pitchFamily="34" charset="-128"/>
                <a:cs typeface="Arial Unicode MS" pitchFamily="34" charset="-128"/>
              </a:rPr>
              <a:t> </a:t>
            </a:r>
            <a:r>
              <a:rPr lang="sk-SK" sz="2000" dirty="0" err="1">
                <a:solidFill>
                  <a:schemeClr val="tx2"/>
                </a:solidFill>
                <a:latin typeface="+mn-lt"/>
                <a:ea typeface="Arial Unicode MS" pitchFamily="34" charset="-128"/>
                <a:cs typeface="Arial Unicode MS" pitchFamily="34" charset="-128"/>
              </a:rPr>
              <a:t>Funding</a:t>
            </a:r>
            <a:r>
              <a:rPr lang="sk-SK" sz="2000" dirty="0">
                <a:solidFill>
                  <a:schemeClr val="tx2"/>
                </a:solidFill>
                <a:latin typeface="+mn-lt"/>
                <a:ea typeface="Arial Unicode MS" pitchFamily="34" charset="-128"/>
                <a:cs typeface="Arial Unicode MS" pitchFamily="34" charset="-128"/>
              </a:rPr>
              <a:t> – 2006</a:t>
            </a:r>
          </a:p>
          <a:p>
            <a:pPr lvl="1">
              <a:buNone/>
            </a:pPr>
            <a:r>
              <a:rPr lang="sk-SK" sz="2000" dirty="0">
                <a:solidFill>
                  <a:schemeClr val="tx2"/>
                </a:solidFill>
                <a:latin typeface="+mn-lt"/>
                <a:ea typeface="Arial Unicode MS" pitchFamily="34" charset="-128"/>
                <a:cs typeface="Arial Unicode MS" pitchFamily="34" charset="-128"/>
                <a:hlinkClick r:id="rId3"/>
              </a:rPr>
              <a:t>http://www.oecd.org/science/scienceandtechnologypolicy/38500813.pdf</a:t>
            </a:r>
            <a:endParaRPr lang="sk-SK" sz="2000" dirty="0">
              <a:solidFill>
                <a:schemeClr val="tx2"/>
              </a:solidFill>
              <a:latin typeface="+mn-lt"/>
              <a:ea typeface="Arial Unicode MS" pitchFamily="34" charset="-128"/>
              <a:cs typeface="Arial Unicode MS" pitchFamily="34" charset="-128"/>
            </a:endParaRPr>
          </a:p>
          <a:p>
            <a:r>
              <a:rPr lang="sk-SK" sz="2000" dirty="0" err="1">
                <a:solidFill>
                  <a:schemeClr val="tx2"/>
                </a:solidFill>
                <a:latin typeface="+mn-lt"/>
                <a:ea typeface="Arial Unicode MS" pitchFamily="34" charset="-128"/>
                <a:cs typeface="Arial Unicode MS" pitchFamily="34" charset="-128"/>
              </a:rPr>
              <a:t>Recommendation</a:t>
            </a:r>
            <a:r>
              <a:rPr lang="sk-SK" sz="2000" dirty="0">
                <a:solidFill>
                  <a:schemeClr val="tx2"/>
                </a:solidFill>
                <a:latin typeface="+mn-lt"/>
                <a:ea typeface="Arial Unicode MS" pitchFamily="34" charset="-128"/>
                <a:cs typeface="Arial Unicode MS" pitchFamily="34" charset="-128"/>
              </a:rPr>
              <a:t> </a:t>
            </a:r>
            <a:r>
              <a:rPr lang="sk-SK" sz="2000" dirty="0" err="1">
                <a:solidFill>
                  <a:schemeClr val="tx2"/>
                </a:solidFill>
                <a:latin typeface="+mn-lt"/>
                <a:ea typeface="Arial Unicode MS" pitchFamily="34" charset="-128"/>
                <a:cs typeface="Arial Unicode MS" pitchFamily="34" charset="-128"/>
              </a:rPr>
              <a:t>from</a:t>
            </a:r>
            <a:r>
              <a:rPr lang="sk-SK" sz="2000" dirty="0">
                <a:solidFill>
                  <a:schemeClr val="tx2"/>
                </a:solidFill>
                <a:latin typeface="+mn-lt"/>
                <a:ea typeface="Arial Unicode MS" pitchFamily="34" charset="-128"/>
                <a:cs typeface="Arial Unicode MS" pitchFamily="34" charset="-128"/>
              </a:rPr>
              <a:t> </a:t>
            </a:r>
            <a:r>
              <a:rPr lang="sk-SK" sz="2000" dirty="0" err="1">
                <a:solidFill>
                  <a:schemeClr val="tx2"/>
                </a:solidFill>
                <a:latin typeface="+mn-lt"/>
                <a:ea typeface="Arial Unicode MS" pitchFamily="34" charset="-128"/>
                <a:cs typeface="Arial Unicode MS" pitchFamily="34" charset="-128"/>
              </a:rPr>
              <a:t>the</a:t>
            </a:r>
            <a:r>
              <a:rPr lang="sk-SK" sz="2000" dirty="0">
                <a:solidFill>
                  <a:schemeClr val="tx2"/>
                </a:solidFill>
                <a:latin typeface="+mn-lt"/>
                <a:ea typeface="Arial Unicode MS" pitchFamily="34" charset="-128"/>
                <a:cs typeface="Arial Unicode MS" pitchFamily="34" charset="-128"/>
              </a:rPr>
              <a:t> EUA </a:t>
            </a:r>
            <a:r>
              <a:rPr lang="sk-SK" sz="2000" dirty="0" err="1">
                <a:solidFill>
                  <a:schemeClr val="tx2"/>
                </a:solidFill>
                <a:latin typeface="+mn-lt"/>
                <a:ea typeface="Arial Unicode MS" pitchFamily="34" charset="-128"/>
                <a:cs typeface="Arial Unicode MS" pitchFamily="34" charset="-128"/>
              </a:rPr>
              <a:t>Working</a:t>
            </a:r>
            <a:r>
              <a:rPr lang="sk-SK" sz="2000" dirty="0">
                <a:solidFill>
                  <a:schemeClr val="tx2"/>
                </a:solidFill>
                <a:latin typeface="+mn-lt"/>
                <a:ea typeface="Arial Unicode MS" pitchFamily="34" charset="-128"/>
                <a:cs typeface="Arial Unicode MS" pitchFamily="34" charset="-128"/>
              </a:rPr>
              <a:t> </a:t>
            </a:r>
            <a:r>
              <a:rPr lang="sk-SK" sz="2000" dirty="0" err="1">
                <a:solidFill>
                  <a:schemeClr val="tx2"/>
                </a:solidFill>
                <a:latin typeface="+mn-lt"/>
                <a:ea typeface="Arial Unicode MS" pitchFamily="34" charset="-128"/>
                <a:cs typeface="Arial Unicode MS" pitchFamily="34" charset="-128"/>
              </a:rPr>
              <a:t>Group</a:t>
            </a:r>
            <a:r>
              <a:rPr lang="sk-SK" sz="2000" dirty="0">
                <a:solidFill>
                  <a:schemeClr val="tx2"/>
                </a:solidFill>
                <a:latin typeface="+mn-lt"/>
                <a:ea typeface="Arial Unicode MS" pitchFamily="34" charset="-128"/>
                <a:cs typeface="Arial Unicode MS" pitchFamily="34" charset="-128"/>
              </a:rPr>
              <a:t> on </a:t>
            </a:r>
            <a:r>
              <a:rPr lang="sk-SK" sz="2000" dirty="0" err="1">
                <a:solidFill>
                  <a:schemeClr val="tx2"/>
                </a:solidFill>
                <a:latin typeface="+mn-lt"/>
                <a:ea typeface="Arial Unicode MS" pitchFamily="34" charset="-128"/>
                <a:cs typeface="Arial Unicode MS" pitchFamily="34" charset="-128"/>
              </a:rPr>
              <a:t>Open</a:t>
            </a:r>
            <a:r>
              <a:rPr lang="sk-SK" sz="2000" dirty="0">
                <a:solidFill>
                  <a:schemeClr val="tx2"/>
                </a:solidFill>
                <a:latin typeface="+mn-lt"/>
                <a:ea typeface="Arial Unicode MS" pitchFamily="34" charset="-128"/>
                <a:cs typeface="Arial Unicode MS" pitchFamily="34" charset="-128"/>
              </a:rPr>
              <a:t> Access – 2008</a:t>
            </a:r>
          </a:p>
          <a:p>
            <a:pPr lvl="1">
              <a:buNone/>
            </a:pPr>
            <a:r>
              <a:rPr lang="sk-SK" sz="2000" dirty="0">
                <a:solidFill>
                  <a:schemeClr val="tx2"/>
                </a:solidFill>
                <a:latin typeface="+mn-lt"/>
                <a:ea typeface="Arial Unicode MS" pitchFamily="34" charset="-128"/>
                <a:cs typeface="Arial Unicode MS" pitchFamily="34" charset="-128"/>
                <a:hlinkClick r:id="rId4"/>
              </a:rPr>
              <a:t>http://www.eua.be/eua-work-and-policy-area/research-and-innovation/Open-Access.aspx</a:t>
            </a:r>
            <a:endParaRPr lang="sk-SK" sz="2000" dirty="0">
              <a:solidFill>
                <a:schemeClr val="tx2"/>
              </a:solidFill>
              <a:latin typeface="+mn-lt"/>
              <a:ea typeface="Arial Unicode MS" pitchFamily="34" charset="-128"/>
              <a:cs typeface="Arial Unicode MS" pitchFamily="34" charset="-128"/>
            </a:endParaRPr>
          </a:p>
          <a:p>
            <a:pPr marL="0" indent="0">
              <a:buNone/>
            </a:pPr>
            <a:r>
              <a:rPr lang="sk-SK" sz="2000" b="1" dirty="0">
                <a:solidFill>
                  <a:schemeClr val="tx2"/>
                </a:solidFill>
                <a:latin typeface="+mn-lt"/>
                <a:ea typeface="Arial Unicode MS" pitchFamily="34" charset="-128"/>
                <a:cs typeface="Arial Unicode MS" pitchFamily="34" charset="-128"/>
              </a:rPr>
              <a:t>V priebehu týchto rokov sa konali rozličné diskusie a vznikali rozličné dokumenty a vyhlásenia k podpore otvoreného prístupu.</a:t>
            </a:r>
          </a:p>
          <a:p>
            <a:endParaRPr lang="sk-SK" sz="2000" dirty="0">
              <a:latin typeface="+mn-lt"/>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Nadpis 1"/>
          <p:cNvSpPr txBox="1">
            <a:spLocks noGrp="1"/>
          </p:cNvSpPr>
          <p:nvPr>
            <p:ph type="title"/>
          </p:nvPr>
        </p:nvSpPr>
        <p:spPr>
          <a:xfrm>
            <a:off x="457200" y="980730"/>
            <a:ext cx="8229600" cy="866357"/>
          </a:xfrm>
        </p:spPr>
        <p:txBody>
          <a:bodyPr anchorCtr="1"/>
          <a:lstStyle/>
          <a:p>
            <a:pPr lvl="0" algn="ctr"/>
            <a:r>
              <a:rPr lang="sk-SK"/>
              <a:t>Otvorený prístup</a:t>
            </a:r>
          </a:p>
        </p:txBody>
      </p:sp>
      <p:sp>
        <p:nvSpPr>
          <p:cNvPr id="3" name="Zástupný symbol obsahu 2"/>
          <p:cNvSpPr txBox="1">
            <a:spLocks noGrp="1"/>
          </p:cNvSpPr>
          <p:nvPr>
            <p:ph idx="1"/>
          </p:nvPr>
        </p:nvSpPr>
        <p:spPr>
          <a:xfrm>
            <a:off x="609603" y="2132856"/>
            <a:ext cx="7924803" cy="3582143"/>
          </a:xfrm>
        </p:spPr>
        <p:txBody>
          <a:bodyPr/>
          <a:lstStyle/>
          <a:p>
            <a:pPr lvl="0">
              <a:lnSpc>
                <a:spcPct val="80000"/>
              </a:lnSpc>
              <a:spcBef>
                <a:spcPts val="700"/>
              </a:spcBef>
            </a:pPr>
            <a:r>
              <a:rPr lang="sk-SK" sz="2800" b="1" dirty="0">
                <a:solidFill>
                  <a:srgbClr val="1F497D"/>
                </a:solidFill>
                <a:latin typeface="Calibri"/>
              </a:rPr>
              <a:t>otvorený časopis</a:t>
            </a:r>
            <a:r>
              <a:rPr lang="sk-SK" sz="2800" dirty="0">
                <a:solidFill>
                  <a:srgbClr val="1F497D"/>
                </a:solidFill>
                <a:latin typeface="Calibri"/>
              </a:rPr>
              <a:t>, časopis s otvoreným prístupom, v ktorom sú publikované vedecké recenzované články a ktorý je bezplatne dostupný na internete pre širokú verejnosť,</a:t>
            </a:r>
          </a:p>
          <a:p>
            <a:pPr lvl="0">
              <a:lnSpc>
                <a:spcPct val="80000"/>
              </a:lnSpc>
              <a:spcBef>
                <a:spcPts val="700"/>
              </a:spcBef>
            </a:pPr>
            <a:r>
              <a:rPr lang="sk-SK" sz="2800" dirty="0">
                <a:solidFill>
                  <a:srgbClr val="1F497D"/>
                </a:solidFill>
                <a:latin typeface="Calibri"/>
              </a:rPr>
              <a:t>vlastník copyrightu dáva povolenie jeho dielo čítať, sťahovať, kopírovať, distribuovať, tlačiť, prehľadávať, vytvárať odkazy</a:t>
            </a:r>
          </a:p>
          <a:p>
            <a:pPr lvl="0">
              <a:lnSpc>
                <a:spcPct val="80000"/>
              </a:lnSpc>
              <a:spcBef>
                <a:spcPts val="700"/>
              </a:spcBef>
            </a:pPr>
            <a:r>
              <a:rPr lang="sk-SK" sz="2800" dirty="0">
                <a:solidFill>
                  <a:srgbClr val="1F497D"/>
                </a:solidFill>
                <a:latin typeface="Calibri"/>
              </a:rPr>
              <a:t>CC – </a:t>
            </a:r>
            <a:r>
              <a:rPr lang="sk-SK" sz="2800" dirty="0" err="1">
                <a:solidFill>
                  <a:srgbClr val="1F497D"/>
                </a:solidFill>
                <a:latin typeface="Calibri"/>
              </a:rPr>
              <a:t>creative</a:t>
            </a:r>
            <a:r>
              <a:rPr lang="sk-SK" sz="2800" dirty="0">
                <a:solidFill>
                  <a:srgbClr val="1F497D"/>
                </a:solidFill>
                <a:latin typeface="Calibri"/>
              </a:rPr>
              <a:t> </a:t>
            </a:r>
            <a:r>
              <a:rPr lang="sk-SK" sz="2800" dirty="0" err="1">
                <a:solidFill>
                  <a:srgbClr val="1F497D"/>
                </a:solidFill>
                <a:latin typeface="Calibri"/>
              </a:rPr>
              <a:t>commons</a:t>
            </a:r>
            <a:r>
              <a:rPr lang="sk-SK" sz="2800" dirty="0">
                <a:solidFill>
                  <a:srgbClr val="1F497D"/>
                </a:solidFill>
                <a:latin typeface="Calibri"/>
              </a:rPr>
              <a:t> - </a:t>
            </a:r>
            <a:r>
              <a:rPr lang="sk-SK" sz="2800" dirty="0">
                <a:solidFill>
                  <a:srgbClr val="1F497D"/>
                </a:solidFill>
                <a:latin typeface="Calibri"/>
                <a:hlinkClick r:id="rId3"/>
              </a:rPr>
              <a:t>http://sk.creativecommons.org/</a:t>
            </a:r>
            <a:endParaRPr lang="sk-SK" sz="2800" dirty="0">
              <a:solidFill>
                <a:srgbClr val="1F497D"/>
              </a:solidFill>
              <a:latin typeface="Calibri"/>
            </a:endParaRPr>
          </a:p>
          <a:p>
            <a:pPr lvl="0">
              <a:lnSpc>
                <a:spcPct val="80000"/>
              </a:lnSpc>
              <a:spcBef>
                <a:spcPts val="700"/>
              </a:spcBef>
            </a:pPr>
            <a:r>
              <a:rPr lang="sk-SK" sz="2800" dirty="0">
                <a:solidFill>
                  <a:srgbClr val="1F497D"/>
                </a:solidFill>
                <a:latin typeface="Calibri"/>
              </a:rPr>
              <a:t>Publikácie, obrázky, fotografie, 3D tlač...</a:t>
            </a:r>
          </a:p>
        </p:txBody>
      </p:sp>
    </p:spTree>
  </p:cSld>
  <p:clrMapOvr>
    <a:masterClrMapping/>
  </p:clrMapOvr>
  <p:transition/>
</p:sld>
</file>

<file path=ppt/theme/theme1.xml><?xml version="1.0" encoding="utf-8"?>
<a:theme xmlns:a="http://schemas.openxmlformats.org/drawingml/2006/main" name="To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10462</TotalTime>
  <Words>2074</Words>
  <Application>Microsoft Office PowerPoint</Application>
  <PresentationFormat>Prezentácia na obrazovke (4:3)</PresentationFormat>
  <Paragraphs>261</Paragraphs>
  <Slides>56</Slides>
  <Notes>9</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56</vt:i4>
      </vt:variant>
    </vt:vector>
  </HeadingPairs>
  <TitlesOfParts>
    <vt:vector size="61" baseType="lpstr">
      <vt:lpstr>Arial</vt:lpstr>
      <vt:lpstr>Calibri</vt:lpstr>
      <vt:lpstr>Constantia</vt:lpstr>
      <vt:lpstr>Wingdings 2</vt:lpstr>
      <vt:lpstr>Tok</vt:lpstr>
      <vt:lpstr>Prezentácia programu PowerPoint</vt:lpstr>
      <vt:lpstr> Voľne dostupné EIZ a  vyhľadávanie v internete</vt:lpstr>
      <vt:lpstr>Voľne dostupné EIZ</vt:lpstr>
      <vt:lpstr>Otvorený prístup</vt:lpstr>
      <vt:lpstr>Otvorený prístup</vt:lpstr>
      <vt:lpstr>Prečo otvorený prístup</vt:lpstr>
      <vt:lpstr>Prezentácia programu PowerPoint</vt:lpstr>
      <vt:lpstr>Iniciatívy na podporu OA</vt:lpstr>
      <vt:lpstr>Otvorený prístup</vt:lpstr>
      <vt:lpstr>Formy publikovania</vt:lpstr>
      <vt:lpstr>Výhody OA</vt:lpstr>
      <vt:lpstr>Nevýhody OA</vt:lpstr>
      <vt:lpstr>Otvorené časopisy</vt:lpstr>
      <vt:lpstr>Otvorené knihy</vt:lpstr>
      <vt:lpstr>EZB - Elektronische Zeitschriftenbibliothek – elektronická knižnica časopisov (zelený semafor)  </vt:lpstr>
      <vt:lpstr>Otvorené časopisy</vt:lpstr>
      <vt:lpstr>Otvorené repozitáre</vt:lpstr>
      <vt:lpstr>Prezentácia programu PowerPoint</vt:lpstr>
      <vt:lpstr>Internet</vt:lpstr>
      <vt:lpstr>Etapy vývoja webu</vt:lpstr>
      <vt:lpstr>Prezentácia programu PowerPoint</vt:lpstr>
      <vt:lpstr>Vyhľadávacie služby v internete</vt:lpstr>
      <vt:lpstr>Prieskumový stroj</vt:lpstr>
      <vt:lpstr>prieskumový stroj</vt:lpstr>
      <vt:lpstr>Prezentácia programu PowerPoint</vt:lpstr>
      <vt:lpstr>Ďalšie prieskumové stroje</vt:lpstr>
      <vt:lpstr>Qwant.com</vt:lpstr>
      <vt:lpstr>Prezentácia programu PowerPoint</vt:lpstr>
      <vt:lpstr>Predmetové adresáre</vt:lpstr>
      <vt:lpstr>www.yahoo.com – Yet Another Hierarchical Officious Oracle</vt:lpstr>
      <vt:lpstr>Použitie predmetových adresárov</vt:lpstr>
      <vt:lpstr>Použitie predmetových adresárov</vt:lpstr>
      <vt:lpstr>Ďalšie služby,</vt:lpstr>
      <vt:lpstr>Metaprieskumové stroje</vt:lpstr>
      <vt:lpstr>Prezentácia programu PowerPoint</vt:lpstr>
      <vt:lpstr>Prezentácia programu PowerPoint</vt:lpstr>
      <vt:lpstr>Nevýhody metaprieskumových strojov</vt:lpstr>
      <vt:lpstr>Prezentácia programu PowerPoint</vt:lpstr>
      <vt:lpstr>Sociálne siete ako zdroj informácií</vt:lpstr>
      <vt:lpstr>Prezentácia programu PowerPoint</vt:lpstr>
      <vt:lpstr>Profesijné a vedecké</vt:lpstr>
      <vt:lpstr>Prezentácia programu PowerPoint</vt:lpstr>
      <vt:lpstr>Neviditeľný web</vt:lpstr>
      <vt:lpstr>Prezentácia programu PowerPoint</vt:lpstr>
      <vt:lpstr>Prezentácia programu PowerPoint</vt:lpstr>
      <vt:lpstr>Neviditeľný (invisible) web</vt:lpstr>
      <vt:lpstr>Prezentácia programu PowerPoint</vt:lpstr>
      <vt:lpstr>Prezentácia programu PowerPoint</vt:lpstr>
      <vt:lpstr>Spoločnosť Brightplanet</vt:lpstr>
      <vt:lpstr>Vyhľadávacie nástroje</vt:lpstr>
      <vt:lpstr>Vyhľadávacie nástroje – invisible web/deep web</vt:lpstr>
      <vt:lpstr>Vyhľadávacie nástroje – invisible web/deep web</vt:lpstr>
      <vt:lpstr>Sémantické vyhľadávanie</vt:lpstr>
      <vt:lpstr>Prezentácia programu PowerPoint</vt:lpstr>
      <vt:lpstr>Prezentácia programu PowerPoint</vt:lpstr>
      <vt:lpstr>Inteligentný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emmachac</cp:lastModifiedBy>
  <cp:revision>941</cp:revision>
  <dcterms:created xsi:type="dcterms:W3CDTF">2010-05-23T14:28:12Z</dcterms:created>
  <dcterms:modified xsi:type="dcterms:W3CDTF">2019-10-10T12:07:44Z</dcterms:modified>
</cp:coreProperties>
</file>