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60" r:id="rId2"/>
    <p:sldId id="299" r:id="rId3"/>
    <p:sldId id="308" r:id="rId4"/>
    <p:sldId id="330" r:id="rId5"/>
    <p:sldId id="276" r:id="rId6"/>
    <p:sldId id="315" r:id="rId7"/>
    <p:sldId id="264" r:id="rId8"/>
    <p:sldId id="261" r:id="rId9"/>
    <p:sldId id="314" r:id="rId10"/>
    <p:sldId id="275" r:id="rId11"/>
    <p:sldId id="267" r:id="rId12"/>
    <p:sldId id="284" r:id="rId13"/>
    <p:sldId id="278" r:id="rId14"/>
    <p:sldId id="281" r:id="rId15"/>
    <p:sldId id="263" r:id="rId16"/>
    <p:sldId id="282" r:id="rId17"/>
    <p:sldId id="317" r:id="rId18"/>
    <p:sldId id="285" r:id="rId19"/>
    <p:sldId id="318" r:id="rId20"/>
    <p:sldId id="309" r:id="rId21"/>
    <p:sldId id="319" r:id="rId22"/>
    <p:sldId id="321" r:id="rId23"/>
    <p:sldId id="320" r:id="rId24"/>
    <p:sldId id="324" r:id="rId25"/>
    <p:sldId id="326" r:id="rId26"/>
    <p:sldId id="327" r:id="rId27"/>
    <p:sldId id="325" r:id="rId28"/>
    <p:sldId id="311" r:id="rId29"/>
    <p:sldId id="323" r:id="rId30"/>
    <p:sldId id="328" r:id="rId31"/>
    <p:sldId id="272" r:id="rId32"/>
    <p:sldId id="322" r:id="rId33"/>
    <p:sldId id="329" r:id="rId34"/>
    <p:sldId id="297" r:id="rId35"/>
    <p:sldId id="306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+Feedback (TODO min)" id="{1B6F2471-17FD-49CE-8430-5F26099F3B15}">
          <p14:sldIdLst>
            <p14:sldId id="260"/>
            <p14:sldId id="299"/>
            <p14:sldId id="308"/>
          </p14:sldIdLst>
        </p14:section>
        <p14:section name="Snaha+Preco (4 min)" id="{FD1DCDB0-EFB0-4E23-AEFD-ADBCC5009FC4}">
          <p14:sldIdLst>
            <p14:sldId id="330"/>
            <p14:sldId id="276"/>
            <p14:sldId id="315"/>
          </p14:sldIdLst>
        </p14:section>
        <p14:section name="Formy a styly (23 min)" id="{377B5541-D468-464D-BA2F-D2BF31667051}">
          <p14:sldIdLst>
            <p14:sldId id="264"/>
            <p14:sldId id="261"/>
            <p14:sldId id="314"/>
            <p14:sldId id="275"/>
            <p14:sldId id="267"/>
            <p14:sldId id="284"/>
            <p14:sldId id="278"/>
          </p14:sldIdLst>
        </p14:section>
        <p14:section name="Bloom taxonomy (11 min)" id="{EDF477C6-2069-4524-8834-0A494443C51A}">
          <p14:sldIdLst>
            <p14:sldId id="281"/>
            <p14:sldId id="263"/>
            <p14:sldId id="282"/>
            <p14:sldId id="317"/>
            <p14:sldId id="285"/>
          </p14:sldIdLst>
        </p14:section>
        <p14:section name="Mozog a všeobecnosť modelu (15 min)" id="{5B960CB5-D8FD-4589-AB2F-594E2E62736D}">
          <p14:sldIdLst>
            <p14:sldId id="318"/>
            <p14:sldId id="309"/>
            <p14:sldId id="319"/>
            <p14:sldId id="321"/>
            <p14:sldId id="320"/>
          </p14:sldIdLst>
        </p14:section>
        <p14:section name="Mozog, pamäť a podvedomie (14 min)" id="{11113C0F-A921-485B-8DC3-99BBDD46AD25}">
          <p14:sldIdLst>
            <p14:sldId id="324"/>
            <p14:sldId id="326"/>
            <p14:sldId id="327"/>
            <p14:sldId id="325"/>
          </p14:sldIdLst>
        </p14:section>
        <p14:section name="Manažment času (9 min)" id="{F1BCF177-E00A-4EF6-8D2B-E6D3A5066BB3}">
          <p14:sldIdLst>
            <p14:sldId id="311"/>
            <p14:sldId id="323"/>
          </p14:sldIdLst>
        </p14:section>
        <p14:section name="Zhrnutie a záver (9 min)" id="{8112EE09-AEA7-452B-8252-A92A7FCD9154}">
          <p14:sldIdLst>
            <p14:sldId id="328"/>
            <p14:sldId id="272"/>
            <p14:sldId id="322"/>
            <p14:sldId id="329"/>
            <p14:sldId id="297"/>
          </p14:sldIdLst>
        </p14:section>
        <p14:section name="Ukazka LaTeX ak zostane cas" id="{F1550B02-5234-4AE1-A7C2-CF884366B970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Šimko" initials="JŠ" lastIdx="1" clrIdx="0">
    <p:extLst>
      <p:ext uri="{19B8F6BF-5375-455C-9EA6-DF929625EA0E}">
        <p15:presenceInfo xmlns:p15="http://schemas.microsoft.com/office/powerpoint/2012/main" userId="d78ae81ed252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4" autoAdjust="0"/>
    <p:restoredTop sz="76138" autoAdjust="0"/>
  </p:normalViewPr>
  <p:slideViewPr>
    <p:cSldViewPr>
      <p:cViewPr varScale="1">
        <p:scale>
          <a:sx n="95" d="100"/>
          <a:sy n="95" d="100"/>
        </p:scale>
        <p:origin x="1434" y="9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6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A863A-790C-4B57-9DDF-B516907FB73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1F87-7648-4EF0-A2B5-B5CB10F5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NTE_BAtour?fbclid=IwAR0sgRDh-odAqfb3h6lmXWABrCIzVF9eOu3k1TcqxXy-lB7ScGrKpu3awmI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8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 </a:t>
            </a:r>
            <a:r>
              <a:rPr lang="sk-SK" dirty="0" err="1"/>
              <a:t>minuty</a:t>
            </a:r>
            <a:endParaRPr lang="sk-SK" dirty="0"/>
          </a:p>
          <a:p>
            <a:endParaRPr lang="sk-SK" dirty="0"/>
          </a:p>
          <a:p>
            <a:r>
              <a:rPr lang="sk-SK" dirty="0"/>
              <a:t>Hlasovanie, kto by preferoval </a:t>
            </a:r>
            <a:r>
              <a:rPr lang="sk-SK" dirty="0" err="1"/>
              <a:t>co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5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  <a:p>
            <a:endParaRPr lang="en-US" dirty="0"/>
          </a:p>
          <a:p>
            <a:r>
              <a:rPr lang="en-US" dirty="0" err="1"/>
              <a:t>Premostenie</a:t>
            </a:r>
            <a:r>
              <a:rPr lang="en-US" dirty="0"/>
              <a:t> do </a:t>
            </a:r>
            <a:r>
              <a:rPr lang="en-US" dirty="0" err="1"/>
              <a:t>bloomovej</a:t>
            </a:r>
            <a:r>
              <a:rPr lang="en-US" dirty="0"/>
              <a:t> </a:t>
            </a:r>
            <a:r>
              <a:rPr lang="en-US" dirty="0" err="1"/>
              <a:t>taxonomie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5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minuty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Vysvetlit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2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minuty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minuty</a:t>
            </a:r>
            <a:endParaRPr lang="en-US" dirty="0"/>
          </a:p>
          <a:p>
            <a:endParaRPr lang="en-US" dirty="0"/>
          </a:p>
          <a:p>
            <a:r>
              <a:rPr lang="en-US" dirty="0"/>
              <a:t>Kolko by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mali</a:t>
            </a:r>
            <a:r>
              <a:rPr lang="en-US" dirty="0"/>
              <a:t> o com </a:t>
            </a:r>
            <a:r>
              <a:rPr lang="en-US" dirty="0" err="1"/>
              <a:t>vediet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4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sk-SK" dirty="0"/>
              <a:t> min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Vsetky</a:t>
            </a:r>
            <a:r>
              <a:rPr lang="en-US" dirty="0"/>
              <a:t> </a:t>
            </a:r>
            <a:r>
              <a:rPr lang="en-US" dirty="0" err="1"/>
              <a:t>nase</a:t>
            </a:r>
            <a:r>
              <a:rPr lang="en-US" dirty="0"/>
              <a:t> </a:t>
            </a:r>
            <a:r>
              <a:rPr lang="en-US" dirty="0" err="1"/>
              <a:t>znalosti</a:t>
            </a:r>
            <a:r>
              <a:rPr lang="en-US" dirty="0"/>
              <a:t> a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zakodovane</a:t>
            </a:r>
            <a:r>
              <a:rPr lang="en-US" dirty="0"/>
              <a:t> </a:t>
            </a:r>
            <a:r>
              <a:rPr lang="en-US" dirty="0" err="1"/>
              <a:t>neuronovymi</a:t>
            </a:r>
            <a:r>
              <a:rPr lang="en-US" dirty="0"/>
              <a:t> </a:t>
            </a:r>
            <a:r>
              <a:rPr lang="en-US" dirty="0" err="1"/>
              <a:t>spojeniami</a:t>
            </a:r>
            <a:r>
              <a:rPr lang="en-US" dirty="0"/>
              <a:t>, </a:t>
            </a:r>
            <a:r>
              <a:rPr lang="en-US" dirty="0" err="1"/>
              <a:t>tieto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bud </a:t>
            </a:r>
            <a:r>
              <a:rPr lang="en-US" dirty="0" err="1"/>
              <a:t>zosilnuju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oslabuju</a:t>
            </a:r>
            <a:r>
              <a:rPr lang="en-US" dirty="0"/>
              <a:t>/</a:t>
            </a:r>
            <a:r>
              <a:rPr lang="en-US" dirty="0" err="1"/>
              <a:t>miznu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7 </a:t>
            </a:r>
            <a:r>
              <a:rPr lang="sk-SK" dirty="0" err="1"/>
              <a:t>minut</a:t>
            </a:r>
            <a:endParaRPr lang="sk-SK" dirty="0"/>
          </a:p>
          <a:p>
            <a:endParaRPr lang="sk-SK" dirty="0"/>
          </a:p>
          <a:p>
            <a:r>
              <a:rPr lang="sk-SK" dirty="0"/>
              <a:t>Opis experimentu</a:t>
            </a:r>
          </a:p>
          <a:p>
            <a:r>
              <a:rPr lang="sk-SK" dirty="0"/>
              <a:t>Publikum hada </a:t>
            </a:r>
          </a:p>
          <a:p>
            <a:r>
              <a:rPr lang="sk-SK" dirty="0"/>
              <a:t>	Hlasovanie</a:t>
            </a:r>
          </a:p>
          <a:p>
            <a:r>
              <a:rPr lang="sk-SK" dirty="0"/>
              <a:t>	Ak je malo </a:t>
            </a:r>
            <a:r>
              <a:rPr lang="sk-SK" dirty="0" err="1"/>
              <a:t>ruk</a:t>
            </a:r>
            <a:r>
              <a:rPr lang="sk-SK" dirty="0"/>
              <a:t>, </a:t>
            </a:r>
            <a:r>
              <a:rPr lang="sk-SK" dirty="0" err="1"/>
              <a:t>nechat</a:t>
            </a:r>
            <a:r>
              <a:rPr lang="sk-SK" dirty="0"/>
              <a:t> </a:t>
            </a:r>
            <a:r>
              <a:rPr lang="sk-SK" dirty="0" err="1"/>
              <a:t>cas</a:t>
            </a:r>
            <a:r>
              <a:rPr lang="sk-SK" dirty="0"/>
              <a:t> na rozmyslenie</a:t>
            </a:r>
          </a:p>
          <a:p>
            <a:r>
              <a:rPr lang="sk-SK" dirty="0"/>
              <a:t>	</a:t>
            </a:r>
            <a:r>
              <a:rPr lang="sk-SK" dirty="0" err="1"/>
              <a:t>Argumentacia</a:t>
            </a:r>
            <a:endParaRPr lang="sk-SK" dirty="0"/>
          </a:p>
          <a:p>
            <a:r>
              <a:rPr lang="sk-SK" dirty="0"/>
              <a:t>Vysvetlenie </a:t>
            </a:r>
            <a:r>
              <a:rPr lang="sk-SK" dirty="0" err="1"/>
              <a:t>vysledku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1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3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0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  <a:p>
            <a:endParaRPr lang="sk-SK" dirty="0"/>
          </a:p>
          <a:p>
            <a:r>
              <a:rPr lang="sk-SK" dirty="0"/>
              <a:t>Opise sa experiment, </a:t>
            </a:r>
            <a:r>
              <a:rPr lang="sk-SK" dirty="0" err="1"/>
              <a:t>tentokrat</a:t>
            </a:r>
            <a:r>
              <a:rPr lang="sk-SK" dirty="0"/>
              <a:t> bez interakcie, </a:t>
            </a:r>
            <a:r>
              <a:rPr lang="sk-SK" dirty="0" err="1"/>
              <a:t>maximalne</a:t>
            </a:r>
            <a:r>
              <a:rPr lang="sk-SK" dirty="0"/>
              <a:t> ad hoc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7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1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 </a:t>
            </a:r>
            <a:r>
              <a:rPr lang="sk-SK" dirty="0" err="1"/>
              <a:t>minut</a:t>
            </a:r>
            <a:r>
              <a:rPr lang="sk-SK" dirty="0"/>
              <a:t> </a:t>
            </a:r>
          </a:p>
          <a:p>
            <a:endParaRPr lang="sk-SK" dirty="0"/>
          </a:p>
          <a:p>
            <a:r>
              <a:rPr lang="sk-SK" dirty="0"/>
              <a:t>opis experimentu,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1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 </a:t>
            </a:r>
            <a:r>
              <a:rPr lang="sk-SK" dirty="0" err="1"/>
              <a:t>minut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Opat</a:t>
            </a:r>
            <a:r>
              <a:rPr lang="sk-SK" dirty="0"/>
              <a:t> opis experimentu:</a:t>
            </a:r>
          </a:p>
          <a:p>
            <a:r>
              <a:rPr lang="sk-SK" dirty="0" err="1"/>
              <a:t>Rovnaka</a:t>
            </a:r>
            <a:r>
              <a:rPr lang="sk-SK" dirty="0"/>
              <a:t> </a:t>
            </a:r>
            <a:r>
              <a:rPr lang="sk-SK" dirty="0" err="1"/>
              <a:t>uloha</a:t>
            </a:r>
            <a:r>
              <a:rPr lang="sk-SK" dirty="0"/>
              <a:t> (</a:t>
            </a:r>
            <a:r>
              <a:rPr lang="sk-SK" dirty="0" err="1"/>
              <a:t>pisanie</a:t>
            </a:r>
            <a:r>
              <a:rPr lang="sk-SK" dirty="0"/>
              <a:t> eseje), ale dva </a:t>
            </a:r>
            <a:r>
              <a:rPr lang="sk-SK" dirty="0" err="1"/>
              <a:t>pripady</a:t>
            </a:r>
            <a:r>
              <a:rPr lang="sk-SK" dirty="0"/>
              <a:t> </a:t>
            </a:r>
            <a:r>
              <a:rPr lang="sk-SK" dirty="0" err="1"/>
              <a:t>venujuce</a:t>
            </a:r>
            <a:r>
              <a:rPr lang="sk-SK" dirty="0"/>
              <a:t> </a:t>
            </a:r>
            <a:r>
              <a:rPr lang="sk-SK" dirty="0" err="1"/>
              <a:t>pisaniu</a:t>
            </a:r>
            <a:r>
              <a:rPr lang="sk-SK" dirty="0"/>
              <a:t> </a:t>
            </a:r>
            <a:r>
              <a:rPr lang="sk-SK" dirty="0" err="1"/>
              <a:t>rovnaky</a:t>
            </a:r>
            <a:r>
              <a:rPr lang="sk-SK" dirty="0"/>
              <a:t> </a:t>
            </a:r>
            <a:r>
              <a:rPr lang="sk-SK" dirty="0" err="1"/>
              <a:t>cas</a:t>
            </a:r>
            <a:r>
              <a:rPr lang="sk-SK" dirty="0"/>
              <a:t>: v jednom </a:t>
            </a:r>
            <a:r>
              <a:rPr lang="sk-SK" dirty="0" err="1"/>
              <a:t>pripade</a:t>
            </a:r>
            <a:r>
              <a:rPr lang="sk-SK" dirty="0"/>
              <a:t> </a:t>
            </a:r>
            <a:r>
              <a:rPr lang="sk-SK" dirty="0" err="1"/>
              <a:t>zaciatok</a:t>
            </a:r>
            <a:r>
              <a:rPr lang="sk-SK" dirty="0"/>
              <a:t> mesiac dopredu, v druhom </a:t>
            </a:r>
            <a:r>
              <a:rPr lang="sk-SK" dirty="0" err="1"/>
              <a:t>vsetko</a:t>
            </a:r>
            <a:r>
              <a:rPr lang="sk-SK" dirty="0"/>
              <a:t> </a:t>
            </a:r>
            <a:r>
              <a:rPr lang="sk-SK" dirty="0" err="1"/>
              <a:t>nahromade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8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 min</a:t>
            </a:r>
          </a:p>
          <a:p>
            <a:endParaRPr lang="sk-SK" dirty="0"/>
          </a:p>
          <a:p>
            <a:r>
              <a:rPr lang="sk-SK" dirty="0"/>
              <a:t>Vysvetlenie </a:t>
            </a:r>
            <a:r>
              <a:rPr lang="sk-SK" dirty="0" err="1"/>
              <a:t>predchadzajuceho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6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08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8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9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600" dirty="0"/>
              <a:t>4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9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1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65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  <a:p>
            <a:r>
              <a:rPr lang="sk-SK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http://bit.ly/NTE_BAtour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 min</a:t>
            </a:r>
          </a:p>
          <a:p>
            <a:endParaRPr lang="sk-SK" dirty="0"/>
          </a:p>
          <a:p>
            <a:r>
              <a:rPr lang="sk-SK" dirty="0"/>
              <a:t>1 uvedenie</a:t>
            </a:r>
          </a:p>
          <a:p>
            <a:r>
              <a:rPr lang="sk-SK" dirty="0"/>
              <a:t>2 </a:t>
            </a:r>
            <a:r>
              <a:rPr lang="sk-SK" dirty="0" err="1"/>
              <a:t>pytanie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7 min</a:t>
            </a:r>
          </a:p>
          <a:p>
            <a:endParaRPr lang="sk-SK" dirty="0"/>
          </a:p>
          <a:p>
            <a:r>
              <a:rPr lang="sk-SK" dirty="0"/>
              <a:t>3 – vymenovanie </a:t>
            </a:r>
            <a:r>
              <a:rPr lang="sk-SK" dirty="0" err="1"/>
              <a:t>dalsich</a:t>
            </a:r>
            <a:r>
              <a:rPr lang="sk-SK" dirty="0"/>
              <a:t> </a:t>
            </a:r>
            <a:r>
              <a:rPr lang="sk-SK" dirty="0" err="1"/>
              <a:t>moznosti</a:t>
            </a:r>
            <a:endParaRPr lang="sk-SK" dirty="0"/>
          </a:p>
          <a:p>
            <a:r>
              <a:rPr lang="sk-SK" dirty="0"/>
              <a:t>4 – diskusia o </a:t>
            </a:r>
            <a:r>
              <a:rPr lang="sk-SK" dirty="0" err="1"/>
              <a:t>efektivnosti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 </a:t>
            </a:r>
            <a:r>
              <a:rPr lang="sk-SK" dirty="0" err="1"/>
              <a:t>minuty</a:t>
            </a:r>
            <a:endParaRPr lang="sk-SK" dirty="0"/>
          </a:p>
          <a:p>
            <a:endParaRPr lang="sk-SK" dirty="0"/>
          </a:p>
          <a:p>
            <a:r>
              <a:rPr lang="sk-SK" dirty="0"/>
              <a:t>2 </a:t>
            </a:r>
            <a:r>
              <a:rPr lang="sk-SK" dirty="0" err="1"/>
              <a:t>minuty</a:t>
            </a:r>
            <a:r>
              <a:rPr lang="sk-SK" dirty="0"/>
              <a:t> uvedenie</a:t>
            </a:r>
          </a:p>
          <a:p>
            <a:r>
              <a:rPr lang="sk-SK" dirty="0"/>
              <a:t>1 minúta popretie</a:t>
            </a:r>
          </a:p>
          <a:p>
            <a:r>
              <a:rPr lang="sk-SK" dirty="0"/>
              <a:t>1 minúta </a:t>
            </a:r>
            <a:r>
              <a:rPr lang="sk-SK" dirty="0" err="1"/>
              <a:t>analyza</a:t>
            </a:r>
            <a:r>
              <a:rPr lang="sk-SK" dirty="0"/>
              <a:t> rozporu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 </a:t>
            </a:r>
            <a:r>
              <a:rPr lang="sk-SK" dirty="0" err="1"/>
              <a:t>minuty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936103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376864" cy="12016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sk-SK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56176" y="6165304"/>
            <a:ext cx="29878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9405" r="4121" b="15099"/>
          <a:stretch/>
        </p:blipFill>
        <p:spPr>
          <a:xfrm>
            <a:off x="4644008" y="5877272"/>
            <a:ext cx="4032448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457200" y="63618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B1B5-D958-4A91-AE1D-A2AAAB5B3981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242" r="66949" b="24101"/>
          <a:stretch/>
        </p:blipFill>
        <p:spPr>
          <a:xfrm>
            <a:off x="7740352" y="6371109"/>
            <a:ext cx="1008112" cy="442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5472607"/>
          </a:xfrm>
        </p:spPr>
        <p:txBody>
          <a:bodyPr anchor="t">
            <a:normAutofit/>
          </a:bodyPr>
          <a:lstStyle/>
          <a:p>
            <a:r>
              <a:rPr lang="sk-SK" dirty="0"/>
              <a:t>Metódy inžinierskej práce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sz="2400" dirty="0"/>
              <a:t>Prednáška </a:t>
            </a:r>
            <a:r>
              <a:rPr lang="en-US" sz="2400" dirty="0"/>
              <a:t>2</a:t>
            </a:r>
            <a:r>
              <a:rPr lang="sk-SK" sz="2400" dirty="0"/>
              <a:t>:</a:t>
            </a:r>
            <a:br>
              <a:rPr lang="sk-SK" dirty="0"/>
            </a:br>
            <a:r>
              <a:rPr lang="sk-SK" sz="4400" dirty="0"/>
              <a:t>Ako sa správne učiť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6190" y="5877272"/>
            <a:ext cx="7376864" cy="864096"/>
          </a:xfrm>
        </p:spPr>
        <p:txBody>
          <a:bodyPr>
            <a:normAutofit/>
          </a:bodyPr>
          <a:lstStyle/>
          <a:p>
            <a:r>
              <a:rPr lang="sk-SK" dirty="0"/>
              <a:t>Jakub Šimko</a:t>
            </a:r>
          </a:p>
          <a:p>
            <a:r>
              <a:rPr lang="en-US" sz="1800" dirty="0" err="1"/>
              <a:t>j</a:t>
            </a:r>
            <a:r>
              <a:rPr lang="sk-SK" sz="1800" dirty="0" err="1"/>
              <a:t>akub.simko</a:t>
            </a:r>
            <a:r>
              <a:rPr lang="en-US" sz="1800" dirty="0"/>
              <a:t>@</a:t>
            </a:r>
            <a:r>
              <a:rPr lang="en-US" sz="1800" dirty="0" err="1"/>
              <a:t>stuba.sk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25901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Možno ste počuli o tom, že rôznym ľuďom vyhovujú rôzne štýly učenia...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6768"/>
          </a:xfrm>
        </p:spPr>
        <p:txBody>
          <a:bodyPr>
            <a:normAutofit fontScale="92500" lnSpcReduction="20000"/>
          </a:bodyPr>
          <a:lstStyle/>
          <a:p>
            <a:r>
              <a:rPr lang="sk-SK" i="1" dirty="0"/>
              <a:t>Ja sa dobre naučím </a:t>
            </a:r>
            <a:r>
              <a:rPr lang="sk-SK" i="1" dirty="0">
                <a:solidFill>
                  <a:srgbClr val="0070C0"/>
                </a:solidFill>
              </a:rPr>
              <a:t>na príkladoch</a:t>
            </a:r>
            <a:endParaRPr lang="sk-SK" i="1" dirty="0"/>
          </a:p>
          <a:p>
            <a:endParaRPr lang="sk-SK" i="1" dirty="0"/>
          </a:p>
          <a:p>
            <a:r>
              <a:rPr lang="sk-SK" i="1" dirty="0"/>
              <a:t>Ja sa o tom chcem s niekým </a:t>
            </a:r>
            <a:r>
              <a:rPr lang="sk-SK" i="1" dirty="0">
                <a:solidFill>
                  <a:srgbClr val="0070C0"/>
                </a:solidFill>
              </a:rPr>
              <a:t>porozprávať</a:t>
            </a:r>
            <a:endParaRPr lang="sk-SK" i="1" dirty="0"/>
          </a:p>
          <a:p>
            <a:endParaRPr lang="sk-SK" i="1" dirty="0"/>
          </a:p>
          <a:p>
            <a:r>
              <a:rPr lang="sk-SK" i="1" dirty="0"/>
              <a:t>Ja si to potrebujem </a:t>
            </a:r>
            <a:r>
              <a:rPr lang="sk-SK" i="1" dirty="0">
                <a:solidFill>
                  <a:srgbClr val="0070C0"/>
                </a:solidFill>
              </a:rPr>
              <a:t>ohmatať</a:t>
            </a:r>
            <a:endParaRPr lang="sk-SK" i="1" dirty="0"/>
          </a:p>
          <a:p>
            <a:endParaRPr lang="sk-SK" i="1" dirty="0"/>
          </a:p>
          <a:p>
            <a:r>
              <a:rPr lang="sk-SK" i="1" dirty="0"/>
              <a:t>Ja to potrebujem </a:t>
            </a:r>
            <a:r>
              <a:rPr lang="sk-SK" i="1" dirty="0">
                <a:solidFill>
                  <a:srgbClr val="0070C0"/>
                </a:solidFill>
              </a:rPr>
              <a:t>rozobrať</a:t>
            </a:r>
            <a:endParaRPr lang="sk-SK" i="1" dirty="0"/>
          </a:p>
          <a:p>
            <a:endParaRPr lang="sk-SK" i="1" dirty="0"/>
          </a:p>
          <a:p>
            <a:r>
              <a:rPr lang="sk-SK" i="1" dirty="0"/>
              <a:t>Mne stačí si o tom </a:t>
            </a:r>
            <a:r>
              <a:rPr lang="sk-SK" i="1" dirty="0">
                <a:solidFill>
                  <a:srgbClr val="0070C0"/>
                </a:solidFill>
              </a:rPr>
              <a:t>prečítať</a:t>
            </a:r>
          </a:p>
          <a:p>
            <a:endParaRPr lang="sk-SK" i="1" dirty="0"/>
          </a:p>
          <a:p>
            <a:r>
              <a:rPr lang="sk-SK" dirty="0"/>
              <a:t>...</a:t>
            </a:r>
          </a:p>
          <a:p>
            <a:r>
              <a:rPr lang="sk-SK" dirty="0"/>
              <a:t>					Rôzne štýly učenia</a:t>
            </a:r>
          </a:p>
          <a:p>
            <a:endParaRPr lang="sk-SK" dirty="0"/>
          </a:p>
          <a:p>
            <a:r>
              <a:rPr lang="sk-SK" dirty="0"/>
              <a:t>Problém je, že teoretických systémov štýlov je veľa, vzájomne si často </a:t>
            </a:r>
            <a:r>
              <a:rPr lang="sk-SK" dirty="0">
                <a:solidFill>
                  <a:srgbClr val="FF0000"/>
                </a:solidFill>
              </a:rPr>
              <a:t>odporujú</a:t>
            </a:r>
            <a:r>
              <a:rPr lang="sk-SK" dirty="0"/>
              <a:t> a </a:t>
            </a:r>
            <a:r>
              <a:rPr lang="sk-SK" dirty="0">
                <a:solidFill>
                  <a:srgbClr val="FF0000"/>
                </a:solidFill>
              </a:rPr>
              <a:t>chýbajú im dôkazy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10</a:t>
            </a:fld>
            <a:endParaRPr lang="sk-SK"/>
          </a:p>
        </p:txBody>
      </p:sp>
      <p:pic>
        <p:nvPicPr>
          <p:cNvPr id="5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08518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Skupina 10"/>
          <p:cNvGrpSpPr/>
          <p:nvPr/>
        </p:nvGrpSpPr>
        <p:grpSpPr>
          <a:xfrm>
            <a:off x="4211960" y="2625168"/>
            <a:ext cx="4824536" cy="2099976"/>
            <a:chOff x="4219307" y="2553160"/>
            <a:chExt cx="4924693" cy="2099976"/>
          </a:xfrm>
        </p:grpSpPr>
        <p:sp>
          <p:nvSpPr>
            <p:cNvPr id="6" name="Obdĺžnik 5"/>
            <p:cNvSpPr/>
            <p:nvPr/>
          </p:nvSpPr>
          <p:spPr>
            <a:xfrm>
              <a:off x="5317532" y="3356992"/>
              <a:ext cx="382646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2400" dirty="0"/>
                <a:t>No dobre, ale efektívnosť týchto spôsobov </a:t>
              </a:r>
            </a:p>
            <a:p>
              <a:pPr algn="ctr"/>
              <a:r>
                <a:rPr lang="sk-SK" sz="2400" b="1" u="sng" dirty="0"/>
                <a:t>je rozdielna</a:t>
              </a:r>
              <a:endParaRPr lang="en-US" sz="2400" b="1" u="sng" dirty="0"/>
            </a:p>
          </p:txBody>
        </p:sp>
        <p:sp>
          <p:nvSpPr>
            <p:cNvPr id="8" name="Šípka nahor 7"/>
            <p:cNvSpPr/>
            <p:nvPr/>
          </p:nvSpPr>
          <p:spPr>
            <a:xfrm rot="16200000">
              <a:off x="4262324" y="3609019"/>
              <a:ext cx="706055" cy="792089"/>
            </a:xfrm>
            <a:prstGeom prst="upArrow">
              <a:avLst>
                <a:gd name="adj1" fmla="val 50000"/>
                <a:gd name="adj2" fmla="val 575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Šípka nahor 8"/>
            <p:cNvSpPr/>
            <p:nvPr/>
          </p:nvSpPr>
          <p:spPr>
            <a:xfrm rot="18136848">
              <a:off x="4415392" y="2817732"/>
              <a:ext cx="706055" cy="792089"/>
            </a:xfrm>
            <a:prstGeom prst="upArrow">
              <a:avLst>
                <a:gd name="adj1" fmla="val 50000"/>
                <a:gd name="adj2" fmla="val 575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Šípka nahor 9"/>
            <p:cNvSpPr/>
            <p:nvPr/>
          </p:nvSpPr>
          <p:spPr>
            <a:xfrm rot="20205822">
              <a:off x="5247794" y="2553160"/>
              <a:ext cx="706055" cy="693567"/>
            </a:xfrm>
            <a:prstGeom prst="upArrow">
              <a:avLst>
                <a:gd name="adj1" fmla="val 50000"/>
                <a:gd name="adj2" fmla="val 575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Zástupný symbol päty 4">
            <a:extLst>
              <a:ext uri="{FF2B5EF4-FFF2-40B4-BE49-F238E27FC236}">
                <a16:creationId xmlns:a16="http://schemas.microsoft.com/office/drawing/2014/main" id="{6B4CEB89-4E4D-454E-A23F-B75663F92AAF}"/>
              </a:ext>
            </a:extLst>
          </p:cNvPr>
          <p:cNvSpPr txBox="1">
            <a:spLocks/>
          </p:cNvSpPr>
          <p:nvPr/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81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/>
          <a:lstStyle/>
          <a:p>
            <a:r>
              <a:rPr lang="sk-SK" dirty="0"/>
              <a:t>Vhodnosť „štýlov“ (foriem študijných materiálov) </a:t>
            </a:r>
            <a:r>
              <a:rPr lang="sk-SK" dirty="0">
                <a:solidFill>
                  <a:srgbClr val="0070C0"/>
                </a:solidFill>
              </a:rPr>
              <a:t>je situačná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Prudko závisí od toho, </a:t>
            </a:r>
            <a:r>
              <a:rPr lang="sk-SK" dirty="0">
                <a:solidFill>
                  <a:srgbClr val="0070C0"/>
                </a:solidFill>
              </a:rPr>
              <a:t>čo sa učíme</a:t>
            </a:r>
            <a:r>
              <a:rPr lang="sk-SK" dirty="0"/>
              <a:t>.</a:t>
            </a:r>
            <a:br>
              <a:rPr lang="sk-SK" dirty="0"/>
            </a:br>
            <a:r>
              <a:rPr lang="sk-SK" sz="2000" dirty="0"/>
              <a:t>(napr. hudbu treba počuť, ťažko o nej len čítať)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Tiež od toho, </a:t>
            </a:r>
            <a:r>
              <a:rPr lang="sk-SK" dirty="0">
                <a:solidFill>
                  <a:srgbClr val="0070C0"/>
                </a:solidFill>
              </a:rPr>
              <a:t>koľko už o tom vieme</a:t>
            </a:r>
            <a:r>
              <a:rPr lang="sk-SK" dirty="0"/>
              <a:t> predtým.</a:t>
            </a:r>
            <a:br>
              <a:rPr lang="sk-SK" dirty="0"/>
            </a:br>
            <a:r>
              <a:rPr lang="sk-SK" sz="2000" dirty="0"/>
              <a:t>(napr. nováčikom vyhovujú príklady, skúsenejším teória)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Aké máme </a:t>
            </a:r>
            <a:r>
              <a:rPr lang="sk-SK" dirty="0">
                <a:solidFill>
                  <a:srgbClr val="0070C0"/>
                </a:solidFill>
              </a:rPr>
              <a:t>vlohy</a:t>
            </a:r>
            <a:r>
              <a:rPr lang="sk-SK" dirty="0"/>
              <a:t> predmetu vyučovania rozumieť.</a:t>
            </a:r>
            <a:br>
              <a:rPr lang="sk-SK" dirty="0"/>
            </a:br>
            <a:r>
              <a:rPr lang="sk-SK" sz="2000" dirty="0"/>
              <a:t>(skoro ako v bode 2, len je to dlhodobejšie a latentnejšie)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11</a:t>
            </a:fld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23528" y="219264"/>
            <a:ext cx="8712968" cy="104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No dobre a čo my s tým?</a:t>
            </a:r>
            <a:endParaRPr lang="en-US" sz="4000" dirty="0"/>
          </a:p>
        </p:txBody>
      </p:sp>
      <p:sp>
        <p:nvSpPr>
          <p:cNvPr id="10" name="Obdĺžnik 9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Bod 1. má na starosti učiteľ.</a:t>
            </a:r>
          </a:p>
          <a:p>
            <a:pPr algn="ctr"/>
            <a:r>
              <a:rPr lang="sk-SK" sz="2800" dirty="0"/>
              <a:t>Body 2. a 3. </a:t>
            </a:r>
            <a:r>
              <a:rPr lang="sk-SK" sz="2800" u="sng" dirty="0"/>
              <a:t>sú na vás</a:t>
            </a:r>
            <a:r>
              <a:rPr lang="sk-SK" sz="2800" dirty="0"/>
              <a:t>, teda</a:t>
            </a:r>
            <a:r>
              <a:rPr lang="en-US" sz="2800" dirty="0"/>
              <a:t>…</a:t>
            </a:r>
            <a:r>
              <a:rPr lang="sk-SK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000" y="1880828"/>
            <a:ext cx="9001000" cy="3096344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rgbClr val="00B050"/>
                </a:solidFill>
              </a:rPr>
              <a:t>Tip:</a:t>
            </a:r>
            <a:br>
              <a:rPr lang="sk-SK" sz="2400" dirty="0">
                <a:solidFill>
                  <a:srgbClr val="00B050"/>
                </a:solidFill>
              </a:rPr>
            </a:br>
            <a:br>
              <a:rPr lang="sk-SK" sz="2400" dirty="0">
                <a:solidFill>
                  <a:srgbClr val="00B050"/>
                </a:solidFill>
              </a:rPr>
            </a:br>
            <a:r>
              <a:rPr lang="sk-SK" sz="2400" dirty="0">
                <a:solidFill>
                  <a:srgbClr val="00B050"/>
                </a:solidFill>
              </a:rPr>
              <a:t>Venujte aspoň 5</a:t>
            </a:r>
            <a:r>
              <a:rPr lang="en-US" sz="2400" dirty="0">
                <a:solidFill>
                  <a:srgbClr val="00B050"/>
                </a:solidFill>
              </a:rPr>
              <a:t>% </a:t>
            </a:r>
            <a:r>
              <a:rPr lang="sk-SK" sz="2400" dirty="0">
                <a:solidFill>
                  <a:srgbClr val="00B050"/>
                </a:solidFill>
              </a:rPr>
              <a:t>času </a:t>
            </a:r>
            <a:r>
              <a:rPr lang="sk-SK" sz="2400" u="sng" dirty="0">
                <a:solidFill>
                  <a:srgbClr val="00B050"/>
                </a:solidFill>
              </a:rPr>
              <a:t>hľadaniu správneho spôsobu</a:t>
            </a:r>
            <a:r>
              <a:rPr lang="sk-SK" sz="2400" dirty="0">
                <a:solidFill>
                  <a:srgbClr val="00B050"/>
                </a:solidFill>
              </a:rPr>
              <a:t> učenia</a:t>
            </a:r>
            <a:r>
              <a:rPr lang="en-US" sz="2400" dirty="0">
                <a:solidFill>
                  <a:srgbClr val="00B050"/>
                </a:solidFill>
              </a:rPr>
              <a:t>!</a:t>
            </a:r>
            <a:br>
              <a:rPr lang="sk-SK" sz="2400" dirty="0">
                <a:solidFill>
                  <a:srgbClr val="00B050"/>
                </a:solidFill>
              </a:rPr>
            </a:br>
            <a:br>
              <a:rPr lang="sk-SK" sz="2400" dirty="0">
                <a:solidFill>
                  <a:srgbClr val="00B050"/>
                </a:solidFill>
              </a:rPr>
            </a:br>
            <a:r>
              <a:rPr lang="sk-SK" sz="2400" dirty="0">
                <a:solidFill>
                  <a:srgbClr val="00B050"/>
                </a:solidFill>
              </a:rPr>
              <a:t>Vždy hľadajte alternatívy: materiály a spôsoby ich použitia</a:t>
            </a:r>
            <a:r>
              <a:rPr lang="en-US" sz="2400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12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97D99D86-901D-4792-BEA9-41D17AEFDBE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Mimochodom, pekný príklad je </a:t>
            </a:r>
            <a:r>
              <a:rPr lang="sk-SK" dirty="0" err="1"/>
              <a:t>LaTeX</a:t>
            </a:r>
            <a:r>
              <a:rPr lang="sk-SK" dirty="0"/>
              <a:t>...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sk-SK" dirty="0"/>
              <a:t>Pozrieť si video-tutoriál</a:t>
            </a:r>
          </a:p>
          <a:p>
            <a:pPr marL="457200" indent="-457200">
              <a:buFont typeface="+mj-lt"/>
              <a:buAutoNum type="alphaUcPeriod"/>
            </a:pPr>
            <a:endParaRPr lang="sk-SK" dirty="0"/>
          </a:p>
          <a:p>
            <a:pPr marL="457200" indent="-457200">
              <a:buFont typeface="+mj-lt"/>
              <a:buAutoNum type="alphaUcPeriod"/>
            </a:pPr>
            <a:r>
              <a:rPr lang="sk-SK" dirty="0"/>
              <a:t>Prečítať si knihu</a:t>
            </a:r>
          </a:p>
          <a:p>
            <a:pPr marL="457200" indent="-457200">
              <a:buFont typeface="+mj-lt"/>
              <a:buAutoNum type="alphaUcPeriod"/>
            </a:pPr>
            <a:endParaRPr lang="sk-SK" dirty="0"/>
          </a:p>
          <a:p>
            <a:pPr marL="457200" indent="-457200">
              <a:buFont typeface="+mj-lt"/>
              <a:buAutoNum type="alphaUcPeriod"/>
            </a:pPr>
            <a:r>
              <a:rPr lang="sk-SK" dirty="0"/>
              <a:t>Vyskúšanie si na cvičení</a:t>
            </a:r>
          </a:p>
          <a:p>
            <a:pPr marL="457200" indent="-457200">
              <a:buFont typeface="+mj-lt"/>
              <a:buAutoNum type="alphaUcPeriod"/>
            </a:pPr>
            <a:endParaRPr lang="sk-SK" dirty="0"/>
          </a:p>
          <a:p>
            <a:pPr marL="457200" indent="-457200">
              <a:buFont typeface="+mj-lt"/>
              <a:buAutoNum type="alphaUcPeriod"/>
            </a:pPr>
            <a:r>
              <a:rPr lang="sk-SK" dirty="0"/>
              <a:t>Vyskúšanie si doma v kľude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13</a:t>
            </a:fld>
            <a:endParaRPr lang="sk-SK"/>
          </a:p>
        </p:txBody>
      </p:sp>
      <p:pic>
        <p:nvPicPr>
          <p:cNvPr id="5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74638"/>
            <a:ext cx="1019570" cy="101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8488F62F-CB52-429F-910C-3D88E9FE136F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/>
          <a:lstStyle/>
          <a:p>
            <a:r>
              <a:rPr lang="sk-SK" dirty="0"/>
              <a:t>Spôsob učenia závisí aj od toho, ako hlboko potrebujeme ísť v poznaní.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14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3E65CA52-CA46-49B5-A382-9AB8E537DBC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9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sk-SK" dirty="0" err="1"/>
              <a:t>Bloomova</a:t>
            </a:r>
            <a:r>
              <a:rPr lang="sk-SK" dirty="0"/>
              <a:t> taxonómia: </a:t>
            </a:r>
            <a:br>
              <a:rPr lang="sk-SK" dirty="0"/>
            </a:br>
            <a:r>
              <a:rPr lang="sk-SK" dirty="0"/>
              <a:t>existujú rôzne úrovne porozumenia veciam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15</a:t>
            </a:fld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6" y="1349277"/>
            <a:ext cx="5298402" cy="4595205"/>
          </a:xfrm>
          <a:prstGeom prst="rect">
            <a:avLst/>
          </a:prstGeom>
        </p:spPr>
      </p:pic>
      <p:sp>
        <p:nvSpPr>
          <p:cNvPr id="16" name="Zástupný symbol päty 4">
            <a:extLst>
              <a:ext uri="{FF2B5EF4-FFF2-40B4-BE49-F238E27FC236}">
                <a16:creationId xmlns:a16="http://schemas.microsoft.com/office/drawing/2014/main" id="{63E810B9-C649-4B09-BFFB-7B23222A18F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EA49F8B-3F1F-4BF3-9D52-EF048CE3F734}"/>
              </a:ext>
            </a:extLst>
          </p:cNvPr>
          <p:cNvSpPr txBox="1"/>
          <p:nvPr/>
        </p:nvSpPr>
        <p:spPr>
          <a:xfrm>
            <a:off x="205172" y="534242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1</a:t>
            </a:r>
            <a:endParaRPr lang="en-US" sz="2000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0BBFD19-4972-4A7B-A806-B954495D4FD3}"/>
              </a:ext>
            </a:extLst>
          </p:cNvPr>
          <p:cNvSpPr txBox="1"/>
          <p:nvPr/>
        </p:nvSpPr>
        <p:spPr>
          <a:xfrm>
            <a:off x="611560" y="465113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2</a:t>
            </a:r>
            <a:endParaRPr lang="en-US" sz="2000" dirty="0"/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25E33C9D-4107-4487-9984-FE9016F9F20C}"/>
              </a:ext>
            </a:extLst>
          </p:cNvPr>
          <p:cNvSpPr txBox="1"/>
          <p:nvPr/>
        </p:nvSpPr>
        <p:spPr>
          <a:xfrm>
            <a:off x="956232" y="399500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3</a:t>
            </a:r>
            <a:endParaRPr lang="en-US" sz="2000" dirty="0"/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7BE3BBA9-F694-45C2-A1A6-6D772520FEB3}"/>
              </a:ext>
            </a:extLst>
          </p:cNvPr>
          <p:cNvSpPr txBox="1"/>
          <p:nvPr/>
        </p:nvSpPr>
        <p:spPr>
          <a:xfrm>
            <a:off x="1327213" y="335208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4</a:t>
            </a:r>
            <a:endParaRPr lang="en-US" sz="2000" dirty="0"/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4360F0B7-427E-4353-8BA0-53F434E1B9F4}"/>
              </a:ext>
            </a:extLst>
          </p:cNvPr>
          <p:cNvSpPr txBox="1"/>
          <p:nvPr/>
        </p:nvSpPr>
        <p:spPr>
          <a:xfrm>
            <a:off x="1778330" y="268383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5</a:t>
            </a:r>
            <a:endParaRPr lang="en-US" sz="2000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A4A2313E-2B2C-4611-AC71-3AF12DD9D0A0}"/>
              </a:ext>
            </a:extLst>
          </p:cNvPr>
          <p:cNvSpPr txBox="1"/>
          <p:nvPr/>
        </p:nvSpPr>
        <p:spPr>
          <a:xfrm>
            <a:off x="2166566" y="204067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45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sk-SK" dirty="0"/>
              <a:t>Napríklad: znalosť funkcie </a:t>
            </a:r>
            <a:r>
              <a:rPr lang="sk-SK" dirty="0" err="1">
                <a:solidFill>
                  <a:srgbClr val="0070C0"/>
                </a:solidFill>
              </a:rPr>
              <a:t>malloc</a:t>
            </a:r>
            <a:r>
              <a:rPr lang="sk-SK" dirty="0"/>
              <a:t> v jazyku C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16</a:t>
            </a:fld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869844" y="3995004"/>
            <a:ext cx="427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00B050"/>
                </a:solidFill>
              </a:rPr>
              <a:t>Používam ju vo svojich programoch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724126" y="533690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00B050"/>
                </a:solidFill>
              </a:rPr>
              <a:t>Viem že existuje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328085" y="4665953"/>
            <a:ext cx="3579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00B050"/>
                </a:solidFill>
              </a:rPr>
              <a:t>Viem čo sa tam deje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4427984" y="3387424"/>
            <a:ext cx="501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00B050"/>
                </a:solidFill>
              </a:rPr>
              <a:t>Viem ako sa správa v rôznych situáciách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4211960" y="2564904"/>
            <a:ext cx="429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00B050"/>
                </a:solidFill>
              </a:rPr>
              <a:t>Viem vyhodnotiť, či je použitá správne v daných podmienkach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3851920" y="1742649"/>
            <a:ext cx="482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00B050"/>
                </a:solidFill>
              </a:rPr>
              <a:t>Vedel by som </a:t>
            </a:r>
            <a:r>
              <a:rPr lang="sk-SK" sz="2000" dirty="0" err="1">
                <a:solidFill>
                  <a:srgbClr val="00B050"/>
                </a:solidFill>
              </a:rPr>
              <a:t>malloc</a:t>
            </a:r>
            <a:r>
              <a:rPr lang="sk-SK" sz="2000" dirty="0">
                <a:solidFill>
                  <a:srgbClr val="00B050"/>
                </a:solidFill>
              </a:rPr>
              <a:t> vylepšiť, resp. modifikovať aby mi viac vyhovovala.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" name="Zástupný symbol päty 4">
            <a:extLst>
              <a:ext uri="{FF2B5EF4-FFF2-40B4-BE49-F238E27FC236}">
                <a16:creationId xmlns:a16="http://schemas.microsoft.com/office/drawing/2014/main" id="{89B9EE34-5E41-42E3-A547-642B1D9ECB7E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8DA1E0-D6B9-4902-9A23-BD145E4648B2}"/>
              </a:ext>
            </a:extLst>
          </p:cNvPr>
          <p:cNvGrpSpPr/>
          <p:nvPr/>
        </p:nvGrpSpPr>
        <p:grpSpPr>
          <a:xfrm>
            <a:off x="205172" y="1349277"/>
            <a:ext cx="5518956" cy="4595205"/>
            <a:chOff x="205172" y="1349277"/>
            <a:chExt cx="5518956" cy="4595205"/>
          </a:xfrm>
        </p:grpSpPr>
        <p:pic>
          <p:nvPicPr>
            <p:cNvPr id="6" name="Obrázok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26" y="1349277"/>
              <a:ext cx="5298402" cy="4595205"/>
            </a:xfrm>
            <a:prstGeom prst="rect">
              <a:avLst/>
            </a:prstGeom>
          </p:spPr>
        </p:pic>
        <p:sp>
          <p:nvSpPr>
            <p:cNvPr id="12" name="BlokTextu 11">
              <a:extLst>
                <a:ext uri="{FF2B5EF4-FFF2-40B4-BE49-F238E27FC236}">
                  <a16:creationId xmlns:a16="http://schemas.microsoft.com/office/drawing/2014/main" id="{1EB726A0-E943-4BD9-9EAF-FCB639B2A3E1}"/>
                </a:ext>
              </a:extLst>
            </p:cNvPr>
            <p:cNvSpPr txBox="1"/>
            <p:nvPr/>
          </p:nvSpPr>
          <p:spPr>
            <a:xfrm>
              <a:off x="205172" y="5342424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1</a:t>
              </a:r>
              <a:endParaRPr lang="en-US" sz="2000" dirty="0"/>
            </a:p>
          </p:txBody>
        </p:sp>
        <p:sp>
          <p:nvSpPr>
            <p:cNvPr id="13" name="BlokTextu 12">
              <a:extLst>
                <a:ext uri="{FF2B5EF4-FFF2-40B4-BE49-F238E27FC236}">
                  <a16:creationId xmlns:a16="http://schemas.microsoft.com/office/drawing/2014/main" id="{E1DAE985-1594-4F79-8A2F-3B69AA324DB9}"/>
                </a:ext>
              </a:extLst>
            </p:cNvPr>
            <p:cNvSpPr txBox="1"/>
            <p:nvPr/>
          </p:nvSpPr>
          <p:spPr>
            <a:xfrm>
              <a:off x="611560" y="465113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2</a:t>
              </a:r>
              <a:endParaRPr lang="en-US" sz="2000" dirty="0"/>
            </a:p>
          </p:txBody>
        </p:sp>
        <p:sp>
          <p:nvSpPr>
            <p:cNvPr id="14" name="BlokTextu 13">
              <a:extLst>
                <a:ext uri="{FF2B5EF4-FFF2-40B4-BE49-F238E27FC236}">
                  <a16:creationId xmlns:a16="http://schemas.microsoft.com/office/drawing/2014/main" id="{92BCBEFE-85BB-473F-885F-8A954EC0F3B9}"/>
                </a:ext>
              </a:extLst>
            </p:cNvPr>
            <p:cNvSpPr txBox="1"/>
            <p:nvPr/>
          </p:nvSpPr>
          <p:spPr>
            <a:xfrm>
              <a:off x="956232" y="3995004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3</a:t>
              </a:r>
              <a:endParaRPr lang="en-US" sz="2000" dirty="0"/>
            </a:p>
          </p:txBody>
        </p:sp>
        <p:sp>
          <p:nvSpPr>
            <p:cNvPr id="15" name="BlokTextu 14">
              <a:extLst>
                <a:ext uri="{FF2B5EF4-FFF2-40B4-BE49-F238E27FC236}">
                  <a16:creationId xmlns:a16="http://schemas.microsoft.com/office/drawing/2014/main" id="{1553FD0E-0A64-4E61-B37D-B51F023E960E}"/>
                </a:ext>
              </a:extLst>
            </p:cNvPr>
            <p:cNvSpPr txBox="1"/>
            <p:nvPr/>
          </p:nvSpPr>
          <p:spPr>
            <a:xfrm>
              <a:off x="1327213" y="335208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4</a:t>
              </a:r>
              <a:endParaRPr lang="en-US" sz="2000" dirty="0"/>
            </a:p>
          </p:txBody>
        </p:sp>
        <p:sp>
          <p:nvSpPr>
            <p:cNvPr id="18" name="BlokTextu 17">
              <a:extLst>
                <a:ext uri="{FF2B5EF4-FFF2-40B4-BE49-F238E27FC236}">
                  <a16:creationId xmlns:a16="http://schemas.microsoft.com/office/drawing/2014/main" id="{438B88E0-F0A1-4E49-9681-FA17EF48EA4F}"/>
                </a:ext>
              </a:extLst>
            </p:cNvPr>
            <p:cNvSpPr txBox="1"/>
            <p:nvPr/>
          </p:nvSpPr>
          <p:spPr>
            <a:xfrm>
              <a:off x="1778330" y="2683838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5</a:t>
              </a:r>
              <a:endParaRPr lang="en-US" sz="2000" dirty="0"/>
            </a:p>
          </p:txBody>
        </p:sp>
        <p:sp>
          <p:nvSpPr>
            <p:cNvPr id="20" name="BlokTextu 19">
              <a:extLst>
                <a:ext uri="{FF2B5EF4-FFF2-40B4-BE49-F238E27FC236}">
                  <a16:creationId xmlns:a16="http://schemas.microsoft.com/office/drawing/2014/main" id="{1F20245C-9E37-4246-ABE2-A8942AB0B300}"/>
                </a:ext>
              </a:extLst>
            </p:cNvPr>
            <p:cNvSpPr txBox="1"/>
            <p:nvPr/>
          </p:nvSpPr>
          <p:spPr>
            <a:xfrm>
              <a:off x="2166566" y="204067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6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5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sk-SK" dirty="0" err="1"/>
              <a:t>Bloomova</a:t>
            </a:r>
            <a:r>
              <a:rPr lang="sk-SK" dirty="0"/>
              <a:t> taxonómia: </a:t>
            </a:r>
            <a:br>
              <a:rPr lang="sk-SK" dirty="0"/>
            </a:br>
            <a:r>
              <a:rPr lang="sk-SK" dirty="0"/>
              <a:t>Koľko by sme mali o veciach vedieť?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17</a:t>
            </a:fld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6" y="1349277"/>
            <a:ext cx="5298402" cy="45952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08982-523E-4E23-A3A6-41D475D7DD21}"/>
              </a:ext>
            </a:extLst>
          </p:cNvPr>
          <p:cNvGrpSpPr/>
          <p:nvPr/>
        </p:nvGrpSpPr>
        <p:grpSpPr>
          <a:xfrm>
            <a:off x="3145637" y="1349277"/>
            <a:ext cx="5818851" cy="1219298"/>
            <a:chOff x="3145637" y="1349277"/>
            <a:chExt cx="5818851" cy="1219298"/>
          </a:xfrm>
        </p:grpSpPr>
        <p:sp>
          <p:nvSpPr>
            <p:cNvPr id="10" name="BlokTextu 9"/>
            <p:cNvSpPr txBox="1"/>
            <p:nvPr/>
          </p:nvSpPr>
          <p:spPr>
            <a:xfrm>
              <a:off x="5719965" y="1590629"/>
              <a:ext cx="32445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solidFill>
                    <a:srgbClr val="0070C0"/>
                  </a:solidFill>
                </a:rPr>
                <a:t>Naša výskumná a inovujúca práca</a:t>
              </a:r>
            </a:p>
          </p:txBody>
        </p:sp>
        <p:cxnSp>
          <p:nvCxnSpPr>
            <p:cNvPr id="12" name="Rovná spojnica 11"/>
            <p:cNvCxnSpPr/>
            <p:nvPr/>
          </p:nvCxnSpPr>
          <p:spPr>
            <a:xfrm flipH="1">
              <a:off x="3806825" y="2564904"/>
              <a:ext cx="2205335" cy="3671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flipH="1">
              <a:off x="3145637" y="1349277"/>
              <a:ext cx="2866523" cy="1813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C7DC17-56FC-498E-8FBA-FECE8D41C050}"/>
              </a:ext>
            </a:extLst>
          </p:cNvPr>
          <p:cNvGrpSpPr/>
          <p:nvPr/>
        </p:nvGrpSpPr>
        <p:grpSpPr>
          <a:xfrm>
            <a:off x="4788024" y="3183359"/>
            <a:ext cx="4515868" cy="1037729"/>
            <a:chOff x="4788024" y="3183359"/>
            <a:chExt cx="4515868" cy="1037729"/>
          </a:xfrm>
        </p:grpSpPr>
        <p:sp>
          <p:nvSpPr>
            <p:cNvPr id="7" name="BlokTextu 6"/>
            <p:cNvSpPr txBox="1"/>
            <p:nvPr/>
          </p:nvSpPr>
          <p:spPr>
            <a:xfrm>
              <a:off x="5724127" y="3183359"/>
              <a:ext cx="357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solidFill>
                    <a:srgbClr val="0070C0"/>
                  </a:solidFill>
                </a:rPr>
                <a:t>Naša inžinierska práca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Rovná spojnica 14"/>
            <p:cNvCxnSpPr/>
            <p:nvPr/>
          </p:nvCxnSpPr>
          <p:spPr>
            <a:xfrm flipH="1">
              <a:off x="4788024" y="4221088"/>
              <a:ext cx="1224136" cy="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BF307F-8D6D-4881-9F9C-CC9BEB6B98E4}"/>
              </a:ext>
            </a:extLst>
          </p:cNvPr>
          <p:cNvGrpSpPr/>
          <p:nvPr/>
        </p:nvGrpSpPr>
        <p:grpSpPr>
          <a:xfrm>
            <a:off x="5364089" y="4479503"/>
            <a:ext cx="3939802" cy="781472"/>
            <a:chOff x="5364089" y="4479503"/>
            <a:chExt cx="3939802" cy="781472"/>
          </a:xfrm>
        </p:grpSpPr>
        <p:sp>
          <p:nvSpPr>
            <p:cNvPr id="9" name="BlokTextu 8"/>
            <p:cNvSpPr txBox="1"/>
            <p:nvPr/>
          </p:nvSpPr>
          <p:spPr>
            <a:xfrm>
              <a:off x="5724126" y="4479503"/>
              <a:ext cx="357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solidFill>
                    <a:srgbClr val="0070C0"/>
                  </a:solidFill>
                </a:rPr>
                <a:t>Práca kolegov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8" name="Rovná spojnica 17"/>
            <p:cNvCxnSpPr/>
            <p:nvPr/>
          </p:nvCxnSpPr>
          <p:spPr>
            <a:xfrm flipH="1" flipV="1">
              <a:off x="5364089" y="5257775"/>
              <a:ext cx="633486" cy="32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CA8489-1B8C-4D75-98FD-15ED7D48C561}"/>
              </a:ext>
            </a:extLst>
          </p:cNvPr>
          <p:cNvGrpSpPr/>
          <p:nvPr/>
        </p:nvGrpSpPr>
        <p:grpSpPr>
          <a:xfrm>
            <a:off x="5724126" y="5336902"/>
            <a:ext cx="2952328" cy="597519"/>
            <a:chOff x="5724126" y="5336902"/>
            <a:chExt cx="2952328" cy="597519"/>
          </a:xfrm>
        </p:grpSpPr>
        <p:sp>
          <p:nvSpPr>
            <p:cNvPr id="8" name="BlokTextu 7"/>
            <p:cNvSpPr txBox="1"/>
            <p:nvPr/>
          </p:nvSpPr>
          <p:spPr>
            <a:xfrm>
              <a:off x="5724126" y="5336902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V</a:t>
              </a:r>
              <a:r>
                <a:rPr lang="sk-SK" sz="2400" dirty="0" err="1">
                  <a:solidFill>
                    <a:srgbClr val="0070C0"/>
                  </a:solidFill>
                </a:rPr>
                <a:t>šeobecný</a:t>
              </a:r>
              <a:r>
                <a:rPr lang="sk-SK" sz="2400" dirty="0">
                  <a:solidFill>
                    <a:srgbClr val="0070C0"/>
                  </a:solidFill>
                </a:rPr>
                <a:t> prehľad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Rovná spojnica 20"/>
            <p:cNvCxnSpPr/>
            <p:nvPr/>
          </p:nvCxnSpPr>
          <p:spPr>
            <a:xfrm flipH="1">
              <a:off x="5726042" y="5930900"/>
              <a:ext cx="252483" cy="3521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ástupný symbol päty 4">
            <a:extLst>
              <a:ext uri="{FF2B5EF4-FFF2-40B4-BE49-F238E27FC236}">
                <a16:creationId xmlns:a16="http://schemas.microsoft.com/office/drawing/2014/main" id="{63E810B9-C649-4B09-BFFB-7B23222A18F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EA49F8B-3F1F-4BF3-9D52-EF048CE3F734}"/>
              </a:ext>
            </a:extLst>
          </p:cNvPr>
          <p:cNvSpPr txBox="1"/>
          <p:nvPr/>
        </p:nvSpPr>
        <p:spPr>
          <a:xfrm>
            <a:off x="205172" y="534242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1</a:t>
            </a:r>
            <a:endParaRPr lang="en-US" sz="2000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0BBFD19-4972-4A7B-A806-B954495D4FD3}"/>
              </a:ext>
            </a:extLst>
          </p:cNvPr>
          <p:cNvSpPr txBox="1"/>
          <p:nvPr/>
        </p:nvSpPr>
        <p:spPr>
          <a:xfrm>
            <a:off x="611560" y="465113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2</a:t>
            </a:r>
            <a:endParaRPr lang="en-US" sz="2000" dirty="0"/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25E33C9D-4107-4487-9984-FE9016F9F20C}"/>
              </a:ext>
            </a:extLst>
          </p:cNvPr>
          <p:cNvSpPr txBox="1"/>
          <p:nvPr/>
        </p:nvSpPr>
        <p:spPr>
          <a:xfrm>
            <a:off x="956232" y="399500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3</a:t>
            </a:r>
            <a:endParaRPr lang="en-US" sz="2000" dirty="0"/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7BE3BBA9-F694-45C2-A1A6-6D772520FEB3}"/>
              </a:ext>
            </a:extLst>
          </p:cNvPr>
          <p:cNvSpPr txBox="1"/>
          <p:nvPr/>
        </p:nvSpPr>
        <p:spPr>
          <a:xfrm>
            <a:off x="1327213" y="335208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4</a:t>
            </a:r>
            <a:endParaRPr lang="en-US" sz="2000" dirty="0"/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4360F0B7-427E-4353-8BA0-53F434E1B9F4}"/>
              </a:ext>
            </a:extLst>
          </p:cNvPr>
          <p:cNvSpPr txBox="1"/>
          <p:nvPr/>
        </p:nvSpPr>
        <p:spPr>
          <a:xfrm>
            <a:off x="1778330" y="268383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5</a:t>
            </a:r>
            <a:endParaRPr lang="en-US" sz="2000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A4A2313E-2B2C-4611-AC71-3AF12DD9D0A0}"/>
              </a:ext>
            </a:extLst>
          </p:cNvPr>
          <p:cNvSpPr txBox="1"/>
          <p:nvPr/>
        </p:nvSpPr>
        <p:spPr>
          <a:xfrm>
            <a:off x="2166566" y="204067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115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18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60254C4B-4214-46E6-8AC5-7962976909B0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D9F9EF3-2845-42A5-9B71-31F2561A6C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52" y="260648"/>
            <a:ext cx="3913816" cy="33943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34804E-BE09-4295-8F1E-5345539DBE4E}"/>
              </a:ext>
            </a:extLst>
          </p:cNvPr>
          <p:cNvSpPr txBox="1">
            <a:spLocks/>
          </p:cNvSpPr>
          <p:nvPr/>
        </p:nvSpPr>
        <p:spPr>
          <a:xfrm>
            <a:off x="611560" y="300590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Tip: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sk-SK" dirty="0">
                <a:solidFill>
                  <a:srgbClr val="00B050"/>
                </a:solidFill>
              </a:rPr>
              <a:t>Vyhľadávajte (najmä) tvorivé, hodnotiace a analytické úlohy</a:t>
            </a:r>
          </a:p>
        </p:txBody>
      </p:sp>
    </p:spTree>
    <p:extLst>
      <p:ext uri="{BB962C8B-B14F-4D97-AF65-F5344CB8AC3E}">
        <p14:creationId xmlns:p14="http://schemas.microsoft.com/office/powerpoint/2010/main" val="109639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CC22-1A0F-4613-9160-D98EC19C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Ľudský mozog je neurónová sieť.</a:t>
            </a:r>
            <a:br>
              <a:rPr lang="sk-SK" dirty="0"/>
            </a:br>
            <a:r>
              <a:rPr lang="sk-SK" dirty="0"/>
              <a:t>Pár tipov z toho tiež vyplýva.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96DF7-47DE-4E27-97AF-DDC64064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19</a:t>
            </a:fld>
            <a:endParaRPr lang="sk-SK"/>
          </a:p>
        </p:txBody>
      </p:sp>
      <p:pic>
        <p:nvPicPr>
          <p:cNvPr id="2052" name="Picture 4" descr="VÃ½sledok vyhÄ¾adÃ¡vania obrÃ¡zkov pre dopyt brain neural network">
            <a:extLst>
              <a:ext uri="{FF2B5EF4-FFF2-40B4-BE49-F238E27FC236}">
                <a16:creationId xmlns:a16="http://schemas.microsoft.com/office/drawing/2014/main" id="{89D42970-1598-4824-A67F-1C30B5E67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8476"/>
            <a:ext cx="777686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2668BB12-9B8C-4909-9FD8-93B817BA86FA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r>
              <a:rPr lang="sk-SK" sz="4800" dirty="0">
                <a:solidFill>
                  <a:srgbClr val="0070C0"/>
                </a:solidFill>
              </a:rPr>
              <a:t>it.ly</a:t>
            </a:r>
            <a:r>
              <a:rPr lang="en-US" sz="4800" dirty="0">
                <a:solidFill>
                  <a:srgbClr val="0070C0"/>
                </a:solidFill>
              </a:rPr>
              <a:t>/</a:t>
            </a:r>
            <a:r>
              <a:rPr lang="en-US" sz="4800" dirty="0" err="1">
                <a:solidFill>
                  <a:srgbClr val="0070C0"/>
                </a:solidFill>
              </a:rPr>
              <a:t>mip-dotaznik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661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1D6B-F8E9-4A61-B1C8-4A5BBC4D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h</a:t>
            </a:r>
            <a:r>
              <a:rPr lang="sk-SK" dirty="0" err="1"/>
              <a:t>ádzanie</a:t>
            </a:r>
            <a:r>
              <a:rPr lang="sk-SK" dirty="0"/>
              <a:t> vrecúška na cieľ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047C2-F35B-4933-A4F8-FC8CD95B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20</a:t>
            </a:fld>
            <a:endParaRPr lang="sk-SK"/>
          </a:p>
        </p:txBody>
      </p:sp>
      <p:pic>
        <p:nvPicPr>
          <p:cNvPr id="1026" name="Picture 2" descr="VÃ½sledok vyhÄ¾adÃ¡vania obrÃ¡zkov pre dopyt bean bag toss">
            <a:extLst>
              <a:ext uri="{FF2B5EF4-FFF2-40B4-BE49-F238E27FC236}">
                <a16:creationId xmlns:a16="http://schemas.microsoft.com/office/drawing/2014/main" id="{17D89E15-6B25-427F-9101-C9F95F45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82279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BFA13828-2107-414E-B6AF-F01AE2861F08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94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780D8-EAE5-4F7F-A4FE-B9234279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21</a:t>
            </a:fld>
            <a:endParaRPr lang="sk-S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3D1957-7FC2-4532-B1F1-EE3117F90B2C}"/>
              </a:ext>
            </a:extLst>
          </p:cNvPr>
          <p:cNvSpPr txBox="1">
            <a:spLocks/>
          </p:cNvSpPr>
          <p:nvPr/>
        </p:nvSpPr>
        <p:spPr>
          <a:xfrm>
            <a:off x="611560" y="2348880"/>
            <a:ext cx="82296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Tip: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sk-SK" dirty="0">
                <a:solidFill>
                  <a:srgbClr val="00B050"/>
                </a:solidFill>
              </a:rPr>
              <a:t>Snažte sa učiť heterogénne</a:t>
            </a:r>
            <a:r>
              <a:rPr lang="en-US" dirty="0">
                <a:solidFill>
                  <a:srgbClr val="00B050"/>
                </a:solidFill>
              </a:rPr>
              <a:t> (r</a:t>
            </a:r>
            <a:r>
              <a:rPr lang="sk-SK" dirty="0" err="1">
                <a:solidFill>
                  <a:srgbClr val="00B050"/>
                </a:solidFill>
              </a:rPr>
              <a:t>ôznorodo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sk-SK" dirty="0">
                <a:solidFill>
                  <a:srgbClr val="00B050"/>
                </a:solidFill>
              </a:rPr>
              <a:t>.</a:t>
            </a:r>
          </a:p>
          <a:p>
            <a:endParaRPr lang="sk-SK" dirty="0">
              <a:solidFill>
                <a:srgbClr val="00B050"/>
              </a:solidFill>
            </a:endParaRPr>
          </a:p>
          <a:p>
            <a:r>
              <a:rPr lang="sk-SK" sz="2000" dirty="0">
                <a:solidFill>
                  <a:srgbClr val="00B050"/>
                </a:solidFill>
              </a:rPr>
              <a:t>(riešte pestré skupiny príkladov, striedajte typy príkladov, </a:t>
            </a:r>
            <a:r>
              <a:rPr lang="sk-SK" sz="2000" dirty="0" err="1">
                <a:solidFill>
                  <a:srgbClr val="00B050"/>
                </a:solidFill>
              </a:rPr>
              <a:t>nedrilujte</a:t>
            </a:r>
            <a:r>
              <a:rPr lang="sk-SK" sz="2000" dirty="0">
                <a:solidFill>
                  <a:srgbClr val="00B050"/>
                </a:solidFill>
              </a:rPr>
              <a:t> sa dlho jednu zručnosť)</a:t>
            </a:r>
          </a:p>
        </p:txBody>
      </p:sp>
      <p:sp>
        <p:nvSpPr>
          <p:cNvPr id="9" name="Zástupný symbol päty 4">
            <a:extLst>
              <a:ext uri="{FF2B5EF4-FFF2-40B4-BE49-F238E27FC236}">
                <a16:creationId xmlns:a16="http://schemas.microsoft.com/office/drawing/2014/main" id="{1DFFEF83-E7D0-4CAE-9096-33D58F646681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3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D859-35EF-474C-A7BE-3D2BEB05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Experiment:</a:t>
            </a:r>
            <a:br>
              <a:rPr lang="sk-SK" dirty="0"/>
            </a:br>
            <a:r>
              <a:rPr lang="sk-SK" dirty="0"/>
              <a:t>Môže nám pomôcť pri učení počúvanie hudby?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C9BE2-A498-49A8-A806-111BC4A5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22</a:t>
            </a:fld>
            <a:endParaRPr lang="sk-SK"/>
          </a:p>
        </p:txBody>
      </p:sp>
      <p:pic>
        <p:nvPicPr>
          <p:cNvPr id="3074" name="Picture 2" descr="VÃ½sledok vyhÄ¾adÃ¡vania obrÃ¡zkov pre dopyt studying listening to music">
            <a:extLst>
              <a:ext uri="{FF2B5EF4-FFF2-40B4-BE49-F238E27FC236}">
                <a16:creationId xmlns:a16="http://schemas.microsoft.com/office/drawing/2014/main" id="{F7CB0BF6-BC78-45F2-B2DD-F4C355D9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00808"/>
            <a:ext cx="60007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23EBF61F-4B1E-40B7-9ACE-E7422B4BB09F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780D8-EAE5-4F7F-A4FE-B9234279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23</a:t>
            </a:fld>
            <a:endParaRPr lang="sk-S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3D1957-7FC2-4532-B1F1-EE3117F90B2C}"/>
              </a:ext>
            </a:extLst>
          </p:cNvPr>
          <p:cNvSpPr txBox="1">
            <a:spLocks/>
          </p:cNvSpPr>
          <p:nvPr/>
        </p:nvSpPr>
        <p:spPr>
          <a:xfrm>
            <a:off x="611560" y="2348880"/>
            <a:ext cx="82296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Tip: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sk-SK" dirty="0">
                <a:solidFill>
                  <a:srgbClr val="00B050"/>
                </a:solidFill>
              </a:rPr>
              <a:t>Striedajte prostredia, striedajte čas učenia.</a:t>
            </a:r>
          </a:p>
          <a:p>
            <a:endParaRPr lang="sk-SK" dirty="0">
              <a:solidFill>
                <a:srgbClr val="00B050"/>
              </a:solidFill>
            </a:endParaRPr>
          </a:p>
          <a:p>
            <a:r>
              <a:rPr lang="sk-SK" sz="2000" dirty="0">
                <a:solidFill>
                  <a:srgbClr val="00B050"/>
                </a:solidFill>
              </a:rPr>
              <a:t>(dovoľte vášmu podvedomiu zovšeobecnenie kontextu)</a:t>
            </a:r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18D41ED5-870F-46D7-91B5-16140CF3809C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14FB-D48D-4D4D-B5BD-AD62E65B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Experiment: Test je tiež učenie 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56902-E968-45D0-813A-3ED156C3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24</a:t>
            </a:fld>
            <a:endParaRPr lang="sk-S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1ADC9-1A8E-4852-ADD9-B48A9EC64B12}"/>
              </a:ext>
            </a:extLst>
          </p:cNvPr>
          <p:cNvSpPr txBox="1">
            <a:spLocks/>
          </p:cNvSpPr>
          <p:nvPr/>
        </p:nvSpPr>
        <p:spPr>
          <a:xfrm>
            <a:off x="611560" y="234888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Tip: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sk-SK" dirty="0">
                <a:solidFill>
                  <a:srgbClr val="00B050"/>
                </a:solidFill>
              </a:rPr>
              <a:t>Testujte sami seba. Aj keď v teste „nič neviete“.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</a:p>
          <a:p>
            <a:endParaRPr lang="sk-SK" sz="2000" dirty="0">
              <a:solidFill>
                <a:srgbClr val="00B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0441B-99BE-4810-A3AC-DC5EF43890B7}"/>
              </a:ext>
            </a:extLst>
          </p:cNvPr>
          <p:cNvSpPr txBox="1">
            <a:spLocks/>
          </p:cNvSpPr>
          <p:nvPr/>
        </p:nvSpPr>
        <p:spPr>
          <a:xfrm>
            <a:off x="611560" y="4577432"/>
            <a:ext cx="8229600" cy="113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>
                <a:solidFill>
                  <a:srgbClr val="00B050"/>
                </a:solidFill>
              </a:rPr>
              <a:t>Fenomén „minuloročnej skúšky“ sa dá využiť</a:t>
            </a:r>
            <a:endParaRPr lang="sk-SK" sz="2000" dirty="0">
              <a:solidFill>
                <a:srgbClr val="00B050"/>
              </a:solidFill>
            </a:endParaRPr>
          </a:p>
        </p:txBody>
      </p:sp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CB0187B3-CDB7-4472-BE30-F54F3BD48A16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0152-2803-4958-A0E5-AEC404A4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Náš mozog sa vecami zaoberá </a:t>
            </a:r>
            <a:br>
              <a:rPr lang="sk-SK" dirty="0"/>
            </a:br>
            <a:r>
              <a:rPr lang="sk-SK" dirty="0"/>
              <a:t>aj keď sa nimi evidentne nezaoberá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08120-C6B9-4AD4-808D-E9E38248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25</a:t>
            </a:fld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27CB5-083E-4C15-96A4-D9A1A62C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560840" cy="4268724"/>
          </a:xfrm>
          <a:prstGeom prst="rect">
            <a:avLst/>
          </a:prstGeom>
        </p:spPr>
      </p:pic>
      <p:sp>
        <p:nvSpPr>
          <p:cNvPr id="8" name="Zástupný symbol päty 4">
            <a:extLst>
              <a:ext uri="{FF2B5EF4-FFF2-40B4-BE49-F238E27FC236}">
                <a16:creationId xmlns:a16="http://schemas.microsoft.com/office/drawing/2014/main" id="{361FE2AC-3302-4E92-9A9C-0D794FD01056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8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154F03-1045-4BE4-8A17-1030D5B74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48110"/>
            <a:ext cx="8229600" cy="2478053"/>
          </a:xfrm>
        </p:spPr>
        <p:txBody>
          <a:bodyPr/>
          <a:lstStyle/>
          <a:p>
            <a:r>
              <a:rPr lang="sk-SK" dirty="0"/>
              <a:t>Čo sa vtedy deje?</a:t>
            </a:r>
          </a:p>
          <a:p>
            <a:r>
              <a:rPr lang="sk-SK" dirty="0"/>
              <a:t>	Mozog si z prostredia berie podnety</a:t>
            </a:r>
          </a:p>
          <a:p>
            <a:r>
              <a:rPr lang="sk-SK" dirty="0"/>
              <a:t>	Narúšajú sa obmedzujúce predpoklady</a:t>
            </a:r>
          </a:p>
          <a:p>
            <a:r>
              <a:rPr lang="sk-SK" dirty="0"/>
              <a:t>	Ľahšie si všímame veci súvisiace s cieľom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B57CC-C0A4-470C-B9FE-C6BB9E0F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26</a:t>
            </a:fld>
            <a:endParaRPr lang="sk-S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A7BF8E-A4E3-47A7-842F-977FA153C60B}"/>
              </a:ext>
            </a:extLst>
          </p:cNvPr>
          <p:cNvSpPr txBox="1">
            <a:spLocks/>
          </p:cNvSpPr>
          <p:nvPr/>
        </p:nvSpPr>
        <p:spPr>
          <a:xfrm>
            <a:off x="611560" y="119718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Tip: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sk-SK" dirty="0">
                <a:solidFill>
                  <a:srgbClr val="00B050"/>
                </a:solidFill>
              </a:rPr>
              <a:t>Ak riešite ťažký problém, prerušte kľudne prácu a dajte mozgu čas na inkubáciu</a:t>
            </a:r>
          </a:p>
          <a:p>
            <a:endParaRPr lang="sk-SK" dirty="0">
              <a:solidFill>
                <a:srgbClr val="00B050"/>
              </a:solidFill>
            </a:endParaRPr>
          </a:p>
          <a:p>
            <a:r>
              <a:rPr lang="sk-SK" dirty="0">
                <a:solidFill>
                  <a:srgbClr val="00B050"/>
                </a:solidFill>
              </a:rPr>
              <a:t>(musíte však s riešením začať)</a:t>
            </a:r>
          </a:p>
        </p:txBody>
      </p:sp>
      <p:sp>
        <p:nvSpPr>
          <p:cNvPr id="9" name="Zástupný symbol päty 4">
            <a:extLst>
              <a:ext uri="{FF2B5EF4-FFF2-40B4-BE49-F238E27FC236}">
                <a16:creationId xmlns:a16="http://schemas.microsoft.com/office/drawing/2014/main" id="{EB04FF81-6EB0-4FEE-9F0D-0041295E0CCA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941-C09E-43BD-8741-61A69170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Mnohé v tejto prednáške som čerpal z výbornej knihy: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232D-E738-424B-9536-24C32D13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solidFill>
                  <a:srgbClr val="00B050"/>
                </a:solidFill>
              </a:rPr>
              <a:t>Benedict</a:t>
            </a:r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 err="1">
                <a:solidFill>
                  <a:srgbClr val="00B050"/>
                </a:solidFill>
              </a:rPr>
              <a:t>Carey</a:t>
            </a:r>
            <a:r>
              <a:rPr lang="sk-SK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How We Learn: The Surprising Truth About When, Where, and Why It Happens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8FFC5-BDBB-46A7-A3A9-A251B41A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27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244B6CE1-9302-4944-AAB8-4D9B90CBC05B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86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DD49-7B34-495D-9527-36F082CC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Moje pozorovanie (na sebe aj na druhých)</a:t>
            </a:r>
            <a:br>
              <a:rPr lang="sk-SK" dirty="0"/>
            </a:br>
            <a:r>
              <a:rPr lang="sk-SK" dirty="0">
                <a:solidFill>
                  <a:srgbClr val="FF0000"/>
                </a:solidFill>
              </a:rPr>
              <a:t>Študenti plytvajú časom, nechávajú sa rozptyľovať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62FB-C6D6-4860-A80F-C45DCB2C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Tipy:</a:t>
            </a:r>
          </a:p>
          <a:p>
            <a:endParaRPr lang="sk-SK" dirty="0">
              <a:solidFill>
                <a:srgbClr val="00B050"/>
              </a:solidFill>
            </a:endParaRPr>
          </a:p>
          <a:p>
            <a:r>
              <a:rPr lang="sk-SK" dirty="0">
                <a:solidFill>
                  <a:srgbClr val="00B050"/>
                </a:solidFill>
              </a:rPr>
              <a:t>Úmyselne odstraňujte </a:t>
            </a:r>
            <a:r>
              <a:rPr lang="sk-SK" dirty="0" err="1">
                <a:solidFill>
                  <a:srgbClr val="00B050"/>
                </a:solidFill>
              </a:rPr>
              <a:t>distraktory</a:t>
            </a:r>
            <a:r>
              <a:rPr lang="sk-SK" dirty="0">
                <a:solidFill>
                  <a:srgbClr val="00B050"/>
                </a:solidFill>
              </a:rPr>
              <a:t> (vypínať </a:t>
            </a:r>
            <a:r>
              <a:rPr lang="sk-SK" dirty="0" err="1">
                <a:solidFill>
                  <a:srgbClr val="00B050"/>
                </a:solidFill>
              </a:rPr>
              <a:t>mailbox</a:t>
            </a:r>
            <a:r>
              <a:rPr lang="sk-SK" dirty="0">
                <a:solidFill>
                  <a:srgbClr val="00B050"/>
                </a:solidFill>
              </a:rPr>
              <a:t>, IM, celý telefón)</a:t>
            </a:r>
          </a:p>
          <a:p>
            <a:endParaRPr lang="sk-SK" dirty="0">
              <a:solidFill>
                <a:srgbClr val="00B050"/>
              </a:solidFill>
            </a:endParaRPr>
          </a:p>
          <a:p>
            <a:r>
              <a:rPr lang="sk-SK" dirty="0">
                <a:solidFill>
                  <a:srgbClr val="00B050"/>
                </a:solidFill>
              </a:rPr>
              <a:t>Využívajte prestávky:</a:t>
            </a:r>
          </a:p>
          <a:p>
            <a:r>
              <a:rPr lang="sk-SK" dirty="0">
                <a:solidFill>
                  <a:srgbClr val="00B050"/>
                </a:solidFill>
              </a:rPr>
              <a:t>	kempujte tu</a:t>
            </a:r>
          </a:p>
          <a:p>
            <a:r>
              <a:rPr lang="sk-SK" dirty="0">
                <a:solidFill>
                  <a:srgbClr val="00B050"/>
                </a:solidFill>
              </a:rPr>
              <a:t>	nechoďte na dve hodiny na </a:t>
            </a:r>
            <a:r>
              <a:rPr lang="sk-SK" dirty="0" err="1">
                <a:solidFill>
                  <a:srgbClr val="00B050"/>
                </a:solidFill>
              </a:rPr>
              <a:t>intrák</a:t>
            </a:r>
            <a:r>
              <a:rPr lang="sk-SK" dirty="0">
                <a:solidFill>
                  <a:srgbClr val="00B050"/>
                </a:solidFill>
              </a:rPr>
              <a:t> a späť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u="sng" dirty="0">
                <a:solidFill>
                  <a:srgbClr val="00B050"/>
                </a:solidFill>
              </a:rPr>
              <a:t>Pomodoro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pom</a:t>
            </a:r>
            <a:r>
              <a:rPr lang="sk-SK" dirty="0" err="1">
                <a:solidFill>
                  <a:srgbClr val="00B050"/>
                </a:solidFill>
              </a:rPr>
              <a:t>áha</a:t>
            </a:r>
            <a:r>
              <a:rPr lang="sk-SK" dirty="0">
                <a:solidFill>
                  <a:srgbClr val="00B050"/>
                </a:solidFill>
              </a:rPr>
              <a:t> tiež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548E1-5E41-4FA1-A5BA-3C57FEEF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28</a:t>
            </a:fld>
            <a:endParaRPr lang="sk-SK"/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32188F60-8E93-4350-B262-0D9A3EB9A3CE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1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ADD0-42F8-4881-8440-B8F94351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nástroje? </a:t>
            </a:r>
            <a:r>
              <a:rPr lang="sk-SK" sz="2000" dirty="0">
                <a:solidFill>
                  <a:schemeClr val="bg1">
                    <a:lumMod val="50000"/>
                  </a:schemeClr>
                </a:solidFill>
              </a:rPr>
              <a:t>(môj výber, záleží na vás)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BD67-2B93-4E9D-999D-17D0FBA3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>
                <a:solidFill>
                  <a:srgbClr val="00B050"/>
                </a:solidFill>
              </a:rPr>
              <a:t>TO-DO list </a:t>
            </a:r>
            <a:r>
              <a:rPr lang="sk-SK" dirty="0"/>
              <a:t>(používam </a:t>
            </a:r>
            <a:r>
              <a:rPr lang="sk-SK" dirty="0" err="1">
                <a:solidFill>
                  <a:srgbClr val="0070C0"/>
                </a:solidFill>
              </a:rPr>
              <a:t>Trello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>
                <a:solidFill>
                  <a:srgbClr val="00B050"/>
                </a:solidFill>
              </a:rPr>
              <a:t>Kalendár</a:t>
            </a:r>
            <a:r>
              <a:rPr lang="sk-SK" dirty="0"/>
              <a:t> (používam </a:t>
            </a:r>
            <a:r>
              <a:rPr lang="sk-SK" dirty="0">
                <a:solidFill>
                  <a:srgbClr val="0070C0"/>
                </a:solidFill>
              </a:rPr>
              <a:t>Google </a:t>
            </a:r>
            <a:r>
              <a:rPr lang="sk-SK" dirty="0" err="1">
                <a:solidFill>
                  <a:srgbClr val="0070C0"/>
                </a:solidFill>
              </a:rPr>
              <a:t>calendar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>
                <a:solidFill>
                  <a:srgbClr val="00B050"/>
                </a:solidFill>
              </a:rPr>
              <a:t>Pripomienkovanie</a:t>
            </a:r>
            <a:r>
              <a:rPr lang="sk-SK" dirty="0"/>
              <a:t> (pomocou niečoho vyššie)</a:t>
            </a:r>
          </a:p>
          <a:p>
            <a:endParaRPr lang="sk-SK" dirty="0"/>
          </a:p>
          <a:p>
            <a:r>
              <a:rPr lang="sk-SK" dirty="0" err="1">
                <a:solidFill>
                  <a:srgbClr val="00B050"/>
                </a:solidFill>
              </a:rPr>
              <a:t>Poznámkovník</a:t>
            </a:r>
            <a:r>
              <a:rPr lang="sk-SK" dirty="0"/>
              <a:t> (používam </a:t>
            </a:r>
            <a:r>
              <a:rPr lang="sk-SK" dirty="0">
                <a:solidFill>
                  <a:srgbClr val="0070C0"/>
                </a:solidFill>
              </a:rPr>
              <a:t>fyzické notesy </a:t>
            </a:r>
            <a:r>
              <a:rPr lang="sk-SK" dirty="0"/>
              <a:t>a </a:t>
            </a:r>
            <a:r>
              <a:rPr lang="sk-SK" dirty="0">
                <a:solidFill>
                  <a:srgbClr val="0070C0"/>
                </a:solidFill>
              </a:rPr>
              <a:t>OneNote, </a:t>
            </a:r>
            <a:r>
              <a:rPr lang="sk-SK" dirty="0"/>
              <a:t>dobrý je aj </a:t>
            </a:r>
            <a:r>
              <a:rPr lang="sk-SK" dirty="0" err="1">
                <a:solidFill>
                  <a:srgbClr val="0070C0"/>
                </a:solidFill>
              </a:rPr>
              <a:t>EverNote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 err="1">
                <a:solidFill>
                  <a:srgbClr val="00B050"/>
                </a:solidFill>
              </a:rPr>
              <a:t>Mailbox</a:t>
            </a:r>
            <a:r>
              <a:rPr lang="sk-SK" dirty="0"/>
              <a:t> (</a:t>
            </a:r>
            <a:r>
              <a:rPr lang="sk-SK" dirty="0" err="1">
                <a:solidFill>
                  <a:srgbClr val="0070C0"/>
                </a:solidFill>
              </a:rPr>
              <a:t>Thunderbird</a:t>
            </a:r>
            <a:r>
              <a:rPr lang="sk-SK" dirty="0"/>
              <a:t>, všetko </a:t>
            </a:r>
            <a:r>
              <a:rPr lang="sk-SK" dirty="0" err="1"/>
              <a:t>kanalizujem</a:t>
            </a:r>
            <a:r>
              <a:rPr lang="sk-SK" dirty="0"/>
              <a:t> do dvoch účtov)</a:t>
            </a:r>
          </a:p>
          <a:p>
            <a:r>
              <a:rPr lang="sk-SK" dirty="0"/>
              <a:t>	Bacha: nesnažte sa používať ako TO-DO list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ED643-659A-4807-A841-5B0576AF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29</a:t>
            </a:fld>
            <a:endParaRPr lang="sk-SK"/>
          </a:p>
        </p:txBody>
      </p:sp>
      <p:sp>
        <p:nvSpPr>
          <p:cNvPr id="8" name="Obdĺžnik 8">
            <a:extLst>
              <a:ext uri="{FF2B5EF4-FFF2-40B4-BE49-F238E27FC236}">
                <a16:creationId xmlns:a16="http://schemas.microsoft.com/office/drawing/2014/main" id="{50F4C469-B673-4DFC-9394-FFDB6173F992}"/>
              </a:ext>
            </a:extLst>
          </p:cNvPr>
          <p:cNvSpPr/>
          <p:nvPr/>
        </p:nvSpPr>
        <p:spPr>
          <a:xfrm rot="21222982">
            <a:off x="501232" y="3246828"/>
            <a:ext cx="7799176" cy="123270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Skôr záleží na tom AKO, nie ČO</a:t>
            </a:r>
            <a:endParaRPr lang="en-US" sz="4000" dirty="0"/>
          </a:p>
        </p:txBody>
      </p:sp>
      <p:sp>
        <p:nvSpPr>
          <p:cNvPr id="9" name="Zástupný symbol päty 4">
            <a:extLst>
              <a:ext uri="{FF2B5EF4-FFF2-40B4-BE49-F238E27FC236}">
                <a16:creationId xmlns:a16="http://schemas.microsoft.com/office/drawing/2014/main" id="{08B69A01-5F0C-446B-A344-1A2B2522991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C8BBEA-8C8B-4914-A5C0-4A47B1E5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+ ďalšie poznámky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5502AF-A5D9-4B74-8987-664206AB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Slido</a:t>
            </a:r>
            <a:r>
              <a:rPr lang="sk-SK" dirty="0"/>
              <a:t> na prednáškach?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Nemoderovan</a:t>
            </a:r>
            <a:r>
              <a:rPr lang="sk-SK" dirty="0">
                <a:solidFill>
                  <a:srgbClr val="FF0000"/>
                </a:solidFill>
              </a:rPr>
              <a:t>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Zakuk</a:t>
            </a:r>
            <a:r>
              <a:rPr lang="sk-SK" dirty="0" err="1">
                <a:solidFill>
                  <a:srgbClr val="FF0000"/>
                </a:solidFill>
                <a:sym typeface="Wingdings" panose="05000000000000000000" pitchFamily="2" charset="2"/>
              </a:rPr>
              <a:t>ľuje</a:t>
            </a:r>
            <a:endParaRPr lang="sk-SK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	Zmysluplné pri kvízových otázkach</a:t>
            </a:r>
          </a:p>
          <a:p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	Aj tí, ktorí nič nepovedia, môžu byť aktívni</a:t>
            </a:r>
          </a:p>
          <a:p>
            <a:endParaRPr lang="sk-SK" dirty="0"/>
          </a:p>
          <a:p>
            <a:r>
              <a:rPr lang="sk-SK" i="1" dirty="0" err="1"/>
              <a:t>Preco</a:t>
            </a:r>
            <a:r>
              <a:rPr lang="sk-SK" i="1" dirty="0"/>
              <a:t> je </a:t>
            </a:r>
            <a:r>
              <a:rPr lang="sk-SK" i="1" dirty="0" err="1"/>
              <a:t>system</a:t>
            </a:r>
            <a:r>
              <a:rPr lang="sk-SK" i="1" dirty="0"/>
              <a:t> na </a:t>
            </a:r>
            <a:r>
              <a:rPr lang="sk-SK" i="1" dirty="0" err="1"/>
              <a:t>strednych</a:t>
            </a:r>
            <a:r>
              <a:rPr lang="sk-SK" i="1" dirty="0"/>
              <a:t> </a:t>
            </a:r>
            <a:r>
              <a:rPr lang="sk-SK" i="1" dirty="0" err="1"/>
              <a:t>skolach</a:t>
            </a:r>
            <a:r>
              <a:rPr lang="sk-SK" i="1" dirty="0"/>
              <a:t> </a:t>
            </a:r>
            <a:r>
              <a:rPr lang="sk-SK" i="1" dirty="0" err="1"/>
              <a:t>zavedeny</a:t>
            </a:r>
            <a:r>
              <a:rPr lang="sk-SK" i="1" dirty="0"/>
              <a:t> na memorovanie a potom je </a:t>
            </a:r>
            <a:r>
              <a:rPr lang="sk-SK" i="1" dirty="0" err="1"/>
              <a:t>nastup</a:t>
            </a:r>
            <a:r>
              <a:rPr lang="sk-SK" i="1" dirty="0"/>
              <a:t> na </a:t>
            </a:r>
            <a:r>
              <a:rPr lang="sk-SK" i="1" dirty="0" err="1"/>
              <a:t>vysoku</a:t>
            </a:r>
            <a:r>
              <a:rPr lang="sk-SK" i="1" dirty="0"/>
              <a:t> </a:t>
            </a:r>
            <a:r>
              <a:rPr lang="sk-SK" i="1" dirty="0" err="1"/>
              <a:t>tazky</a:t>
            </a:r>
            <a:r>
              <a:rPr lang="sk-SK" i="1" dirty="0"/>
              <a:t>?</a:t>
            </a:r>
          </a:p>
          <a:p>
            <a:endParaRPr lang="sk-SK" i="1" dirty="0"/>
          </a:p>
          <a:p>
            <a:r>
              <a:rPr lang="sk-SK" i="1" dirty="0"/>
              <a:t>Je </a:t>
            </a:r>
            <a:r>
              <a:rPr lang="sk-SK" i="1" dirty="0" err="1"/>
              <a:t>LaTeX</a:t>
            </a:r>
            <a:r>
              <a:rPr lang="sk-SK" i="1" dirty="0"/>
              <a:t> medzinárodne používaný?</a:t>
            </a:r>
            <a:endParaRPr lang="en-US" i="1" dirty="0"/>
          </a:p>
          <a:p>
            <a:endParaRPr lang="sk-SK" dirty="0"/>
          </a:p>
          <a:p>
            <a:r>
              <a:rPr lang="sk-SK" dirty="0"/>
              <a:t>Môžu byť prednášky aj o nástrahách zadaní?</a:t>
            </a:r>
          </a:p>
          <a:p>
            <a:endParaRPr lang="sk-SK" dirty="0"/>
          </a:p>
          <a:p>
            <a:r>
              <a:rPr lang="sk-SK" dirty="0"/>
              <a:t>Tatranský čaj?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9C6248C-E84D-450E-95BA-F372EB67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E9D73129-548C-4389-BC43-C073A0024045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8526-B6D8-42DD-82C7-CFDCE63E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384" y="0"/>
            <a:ext cx="2458616" cy="1012974"/>
          </a:xfrm>
        </p:spPr>
        <p:txBody>
          <a:bodyPr/>
          <a:lstStyle/>
          <a:p>
            <a:r>
              <a:rPr lang="sk-SK" dirty="0"/>
              <a:t>Zhrňme si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E891-E662-4CDE-B5D8-724EC3D2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37" y="368660"/>
            <a:ext cx="8229600" cy="612068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400"/>
              </a:spcBef>
            </a:pPr>
            <a:r>
              <a:rPr lang="sk-SK" dirty="0">
                <a:solidFill>
                  <a:srgbClr val="00B050"/>
                </a:solidFill>
              </a:rPr>
              <a:t>Klaďte otázku „Prečo?“.</a:t>
            </a:r>
          </a:p>
          <a:p>
            <a:pPr>
              <a:spcBef>
                <a:spcPts val="2400"/>
              </a:spcBef>
            </a:pPr>
            <a:r>
              <a:rPr lang="sk-SK" dirty="0">
                <a:solidFill>
                  <a:srgbClr val="00B050"/>
                </a:solidFill>
              </a:rPr>
              <a:t>Konzultujte s učiteľmi, kedykoľvek môžete (1 </a:t>
            </a:r>
            <a:r>
              <a:rPr lang="sk-SK" dirty="0" err="1">
                <a:solidFill>
                  <a:srgbClr val="00B050"/>
                </a:solidFill>
              </a:rPr>
              <a:t>vs</a:t>
            </a:r>
            <a:r>
              <a:rPr lang="sk-SK" dirty="0">
                <a:solidFill>
                  <a:srgbClr val="00B050"/>
                </a:solidFill>
              </a:rPr>
              <a:t>. 1).</a:t>
            </a:r>
          </a:p>
          <a:p>
            <a:pPr>
              <a:spcBef>
                <a:spcPts val="2400"/>
              </a:spcBef>
            </a:pPr>
            <a:r>
              <a:rPr lang="sk-SK" dirty="0">
                <a:solidFill>
                  <a:srgbClr val="00B050"/>
                </a:solidFill>
              </a:rPr>
              <a:t>5% času hľadaniu správneho spôsobu učenia! Vyhľadávajte tvorivé, hodnotiace a analytické úlohy.</a:t>
            </a:r>
          </a:p>
          <a:p>
            <a:pPr>
              <a:spcBef>
                <a:spcPts val="2400"/>
              </a:spcBef>
            </a:pPr>
            <a:r>
              <a:rPr lang="sk-SK" dirty="0">
                <a:solidFill>
                  <a:srgbClr val="00B050"/>
                </a:solidFill>
              </a:rPr>
              <a:t>Riešte pestré príklady, striedajte typy príkladov, </a:t>
            </a:r>
            <a:r>
              <a:rPr lang="sk-SK" dirty="0" err="1">
                <a:solidFill>
                  <a:srgbClr val="00B050"/>
                </a:solidFill>
              </a:rPr>
              <a:t>nedrilujte</a:t>
            </a:r>
            <a:r>
              <a:rPr lang="sk-SK" dirty="0">
                <a:solidFill>
                  <a:srgbClr val="00B050"/>
                </a:solidFill>
              </a:rPr>
              <a:t> sa dlho jednu zručnosť.</a:t>
            </a:r>
          </a:p>
          <a:p>
            <a:pPr>
              <a:spcBef>
                <a:spcPts val="2400"/>
              </a:spcBef>
            </a:pPr>
            <a:r>
              <a:rPr lang="sk-SK" dirty="0">
                <a:solidFill>
                  <a:srgbClr val="00B050"/>
                </a:solidFill>
              </a:rPr>
              <a:t>Striedajte prostredia, striedajte čas učenia.</a:t>
            </a:r>
          </a:p>
          <a:p>
            <a:pPr>
              <a:spcBef>
                <a:spcPts val="2400"/>
              </a:spcBef>
            </a:pPr>
            <a:r>
              <a:rPr lang="sk-SK" dirty="0" err="1">
                <a:solidFill>
                  <a:srgbClr val="00B050"/>
                </a:solidFill>
              </a:rPr>
              <a:t>Samotestujte</a:t>
            </a:r>
            <a:r>
              <a:rPr lang="sk-SK" dirty="0">
                <a:solidFill>
                  <a:srgbClr val="00B050"/>
                </a:solidFill>
              </a:rPr>
              <a:t> sa. Aj keď o veci ešte nič neviete.</a:t>
            </a:r>
          </a:p>
          <a:p>
            <a:pPr>
              <a:spcBef>
                <a:spcPts val="2400"/>
              </a:spcBef>
            </a:pPr>
            <a:r>
              <a:rPr lang="sk-SK" dirty="0">
                <a:solidFill>
                  <a:srgbClr val="00B050"/>
                </a:solidFill>
              </a:rPr>
              <a:t>Inkubačný trik: začnite úlohy riešiť čo najskôr, ale potom pokojne prerušte prácu.</a:t>
            </a:r>
          </a:p>
          <a:p>
            <a:pPr>
              <a:spcBef>
                <a:spcPts val="2400"/>
              </a:spcBef>
            </a:pPr>
            <a:r>
              <a:rPr lang="sk-SK" dirty="0">
                <a:solidFill>
                  <a:srgbClr val="00B050"/>
                </a:solidFill>
              </a:rPr>
              <a:t>Vypnite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odlo</a:t>
            </a:r>
            <a:r>
              <a:rPr lang="sk-SK" dirty="0" err="1">
                <a:solidFill>
                  <a:srgbClr val="00B050"/>
                </a:solidFill>
              </a:rPr>
              <a:t>žte</a:t>
            </a:r>
            <a:r>
              <a:rPr lang="sk-SK" dirty="0">
                <a:solidFill>
                  <a:srgbClr val="00B050"/>
                </a:solidFill>
              </a:rPr>
              <a:t> rozptyľovače (telefón, mail, FB, ...).</a:t>
            </a:r>
          </a:p>
          <a:p>
            <a:pPr>
              <a:spcBef>
                <a:spcPts val="2400"/>
              </a:spcBef>
            </a:pPr>
            <a:r>
              <a:rPr lang="sk-SK" dirty="0">
                <a:solidFill>
                  <a:srgbClr val="00B050"/>
                </a:solidFill>
              </a:rPr>
              <a:t>Zostávajte tu počas prestávok, aj dlhších.</a:t>
            </a:r>
          </a:p>
          <a:p>
            <a:pPr>
              <a:spcBef>
                <a:spcPts val="2400"/>
              </a:spcBef>
            </a:pPr>
            <a:r>
              <a:rPr lang="sk-SK" dirty="0">
                <a:solidFill>
                  <a:srgbClr val="00B050"/>
                </a:solidFill>
              </a:rPr>
              <a:t>Využívajte techniku </a:t>
            </a:r>
            <a:r>
              <a:rPr lang="sk-SK" dirty="0" err="1">
                <a:solidFill>
                  <a:srgbClr val="00B050"/>
                </a:solidFill>
              </a:rPr>
              <a:t>pomodoro</a:t>
            </a:r>
            <a:r>
              <a:rPr lang="sk-SK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0E7D4-4C80-4D24-87B7-588BA802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30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C5703D5-9DAB-4E4D-BB7F-219367A044FE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 krčmy: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Obzrite sa späť na svoju strednú a základnú školu. </a:t>
            </a:r>
            <a:br>
              <a:rPr lang="sk-SK" dirty="0"/>
            </a:br>
            <a:r>
              <a:rPr lang="sk-SK" dirty="0"/>
              <a:t>Aké boli?</a:t>
            </a:r>
          </a:p>
          <a:p>
            <a:endParaRPr lang="sk-SK" dirty="0"/>
          </a:p>
          <a:p>
            <a:r>
              <a:rPr lang="sk-SK" dirty="0"/>
              <a:t>Vo svetle tejto prednášky: </a:t>
            </a:r>
          </a:p>
          <a:p>
            <a:r>
              <a:rPr lang="sk-SK" dirty="0"/>
              <a:t>	čo tam bolo dobré?</a:t>
            </a:r>
          </a:p>
          <a:p>
            <a:r>
              <a:rPr lang="sk-SK" dirty="0"/>
              <a:t>	kto tam bol dobrý?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31</a:t>
            </a:fld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5868145" y="274638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</a:t>
            </a:r>
            <a:r>
              <a:rPr lang="sk-SK" sz="2800" dirty="0">
                <a:solidFill>
                  <a:srgbClr val="0070C0"/>
                </a:solidFill>
              </a:rPr>
              <a:t>it.ly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mip-dotaznik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A1A3F977-1843-47DB-9F36-9171D85DE55D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94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E5FB-AB47-4CD8-93D7-D6F21DAD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90012"/>
            <a:ext cx="7952928" cy="1612427"/>
          </a:xfrm>
        </p:spPr>
        <p:txBody>
          <a:bodyPr>
            <a:normAutofit fontScale="90000"/>
          </a:bodyPr>
          <a:lstStyle/>
          <a:p>
            <a:r>
              <a:rPr lang="sk-SK" dirty="0"/>
              <a:t>Pozvánka: </a:t>
            </a:r>
            <a:br>
              <a:rPr lang="sk-SK" dirty="0"/>
            </a:br>
            <a:r>
              <a:rPr lang="sk-SK" sz="4400" dirty="0"/>
              <a:t>Ako si organizovať čas</a:t>
            </a:r>
            <a:br>
              <a:rPr lang="sk-SK" sz="4400" dirty="0"/>
            </a:br>
            <a:r>
              <a:rPr lang="sk-SK" sz="2200" dirty="0"/>
              <a:t>Aula </a:t>
            </a:r>
            <a:r>
              <a:rPr lang="sk-SK" sz="2200" dirty="0" err="1"/>
              <a:t>magna</a:t>
            </a:r>
            <a:r>
              <a:rPr lang="sk-SK" sz="2200" dirty="0"/>
              <a:t> Štvrtok 17.10.2019 17:45 (extra prednáška po MIP) </a:t>
            </a:r>
          </a:p>
        </p:txBody>
      </p:sp>
      <p:pic>
        <p:nvPicPr>
          <p:cNvPr id="4098" name="Picture 2" descr="Image may contain: 2 people, text">
            <a:extLst>
              <a:ext uri="{FF2B5EF4-FFF2-40B4-BE49-F238E27FC236}">
                <a16:creationId xmlns:a16="http://schemas.microsoft.com/office/drawing/2014/main" id="{6BB890E5-C31E-46FA-9A2D-BD0122F08D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50"/>
          <a:stretch/>
        </p:blipFill>
        <p:spPr>
          <a:xfrm>
            <a:off x="827584" y="2109611"/>
            <a:ext cx="6563072" cy="3488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9952B-3262-4AEF-9808-82F0D104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32</a:t>
            </a:fld>
            <a:endParaRPr lang="sk-SK"/>
          </a:p>
        </p:txBody>
      </p:sp>
      <p:pic>
        <p:nvPicPr>
          <p:cNvPr id="6" name="Picture 2" descr="Image may contain: 2 people, text">
            <a:extLst>
              <a:ext uri="{FF2B5EF4-FFF2-40B4-BE49-F238E27FC236}">
                <a16:creationId xmlns:a16="http://schemas.microsoft.com/office/drawing/2014/main" id="{EA72714D-BA2B-488E-A366-EEDF6C4E5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9"/>
          <a:stretch/>
        </p:blipFill>
        <p:spPr bwMode="auto">
          <a:xfrm>
            <a:off x="0" y="5778896"/>
            <a:ext cx="9144000" cy="10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6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B67B5A-F9DE-48F0-9C65-98186C2D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8" y="3213"/>
            <a:ext cx="6084168" cy="982583"/>
          </a:xfrm>
        </p:spPr>
        <p:txBody>
          <a:bodyPr>
            <a:noAutofit/>
          </a:bodyPr>
          <a:lstStyle/>
          <a:p>
            <a:pPr algn="ctr"/>
            <a:r>
              <a:rPr lang="sk-SK" dirty="0"/>
              <a:t>Prehliadka Bratislavy pre prvákov</a:t>
            </a:r>
            <a:br>
              <a:rPr lang="sk-SK" dirty="0"/>
            </a:br>
            <a:r>
              <a:rPr lang="sk-SK" sz="2000" dirty="0"/>
              <a:t>7.10. (pondelok), 16:30, Zochova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578380-14BE-4AAB-A03F-E5A2C41E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33</a:t>
            </a:fld>
            <a:endParaRPr lang="sk-SK"/>
          </a:p>
        </p:txBody>
      </p:sp>
      <p:pic>
        <p:nvPicPr>
          <p:cNvPr id="5" name="Picture 2" descr="No automatic alt text available.">
            <a:extLst>
              <a:ext uri="{FF2B5EF4-FFF2-40B4-BE49-F238E27FC236}">
                <a16:creationId xmlns:a16="http://schemas.microsoft.com/office/drawing/2014/main" id="{BBC9E229-8113-4937-83B2-51616940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18" y="1100407"/>
            <a:ext cx="2141985" cy="220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may contain: 5 people, people standing, sky, outdoor and nature">
            <a:extLst>
              <a:ext uri="{FF2B5EF4-FFF2-40B4-BE49-F238E27FC236}">
                <a16:creationId xmlns:a16="http://schemas.microsoft.com/office/drawing/2014/main" id="{CBC6069F-EB54-4711-BD2C-B0ED0A46F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22" y="2322006"/>
            <a:ext cx="3012158" cy="22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may contain: one or more people, sky and outdoor">
            <a:extLst>
              <a:ext uri="{FF2B5EF4-FFF2-40B4-BE49-F238E27FC236}">
                <a16:creationId xmlns:a16="http://schemas.microsoft.com/office/drawing/2014/main" id="{0DB8B1B4-559C-43F2-B8B1-74E53AC9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21" y="4581125"/>
            <a:ext cx="3012159" cy="22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5 people, people standing, sky and outdoor">
            <a:extLst>
              <a:ext uri="{FF2B5EF4-FFF2-40B4-BE49-F238E27FC236}">
                <a16:creationId xmlns:a16="http://schemas.microsoft.com/office/drawing/2014/main" id="{4C9AA375-8131-4F7B-9A63-E43445E7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95" y="-9832"/>
            <a:ext cx="3003785" cy="23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may contain: sky, cloud, outdoor and nature">
            <a:extLst>
              <a:ext uri="{FF2B5EF4-FFF2-40B4-BE49-F238E27FC236}">
                <a16:creationId xmlns:a16="http://schemas.microsoft.com/office/drawing/2014/main" id="{6F76DEF1-0BE9-47F5-A5BC-F35670006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3" b="5186"/>
          <a:stretch/>
        </p:blipFill>
        <p:spPr bwMode="auto">
          <a:xfrm>
            <a:off x="-8406" y="4582460"/>
            <a:ext cx="6164826" cy="22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Nadpis 1">
            <a:extLst>
              <a:ext uri="{FF2B5EF4-FFF2-40B4-BE49-F238E27FC236}">
                <a16:creationId xmlns:a16="http://schemas.microsoft.com/office/drawing/2014/main" id="{B34ED683-7699-4529-8630-6DCEDA54FC44}"/>
              </a:ext>
            </a:extLst>
          </p:cNvPr>
          <p:cNvSpPr txBox="1">
            <a:spLocks/>
          </p:cNvSpPr>
          <p:nvPr/>
        </p:nvSpPr>
        <p:spPr>
          <a:xfrm>
            <a:off x="467788" y="3304271"/>
            <a:ext cx="5688633" cy="982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/>
              <a:t>Prihláška: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bit.ly/NTE_B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sk-SK" dirty="0" err="1">
                <a:solidFill>
                  <a:srgbClr val="0070C0"/>
                </a:solidFill>
              </a:rPr>
              <a:t>tour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12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r>
              <a:rPr lang="sk-SK" sz="4800" dirty="0">
                <a:solidFill>
                  <a:srgbClr val="0070C0"/>
                </a:solidFill>
              </a:rPr>
              <a:t>it.ly</a:t>
            </a:r>
            <a:r>
              <a:rPr lang="en-US" sz="4800" dirty="0">
                <a:solidFill>
                  <a:srgbClr val="0070C0"/>
                </a:solidFill>
              </a:rPr>
              <a:t>/</a:t>
            </a:r>
            <a:r>
              <a:rPr lang="en-US" sz="4800" dirty="0" err="1">
                <a:solidFill>
                  <a:srgbClr val="0070C0"/>
                </a:solidFill>
              </a:rPr>
              <a:t>mip-dotaznik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0601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7530-D72A-4A3D-B4AA-C512C59C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Ukážka LaTeX (ako začať so zadaním)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F99D7-1692-4797-B89C-ACC6980B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 </a:t>
            </a:r>
            <a:r>
              <a:rPr lang="sk-SK" dirty="0"/>
              <a:t>Úloha: znovu naformátovať článok</a:t>
            </a:r>
            <a:endParaRPr lang="en-US" dirty="0"/>
          </a:p>
          <a:p>
            <a:r>
              <a:rPr lang="sk-SK" dirty="0"/>
              <a:t>-- </a:t>
            </a:r>
            <a:r>
              <a:rPr lang="sk-SK" dirty="0" err="1"/>
              <a:t>Overleaf</a:t>
            </a:r>
            <a:endParaRPr lang="sk-SK" dirty="0"/>
          </a:p>
          <a:p>
            <a:r>
              <a:rPr lang="sk-SK" dirty="0"/>
              <a:t>-- Čo </a:t>
            </a:r>
            <a:r>
              <a:rPr lang="sk-SK" dirty="0" err="1"/>
              <a:t>uploadnuť</a:t>
            </a:r>
            <a:endParaRPr lang="sk-SK" dirty="0"/>
          </a:p>
          <a:p>
            <a:r>
              <a:rPr lang="sk-SK" dirty="0"/>
              <a:t>	</a:t>
            </a:r>
            <a:r>
              <a:rPr lang="sk-SK" dirty="0" err="1"/>
              <a:t>demo.tex</a:t>
            </a:r>
            <a:endParaRPr lang="sk-SK" dirty="0"/>
          </a:p>
          <a:p>
            <a:r>
              <a:rPr lang="sk-SK" dirty="0"/>
              <a:t>	</a:t>
            </a:r>
            <a:r>
              <a:rPr lang="sk-SK" dirty="0" err="1"/>
              <a:t>sig-alternate.cls</a:t>
            </a:r>
            <a:endParaRPr lang="sk-SK" dirty="0"/>
          </a:p>
          <a:p>
            <a:r>
              <a:rPr lang="sk-SK" dirty="0"/>
              <a:t>	</a:t>
            </a:r>
            <a:r>
              <a:rPr lang="sk-SK" dirty="0" err="1"/>
              <a:t>copyright.sty</a:t>
            </a:r>
            <a:endParaRPr lang="sk-SK" dirty="0"/>
          </a:p>
          <a:p>
            <a:r>
              <a:rPr lang="sk-SK" dirty="0"/>
              <a:t>-- Kopírovanie textu</a:t>
            </a:r>
          </a:p>
          <a:p>
            <a:r>
              <a:rPr lang="sk-SK" dirty="0"/>
              <a:t>	Pri problémoch s ligatúrou použiť </a:t>
            </a:r>
            <a:r>
              <a:rPr lang="sk-SK" dirty="0" err="1"/>
              <a:t>viewer</a:t>
            </a:r>
            <a:r>
              <a:rPr lang="sk-SK" dirty="0"/>
              <a:t> </a:t>
            </a:r>
            <a:r>
              <a:rPr lang="sk-SK" u="sng" dirty="0" err="1"/>
              <a:t>Evince</a:t>
            </a:r>
            <a:endParaRPr lang="sk-SK" u="sng" dirty="0"/>
          </a:p>
          <a:p>
            <a:r>
              <a:rPr lang="sk-SK" dirty="0"/>
              <a:t>-- Bibliografia</a:t>
            </a:r>
          </a:p>
          <a:p>
            <a:r>
              <a:rPr lang="sk-SK" dirty="0"/>
              <a:t>	Použiť treba </a:t>
            </a:r>
            <a:r>
              <a:rPr lang="sk-SK" dirty="0" err="1"/>
              <a:t>BibTeX</a:t>
            </a:r>
            <a:r>
              <a:rPr lang="sk-SK" dirty="0"/>
              <a:t> </a:t>
            </a:r>
            <a:r>
              <a:rPr lang="en-US" dirty="0"/>
              <a:t>!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ABB83-E4E2-430B-B29D-B5A42938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35</a:t>
            </a:fld>
            <a:endParaRPr lang="sk-SK"/>
          </a:p>
        </p:txBody>
      </p:sp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01F3ABC5-2C65-44CA-8904-45230491DFE9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1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74C0-2E93-4438-8661-F527876A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180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/>
              <a:t>Ako sa učiť?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3E7D-60B3-4D13-8DAB-BEF8C2E7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/>
          <a:lstStyle/>
          <a:p>
            <a:pPr algn="ctr"/>
            <a:r>
              <a:rPr lang="sk-SK" dirty="0"/>
              <a:t>Výsledkom dnešnej prednášky bude </a:t>
            </a:r>
            <a:r>
              <a:rPr lang="sk-SK" dirty="0">
                <a:solidFill>
                  <a:srgbClr val="00B050"/>
                </a:solidFill>
              </a:rPr>
              <a:t>zoznam tipov.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8AA33-3164-4920-9A4D-23A627D7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62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Zázračná metóda učenia sa neexistuje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jasné, že </a:t>
            </a:r>
            <a:r>
              <a:rPr lang="sk-SK" dirty="0">
                <a:solidFill>
                  <a:srgbClr val="0070C0"/>
                </a:solidFill>
              </a:rPr>
              <a:t>základ</a:t>
            </a:r>
            <a:r>
              <a:rPr lang="sk-SK" dirty="0"/>
              <a:t> úspešného učenia sa </a:t>
            </a:r>
            <a:r>
              <a:rPr lang="sk-SK" dirty="0">
                <a:solidFill>
                  <a:srgbClr val="0070C0"/>
                </a:solidFill>
              </a:rPr>
              <a:t>je snaha, </a:t>
            </a:r>
            <a:br>
              <a:rPr lang="sk-SK" dirty="0">
                <a:solidFill>
                  <a:srgbClr val="0070C0"/>
                </a:solidFill>
              </a:rPr>
            </a:br>
            <a:r>
              <a:rPr lang="sk-SK" sz="1800" dirty="0"/>
              <a:t>... a ani sa nebavme o tom, ako to robiť bez snahy.</a:t>
            </a:r>
          </a:p>
          <a:p>
            <a:endParaRPr lang="sk-SK" dirty="0"/>
          </a:p>
          <a:p>
            <a:r>
              <a:rPr lang="sk-SK" dirty="0"/>
              <a:t>Ale pozor: musí byť </a:t>
            </a:r>
            <a:r>
              <a:rPr lang="sk-SK" dirty="0">
                <a:solidFill>
                  <a:srgbClr val="0070C0"/>
                </a:solidFill>
              </a:rPr>
              <a:t>vynakladaná efektívne</a:t>
            </a:r>
            <a:r>
              <a:rPr lang="sk-SK" dirty="0"/>
              <a:t>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87CE105E-8C73-438D-BED0-029D8BF5FEBD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A8F0-308B-4084-83ED-2A1F4247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Učenie ide ľahšie, ak ste presvedčení o </a:t>
            </a:r>
            <a:r>
              <a:rPr lang="sk-SK" dirty="0">
                <a:solidFill>
                  <a:srgbClr val="0070C0"/>
                </a:solidFill>
              </a:rPr>
              <a:t>užitočnosti.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780D8-EAE5-4F7F-A4FE-B9234279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</a:t>
            </a:fld>
            <a:endParaRPr lang="sk-S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3D1957-7FC2-4532-B1F1-EE3117F90B2C}"/>
              </a:ext>
            </a:extLst>
          </p:cNvPr>
          <p:cNvSpPr txBox="1">
            <a:spLocks/>
          </p:cNvSpPr>
          <p:nvPr/>
        </p:nvSpPr>
        <p:spPr>
          <a:xfrm>
            <a:off x="611560" y="234888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Tip: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Kla</a:t>
            </a:r>
            <a:r>
              <a:rPr lang="sk-SK" dirty="0" err="1">
                <a:solidFill>
                  <a:srgbClr val="00B050"/>
                </a:solidFill>
              </a:rPr>
              <a:t>ďte</a:t>
            </a:r>
            <a:r>
              <a:rPr lang="sk-SK" dirty="0">
                <a:solidFill>
                  <a:srgbClr val="00B050"/>
                </a:solidFill>
              </a:rPr>
              <a:t> otázku „Prečo?“</a:t>
            </a:r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000E2FA9-24A9-4A34-9FEA-DDA924E2FEBF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5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/>
          <a:p>
            <a:r>
              <a:rPr lang="sk-SK" dirty="0"/>
              <a:t>Aké formy vzdelávania očakávate od vysokej školy?</a:t>
            </a:r>
            <a:endParaRPr lang="en-US" dirty="0"/>
          </a:p>
        </p:txBody>
      </p:sp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76356"/>
            <a:ext cx="8551912" cy="4948988"/>
          </a:xfrm>
        </p:spPr>
        <p:txBody>
          <a:bodyPr>
            <a:normAutofit/>
          </a:bodyPr>
          <a:lstStyle/>
          <a:p>
            <a:r>
              <a:rPr lang="sk-SK" sz="2000" dirty="0"/>
              <a:t>Prednášky</a:t>
            </a:r>
          </a:p>
          <a:p>
            <a:r>
              <a:rPr lang="sk-SK" sz="2000" dirty="0"/>
              <a:t>Cvičenia</a:t>
            </a:r>
          </a:p>
          <a:p>
            <a:r>
              <a:rPr lang="sk-SK" sz="2000" dirty="0"/>
              <a:t>	Seminárna forma</a:t>
            </a:r>
          </a:p>
          <a:p>
            <a:r>
              <a:rPr lang="sk-SK" sz="2000" dirty="0"/>
              <a:t>	Konzultačná forma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7</a:t>
            </a:fld>
            <a:endParaRPr lang="sk-SK"/>
          </a:p>
        </p:txBody>
      </p:sp>
      <p:pic>
        <p:nvPicPr>
          <p:cNvPr id="2050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ĺžnik 9"/>
          <p:cNvSpPr/>
          <p:nvPr/>
        </p:nvSpPr>
        <p:spPr>
          <a:xfrm>
            <a:off x="600852" y="3438782"/>
            <a:ext cx="77991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Čo ešte?</a:t>
            </a:r>
            <a:endParaRPr lang="en-US" sz="4000" dirty="0"/>
          </a:p>
        </p:txBody>
      </p:sp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AA631EB8-A342-4203-9FE3-B447FFCF85BF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BF891817-943A-4B60-95DE-DF1CAD2A07DB}"/>
              </a:ext>
            </a:extLst>
          </p:cNvPr>
          <p:cNvSpPr/>
          <p:nvPr/>
        </p:nvSpPr>
        <p:spPr>
          <a:xfrm>
            <a:off x="4067944" y="2492895"/>
            <a:ext cx="5040560" cy="3744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76356"/>
            <a:ext cx="8551912" cy="4948988"/>
          </a:xfrm>
        </p:spPr>
        <p:txBody>
          <a:bodyPr>
            <a:normAutofit/>
          </a:bodyPr>
          <a:lstStyle/>
          <a:p>
            <a:r>
              <a:rPr lang="sk-SK" sz="2000" dirty="0"/>
              <a:t>Prednášky</a:t>
            </a:r>
          </a:p>
          <a:p>
            <a:r>
              <a:rPr lang="sk-SK" sz="2000" dirty="0"/>
              <a:t>Cvičenia</a:t>
            </a:r>
          </a:p>
          <a:p>
            <a:r>
              <a:rPr lang="sk-SK" sz="2000" dirty="0"/>
              <a:t>	Seminárna forma</a:t>
            </a:r>
          </a:p>
          <a:p>
            <a:r>
              <a:rPr lang="sk-SK" sz="2000" dirty="0"/>
              <a:t>	Konzultačná forma</a:t>
            </a:r>
            <a:endParaRPr lang="en-US" sz="2000" dirty="0"/>
          </a:p>
          <a:p>
            <a:r>
              <a:rPr lang="sk-SK" sz="2000" dirty="0"/>
              <a:t>Bakalárky</a:t>
            </a:r>
          </a:p>
          <a:p>
            <a:r>
              <a:rPr lang="sk-SK" sz="2000" dirty="0"/>
              <a:t>Diplomovky</a:t>
            </a:r>
          </a:p>
          <a:p>
            <a:r>
              <a:rPr lang="sk-SK" sz="2000" dirty="0"/>
              <a:t>Tímové projekty</a:t>
            </a:r>
          </a:p>
          <a:p>
            <a:endParaRPr lang="sk-SK" sz="2000" dirty="0"/>
          </a:p>
          <a:p>
            <a:r>
              <a:rPr lang="sk-SK" sz="2000" dirty="0"/>
              <a:t>Výskumné projekty</a:t>
            </a:r>
          </a:p>
          <a:p>
            <a:endParaRPr lang="sk-SK" sz="2000" dirty="0"/>
          </a:p>
          <a:p>
            <a:r>
              <a:rPr lang="sk-SK" sz="2000" dirty="0" err="1"/>
              <a:t>Hackatony</a:t>
            </a:r>
            <a:r>
              <a:rPr lang="sk-SK" sz="2000" dirty="0"/>
              <a:t>, súťaže</a:t>
            </a:r>
          </a:p>
          <a:p>
            <a:endParaRPr lang="sk-SK" sz="2000" dirty="0"/>
          </a:p>
          <a:p>
            <a:r>
              <a:rPr lang="sk-SK" sz="2000" dirty="0"/>
              <a:t>Konferencie, </a:t>
            </a:r>
            <a:r>
              <a:rPr lang="sk-SK" sz="2000" dirty="0" err="1"/>
              <a:t>barcampy</a:t>
            </a:r>
            <a:r>
              <a:rPr lang="sk-SK" sz="2000" dirty="0"/>
              <a:t>, ...</a:t>
            </a:r>
          </a:p>
          <a:p>
            <a:endParaRPr lang="en-US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8</a:t>
            </a:fld>
            <a:endParaRPr lang="sk-SK"/>
          </a:p>
        </p:txBody>
      </p:sp>
      <p:pic>
        <p:nvPicPr>
          <p:cNvPr id="2050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F937C90D-FC5F-4D3C-A715-012A623B0DAC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Zástupný symbol obsahu 8">
            <a:extLst>
              <a:ext uri="{FF2B5EF4-FFF2-40B4-BE49-F238E27FC236}">
                <a16:creationId xmlns:a16="http://schemas.microsoft.com/office/drawing/2014/main" id="{D8A961A4-2B42-4A2A-B9CA-ADA53BA7973C}"/>
              </a:ext>
            </a:extLst>
          </p:cNvPr>
          <p:cNvSpPr txBox="1">
            <a:spLocks/>
          </p:cNvSpPr>
          <p:nvPr/>
        </p:nvSpPr>
        <p:spPr>
          <a:xfrm>
            <a:off x="4572000" y="3381970"/>
            <a:ext cx="4572000" cy="277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/>
              <a:t>Čítať (knihy, blogy, ...)</a:t>
            </a:r>
          </a:p>
          <a:p>
            <a:endParaRPr lang="sk-SK" sz="2000" dirty="0"/>
          </a:p>
          <a:p>
            <a:r>
              <a:rPr lang="sk-SK" sz="2000" dirty="0"/>
              <a:t>Počúvať (podcasty, ...)</a:t>
            </a:r>
          </a:p>
          <a:p>
            <a:endParaRPr lang="sk-SK" sz="2000" dirty="0"/>
          </a:p>
          <a:p>
            <a:r>
              <a:rPr lang="sk-SK" sz="2000" dirty="0"/>
              <a:t>Pozerať (</a:t>
            </a:r>
            <a:r>
              <a:rPr lang="sk-SK" sz="2000" dirty="0" err="1"/>
              <a:t>screencasty</a:t>
            </a:r>
            <a:r>
              <a:rPr lang="sk-SK" sz="2000" dirty="0"/>
              <a:t>, prednášky...)</a:t>
            </a:r>
          </a:p>
          <a:p>
            <a:endParaRPr lang="sk-SK" sz="2000" dirty="0"/>
          </a:p>
          <a:p>
            <a:r>
              <a:rPr lang="sk-SK" sz="2000" dirty="0"/>
              <a:t>Riešiť (problémy, zadania ...)</a:t>
            </a:r>
          </a:p>
          <a:p>
            <a:endParaRPr lang="en-US" sz="2000" dirty="0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2B7AC5B1-B27B-4E30-9C04-E959629224F9}"/>
              </a:ext>
            </a:extLst>
          </p:cNvPr>
          <p:cNvSpPr txBox="1">
            <a:spLocks/>
          </p:cNvSpPr>
          <p:nvPr/>
        </p:nvSpPr>
        <p:spPr>
          <a:xfrm>
            <a:off x="4572000" y="2492895"/>
            <a:ext cx="4896544" cy="809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/>
              <a:t>A ešte samostatne:</a:t>
            </a:r>
            <a:endParaRPr lang="en-US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70B1B3FC-5126-47DA-9F42-20B47EBC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/>
          <a:p>
            <a:r>
              <a:rPr lang="sk-SK" dirty="0"/>
              <a:t>Aké formy vzdelávania očakávate od vysokej školy?</a:t>
            </a:r>
            <a:endParaRPr lang="en-US" dirty="0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A8AD2058-78B3-46AF-BC2A-9E519B23E5D4}"/>
              </a:ext>
            </a:extLst>
          </p:cNvPr>
          <p:cNvSpPr/>
          <p:nvPr/>
        </p:nvSpPr>
        <p:spPr>
          <a:xfrm>
            <a:off x="16136" y="234070"/>
            <a:ext cx="77991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Ktorá forma je </a:t>
            </a:r>
            <a:r>
              <a:rPr lang="sk-SK" sz="4000" dirty="0" err="1"/>
              <a:t>najefektívnejša</a:t>
            </a:r>
            <a:r>
              <a:rPr lang="sk-SK" sz="4000" dirty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771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uiExpand="1" build="p"/>
      <p:bldP spid="8" grpId="0" uiExpand="1" build="p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5343-A4A2-4E8E-A268-10D2F3AF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Lepší je menší pomer počtu učiteľov a študentov.</a:t>
            </a:r>
            <a:br>
              <a:rPr lang="sk-SK" dirty="0"/>
            </a:br>
            <a:r>
              <a:rPr lang="sk-SK" dirty="0">
                <a:solidFill>
                  <a:srgbClr val="0070C0"/>
                </a:solidFill>
              </a:rPr>
              <a:t>Ideálne 1 </a:t>
            </a:r>
            <a:r>
              <a:rPr lang="sk-SK" dirty="0" err="1">
                <a:solidFill>
                  <a:srgbClr val="0070C0"/>
                </a:solidFill>
              </a:rPr>
              <a:t>vs</a:t>
            </a:r>
            <a:r>
              <a:rPr lang="sk-SK" dirty="0">
                <a:solidFill>
                  <a:srgbClr val="0070C0"/>
                </a:solidFill>
              </a:rPr>
              <a:t> 1.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B7A33-5890-45D8-87B5-9157FA77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9</a:t>
            </a:fld>
            <a:endParaRPr lang="sk-S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DDC042-DDF5-4D50-B429-59364EBF5131}"/>
              </a:ext>
            </a:extLst>
          </p:cNvPr>
          <p:cNvSpPr txBox="1">
            <a:spLocks/>
          </p:cNvSpPr>
          <p:nvPr/>
        </p:nvSpPr>
        <p:spPr>
          <a:xfrm>
            <a:off x="457200" y="2420888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Tip: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Vyu</a:t>
            </a:r>
            <a:r>
              <a:rPr lang="sk-SK" dirty="0" err="1">
                <a:solidFill>
                  <a:srgbClr val="00B050"/>
                </a:solidFill>
              </a:rPr>
              <a:t>žívajte</a:t>
            </a:r>
            <a:r>
              <a:rPr lang="sk-SK" dirty="0">
                <a:solidFill>
                  <a:srgbClr val="00B050"/>
                </a:solidFill>
              </a:rPr>
              <a:t> možnosti konzultovať s učiteľmi, kedykoľvek </a:t>
            </a:r>
            <a:r>
              <a:rPr lang="sk-SK" dirty="0" err="1">
                <a:solidFill>
                  <a:srgbClr val="00B050"/>
                </a:solidFill>
              </a:rPr>
              <a:t>môž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sk-SK" dirty="0" err="1">
                <a:solidFill>
                  <a:srgbClr val="00B050"/>
                </a:solidFill>
              </a:rPr>
              <a:t>te</a:t>
            </a:r>
            <a:r>
              <a:rPr lang="sk-SK" dirty="0">
                <a:solidFill>
                  <a:srgbClr val="00B050"/>
                </a:solidFill>
              </a:rPr>
              <a:t> (sú 1 </a:t>
            </a:r>
            <a:r>
              <a:rPr lang="sk-SK" dirty="0" err="1">
                <a:solidFill>
                  <a:srgbClr val="00B050"/>
                </a:solidFill>
              </a:rPr>
              <a:t>vs</a:t>
            </a:r>
            <a:r>
              <a:rPr lang="sk-SK" dirty="0">
                <a:solidFill>
                  <a:srgbClr val="00B050"/>
                </a:solidFill>
              </a:rPr>
              <a:t>. 1)</a:t>
            </a:r>
          </a:p>
        </p:txBody>
      </p:sp>
      <p:sp>
        <p:nvSpPr>
          <p:cNvPr id="11" name="Zástupný symbol päty 4">
            <a:extLst>
              <a:ext uri="{FF2B5EF4-FFF2-40B4-BE49-F238E27FC236}">
                <a16:creationId xmlns:a16="http://schemas.microsoft.com/office/drawing/2014/main" id="{177FAC61-A2F3-4D09-A96C-81C459454A03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FIIT_basi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IT_basic_template" id="{93ED54B8-88A3-48C5-A344-0538870932A7}" vid="{EDF93AC5-DCAC-47F3-A229-D6AC38CF2E2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64221</TotalTime>
  <Words>1096</Words>
  <Application>Microsoft Office PowerPoint</Application>
  <PresentationFormat>On-screen Show (4:3)</PresentationFormat>
  <Paragraphs>370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FIIT_basic_template</vt:lpstr>
      <vt:lpstr>Metódy inžinierskej práce     Prednáška 2: Ako sa správne učiť</vt:lpstr>
      <vt:lpstr>PowerPoint Presentation</vt:lpstr>
      <vt:lpstr>Zo spätnej väzby + ďalšie poznámky</vt:lpstr>
      <vt:lpstr>Ako sa učiť?</vt:lpstr>
      <vt:lpstr>Zázračná metóda učenia sa neexistuje</vt:lpstr>
      <vt:lpstr>Učenie ide ľahšie, ak ste presvedčení o užitočnosti.</vt:lpstr>
      <vt:lpstr>Aké formy vzdelávania očakávate od vysokej školy?</vt:lpstr>
      <vt:lpstr>Aké formy vzdelávania očakávate od vysokej školy?</vt:lpstr>
      <vt:lpstr>Lepší je menší pomer počtu učiteľov a študentov. Ideálne 1 vs 1.</vt:lpstr>
      <vt:lpstr>Možno ste počuli o tom, že rôznym ľuďom vyhovujú rôzne štýly učenia...</vt:lpstr>
      <vt:lpstr>Vhodnosť „štýlov“ (foriem študijných materiálov) je situačná</vt:lpstr>
      <vt:lpstr>Tip:  Venujte aspoň 5% času hľadaniu správneho spôsobu učenia!  Vždy hľadajte alternatívy: materiály a spôsoby ich použitia!</vt:lpstr>
      <vt:lpstr>Mimochodom, pekný príklad je LaTeX...</vt:lpstr>
      <vt:lpstr>Spôsob učenia závisí aj od toho, ako hlboko potrebujeme ísť v poznaní.</vt:lpstr>
      <vt:lpstr>Bloomova taxonómia:  existujú rôzne úrovne porozumenia veciam</vt:lpstr>
      <vt:lpstr>Napríklad: znalosť funkcie malloc v jazyku C</vt:lpstr>
      <vt:lpstr>Bloomova taxonómia:  Koľko by sme mali o veciach vedieť?</vt:lpstr>
      <vt:lpstr>PowerPoint Presentation</vt:lpstr>
      <vt:lpstr>Ľudský mozog je neurónová sieť. Pár tipov z toho tiež vyplýva.</vt:lpstr>
      <vt:lpstr>Experiment: hádzanie vrecúška na cieľ</vt:lpstr>
      <vt:lpstr>PowerPoint Presentation</vt:lpstr>
      <vt:lpstr>Experiment: Môže nám pomôcť pri učení počúvanie hudby?</vt:lpstr>
      <vt:lpstr>PowerPoint Presentation</vt:lpstr>
      <vt:lpstr>Experiment: Test je tiež učenie sa</vt:lpstr>
      <vt:lpstr>Náš mozog sa vecami zaoberá  aj keď sa nimi evidentne nezaoberá</vt:lpstr>
      <vt:lpstr>PowerPoint Presentation</vt:lpstr>
      <vt:lpstr>Mnohé v tejto prednáške som čerpal z výbornej knihy:</vt:lpstr>
      <vt:lpstr>Moje pozorovanie (na sebe aj na druhých) Študenti plytvajú časom, nechávajú sa rozptyľovať</vt:lpstr>
      <vt:lpstr>Čo nástroje? (môj výber, záleží na vás)</vt:lpstr>
      <vt:lpstr>Zhrňme si to</vt:lpstr>
      <vt:lpstr>Do krčmy:</vt:lpstr>
      <vt:lpstr>Pozvánka:  Ako si organizovať čas Aula magna Štvrtok 17.10.2019 17:45 (extra prednáška po MIP) </vt:lpstr>
      <vt:lpstr>Prehliadka Bratislavy pre prvákov 7.10. (pondelok), 16:30, Zochova</vt:lpstr>
      <vt:lpstr>PowerPoint Presentation</vt:lpstr>
      <vt:lpstr>Ukážka LaTeX (ako začať so zadaním)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Jakub Šimko</dc:creator>
  <cp:lastModifiedBy>Jakub Šimko</cp:lastModifiedBy>
  <cp:revision>657</cp:revision>
  <dcterms:created xsi:type="dcterms:W3CDTF">2014-09-15T13:35:51Z</dcterms:created>
  <dcterms:modified xsi:type="dcterms:W3CDTF">2019-10-04T20:41:09Z</dcterms:modified>
</cp:coreProperties>
</file>