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396" r:id="rId2"/>
    <p:sldId id="260" r:id="rId3"/>
    <p:sldId id="397" r:id="rId4"/>
    <p:sldId id="401" r:id="rId5"/>
    <p:sldId id="393" r:id="rId6"/>
    <p:sldId id="312" r:id="rId7"/>
    <p:sldId id="399" r:id="rId8"/>
    <p:sldId id="400" r:id="rId9"/>
    <p:sldId id="407" r:id="rId10"/>
    <p:sldId id="408" r:id="rId11"/>
    <p:sldId id="402" r:id="rId12"/>
    <p:sldId id="403" r:id="rId13"/>
    <p:sldId id="404" r:id="rId14"/>
    <p:sldId id="392" r:id="rId15"/>
    <p:sldId id="395" r:id="rId16"/>
    <p:sldId id="321" r:id="rId17"/>
    <p:sldId id="372" r:id="rId18"/>
    <p:sldId id="405" r:id="rId19"/>
    <p:sldId id="374" r:id="rId20"/>
    <p:sldId id="318" r:id="rId21"/>
    <p:sldId id="359" r:id="rId22"/>
    <p:sldId id="394" r:id="rId23"/>
    <p:sldId id="320" r:id="rId24"/>
    <p:sldId id="389" r:id="rId25"/>
    <p:sldId id="319" r:id="rId26"/>
    <p:sldId id="322" r:id="rId27"/>
    <p:sldId id="323" r:id="rId28"/>
    <p:sldId id="331" r:id="rId29"/>
    <p:sldId id="327" r:id="rId30"/>
    <p:sldId id="328" r:id="rId31"/>
    <p:sldId id="330" r:id="rId32"/>
    <p:sldId id="329" r:id="rId33"/>
    <p:sldId id="332" r:id="rId34"/>
    <p:sldId id="333" r:id="rId35"/>
    <p:sldId id="334" r:id="rId36"/>
    <p:sldId id="335" r:id="rId37"/>
    <p:sldId id="337" r:id="rId38"/>
    <p:sldId id="336" r:id="rId39"/>
    <p:sldId id="338" r:id="rId40"/>
    <p:sldId id="341" r:id="rId41"/>
    <p:sldId id="340" r:id="rId42"/>
    <p:sldId id="342" r:id="rId43"/>
    <p:sldId id="343" r:id="rId44"/>
    <p:sldId id="344" r:id="rId45"/>
    <p:sldId id="339" r:id="rId46"/>
    <p:sldId id="345" r:id="rId47"/>
    <p:sldId id="347" r:id="rId48"/>
    <p:sldId id="358" r:id="rId49"/>
    <p:sldId id="348" r:id="rId50"/>
    <p:sldId id="349" r:id="rId51"/>
    <p:sldId id="350" r:id="rId52"/>
    <p:sldId id="356" r:id="rId53"/>
    <p:sldId id="351" r:id="rId54"/>
    <p:sldId id="353" r:id="rId55"/>
    <p:sldId id="352" r:id="rId56"/>
    <p:sldId id="354" r:id="rId57"/>
    <p:sldId id="375" r:id="rId58"/>
    <p:sldId id="361" r:id="rId59"/>
    <p:sldId id="360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406" r:id="rId69"/>
    <p:sldId id="313" r:id="rId70"/>
    <p:sldId id="387" r:id="rId7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, feedback 26 min" id="{38C3FF63-685C-4826-B0A2-BDB8D7427ABA}">
          <p14:sldIdLst>
            <p14:sldId id="396"/>
            <p14:sldId id="260"/>
            <p14:sldId id="397"/>
            <p14:sldId id="401"/>
            <p14:sldId id="393"/>
            <p14:sldId id="312"/>
            <p14:sldId id="399"/>
            <p14:sldId id="400"/>
            <p14:sldId id="407"/>
            <p14:sldId id="408"/>
            <p14:sldId id="402"/>
            <p14:sldId id="403"/>
            <p14:sldId id="404"/>
            <p14:sldId id="392"/>
            <p14:sldId id="395"/>
          </p14:sldIdLst>
        </p14:section>
        <p14:section name="Vyskum vs inzinierstvo 7 min" id="{1EFD4C19-EEB0-46FC-AF40-01F8BA161EE5}">
          <p14:sldIdLst>
            <p14:sldId id="321"/>
            <p14:sldId id="372"/>
            <p14:sldId id="405"/>
            <p14:sldId id="374"/>
            <p14:sldId id="318"/>
            <p14:sldId id="359"/>
          </p14:sldIdLst>
        </p14:section>
        <p14:section name="Aplikovany vyskum 11 min" id="{9D8BB23F-AC83-40DD-992C-B026F6E0CB7B}">
          <p14:sldIdLst>
            <p14:sldId id="394"/>
            <p14:sldId id="320"/>
            <p14:sldId id="389"/>
            <p14:sldId id="319"/>
            <p14:sldId id="322"/>
            <p14:sldId id="323"/>
          </p14:sldIdLst>
        </p14:section>
        <p14:section name="Priklad vyskumu 20 min" id="{04EB6ABA-EAC1-45BC-81F5-B61AEE4C70BB}">
          <p14:sldIdLst>
            <p14:sldId id="331"/>
            <p14:sldId id="327"/>
            <p14:sldId id="328"/>
            <p14:sldId id="330"/>
            <p14:sldId id="329"/>
            <p14:sldId id="332"/>
            <p14:sldId id="333"/>
            <p14:sldId id="334"/>
            <p14:sldId id="335"/>
            <p14:sldId id="337"/>
            <p14:sldId id="336"/>
            <p14:sldId id="338"/>
            <p14:sldId id="341"/>
            <p14:sldId id="340"/>
            <p14:sldId id="342"/>
            <p14:sldId id="343"/>
            <p14:sldId id="344"/>
            <p14:sldId id="339"/>
            <p14:sldId id="345"/>
          </p14:sldIdLst>
        </p14:section>
        <p14:section name="Inzinieri vyskumnikmi 15 min" id="{80615D26-B480-4A3F-9DA7-B02B58F42B4F}">
          <p14:sldIdLst>
            <p14:sldId id="347"/>
            <p14:sldId id="358"/>
            <p14:sldId id="348"/>
            <p14:sldId id="349"/>
            <p14:sldId id="350"/>
            <p14:sldId id="356"/>
            <p14:sldId id="351"/>
            <p14:sldId id="353"/>
            <p14:sldId id="352"/>
          </p14:sldIdLst>
        </p14:section>
        <p14:section name="Ako sa do výskumu zapojiť" id="{164AF883-3ACC-4265-8D4B-11E54F47E196}">
          <p14:sldIdLst>
            <p14:sldId id="354"/>
            <p14:sldId id="375"/>
            <p14:sldId id="361"/>
            <p14:sldId id="360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Doktorandske studium 5 min" id="{85D6A3C2-444C-4CDB-A2E6-36CB8F7D9A6F}">
          <p14:sldIdLst>
            <p14:sldId id="406"/>
          </p14:sldIdLst>
        </p14:section>
        <p14:section name="Zaver" id="{05A593A6-D7A1-4F6B-A6F9-9114AD3B2DD4}">
          <p14:sldIdLst>
            <p14:sldId id="313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Šimko" initials="JŠ" lastIdx="1" clrIdx="0">
    <p:extLst>
      <p:ext uri="{19B8F6BF-5375-455C-9EA6-DF929625EA0E}">
        <p15:presenceInfo xmlns:p15="http://schemas.microsoft.com/office/powerpoint/2012/main" userId="d78ae81ed252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7" autoAdjust="0"/>
    <p:restoredTop sz="76138" autoAdjust="0"/>
  </p:normalViewPr>
  <p:slideViewPr>
    <p:cSldViewPr>
      <p:cViewPr varScale="1">
        <p:scale>
          <a:sx n="83" d="100"/>
          <a:sy n="83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863A-790C-4B57-9DDF-B516907FB736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1F87-7648-4EF0-A2B5-B5CB10F5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4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6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9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33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8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3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6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9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r>
              <a:rPr lang="en-US" dirty="0"/>
              <a:t>1 - </a:t>
            </a:r>
            <a:r>
              <a:rPr lang="en-US" dirty="0" err="1"/>
              <a:t>diskusia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7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4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8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6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8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39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6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6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4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6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  <a:p>
            <a:endParaRPr lang="sk-SK" dirty="0"/>
          </a:p>
          <a:p>
            <a:r>
              <a:rPr lang="sk-SK" dirty="0" err="1"/>
              <a:t>Vysvetlit</a:t>
            </a:r>
            <a:r>
              <a:rPr lang="sk-SK" dirty="0"/>
              <a:t> na </a:t>
            </a:r>
            <a:r>
              <a:rPr lang="sk-SK" dirty="0" err="1"/>
              <a:t>realnych</a:t>
            </a:r>
            <a:r>
              <a:rPr lang="sk-SK" dirty="0"/>
              <a:t> </a:t>
            </a:r>
            <a:r>
              <a:rPr lang="sk-SK" dirty="0" err="1"/>
              <a:t>aplikaciach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0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  <a:p>
            <a:endParaRPr lang="sk-SK" dirty="0"/>
          </a:p>
          <a:p>
            <a:r>
              <a:rPr lang="sk-SK" dirty="0"/>
              <a:t>Toto bola jeho bakalárska práca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5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82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03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39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3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0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4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7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23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84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68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708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278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78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009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648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1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3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81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98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35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4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93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16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31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28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71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91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64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039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43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186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22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936103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376864" cy="12016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sk-SK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56176" y="6165304"/>
            <a:ext cx="29878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9405" r="4121" b="15099"/>
          <a:stretch/>
        </p:blipFill>
        <p:spPr>
          <a:xfrm>
            <a:off x="4644008" y="5877272"/>
            <a:ext cx="4032448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k-SK"/>
              <a:t>bit.ly/mip-dotaznik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457200" y="63618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B1B5-D958-4A91-AE1D-A2AAAB5B3981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242" r="66949" b="24101"/>
          <a:stretch/>
        </p:blipFill>
        <p:spPr>
          <a:xfrm>
            <a:off x="7740352" y="6371109"/>
            <a:ext cx="1008112" cy="442267"/>
          </a:xfrm>
          <a:prstGeom prst="rect">
            <a:avLst/>
          </a:prstGeom>
        </p:spPr>
      </p:pic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vysokeskoly.sme.sk/c/8274386/v-com-sa-lisia-slovenske-univerzity-od-svetovych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weetness.tumblr.com/post/64740079543/how-to-lose-172222-a-second-for-45-minutes/am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51BE914-77C5-453A-9070-E91BC9AF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033"/>
            <a:ext cx="8229600" cy="66872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Prosím, posaďte sa podľa toho, či budete používať na prednáške elektroniku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69296-256D-40D8-9F2C-583A1D4A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1050131"/>
          </a:xfrm>
        </p:spPr>
        <p:txBody>
          <a:bodyPr>
            <a:normAutofit fontScale="92500"/>
          </a:bodyPr>
          <a:lstStyle/>
          <a:p>
            <a:r>
              <a:rPr lang="sk-SK" dirty="0"/>
              <a:t>Ľavá strana: </a:t>
            </a:r>
          </a:p>
          <a:p>
            <a:r>
              <a:rPr lang="sk-SK" dirty="0"/>
              <a:t>bez používania elektroniky.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0D9590-2944-4C31-A0B2-8DF048A9E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1050131"/>
          </a:xfrm>
        </p:spPr>
        <p:txBody>
          <a:bodyPr>
            <a:normAutofit fontScale="92500"/>
          </a:bodyPr>
          <a:lstStyle/>
          <a:p>
            <a:r>
              <a:rPr lang="sk-SK" dirty="0"/>
              <a:t>Pravá strana:</a:t>
            </a:r>
          </a:p>
          <a:p>
            <a:r>
              <a:rPr lang="sk-SK" dirty="0"/>
              <a:t>s používaním elektroniky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6DD4-CD48-47BB-AA23-6E2A5113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sk-SK"/>
              <a:t>it.ly</a:t>
            </a:r>
            <a:r>
              <a:rPr lang="en-US"/>
              <a:t>/mip-dotaznik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B4C4B-32AC-48EB-95D5-00E97AB2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</a:t>
            </a:fld>
            <a:endParaRPr lang="sk-SK"/>
          </a:p>
        </p:txBody>
      </p:sp>
      <p:pic>
        <p:nvPicPr>
          <p:cNvPr id="1026" name="Picture 2" descr="Výsledok vyhľadávania obrázkov pre dopyt laptop and smartphone">
            <a:extLst>
              <a:ext uri="{FF2B5EF4-FFF2-40B4-BE49-F238E27FC236}">
                <a16:creationId xmlns:a16="http://schemas.microsoft.com/office/drawing/2014/main" id="{5404F122-C919-4734-A295-58F73C3F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16" y="3608971"/>
            <a:ext cx="3289548" cy="17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Výsledok vyhľadávania obrázkov pre dopyt laptop and smartphone">
            <a:extLst>
              <a:ext uri="{FF2B5EF4-FFF2-40B4-BE49-F238E27FC236}">
                <a16:creationId xmlns:a16="http://schemas.microsoft.com/office/drawing/2014/main" id="{791F89A7-3151-4799-AACF-7AA54F28D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3" y="3491252"/>
            <a:ext cx="3289548" cy="17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3C1C0A-089D-47F9-93AD-43741F98A6D9}"/>
              </a:ext>
            </a:extLst>
          </p:cNvPr>
          <p:cNvSpPr/>
          <p:nvPr/>
        </p:nvSpPr>
        <p:spPr>
          <a:xfrm>
            <a:off x="4526280" y="1484784"/>
            <a:ext cx="45719" cy="4892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66DDFFD7-89D8-48AE-8291-09438ADB0F22}"/>
              </a:ext>
            </a:extLst>
          </p:cNvPr>
          <p:cNvSpPr/>
          <p:nvPr/>
        </p:nvSpPr>
        <p:spPr>
          <a:xfrm>
            <a:off x="423921" y="2663686"/>
            <a:ext cx="3803054" cy="3672408"/>
          </a:xfrm>
          <a:prstGeom prst="noSmoking">
            <a:avLst>
              <a:gd name="adj" fmla="val 115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8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i="1" dirty="0"/>
              <a:t>„STRASNE SPAMUJETE MAILY V AISE“</a:t>
            </a:r>
          </a:p>
          <a:p>
            <a:r>
              <a:rPr lang="sk-SK" dirty="0">
                <a:solidFill>
                  <a:srgbClr val="0070C0"/>
                </a:solidFill>
              </a:rPr>
              <a:t>	2 alebo 3 maily za týždeň sú spam?</a:t>
            </a:r>
          </a:p>
          <a:p>
            <a:r>
              <a:rPr lang="sk-SK" dirty="0">
                <a:solidFill>
                  <a:srgbClr val="0070C0"/>
                </a:solidFill>
              </a:rPr>
              <a:t>	Mne chodí do </a:t>
            </a:r>
            <a:r>
              <a:rPr lang="sk-SK" dirty="0" err="1">
                <a:solidFill>
                  <a:srgbClr val="0070C0"/>
                </a:solidFill>
              </a:rPr>
              <a:t>inboxu</a:t>
            </a:r>
            <a:r>
              <a:rPr lang="sk-SK" dirty="0">
                <a:solidFill>
                  <a:srgbClr val="0070C0"/>
                </a:solidFill>
              </a:rPr>
              <a:t> denne </a:t>
            </a:r>
            <a:r>
              <a:rPr lang="en-US" dirty="0" err="1">
                <a:solidFill>
                  <a:srgbClr val="0070C0"/>
                </a:solidFill>
              </a:rPr>
              <a:t>cca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50 mailov</a:t>
            </a:r>
          </a:p>
          <a:p>
            <a:r>
              <a:rPr lang="sk-SK" dirty="0">
                <a:solidFill>
                  <a:srgbClr val="0070C0"/>
                </a:solidFill>
              </a:rPr>
              <a:t>	Maily </a:t>
            </a:r>
            <a:r>
              <a:rPr lang="sk-SK" dirty="0" err="1">
                <a:solidFill>
                  <a:srgbClr val="0070C0"/>
                </a:solidFill>
              </a:rPr>
              <a:t>štruktúrujem</a:t>
            </a:r>
            <a:r>
              <a:rPr lang="sk-SK" dirty="0">
                <a:solidFill>
                  <a:srgbClr val="0070C0"/>
                </a:solidFill>
              </a:rPr>
              <a:t> tak, aby sa dali ľahko prečítať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	1 </a:t>
            </a:r>
            <a:r>
              <a:rPr lang="en-US" dirty="0" err="1">
                <a:solidFill>
                  <a:srgbClr val="0070C0"/>
                </a:solidFill>
              </a:rPr>
              <a:t>odstavec</a:t>
            </a:r>
            <a:r>
              <a:rPr lang="en-US" dirty="0">
                <a:solidFill>
                  <a:srgbClr val="0070C0"/>
                </a:solidFill>
              </a:rPr>
              <a:t> = 1 bod “</a:t>
            </a:r>
            <a:r>
              <a:rPr lang="en-US" dirty="0" err="1">
                <a:solidFill>
                  <a:srgbClr val="0070C0"/>
                </a:solidFill>
              </a:rPr>
              <a:t>agendy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sk-SK" dirty="0">
                <a:solidFill>
                  <a:srgbClr val="0070C0"/>
                </a:solidFill>
              </a:rPr>
              <a:t>ž podľa hlavičky mailu sa viete orientovať</a:t>
            </a:r>
          </a:p>
          <a:p>
            <a:r>
              <a:rPr lang="sk-SK" dirty="0">
                <a:solidFill>
                  <a:srgbClr val="0070C0"/>
                </a:solidFill>
              </a:rPr>
              <a:t>		vidíte pozvánku?</a:t>
            </a:r>
          </a:p>
          <a:p>
            <a:r>
              <a:rPr lang="sk-SK" dirty="0">
                <a:solidFill>
                  <a:srgbClr val="0070C0"/>
                </a:solidFill>
              </a:rPr>
              <a:t>		vidíte pokyny k vypracovaniu zadania?</a:t>
            </a:r>
          </a:p>
          <a:p>
            <a:r>
              <a:rPr lang="sk-SK" dirty="0">
                <a:solidFill>
                  <a:srgbClr val="0070C0"/>
                </a:solidFill>
              </a:rPr>
              <a:t>	Maily k miestam odovzdania generuje AIS</a:t>
            </a:r>
          </a:p>
          <a:p>
            <a:r>
              <a:rPr lang="sk-SK" dirty="0">
                <a:solidFill>
                  <a:srgbClr val="0070C0"/>
                </a:solidFill>
              </a:rPr>
              <a:t>	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nastavte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si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filter</a:t>
            </a:r>
            <a:r>
              <a:rPr lang="sk-SK" dirty="0"/>
              <a:t>	</a:t>
            </a:r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i="1" dirty="0"/>
              <a:t>Aký je plat priemerného zamestnanca </a:t>
            </a:r>
            <a:r>
              <a:rPr lang="sk-SK" i="1" dirty="0" err="1"/>
              <a:t>FIITky</a:t>
            </a:r>
            <a:r>
              <a:rPr lang="sk-SK" i="1" dirty="0"/>
              <a:t>?</a:t>
            </a:r>
          </a:p>
          <a:p>
            <a:r>
              <a:rPr lang="sk-SK" dirty="0">
                <a:solidFill>
                  <a:srgbClr val="0070C0"/>
                </a:solidFill>
              </a:rPr>
              <a:t>	Odborný asistent: v roku 2017 priemerný 	mesačný predpisový plat vrátane odmien a 	grantov v tejto kategórii 1 552 €.</a:t>
            </a:r>
          </a:p>
          <a:p>
            <a:endParaRPr lang="sk-SK" dirty="0"/>
          </a:p>
          <a:p>
            <a:r>
              <a:rPr lang="pl-PL" i="1" dirty="0"/>
              <a:t>Ako je to s novym vedenim? Cakaju nas nejake zmeny?</a:t>
            </a:r>
            <a:endParaRPr lang="sk-SK" i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5BC0-D9CA-4253-8D6C-1919DB07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6" y="1689943"/>
            <a:ext cx="8229600" cy="1143000"/>
          </a:xfrm>
        </p:spPr>
        <p:txBody>
          <a:bodyPr/>
          <a:lstStyle/>
          <a:p>
            <a:r>
              <a:rPr lang="sk-SK" dirty="0"/>
              <a:t>Zhromaždenie akademickej obce FIIT STU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C19D-B03E-4A54-9EEC-F11DB434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/>
          <a:lstStyle/>
          <a:p>
            <a:r>
              <a:rPr lang="sk-SK" dirty="0"/>
              <a:t>26. novembra 2019 (utorok) o 13.00 hod. </a:t>
            </a:r>
          </a:p>
          <a:p>
            <a:r>
              <a:rPr lang="sk-SK" dirty="0"/>
              <a:t>Aula Magna.</a:t>
            </a:r>
          </a:p>
          <a:p>
            <a:endParaRPr lang="en-US" dirty="0"/>
          </a:p>
          <a:p>
            <a:endParaRPr lang="sk-SK" dirty="0"/>
          </a:p>
          <a:p>
            <a:r>
              <a:rPr lang="sk-SK" sz="3200" dirty="0"/>
              <a:t>Všetci ste vítaní</a:t>
            </a:r>
            <a:r>
              <a:rPr lang="en-US" sz="3200" dirty="0"/>
              <a:t>!</a:t>
            </a:r>
            <a:endParaRPr lang="sk-SK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EF046-3BD1-4BE0-AD20-D1106CD9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4FAD-15BC-4F88-AF8C-9A248C2E7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i="1" dirty="0"/>
              <a:t>Prosím Vás aký je </a:t>
            </a:r>
            <a:r>
              <a:rPr lang="sk-SK" i="1" dirty="0" err="1"/>
              <a:t>dress</a:t>
            </a:r>
            <a:r>
              <a:rPr lang="sk-SK" i="1" dirty="0"/>
              <a:t> </a:t>
            </a:r>
            <a:r>
              <a:rPr lang="sk-SK" i="1" dirty="0" err="1"/>
              <a:t>code</a:t>
            </a:r>
            <a:r>
              <a:rPr lang="sk-SK" i="1" dirty="0"/>
              <a:t> na stretnutie akademickej obce FIIT?</a:t>
            </a:r>
            <a:endParaRPr lang="en-US" i="1" dirty="0"/>
          </a:p>
          <a:p>
            <a:r>
              <a:rPr lang="en-US" dirty="0"/>
              <a:t>	</a:t>
            </a:r>
            <a:r>
              <a:rPr lang="sk-SK" dirty="0">
                <a:solidFill>
                  <a:srgbClr val="0070C0"/>
                </a:solidFill>
              </a:rPr>
              <a:t>Žiadny</a:t>
            </a:r>
          </a:p>
          <a:p>
            <a:endParaRPr lang="sk-SK" dirty="0"/>
          </a:p>
          <a:p>
            <a:r>
              <a:rPr lang="sk-SK" i="1" dirty="0"/>
              <a:t>Máte nejaké rady, ako zvládnuť skúškové obdobie? Čo máme od skúšok očakávať a ako sa na </a:t>
            </a:r>
            <a:r>
              <a:rPr lang="sk-SK" i="1" dirty="0" err="1"/>
              <a:t>ne</a:t>
            </a:r>
            <a:r>
              <a:rPr lang="sk-SK" i="1" dirty="0"/>
              <a:t> čo najlepšie pripraviť?</a:t>
            </a:r>
          </a:p>
          <a:p>
            <a:r>
              <a:rPr lang="sk-SK" dirty="0">
                <a:solidFill>
                  <a:srgbClr val="0070C0"/>
                </a:solidFill>
              </a:rPr>
              <a:t>	Typická skúška na FIIT = písomka na cca 2 hod.</a:t>
            </a:r>
          </a:p>
          <a:p>
            <a:r>
              <a:rPr lang="sk-SK" dirty="0">
                <a:solidFill>
                  <a:srgbClr val="0070C0"/>
                </a:solidFill>
              </a:rPr>
              <a:t>	Učte sa vo viacerých prechodoch</a:t>
            </a:r>
          </a:p>
          <a:p>
            <a:r>
              <a:rPr lang="sk-SK" dirty="0">
                <a:solidFill>
                  <a:srgbClr val="0070C0"/>
                </a:solidFill>
              </a:rPr>
              <a:t>	Učte sa v skupinách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4357-708B-4256-9B33-9D758877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1143000"/>
          </a:xfrm>
        </p:spPr>
        <p:txBody>
          <a:bodyPr/>
          <a:lstStyle/>
          <a:p>
            <a:r>
              <a:rPr lang="sk-SK" dirty="0" err="1"/>
              <a:t>Appka</a:t>
            </a:r>
            <a:r>
              <a:rPr lang="sk-SK" dirty="0"/>
              <a:t> týždňa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63D1-9DDA-41BA-A173-A1DF5B57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39" y="3208164"/>
            <a:ext cx="3400425" cy="2836912"/>
          </a:xfrm>
        </p:spPr>
        <p:txBody>
          <a:bodyPr>
            <a:normAutofit/>
          </a:bodyPr>
          <a:lstStyle/>
          <a:p>
            <a:r>
              <a:rPr lang="sk-SK" sz="2800" dirty="0"/>
              <a:t>RSS čítačka s odporúčaním</a:t>
            </a:r>
          </a:p>
          <a:p>
            <a:endParaRPr lang="sk-SK" sz="2800" dirty="0"/>
          </a:p>
          <a:p>
            <a:r>
              <a:rPr lang="sk-SK" sz="2800" dirty="0"/>
              <a:t>„Čítajte kvalitne“</a:t>
            </a:r>
          </a:p>
          <a:p>
            <a:endParaRPr lang="sk-SK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4EBBB-0A58-4876-B207-F58B49EC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8FBC-E88A-4327-B5B9-8F76F57FD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tse1.mm.bing.net/th?id=OIP.HsnX3LrPlKxpXw2PuAQW3AHaDc&amp;pid=Api">
            <a:extLst>
              <a:ext uri="{FF2B5EF4-FFF2-40B4-BE49-F238E27FC236}">
                <a16:creationId xmlns:a16="http://schemas.microsoft.com/office/drawing/2014/main" id="{7363FF25-8F86-48B4-9669-99D3172E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8" y="1416492"/>
            <a:ext cx="3340828" cy="15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edly Android application">
            <a:extLst>
              <a:ext uri="{FF2B5EF4-FFF2-40B4-BE49-F238E27FC236}">
                <a16:creationId xmlns:a16="http://schemas.microsoft.com/office/drawing/2014/main" id="{C0A3E96F-0A46-4180-A90D-EDCC28963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21" y="1416492"/>
            <a:ext cx="5055586" cy="431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0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188A-7D18-409F-94DB-1618190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57" y="2564904"/>
            <a:ext cx="8229600" cy="1800200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Dnešná extra prednáška:</a:t>
            </a:r>
            <a:br>
              <a:rPr lang="en-US" dirty="0"/>
            </a:br>
            <a:br>
              <a:rPr lang="sk-SK" dirty="0"/>
            </a:br>
            <a:r>
              <a:rPr lang="sk-SK" dirty="0"/>
              <a:t>Amnestie (November </a:t>
            </a:r>
            <a:r>
              <a:rPr lang="en-US" dirty="0"/>
              <a:t>‘</a:t>
            </a:r>
            <a:r>
              <a:rPr lang="sk-SK" dirty="0"/>
              <a:t>89)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FAA58-D782-4921-9374-17EEC2CE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B58E-2517-4D4A-8446-C8DD54850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1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sk-SK" dirty="0"/>
              <a:t>Čo pre nás (ako inžinierov) znamená </a:t>
            </a:r>
            <a:r>
              <a:rPr lang="sk-SK" dirty="0">
                <a:solidFill>
                  <a:srgbClr val="0070C0"/>
                </a:solidFill>
              </a:rPr>
              <a:t>výskum</a:t>
            </a:r>
            <a:r>
              <a:rPr lang="sk-SK" dirty="0"/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3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15832-E5CA-4E79-B266-44C82F7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00" y="548680"/>
            <a:ext cx="8229600" cy="1143000"/>
          </a:xfrm>
        </p:spPr>
        <p:txBody>
          <a:bodyPr/>
          <a:lstStyle/>
          <a:p>
            <a:r>
              <a:rPr lang="sk-SK" dirty="0"/>
              <a:t>Počkať, zadefinovali sme si už </a:t>
            </a:r>
            <a:r>
              <a:rPr lang="sk-SK" dirty="0">
                <a:solidFill>
                  <a:srgbClr val="0070C0"/>
                </a:solidFill>
              </a:rPr>
              <a:t>inžinierstvo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898E947-C909-4340-96F4-E69A4E4E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6FD4DA5-65CB-470C-A36F-FBFB29B61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924C4C2C-807B-4A8E-96A8-E6DC9D219CE0}"/>
              </a:ext>
            </a:extLst>
          </p:cNvPr>
          <p:cNvSpPr txBox="1">
            <a:spLocks/>
          </p:cNvSpPr>
          <p:nvPr/>
        </p:nvSpPr>
        <p:spPr>
          <a:xfrm>
            <a:off x="611560" y="3305445"/>
            <a:ext cx="8229600" cy="3219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i="1" dirty="0"/>
              <a:t>Aplikácia vedných a praktických disciplín,</a:t>
            </a:r>
            <a:br>
              <a:rPr lang="sk-SK" i="1" dirty="0"/>
            </a:br>
            <a:r>
              <a:rPr lang="sk-SK" i="1" dirty="0"/>
              <a:t>overených a osvedčených postupov,</a:t>
            </a:r>
            <a:br>
              <a:rPr lang="sk-SK" i="1" dirty="0"/>
            </a:br>
            <a:r>
              <a:rPr lang="sk-SK" i="1" dirty="0"/>
              <a:t>na...</a:t>
            </a:r>
          </a:p>
          <a:p>
            <a:endParaRPr lang="sk-SK" i="1" dirty="0"/>
          </a:p>
          <a:p>
            <a:r>
              <a:rPr lang="sk-SK" i="1" dirty="0"/>
              <a:t>...vynaliezanie, inovovanie, konštruovanie, prevádzkovanie, údržbu...</a:t>
            </a:r>
          </a:p>
          <a:p>
            <a:endParaRPr lang="sk-SK" i="1" dirty="0"/>
          </a:p>
          <a:p>
            <a:r>
              <a:rPr lang="sk-SK" i="1" dirty="0"/>
              <a:t>...prakticky všetkého zložitého.</a:t>
            </a:r>
          </a:p>
          <a:p>
            <a:endParaRPr lang="en-US" i="1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94352EC7-AABE-48A5-9ABE-29324534D6EF}"/>
              </a:ext>
            </a:extLst>
          </p:cNvPr>
          <p:cNvSpPr/>
          <p:nvPr/>
        </p:nvSpPr>
        <p:spPr>
          <a:xfrm rot="21301429">
            <a:off x="95000" y="1766826"/>
            <a:ext cx="8964043" cy="106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/>
              <a:t>Riešenie praktických problémov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1485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E1BA-24EF-45F6-95D7-7106449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 ešte definícia </a:t>
            </a:r>
            <a:r>
              <a:rPr lang="sk-SK" dirty="0">
                <a:solidFill>
                  <a:srgbClr val="0070C0"/>
                </a:solidFill>
              </a:rPr>
              <a:t>výskumu</a:t>
            </a:r>
            <a:r>
              <a:rPr lang="sk-SK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CBDE-5CA3-45F0-8CAB-1F73F51D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>
                <a:solidFill>
                  <a:srgbClr val="0070C0"/>
                </a:solidFill>
              </a:rPr>
              <a:t>Kreatívna</a:t>
            </a:r>
            <a:r>
              <a:rPr lang="sk-SK" i="1" dirty="0"/>
              <a:t> a </a:t>
            </a:r>
            <a:r>
              <a:rPr lang="sk-SK" i="1" dirty="0">
                <a:solidFill>
                  <a:srgbClr val="0070C0"/>
                </a:solidFill>
              </a:rPr>
              <a:t>systematická </a:t>
            </a:r>
            <a:r>
              <a:rPr lang="sk-SK" i="1" dirty="0"/>
              <a:t>práca</a:t>
            </a:r>
          </a:p>
          <a:p>
            <a:r>
              <a:rPr lang="sk-SK" i="1" dirty="0"/>
              <a:t>vykonávaná za účelom </a:t>
            </a:r>
            <a:r>
              <a:rPr lang="sk-SK" i="1" dirty="0">
                <a:solidFill>
                  <a:srgbClr val="0070C0"/>
                </a:solidFill>
              </a:rPr>
              <a:t>zvýšenia poznania</a:t>
            </a:r>
          </a:p>
          <a:p>
            <a:endParaRPr lang="sk-SK" i="1" dirty="0">
              <a:solidFill>
                <a:srgbClr val="0070C0"/>
              </a:solidFill>
            </a:endParaRPr>
          </a:p>
          <a:p>
            <a:r>
              <a:rPr lang="sk-SK" i="1" dirty="0"/>
              <a:t>„robiť vedu“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E6D4-646A-46F6-82C6-C98CD99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C2DA-83D2-489B-A1C4-E7CA8C250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sk-SK" sz="2000" dirty="0"/>
              <a:t>Späť k pôvodnej otázke:</a:t>
            </a:r>
            <a:br>
              <a:rPr lang="sk-SK" dirty="0"/>
            </a:br>
            <a:r>
              <a:rPr lang="sk-SK" dirty="0"/>
              <a:t>Čo pre nás (ako inžinierov) znamená </a:t>
            </a:r>
            <a:r>
              <a:rPr lang="sk-SK" dirty="0">
                <a:solidFill>
                  <a:srgbClr val="0070C0"/>
                </a:solidFill>
              </a:rPr>
              <a:t>výskum</a:t>
            </a:r>
            <a:r>
              <a:rPr lang="sk-SK" dirty="0"/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5472607"/>
          </a:xfrm>
        </p:spPr>
        <p:txBody>
          <a:bodyPr anchor="t">
            <a:normAutofit/>
          </a:bodyPr>
          <a:lstStyle/>
          <a:p>
            <a:r>
              <a:rPr lang="sk-SK" dirty="0"/>
              <a:t>Metódy inžinierskej práce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sz="2400" dirty="0"/>
              <a:t>Prednáška 9:</a:t>
            </a:r>
            <a:br>
              <a:rPr lang="sk-SK" dirty="0"/>
            </a:br>
            <a:r>
              <a:rPr lang="sk-SK" sz="4400" dirty="0"/>
              <a:t>Inžinierstvo a výskum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6190" y="5877272"/>
            <a:ext cx="7376864" cy="864096"/>
          </a:xfrm>
        </p:spPr>
        <p:txBody>
          <a:bodyPr>
            <a:normAutofit/>
          </a:bodyPr>
          <a:lstStyle/>
          <a:p>
            <a:r>
              <a:rPr lang="sk-SK" dirty="0"/>
              <a:t>Jakub Šimko</a:t>
            </a:r>
          </a:p>
          <a:p>
            <a:r>
              <a:rPr lang="en-US" sz="1800" dirty="0" err="1"/>
              <a:t>j</a:t>
            </a:r>
            <a:r>
              <a:rPr lang="sk-SK" sz="1800" dirty="0" err="1"/>
              <a:t>akub.simko</a:t>
            </a:r>
            <a:r>
              <a:rPr lang="en-US" sz="1800" dirty="0"/>
              <a:t>@</a:t>
            </a:r>
            <a:r>
              <a:rPr lang="en-US" sz="1800" dirty="0" err="1"/>
              <a:t>stuba.sk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25901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4572000" y="1196752"/>
            <a:ext cx="0" cy="504056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33897" y="1571378"/>
            <a:ext cx="6120680" cy="477838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dirty="0"/>
              <a:t>Obidve činnosti </a:t>
            </a:r>
            <a:r>
              <a:rPr lang="sk-SK" dirty="0">
                <a:solidFill>
                  <a:srgbClr val="0070C0"/>
                </a:solidFill>
              </a:rPr>
              <a:t>tvoria niečo nové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1041090" y="2333278"/>
            <a:ext cx="2808312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Nové poznatky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5291522" y="2333278"/>
            <a:ext cx="3168909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Riešenia problémov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Zástupný symbol obsahu 2"/>
          <p:cNvSpPr txBox="1">
            <a:spLocks/>
          </p:cNvSpPr>
          <p:nvPr/>
        </p:nvSpPr>
        <p:spPr>
          <a:xfrm>
            <a:off x="4788024" y="3033848"/>
            <a:ext cx="3898776" cy="8836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Silne „aplikovaný“ </a:t>
            </a:r>
          </a:p>
          <a:p>
            <a:pPr algn="ctr"/>
            <a:r>
              <a:rPr lang="sk-SK" dirty="0"/>
              <a:t>(praktický) charakter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Zástupný symbol obsahu 2"/>
          <p:cNvSpPr txBox="1">
            <a:spLocks/>
          </p:cNvSpPr>
          <p:nvPr/>
        </p:nvSpPr>
        <p:spPr>
          <a:xfrm>
            <a:off x="495858" y="3033848"/>
            <a:ext cx="3898776" cy="8836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Zvedavosť a bádanie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sk-SK" dirty="0" err="1">
                <a:solidFill>
                  <a:srgbClr val="0070C0"/>
                </a:solidFill>
              </a:rPr>
              <a:t>ýskum</a:t>
            </a:r>
            <a:r>
              <a:rPr lang="sk-SK" dirty="0"/>
              <a:t> </a:t>
            </a:r>
            <a:r>
              <a:rPr lang="en-US" dirty="0" err="1"/>
              <a:t>sa</a:t>
            </a:r>
            <a:r>
              <a:rPr lang="en-US" dirty="0"/>
              <a:t> l</a:t>
            </a:r>
            <a:r>
              <a:rPr lang="sk-SK" dirty="0" err="1"/>
              <a:t>íši</a:t>
            </a:r>
            <a:r>
              <a:rPr lang="sk-SK" dirty="0"/>
              <a:t> od </a:t>
            </a:r>
            <a:r>
              <a:rPr lang="sk-SK" dirty="0">
                <a:solidFill>
                  <a:srgbClr val="0070C0"/>
                </a:solidFill>
              </a:rPr>
              <a:t>inžinierstva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7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6450530" cy="55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9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FFB7-68FB-43A9-97B8-4BADCD78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Rozdeľme ešte pojem výskumu: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400A-2970-4E88-8727-ED86D95F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70C0"/>
                </a:solidFill>
              </a:rPr>
              <a:t>Základný výskum</a:t>
            </a:r>
          </a:p>
          <a:p>
            <a:endParaRPr lang="sk-SK" dirty="0"/>
          </a:p>
          <a:p>
            <a:r>
              <a:rPr lang="sk-SK" dirty="0">
                <a:solidFill>
                  <a:srgbClr val="00B0F0"/>
                </a:solidFill>
              </a:rPr>
              <a:t>Aplikovaný výskum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9ECC4-AB0B-4E64-B918-8AAD0369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74A4-AFF9-4A99-860F-2D7C8A446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5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9512" y="260648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Základný výskum</a:t>
            </a:r>
            <a:endParaRPr lang="en-US" sz="2400" dirty="0"/>
          </a:p>
        </p:txBody>
      </p:sp>
      <p:sp>
        <p:nvSpPr>
          <p:cNvPr id="10" name="Obdĺžnik 9"/>
          <p:cNvSpPr/>
          <p:nvPr/>
        </p:nvSpPr>
        <p:spPr>
          <a:xfrm>
            <a:off x="3131840" y="260648"/>
            <a:ext cx="2952328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Aplikovaný výskum</a:t>
            </a:r>
            <a:endParaRPr lang="en-US" sz="2400" dirty="0"/>
          </a:p>
        </p:txBody>
      </p:sp>
      <p:sp>
        <p:nvSpPr>
          <p:cNvPr id="11" name="Obdĺžnik 10"/>
          <p:cNvSpPr/>
          <p:nvPr/>
        </p:nvSpPr>
        <p:spPr>
          <a:xfrm>
            <a:off x="6084168" y="260648"/>
            <a:ext cx="295232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Inžinierstvo (vývoj)</a:t>
            </a:r>
            <a:endParaRPr lang="en-US" sz="2400" dirty="0"/>
          </a:p>
        </p:txBody>
      </p:sp>
      <p:sp>
        <p:nvSpPr>
          <p:cNvPr id="12" name="Zástupný symbol obsahu 2"/>
          <p:cNvSpPr txBox="1">
            <a:spLocks/>
          </p:cNvSpPr>
          <p:nvPr/>
        </p:nvSpPr>
        <p:spPr>
          <a:xfrm>
            <a:off x="185266" y="3429000"/>
            <a:ext cx="2843683" cy="936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Tvorba nových zoraďovacích algoritmov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13" name="Zástupný symbol obsahu 2"/>
          <p:cNvSpPr txBox="1">
            <a:spLocks/>
          </p:cNvSpPr>
          <p:nvPr/>
        </p:nvSpPr>
        <p:spPr>
          <a:xfrm>
            <a:off x="3169941" y="3429000"/>
            <a:ext cx="2843683" cy="936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Tvorba metódy pre rýchle zoraďovanie bankových transakcií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14" name="Zástupný symbol obsahu 2"/>
          <p:cNvSpPr txBox="1">
            <a:spLocks/>
          </p:cNvSpPr>
          <p:nvPr/>
        </p:nvSpPr>
        <p:spPr>
          <a:xfrm>
            <a:off x="6120805" y="3429000"/>
            <a:ext cx="2843683" cy="936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Výber vhodného zoraď. algoritmu pre vyhľadávaciu aplikáciu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15" name="Zástupný symbol obsahu 2"/>
          <p:cNvSpPr txBox="1">
            <a:spLocks/>
          </p:cNvSpPr>
          <p:nvPr/>
        </p:nvSpPr>
        <p:spPr>
          <a:xfrm>
            <a:off x="185266" y="908720"/>
            <a:ext cx="2843683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Z čoho sa skladajú atómy? Dajú sa atómy štiepiť?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16" name="Zástupný symbol obsahu 2"/>
          <p:cNvSpPr txBox="1">
            <a:spLocks/>
          </p:cNvSpPr>
          <p:nvPr/>
        </p:nvSpPr>
        <p:spPr>
          <a:xfrm>
            <a:off x="3169941" y="908720"/>
            <a:ext cx="2843683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Ako rozštiepiť atóm, aby sme uvoľnenú energiu mohli bezpečne použiť na výrobu elektriny?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17" name="Zástupný symbol obsahu 2"/>
          <p:cNvSpPr txBox="1">
            <a:spLocks/>
          </p:cNvSpPr>
          <p:nvPr/>
        </p:nvSpPr>
        <p:spPr>
          <a:xfrm>
            <a:off x="6120805" y="908720"/>
            <a:ext cx="2843683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Ako postaviť reaktor? Akú architektúru zvoliť?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18" name="Zástupný symbol obsahu 2"/>
          <p:cNvSpPr txBox="1">
            <a:spLocks/>
          </p:cNvSpPr>
          <p:nvPr/>
        </p:nvSpPr>
        <p:spPr>
          <a:xfrm>
            <a:off x="3169940" y="2259794"/>
            <a:ext cx="2843683" cy="936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Môže nám látka XY pomôcť liečiť chorobu ABC?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19" name="Zástupný symbol obsahu 2"/>
          <p:cNvSpPr txBox="1">
            <a:spLocks/>
          </p:cNvSpPr>
          <p:nvPr/>
        </p:nvSpPr>
        <p:spPr>
          <a:xfrm>
            <a:off x="185266" y="2259794"/>
            <a:ext cx="2843683" cy="936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Ako reaguje ľudský organizmus na látku XY?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20" name="Zástupný symbol obsahu 2"/>
          <p:cNvSpPr txBox="1">
            <a:spLocks/>
          </p:cNvSpPr>
          <p:nvPr/>
        </p:nvSpPr>
        <p:spPr>
          <a:xfrm>
            <a:off x="6120804" y="2259794"/>
            <a:ext cx="2843683" cy="936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Ako čo najlacnejšie látku XY vyrábať v našej továrni?</a:t>
            </a:r>
            <a:endParaRPr lang="en-US" sz="1700" dirty="0"/>
          </a:p>
        </p:txBody>
      </p:sp>
      <p:sp>
        <p:nvSpPr>
          <p:cNvPr id="21" name="Zástupný symbol obsahu 2"/>
          <p:cNvSpPr txBox="1">
            <a:spLocks/>
          </p:cNvSpPr>
          <p:nvPr/>
        </p:nvSpPr>
        <p:spPr>
          <a:xfrm>
            <a:off x="185265" y="4581128"/>
            <a:ext cx="2843683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Aké vlastnosti má sieťová architektúra XY?</a:t>
            </a:r>
            <a:endParaRPr lang="en-US" sz="1700" dirty="0"/>
          </a:p>
        </p:txBody>
      </p:sp>
      <p:sp>
        <p:nvSpPr>
          <p:cNvPr id="22" name="Zástupný symbol obsahu 2"/>
          <p:cNvSpPr txBox="1">
            <a:spLocks/>
          </p:cNvSpPr>
          <p:nvPr/>
        </p:nvSpPr>
        <p:spPr>
          <a:xfrm>
            <a:off x="3169940" y="4581128"/>
            <a:ext cx="2843683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Aké črty musí mať spoľahlivá sieťová architektúra využívaná v arktickom teréne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23" name="Zástupný symbol obsahu 2"/>
          <p:cNvSpPr txBox="1">
            <a:spLocks/>
          </p:cNvSpPr>
          <p:nvPr/>
        </p:nvSpPr>
        <p:spPr>
          <a:xfrm>
            <a:off x="6120804" y="4581128"/>
            <a:ext cx="2843683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700" dirty="0"/>
              <a:t>Akú sieťovú architektúru by mala naša firma používať?</a:t>
            </a:r>
            <a:endParaRPr lang="en-US" sz="1700" dirty="0">
              <a:solidFill>
                <a:srgbClr val="0070C0"/>
              </a:solidFill>
            </a:endParaRPr>
          </a:p>
        </p:txBody>
      </p:sp>
      <p:sp>
        <p:nvSpPr>
          <p:cNvPr id="24" name="Obdĺžnik 23"/>
          <p:cNvSpPr/>
          <p:nvPr/>
        </p:nvSpPr>
        <p:spPr>
          <a:xfrm rot="21095700">
            <a:off x="545958" y="3830480"/>
            <a:ext cx="8328068" cy="17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Aplikovaný výskum má dohľadné ekonomické benefity. Prečo sa nerobí len ten?</a:t>
            </a:r>
            <a:endParaRPr lang="en-US" sz="3600" b="1" dirty="0"/>
          </a:p>
        </p:txBody>
      </p:sp>
      <p:pic>
        <p:nvPicPr>
          <p:cNvPr id="25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6EB7926A-72A5-4F2D-9B53-41962725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72" y="4332850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E4AAB50D-F2CE-44CC-AEAC-5BDBE2B9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sk-SK" sz="2400" dirty="0"/>
              <a:t>Základný výskum potrebujeme na sceľovanie poznania</a:t>
            </a:r>
            <a:endParaRPr lang="en-US" sz="24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AA5CE3C-6AB8-4122-B62C-BB6FD67A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4A73A0-AC7C-494D-B082-FA8209494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sk-SK"/>
              <a:t>it.ly</a:t>
            </a:r>
            <a:r>
              <a:rPr lang="en-US"/>
              <a:t>/mip-dotaznik</a:t>
            </a:r>
            <a:endParaRPr lang="en-US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86146B16-B359-4730-9FD9-0EA7C9C8B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" y="1628800"/>
            <a:ext cx="5537993" cy="3461246"/>
          </a:xfrm>
          <a:prstGeom prst="rect">
            <a:avLst/>
          </a:prstGeom>
        </p:spPr>
      </p:pic>
      <p:pic>
        <p:nvPicPr>
          <p:cNvPr id="1026" name="Picture 2" descr="Výsledok vyhľadávania obrázkov pre dopyt platform">
            <a:extLst>
              <a:ext uri="{FF2B5EF4-FFF2-40B4-BE49-F238E27FC236}">
                <a16:creationId xmlns:a16="http://schemas.microsoft.com/office/drawing/2014/main" id="{DA45A714-523B-4E1B-B779-A9BDE384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54" y="1628800"/>
            <a:ext cx="3461246" cy="34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3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659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sk-SK" dirty="0" err="1">
                <a:solidFill>
                  <a:srgbClr val="0070C0"/>
                </a:solidFill>
              </a:rPr>
              <a:t>ýskum</a:t>
            </a:r>
            <a:r>
              <a:rPr lang="sk-SK" dirty="0"/>
              <a:t> </a:t>
            </a:r>
            <a:r>
              <a:rPr lang="en-US" dirty="0" err="1"/>
              <a:t>sa</a:t>
            </a:r>
            <a:r>
              <a:rPr lang="en-US" dirty="0"/>
              <a:t> l</a:t>
            </a:r>
            <a:r>
              <a:rPr lang="sk-SK" dirty="0" err="1"/>
              <a:t>íši</a:t>
            </a:r>
            <a:r>
              <a:rPr lang="sk-SK" dirty="0"/>
              <a:t> od </a:t>
            </a:r>
            <a:r>
              <a:rPr lang="sk-SK" dirty="0">
                <a:solidFill>
                  <a:srgbClr val="0070C0"/>
                </a:solidFill>
              </a:rPr>
              <a:t>inžinierstva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4572000" y="1196752"/>
            <a:ext cx="0" cy="504056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33897" y="1571378"/>
            <a:ext cx="6120680" cy="477838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dirty="0"/>
              <a:t>Obidve činnosti </a:t>
            </a:r>
            <a:r>
              <a:rPr lang="sk-SK" dirty="0">
                <a:solidFill>
                  <a:srgbClr val="0070C0"/>
                </a:solidFill>
              </a:rPr>
              <a:t>tvoria niečo nové</a:t>
            </a:r>
          </a:p>
          <a:p>
            <a:pPr algn="ctr"/>
            <a:endParaRPr lang="sk-SK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1041090" y="2333278"/>
            <a:ext cx="2808312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Nové poznatky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Zástupný symbol obsahu 2"/>
          <p:cNvSpPr txBox="1">
            <a:spLocks/>
          </p:cNvSpPr>
          <p:nvPr/>
        </p:nvSpPr>
        <p:spPr>
          <a:xfrm>
            <a:off x="5291523" y="2333278"/>
            <a:ext cx="3168910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Riešenia problémov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Zástupný symbol obsahu 2"/>
          <p:cNvSpPr txBox="1">
            <a:spLocks/>
          </p:cNvSpPr>
          <p:nvPr/>
        </p:nvSpPr>
        <p:spPr>
          <a:xfrm>
            <a:off x="1547664" y="4103290"/>
            <a:ext cx="6120680" cy="4778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Systematická práca</a:t>
            </a:r>
            <a:endParaRPr lang="sk-SK" dirty="0">
              <a:solidFill>
                <a:srgbClr val="0070C0"/>
              </a:solidFill>
            </a:endParaRPr>
          </a:p>
          <a:p>
            <a:pPr algn="ctr"/>
            <a:endParaRPr lang="sk-SK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Zástupný symbol obsahu 2"/>
          <p:cNvSpPr txBox="1">
            <a:spLocks/>
          </p:cNvSpPr>
          <p:nvPr/>
        </p:nvSpPr>
        <p:spPr>
          <a:xfrm>
            <a:off x="1550318" y="4740827"/>
            <a:ext cx="6120680" cy="4778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Stavajú na existujúcom poznaní</a:t>
            </a:r>
            <a:endParaRPr lang="sk-SK" dirty="0">
              <a:solidFill>
                <a:srgbClr val="0070C0"/>
              </a:solidFill>
            </a:endParaRPr>
          </a:p>
          <a:p>
            <a:pPr algn="ctr"/>
            <a:endParaRPr lang="sk-SK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Zástupný symbol obsahu 2"/>
          <p:cNvSpPr txBox="1">
            <a:spLocks/>
          </p:cNvSpPr>
          <p:nvPr/>
        </p:nvSpPr>
        <p:spPr>
          <a:xfrm>
            <a:off x="4788024" y="3033848"/>
            <a:ext cx="3898776" cy="8836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Silne „aplikovaný“ </a:t>
            </a:r>
          </a:p>
          <a:p>
            <a:pPr algn="ctr"/>
            <a:r>
              <a:rPr lang="sk-SK" dirty="0"/>
              <a:t>(praktický) charakter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Zástupný symbol obsahu 2"/>
          <p:cNvSpPr txBox="1">
            <a:spLocks/>
          </p:cNvSpPr>
          <p:nvPr/>
        </p:nvSpPr>
        <p:spPr>
          <a:xfrm>
            <a:off x="495858" y="3033848"/>
            <a:ext cx="3898776" cy="8836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Zvedavosť a bádanie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Zástupný symbol obsahu 2"/>
          <p:cNvSpPr txBox="1">
            <a:spLocks/>
          </p:cNvSpPr>
          <p:nvPr/>
        </p:nvSpPr>
        <p:spPr>
          <a:xfrm>
            <a:off x="827584" y="5399434"/>
            <a:ext cx="7491350" cy="4778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Budovanie a udržiavanie osvedčených postupov</a:t>
            </a:r>
            <a:endParaRPr lang="sk-SK" dirty="0">
              <a:solidFill>
                <a:srgbClr val="0070C0"/>
              </a:solidFill>
            </a:endParaRPr>
          </a:p>
          <a:p>
            <a:pPr algn="ctr"/>
            <a:endParaRPr lang="sk-SK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239168" y="795034"/>
            <a:ext cx="4637088" cy="61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... ale až tak veľmi nie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42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Okrem toho...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Výskum často využíva služby inžinierstva</a:t>
            </a:r>
          </a:p>
          <a:p>
            <a:endParaRPr lang="sk-SK" dirty="0"/>
          </a:p>
          <a:p>
            <a:r>
              <a:rPr lang="sk-SK" dirty="0"/>
              <a:t>Preto je dobré ak je </a:t>
            </a:r>
            <a:r>
              <a:rPr lang="sk-SK" dirty="0">
                <a:solidFill>
                  <a:srgbClr val="0070C0"/>
                </a:solidFill>
              </a:rPr>
              <a:t>výskumník inžinierom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1935088"/>
          </a:xfrm>
        </p:spPr>
        <p:txBody>
          <a:bodyPr/>
          <a:lstStyle/>
          <a:p>
            <a:r>
              <a:rPr lang="sk-SK" sz="2000" dirty="0"/>
              <a:t>Čo ak je to </a:t>
            </a:r>
            <a:r>
              <a:rPr lang="sk-SK" sz="2000" dirty="0" err="1"/>
              <a:t>vice-versa</a:t>
            </a:r>
            <a:r>
              <a:rPr lang="sk-SK" sz="2000" dirty="0"/>
              <a:t>:</a:t>
            </a:r>
            <a:br>
              <a:rPr lang="sk-SK" sz="2000" dirty="0"/>
            </a:br>
            <a:br>
              <a:rPr lang="sk-SK" dirty="0"/>
            </a:br>
            <a:r>
              <a:rPr lang="sk-SK" dirty="0"/>
              <a:t>Môže inžinierovi pomôcť, ak je výskumníkom?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3528" y="3242873"/>
            <a:ext cx="84456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sk-SK" dirty="0">
                <a:solidFill>
                  <a:srgbClr val="0070C0"/>
                </a:solidFill>
              </a:rPr>
              <a:t>Tvrdím že áno.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23528" y="4446240"/>
            <a:ext cx="84456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sk-SK" dirty="0">
                <a:solidFill>
                  <a:srgbClr val="0070C0"/>
                </a:solidFill>
              </a:rPr>
              <a:t>Tvrdím, že budete oveľa lepšími inžiniermi, </a:t>
            </a:r>
          </a:p>
          <a:p>
            <a:pPr algn="ctr"/>
            <a:r>
              <a:rPr lang="sk-SK" dirty="0">
                <a:solidFill>
                  <a:srgbClr val="0070C0"/>
                </a:solidFill>
              </a:rPr>
              <a:t>ak si vyskúšate robiť výskum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Príklad výskumu (na FIIT)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sk-SK"/>
              <a:t>it.ly</a:t>
            </a:r>
            <a:r>
              <a:rPr lang="en-US"/>
              <a:t>/mip-dotaznik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31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rgbClr val="0070C0"/>
                </a:solidFill>
              </a:rPr>
              <a:t>Použiteľnosť softvéru </a:t>
            </a:r>
            <a:r>
              <a:rPr lang="sk-SK" dirty="0"/>
              <a:t>sa vyhodnocuje predovšetkým pomocou experimentov „s ľuďmi“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Výsledok vyhľadávania obrázkov pre dopyt usability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7861126" cy="44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ýsledok vyhľadávania obrázkov pre dopyt UXI FI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27089"/>
            <a:ext cx="6768752" cy="45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sk-SK" i="1" dirty="0"/>
              <a:t>Prečo nie sú prednášky v </a:t>
            </a:r>
            <a:r>
              <a:rPr lang="sk-SK" i="1" dirty="0" err="1"/>
              <a:t>pdf</a:t>
            </a:r>
            <a:r>
              <a:rPr lang="sk-SK" i="1" dirty="0"/>
              <a:t>?</a:t>
            </a:r>
          </a:p>
          <a:p>
            <a:r>
              <a:rPr lang="sk-SK" dirty="0">
                <a:solidFill>
                  <a:srgbClr val="0070C0"/>
                </a:solidFill>
              </a:rPr>
              <a:t>	Zatiaľ nedal nikto podnet (</a:t>
            </a:r>
            <a:r>
              <a:rPr lang="sk-SK" dirty="0" err="1">
                <a:solidFill>
                  <a:srgbClr val="0070C0"/>
                </a:solidFill>
              </a:rPr>
              <a:t>seriously</a:t>
            </a:r>
            <a:r>
              <a:rPr lang="sk-SK" dirty="0">
                <a:solidFill>
                  <a:srgbClr val="0070C0"/>
                </a:solidFill>
              </a:rPr>
              <a:t>)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i="1" dirty="0"/>
              <a:t>Pri </a:t>
            </a:r>
            <a:r>
              <a:rPr lang="sk-SK" i="1" dirty="0" err="1"/>
              <a:t>vypracovavani</a:t>
            </a:r>
            <a:r>
              <a:rPr lang="sk-SK" i="1" dirty="0"/>
              <a:t> </a:t>
            </a:r>
            <a:r>
              <a:rPr lang="sk-SK" i="1" dirty="0" err="1"/>
              <a:t>priebezneho</a:t>
            </a:r>
            <a:r>
              <a:rPr lang="sk-SK" i="1" dirty="0"/>
              <a:t> odovzdania som si uvedomil </a:t>
            </a:r>
            <a:r>
              <a:rPr lang="sk-SK" i="1" dirty="0" err="1"/>
              <a:t>ze</a:t>
            </a:r>
            <a:r>
              <a:rPr lang="sk-SK" i="1" dirty="0"/>
              <a:t> </a:t>
            </a:r>
            <a:r>
              <a:rPr lang="sk-SK" i="1" dirty="0" err="1"/>
              <a:t>najst</a:t>
            </a:r>
            <a:r>
              <a:rPr lang="sk-SK" i="1" dirty="0"/>
              <a:t> zdroje, </a:t>
            </a:r>
            <a:r>
              <a:rPr lang="sk-SK" i="1" dirty="0" err="1"/>
              <a:t>precitat</a:t>
            </a:r>
            <a:r>
              <a:rPr lang="sk-SK" i="1" dirty="0"/>
              <a:t> ich a </a:t>
            </a:r>
            <a:r>
              <a:rPr lang="sk-SK" i="1" dirty="0" err="1"/>
              <a:t>pripravit</a:t>
            </a:r>
            <a:r>
              <a:rPr lang="sk-SK" i="1" dirty="0"/>
              <a:t> osnovu je </a:t>
            </a:r>
            <a:r>
              <a:rPr lang="sk-SK" i="1" dirty="0" err="1"/>
              <a:t>ovela</a:t>
            </a:r>
            <a:r>
              <a:rPr lang="sk-SK" i="1" dirty="0"/>
              <a:t> </a:t>
            </a:r>
            <a:r>
              <a:rPr lang="sk-SK" i="1" dirty="0" err="1"/>
              <a:t>tazsie</a:t>
            </a:r>
            <a:r>
              <a:rPr lang="sk-SK" i="1" dirty="0"/>
              <a:t> a </a:t>
            </a:r>
            <a:r>
              <a:rPr lang="sk-SK" i="1" dirty="0" err="1"/>
              <a:t>casovo</a:t>
            </a:r>
            <a:r>
              <a:rPr lang="sk-SK" i="1" dirty="0"/>
              <a:t> </a:t>
            </a:r>
            <a:r>
              <a:rPr lang="sk-SK" i="1" dirty="0" err="1"/>
              <a:t>narocnejsie</a:t>
            </a:r>
            <a:r>
              <a:rPr lang="sk-SK" i="1" dirty="0"/>
              <a:t> ako to potom </a:t>
            </a:r>
            <a:r>
              <a:rPr lang="sk-SK" i="1" dirty="0" err="1"/>
              <a:t>spisat</a:t>
            </a:r>
            <a:r>
              <a:rPr lang="sk-SK" i="1" dirty="0"/>
              <a:t>. </a:t>
            </a:r>
          </a:p>
          <a:p>
            <a:r>
              <a:rPr lang="sk-SK" dirty="0">
                <a:solidFill>
                  <a:srgbClr val="0070C0"/>
                </a:solidFill>
              </a:rPr>
              <a:t>	Ak to takto pociťujete, robíte to veľmi dobre</a:t>
            </a:r>
          </a:p>
          <a:p>
            <a:r>
              <a:rPr lang="sk-SK" dirty="0">
                <a:solidFill>
                  <a:srgbClr val="0070C0"/>
                </a:solidFill>
              </a:rPr>
              <a:t>	Posúvať termín priebežného odovzdania som však 	nechcel</a:t>
            </a:r>
          </a:p>
          <a:p>
            <a:r>
              <a:rPr lang="sk-SK" dirty="0">
                <a:solidFill>
                  <a:srgbClr val="0070C0"/>
                </a:solidFill>
              </a:rPr>
              <a:t>	Aj keď je odovzdaná osnova slabšia, je to lepšie ako 	žiadna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i="1" dirty="0"/>
              <a:t>Ako bude hodnotené priebežné odovzdanie eseje?</a:t>
            </a:r>
          </a:p>
          <a:p>
            <a:r>
              <a:rPr lang="sk-SK" dirty="0">
                <a:solidFill>
                  <a:srgbClr val="0070C0"/>
                </a:solidFill>
              </a:rPr>
              <a:t>	Priamo nijak. Má však nepriamy dopad.</a:t>
            </a:r>
          </a:p>
          <a:p>
            <a:r>
              <a:rPr lang="sk-SK" dirty="0">
                <a:solidFill>
                  <a:srgbClr val="0070C0"/>
                </a:solidFill>
              </a:rPr>
              <a:t>	Symbolické hodnotenie zmysel nemá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Pri experimentoch chceme všeličo merať, napr. </a:t>
            </a:r>
            <a:r>
              <a:rPr lang="sk-SK" dirty="0">
                <a:solidFill>
                  <a:srgbClr val="0070C0"/>
                </a:solidFill>
              </a:rPr>
              <a:t>kognitívnu záťaž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 descr="Výsledok vyhľadávania obrázkov pre dopyt cognitive 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81" y="1628800"/>
            <a:ext cx="5621238" cy="42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76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Pomôcť môže zariadenie zvané </a:t>
            </a:r>
            <a:r>
              <a:rPr lang="sk-SK" dirty="0" err="1">
                <a:solidFill>
                  <a:srgbClr val="0070C0"/>
                </a:solidFill>
              </a:rPr>
              <a:t>eye-tracker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611560" y="1417638"/>
            <a:ext cx="4536504" cy="3667546"/>
            <a:chOff x="4283968" y="1844824"/>
            <a:chExt cx="4320480" cy="2785542"/>
          </a:xfrm>
        </p:grpSpPr>
        <p:pic>
          <p:nvPicPr>
            <p:cNvPr id="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1844824"/>
              <a:ext cx="4320480" cy="2785542"/>
            </a:xfrm>
            <a:prstGeom prst="rect">
              <a:avLst/>
            </a:prstGeom>
          </p:spPr>
        </p:pic>
        <p:sp>
          <p:nvSpPr>
            <p:cNvPr id="8" name="Oval 17"/>
            <p:cNvSpPr/>
            <p:nvPr/>
          </p:nvSpPr>
          <p:spPr>
            <a:xfrm rot="4048306">
              <a:off x="5959416" y="3121221"/>
              <a:ext cx="530478" cy="1105239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sk-SK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9" name="Straight Arrow Connector 19"/>
            <p:cNvCxnSpPr/>
            <p:nvPr/>
          </p:nvCxnSpPr>
          <p:spPr>
            <a:xfrm flipH="1">
              <a:off x="6062355" y="2494608"/>
              <a:ext cx="1587568" cy="34938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5"/>
            <p:cNvCxnSpPr/>
            <p:nvPr/>
          </p:nvCxnSpPr>
          <p:spPr>
            <a:xfrm flipV="1">
              <a:off x="6328075" y="2669300"/>
              <a:ext cx="1321849" cy="1003157"/>
            </a:xfrm>
            <a:prstGeom prst="straightConnector1">
              <a:avLst/>
            </a:prstGeom>
            <a:ln w="698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69" y="1648266"/>
            <a:ext cx="4440731" cy="27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4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Pomocou </a:t>
            </a:r>
            <a:r>
              <a:rPr lang="sk-SK" dirty="0" err="1"/>
              <a:t>eye-trackerov</a:t>
            </a:r>
            <a:r>
              <a:rPr lang="sk-SK" dirty="0"/>
              <a:t> vieme merať </a:t>
            </a:r>
            <a:r>
              <a:rPr lang="sk-SK" dirty="0">
                <a:solidFill>
                  <a:srgbClr val="0070C0"/>
                </a:solidFill>
              </a:rPr>
              <a:t>priemer zrenice</a:t>
            </a:r>
            <a:r>
              <a:rPr lang="sk-SK" dirty="0"/>
              <a:t> ktorý je ovplyvnený aj kognitívnou záťažou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64895"/>
            <a:ext cx="5943462" cy="32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dĺžnik 12"/>
          <p:cNvSpPr/>
          <p:nvPr/>
        </p:nvSpPr>
        <p:spPr>
          <a:xfrm>
            <a:off x="407966" y="4365104"/>
            <a:ext cx="8328068" cy="17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Čo nám pri takomto meraní kognitívnej záťaže prekáža?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305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0710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Svetlo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 descr="Výsledok vyhľadávania obrázkov pre dopyt light pupillary refle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3" r="14498"/>
          <a:stretch/>
        </p:blipFill>
        <p:spPr bwMode="auto">
          <a:xfrm>
            <a:off x="1619672" y="1343710"/>
            <a:ext cx="6120680" cy="474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06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sk-SK" dirty="0"/>
              <a:t>Ing. Tomáš </a:t>
            </a:r>
            <a:r>
              <a:rPr lang="sk-SK" dirty="0" err="1"/>
              <a:t>Juhaniak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>(absolvent FIIT, no najmä </a:t>
            </a:r>
            <a:r>
              <a:rPr lang="sk-SK" dirty="0">
                <a:solidFill>
                  <a:srgbClr val="0070C0"/>
                </a:solidFill>
              </a:rPr>
              <a:t>výskumník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 descr="https://scontent-vie1-1.xx.fbcdn.net/t31.0-8/11782411_1172194752806113_3284821204192204212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84" y="1700808"/>
            <a:ext cx="3963740" cy="39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76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6452" y="2636912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/>
              <a:t>Tomáš sa vytvoril metódu, ktorá vplyv svetla na zmenu priemeru zrenice predpovedá. 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64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Než to spravil, </a:t>
            </a:r>
            <a:r>
              <a:rPr lang="sk-SK" dirty="0">
                <a:solidFill>
                  <a:srgbClr val="0070C0"/>
                </a:solidFill>
              </a:rPr>
              <a:t>musel sa porozhliadnuť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sz="2000" dirty="0"/>
              <a:t>(preštudoval kvantum literatúry)</a:t>
            </a:r>
            <a:endParaRPr lang="en-US" sz="2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Či už niečo také (podobné) niekto nespravil</a:t>
            </a:r>
          </a:p>
          <a:p>
            <a:endParaRPr lang="sk-SK" dirty="0">
              <a:sym typeface="Wingdings" panose="05000000000000000000" pitchFamily="2" charset="2"/>
            </a:endParaRPr>
          </a:p>
          <a:p>
            <a:r>
              <a:rPr lang="sk-SK" dirty="0">
                <a:sym typeface="Wingdings" panose="05000000000000000000" pitchFamily="2" charset="2"/>
              </a:rPr>
              <a:t>Ako reaguje zrenička na svetlo (aký vzťah)?</a:t>
            </a:r>
          </a:p>
          <a:p>
            <a:endParaRPr lang="sk-SK" dirty="0">
              <a:sym typeface="Wingdings" panose="05000000000000000000" pitchFamily="2" charset="2"/>
            </a:endParaRPr>
          </a:p>
          <a:p>
            <a:r>
              <a:rPr lang="sk-SK" dirty="0">
                <a:sym typeface="Wingdings" panose="05000000000000000000" pitchFamily="2" charset="2"/>
              </a:rPr>
              <a:t>Je nejaká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interferencia reakcií</a:t>
            </a:r>
            <a:r>
              <a:rPr lang="sk-SK" dirty="0">
                <a:sym typeface="Wingdings" panose="05000000000000000000" pitchFamily="2" charset="2"/>
              </a:rPr>
              <a:t> na svetlo a na kognitívnu záťaž?</a:t>
            </a:r>
          </a:p>
          <a:p>
            <a:endParaRPr lang="sk-SK" dirty="0">
              <a:sym typeface="Wingdings" panose="05000000000000000000" pitchFamily="2" charset="2"/>
            </a:endParaRPr>
          </a:p>
          <a:p>
            <a:r>
              <a:rPr lang="sk-SK" dirty="0">
                <a:sym typeface="Wingdings" panose="05000000000000000000" pitchFamily="2" charset="2"/>
              </a:rPr>
              <a:t>Ak sedím pri monitore, a iba mením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fixáciu pohľadu</a:t>
            </a:r>
            <a:r>
              <a:rPr lang="sk-SK" dirty="0">
                <a:sym typeface="Wingdings" panose="05000000000000000000" pitchFamily="2" charset="2"/>
              </a:rPr>
              <a:t>, mení sa mi priemer zreničky?</a:t>
            </a:r>
            <a:endParaRPr lang="en-US" dirty="0">
              <a:sym typeface="Wingdings" panose="05000000000000000000" pitchFamily="2" charset="2"/>
            </a:endParaRPr>
          </a:p>
          <a:p>
            <a:endParaRPr lang="sk-SK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Ak</a:t>
            </a:r>
            <a:r>
              <a:rPr lang="sk-SK" dirty="0">
                <a:sym typeface="Wingdings" panose="05000000000000000000" pitchFamily="2" charset="2"/>
              </a:rPr>
              <a:t>ý je vôbec správny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postup experimentálneho overenia </a:t>
            </a:r>
            <a:r>
              <a:rPr lang="sk-SK" dirty="0">
                <a:sym typeface="Wingdings" panose="05000000000000000000" pitchFamily="2" charset="2"/>
              </a:rPr>
              <a:t>v takomto prípade?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Tomášova metóda sa opiera o predpoklad, že priemer zreničky je lineárne závislý od svetla  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 descr="Výsledok vyhľadávania obrázkov pre dopyt empty axes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" t="1886" r="1606" b="2980"/>
          <a:stretch/>
        </p:blipFill>
        <p:spPr bwMode="auto">
          <a:xfrm>
            <a:off x="1403648" y="1844825"/>
            <a:ext cx="612068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Rovná spojnica 11"/>
          <p:cNvCxnSpPr/>
          <p:nvPr/>
        </p:nvCxnSpPr>
        <p:spPr>
          <a:xfrm>
            <a:off x="2911874" y="3357031"/>
            <a:ext cx="3133328" cy="11521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3028950" y="5544311"/>
            <a:ext cx="409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Vnímaná svetelnosť</a:t>
            </a:r>
            <a:endParaRPr lang="en-US" sz="2800" b="1" dirty="0"/>
          </a:p>
        </p:txBody>
      </p:sp>
      <p:sp>
        <p:nvSpPr>
          <p:cNvPr id="20" name="BlokTextu 19"/>
          <p:cNvSpPr txBox="1"/>
          <p:nvPr/>
        </p:nvSpPr>
        <p:spPr>
          <a:xfrm>
            <a:off x="179512" y="3229440"/>
            <a:ext cx="1619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Priemer zreničky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4136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Druhým predpokladom je, že </a:t>
            </a:r>
            <a:r>
              <a:rPr lang="sk-SK" dirty="0">
                <a:solidFill>
                  <a:srgbClr val="0070C0"/>
                </a:solidFill>
              </a:rPr>
              <a:t>miesto fixácie prispieva k vnímanej svetelnosti najviac</a:t>
            </a:r>
            <a:r>
              <a:rPr lang="sk-SK" dirty="0"/>
              <a:t>, </a:t>
            </a:r>
            <a:r>
              <a:rPr lang="sk-SK" dirty="0">
                <a:solidFill>
                  <a:srgbClr val="00B050"/>
                </a:solidFill>
              </a:rPr>
              <a:t>ostatné smerom k periférii prispievajú podľa </a:t>
            </a:r>
            <a:r>
              <a:rPr lang="sk-SK" dirty="0" err="1">
                <a:solidFill>
                  <a:srgbClr val="00B050"/>
                </a:solidFill>
              </a:rPr>
              <a:t>gaussovej</a:t>
            </a:r>
            <a:r>
              <a:rPr lang="sk-SK" dirty="0">
                <a:solidFill>
                  <a:srgbClr val="00B050"/>
                </a:solidFill>
              </a:rPr>
              <a:t> krivky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08" y="1764144"/>
            <a:ext cx="5653608" cy="424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32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Každý používateľ je iný, preto treba parametre modelu na každého </a:t>
            </a:r>
            <a:r>
              <a:rPr lang="sk-SK" dirty="0">
                <a:solidFill>
                  <a:srgbClr val="00B050"/>
                </a:solidFill>
              </a:rPr>
              <a:t>natrénovať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55576" y="1556792"/>
            <a:ext cx="7704856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ál 7"/>
          <p:cNvSpPr/>
          <p:nvPr/>
        </p:nvSpPr>
        <p:spPr>
          <a:xfrm>
            <a:off x="4247964" y="3392996"/>
            <a:ext cx="72008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l-PL" i="1" dirty="0"/>
              <a:t>Čo presne sa od nás očakáva na refaktoring zadaní?</a:t>
            </a:r>
            <a:endParaRPr lang="sk-SK" i="1" dirty="0"/>
          </a:p>
          <a:p>
            <a:r>
              <a:rPr lang="sk-SK" dirty="0">
                <a:solidFill>
                  <a:srgbClr val="0070C0"/>
                </a:solidFill>
              </a:rPr>
              <a:t>	Desiatky </a:t>
            </a:r>
            <a:r>
              <a:rPr lang="sk-SK" dirty="0" err="1">
                <a:solidFill>
                  <a:srgbClr val="0070C0"/>
                </a:solidFill>
              </a:rPr>
              <a:t>commitov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2-3 vetvy</a:t>
            </a:r>
          </a:p>
          <a:p>
            <a:r>
              <a:rPr lang="sk-SK" dirty="0">
                <a:solidFill>
                  <a:srgbClr val="0070C0"/>
                </a:solidFill>
              </a:rPr>
              <a:t>	Vyskúšať viacero techník </a:t>
            </a:r>
            <a:r>
              <a:rPr lang="sk-SK" dirty="0" err="1">
                <a:solidFill>
                  <a:srgbClr val="0070C0"/>
                </a:solidFill>
              </a:rPr>
              <a:t>refaktoringu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Upresnite prosím otázku ...</a:t>
            </a:r>
          </a:p>
          <a:p>
            <a:endParaRPr lang="en-US" i="1" dirty="0"/>
          </a:p>
          <a:p>
            <a:r>
              <a:rPr lang="pl-PL" i="1" dirty="0"/>
              <a:t>Na ktorom kóde to budeme robiť?</a:t>
            </a:r>
            <a:endParaRPr lang="en-US" i="1" dirty="0"/>
          </a:p>
          <a:p>
            <a:r>
              <a:rPr lang="en-US" dirty="0">
                <a:solidFill>
                  <a:srgbClr val="0070C0"/>
                </a:solidFill>
              </a:rPr>
              <a:t>	Ak</a:t>
            </a:r>
            <a:r>
              <a:rPr lang="sk-SK" dirty="0">
                <a:solidFill>
                  <a:srgbClr val="0070C0"/>
                </a:solidFill>
              </a:rPr>
              <a:t>ý si vyberiete</a:t>
            </a:r>
          </a:p>
          <a:p>
            <a:r>
              <a:rPr lang="sk-SK" dirty="0">
                <a:solidFill>
                  <a:srgbClr val="0070C0"/>
                </a:solidFill>
              </a:rPr>
              <a:t>	Aspoň 100 riadkov (</a:t>
            </a:r>
            <a:r>
              <a:rPr lang="sk-SK" dirty="0" err="1">
                <a:solidFill>
                  <a:srgbClr val="0070C0"/>
                </a:solidFill>
              </a:rPr>
              <a:t>zmyslupných</a:t>
            </a:r>
            <a:r>
              <a:rPr lang="sk-SK" dirty="0">
                <a:solidFill>
                  <a:srgbClr val="0070C0"/>
                </a:solidFill>
              </a:rPr>
              <a:t>)</a:t>
            </a:r>
          </a:p>
          <a:p>
            <a:r>
              <a:rPr lang="sk-SK" dirty="0">
                <a:solidFill>
                  <a:srgbClr val="0070C0"/>
                </a:solidFill>
              </a:rPr>
              <a:t>	V jazyku, ktorému cvičiaci rozumie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Každý používateľ je iný, preto treba parametre modelu na každého </a:t>
            </a:r>
            <a:r>
              <a:rPr lang="sk-SK" dirty="0">
                <a:solidFill>
                  <a:srgbClr val="00B050"/>
                </a:solidFill>
              </a:rPr>
              <a:t>natrénovať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55576" y="1556792"/>
            <a:ext cx="7704856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ál 7"/>
          <p:cNvSpPr/>
          <p:nvPr/>
        </p:nvSpPr>
        <p:spPr>
          <a:xfrm>
            <a:off x="4049942" y="3158970"/>
            <a:ext cx="1116124" cy="1260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2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Každý používateľ je iný, preto treba parametre modelu na každého </a:t>
            </a:r>
            <a:r>
              <a:rPr lang="sk-SK" dirty="0">
                <a:solidFill>
                  <a:srgbClr val="00B050"/>
                </a:solidFill>
              </a:rPr>
              <a:t>natrénovať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55576" y="1556792"/>
            <a:ext cx="7704856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ál 7"/>
          <p:cNvSpPr/>
          <p:nvPr/>
        </p:nvSpPr>
        <p:spPr>
          <a:xfrm>
            <a:off x="3761910" y="2834934"/>
            <a:ext cx="1692188" cy="19082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6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Každý používateľ je iný, preto treba parametre modelu na každého </a:t>
            </a:r>
            <a:r>
              <a:rPr lang="sk-SK" dirty="0">
                <a:solidFill>
                  <a:srgbClr val="00B050"/>
                </a:solidFill>
              </a:rPr>
              <a:t>natrénovať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55576" y="1556792"/>
            <a:ext cx="7704856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ál 7"/>
          <p:cNvSpPr/>
          <p:nvPr/>
        </p:nvSpPr>
        <p:spPr>
          <a:xfrm>
            <a:off x="2879812" y="1898830"/>
            <a:ext cx="3456384" cy="3780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1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Potom však používateľovi môžeme ukázať akýkoľvek stimul a jeho svetelný vplyv predpovieme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194" name="Picture 2" descr="Výsledok vyhľadávania obrázkov pre dopyt ebay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4465"/>
            <a:ext cx="8579296" cy="4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55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Super, už o tom len napísať </a:t>
            </a:r>
            <a:r>
              <a:rPr lang="sk-SK" dirty="0">
                <a:solidFill>
                  <a:srgbClr val="0070C0"/>
                </a:solidFill>
              </a:rPr>
              <a:t>článok </a:t>
            </a:r>
            <a:r>
              <a:rPr lang="sk-SK" dirty="0"/>
              <a:t>...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98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Potrebný je samozrejme </a:t>
            </a:r>
            <a:r>
              <a:rPr lang="sk-SK" dirty="0">
                <a:solidFill>
                  <a:srgbClr val="0070C0"/>
                </a:solidFill>
              </a:rPr>
              <a:t>dôkaz</a:t>
            </a:r>
            <a:r>
              <a:rPr lang="sk-SK" dirty="0"/>
              <a:t>, v našej branži takmer vždy experimentálny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672" y="1537179"/>
            <a:ext cx="6258190" cy="46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8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5228" t="4099" r="5228"/>
          <a:stretch/>
        </p:blipFill>
        <p:spPr>
          <a:xfrm>
            <a:off x="1043608" y="0"/>
            <a:ext cx="7056784" cy="67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4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</a:t>
            </a:r>
            <a:r>
              <a:rPr lang="sk-SK" dirty="0"/>
              <a:t>čo by ste si mali ako budúci inžinieri </a:t>
            </a:r>
            <a:r>
              <a:rPr lang="sk-SK" dirty="0">
                <a:solidFill>
                  <a:srgbClr val="0070C0"/>
                </a:solidFill>
              </a:rPr>
              <a:t>vyskúšať aj výskum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sk-SK" sz="2000" dirty="0"/>
              <a:t>(diskutujte)</a:t>
            </a:r>
          </a:p>
          <a:p>
            <a:endParaRPr lang="sk-SK" sz="2000" dirty="0"/>
          </a:p>
          <a:p>
            <a:r>
              <a:rPr lang="sk-SK" sz="2000" dirty="0">
                <a:solidFill>
                  <a:srgbClr val="FF0000"/>
                </a:solidFill>
              </a:rPr>
              <a:t>P.S. Ťažká otázka, ale skúste</a:t>
            </a:r>
          </a:p>
          <a:p>
            <a:endParaRPr lang="sk-SK" sz="2000" dirty="0">
              <a:solidFill>
                <a:srgbClr val="FF0000"/>
              </a:solidFill>
            </a:endParaRPr>
          </a:p>
          <a:p>
            <a:r>
              <a:rPr lang="sk-SK" sz="2000" dirty="0">
                <a:solidFill>
                  <a:srgbClr val="FF0000"/>
                </a:solidFill>
              </a:rPr>
              <a:t>P.S2. Nehľadám žiadny </a:t>
            </a:r>
            <a:r>
              <a:rPr lang="sk-SK" sz="2000" dirty="0" err="1">
                <a:solidFill>
                  <a:srgbClr val="FF0000"/>
                </a:solidFill>
              </a:rPr>
              <a:t>punchline</a:t>
            </a:r>
            <a:r>
              <a:rPr lang="sk-SK" sz="2000" dirty="0">
                <a:solidFill>
                  <a:srgbClr val="FF0000"/>
                </a:solidFill>
              </a:rPr>
              <a:t>, ale racionálne dôvody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4638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sk-SK" dirty="0"/>
              <a:t>Najskôr osobne: Pre mňa je výskum </a:t>
            </a:r>
            <a:r>
              <a:rPr lang="sk-SK" dirty="0">
                <a:solidFill>
                  <a:srgbClr val="0070C0"/>
                </a:solidFill>
              </a:rPr>
              <a:t>životný štýl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56150"/>
          </a:xfrm>
        </p:spPr>
        <p:txBody>
          <a:bodyPr/>
          <a:lstStyle/>
          <a:p>
            <a:r>
              <a:rPr lang="sk-SK" dirty="0"/>
              <a:t>Ak ste výskumníkom, </a:t>
            </a:r>
            <a:r>
              <a:rPr lang="sk-SK" dirty="0">
                <a:solidFill>
                  <a:srgbClr val="0070C0"/>
                </a:solidFill>
              </a:rPr>
              <a:t>ste zvedaví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Ak ste zvedaví, </a:t>
            </a:r>
            <a:r>
              <a:rPr lang="sk-SK" dirty="0">
                <a:solidFill>
                  <a:srgbClr val="0070C0"/>
                </a:solidFill>
              </a:rPr>
              <a:t>zaujíma vás všetko </a:t>
            </a:r>
            <a:r>
              <a:rPr lang="sk-SK" dirty="0"/>
              <a:t>(na všetkom totiž niečo je).</a:t>
            </a:r>
          </a:p>
          <a:p>
            <a:endParaRPr lang="sk-SK" dirty="0"/>
          </a:p>
          <a:p>
            <a:r>
              <a:rPr lang="sk-SK" sz="4800" dirty="0"/>
              <a:t>Nikdy sa nenudím. Nikdy.</a:t>
            </a:r>
          </a:p>
          <a:p>
            <a:endParaRPr lang="sk-SK" dirty="0"/>
          </a:p>
          <a:p>
            <a:r>
              <a:rPr lang="sk-SK" dirty="0"/>
              <a:t>Pravdaže, občas kvôli tomu </a:t>
            </a:r>
            <a:r>
              <a:rPr lang="sk-SK" dirty="0">
                <a:solidFill>
                  <a:srgbClr val="FF0000"/>
                </a:solidFill>
              </a:rPr>
              <a:t>nemám čas</a:t>
            </a:r>
            <a:r>
              <a:rPr lang="sk-SK" dirty="0"/>
              <a:t>, ale </a:t>
            </a:r>
            <a:r>
              <a:rPr lang="sk-SK" dirty="0">
                <a:solidFill>
                  <a:srgbClr val="0070C0"/>
                </a:solidFill>
              </a:rPr>
              <a:t>stojí to za to</a:t>
            </a:r>
            <a:r>
              <a:rPr lang="sk-SK" dirty="0"/>
              <a:t>.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Prínos </a:t>
            </a:r>
            <a:r>
              <a:rPr lang="en-US" dirty="0">
                <a:solidFill>
                  <a:srgbClr val="00B050"/>
                </a:solidFill>
              </a:rPr>
              <a:t>#1:</a:t>
            </a:r>
            <a:r>
              <a:rPr lang="en-US" dirty="0"/>
              <a:t> </a:t>
            </a:r>
            <a:r>
              <a:rPr lang="sk-SK" dirty="0"/>
              <a:t>Výskum prináša neortodoxné </a:t>
            </a:r>
            <a:r>
              <a:rPr lang="sk-SK" dirty="0">
                <a:solidFill>
                  <a:srgbClr val="0070C0"/>
                </a:solidFill>
              </a:rPr>
              <a:t>inžinierske výzvy</a:t>
            </a:r>
            <a:r>
              <a:rPr lang="en-US" dirty="0"/>
              <a:t>, </a:t>
            </a:r>
            <a:r>
              <a:rPr lang="sk-SK" dirty="0"/>
              <a:t>ktorých</a:t>
            </a:r>
            <a:r>
              <a:rPr lang="en-US" dirty="0"/>
              <a:t> </a:t>
            </a:r>
            <a:r>
              <a:rPr lang="en-US" dirty="0" err="1"/>
              <a:t>rie</a:t>
            </a:r>
            <a:r>
              <a:rPr lang="sk-SK" dirty="0" err="1"/>
              <a:t>šenie</a:t>
            </a:r>
            <a:r>
              <a:rPr lang="sk-SK" dirty="0"/>
              <a:t> vás rozvíja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Tom</a:t>
            </a:r>
            <a:r>
              <a:rPr lang="sk-SK" dirty="0" err="1"/>
              <a:t>áš</a:t>
            </a:r>
            <a:r>
              <a:rPr lang="sk-SK" dirty="0"/>
              <a:t> musel: </a:t>
            </a:r>
          </a:p>
          <a:p>
            <a:endParaRPr lang="sk-SK" dirty="0"/>
          </a:p>
          <a:p>
            <a:r>
              <a:rPr lang="sk-SK" dirty="0"/>
              <a:t>	pripraviť pomerne netypickú aplikáciu,</a:t>
            </a:r>
          </a:p>
          <a:p>
            <a:endParaRPr lang="sk-SK" dirty="0"/>
          </a:p>
          <a:p>
            <a:r>
              <a:rPr lang="sk-SK" dirty="0"/>
              <a:t>	veľa synchronizácie so zariadeniami</a:t>
            </a:r>
            <a:br>
              <a:rPr lang="sk-SK" dirty="0"/>
            </a:br>
            <a:r>
              <a:rPr lang="sk-SK" dirty="0"/>
              <a:t>	(</a:t>
            </a:r>
            <a:r>
              <a:rPr lang="sk-SK" dirty="0" err="1"/>
              <a:t>eye-trackery</a:t>
            </a:r>
            <a:r>
              <a:rPr lang="sk-SK" dirty="0"/>
              <a:t> majú pomerne </a:t>
            </a:r>
            <a:r>
              <a:rPr lang="sk-SK" dirty="0" err="1"/>
              <a:t>low</a:t>
            </a:r>
            <a:r>
              <a:rPr lang="sk-SK" dirty="0"/>
              <a:t>-level SDK),</a:t>
            </a:r>
          </a:p>
          <a:p>
            <a:endParaRPr lang="sk-SK" dirty="0"/>
          </a:p>
          <a:p>
            <a:r>
              <a:rPr lang="sk-SK" dirty="0"/>
              <a:t>	prenášať dáta, </a:t>
            </a:r>
          </a:p>
          <a:p>
            <a:endParaRPr lang="sk-SK" dirty="0"/>
          </a:p>
          <a:p>
            <a:r>
              <a:rPr lang="sk-SK" dirty="0"/>
              <a:t>	koordinovať experiment,</a:t>
            </a:r>
          </a:p>
          <a:p>
            <a:endParaRPr lang="sk-SK" dirty="0"/>
          </a:p>
          <a:p>
            <a:r>
              <a:rPr lang="sk-SK" dirty="0"/>
              <a:t>	potom dáta ešte analyzovať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1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9E68-2E7F-4C28-8B4D-47AD971E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Upozornenie: Git</a:t>
            </a:r>
            <a:r>
              <a:rPr lang="en-US" dirty="0"/>
              <a:t>+</a:t>
            </a:r>
            <a:r>
              <a:rPr lang="en-US" dirty="0" err="1"/>
              <a:t>Refaktoring</a:t>
            </a:r>
            <a:r>
              <a:rPr lang="en-US" dirty="0"/>
              <a:t> m</a:t>
            </a:r>
            <a:r>
              <a:rPr lang="sk-SK" dirty="0"/>
              <a:t>á aj </a:t>
            </a:r>
            <a:r>
              <a:rPr lang="sk-SK" dirty="0">
                <a:solidFill>
                  <a:srgbClr val="FF0000"/>
                </a:solidFill>
              </a:rPr>
              <a:t>termín odovzdania priebežného stavu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1809-6708-45AF-8FBD-50083808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 posledným cvičením.</a:t>
            </a:r>
          </a:p>
          <a:p>
            <a:endParaRPr lang="sk-SK" dirty="0"/>
          </a:p>
          <a:p>
            <a:r>
              <a:rPr lang="sk-SK" dirty="0"/>
              <a:t>Za </a:t>
            </a:r>
            <a:r>
              <a:rPr lang="sk-SK" dirty="0">
                <a:solidFill>
                  <a:srgbClr val="FF0000"/>
                </a:solidFill>
              </a:rPr>
              <a:t>priebežný stav</a:t>
            </a:r>
            <a:r>
              <a:rPr lang="sk-SK" dirty="0"/>
              <a:t> sa udeľuje </a:t>
            </a:r>
            <a:r>
              <a:rPr lang="sk-SK" dirty="0">
                <a:solidFill>
                  <a:srgbClr val="FF0000"/>
                </a:solidFill>
              </a:rPr>
              <a:t>10 bodov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Za finálne odovzdanie zvyšných 20 bodov.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A42B4-BB5A-458D-AFE2-39D4AB11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99AB-A6DF-4FAF-9B28-4FF794179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Prínos </a:t>
            </a:r>
            <a:r>
              <a:rPr lang="en-US" dirty="0">
                <a:solidFill>
                  <a:srgbClr val="00B050"/>
                </a:solidFill>
              </a:rPr>
              <a:t>#2</a:t>
            </a:r>
            <a:r>
              <a:rPr lang="sk-SK" dirty="0"/>
              <a:t>: Precvičíte si aj </a:t>
            </a:r>
            <a:r>
              <a:rPr lang="sk-SK" dirty="0">
                <a:solidFill>
                  <a:srgbClr val="0070C0"/>
                </a:solidFill>
              </a:rPr>
              <a:t>soft-</a:t>
            </a:r>
            <a:r>
              <a:rPr lang="sk-SK" dirty="0" err="1">
                <a:solidFill>
                  <a:srgbClr val="0070C0"/>
                </a:solidFill>
              </a:rPr>
              <a:t>skills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Písanie</a:t>
            </a:r>
          </a:p>
          <a:p>
            <a:endParaRPr lang="sk-SK" dirty="0"/>
          </a:p>
          <a:p>
            <a:r>
              <a:rPr lang="sk-SK" dirty="0"/>
              <a:t>Prezentovanie</a:t>
            </a:r>
          </a:p>
          <a:p>
            <a:endParaRPr lang="sk-SK" dirty="0"/>
          </a:p>
          <a:p>
            <a:r>
              <a:rPr lang="sk-SK" dirty="0"/>
              <a:t>Argumentácia</a:t>
            </a:r>
          </a:p>
          <a:p>
            <a:endParaRPr lang="sk-SK" dirty="0"/>
          </a:p>
          <a:p>
            <a:endParaRPr lang="sk-SK" dirty="0"/>
          </a:p>
          <a:p>
            <a:r>
              <a:rPr lang="sk-SK" sz="2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vo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v</a:t>
            </a:r>
            <a:r>
              <a:rPr lang="sk-SK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ýskume</a:t>
            </a:r>
            <a:r>
              <a:rPr lang="sk-SK" sz="2800" dirty="0">
                <a:solidFill>
                  <a:srgbClr val="FF0000"/>
                </a:solidFill>
                <a:sym typeface="Wingdings" panose="05000000000000000000" pitchFamily="2" charset="2"/>
              </a:rPr>
              <a:t> musíte medzinárodne obstáť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Prínos 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sk-SK" dirty="0">
                <a:solidFill>
                  <a:srgbClr val="00B050"/>
                </a:solidFill>
              </a:rPr>
              <a:t>3:</a:t>
            </a:r>
            <a:r>
              <a:rPr lang="sk-SK" dirty="0"/>
              <a:t> Získate väčší rozhľad, najmä skrz...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čítanie článkov</a:t>
            </a:r>
          </a:p>
          <a:p>
            <a:endParaRPr lang="sk-SK" dirty="0"/>
          </a:p>
          <a:p>
            <a:r>
              <a:rPr lang="sk-SK" dirty="0"/>
              <a:t>diskusie s ostatnými výskumníkmi</a:t>
            </a:r>
          </a:p>
          <a:p>
            <a:endParaRPr lang="sk-SK" dirty="0"/>
          </a:p>
          <a:p>
            <a:r>
              <a:rPr lang="sk-SK" dirty="0"/>
              <a:t>návštevy konferencií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 rot="21095700">
            <a:off x="545958" y="3830480"/>
            <a:ext cx="8328068" cy="17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/>
              <a:t>V praxi to bude neoceniteľné, viď dopyt po </a:t>
            </a:r>
          </a:p>
          <a:p>
            <a:pPr algn="ctr"/>
            <a:r>
              <a:rPr lang="sk-SK" sz="3600" b="1" dirty="0"/>
              <a:t>Dátových vedcoch (</a:t>
            </a:r>
            <a:r>
              <a:rPr lang="sk-SK" sz="3600" b="1" dirty="0" err="1"/>
              <a:t>data</a:t>
            </a:r>
            <a:r>
              <a:rPr lang="sk-SK" sz="3600" b="1" dirty="0"/>
              <a:t> </a:t>
            </a:r>
            <a:r>
              <a:rPr lang="sk-SK" sz="3600" b="1" dirty="0" err="1"/>
              <a:t>scientists</a:t>
            </a:r>
            <a:r>
              <a:rPr lang="sk-SK" sz="3600" b="1" dirty="0"/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20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122252"/>
            <a:ext cx="9036496" cy="654621"/>
          </a:xfrm>
        </p:spPr>
        <p:txBody>
          <a:bodyPr>
            <a:normAutofit/>
          </a:bodyPr>
          <a:lstStyle/>
          <a:p>
            <a:pPr algn="ctr"/>
            <a:r>
              <a:rPr lang="sk-SK" sz="2400" dirty="0"/>
              <a:t>Nástroj </a:t>
            </a:r>
            <a:r>
              <a:rPr lang="sk-SK" sz="2400" dirty="0" err="1"/>
              <a:t>Mendeley</a:t>
            </a:r>
            <a:r>
              <a:rPr lang="sk-SK" sz="2400" dirty="0"/>
              <a:t> – prehľadná správa výskumných článkov</a:t>
            </a:r>
            <a:endParaRPr lang="en-US" sz="24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Zástupný symbol obsahu 3" descr="AC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805969"/>
            <a:ext cx="7608888" cy="5832475"/>
          </a:xfrm>
        </p:spPr>
      </p:pic>
    </p:spTree>
    <p:extLst>
      <p:ext uri="{BB962C8B-B14F-4D97-AF65-F5344CB8AC3E}">
        <p14:creationId xmlns:p14="http://schemas.microsoft.com/office/powerpoint/2010/main" val="1253324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Prínos 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sk-SK" dirty="0">
                <a:solidFill>
                  <a:srgbClr val="00B050"/>
                </a:solidFill>
              </a:rPr>
              <a:t>4:</a:t>
            </a:r>
            <a:r>
              <a:rPr lang="sk-SK" dirty="0"/>
              <a:t> Viac myslenia </a:t>
            </a:r>
            <a:r>
              <a:rPr lang="sk-SK" dirty="0" err="1">
                <a:solidFill>
                  <a:srgbClr val="0070C0"/>
                </a:solidFill>
              </a:rPr>
              <a:t>out</a:t>
            </a:r>
            <a:r>
              <a:rPr lang="sk-SK" dirty="0">
                <a:solidFill>
                  <a:srgbClr val="0070C0"/>
                </a:solidFill>
              </a:rPr>
              <a:t>-of-</a:t>
            </a:r>
            <a:r>
              <a:rPr lang="sk-SK" dirty="0" err="1">
                <a:solidFill>
                  <a:srgbClr val="0070C0"/>
                </a:solidFill>
              </a:rPr>
              <a:t>the</a:t>
            </a:r>
            <a:r>
              <a:rPr lang="sk-SK" dirty="0">
                <a:solidFill>
                  <a:srgbClr val="0070C0"/>
                </a:solidFill>
              </a:rPr>
              <a:t>-box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 descr="Výsledok vyhľadávania obrázkov pre dopyt apollo 13 round square">
            <a:extLst>
              <a:ext uri="{FF2B5EF4-FFF2-40B4-BE49-F238E27FC236}">
                <a16:creationId xmlns:a16="http://schemas.microsoft.com/office/drawing/2014/main" id="{5B53D14A-FF91-42FE-B536-A081ABFA9F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73" y="1600200"/>
            <a:ext cx="734985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08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Prínos 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sk-SK" dirty="0">
                <a:solidFill>
                  <a:srgbClr val="00B050"/>
                </a:solidFill>
              </a:rPr>
              <a:t>5:</a:t>
            </a:r>
            <a:r>
              <a:rPr lang="sk-SK" dirty="0"/>
              <a:t> Menší strach z neistoty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Vo </a:t>
            </a:r>
            <a:r>
              <a:rPr lang="sk-SK" u="sng" dirty="0"/>
              <a:t>výskume</a:t>
            </a:r>
            <a:r>
              <a:rPr lang="sk-SK" dirty="0"/>
              <a:t> je viac vecí </a:t>
            </a:r>
            <a:r>
              <a:rPr lang="sk-SK" dirty="0">
                <a:solidFill>
                  <a:srgbClr val="FF0000"/>
                </a:solidFill>
              </a:rPr>
              <a:t>neistých</a:t>
            </a:r>
          </a:p>
          <a:p>
            <a:endParaRPr lang="sk-SK" dirty="0"/>
          </a:p>
          <a:p>
            <a:r>
              <a:rPr lang="sk-SK" dirty="0"/>
              <a:t>Keď potom prejdete do </a:t>
            </a:r>
            <a:r>
              <a:rPr lang="sk-SK" u="sng" dirty="0"/>
              <a:t>inžinierstva</a:t>
            </a:r>
            <a:r>
              <a:rPr lang="sk-SK" dirty="0"/>
              <a:t>, bude sa vám zdať </a:t>
            </a:r>
            <a:r>
              <a:rPr lang="sk-SK" dirty="0">
                <a:solidFill>
                  <a:srgbClr val="0070C0"/>
                </a:solidFill>
              </a:rPr>
              <a:t>príjemne predvídateľné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Prínos 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sk-SK" dirty="0">
                <a:solidFill>
                  <a:srgbClr val="00B050"/>
                </a:solidFill>
              </a:rPr>
              <a:t>6:</a:t>
            </a:r>
            <a:r>
              <a:rPr lang="sk-SK" dirty="0"/>
              <a:t> Budete dôslednejší, kritickejší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Výskumník si svoje </a:t>
            </a:r>
            <a:r>
              <a:rPr lang="sk-SK" dirty="0">
                <a:solidFill>
                  <a:srgbClr val="0070C0"/>
                </a:solidFill>
              </a:rPr>
              <a:t>predpoklady overuje</a:t>
            </a:r>
          </a:p>
          <a:p>
            <a:endParaRPr lang="sk-SK" dirty="0"/>
          </a:p>
          <a:p>
            <a:r>
              <a:rPr lang="sk-SK" dirty="0"/>
              <a:t>Overovanie predpokladov súvisí s </a:t>
            </a:r>
            <a:r>
              <a:rPr lang="sk-SK" dirty="0">
                <a:solidFill>
                  <a:srgbClr val="0070C0"/>
                </a:solidFill>
              </a:rPr>
              <a:t>kultúrou testovania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sa do výskumu zapojiť?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Diplomový projekt </a:t>
            </a:r>
            <a:r>
              <a:rPr lang="sk-SK" sz="1600" dirty="0"/>
              <a:t>(Ing. štúdium)</a:t>
            </a:r>
          </a:p>
          <a:p>
            <a:endParaRPr lang="sk-SK" dirty="0"/>
          </a:p>
          <a:p>
            <a:r>
              <a:rPr lang="sk-SK" dirty="0"/>
              <a:t>Bakalársky projekt </a:t>
            </a:r>
            <a:r>
              <a:rPr lang="sk-SK" sz="1600" dirty="0"/>
              <a:t>(3. ročník Bc.)</a:t>
            </a:r>
          </a:p>
          <a:p>
            <a:r>
              <a:rPr lang="sk-SK" dirty="0"/>
              <a:t>Tímový projekt </a:t>
            </a:r>
            <a:r>
              <a:rPr lang="sk-SK" sz="1600" dirty="0"/>
              <a:t>(1. ročník Ing.)</a:t>
            </a:r>
          </a:p>
          <a:p>
            <a:endParaRPr lang="sk-SK" dirty="0"/>
          </a:p>
          <a:p>
            <a:r>
              <a:rPr lang="sk-SK" dirty="0"/>
              <a:t>Výskumná orientácia v Bc. Štúdiu </a:t>
            </a:r>
            <a:r>
              <a:rPr lang="sk-SK" sz="1700" dirty="0"/>
              <a:t>(od druhého ročníka)</a:t>
            </a:r>
          </a:p>
          <a:p>
            <a:endParaRPr lang="sk-SK" dirty="0"/>
          </a:p>
          <a:p>
            <a:r>
              <a:rPr lang="sk-SK" dirty="0"/>
              <a:t>Práca pre fakultu </a:t>
            </a:r>
            <a:r>
              <a:rPr lang="sk-SK" sz="1600" dirty="0"/>
              <a:t>(kedykoľvek)</a:t>
            </a:r>
          </a:p>
          <a:p>
            <a:endParaRPr lang="sk-SK" dirty="0"/>
          </a:p>
          <a:p>
            <a:r>
              <a:rPr lang="sk-SK" dirty="0"/>
              <a:t>Zadania (záleží od predmetu, cvičiaceho ale aj </a:t>
            </a:r>
            <a:r>
              <a:rPr lang="sk-SK" u="sng" dirty="0"/>
              <a:t>vás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Výskumné skupiny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B87EAF-3B92-4ED0-9E0A-E1099BFA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sk-SK" dirty="0"/>
              <a:t>Čo sú výskumné skupiny?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D2F04A7-4F37-452B-AF75-452EF157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0524B9-2DBD-4124-ABA9-981023B59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06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sk-SK" dirty="0"/>
              <a:t>FIIT: oblasti výskumu, kľúčoví ľudia a skupiny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27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810000" cy="824955"/>
          </a:xfrm>
        </p:spPr>
        <p:txBody>
          <a:bodyPr/>
          <a:lstStyle/>
          <a:p>
            <a:r>
              <a:rPr lang="sk-SK" dirty="0"/>
              <a:t>doc. </a:t>
            </a:r>
            <a:r>
              <a:rPr lang="sk-SK" dirty="0" err="1"/>
              <a:t>Valentino</a:t>
            </a:r>
            <a:r>
              <a:rPr lang="sk-SK" dirty="0"/>
              <a:t> </a:t>
            </a:r>
            <a:r>
              <a:rPr lang="sk-SK" dirty="0" err="1"/>
              <a:t>Vranić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56798"/>
            <a:ext cx="4114800" cy="5569365"/>
          </a:xfrm>
        </p:spPr>
        <p:txBody>
          <a:bodyPr/>
          <a:lstStyle/>
          <a:p>
            <a:r>
              <a:rPr lang="sk-SK" dirty="0"/>
              <a:t>Efektívny vývoj softvéru</a:t>
            </a:r>
            <a:br>
              <a:rPr lang="sk-SK" dirty="0"/>
            </a:br>
            <a:r>
              <a:rPr lang="sk-SK" sz="1800" dirty="0"/>
              <a:t>(ako mať ťah na bránu)</a:t>
            </a:r>
            <a:br>
              <a:rPr lang="sk-SK" sz="1800" dirty="0"/>
            </a:br>
            <a:r>
              <a:rPr lang="sk-SK" sz="1800" dirty="0"/>
              <a:t>(ako efektívne využívať prostriedky)</a:t>
            </a:r>
          </a:p>
          <a:p>
            <a:endParaRPr lang="sk-SK" dirty="0"/>
          </a:p>
          <a:p>
            <a:r>
              <a:rPr lang="sk-SK" dirty="0"/>
              <a:t>Zvyšovanie kvality kódu</a:t>
            </a:r>
          </a:p>
          <a:p>
            <a:endParaRPr lang="sk-SK" dirty="0"/>
          </a:p>
          <a:p>
            <a:r>
              <a:rPr lang="sk-SK" dirty="0"/>
              <a:t>3D Modelovanie ako nástroj v soft. inžinierstve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290" name="Picture 2" descr="Výsledok vyhľadávania obrázkov pre dopyt valentino vra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6" y="55679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333896" y="4949097"/>
            <a:ext cx="38100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 err="1">
                <a:solidFill>
                  <a:srgbClr val="0070C0"/>
                </a:solidFill>
              </a:rPr>
              <a:t>AdvanSD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dirty="0" err="1"/>
              <a:t>Dark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 na stránke predmetu?</a:t>
            </a:r>
          </a:p>
          <a:p>
            <a:r>
              <a:rPr lang="sk-SK" dirty="0">
                <a:solidFill>
                  <a:srgbClr val="0070C0"/>
                </a:solidFill>
              </a:rPr>
              <a:t>	Posnažím sa (dúfam že to </a:t>
            </a:r>
            <a:r>
              <a:rPr lang="sk-SK" dirty="0" err="1">
                <a:solidFill>
                  <a:srgbClr val="0070C0"/>
                </a:solidFill>
              </a:rPr>
              <a:t>boostrap</a:t>
            </a:r>
            <a:r>
              <a:rPr lang="sk-SK" dirty="0">
                <a:solidFill>
                  <a:srgbClr val="0070C0"/>
                </a:solidFill>
              </a:rPr>
              <a:t> má)</a:t>
            </a:r>
          </a:p>
          <a:p>
            <a:endParaRPr lang="sk-SK" i="1" dirty="0"/>
          </a:p>
          <a:p>
            <a:r>
              <a:rPr lang="sk-SK" i="1" dirty="0"/>
              <a:t>Tie </a:t>
            </a:r>
            <a:r>
              <a:rPr lang="sk-SK" i="1" dirty="0" err="1"/>
              <a:t>appky</a:t>
            </a:r>
            <a:r>
              <a:rPr lang="sk-SK" i="1" dirty="0"/>
              <a:t> týždňa: skúšali ste </a:t>
            </a:r>
            <a:r>
              <a:rPr lang="sk-SK" i="1" dirty="0">
                <a:solidFill>
                  <a:srgbClr val="0070C0"/>
                </a:solidFill>
              </a:rPr>
              <a:t>YNAB</a:t>
            </a:r>
            <a:r>
              <a:rPr lang="sk-SK" i="1" dirty="0"/>
              <a:t> a </a:t>
            </a:r>
            <a:r>
              <a:rPr lang="sk-SK" i="1" dirty="0" err="1">
                <a:solidFill>
                  <a:srgbClr val="0070C0"/>
                </a:solidFill>
              </a:rPr>
              <a:t>Splitrr</a:t>
            </a:r>
            <a:r>
              <a:rPr lang="sk-SK" i="1" dirty="0"/>
              <a:t>? Tie sú podľa mňa lepšie. 😀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Môže byť, v tomto je veľká konkurencia</a:t>
            </a:r>
          </a:p>
          <a:p>
            <a:endParaRPr lang="sk-SK" dirty="0"/>
          </a:p>
          <a:p>
            <a:r>
              <a:rPr lang="sk-SK" i="1" dirty="0"/>
              <a:t>Prečo prváci tlieskajú na každej prednáške? Všetky prednášky si to nezaslúžia. (som tu už druhý rok)</a:t>
            </a:r>
          </a:p>
          <a:p>
            <a:r>
              <a:rPr lang="sk-SK" dirty="0">
                <a:solidFill>
                  <a:srgbClr val="0070C0"/>
                </a:solidFill>
              </a:rPr>
              <a:t>	Ťažko povedať</a:t>
            </a:r>
          </a:p>
          <a:p>
            <a:r>
              <a:rPr lang="sk-SK" dirty="0">
                <a:solidFill>
                  <a:srgbClr val="0070C0"/>
                </a:solidFill>
              </a:rPr>
              <a:t>	Každá kohorta to má inak a drží si to.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810000" cy="824955"/>
          </a:xfrm>
        </p:spPr>
        <p:txBody>
          <a:bodyPr>
            <a:normAutofit/>
          </a:bodyPr>
          <a:lstStyle/>
          <a:p>
            <a:r>
              <a:rPr lang="sk-SK" dirty="0"/>
              <a:t>prof. Mária Bieliková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76691"/>
            <a:ext cx="4114800" cy="6164677"/>
          </a:xfrm>
        </p:spPr>
        <p:txBody>
          <a:bodyPr>
            <a:normAutofit/>
          </a:bodyPr>
          <a:lstStyle/>
          <a:p>
            <a:r>
              <a:rPr lang="sk-SK" dirty="0"/>
              <a:t>Analýza dát </a:t>
            </a:r>
            <a:br>
              <a:rPr lang="sk-SK" dirty="0"/>
            </a:br>
            <a:r>
              <a:rPr lang="sk-SK" sz="1800" dirty="0"/>
              <a:t>(predovšetkým správania používateľov)</a:t>
            </a:r>
          </a:p>
          <a:p>
            <a:endParaRPr lang="sk-SK" dirty="0"/>
          </a:p>
          <a:p>
            <a:r>
              <a:rPr lang="sk-SK" dirty="0"/>
              <a:t>Odporúčanie</a:t>
            </a:r>
          </a:p>
          <a:p>
            <a:endParaRPr lang="sk-SK" dirty="0"/>
          </a:p>
          <a:p>
            <a:r>
              <a:rPr lang="sk-SK" dirty="0"/>
              <a:t>User </a:t>
            </a:r>
            <a:r>
              <a:rPr lang="sk-SK" dirty="0" err="1"/>
              <a:t>experience</a:t>
            </a:r>
            <a:r>
              <a:rPr lang="sk-SK" dirty="0"/>
              <a:t> </a:t>
            </a: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eye-tracking</a:t>
            </a:r>
          </a:p>
          <a:p>
            <a:endParaRPr lang="en-US" dirty="0"/>
          </a:p>
          <a:p>
            <a:r>
              <a:rPr lang="en-US" dirty="0" err="1"/>
              <a:t>Neur</a:t>
            </a:r>
            <a:r>
              <a:rPr lang="sk-SK" dirty="0" err="1"/>
              <a:t>ónové</a:t>
            </a:r>
            <a:r>
              <a:rPr lang="sk-SK" dirty="0"/>
              <a:t> siete a strojové učenie</a:t>
            </a:r>
          </a:p>
          <a:p>
            <a:endParaRPr lang="sk-SK" dirty="0"/>
          </a:p>
          <a:p>
            <a:r>
              <a:rPr lang="sk-SK" dirty="0"/>
              <a:t>Spracovanie textu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33896" y="4949097"/>
            <a:ext cx="3810000" cy="1648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 err="1">
                <a:solidFill>
                  <a:srgbClr val="0070C0"/>
                </a:solidFill>
              </a:rPr>
              <a:t>PeWe.UXI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 err="1">
                <a:solidFill>
                  <a:srgbClr val="0070C0"/>
                </a:solidFill>
              </a:rPr>
              <a:t>PeWe.Datalys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 err="1">
                <a:solidFill>
                  <a:srgbClr val="0070C0"/>
                </a:solidFill>
              </a:rPr>
              <a:t>PeWe.NN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7414" name="Picture 6" descr="Výsledok vyhľadávania obrázkov pre dopyt maria bielik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2" y="560122"/>
            <a:ext cx="3176704" cy="38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810000" cy="824955"/>
          </a:xfrm>
        </p:spPr>
        <p:txBody>
          <a:bodyPr>
            <a:normAutofit/>
          </a:bodyPr>
          <a:lstStyle/>
          <a:p>
            <a:r>
              <a:rPr lang="sk-SK" dirty="0"/>
              <a:t>prof. Pavol Návrat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56797"/>
            <a:ext cx="4114800" cy="6164677"/>
          </a:xfrm>
        </p:spPr>
        <p:txBody>
          <a:bodyPr>
            <a:normAutofit/>
          </a:bodyPr>
          <a:lstStyle/>
          <a:p>
            <a:r>
              <a:rPr lang="sk-SK" dirty="0"/>
              <a:t>Interakcie ľudí na webe</a:t>
            </a:r>
          </a:p>
          <a:p>
            <a:endParaRPr lang="sk-SK" dirty="0"/>
          </a:p>
          <a:p>
            <a:r>
              <a:rPr lang="sk-SK" dirty="0"/>
              <a:t>Sociálne siete</a:t>
            </a:r>
          </a:p>
          <a:p>
            <a:endParaRPr lang="sk-SK" dirty="0"/>
          </a:p>
          <a:p>
            <a:r>
              <a:rPr lang="sk-SK" dirty="0"/>
              <a:t>Vyhľadávanie</a:t>
            </a:r>
          </a:p>
          <a:p>
            <a:endParaRPr lang="sk-SK" dirty="0"/>
          </a:p>
          <a:p>
            <a:r>
              <a:rPr lang="sk-SK" dirty="0"/>
              <a:t>Systémy inšpirované sociálnym hmyzom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33896" y="4949097"/>
            <a:ext cx="38100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434" name="Picture 2" descr="Výsledok vyhľadávania obrázkov pre dopyt pavol navra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31815" r="68430" b="28795"/>
          <a:stretch/>
        </p:blipFill>
        <p:spPr bwMode="auto">
          <a:xfrm>
            <a:off x="403746" y="491443"/>
            <a:ext cx="3376281" cy="365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009AE0F1-4094-4520-BCBC-40A9DFD3D8BA}"/>
              </a:ext>
            </a:extLst>
          </p:cNvPr>
          <p:cNvSpPr txBox="1">
            <a:spLocks/>
          </p:cNvSpPr>
          <p:nvPr/>
        </p:nvSpPr>
        <p:spPr>
          <a:xfrm>
            <a:off x="333896" y="5101497"/>
            <a:ext cx="39624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 err="1">
                <a:solidFill>
                  <a:srgbClr val="0070C0"/>
                </a:solidFill>
              </a:rPr>
              <a:t>PoWeR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4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810000" cy="824955"/>
          </a:xfrm>
        </p:spPr>
        <p:txBody>
          <a:bodyPr>
            <a:normAutofit fontScale="90000"/>
          </a:bodyPr>
          <a:lstStyle/>
          <a:p>
            <a:r>
              <a:rPr lang="sk-SK" dirty="0"/>
              <a:t>d</a:t>
            </a:r>
            <a:r>
              <a:rPr lang="en-US" dirty="0"/>
              <a:t>oc. </a:t>
            </a:r>
            <a:r>
              <a:rPr lang="en-US" dirty="0" err="1"/>
              <a:t>Viera</a:t>
            </a:r>
            <a:r>
              <a:rPr lang="en-US" dirty="0"/>
              <a:t> </a:t>
            </a:r>
            <a:r>
              <a:rPr lang="en-US" dirty="0" err="1"/>
              <a:t>Rozinajov</a:t>
            </a:r>
            <a:r>
              <a:rPr lang="sk-SK" dirty="0"/>
              <a:t>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56797"/>
            <a:ext cx="4114800" cy="6164677"/>
          </a:xfrm>
        </p:spPr>
        <p:txBody>
          <a:bodyPr>
            <a:normAutofit/>
          </a:bodyPr>
          <a:lstStyle/>
          <a:p>
            <a:r>
              <a:rPr lang="sk-SK" dirty="0"/>
              <a:t>Big </a:t>
            </a:r>
            <a:r>
              <a:rPr lang="sk-SK" dirty="0" err="1"/>
              <a:t>data</a:t>
            </a:r>
            <a:endParaRPr lang="sk-SK" dirty="0"/>
          </a:p>
          <a:p>
            <a:endParaRPr lang="sk-SK" dirty="0"/>
          </a:p>
          <a:p>
            <a:r>
              <a:rPr lang="sk-SK" dirty="0"/>
              <a:t>Dátové toky</a:t>
            </a:r>
          </a:p>
          <a:p>
            <a:endParaRPr lang="sk-SK" dirty="0"/>
          </a:p>
          <a:p>
            <a:r>
              <a:rPr lang="sk-SK" dirty="0"/>
              <a:t>Detekcia anomálií</a:t>
            </a:r>
          </a:p>
          <a:p>
            <a:endParaRPr lang="sk-SK" dirty="0"/>
          </a:p>
          <a:p>
            <a:r>
              <a:rPr lang="sk-SK" dirty="0"/>
              <a:t>Predikcie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4578" name="Picture 2" descr="Výsledok vyhľadávania obrázkov pre dopyt viera rozinajo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6" t="17978" r="37002" b="24131"/>
          <a:stretch/>
        </p:blipFill>
        <p:spPr bwMode="auto">
          <a:xfrm>
            <a:off x="683568" y="585397"/>
            <a:ext cx="2756193" cy="379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810000" cy="824955"/>
          </a:xfrm>
        </p:spPr>
        <p:txBody>
          <a:bodyPr>
            <a:normAutofit/>
          </a:bodyPr>
          <a:lstStyle/>
          <a:p>
            <a:r>
              <a:rPr lang="sk-SK" dirty="0"/>
              <a:t>doc. Daniela Chudá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56797"/>
            <a:ext cx="4114800" cy="6164677"/>
          </a:xfrm>
        </p:spPr>
        <p:txBody>
          <a:bodyPr>
            <a:normAutofit/>
          </a:bodyPr>
          <a:lstStyle/>
          <a:p>
            <a:r>
              <a:rPr lang="sk-SK" dirty="0"/>
              <a:t>Podobnosť textov</a:t>
            </a:r>
          </a:p>
          <a:p>
            <a:endParaRPr lang="sk-SK" dirty="0"/>
          </a:p>
          <a:p>
            <a:r>
              <a:rPr lang="sk-SK" dirty="0"/>
              <a:t>Detekcia </a:t>
            </a:r>
            <a:r>
              <a:rPr lang="sk-SK" dirty="0" err="1"/>
              <a:t>plagiarizmu</a:t>
            </a:r>
            <a:endParaRPr lang="sk-SK" dirty="0"/>
          </a:p>
          <a:p>
            <a:endParaRPr lang="sk-SK" dirty="0"/>
          </a:p>
          <a:p>
            <a:r>
              <a:rPr lang="sk-SK" dirty="0"/>
              <a:t>Biometrická autentifikácia</a:t>
            </a:r>
          </a:p>
          <a:p>
            <a:endParaRPr lang="sk-SK" dirty="0"/>
          </a:p>
          <a:p>
            <a:r>
              <a:rPr lang="sk-SK" dirty="0"/>
              <a:t>Kvalita a bezpečnosť informačných systémov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3554" name="Picture 2" descr="Výsledok vyhľadávania obrázkov pre dopyt daniela chuda fi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6797"/>
            <a:ext cx="2943696" cy="35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810000" cy="824955"/>
          </a:xfrm>
        </p:spPr>
        <p:txBody>
          <a:bodyPr>
            <a:normAutofit fontScale="90000"/>
          </a:bodyPr>
          <a:lstStyle/>
          <a:p>
            <a:r>
              <a:rPr lang="sk-SK" dirty="0"/>
              <a:t>doc. Vanda Benešová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56797"/>
            <a:ext cx="4114800" cy="6164677"/>
          </a:xfrm>
        </p:spPr>
        <p:txBody>
          <a:bodyPr>
            <a:normAutofit/>
          </a:bodyPr>
          <a:lstStyle/>
          <a:p>
            <a:r>
              <a:rPr lang="sk-SK" dirty="0"/>
              <a:t>Grafika</a:t>
            </a:r>
          </a:p>
          <a:p>
            <a:endParaRPr lang="sk-SK" dirty="0"/>
          </a:p>
          <a:p>
            <a:r>
              <a:rPr lang="sk-SK" dirty="0"/>
              <a:t>Virtuálna realita</a:t>
            </a:r>
          </a:p>
          <a:p>
            <a:endParaRPr lang="sk-SK" dirty="0"/>
          </a:p>
          <a:p>
            <a:r>
              <a:rPr lang="sk-SK" dirty="0"/>
              <a:t>Počítačové videnie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33896" y="4949097"/>
            <a:ext cx="38100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>
                <a:solidFill>
                  <a:srgbClr val="0070C0"/>
                </a:solidFill>
              </a:rPr>
              <a:t>VGG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2530" name="Picture 2" descr="Výsledok vyhľadávania obrázkov pre dopyt vanda benesova fi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1" r="13007"/>
          <a:stretch/>
        </p:blipFill>
        <p:spPr bwMode="auto">
          <a:xfrm>
            <a:off x="683568" y="556797"/>
            <a:ext cx="2679874" cy="371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9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810000" cy="824955"/>
          </a:xfrm>
        </p:spPr>
        <p:txBody>
          <a:bodyPr>
            <a:normAutofit/>
          </a:bodyPr>
          <a:lstStyle/>
          <a:p>
            <a:r>
              <a:rPr lang="sk-SK" dirty="0"/>
              <a:t>doc. Ladislav Hudec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56797"/>
            <a:ext cx="4114800" cy="6164677"/>
          </a:xfrm>
        </p:spPr>
        <p:txBody>
          <a:bodyPr>
            <a:normAutofit/>
          </a:bodyPr>
          <a:lstStyle/>
          <a:p>
            <a:r>
              <a:rPr lang="sk-SK" dirty="0"/>
              <a:t>Bezpečnosť</a:t>
            </a:r>
          </a:p>
          <a:p>
            <a:endParaRPr lang="sk-SK" dirty="0"/>
          </a:p>
          <a:p>
            <a:r>
              <a:rPr lang="sk-SK" dirty="0"/>
              <a:t>Ad hoc mobilné siete</a:t>
            </a:r>
          </a:p>
          <a:p>
            <a:endParaRPr lang="sk-SK" dirty="0"/>
          </a:p>
          <a:p>
            <a:r>
              <a:rPr lang="sk-SK" dirty="0"/>
              <a:t>Analýza rizík</a:t>
            </a:r>
          </a:p>
          <a:p>
            <a:endParaRPr lang="sk-SK" dirty="0"/>
          </a:p>
          <a:p>
            <a:r>
              <a:rPr lang="sk-SK" dirty="0"/>
              <a:t>Bezpečnostné politiky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33896" y="4949097"/>
            <a:ext cx="38100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506" name="Picture 2" descr="Výsledok vyhľadávania obrázkov pre dopyt ladislav hudec fi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52" y="556797"/>
            <a:ext cx="2954973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810000" cy="824955"/>
          </a:xfrm>
        </p:spPr>
        <p:txBody>
          <a:bodyPr>
            <a:normAutofit/>
          </a:bodyPr>
          <a:lstStyle/>
          <a:p>
            <a:r>
              <a:rPr lang="sk-SK" dirty="0"/>
              <a:t>prof. Ivan </a:t>
            </a:r>
            <a:r>
              <a:rPr lang="sk-SK" dirty="0" err="1"/>
              <a:t>Kotuliak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56797"/>
            <a:ext cx="4114800" cy="6164677"/>
          </a:xfrm>
        </p:spPr>
        <p:txBody>
          <a:bodyPr>
            <a:normAutofit/>
          </a:bodyPr>
          <a:lstStyle/>
          <a:p>
            <a:r>
              <a:rPr lang="sk-SK" dirty="0" err="1"/>
              <a:t>Blockchain</a:t>
            </a:r>
            <a:endParaRPr lang="sk-SK" dirty="0"/>
          </a:p>
          <a:p>
            <a:endParaRPr lang="sk-SK" dirty="0"/>
          </a:p>
          <a:p>
            <a:r>
              <a:rPr lang="sk-SK" dirty="0"/>
              <a:t>Siete</a:t>
            </a:r>
          </a:p>
          <a:p>
            <a:endParaRPr lang="sk-SK" dirty="0"/>
          </a:p>
          <a:p>
            <a:r>
              <a:rPr lang="sk-SK" dirty="0"/>
              <a:t>Internet vecí</a:t>
            </a:r>
          </a:p>
          <a:p>
            <a:endParaRPr lang="sk-SK" dirty="0"/>
          </a:p>
          <a:p>
            <a:r>
              <a:rPr lang="sk-SK" dirty="0"/>
              <a:t>Nízko-energetická komunikácia</a:t>
            </a:r>
          </a:p>
          <a:p>
            <a:endParaRPr lang="sk-SK" dirty="0"/>
          </a:p>
          <a:p>
            <a:r>
              <a:rPr lang="sk-SK" dirty="0"/>
              <a:t>Smerovanie a optimalizácia v sieťach</a:t>
            </a:r>
          </a:p>
          <a:p>
            <a:endParaRPr lang="sk-SK" dirty="0"/>
          </a:p>
          <a:p>
            <a:r>
              <a:rPr lang="sk-SK" dirty="0"/>
              <a:t>Mobilné a satelitné siete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33896" y="4949097"/>
            <a:ext cx="38100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482" name="Picture 2" descr="Výsledok vyhľadávania obrázkov pre dopyt ivan kotuliak fi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67490"/>
            <a:ext cx="2674640" cy="379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9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896" y="4366798"/>
            <a:ext cx="3950072" cy="824955"/>
          </a:xfrm>
        </p:spPr>
        <p:txBody>
          <a:bodyPr>
            <a:normAutofit/>
          </a:bodyPr>
          <a:lstStyle/>
          <a:p>
            <a:r>
              <a:rPr lang="sk-SK" dirty="0"/>
              <a:t>doc. Tibor Krajčovič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556797"/>
            <a:ext cx="4114800" cy="6164677"/>
          </a:xfrm>
        </p:spPr>
        <p:txBody>
          <a:bodyPr>
            <a:normAutofit/>
          </a:bodyPr>
          <a:lstStyle/>
          <a:p>
            <a:r>
              <a:rPr lang="sk-SK" dirty="0"/>
              <a:t>Vnorené systémy</a:t>
            </a:r>
          </a:p>
          <a:p>
            <a:endParaRPr lang="sk-SK" dirty="0"/>
          </a:p>
          <a:p>
            <a:r>
              <a:rPr lang="sk-SK" dirty="0"/>
              <a:t>Internet vecí</a:t>
            </a:r>
          </a:p>
          <a:p>
            <a:endParaRPr lang="sk-SK" dirty="0"/>
          </a:p>
          <a:p>
            <a:r>
              <a:rPr lang="sk-SK" dirty="0"/>
              <a:t>Systémy reálneho času</a:t>
            </a:r>
          </a:p>
          <a:p>
            <a:endParaRPr lang="sk-SK" dirty="0"/>
          </a:p>
          <a:p>
            <a:r>
              <a:rPr lang="sk-SK" dirty="0"/>
              <a:t>Programovateľný hardvér</a:t>
            </a:r>
          </a:p>
          <a:p>
            <a:endParaRPr lang="sk-SK" dirty="0"/>
          </a:p>
          <a:p>
            <a:r>
              <a:rPr lang="sk-SK" dirty="0"/>
              <a:t>Nízko-energetické zariadenia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sk-SK" dirty="0">
                <a:solidFill>
                  <a:srgbClr val="0070C0"/>
                </a:solidFill>
              </a:rPr>
              <a:t>it.ly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33896" y="4949097"/>
            <a:ext cx="38100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460" name="Picture 4" descr="Výsledok vyhľadávania obrázkov pre dopyt tibor krajcovic fi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6797"/>
            <a:ext cx="2671589" cy="37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62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FC93-A126-42E1-857B-A201289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prebieha doktorandské štúdium?</a:t>
            </a:r>
            <a:br>
              <a:rPr lang="sk-SK" dirty="0"/>
            </a:br>
            <a:r>
              <a:rPr lang="sk-SK" dirty="0"/>
              <a:t>Typický deň doktoranda?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209DAF-167D-412B-B612-297E203F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Hlavná činnosť: vlastný výskum</a:t>
            </a:r>
          </a:p>
          <a:p>
            <a:r>
              <a:rPr lang="sk-SK" dirty="0"/>
              <a:t>	Štúdium literatúry</a:t>
            </a:r>
          </a:p>
          <a:p>
            <a:r>
              <a:rPr lang="sk-SK" dirty="0"/>
              <a:t>	Experimentovanie</a:t>
            </a:r>
          </a:p>
          <a:p>
            <a:r>
              <a:rPr lang="sk-SK" dirty="0"/>
              <a:t>	Konzultácie s kolegami (individuálne, seminárne)</a:t>
            </a:r>
          </a:p>
          <a:p>
            <a:r>
              <a:rPr lang="sk-SK" dirty="0"/>
              <a:t>	Písanie článkov </a:t>
            </a:r>
            <a:r>
              <a:rPr lang="en-US" dirty="0"/>
              <a:t>/ </a:t>
            </a:r>
            <a:r>
              <a:rPr lang="en-US" dirty="0" err="1"/>
              <a:t>dizerta</a:t>
            </a:r>
            <a:r>
              <a:rPr lang="sk-SK" dirty="0"/>
              <a:t>čnej práce</a:t>
            </a:r>
          </a:p>
          <a:p>
            <a:endParaRPr lang="sk-SK" dirty="0"/>
          </a:p>
          <a:p>
            <a:r>
              <a:rPr lang="sk-SK" dirty="0"/>
              <a:t>Práca na projektoch</a:t>
            </a:r>
          </a:p>
          <a:p>
            <a:endParaRPr lang="sk-SK" dirty="0"/>
          </a:p>
          <a:p>
            <a:r>
              <a:rPr lang="sk-SK" dirty="0"/>
              <a:t>Pedagogika (4 hodiny týždenne)</a:t>
            </a:r>
          </a:p>
          <a:p>
            <a:r>
              <a:rPr lang="sk-SK" dirty="0"/>
              <a:t>Vedenie študentov (1-2 Bc., v neskorších etapách)</a:t>
            </a:r>
          </a:p>
          <a:p>
            <a:endParaRPr lang="sk-SK" dirty="0"/>
          </a:p>
          <a:p>
            <a:r>
              <a:rPr lang="sk-SK" dirty="0"/>
              <a:t>Zopár predmetov: (matematiky)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Doktorand je už „na druhom brehu“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9924-BBCE-4290-8E25-16BD742A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69D4-76DF-4CE5-B624-C00E47C88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sk-SK"/>
              <a:t>it.ly</a:t>
            </a:r>
            <a:r>
              <a:rPr lang="en-US"/>
              <a:t>/mip-dotaznik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 </a:t>
            </a:r>
            <a:r>
              <a:rPr lang="sk-SK" dirty="0"/>
              <a:t>premýšľanie: </a:t>
            </a:r>
            <a:br>
              <a:rPr lang="sk-SK" dirty="0"/>
            </a:br>
            <a:r>
              <a:rPr lang="sk-SK" dirty="0"/>
              <a:t>v čom sa slovenské univerzity líšia od svetových?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973187"/>
            <a:ext cx="8640960" cy="536922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hlinkClick r:id="rId2"/>
              </a:rPr>
              <a:t>http://vysokeskoly.sme.sk/c/8274386/v-com-sa-lisia-slovenske-univerzity-od-svetovych.html</a:t>
            </a:r>
            <a:endParaRPr lang="en-US" sz="16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Zástupný symbol obsahu 2">
            <a:extLst>
              <a:ext uri="{FF2B5EF4-FFF2-40B4-BE49-F238E27FC236}">
                <a16:creationId xmlns:a16="http://schemas.microsoft.com/office/drawing/2014/main" id="{3B216C1E-686D-4B54-A11C-A88CDD4601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Vyberám:</a:t>
            </a:r>
          </a:p>
          <a:p>
            <a:endParaRPr lang="sk-SK" dirty="0"/>
          </a:p>
          <a:p>
            <a:r>
              <a:rPr lang="sk-SK" dirty="0"/>
              <a:t>	Mŕtve areály</a:t>
            </a:r>
          </a:p>
          <a:p>
            <a:endParaRPr lang="sk-SK" dirty="0"/>
          </a:p>
          <a:p>
            <a:r>
              <a:rPr lang="sk-SK" i="1" dirty="0"/>
              <a:t>	„(študenti) </a:t>
            </a:r>
            <a:r>
              <a:rPr lang="en-US" i="1" dirty="0" err="1"/>
              <a:t>očakávajú</a:t>
            </a:r>
            <a:r>
              <a:rPr lang="en-US" i="1" dirty="0"/>
              <a:t>, </a:t>
            </a:r>
            <a:r>
              <a:rPr lang="en-US" i="1" dirty="0" err="1"/>
              <a:t>že</a:t>
            </a:r>
            <a:r>
              <a:rPr lang="en-US" i="1" dirty="0"/>
              <a:t> </a:t>
            </a:r>
            <a:r>
              <a:rPr lang="en-US" i="1" dirty="0" err="1"/>
              <a:t>všetko</a:t>
            </a:r>
            <a:r>
              <a:rPr lang="en-US" i="1" dirty="0"/>
              <a:t> </a:t>
            </a:r>
            <a:r>
              <a:rPr lang="en-US" i="1" dirty="0" err="1"/>
              <a:t>dostanú</a:t>
            </a:r>
            <a:r>
              <a:rPr lang="en-US" i="1" dirty="0"/>
              <a:t> </a:t>
            </a:r>
            <a:r>
              <a:rPr lang="en-US" i="1" dirty="0" err="1"/>
              <a:t>pekne</a:t>
            </a:r>
            <a:r>
              <a:rPr lang="en-US" i="1" dirty="0"/>
              <a:t> </a:t>
            </a:r>
            <a:r>
              <a:rPr lang="sk-SK" i="1" dirty="0"/>
              <a:t>	</a:t>
            </a:r>
            <a:r>
              <a:rPr lang="en-US" i="1" dirty="0" err="1"/>
              <a:t>predžuté</a:t>
            </a:r>
            <a:r>
              <a:rPr lang="en-US" i="1" dirty="0"/>
              <a:t> od </a:t>
            </a:r>
            <a:r>
              <a:rPr lang="en-US" i="1" dirty="0" err="1"/>
              <a:t>profesorov</a:t>
            </a:r>
            <a:r>
              <a:rPr lang="en-US" i="1" dirty="0"/>
              <a:t> </a:t>
            </a:r>
            <a:r>
              <a:rPr lang="en-US" i="1" dirty="0" err="1"/>
              <a:t>či</a:t>
            </a:r>
            <a:r>
              <a:rPr lang="en-US" i="1" dirty="0"/>
              <a:t> </a:t>
            </a:r>
            <a:r>
              <a:rPr lang="en-US" i="1" dirty="0" err="1"/>
              <a:t>vedenia</a:t>
            </a:r>
            <a:r>
              <a:rPr lang="en-US" i="1" dirty="0"/>
              <a:t> </a:t>
            </a:r>
            <a:r>
              <a:rPr lang="en-US" i="1" dirty="0" err="1"/>
              <a:t>školy</a:t>
            </a:r>
            <a:r>
              <a:rPr lang="sk-SK" i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946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Je veľmi rušivé, ak odchádzam 5 minút pred koncom (vlak)?</a:t>
            </a:r>
          </a:p>
          <a:p>
            <a:r>
              <a:rPr lang="sk-SK" dirty="0">
                <a:solidFill>
                  <a:srgbClr val="0070C0"/>
                </a:solidFill>
              </a:rPr>
              <a:t>	Prežijem to. Hlavne ak sa posadíte na kraj.</a:t>
            </a:r>
          </a:p>
          <a:p>
            <a:r>
              <a:rPr lang="sk-SK" dirty="0">
                <a:solidFill>
                  <a:srgbClr val="0070C0"/>
                </a:solidFill>
              </a:rPr>
              <a:t>	Som rád, že ste tu.</a:t>
            </a:r>
          </a:p>
          <a:p>
            <a:endParaRPr lang="sk-SK" dirty="0"/>
          </a:p>
          <a:p>
            <a:r>
              <a:rPr lang="sk-SK" i="1" dirty="0"/>
              <a:t>Na jednej z </a:t>
            </a:r>
            <a:r>
              <a:rPr lang="sk-SK" i="1" dirty="0" err="1"/>
              <a:t>vaších</a:t>
            </a:r>
            <a:r>
              <a:rPr lang="sk-SK" i="1" dirty="0"/>
              <a:t> prednášok ste hovorili, že IT nie je len o programovaní. No dnes na </a:t>
            </a:r>
            <a:r>
              <a:rPr lang="sk-SK" i="1" dirty="0" err="1"/>
              <a:t>prpr</a:t>
            </a:r>
            <a:r>
              <a:rPr lang="sk-SK" i="1" dirty="0"/>
              <a:t> nám pani prednášajúca povedala, že keď nás programovanie </a:t>
            </a:r>
            <a:r>
              <a:rPr lang="sk-SK" i="1" dirty="0" err="1"/>
              <a:t>nebavi</a:t>
            </a:r>
            <a:r>
              <a:rPr lang="sk-SK" i="1" dirty="0"/>
              <a:t>, tak nech skončíme. Kde je pravda?</a:t>
            </a:r>
          </a:p>
          <a:p>
            <a:r>
              <a:rPr lang="sk-SK" dirty="0">
                <a:solidFill>
                  <a:srgbClr val="0070C0"/>
                </a:solidFill>
              </a:rPr>
              <a:t>	Neviem, ako presne to myslela</a:t>
            </a:r>
          </a:p>
          <a:p>
            <a:r>
              <a:rPr lang="sk-SK" dirty="0">
                <a:solidFill>
                  <a:srgbClr val="0070C0"/>
                </a:solidFill>
              </a:rPr>
              <a:t>	Programovaním si treba prejsť</a:t>
            </a:r>
          </a:p>
          <a:p>
            <a:endParaRPr lang="sk-SK" dirty="0"/>
          </a:p>
          <a:p>
            <a:r>
              <a:rPr lang="sk-SK" i="1" dirty="0" err="1"/>
              <a:t>Link</a:t>
            </a:r>
            <a:r>
              <a:rPr lang="sk-SK" i="1" dirty="0"/>
              <a:t> v </a:t>
            </a:r>
            <a:r>
              <a:rPr lang="sk-SK" i="1" dirty="0" err="1"/>
              <a:t>maili</a:t>
            </a:r>
            <a:r>
              <a:rPr lang="sk-SK" i="1" dirty="0"/>
              <a:t> po poslednej prednáške o investičnej firme </a:t>
            </a:r>
            <a:r>
              <a:rPr lang="sk-SK" i="1" dirty="0" err="1"/>
              <a:t>Knight</a:t>
            </a:r>
            <a:r>
              <a:rPr lang="sk-SK" i="1" dirty="0"/>
              <a:t> nefunguje</a:t>
            </a:r>
          </a:p>
          <a:p>
            <a:r>
              <a:rPr lang="sk-SK" sz="1200" dirty="0">
                <a:hlinkClick r:id="rId3"/>
              </a:rPr>
              <a:t>https://pythonsweetness.tumblr.com/post/64740079543/how-to-lose-172222-a-second-for-45-minutes/amp</a:t>
            </a:r>
            <a:r>
              <a:rPr lang="sk-SK" sz="1200" dirty="0"/>
              <a:t> 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Spätnoväzobné</a:t>
            </a:r>
            <a:r>
              <a:rPr lang="sk-SK" dirty="0"/>
              <a:t> hárky sú aj tu:</a:t>
            </a:r>
          </a:p>
          <a:p>
            <a:endParaRPr lang="sk-SK" dirty="0"/>
          </a:p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r>
              <a:rPr lang="sk-SK" sz="4800" dirty="0">
                <a:solidFill>
                  <a:srgbClr val="0070C0"/>
                </a:solidFill>
              </a:rPr>
              <a:t>it.ly</a:t>
            </a:r>
            <a:r>
              <a:rPr lang="en-US" sz="4800" dirty="0">
                <a:solidFill>
                  <a:srgbClr val="0070C0"/>
                </a:solidFill>
              </a:rPr>
              <a:t>/</a:t>
            </a:r>
            <a:r>
              <a:rPr lang="en-US" sz="4800" dirty="0" err="1">
                <a:solidFill>
                  <a:srgbClr val="0070C0"/>
                </a:solidFill>
              </a:rPr>
              <a:t>mip-dotaznik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70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34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i="1" dirty="0"/>
              <a:t>Malý </a:t>
            </a:r>
            <a:r>
              <a:rPr lang="sk-SK" i="1" dirty="0" err="1"/>
              <a:t>rant</a:t>
            </a:r>
            <a:r>
              <a:rPr lang="sk-SK" i="1" dirty="0"/>
              <a:t>: na obed keď je plná jedáleň, mnohí sú pri stoloch na notebookoch a obsadzujú miesta tým, ktorí sa chcú najesť.</a:t>
            </a:r>
          </a:p>
          <a:p>
            <a:r>
              <a:rPr lang="sk-SK" dirty="0">
                <a:solidFill>
                  <a:srgbClr val="0070C0"/>
                </a:solidFill>
              </a:rPr>
              <a:t>	Buďte ohľaduplní</a:t>
            </a:r>
          </a:p>
          <a:p>
            <a:r>
              <a:rPr lang="sk-SK" dirty="0">
                <a:solidFill>
                  <a:srgbClr val="0070C0"/>
                </a:solidFill>
              </a:rPr>
              <a:t>	Buďte asertívni</a:t>
            </a:r>
          </a:p>
          <a:p>
            <a:endParaRPr lang="sk-SK" dirty="0"/>
          </a:p>
          <a:p>
            <a:r>
              <a:rPr lang="sk-SK" i="1" dirty="0"/>
              <a:t>Prečo stojí v automate pri bufete horalka 6 €? Keď neveríte môžete sa ísť presvedčiť.</a:t>
            </a:r>
          </a:p>
          <a:p>
            <a:r>
              <a:rPr lang="sk-SK" dirty="0">
                <a:solidFill>
                  <a:srgbClr val="0070C0"/>
                </a:solidFill>
              </a:rPr>
              <a:t>	Nebude tam posunutá cenovka?</a:t>
            </a:r>
          </a:p>
          <a:p>
            <a:r>
              <a:rPr lang="sk-SK" dirty="0">
                <a:solidFill>
                  <a:srgbClr val="0070C0"/>
                </a:solidFill>
              </a:rPr>
              <a:t>	Tak drahú tyčinku by som nečakal ani v Nórsku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2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 </a:t>
            </a:r>
            <a:r>
              <a:rPr lang="en-US" dirty="0" err="1"/>
              <a:t>sp</a:t>
            </a:r>
            <a:r>
              <a:rPr lang="sk-SK" dirty="0" err="1"/>
              <a:t>ätnej</a:t>
            </a:r>
            <a:r>
              <a:rPr lang="sk-SK" dirty="0"/>
              <a:t> väzby 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i="1" dirty="0"/>
              <a:t>Na minulej prednáške ste ukazovali ako zlepšiť kód, aby bol čitateľný (27-33 </a:t>
            </a:r>
            <a:r>
              <a:rPr lang="sk-SK" i="1" dirty="0" err="1"/>
              <a:t>slajdy</a:t>
            </a:r>
            <a:r>
              <a:rPr lang="sk-SK" i="1" dirty="0"/>
              <a:t>) prečo nás neučia tak písať kód hneď?</a:t>
            </a:r>
          </a:p>
          <a:p>
            <a:r>
              <a:rPr lang="sk-SK" i="1" dirty="0"/>
              <a:t>...</a:t>
            </a:r>
          </a:p>
          <a:p>
            <a:r>
              <a:rPr lang="sk-SK" i="1" dirty="0"/>
              <a:t>Nie je niekde chýba v tom, ako nám vysvetľujú materiál?</a:t>
            </a:r>
          </a:p>
          <a:p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4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IIT_basi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IT_basic_template" id="{93ED54B8-88A3-48C5-A344-0538870932A7}" vid="{EDF93AC5-DCAC-47F3-A229-D6AC38CF2E2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76168</TotalTime>
  <Words>1904</Words>
  <Application>Microsoft Office PowerPoint</Application>
  <PresentationFormat>On-screen Show (4:3)</PresentationFormat>
  <Paragraphs>649</Paragraphs>
  <Slides>70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Arial</vt:lpstr>
      <vt:lpstr>Calibri</vt:lpstr>
      <vt:lpstr>FIIT_basic_template</vt:lpstr>
      <vt:lpstr>Prosím, posaďte sa podľa toho, či budete používať na prednáške elektroniku</vt:lpstr>
      <vt:lpstr>Metódy inžinierskej práce     Prednáška 9: Inžinierstvo a výskum</vt:lpstr>
      <vt:lpstr>Zo spätnej väzby </vt:lpstr>
      <vt:lpstr>Zo spätnej väzby </vt:lpstr>
      <vt:lpstr>Upozornenie: Git+Refaktoring má aj termín odovzdania priebežného stavu</vt:lpstr>
      <vt:lpstr>Zo spätnej väzby </vt:lpstr>
      <vt:lpstr>Zo spätnej väzby </vt:lpstr>
      <vt:lpstr>Zo spätnej väzby </vt:lpstr>
      <vt:lpstr>Zo spätnej väzby </vt:lpstr>
      <vt:lpstr>Zo spätnej väzby </vt:lpstr>
      <vt:lpstr>Zo spätnej väzby </vt:lpstr>
      <vt:lpstr>Zhromaždenie akademickej obce FIIT STU</vt:lpstr>
      <vt:lpstr>Zo spätnej väzby </vt:lpstr>
      <vt:lpstr>Appka týždňa</vt:lpstr>
      <vt:lpstr>Dnešná extra prednáška:  Amnestie (November ‘89)</vt:lpstr>
      <vt:lpstr>Čo pre nás (ako inžinierov) znamená výskum?</vt:lpstr>
      <vt:lpstr>Počkať, zadefinovali sme si už inžinierstvo?</vt:lpstr>
      <vt:lpstr>A ešte definícia výskumu:</vt:lpstr>
      <vt:lpstr>Späť k pôvodnej otázke: Čo pre nás (ako inžinierov) znamená výskum?</vt:lpstr>
      <vt:lpstr>Výskum sa líši od inžinierstva</vt:lpstr>
      <vt:lpstr>PowerPoint Presentation</vt:lpstr>
      <vt:lpstr>Rozdeľme ešte pojem výskumu:</vt:lpstr>
      <vt:lpstr>PowerPoint Presentation</vt:lpstr>
      <vt:lpstr>Základný výskum potrebujeme na sceľovanie poznania</vt:lpstr>
      <vt:lpstr>Výskum sa líši od inžinierstva</vt:lpstr>
      <vt:lpstr>Okrem toho...</vt:lpstr>
      <vt:lpstr>Čo ak je to vice-versa:  Môže inžinierovi pomôcť, ak je výskumníkom?</vt:lpstr>
      <vt:lpstr>Príklad výskumu (na FIIT)</vt:lpstr>
      <vt:lpstr>Použiteľnosť softvéru sa vyhodnocuje predovšetkým pomocou experimentov „s ľuďmi“</vt:lpstr>
      <vt:lpstr>Pri experimentoch chceme všeličo merať, napr. kognitívnu záťaž</vt:lpstr>
      <vt:lpstr>Pomôcť môže zariadenie zvané eye-tracker</vt:lpstr>
      <vt:lpstr>Pomocou eye-trackerov vieme merať priemer zrenice ktorý je ovplyvnený aj kognitívnou záťažou</vt:lpstr>
      <vt:lpstr>Svetlo</vt:lpstr>
      <vt:lpstr>Ing. Tomáš Juhaniak  (absolvent FIIT, no najmä výskumník)</vt:lpstr>
      <vt:lpstr>Tomáš sa vytvoril metódu, ktorá vplyv svetla na zmenu priemeru zrenice predpovedá. </vt:lpstr>
      <vt:lpstr>Než to spravil, musel sa porozhliadnuť (preštudoval kvantum literatúry)</vt:lpstr>
      <vt:lpstr>Tomášova metóda sa opiera o predpoklad, že priemer zreničky je lineárne závislý od svetla  </vt:lpstr>
      <vt:lpstr>Druhým predpokladom je, že miesto fixácie prispieva k vnímanej svetelnosti najviac, ostatné smerom k periférii prispievajú podľa gaussovej krivky</vt:lpstr>
      <vt:lpstr>Každý používateľ je iný, preto treba parametre modelu na každého natrénovať</vt:lpstr>
      <vt:lpstr>Každý používateľ je iný, preto treba parametre modelu na každého natrénovať</vt:lpstr>
      <vt:lpstr>Každý používateľ je iný, preto treba parametre modelu na každého natrénovať</vt:lpstr>
      <vt:lpstr>Každý používateľ je iný, preto treba parametre modelu na každého natrénovať</vt:lpstr>
      <vt:lpstr>Potom však používateľovi môžeme ukázať akýkoľvek stimul a jeho svetelný vplyv predpovieme</vt:lpstr>
      <vt:lpstr>Super, už o tom len napísať článok ...</vt:lpstr>
      <vt:lpstr>Potrebný je samozrejme dôkaz, v našej branži takmer vždy experimentálny</vt:lpstr>
      <vt:lpstr>PowerPoint Presentation</vt:lpstr>
      <vt:lpstr>Prečo by ste si mali ako budúci inžinieri vyskúšať aj výskum?</vt:lpstr>
      <vt:lpstr>Najskôr osobne: Pre mňa je výskum životný štýl</vt:lpstr>
      <vt:lpstr>Prínos #1: Výskum prináša neortodoxné inžinierske výzvy, ktorých riešenie vás rozvíja</vt:lpstr>
      <vt:lpstr>Prínos #2: Precvičíte si aj soft-skills</vt:lpstr>
      <vt:lpstr>Prínos #3: Získate väčší rozhľad, najmä skrz...</vt:lpstr>
      <vt:lpstr>Nástroj Mendeley – prehľadná správa výskumných článkov</vt:lpstr>
      <vt:lpstr>Prínos #4: Viac myslenia out-of-the-box</vt:lpstr>
      <vt:lpstr>Prínos #5: Menší strach z neistoty</vt:lpstr>
      <vt:lpstr>Prínos #6: Budete dôslednejší, kritickejší</vt:lpstr>
      <vt:lpstr>Ako sa do výskumu zapojiť?</vt:lpstr>
      <vt:lpstr>Čo sú výskumné skupiny?</vt:lpstr>
      <vt:lpstr>FIIT: oblasti výskumu, kľúčoví ľudia a skupiny</vt:lpstr>
      <vt:lpstr>doc. Valentino Vranić</vt:lpstr>
      <vt:lpstr>prof. Mária Bieliková</vt:lpstr>
      <vt:lpstr>prof. Pavol Návrat</vt:lpstr>
      <vt:lpstr>doc. Viera Rozinajová</vt:lpstr>
      <vt:lpstr>doc. Daniela Chudá</vt:lpstr>
      <vt:lpstr>doc. Vanda Benešová</vt:lpstr>
      <vt:lpstr>doc. Ladislav Hudec</vt:lpstr>
      <vt:lpstr>prof. Ivan Kotuliak</vt:lpstr>
      <vt:lpstr>doc. Tibor Krajčovič</vt:lpstr>
      <vt:lpstr>Ako prebieha doktorandské štúdium? Typický deň doktoranda?</vt:lpstr>
      <vt:lpstr>Na premýšľanie:  v čom sa slovenské univerzity líšia od svetových?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Jakub Šimko</dc:creator>
  <cp:lastModifiedBy>Jakub Šimko</cp:lastModifiedBy>
  <cp:revision>1063</cp:revision>
  <dcterms:created xsi:type="dcterms:W3CDTF">2014-09-15T13:35:51Z</dcterms:created>
  <dcterms:modified xsi:type="dcterms:W3CDTF">2019-11-21T10:03:52Z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