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4095" r:id="rId3"/>
  </p:sldMasterIdLst>
  <p:notesMasterIdLst>
    <p:notesMasterId r:id="rId57"/>
  </p:notesMasterIdLst>
  <p:sldIdLst>
    <p:sldId id="256" r:id="rId4"/>
    <p:sldId id="543" r:id="rId5"/>
    <p:sldId id="471" r:id="rId6"/>
    <p:sldId id="473" r:id="rId7"/>
    <p:sldId id="510" r:id="rId8"/>
    <p:sldId id="511" r:id="rId9"/>
    <p:sldId id="512" r:id="rId10"/>
    <p:sldId id="513" r:id="rId11"/>
    <p:sldId id="514" r:id="rId12"/>
    <p:sldId id="515" r:id="rId13"/>
    <p:sldId id="518" r:id="rId14"/>
    <p:sldId id="519" r:id="rId15"/>
    <p:sldId id="520" r:id="rId16"/>
    <p:sldId id="521" r:id="rId17"/>
    <p:sldId id="517" r:id="rId18"/>
    <p:sldId id="516" r:id="rId19"/>
    <p:sldId id="538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79" r:id="rId28"/>
    <p:sldId id="532" r:id="rId29"/>
    <p:sldId id="487" r:id="rId30"/>
    <p:sldId id="488" r:id="rId31"/>
    <p:sldId id="522" r:id="rId32"/>
    <p:sldId id="489" r:id="rId33"/>
    <p:sldId id="523" r:id="rId34"/>
    <p:sldId id="524" r:id="rId35"/>
    <p:sldId id="540" r:id="rId36"/>
    <p:sldId id="541" r:id="rId37"/>
    <p:sldId id="542" r:id="rId38"/>
    <p:sldId id="347" r:id="rId39"/>
    <p:sldId id="348" r:id="rId40"/>
    <p:sldId id="349" r:id="rId41"/>
    <p:sldId id="458" r:id="rId42"/>
    <p:sldId id="457" r:id="rId43"/>
    <p:sldId id="350" r:id="rId44"/>
    <p:sldId id="351" r:id="rId45"/>
    <p:sldId id="453" r:id="rId46"/>
    <p:sldId id="503" r:id="rId47"/>
    <p:sldId id="459" r:id="rId48"/>
    <p:sldId id="461" r:id="rId49"/>
    <p:sldId id="533" r:id="rId50"/>
    <p:sldId id="534" r:id="rId51"/>
    <p:sldId id="535" r:id="rId52"/>
    <p:sldId id="530" r:id="rId53"/>
    <p:sldId id="531" r:id="rId54"/>
    <p:sldId id="539" r:id="rId55"/>
    <p:sldId id="529" r:id="rId56"/>
  </p:sldIdLst>
  <p:sldSz cx="10150475" cy="7589838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4025" indent="1588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1225" indent="1588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68425" indent="1588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5625" indent="1588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0884" autoAdjust="0"/>
  </p:normalViewPr>
  <p:slideViewPr>
    <p:cSldViewPr>
      <p:cViewPr varScale="1">
        <p:scale>
          <a:sx n="53" d="100"/>
          <a:sy n="53" d="100"/>
        </p:scale>
        <p:origin x="1852" y="40"/>
      </p:cViewPr>
      <p:guideLst>
        <p:guide orient="horz" pos="2391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A8CE1-8F73-4B6C-A67B-4E41D0A2BB98}" type="datetimeFigureOut">
              <a:rPr lang="sk-SK" smtClean="0"/>
              <a:t>2. 4. 2020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2563E-CEC8-463A-89DF-561197A8B0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058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2563E-CEC8-463A-89DF-561197A8B099}" type="slidenum">
              <a:rPr lang="sk-SK" smtClean="0"/>
              <a:t>47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659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2563E-CEC8-463A-89DF-561197A8B099}" type="slidenum">
              <a:rPr lang="sk-SK" smtClean="0"/>
              <a:t>48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910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1CD07B84-C660-4FE9-A88A-84B9E935A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49447-33F4-41A0-8E51-992EE01B9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081C8-2C94-4EA3-BC8F-A50E1B2D7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113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5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48C82762-63F5-4C48-B79D-2DBE04EEC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784A6-416E-4F28-AE72-74FCDAD49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2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768" indent="0">
              <a:buNone/>
              <a:defRPr sz="2000"/>
            </a:lvl2pPr>
            <a:lvl3pPr marL="1013531" indent="0">
              <a:buNone/>
              <a:defRPr sz="1800"/>
            </a:lvl3pPr>
            <a:lvl4pPr marL="1520296" indent="0">
              <a:buNone/>
              <a:defRPr sz="1600"/>
            </a:lvl4pPr>
            <a:lvl5pPr marL="2027061" indent="0">
              <a:buNone/>
              <a:defRPr sz="1600"/>
            </a:lvl5pPr>
            <a:lvl6pPr marL="2533826" indent="0">
              <a:buNone/>
              <a:defRPr sz="1600"/>
            </a:lvl6pPr>
            <a:lvl7pPr marL="3040592" indent="0">
              <a:buNone/>
              <a:defRPr sz="1600"/>
            </a:lvl7pPr>
            <a:lvl8pPr marL="3547356" indent="0">
              <a:buNone/>
              <a:defRPr sz="1600"/>
            </a:lvl8pPr>
            <a:lvl9pPr marL="405411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3B779-2033-48EA-85EA-36CF9C3A3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D534A-F178-4F10-9F12-0A5698FAA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68" indent="0">
              <a:buNone/>
              <a:defRPr sz="2200" b="1"/>
            </a:lvl2pPr>
            <a:lvl3pPr marL="1013531" indent="0">
              <a:buNone/>
              <a:defRPr sz="2000" b="1"/>
            </a:lvl3pPr>
            <a:lvl4pPr marL="1520296" indent="0">
              <a:buNone/>
              <a:defRPr sz="1800" b="1"/>
            </a:lvl4pPr>
            <a:lvl5pPr marL="2027061" indent="0">
              <a:buNone/>
              <a:defRPr sz="1800" b="1"/>
            </a:lvl5pPr>
            <a:lvl6pPr marL="2533826" indent="0">
              <a:buNone/>
              <a:defRPr sz="1800" b="1"/>
            </a:lvl6pPr>
            <a:lvl7pPr marL="3040592" indent="0">
              <a:buNone/>
              <a:defRPr sz="1800" b="1"/>
            </a:lvl7pPr>
            <a:lvl8pPr marL="3547356" indent="0">
              <a:buNone/>
              <a:defRPr sz="1800" b="1"/>
            </a:lvl8pPr>
            <a:lvl9pPr marL="405411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5" y="1698934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68" indent="0">
              <a:buNone/>
              <a:defRPr sz="2200" b="1"/>
            </a:lvl2pPr>
            <a:lvl3pPr marL="1013531" indent="0">
              <a:buNone/>
              <a:defRPr sz="2000" b="1"/>
            </a:lvl3pPr>
            <a:lvl4pPr marL="1520296" indent="0">
              <a:buNone/>
              <a:defRPr sz="1800" b="1"/>
            </a:lvl4pPr>
            <a:lvl5pPr marL="2027061" indent="0">
              <a:buNone/>
              <a:defRPr sz="1800" b="1"/>
            </a:lvl5pPr>
            <a:lvl6pPr marL="2533826" indent="0">
              <a:buNone/>
              <a:defRPr sz="1800" b="1"/>
            </a:lvl6pPr>
            <a:lvl7pPr marL="3040592" indent="0">
              <a:buNone/>
              <a:defRPr sz="1800" b="1"/>
            </a:lvl7pPr>
            <a:lvl8pPr marL="3547356" indent="0">
              <a:buNone/>
              <a:defRPr sz="1800" b="1"/>
            </a:lvl8pPr>
            <a:lvl9pPr marL="405411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5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70A7-11E5-4FDA-9E03-C2CEF949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67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6E0B5-B37A-4EA5-BF05-5CAB3D95E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47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7F7D0-D425-4D6A-B0F1-9F92792C4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8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9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768" indent="0">
              <a:buNone/>
              <a:defRPr sz="1300"/>
            </a:lvl2pPr>
            <a:lvl3pPr marL="1013531" indent="0">
              <a:buNone/>
              <a:defRPr sz="1100"/>
            </a:lvl3pPr>
            <a:lvl4pPr marL="1520296" indent="0">
              <a:buNone/>
              <a:defRPr sz="1000"/>
            </a:lvl4pPr>
            <a:lvl5pPr marL="2027061" indent="0">
              <a:buNone/>
              <a:defRPr sz="1000"/>
            </a:lvl5pPr>
            <a:lvl6pPr marL="2533826" indent="0">
              <a:buNone/>
              <a:defRPr sz="1000"/>
            </a:lvl6pPr>
            <a:lvl7pPr marL="3040592" indent="0">
              <a:buNone/>
              <a:defRPr sz="1000"/>
            </a:lvl7pPr>
            <a:lvl8pPr marL="3547356" indent="0">
              <a:buNone/>
              <a:defRPr sz="1000"/>
            </a:lvl8pPr>
            <a:lvl9pPr marL="405411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21B4C-5851-42B8-A7B6-44484DF3F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15F05-6518-4BAE-9C47-1C00AB92F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768" indent="0">
              <a:buNone/>
              <a:defRPr sz="3100"/>
            </a:lvl2pPr>
            <a:lvl3pPr marL="1013531" indent="0">
              <a:buNone/>
              <a:defRPr sz="2700"/>
            </a:lvl3pPr>
            <a:lvl4pPr marL="1520296" indent="0">
              <a:buNone/>
              <a:defRPr sz="2200"/>
            </a:lvl4pPr>
            <a:lvl5pPr marL="2027061" indent="0">
              <a:buNone/>
              <a:defRPr sz="2200"/>
            </a:lvl5pPr>
            <a:lvl6pPr marL="2533826" indent="0">
              <a:buNone/>
              <a:defRPr sz="2200"/>
            </a:lvl6pPr>
            <a:lvl7pPr marL="3040592" indent="0">
              <a:buNone/>
              <a:defRPr sz="2200"/>
            </a:lvl7pPr>
            <a:lvl8pPr marL="3547356" indent="0">
              <a:buNone/>
              <a:defRPr sz="2200"/>
            </a:lvl8pPr>
            <a:lvl9pPr marL="4054119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768" indent="0">
              <a:buNone/>
              <a:defRPr sz="1300"/>
            </a:lvl2pPr>
            <a:lvl3pPr marL="1013531" indent="0">
              <a:buNone/>
              <a:defRPr sz="1100"/>
            </a:lvl3pPr>
            <a:lvl4pPr marL="1520296" indent="0">
              <a:buNone/>
              <a:defRPr sz="1000"/>
            </a:lvl4pPr>
            <a:lvl5pPr marL="2027061" indent="0">
              <a:buNone/>
              <a:defRPr sz="1000"/>
            </a:lvl5pPr>
            <a:lvl6pPr marL="2533826" indent="0">
              <a:buNone/>
              <a:defRPr sz="1000"/>
            </a:lvl6pPr>
            <a:lvl7pPr marL="3040592" indent="0">
              <a:buNone/>
              <a:defRPr sz="1000"/>
            </a:lvl7pPr>
            <a:lvl8pPr marL="3547356" indent="0">
              <a:buNone/>
              <a:defRPr sz="1000"/>
            </a:lvl8pPr>
            <a:lvl9pPr marL="405411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DE8B-1BBD-49A3-9D56-C8BFDF68D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2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E6F42-356B-4F2B-8076-71E1E4228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6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6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4DEA5-DC56-4DE4-8DF4-9B3C8E031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71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76CD6DEE-6E28-4F8C-A528-8F0514153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6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33100-C299-45DB-B3A3-5F7D14A5C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4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11784-FF40-4B30-8517-7A0308065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6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35053-FA02-4C89-9BD4-A09ED2FE8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7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1C742-C42A-41B1-BCE2-764CA233C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0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5F064-C80A-4A85-BAC7-1D4095EB4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49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D95E1-C922-484F-89CE-9033F9748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2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2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0" indent="0">
              <a:buNone/>
              <a:defRPr sz="1800"/>
            </a:lvl2pPr>
            <a:lvl3pPr marL="914242" indent="0">
              <a:buNone/>
              <a:defRPr sz="1600"/>
            </a:lvl3pPr>
            <a:lvl4pPr marL="1371365" indent="0">
              <a:buNone/>
              <a:defRPr sz="1400"/>
            </a:lvl4pPr>
            <a:lvl5pPr marL="1828487" indent="0">
              <a:buNone/>
              <a:defRPr sz="1400"/>
            </a:lvl5pPr>
            <a:lvl6pPr marL="2285609" indent="0">
              <a:buNone/>
              <a:defRPr sz="1400"/>
            </a:lvl6pPr>
            <a:lvl7pPr marL="2742730" indent="0">
              <a:buNone/>
              <a:defRPr sz="1400"/>
            </a:lvl7pPr>
            <a:lvl8pPr marL="3199852" indent="0">
              <a:buNone/>
              <a:defRPr sz="1400"/>
            </a:lvl8pPr>
            <a:lvl9pPr marL="36569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14E5A-126B-4E30-81AC-CDDEB552F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1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DE8AA-A9F9-49FF-84EF-35DE72B96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03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5FBF0-1285-4DA0-8AAA-4C33C6A69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9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41CFD-EC80-4B4A-B319-F8FB63E2A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9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B6F35-4536-41A5-AF9E-360C3E06A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D29A-DBD6-4E00-BCEB-DDDD57D33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4" y="1698629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2" indent="0">
              <a:buNone/>
              <a:defRPr sz="1800" b="1"/>
            </a:lvl3pPr>
            <a:lvl4pPr marL="1371365" indent="0">
              <a:buNone/>
              <a:defRPr sz="1600" b="1"/>
            </a:lvl4pPr>
            <a:lvl5pPr marL="1828487" indent="0">
              <a:buNone/>
              <a:defRPr sz="1600" b="1"/>
            </a:lvl5pPr>
            <a:lvl6pPr marL="2285609" indent="0">
              <a:buNone/>
              <a:defRPr sz="1600" b="1"/>
            </a:lvl6pPr>
            <a:lvl7pPr marL="2742730" indent="0">
              <a:buNone/>
              <a:defRPr sz="1600" b="1"/>
            </a:lvl7pPr>
            <a:lvl8pPr marL="3199852" indent="0">
              <a:buNone/>
              <a:defRPr sz="1600" b="1"/>
            </a:lvl8pPr>
            <a:lvl9pPr marL="36569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4" y="2406654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9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2" indent="0">
              <a:buNone/>
              <a:defRPr sz="1800" b="1"/>
            </a:lvl3pPr>
            <a:lvl4pPr marL="1371365" indent="0">
              <a:buNone/>
              <a:defRPr sz="1600" b="1"/>
            </a:lvl4pPr>
            <a:lvl5pPr marL="1828487" indent="0">
              <a:buNone/>
              <a:defRPr sz="1600" b="1"/>
            </a:lvl5pPr>
            <a:lvl6pPr marL="2285609" indent="0">
              <a:buNone/>
              <a:defRPr sz="1600" b="1"/>
            </a:lvl6pPr>
            <a:lvl7pPr marL="2742730" indent="0">
              <a:buNone/>
              <a:defRPr sz="1600" b="1"/>
            </a:lvl7pPr>
            <a:lvl8pPr marL="3199852" indent="0">
              <a:buNone/>
              <a:defRPr sz="1600" b="1"/>
            </a:lvl8pPr>
            <a:lvl9pPr marL="36569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4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DF294-C6FC-4544-A3CE-3C41EB6B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83FD9-0B08-452D-A028-906A60590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554F9-0F2B-4629-B6D4-6A2C1A696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5" y="301630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8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5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2" indent="0">
              <a:buNone/>
              <a:defRPr sz="1000"/>
            </a:lvl3pPr>
            <a:lvl4pPr marL="1371365" indent="0">
              <a:buNone/>
              <a:defRPr sz="900"/>
            </a:lvl4pPr>
            <a:lvl5pPr marL="1828487" indent="0">
              <a:buNone/>
              <a:defRPr sz="900"/>
            </a:lvl5pPr>
            <a:lvl6pPr marL="2285609" indent="0">
              <a:buNone/>
              <a:defRPr sz="900"/>
            </a:lvl6pPr>
            <a:lvl7pPr marL="2742730" indent="0">
              <a:buNone/>
              <a:defRPr sz="900"/>
            </a:lvl7pPr>
            <a:lvl8pPr marL="3199852" indent="0">
              <a:buNone/>
              <a:defRPr sz="900"/>
            </a:lvl8pPr>
            <a:lvl9pPr marL="36569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08068-1156-4B93-9BA3-B18ACE9DD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8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42" indent="0">
              <a:buNone/>
              <a:defRPr sz="2400"/>
            </a:lvl3pPr>
            <a:lvl4pPr marL="1371365" indent="0">
              <a:buNone/>
              <a:defRPr sz="2000"/>
            </a:lvl4pPr>
            <a:lvl5pPr marL="1828487" indent="0">
              <a:buNone/>
              <a:defRPr sz="2000"/>
            </a:lvl5pPr>
            <a:lvl6pPr marL="2285609" indent="0">
              <a:buNone/>
              <a:defRPr sz="2000"/>
            </a:lvl6pPr>
            <a:lvl7pPr marL="2742730" indent="0">
              <a:buNone/>
              <a:defRPr sz="2000"/>
            </a:lvl7pPr>
            <a:lvl8pPr marL="3199852" indent="0">
              <a:buNone/>
              <a:defRPr sz="2000"/>
            </a:lvl8pPr>
            <a:lvl9pPr marL="3656974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2" indent="0">
              <a:buNone/>
              <a:defRPr sz="1000"/>
            </a:lvl3pPr>
            <a:lvl4pPr marL="1371365" indent="0">
              <a:buNone/>
              <a:defRPr sz="900"/>
            </a:lvl4pPr>
            <a:lvl5pPr marL="1828487" indent="0">
              <a:buNone/>
              <a:defRPr sz="900"/>
            </a:lvl5pPr>
            <a:lvl6pPr marL="2285609" indent="0">
              <a:buNone/>
              <a:defRPr sz="900"/>
            </a:lvl6pPr>
            <a:lvl7pPr marL="2742730" indent="0">
              <a:buNone/>
              <a:defRPr sz="900"/>
            </a:lvl7pPr>
            <a:lvl8pPr marL="3199852" indent="0">
              <a:buNone/>
              <a:defRPr sz="900"/>
            </a:lvl8pPr>
            <a:lvl9pPr marL="36569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CA1B4-0136-48AB-9EC4-72FA1054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4" tIns="50676" rIns="101354" bIns="506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4" tIns="50676" rIns="101354" bIns="506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4" tIns="50676" rIns="101354" bIns="50676" numCol="1" anchor="t" anchorCtr="0" compatLnSpc="1">
            <a:prstTxWarp prst="textNoShape">
              <a:avLst/>
            </a:prstTxWarp>
          </a:bodyPr>
          <a:lstStyle>
            <a:lvl1pPr algn="l" defTabSz="101424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4" tIns="50676" rIns="101354" bIns="50676" numCol="1" anchor="t" anchorCtr="0" compatLnSpc="1">
            <a:prstTxWarp prst="textNoShape">
              <a:avLst/>
            </a:prstTxWarp>
          </a:bodyPr>
          <a:lstStyle>
            <a:lvl1pPr defTabSz="101424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54" tIns="50676" rIns="101354" bIns="50676" numCol="1" anchor="t" anchorCtr="0" compatLnSpc="1">
            <a:prstTxWarp prst="textNoShape">
              <a:avLst/>
            </a:prstTxWarp>
          </a:bodyPr>
          <a:lstStyle>
            <a:lvl1pPr algn="r" defTabSz="1014240">
              <a:defRPr sz="1400"/>
            </a:lvl1pPr>
          </a:lstStyle>
          <a:p>
            <a:pPr>
              <a:defRPr/>
            </a:pPr>
            <a:fld id="{FC5C89C4-D1C4-4927-A3E4-296A0CE4B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defTabSz="101123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123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123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123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123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120" algn="l" defTabSz="101424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242" algn="l" defTabSz="101424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365" algn="l" defTabSz="101424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487" algn="l" defTabSz="101424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6238" indent="-376238" algn="l" defTabSz="1011238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314325" algn="l" defTabSz="1011238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3650" indent="-249238" algn="l" defTabSz="1011238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0063" indent="-249238" algn="l" defTabSz="1011238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78063" indent="-250825" algn="l" defTabSz="101123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7969" indent="-253956" algn="l" defTabSz="101424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091" indent="-253956" algn="l" defTabSz="101424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213" indent="-253956" algn="l" defTabSz="101424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09335" indent="-253956" algn="l" defTabSz="101424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2" algn="l" defTabSz="9142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5" algn="l" defTabSz="9142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7" algn="l" defTabSz="9142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9" algn="l" defTabSz="9142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0" algn="l" defTabSz="9142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2" algn="l" defTabSz="9142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74" algn="l" defTabSz="9142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901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BE678B-0CFE-462E-8714-7DB96D93F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76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531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29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061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27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3650" indent="-2492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0063" indent="-2492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6475" indent="-24923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208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3973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0739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7504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68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531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29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061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82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592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35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119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D0B732AC-E286-4959-9B99-7229E1B0D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/>
          <a:p>
            <a:r>
              <a:rPr lang="sk-SK" altLang="sk-SK" dirty="0" smtClean="0"/>
              <a:t>Štruktúry, </a:t>
            </a:r>
            <a:r>
              <a:rPr lang="sk-SK" altLang="sk-SK" dirty="0" err="1" smtClean="0"/>
              <a:t>uniony</a:t>
            </a:r>
            <a:r>
              <a:rPr lang="sk-SK" altLang="sk-SK" dirty="0" smtClean="0"/>
              <a:t>, vymenované typy a úvod do spájaných zoznamov</a:t>
            </a: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7350" y="5548313"/>
            <a:ext cx="83454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0" indent="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sk-SK" altLang="sk-SK" dirty="0"/>
              <a:t>Základy p</a:t>
            </a:r>
            <a:r>
              <a:rPr lang="en-US" altLang="sk-SK" dirty="0" err="1"/>
              <a:t>rocedur</a:t>
            </a:r>
            <a:r>
              <a:rPr lang="sk-SK" altLang="sk-SK" dirty="0"/>
              <a:t>álneho programovania </a:t>
            </a:r>
            <a:r>
              <a:rPr lang="sk-SK" altLang="sk-SK" dirty="0" smtClean="0"/>
              <a:t>2</a:t>
            </a:r>
          </a:p>
          <a:p>
            <a:pPr>
              <a:defRPr/>
            </a:pPr>
            <a:r>
              <a:rPr lang="sk-SK" altLang="sk-SK" kern="0" dirty="0"/>
              <a:t>6</a:t>
            </a:r>
            <a:r>
              <a:rPr lang="sk-SK" altLang="sk-SK" kern="0" smtClean="0"/>
              <a:t>. </a:t>
            </a:r>
            <a:r>
              <a:rPr lang="sk-SK" altLang="sk-SK" kern="0" dirty="0" smtClean="0"/>
              <a:t>prednáška, 2019/20</a:t>
            </a:r>
          </a:p>
          <a:p>
            <a:pPr>
              <a:defRPr/>
            </a:pPr>
            <a:r>
              <a:rPr lang="sk-SK" altLang="sk-SK" dirty="0"/>
              <a:t>Gabriela Grmanová</a:t>
            </a:r>
            <a:endParaRPr lang="en-US" altLang="sk-SK" dirty="0"/>
          </a:p>
          <a:p>
            <a:pPr>
              <a:defRPr/>
            </a:pPr>
            <a:endParaRPr lang="en-US" altLang="sk-SK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1813719"/>
            <a:ext cx="10150475" cy="293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zmaz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[NNAZOV];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i, nevymazane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nevymazane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vymazavni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index, </a:t>
            </a:r>
            <a:endParaRPr lang="sk-SK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kam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treba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presuvat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nevymazane </a:t>
            </a:r>
            <a:r>
              <a:rPr lang="sk-SK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zaznamy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"Zadajte </a:t>
            </a:r>
            <a:r>
              <a:rPr lang="sk-SK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knihy na zmazanie: 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'\n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98437" y="137319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Zmazanie knihy 1/3</a:t>
            </a:r>
            <a:endParaRPr lang="sk-SK" sz="2800" b="1" dirty="0"/>
          </a:p>
        </p:txBody>
      </p:sp>
      <p:sp>
        <p:nvSpPr>
          <p:cNvPr id="2" name="Obdĺžnik 1"/>
          <p:cNvSpPr/>
          <p:nvPr/>
        </p:nvSpPr>
        <p:spPr bwMode="auto">
          <a:xfrm>
            <a:off x="655637" y="6407805"/>
            <a:ext cx="81534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bdĺžnik 8"/>
          <p:cNvSpPr/>
          <p:nvPr/>
        </p:nvSpPr>
        <p:spPr bwMode="auto">
          <a:xfrm>
            <a:off x="17986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bdĺžnik 10"/>
          <p:cNvSpPr/>
          <p:nvPr/>
        </p:nvSpPr>
        <p:spPr bwMode="auto">
          <a:xfrm>
            <a:off x="24082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bdĺžnik 11"/>
          <p:cNvSpPr/>
          <p:nvPr/>
        </p:nvSpPr>
        <p:spPr bwMode="auto">
          <a:xfrm>
            <a:off x="30178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bdĺžnik 12"/>
          <p:cNvSpPr/>
          <p:nvPr/>
        </p:nvSpPr>
        <p:spPr bwMode="auto">
          <a:xfrm>
            <a:off x="36274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bdĺžnik 13"/>
          <p:cNvSpPr/>
          <p:nvPr/>
        </p:nvSpPr>
        <p:spPr bwMode="auto">
          <a:xfrm>
            <a:off x="4237037" y="642516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bdĺžnik 14"/>
          <p:cNvSpPr/>
          <p:nvPr/>
        </p:nvSpPr>
        <p:spPr bwMode="auto">
          <a:xfrm>
            <a:off x="4846637" y="642295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bdĺžnik 15"/>
          <p:cNvSpPr/>
          <p:nvPr/>
        </p:nvSpPr>
        <p:spPr bwMode="auto">
          <a:xfrm>
            <a:off x="5456237" y="642516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bdĺžnik 16"/>
          <p:cNvSpPr/>
          <p:nvPr/>
        </p:nvSpPr>
        <p:spPr bwMode="auto">
          <a:xfrm>
            <a:off x="6065837" y="642295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Rovná spojnica 17"/>
          <p:cNvCxnSpPr/>
          <p:nvPr/>
        </p:nvCxnSpPr>
        <p:spPr bwMode="auto">
          <a:xfrm>
            <a:off x="3132137" y="6520416"/>
            <a:ext cx="41910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Rovná spojnica 21"/>
          <p:cNvCxnSpPr/>
          <p:nvPr/>
        </p:nvCxnSpPr>
        <p:spPr bwMode="auto">
          <a:xfrm flipV="1">
            <a:off x="3094037" y="6520416"/>
            <a:ext cx="457200" cy="5059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Rovná spojnica 24"/>
          <p:cNvCxnSpPr/>
          <p:nvPr/>
        </p:nvCxnSpPr>
        <p:spPr bwMode="auto">
          <a:xfrm>
            <a:off x="4351337" y="6520416"/>
            <a:ext cx="41910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Rovná spojnica 25"/>
          <p:cNvCxnSpPr/>
          <p:nvPr/>
        </p:nvCxnSpPr>
        <p:spPr bwMode="auto">
          <a:xfrm flipV="1">
            <a:off x="4313237" y="6520416"/>
            <a:ext cx="457200" cy="5059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Rovná spojnica 26"/>
          <p:cNvCxnSpPr/>
          <p:nvPr/>
        </p:nvCxnSpPr>
        <p:spPr bwMode="auto">
          <a:xfrm>
            <a:off x="1874837" y="65487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Rovná spojnica 28"/>
          <p:cNvCxnSpPr/>
          <p:nvPr/>
        </p:nvCxnSpPr>
        <p:spPr bwMode="auto">
          <a:xfrm>
            <a:off x="1874837" y="670114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ovná spojnica 29"/>
          <p:cNvCxnSpPr/>
          <p:nvPr/>
        </p:nvCxnSpPr>
        <p:spPr bwMode="auto">
          <a:xfrm>
            <a:off x="1874837" y="68535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Rovná spojnica 30"/>
          <p:cNvCxnSpPr/>
          <p:nvPr/>
        </p:nvCxnSpPr>
        <p:spPr bwMode="auto">
          <a:xfrm>
            <a:off x="1874837" y="700594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Rovná spojnica 36"/>
          <p:cNvCxnSpPr/>
          <p:nvPr/>
        </p:nvCxnSpPr>
        <p:spPr bwMode="auto">
          <a:xfrm>
            <a:off x="4939257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Rovná spojnica 37"/>
          <p:cNvCxnSpPr/>
          <p:nvPr/>
        </p:nvCxnSpPr>
        <p:spPr bwMode="auto">
          <a:xfrm>
            <a:off x="4928624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Rovná spojnica 38"/>
          <p:cNvCxnSpPr/>
          <p:nvPr/>
        </p:nvCxnSpPr>
        <p:spPr bwMode="auto">
          <a:xfrm>
            <a:off x="4928624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Rovná spojnica 39"/>
          <p:cNvCxnSpPr/>
          <p:nvPr/>
        </p:nvCxnSpPr>
        <p:spPr bwMode="auto">
          <a:xfrm>
            <a:off x="4928624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Rovná spojnica 40"/>
          <p:cNvCxnSpPr/>
          <p:nvPr/>
        </p:nvCxnSpPr>
        <p:spPr bwMode="auto">
          <a:xfrm>
            <a:off x="2495070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Rovná spojnica 41"/>
          <p:cNvCxnSpPr/>
          <p:nvPr/>
        </p:nvCxnSpPr>
        <p:spPr bwMode="auto">
          <a:xfrm>
            <a:off x="2484437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Rovná spojnica 42"/>
          <p:cNvCxnSpPr/>
          <p:nvPr/>
        </p:nvCxnSpPr>
        <p:spPr bwMode="auto">
          <a:xfrm>
            <a:off x="2484437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Rovná spojnica 43"/>
          <p:cNvCxnSpPr/>
          <p:nvPr/>
        </p:nvCxnSpPr>
        <p:spPr bwMode="auto">
          <a:xfrm>
            <a:off x="2484437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Rovná spojnica 44"/>
          <p:cNvCxnSpPr/>
          <p:nvPr/>
        </p:nvCxnSpPr>
        <p:spPr bwMode="auto">
          <a:xfrm>
            <a:off x="3721396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Rovná spojnica 45"/>
          <p:cNvCxnSpPr/>
          <p:nvPr/>
        </p:nvCxnSpPr>
        <p:spPr bwMode="auto">
          <a:xfrm>
            <a:off x="3710763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Rovná spojnica 46"/>
          <p:cNvCxnSpPr/>
          <p:nvPr/>
        </p:nvCxnSpPr>
        <p:spPr bwMode="auto">
          <a:xfrm>
            <a:off x="3710763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Rovná spojnica 47"/>
          <p:cNvCxnSpPr/>
          <p:nvPr/>
        </p:nvCxnSpPr>
        <p:spPr bwMode="auto">
          <a:xfrm>
            <a:off x="3710763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Rovná spojnica 48"/>
          <p:cNvCxnSpPr/>
          <p:nvPr/>
        </p:nvCxnSpPr>
        <p:spPr bwMode="auto">
          <a:xfrm>
            <a:off x="5543070" y="656548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Rovná spojnica 49"/>
          <p:cNvCxnSpPr/>
          <p:nvPr/>
        </p:nvCxnSpPr>
        <p:spPr bwMode="auto">
          <a:xfrm>
            <a:off x="5532437" y="671788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Rovná spojnica 50"/>
          <p:cNvCxnSpPr/>
          <p:nvPr/>
        </p:nvCxnSpPr>
        <p:spPr bwMode="auto">
          <a:xfrm>
            <a:off x="5532437" y="687028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Rovná spojnica 51"/>
          <p:cNvCxnSpPr/>
          <p:nvPr/>
        </p:nvCxnSpPr>
        <p:spPr bwMode="auto">
          <a:xfrm>
            <a:off x="5532437" y="7022689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BlokTextu 35"/>
          <p:cNvSpPr txBox="1"/>
          <p:nvPr/>
        </p:nvSpPr>
        <p:spPr>
          <a:xfrm>
            <a:off x="7056437" y="5530145"/>
            <a:ext cx="18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7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 err="1" smtClean="0">
                <a:latin typeface="Consolas" panose="020B0609020204030204" pitchFamily="49" charset="0"/>
              </a:rPr>
              <a:t>velkost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</a:rPr>
              <a:t> 9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59" name="BlokTextu 58"/>
          <p:cNvSpPr txBox="1"/>
          <p:nvPr/>
        </p:nvSpPr>
        <p:spPr>
          <a:xfrm>
            <a:off x="2285377" y="5569734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0" name="BlokTextu 59"/>
          <p:cNvSpPr txBox="1"/>
          <p:nvPr/>
        </p:nvSpPr>
        <p:spPr>
          <a:xfrm>
            <a:off x="849350" y="7168024"/>
            <a:ext cx="823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sk-SK" dirty="0" err="1" smtClean="0">
                <a:latin typeface="Consolas" panose="020B0609020204030204" pitchFamily="49" charset="0"/>
              </a:rPr>
              <a:t>ndex</a:t>
            </a:r>
            <a:r>
              <a:rPr lang="sk-SK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 0   1   2    3    4   5   6   7   8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1" name="Obdĺžnik 60"/>
          <p:cNvSpPr/>
          <p:nvPr/>
        </p:nvSpPr>
        <p:spPr bwMode="auto">
          <a:xfrm>
            <a:off x="6675437" y="6425508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BlokTextu 61"/>
          <p:cNvSpPr txBox="1"/>
          <p:nvPr/>
        </p:nvSpPr>
        <p:spPr>
          <a:xfrm>
            <a:off x="2626167" y="5569605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3" name="BlokTextu 62"/>
          <p:cNvSpPr txBox="1"/>
          <p:nvPr/>
        </p:nvSpPr>
        <p:spPr>
          <a:xfrm>
            <a:off x="2956103" y="5569476"/>
            <a:ext cx="36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2043250" y="6805885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2655744" y="6813176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B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8" name="BlokTextu 67"/>
          <p:cNvSpPr txBox="1"/>
          <p:nvPr/>
        </p:nvSpPr>
        <p:spPr>
          <a:xfrm>
            <a:off x="3189144" y="6811020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C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9" name="BlokTextu 68"/>
          <p:cNvSpPr txBox="1"/>
          <p:nvPr/>
        </p:nvSpPr>
        <p:spPr>
          <a:xfrm>
            <a:off x="3874944" y="6811020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D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0" name="BlokTextu 69"/>
          <p:cNvSpPr txBox="1"/>
          <p:nvPr/>
        </p:nvSpPr>
        <p:spPr>
          <a:xfrm>
            <a:off x="4387078" y="6813176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E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1" name="BlokTextu 70"/>
          <p:cNvSpPr txBox="1"/>
          <p:nvPr/>
        </p:nvSpPr>
        <p:spPr>
          <a:xfrm>
            <a:off x="5094144" y="680925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F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2" name="BlokTextu 71"/>
          <p:cNvSpPr txBox="1"/>
          <p:nvPr/>
        </p:nvSpPr>
        <p:spPr>
          <a:xfrm>
            <a:off x="5684837" y="6811020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G</a:t>
            </a:r>
            <a:endParaRPr lang="sk-SK" dirty="0">
              <a:latin typeface="Consolas" panose="020B0609020204030204" pitchFamily="49" charset="0"/>
            </a:endParaRPr>
          </a:p>
        </p:txBody>
      </p:sp>
      <p:grpSp>
        <p:nvGrpSpPr>
          <p:cNvPr id="51201" name="Skupina 51200"/>
          <p:cNvGrpSpPr/>
          <p:nvPr/>
        </p:nvGrpSpPr>
        <p:grpSpPr>
          <a:xfrm>
            <a:off x="293544" y="5569605"/>
            <a:ext cx="2114693" cy="707886"/>
            <a:chOff x="293544" y="5569605"/>
            <a:chExt cx="2114693" cy="707886"/>
          </a:xfrm>
        </p:grpSpPr>
        <p:sp>
          <p:nvSpPr>
            <p:cNvPr id="58" name="BlokTextu 57"/>
            <p:cNvSpPr txBox="1"/>
            <p:nvPr/>
          </p:nvSpPr>
          <p:spPr>
            <a:xfrm>
              <a:off x="1969944" y="5569605"/>
              <a:ext cx="4382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sk-SK" dirty="0" smtClean="0">
                  <a:latin typeface="Consolas" panose="020B0609020204030204" pitchFamily="49" charset="0"/>
                </a:rPr>
                <a:t>0</a:t>
              </a:r>
            </a:p>
            <a:p>
              <a:pPr algn="l"/>
              <a:r>
                <a:rPr lang="sk-SK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74" name="BlokTextu 73"/>
            <p:cNvSpPr txBox="1"/>
            <p:nvPr/>
          </p:nvSpPr>
          <p:spPr>
            <a:xfrm>
              <a:off x="293544" y="5569605"/>
              <a:ext cx="1809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sk-SK" dirty="0" smtClean="0">
                  <a:latin typeface="Consolas" panose="020B0609020204030204" pitchFamily="49" charset="0"/>
                </a:rPr>
                <a:t>i: </a:t>
              </a:r>
            </a:p>
            <a:p>
              <a:pPr algn="l"/>
              <a:r>
                <a:rPr lang="sk-SK" dirty="0" smtClean="0">
                  <a:latin typeface="Consolas" panose="020B0609020204030204" pitchFamily="49" charset="0"/>
                </a:rPr>
                <a:t>nevymazane: </a:t>
              </a:r>
              <a:endParaRPr lang="sk-SK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7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9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198437" y="137319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Zmazanie knihy 1/3</a:t>
            </a:r>
            <a:endParaRPr lang="sk-SK" sz="2800" b="1" dirty="0"/>
          </a:p>
        </p:txBody>
      </p:sp>
      <p:sp>
        <p:nvSpPr>
          <p:cNvPr id="2" name="Obdĺžnik 1"/>
          <p:cNvSpPr/>
          <p:nvPr/>
        </p:nvSpPr>
        <p:spPr bwMode="auto">
          <a:xfrm>
            <a:off x="655637" y="6407805"/>
            <a:ext cx="81534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bdĺžnik 8"/>
          <p:cNvSpPr/>
          <p:nvPr/>
        </p:nvSpPr>
        <p:spPr bwMode="auto">
          <a:xfrm>
            <a:off x="17986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bdĺžnik 10"/>
          <p:cNvSpPr/>
          <p:nvPr/>
        </p:nvSpPr>
        <p:spPr bwMode="auto">
          <a:xfrm>
            <a:off x="24082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bdĺžnik 11"/>
          <p:cNvSpPr/>
          <p:nvPr/>
        </p:nvSpPr>
        <p:spPr bwMode="auto">
          <a:xfrm>
            <a:off x="30178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bdĺžnik 12"/>
          <p:cNvSpPr/>
          <p:nvPr/>
        </p:nvSpPr>
        <p:spPr bwMode="auto">
          <a:xfrm>
            <a:off x="36274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bdĺžnik 13"/>
          <p:cNvSpPr/>
          <p:nvPr/>
        </p:nvSpPr>
        <p:spPr bwMode="auto">
          <a:xfrm>
            <a:off x="4237037" y="642516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bdĺžnik 14"/>
          <p:cNvSpPr/>
          <p:nvPr/>
        </p:nvSpPr>
        <p:spPr bwMode="auto">
          <a:xfrm>
            <a:off x="4846637" y="642295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bdĺžnik 15"/>
          <p:cNvSpPr/>
          <p:nvPr/>
        </p:nvSpPr>
        <p:spPr bwMode="auto">
          <a:xfrm>
            <a:off x="5456237" y="642516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bdĺžnik 16"/>
          <p:cNvSpPr/>
          <p:nvPr/>
        </p:nvSpPr>
        <p:spPr bwMode="auto">
          <a:xfrm>
            <a:off x="6065837" y="642295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Rovná spojnica 24"/>
          <p:cNvCxnSpPr/>
          <p:nvPr/>
        </p:nvCxnSpPr>
        <p:spPr bwMode="auto">
          <a:xfrm>
            <a:off x="4351337" y="6520416"/>
            <a:ext cx="41910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Rovná spojnica 25"/>
          <p:cNvCxnSpPr/>
          <p:nvPr/>
        </p:nvCxnSpPr>
        <p:spPr bwMode="auto">
          <a:xfrm flipV="1">
            <a:off x="4313237" y="6520416"/>
            <a:ext cx="457200" cy="5059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Rovná spojnica 26"/>
          <p:cNvCxnSpPr/>
          <p:nvPr/>
        </p:nvCxnSpPr>
        <p:spPr bwMode="auto">
          <a:xfrm>
            <a:off x="1874837" y="65487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Rovná spojnica 28"/>
          <p:cNvCxnSpPr/>
          <p:nvPr/>
        </p:nvCxnSpPr>
        <p:spPr bwMode="auto">
          <a:xfrm>
            <a:off x="1874837" y="670114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ovná spojnica 29"/>
          <p:cNvCxnSpPr/>
          <p:nvPr/>
        </p:nvCxnSpPr>
        <p:spPr bwMode="auto">
          <a:xfrm>
            <a:off x="1874837" y="68535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Rovná spojnica 30"/>
          <p:cNvCxnSpPr/>
          <p:nvPr/>
        </p:nvCxnSpPr>
        <p:spPr bwMode="auto">
          <a:xfrm>
            <a:off x="1874837" y="700594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Rovná spojnica 36"/>
          <p:cNvCxnSpPr/>
          <p:nvPr/>
        </p:nvCxnSpPr>
        <p:spPr bwMode="auto">
          <a:xfrm>
            <a:off x="4939257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Rovná spojnica 37"/>
          <p:cNvCxnSpPr/>
          <p:nvPr/>
        </p:nvCxnSpPr>
        <p:spPr bwMode="auto">
          <a:xfrm>
            <a:off x="4928624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Rovná spojnica 38"/>
          <p:cNvCxnSpPr/>
          <p:nvPr/>
        </p:nvCxnSpPr>
        <p:spPr bwMode="auto">
          <a:xfrm>
            <a:off x="4928624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Rovná spojnica 39"/>
          <p:cNvCxnSpPr/>
          <p:nvPr/>
        </p:nvCxnSpPr>
        <p:spPr bwMode="auto">
          <a:xfrm>
            <a:off x="4928624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Rovná spojnica 40"/>
          <p:cNvCxnSpPr/>
          <p:nvPr/>
        </p:nvCxnSpPr>
        <p:spPr bwMode="auto">
          <a:xfrm>
            <a:off x="2495070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Rovná spojnica 41"/>
          <p:cNvCxnSpPr/>
          <p:nvPr/>
        </p:nvCxnSpPr>
        <p:spPr bwMode="auto">
          <a:xfrm>
            <a:off x="2484437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Rovná spojnica 42"/>
          <p:cNvCxnSpPr/>
          <p:nvPr/>
        </p:nvCxnSpPr>
        <p:spPr bwMode="auto">
          <a:xfrm>
            <a:off x="2484437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Rovná spojnica 43"/>
          <p:cNvCxnSpPr/>
          <p:nvPr/>
        </p:nvCxnSpPr>
        <p:spPr bwMode="auto">
          <a:xfrm>
            <a:off x="2484437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Rovná spojnica 44"/>
          <p:cNvCxnSpPr/>
          <p:nvPr/>
        </p:nvCxnSpPr>
        <p:spPr bwMode="auto">
          <a:xfrm>
            <a:off x="3721396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Rovná spojnica 45"/>
          <p:cNvCxnSpPr/>
          <p:nvPr/>
        </p:nvCxnSpPr>
        <p:spPr bwMode="auto">
          <a:xfrm>
            <a:off x="3710763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Rovná spojnica 46"/>
          <p:cNvCxnSpPr/>
          <p:nvPr/>
        </p:nvCxnSpPr>
        <p:spPr bwMode="auto">
          <a:xfrm>
            <a:off x="3710763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Rovná spojnica 47"/>
          <p:cNvCxnSpPr/>
          <p:nvPr/>
        </p:nvCxnSpPr>
        <p:spPr bwMode="auto">
          <a:xfrm>
            <a:off x="3710763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Rovná spojnica 48"/>
          <p:cNvCxnSpPr/>
          <p:nvPr/>
        </p:nvCxnSpPr>
        <p:spPr bwMode="auto">
          <a:xfrm>
            <a:off x="5543070" y="656548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Rovná spojnica 49"/>
          <p:cNvCxnSpPr/>
          <p:nvPr/>
        </p:nvCxnSpPr>
        <p:spPr bwMode="auto">
          <a:xfrm>
            <a:off x="5532437" y="671788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Rovná spojnica 50"/>
          <p:cNvCxnSpPr/>
          <p:nvPr/>
        </p:nvCxnSpPr>
        <p:spPr bwMode="auto">
          <a:xfrm>
            <a:off x="5532437" y="687028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Rovná spojnica 51"/>
          <p:cNvCxnSpPr/>
          <p:nvPr/>
        </p:nvCxnSpPr>
        <p:spPr bwMode="auto">
          <a:xfrm>
            <a:off x="5532437" y="7022689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BlokTextu 35"/>
          <p:cNvSpPr txBox="1"/>
          <p:nvPr/>
        </p:nvSpPr>
        <p:spPr>
          <a:xfrm>
            <a:off x="293544" y="5569605"/>
            <a:ext cx="18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dirty="0" smtClean="0">
                <a:latin typeface="Consolas" panose="020B0609020204030204" pitchFamily="49" charset="0"/>
              </a:rPr>
              <a:t>i: </a:t>
            </a:r>
          </a:p>
          <a:p>
            <a:pPr algn="l"/>
            <a:r>
              <a:rPr lang="sk-SK" dirty="0" smtClean="0">
                <a:latin typeface="Consolas" panose="020B0609020204030204" pitchFamily="49" charset="0"/>
              </a:rPr>
              <a:t>nevymazane: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0" name="BlokTextu 59"/>
          <p:cNvSpPr txBox="1"/>
          <p:nvPr/>
        </p:nvSpPr>
        <p:spPr>
          <a:xfrm>
            <a:off x="849350" y="7168024"/>
            <a:ext cx="823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sk-SK" dirty="0" err="1" smtClean="0">
                <a:latin typeface="Consolas" panose="020B0609020204030204" pitchFamily="49" charset="0"/>
              </a:rPr>
              <a:t>ndex</a:t>
            </a:r>
            <a:r>
              <a:rPr lang="sk-SK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 0   1   2    3    4   5   6   7   8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1" name="Obdĺžnik 60"/>
          <p:cNvSpPr/>
          <p:nvPr/>
        </p:nvSpPr>
        <p:spPr bwMode="auto">
          <a:xfrm>
            <a:off x="6675437" y="6425508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Rovná spojnica 52"/>
          <p:cNvCxnSpPr/>
          <p:nvPr/>
        </p:nvCxnSpPr>
        <p:spPr bwMode="auto">
          <a:xfrm>
            <a:off x="3170237" y="65593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Rovná spojnica 53"/>
          <p:cNvCxnSpPr/>
          <p:nvPr/>
        </p:nvCxnSpPr>
        <p:spPr bwMode="auto">
          <a:xfrm>
            <a:off x="3159604" y="671178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Rovná spojnica 54"/>
          <p:cNvCxnSpPr/>
          <p:nvPr/>
        </p:nvCxnSpPr>
        <p:spPr bwMode="auto">
          <a:xfrm>
            <a:off x="3159604" y="68641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Rovná spojnica 55"/>
          <p:cNvCxnSpPr/>
          <p:nvPr/>
        </p:nvCxnSpPr>
        <p:spPr bwMode="auto">
          <a:xfrm>
            <a:off x="3159604" y="701658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BlokTextu 63"/>
          <p:cNvSpPr txBox="1"/>
          <p:nvPr/>
        </p:nvSpPr>
        <p:spPr>
          <a:xfrm>
            <a:off x="3296023" y="5573012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4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5" name="BlokTextu 84"/>
          <p:cNvSpPr txBox="1"/>
          <p:nvPr/>
        </p:nvSpPr>
        <p:spPr>
          <a:xfrm>
            <a:off x="2054188" y="6814686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6" name="BlokTextu 85"/>
          <p:cNvSpPr txBox="1"/>
          <p:nvPr/>
        </p:nvSpPr>
        <p:spPr>
          <a:xfrm>
            <a:off x="2666682" y="6821977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B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7" name="BlokTextu 86"/>
          <p:cNvSpPr txBox="1"/>
          <p:nvPr/>
        </p:nvSpPr>
        <p:spPr>
          <a:xfrm>
            <a:off x="3244078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D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8" name="BlokTextu 87"/>
          <p:cNvSpPr txBox="1"/>
          <p:nvPr/>
        </p:nvSpPr>
        <p:spPr>
          <a:xfrm>
            <a:off x="3885882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D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9" name="BlokTextu 88"/>
          <p:cNvSpPr txBox="1"/>
          <p:nvPr/>
        </p:nvSpPr>
        <p:spPr>
          <a:xfrm>
            <a:off x="4398016" y="6821977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E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0" name="BlokTextu 89"/>
          <p:cNvSpPr txBox="1"/>
          <p:nvPr/>
        </p:nvSpPr>
        <p:spPr>
          <a:xfrm>
            <a:off x="5105082" y="6818052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F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1" name="BlokTextu 90"/>
          <p:cNvSpPr txBox="1"/>
          <p:nvPr/>
        </p:nvSpPr>
        <p:spPr>
          <a:xfrm>
            <a:off x="5695775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G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2" name="BlokTextu 91"/>
          <p:cNvSpPr txBox="1"/>
          <p:nvPr/>
        </p:nvSpPr>
        <p:spPr>
          <a:xfrm>
            <a:off x="3658116" y="5573012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3" name="BlokTextu 92"/>
          <p:cNvSpPr txBox="1"/>
          <p:nvPr/>
        </p:nvSpPr>
        <p:spPr>
          <a:xfrm>
            <a:off x="7056437" y="5530145"/>
            <a:ext cx="18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7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 err="1" smtClean="0">
                <a:latin typeface="Consolas" panose="020B0609020204030204" pitchFamily="49" charset="0"/>
              </a:rPr>
              <a:t>velkost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</a:rPr>
              <a:t> 9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4" name="BlokTextu 93"/>
          <p:cNvSpPr txBox="1"/>
          <p:nvPr/>
        </p:nvSpPr>
        <p:spPr>
          <a:xfrm>
            <a:off x="1969944" y="5569605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dirty="0" smtClean="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sk-SK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5" name="BlokTextu 94"/>
          <p:cNvSpPr txBox="1"/>
          <p:nvPr/>
        </p:nvSpPr>
        <p:spPr>
          <a:xfrm>
            <a:off x="2285377" y="5569734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6" name="BlokTextu 95"/>
          <p:cNvSpPr txBox="1"/>
          <p:nvPr/>
        </p:nvSpPr>
        <p:spPr>
          <a:xfrm>
            <a:off x="2626167" y="5569605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8" name="BlokTextu 97"/>
          <p:cNvSpPr txBox="1"/>
          <p:nvPr/>
        </p:nvSpPr>
        <p:spPr>
          <a:xfrm>
            <a:off x="2956103" y="5569476"/>
            <a:ext cx="36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0" y="1813719"/>
            <a:ext cx="10150475" cy="293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zmaz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[NNAZOV];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i, nevymazane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nevymazane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vymazavni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index, </a:t>
            </a:r>
            <a:endParaRPr lang="sk-SK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kam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treba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presuvat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nevymazane </a:t>
            </a:r>
            <a:r>
              <a:rPr lang="sk-SK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zaznamy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"Zadajte </a:t>
            </a:r>
            <a:r>
              <a:rPr lang="sk-SK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knihy na zmazanie: 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'\n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198437" y="137319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Zmazanie knihy 1/3</a:t>
            </a:r>
            <a:endParaRPr lang="sk-SK" sz="2800" b="1" dirty="0"/>
          </a:p>
        </p:txBody>
      </p:sp>
      <p:sp>
        <p:nvSpPr>
          <p:cNvPr id="2" name="Obdĺžnik 1"/>
          <p:cNvSpPr/>
          <p:nvPr/>
        </p:nvSpPr>
        <p:spPr bwMode="auto">
          <a:xfrm>
            <a:off x="655637" y="6407805"/>
            <a:ext cx="81534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bdĺžnik 8"/>
          <p:cNvSpPr/>
          <p:nvPr/>
        </p:nvSpPr>
        <p:spPr bwMode="auto">
          <a:xfrm>
            <a:off x="17986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bdĺžnik 10"/>
          <p:cNvSpPr/>
          <p:nvPr/>
        </p:nvSpPr>
        <p:spPr bwMode="auto">
          <a:xfrm>
            <a:off x="24082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bdĺžnik 11"/>
          <p:cNvSpPr/>
          <p:nvPr/>
        </p:nvSpPr>
        <p:spPr bwMode="auto">
          <a:xfrm>
            <a:off x="30178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bdĺžnik 12"/>
          <p:cNvSpPr/>
          <p:nvPr/>
        </p:nvSpPr>
        <p:spPr bwMode="auto">
          <a:xfrm>
            <a:off x="36274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bdĺžnik 13"/>
          <p:cNvSpPr/>
          <p:nvPr/>
        </p:nvSpPr>
        <p:spPr bwMode="auto">
          <a:xfrm>
            <a:off x="4237037" y="642516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bdĺžnik 14"/>
          <p:cNvSpPr/>
          <p:nvPr/>
        </p:nvSpPr>
        <p:spPr bwMode="auto">
          <a:xfrm>
            <a:off x="4846637" y="642295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bdĺžnik 15"/>
          <p:cNvSpPr/>
          <p:nvPr/>
        </p:nvSpPr>
        <p:spPr bwMode="auto">
          <a:xfrm>
            <a:off x="5456237" y="642516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bdĺžnik 16"/>
          <p:cNvSpPr/>
          <p:nvPr/>
        </p:nvSpPr>
        <p:spPr bwMode="auto">
          <a:xfrm>
            <a:off x="6065837" y="642295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Rovná spojnica 24"/>
          <p:cNvCxnSpPr/>
          <p:nvPr/>
        </p:nvCxnSpPr>
        <p:spPr bwMode="auto">
          <a:xfrm>
            <a:off x="4351337" y="6520416"/>
            <a:ext cx="41910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Rovná spojnica 25"/>
          <p:cNvCxnSpPr/>
          <p:nvPr/>
        </p:nvCxnSpPr>
        <p:spPr bwMode="auto">
          <a:xfrm flipV="1">
            <a:off x="4313237" y="6520416"/>
            <a:ext cx="457200" cy="5059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Rovná spojnica 28"/>
          <p:cNvCxnSpPr/>
          <p:nvPr/>
        </p:nvCxnSpPr>
        <p:spPr bwMode="auto">
          <a:xfrm>
            <a:off x="1874837" y="670114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ovná spojnica 29"/>
          <p:cNvCxnSpPr/>
          <p:nvPr/>
        </p:nvCxnSpPr>
        <p:spPr bwMode="auto">
          <a:xfrm>
            <a:off x="1874837" y="68535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Rovná spojnica 30"/>
          <p:cNvCxnSpPr/>
          <p:nvPr/>
        </p:nvCxnSpPr>
        <p:spPr bwMode="auto">
          <a:xfrm>
            <a:off x="1874837" y="700594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Rovná spojnica 36"/>
          <p:cNvCxnSpPr/>
          <p:nvPr/>
        </p:nvCxnSpPr>
        <p:spPr bwMode="auto">
          <a:xfrm>
            <a:off x="4939257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Rovná spojnica 37"/>
          <p:cNvCxnSpPr/>
          <p:nvPr/>
        </p:nvCxnSpPr>
        <p:spPr bwMode="auto">
          <a:xfrm>
            <a:off x="4928624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Rovná spojnica 38"/>
          <p:cNvCxnSpPr/>
          <p:nvPr/>
        </p:nvCxnSpPr>
        <p:spPr bwMode="auto">
          <a:xfrm>
            <a:off x="4928624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Rovná spojnica 39"/>
          <p:cNvCxnSpPr/>
          <p:nvPr/>
        </p:nvCxnSpPr>
        <p:spPr bwMode="auto">
          <a:xfrm>
            <a:off x="4928624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Rovná spojnica 40"/>
          <p:cNvCxnSpPr/>
          <p:nvPr/>
        </p:nvCxnSpPr>
        <p:spPr bwMode="auto">
          <a:xfrm>
            <a:off x="2495070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Rovná spojnica 41"/>
          <p:cNvCxnSpPr/>
          <p:nvPr/>
        </p:nvCxnSpPr>
        <p:spPr bwMode="auto">
          <a:xfrm>
            <a:off x="2484437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Rovná spojnica 42"/>
          <p:cNvCxnSpPr/>
          <p:nvPr/>
        </p:nvCxnSpPr>
        <p:spPr bwMode="auto">
          <a:xfrm>
            <a:off x="2484437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Rovná spojnica 43"/>
          <p:cNvCxnSpPr/>
          <p:nvPr/>
        </p:nvCxnSpPr>
        <p:spPr bwMode="auto">
          <a:xfrm>
            <a:off x="2484437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Rovná spojnica 44"/>
          <p:cNvCxnSpPr/>
          <p:nvPr/>
        </p:nvCxnSpPr>
        <p:spPr bwMode="auto">
          <a:xfrm>
            <a:off x="3721396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Rovná spojnica 45"/>
          <p:cNvCxnSpPr/>
          <p:nvPr/>
        </p:nvCxnSpPr>
        <p:spPr bwMode="auto">
          <a:xfrm>
            <a:off x="3710763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Rovná spojnica 46"/>
          <p:cNvCxnSpPr/>
          <p:nvPr/>
        </p:nvCxnSpPr>
        <p:spPr bwMode="auto">
          <a:xfrm>
            <a:off x="3710763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Rovná spojnica 47"/>
          <p:cNvCxnSpPr/>
          <p:nvPr/>
        </p:nvCxnSpPr>
        <p:spPr bwMode="auto">
          <a:xfrm>
            <a:off x="3710763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Rovná spojnica 48"/>
          <p:cNvCxnSpPr/>
          <p:nvPr/>
        </p:nvCxnSpPr>
        <p:spPr bwMode="auto">
          <a:xfrm>
            <a:off x="5543070" y="656548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Rovná spojnica 49"/>
          <p:cNvCxnSpPr/>
          <p:nvPr/>
        </p:nvCxnSpPr>
        <p:spPr bwMode="auto">
          <a:xfrm>
            <a:off x="5532437" y="671788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Rovná spojnica 50"/>
          <p:cNvCxnSpPr/>
          <p:nvPr/>
        </p:nvCxnSpPr>
        <p:spPr bwMode="auto">
          <a:xfrm>
            <a:off x="5532437" y="687028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Rovná spojnica 51"/>
          <p:cNvCxnSpPr/>
          <p:nvPr/>
        </p:nvCxnSpPr>
        <p:spPr bwMode="auto">
          <a:xfrm>
            <a:off x="5532437" y="7022689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BlokTextu 59"/>
          <p:cNvSpPr txBox="1"/>
          <p:nvPr/>
        </p:nvSpPr>
        <p:spPr>
          <a:xfrm>
            <a:off x="849350" y="7168024"/>
            <a:ext cx="823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sk-SK" dirty="0" err="1" smtClean="0">
                <a:latin typeface="Consolas" panose="020B0609020204030204" pitchFamily="49" charset="0"/>
              </a:rPr>
              <a:t>ndex</a:t>
            </a:r>
            <a:r>
              <a:rPr lang="sk-SK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 0   1   2    3    4   5   6   7   8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1" name="Obdĺžnik 60"/>
          <p:cNvSpPr/>
          <p:nvPr/>
        </p:nvSpPr>
        <p:spPr bwMode="auto">
          <a:xfrm>
            <a:off x="6675437" y="6425508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Rovná spojnica 52"/>
          <p:cNvCxnSpPr/>
          <p:nvPr/>
        </p:nvCxnSpPr>
        <p:spPr bwMode="auto">
          <a:xfrm>
            <a:off x="3170237" y="65593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Rovná spojnica 53"/>
          <p:cNvCxnSpPr/>
          <p:nvPr/>
        </p:nvCxnSpPr>
        <p:spPr bwMode="auto">
          <a:xfrm>
            <a:off x="3159604" y="671178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Rovná spojnica 54"/>
          <p:cNvCxnSpPr/>
          <p:nvPr/>
        </p:nvCxnSpPr>
        <p:spPr bwMode="auto">
          <a:xfrm>
            <a:off x="3159604" y="68641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Rovná spojnica 55"/>
          <p:cNvCxnSpPr/>
          <p:nvPr/>
        </p:nvCxnSpPr>
        <p:spPr bwMode="auto">
          <a:xfrm>
            <a:off x="3159604" y="701658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BlokTextu 84"/>
          <p:cNvSpPr txBox="1"/>
          <p:nvPr/>
        </p:nvSpPr>
        <p:spPr>
          <a:xfrm>
            <a:off x="2054188" y="6814686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6" name="BlokTextu 85"/>
          <p:cNvSpPr txBox="1"/>
          <p:nvPr/>
        </p:nvSpPr>
        <p:spPr>
          <a:xfrm>
            <a:off x="2666682" y="6821977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B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7" name="BlokTextu 86"/>
          <p:cNvSpPr txBox="1"/>
          <p:nvPr/>
        </p:nvSpPr>
        <p:spPr>
          <a:xfrm>
            <a:off x="3244078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D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8" name="BlokTextu 87"/>
          <p:cNvSpPr txBox="1"/>
          <p:nvPr/>
        </p:nvSpPr>
        <p:spPr>
          <a:xfrm>
            <a:off x="3885882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F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9" name="BlokTextu 88"/>
          <p:cNvSpPr txBox="1"/>
          <p:nvPr/>
        </p:nvSpPr>
        <p:spPr>
          <a:xfrm>
            <a:off x="4398016" y="6821977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E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0" name="BlokTextu 89"/>
          <p:cNvSpPr txBox="1"/>
          <p:nvPr/>
        </p:nvSpPr>
        <p:spPr>
          <a:xfrm>
            <a:off x="5105082" y="6818052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F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1" name="BlokTextu 90"/>
          <p:cNvSpPr txBox="1"/>
          <p:nvPr/>
        </p:nvSpPr>
        <p:spPr>
          <a:xfrm>
            <a:off x="5695775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G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5" name="BlokTextu 64"/>
          <p:cNvSpPr txBox="1"/>
          <p:nvPr/>
        </p:nvSpPr>
        <p:spPr>
          <a:xfrm>
            <a:off x="3978491" y="5559620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6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4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293544" y="5569605"/>
            <a:ext cx="18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dirty="0" smtClean="0">
                <a:latin typeface="Consolas" panose="020B0609020204030204" pitchFamily="49" charset="0"/>
              </a:rPr>
              <a:t>i: </a:t>
            </a:r>
          </a:p>
          <a:p>
            <a:pPr algn="l"/>
            <a:r>
              <a:rPr lang="sk-SK" dirty="0" smtClean="0">
                <a:latin typeface="Consolas" panose="020B0609020204030204" pitchFamily="49" charset="0"/>
              </a:rPr>
              <a:t>nevymazane: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3296023" y="5573012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4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8" name="BlokTextu 67"/>
          <p:cNvSpPr txBox="1"/>
          <p:nvPr/>
        </p:nvSpPr>
        <p:spPr>
          <a:xfrm>
            <a:off x="3658116" y="5573012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9" name="BlokTextu 68"/>
          <p:cNvSpPr txBox="1"/>
          <p:nvPr/>
        </p:nvSpPr>
        <p:spPr>
          <a:xfrm>
            <a:off x="7056437" y="5530145"/>
            <a:ext cx="18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7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 err="1" smtClean="0">
                <a:latin typeface="Consolas" panose="020B0609020204030204" pitchFamily="49" charset="0"/>
              </a:rPr>
              <a:t>velkost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</a:rPr>
              <a:t> 9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0" name="BlokTextu 69"/>
          <p:cNvSpPr txBox="1"/>
          <p:nvPr/>
        </p:nvSpPr>
        <p:spPr>
          <a:xfrm>
            <a:off x="1969944" y="5569605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dirty="0" smtClean="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sk-SK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1" name="BlokTextu 70"/>
          <p:cNvSpPr txBox="1"/>
          <p:nvPr/>
        </p:nvSpPr>
        <p:spPr>
          <a:xfrm>
            <a:off x="2285377" y="5569734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2" name="BlokTextu 71"/>
          <p:cNvSpPr txBox="1"/>
          <p:nvPr/>
        </p:nvSpPr>
        <p:spPr>
          <a:xfrm>
            <a:off x="2626167" y="5569605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3" name="BlokTextu 72"/>
          <p:cNvSpPr txBox="1"/>
          <p:nvPr/>
        </p:nvSpPr>
        <p:spPr>
          <a:xfrm>
            <a:off x="2956103" y="5569476"/>
            <a:ext cx="36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cxnSp>
        <p:nvCxnSpPr>
          <p:cNvPr id="63" name="Rovná spojnica 62"/>
          <p:cNvCxnSpPr/>
          <p:nvPr/>
        </p:nvCxnSpPr>
        <p:spPr bwMode="auto">
          <a:xfrm>
            <a:off x="1874837" y="65487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0" y="1813719"/>
            <a:ext cx="10150475" cy="293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zmaz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[NNAZOV];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i, nevymazane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nevymazane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vymazavni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index, </a:t>
            </a:r>
            <a:endParaRPr lang="sk-SK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kam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treba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presuvat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nevymazane </a:t>
            </a:r>
            <a:r>
              <a:rPr lang="sk-SK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zaznamy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"Zadajte </a:t>
            </a:r>
            <a:r>
              <a:rPr lang="sk-SK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knihy na zmazanie: 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'\n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198437" y="137319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Zmazanie knihy 1/3</a:t>
            </a:r>
            <a:endParaRPr lang="sk-SK" sz="2800" b="1" dirty="0"/>
          </a:p>
        </p:txBody>
      </p:sp>
      <p:sp>
        <p:nvSpPr>
          <p:cNvPr id="2" name="Obdĺžnik 1"/>
          <p:cNvSpPr/>
          <p:nvPr/>
        </p:nvSpPr>
        <p:spPr bwMode="auto">
          <a:xfrm>
            <a:off x="655637" y="6407805"/>
            <a:ext cx="81534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bdĺžnik 8"/>
          <p:cNvSpPr/>
          <p:nvPr/>
        </p:nvSpPr>
        <p:spPr bwMode="auto">
          <a:xfrm>
            <a:off x="17986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bdĺžnik 10"/>
          <p:cNvSpPr/>
          <p:nvPr/>
        </p:nvSpPr>
        <p:spPr bwMode="auto">
          <a:xfrm>
            <a:off x="24082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bdĺžnik 11"/>
          <p:cNvSpPr/>
          <p:nvPr/>
        </p:nvSpPr>
        <p:spPr bwMode="auto">
          <a:xfrm>
            <a:off x="30178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bdĺžnik 12"/>
          <p:cNvSpPr/>
          <p:nvPr/>
        </p:nvSpPr>
        <p:spPr bwMode="auto">
          <a:xfrm>
            <a:off x="36274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bdĺžnik 13"/>
          <p:cNvSpPr/>
          <p:nvPr/>
        </p:nvSpPr>
        <p:spPr bwMode="auto">
          <a:xfrm>
            <a:off x="4237037" y="642516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bdĺžnik 14"/>
          <p:cNvSpPr/>
          <p:nvPr/>
        </p:nvSpPr>
        <p:spPr bwMode="auto">
          <a:xfrm>
            <a:off x="4846637" y="642295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bdĺžnik 15"/>
          <p:cNvSpPr/>
          <p:nvPr/>
        </p:nvSpPr>
        <p:spPr bwMode="auto">
          <a:xfrm>
            <a:off x="5456237" y="642516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bdĺžnik 16"/>
          <p:cNvSpPr/>
          <p:nvPr/>
        </p:nvSpPr>
        <p:spPr bwMode="auto">
          <a:xfrm>
            <a:off x="6065837" y="642295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Rovná spojnica 26"/>
          <p:cNvCxnSpPr/>
          <p:nvPr/>
        </p:nvCxnSpPr>
        <p:spPr bwMode="auto">
          <a:xfrm>
            <a:off x="1874837" y="65487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Rovná spojnica 28"/>
          <p:cNvCxnSpPr/>
          <p:nvPr/>
        </p:nvCxnSpPr>
        <p:spPr bwMode="auto">
          <a:xfrm>
            <a:off x="1874837" y="670114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ovná spojnica 29"/>
          <p:cNvCxnSpPr/>
          <p:nvPr/>
        </p:nvCxnSpPr>
        <p:spPr bwMode="auto">
          <a:xfrm>
            <a:off x="1874837" y="68535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Rovná spojnica 30"/>
          <p:cNvCxnSpPr/>
          <p:nvPr/>
        </p:nvCxnSpPr>
        <p:spPr bwMode="auto">
          <a:xfrm>
            <a:off x="1874837" y="700594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Rovná spojnica 36"/>
          <p:cNvCxnSpPr/>
          <p:nvPr/>
        </p:nvCxnSpPr>
        <p:spPr bwMode="auto">
          <a:xfrm>
            <a:off x="4939257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Rovná spojnica 37"/>
          <p:cNvCxnSpPr/>
          <p:nvPr/>
        </p:nvCxnSpPr>
        <p:spPr bwMode="auto">
          <a:xfrm>
            <a:off x="4928624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Rovná spojnica 38"/>
          <p:cNvCxnSpPr/>
          <p:nvPr/>
        </p:nvCxnSpPr>
        <p:spPr bwMode="auto">
          <a:xfrm>
            <a:off x="4928624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Rovná spojnica 39"/>
          <p:cNvCxnSpPr/>
          <p:nvPr/>
        </p:nvCxnSpPr>
        <p:spPr bwMode="auto">
          <a:xfrm>
            <a:off x="4928624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Rovná spojnica 40"/>
          <p:cNvCxnSpPr/>
          <p:nvPr/>
        </p:nvCxnSpPr>
        <p:spPr bwMode="auto">
          <a:xfrm>
            <a:off x="2495070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Rovná spojnica 41"/>
          <p:cNvCxnSpPr/>
          <p:nvPr/>
        </p:nvCxnSpPr>
        <p:spPr bwMode="auto">
          <a:xfrm>
            <a:off x="2484437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Rovná spojnica 42"/>
          <p:cNvCxnSpPr/>
          <p:nvPr/>
        </p:nvCxnSpPr>
        <p:spPr bwMode="auto">
          <a:xfrm>
            <a:off x="2484437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Rovná spojnica 43"/>
          <p:cNvCxnSpPr/>
          <p:nvPr/>
        </p:nvCxnSpPr>
        <p:spPr bwMode="auto">
          <a:xfrm>
            <a:off x="2484437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Rovná spojnica 44"/>
          <p:cNvCxnSpPr/>
          <p:nvPr/>
        </p:nvCxnSpPr>
        <p:spPr bwMode="auto">
          <a:xfrm>
            <a:off x="3721396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Rovná spojnica 45"/>
          <p:cNvCxnSpPr/>
          <p:nvPr/>
        </p:nvCxnSpPr>
        <p:spPr bwMode="auto">
          <a:xfrm>
            <a:off x="3710763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Rovná spojnica 46"/>
          <p:cNvCxnSpPr/>
          <p:nvPr/>
        </p:nvCxnSpPr>
        <p:spPr bwMode="auto">
          <a:xfrm>
            <a:off x="3710763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Rovná spojnica 47"/>
          <p:cNvCxnSpPr/>
          <p:nvPr/>
        </p:nvCxnSpPr>
        <p:spPr bwMode="auto">
          <a:xfrm>
            <a:off x="3710763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Rovná spojnica 48"/>
          <p:cNvCxnSpPr/>
          <p:nvPr/>
        </p:nvCxnSpPr>
        <p:spPr bwMode="auto">
          <a:xfrm>
            <a:off x="5543070" y="656548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Rovná spojnica 49"/>
          <p:cNvCxnSpPr/>
          <p:nvPr/>
        </p:nvCxnSpPr>
        <p:spPr bwMode="auto">
          <a:xfrm>
            <a:off x="5532437" y="671788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Rovná spojnica 50"/>
          <p:cNvCxnSpPr/>
          <p:nvPr/>
        </p:nvCxnSpPr>
        <p:spPr bwMode="auto">
          <a:xfrm>
            <a:off x="5532437" y="687028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Rovná spojnica 51"/>
          <p:cNvCxnSpPr/>
          <p:nvPr/>
        </p:nvCxnSpPr>
        <p:spPr bwMode="auto">
          <a:xfrm>
            <a:off x="5532437" y="7022689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BlokTextu 59"/>
          <p:cNvSpPr txBox="1"/>
          <p:nvPr/>
        </p:nvSpPr>
        <p:spPr>
          <a:xfrm>
            <a:off x="849350" y="7168024"/>
            <a:ext cx="823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sk-SK" dirty="0" err="1" smtClean="0">
                <a:latin typeface="Consolas" panose="020B0609020204030204" pitchFamily="49" charset="0"/>
              </a:rPr>
              <a:t>ndex</a:t>
            </a:r>
            <a:r>
              <a:rPr lang="sk-SK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 0   1   2    3    4   5   6   7   8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1" name="Obdĺžnik 60"/>
          <p:cNvSpPr/>
          <p:nvPr/>
        </p:nvSpPr>
        <p:spPr bwMode="auto">
          <a:xfrm>
            <a:off x="6675437" y="6425508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Rovná spojnica 52"/>
          <p:cNvCxnSpPr/>
          <p:nvPr/>
        </p:nvCxnSpPr>
        <p:spPr bwMode="auto">
          <a:xfrm>
            <a:off x="3170237" y="65593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Rovná spojnica 53"/>
          <p:cNvCxnSpPr/>
          <p:nvPr/>
        </p:nvCxnSpPr>
        <p:spPr bwMode="auto">
          <a:xfrm>
            <a:off x="3159604" y="671178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Rovná spojnica 54"/>
          <p:cNvCxnSpPr/>
          <p:nvPr/>
        </p:nvCxnSpPr>
        <p:spPr bwMode="auto">
          <a:xfrm>
            <a:off x="3159604" y="68641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Rovná spojnica 55"/>
          <p:cNvCxnSpPr/>
          <p:nvPr/>
        </p:nvCxnSpPr>
        <p:spPr bwMode="auto">
          <a:xfrm>
            <a:off x="3159604" y="701658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BlokTextu 84"/>
          <p:cNvSpPr txBox="1"/>
          <p:nvPr/>
        </p:nvSpPr>
        <p:spPr>
          <a:xfrm>
            <a:off x="2054188" y="6814686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6" name="BlokTextu 85"/>
          <p:cNvSpPr txBox="1"/>
          <p:nvPr/>
        </p:nvSpPr>
        <p:spPr>
          <a:xfrm>
            <a:off x="2666682" y="6821977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B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7" name="BlokTextu 86"/>
          <p:cNvSpPr txBox="1"/>
          <p:nvPr/>
        </p:nvSpPr>
        <p:spPr>
          <a:xfrm>
            <a:off x="3244078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D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8" name="BlokTextu 87"/>
          <p:cNvSpPr txBox="1"/>
          <p:nvPr/>
        </p:nvSpPr>
        <p:spPr>
          <a:xfrm>
            <a:off x="3885882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F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0" name="BlokTextu 89"/>
          <p:cNvSpPr txBox="1"/>
          <p:nvPr/>
        </p:nvSpPr>
        <p:spPr>
          <a:xfrm>
            <a:off x="5105082" y="6818052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F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1" name="BlokTextu 90"/>
          <p:cNvSpPr txBox="1"/>
          <p:nvPr/>
        </p:nvSpPr>
        <p:spPr>
          <a:xfrm>
            <a:off x="5695775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G</a:t>
            </a:r>
            <a:endParaRPr lang="sk-SK" dirty="0">
              <a:latin typeface="Consolas" panose="020B0609020204030204" pitchFamily="49" charset="0"/>
            </a:endParaRPr>
          </a:p>
        </p:txBody>
      </p:sp>
      <p:cxnSp>
        <p:nvCxnSpPr>
          <p:cNvPr id="66" name="Rovná spojnica 65"/>
          <p:cNvCxnSpPr/>
          <p:nvPr/>
        </p:nvCxnSpPr>
        <p:spPr bwMode="auto">
          <a:xfrm>
            <a:off x="4323870" y="65593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Rovná spojnica 66"/>
          <p:cNvCxnSpPr/>
          <p:nvPr/>
        </p:nvCxnSpPr>
        <p:spPr bwMode="auto">
          <a:xfrm>
            <a:off x="4313237" y="671178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Rovná spojnica 67"/>
          <p:cNvCxnSpPr/>
          <p:nvPr/>
        </p:nvCxnSpPr>
        <p:spPr bwMode="auto">
          <a:xfrm>
            <a:off x="4313237" y="68641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Rovná spojnica 68"/>
          <p:cNvCxnSpPr/>
          <p:nvPr/>
        </p:nvCxnSpPr>
        <p:spPr bwMode="auto">
          <a:xfrm>
            <a:off x="4313237" y="701658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BlokTextu 69"/>
          <p:cNvSpPr txBox="1"/>
          <p:nvPr/>
        </p:nvSpPr>
        <p:spPr>
          <a:xfrm>
            <a:off x="4476575" y="6813717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G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1" name="BlokTextu 70"/>
          <p:cNvSpPr txBox="1"/>
          <p:nvPr/>
        </p:nvSpPr>
        <p:spPr>
          <a:xfrm>
            <a:off x="4328394" y="5556881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7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2" name="BlokTextu 71"/>
          <p:cNvSpPr txBox="1"/>
          <p:nvPr/>
        </p:nvSpPr>
        <p:spPr>
          <a:xfrm>
            <a:off x="3978491" y="5559620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6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4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3" name="BlokTextu 72"/>
          <p:cNvSpPr txBox="1"/>
          <p:nvPr/>
        </p:nvSpPr>
        <p:spPr>
          <a:xfrm>
            <a:off x="293544" y="5569605"/>
            <a:ext cx="18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dirty="0" smtClean="0">
                <a:latin typeface="Consolas" panose="020B0609020204030204" pitchFamily="49" charset="0"/>
              </a:rPr>
              <a:t>i: </a:t>
            </a:r>
          </a:p>
          <a:p>
            <a:pPr algn="l"/>
            <a:r>
              <a:rPr lang="sk-SK" dirty="0" smtClean="0">
                <a:latin typeface="Consolas" panose="020B0609020204030204" pitchFamily="49" charset="0"/>
              </a:rPr>
              <a:t>nevymazane: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4" name="BlokTextu 73"/>
          <p:cNvSpPr txBox="1"/>
          <p:nvPr/>
        </p:nvSpPr>
        <p:spPr>
          <a:xfrm>
            <a:off x="3296023" y="5573012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4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5" name="BlokTextu 74"/>
          <p:cNvSpPr txBox="1"/>
          <p:nvPr/>
        </p:nvSpPr>
        <p:spPr>
          <a:xfrm>
            <a:off x="3658116" y="5573012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6" name="BlokTextu 75"/>
          <p:cNvSpPr txBox="1"/>
          <p:nvPr/>
        </p:nvSpPr>
        <p:spPr>
          <a:xfrm>
            <a:off x="7056437" y="5530145"/>
            <a:ext cx="18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7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 err="1" smtClean="0">
                <a:latin typeface="Consolas" panose="020B0609020204030204" pitchFamily="49" charset="0"/>
              </a:rPr>
              <a:t>velkost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</a:rPr>
              <a:t> 9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7" name="BlokTextu 76"/>
          <p:cNvSpPr txBox="1"/>
          <p:nvPr/>
        </p:nvSpPr>
        <p:spPr>
          <a:xfrm>
            <a:off x="1969944" y="5569605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dirty="0" smtClean="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sk-SK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8" name="BlokTextu 77"/>
          <p:cNvSpPr txBox="1"/>
          <p:nvPr/>
        </p:nvSpPr>
        <p:spPr>
          <a:xfrm>
            <a:off x="2285377" y="5569734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9" name="BlokTextu 78"/>
          <p:cNvSpPr txBox="1"/>
          <p:nvPr/>
        </p:nvSpPr>
        <p:spPr>
          <a:xfrm>
            <a:off x="2626167" y="5569605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0" name="BlokTextu 79"/>
          <p:cNvSpPr txBox="1"/>
          <p:nvPr/>
        </p:nvSpPr>
        <p:spPr>
          <a:xfrm>
            <a:off x="2956103" y="5569476"/>
            <a:ext cx="36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1" name="BlokTextu 80"/>
          <p:cNvSpPr txBox="1"/>
          <p:nvPr/>
        </p:nvSpPr>
        <p:spPr>
          <a:xfrm>
            <a:off x="7068312" y="5519077"/>
            <a:ext cx="180989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</a:rPr>
              <a:t>5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 err="1" smtClean="0">
                <a:latin typeface="Consolas" panose="020B0609020204030204" pitchFamily="49" charset="0"/>
              </a:rPr>
              <a:t>velkost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</a:rPr>
              <a:t> 6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0" y="1813719"/>
            <a:ext cx="10150475" cy="293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zmaz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[NNAZOV];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i, nevymazane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nevymazane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vymazavni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index, </a:t>
            </a:r>
            <a:endParaRPr lang="sk-SK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kam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treba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presuvat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nevymazane </a:t>
            </a:r>
            <a:r>
              <a:rPr lang="sk-SK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zaznamy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"Zadajte </a:t>
            </a:r>
            <a:r>
              <a:rPr lang="sk-SK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knihy na zmazanie: 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'\n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198437" y="137319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Zmazanie knihy 1/3</a:t>
            </a:r>
            <a:endParaRPr lang="sk-SK" sz="2800" b="1" dirty="0"/>
          </a:p>
        </p:txBody>
      </p:sp>
      <p:sp>
        <p:nvSpPr>
          <p:cNvPr id="2" name="Obdĺžnik 1"/>
          <p:cNvSpPr/>
          <p:nvPr/>
        </p:nvSpPr>
        <p:spPr bwMode="auto">
          <a:xfrm>
            <a:off x="655637" y="6407805"/>
            <a:ext cx="81534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bdĺžnik 8"/>
          <p:cNvSpPr/>
          <p:nvPr/>
        </p:nvSpPr>
        <p:spPr bwMode="auto">
          <a:xfrm>
            <a:off x="17986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bdĺžnik 10"/>
          <p:cNvSpPr/>
          <p:nvPr/>
        </p:nvSpPr>
        <p:spPr bwMode="auto">
          <a:xfrm>
            <a:off x="24082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bdĺžnik 11"/>
          <p:cNvSpPr/>
          <p:nvPr/>
        </p:nvSpPr>
        <p:spPr bwMode="auto">
          <a:xfrm>
            <a:off x="3017837" y="642907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bdĺžnik 12"/>
          <p:cNvSpPr/>
          <p:nvPr/>
        </p:nvSpPr>
        <p:spPr bwMode="auto">
          <a:xfrm>
            <a:off x="3627437" y="642685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bdĺžnik 13"/>
          <p:cNvSpPr/>
          <p:nvPr/>
        </p:nvSpPr>
        <p:spPr bwMode="auto">
          <a:xfrm>
            <a:off x="4237037" y="642516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Rovná spojnica 28"/>
          <p:cNvCxnSpPr/>
          <p:nvPr/>
        </p:nvCxnSpPr>
        <p:spPr bwMode="auto">
          <a:xfrm>
            <a:off x="1874837" y="670114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ovná spojnica 29"/>
          <p:cNvCxnSpPr/>
          <p:nvPr/>
        </p:nvCxnSpPr>
        <p:spPr bwMode="auto">
          <a:xfrm>
            <a:off x="1874837" y="68535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Rovná spojnica 30"/>
          <p:cNvCxnSpPr/>
          <p:nvPr/>
        </p:nvCxnSpPr>
        <p:spPr bwMode="auto">
          <a:xfrm>
            <a:off x="1874837" y="700594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Rovná spojnica 40"/>
          <p:cNvCxnSpPr/>
          <p:nvPr/>
        </p:nvCxnSpPr>
        <p:spPr bwMode="auto">
          <a:xfrm>
            <a:off x="2495070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Rovná spojnica 41"/>
          <p:cNvCxnSpPr/>
          <p:nvPr/>
        </p:nvCxnSpPr>
        <p:spPr bwMode="auto">
          <a:xfrm>
            <a:off x="2484437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Rovná spojnica 42"/>
          <p:cNvCxnSpPr/>
          <p:nvPr/>
        </p:nvCxnSpPr>
        <p:spPr bwMode="auto">
          <a:xfrm>
            <a:off x="2484437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Rovná spojnica 43"/>
          <p:cNvCxnSpPr/>
          <p:nvPr/>
        </p:nvCxnSpPr>
        <p:spPr bwMode="auto">
          <a:xfrm>
            <a:off x="2484437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Rovná spojnica 44"/>
          <p:cNvCxnSpPr/>
          <p:nvPr/>
        </p:nvCxnSpPr>
        <p:spPr bwMode="auto">
          <a:xfrm>
            <a:off x="3721396" y="65609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Rovná spojnica 45"/>
          <p:cNvCxnSpPr/>
          <p:nvPr/>
        </p:nvCxnSpPr>
        <p:spPr bwMode="auto">
          <a:xfrm>
            <a:off x="3710763" y="671332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Rovná spojnica 46"/>
          <p:cNvCxnSpPr/>
          <p:nvPr/>
        </p:nvCxnSpPr>
        <p:spPr bwMode="auto">
          <a:xfrm>
            <a:off x="3710763" y="686572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Rovná spojnica 47"/>
          <p:cNvCxnSpPr/>
          <p:nvPr/>
        </p:nvCxnSpPr>
        <p:spPr bwMode="auto">
          <a:xfrm>
            <a:off x="3710763" y="70181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BlokTextu 59"/>
          <p:cNvSpPr txBox="1"/>
          <p:nvPr/>
        </p:nvSpPr>
        <p:spPr>
          <a:xfrm>
            <a:off x="849350" y="7168024"/>
            <a:ext cx="823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sk-SK" dirty="0" err="1" smtClean="0">
                <a:latin typeface="Consolas" panose="020B0609020204030204" pitchFamily="49" charset="0"/>
              </a:rPr>
              <a:t>ndex</a:t>
            </a:r>
            <a:r>
              <a:rPr lang="sk-SK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 0   1   2    3    4   5  </a:t>
            </a:r>
            <a:endParaRPr lang="sk-SK" dirty="0">
              <a:latin typeface="Consolas" panose="020B0609020204030204" pitchFamily="49" charset="0"/>
            </a:endParaRPr>
          </a:p>
        </p:txBody>
      </p:sp>
      <p:cxnSp>
        <p:nvCxnSpPr>
          <p:cNvPr id="53" name="Rovná spojnica 52"/>
          <p:cNvCxnSpPr/>
          <p:nvPr/>
        </p:nvCxnSpPr>
        <p:spPr bwMode="auto">
          <a:xfrm>
            <a:off x="3170237" y="65593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Rovná spojnica 53"/>
          <p:cNvCxnSpPr/>
          <p:nvPr/>
        </p:nvCxnSpPr>
        <p:spPr bwMode="auto">
          <a:xfrm>
            <a:off x="3159604" y="671178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Rovná spojnica 54"/>
          <p:cNvCxnSpPr/>
          <p:nvPr/>
        </p:nvCxnSpPr>
        <p:spPr bwMode="auto">
          <a:xfrm>
            <a:off x="3159604" y="68641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Rovná spojnica 55"/>
          <p:cNvCxnSpPr/>
          <p:nvPr/>
        </p:nvCxnSpPr>
        <p:spPr bwMode="auto">
          <a:xfrm>
            <a:off x="3159604" y="701658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BlokTextu 84"/>
          <p:cNvSpPr txBox="1"/>
          <p:nvPr/>
        </p:nvSpPr>
        <p:spPr>
          <a:xfrm>
            <a:off x="2054188" y="6814686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6" name="BlokTextu 85"/>
          <p:cNvSpPr txBox="1"/>
          <p:nvPr/>
        </p:nvSpPr>
        <p:spPr>
          <a:xfrm>
            <a:off x="2666682" y="6821977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B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7" name="BlokTextu 86"/>
          <p:cNvSpPr txBox="1"/>
          <p:nvPr/>
        </p:nvSpPr>
        <p:spPr>
          <a:xfrm>
            <a:off x="3244078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D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8" name="BlokTextu 87"/>
          <p:cNvSpPr txBox="1"/>
          <p:nvPr/>
        </p:nvSpPr>
        <p:spPr>
          <a:xfrm>
            <a:off x="3885882" y="6819821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F</a:t>
            </a:r>
            <a:endParaRPr lang="sk-SK" dirty="0">
              <a:latin typeface="Consolas" panose="020B0609020204030204" pitchFamily="49" charset="0"/>
            </a:endParaRPr>
          </a:p>
        </p:txBody>
      </p:sp>
      <p:cxnSp>
        <p:nvCxnSpPr>
          <p:cNvPr id="66" name="Rovná spojnica 65"/>
          <p:cNvCxnSpPr/>
          <p:nvPr/>
        </p:nvCxnSpPr>
        <p:spPr bwMode="auto">
          <a:xfrm>
            <a:off x="4323870" y="65593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Rovná spojnica 66"/>
          <p:cNvCxnSpPr/>
          <p:nvPr/>
        </p:nvCxnSpPr>
        <p:spPr bwMode="auto">
          <a:xfrm>
            <a:off x="4313237" y="6711785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Rovná spojnica 67"/>
          <p:cNvCxnSpPr/>
          <p:nvPr/>
        </p:nvCxnSpPr>
        <p:spPr bwMode="auto">
          <a:xfrm>
            <a:off x="4313237" y="6864185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Rovná spojnica 68"/>
          <p:cNvCxnSpPr/>
          <p:nvPr/>
        </p:nvCxnSpPr>
        <p:spPr bwMode="auto">
          <a:xfrm>
            <a:off x="4313237" y="701658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BlokTextu 69"/>
          <p:cNvSpPr txBox="1"/>
          <p:nvPr/>
        </p:nvSpPr>
        <p:spPr>
          <a:xfrm>
            <a:off x="4476575" y="6813717"/>
            <a:ext cx="43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G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2" name="BlokTextu 71"/>
          <p:cNvSpPr txBox="1"/>
          <p:nvPr/>
        </p:nvSpPr>
        <p:spPr>
          <a:xfrm>
            <a:off x="4328394" y="5556881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7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3" name="BlokTextu 72"/>
          <p:cNvSpPr txBox="1"/>
          <p:nvPr/>
        </p:nvSpPr>
        <p:spPr>
          <a:xfrm>
            <a:off x="3978491" y="5559620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6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4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4" name="BlokTextu 73"/>
          <p:cNvSpPr txBox="1"/>
          <p:nvPr/>
        </p:nvSpPr>
        <p:spPr>
          <a:xfrm>
            <a:off x="293544" y="5569605"/>
            <a:ext cx="18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dirty="0" smtClean="0">
                <a:latin typeface="Consolas" panose="020B0609020204030204" pitchFamily="49" charset="0"/>
              </a:rPr>
              <a:t>i: </a:t>
            </a:r>
          </a:p>
          <a:p>
            <a:pPr algn="l"/>
            <a:r>
              <a:rPr lang="sk-SK" dirty="0" smtClean="0">
                <a:latin typeface="Consolas" panose="020B0609020204030204" pitchFamily="49" charset="0"/>
              </a:rPr>
              <a:t>nevymazane: 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5" name="BlokTextu 74"/>
          <p:cNvSpPr txBox="1"/>
          <p:nvPr/>
        </p:nvSpPr>
        <p:spPr>
          <a:xfrm>
            <a:off x="3296023" y="5573012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4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6" name="BlokTextu 75"/>
          <p:cNvSpPr txBox="1"/>
          <p:nvPr/>
        </p:nvSpPr>
        <p:spPr>
          <a:xfrm>
            <a:off x="3658116" y="5573012"/>
            <a:ext cx="366860" cy="7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7" name="BlokTextu 76"/>
          <p:cNvSpPr txBox="1"/>
          <p:nvPr/>
        </p:nvSpPr>
        <p:spPr>
          <a:xfrm>
            <a:off x="1969944" y="5569605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dirty="0" smtClean="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sk-SK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8" name="BlokTextu 77"/>
          <p:cNvSpPr txBox="1"/>
          <p:nvPr/>
        </p:nvSpPr>
        <p:spPr>
          <a:xfrm>
            <a:off x="2285377" y="5569734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79" name="BlokTextu 78"/>
          <p:cNvSpPr txBox="1"/>
          <p:nvPr/>
        </p:nvSpPr>
        <p:spPr>
          <a:xfrm>
            <a:off x="2626167" y="5569605"/>
            <a:ext cx="43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0" name="BlokTextu 79"/>
          <p:cNvSpPr txBox="1"/>
          <p:nvPr/>
        </p:nvSpPr>
        <p:spPr>
          <a:xfrm>
            <a:off x="2956103" y="5569476"/>
            <a:ext cx="36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sk-SK" dirty="0" smtClean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2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81" name="BlokTextu 80"/>
          <p:cNvSpPr txBox="1"/>
          <p:nvPr/>
        </p:nvSpPr>
        <p:spPr>
          <a:xfrm>
            <a:off x="7056437" y="5530145"/>
            <a:ext cx="18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</a:rPr>
              <a:t>5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 err="1" smtClean="0">
                <a:latin typeface="Consolas" panose="020B0609020204030204" pitchFamily="49" charset="0"/>
              </a:rPr>
              <a:t>velkost</a:t>
            </a:r>
            <a:r>
              <a:rPr lang="sk-SK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</a:rPr>
              <a:t> 6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  <a:endParaRPr lang="sk-SK" dirty="0">
              <a:latin typeface="Consolas" panose="020B0609020204030204" pitchFamily="49" charset="0"/>
            </a:endParaRPr>
          </a:p>
        </p:txBody>
      </p:sp>
      <p:grpSp>
        <p:nvGrpSpPr>
          <p:cNvPr id="82" name="Skupina 81"/>
          <p:cNvGrpSpPr/>
          <p:nvPr/>
        </p:nvGrpSpPr>
        <p:grpSpPr>
          <a:xfrm>
            <a:off x="4858512" y="6428707"/>
            <a:ext cx="696738" cy="795212"/>
            <a:chOff x="4846637" y="6422950"/>
            <a:chExt cx="696738" cy="795212"/>
          </a:xfrm>
        </p:grpSpPr>
        <p:sp>
          <p:nvSpPr>
            <p:cNvPr id="83" name="Obdĺžnik 82"/>
            <p:cNvSpPr/>
            <p:nvPr/>
          </p:nvSpPr>
          <p:spPr bwMode="auto">
            <a:xfrm>
              <a:off x="4846637" y="6422950"/>
              <a:ext cx="609600" cy="722211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4" name="Rovná spojnica 83"/>
            <p:cNvCxnSpPr/>
            <p:nvPr/>
          </p:nvCxnSpPr>
          <p:spPr bwMode="auto">
            <a:xfrm>
              <a:off x="4939257" y="6560925"/>
              <a:ext cx="381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Rovná spojnica 88"/>
            <p:cNvCxnSpPr/>
            <p:nvPr/>
          </p:nvCxnSpPr>
          <p:spPr bwMode="auto">
            <a:xfrm>
              <a:off x="4928624" y="6713325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Rovná spojnica 92"/>
            <p:cNvCxnSpPr/>
            <p:nvPr/>
          </p:nvCxnSpPr>
          <p:spPr bwMode="auto">
            <a:xfrm>
              <a:off x="4928624" y="6865725"/>
              <a:ext cx="381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Rovná spojnica 93"/>
            <p:cNvCxnSpPr/>
            <p:nvPr/>
          </p:nvCxnSpPr>
          <p:spPr bwMode="auto">
            <a:xfrm>
              <a:off x="4928624" y="7018125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BlokTextu 94"/>
            <p:cNvSpPr txBox="1"/>
            <p:nvPr/>
          </p:nvSpPr>
          <p:spPr>
            <a:xfrm>
              <a:off x="5105082" y="6818052"/>
              <a:ext cx="4382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</a:t>
              </a:r>
              <a:endParaRPr lang="sk-SK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6" name="Rovná spojnica 95"/>
            <p:cNvCxnSpPr/>
            <p:nvPr/>
          </p:nvCxnSpPr>
          <p:spPr bwMode="auto">
            <a:xfrm>
              <a:off x="4939257" y="6560925"/>
              <a:ext cx="381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0" y="1813719"/>
            <a:ext cx="10150475" cy="293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zmaz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[NNAZOV];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i, nevymazane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nevymazane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vymazavni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index, </a:t>
            </a:r>
            <a:endParaRPr lang="sk-SK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kam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treba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presuvat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nevymazane </a:t>
            </a:r>
            <a:r>
              <a:rPr lang="sk-SK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zaznamy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"Zadajte </a:t>
            </a:r>
            <a:r>
              <a:rPr lang="sk-SK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knihy na zmazanie: 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'\n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-30163" y="916145"/>
            <a:ext cx="10302875" cy="6688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 i&lt;*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 i++ 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Vymazat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knihu 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od: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%s %s (%d)? 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autor.meno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autor.priezvisko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[i].rok);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 =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|| c == 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k-SK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uvolnenie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sk-SK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pola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pre </a:t>
            </a:r>
            <a:r>
              <a:rPr lang="sk-SK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knihy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nezvysime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nevymazane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k-SK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uvolnenie</a:t>
            </a: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(i &gt; nevymazane) 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presuvanie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zaznamov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ak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sme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uz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vymazali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sk-S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[nevymazane] =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nevymazane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++; 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zvysenie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ak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aktualny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zaznam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nemaze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98437" y="137319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Zmazanie knihy 2/3</a:t>
            </a:r>
            <a:endParaRPr lang="sk-SK" sz="2800" b="1" dirty="0"/>
          </a:p>
        </p:txBody>
      </p:sp>
      <p:sp>
        <p:nvSpPr>
          <p:cNvPr id="9" name="Zaoblený obdĺžnik 8"/>
          <p:cNvSpPr/>
          <p:nvPr/>
        </p:nvSpPr>
        <p:spPr bwMode="auto">
          <a:xfrm>
            <a:off x="1482261" y="3836664"/>
            <a:ext cx="8668214" cy="732130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Zaoblený obdĺžnik 9"/>
          <p:cNvSpPr/>
          <p:nvPr/>
        </p:nvSpPr>
        <p:spPr bwMode="auto">
          <a:xfrm>
            <a:off x="808037" y="5318919"/>
            <a:ext cx="9342438" cy="1105632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aoblený obdĺžnik 10"/>
          <p:cNvSpPr/>
          <p:nvPr/>
        </p:nvSpPr>
        <p:spPr bwMode="auto">
          <a:xfrm>
            <a:off x="808037" y="6458712"/>
            <a:ext cx="9342438" cy="384207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2393472"/>
            <a:ext cx="10150475" cy="52114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nevymazane;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realokuj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&lt;=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- NBLOK)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realokuj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-=NBLOK;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skratenie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pola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(KNIHA *)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realloc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(KNIHA));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uvolnenie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pola</a:t>
            </a:r>
            <a:endParaRPr lang="sk-S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== NULL;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98437" y="137319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Zmazanie knihy 3/3</a:t>
            </a:r>
            <a:endParaRPr lang="sk-SK" sz="2800" b="1" dirty="0"/>
          </a:p>
        </p:txBody>
      </p:sp>
      <p:sp>
        <p:nvSpPr>
          <p:cNvPr id="9" name="Zaoblený obdĺžnik 8"/>
          <p:cNvSpPr/>
          <p:nvPr/>
        </p:nvSpPr>
        <p:spPr bwMode="auto">
          <a:xfrm>
            <a:off x="350837" y="4633130"/>
            <a:ext cx="9677400" cy="732130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Zaoblený obdĺžnik 9"/>
          <p:cNvSpPr/>
          <p:nvPr/>
        </p:nvSpPr>
        <p:spPr bwMode="auto">
          <a:xfrm>
            <a:off x="350837" y="5422672"/>
            <a:ext cx="9677399" cy="1400568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3815848" y="76694"/>
            <a:ext cx="6191274" cy="2259611"/>
            <a:chOff x="3684563" y="153813"/>
            <a:chExt cx="6191274" cy="2259611"/>
          </a:xfrm>
        </p:grpSpPr>
        <p:sp>
          <p:nvSpPr>
            <p:cNvPr id="2" name="Obdĺžnik 1"/>
            <p:cNvSpPr/>
            <p:nvPr/>
          </p:nvSpPr>
          <p:spPr bwMode="auto">
            <a:xfrm>
              <a:off x="3684563" y="153813"/>
              <a:ext cx="6191274" cy="2259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684563" y="153813"/>
              <a:ext cx="6191274" cy="1148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1366" tIns="50683" rIns="101366" bIns="50683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None/>
              </a:pPr>
              <a:r>
                <a:rPr lang="sk-SK" sz="2000" dirty="0">
                  <a:solidFill>
                    <a:srgbClr val="00B050"/>
                  </a:solidFill>
                  <a:latin typeface="+mn-lt"/>
                </a:rPr>
                <a:t>h</a:t>
              </a:r>
              <a:r>
                <a:rPr lang="sk-SK" sz="2000" dirty="0" smtClean="0">
                  <a:solidFill>
                    <a:srgbClr val="00B050"/>
                  </a:solidFill>
                  <a:latin typeface="+mn-lt"/>
                </a:rPr>
                <a:t>lavička funkcie:</a:t>
              </a:r>
            </a:p>
            <a:p>
              <a:pPr>
                <a:buNone/>
              </a:pP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KNIHA *</a:t>
              </a:r>
              <a:r>
                <a:rPr lang="sk-SK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zmaz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(KNIHA *</a:t>
              </a:r>
              <a:r>
                <a:rPr lang="sk-SK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kniznica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sk-SK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</a:t>
              </a:r>
              <a:r>
                <a:rPr lang="sk-SK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pocet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endPara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sk-SK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sk-SK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</a:t>
              </a:r>
              <a:r>
                <a:rPr lang="sk-SK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velkost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</p:txBody>
        </p:sp>
        <p:sp>
          <p:nvSpPr>
            <p:cNvPr id="16" name="Obdĺžnik 15"/>
            <p:cNvSpPr/>
            <p:nvPr/>
          </p:nvSpPr>
          <p:spPr>
            <a:xfrm>
              <a:off x="3765843" y="1966119"/>
              <a:ext cx="59962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sk-SK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kniznica</a:t>
              </a:r>
              <a:r>
                <a:rPr lang="sk-SK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sk-SK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zmaz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kniznica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sk-SK" dirty="0">
                  <a:solidFill>
                    <a:srgbClr val="FF0000"/>
                  </a:solidFill>
                  <a:latin typeface="Consolas" panose="020B0609020204030204" pitchFamily="49" charset="0"/>
                </a:rPr>
                <a:t>&amp;</a:t>
              </a:r>
              <a:r>
                <a:rPr lang="sk-SK" dirty="0">
                  <a:solidFill>
                    <a:srgbClr val="000000"/>
                  </a:solidFill>
                  <a:latin typeface="Consolas" panose="020B0609020204030204" pitchFamily="49" charset="0"/>
                </a:rPr>
                <a:t>n, </a:t>
              </a:r>
              <a:r>
                <a:rPr lang="sk-SK" dirty="0">
                  <a:solidFill>
                    <a:srgbClr val="FF0000"/>
                  </a:solidFill>
                  <a:latin typeface="Consolas" panose="020B0609020204030204" pitchFamily="49" charset="0"/>
                </a:rPr>
                <a:t>&amp;</a:t>
              </a:r>
              <a:r>
                <a:rPr lang="sk-SK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velkost</a:t>
              </a:r>
              <a:r>
                <a:rPr lang="sk-SK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sk-SK" dirty="0"/>
            </a:p>
          </p:txBody>
        </p:sp>
        <p:sp>
          <p:nvSpPr>
            <p:cNvPr id="17" name="Zaoblený obdĺžnik 16"/>
            <p:cNvSpPr/>
            <p:nvPr/>
          </p:nvSpPr>
          <p:spPr bwMode="auto">
            <a:xfrm>
              <a:off x="3731486" y="1998019"/>
              <a:ext cx="6030649" cy="33804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>
              <a:off x="3765843" y="1264628"/>
              <a:ext cx="522061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solidFill>
                    <a:srgbClr val="FF0000"/>
                  </a:solidFill>
                </a:rPr>
                <a:t>v</a:t>
              </a:r>
              <a:r>
                <a:rPr lang="en-US" dirty="0" err="1" smtClean="0">
                  <a:solidFill>
                    <a:srgbClr val="FF0000"/>
                  </a:solidFill>
                </a:rPr>
                <a:t>olanie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funkcie</a:t>
              </a:r>
              <a:r>
                <a:rPr lang="en-US" dirty="0" smtClean="0">
                  <a:solidFill>
                    <a:srgbClr val="FF0000"/>
                  </a:solidFill>
                </a:rPr>
                <a:t> pre </a:t>
              </a:r>
              <a:r>
                <a:rPr lang="en-US" dirty="0" err="1" smtClean="0">
                  <a:solidFill>
                    <a:srgbClr val="FF0000"/>
                  </a:solidFill>
                </a:rPr>
                <a:t>premenn</a:t>
              </a:r>
              <a:r>
                <a:rPr lang="sk-SK" dirty="0" smtClean="0">
                  <a:solidFill>
                    <a:srgbClr val="FF0000"/>
                  </a:solidFill>
                </a:rPr>
                <a:t>é:</a:t>
              </a:r>
            </a:p>
            <a:p>
              <a:pPr algn="l"/>
              <a:r>
                <a:rPr lang="sk-SK" dirty="0" smtClean="0">
                  <a:latin typeface="Consolas" panose="020B0609020204030204" pitchFamily="49" charset="0"/>
                </a:rPr>
                <a:t>KNIHA </a:t>
              </a:r>
              <a:r>
                <a:rPr lang="en-US" dirty="0" smtClean="0">
                  <a:latin typeface="Consolas" panose="020B0609020204030204" pitchFamily="49" charset="0"/>
                </a:rPr>
                <a:t>*</a:t>
              </a:r>
              <a:r>
                <a:rPr lang="en-US" dirty="0" err="1" smtClean="0">
                  <a:latin typeface="Consolas" panose="020B0609020204030204" pitchFamily="49" charset="0"/>
                </a:rPr>
                <a:t>kniznica</a:t>
              </a:r>
              <a:r>
                <a:rPr lang="en-US" dirty="0" smtClean="0">
                  <a:latin typeface="Consolas" panose="020B0609020204030204" pitchFamily="49" charset="0"/>
                </a:rPr>
                <a:t>, </a:t>
              </a:r>
              <a:r>
                <a:rPr lang="sk-SK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 n, </a:t>
              </a:r>
              <a:r>
                <a:rPr lang="sk-SK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latin typeface="Consolas" panose="020B0609020204030204" pitchFamily="49" charset="0"/>
                </a:rPr>
                <a:t>velkost</a:t>
              </a:r>
              <a:endParaRPr lang="sk-SK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99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Cvičenia</a:t>
            </a:r>
            <a:endParaRPr lang="sk-SK" dirty="0"/>
          </a:p>
        </p:txBody>
      </p:sp>
      <p:sp>
        <p:nvSpPr>
          <p:cNvPr id="3" name="Zástupný objekt pre obsah 2"/>
          <p:cNvSpPr txBox="1">
            <a:spLocks/>
          </p:cNvSpPr>
          <p:nvPr/>
        </p:nvSpPr>
        <p:spPr>
          <a:xfrm>
            <a:off x="196850" y="1371600"/>
            <a:ext cx="9752013" cy="2653380"/>
          </a:xfrm>
          <a:prstGeom prst="rect">
            <a:avLst/>
          </a:prstGeom>
          <a:noFill/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400" kern="0" dirty="0" smtClean="0"/>
              <a:t>Vytvorenie poľa </a:t>
            </a:r>
            <a:r>
              <a:rPr lang="sk-SK" sz="2400" kern="0" dirty="0" err="1" smtClean="0">
                <a:latin typeface="Consolas" panose="020B0609020204030204" pitchFamily="49" charset="0"/>
              </a:rPr>
              <a:t>oblubene</a:t>
            </a:r>
            <a:r>
              <a:rPr lang="sk-SK" sz="2400" kern="0" dirty="0" smtClean="0"/>
              <a:t> – </a:t>
            </a:r>
            <a:r>
              <a:rPr lang="sk-SK" sz="2400" kern="0" dirty="0" smtClean="0">
                <a:solidFill>
                  <a:srgbClr val="00B050"/>
                </a:solidFill>
              </a:rPr>
              <a:t>dynamické pole ukazovateľov na záznamy o knihách</a:t>
            </a:r>
          </a:p>
          <a:p>
            <a:pPr lvl="1"/>
            <a:r>
              <a:rPr lang="sk-SK" sz="2000" kern="0" dirty="0"/>
              <a:t>Pridanie do programu </a:t>
            </a:r>
            <a:r>
              <a:rPr lang="sk-SK" sz="2000" kern="0" dirty="0" smtClean="0">
                <a:latin typeface="Consolas" panose="020B0609020204030204" pitchFamily="49" charset="0"/>
              </a:rPr>
              <a:t>0</a:t>
            </a:r>
            <a:r>
              <a:rPr lang="en-US" sz="2000" kern="0" dirty="0">
                <a:latin typeface="Consolas" panose="020B0609020204030204" pitchFamily="49" charset="0"/>
              </a:rPr>
              <a:t>6</a:t>
            </a:r>
            <a:r>
              <a:rPr lang="sk-SK" sz="2000" kern="0" dirty="0" smtClean="0">
                <a:latin typeface="Consolas" panose="020B0609020204030204" pitchFamily="49" charset="0"/>
              </a:rPr>
              <a:t>p0</a:t>
            </a:r>
            <a:r>
              <a:rPr lang="en-US" sz="2000" kern="0" dirty="0" smtClean="0">
                <a:latin typeface="Consolas" panose="020B0609020204030204" pitchFamily="49" charset="0"/>
              </a:rPr>
              <a:t>1</a:t>
            </a:r>
            <a:r>
              <a:rPr lang="sk-SK" sz="2000" kern="0" dirty="0" smtClean="0">
                <a:latin typeface="Consolas" panose="020B0609020204030204" pitchFamily="49" charset="0"/>
              </a:rPr>
              <a:t>.</a:t>
            </a:r>
            <a:r>
              <a:rPr lang="sk-SK" sz="2000" kern="0" dirty="0" err="1" smtClean="0">
                <a:latin typeface="Consolas" panose="020B0609020204030204" pitchFamily="49" charset="0"/>
              </a:rPr>
              <a:t>cpp</a:t>
            </a:r>
            <a:r>
              <a:rPr lang="sk-SK" sz="2000" kern="0" dirty="0"/>
              <a:t>, kde </a:t>
            </a:r>
            <a:r>
              <a:rPr lang="sk-SK" sz="2000" kern="0" dirty="0">
                <a:solidFill>
                  <a:srgbClr val="0070C0"/>
                </a:solidFill>
              </a:rPr>
              <a:t>neuvažujeme </a:t>
            </a:r>
            <a:r>
              <a:rPr lang="sk-SK" sz="2000" kern="0" dirty="0" err="1">
                <a:solidFill>
                  <a:srgbClr val="0070C0"/>
                </a:solidFill>
              </a:rPr>
              <a:t>zmazávnie</a:t>
            </a:r>
            <a:r>
              <a:rPr lang="sk-SK" sz="2000" kern="0" dirty="0">
                <a:solidFill>
                  <a:srgbClr val="0070C0"/>
                </a:solidFill>
              </a:rPr>
              <a:t> </a:t>
            </a:r>
            <a:r>
              <a:rPr lang="en-US" sz="2000" kern="0" dirty="0" smtClean="0">
                <a:solidFill>
                  <a:srgbClr val="0070C0"/>
                </a:solidFill>
              </a:rPr>
              <a:t> a v</a:t>
            </a:r>
            <a:r>
              <a:rPr lang="sk-SK" sz="2000" kern="0" dirty="0" err="1" smtClean="0">
                <a:solidFill>
                  <a:srgbClr val="0070C0"/>
                </a:solidFill>
              </a:rPr>
              <a:t>ýpis</a:t>
            </a:r>
            <a:r>
              <a:rPr lang="sk-SK" sz="2000" kern="0" dirty="0" smtClean="0">
                <a:solidFill>
                  <a:srgbClr val="0070C0"/>
                </a:solidFill>
              </a:rPr>
              <a:t> záznamov o knihách</a:t>
            </a:r>
            <a:endParaRPr lang="sk-SK" sz="2000" kern="0" dirty="0">
              <a:solidFill>
                <a:srgbClr val="0070C0"/>
              </a:solidFill>
            </a:endParaRPr>
          </a:p>
          <a:p>
            <a:pPr lvl="1"/>
            <a:r>
              <a:rPr lang="sk-SK" sz="2000" kern="0" dirty="0" smtClean="0">
                <a:solidFill>
                  <a:srgbClr val="FF0000"/>
                </a:solidFill>
              </a:rPr>
              <a:t>Pridanie záznamu o knihe s </a:t>
            </a:r>
            <a:r>
              <a:rPr lang="sk-SK" sz="2000" kern="0" dirty="0">
                <a:solidFill>
                  <a:srgbClr val="FF0000"/>
                </a:solidFill>
              </a:rPr>
              <a:t>d</a:t>
            </a:r>
            <a:r>
              <a:rPr lang="sk-SK" sz="2000" kern="0" dirty="0" smtClean="0">
                <a:solidFill>
                  <a:srgbClr val="FF0000"/>
                </a:solidFill>
              </a:rPr>
              <a:t>aným názvom </a:t>
            </a:r>
            <a:r>
              <a:rPr lang="sk-SK" sz="2000" kern="0" dirty="0" smtClean="0"/>
              <a:t>– pri pridaní môže byť potrebné vytvoriť alebo zväčšiť pole</a:t>
            </a:r>
          </a:p>
          <a:p>
            <a:pPr lvl="1"/>
            <a:r>
              <a:rPr lang="sk-SK" sz="2000" kern="0" dirty="0" smtClean="0">
                <a:solidFill>
                  <a:srgbClr val="FF0000"/>
                </a:solidFill>
              </a:rPr>
              <a:t>Výpis záznamov o obľúbených knihách</a:t>
            </a:r>
          </a:p>
        </p:txBody>
      </p:sp>
      <p:sp>
        <p:nvSpPr>
          <p:cNvPr id="4" name="Obdĺžnik 3"/>
          <p:cNvSpPr/>
          <p:nvPr/>
        </p:nvSpPr>
        <p:spPr bwMode="auto">
          <a:xfrm>
            <a:off x="655637" y="4480719"/>
            <a:ext cx="86868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bdĺžnik 4"/>
          <p:cNvSpPr/>
          <p:nvPr/>
        </p:nvSpPr>
        <p:spPr bwMode="auto">
          <a:xfrm>
            <a:off x="2332037" y="450198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bdĺžnik 5"/>
          <p:cNvSpPr/>
          <p:nvPr/>
        </p:nvSpPr>
        <p:spPr bwMode="auto">
          <a:xfrm>
            <a:off x="2941637" y="4499769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bdĺžnik 6"/>
          <p:cNvSpPr/>
          <p:nvPr/>
        </p:nvSpPr>
        <p:spPr bwMode="auto">
          <a:xfrm>
            <a:off x="3551237" y="4501985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bdĺžnik 7"/>
          <p:cNvSpPr/>
          <p:nvPr/>
        </p:nvSpPr>
        <p:spPr bwMode="auto">
          <a:xfrm>
            <a:off x="4160837" y="4499769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bdĺžnik 8"/>
          <p:cNvSpPr/>
          <p:nvPr/>
        </p:nvSpPr>
        <p:spPr bwMode="auto">
          <a:xfrm>
            <a:off x="4770437" y="449808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bdĺžnik 9"/>
          <p:cNvSpPr/>
          <p:nvPr/>
        </p:nvSpPr>
        <p:spPr bwMode="auto">
          <a:xfrm>
            <a:off x="5380037" y="4495864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bdĺžnik 10"/>
          <p:cNvSpPr/>
          <p:nvPr/>
        </p:nvSpPr>
        <p:spPr bwMode="auto">
          <a:xfrm>
            <a:off x="5989637" y="4498080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bdĺžnik 11"/>
          <p:cNvSpPr/>
          <p:nvPr/>
        </p:nvSpPr>
        <p:spPr bwMode="auto">
          <a:xfrm>
            <a:off x="6599237" y="4495864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Rovná spojnica 12"/>
          <p:cNvCxnSpPr/>
          <p:nvPr/>
        </p:nvCxnSpPr>
        <p:spPr bwMode="auto">
          <a:xfrm>
            <a:off x="2408237" y="4621654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Rovná spojnica 13"/>
          <p:cNvCxnSpPr/>
          <p:nvPr/>
        </p:nvCxnSpPr>
        <p:spPr bwMode="auto">
          <a:xfrm>
            <a:off x="2408237" y="4774054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Rovná spojnica 14"/>
          <p:cNvCxnSpPr/>
          <p:nvPr/>
        </p:nvCxnSpPr>
        <p:spPr bwMode="auto">
          <a:xfrm>
            <a:off x="2408237" y="4926454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Rovná spojnica 15"/>
          <p:cNvCxnSpPr/>
          <p:nvPr/>
        </p:nvCxnSpPr>
        <p:spPr bwMode="auto">
          <a:xfrm>
            <a:off x="2408237" y="5078854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Rovná spojnica 16"/>
          <p:cNvCxnSpPr/>
          <p:nvPr/>
        </p:nvCxnSpPr>
        <p:spPr bwMode="auto">
          <a:xfrm>
            <a:off x="5462024" y="463383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Rovná spojnica 17"/>
          <p:cNvCxnSpPr/>
          <p:nvPr/>
        </p:nvCxnSpPr>
        <p:spPr bwMode="auto">
          <a:xfrm>
            <a:off x="5462024" y="478623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Rovná spojnica 18"/>
          <p:cNvCxnSpPr/>
          <p:nvPr/>
        </p:nvCxnSpPr>
        <p:spPr bwMode="auto">
          <a:xfrm>
            <a:off x="5462024" y="493863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Rovná spojnica 19"/>
          <p:cNvCxnSpPr/>
          <p:nvPr/>
        </p:nvCxnSpPr>
        <p:spPr bwMode="auto">
          <a:xfrm>
            <a:off x="5462024" y="5091039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Rovná spojnica 20"/>
          <p:cNvCxnSpPr/>
          <p:nvPr/>
        </p:nvCxnSpPr>
        <p:spPr bwMode="auto">
          <a:xfrm>
            <a:off x="3017837" y="463383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Rovná spojnica 21"/>
          <p:cNvCxnSpPr/>
          <p:nvPr/>
        </p:nvCxnSpPr>
        <p:spPr bwMode="auto">
          <a:xfrm>
            <a:off x="3017837" y="478623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Rovná spojnica 22"/>
          <p:cNvCxnSpPr/>
          <p:nvPr/>
        </p:nvCxnSpPr>
        <p:spPr bwMode="auto">
          <a:xfrm>
            <a:off x="3017837" y="493863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Rovná spojnica 23"/>
          <p:cNvCxnSpPr/>
          <p:nvPr/>
        </p:nvCxnSpPr>
        <p:spPr bwMode="auto">
          <a:xfrm>
            <a:off x="3017837" y="5091039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Rovná spojnica 24"/>
          <p:cNvCxnSpPr/>
          <p:nvPr/>
        </p:nvCxnSpPr>
        <p:spPr bwMode="auto">
          <a:xfrm>
            <a:off x="4244163" y="463383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Rovná spojnica 25"/>
          <p:cNvCxnSpPr/>
          <p:nvPr/>
        </p:nvCxnSpPr>
        <p:spPr bwMode="auto">
          <a:xfrm>
            <a:off x="4244163" y="478623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Rovná spojnica 26"/>
          <p:cNvCxnSpPr/>
          <p:nvPr/>
        </p:nvCxnSpPr>
        <p:spPr bwMode="auto">
          <a:xfrm>
            <a:off x="4244163" y="493863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Rovná spojnica 27"/>
          <p:cNvCxnSpPr/>
          <p:nvPr/>
        </p:nvCxnSpPr>
        <p:spPr bwMode="auto">
          <a:xfrm>
            <a:off x="4244163" y="5091039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Rovná spojnica 28"/>
          <p:cNvCxnSpPr/>
          <p:nvPr/>
        </p:nvCxnSpPr>
        <p:spPr bwMode="auto">
          <a:xfrm>
            <a:off x="6065837" y="4638403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ovná spojnica 29"/>
          <p:cNvCxnSpPr/>
          <p:nvPr/>
        </p:nvCxnSpPr>
        <p:spPr bwMode="auto">
          <a:xfrm>
            <a:off x="6065837" y="4790803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Rovná spojnica 30"/>
          <p:cNvCxnSpPr/>
          <p:nvPr/>
        </p:nvCxnSpPr>
        <p:spPr bwMode="auto">
          <a:xfrm>
            <a:off x="6065837" y="4943203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Rovná spojnica 31"/>
          <p:cNvCxnSpPr/>
          <p:nvPr/>
        </p:nvCxnSpPr>
        <p:spPr bwMode="auto">
          <a:xfrm>
            <a:off x="6065837" y="5095603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Rovná spojnica 32"/>
          <p:cNvCxnSpPr/>
          <p:nvPr/>
        </p:nvCxnSpPr>
        <p:spPr bwMode="auto">
          <a:xfrm>
            <a:off x="3669969" y="463311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Rovná spojnica 33"/>
          <p:cNvCxnSpPr/>
          <p:nvPr/>
        </p:nvCxnSpPr>
        <p:spPr bwMode="auto">
          <a:xfrm>
            <a:off x="3669969" y="478551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Rovná spojnica 34"/>
          <p:cNvCxnSpPr/>
          <p:nvPr/>
        </p:nvCxnSpPr>
        <p:spPr bwMode="auto">
          <a:xfrm>
            <a:off x="3669969" y="493791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Rovná spojnica 35"/>
          <p:cNvCxnSpPr/>
          <p:nvPr/>
        </p:nvCxnSpPr>
        <p:spPr bwMode="auto">
          <a:xfrm>
            <a:off x="3669969" y="5090319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Rovná spojnica 36"/>
          <p:cNvCxnSpPr/>
          <p:nvPr/>
        </p:nvCxnSpPr>
        <p:spPr bwMode="auto">
          <a:xfrm>
            <a:off x="4889169" y="463311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Rovná spojnica 37"/>
          <p:cNvCxnSpPr/>
          <p:nvPr/>
        </p:nvCxnSpPr>
        <p:spPr bwMode="auto">
          <a:xfrm>
            <a:off x="4889169" y="478551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Rovná spojnica 38"/>
          <p:cNvCxnSpPr/>
          <p:nvPr/>
        </p:nvCxnSpPr>
        <p:spPr bwMode="auto">
          <a:xfrm>
            <a:off x="4889169" y="4937919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Rovná spojnica 39"/>
          <p:cNvCxnSpPr/>
          <p:nvPr/>
        </p:nvCxnSpPr>
        <p:spPr bwMode="auto">
          <a:xfrm>
            <a:off x="4889169" y="5090319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bdĺžnik 40"/>
          <p:cNvSpPr/>
          <p:nvPr/>
        </p:nvSpPr>
        <p:spPr bwMode="auto">
          <a:xfrm>
            <a:off x="1036637" y="4480719"/>
            <a:ext cx="381000" cy="749353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Zalomená spojnica 41"/>
          <p:cNvCxnSpPr>
            <a:stCxn id="41" idx="0"/>
            <a:endCxn id="5" idx="0"/>
          </p:cNvCxnSpPr>
          <p:nvPr/>
        </p:nvCxnSpPr>
        <p:spPr bwMode="auto">
          <a:xfrm rot="16200000" flipH="1">
            <a:off x="1921354" y="3786502"/>
            <a:ext cx="21266" cy="1409700"/>
          </a:xfrm>
          <a:prstGeom prst="bentConnector3">
            <a:avLst>
              <a:gd name="adj1" fmla="val -1074955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BlokTextu 42"/>
          <p:cNvSpPr txBox="1"/>
          <p:nvPr/>
        </p:nvSpPr>
        <p:spPr>
          <a:xfrm>
            <a:off x="616614" y="5230072"/>
            <a:ext cx="1313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kni</a:t>
            </a:r>
            <a:r>
              <a:rPr lang="sk-SK" dirty="0" err="1">
                <a:latin typeface="Consolas" panose="020B0609020204030204" pitchFamily="49" charset="0"/>
              </a:rPr>
              <a:t>z</a:t>
            </a:r>
            <a:r>
              <a:rPr lang="sk-SK" dirty="0" err="1" smtClean="0">
                <a:latin typeface="Consolas" panose="020B0609020204030204" pitchFamily="49" charset="0"/>
              </a:rPr>
              <a:t>nica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48" name="Obdĺžnik 47"/>
          <p:cNvSpPr/>
          <p:nvPr/>
        </p:nvSpPr>
        <p:spPr bwMode="auto">
          <a:xfrm>
            <a:off x="7208837" y="4499882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bdĺžnik 48"/>
          <p:cNvSpPr/>
          <p:nvPr/>
        </p:nvSpPr>
        <p:spPr bwMode="auto">
          <a:xfrm>
            <a:off x="618460" y="6379256"/>
            <a:ext cx="86868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bdĺžnik 85"/>
          <p:cNvSpPr/>
          <p:nvPr/>
        </p:nvSpPr>
        <p:spPr bwMode="auto">
          <a:xfrm>
            <a:off x="999460" y="6379256"/>
            <a:ext cx="381000" cy="749353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Zalomená spojnica 86"/>
          <p:cNvCxnSpPr/>
          <p:nvPr/>
        </p:nvCxnSpPr>
        <p:spPr bwMode="auto">
          <a:xfrm rot="16200000" flipH="1">
            <a:off x="1789196" y="5751085"/>
            <a:ext cx="20728" cy="1219200"/>
          </a:xfrm>
          <a:prstGeom prst="bentConnector4">
            <a:avLst>
              <a:gd name="adj1" fmla="val -1102856"/>
              <a:gd name="adj2" fmla="val 10006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BlokTextu 87"/>
          <p:cNvSpPr txBox="1"/>
          <p:nvPr/>
        </p:nvSpPr>
        <p:spPr>
          <a:xfrm>
            <a:off x="579439" y="712860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>
                <a:latin typeface="Consolas" panose="020B0609020204030204" pitchFamily="49" charset="0"/>
              </a:rPr>
              <a:t>oblubene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98" name="Obdĺžnik 97"/>
          <p:cNvSpPr/>
          <p:nvPr/>
        </p:nvSpPr>
        <p:spPr bwMode="auto">
          <a:xfrm>
            <a:off x="2250887" y="6373844"/>
            <a:ext cx="381000" cy="74627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Obdĺžnik 98"/>
          <p:cNvSpPr/>
          <p:nvPr/>
        </p:nvSpPr>
        <p:spPr bwMode="auto">
          <a:xfrm>
            <a:off x="2636837" y="6373543"/>
            <a:ext cx="381000" cy="74658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Obdĺžnik 104"/>
          <p:cNvSpPr/>
          <p:nvPr/>
        </p:nvSpPr>
        <p:spPr bwMode="auto">
          <a:xfrm>
            <a:off x="3017837" y="6374145"/>
            <a:ext cx="381000" cy="74658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Obdĺžnik 105"/>
          <p:cNvSpPr/>
          <p:nvPr/>
        </p:nvSpPr>
        <p:spPr bwMode="auto">
          <a:xfrm>
            <a:off x="3398837" y="6374145"/>
            <a:ext cx="381000" cy="74658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8" name="Rovná spojovacia šípka 107"/>
          <p:cNvCxnSpPr>
            <a:endCxn id="6" idx="2"/>
          </p:cNvCxnSpPr>
          <p:nvPr/>
        </p:nvCxnSpPr>
        <p:spPr bwMode="auto">
          <a:xfrm flipV="1">
            <a:off x="2560637" y="5221980"/>
            <a:ext cx="685800" cy="1149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Rovná spojovacia šípka 108"/>
          <p:cNvCxnSpPr>
            <a:endCxn id="9" idx="2"/>
          </p:cNvCxnSpPr>
          <p:nvPr/>
        </p:nvCxnSpPr>
        <p:spPr bwMode="auto">
          <a:xfrm flipV="1">
            <a:off x="2899105" y="5220291"/>
            <a:ext cx="2176132" cy="1146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Rovná spojovacia šípka 110"/>
          <p:cNvCxnSpPr>
            <a:stCxn id="105" idx="0"/>
            <a:endCxn id="5" idx="2"/>
          </p:cNvCxnSpPr>
          <p:nvPr/>
        </p:nvCxnSpPr>
        <p:spPr bwMode="auto">
          <a:xfrm flipH="1" flipV="1">
            <a:off x="2636837" y="5224196"/>
            <a:ext cx="571500" cy="11499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Rovná spojovacia šípka 113"/>
          <p:cNvCxnSpPr/>
          <p:nvPr/>
        </p:nvCxnSpPr>
        <p:spPr bwMode="auto">
          <a:xfrm flipV="1">
            <a:off x="3516471" y="5236453"/>
            <a:ext cx="2683177" cy="11366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8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Vymenovan</a:t>
            </a:r>
            <a:r>
              <a:rPr lang="sk-SK" altLang="sk-SK" smtClean="0"/>
              <a:t>é typy</a:t>
            </a:r>
            <a:endParaRPr lang="en-US" altLang="sk-SK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00225"/>
            <a:ext cx="9752013" cy="1508125"/>
          </a:xfrm>
        </p:spPr>
        <p:txBody>
          <a:bodyPr/>
          <a:lstStyle/>
          <a:p>
            <a:r>
              <a:rPr lang="sk-SK" altLang="sk-SK" sz="2700" smtClean="0"/>
              <a:t>enumerate type - zoznam symbolických konštánt, ktoré sú zvyčajne vzájomne závislé </a:t>
            </a:r>
          </a:p>
          <a:p>
            <a:r>
              <a:rPr lang="sk-SK" altLang="sk-SK" sz="2700" smtClean="0"/>
              <a:t>zvyšuje čitateľnosť programu</a:t>
            </a:r>
            <a:endParaRPr lang="en-US" altLang="sk-SK" sz="270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30188" y="3551238"/>
            <a:ext cx="6938962" cy="3192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94995" y="3608388"/>
            <a:ext cx="6514123" cy="311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MODRA, CERVENA, ZELENA, ZLTA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} FARBY;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FARBY c, d;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c = MODRA;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d = CERVENA;</a:t>
            </a:r>
          </a:p>
        </p:txBody>
      </p:sp>
      <p:sp>
        <p:nvSpPr>
          <p:cNvPr id="162827" name="AutoShape 11"/>
          <p:cNvSpPr>
            <a:spLocks noChangeArrowheads="1"/>
          </p:cNvSpPr>
          <p:nvPr/>
        </p:nvSpPr>
        <p:spPr bwMode="auto">
          <a:xfrm>
            <a:off x="4505325" y="6092825"/>
            <a:ext cx="5368925" cy="1244600"/>
          </a:xfrm>
          <a:prstGeom prst="wedgeRoundRectCallout">
            <a:avLst>
              <a:gd name="adj1" fmla="val -14676"/>
              <a:gd name="adj2" fmla="val -4957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ak nepriradíme konštatnám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hodnoty, implicitne sú 0, 1, 2, ...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2828" name="AutoShape 12"/>
          <p:cNvSpPr>
            <a:spLocks noChangeArrowheads="1"/>
          </p:cNvSpPr>
          <p:nvPr/>
        </p:nvSpPr>
        <p:spPr bwMode="auto">
          <a:xfrm>
            <a:off x="7489825" y="3541713"/>
            <a:ext cx="2276475" cy="1028700"/>
          </a:xfrm>
          <a:prstGeom prst="wedgeRoundRectCallout">
            <a:avLst>
              <a:gd name="adj1" fmla="val -70125"/>
              <a:gd name="adj2" fmla="val 2350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 nie je bodko</a:t>
            </a: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čiarka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4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 animBg="1" autoUpdateAnimBg="0"/>
      <p:bldP spid="16282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Príklad: boolovské hodnoty</a:t>
            </a:r>
            <a:endParaRPr lang="en-US" altLang="sk-SK" smtClean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4799" y="2178050"/>
            <a:ext cx="5756275" cy="245506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94999" y="2236788"/>
            <a:ext cx="5528277" cy="225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FALSE, TRUE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} BOOLEAN;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isdigit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(c) == FALSE) ...</a:t>
            </a:r>
          </a:p>
        </p:txBody>
      </p:sp>
      <p:grpSp>
        <p:nvGrpSpPr>
          <p:cNvPr id="163862" name="Group 22"/>
          <p:cNvGrpSpPr>
            <a:grpSpLocks/>
          </p:cNvGrpSpPr>
          <p:nvPr/>
        </p:nvGrpSpPr>
        <p:grpSpPr bwMode="auto">
          <a:xfrm>
            <a:off x="304800" y="5324475"/>
            <a:ext cx="3468688" cy="674688"/>
            <a:chOff x="173" y="3031"/>
            <a:chExt cx="1968" cy="384"/>
          </a:xfrm>
        </p:grpSpPr>
        <p:sp>
          <p:nvSpPr>
            <p:cNvPr id="30728" name="Rectangle 9"/>
            <p:cNvSpPr>
              <a:spLocks noChangeArrowheads="1"/>
            </p:cNvSpPr>
            <p:nvPr/>
          </p:nvSpPr>
          <p:spPr bwMode="auto">
            <a:xfrm>
              <a:off x="173" y="3031"/>
              <a:ext cx="1968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729" name="Text Box 10"/>
            <p:cNvSpPr txBox="1">
              <a:spLocks noChangeArrowheads="1"/>
            </p:cNvSpPr>
            <p:nvPr/>
          </p:nvSpPr>
          <p:spPr bwMode="auto">
            <a:xfrm>
              <a:off x="281" y="3080"/>
              <a:ext cx="167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BOOLEAN dobre;</a:t>
              </a:r>
            </a:p>
          </p:txBody>
        </p:sp>
      </p:grpSp>
      <p:sp>
        <p:nvSpPr>
          <p:cNvPr id="163860" name="AutoShape 20"/>
          <p:cNvSpPr>
            <a:spLocks noChangeArrowheads="1"/>
          </p:cNvSpPr>
          <p:nvPr/>
        </p:nvSpPr>
        <p:spPr bwMode="auto">
          <a:xfrm>
            <a:off x="6640513" y="2849563"/>
            <a:ext cx="2522537" cy="1570037"/>
          </a:xfrm>
          <a:prstGeom prst="wedgeRoundRectCallout">
            <a:avLst>
              <a:gd name="adj1" fmla="val -111801"/>
              <a:gd name="adj2" fmla="val 200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nie je nutn</a:t>
            </a: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é ani definovať premennú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3861" name="AutoShape 21"/>
          <p:cNvSpPr>
            <a:spLocks noChangeArrowheads="1"/>
          </p:cNvSpPr>
          <p:nvPr/>
        </p:nvSpPr>
        <p:spPr bwMode="auto">
          <a:xfrm>
            <a:off x="5345113" y="5170488"/>
            <a:ext cx="3959225" cy="1006475"/>
          </a:xfrm>
          <a:prstGeom prst="wedgeRoundRectCallout">
            <a:avLst>
              <a:gd name="adj1" fmla="val -95218"/>
              <a:gd name="adj2" fmla="val 340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premen</a:t>
            </a: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ná môže byť definovaná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6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0" grpId="0" animBg="1" autoUpdateAnimBg="0"/>
      <p:bldP spid="16386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Opakovanie: pole štruktúr</a:t>
            </a:r>
            <a:endParaRPr lang="sk-SK" dirty="0"/>
          </a:p>
          <a:p>
            <a:r>
              <a:rPr lang="sk-SK" dirty="0" smtClean="0"/>
              <a:t>Vymenované </a:t>
            </a:r>
            <a:r>
              <a:rPr lang="sk-SK" dirty="0"/>
              <a:t>typy</a:t>
            </a:r>
          </a:p>
          <a:p>
            <a:r>
              <a:rPr lang="sk-SK" dirty="0" err="1"/>
              <a:t>Uniony</a:t>
            </a:r>
            <a:endParaRPr lang="sk-SK" dirty="0"/>
          </a:p>
          <a:p>
            <a:r>
              <a:rPr lang="sk-SK" dirty="0" smtClean="0"/>
              <a:t>Úvod </a:t>
            </a:r>
            <a:r>
              <a:rPr lang="sk-SK" dirty="0"/>
              <a:t>k spájaným zoznamom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87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Explicitná a implicitná inicializácia</a:t>
            </a:r>
            <a:endParaRPr lang="en-US" altLang="sk-SK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87350" y="1930400"/>
            <a:ext cx="3568700" cy="26797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483103" y="1989138"/>
            <a:ext cx="3556583" cy="26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MODRA = </a:t>
            </a:r>
            <a:r>
              <a:rPr lang="sk-SK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CERVENA = </a:t>
            </a:r>
            <a:r>
              <a:rPr lang="sk-SK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ZELENA = </a:t>
            </a:r>
            <a:r>
              <a:rPr lang="sk-SK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ZLTA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} FARBY;</a:t>
            </a:r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60350" y="5143500"/>
            <a:ext cx="8834438" cy="1851025"/>
          </a:xfrm>
          <a:noFill/>
        </p:spPr>
        <p:txBody>
          <a:bodyPr/>
          <a:lstStyle/>
          <a:p>
            <a:r>
              <a:rPr lang="sk-SK" altLang="sk-SK" sz="2800" smtClean="0"/>
              <a:t>explicitná inicializácia: </a:t>
            </a:r>
          </a:p>
          <a:p>
            <a:pPr lvl="1"/>
            <a:r>
              <a:rPr lang="sk-SK" altLang="sk-SK" sz="2300" smtClean="0"/>
              <a:t>zoradiť podľa veľkosti</a:t>
            </a:r>
          </a:p>
          <a:p>
            <a:pPr lvl="1"/>
            <a:r>
              <a:rPr lang="sk-SK" altLang="sk-SK" sz="2300" smtClean="0"/>
              <a:t>inicializujeme všetky prvky poľa</a:t>
            </a:r>
            <a:endParaRPr lang="en-US" altLang="sk-SK" sz="2300" smtClean="0"/>
          </a:p>
        </p:txBody>
      </p:sp>
      <p:sp>
        <p:nvSpPr>
          <p:cNvPr id="164877" name="AutoShape 13"/>
          <p:cNvSpPr>
            <a:spLocks noChangeArrowheads="1"/>
          </p:cNvSpPr>
          <p:nvPr/>
        </p:nvSpPr>
        <p:spPr bwMode="auto">
          <a:xfrm>
            <a:off x="4392613" y="2687638"/>
            <a:ext cx="5338762" cy="1851025"/>
          </a:xfrm>
          <a:prstGeom prst="wedgeRoundRectCallout">
            <a:avLst>
              <a:gd name="adj1" fmla="val -84468"/>
              <a:gd name="adj2" fmla="val 154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najhor</a:t>
            </a:r>
            <a:r>
              <a:rPr kumimoji="0" lang="sk-SK" altLang="sk-SK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šie</a:t>
            </a:r>
            <a:r>
              <a:rPr kumimoji="0" lang="sk-SK" altLang="sk-SK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možné: čiastočne explicitné, čiastočne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implicitné (ZLTA bude mať hodnotu 3)</a:t>
            </a:r>
            <a:endParaRPr kumimoji="0" lang="en-US" altLang="sk-SK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3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6" grpId="0" build="p" autoUpdateAnimBg="0"/>
      <p:bldP spid="16487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Výpis mena položky</a:t>
            </a:r>
            <a:endParaRPr lang="en-US" altLang="sk-SK" smtClean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230188" y="1533525"/>
            <a:ext cx="6969125" cy="580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410064" y="1592263"/>
            <a:ext cx="6514123" cy="225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MODRA, CERVENA, ZELENA, ZLTA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} FARBY;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FARBY c = MODRA;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376096" y="3668713"/>
            <a:ext cx="5331108" cy="53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"Farba: %s \n"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 c);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410064" y="4216400"/>
            <a:ext cx="6514123" cy="53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"Farba: %d \n"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 c);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415460" y="4722813"/>
            <a:ext cx="6711293" cy="26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80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sk-SK" sz="2800">
                <a:solidFill>
                  <a:srgbClr val="000000"/>
                </a:solidFill>
                <a:latin typeface="Consolas" panose="020B0609020204030204" pitchFamily="49" charset="0"/>
              </a:rPr>
              <a:t> (c) {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MODRA: 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dirty="0">
                <a:solidFill>
                  <a:srgbClr val="A31515"/>
                </a:solidFill>
                <a:latin typeface="Consolas" panose="020B0609020204030204" pitchFamily="49" charset="0"/>
              </a:rPr>
              <a:t>"Modra farba.\n"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5908" name="AutoShape 20"/>
          <p:cNvSpPr>
            <a:spLocks noChangeArrowheads="1"/>
          </p:cNvSpPr>
          <p:nvPr/>
        </p:nvSpPr>
        <p:spPr bwMode="auto">
          <a:xfrm>
            <a:off x="7091363" y="3641725"/>
            <a:ext cx="2884487" cy="579438"/>
          </a:xfrm>
          <a:prstGeom prst="wedgeRoundRectCallout">
            <a:avLst>
              <a:gd name="adj1" fmla="val -98139"/>
              <a:gd name="adj2" fmla="val 151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chyba!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5909" name="AutoShape 21"/>
          <p:cNvSpPr>
            <a:spLocks noChangeArrowheads="1"/>
          </p:cNvSpPr>
          <p:nvPr/>
        </p:nvSpPr>
        <p:spPr bwMode="auto">
          <a:xfrm>
            <a:off x="7110413" y="4573588"/>
            <a:ext cx="2959100" cy="1011237"/>
          </a:xfrm>
          <a:prstGeom prst="wedgeRoundRectCallout">
            <a:avLst>
              <a:gd name="adj1" fmla="val -86690"/>
              <a:gd name="adj2" fmla="val -4044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 pretypova</a:t>
            </a: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ním: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výpis hodnôt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5910" name="AutoShape 22"/>
          <p:cNvSpPr>
            <a:spLocks noChangeArrowheads="1"/>
          </p:cNvSpPr>
          <p:nvPr/>
        </p:nvSpPr>
        <p:spPr bwMode="auto">
          <a:xfrm>
            <a:off x="6276975" y="6146800"/>
            <a:ext cx="3784600" cy="1098550"/>
          </a:xfrm>
          <a:prstGeom prst="wedgeRoundRectCallout">
            <a:avLst>
              <a:gd name="adj1" fmla="val -91991"/>
              <a:gd name="adj2" fmla="val -4792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</a:t>
            </a:r>
            <a:r>
              <a:rPr kumimoji="0" lang="sk-SK" altLang="sk-SK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ýpis</a:t>
            </a:r>
            <a:r>
              <a:rPr kumimoji="0" lang="sk-SK" altLang="sk-SK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mien položiek: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pomocou</a:t>
            </a:r>
            <a:r>
              <a:rPr kumimoji="0" lang="en-US" altLang="sk-SK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altLang="sk-SK" sz="2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14026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8" grpId="0" animBg="1" autoUpdateAnimBg="0"/>
      <p:bldP spid="165909" grpId="0" animBg="1" autoUpdateAnimBg="0"/>
      <p:bldP spid="16591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Výpis mena položky: pomocou poľa </a:t>
            </a:r>
            <a:endParaRPr lang="en-US" altLang="sk-SK" smtClean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47638" y="2206625"/>
            <a:ext cx="9932987" cy="2782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8437" y="2270919"/>
            <a:ext cx="9890047" cy="26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MODRA, CERVENA, ZELENA, ZLTA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} FARBY;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FARBY farba = MODRA;</a:t>
            </a:r>
          </a:p>
          <a:p>
            <a:pPr algn="l"/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nazvy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[] = { </a:t>
            </a:r>
            <a:r>
              <a:rPr lang="sk-SK" sz="2400" dirty="0">
                <a:solidFill>
                  <a:srgbClr val="A31515"/>
                </a:solidFill>
                <a:latin typeface="Consolas" panose="020B0609020204030204" pitchFamily="49" charset="0"/>
              </a:rPr>
              <a:t>"Modra"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Cervena</a:t>
            </a:r>
            <a:r>
              <a:rPr lang="sk-SK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400" dirty="0">
                <a:solidFill>
                  <a:srgbClr val="A31515"/>
                </a:solidFill>
                <a:latin typeface="Consolas" panose="020B0609020204030204" pitchFamily="49" charset="0"/>
              </a:rPr>
              <a:t>"Zelena"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Zlta</a:t>
            </a:r>
            <a:r>
              <a:rPr lang="sk-SK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pPr algn="l"/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dirty="0">
                <a:solidFill>
                  <a:srgbClr val="A31515"/>
                </a:solidFill>
                <a:latin typeface="Consolas" panose="020B0609020204030204" pitchFamily="49" charset="0"/>
              </a:rPr>
              <a:t>"Farba: %s \n"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nazvy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[farba]);</a:t>
            </a:r>
          </a:p>
        </p:txBody>
      </p:sp>
      <p:sp>
        <p:nvSpPr>
          <p:cNvPr id="166933" name="AutoShape 21"/>
          <p:cNvSpPr>
            <a:spLocks noChangeArrowheads="1"/>
          </p:cNvSpPr>
          <p:nvPr/>
        </p:nvSpPr>
        <p:spPr bwMode="auto">
          <a:xfrm>
            <a:off x="884238" y="6332538"/>
            <a:ext cx="7526337" cy="547687"/>
          </a:xfrm>
          <a:prstGeom prst="wedgeRoundRectCallout">
            <a:avLst>
              <a:gd name="adj1" fmla="val -41829"/>
              <a:gd name="adj2" fmla="val -2948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len pre neinicializovan</a:t>
            </a: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é vymenované typy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3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Uniony</a:t>
            </a:r>
            <a:endParaRPr lang="en-US" altLang="sk-SK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517650"/>
            <a:ext cx="8834437" cy="1681163"/>
          </a:xfrm>
        </p:spPr>
        <p:txBody>
          <a:bodyPr/>
          <a:lstStyle/>
          <a:p>
            <a:r>
              <a:rPr lang="sk-SK" altLang="sk-SK" sz="2700" smtClean="0"/>
              <a:t>dátový typ</a:t>
            </a:r>
          </a:p>
          <a:p>
            <a:pPr lvl="1"/>
            <a:r>
              <a:rPr lang="sk-SK" altLang="sk-SK" sz="2200" smtClean="0"/>
              <a:t>vyhradí sa pamäť pre najväčšiu položku </a:t>
            </a:r>
          </a:p>
          <a:p>
            <a:pPr lvl="1"/>
            <a:r>
              <a:rPr lang="sk-SK" altLang="sk-SK" sz="2200" smtClean="0"/>
              <a:t>všetky položky sa prekrývajú</a:t>
            </a:r>
            <a:endParaRPr lang="en-US" altLang="sk-SK" sz="220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9563" y="2979738"/>
            <a:ext cx="3792537" cy="25955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75654" y="2956719"/>
            <a:ext cx="3556583" cy="31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c; 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f;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 ZIF;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ZIF a, 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= &amp;a;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167962" name="Group 26"/>
          <p:cNvGrpSpPr>
            <a:grpSpLocks/>
          </p:cNvGrpSpPr>
          <p:nvPr/>
        </p:nvGrpSpPr>
        <p:grpSpPr bwMode="auto">
          <a:xfrm>
            <a:off x="4451350" y="2986088"/>
            <a:ext cx="2784475" cy="2593975"/>
            <a:chOff x="2526" y="1700"/>
            <a:chExt cx="1580" cy="1476"/>
          </a:xfrm>
        </p:grpSpPr>
        <p:sp>
          <p:nvSpPr>
            <p:cNvPr id="34829" name="Rectangle 10"/>
            <p:cNvSpPr>
              <a:spLocks noChangeArrowheads="1"/>
            </p:cNvSpPr>
            <p:nvPr/>
          </p:nvSpPr>
          <p:spPr bwMode="auto">
            <a:xfrm>
              <a:off x="2526" y="1700"/>
              <a:ext cx="1580" cy="14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830" name="Text Box 11"/>
            <p:cNvSpPr txBox="1">
              <a:spLocks noChangeArrowheads="1"/>
            </p:cNvSpPr>
            <p:nvPr/>
          </p:nvSpPr>
          <p:spPr bwMode="auto">
            <a:xfrm>
              <a:off x="2616" y="1730"/>
              <a:ext cx="1335" cy="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sk-SK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a.c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sk-SK" sz="28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'#'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sk-SK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p_a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-&gt;i = </a:t>
              </a:r>
              <a:r>
                <a:rPr lang="sk-SK" sz="28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sk-SK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a.f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sk-SK" sz="28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2.3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67956" name="AutoShape 20"/>
          <p:cNvSpPr>
            <a:spLocks noChangeArrowheads="1"/>
          </p:cNvSpPr>
          <p:nvPr/>
        </p:nvSpPr>
        <p:spPr bwMode="auto">
          <a:xfrm>
            <a:off x="320675" y="5922963"/>
            <a:ext cx="3757613" cy="1484312"/>
          </a:xfrm>
          <a:prstGeom prst="wedgeRoundRectCallout">
            <a:avLst>
              <a:gd name="adj1" fmla="val -22093"/>
              <a:gd name="adj2" fmla="val -722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vyhrad</a:t>
            </a:r>
            <a:r>
              <a:rPr kumimoji="0" lang="sk-SK" altLang="sk-SK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 sa pamäť o veľkosti najväčšieho prvku</a:t>
            </a:r>
            <a:endParaRPr kumimoji="0" lang="en-US" altLang="sk-SK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7957" name="AutoShape 21"/>
          <p:cNvSpPr>
            <a:spLocks noChangeArrowheads="1"/>
          </p:cNvSpPr>
          <p:nvPr/>
        </p:nvSpPr>
        <p:spPr bwMode="auto">
          <a:xfrm>
            <a:off x="4518025" y="5808663"/>
            <a:ext cx="5349875" cy="1570037"/>
          </a:xfrm>
          <a:prstGeom prst="wedgeRoundRectCallout">
            <a:avLst>
              <a:gd name="adj1" fmla="val -29116"/>
              <a:gd name="adj2" fmla="val -1666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Union neposkytuje informáciu o typu prvku, ktorý bol naposledy do neho uložený!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67961" name="Group 25"/>
          <p:cNvGrpSpPr>
            <a:grpSpLocks/>
          </p:cNvGrpSpPr>
          <p:nvPr/>
        </p:nvGrpSpPr>
        <p:grpSpPr bwMode="auto">
          <a:xfrm>
            <a:off x="7189788" y="3041650"/>
            <a:ext cx="2660650" cy="1106488"/>
            <a:chOff x="4080" y="1987"/>
            <a:chExt cx="1510" cy="630"/>
          </a:xfrm>
        </p:grpSpPr>
        <p:sp>
          <p:nvSpPr>
            <p:cNvPr id="34826" name="AutoShape 23"/>
            <p:cNvSpPr>
              <a:spLocks noChangeArrowheads="1"/>
            </p:cNvSpPr>
            <p:nvPr/>
          </p:nvSpPr>
          <p:spPr bwMode="auto">
            <a:xfrm>
              <a:off x="4187" y="2098"/>
              <a:ext cx="1341" cy="466"/>
            </a:xfrm>
            <a:prstGeom prst="wedgeRoundRectCallout">
              <a:avLst>
                <a:gd name="adj1" fmla="val -74907"/>
                <a:gd name="adj2" fmla="val 6115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827" name="AutoShape 22"/>
            <p:cNvSpPr>
              <a:spLocks noChangeArrowheads="1"/>
            </p:cNvSpPr>
            <p:nvPr/>
          </p:nvSpPr>
          <p:spPr bwMode="auto">
            <a:xfrm>
              <a:off x="4175" y="1987"/>
              <a:ext cx="1415" cy="630"/>
            </a:xfrm>
            <a:prstGeom prst="wedgeRoundRectCallout">
              <a:avLst>
                <a:gd name="adj1" fmla="val -67810"/>
                <a:gd name="adj2" fmla="val 1158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premazávajú sa hodnoty</a:t>
              </a:r>
              <a:endParaRPr kumimoji="0" lang="en-US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828" name="Line 24"/>
            <p:cNvSpPr>
              <a:spLocks noChangeShapeType="1"/>
            </p:cNvSpPr>
            <p:nvPr/>
          </p:nvSpPr>
          <p:spPr bwMode="auto">
            <a:xfrm>
              <a:off x="4080" y="2456"/>
              <a:ext cx="72" cy="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19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6" grpId="0" animBg="1" autoUpdateAnimBg="0"/>
      <p:bldP spid="16795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Union vložený do štruktúry</a:t>
            </a:r>
            <a:endParaRPr lang="en-US" altLang="sk-SK" smtClean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74625" y="1420813"/>
            <a:ext cx="4859338" cy="5957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83878" y="1466850"/>
            <a:ext cx="3942907" cy="527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ZNAK, CELE, REALNE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} TYP;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c; 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i; 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f;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} ZIF;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TYP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ZIF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polozka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} ZN_INT_FL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8977" name="AutoShape 17"/>
          <p:cNvSpPr>
            <a:spLocks noChangeArrowheads="1"/>
          </p:cNvSpPr>
          <p:nvPr/>
        </p:nvSpPr>
        <p:spPr bwMode="auto">
          <a:xfrm>
            <a:off x="5335588" y="2024063"/>
            <a:ext cx="4552950" cy="1041400"/>
          </a:xfrm>
          <a:prstGeom prst="wedgeRoundRectCallout">
            <a:avLst>
              <a:gd name="adj1" fmla="val -67884"/>
              <a:gd name="adj2" fmla="val 42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vymenovan</a:t>
            </a:r>
            <a:r>
              <a:rPr kumimoji="0" lang="sk-SK" altLang="sk-SK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ý typ: slúži na rozlíšenie typov</a:t>
            </a:r>
            <a:endParaRPr kumimoji="0" lang="en-US" altLang="sk-SK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8979" name="AutoShape 19"/>
          <p:cNvSpPr>
            <a:spLocks noChangeArrowheads="1"/>
          </p:cNvSpPr>
          <p:nvPr/>
        </p:nvSpPr>
        <p:spPr bwMode="auto">
          <a:xfrm>
            <a:off x="5330825" y="3810000"/>
            <a:ext cx="4479925" cy="1404938"/>
          </a:xfrm>
          <a:prstGeom prst="wedgeRoundRectCallout">
            <a:avLst>
              <a:gd name="adj1" fmla="val -87921"/>
              <a:gd name="adj2" fmla="val -4749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union: umožňuje uchovávať znak, celé a reálne číslo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8980" name="AutoShape 20"/>
          <p:cNvSpPr>
            <a:spLocks noChangeArrowheads="1"/>
          </p:cNvSpPr>
          <p:nvPr/>
        </p:nvSpPr>
        <p:spPr bwMode="auto">
          <a:xfrm>
            <a:off x="5273675" y="5884863"/>
            <a:ext cx="4656138" cy="1489075"/>
          </a:xfrm>
          <a:prstGeom prst="wedgeRoundRectCallout">
            <a:avLst>
              <a:gd name="adj1" fmla="val -81833"/>
              <a:gd name="adj2" fmla="val -5531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štruktúra: obsahuje informáciu o type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položky a samotnú položku</a:t>
            </a:r>
            <a:endParaRPr kumimoji="0" lang="en-US" altLang="sk-SK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67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7" grpId="0" animBg="1" autoUpdateAnimBg="0"/>
      <p:bldP spid="168979" grpId="0" animBg="1" autoUpdateAnimBg="0"/>
      <p:bldP spid="16898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</a:t>
            </a:r>
            <a:r>
              <a:rPr lang="en-US" altLang="sk-SK" dirty="0" smtClean="0"/>
              <a:t>r</a:t>
            </a:r>
            <a:r>
              <a:rPr lang="sk-SK" altLang="sk-SK" dirty="0" err="1" smtClean="0"/>
              <a:t>íklad</a:t>
            </a:r>
            <a:r>
              <a:rPr lang="sk-SK" altLang="sk-SK" dirty="0" smtClean="0"/>
              <a:t>: hračkársky tabuľkový procesor</a:t>
            </a:r>
            <a:endParaRPr lang="en-US" altLang="sk-SK" dirty="0" smtClean="0"/>
          </a:p>
        </p:txBody>
      </p:sp>
      <p:sp>
        <p:nvSpPr>
          <p:cNvPr id="4" name="Zástupný objekt pre obsah 2"/>
          <p:cNvSpPr>
            <a:spLocks noGrp="1"/>
          </p:cNvSpPr>
          <p:nvPr>
            <p:ph idx="1"/>
          </p:nvPr>
        </p:nvSpPr>
        <p:spPr>
          <a:xfrm>
            <a:off x="196850" y="1508919"/>
            <a:ext cx="9752013" cy="2141128"/>
          </a:xfrm>
          <a:noFill/>
        </p:spPr>
        <p:txBody>
          <a:bodyPr/>
          <a:lstStyle/>
          <a:p>
            <a:r>
              <a:rPr lang="sk-SK" sz="2400" dirty="0" smtClean="0"/>
              <a:t>Statická dvojrozmerná matica</a:t>
            </a:r>
          </a:p>
          <a:p>
            <a:r>
              <a:rPr lang="sk-SK" sz="2400" dirty="0" smtClean="0"/>
              <a:t>Kurzor A3 (riadok 3, stĺpec 0)</a:t>
            </a:r>
          </a:p>
          <a:p>
            <a:r>
              <a:rPr lang="sk-SK" sz="2400" dirty="0" smtClean="0"/>
              <a:t>Prvky matice:</a:t>
            </a:r>
          </a:p>
          <a:p>
            <a:pPr lvl="1"/>
            <a:r>
              <a:rPr lang="sk-SK" sz="2200" dirty="0" smtClean="0">
                <a:solidFill>
                  <a:srgbClr val="00B050"/>
                </a:solidFill>
              </a:rPr>
              <a:t>Hodnota</a:t>
            </a:r>
          </a:p>
          <a:p>
            <a:pPr lvl="1"/>
            <a:r>
              <a:rPr lang="sk-SK" sz="2200" dirty="0" smtClean="0">
                <a:solidFill>
                  <a:srgbClr val="FF0000"/>
                </a:solidFill>
              </a:rPr>
              <a:t>Výraz v prefixovej notácii: operátor, ľavý </a:t>
            </a:r>
            <a:r>
              <a:rPr lang="sk-SK" sz="2200" dirty="0" err="1" smtClean="0">
                <a:solidFill>
                  <a:srgbClr val="FF0000"/>
                </a:solidFill>
              </a:rPr>
              <a:t>operand</a:t>
            </a:r>
            <a:r>
              <a:rPr lang="sk-SK" sz="2200" dirty="0" smtClean="0">
                <a:solidFill>
                  <a:srgbClr val="FF0000"/>
                </a:solidFill>
              </a:rPr>
              <a:t>, pravý </a:t>
            </a:r>
            <a:r>
              <a:rPr lang="sk-SK" sz="2200" dirty="0" err="1" smtClean="0">
                <a:solidFill>
                  <a:srgbClr val="FF0000"/>
                </a:solidFill>
              </a:rPr>
              <a:t>operand</a:t>
            </a:r>
            <a:endParaRPr lang="sk-SK" sz="2200" dirty="0" smtClean="0">
              <a:solidFill>
                <a:srgbClr val="FF0000"/>
              </a:solidFill>
            </a:endParaRPr>
          </a:p>
          <a:p>
            <a:pPr lvl="1"/>
            <a:endParaRPr lang="sk-SK" sz="2000" dirty="0" smtClean="0"/>
          </a:p>
          <a:p>
            <a:endParaRPr lang="sk-SK" sz="2400" dirty="0" smtClean="0"/>
          </a:p>
          <a:p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endParaRPr lang="sk-SK" sz="2400" dirty="0"/>
          </a:p>
        </p:txBody>
      </p:sp>
      <p:sp>
        <p:nvSpPr>
          <p:cNvPr id="5" name="Obdĺžnik 4"/>
          <p:cNvSpPr/>
          <p:nvPr/>
        </p:nvSpPr>
        <p:spPr>
          <a:xfrm>
            <a:off x="731837" y="3974644"/>
            <a:ext cx="9067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 smtClean="0">
                <a:latin typeface="Consolas" panose="020B0609020204030204" pitchFamily="49" charset="0"/>
              </a:rPr>
              <a:t>           </a:t>
            </a:r>
            <a:r>
              <a:rPr lang="pt-BR" dirty="0">
                <a:latin typeface="Consolas" panose="020B0609020204030204" pitchFamily="49" charset="0"/>
              </a:rPr>
              <a:t>A           B           C           D           E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0 *(2.0, 3.0)        0.00        0.00        0.00        0.00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1        0.00        0.00        0.00        0.00        0.00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2        0.00        0.00        0.00        0.00        0.00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3        0.00        0.00        0.00        0.00        0.00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4        0.00        0.00        0.00 +(3.0, 7.0)        0.00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5        0.00        0.00        0.00        0.00        0.00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6        0.00        0.00        0.00        0.00        0.00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7        0.00       </a:t>
            </a:r>
            <a:r>
              <a:rPr lang="pt-BR" dirty="0" smtClean="0">
                <a:latin typeface="Consolas" panose="020B0609020204030204" pitchFamily="49" charset="0"/>
              </a:rPr>
              <a:t>15.00        </a:t>
            </a:r>
            <a:r>
              <a:rPr lang="pt-BR" dirty="0">
                <a:latin typeface="Consolas" panose="020B0609020204030204" pitchFamily="49" charset="0"/>
              </a:rPr>
              <a:t>0.00        0.00        0.00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8        0.00        0.00        0.00        0.00        0.00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9        0.00        0.00        0.00        0.00        0.00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6" name="Zaoblený obdĺžnik 5"/>
          <p:cNvSpPr/>
          <p:nvPr/>
        </p:nvSpPr>
        <p:spPr bwMode="auto">
          <a:xfrm>
            <a:off x="1036637" y="4308522"/>
            <a:ext cx="1676400" cy="353447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aoblený obdĺžnik 6"/>
          <p:cNvSpPr/>
          <p:nvPr/>
        </p:nvSpPr>
        <p:spPr bwMode="auto">
          <a:xfrm>
            <a:off x="6065837" y="5526197"/>
            <a:ext cx="1676400" cy="353447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aoblený obdĺžnik 7"/>
          <p:cNvSpPr/>
          <p:nvPr/>
        </p:nvSpPr>
        <p:spPr bwMode="auto">
          <a:xfrm>
            <a:off x="3503737" y="6440597"/>
            <a:ext cx="914400" cy="353447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Zaoblený obdĺžnik 1"/>
          <p:cNvSpPr/>
          <p:nvPr/>
        </p:nvSpPr>
        <p:spPr bwMode="auto">
          <a:xfrm>
            <a:off x="579437" y="3974644"/>
            <a:ext cx="9067800" cy="3477875"/>
          </a:xfrm>
          <a:prstGeom prst="roundRect">
            <a:avLst>
              <a:gd name="adj" fmla="val 9155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Spôsoby zápisu výrazu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err="1" smtClean="0">
                <a:solidFill>
                  <a:srgbClr val="FF0000"/>
                </a:solidFill>
              </a:rPr>
              <a:t>Infix</a:t>
            </a:r>
            <a:endParaRPr lang="sk-SK" sz="2800" dirty="0" smtClean="0">
              <a:solidFill>
                <a:srgbClr val="FF0000"/>
              </a:solidFill>
            </a:endParaRPr>
          </a:p>
          <a:p>
            <a:pPr lvl="1"/>
            <a:r>
              <a:rPr lang="sk-SK" sz="2400" dirty="0" smtClean="0"/>
              <a:t>operátor je medzi </a:t>
            </a:r>
            <a:r>
              <a:rPr lang="sk-SK" sz="2400" dirty="0" err="1" smtClean="0"/>
              <a:t>operandami</a:t>
            </a:r>
            <a:r>
              <a:rPr lang="sk-SK" sz="2400" dirty="0" smtClean="0"/>
              <a:t> (ako to bežne používame)</a:t>
            </a:r>
          </a:p>
          <a:p>
            <a:pPr lvl="1"/>
            <a:r>
              <a:rPr lang="sk-SK" sz="2400" dirty="0" smtClean="0"/>
              <a:t>sú potrebné priority operátorov a zátvorky</a:t>
            </a:r>
          </a:p>
          <a:p>
            <a:pPr lvl="1"/>
            <a:r>
              <a:rPr lang="sk-SK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 (B + C) / D</a:t>
            </a:r>
            <a:endParaRPr lang="sk-SK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Prefix</a:t>
            </a:r>
            <a:r>
              <a:rPr lang="sk-SK" sz="2800" dirty="0" smtClean="0"/>
              <a:t> (Poľská notácia)</a:t>
            </a:r>
          </a:p>
          <a:p>
            <a:pPr lvl="1"/>
            <a:r>
              <a:rPr lang="sk-SK" sz="2400" dirty="0" smtClean="0"/>
              <a:t>operátor je pred </a:t>
            </a:r>
            <a:r>
              <a:rPr lang="sk-SK" sz="2400" dirty="0" err="1" smtClean="0"/>
              <a:t>operandami</a:t>
            </a:r>
            <a:r>
              <a:rPr lang="sk-SK" sz="2400" dirty="0" smtClean="0"/>
              <a:t> </a:t>
            </a:r>
          </a:p>
          <a:p>
            <a:pPr lvl="1"/>
            <a:r>
              <a:rPr lang="sk-SK" sz="2400" dirty="0" smtClean="0"/>
              <a:t>zátvorky nie sú potrebné</a:t>
            </a:r>
            <a:endParaRPr lang="en-US" sz="2400" dirty="0" smtClean="0"/>
          </a:p>
          <a:p>
            <a:pPr lvl="1"/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* A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+ B C D</a:t>
            </a:r>
            <a:endParaRPr lang="sk-SK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sk-SK" sz="2800" dirty="0" err="1" smtClean="0">
                <a:solidFill>
                  <a:srgbClr val="0070C0"/>
                </a:solidFill>
              </a:rPr>
              <a:t>Posfix</a:t>
            </a:r>
            <a:r>
              <a:rPr lang="sk-SK" sz="2800" dirty="0" smtClean="0"/>
              <a:t> </a:t>
            </a:r>
          </a:p>
          <a:p>
            <a:pPr lvl="1"/>
            <a:r>
              <a:rPr lang="sk-SK" sz="2400" dirty="0" smtClean="0"/>
              <a:t>operátor je za </a:t>
            </a:r>
            <a:r>
              <a:rPr lang="sk-SK" sz="2400" dirty="0" err="1" smtClean="0"/>
              <a:t>operandami</a:t>
            </a:r>
            <a:endParaRPr lang="sk-SK" sz="2400" dirty="0" smtClean="0"/>
          </a:p>
          <a:p>
            <a:pPr lvl="1"/>
            <a:r>
              <a:rPr lang="sk-SK" sz="2400" dirty="0" smtClean="0"/>
              <a:t>zátvorky nie sú potrebné</a:t>
            </a:r>
            <a:endParaRPr lang="en-US" sz="2400" dirty="0" smtClean="0"/>
          </a:p>
          <a:p>
            <a:pPr lvl="1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 B C + * D /</a:t>
            </a:r>
            <a:endParaRPr lang="sk-SK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Skupina 8"/>
          <p:cNvGrpSpPr/>
          <p:nvPr/>
        </p:nvGrpSpPr>
        <p:grpSpPr>
          <a:xfrm>
            <a:off x="5380037" y="3718720"/>
            <a:ext cx="4390201" cy="3914301"/>
            <a:chOff x="5380037" y="3718720"/>
            <a:chExt cx="4390201" cy="3914301"/>
          </a:xfrm>
        </p:grpSpPr>
        <p:sp>
          <p:nvSpPr>
            <p:cNvPr id="7" name="BlokTextu 6"/>
            <p:cNvSpPr txBox="1"/>
            <p:nvPr/>
          </p:nvSpPr>
          <p:spPr>
            <a:xfrm>
              <a:off x="5456237" y="3847369"/>
              <a:ext cx="431400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 smtClean="0"/>
                <a:t>Len </a:t>
              </a:r>
              <a:r>
                <a:rPr lang="en-US" sz="2400" dirty="0" err="1" smtClean="0"/>
                <a:t>kv</a:t>
              </a:r>
              <a:r>
                <a:rPr lang="sk-SK" sz="2400" dirty="0" err="1" smtClean="0"/>
                <a:t>ôli</a:t>
              </a:r>
              <a:r>
                <a:rPr lang="sk-SK" sz="2400" dirty="0" smtClean="0"/>
                <a:t> čitateľnosti môžeme </a:t>
              </a:r>
            </a:p>
            <a:p>
              <a:pPr algn="l"/>
              <a:r>
                <a:rPr lang="sk-SK" sz="2400" dirty="0" smtClean="0"/>
                <a:t>pridať zátvorky</a:t>
              </a:r>
            </a:p>
            <a:p>
              <a:pPr algn="l"/>
              <a:endParaRPr lang="sk-SK" sz="2400" dirty="0"/>
            </a:p>
            <a:p>
              <a:pPr marL="0" lvl="1" indent="0" algn="l"/>
              <a:r>
                <a:rPr lang="sk-SK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/ </a:t>
              </a:r>
              <a:r>
                <a:rPr lang="sk-SK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A </a:t>
              </a:r>
              <a:r>
                <a:rPr lang="sk-SK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+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B </a:t>
              </a:r>
              <a:r>
                <a:rPr lang="en-US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C</a:t>
              </a:r>
              <a:r>
                <a:rPr lang="sk-SK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))</a:t>
              </a:r>
              <a:r>
                <a:rPr lang="en-US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 D</a:t>
              </a:r>
              <a:r>
                <a:rPr lang="sk-SK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)</a:t>
              </a:r>
              <a:endParaRPr lang="sk-SK" sz="24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 algn="l"/>
              <a:endParaRPr lang="sk-SK" sz="2400" dirty="0" smtClean="0"/>
            </a:p>
            <a:p>
              <a:pPr algn="l"/>
              <a:endParaRPr lang="sk-SK" sz="2400" dirty="0"/>
            </a:p>
            <a:p>
              <a:pPr algn="l"/>
              <a:endParaRPr lang="sk-SK" sz="2400" dirty="0" smtClean="0"/>
            </a:p>
            <a:p>
              <a:pPr algn="l"/>
              <a:endParaRPr lang="sk-SK" sz="2400" dirty="0" smtClean="0"/>
            </a:p>
            <a:p>
              <a:pPr marL="0" lvl="1" indent="0" algn="l"/>
              <a:r>
                <a:rPr lang="sk-SK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((</a:t>
              </a:r>
              <a:r>
                <a:rPr lang="en-US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A </a:t>
              </a:r>
              <a:r>
                <a:rPr lang="sk-SK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B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 </a:t>
              </a:r>
              <a:r>
                <a:rPr lang="en-US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+</a:t>
              </a:r>
              <a:r>
                <a:rPr lang="sk-SK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*</a:t>
              </a:r>
              <a:r>
                <a:rPr lang="sk-SK" sz="2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D </a:t>
              </a:r>
              <a:r>
                <a:rPr lang="en-US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/</a:t>
              </a:r>
              <a:r>
                <a:rPr lang="sk-SK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  <a:endParaRPr lang="sk-SK" sz="24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  <a:p>
              <a:pPr algn="l"/>
              <a:endParaRPr lang="sk-SK" sz="2400" dirty="0"/>
            </a:p>
          </p:txBody>
        </p:sp>
        <p:sp>
          <p:nvSpPr>
            <p:cNvPr id="8" name="Zaoblený obdĺžnik 7"/>
            <p:cNvSpPr/>
            <p:nvPr/>
          </p:nvSpPr>
          <p:spPr bwMode="auto">
            <a:xfrm>
              <a:off x="5380037" y="3718720"/>
              <a:ext cx="4390200" cy="3733800"/>
            </a:xfrm>
            <a:prstGeom prst="roundRect">
              <a:avLst>
                <a:gd name="adj" fmla="val 9155"/>
              </a:avLst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0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19552" y="419166"/>
            <a:ext cx="8056086" cy="7181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ctype.h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MAXR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sk-SK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pocet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riadkov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pola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MAXS (</a:t>
            </a:r>
            <a:r>
              <a:rPr lang="sk-SK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sk-SK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sk-SK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pocet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stlpcov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pola</a:t>
            </a:r>
            <a:endParaRPr lang="sk-S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NPRIKAZ </a:t>
            </a:r>
            <a:r>
              <a:rPr lang="sk-SK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      // </a:t>
            </a:r>
            <a:r>
              <a:rPr lang="en-US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maximalna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dlzka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prikazu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VYR, CIS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 TYP;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oper;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l_operand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r_operand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 VYRAZ;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TYP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typ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VYRAZ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vyraz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} hodnota;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 BUNKA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Zaoblený obdĺžnik 5"/>
          <p:cNvSpPr/>
          <p:nvPr/>
        </p:nvSpPr>
        <p:spPr bwMode="auto">
          <a:xfrm>
            <a:off x="427037" y="5928520"/>
            <a:ext cx="2286000" cy="1295400"/>
          </a:xfrm>
          <a:prstGeom prst="roundRect">
            <a:avLst>
              <a:gd name="adj" fmla="val 915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aoblený obdĺžnik 6"/>
          <p:cNvSpPr/>
          <p:nvPr/>
        </p:nvSpPr>
        <p:spPr bwMode="auto">
          <a:xfrm>
            <a:off x="274637" y="2194719"/>
            <a:ext cx="2133600" cy="1143000"/>
          </a:xfrm>
          <a:prstGeom prst="roundRect">
            <a:avLst>
              <a:gd name="adj" fmla="val 9155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3017837" y="2423319"/>
            <a:ext cx="6324600" cy="914400"/>
          </a:xfrm>
          <a:prstGeom prst="wedgeRoundRectCallout">
            <a:avLst>
              <a:gd name="adj1" fmla="val -58871"/>
              <a:gd name="adj2" fmla="val -429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vymenovan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ý typ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rozl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íšime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či je v bunke výraz alebo číslo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3398837" y="3794919"/>
            <a:ext cx="5943600" cy="533400"/>
          </a:xfrm>
          <a:prstGeom prst="wedgeRoundRectCallout">
            <a:avLst>
              <a:gd name="adj1" fmla="val -58871"/>
              <a:gd name="adj2" fmla="val -429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00" dirty="0">
                <a:solidFill>
                  <a:srgbClr val="0070C0"/>
                </a:solidFill>
              </a:rPr>
              <a:t>š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truktúra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pre výraz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3284537" y="5928519"/>
            <a:ext cx="6057900" cy="1595660"/>
          </a:xfrm>
          <a:prstGeom prst="wedgeRoundRectCallout">
            <a:avLst>
              <a:gd name="adj1" fmla="val -58871"/>
              <a:gd name="adj2" fmla="val -429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00" dirty="0">
                <a:solidFill>
                  <a:srgbClr val="FF0000"/>
                </a:solidFill>
              </a:rPr>
              <a:t>š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truktúra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pre bunku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tabuľky</a:t>
            </a:r>
            <a:r>
              <a:rPr lang="sk-SK" altLang="sk-SK" sz="2400" dirty="0" smtClean="0">
                <a:solidFill>
                  <a:srgbClr val="FF0000"/>
                </a:solidFill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altLang="sk-SK" sz="2400" dirty="0" smtClean="0">
                <a:solidFill>
                  <a:srgbClr val="000000"/>
                </a:solidFill>
              </a:rPr>
              <a:t>určuje t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yp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hodnoty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(výraz alebo číslo)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altLang="sk-SK" sz="2400" dirty="0" err="1">
                <a:solidFill>
                  <a:srgbClr val="000000"/>
                </a:solidFill>
              </a:rPr>
              <a:t>u</a:t>
            </a:r>
            <a:r>
              <a:rPr lang="sk-SK" altLang="sk-SK" sz="2400" baseline="0" dirty="0" err="1" smtClean="0">
                <a:solidFill>
                  <a:srgbClr val="000000"/>
                </a:solidFill>
              </a:rPr>
              <a:t>nion</a:t>
            </a:r>
            <a:r>
              <a:rPr lang="sk-SK" altLang="sk-SK" sz="2400" baseline="0" dirty="0" smtClean="0">
                <a:solidFill>
                  <a:srgbClr val="000000"/>
                </a:solidFill>
              </a:rPr>
              <a:t> pre uloženie</a:t>
            </a:r>
            <a:r>
              <a:rPr lang="sk-SK" altLang="sk-SK" sz="2400" dirty="0" smtClean="0">
                <a:solidFill>
                  <a:srgbClr val="000000"/>
                </a:solidFill>
              </a:rPr>
              <a:t> hodnoty </a:t>
            </a:r>
            <a:r>
              <a:rPr lang="sk-SK" altLang="sk-SK" sz="2400" baseline="0" dirty="0" smtClean="0">
                <a:solidFill>
                  <a:srgbClr val="000000"/>
                </a:solidFill>
              </a:rPr>
              <a:t>(výraz alebo číslo)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6308724" y="40408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400" dirty="0" smtClean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sk-SK" altLang="sk-SK" sz="2400" dirty="0">
                <a:solidFill>
                  <a:srgbClr val="000000"/>
                </a:solidFill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9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6037" y="61119"/>
            <a:ext cx="10104438" cy="7488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inicializuj(BUNKA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[][MAXS],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r);</a:t>
            </a:r>
          </a:p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priradit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(BUNKA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[][MAXS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sk-S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i,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j, </a:t>
            </a:r>
            <a:r>
              <a:rPr lang="sk-S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vypocitaj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(VYRAZ v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vypis_hodnoty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(BUNKA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[][MAXS],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r);</a:t>
            </a:r>
          </a:p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vypis_vyrazy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(BUNKA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[][MAXS],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r);</a:t>
            </a:r>
          </a:p>
          <a:p>
            <a:pPr algn="l"/>
            <a:endParaRPr lang="sk-S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BUNKA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[MAXR][MAXS];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i=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j=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[NPRIKAZ];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inicializuj(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MAXR);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"\n*** TABULKOVY PROCESOR ***\n"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"= priradene: 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format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 =o(c1,c2) alebo =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cislo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"p presun kurzora: 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format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dirty="0" smtClean="0">
                <a:solidFill>
                  <a:srgbClr val="A31515"/>
                </a:solidFill>
                <a:latin typeface="Consolas" panose="020B0609020204030204" pitchFamily="49" charset="0"/>
              </a:rPr>
              <a:t>prs\n"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 </a:t>
            </a:r>
            <a:r>
              <a:rPr lang="sk-SK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vypis</a:t>
            </a:r>
            <a:r>
              <a:rPr lang="sk-SK" dirty="0" smtClean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hodnot</a:t>
            </a:r>
            <a:r>
              <a:rPr lang="sk-SK" dirty="0" smtClean="0">
                <a:solidFill>
                  <a:srgbClr val="A31515"/>
                </a:solidFill>
                <a:latin typeface="Consolas" panose="020B0609020204030204" pitchFamily="49" charset="0"/>
              </a:rPr>
              <a:t> \</a:t>
            </a:r>
            <a:r>
              <a:rPr lang="sk-SK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nv</a:t>
            </a:r>
            <a:r>
              <a:rPr lang="sk-SK" dirty="0" smtClean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vypis</a:t>
            </a:r>
            <a:r>
              <a:rPr lang="sk-SK" dirty="0" smtClean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vyrazov</a:t>
            </a:r>
            <a:r>
              <a:rPr lang="sk-SK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"k koniec\n"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nKurzor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: %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c%d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\n\n"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j+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'A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i);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gets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704891" y="6980722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Hlavná funkcia 1/2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8934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22237" y="137320"/>
            <a:ext cx="9829800" cy="6873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tolower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]))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priradit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MAXR, i, j,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sscanf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(prikaz+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"%c %d"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&amp;c, &amp;i) !=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Nespravny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format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 vstupu.\n"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((j =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(c)-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 &gt;= MAXS) j = MAXS -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(j &lt;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 j =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(i &lt;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 i =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(i &gt;= MAXR) i = MAXR -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vypis_hodnoty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MAXR);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'v'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vypis_vyrazy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MAXR);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}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] !=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6704891" y="6980722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Hlavná funkcia 2/2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6856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knižnica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2013" cy="3135387"/>
          </a:xfrm>
          <a:noFill/>
        </p:spPr>
        <p:txBody>
          <a:bodyPr/>
          <a:lstStyle/>
          <a:p>
            <a:r>
              <a:rPr lang="sk-SK" sz="2800" dirty="0" smtClean="0"/>
              <a:t>Zoznam kníh – </a:t>
            </a:r>
            <a:r>
              <a:rPr lang="sk-SK" sz="2800" dirty="0" smtClean="0">
                <a:solidFill>
                  <a:srgbClr val="00B050"/>
                </a:solidFill>
              </a:rPr>
              <a:t>dynamické pole záznamov o knihách </a:t>
            </a:r>
          </a:p>
          <a:p>
            <a:pPr lvl="1"/>
            <a:r>
              <a:rPr lang="sk-SK" sz="2400" dirty="0" smtClean="0">
                <a:solidFill>
                  <a:srgbClr val="FF0000"/>
                </a:solidFill>
              </a:rPr>
              <a:t>Načítanie knižnice </a:t>
            </a:r>
            <a:r>
              <a:rPr lang="sk-SK" sz="2400" dirty="0" smtClean="0"/>
              <a:t>zo súboru (pole sa zväčšuje o konštantu NBLOK)</a:t>
            </a:r>
          </a:p>
          <a:p>
            <a:pPr lvl="1"/>
            <a:r>
              <a:rPr lang="sk-SK" sz="2400" dirty="0" smtClean="0">
                <a:solidFill>
                  <a:srgbClr val="FF0000"/>
                </a:solidFill>
              </a:rPr>
              <a:t>Pridanie záznamu o knihe </a:t>
            </a:r>
            <a:r>
              <a:rPr lang="sk-SK" sz="2400" dirty="0" smtClean="0"/>
              <a:t>– pri pridaní môže byť potrebné vytvoriť alebo zväčšiť pole</a:t>
            </a:r>
          </a:p>
          <a:p>
            <a:pPr lvl="1"/>
            <a:r>
              <a:rPr lang="sk-SK" sz="2400" dirty="0" smtClean="0">
                <a:solidFill>
                  <a:srgbClr val="FF0000"/>
                </a:solidFill>
              </a:rPr>
              <a:t>Vymazanie záznamu(</a:t>
            </a:r>
            <a:r>
              <a:rPr lang="sk-SK" sz="2400" dirty="0" err="1" smtClean="0">
                <a:solidFill>
                  <a:srgbClr val="FF0000"/>
                </a:solidFill>
              </a:rPr>
              <a:t>ov</a:t>
            </a:r>
            <a:r>
              <a:rPr lang="sk-SK" sz="2400" dirty="0" smtClean="0">
                <a:solidFill>
                  <a:srgbClr val="FF0000"/>
                </a:solidFill>
              </a:rPr>
              <a:t>) o knihe</a:t>
            </a:r>
            <a:r>
              <a:rPr lang="sk-SK" sz="2400" dirty="0" smtClean="0"/>
              <a:t> – pri vymazávaní môže byť potrebné zmenšiť alebo úplne vymazať pole</a:t>
            </a:r>
          </a:p>
          <a:p>
            <a:endParaRPr lang="sk-SK" sz="2800" dirty="0"/>
          </a:p>
        </p:txBody>
      </p:sp>
      <p:sp>
        <p:nvSpPr>
          <p:cNvPr id="4" name="Obdĺžnik 3"/>
          <p:cNvSpPr/>
          <p:nvPr/>
        </p:nvSpPr>
        <p:spPr bwMode="auto">
          <a:xfrm>
            <a:off x="655637" y="5541056"/>
            <a:ext cx="86868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bdĺžnik 4"/>
          <p:cNvSpPr/>
          <p:nvPr/>
        </p:nvSpPr>
        <p:spPr bwMode="auto">
          <a:xfrm>
            <a:off x="2332037" y="5562322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bdĺžnik 5"/>
          <p:cNvSpPr/>
          <p:nvPr/>
        </p:nvSpPr>
        <p:spPr bwMode="auto">
          <a:xfrm>
            <a:off x="2941637" y="556010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bdĺžnik 6"/>
          <p:cNvSpPr/>
          <p:nvPr/>
        </p:nvSpPr>
        <p:spPr bwMode="auto">
          <a:xfrm>
            <a:off x="3551237" y="5562322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bdĺžnik 7"/>
          <p:cNvSpPr/>
          <p:nvPr/>
        </p:nvSpPr>
        <p:spPr bwMode="auto">
          <a:xfrm>
            <a:off x="4160837" y="5560106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bdĺžnik 8"/>
          <p:cNvSpPr/>
          <p:nvPr/>
        </p:nvSpPr>
        <p:spPr bwMode="auto">
          <a:xfrm>
            <a:off x="4770437" y="5558417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bdĺžnik 9"/>
          <p:cNvSpPr/>
          <p:nvPr/>
        </p:nvSpPr>
        <p:spPr bwMode="auto">
          <a:xfrm>
            <a:off x="5380037" y="555620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bdĺžnik 10"/>
          <p:cNvSpPr/>
          <p:nvPr/>
        </p:nvSpPr>
        <p:spPr bwMode="auto">
          <a:xfrm>
            <a:off x="5989637" y="5558417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bdĺžnik 11"/>
          <p:cNvSpPr/>
          <p:nvPr/>
        </p:nvSpPr>
        <p:spPr bwMode="auto">
          <a:xfrm>
            <a:off x="6599237" y="5556201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Rovná spojnica 16"/>
          <p:cNvCxnSpPr/>
          <p:nvPr/>
        </p:nvCxnSpPr>
        <p:spPr bwMode="auto">
          <a:xfrm>
            <a:off x="2408237" y="5681991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Rovná spojnica 17"/>
          <p:cNvCxnSpPr/>
          <p:nvPr/>
        </p:nvCxnSpPr>
        <p:spPr bwMode="auto">
          <a:xfrm>
            <a:off x="2408237" y="5834391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Rovná spojnica 18"/>
          <p:cNvCxnSpPr/>
          <p:nvPr/>
        </p:nvCxnSpPr>
        <p:spPr bwMode="auto">
          <a:xfrm>
            <a:off x="2408237" y="5986791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Rovná spojnica 19"/>
          <p:cNvCxnSpPr/>
          <p:nvPr/>
        </p:nvCxnSpPr>
        <p:spPr bwMode="auto">
          <a:xfrm>
            <a:off x="2408237" y="6139191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Rovná spojnica 20"/>
          <p:cNvCxnSpPr/>
          <p:nvPr/>
        </p:nvCxnSpPr>
        <p:spPr bwMode="auto">
          <a:xfrm>
            <a:off x="5462024" y="569417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Rovná spojnica 21"/>
          <p:cNvCxnSpPr/>
          <p:nvPr/>
        </p:nvCxnSpPr>
        <p:spPr bwMode="auto">
          <a:xfrm>
            <a:off x="5462024" y="5846576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Rovná spojnica 22"/>
          <p:cNvCxnSpPr/>
          <p:nvPr/>
        </p:nvCxnSpPr>
        <p:spPr bwMode="auto">
          <a:xfrm>
            <a:off x="5462024" y="599897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Rovná spojnica 23"/>
          <p:cNvCxnSpPr/>
          <p:nvPr/>
        </p:nvCxnSpPr>
        <p:spPr bwMode="auto">
          <a:xfrm>
            <a:off x="5462024" y="6151376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Rovná spojnica 24"/>
          <p:cNvCxnSpPr/>
          <p:nvPr/>
        </p:nvCxnSpPr>
        <p:spPr bwMode="auto">
          <a:xfrm>
            <a:off x="3017837" y="569417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Rovná spojnica 25"/>
          <p:cNvCxnSpPr/>
          <p:nvPr/>
        </p:nvCxnSpPr>
        <p:spPr bwMode="auto">
          <a:xfrm>
            <a:off x="3017837" y="5846576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Rovná spojnica 26"/>
          <p:cNvCxnSpPr/>
          <p:nvPr/>
        </p:nvCxnSpPr>
        <p:spPr bwMode="auto">
          <a:xfrm>
            <a:off x="3017837" y="599897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Rovná spojnica 27"/>
          <p:cNvCxnSpPr/>
          <p:nvPr/>
        </p:nvCxnSpPr>
        <p:spPr bwMode="auto">
          <a:xfrm>
            <a:off x="3017837" y="6151376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Rovná spojnica 28"/>
          <p:cNvCxnSpPr/>
          <p:nvPr/>
        </p:nvCxnSpPr>
        <p:spPr bwMode="auto">
          <a:xfrm>
            <a:off x="4244163" y="569417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ovná spojnica 29"/>
          <p:cNvCxnSpPr/>
          <p:nvPr/>
        </p:nvCxnSpPr>
        <p:spPr bwMode="auto">
          <a:xfrm>
            <a:off x="4244163" y="5846576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Rovná spojnica 30"/>
          <p:cNvCxnSpPr/>
          <p:nvPr/>
        </p:nvCxnSpPr>
        <p:spPr bwMode="auto">
          <a:xfrm>
            <a:off x="4244163" y="599897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Rovná spojnica 31"/>
          <p:cNvCxnSpPr/>
          <p:nvPr/>
        </p:nvCxnSpPr>
        <p:spPr bwMode="auto">
          <a:xfrm>
            <a:off x="4244163" y="6151376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Rovná spojnica 32"/>
          <p:cNvCxnSpPr/>
          <p:nvPr/>
        </p:nvCxnSpPr>
        <p:spPr bwMode="auto">
          <a:xfrm>
            <a:off x="6065837" y="56987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Rovná spojnica 33"/>
          <p:cNvCxnSpPr/>
          <p:nvPr/>
        </p:nvCxnSpPr>
        <p:spPr bwMode="auto">
          <a:xfrm>
            <a:off x="6065837" y="585114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Rovná spojnica 34"/>
          <p:cNvCxnSpPr/>
          <p:nvPr/>
        </p:nvCxnSpPr>
        <p:spPr bwMode="auto">
          <a:xfrm>
            <a:off x="6065837" y="600354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Rovná spojnica 35"/>
          <p:cNvCxnSpPr/>
          <p:nvPr/>
        </p:nvCxnSpPr>
        <p:spPr bwMode="auto">
          <a:xfrm>
            <a:off x="6065837" y="615594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Rovná spojnica 36"/>
          <p:cNvCxnSpPr/>
          <p:nvPr/>
        </p:nvCxnSpPr>
        <p:spPr bwMode="auto">
          <a:xfrm>
            <a:off x="3669969" y="569345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Rovná spojnica 37"/>
          <p:cNvCxnSpPr/>
          <p:nvPr/>
        </p:nvCxnSpPr>
        <p:spPr bwMode="auto">
          <a:xfrm>
            <a:off x="3669969" y="5845856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Rovná spojnica 38"/>
          <p:cNvCxnSpPr/>
          <p:nvPr/>
        </p:nvCxnSpPr>
        <p:spPr bwMode="auto">
          <a:xfrm>
            <a:off x="3669969" y="599825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Rovná spojnica 39"/>
          <p:cNvCxnSpPr/>
          <p:nvPr/>
        </p:nvCxnSpPr>
        <p:spPr bwMode="auto">
          <a:xfrm>
            <a:off x="3669969" y="6150656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Rovná spojnica 40"/>
          <p:cNvCxnSpPr/>
          <p:nvPr/>
        </p:nvCxnSpPr>
        <p:spPr bwMode="auto">
          <a:xfrm>
            <a:off x="4889169" y="569345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Rovná spojnica 41"/>
          <p:cNvCxnSpPr/>
          <p:nvPr/>
        </p:nvCxnSpPr>
        <p:spPr bwMode="auto">
          <a:xfrm>
            <a:off x="4889169" y="5845856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Rovná spojnica 42"/>
          <p:cNvCxnSpPr/>
          <p:nvPr/>
        </p:nvCxnSpPr>
        <p:spPr bwMode="auto">
          <a:xfrm>
            <a:off x="4889169" y="5998256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Rovná spojnica 43"/>
          <p:cNvCxnSpPr/>
          <p:nvPr/>
        </p:nvCxnSpPr>
        <p:spPr bwMode="auto">
          <a:xfrm>
            <a:off x="4889169" y="6150656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bdĺžnik 44"/>
          <p:cNvSpPr/>
          <p:nvPr/>
        </p:nvSpPr>
        <p:spPr bwMode="auto">
          <a:xfrm>
            <a:off x="1036637" y="5541056"/>
            <a:ext cx="3810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Zalomená spojnica 46"/>
          <p:cNvCxnSpPr>
            <a:stCxn id="45" idx="0"/>
            <a:endCxn id="5" idx="0"/>
          </p:cNvCxnSpPr>
          <p:nvPr/>
        </p:nvCxnSpPr>
        <p:spPr bwMode="auto">
          <a:xfrm rot="16200000" flipH="1">
            <a:off x="1921354" y="4846839"/>
            <a:ext cx="21266" cy="1409700"/>
          </a:xfrm>
          <a:prstGeom prst="bentConnector3">
            <a:avLst>
              <a:gd name="adj1" fmla="val -167493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BlokTextu 48"/>
          <p:cNvSpPr txBox="1"/>
          <p:nvPr/>
        </p:nvSpPr>
        <p:spPr>
          <a:xfrm>
            <a:off x="616614" y="6290409"/>
            <a:ext cx="1313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kni</a:t>
            </a:r>
            <a:r>
              <a:rPr lang="sk-SK" dirty="0" err="1">
                <a:latin typeface="Consolas" panose="020B0609020204030204" pitchFamily="49" charset="0"/>
              </a:rPr>
              <a:t>z</a:t>
            </a:r>
            <a:r>
              <a:rPr lang="sk-SK" dirty="0" err="1" smtClean="0">
                <a:latin typeface="Consolas" panose="020B0609020204030204" pitchFamily="49" charset="0"/>
              </a:rPr>
              <a:t>nica</a:t>
            </a:r>
            <a:endParaRPr lang="sk-SK" dirty="0">
              <a:latin typeface="Consolas" panose="020B0609020204030204" pitchFamily="49" charset="0"/>
            </a:endParaRPr>
          </a:p>
        </p:txBody>
      </p:sp>
      <p:cxnSp>
        <p:nvCxnSpPr>
          <p:cNvPr id="51" name="Rovná spojnica 50"/>
          <p:cNvCxnSpPr/>
          <p:nvPr/>
        </p:nvCxnSpPr>
        <p:spPr bwMode="auto">
          <a:xfrm>
            <a:off x="2355074" y="6461919"/>
            <a:ext cx="42441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BlokTextu 52"/>
          <p:cNvSpPr txBox="1"/>
          <p:nvPr/>
        </p:nvSpPr>
        <p:spPr>
          <a:xfrm>
            <a:off x="2636837" y="6442809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sk-SK" dirty="0" smtClean="0">
                <a:solidFill>
                  <a:srgbClr val="00B050"/>
                </a:solidFill>
                <a:latin typeface="+mn-lt"/>
              </a:rPr>
              <a:t>: počet záznamov o knihách </a:t>
            </a:r>
            <a:endParaRPr lang="sk-SK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54" name="Rovná spojnica 53"/>
          <p:cNvCxnSpPr/>
          <p:nvPr/>
        </p:nvCxnSpPr>
        <p:spPr bwMode="auto">
          <a:xfrm flipV="1">
            <a:off x="2332037" y="6900009"/>
            <a:ext cx="5486400" cy="1911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BlokTextu 54"/>
          <p:cNvSpPr txBox="1"/>
          <p:nvPr/>
        </p:nvSpPr>
        <p:spPr>
          <a:xfrm>
            <a:off x="2653870" y="6900009"/>
            <a:ext cx="493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velkost</a:t>
            </a:r>
            <a:r>
              <a:rPr lang="sk-SK" dirty="0" smtClean="0">
                <a:solidFill>
                  <a:srgbClr val="0070C0"/>
                </a:solidFill>
                <a:latin typeface="+mn-lt"/>
              </a:rPr>
              <a:t>: počet prvkov alokovaného poľa</a:t>
            </a:r>
            <a:endParaRPr lang="sk-SK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7" name="Obdĺžnik 56"/>
          <p:cNvSpPr/>
          <p:nvPr/>
        </p:nvSpPr>
        <p:spPr bwMode="auto">
          <a:xfrm>
            <a:off x="7208837" y="5547519"/>
            <a:ext cx="609600" cy="7222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74637" y="1813719"/>
            <a:ext cx="6552595" cy="348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inicializuj(BUNKA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[][MAXS],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r)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i, j;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i&lt;r; i++)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(j=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j&lt;MAXS; j++)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[i][j].typ = CIS;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hodnota.cislo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</a:t>
            </a: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74637" y="670719"/>
            <a:ext cx="4019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Inicializovanie tabuľky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947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1204119"/>
            <a:ext cx="10150475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priradit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(BUNKA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[][MAXS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i,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j, </a:t>
            </a:r>
            <a:r>
              <a:rPr lang="sk-S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sscanf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&amp;c) !=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Nespravny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format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|| c ==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|| c ==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|| c ==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x, y;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sscanf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"%c(%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,%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&amp;c, &amp;x, &amp;y) 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Nespravny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format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[i][j].typ = VYR;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hodnota.vyraz.oper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= c;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hodnota.vyraz.l_operand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hodnota.vyraz.r_operand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= y;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74637" y="594519"/>
            <a:ext cx="7356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Priradenie hodnoty: výrazu alebo čísla 1/2</a:t>
            </a:r>
            <a:endParaRPr lang="sk-SK" sz="2800" b="1" dirty="0"/>
          </a:p>
        </p:txBody>
      </p:sp>
      <p:grpSp>
        <p:nvGrpSpPr>
          <p:cNvPr id="7" name="Skupina 6"/>
          <p:cNvGrpSpPr/>
          <p:nvPr/>
        </p:nvGrpSpPr>
        <p:grpSpPr>
          <a:xfrm>
            <a:off x="6680899" y="4785519"/>
            <a:ext cx="3499738" cy="2690751"/>
            <a:chOff x="6609837" y="4685568"/>
            <a:chExt cx="3499738" cy="2690751"/>
          </a:xfrm>
        </p:grpSpPr>
        <p:sp>
          <p:nvSpPr>
            <p:cNvPr id="5" name="Zaoblený obdĺžnik 4"/>
            <p:cNvSpPr/>
            <p:nvPr/>
          </p:nvSpPr>
          <p:spPr bwMode="auto">
            <a:xfrm>
              <a:off x="6628637" y="4685568"/>
              <a:ext cx="3362699" cy="2690751"/>
            </a:xfrm>
            <a:prstGeom prst="roundRect">
              <a:avLst>
                <a:gd name="adj" fmla="val 9155"/>
              </a:avLst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6609837" y="4709318"/>
              <a:ext cx="3499738" cy="254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sk-SK" sz="2400" dirty="0" smtClean="0"/>
                <a:t>Načítavame: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sk-SK" sz="2400" dirty="0" smtClean="0"/>
                <a:t>Výraz </a:t>
              </a:r>
              <a:r>
                <a:rPr lang="sk-SK" sz="24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o(</a:t>
              </a:r>
              <a:r>
                <a:rPr lang="sk-SK" sz="2400" dirty="0" err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a,b</a:t>
              </a:r>
              <a:r>
                <a:rPr lang="sk-SK" sz="24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796925" lvl="1" indent="-342900" algn="l">
                <a:buFont typeface="Arial" panose="020B0604020202020204" pitchFamily="34" charset="0"/>
                <a:buChar char="•"/>
              </a:pPr>
              <a:r>
                <a:rPr lang="sk-SK" sz="2200" dirty="0" smtClean="0">
                  <a:solidFill>
                    <a:srgbClr val="FF0000"/>
                  </a:solidFill>
                </a:rPr>
                <a:t>o: </a:t>
              </a:r>
              <a:r>
                <a:rPr lang="sk-SK" sz="2200" dirty="0" smtClean="0"/>
                <a:t>operátor:</a:t>
              </a:r>
              <a:r>
                <a:rPr lang="en-US" sz="2200" dirty="0" smtClean="0"/>
                <a:t> +, -, *, /</a:t>
              </a:r>
            </a:p>
            <a:p>
              <a:pPr marL="796925" lvl="1" indent="-342900" algn="l">
                <a:buFont typeface="Arial" panose="020B0604020202020204" pitchFamily="34" charset="0"/>
                <a:buChar char="•"/>
              </a:pPr>
              <a:r>
                <a:rPr lang="sk-SK" sz="22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200" dirty="0" smtClean="0"/>
                <a:t>, </a:t>
              </a:r>
              <a:r>
                <a:rPr lang="en-US" sz="22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  <a:r>
                <a:rPr lang="sk-SK" sz="2200" dirty="0" smtClean="0"/>
                <a:t>: čísla</a:t>
              </a:r>
              <a:endParaRPr lang="en-US" sz="2200" dirty="0" smtClean="0"/>
            </a:p>
            <a:p>
              <a:pPr marL="796925" lvl="1" indent="-342900" algn="l">
                <a:buFont typeface="Arial" panose="020B0604020202020204" pitchFamily="34" charset="0"/>
                <a:buChar char="•"/>
              </a:pPr>
              <a:r>
                <a:rPr lang="en-US" sz="2200" dirty="0" err="1" smtClean="0"/>
                <a:t>napr</a:t>
              </a:r>
              <a:r>
                <a:rPr lang="en-US" sz="2200" dirty="0" smtClean="0"/>
                <a:t>: </a:t>
              </a:r>
              <a:r>
                <a:rPr lang="pt-BR" sz="22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+(</a:t>
              </a:r>
              <a:r>
                <a:rPr lang="pt-BR" sz="22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3.0,7.0</a:t>
              </a:r>
              <a:r>
                <a:rPr lang="pt-BR" sz="22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)</a:t>
              </a:r>
              <a:r>
                <a:rPr lang="pt-BR" sz="2200" dirty="0">
                  <a:latin typeface="Consolas" panose="020B0609020204030204" pitchFamily="49" charset="0"/>
                </a:rPr>
                <a:t> </a:t>
              </a:r>
              <a:endParaRPr lang="sk-SK" sz="2200" dirty="0" smtClean="0"/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sk-SK" sz="2400" dirty="0" smtClean="0"/>
                <a:t>Číslo</a:t>
              </a:r>
              <a:endParaRPr lang="en-US" sz="2400" dirty="0" smtClean="0"/>
            </a:p>
            <a:p>
              <a:pPr marL="796925" lvl="1" indent="-342900" algn="l">
                <a:buFont typeface="Arial" panose="020B0604020202020204" pitchFamily="34" charset="0"/>
                <a:buChar char="•"/>
              </a:pPr>
              <a:r>
                <a:rPr lang="en-US" sz="2200" dirty="0" err="1" smtClean="0"/>
                <a:t>Napr</a:t>
              </a:r>
              <a:r>
                <a:rPr lang="en-US" sz="2200" dirty="0" smtClean="0"/>
                <a:t>.: </a:t>
              </a:r>
              <a:r>
                <a:rPr lang="en-US" sz="22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15.5</a:t>
              </a:r>
              <a:endParaRPr lang="sk-SK" sz="2200" dirty="0" smtClean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3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92933" y="2042319"/>
            <a:ext cx="8580437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sscanf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prikaz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&amp;x) !=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Nespravny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format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k-S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][j].typ = CIS;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hodnota.cislo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74637" y="594519"/>
            <a:ext cx="7356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Priradenie hodnoty: výrazu alebo čísla 2/2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9937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74637" y="670719"/>
            <a:ext cx="83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Vypočítanie hodnoty výrazu – pomocná funkcia</a:t>
            </a:r>
            <a:endParaRPr lang="sk-SK" sz="2800" b="1" dirty="0"/>
          </a:p>
        </p:txBody>
      </p:sp>
      <p:sp>
        <p:nvSpPr>
          <p:cNvPr id="4" name="Obdĺžnik 3"/>
          <p:cNvSpPr/>
          <p:nvPr/>
        </p:nvSpPr>
        <p:spPr>
          <a:xfrm>
            <a:off x="274637" y="1280319"/>
            <a:ext cx="72612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vypocitaj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(VYRAZ v)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v.oper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v.l_operand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v.r_operand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v.l_operand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v.r_operand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v.l_operand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v.r_operand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v.l_operand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v.r_operand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23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22237" y="1190486"/>
            <a:ext cx="865663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vypis_hodnoty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(BUNKA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[][MAXS],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r)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i, j;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"VYPIS HODNOT:\n 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i&lt;MAXS; i++)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       %c"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A'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+i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i&lt;r; i++)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i);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(j=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j&lt;MAXS; j++)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[i][j].typ == CIS)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"%7.2f 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hodnota.cislo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"%7.2f 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vypocitaj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hodnota.vyraz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aoblený obdĺžnik 7"/>
          <p:cNvSpPr/>
          <p:nvPr/>
        </p:nvSpPr>
        <p:spPr bwMode="auto">
          <a:xfrm>
            <a:off x="1929700" y="5471319"/>
            <a:ext cx="5941187" cy="762000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4182174" y="3804186"/>
            <a:ext cx="5968301" cy="3785652"/>
            <a:chOff x="4160837" y="3794919"/>
            <a:chExt cx="5968301" cy="3785652"/>
          </a:xfrm>
        </p:grpSpPr>
        <p:sp>
          <p:nvSpPr>
            <p:cNvPr id="3" name="BlokTextu 2"/>
            <p:cNvSpPr txBox="1"/>
            <p:nvPr/>
          </p:nvSpPr>
          <p:spPr>
            <a:xfrm>
              <a:off x="4160837" y="3794919"/>
              <a:ext cx="5968301" cy="37856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sk-SK" dirty="0" smtClean="0">
                  <a:latin typeface="Consolas" panose="020B0609020204030204" pitchFamily="49" charset="0"/>
                </a:rPr>
                <a:t>VYPIS HODNOT:</a:t>
              </a:r>
            </a:p>
            <a:p>
              <a:pPr algn="l"/>
              <a:r>
                <a:rPr lang="pt-BR" dirty="0" smtClean="0">
                  <a:latin typeface="Consolas" panose="020B0609020204030204" pitchFamily="49" charset="0"/>
                </a:rPr>
                <a:t>       A       </a:t>
              </a:r>
              <a:r>
                <a:rPr lang="pt-BR" dirty="0">
                  <a:latin typeface="Consolas" panose="020B0609020204030204" pitchFamily="49" charset="0"/>
                </a:rPr>
                <a:t>B       C       D       E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0    6.00    0.00    0.00    0.00    0.00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1    0.00    0.00    0.00    0.00    0.00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2    0.00    0.00    0.00    0.00    0.00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3    0.00    0.00    0.00    0.00    0.00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4    0.00    0.00    0.00   10.00    0.00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5    0.00    0.00    0.00    0.00    0.00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6    0.00    0.00    0.00    0.00    0.00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7    0.00   </a:t>
              </a:r>
              <a:r>
                <a:rPr lang="pt-BR" dirty="0" smtClean="0">
                  <a:latin typeface="Consolas" panose="020B0609020204030204" pitchFamily="49" charset="0"/>
                </a:rPr>
                <a:t>15.00    </a:t>
              </a:r>
              <a:r>
                <a:rPr lang="pt-BR" dirty="0">
                  <a:latin typeface="Consolas" panose="020B0609020204030204" pitchFamily="49" charset="0"/>
                </a:rPr>
                <a:t>0.00    0.00    0.00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8    0.00    0.00    0.00    0.00    0.00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9    0.00    0.00    0.00    0.00    0.00</a:t>
              </a:r>
              <a:endParaRPr lang="sk-SK" dirty="0">
                <a:latin typeface="Consolas" panose="020B0609020204030204" pitchFamily="49" charset="0"/>
              </a:endParaRPr>
            </a:p>
          </p:txBody>
        </p:sp>
        <p:sp>
          <p:nvSpPr>
            <p:cNvPr id="4" name="Zaoblený obdĺžnik 3"/>
            <p:cNvSpPr/>
            <p:nvPr/>
          </p:nvSpPr>
          <p:spPr bwMode="auto">
            <a:xfrm>
              <a:off x="5813487" y="6565672"/>
              <a:ext cx="914400" cy="353447"/>
            </a:xfrm>
            <a:prstGeom prst="roundRect">
              <a:avLst>
                <a:gd name="adj" fmla="val 8951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Zaoblený obdĺžnik 4"/>
            <p:cNvSpPr/>
            <p:nvPr/>
          </p:nvSpPr>
          <p:spPr bwMode="auto">
            <a:xfrm>
              <a:off x="8047037" y="5652797"/>
              <a:ext cx="914400" cy="353447"/>
            </a:xfrm>
            <a:prstGeom prst="roundRect">
              <a:avLst>
                <a:gd name="adj" fmla="val 8951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Zaoblený obdĺžnik 5"/>
            <p:cNvSpPr/>
            <p:nvPr/>
          </p:nvSpPr>
          <p:spPr bwMode="auto">
            <a:xfrm>
              <a:off x="4758562" y="4445472"/>
              <a:ext cx="914400" cy="353447"/>
            </a:xfrm>
            <a:prstGeom prst="roundRect">
              <a:avLst>
                <a:gd name="adj" fmla="val 8951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BlokTextu 8"/>
          <p:cNvSpPr txBox="1"/>
          <p:nvPr/>
        </p:nvSpPr>
        <p:spPr>
          <a:xfrm>
            <a:off x="274637" y="670719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Výpis hodnôt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93547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7312" y="726421"/>
            <a:ext cx="10058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vypis_vyrazy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(BUNKA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[][MAXS],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r)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i, j;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"VYPIS VYRAZOV:\n 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i&lt;MAXS; i++)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           %c"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sk-SK" dirty="0" err="1">
                <a:solidFill>
                  <a:srgbClr val="A31515"/>
                </a:solidFill>
                <a:latin typeface="Consolas" panose="020B0609020204030204" pitchFamily="49" charset="0"/>
              </a:rPr>
              <a:t>A'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+i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i&lt;r; i++)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i);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(j=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 j&lt;MAXS; j++)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[i][j].typ == CIS)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"%11.2f 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hodnota.cislo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"%c(%.1f, %.1f) "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hodnota.vyraz.oper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hodnota.vyraz.l_operand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excel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[i][j].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hodnota.vyraz.r_operand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Zaoblený obdĺžnik 7"/>
          <p:cNvSpPr/>
          <p:nvPr/>
        </p:nvSpPr>
        <p:spPr bwMode="auto">
          <a:xfrm>
            <a:off x="1722438" y="5014119"/>
            <a:ext cx="6148450" cy="1295400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1060449" y="3718719"/>
            <a:ext cx="9067800" cy="3835926"/>
            <a:chOff x="908938" y="3794919"/>
            <a:chExt cx="9067800" cy="3785652"/>
          </a:xfrm>
        </p:grpSpPr>
        <p:sp>
          <p:nvSpPr>
            <p:cNvPr id="3" name="Obdĺžnik 2"/>
            <p:cNvSpPr/>
            <p:nvPr/>
          </p:nvSpPr>
          <p:spPr>
            <a:xfrm>
              <a:off x="908938" y="3794919"/>
              <a:ext cx="9067800" cy="37856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sk-SK" dirty="0">
                  <a:latin typeface="Consolas" panose="020B0609020204030204" pitchFamily="49" charset="0"/>
                </a:rPr>
                <a:t>V</a:t>
              </a:r>
              <a:r>
                <a:rPr lang="sk-SK" dirty="0" smtClean="0">
                  <a:latin typeface="Consolas" panose="020B0609020204030204" pitchFamily="49" charset="0"/>
                </a:rPr>
                <a:t>YPIS VYRAZOV:</a:t>
              </a:r>
            </a:p>
            <a:p>
              <a:pPr algn="l"/>
              <a:r>
                <a:rPr lang="pt-BR" dirty="0" smtClean="0">
                  <a:latin typeface="Consolas" panose="020B0609020204030204" pitchFamily="49" charset="0"/>
                </a:rPr>
                <a:t>           </a:t>
              </a:r>
              <a:r>
                <a:rPr lang="pt-BR" dirty="0">
                  <a:latin typeface="Consolas" panose="020B0609020204030204" pitchFamily="49" charset="0"/>
                </a:rPr>
                <a:t>A           B           C           D           E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0 *(2.0, 3.0)        0.00        0.00        0.00    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1        0.00        0.00        0.00        0.00        0.00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2        0.00        0.00        0.00        0.00        0.00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3        0.00        0.00        0.00        0.00        0.00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4        0.00        0.00        0.00 +(3.0, 7.0)    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5        0.00        0.00        0.00        0.00        0.00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6        0.00        0.00        0.00        0.00        0.00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7        0.00       </a:t>
              </a:r>
              <a:r>
                <a:rPr lang="pt-BR" dirty="0" smtClean="0">
                  <a:latin typeface="Consolas" panose="020B0609020204030204" pitchFamily="49" charset="0"/>
                </a:rPr>
                <a:t>15.00        </a:t>
              </a:r>
              <a:r>
                <a:rPr lang="pt-BR" dirty="0">
                  <a:latin typeface="Consolas" panose="020B0609020204030204" pitchFamily="49" charset="0"/>
                </a:rPr>
                <a:t>0.00        0.00        0.00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8        0.00        0.00        0.00        0.00        0.00</a:t>
              </a:r>
            </a:p>
            <a:p>
              <a:pPr algn="l"/>
              <a:r>
                <a:rPr lang="pt-BR" dirty="0">
                  <a:latin typeface="Consolas" panose="020B0609020204030204" pitchFamily="49" charset="0"/>
                </a:rPr>
                <a:t>9        0.00        0.00        0.00        0.00        0.00</a:t>
              </a:r>
              <a:endParaRPr lang="sk-SK" dirty="0">
                <a:latin typeface="Consolas" panose="020B0609020204030204" pitchFamily="49" charset="0"/>
              </a:endParaRPr>
            </a:p>
          </p:txBody>
        </p:sp>
        <p:sp>
          <p:nvSpPr>
            <p:cNvPr id="4" name="Zaoblený obdĺžnik 3"/>
            <p:cNvSpPr/>
            <p:nvPr/>
          </p:nvSpPr>
          <p:spPr bwMode="auto">
            <a:xfrm>
              <a:off x="1200912" y="4406272"/>
              <a:ext cx="1676400" cy="353447"/>
            </a:xfrm>
            <a:prstGeom prst="roundRect">
              <a:avLst>
                <a:gd name="adj" fmla="val 8951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Zaoblený obdĺžnik 4"/>
            <p:cNvSpPr/>
            <p:nvPr/>
          </p:nvSpPr>
          <p:spPr bwMode="auto">
            <a:xfrm>
              <a:off x="6230112" y="5623947"/>
              <a:ext cx="1676400" cy="353447"/>
            </a:xfrm>
            <a:prstGeom prst="roundRect">
              <a:avLst>
                <a:gd name="adj" fmla="val 8951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Zaoblený obdĺžnik 5"/>
            <p:cNvSpPr/>
            <p:nvPr/>
          </p:nvSpPr>
          <p:spPr bwMode="auto">
            <a:xfrm>
              <a:off x="3668012" y="6538347"/>
              <a:ext cx="914400" cy="353447"/>
            </a:xfrm>
            <a:prstGeom prst="roundRect">
              <a:avLst>
                <a:gd name="adj" fmla="val 8951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BlokTextu 8"/>
          <p:cNvSpPr txBox="1"/>
          <p:nvPr/>
        </p:nvSpPr>
        <p:spPr>
          <a:xfrm>
            <a:off x="125041" y="203201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Výpis výrazov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5530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Štruktúry ukazujúce samy na seba</a:t>
            </a:r>
            <a:r>
              <a:rPr lang="en-US" altLang="sk-SK" smtClean="0"/>
              <a:t>: pr</a:t>
            </a:r>
            <a:r>
              <a:rPr lang="sk-SK" altLang="sk-SK" smtClean="0"/>
              <a:t>íklad 1</a:t>
            </a:r>
            <a:endParaRPr lang="en-US" altLang="sk-SK" smtClean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96850" y="1280319"/>
            <a:ext cx="9752013" cy="1712913"/>
          </a:xfrm>
        </p:spPr>
        <p:txBody>
          <a:bodyPr/>
          <a:lstStyle/>
          <a:p>
            <a:r>
              <a:rPr lang="en-US" altLang="sk-SK" sz="2800" dirty="0" smtClean="0"/>
              <a:t>hypertext</a:t>
            </a:r>
            <a:endParaRPr lang="sk-SK" altLang="sk-SK" sz="2800" dirty="0" smtClean="0"/>
          </a:p>
          <a:p>
            <a:pPr lvl="1"/>
            <a:r>
              <a:rPr lang="sk-SK" altLang="sk-SK" sz="2400" dirty="0" smtClean="0"/>
              <a:t>web stránka má odkaz na web stránku (ukazovateľ na rovnaký typ)</a:t>
            </a:r>
            <a:endParaRPr lang="en-US" altLang="sk-SK" sz="2400" dirty="0" smtClean="0"/>
          </a:p>
        </p:txBody>
      </p:sp>
      <p:grpSp>
        <p:nvGrpSpPr>
          <p:cNvPr id="197656" name="Group 2072"/>
          <p:cNvGrpSpPr>
            <a:grpSpLocks/>
          </p:cNvGrpSpPr>
          <p:nvPr/>
        </p:nvGrpSpPr>
        <p:grpSpPr bwMode="auto">
          <a:xfrm>
            <a:off x="5667375" y="2368226"/>
            <a:ext cx="4454525" cy="4082700"/>
            <a:chOff x="3216" y="1900"/>
            <a:chExt cx="2528" cy="2324"/>
          </a:xfrm>
        </p:grpSpPr>
        <p:sp>
          <p:nvSpPr>
            <p:cNvPr id="32786" name="Rectangle 2053"/>
            <p:cNvSpPr>
              <a:spLocks noChangeArrowheads="1"/>
            </p:cNvSpPr>
            <p:nvPr/>
          </p:nvSpPr>
          <p:spPr bwMode="auto">
            <a:xfrm>
              <a:off x="3216" y="2064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sk-SK"/>
                <a:t>&lt;html&gt;</a:t>
              </a:r>
            </a:p>
            <a:p>
              <a:pPr algn="l"/>
              <a:r>
                <a:rPr lang="en-US" altLang="sk-SK"/>
                <a:t>&lt;head&gt;</a:t>
              </a:r>
            </a:p>
            <a:p>
              <a:pPr algn="l"/>
              <a:r>
                <a:rPr lang="en-US" altLang="sk-SK"/>
                <a:t>&lt;title&gt;Vyskum</a:t>
              </a:r>
            </a:p>
            <a:p>
              <a:pPr algn="l"/>
              <a:r>
                <a:rPr lang="en-US" altLang="sk-SK"/>
                <a:t>&lt;/title&gt;</a:t>
              </a:r>
            </a:p>
            <a:p>
              <a:pPr algn="l"/>
              <a:r>
                <a:rPr lang="en-US" altLang="sk-SK"/>
                <a:t>...</a:t>
              </a:r>
            </a:p>
          </p:txBody>
        </p:sp>
        <p:sp>
          <p:nvSpPr>
            <p:cNvPr id="32787" name="Rectangle 2054"/>
            <p:cNvSpPr>
              <a:spLocks noChangeArrowheads="1"/>
            </p:cNvSpPr>
            <p:nvPr/>
          </p:nvSpPr>
          <p:spPr bwMode="auto">
            <a:xfrm>
              <a:off x="3792" y="2640"/>
              <a:ext cx="960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sk-SK"/>
            </a:p>
            <a:p>
              <a:pPr algn="l"/>
              <a:r>
                <a:rPr lang="en-US" altLang="sk-SK"/>
                <a:t>&lt;html&gt;</a:t>
              </a:r>
            </a:p>
            <a:p>
              <a:pPr algn="l"/>
              <a:r>
                <a:rPr lang="en-US" altLang="sk-SK"/>
                <a:t>&lt;head&gt;</a:t>
              </a:r>
            </a:p>
            <a:p>
              <a:pPr algn="l"/>
              <a:r>
                <a:rPr lang="en-US" altLang="sk-SK"/>
                <a:t>&lt;title&gt;Publika</a:t>
              </a:r>
            </a:p>
            <a:p>
              <a:pPr algn="l"/>
              <a:r>
                <a:rPr lang="en-US" altLang="sk-SK"/>
                <a:t>&lt;/title&gt;</a:t>
              </a:r>
            </a:p>
            <a:p>
              <a:pPr algn="l"/>
              <a:r>
                <a:rPr lang="en-US" altLang="sk-SK"/>
                <a:t>...</a:t>
              </a:r>
            </a:p>
            <a:p>
              <a:pPr algn="l"/>
              <a:endParaRPr lang="en-US" altLang="sk-SK"/>
            </a:p>
          </p:txBody>
        </p:sp>
        <p:sp>
          <p:nvSpPr>
            <p:cNvPr id="32788" name="Rectangle 2055"/>
            <p:cNvSpPr>
              <a:spLocks noChangeArrowheads="1"/>
            </p:cNvSpPr>
            <p:nvPr/>
          </p:nvSpPr>
          <p:spPr bwMode="auto">
            <a:xfrm>
              <a:off x="4464" y="3216"/>
              <a:ext cx="960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sk-SK"/>
            </a:p>
            <a:p>
              <a:pPr algn="l"/>
              <a:r>
                <a:rPr lang="en-US" altLang="sk-SK"/>
                <a:t>&lt;html&gt;</a:t>
              </a:r>
            </a:p>
            <a:p>
              <a:pPr algn="l"/>
              <a:r>
                <a:rPr lang="en-US" altLang="sk-SK"/>
                <a:t>&lt;head&gt;</a:t>
              </a:r>
            </a:p>
            <a:p>
              <a:pPr algn="l"/>
              <a:r>
                <a:rPr lang="en-US" altLang="sk-SK"/>
                <a:t>&lt;title&gt;Vyucba</a:t>
              </a:r>
            </a:p>
            <a:p>
              <a:pPr algn="l"/>
              <a:r>
                <a:rPr lang="en-US" altLang="sk-SK"/>
                <a:t>&lt;/title&gt;</a:t>
              </a:r>
            </a:p>
            <a:p>
              <a:pPr algn="l"/>
              <a:r>
                <a:rPr lang="en-US" altLang="sk-SK"/>
                <a:t>...</a:t>
              </a:r>
            </a:p>
            <a:p>
              <a:pPr algn="l"/>
              <a:endParaRPr lang="en-US" altLang="sk-SK"/>
            </a:p>
          </p:txBody>
        </p:sp>
        <p:sp>
          <p:nvSpPr>
            <p:cNvPr id="32789" name="AutoShape 2058"/>
            <p:cNvSpPr>
              <a:spLocks noChangeArrowheads="1"/>
            </p:cNvSpPr>
            <p:nvPr/>
          </p:nvSpPr>
          <p:spPr bwMode="auto">
            <a:xfrm>
              <a:off x="4223" y="1900"/>
              <a:ext cx="1008" cy="288"/>
            </a:xfrm>
            <a:prstGeom prst="wedgeRoundRectCallout">
              <a:avLst>
                <a:gd name="adj1" fmla="val -53273"/>
                <a:gd name="adj2" fmla="val 10729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sk-SK" dirty="0"/>
                <a:t>vyskum.html</a:t>
              </a:r>
            </a:p>
          </p:txBody>
        </p:sp>
        <p:sp>
          <p:nvSpPr>
            <p:cNvPr id="32790" name="AutoShape 2059"/>
            <p:cNvSpPr>
              <a:spLocks noChangeArrowheads="1"/>
            </p:cNvSpPr>
            <p:nvPr/>
          </p:nvSpPr>
          <p:spPr bwMode="auto">
            <a:xfrm>
              <a:off x="4608" y="2304"/>
              <a:ext cx="864" cy="288"/>
            </a:xfrm>
            <a:prstGeom prst="wedgeRoundRectCallout">
              <a:avLst>
                <a:gd name="adj1" fmla="val -79167"/>
                <a:gd name="adj2" fmla="val 6666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sk-SK"/>
                <a:t>pub.html</a:t>
              </a:r>
            </a:p>
          </p:txBody>
        </p:sp>
        <p:sp>
          <p:nvSpPr>
            <p:cNvPr id="32791" name="AutoShape 2060"/>
            <p:cNvSpPr>
              <a:spLocks noChangeArrowheads="1"/>
            </p:cNvSpPr>
            <p:nvPr/>
          </p:nvSpPr>
          <p:spPr bwMode="auto">
            <a:xfrm>
              <a:off x="4784" y="2832"/>
              <a:ext cx="960" cy="288"/>
            </a:xfrm>
            <a:prstGeom prst="wedgeRoundRectCallout">
              <a:avLst>
                <a:gd name="adj1" fmla="val -43227"/>
                <a:gd name="adj2" fmla="val 89236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sk-SK"/>
                <a:t>vyucba.html</a:t>
              </a:r>
            </a:p>
          </p:txBody>
        </p:sp>
      </p:grpSp>
      <p:grpSp>
        <p:nvGrpSpPr>
          <p:cNvPr id="197657" name="Group 2073"/>
          <p:cNvGrpSpPr>
            <a:grpSpLocks/>
          </p:cNvGrpSpPr>
          <p:nvPr/>
        </p:nvGrpSpPr>
        <p:grpSpPr bwMode="auto">
          <a:xfrm>
            <a:off x="422275" y="2763958"/>
            <a:ext cx="4735513" cy="4152900"/>
            <a:chOff x="240" y="1872"/>
            <a:chExt cx="2687" cy="2364"/>
          </a:xfrm>
        </p:grpSpPr>
        <p:sp>
          <p:nvSpPr>
            <p:cNvPr id="32783" name="Rectangle 2052"/>
            <p:cNvSpPr>
              <a:spLocks noChangeArrowheads="1"/>
            </p:cNvSpPr>
            <p:nvPr/>
          </p:nvSpPr>
          <p:spPr bwMode="auto">
            <a:xfrm>
              <a:off x="240" y="2208"/>
              <a:ext cx="2640" cy="20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2784" name="Text Box 2057"/>
            <p:cNvSpPr txBox="1">
              <a:spLocks noChangeArrowheads="1"/>
            </p:cNvSpPr>
            <p:nvPr/>
          </p:nvSpPr>
          <p:spPr bwMode="auto">
            <a:xfrm>
              <a:off x="288" y="2256"/>
              <a:ext cx="2639" cy="1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sk-SK"/>
                <a:t>&lt;html&gt;</a:t>
              </a:r>
            </a:p>
            <a:p>
              <a:pPr algn="l"/>
              <a:r>
                <a:rPr lang="en-US" altLang="sk-SK"/>
                <a:t>&lt;head&gt;...&lt;/head&gt;</a:t>
              </a:r>
            </a:p>
            <a:p>
              <a:pPr algn="l"/>
              <a:r>
                <a:rPr lang="en-US" altLang="sk-SK"/>
                <a:t>&lt;body&gt;</a:t>
              </a:r>
            </a:p>
            <a:p>
              <a:pPr algn="l"/>
              <a:r>
                <a:rPr lang="en-US" altLang="sk-SK"/>
                <a:t>.... tato stranka sa odkazuje na stranku </a:t>
              </a:r>
            </a:p>
            <a:p>
              <a:pPr algn="l"/>
              <a:r>
                <a:rPr lang="en-US" altLang="sk-SK"/>
                <a:t>&lt;a href="vyskum.html"&gt;vyskum&lt;/a&gt;</a:t>
              </a:r>
            </a:p>
            <a:p>
              <a:pPr algn="l"/>
              <a:r>
                <a:rPr lang="en-US" altLang="sk-SK"/>
                <a:t>...</a:t>
              </a:r>
            </a:p>
            <a:p>
              <a:pPr algn="l"/>
              <a:r>
                <a:rPr lang="en-US" altLang="sk-SK"/>
                <a:t>&lt;a href="pub.html"&gt;publikacie&lt;/a&gt;</a:t>
              </a:r>
            </a:p>
            <a:p>
              <a:pPr algn="l"/>
              <a:r>
                <a:rPr lang="en-US" altLang="sk-SK"/>
                <a:t>...</a:t>
              </a:r>
            </a:p>
            <a:p>
              <a:pPr algn="l"/>
              <a:r>
                <a:rPr lang="en-US" altLang="sk-SK"/>
                <a:t>&lt;a href="vyucba.html"&gt;vyucba&lt;/a&gt;</a:t>
              </a:r>
            </a:p>
            <a:p>
              <a:pPr algn="l"/>
              <a:r>
                <a:rPr lang="en-US" altLang="sk-SK"/>
                <a:t>...</a:t>
              </a:r>
            </a:p>
            <a:p>
              <a:pPr algn="l"/>
              <a:r>
                <a:rPr lang="en-US" altLang="sk-SK"/>
                <a:t>&lt;/body&gt;</a:t>
              </a:r>
            </a:p>
          </p:txBody>
        </p:sp>
        <p:sp>
          <p:nvSpPr>
            <p:cNvPr id="32785" name="AutoShape 2065"/>
            <p:cNvSpPr>
              <a:spLocks noChangeArrowheads="1"/>
            </p:cNvSpPr>
            <p:nvPr/>
          </p:nvSpPr>
          <p:spPr bwMode="auto">
            <a:xfrm>
              <a:off x="1872" y="1872"/>
              <a:ext cx="1008" cy="288"/>
            </a:xfrm>
            <a:prstGeom prst="wedgeRoundRectCallout">
              <a:avLst>
                <a:gd name="adj1" fmla="val -88986"/>
                <a:gd name="adj2" fmla="val 6527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sk-SK" dirty="0"/>
                <a:t>home.html</a:t>
              </a:r>
            </a:p>
          </p:txBody>
        </p:sp>
      </p:grpSp>
      <p:grpSp>
        <p:nvGrpSpPr>
          <p:cNvPr id="197653" name="Group 2069"/>
          <p:cNvGrpSpPr>
            <a:grpSpLocks/>
          </p:cNvGrpSpPr>
          <p:nvPr/>
        </p:nvGrpSpPr>
        <p:grpSpPr bwMode="auto">
          <a:xfrm>
            <a:off x="539750" y="3936725"/>
            <a:ext cx="5127625" cy="1168798"/>
            <a:chOff x="307" y="2539"/>
            <a:chExt cx="2909" cy="665"/>
          </a:xfrm>
        </p:grpSpPr>
        <p:sp>
          <p:nvSpPr>
            <p:cNvPr id="32781" name="Line 2062"/>
            <p:cNvSpPr>
              <a:spLocks noChangeShapeType="1"/>
            </p:cNvSpPr>
            <p:nvPr/>
          </p:nvSpPr>
          <p:spPr bwMode="auto">
            <a:xfrm flipV="1">
              <a:off x="2688" y="2539"/>
              <a:ext cx="528" cy="5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782" name="Rectangle 2066"/>
            <p:cNvSpPr>
              <a:spLocks noChangeArrowheads="1"/>
            </p:cNvSpPr>
            <p:nvPr/>
          </p:nvSpPr>
          <p:spPr bwMode="auto">
            <a:xfrm>
              <a:off x="307" y="2976"/>
              <a:ext cx="2424" cy="22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sk-SK"/>
                <a:t>&lt;a href="vyskum.html"&gt;vyskum&lt;/a&gt;</a:t>
              </a:r>
            </a:p>
          </p:txBody>
        </p:sp>
      </p:grpSp>
      <p:grpSp>
        <p:nvGrpSpPr>
          <p:cNvPr id="197654" name="Group 2070"/>
          <p:cNvGrpSpPr>
            <a:grpSpLocks/>
          </p:cNvGrpSpPr>
          <p:nvPr/>
        </p:nvGrpSpPr>
        <p:grpSpPr bwMode="auto">
          <a:xfrm>
            <a:off x="555625" y="4872860"/>
            <a:ext cx="6126163" cy="793051"/>
            <a:chOff x="316" y="3073"/>
            <a:chExt cx="3476" cy="450"/>
          </a:xfrm>
        </p:grpSpPr>
        <p:sp>
          <p:nvSpPr>
            <p:cNvPr id="32779" name="Line 2063"/>
            <p:cNvSpPr>
              <a:spLocks noChangeShapeType="1"/>
            </p:cNvSpPr>
            <p:nvPr/>
          </p:nvSpPr>
          <p:spPr bwMode="auto">
            <a:xfrm flipV="1">
              <a:off x="2592" y="3073"/>
              <a:ext cx="120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780" name="Rectangle 2067"/>
            <p:cNvSpPr>
              <a:spLocks noChangeArrowheads="1"/>
            </p:cNvSpPr>
            <p:nvPr/>
          </p:nvSpPr>
          <p:spPr bwMode="auto">
            <a:xfrm>
              <a:off x="316" y="3296"/>
              <a:ext cx="2410" cy="22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sk-SK"/>
                <a:t>&lt;a href="pub.html"&gt;publikacie&lt;/a&gt;  </a:t>
              </a:r>
            </a:p>
          </p:txBody>
        </p:sp>
      </p:grpSp>
      <p:grpSp>
        <p:nvGrpSpPr>
          <p:cNvPr id="197655" name="Group 2071"/>
          <p:cNvGrpSpPr>
            <a:grpSpLocks/>
          </p:cNvGrpSpPr>
          <p:nvPr/>
        </p:nvGrpSpPr>
        <p:grpSpPr bwMode="auto">
          <a:xfrm>
            <a:off x="566738" y="5884977"/>
            <a:ext cx="7299325" cy="400730"/>
            <a:chOff x="322" y="3648"/>
            <a:chExt cx="4142" cy="228"/>
          </a:xfrm>
        </p:grpSpPr>
        <p:sp>
          <p:nvSpPr>
            <p:cNvPr id="32777" name="Line 2064"/>
            <p:cNvSpPr>
              <a:spLocks noChangeShapeType="1"/>
            </p:cNvSpPr>
            <p:nvPr/>
          </p:nvSpPr>
          <p:spPr bwMode="auto">
            <a:xfrm flipV="1">
              <a:off x="2640" y="3648"/>
              <a:ext cx="18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778" name="Rectangle 2068"/>
            <p:cNvSpPr>
              <a:spLocks noChangeArrowheads="1"/>
            </p:cNvSpPr>
            <p:nvPr/>
          </p:nvSpPr>
          <p:spPr bwMode="auto">
            <a:xfrm>
              <a:off x="322" y="3648"/>
              <a:ext cx="2401" cy="22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sk-SK"/>
                <a:t>&lt;a href="vyucba.html"&gt;vyucba&lt;/a&gt; </a:t>
              </a:r>
            </a:p>
          </p:txBody>
        </p:sp>
      </p:grp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5219490" y="6489027"/>
            <a:ext cx="4877081" cy="1036637"/>
          </a:xfrm>
          <a:prstGeom prst="wedgeRoundRectCallout">
            <a:avLst>
              <a:gd name="adj1" fmla="val -48210"/>
              <a:gd name="adj2" fmla="val 955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sk-SK" altLang="sk-SK" dirty="0" smtClean="0"/>
              <a:t>Tu aj viac odkazov </a:t>
            </a:r>
            <a:r>
              <a:rPr lang="sk-SK" altLang="sk-SK" dirty="0" smtClean="0">
                <a:sym typeface="Symbol"/>
              </a:rPr>
              <a:t> tvorí strom alebo graf, </a:t>
            </a:r>
            <a:r>
              <a:rPr lang="sk-SK" altLang="sk-SK" b="1" dirty="0" smtClean="0">
                <a:sym typeface="Symbol"/>
              </a:rPr>
              <a:t>my pracujeme len s jedným odkazom  zoznam </a:t>
            </a:r>
            <a:endParaRPr lang="en-US" altLang="sk-SK" b="1" dirty="0"/>
          </a:p>
          <a:p>
            <a:endParaRPr lang="en-US" alt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Štruktúry ukazujúce samy na seba</a:t>
            </a:r>
            <a:r>
              <a:rPr lang="en-US" altLang="sk-SK" smtClean="0"/>
              <a:t>: pr</a:t>
            </a:r>
            <a:r>
              <a:rPr lang="sk-SK" altLang="sk-SK" smtClean="0"/>
              <a:t>íklad 2</a:t>
            </a:r>
            <a:endParaRPr lang="en-US" altLang="sk-SK" smtClean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1376363"/>
          </a:xfrm>
        </p:spPr>
        <p:txBody>
          <a:bodyPr/>
          <a:lstStyle/>
          <a:p>
            <a:r>
              <a:rPr lang="en-US" altLang="sk-SK" smtClean="0"/>
              <a:t>pacienti v </a:t>
            </a:r>
            <a:r>
              <a:rPr lang="sk-SK" altLang="sk-SK" smtClean="0"/>
              <a:t>čakárni u lekára</a:t>
            </a:r>
          </a:p>
          <a:p>
            <a:pPr lvl="1"/>
            <a:r>
              <a:rPr lang="sk-SK" altLang="sk-SK" smtClean="0"/>
              <a:t>"Kto je posledný?"</a:t>
            </a:r>
          </a:p>
          <a:p>
            <a:pPr lvl="1"/>
            <a:r>
              <a:rPr lang="sk-SK" altLang="sk-SK" smtClean="0"/>
              <a:t>každý človek si pamätá človeka, ktorý je pred ním (ukazovateľ na ten istý typ)</a:t>
            </a:r>
            <a:endParaRPr lang="en-US" altLang="sk-SK" smtClean="0"/>
          </a:p>
        </p:txBody>
      </p:sp>
      <p:grpSp>
        <p:nvGrpSpPr>
          <p:cNvPr id="198690" name="Group 1058"/>
          <p:cNvGrpSpPr>
            <a:grpSpLocks/>
          </p:cNvGrpSpPr>
          <p:nvPr/>
        </p:nvGrpSpPr>
        <p:grpSpPr bwMode="auto">
          <a:xfrm>
            <a:off x="1287463" y="4476750"/>
            <a:ext cx="1035050" cy="1814513"/>
            <a:chOff x="3614" y="2713"/>
            <a:chExt cx="480" cy="860"/>
          </a:xfrm>
        </p:grpSpPr>
        <p:sp>
          <p:nvSpPr>
            <p:cNvPr id="33852" name="AutoShape 1052"/>
            <p:cNvSpPr>
              <a:spLocks noChangeArrowheads="1"/>
            </p:cNvSpPr>
            <p:nvPr/>
          </p:nvSpPr>
          <p:spPr bwMode="auto">
            <a:xfrm>
              <a:off x="3614" y="2828"/>
              <a:ext cx="336" cy="543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53" name="AutoShape 1053"/>
            <p:cNvSpPr>
              <a:spLocks noChangeArrowheads="1"/>
            </p:cNvSpPr>
            <p:nvPr/>
          </p:nvSpPr>
          <p:spPr bwMode="auto">
            <a:xfrm>
              <a:off x="3765" y="2947"/>
              <a:ext cx="329" cy="46"/>
            </a:xfrm>
            <a:prstGeom prst="hexagon">
              <a:avLst>
                <a:gd name="adj" fmla="val 178804"/>
                <a:gd name="vf" fmla="val 1154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54" name="Oval 1051"/>
            <p:cNvSpPr>
              <a:spLocks noChangeArrowheads="1"/>
            </p:cNvSpPr>
            <p:nvPr/>
          </p:nvSpPr>
          <p:spPr bwMode="auto">
            <a:xfrm>
              <a:off x="3701" y="2713"/>
              <a:ext cx="161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55" name="Rectangle 1056"/>
            <p:cNvSpPr>
              <a:spLocks noChangeArrowheads="1"/>
            </p:cNvSpPr>
            <p:nvPr/>
          </p:nvSpPr>
          <p:spPr bwMode="auto">
            <a:xfrm>
              <a:off x="3714" y="3375"/>
              <a:ext cx="32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56" name="Rectangle 1057"/>
            <p:cNvSpPr>
              <a:spLocks noChangeArrowheads="1"/>
            </p:cNvSpPr>
            <p:nvPr/>
          </p:nvSpPr>
          <p:spPr bwMode="auto">
            <a:xfrm>
              <a:off x="3783" y="3375"/>
              <a:ext cx="32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</p:grpSp>
      <p:grpSp>
        <p:nvGrpSpPr>
          <p:cNvPr id="198725" name="Group 1093"/>
          <p:cNvGrpSpPr>
            <a:grpSpLocks/>
          </p:cNvGrpSpPr>
          <p:nvPr/>
        </p:nvGrpSpPr>
        <p:grpSpPr bwMode="auto">
          <a:xfrm>
            <a:off x="3689350" y="4473575"/>
            <a:ext cx="1035050" cy="1814513"/>
            <a:chOff x="3614" y="2644"/>
            <a:chExt cx="480" cy="860"/>
          </a:xfrm>
        </p:grpSpPr>
        <p:sp>
          <p:nvSpPr>
            <p:cNvPr id="33847" name="AutoShape 1062"/>
            <p:cNvSpPr>
              <a:spLocks noChangeArrowheads="1"/>
            </p:cNvSpPr>
            <p:nvPr/>
          </p:nvSpPr>
          <p:spPr bwMode="auto">
            <a:xfrm>
              <a:off x="3614" y="2759"/>
              <a:ext cx="336" cy="54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48" name="AutoShape 1063"/>
            <p:cNvSpPr>
              <a:spLocks noChangeArrowheads="1"/>
            </p:cNvSpPr>
            <p:nvPr/>
          </p:nvSpPr>
          <p:spPr bwMode="auto">
            <a:xfrm rot="693200">
              <a:off x="3765" y="2926"/>
              <a:ext cx="329" cy="46"/>
            </a:xfrm>
            <a:prstGeom prst="hexagon">
              <a:avLst>
                <a:gd name="adj" fmla="val 178804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49" name="Oval 1064"/>
            <p:cNvSpPr>
              <a:spLocks noChangeArrowheads="1"/>
            </p:cNvSpPr>
            <p:nvPr/>
          </p:nvSpPr>
          <p:spPr bwMode="auto">
            <a:xfrm>
              <a:off x="3701" y="2644"/>
              <a:ext cx="16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50" name="Rectangle 1065"/>
            <p:cNvSpPr>
              <a:spLocks noChangeArrowheads="1"/>
            </p:cNvSpPr>
            <p:nvPr/>
          </p:nvSpPr>
          <p:spPr bwMode="auto">
            <a:xfrm>
              <a:off x="3714" y="3306"/>
              <a:ext cx="3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51" name="Rectangle 1066"/>
            <p:cNvSpPr>
              <a:spLocks noChangeArrowheads="1"/>
            </p:cNvSpPr>
            <p:nvPr/>
          </p:nvSpPr>
          <p:spPr bwMode="auto">
            <a:xfrm>
              <a:off x="3783" y="3306"/>
              <a:ext cx="3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</p:grpSp>
      <p:grpSp>
        <p:nvGrpSpPr>
          <p:cNvPr id="198724" name="Group 1092"/>
          <p:cNvGrpSpPr>
            <a:grpSpLocks/>
          </p:cNvGrpSpPr>
          <p:nvPr/>
        </p:nvGrpSpPr>
        <p:grpSpPr bwMode="auto">
          <a:xfrm>
            <a:off x="6565900" y="4475163"/>
            <a:ext cx="723900" cy="1814512"/>
            <a:chOff x="5003" y="2515"/>
            <a:chExt cx="336" cy="860"/>
          </a:xfrm>
        </p:grpSpPr>
        <p:sp>
          <p:nvSpPr>
            <p:cNvPr id="33841" name="AutoShape 1091"/>
            <p:cNvSpPr>
              <a:spLocks noChangeArrowheads="1"/>
            </p:cNvSpPr>
            <p:nvPr/>
          </p:nvSpPr>
          <p:spPr bwMode="auto">
            <a:xfrm rot="-2661672">
              <a:off x="5241" y="2719"/>
              <a:ext cx="50" cy="27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42" name="AutoShape 1074"/>
            <p:cNvSpPr>
              <a:spLocks noChangeArrowheads="1"/>
            </p:cNvSpPr>
            <p:nvPr/>
          </p:nvSpPr>
          <p:spPr bwMode="auto">
            <a:xfrm>
              <a:off x="5003" y="2630"/>
              <a:ext cx="336" cy="543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43" name="AutoShape 1075"/>
            <p:cNvSpPr>
              <a:spLocks noChangeArrowheads="1"/>
            </p:cNvSpPr>
            <p:nvPr/>
          </p:nvSpPr>
          <p:spPr bwMode="auto">
            <a:xfrm>
              <a:off x="5154" y="2749"/>
              <a:ext cx="50" cy="27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44" name="Oval 1076"/>
            <p:cNvSpPr>
              <a:spLocks noChangeArrowheads="1"/>
            </p:cNvSpPr>
            <p:nvPr/>
          </p:nvSpPr>
          <p:spPr bwMode="auto">
            <a:xfrm>
              <a:off x="5090" y="2515"/>
              <a:ext cx="161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45" name="Rectangle 1077"/>
            <p:cNvSpPr>
              <a:spLocks noChangeArrowheads="1"/>
            </p:cNvSpPr>
            <p:nvPr/>
          </p:nvSpPr>
          <p:spPr bwMode="auto">
            <a:xfrm>
              <a:off x="5103" y="3177"/>
              <a:ext cx="32" cy="19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46" name="Rectangle 1078"/>
            <p:cNvSpPr>
              <a:spLocks noChangeArrowheads="1"/>
            </p:cNvSpPr>
            <p:nvPr/>
          </p:nvSpPr>
          <p:spPr bwMode="auto">
            <a:xfrm>
              <a:off x="5172" y="3177"/>
              <a:ext cx="32" cy="19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</p:grpSp>
      <p:grpSp>
        <p:nvGrpSpPr>
          <p:cNvPr id="198738" name="Group 1106"/>
          <p:cNvGrpSpPr>
            <a:grpSpLocks/>
          </p:cNvGrpSpPr>
          <p:nvPr/>
        </p:nvGrpSpPr>
        <p:grpSpPr bwMode="auto">
          <a:xfrm>
            <a:off x="2482850" y="4510088"/>
            <a:ext cx="914400" cy="1782762"/>
            <a:chOff x="1448" y="2769"/>
            <a:chExt cx="424" cy="845"/>
          </a:xfrm>
        </p:grpSpPr>
        <p:sp>
          <p:nvSpPr>
            <p:cNvPr id="33834" name="AutoShape 1095"/>
            <p:cNvSpPr>
              <a:spLocks noChangeArrowheads="1"/>
            </p:cNvSpPr>
            <p:nvPr/>
          </p:nvSpPr>
          <p:spPr bwMode="auto">
            <a:xfrm rot="-4054149">
              <a:off x="1306" y="3081"/>
              <a:ext cx="329" cy="46"/>
            </a:xfrm>
            <a:prstGeom prst="hexagon">
              <a:avLst>
                <a:gd name="adj" fmla="val 178804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35" name="AutoShape 1069"/>
            <p:cNvSpPr>
              <a:spLocks noChangeArrowheads="1"/>
            </p:cNvSpPr>
            <p:nvPr/>
          </p:nvSpPr>
          <p:spPr bwMode="auto">
            <a:xfrm rot="1087949">
              <a:off x="1543" y="3003"/>
              <a:ext cx="329" cy="46"/>
            </a:xfrm>
            <a:prstGeom prst="hexagon">
              <a:avLst>
                <a:gd name="adj" fmla="val 178804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36" name="Oval 1070"/>
            <p:cNvSpPr>
              <a:spLocks noChangeArrowheads="1"/>
            </p:cNvSpPr>
            <p:nvPr/>
          </p:nvSpPr>
          <p:spPr bwMode="auto">
            <a:xfrm>
              <a:off x="1479" y="2769"/>
              <a:ext cx="161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37" name="Rectangle 1071"/>
            <p:cNvSpPr>
              <a:spLocks noChangeArrowheads="1"/>
            </p:cNvSpPr>
            <p:nvPr/>
          </p:nvSpPr>
          <p:spPr bwMode="auto">
            <a:xfrm>
              <a:off x="1486" y="3203"/>
              <a:ext cx="56" cy="41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38" name="Rectangle 1072"/>
            <p:cNvSpPr>
              <a:spLocks noChangeArrowheads="1"/>
            </p:cNvSpPr>
            <p:nvPr/>
          </p:nvSpPr>
          <p:spPr bwMode="auto">
            <a:xfrm>
              <a:off x="1564" y="3203"/>
              <a:ext cx="53" cy="41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39" name="Rectangle 1079"/>
            <p:cNvSpPr>
              <a:spLocks noChangeArrowheads="1"/>
            </p:cNvSpPr>
            <p:nvPr/>
          </p:nvSpPr>
          <p:spPr bwMode="auto">
            <a:xfrm>
              <a:off x="1534" y="2906"/>
              <a:ext cx="44" cy="5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40" name="AutoShape 1081"/>
            <p:cNvSpPr>
              <a:spLocks noChangeArrowheads="1"/>
            </p:cNvSpPr>
            <p:nvPr/>
          </p:nvSpPr>
          <p:spPr bwMode="auto">
            <a:xfrm flipV="1">
              <a:off x="1453" y="2963"/>
              <a:ext cx="210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6 w 21600"/>
                <a:gd name="T13" fmla="*/ 4510 h 21600"/>
                <a:gd name="T14" fmla="*/ 17074 w 21600"/>
                <a:gd name="T15" fmla="*/ 1709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98747" name="Group 1115"/>
          <p:cNvGrpSpPr>
            <a:grpSpLocks/>
          </p:cNvGrpSpPr>
          <p:nvPr/>
        </p:nvGrpSpPr>
        <p:grpSpPr bwMode="auto">
          <a:xfrm>
            <a:off x="5695950" y="4500563"/>
            <a:ext cx="1030288" cy="1784350"/>
            <a:chOff x="3158" y="2757"/>
            <a:chExt cx="478" cy="845"/>
          </a:xfrm>
        </p:grpSpPr>
        <p:sp>
          <p:nvSpPr>
            <p:cNvPr id="33827" name="AutoShape 1099"/>
            <p:cNvSpPr>
              <a:spLocks noChangeArrowheads="1"/>
            </p:cNvSpPr>
            <p:nvPr/>
          </p:nvSpPr>
          <p:spPr bwMode="auto">
            <a:xfrm rot="-3578599">
              <a:off x="3016" y="3072"/>
              <a:ext cx="329" cy="46"/>
            </a:xfrm>
            <a:prstGeom prst="hexagon">
              <a:avLst>
                <a:gd name="adj" fmla="val 178804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28" name="AutoShape 1100"/>
            <p:cNvSpPr>
              <a:spLocks noChangeArrowheads="1"/>
            </p:cNvSpPr>
            <p:nvPr/>
          </p:nvSpPr>
          <p:spPr bwMode="auto">
            <a:xfrm rot="386770">
              <a:off x="3307" y="2967"/>
              <a:ext cx="329" cy="46"/>
            </a:xfrm>
            <a:prstGeom prst="hexagon">
              <a:avLst>
                <a:gd name="adj" fmla="val 178804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29" name="Oval 1101"/>
            <p:cNvSpPr>
              <a:spLocks noChangeArrowheads="1"/>
            </p:cNvSpPr>
            <p:nvPr/>
          </p:nvSpPr>
          <p:spPr bwMode="auto">
            <a:xfrm>
              <a:off x="3228" y="2757"/>
              <a:ext cx="16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30" name="Rectangle 1102"/>
            <p:cNvSpPr>
              <a:spLocks noChangeArrowheads="1"/>
            </p:cNvSpPr>
            <p:nvPr/>
          </p:nvSpPr>
          <p:spPr bwMode="auto">
            <a:xfrm>
              <a:off x="3235" y="3191"/>
              <a:ext cx="56" cy="4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31" name="Rectangle 1103"/>
            <p:cNvSpPr>
              <a:spLocks noChangeArrowheads="1"/>
            </p:cNvSpPr>
            <p:nvPr/>
          </p:nvSpPr>
          <p:spPr bwMode="auto">
            <a:xfrm>
              <a:off x="3313" y="3191"/>
              <a:ext cx="53" cy="4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32" name="Rectangle 1104"/>
            <p:cNvSpPr>
              <a:spLocks noChangeArrowheads="1"/>
            </p:cNvSpPr>
            <p:nvPr/>
          </p:nvSpPr>
          <p:spPr bwMode="auto">
            <a:xfrm>
              <a:off x="3289" y="2897"/>
              <a:ext cx="44" cy="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33" name="AutoShape 1105"/>
            <p:cNvSpPr>
              <a:spLocks noChangeArrowheads="1"/>
            </p:cNvSpPr>
            <p:nvPr/>
          </p:nvSpPr>
          <p:spPr bwMode="auto">
            <a:xfrm flipV="1">
              <a:off x="3202" y="2954"/>
              <a:ext cx="210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6 w 21600"/>
                <a:gd name="T13" fmla="*/ 4510 h 21600"/>
                <a:gd name="T14" fmla="*/ 17074 w 21600"/>
                <a:gd name="T15" fmla="*/ 1709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98739" name="Group 1107"/>
          <p:cNvGrpSpPr>
            <a:grpSpLocks/>
          </p:cNvGrpSpPr>
          <p:nvPr/>
        </p:nvGrpSpPr>
        <p:grpSpPr bwMode="auto">
          <a:xfrm>
            <a:off x="4776788" y="4500563"/>
            <a:ext cx="915987" cy="1784350"/>
            <a:chOff x="1448" y="2769"/>
            <a:chExt cx="424" cy="845"/>
          </a:xfrm>
        </p:grpSpPr>
        <p:sp>
          <p:nvSpPr>
            <p:cNvPr id="33820" name="AutoShape 1108"/>
            <p:cNvSpPr>
              <a:spLocks noChangeArrowheads="1"/>
            </p:cNvSpPr>
            <p:nvPr/>
          </p:nvSpPr>
          <p:spPr bwMode="auto">
            <a:xfrm rot="-4054149">
              <a:off x="1306" y="3081"/>
              <a:ext cx="329" cy="46"/>
            </a:xfrm>
            <a:prstGeom prst="hexagon">
              <a:avLst>
                <a:gd name="adj" fmla="val 178804"/>
                <a:gd name="vf" fmla="val 1154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21" name="AutoShape 1109"/>
            <p:cNvSpPr>
              <a:spLocks noChangeArrowheads="1"/>
            </p:cNvSpPr>
            <p:nvPr/>
          </p:nvSpPr>
          <p:spPr bwMode="auto">
            <a:xfrm rot="1087949">
              <a:off x="1543" y="3003"/>
              <a:ext cx="329" cy="46"/>
            </a:xfrm>
            <a:prstGeom prst="hexagon">
              <a:avLst>
                <a:gd name="adj" fmla="val 178804"/>
                <a:gd name="vf" fmla="val 1154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22" name="Oval 1110"/>
            <p:cNvSpPr>
              <a:spLocks noChangeArrowheads="1"/>
            </p:cNvSpPr>
            <p:nvPr/>
          </p:nvSpPr>
          <p:spPr bwMode="auto">
            <a:xfrm>
              <a:off x="1479" y="2769"/>
              <a:ext cx="161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23" name="Rectangle 1111"/>
            <p:cNvSpPr>
              <a:spLocks noChangeArrowheads="1"/>
            </p:cNvSpPr>
            <p:nvPr/>
          </p:nvSpPr>
          <p:spPr bwMode="auto">
            <a:xfrm>
              <a:off x="1486" y="3203"/>
              <a:ext cx="56" cy="4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24" name="Rectangle 1112"/>
            <p:cNvSpPr>
              <a:spLocks noChangeArrowheads="1"/>
            </p:cNvSpPr>
            <p:nvPr/>
          </p:nvSpPr>
          <p:spPr bwMode="auto">
            <a:xfrm>
              <a:off x="1564" y="3203"/>
              <a:ext cx="53" cy="4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25" name="Rectangle 1113"/>
            <p:cNvSpPr>
              <a:spLocks noChangeArrowheads="1"/>
            </p:cNvSpPr>
            <p:nvPr/>
          </p:nvSpPr>
          <p:spPr bwMode="auto">
            <a:xfrm>
              <a:off x="1534" y="2906"/>
              <a:ext cx="44" cy="5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3826" name="AutoShape 1114"/>
            <p:cNvSpPr>
              <a:spLocks noChangeArrowheads="1"/>
            </p:cNvSpPr>
            <p:nvPr/>
          </p:nvSpPr>
          <p:spPr bwMode="auto">
            <a:xfrm flipV="1">
              <a:off x="1453" y="2963"/>
              <a:ext cx="210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6 w 21600"/>
                <a:gd name="T13" fmla="*/ 4510 h 21600"/>
                <a:gd name="T14" fmla="*/ 17074 w 21600"/>
                <a:gd name="T15" fmla="*/ 1709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98763" name="Group 1131"/>
          <p:cNvGrpSpPr>
            <a:grpSpLocks/>
          </p:cNvGrpSpPr>
          <p:nvPr/>
        </p:nvGrpSpPr>
        <p:grpSpPr bwMode="auto">
          <a:xfrm>
            <a:off x="931863" y="3973513"/>
            <a:ext cx="8940800" cy="2344737"/>
            <a:chOff x="529" y="2262"/>
            <a:chExt cx="5073" cy="1334"/>
          </a:xfrm>
        </p:grpSpPr>
        <p:sp>
          <p:nvSpPr>
            <p:cNvPr id="33812" name="Line 1044"/>
            <p:cNvSpPr>
              <a:spLocks noChangeShapeType="1"/>
            </p:cNvSpPr>
            <p:nvPr/>
          </p:nvSpPr>
          <p:spPr bwMode="auto">
            <a:xfrm flipV="1">
              <a:off x="4205" y="2263"/>
              <a:ext cx="1" cy="1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3" name="Line 1045"/>
            <p:cNvSpPr>
              <a:spLocks noChangeShapeType="1"/>
            </p:cNvSpPr>
            <p:nvPr/>
          </p:nvSpPr>
          <p:spPr bwMode="auto">
            <a:xfrm flipV="1">
              <a:off x="4185" y="2268"/>
              <a:ext cx="8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4" name="Line 1046"/>
            <p:cNvSpPr>
              <a:spLocks noChangeShapeType="1"/>
            </p:cNvSpPr>
            <p:nvPr/>
          </p:nvSpPr>
          <p:spPr bwMode="auto">
            <a:xfrm>
              <a:off x="5075" y="2262"/>
              <a:ext cx="1" cy="1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5" name="Line 1047"/>
            <p:cNvSpPr>
              <a:spLocks noChangeShapeType="1"/>
            </p:cNvSpPr>
            <p:nvPr/>
          </p:nvSpPr>
          <p:spPr bwMode="auto">
            <a:xfrm flipH="1" flipV="1">
              <a:off x="529" y="3586"/>
              <a:ext cx="368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6" name="Line 1048"/>
            <p:cNvSpPr>
              <a:spLocks noChangeShapeType="1"/>
            </p:cNvSpPr>
            <p:nvPr/>
          </p:nvSpPr>
          <p:spPr bwMode="auto">
            <a:xfrm flipV="1">
              <a:off x="5068" y="3594"/>
              <a:ext cx="53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7" name="Line 1049"/>
            <p:cNvSpPr>
              <a:spLocks noChangeShapeType="1"/>
            </p:cNvSpPr>
            <p:nvPr/>
          </p:nvSpPr>
          <p:spPr bwMode="auto">
            <a:xfrm flipV="1">
              <a:off x="4256" y="3044"/>
              <a:ext cx="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8" name="Text Box 1050"/>
            <p:cNvSpPr txBox="1">
              <a:spLocks noChangeArrowheads="1"/>
            </p:cNvSpPr>
            <p:nvPr/>
          </p:nvSpPr>
          <p:spPr bwMode="auto">
            <a:xfrm>
              <a:off x="4176" y="2531"/>
              <a:ext cx="892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sk-SK" altLang="sk-SK" sz="1600" b="1"/>
                <a:t>AMBULANCIA</a:t>
              </a:r>
              <a:endParaRPr lang="en-US" altLang="sk-SK" sz="1600" b="1"/>
            </a:p>
          </p:txBody>
        </p:sp>
        <p:sp>
          <p:nvSpPr>
            <p:cNvPr id="33819" name="Line 1116"/>
            <p:cNvSpPr>
              <a:spLocks noChangeShapeType="1"/>
            </p:cNvSpPr>
            <p:nvPr/>
          </p:nvSpPr>
          <p:spPr bwMode="auto">
            <a:xfrm flipH="1">
              <a:off x="4325" y="3029"/>
              <a:ext cx="11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98751" name="AutoShape 1119"/>
          <p:cNvSpPr>
            <a:spLocks noChangeArrowheads="1"/>
          </p:cNvSpPr>
          <p:nvPr/>
        </p:nvSpPr>
        <p:spPr bwMode="auto">
          <a:xfrm>
            <a:off x="1595438" y="6435725"/>
            <a:ext cx="1008062" cy="396875"/>
          </a:xfrm>
          <a:prstGeom prst="curvedUpArrow">
            <a:avLst>
              <a:gd name="adj1" fmla="val 5668"/>
              <a:gd name="adj2" fmla="val 39276"/>
              <a:gd name="adj3" fmla="val 2486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198752" name="AutoShape 1120"/>
          <p:cNvSpPr>
            <a:spLocks noChangeArrowheads="1"/>
          </p:cNvSpPr>
          <p:nvPr/>
        </p:nvSpPr>
        <p:spPr bwMode="auto">
          <a:xfrm>
            <a:off x="2659063" y="6403975"/>
            <a:ext cx="1347787" cy="411163"/>
          </a:xfrm>
          <a:prstGeom prst="curvedUpArrow">
            <a:avLst>
              <a:gd name="adj1" fmla="val 7315"/>
              <a:gd name="adj2" fmla="val 50687"/>
              <a:gd name="adj3" fmla="val 2486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198753" name="AutoShape 1121"/>
          <p:cNvSpPr>
            <a:spLocks noChangeArrowheads="1"/>
          </p:cNvSpPr>
          <p:nvPr/>
        </p:nvSpPr>
        <p:spPr bwMode="auto">
          <a:xfrm>
            <a:off x="4021138" y="6418263"/>
            <a:ext cx="935037" cy="396875"/>
          </a:xfrm>
          <a:prstGeom prst="curvedUpArrow">
            <a:avLst>
              <a:gd name="adj1" fmla="val 5257"/>
              <a:gd name="adj2" fmla="val 36431"/>
              <a:gd name="adj3" fmla="val 2486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198754" name="AutoShape 1122"/>
          <p:cNvSpPr>
            <a:spLocks noChangeArrowheads="1"/>
          </p:cNvSpPr>
          <p:nvPr/>
        </p:nvSpPr>
        <p:spPr bwMode="auto">
          <a:xfrm>
            <a:off x="5008563" y="6418263"/>
            <a:ext cx="949325" cy="396875"/>
          </a:xfrm>
          <a:prstGeom prst="curvedUpArrow">
            <a:avLst>
              <a:gd name="adj1" fmla="val 5338"/>
              <a:gd name="adj2" fmla="val 36987"/>
              <a:gd name="adj3" fmla="val 2486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198755" name="AutoShape 1123"/>
          <p:cNvSpPr>
            <a:spLocks noChangeArrowheads="1"/>
          </p:cNvSpPr>
          <p:nvPr/>
        </p:nvSpPr>
        <p:spPr bwMode="auto">
          <a:xfrm>
            <a:off x="6049963" y="6430963"/>
            <a:ext cx="852487" cy="396875"/>
          </a:xfrm>
          <a:prstGeom prst="curvedUpArrow">
            <a:avLst>
              <a:gd name="adj1" fmla="val 4793"/>
              <a:gd name="adj2" fmla="val 33214"/>
              <a:gd name="adj3" fmla="val 2486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grpSp>
        <p:nvGrpSpPr>
          <p:cNvPr id="198761" name="Group 1129"/>
          <p:cNvGrpSpPr>
            <a:grpSpLocks/>
          </p:cNvGrpSpPr>
          <p:nvPr/>
        </p:nvGrpSpPr>
        <p:grpSpPr bwMode="auto">
          <a:xfrm>
            <a:off x="6935788" y="6376988"/>
            <a:ext cx="374650" cy="577850"/>
            <a:chOff x="3975" y="3629"/>
            <a:chExt cx="99" cy="176"/>
          </a:xfrm>
        </p:grpSpPr>
        <p:sp>
          <p:nvSpPr>
            <p:cNvPr id="33809" name="Line 1126"/>
            <p:cNvSpPr>
              <a:spLocks noChangeShapeType="1"/>
            </p:cNvSpPr>
            <p:nvPr/>
          </p:nvSpPr>
          <p:spPr bwMode="auto">
            <a:xfrm>
              <a:off x="4024" y="3629"/>
              <a:ext cx="2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0" name="Line 1127"/>
            <p:cNvSpPr>
              <a:spLocks noChangeShapeType="1"/>
            </p:cNvSpPr>
            <p:nvPr/>
          </p:nvSpPr>
          <p:spPr bwMode="auto">
            <a:xfrm>
              <a:off x="3975" y="3699"/>
              <a:ext cx="9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1" name="Line 1128"/>
            <p:cNvSpPr>
              <a:spLocks noChangeShapeType="1"/>
            </p:cNvSpPr>
            <p:nvPr/>
          </p:nvSpPr>
          <p:spPr bwMode="auto">
            <a:xfrm>
              <a:off x="3975" y="3747"/>
              <a:ext cx="9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1" grpId="0" animBg="1"/>
      <p:bldP spid="198752" grpId="0" animBg="1"/>
      <p:bldP spid="198753" grpId="0" animBg="1"/>
      <p:bldP spid="198754" grpId="0" animBg="1"/>
      <p:bldP spid="1987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Štruktúry ukazujúce samy na seba (na rovnaký typ)</a:t>
            </a:r>
            <a:endParaRPr lang="en-US" altLang="sk-SK" dirty="0" smtClean="0"/>
          </a:p>
        </p:txBody>
      </p:sp>
      <p:sp>
        <p:nvSpPr>
          <p:cNvPr id="34819" name="Rectangle 1027"/>
          <p:cNvSpPr>
            <a:spLocks noChangeArrowheads="1"/>
          </p:cNvSpPr>
          <p:nvPr/>
        </p:nvSpPr>
        <p:spPr bwMode="auto">
          <a:xfrm>
            <a:off x="254000" y="1685925"/>
            <a:ext cx="6005513" cy="18557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34820" name="Text Box 1028"/>
          <p:cNvSpPr txBox="1">
            <a:spLocks noChangeArrowheads="1"/>
          </p:cNvSpPr>
          <p:nvPr/>
        </p:nvSpPr>
        <p:spPr bwMode="auto">
          <a:xfrm>
            <a:off x="536114" y="1719263"/>
            <a:ext cx="5725446" cy="182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polozka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hodnota;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polozka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p_dalsi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} POLOZKA</a:t>
            </a:r>
            <a:r>
              <a:rPr lang="sk-SK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6613" name="Group 1029"/>
          <p:cNvGrpSpPr>
            <a:grpSpLocks/>
          </p:cNvGrpSpPr>
          <p:nvPr/>
        </p:nvGrpSpPr>
        <p:grpSpPr bwMode="auto">
          <a:xfrm>
            <a:off x="212725" y="4384675"/>
            <a:ext cx="6005990" cy="2024063"/>
            <a:chOff x="121" y="2688"/>
            <a:chExt cx="3408" cy="1152"/>
          </a:xfrm>
        </p:grpSpPr>
        <p:sp>
          <p:nvSpPr>
            <p:cNvPr id="34828" name="Rectangle 1030"/>
            <p:cNvSpPr>
              <a:spLocks noChangeArrowheads="1"/>
            </p:cNvSpPr>
            <p:nvPr/>
          </p:nvSpPr>
          <p:spPr bwMode="auto">
            <a:xfrm>
              <a:off x="121" y="2688"/>
              <a:ext cx="3408" cy="1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4829" name="Text Box 1031"/>
            <p:cNvSpPr txBox="1">
              <a:spLocks noChangeArrowheads="1"/>
            </p:cNvSpPr>
            <p:nvPr/>
          </p:nvSpPr>
          <p:spPr bwMode="auto">
            <a:xfrm>
              <a:off x="281" y="2736"/>
              <a:ext cx="3237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sk-SK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pPr algn="l"/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sk-SK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hodnota;</a:t>
              </a:r>
            </a:p>
            <a:p>
              <a:pPr algn="l"/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sk-SK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POLOZKA *</a:t>
              </a:r>
              <a:r>
                <a:rPr lang="sk-SK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p_dalsi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 POLOZKA;</a:t>
              </a:r>
            </a:p>
          </p:txBody>
        </p:sp>
      </p:grpSp>
      <p:sp>
        <p:nvSpPr>
          <p:cNvPr id="196616" name="AutoShape 1032"/>
          <p:cNvSpPr>
            <a:spLocks noChangeArrowheads="1"/>
          </p:cNvSpPr>
          <p:nvPr/>
        </p:nvSpPr>
        <p:spPr bwMode="auto">
          <a:xfrm>
            <a:off x="6851650" y="1855788"/>
            <a:ext cx="3128963" cy="1433512"/>
          </a:xfrm>
          <a:prstGeom prst="wedgeRoundRectCallout">
            <a:avLst>
              <a:gd name="adj1" fmla="val -72014"/>
              <a:gd name="adj2" fmla="val 1519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sk-SK" sz="2700" dirty="0" err="1"/>
              <a:t>odkaz</a:t>
            </a:r>
            <a:r>
              <a:rPr lang="en-US" altLang="sk-SK" sz="2700" dirty="0"/>
              <a:t> </a:t>
            </a:r>
            <a:r>
              <a:rPr lang="en-US" altLang="sk-SK" sz="2700" dirty="0" err="1"/>
              <a:t>na</a:t>
            </a:r>
            <a:r>
              <a:rPr lang="en-US" altLang="sk-SK" sz="2700" dirty="0"/>
              <a:t> </a:t>
            </a:r>
            <a:r>
              <a:rPr lang="sk-SK" altLang="sk-SK" sz="2700" dirty="0"/>
              <a:t>s</a:t>
            </a:r>
            <a:r>
              <a:rPr lang="en-US" altLang="sk-SK" sz="2700" dirty="0"/>
              <a:t>am</a:t>
            </a:r>
            <a:r>
              <a:rPr lang="sk-SK" altLang="sk-SK" sz="2700" dirty="0"/>
              <a:t>ého seba (na takú istú štruktúru)</a:t>
            </a:r>
            <a:endParaRPr lang="en-US" altLang="sk-SK" sz="2700" dirty="0"/>
          </a:p>
        </p:txBody>
      </p:sp>
      <p:sp>
        <p:nvSpPr>
          <p:cNvPr id="196617" name="AutoShape 1033"/>
          <p:cNvSpPr>
            <a:spLocks noChangeArrowheads="1"/>
          </p:cNvSpPr>
          <p:nvPr/>
        </p:nvSpPr>
        <p:spPr bwMode="auto">
          <a:xfrm>
            <a:off x="6767513" y="3457575"/>
            <a:ext cx="3128962" cy="1517650"/>
          </a:xfrm>
          <a:prstGeom prst="wedgeRoundRectCallout">
            <a:avLst>
              <a:gd name="adj1" fmla="val -114019"/>
              <a:gd name="adj2" fmla="val -5439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altLang="sk-SK" sz="2700"/>
              <a:t>aj štruktúra, aj typ musia byť pomenované</a:t>
            </a:r>
            <a:endParaRPr lang="en-US" altLang="sk-SK" sz="2700"/>
          </a:p>
        </p:txBody>
      </p:sp>
      <p:sp>
        <p:nvSpPr>
          <p:cNvPr id="196618" name="AutoShape 1034"/>
          <p:cNvSpPr>
            <a:spLocks noChangeArrowheads="1"/>
          </p:cNvSpPr>
          <p:nvPr/>
        </p:nvSpPr>
        <p:spPr bwMode="auto">
          <a:xfrm>
            <a:off x="2538413" y="6492875"/>
            <a:ext cx="7189787" cy="928688"/>
          </a:xfrm>
          <a:prstGeom prst="wedgeRoundRectCallout">
            <a:avLst>
              <a:gd name="adj1" fmla="val -34731"/>
              <a:gd name="adj2" fmla="val -13219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700" dirty="0"/>
              <a:t>chyba: v čase, keď sa definujem </a:t>
            </a:r>
            <a:r>
              <a:rPr lang="sk-SK" sz="2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p_dalsi</a:t>
            </a:r>
            <a:r>
              <a:rPr lang="sk-SK" altLang="sk-SK" sz="2700" dirty="0" smtClean="0"/>
              <a:t>, </a:t>
            </a:r>
            <a:r>
              <a:rPr lang="sk-SK" altLang="sk-SK" sz="2700" dirty="0">
                <a:latin typeface="Consolas" panose="020B0609020204030204" pitchFamily="49" charset="0"/>
              </a:rPr>
              <a:t>POLOZKA</a:t>
            </a:r>
            <a:r>
              <a:rPr lang="sk-SK" altLang="sk-SK" sz="2700" dirty="0"/>
              <a:t> ešte nie je známa</a:t>
            </a:r>
            <a:endParaRPr lang="en-US" altLang="sk-SK" sz="2700" dirty="0"/>
          </a:p>
        </p:txBody>
      </p:sp>
      <p:grpSp>
        <p:nvGrpSpPr>
          <p:cNvPr id="196619" name="Group 1035"/>
          <p:cNvGrpSpPr>
            <a:grpSpLocks/>
          </p:cNvGrpSpPr>
          <p:nvPr/>
        </p:nvGrpSpPr>
        <p:grpSpPr bwMode="auto">
          <a:xfrm>
            <a:off x="762000" y="4132263"/>
            <a:ext cx="4143375" cy="2614612"/>
            <a:chOff x="624" y="2640"/>
            <a:chExt cx="2352" cy="1488"/>
          </a:xfrm>
        </p:grpSpPr>
        <p:sp>
          <p:nvSpPr>
            <p:cNvPr id="34826" name="Line 1036"/>
            <p:cNvSpPr>
              <a:spLocks noChangeShapeType="1"/>
            </p:cNvSpPr>
            <p:nvPr/>
          </p:nvSpPr>
          <p:spPr bwMode="auto">
            <a:xfrm>
              <a:off x="768" y="2640"/>
              <a:ext cx="216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4827" name="Line 1037"/>
            <p:cNvSpPr>
              <a:spLocks noChangeShapeType="1"/>
            </p:cNvSpPr>
            <p:nvPr/>
          </p:nvSpPr>
          <p:spPr bwMode="auto">
            <a:xfrm flipH="1">
              <a:off x="624" y="2640"/>
              <a:ext cx="2352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 autoUpdateAnimBg="0"/>
      <p:bldP spid="196617" grpId="0" animBg="1" autoUpdateAnimBg="0"/>
      <p:bldP spid="19661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Sp</a:t>
            </a:r>
            <a:r>
              <a:rPr lang="sk-SK" altLang="sk-SK" smtClean="0"/>
              <a:t>ájaný zoznam</a:t>
            </a:r>
            <a:endParaRPr lang="en-US" altLang="sk-SK" smtClean="0"/>
          </a:p>
        </p:txBody>
      </p:sp>
      <p:sp>
        <p:nvSpPr>
          <p:cNvPr id="82947" name="Rectangle 7"/>
          <p:cNvSpPr>
            <a:spLocks noChangeArrowheads="1"/>
          </p:cNvSpPr>
          <p:nvPr/>
        </p:nvSpPr>
        <p:spPr bwMode="auto">
          <a:xfrm>
            <a:off x="1460500" y="5445125"/>
            <a:ext cx="846138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48" name="Text Box 9"/>
          <p:cNvSpPr txBox="1">
            <a:spLocks noChangeArrowheads="1"/>
          </p:cNvSpPr>
          <p:nvPr/>
        </p:nvSpPr>
        <p:spPr bwMode="auto">
          <a:xfrm>
            <a:off x="1416050" y="5548313"/>
            <a:ext cx="889195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Janko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1</a:t>
            </a:r>
          </a:p>
        </p:txBody>
      </p:sp>
      <p:sp>
        <p:nvSpPr>
          <p:cNvPr id="82949" name="Rectangle 10"/>
          <p:cNvSpPr>
            <a:spLocks noChangeArrowheads="1"/>
          </p:cNvSpPr>
          <p:nvPr/>
        </p:nvSpPr>
        <p:spPr bwMode="auto">
          <a:xfrm>
            <a:off x="2682875" y="5445125"/>
            <a:ext cx="844550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50" name="Text Box 12"/>
          <p:cNvSpPr txBox="1">
            <a:spLocks noChangeArrowheads="1"/>
          </p:cNvSpPr>
          <p:nvPr/>
        </p:nvSpPr>
        <p:spPr bwMode="auto">
          <a:xfrm>
            <a:off x="2638425" y="5548313"/>
            <a:ext cx="874767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Miško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82951" name="Rectangle 13"/>
          <p:cNvSpPr>
            <a:spLocks noChangeArrowheads="1"/>
          </p:cNvSpPr>
          <p:nvPr/>
        </p:nvSpPr>
        <p:spPr bwMode="auto">
          <a:xfrm>
            <a:off x="3903663" y="5445125"/>
            <a:ext cx="846137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52" name="Text Box 15"/>
          <p:cNvSpPr txBox="1">
            <a:spLocks noChangeArrowheads="1"/>
          </p:cNvSpPr>
          <p:nvPr/>
        </p:nvSpPr>
        <p:spPr bwMode="auto">
          <a:xfrm>
            <a:off x="3859213" y="5548313"/>
            <a:ext cx="975757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Anička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3</a:t>
            </a:r>
          </a:p>
        </p:txBody>
      </p:sp>
      <p:sp>
        <p:nvSpPr>
          <p:cNvPr id="82953" name="Rectangle 16"/>
          <p:cNvSpPr>
            <a:spLocks noChangeArrowheads="1"/>
          </p:cNvSpPr>
          <p:nvPr/>
        </p:nvSpPr>
        <p:spPr bwMode="auto">
          <a:xfrm>
            <a:off x="5124450" y="5445125"/>
            <a:ext cx="844550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5078413" y="5548313"/>
            <a:ext cx="903621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Zuzka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sp>
        <p:nvSpPr>
          <p:cNvPr id="82955" name="Rectangle 19"/>
          <p:cNvSpPr>
            <a:spLocks noChangeArrowheads="1"/>
          </p:cNvSpPr>
          <p:nvPr/>
        </p:nvSpPr>
        <p:spPr bwMode="auto">
          <a:xfrm>
            <a:off x="6343650" y="5445125"/>
            <a:ext cx="846138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56" name="Text Box 21"/>
          <p:cNvSpPr txBox="1">
            <a:spLocks noChangeArrowheads="1"/>
          </p:cNvSpPr>
          <p:nvPr/>
        </p:nvSpPr>
        <p:spPr bwMode="auto">
          <a:xfrm>
            <a:off x="6299200" y="5548313"/>
            <a:ext cx="861943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David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sp>
        <p:nvSpPr>
          <p:cNvPr id="82957" name="Rectangle 26"/>
          <p:cNvSpPr>
            <a:spLocks noChangeArrowheads="1"/>
          </p:cNvSpPr>
          <p:nvPr/>
        </p:nvSpPr>
        <p:spPr bwMode="auto">
          <a:xfrm>
            <a:off x="7566025" y="5445125"/>
            <a:ext cx="844550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58" name="Text Box 28"/>
          <p:cNvSpPr txBox="1">
            <a:spLocks noChangeArrowheads="1"/>
          </p:cNvSpPr>
          <p:nvPr/>
        </p:nvSpPr>
        <p:spPr bwMode="auto">
          <a:xfrm>
            <a:off x="7521575" y="5548313"/>
            <a:ext cx="889195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Lucka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4</a:t>
            </a:r>
          </a:p>
        </p:txBody>
      </p:sp>
      <p:sp>
        <p:nvSpPr>
          <p:cNvPr id="82959" name="Rectangle 29"/>
          <p:cNvSpPr>
            <a:spLocks noChangeArrowheads="1"/>
          </p:cNvSpPr>
          <p:nvPr/>
        </p:nvSpPr>
        <p:spPr bwMode="auto">
          <a:xfrm>
            <a:off x="8786813" y="5445125"/>
            <a:ext cx="844550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60" name="Text Box 31"/>
          <p:cNvSpPr txBox="1">
            <a:spLocks noChangeArrowheads="1"/>
          </p:cNvSpPr>
          <p:nvPr/>
        </p:nvSpPr>
        <p:spPr bwMode="auto">
          <a:xfrm>
            <a:off x="8740775" y="5548313"/>
            <a:ext cx="874767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Jožko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460500" y="6307138"/>
            <a:ext cx="846138" cy="373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76525" y="6308725"/>
            <a:ext cx="846138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03663" y="6318250"/>
            <a:ext cx="846137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24450" y="6318250"/>
            <a:ext cx="844550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43650" y="6318250"/>
            <a:ext cx="846138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566025" y="6308725"/>
            <a:ext cx="842963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786813" y="6318250"/>
            <a:ext cx="844550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68" name="Line 22"/>
          <p:cNvSpPr>
            <a:spLocks noChangeShapeType="1"/>
          </p:cNvSpPr>
          <p:nvPr/>
        </p:nvSpPr>
        <p:spPr bwMode="auto">
          <a:xfrm>
            <a:off x="1931988" y="64881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69" name="Line 23"/>
          <p:cNvSpPr>
            <a:spLocks noChangeShapeType="1"/>
          </p:cNvSpPr>
          <p:nvPr/>
        </p:nvSpPr>
        <p:spPr bwMode="auto">
          <a:xfrm>
            <a:off x="3152775" y="6488113"/>
            <a:ext cx="75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70" name="Line 24"/>
          <p:cNvSpPr>
            <a:spLocks noChangeShapeType="1"/>
          </p:cNvSpPr>
          <p:nvPr/>
        </p:nvSpPr>
        <p:spPr bwMode="auto">
          <a:xfrm>
            <a:off x="4371975" y="6488113"/>
            <a:ext cx="752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71" name="Line 25"/>
          <p:cNvSpPr>
            <a:spLocks noChangeShapeType="1"/>
          </p:cNvSpPr>
          <p:nvPr/>
        </p:nvSpPr>
        <p:spPr bwMode="auto">
          <a:xfrm>
            <a:off x="5592763" y="64881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72" name="Line 32"/>
          <p:cNvSpPr>
            <a:spLocks noChangeShapeType="1"/>
          </p:cNvSpPr>
          <p:nvPr/>
        </p:nvSpPr>
        <p:spPr bwMode="auto">
          <a:xfrm>
            <a:off x="6815138" y="64881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73" name="Line 33"/>
          <p:cNvSpPr>
            <a:spLocks noChangeShapeType="1"/>
          </p:cNvSpPr>
          <p:nvPr/>
        </p:nvSpPr>
        <p:spPr bwMode="auto">
          <a:xfrm>
            <a:off x="8035925" y="6488113"/>
            <a:ext cx="75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74" name="Line 34"/>
          <p:cNvSpPr>
            <a:spLocks noChangeShapeType="1"/>
          </p:cNvSpPr>
          <p:nvPr/>
        </p:nvSpPr>
        <p:spPr bwMode="auto">
          <a:xfrm>
            <a:off x="9312275" y="6505575"/>
            <a:ext cx="63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75" name="Line 35"/>
          <p:cNvSpPr>
            <a:spLocks noChangeShapeType="1"/>
          </p:cNvSpPr>
          <p:nvPr/>
        </p:nvSpPr>
        <p:spPr bwMode="auto">
          <a:xfrm flipV="1">
            <a:off x="9801225" y="6375400"/>
            <a:ext cx="0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976" name="Line 36"/>
          <p:cNvSpPr>
            <a:spLocks noChangeShapeType="1"/>
          </p:cNvSpPr>
          <p:nvPr/>
        </p:nvSpPr>
        <p:spPr bwMode="auto">
          <a:xfrm flipV="1">
            <a:off x="9701213" y="6375400"/>
            <a:ext cx="0" cy="261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31813" y="4129088"/>
            <a:ext cx="846137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 err="1">
                <a:solidFill>
                  <a:srgbClr val="000000"/>
                </a:solidFill>
              </a:rPr>
              <a:t>zac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17663" y="4103688"/>
            <a:ext cx="846137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>
                <a:solidFill>
                  <a:srgbClr val="000000"/>
                </a:solidFill>
              </a:rPr>
              <a:t>akt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2979" name="Elbow Connector 36"/>
          <p:cNvCxnSpPr>
            <a:cxnSpLocks noChangeShapeType="1"/>
            <a:stCxn id="35" idx="2"/>
            <a:endCxn id="82947" idx="1"/>
          </p:cNvCxnSpPr>
          <p:nvPr/>
        </p:nvCxnSpPr>
        <p:spPr bwMode="auto">
          <a:xfrm rot="16200000" flipH="1">
            <a:off x="428625" y="5027613"/>
            <a:ext cx="1558925" cy="5048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80" name="Elbow Connector 37"/>
          <p:cNvCxnSpPr>
            <a:cxnSpLocks noChangeShapeType="1"/>
            <a:stCxn id="36" idx="3"/>
            <a:endCxn id="82951" idx="0"/>
          </p:cNvCxnSpPr>
          <p:nvPr/>
        </p:nvCxnSpPr>
        <p:spPr bwMode="auto">
          <a:xfrm>
            <a:off x="2463800" y="4292600"/>
            <a:ext cx="1862138" cy="1152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81" name="Rectangle 3"/>
          <p:cNvSpPr txBox="1">
            <a:spLocks noChangeArrowheads="1"/>
          </p:cNvSpPr>
          <p:nvPr/>
        </p:nvSpPr>
        <p:spPr bwMode="auto">
          <a:xfrm>
            <a:off x="196850" y="1881188"/>
            <a:ext cx="4421187" cy="104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66" tIns="50683" rIns="101366" bIns="50683"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700" dirty="0">
                <a:solidFill>
                  <a:srgbClr val="000000"/>
                </a:solidFill>
              </a:rPr>
              <a:t>Štruktúra ukazujúca na ten istý typ</a:t>
            </a:r>
          </a:p>
        </p:txBody>
      </p:sp>
      <p:sp>
        <p:nvSpPr>
          <p:cNvPr id="82982" name="Rectangle 3"/>
          <p:cNvSpPr>
            <a:spLocks noChangeArrowheads="1"/>
          </p:cNvSpPr>
          <p:nvPr/>
        </p:nvSpPr>
        <p:spPr bwMode="auto">
          <a:xfrm>
            <a:off x="5492749" y="1966119"/>
            <a:ext cx="4308475" cy="203712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5534850" y="2174335"/>
            <a:ext cx="41663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clovek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meno[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clovek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 CLOVEK;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508687" y="4119997"/>
            <a:ext cx="4308475" cy="43692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Obdĺžnik 40"/>
          <p:cNvSpPr/>
          <p:nvPr/>
        </p:nvSpPr>
        <p:spPr>
          <a:xfrm>
            <a:off x="5550788" y="4126032"/>
            <a:ext cx="41663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CLOVEK 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akt;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4313" y="-15081"/>
            <a:ext cx="10096162" cy="761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ctype.h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NSTR 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k-SK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dlzka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retazcov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pre 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autora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NNAZOV 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dlzka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retazca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nacitani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nadpisu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NBLOK </a:t>
            </a:r>
            <a:r>
              <a:rPr lang="sk-SK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 // </a:t>
            </a:r>
            <a:r>
              <a:rPr lang="en-US" sz="2200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velkost</a:t>
            </a:r>
            <a:r>
              <a:rPr lang="en-US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o </a:t>
            </a:r>
            <a:r>
              <a:rPr lang="en-US" sz="2200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ktoru</a:t>
            </a:r>
            <a:r>
              <a:rPr lang="en-US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sa</a:t>
            </a:r>
            <a:r>
              <a:rPr lang="en-US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zvacsi</a:t>
            </a:r>
            <a:r>
              <a:rPr lang="en-US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/</a:t>
            </a:r>
            <a:r>
              <a:rPr lang="en-US" sz="2200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zmensi</a:t>
            </a:r>
            <a:r>
              <a:rPr lang="en-US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kniznica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SUBOR 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kniznica.txt</a:t>
            </a:r>
            <a:r>
              <a:rPr lang="en-US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// </a:t>
            </a:r>
            <a:r>
              <a:rPr lang="en-US" sz="2200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nazov</a:t>
            </a:r>
            <a:r>
              <a:rPr lang="en-US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9885A"/>
                </a:solidFill>
                <a:latin typeface="Consolas" panose="020B0609020204030204" pitchFamily="49" charset="0"/>
              </a:rPr>
              <a:t>suboru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meno[NSTR];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priezvisko[NSTR];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 AUTOR;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AUTOR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rok;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 KNIHA;</a:t>
            </a:r>
          </a:p>
        </p:txBody>
      </p:sp>
      <p:grpSp>
        <p:nvGrpSpPr>
          <p:cNvPr id="6" name="Skupina 5"/>
          <p:cNvGrpSpPr/>
          <p:nvPr/>
        </p:nvGrpSpPr>
        <p:grpSpPr>
          <a:xfrm>
            <a:off x="46037" y="3566319"/>
            <a:ext cx="7907177" cy="1686463"/>
            <a:chOff x="590070" y="450376"/>
            <a:chExt cx="7907177" cy="1686463"/>
          </a:xfrm>
        </p:grpSpPr>
        <p:sp>
          <p:nvSpPr>
            <p:cNvPr id="7" name="Zaoblený obdĺžnik 6"/>
            <p:cNvSpPr/>
            <p:nvPr/>
          </p:nvSpPr>
          <p:spPr bwMode="auto">
            <a:xfrm>
              <a:off x="590070" y="483178"/>
              <a:ext cx="3962400" cy="1653661"/>
            </a:xfrm>
            <a:prstGeom prst="roundRect">
              <a:avLst>
                <a:gd name="adj" fmla="val 8951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4569569" y="450376"/>
              <a:ext cx="3927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sk-SK" dirty="0" smtClean="0">
                  <a:solidFill>
                    <a:srgbClr val="FF0000"/>
                  </a:solidFill>
                </a:rPr>
                <a:t>štruktúra pre záznam o autorovi</a:t>
              </a:r>
              <a:endParaRPr lang="sk-SK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46037" y="5471319"/>
            <a:ext cx="7466351" cy="2057400"/>
            <a:chOff x="590070" y="450376"/>
            <a:chExt cx="7466351" cy="2057400"/>
          </a:xfrm>
        </p:grpSpPr>
        <p:sp>
          <p:nvSpPr>
            <p:cNvPr id="10" name="Zaoblený obdĺžnik 9"/>
            <p:cNvSpPr/>
            <p:nvPr/>
          </p:nvSpPr>
          <p:spPr bwMode="auto">
            <a:xfrm>
              <a:off x="590070" y="483178"/>
              <a:ext cx="3962400" cy="2024598"/>
            </a:xfrm>
            <a:prstGeom prst="roundRect">
              <a:avLst>
                <a:gd name="adj" fmla="val 8951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4569569" y="450376"/>
              <a:ext cx="3486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sk-SK" dirty="0" smtClean="0">
                  <a:solidFill>
                    <a:srgbClr val="00B050"/>
                  </a:solidFill>
                </a:rPr>
                <a:t>štruktúra pre záznam o knihe</a:t>
              </a:r>
              <a:endParaRPr lang="sk-SK" dirty="0">
                <a:solidFill>
                  <a:srgbClr val="00B050"/>
                </a:solidFill>
              </a:endParaRPr>
            </a:p>
          </p:txBody>
        </p:sp>
      </p:grp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6294437" y="6766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400" dirty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58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Sp</a:t>
            </a:r>
            <a:r>
              <a:rPr lang="sk-SK" altLang="sk-SK" smtClean="0"/>
              <a:t>ájaný zoznam</a:t>
            </a:r>
            <a:endParaRPr lang="en-US" altLang="sk-SK" smtClean="0"/>
          </a:p>
        </p:txBody>
      </p:sp>
      <p:sp>
        <p:nvSpPr>
          <p:cNvPr id="81923" name="Rectangle 7"/>
          <p:cNvSpPr>
            <a:spLocks noChangeArrowheads="1"/>
          </p:cNvSpPr>
          <p:nvPr/>
        </p:nvSpPr>
        <p:spPr bwMode="auto">
          <a:xfrm>
            <a:off x="1460500" y="5445125"/>
            <a:ext cx="846138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1924" name="Text Box 9"/>
          <p:cNvSpPr txBox="1">
            <a:spLocks noChangeArrowheads="1"/>
          </p:cNvSpPr>
          <p:nvPr/>
        </p:nvSpPr>
        <p:spPr bwMode="auto">
          <a:xfrm>
            <a:off x="1416050" y="5548313"/>
            <a:ext cx="889195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Janko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altLang="sk-SK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925" name="Rectangle 10"/>
          <p:cNvSpPr>
            <a:spLocks noChangeArrowheads="1"/>
          </p:cNvSpPr>
          <p:nvPr/>
        </p:nvSpPr>
        <p:spPr bwMode="auto">
          <a:xfrm>
            <a:off x="2682875" y="5445125"/>
            <a:ext cx="844550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1926" name="Text Box 12"/>
          <p:cNvSpPr txBox="1">
            <a:spLocks noChangeArrowheads="1"/>
          </p:cNvSpPr>
          <p:nvPr/>
        </p:nvSpPr>
        <p:spPr bwMode="auto">
          <a:xfrm>
            <a:off x="2638425" y="5548313"/>
            <a:ext cx="874767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Miško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+mn-lt"/>
              </a:rPr>
              <a:t>2</a:t>
            </a:r>
            <a:endParaRPr lang="en-US" altLang="sk-SK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927" name="Rectangle 13"/>
          <p:cNvSpPr>
            <a:spLocks noChangeArrowheads="1"/>
          </p:cNvSpPr>
          <p:nvPr/>
        </p:nvSpPr>
        <p:spPr bwMode="auto">
          <a:xfrm>
            <a:off x="3903663" y="5445125"/>
            <a:ext cx="846137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1928" name="Text Box 15"/>
          <p:cNvSpPr txBox="1">
            <a:spLocks noChangeArrowheads="1"/>
          </p:cNvSpPr>
          <p:nvPr/>
        </p:nvSpPr>
        <p:spPr bwMode="auto">
          <a:xfrm>
            <a:off x="3859213" y="5548313"/>
            <a:ext cx="975757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Anička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3</a:t>
            </a:r>
          </a:p>
        </p:txBody>
      </p:sp>
      <p:sp>
        <p:nvSpPr>
          <p:cNvPr id="81929" name="Rectangle 16"/>
          <p:cNvSpPr>
            <a:spLocks noChangeArrowheads="1"/>
          </p:cNvSpPr>
          <p:nvPr/>
        </p:nvSpPr>
        <p:spPr bwMode="auto">
          <a:xfrm>
            <a:off x="5124450" y="5445125"/>
            <a:ext cx="844550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1930" name="Text Box 18"/>
          <p:cNvSpPr txBox="1">
            <a:spLocks noChangeArrowheads="1"/>
          </p:cNvSpPr>
          <p:nvPr/>
        </p:nvSpPr>
        <p:spPr bwMode="auto">
          <a:xfrm>
            <a:off x="5078413" y="5548313"/>
            <a:ext cx="903621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Zuzka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sp>
        <p:nvSpPr>
          <p:cNvPr id="81931" name="Rectangle 19"/>
          <p:cNvSpPr>
            <a:spLocks noChangeArrowheads="1"/>
          </p:cNvSpPr>
          <p:nvPr/>
        </p:nvSpPr>
        <p:spPr bwMode="auto">
          <a:xfrm>
            <a:off x="6343650" y="5445125"/>
            <a:ext cx="846138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1932" name="Text Box 21"/>
          <p:cNvSpPr txBox="1">
            <a:spLocks noChangeArrowheads="1"/>
          </p:cNvSpPr>
          <p:nvPr/>
        </p:nvSpPr>
        <p:spPr bwMode="auto">
          <a:xfrm>
            <a:off x="6299200" y="5548313"/>
            <a:ext cx="861943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David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sp>
        <p:nvSpPr>
          <p:cNvPr id="81933" name="Rectangle 26"/>
          <p:cNvSpPr>
            <a:spLocks noChangeArrowheads="1"/>
          </p:cNvSpPr>
          <p:nvPr/>
        </p:nvSpPr>
        <p:spPr bwMode="auto">
          <a:xfrm>
            <a:off x="7566025" y="5445125"/>
            <a:ext cx="844550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1934" name="Text Box 28"/>
          <p:cNvSpPr txBox="1">
            <a:spLocks noChangeArrowheads="1"/>
          </p:cNvSpPr>
          <p:nvPr/>
        </p:nvSpPr>
        <p:spPr bwMode="auto">
          <a:xfrm>
            <a:off x="7521575" y="5548313"/>
            <a:ext cx="889195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Lucka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4</a:t>
            </a:r>
          </a:p>
        </p:txBody>
      </p:sp>
      <p:sp>
        <p:nvSpPr>
          <p:cNvPr id="81935" name="Rectangle 29"/>
          <p:cNvSpPr>
            <a:spLocks noChangeArrowheads="1"/>
          </p:cNvSpPr>
          <p:nvPr/>
        </p:nvSpPr>
        <p:spPr bwMode="auto">
          <a:xfrm>
            <a:off x="8786813" y="5445125"/>
            <a:ext cx="844550" cy="122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1936" name="Text Box 31"/>
          <p:cNvSpPr txBox="1">
            <a:spLocks noChangeArrowheads="1"/>
          </p:cNvSpPr>
          <p:nvPr/>
        </p:nvSpPr>
        <p:spPr bwMode="auto">
          <a:xfrm>
            <a:off x="8740775" y="5548313"/>
            <a:ext cx="874767" cy="7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solidFill>
                  <a:srgbClr val="000000"/>
                </a:solidFill>
                <a:latin typeface="+mn-lt"/>
              </a:rPr>
              <a:t>Jožko</a:t>
            </a:r>
            <a:endParaRPr lang="en-US" altLang="sk-SK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+mn-lt"/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460500" y="6307138"/>
            <a:ext cx="846138" cy="373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76525" y="6308725"/>
            <a:ext cx="846138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03663" y="6318250"/>
            <a:ext cx="846137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24450" y="6318250"/>
            <a:ext cx="844550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43650" y="6318250"/>
            <a:ext cx="846138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566025" y="6308725"/>
            <a:ext cx="842963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786813" y="6318250"/>
            <a:ext cx="844550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1944" name="Line 22"/>
          <p:cNvSpPr>
            <a:spLocks noChangeShapeType="1"/>
          </p:cNvSpPr>
          <p:nvPr/>
        </p:nvSpPr>
        <p:spPr bwMode="auto">
          <a:xfrm>
            <a:off x="1931988" y="64881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945" name="Line 23"/>
          <p:cNvSpPr>
            <a:spLocks noChangeShapeType="1"/>
          </p:cNvSpPr>
          <p:nvPr/>
        </p:nvSpPr>
        <p:spPr bwMode="auto">
          <a:xfrm>
            <a:off x="3152775" y="6488113"/>
            <a:ext cx="75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946" name="Line 24"/>
          <p:cNvSpPr>
            <a:spLocks noChangeShapeType="1"/>
          </p:cNvSpPr>
          <p:nvPr/>
        </p:nvSpPr>
        <p:spPr bwMode="auto">
          <a:xfrm>
            <a:off x="4371975" y="6488113"/>
            <a:ext cx="752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947" name="Line 25"/>
          <p:cNvSpPr>
            <a:spLocks noChangeShapeType="1"/>
          </p:cNvSpPr>
          <p:nvPr/>
        </p:nvSpPr>
        <p:spPr bwMode="auto">
          <a:xfrm>
            <a:off x="5592763" y="64881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948" name="Line 32"/>
          <p:cNvSpPr>
            <a:spLocks noChangeShapeType="1"/>
          </p:cNvSpPr>
          <p:nvPr/>
        </p:nvSpPr>
        <p:spPr bwMode="auto">
          <a:xfrm>
            <a:off x="6815138" y="64881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949" name="Line 33"/>
          <p:cNvSpPr>
            <a:spLocks noChangeShapeType="1"/>
          </p:cNvSpPr>
          <p:nvPr/>
        </p:nvSpPr>
        <p:spPr bwMode="auto">
          <a:xfrm>
            <a:off x="8035925" y="6488113"/>
            <a:ext cx="75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950" name="Line 34"/>
          <p:cNvSpPr>
            <a:spLocks noChangeShapeType="1"/>
          </p:cNvSpPr>
          <p:nvPr/>
        </p:nvSpPr>
        <p:spPr bwMode="auto">
          <a:xfrm>
            <a:off x="9312275" y="6505575"/>
            <a:ext cx="63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951" name="Line 35"/>
          <p:cNvSpPr>
            <a:spLocks noChangeShapeType="1"/>
          </p:cNvSpPr>
          <p:nvPr/>
        </p:nvSpPr>
        <p:spPr bwMode="auto">
          <a:xfrm flipV="1">
            <a:off x="9801225" y="6375400"/>
            <a:ext cx="0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81952" name="Line 36"/>
          <p:cNvSpPr>
            <a:spLocks noChangeShapeType="1"/>
          </p:cNvSpPr>
          <p:nvPr/>
        </p:nvSpPr>
        <p:spPr bwMode="auto">
          <a:xfrm flipV="1">
            <a:off x="9701213" y="6375400"/>
            <a:ext cx="0" cy="261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31813" y="4129088"/>
            <a:ext cx="846137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 err="1">
                <a:solidFill>
                  <a:srgbClr val="000000"/>
                </a:solidFill>
              </a:rPr>
              <a:t>zac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17663" y="4103688"/>
            <a:ext cx="846137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>
                <a:solidFill>
                  <a:srgbClr val="000000"/>
                </a:solidFill>
              </a:rPr>
              <a:t>akt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1955" name="Elbow Connector 36"/>
          <p:cNvCxnSpPr>
            <a:cxnSpLocks noChangeShapeType="1"/>
            <a:stCxn id="35" idx="2"/>
            <a:endCxn id="81923" idx="1"/>
          </p:cNvCxnSpPr>
          <p:nvPr/>
        </p:nvCxnSpPr>
        <p:spPr bwMode="auto">
          <a:xfrm rot="16200000" flipH="1">
            <a:off x="428625" y="5027613"/>
            <a:ext cx="1558925" cy="5048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6" name="Elbow Connector 37"/>
          <p:cNvCxnSpPr>
            <a:cxnSpLocks noChangeShapeType="1"/>
            <a:stCxn id="36" idx="3"/>
            <a:endCxn id="81927" idx="0"/>
          </p:cNvCxnSpPr>
          <p:nvPr/>
        </p:nvCxnSpPr>
        <p:spPr bwMode="auto">
          <a:xfrm>
            <a:off x="2463800" y="4292600"/>
            <a:ext cx="1862138" cy="1152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57" name="Rectangle 3"/>
          <p:cNvSpPr txBox="1">
            <a:spLocks noChangeArrowheads="1"/>
          </p:cNvSpPr>
          <p:nvPr/>
        </p:nvSpPr>
        <p:spPr bwMode="auto">
          <a:xfrm>
            <a:off x="196850" y="1881188"/>
            <a:ext cx="61468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66" tIns="50683" rIns="101366" bIns="50683"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700">
                <a:solidFill>
                  <a:srgbClr val="000000"/>
                </a:solidFill>
              </a:rPr>
              <a:t>Štruktúra ukazujúca na ten istý typ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209675" y="4592638"/>
            <a:ext cx="8821738" cy="2470150"/>
            <a:chOff x="1088750" y="4149080"/>
            <a:chExt cx="7947746" cy="2232248"/>
          </a:xfrm>
        </p:grpSpPr>
        <p:sp>
          <p:nvSpPr>
            <p:cNvPr id="81972" name="Rounded Rectangle 43"/>
            <p:cNvSpPr>
              <a:spLocks noChangeArrowheads="1"/>
            </p:cNvSpPr>
            <p:nvPr/>
          </p:nvSpPr>
          <p:spPr bwMode="auto">
            <a:xfrm>
              <a:off x="1088750" y="4754694"/>
              <a:ext cx="7947746" cy="1626634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000">
                <a:solidFill>
                  <a:srgbClr val="000000"/>
                </a:solidFill>
              </a:endParaRPr>
            </a:p>
          </p:txBody>
        </p:sp>
        <p:sp>
          <p:nvSpPr>
            <p:cNvPr id="81973" name="Rounded Rectangular Callout 39"/>
            <p:cNvSpPr>
              <a:spLocks noChangeArrowheads="1"/>
            </p:cNvSpPr>
            <p:nvPr/>
          </p:nvSpPr>
          <p:spPr bwMode="auto">
            <a:xfrm>
              <a:off x="6826141" y="4149080"/>
              <a:ext cx="2061803" cy="360040"/>
            </a:xfrm>
            <a:prstGeom prst="wedgeRoundRectCallout">
              <a:avLst>
                <a:gd name="adj1" fmla="val -41176"/>
                <a:gd name="adj2" fmla="val 120750"/>
                <a:gd name="adj3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>
                  <a:solidFill>
                    <a:srgbClr val="000000"/>
                  </a:solidFill>
                </a:rPr>
                <a:t>Spájaný zoznam</a:t>
              </a:r>
              <a:endParaRPr lang="en-US" altLang="sk-SK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6194425" y="3873500"/>
            <a:ext cx="3506788" cy="3014663"/>
            <a:chOff x="5580112" y="3501008"/>
            <a:chExt cx="3158430" cy="2723019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5580112" y="4830254"/>
              <a:ext cx="1008010" cy="1393773"/>
            </a:xfrm>
            <a:prstGeom prst="round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l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Rounded Rectangular Callout 53"/>
            <p:cNvSpPr/>
            <p:nvPr/>
          </p:nvSpPr>
          <p:spPr bwMode="auto">
            <a:xfrm>
              <a:off x="5651602" y="3501008"/>
              <a:ext cx="3086940" cy="359915"/>
            </a:xfrm>
            <a:prstGeom prst="wedgeRoundRectCallout">
              <a:avLst>
                <a:gd name="adj1" fmla="val -37880"/>
                <a:gd name="adj2" fmla="val 316472"/>
                <a:gd name="adj3" fmla="val 16667"/>
              </a:avLst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l">
                <a:defRPr/>
              </a:pPr>
              <a:r>
                <a:rPr lang="sk-SK" dirty="0">
                  <a:solidFill>
                    <a:srgbClr val="000000"/>
                  </a:solidFill>
                </a:rPr>
                <a:t>Prvok spájaného zoznamu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3262313" y="3236913"/>
            <a:ext cx="4403725" cy="2709861"/>
            <a:chOff x="2939096" y="2924944"/>
            <a:chExt cx="3966019" cy="2448685"/>
          </a:xfrm>
        </p:grpSpPr>
        <p:sp>
          <p:nvSpPr>
            <p:cNvPr id="81968" name="Rounded Rectangular Callout 54"/>
            <p:cNvSpPr>
              <a:spLocks noChangeArrowheads="1"/>
            </p:cNvSpPr>
            <p:nvPr/>
          </p:nvSpPr>
          <p:spPr bwMode="auto">
            <a:xfrm>
              <a:off x="2939096" y="2924944"/>
              <a:ext cx="3966019" cy="360040"/>
            </a:xfrm>
            <a:prstGeom prst="wedgeRoundRectCallout">
              <a:avLst>
                <a:gd name="adj1" fmla="val -561"/>
                <a:gd name="adj2" fmla="val 528902"/>
                <a:gd name="adj3" fmla="val 16667"/>
              </a:avLst>
            </a:prstGeom>
            <a:noFill/>
            <a:ln w="19050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>
                  <a:solidFill>
                    <a:srgbClr val="000000"/>
                  </a:solidFill>
                </a:rPr>
                <a:t>Položka prvku spájaného zoznamu</a:t>
              </a:r>
              <a:endParaRPr lang="en-US" altLang="sk-SK" sz="2000">
                <a:solidFill>
                  <a:srgbClr val="000000"/>
                </a:solidFill>
              </a:endParaRPr>
            </a:p>
          </p:txBody>
        </p:sp>
        <p:sp>
          <p:nvSpPr>
            <p:cNvPr id="81969" name="Rounded Rectangle 55"/>
            <p:cNvSpPr>
              <a:spLocks noChangeArrowheads="1"/>
            </p:cNvSpPr>
            <p:nvPr/>
          </p:nvSpPr>
          <p:spPr bwMode="auto">
            <a:xfrm>
              <a:off x="4506059" y="5025206"/>
              <a:ext cx="1008112" cy="34842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306388" y="2679700"/>
            <a:ext cx="4084637" cy="1893888"/>
            <a:chOff x="276494" y="2420888"/>
            <a:chExt cx="3680340" cy="1712054"/>
          </a:xfrm>
        </p:grpSpPr>
        <p:sp>
          <p:nvSpPr>
            <p:cNvPr id="81966" name="Rounded Rectangular Callout 56"/>
            <p:cNvSpPr>
              <a:spLocks noChangeArrowheads="1"/>
            </p:cNvSpPr>
            <p:nvPr/>
          </p:nvSpPr>
          <p:spPr bwMode="auto">
            <a:xfrm>
              <a:off x="276494" y="2420888"/>
              <a:ext cx="3680340" cy="360040"/>
            </a:xfrm>
            <a:prstGeom prst="wedgeRoundRectCallout">
              <a:avLst>
                <a:gd name="adj1" fmla="val -13134"/>
                <a:gd name="adj2" fmla="val 293171"/>
                <a:gd name="adj3" fmla="val 16667"/>
              </a:avLst>
            </a:prstGeom>
            <a:noFill/>
            <a:ln w="19050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 dirty="0">
                  <a:solidFill>
                    <a:srgbClr val="000000"/>
                  </a:solidFill>
                </a:rPr>
                <a:t>Ukazovateľ na spájaný zoznam</a:t>
              </a:r>
              <a:endParaRPr lang="en-US" altLang="sk-SK" sz="2000" dirty="0">
                <a:solidFill>
                  <a:srgbClr val="000000"/>
                </a:solidFill>
              </a:endParaRPr>
            </a:p>
          </p:txBody>
        </p:sp>
        <p:sp>
          <p:nvSpPr>
            <p:cNvPr id="81967" name="Rounded Rectangle 57"/>
            <p:cNvSpPr>
              <a:spLocks noChangeArrowheads="1"/>
            </p:cNvSpPr>
            <p:nvPr/>
          </p:nvSpPr>
          <p:spPr bwMode="auto">
            <a:xfrm>
              <a:off x="1316806" y="3648517"/>
              <a:ext cx="1008112" cy="48442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17411" name="Group 17410"/>
          <p:cNvGrpSpPr>
            <a:grpSpLocks/>
          </p:cNvGrpSpPr>
          <p:nvPr/>
        </p:nvGrpSpPr>
        <p:grpSpPr bwMode="auto">
          <a:xfrm>
            <a:off x="4391025" y="2679700"/>
            <a:ext cx="5265738" cy="1193800"/>
            <a:chOff x="3956834" y="2420888"/>
            <a:chExt cx="4742366" cy="1080120"/>
          </a:xfrm>
        </p:grpSpPr>
        <p:sp>
          <p:nvSpPr>
            <p:cNvPr id="81963" name="Rounded Rectangle 58"/>
            <p:cNvSpPr>
              <a:spLocks noChangeArrowheads="1"/>
            </p:cNvSpPr>
            <p:nvPr/>
          </p:nvSpPr>
          <p:spPr bwMode="auto">
            <a:xfrm>
              <a:off x="6620619" y="2420888"/>
              <a:ext cx="2078581" cy="3564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k-SK" altLang="sk-SK" sz="2000">
                  <a:solidFill>
                    <a:srgbClr val="000000"/>
                  </a:solidFill>
                </a:rPr>
                <a:t>Nie je to to isté!</a:t>
              </a:r>
              <a:endParaRPr lang="en-US" altLang="sk-SK" sz="2000">
                <a:solidFill>
                  <a:srgbClr val="000000"/>
                </a:solidFill>
              </a:endParaRPr>
            </a:p>
          </p:txBody>
        </p:sp>
        <p:cxnSp>
          <p:nvCxnSpPr>
            <p:cNvPr id="81964" name="Straight Arrow Connector 60"/>
            <p:cNvCxnSpPr>
              <a:cxnSpLocks noChangeShapeType="1"/>
              <a:stCxn id="81963" idx="1"/>
              <a:endCxn id="81966" idx="3"/>
            </p:cNvCxnSpPr>
            <p:nvPr/>
          </p:nvCxnSpPr>
          <p:spPr bwMode="auto">
            <a:xfrm flipH="1">
              <a:off x="3956834" y="2599120"/>
              <a:ext cx="2663785" cy="17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65" name="Straight Arrow Connector 17408"/>
            <p:cNvCxnSpPr>
              <a:cxnSpLocks noChangeShapeType="1"/>
              <a:stCxn id="81963" idx="2"/>
            </p:cNvCxnSpPr>
            <p:nvPr/>
          </p:nvCxnSpPr>
          <p:spPr bwMode="auto">
            <a:xfrm flipH="1">
              <a:off x="7659909" y="2777352"/>
              <a:ext cx="1" cy="723656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057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Spájaný zoznam</a:t>
            </a:r>
            <a:endParaRPr lang="en-US" altLang="sk-SK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46238"/>
            <a:ext cx="9752013" cy="1909762"/>
          </a:xfrm>
        </p:spPr>
        <p:txBody>
          <a:bodyPr/>
          <a:lstStyle/>
          <a:p>
            <a:r>
              <a:rPr lang="sk-SK" altLang="sk-SK" dirty="0" smtClean="0"/>
              <a:t>dynamický zoznam prvkov :</a:t>
            </a:r>
          </a:p>
          <a:p>
            <a:pPr lvl="1"/>
            <a:r>
              <a:rPr lang="sk-SK" altLang="sk-SK" sz="2400" dirty="0" smtClean="0"/>
              <a:t>v pamäti je práve toľko prvkov, koľko je potreba</a:t>
            </a:r>
          </a:p>
          <a:p>
            <a:pPr lvl="1"/>
            <a:r>
              <a:rPr lang="sk-SK" altLang="sk-SK" sz="2400" dirty="0" smtClean="0"/>
              <a:t>dá sa pridávať na ktorékoľvek miesto v zozname</a:t>
            </a:r>
            <a:endParaRPr lang="en-US" altLang="sk-SK" sz="2400" dirty="0" smtClean="0"/>
          </a:p>
        </p:txBody>
      </p:sp>
      <p:grpSp>
        <p:nvGrpSpPr>
          <p:cNvPr id="144470" name="Group 86"/>
          <p:cNvGrpSpPr>
            <a:grpSpLocks/>
          </p:cNvGrpSpPr>
          <p:nvPr/>
        </p:nvGrpSpPr>
        <p:grpSpPr bwMode="auto">
          <a:xfrm>
            <a:off x="4460875" y="4741864"/>
            <a:ext cx="5354092" cy="2323132"/>
            <a:chOff x="2531" y="2699"/>
            <a:chExt cx="3039" cy="1322"/>
          </a:xfrm>
        </p:grpSpPr>
        <p:sp>
          <p:nvSpPr>
            <p:cNvPr id="35856" name="Rectangle 73"/>
            <p:cNvSpPr>
              <a:spLocks noChangeArrowheads="1"/>
            </p:cNvSpPr>
            <p:nvPr/>
          </p:nvSpPr>
          <p:spPr bwMode="auto">
            <a:xfrm>
              <a:off x="2531" y="2699"/>
              <a:ext cx="3039" cy="130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5857" name="Text Box 74"/>
            <p:cNvSpPr txBox="1">
              <a:spLocks noChangeArrowheads="1"/>
            </p:cNvSpPr>
            <p:nvPr/>
          </p:nvSpPr>
          <p:spPr bwMode="auto">
            <a:xfrm>
              <a:off x="2664" y="2742"/>
              <a:ext cx="2903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sk-SK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clovek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pPr algn="l"/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sk-SK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meno[</a:t>
              </a:r>
              <a:r>
                <a:rPr lang="sk-SK" sz="28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30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sk-SK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rocnik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sk-SK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clovek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</a:t>
              </a:r>
              <a:r>
                <a:rPr lang="sk-SK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dalsi</a:t>
              </a:r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sk-SK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 CLOVEK;</a:t>
              </a:r>
            </a:p>
          </p:txBody>
        </p:sp>
      </p:grpSp>
      <p:grpSp>
        <p:nvGrpSpPr>
          <p:cNvPr id="144471" name="Group 87"/>
          <p:cNvGrpSpPr>
            <a:grpSpLocks/>
          </p:cNvGrpSpPr>
          <p:nvPr/>
        </p:nvGrpSpPr>
        <p:grpSpPr bwMode="auto">
          <a:xfrm>
            <a:off x="892175" y="4722813"/>
            <a:ext cx="2730500" cy="2266950"/>
            <a:chOff x="506" y="2688"/>
            <a:chExt cx="1550" cy="1290"/>
          </a:xfrm>
        </p:grpSpPr>
        <p:sp>
          <p:nvSpPr>
            <p:cNvPr id="35847" name="Rectangle 69"/>
            <p:cNvSpPr>
              <a:spLocks noChangeArrowheads="1"/>
            </p:cNvSpPr>
            <p:nvPr/>
          </p:nvSpPr>
          <p:spPr bwMode="auto">
            <a:xfrm>
              <a:off x="507" y="2928"/>
              <a:ext cx="1309" cy="1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5848" name="Line 70"/>
            <p:cNvSpPr>
              <a:spLocks noChangeShapeType="1"/>
            </p:cNvSpPr>
            <p:nvPr/>
          </p:nvSpPr>
          <p:spPr bwMode="auto">
            <a:xfrm flipV="1">
              <a:off x="506" y="3651"/>
              <a:ext cx="1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5849" name="Text Box 71"/>
            <p:cNvSpPr txBox="1">
              <a:spLocks noChangeArrowheads="1"/>
            </p:cNvSpPr>
            <p:nvPr/>
          </p:nvSpPr>
          <p:spPr bwMode="auto">
            <a:xfrm>
              <a:off x="542" y="3674"/>
              <a:ext cx="91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sk-SK" altLang="sk-SK"/>
                <a:t>ukazovateľ</a:t>
              </a:r>
              <a:endParaRPr lang="en-US" altLang="sk-SK"/>
            </a:p>
          </p:txBody>
        </p:sp>
        <p:sp>
          <p:nvSpPr>
            <p:cNvPr id="35850" name="Text Box 72"/>
            <p:cNvSpPr txBox="1">
              <a:spLocks noChangeArrowheads="1"/>
            </p:cNvSpPr>
            <p:nvPr/>
          </p:nvSpPr>
          <p:spPr bwMode="auto">
            <a:xfrm>
              <a:off x="539" y="2928"/>
              <a:ext cx="889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sk-SK" altLang="sk-SK"/>
                <a:t>1. položka</a:t>
              </a:r>
            </a:p>
            <a:p>
              <a:pPr algn="l" eaLnBrk="1" hangingPunct="1"/>
              <a:r>
                <a:rPr lang="sk-SK" altLang="sk-SK"/>
                <a:t>...</a:t>
              </a:r>
            </a:p>
            <a:p>
              <a:pPr algn="l" eaLnBrk="1" hangingPunct="1"/>
              <a:r>
                <a:rPr lang="sk-SK" altLang="sk-SK"/>
                <a:t>n. položka</a:t>
              </a:r>
              <a:endParaRPr lang="en-US" altLang="sk-SK"/>
            </a:p>
          </p:txBody>
        </p:sp>
        <p:grpSp>
          <p:nvGrpSpPr>
            <p:cNvPr id="35851" name="Group 84"/>
            <p:cNvGrpSpPr>
              <a:grpSpLocks/>
            </p:cNvGrpSpPr>
            <p:nvPr/>
          </p:nvGrpSpPr>
          <p:grpSpPr bwMode="auto">
            <a:xfrm>
              <a:off x="1240" y="2688"/>
              <a:ext cx="816" cy="1056"/>
              <a:chOff x="1392" y="2544"/>
              <a:chExt cx="816" cy="1056"/>
            </a:xfrm>
          </p:grpSpPr>
          <p:sp>
            <p:nvSpPr>
              <p:cNvPr id="35852" name="Line 76"/>
              <p:cNvSpPr>
                <a:spLocks noChangeShapeType="1"/>
              </p:cNvSpPr>
              <p:nvPr/>
            </p:nvSpPr>
            <p:spPr bwMode="auto">
              <a:xfrm>
                <a:off x="1824" y="360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5853" name="Line 77"/>
              <p:cNvSpPr>
                <a:spLocks noChangeShapeType="1"/>
              </p:cNvSpPr>
              <p:nvPr/>
            </p:nvSpPr>
            <p:spPr bwMode="auto">
              <a:xfrm flipV="1">
                <a:off x="2208" y="2544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5854" name="Line 78"/>
              <p:cNvSpPr>
                <a:spLocks noChangeShapeType="1"/>
              </p:cNvSpPr>
              <p:nvPr/>
            </p:nvSpPr>
            <p:spPr bwMode="auto">
              <a:xfrm flipH="1">
                <a:off x="1392" y="2544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5855" name="Line 79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</p:grpSp>
      </p:grpSp>
      <p:sp>
        <p:nvSpPr>
          <p:cNvPr id="144469" name="AutoShape 85"/>
          <p:cNvSpPr>
            <a:spLocks noChangeArrowheads="1"/>
          </p:cNvSpPr>
          <p:nvPr/>
        </p:nvSpPr>
        <p:spPr bwMode="auto">
          <a:xfrm>
            <a:off x="309563" y="3707079"/>
            <a:ext cx="3313112" cy="645846"/>
          </a:xfrm>
          <a:prstGeom prst="wedgeRoundRectCallout">
            <a:avLst>
              <a:gd name="adj1" fmla="val -8384"/>
              <a:gd name="adj2" fmla="val 1590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400" dirty="0"/>
              <a:t>ukazuje na ten istý typ</a:t>
            </a:r>
            <a:endParaRPr lang="en-US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/>
          <p:cNvGrpSpPr/>
          <p:nvPr/>
        </p:nvGrpSpPr>
        <p:grpSpPr>
          <a:xfrm>
            <a:off x="914319" y="5375696"/>
            <a:ext cx="1522412" cy="2129449"/>
            <a:chOff x="-1028276" y="5150364"/>
            <a:chExt cx="1522412" cy="2129449"/>
          </a:xfrm>
        </p:grpSpPr>
        <p:sp>
          <p:nvSpPr>
            <p:cNvPr id="36911" name="Rectangle 15"/>
            <p:cNvSpPr>
              <a:spLocks noChangeArrowheads="1"/>
            </p:cNvSpPr>
            <p:nvPr/>
          </p:nvSpPr>
          <p:spPr bwMode="auto">
            <a:xfrm>
              <a:off x="-1028276" y="5701217"/>
              <a:ext cx="1522412" cy="10898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912" name="Line 16"/>
            <p:cNvSpPr>
              <a:spLocks noChangeShapeType="1"/>
            </p:cNvSpPr>
            <p:nvPr/>
          </p:nvSpPr>
          <p:spPr bwMode="auto">
            <a:xfrm>
              <a:off x="-1028276" y="6467662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3" name="Text Box 17"/>
            <p:cNvSpPr txBox="1">
              <a:spLocks noChangeArrowheads="1"/>
            </p:cNvSpPr>
            <p:nvPr/>
          </p:nvSpPr>
          <p:spPr bwMode="auto">
            <a:xfrm>
              <a:off x="-1028276" y="5722312"/>
              <a:ext cx="1014941" cy="708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 dirty="0" err="1"/>
                <a:t>Janko</a:t>
              </a:r>
              <a:endParaRPr lang="en-US" altLang="sk-SK" dirty="0"/>
            </a:p>
            <a:p>
              <a:pPr algn="l" eaLnBrk="1" hangingPunct="1"/>
              <a:r>
                <a:rPr lang="en-US" altLang="sk-SK" dirty="0"/>
                <a:t>1</a:t>
              </a:r>
            </a:p>
          </p:txBody>
        </p:sp>
        <p:sp>
          <p:nvSpPr>
            <p:cNvPr id="36914" name="Line 19"/>
            <p:cNvSpPr>
              <a:spLocks noChangeShapeType="1"/>
            </p:cNvSpPr>
            <p:nvPr/>
          </p:nvSpPr>
          <p:spPr bwMode="auto">
            <a:xfrm flipH="1">
              <a:off x="-267070" y="6683884"/>
              <a:ext cx="0" cy="595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5" name="Line 20"/>
            <p:cNvSpPr>
              <a:spLocks noChangeShapeType="1"/>
            </p:cNvSpPr>
            <p:nvPr/>
          </p:nvSpPr>
          <p:spPr bwMode="auto">
            <a:xfrm>
              <a:off x="-520805" y="7016128"/>
              <a:ext cx="507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6" name="Line 21"/>
            <p:cNvSpPr>
              <a:spLocks noChangeShapeType="1"/>
            </p:cNvSpPr>
            <p:nvPr/>
          </p:nvSpPr>
          <p:spPr bwMode="auto">
            <a:xfrm>
              <a:off x="-520805" y="7128633"/>
              <a:ext cx="507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7" name="Line 77"/>
            <p:cNvSpPr>
              <a:spLocks noChangeShapeType="1"/>
            </p:cNvSpPr>
            <p:nvPr/>
          </p:nvSpPr>
          <p:spPr bwMode="auto">
            <a:xfrm flipH="1">
              <a:off x="-846032" y="5150364"/>
              <a:ext cx="1" cy="5570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Spájaný zoznam</a:t>
            </a:r>
            <a:endParaRPr lang="en-US" altLang="sk-SK" smtClean="0"/>
          </a:p>
        </p:txBody>
      </p:sp>
      <p:grpSp>
        <p:nvGrpSpPr>
          <p:cNvPr id="145519" name="Group 111"/>
          <p:cNvGrpSpPr>
            <a:grpSpLocks/>
          </p:cNvGrpSpPr>
          <p:nvPr/>
        </p:nvGrpSpPr>
        <p:grpSpPr bwMode="auto">
          <a:xfrm>
            <a:off x="1339850" y="5644267"/>
            <a:ext cx="2536825" cy="1866900"/>
            <a:chOff x="760" y="3212"/>
            <a:chExt cx="1440" cy="1063"/>
          </a:xfrm>
        </p:grpSpPr>
        <p:sp>
          <p:nvSpPr>
            <p:cNvPr id="36903" name="Line 29"/>
            <p:cNvSpPr>
              <a:spLocks noChangeShapeType="1"/>
            </p:cNvSpPr>
            <p:nvPr/>
          </p:nvSpPr>
          <p:spPr bwMode="auto">
            <a:xfrm flipH="1">
              <a:off x="760" y="4189"/>
              <a:ext cx="192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4" name="Line 30"/>
            <p:cNvSpPr>
              <a:spLocks noChangeShapeType="1"/>
            </p:cNvSpPr>
            <p:nvPr/>
          </p:nvSpPr>
          <p:spPr bwMode="auto">
            <a:xfrm>
              <a:off x="952" y="4189"/>
              <a:ext cx="0" cy="8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5" name="Line 31"/>
            <p:cNvSpPr>
              <a:spLocks noChangeShapeType="1"/>
            </p:cNvSpPr>
            <p:nvPr/>
          </p:nvSpPr>
          <p:spPr bwMode="auto">
            <a:xfrm flipH="1">
              <a:off x="800" y="4117"/>
              <a:ext cx="14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6" name="Line 32"/>
            <p:cNvSpPr>
              <a:spLocks noChangeShapeType="1"/>
            </p:cNvSpPr>
            <p:nvPr/>
          </p:nvSpPr>
          <p:spPr bwMode="auto">
            <a:xfrm flipH="1">
              <a:off x="956" y="4117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7" name="Line 35"/>
            <p:cNvSpPr>
              <a:spLocks noChangeShapeType="1"/>
            </p:cNvSpPr>
            <p:nvPr/>
          </p:nvSpPr>
          <p:spPr bwMode="auto">
            <a:xfrm>
              <a:off x="952" y="4185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8" name="Line 36"/>
            <p:cNvSpPr>
              <a:spLocks noChangeShapeType="1"/>
            </p:cNvSpPr>
            <p:nvPr/>
          </p:nvSpPr>
          <p:spPr bwMode="auto">
            <a:xfrm flipH="1" flipV="1">
              <a:off x="1528" y="3212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9" name="Line 37"/>
            <p:cNvSpPr>
              <a:spLocks noChangeShapeType="1"/>
            </p:cNvSpPr>
            <p:nvPr/>
          </p:nvSpPr>
          <p:spPr bwMode="auto">
            <a:xfrm>
              <a:off x="1528" y="321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0" name="Line 38"/>
            <p:cNvSpPr>
              <a:spLocks noChangeShapeType="1"/>
            </p:cNvSpPr>
            <p:nvPr/>
          </p:nvSpPr>
          <p:spPr bwMode="auto">
            <a:xfrm flipH="1">
              <a:off x="2199" y="3213"/>
              <a:ext cx="1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sp>
        <p:nvSpPr>
          <p:cNvPr id="36869" name="Rectangle 40"/>
          <p:cNvSpPr>
            <a:spLocks noChangeArrowheads="1"/>
          </p:cNvSpPr>
          <p:nvPr/>
        </p:nvSpPr>
        <p:spPr bwMode="auto">
          <a:xfrm>
            <a:off x="122238" y="1280319"/>
            <a:ext cx="4578350" cy="250874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36870" name="Text Box 41"/>
          <p:cNvSpPr txBox="1">
            <a:spLocks noChangeArrowheads="1"/>
          </p:cNvSpPr>
          <p:nvPr/>
        </p:nvSpPr>
        <p:spPr bwMode="auto">
          <a:xfrm>
            <a:off x="198437" y="1316832"/>
            <a:ext cx="4091986" cy="247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clovek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meno[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clovek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 CLOVEK;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CLOVEK 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*akt;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871" name="Rectangle 43"/>
          <p:cNvSpPr>
            <a:spLocks noChangeArrowheads="1"/>
          </p:cNvSpPr>
          <p:nvPr/>
        </p:nvSpPr>
        <p:spPr bwMode="auto">
          <a:xfrm>
            <a:off x="3376212" y="2880519"/>
            <a:ext cx="6652025" cy="218931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 sz="2200"/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3454620" y="2940843"/>
            <a:ext cx="6424355" cy="145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(CLOVEK *)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(CLOVEK));</a:t>
            </a:r>
          </a:p>
          <a:p>
            <a:pPr algn="l"/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trcpy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-&gt;meno, "Janko");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 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NULL;</a:t>
            </a:r>
          </a:p>
        </p:txBody>
      </p:sp>
      <p:sp>
        <p:nvSpPr>
          <p:cNvPr id="145455" name="Text Box 47"/>
          <p:cNvSpPr txBox="1">
            <a:spLocks noChangeArrowheads="1"/>
          </p:cNvSpPr>
          <p:nvPr/>
        </p:nvSpPr>
        <p:spPr bwMode="auto">
          <a:xfrm>
            <a:off x="3398837" y="2983126"/>
            <a:ext cx="6424355" cy="145656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akt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(CLOVEK *)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(CLOVEK));</a:t>
            </a:r>
          </a:p>
          <a:p>
            <a:pPr algn="l"/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(akt-&gt;meno, "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Misko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 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NULL;</a:t>
            </a:r>
          </a:p>
        </p:txBody>
      </p:sp>
      <p:sp>
        <p:nvSpPr>
          <p:cNvPr id="145456" name="Text Box 48"/>
          <p:cNvSpPr txBox="1">
            <a:spLocks noChangeArrowheads="1"/>
          </p:cNvSpPr>
          <p:nvPr/>
        </p:nvSpPr>
        <p:spPr bwMode="auto">
          <a:xfrm>
            <a:off x="3398837" y="4523581"/>
            <a:ext cx="2848056" cy="44090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sk-SK" altLang="sk-SK" sz="2200" dirty="0" err="1" smtClean="0">
                <a:latin typeface="Consolas" panose="020B0609020204030204" pitchFamily="49" charset="0"/>
              </a:rPr>
              <a:t>zac</a:t>
            </a:r>
            <a:r>
              <a:rPr lang="en-US" altLang="sk-SK" sz="2200" dirty="0" smtClean="0">
                <a:latin typeface="Consolas" panose="020B0609020204030204" pitchFamily="49" charset="0"/>
              </a:rPr>
              <a:t>-&gt;</a:t>
            </a:r>
            <a:r>
              <a:rPr lang="en-US" altLang="sk-SK" sz="2200" dirty="0" err="1">
                <a:latin typeface="Consolas" panose="020B0609020204030204" pitchFamily="49" charset="0"/>
              </a:rPr>
              <a:t>dalsi</a:t>
            </a:r>
            <a:r>
              <a:rPr lang="en-US" altLang="sk-SK" sz="2200" dirty="0">
                <a:latin typeface="Consolas" panose="020B0609020204030204" pitchFamily="49" charset="0"/>
              </a:rPr>
              <a:t> = </a:t>
            </a:r>
            <a:r>
              <a:rPr lang="sk-SK" altLang="sk-SK" sz="2200" dirty="0" smtClean="0">
                <a:latin typeface="Consolas" panose="020B0609020204030204" pitchFamily="49" charset="0"/>
              </a:rPr>
              <a:t>akt</a:t>
            </a:r>
            <a:r>
              <a:rPr lang="en-US" altLang="sk-SK" sz="2200" dirty="0" smtClean="0">
                <a:latin typeface="Consolas" panose="020B0609020204030204" pitchFamily="49" charset="0"/>
              </a:rPr>
              <a:t>;</a:t>
            </a:r>
            <a:endParaRPr lang="en-US" altLang="sk-SK" sz="2200" dirty="0">
              <a:latin typeface="Consolas" panose="020B0609020204030204" pitchFamily="49" charset="0"/>
            </a:endParaRPr>
          </a:p>
        </p:txBody>
      </p:sp>
      <p:sp>
        <p:nvSpPr>
          <p:cNvPr id="145486" name="Text Box 78"/>
          <p:cNvSpPr txBox="1">
            <a:spLocks noChangeArrowheads="1"/>
          </p:cNvSpPr>
          <p:nvPr/>
        </p:nvSpPr>
        <p:spPr bwMode="auto">
          <a:xfrm>
            <a:off x="3455773" y="2920546"/>
            <a:ext cx="6424355" cy="213367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akt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(CLOVEK *)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(CLOVEK));</a:t>
            </a:r>
          </a:p>
          <a:p>
            <a:pPr algn="l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trpy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(akt-&gt;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meno,"Jurko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 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NULL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64"/>
          <p:cNvSpPr/>
          <p:nvPr/>
        </p:nvSpPr>
        <p:spPr bwMode="auto">
          <a:xfrm>
            <a:off x="572940" y="4994022"/>
            <a:ext cx="846137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 err="1" smtClean="0">
                <a:solidFill>
                  <a:srgbClr val="000000"/>
                </a:solidFill>
              </a:rPr>
              <a:t>zac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64"/>
          <p:cNvSpPr/>
          <p:nvPr/>
        </p:nvSpPr>
        <p:spPr bwMode="auto">
          <a:xfrm>
            <a:off x="1714500" y="4972405"/>
            <a:ext cx="846137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 smtClean="0">
                <a:solidFill>
                  <a:srgbClr val="000000"/>
                </a:solidFill>
              </a:rPr>
              <a:t>akt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2555293" y="5181347"/>
            <a:ext cx="2190931" cy="2302520"/>
            <a:chOff x="7508293" y="5077984"/>
            <a:chExt cx="2190931" cy="2302520"/>
          </a:xfrm>
        </p:grpSpPr>
        <p:sp>
          <p:nvSpPr>
            <p:cNvPr id="36896" name="Rectangle 82"/>
            <p:cNvSpPr>
              <a:spLocks noChangeArrowheads="1"/>
            </p:cNvSpPr>
            <p:nvPr/>
          </p:nvSpPr>
          <p:spPr bwMode="auto">
            <a:xfrm>
              <a:off x="8176812" y="5803511"/>
              <a:ext cx="1522412" cy="10887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897" name="Line 83"/>
            <p:cNvSpPr>
              <a:spLocks noChangeShapeType="1"/>
            </p:cNvSpPr>
            <p:nvPr/>
          </p:nvSpPr>
          <p:spPr bwMode="auto">
            <a:xfrm>
              <a:off x="8176812" y="6569178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8" name="Text Box 84"/>
            <p:cNvSpPr txBox="1">
              <a:spLocks noChangeArrowheads="1"/>
            </p:cNvSpPr>
            <p:nvPr/>
          </p:nvSpPr>
          <p:spPr bwMode="auto">
            <a:xfrm>
              <a:off x="8176812" y="5824584"/>
              <a:ext cx="1014941" cy="70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sk-SK" altLang="sk-SK" dirty="0"/>
                <a:t>Miško</a:t>
              </a:r>
              <a:endParaRPr lang="en-US" altLang="sk-SK" dirty="0"/>
            </a:p>
            <a:p>
              <a:pPr algn="l" eaLnBrk="1" hangingPunct="1"/>
              <a:r>
                <a:rPr lang="sk-SK" altLang="sk-SK" dirty="0"/>
                <a:t>2</a:t>
              </a:r>
              <a:endParaRPr lang="en-US" altLang="sk-SK" dirty="0"/>
            </a:p>
          </p:txBody>
        </p:sp>
        <p:sp>
          <p:nvSpPr>
            <p:cNvPr id="36899" name="Line 85"/>
            <p:cNvSpPr>
              <a:spLocks noChangeShapeType="1"/>
            </p:cNvSpPr>
            <p:nvPr/>
          </p:nvSpPr>
          <p:spPr bwMode="auto">
            <a:xfrm flipH="1">
              <a:off x="8938018" y="6785180"/>
              <a:ext cx="0" cy="595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0" name="Line 86"/>
            <p:cNvSpPr>
              <a:spLocks noChangeShapeType="1"/>
            </p:cNvSpPr>
            <p:nvPr/>
          </p:nvSpPr>
          <p:spPr bwMode="auto">
            <a:xfrm>
              <a:off x="8684283" y="7117086"/>
              <a:ext cx="507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1" name="Line 87"/>
            <p:cNvSpPr>
              <a:spLocks noChangeShapeType="1"/>
            </p:cNvSpPr>
            <p:nvPr/>
          </p:nvSpPr>
          <p:spPr bwMode="auto">
            <a:xfrm>
              <a:off x="8684283" y="7229478"/>
              <a:ext cx="507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cxnSp>
          <p:nvCxnSpPr>
            <p:cNvPr id="4" name="Zalomená spojnica 3"/>
            <p:cNvCxnSpPr/>
            <p:nvPr/>
          </p:nvCxnSpPr>
          <p:spPr bwMode="auto">
            <a:xfrm>
              <a:off x="7508293" y="5077984"/>
              <a:ext cx="846720" cy="720194"/>
            </a:xfrm>
            <a:prstGeom prst="bentConnector3">
              <a:avLst>
                <a:gd name="adj1" fmla="val 10070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880" name="Group 108"/>
          <p:cNvGrpSpPr>
            <a:grpSpLocks/>
          </p:cNvGrpSpPr>
          <p:nvPr/>
        </p:nvGrpSpPr>
        <p:grpSpPr bwMode="auto">
          <a:xfrm>
            <a:off x="3627352" y="5638164"/>
            <a:ext cx="2411736" cy="1946980"/>
            <a:chOff x="2067" y="3208"/>
            <a:chExt cx="1369" cy="1108"/>
          </a:xfrm>
        </p:grpSpPr>
        <p:sp>
          <p:nvSpPr>
            <p:cNvPr id="36881" name="Line 69"/>
            <p:cNvSpPr>
              <a:spLocks noChangeShapeType="1"/>
            </p:cNvSpPr>
            <p:nvPr/>
          </p:nvSpPr>
          <p:spPr bwMode="auto">
            <a:xfrm>
              <a:off x="2272" y="4172"/>
              <a:ext cx="0" cy="14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2" name="Line 74"/>
            <p:cNvSpPr>
              <a:spLocks noChangeShapeType="1"/>
            </p:cNvSpPr>
            <p:nvPr/>
          </p:nvSpPr>
          <p:spPr bwMode="auto">
            <a:xfrm flipV="1">
              <a:off x="2254" y="4172"/>
              <a:ext cx="5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3" name="Line 75"/>
            <p:cNvSpPr>
              <a:spLocks noChangeShapeType="1"/>
            </p:cNvSpPr>
            <p:nvPr/>
          </p:nvSpPr>
          <p:spPr bwMode="auto">
            <a:xfrm flipV="1">
              <a:off x="2848" y="321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4" name="Line 76"/>
            <p:cNvSpPr>
              <a:spLocks noChangeShapeType="1"/>
            </p:cNvSpPr>
            <p:nvPr/>
          </p:nvSpPr>
          <p:spPr bwMode="auto">
            <a:xfrm>
              <a:off x="2844" y="3212"/>
              <a:ext cx="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5" name="Line 77"/>
            <p:cNvSpPr>
              <a:spLocks noChangeShapeType="1"/>
            </p:cNvSpPr>
            <p:nvPr/>
          </p:nvSpPr>
          <p:spPr bwMode="auto">
            <a:xfrm>
              <a:off x="3436" y="3208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6" name="Line 68"/>
            <p:cNvSpPr>
              <a:spLocks noChangeShapeType="1"/>
            </p:cNvSpPr>
            <p:nvPr/>
          </p:nvSpPr>
          <p:spPr bwMode="auto">
            <a:xfrm flipH="1">
              <a:off x="2067" y="4172"/>
              <a:ext cx="19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7" name="Line 70"/>
            <p:cNvSpPr>
              <a:spLocks noChangeShapeType="1"/>
            </p:cNvSpPr>
            <p:nvPr/>
          </p:nvSpPr>
          <p:spPr bwMode="auto">
            <a:xfrm flipH="1">
              <a:off x="2093" y="4104"/>
              <a:ext cx="16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8" name="Line 71"/>
            <p:cNvSpPr>
              <a:spLocks noChangeShapeType="1"/>
            </p:cNvSpPr>
            <p:nvPr/>
          </p:nvSpPr>
          <p:spPr bwMode="auto">
            <a:xfrm flipH="1">
              <a:off x="2273" y="4104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grpSp>
        <p:nvGrpSpPr>
          <p:cNvPr id="14" name="Skupina 13"/>
          <p:cNvGrpSpPr/>
          <p:nvPr/>
        </p:nvGrpSpPr>
        <p:grpSpPr>
          <a:xfrm>
            <a:off x="2655561" y="5178093"/>
            <a:ext cx="4400876" cy="2303650"/>
            <a:chOff x="5680423" y="5245562"/>
            <a:chExt cx="4400876" cy="2303650"/>
          </a:xfrm>
        </p:grpSpPr>
        <p:sp>
          <p:nvSpPr>
            <p:cNvPr id="36878" name="Rectangle 65"/>
            <p:cNvSpPr>
              <a:spLocks noChangeArrowheads="1"/>
            </p:cNvSpPr>
            <p:nvPr/>
          </p:nvSpPr>
          <p:spPr bwMode="auto">
            <a:xfrm>
              <a:off x="6414718" y="5253513"/>
              <a:ext cx="85181" cy="4406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grpSp>
          <p:nvGrpSpPr>
            <p:cNvPr id="36879" name="Group 90"/>
            <p:cNvGrpSpPr>
              <a:grpSpLocks/>
            </p:cNvGrpSpPr>
            <p:nvPr/>
          </p:nvGrpSpPr>
          <p:grpSpPr bwMode="auto">
            <a:xfrm>
              <a:off x="8559210" y="5971245"/>
              <a:ext cx="1522089" cy="1577967"/>
              <a:chOff x="528" y="3316"/>
              <a:chExt cx="864" cy="898"/>
            </a:xfrm>
          </p:grpSpPr>
          <p:sp>
            <p:nvSpPr>
              <p:cNvPr id="36889" name="Rectangle 91"/>
              <p:cNvSpPr>
                <a:spLocks noChangeArrowheads="1"/>
              </p:cNvSpPr>
              <p:nvPr/>
            </p:nvSpPr>
            <p:spPr bwMode="auto">
              <a:xfrm>
                <a:off x="528" y="3316"/>
                <a:ext cx="864" cy="6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sk-SK" altLang="sk-SK"/>
              </a:p>
            </p:txBody>
          </p:sp>
          <p:sp>
            <p:nvSpPr>
              <p:cNvPr id="36890" name="Line 92"/>
              <p:cNvSpPr>
                <a:spLocks noChangeShapeType="1"/>
              </p:cNvSpPr>
              <p:nvPr/>
            </p:nvSpPr>
            <p:spPr bwMode="auto">
              <a:xfrm>
                <a:off x="528" y="375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6891" name="Text Box 93"/>
              <p:cNvSpPr txBox="1">
                <a:spLocks noChangeArrowheads="1"/>
              </p:cNvSpPr>
              <p:nvPr/>
            </p:nvSpPr>
            <p:spPr bwMode="auto">
              <a:xfrm>
                <a:off x="528" y="3328"/>
                <a:ext cx="576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US" altLang="sk-SK" dirty="0"/>
                  <a:t>J</a:t>
                </a:r>
                <a:r>
                  <a:rPr lang="sk-SK" altLang="sk-SK" dirty="0" err="1"/>
                  <a:t>urko</a:t>
                </a:r>
                <a:endParaRPr lang="en-US" altLang="sk-SK" dirty="0"/>
              </a:p>
              <a:p>
                <a:pPr algn="l" eaLnBrk="1" hangingPunct="1"/>
                <a:r>
                  <a:rPr lang="sk-SK" altLang="sk-SK" dirty="0"/>
                  <a:t>3</a:t>
                </a:r>
                <a:endParaRPr lang="en-US" altLang="sk-SK" dirty="0"/>
              </a:p>
            </p:txBody>
          </p:sp>
          <p:sp>
            <p:nvSpPr>
              <p:cNvPr id="36892" name="Line 94"/>
              <p:cNvSpPr>
                <a:spLocks noChangeShapeType="1"/>
              </p:cNvSpPr>
              <p:nvPr/>
            </p:nvSpPr>
            <p:spPr bwMode="auto">
              <a:xfrm flipH="1">
                <a:off x="960" y="3875"/>
                <a:ext cx="0" cy="3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6893" name="Line 95"/>
              <p:cNvSpPr>
                <a:spLocks noChangeShapeType="1"/>
              </p:cNvSpPr>
              <p:nvPr/>
            </p:nvSpPr>
            <p:spPr bwMode="auto">
              <a:xfrm>
                <a:off x="816" y="40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6894" name="Line 96"/>
              <p:cNvSpPr>
                <a:spLocks noChangeShapeType="1"/>
              </p:cNvSpPr>
              <p:nvPr/>
            </p:nvSpPr>
            <p:spPr bwMode="auto">
              <a:xfrm>
                <a:off x="816" y="412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</p:grp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6351411" y="5732827"/>
              <a:ext cx="170388" cy="2257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cxnSp>
          <p:nvCxnSpPr>
            <p:cNvPr id="66" name="Zalomená spojnica 65"/>
            <p:cNvCxnSpPr/>
            <p:nvPr/>
          </p:nvCxnSpPr>
          <p:spPr bwMode="auto">
            <a:xfrm>
              <a:off x="5680423" y="5245562"/>
              <a:ext cx="3827127" cy="720367"/>
            </a:xfrm>
            <a:prstGeom prst="bentConnector3">
              <a:avLst>
                <a:gd name="adj1" fmla="val 100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48"/>
          <p:cNvSpPr txBox="1">
            <a:spLocks noChangeArrowheads="1"/>
          </p:cNvSpPr>
          <p:nvPr/>
        </p:nvSpPr>
        <p:spPr bwMode="auto">
          <a:xfrm>
            <a:off x="3398837" y="4556919"/>
            <a:ext cx="3936495" cy="44090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sk-SK" altLang="sk-SK" sz="2200" dirty="0" err="1" smtClean="0">
                <a:latin typeface="Consolas" panose="020B0609020204030204" pitchFamily="49" charset="0"/>
              </a:rPr>
              <a:t>zac</a:t>
            </a:r>
            <a:r>
              <a:rPr lang="en-US" altLang="sk-SK" sz="2200" dirty="0" smtClean="0">
                <a:latin typeface="Consolas" panose="020B0609020204030204" pitchFamily="49" charset="0"/>
              </a:rPr>
              <a:t>-&gt;</a:t>
            </a:r>
            <a:r>
              <a:rPr lang="en-US" altLang="sk-SK" sz="2200" dirty="0" err="1" smtClean="0">
                <a:latin typeface="Consolas" panose="020B0609020204030204" pitchFamily="49" charset="0"/>
              </a:rPr>
              <a:t>dalsi</a:t>
            </a:r>
            <a:r>
              <a:rPr lang="sk-SK" altLang="sk-SK" sz="2200" dirty="0" smtClean="0">
                <a:latin typeface="Consolas" panose="020B0609020204030204" pitchFamily="49" charset="0"/>
              </a:rPr>
              <a:t>-</a:t>
            </a:r>
            <a:r>
              <a:rPr lang="en-US" altLang="sk-SK" sz="2200" dirty="0" smtClean="0">
                <a:latin typeface="Consolas" panose="020B0609020204030204" pitchFamily="49" charset="0"/>
              </a:rPr>
              <a:t>&gt;</a:t>
            </a:r>
            <a:r>
              <a:rPr lang="en-US" altLang="sk-SK" sz="2200" dirty="0" err="1" smtClean="0">
                <a:latin typeface="Consolas" panose="020B0609020204030204" pitchFamily="49" charset="0"/>
              </a:rPr>
              <a:t>dalsi</a:t>
            </a:r>
            <a:r>
              <a:rPr lang="en-US" altLang="sk-SK" sz="2200" dirty="0" smtClean="0">
                <a:latin typeface="Consolas" panose="020B0609020204030204" pitchFamily="49" charset="0"/>
              </a:rPr>
              <a:t> </a:t>
            </a:r>
            <a:r>
              <a:rPr lang="en-US" altLang="sk-SK" sz="2200" dirty="0">
                <a:latin typeface="Consolas" panose="020B0609020204030204" pitchFamily="49" charset="0"/>
              </a:rPr>
              <a:t>= </a:t>
            </a:r>
            <a:r>
              <a:rPr lang="sk-SK" altLang="sk-SK" sz="2200" dirty="0" smtClean="0">
                <a:latin typeface="Consolas" panose="020B0609020204030204" pitchFamily="49" charset="0"/>
              </a:rPr>
              <a:t>akt</a:t>
            </a:r>
            <a:r>
              <a:rPr lang="en-US" altLang="sk-SK" sz="2200" dirty="0" smtClean="0">
                <a:latin typeface="Consolas" panose="020B0609020204030204" pitchFamily="49" charset="0"/>
              </a:rPr>
              <a:t>;</a:t>
            </a:r>
            <a:endParaRPr lang="en-US" altLang="sk-SK" sz="2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2" grpId="0" autoUpdateAnimBg="0"/>
      <p:bldP spid="145455" grpId="0" animBg="1" autoUpdateAnimBg="0"/>
      <p:bldP spid="145456" grpId="0" animBg="1" autoUpdateAnimBg="0"/>
      <p:bldP spid="145486" grpId="0" animBg="1" autoUpdateAnimBg="0"/>
      <p:bldP spid="74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Spájaný zoznam – spočítanie študentov daného ročníka</a:t>
            </a:r>
            <a:endParaRPr lang="en-US" altLang="sk-SK" dirty="0" smtClean="0"/>
          </a:p>
        </p:txBody>
      </p:sp>
      <p:sp>
        <p:nvSpPr>
          <p:cNvPr id="36869" name="Rectangle 40"/>
          <p:cNvSpPr>
            <a:spLocks noChangeArrowheads="1"/>
          </p:cNvSpPr>
          <p:nvPr/>
        </p:nvSpPr>
        <p:spPr bwMode="auto">
          <a:xfrm>
            <a:off x="46037" y="1462088"/>
            <a:ext cx="3775540" cy="172323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36870" name="Text Box 41"/>
          <p:cNvSpPr txBox="1">
            <a:spLocks noChangeArrowheads="1"/>
          </p:cNvSpPr>
          <p:nvPr/>
        </p:nvSpPr>
        <p:spPr bwMode="auto">
          <a:xfrm>
            <a:off x="46037" y="1498600"/>
            <a:ext cx="3731310" cy="179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clovek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meno[</a:t>
            </a:r>
            <a:r>
              <a:rPr lang="sk-SK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clovek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} CLOVEK;</a:t>
            </a:r>
          </a:p>
          <a:p>
            <a:pPr algn="l" eaLnBrk="1" hangingPunct="1"/>
            <a:endParaRPr lang="en-US" altLang="sk-SK" sz="1000" b="1" dirty="0">
              <a:latin typeface="Courier New" pitchFamily="49" charset="0"/>
            </a:endParaRPr>
          </a:p>
        </p:txBody>
      </p:sp>
      <p:sp>
        <p:nvSpPr>
          <p:cNvPr id="36871" name="Rectangle 43"/>
          <p:cNvSpPr>
            <a:spLocks noChangeArrowheads="1"/>
          </p:cNvSpPr>
          <p:nvPr/>
        </p:nvSpPr>
        <p:spPr bwMode="auto">
          <a:xfrm>
            <a:off x="3085116" y="1356519"/>
            <a:ext cx="6992240" cy="37882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3094037" y="1416844"/>
            <a:ext cx="7046320" cy="382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pocetZRocnika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(CLOVEK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CLOVEK *akt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p = 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(akt != NULL) {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p++;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akt = 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reutrn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p;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658506" y="5259243"/>
            <a:ext cx="846137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>
                <a:solidFill>
                  <a:srgbClr val="000000"/>
                </a:solidFill>
              </a:rPr>
              <a:t>akt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57" idx="2"/>
          </p:cNvCxnSpPr>
          <p:nvPr/>
        </p:nvCxnSpPr>
        <p:spPr bwMode="auto">
          <a:xfrm flipH="1">
            <a:off x="2081574" y="5633893"/>
            <a:ext cx="1" cy="2920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763368" y="5258210"/>
            <a:ext cx="6271061" cy="2252253"/>
            <a:chOff x="763368" y="5258210"/>
            <a:chExt cx="6271061" cy="2252253"/>
          </a:xfrm>
        </p:grpSpPr>
        <p:sp>
          <p:nvSpPr>
            <p:cNvPr id="36911" name="Rectangle 15"/>
            <p:cNvSpPr>
              <a:spLocks noChangeArrowheads="1"/>
            </p:cNvSpPr>
            <p:nvPr/>
          </p:nvSpPr>
          <p:spPr bwMode="auto">
            <a:xfrm>
              <a:off x="915988" y="5923929"/>
              <a:ext cx="1522412" cy="10898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912" name="Line 16"/>
            <p:cNvSpPr>
              <a:spLocks noChangeShapeType="1"/>
            </p:cNvSpPr>
            <p:nvPr/>
          </p:nvSpPr>
          <p:spPr bwMode="auto">
            <a:xfrm>
              <a:off x="915988" y="6690374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3" name="Text Box 17"/>
            <p:cNvSpPr txBox="1">
              <a:spLocks noChangeArrowheads="1"/>
            </p:cNvSpPr>
            <p:nvPr/>
          </p:nvSpPr>
          <p:spPr bwMode="auto">
            <a:xfrm>
              <a:off x="915988" y="5945024"/>
              <a:ext cx="1014941" cy="708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 dirty="0" err="1"/>
                <a:t>Janko</a:t>
              </a:r>
              <a:endParaRPr lang="en-US" altLang="sk-SK" dirty="0"/>
            </a:p>
            <a:p>
              <a:pPr algn="l" eaLnBrk="1" hangingPunct="1"/>
              <a:r>
                <a:rPr lang="sk-SK" altLang="sk-SK" dirty="0" smtClean="0"/>
                <a:t>3</a:t>
              </a:r>
              <a:endParaRPr lang="en-US" altLang="sk-SK" dirty="0"/>
            </a:p>
          </p:txBody>
        </p:sp>
        <p:sp>
          <p:nvSpPr>
            <p:cNvPr id="36914" name="Line 19"/>
            <p:cNvSpPr>
              <a:spLocks noChangeShapeType="1"/>
            </p:cNvSpPr>
            <p:nvPr/>
          </p:nvSpPr>
          <p:spPr bwMode="auto">
            <a:xfrm flipH="1">
              <a:off x="1677194" y="6906596"/>
              <a:ext cx="0" cy="595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8" name="Line 34"/>
            <p:cNvSpPr>
              <a:spLocks noChangeShapeType="1"/>
            </p:cNvSpPr>
            <p:nvPr/>
          </p:nvSpPr>
          <p:spPr bwMode="auto">
            <a:xfrm flipH="1">
              <a:off x="1677194" y="6815185"/>
              <a:ext cx="1762" cy="54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4" name="Line 30"/>
            <p:cNvSpPr>
              <a:spLocks noChangeShapeType="1"/>
            </p:cNvSpPr>
            <p:nvPr/>
          </p:nvSpPr>
          <p:spPr bwMode="auto">
            <a:xfrm>
              <a:off x="1678093" y="7359425"/>
              <a:ext cx="0" cy="1510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7" name="Line 35"/>
            <p:cNvSpPr>
              <a:spLocks noChangeShapeType="1"/>
            </p:cNvSpPr>
            <p:nvPr/>
          </p:nvSpPr>
          <p:spPr bwMode="auto">
            <a:xfrm>
              <a:off x="1678093" y="7352400"/>
              <a:ext cx="1014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8" name="Line 36"/>
            <p:cNvSpPr>
              <a:spLocks noChangeShapeType="1"/>
            </p:cNvSpPr>
            <p:nvPr/>
          </p:nvSpPr>
          <p:spPr bwMode="auto">
            <a:xfrm flipH="1" flipV="1">
              <a:off x="2692823" y="5643563"/>
              <a:ext cx="0" cy="1715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9" name="Line 37"/>
            <p:cNvSpPr>
              <a:spLocks noChangeShapeType="1"/>
            </p:cNvSpPr>
            <p:nvPr/>
          </p:nvSpPr>
          <p:spPr bwMode="auto">
            <a:xfrm>
              <a:off x="2692823" y="5645319"/>
              <a:ext cx="1183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0" name="Line 38"/>
            <p:cNvSpPr>
              <a:spLocks noChangeShapeType="1"/>
            </p:cNvSpPr>
            <p:nvPr/>
          </p:nvSpPr>
          <p:spPr bwMode="auto">
            <a:xfrm flipH="1">
              <a:off x="3874913" y="5645319"/>
              <a:ext cx="1762" cy="265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6" name="Rectangle 82"/>
            <p:cNvSpPr>
              <a:spLocks noChangeArrowheads="1"/>
            </p:cNvSpPr>
            <p:nvPr/>
          </p:nvSpPr>
          <p:spPr bwMode="auto">
            <a:xfrm>
              <a:off x="3233738" y="5904894"/>
              <a:ext cx="1522412" cy="1088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897" name="Line 83"/>
            <p:cNvSpPr>
              <a:spLocks noChangeShapeType="1"/>
            </p:cNvSpPr>
            <p:nvPr/>
          </p:nvSpPr>
          <p:spPr bwMode="auto">
            <a:xfrm>
              <a:off x="3233738" y="6670561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8" name="Text Box 84"/>
            <p:cNvSpPr txBox="1">
              <a:spLocks noChangeArrowheads="1"/>
            </p:cNvSpPr>
            <p:nvPr/>
          </p:nvSpPr>
          <p:spPr bwMode="auto">
            <a:xfrm>
              <a:off x="3233738" y="5925967"/>
              <a:ext cx="1014941" cy="70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sk-SK" altLang="sk-SK" dirty="0"/>
                <a:t>Miško</a:t>
              </a:r>
              <a:endParaRPr lang="en-US" altLang="sk-SK" dirty="0"/>
            </a:p>
            <a:p>
              <a:pPr algn="l" eaLnBrk="1" hangingPunct="1"/>
              <a:r>
                <a:rPr lang="sk-SK" altLang="sk-SK" dirty="0"/>
                <a:t>2</a:t>
              </a:r>
              <a:endParaRPr lang="en-US" altLang="sk-SK" dirty="0"/>
            </a:p>
          </p:txBody>
        </p:sp>
        <p:sp>
          <p:nvSpPr>
            <p:cNvPr id="36899" name="Line 85"/>
            <p:cNvSpPr>
              <a:spLocks noChangeShapeType="1"/>
            </p:cNvSpPr>
            <p:nvPr/>
          </p:nvSpPr>
          <p:spPr bwMode="auto">
            <a:xfrm>
              <a:off x="3994943" y="6886563"/>
              <a:ext cx="5877" cy="4225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9" name="Rectangle 91"/>
            <p:cNvSpPr>
              <a:spLocks noChangeArrowheads="1"/>
            </p:cNvSpPr>
            <p:nvPr/>
          </p:nvSpPr>
          <p:spPr bwMode="auto">
            <a:xfrm>
              <a:off x="5512340" y="5911531"/>
              <a:ext cx="1522089" cy="1089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890" name="Line 92"/>
            <p:cNvSpPr>
              <a:spLocks noChangeShapeType="1"/>
            </p:cNvSpPr>
            <p:nvPr/>
          </p:nvSpPr>
          <p:spPr bwMode="auto">
            <a:xfrm>
              <a:off x="5512340" y="6677671"/>
              <a:ext cx="1522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1" name="Text Box 93"/>
            <p:cNvSpPr txBox="1">
              <a:spLocks noChangeArrowheads="1"/>
            </p:cNvSpPr>
            <p:nvPr/>
          </p:nvSpPr>
          <p:spPr bwMode="auto">
            <a:xfrm>
              <a:off x="5512340" y="5932617"/>
              <a:ext cx="1014726" cy="70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/>
                <a:t>J</a:t>
              </a:r>
              <a:r>
                <a:rPr lang="sk-SK" altLang="sk-SK"/>
                <a:t>urko</a:t>
              </a:r>
              <a:endParaRPr lang="en-US" altLang="sk-SK"/>
            </a:p>
            <a:p>
              <a:pPr algn="l" eaLnBrk="1" hangingPunct="1"/>
              <a:r>
                <a:rPr lang="sk-SK" altLang="sk-SK"/>
                <a:t>3</a:t>
              </a:r>
              <a:endParaRPr lang="en-US" altLang="sk-SK"/>
            </a:p>
          </p:txBody>
        </p:sp>
        <p:sp>
          <p:nvSpPr>
            <p:cNvPr id="36892" name="Line 94"/>
            <p:cNvSpPr>
              <a:spLocks noChangeShapeType="1"/>
            </p:cNvSpPr>
            <p:nvPr/>
          </p:nvSpPr>
          <p:spPr bwMode="auto">
            <a:xfrm flipH="1">
              <a:off x="6273385" y="6893807"/>
              <a:ext cx="0" cy="595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3" name="Line 95"/>
            <p:cNvSpPr>
              <a:spLocks noChangeShapeType="1"/>
            </p:cNvSpPr>
            <p:nvPr/>
          </p:nvSpPr>
          <p:spPr bwMode="auto">
            <a:xfrm>
              <a:off x="6019703" y="7225918"/>
              <a:ext cx="507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4" name="Line 96"/>
            <p:cNvSpPr>
              <a:spLocks noChangeShapeType="1"/>
            </p:cNvSpPr>
            <p:nvPr/>
          </p:nvSpPr>
          <p:spPr bwMode="auto">
            <a:xfrm>
              <a:off x="6019703" y="7338379"/>
              <a:ext cx="507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2" name="Line 74"/>
            <p:cNvSpPr>
              <a:spLocks noChangeShapeType="1"/>
            </p:cNvSpPr>
            <p:nvPr/>
          </p:nvSpPr>
          <p:spPr bwMode="auto">
            <a:xfrm flipV="1">
              <a:off x="3979838" y="7309084"/>
              <a:ext cx="10376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3" name="Line 75"/>
            <p:cNvSpPr>
              <a:spLocks noChangeShapeType="1"/>
            </p:cNvSpPr>
            <p:nvPr/>
          </p:nvSpPr>
          <p:spPr bwMode="auto">
            <a:xfrm flipV="1">
              <a:off x="5022594" y="5640922"/>
              <a:ext cx="0" cy="16869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4" name="Line 76"/>
            <p:cNvSpPr>
              <a:spLocks noChangeShapeType="1"/>
            </p:cNvSpPr>
            <p:nvPr/>
          </p:nvSpPr>
          <p:spPr bwMode="auto">
            <a:xfrm>
              <a:off x="5015547" y="5640922"/>
              <a:ext cx="10358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5" name="Line 77"/>
            <p:cNvSpPr>
              <a:spLocks noChangeShapeType="1"/>
            </p:cNvSpPr>
            <p:nvPr/>
          </p:nvSpPr>
          <p:spPr bwMode="auto">
            <a:xfrm>
              <a:off x="6058460" y="5633893"/>
              <a:ext cx="0" cy="2670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6" name="Line 68"/>
            <p:cNvSpPr>
              <a:spLocks noChangeShapeType="1"/>
            </p:cNvSpPr>
            <p:nvPr/>
          </p:nvSpPr>
          <p:spPr bwMode="auto">
            <a:xfrm flipH="1">
              <a:off x="3662579" y="7327836"/>
              <a:ext cx="33824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63368" y="5258210"/>
              <a:ext cx="846137" cy="3746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1366" tIns="50683" rIns="101366" bIns="50683"/>
            <a:lstStyle/>
            <a:p>
              <a:pPr algn="l"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zac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flipH="1">
              <a:off x="1186436" y="5633893"/>
              <a:ext cx="1" cy="29207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2504643" y="5464573"/>
            <a:ext cx="1987847" cy="428005"/>
            <a:chOff x="2504643" y="5446568"/>
            <a:chExt cx="1994009" cy="552231"/>
          </a:xfrm>
        </p:grpSpPr>
        <p:cxnSp>
          <p:nvCxnSpPr>
            <p:cNvPr id="12" name="Straight Connector 11"/>
            <p:cNvCxnSpPr>
              <a:stCxn id="57" idx="3"/>
            </p:cNvCxnSpPr>
            <p:nvPr/>
          </p:nvCxnSpPr>
          <p:spPr bwMode="auto">
            <a:xfrm>
              <a:off x="2504643" y="5446568"/>
              <a:ext cx="1994009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4498652" y="5446568"/>
              <a:ext cx="0" cy="55223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Skupina 22"/>
          <p:cNvGrpSpPr/>
          <p:nvPr/>
        </p:nvGrpSpPr>
        <p:grpSpPr>
          <a:xfrm>
            <a:off x="4389437" y="5466961"/>
            <a:ext cx="2062933" cy="425617"/>
            <a:chOff x="6766505" y="3490119"/>
            <a:chExt cx="2062933" cy="425617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7837" y="3491994"/>
              <a:ext cx="199455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8822391" y="3490119"/>
              <a:ext cx="7047" cy="42561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bdĺžnik 20"/>
            <p:cNvSpPr/>
            <p:nvPr/>
          </p:nvSpPr>
          <p:spPr bwMode="auto">
            <a:xfrm>
              <a:off x="6766505" y="3509559"/>
              <a:ext cx="304800" cy="3997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2481436" y="5204624"/>
            <a:ext cx="4194009" cy="692091"/>
            <a:chOff x="2491861" y="5214979"/>
            <a:chExt cx="4183576" cy="692091"/>
          </a:xfrm>
        </p:grpSpPr>
        <p:sp>
          <p:nvSpPr>
            <p:cNvPr id="3" name="Obdĺžnik 2"/>
            <p:cNvSpPr/>
            <p:nvPr/>
          </p:nvSpPr>
          <p:spPr bwMode="auto">
            <a:xfrm>
              <a:off x="6393208" y="5504019"/>
              <a:ext cx="282229" cy="4030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Obdĺžnik 1"/>
            <p:cNvSpPr/>
            <p:nvPr/>
          </p:nvSpPr>
          <p:spPr bwMode="auto">
            <a:xfrm>
              <a:off x="2515011" y="5284251"/>
              <a:ext cx="4137274" cy="3108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6" name="Group 44"/>
            <p:cNvGrpSpPr/>
            <p:nvPr/>
          </p:nvGrpSpPr>
          <p:grpSpPr>
            <a:xfrm rot="16200000">
              <a:off x="2562329" y="5144511"/>
              <a:ext cx="461240" cy="602176"/>
              <a:chOff x="6019703" y="6864692"/>
              <a:chExt cx="507364" cy="662394"/>
            </a:xfrm>
          </p:grpSpPr>
          <p:sp>
            <p:nvSpPr>
              <p:cNvPr id="47" name="Line 94"/>
              <p:cNvSpPr>
                <a:spLocks noChangeShapeType="1"/>
              </p:cNvSpPr>
              <p:nvPr/>
            </p:nvSpPr>
            <p:spPr bwMode="auto">
              <a:xfrm>
                <a:off x="6265133" y="6864692"/>
                <a:ext cx="8253" cy="6623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48" name="Line 95"/>
              <p:cNvSpPr>
                <a:spLocks noChangeShapeType="1"/>
              </p:cNvSpPr>
              <p:nvPr/>
            </p:nvSpPr>
            <p:spPr bwMode="auto">
              <a:xfrm>
                <a:off x="6019703" y="7225918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49" name="Line 96"/>
              <p:cNvSpPr>
                <a:spLocks noChangeShapeType="1"/>
              </p:cNvSpPr>
              <p:nvPr/>
            </p:nvSpPr>
            <p:spPr bwMode="auto">
              <a:xfrm>
                <a:off x="6019704" y="7338380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</p:grpSp>
      </p:grpSp>
      <p:sp>
        <p:nvSpPr>
          <p:cNvPr id="51" name="Rounded Rectangle 1"/>
          <p:cNvSpPr>
            <a:spLocks noChangeArrowheads="1"/>
          </p:cNvSpPr>
          <p:nvPr/>
        </p:nvSpPr>
        <p:spPr bwMode="auto">
          <a:xfrm>
            <a:off x="6614648" y="4455764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400" dirty="0" smtClean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sk-SK" altLang="sk-SK" sz="2400" dirty="0">
                <a:solidFill>
                  <a:srgbClr val="000000"/>
                </a:solidFill>
              </a:rPr>
              <a:t>3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2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Sp</a:t>
            </a:r>
            <a:r>
              <a:rPr lang="sk-SK" altLang="sk-SK" smtClean="0"/>
              <a:t>ájaný zoznam – zmena zoznamu vo funkcii</a:t>
            </a:r>
            <a:endParaRPr lang="en-US" altLang="sk-SK" smtClean="0"/>
          </a:p>
        </p:txBody>
      </p:sp>
      <p:sp>
        <p:nvSpPr>
          <p:cNvPr id="95235" name="Rectangle 3"/>
          <p:cNvSpPr txBox="1">
            <a:spLocks noChangeArrowheads="1"/>
          </p:cNvSpPr>
          <p:nvPr/>
        </p:nvSpPr>
        <p:spPr bwMode="auto">
          <a:xfrm>
            <a:off x="196850" y="1484313"/>
            <a:ext cx="91948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66" tIns="50683" rIns="101366" bIns="50683"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400" dirty="0">
                <a:solidFill>
                  <a:srgbClr val="000000"/>
                </a:solidFill>
              </a:rPr>
              <a:t>Ak </a:t>
            </a:r>
            <a:r>
              <a:rPr lang="sk-SK" altLang="sk-SK" sz="2400" dirty="0">
                <a:solidFill>
                  <a:srgbClr val="FF0000"/>
                </a:solidFill>
              </a:rPr>
              <a:t>vo funkcii </a:t>
            </a:r>
            <a:r>
              <a:rPr lang="en-US" altLang="sk-SK" sz="2400" dirty="0">
                <a:solidFill>
                  <a:srgbClr val="000000"/>
                </a:solidFill>
              </a:rPr>
              <a:t>men</a:t>
            </a:r>
            <a:r>
              <a:rPr lang="sk-SK" altLang="sk-SK" sz="2400" dirty="0" err="1">
                <a:solidFill>
                  <a:srgbClr val="000000"/>
                </a:solidFill>
              </a:rPr>
              <a:t>íme</a:t>
            </a:r>
            <a:r>
              <a:rPr lang="sk-SK" altLang="sk-SK" sz="2400" dirty="0">
                <a:solidFill>
                  <a:srgbClr val="000000"/>
                </a:solidFill>
              </a:rPr>
              <a:t> zoznam (vkladáme, mažeme, </a:t>
            </a:r>
            <a:r>
              <a:rPr lang="sk-SK" altLang="sk-SK" sz="2400" dirty="0" err="1">
                <a:solidFill>
                  <a:srgbClr val="000000"/>
                </a:solidFill>
              </a:rPr>
              <a:t>preusporadúvame</a:t>
            </a:r>
            <a:r>
              <a:rPr lang="sk-SK" altLang="sk-SK" sz="2400" dirty="0">
                <a:solidFill>
                  <a:srgbClr val="000000"/>
                </a:solidFill>
              </a:rPr>
              <a:t>), môže sa stať, že:</a:t>
            </a:r>
          </a:p>
          <a:p>
            <a:pPr lvl="1"/>
            <a:r>
              <a:rPr lang="sk-SK" altLang="sk-SK" sz="2000" dirty="0">
                <a:solidFill>
                  <a:srgbClr val="000000"/>
                </a:solidFill>
              </a:rPr>
              <a:t>Pridávame na začiatok zoznamu</a:t>
            </a:r>
          </a:p>
          <a:p>
            <a:pPr lvl="1"/>
            <a:r>
              <a:rPr lang="sk-SK" altLang="sk-SK" sz="2000" dirty="0">
                <a:solidFill>
                  <a:srgbClr val="000000"/>
                </a:solidFill>
              </a:rPr>
              <a:t>Zmazávame zo začiatku zoznamu </a:t>
            </a:r>
          </a:p>
          <a:p>
            <a:pPr lvl="1"/>
            <a:r>
              <a:rPr lang="sk-SK" altLang="sk-SK" sz="2000" dirty="0">
                <a:solidFill>
                  <a:srgbClr val="000000"/>
                </a:solidFill>
              </a:rPr>
              <a:t>Zmazávame celý zoznam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154613" y="2281238"/>
            <a:ext cx="4608512" cy="1195387"/>
            <a:chOff x="4644008" y="2060848"/>
            <a:chExt cx="4150186" cy="1080120"/>
          </a:xfrm>
        </p:grpSpPr>
        <p:sp>
          <p:nvSpPr>
            <p:cNvPr id="95250" name="Right Brace 1"/>
            <p:cNvSpPr>
              <a:spLocks/>
            </p:cNvSpPr>
            <p:nvPr/>
          </p:nvSpPr>
          <p:spPr bwMode="auto">
            <a:xfrm>
              <a:off x="4644008" y="2060848"/>
              <a:ext cx="288032" cy="10801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000">
                <a:solidFill>
                  <a:srgbClr val="000000"/>
                </a:solidFill>
              </a:endParaRPr>
            </a:p>
          </p:txBody>
        </p:sp>
        <p:sp>
          <p:nvSpPr>
            <p:cNvPr id="95251" name="TextBox 2"/>
            <p:cNvSpPr txBox="1">
              <a:spLocks noChangeArrowheads="1"/>
            </p:cNvSpPr>
            <p:nvPr/>
          </p:nvSpPr>
          <p:spPr bwMode="auto">
            <a:xfrm>
              <a:off x="4946666" y="2322263"/>
              <a:ext cx="38475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700">
                  <a:solidFill>
                    <a:srgbClr val="FF0000"/>
                  </a:solidFill>
                </a:rPr>
                <a:t>meníme začiatok zoznamu</a:t>
              </a:r>
              <a:endParaRPr lang="en-US" altLang="sk-SK" sz="270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38200" y="3598863"/>
            <a:ext cx="8474075" cy="474662"/>
            <a:chOff x="755576" y="3250480"/>
            <a:chExt cx="7632848" cy="430887"/>
          </a:xfrm>
        </p:grpSpPr>
        <p:cxnSp>
          <p:nvCxnSpPr>
            <p:cNvPr id="95248" name="Straight Arrow Connector 6"/>
            <p:cNvCxnSpPr>
              <a:cxnSpLocks noChangeShapeType="1"/>
            </p:cNvCxnSpPr>
            <p:nvPr/>
          </p:nvCxnSpPr>
          <p:spPr bwMode="auto">
            <a:xfrm>
              <a:off x="755576" y="3501008"/>
              <a:ext cx="216024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249" name="Rectangle 10"/>
            <p:cNvSpPr>
              <a:spLocks noChangeArrowheads="1"/>
            </p:cNvSpPr>
            <p:nvPr/>
          </p:nvSpPr>
          <p:spPr bwMode="auto">
            <a:xfrm>
              <a:off x="971600" y="3250480"/>
              <a:ext cx="741682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</a:rPr>
                <a:t>preto je potrebné </a:t>
              </a:r>
              <a:r>
                <a:rPr lang="sk-SK" altLang="sk-SK" sz="2400" dirty="0">
                  <a:solidFill>
                    <a:srgbClr val="FF0000"/>
                  </a:solidFill>
                </a:rPr>
                <a:t>vrátiť ukazovateľ na začiatok zoznamu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95275" y="4365858"/>
            <a:ext cx="9467850" cy="1649681"/>
            <a:chOff x="266101" y="4024808"/>
            <a:chExt cx="8528093" cy="1490007"/>
          </a:xfrm>
        </p:grpSpPr>
        <p:grpSp>
          <p:nvGrpSpPr>
            <p:cNvPr id="95244" name="Group 12"/>
            <p:cNvGrpSpPr>
              <a:grpSpLocks/>
            </p:cNvGrpSpPr>
            <p:nvPr/>
          </p:nvGrpSpPr>
          <p:grpSpPr bwMode="auto">
            <a:xfrm>
              <a:off x="266101" y="4024808"/>
              <a:ext cx="5469375" cy="1490007"/>
              <a:chOff x="266101" y="4024808"/>
              <a:chExt cx="5469375" cy="1490007"/>
            </a:xfrm>
          </p:grpSpPr>
          <p:sp>
            <p:nvSpPr>
              <p:cNvPr id="95246" name="Rectangle 3"/>
              <p:cNvSpPr>
                <a:spLocks noChangeArrowheads="1"/>
              </p:cNvSpPr>
              <p:nvPr/>
            </p:nvSpPr>
            <p:spPr bwMode="auto">
              <a:xfrm>
                <a:off x="266102" y="4024808"/>
                <a:ext cx="5469374" cy="149000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sk-SK" altLang="sk-SK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247" name="Text Box 4"/>
              <p:cNvSpPr txBox="1">
                <a:spLocks noChangeArrowheads="1"/>
              </p:cNvSpPr>
              <p:nvPr/>
            </p:nvSpPr>
            <p:spPr bwMode="auto">
              <a:xfrm>
                <a:off x="266101" y="4024808"/>
                <a:ext cx="4788237" cy="1490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None/>
                </a:pPr>
                <a:r>
                  <a:rPr lang="pl-PL" sz="22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ZOZNAM *</a:t>
                </a:r>
                <a:r>
                  <a:rPr lang="pl-PL" sz="2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zmena(ZOZNAM *zac, ...) {</a:t>
                </a:r>
              </a:p>
              <a:p>
                <a:pPr>
                  <a:buNone/>
                </a:pPr>
                <a:r>
                  <a:rPr lang="pl-PL" sz="2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...</a:t>
                </a:r>
              </a:p>
              <a:p>
                <a:pPr>
                  <a:buNone/>
                </a:pPr>
                <a:r>
                  <a:rPr lang="pl-PL" sz="2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</a:t>
                </a:r>
                <a:r>
                  <a:rPr lang="pl-PL" sz="2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pl-PL" sz="2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zac;</a:t>
                </a:r>
              </a:p>
              <a:p>
                <a:pPr>
                  <a:buNone/>
                </a:pPr>
                <a:r>
                  <a:rPr lang="pl-PL" sz="2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p:grpSp>
        <p:sp>
          <p:nvSpPr>
            <p:cNvPr id="95245" name="Rounded Rectangular Callout 39"/>
            <p:cNvSpPr>
              <a:spLocks noChangeArrowheads="1"/>
            </p:cNvSpPr>
            <p:nvPr/>
          </p:nvSpPr>
          <p:spPr bwMode="auto">
            <a:xfrm>
              <a:off x="6012160" y="4038894"/>
              <a:ext cx="2782034" cy="360004"/>
            </a:xfrm>
            <a:prstGeom prst="wedgeRoundRectCallout">
              <a:avLst>
                <a:gd name="adj1" fmla="val -60468"/>
                <a:gd name="adj2" fmla="val 180653"/>
                <a:gd name="adj3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>
                  <a:solidFill>
                    <a:srgbClr val="000000"/>
                  </a:solidFill>
                </a:rPr>
                <a:t>Návratovou hodnotou</a:t>
              </a:r>
              <a:endParaRPr lang="en-US" altLang="sk-SK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07975" y="6133481"/>
            <a:ext cx="9455150" cy="1243418"/>
            <a:chOff x="277398" y="5509680"/>
            <a:chExt cx="8516796" cy="1123621"/>
          </a:xfrm>
        </p:grpSpPr>
        <p:grpSp>
          <p:nvGrpSpPr>
            <p:cNvPr id="95240" name="Group 13"/>
            <p:cNvGrpSpPr>
              <a:grpSpLocks/>
            </p:cNvGrpSpPr>
            <p:nvPr/>
          </p:nvGrpSpPr>
          <p:grpSpPr bwMode="auto">
            <a:xfrm>
              <a:off x="277398" y="5509680"/>
              <a:ext cx="5458027" cy="1123621"/>
              <a:chOff x="277398" y="5509680"/>
              <a:chExt cx="5458027" cy="1123621"/>
            </a:xfrm>
          </p:grpSpPr>
          <p:sp>
            <p:nvSpPr>
              <p:cNvPr id="95242" name="Rectangle 3"/>
              <p:cNvSpPr>
                <a:spLocks noChangeArrowheads="1"/>
              </p:cNvSpPr>
              <p:nvPr/>
            </p:nvSpPr>
            <p:spPr bwMode="auto">
              <a:xfrm>
                <a:off x="277399" y="5509680"/>
                <a:ext cx="5458026" cy="112362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sk-SK" altLang="sk-SK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243" name="Text Box 4"/>
              <p:cNvSpPr txBox="1">
                <a:spLocks noChangeArrowheads="1"/>
              </p:cNvSpPr>
              <p:nvPr/>
            </p:nvSpPr>
            <p:spPr bwMode="auto">
              <a:xfrm>
                <a:off x="277398" y="5509681"/>
                <a:ext cx="4508197" cy="11236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None/>
                </a:pPr>
                <a:r>
                  <a:rPr lang="sk-SK" sz="2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sk-SK" sz="2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zmena(</a:t>
                </a:r>
                <a:r>
                  <a:rPr lang="sk-SK" sz="22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ZOZNAM **</a:t>
                </a:r>
                <a:r>
                  <a:rPr lang="sk-SK" sz="2200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zac</a:t>
                </a:r>
                <a:r>
                  <a:rPr lang="sk-SK" sz="2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...) {</a:t>
                </a:r>
              </a:p>
              <a:p>
                <a:pPr>
                  <a:buNone/>
                </a:pPr>
                <a:r>
                  <a:rPr lang="sk-SK" sz="2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...</a:t>
                </a:r>
              </a:p>
              <a:p>
                <a:pPr>
                  <a:buNone/>
                </a:pPr>
                <a:r>
                  <a:rPr lang="sk-SK" sz="2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p:grpSp>
        <p:sp>
          <p:nvSpPr>
            <p:cNvPr id="95241" name="Rounded Rectangular Callout 39"/>
            <p:cNvSpPr>
              <a:spLocks noChangeArrowheads="1"/>
            </p:cNvSpPr>
            <p:nvPr/>
          </p:nvSpPr>
          <p:spPr bwMode="auto">
            <a:xfrm>
              <a:off x="6012160" y="5517268"/>
              <a:ext cx="2782034" cy="936068"/>
            </a:xfrm>
            <a:prstGeom prst="wedgeRoundRectCallout">
              <a:avLst>
                <a:gd name="adj1" fmla="val -60157"/>
                <a:gd name="adj2" fmla="val 45185"/>
                <a:gd name="adj3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>
                  <a:solidFill>
                    <a:srgbClr val="000000"/>
                  </a:solidFill>
                </a:rPr>
                <a:t>Pomocou argumentov a použitím ukazovateľa na ukazovateľ</a:t>
              </a:r>
              <a:endParaRPr lang="en-US" altLang="sk-SK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4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Spájaný zoznam – </a:t>
            </a:r>
            <a:r>
              <a:rPr lang="en-US" altLang="sk-SK" dirty="0" err="1" smtClean="0"/>
              <a:t>pridanie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prvku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na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koniec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zoznamu</a:t>
            </a:r>
            <a:endParaRPr lang="en-US" altLang="sk-SK" dirty="0" smtClean="0"/>
          </a:p>
        </p:txBody>
      </p:sp>
      <p:sp>
        <p:nvSpPr>
          <p:cNvPr id="36871" name="Rectangle 43"/>
          <p:cNvSpPr>
            <a:spLocks noChangeArrowheads="1"/>
          </p:cNvSpPr>
          <p:nvPr/>
        </p:nvSpPr>
        <p:spPr bwMode="auto">
          <a:xfrm>
            <a:off x="376473" y="1383950"/>
            <a:ext cx="8003940" cy="310980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350837" y="1395704"/>
            <a:ext cx="8407082" cy="31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CLOVEK *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pridajNaKoniec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(CLOVEK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CLOVEK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CLOVEK *akt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== NULL) {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!= NULL) 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akt = 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63368" y="5258210"/>
            <a:ext cx="846137" cy="961200"/>
            <a:chOff x="763368" y="5258210"/>
            <a:chExt cx="846137" cy="961200"/>
          </a:xfrm>
        </p:grpSpPr>
        <p:grpSp>
          <p:nvGrpSpPr>
            <p:cNvPr id="2" name="Group 1"/>
            <p:cNvGrpSpPr/>
            <p:nvPr/>
          </p:nvGrpSpPr>
          <p:grpSpPr>
            <a:xfrm>
              <a:off x="932754" y="5623719"/>
              <a:ext cx="507363" cy="595691"/>
              <a:chOff x="6019703" y="6893807"/>
              <a:chExt cx="507363" cy="595691"/>
            </a:xfrm>
          </p:grpSpPr>
          <p:sp>
            <p:nvSpPr>
              <p:cNvPr id="36892" name="Line 94"/>
              <p:cNvSpPr>
                <a:spLocks noChangeShapeType="1"/>
              </p:cNvSpPr>
              <p:nvPr/>
            </p:nvSpPr>
            <p:spPr bwMode="auto">
              <a:xfrm flipH="1">
                <a:off x="6273385" y="6893807"/>
                <a:ext cx="0" cy="5956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6893" name="Line 95"/>
              <p:cNvSpPr>
                <a:spLocks noChangeShapeType="1"/>
              </p:cNvSpPr>
              <p:nvPr/>
            </p:nvSpPr>
            <p:spPr bwMode="auto">
              <a:xfrm>
                <a:off x="6019703" y="7225918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6894" name="Line 96"/>
              <p:cNvSpPr>
                <a:spLocks noChangeShapeType="1"/>
              </p:cNvSpPr>
              <p:nvPr/>
            </p:nvSpPr>
            <p:spPr bwMode="auto">
              <a:xfrm>
                <a:off x="6019703" y="7338379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</p:grpSp>
        <p:sp>
          <p:nvSpPr>
            <p:cNvPr id="65" name="Rectangle 64"/>
            <p:cNvSpPr/>
            <p:nvPr/>
          </p:nvSpPr>
          <p:spPr bwMode="auto">
            <a:xfrm>
              <a:off x="763368" y="5258210"/>
              <a:ext cx="846137" cy="3746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1366" tIns="50683" rIns="101366" bIns="50683"/>
            <a:lstStyle/>
            <a:p>
              <a:pPr algn="l"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zac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46237" y="5259243"/>
            <a:ext cx="846137" cy="965670"/>
            <a:chOff x="1658506" y="5259243"/>
            <a:chExt cx="846137" cy="965670"/>
          </a:xfrm>
        </p:grpSpPr>
        <p:sp>
          <p:nvSpPr>
            <p:cNvPr id="57" name="Rectangle 56"/>
            <p:cNvSpPr/>
            <p:nvPr/>
          </p:nvSpPr>
          <p:spPr bwMode="auto">
            <a:xfrm>
              <a:off x="1658506" y="5259243"/>
              <a:ext cx="846137" cy="3746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1366" tIns="50683" rIns="101366" bIns="50683"/>
            <a:lstStyle/>
            <a:p>
              <a:pPr algn="l">
                <a:defRPr/>
              </a:pPr>
              <a:r>
                <a:rPr lang="sk-SK" dirty="0">
                  <a:solidFill>
                    <a:srgbClr val="000000"/>
                  </a:solidFill>
                </a:rPr>
                <a:t>akt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827892" y="5629222"/>
              <a:ext cx="507363" cy="595691"/>
              <a:chOff x="6019703" y="6893807"/>
              <a:chExt cx="507363" cy="595691"/>
            </a:xfrm>
          </p:grpSpPr>
          <p:sp>
            <p:nvSpPr>
              <p:cNvPr id="46" name="Line 94"/>
              <p:cNvSpPr>
                <a:spLocks noChangeShapeType="1"/>
              </p:cNvSpPr>
              <p:nvPr/>
            </p:nvSpPr>
            <p:spPr bwMode="auto">
              <a:xfrm flipH="1">
                <a:off x="6273385" y="6893807"/>
                <a:ext cx="0" cy="5956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47" name="Line 95"/>
              <p:cNvSpPr>
                <a:spLocks noChangeShapeType="1"/>
              </p:cNvSpPr>
              <p:nvPr/>
            </p:nvSpPr>
            <p:spPr bwMode="auto">
              <a:xfrm>
                <a:off x="6019703" y="7225918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48" name="Line 96"/>
              <p:cNvSpPr>
                <a:spLocks noChangeShapeType="1"/>
              </p:cNvSpPr>
              <p:nvPr/>
            </p:nvSpPr>
            <p:spPr bwMode="auto">
              <a:xfrm>
                <a:off x="6019703" y="7338379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881636" y="5623719"/>
            <a:ext cx="7091112" cy="1209025"/>
            <a:chOff x="881636" y="5633893"/>
            <a:chExt cx="4630704" cy="1209025"/>
          </a:xfrm>
        </p:grpSpPr>
        <p:sp>
          <p:nvSpPr>
            <p:cNvPr id="4" name="Rectangle 3"/>
            <p:cNvSpPr/>
            <p:nvPr/>
          </p:nvSpPr>
          <p:spPr bwMode="auto">
            <a:xfrm>
              <a:off x="881636" y="5651289"/>
              <a:ext cx="609600" cy="11916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1186435" y="5633893"/>
              <a:ext cx="0" cy="104377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186436" y="6677671"/>
              <a:ext cx="4325904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96850" y="4556919"/>
            <a:ext cx="97520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66" tIns="50683" rIns="101366" bIns="50683"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sk-SK" sz="2400" dirty="0" err="1" smtClean="0">
                <a:solidFill>
                  <a:srgbClr val="000000"/>
                </a:solidFill>
              </a:rPr>
              <a:t>Ak</a:t>
            </a:r>
            <a:r>
              <a:rPr lang="en-US" altLang="sk-SK" sz="2400" dirty="0" smtClean="0">
                <a:solidFill>
                  <a:srgbClr val="000000"/>
                </a:solidFill>
              </a:rPr>
              <a:t> je </a:t>
            </a:r>
            <a:r>
              <a:rPr lang="en-US" altLang="sk-SK" sz="2400" dirty="0" err="1" smtClean="0">
                <a:solidFill>
                  <a:srgbClr val="000000"/>
                </a:solidFill>
              </a:rPr>
              <a:t>zoznam</a:t>
            </a:r>
            <a:r>
              <a:rPr lang="en-US" altLang="sk-SK" sz="2400" dirty="0" smtClean="0">
                <a:solidFill>
                  <a:srgbClr val="000000"/>
                </a:solidFill>
              </a:rPr>
              <a:t> </a:t>
            </a:r>
            <a:r>
              <a:rPr lang="en-US" altLang="sk-SK" sz="2400" dirty="0" err="1" smtClean="0">
                <a:solidFill>
                  <a:srgbClr val="000000"/>
                </a:solidFill>
              </a:rPr>
              <a:t>pr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ázdny</a:t>
            </a:r>
            <a:r>
              <a:rPr lang="sk-SK" altLang="sk-SK" sz="2400" dirty="0" smtClean="0">
                <a:solidFill>
                  <a:srgbClr val="000000"/>
                </a:solidFill>
              </a:rPr>
              <a:t> (</a:t>
            </a:r>
            <a:r>
              <a:rPr lang="sk-SK" altLang="sk-SK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zac</a:t>
            </a:r>
            <a:r>
              <a:rPr lang="sk-SK" altLang="sk-SK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== NULL</a:t>
            </a:r>
            <a:r>
              <a:rPr lang="sk-SK" altLang="sk-SK" sz="2400" dirty="0" smtClean="0">
                <a:solidFill>
                  <a:srgbClr val="000000"/>
                </a:solidFill>
              </a:rPr>
              <a:t>)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972748" y="5276640"/>
            <a:ext cx="1522089" cy="2175879"/>
            <a:chOff x="7972748" y="5276640"/>
            <a:chExt cx="1522089" cy="2175879"/>
          </a:xfrm>
        </p:grpSpPr>
        <p:cxnSp>
          <p:nvCxnSpPr>
            <p:cNvPr id="49" name="Straight Arrow Connector 48"/>
            <p:cNvCxnSpPr/>
            <p:nvPr/>
          </p:nvCxnSpPr>
          <p:spPr bwMode="auto">
            <a:xfrm>
              <a:off x="8847553" y="5651290"/>
              <a:ext cx="0" cy="27027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Rectangle 49"/>
            <p:cNvSpPr/>
            <p:nvPr/>
          </p:nvSpPr>
          <p:spPr bwMode="auto">
            <a:xfrm>
              <a:off x="8420100" y="5276640"/>
              <a:ext cx="846137" cy="3746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1366" tIns="50683" rIns="101366" bIns="50683"/>
            <a:lstStyle/>
            <a:p>
              <a:pPr algn="l"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vloz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91"/>
            <p:cNvSpPr>
              <a:spLocks noChangeArrowheads="1"/>
            </p:cNvSpPr>
            <p:nvPr/>
          </p:nvSpPr>
          <p:spPr bwMode="auto">
            <a:xfrm>
              <a:off x="7972748" y="5928519"/>
              <a:ext cx="1522089" cy="1089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61" name="Line 92"/>
            <p:cNvSpPr>
              <a:spLocks noChangeShapeType="1"/>
            </p:cNvSpPr>
            <p:nvPr/>
          </p:nvSpPr>
          <p:spPr bwMode="auto">
            <a:xfrm>
              <a:off x="7972748" y="6694659"/>
              <a:ext cx="1522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2" name="Text Box 93"/>
            <p:cNvSpPr txBox="1">
              <a:spLocks noChangeArrowheads="1"/>
            </p:cNvSpPr>
            <p:nvPr/>
          </p:nvSpPr>
          <p:spPr bwMode="auto">
            <a:xfrm>
              <a:off x="7972748" y="5949605"/>
              <a:ext cx="1014726" cy="70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 dirty="0" err="1" smtClean="0"/>
                <a:t>Ferko</a:t>
              </a:r>
              <a:endParaRPr lang="en-US" altLang="sk-SK" dirty="0"/>
            </a:p>
            <a:p>
              <a:pPr algn="l" eaLnBrk="1" hangingPunct="1"/>
              <a:r>
                <a:rPr lang="sk-SK" altLang="sk-SK" dirty="0" smtClean="0"/>
                <a:t>1</a:t>
              </a:r>
              <a:endParaRPr lang="en-US" altLang="sk-SK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504237" y="6856828"/>
              <a:ext cx="507363" cy="595691"/>
              <a:chOff x="6019703" y="6893807"/>
              <a:chExt cx="507363" cy="595691"/>
            </a:xfrm>
          </p:grpSpPr>
          <p:sp>
            <p:nvSpPr>
              <p:cNvPr id="69" name="Line 94"/>
              <p:cNvSpPr>
                <a:spLocks noChangeShapeType="1"/>
              </p:cNvSpPr>
              <p:nvPr/>
            </p:nvSpPr>
            <p:spPr bwMode="auto">
              <a:xfrm flipH="1">
                <a:off x="6273385" y="6893807"/>
                <a:ext cx="0" cy="5956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70" name="Line 95"/>
              <p:cNvSpPr>
                <a:spLocks noChangeShapeType="1"/>
              </p:cNvSpPr>
              <p:nvPr/>
            </p:nvSpPr>
            <p:spPr bwMode="auto">
              <a:xfrm>
                <a:off x="6019703" y="7225918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71" name="Line 96"/>
              <p:cNvSpPr>
                <a:spLocks noChangeShapeType="1"/>
              </p:cNvSpPr>
              <p:nvPr/>
            </p:nvSpPr>
            <p:spPr bwMode="auto">
              <a:xfrm>
                <a:off x="6019703" y="7338379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</p:grpSp>
      </p:grpSp>
      <p:sp>
        <p:nvSpPr>
          <p:cNvPr id="23" name="Rectangle 22"/>
          <p:cNvSpPr/>
          <p:nvPr/>
        </p:nvSpPr>
        <p:spPr bwMode="auto">
          <a:xfrm>
            <a:off x="803510" y="2411444"/>
            <a:ext cx="7043091" cy="440852"/>
          </a:xfrm>
          <a:prstGeom prst="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1"/>
          <p:cNvSpPr>
            <a:spLocks noChangeArrowheads="1"/>
          </p:cNvSpPr>
          <p:nvPr/>
        </p:nvSpPr>
        <p:spPr bwMode="auto">
          <a:xfrm>
            <a:off x="4846637" y="37949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400" dirty="0" smtClean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sk-SK" altLang="sk-SK" sz="2400" dirty="0">
                <a:solidFill>
                  <a:srgbClr val="000000"/>
                </a:solidFill>
              </a:rPr>
              <a:t>3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63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Spájaný zoznam – </a:t>
            </a:r>
            <a:r>
              <a:rPr lang="en-US" altLang="sk-SK" dirty="0" err="1" smtClean="0"/>
              <a:t>pridanie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prvku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na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koniec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zoznamu</a:t>
            </a:r>
            <a:endParaRPr lang="en-US" altLang="sk-SK" dirty="0" smtClean="0"/>
          </a:p>
        </p:txBody>
      </p:sp>
      <p:sp>
        <p:nvSpPr>
          <p:cNvPr id="57" name="Rectangle 56"/>
          <p:cNvSpPr/>
          <p:nvPr/>
        </p:nvSpPr>
        <p:spPr bwMode="auto">
          <a:xfrm>
            <a:off x="1658506" y="5259243"/>
            <a:ext cx="846137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>
                <a:solidFill>
                  <a:srgbClr val="000000"/>
                </a:solidFill>
              </a:rPr>
              <a:t>akt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57" idx="2"/>
          </p:cNvCxnSpPr>
          <p:nvPr/>
        </p:nvCxnSpPr>
        <p:spPr bwMode="auto">
          <a:xfrm flipH="1">
            <a:off x="2081574" y="5633893"/>
            <a:ext cx="1" cy="29207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763368" y="5255918"/>
            <a:ext cx="6271061" cy="2252253"/>
            <a:chOff x="763368" y="5258210"/>
            <a:chExt cx="6271061" cy="2252253"/>
          </a:xfrm>
        </p:grpSpPr>
        <p:sp>
          <p:nvSpPr>
            <p:cNvPr id="36911" name="Rectangle 15"/>
            <p:cNvSpPr>
              <a:spLocks noChangeArrowheads="1"/>
            </p:cNvSpPr>
            <p:nvPr/>
          </p:nvSpPr>
          <p:spPr bwMode="auto">
            <a:xfrm>
              <a:off x="915988" y="5923929"/>
              <a:ext cx="1522412" cy="10898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912" name="Line 16"/>
            <p:cNvSpPr>
              <a:spLocks noChangeShapeType="1"/>
            </p:cNvSpPr>
            <p:nvPr/>
          </p:nvSpPr>
          <p:spPr bwMode="auto">
            <a:xfrm>
              <a:off x="915988" y="6690374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3" name="Text Box 17"/>
            <p:cNvSpPr txBox="1">
              <a:spLocks noChangeArrowheads="1"/>
            </p:cNvSpPr>
            <p:nvPr/>
          </p:nvSpPr>
          <p:spPr bwMode="auto">
            <a:xfrm>
              <a:off x="915988" y="5945024"/>
              <a:ext cx="1014941" cy="708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 dirty="0" err="1"/>
                <a:t>Janko</a:t>
              </a:r>
              <a:endParaRPr lang="en-US" altLang="sk-SK" dirty="0"/>
            </a:p>
            <a:p>
              <a:pPr algn="l" eaLnBrk="1" hangingPunct="1"/>
              <a:r>
                <a:rPr lang="sk-SK" altLang="sk-SK" dirty="0" smtClean="0"/>
                <a:t>3</a:t>
              </a:r>
              <a:endParaRPr lang="en-US" altLang="sk-SK" dirty="0"/>
            </a:p>
          </p:txBody>
        </p:sp>
        <p:sp>
          <p:nvSpPr>
            <p:cNvPr id="36914" name="Line 19"/>
            <p:cNvSpPr>
              <a:spLocks noChangeShapeType="1"/>
            </p:cNvSpPr>
            <p:nvPr/>
          </p:nvSpPr>
          <p:spPr bwMode="auto">
            <a:xfrm flipH="1">
              <a:off x="1677194" y="6906596"/>
              <a:ext cx="0" cy="595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8" name="Line 34"/>
            <p:cNvSpPr>
              <a:spLocks noChangeShapeType="1"/>
            </p:cNvSpPr>
            <p:nvPr/>
          </p:nvSpPr>
          <p:spPr bwMode="auto">
            <a:xfrm flipH="1">
              <a:off x="1677194" y="6815185"/>
              <a:ext cx="1762" cy="54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4" name="Line 30"/>
            <p:cNvSpPr>
              <a:spLocks noChangeShapeType="1"/>
            </p:cNvSpPr>
            <p:nvPr/>
          </p:nvSpPr>
          <p:spPr bwMode="auto">
            <a:xfrm>
              <a:off x="1678093" y="7359425"/>
              <a:ext cx="0" cy="1510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7" name="Line 35"/>
            <p:cNvSpPr>
              <a:spLocks noChangeShapeType="1"/>
            </p:cNvSpPr>
            <p:nvPr/>
          </p:nvSpPr>
          <p:spPr bwMode="auto">
            <a:xfrm>
              <a:off x="1678093" y="7352400"/>
              <a:ext cx="1014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8" name="Line 36"/>
            <p:cNvSpPr>
              <a:spLocks noChangeShapeType="1"/>
            </p:cNvSpPr>
            <p:nvPr/>
          </p:nvSpPr>
          <p:spPr bwMode="auto">
            <a:xfrm flipH="1" flipV="1">
              <a:off x="2692823" y="5643563"/>
              <a:ext cx="0" cy="1715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9" name="Line 37"/>
            <p:cNvSpPr>
              <a:spLocks noChangeShapeType="1"/>
            </p:cNvSpPr>
            <p:nvPr/>
          </p:nvSpPr>
          <p:spPr bwMode="auto">
            <a:xfrm>
              <a:off x="2692823" y="5645319"/>
              <a:ext cx="1183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0" name="Line 38"/>
            <p:cNvSpPr>
              <a:spLocks noChangeShapeType="1"/>
            </p:cNvSpPr>
            <p:nvPr/>
          </p:nvSpPr>
          <p:spPr bwMode="auto">
            <a:xfrm flipH="1">
              <a:off x="3874913" y="5645319"/>
              <a:ext cx="1762" cy="265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6" name="Rectangle 82"/>
            <p:cNvSpPr>
              <a:spLocks noChangeArrowheads="1"/>
            </p:cNvSpPr>
            <p:nvPr/>
          </p:nvSpPr>
          <p:spPr bwMode="auto">
            <a:xfrm>
              <a:off x="3233738" y="5904894"/>
              <a:ext cx="1522412" cy="1088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897" name="Line 83"/>
            <p:cNvSpPr>
              <a:spLocks noChangeShapeType="1"/>
            </p:cNvSpPr>
            <p:nvPr/>
          </p:nvSpPr>
          <p:spPr bwMode="auto">
            <a:xfrm>
              <a:off x="3233738" y="6670561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8" name="Text Box 84"/>
            <p:cNvSpPr txBox="1">
              <a:spLocks noChangeArrowheads="1"/>
            </p:cNvSpPr>
            <p:nvPr/>
          </p:nvSpPr>
          <p:spPr bwMode="auto">
            <a:xfrm>
              <a:off x="3233738" y="5925967"/>
              <a:ext cx="1014941" cy="70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sk-SK" altLang="sk-SK" dirty="0"/>
                <a:t>Miško</a:t>
              </a:r>
              <a:endParaRPr lang="en-US" altLang="sk-SK" dirty="0"/>
            </a:p>
            <a:p>
              <a:pPr algn="l" eaLnBrk="1" hangingPunct="1"/>
              <a:r>
                <a:rPr lang="sk-SK" altLang="sk-SK" dirty="0"/>
                <a:t>2</a:t>
              </a:r>
              <a:endParaRPr lang="en-US" altLang="sk-SK" dirty="0"/>
            </a:p>
          </p:txBody>
        </p:sp>
        <p:sp>
          <p:nvSpPr>
            <p:cNvPr id="36899" name="Line 85"/>
            <p:cNvSpPr>
              <a:spLocks noChangeShapeType="1"/>
            </p:cNvSpPr>
            <p:nvPr/>
          </p:nvSpPr>
          <p:spPr bwMode="auto">
            <a:xfrm>
              <a:off x="3994943" y="6886563"/>
              <a:ext cx="5877" cy="4225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9" name="Rectangle 91"/>
            <p:cNvSpPr>
              <a:spLocks noChangeArrowheads="1"/>
            </p:cNvSpPr>
            <p:nvPr/>
          </p:nvSpPr>
          <p:spPr bwMode="auto">
            <a:xfrm>
              <a:off x="5512340" y="5911531"/>
              <a:ext cx="1522089" cy="1089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890" name="Line 92"/>
            <p:cNvSpPr>
              <a:spLocks noChangeShapeType="1"/>
            </p:cNvSpPr>
            <p:nvPr/>
          </p:nvSpPr>
          <p:spPr bwMode="auto">
            <a:xfrm>
              <a:off x="5512340" y="6677671"/>
              <a:ext cx="1522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1" name="Text Box 93"/>
            <p:cNvSpPr txBox="1">
              <a:spLocks noChangeArrowheads="1"/>
            </p:cNvSpPr>
            <p:nvPr/>
          </p:nvSpPr>
          <p:spPr bwMode="auto">
            <a:xfrm>
              <a:off x="5512340" y="5932617"/>
              <a:ext cx="1014726" cy="70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/>
                <a:t>J</a:t>
              </a:r>
              <a:r>
                <a:rPr lang="sk-SK" altLang="sk-SK"/>
                <a:t>urko</a:t>
              </a:r>
              <a:endParaRPr lang="en-US" altLang="sk-SK"/>
            </a:p>
            <a:p>
              <a:pPr algn="l" eaLnBrk="1" hangingPunct="1"/>
              <a:r>
                <a:rPr lang="sk-SK" altLang="sk-SK"/>
                <a:t>3</a:t>
              </a:r>
              <a:endParaRPr lang="en-US" altLang="sk-SK"/>
            </a:p>
          </p:txBody>
        </p:sp>
        <p:sp>
          <p:nvSpPr>
            <p:cNvPr id="36892" name="Line 94"/>
            <p:cNvSpPr>
              <a:spLocks noChangeShapeType="1"/>
            </p:cNvSpPr>
            <p:nvPr/>
          </p:nvSpPr>
          <p:spPr bwMode="auto">
            <a:xfrm flipH="1">
              <a:off x="6273385" y="6893807"/>
              <a:ext cx="0" cy="595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3" name="Line 95"/>
            <p:cNvSpPr>
              <a:spLocks noChangeShapeType="1"/>
            </p:cNvSpPr>
            <p:nvPr/>
          </p:nvSpPr>
          <p:spPr bwMode="auto">
            <a:xfrm>
              <a:off x="6019703" y="7225918"/>
              <a:ext cx="507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4" name="Line 96"/>
            <p:cNvSpPr>
              <a:spLocks noChangeShapeType="1"/>
            </p:cNvSpPr>
            <p:nvPr/>
          </p:nvSpPr>
          <p:spPr bwMode="auto">
            <a:xfrm>
              <a:off x="6019703" y="7338379"/>
              <a:ext cx="507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2" name="Line 74"/>
            <p:cNvSpPr>
              <a:spLocks noChangeShapeType="1"/>
            </p:cNvSpPr>
            <p:nvPr/>
          </p:nvSpPr>
          <p:spPr bwMode="auto">
            <a:xfrm flipV="1">
              <a:off x="3979838" y="7309084"/>
              <a:ext cx="10376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3" name="Line 75"/>
            <p:cNvSpPr>
              <a:spLocks noChangeShapeType="1"/>
            </p:cNvSpPr>
            <p:nvPr/>
          </p:nvSpPr>
          <p:spPr bwMode="auto">
            <a:xfrm flipV="1">
              <a:off x="5022594" y="5640922"/>
              <a:ext cx="0" cy="16869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4" name="Line 76"/>
            <p:cNvSpPr>
              <a:spLocks noChangeShapeType="1"/>
            </p:cNvSpPr>
            <p:nvPr/>
          </p:nvSpPr>
          <p:spPr bwMode="auto">
            <a:xfrm>
              <a:off x="5015547" y="5640922"/>
              <a:ext cx="10358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5" name="Line 77"/>
            <p:cNvSpPr>
              <a:spLocks noChangeShapeType="1"/>
            </p:cNvSpPr>
            <p:nvPr/>
          </p:nvSpPr>
          <p:spPr bwMode="auto">
            <a:xfrm>
              <a:off x="6058460" y="5633893"/>
              <a:ext cx="0" cy="2670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6" name="Line 68"/>
            <p:cNvSpPr>
              <a:spLocks noChangeShapeType="1"/>
            </p:cNvSpPr>
            <p:nvPr/>
          </p:nvSpPr>
          <p:spPr bwMode="auto">
            <a:xfrm flipH="1">
              <a:off x="3662579" y="7327836"/>
              <a:ext cx="33824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63368" y="5258210"/>
              <a:ext cx="846137" cy="3746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1366" tIns="50683" rIns="101366" bIns="50683"/>
            <a:lstStyle/>
            <a:p>
              <a:pPr algn="l"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zac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flipH="1">
              <a:off x="1186436" y="5633893"/>
              <a:ext cx="1" cy="29207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2504643" y="5446568"/>
            <a:ext cx="1994009" cy="463946"/>
            <a:chOff x="2504643" y="5446568"/>
            <a:chExt cx="1994009" cy="463946"/>
          </a:xfrm>
        </p:grpSpPr>
        <p:cxnSp>
          <p:nvCxnSpPr>
            <p:cNvPr id="12" name="Straight Connector 11"/>
            <p:cNvCxnSpPr>
              <a:stCxn id="57" idx="3"/>
            </p:cNvCxnSpPr>
            <p:nvPr/>
          </p:nvCxnSpPr>
          <p:spPr bwMode="auto">
            <a:xfrm>
              <a:off x="2504643" y="5446568"/>
              <a:ext cx="1994009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4498652" y="5446568"/>
              <a:ext cx="0" cy="46394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Group 23"/>
          <p:cNvGrpSpPr/>
          <p:nvPr/>
        </p:nvGrpSpPr>
        <p:grpSpPr>
          <a:xfrm>
            <a:off x="4498652" y="5446568"/>
            <a:ext cx="2028414" cy="479399"/>
            <a:chOff x="4498652" y="5446568"/>
            <a:chExt cx="2028414" cy="479399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4498652" y="5446568"/>
              <a:ext cx="202841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6527066" y="5446568"/>
              <a:ext cx="0" cy="47939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4498652" y="5461718"/>
              <a:ext cx="0" cy="457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196850" y="4556919"/>
            <a:ext cx="97520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66" tIns="50683" rIns="101366" bIns="50683"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altLang="sk-SK" sz="2400" dirty="0" smtClean="0">
                <a:solidFill>
                  <a:srgbClr val="000000"/>
                </a:solidFill>
              </a:rPr>
              <a:t>Ak </a:t>
            </a:r>
            <a:r>
              <a:rPr lang="en-US" altLang="sk-SK" sz="2400" dirty="0" err="1" smtClean="0">
                <a:solidFill>
                  <a:srgbClr val="000000"/>
                </a:solidFill>
              </a:rPr>
              <a:t>zoznam</a:t>
            </a:r>
            <a:r>
              <a:rPr lang="en-US" altLang="sk-SK" sz="2400" dirty="0" smtClean="0">
                <a:solidFill>
                  <a:srgbClr val="000000"/>
                </a:solidFill>
              </a:rPr>
              <a:t> </a:t>
            </a:r>
            <a:r>
              <a:rPr lang="sk-SK" altLang="sk-SK" sz="2400" dirty="0" smtClean="0">
                <a:solidFill>
                  <a:srgbClr val="000000"/>
                </a:solidFill>
              </a:rPr>
              <a:t>nie je </a:t>
            </a:r>
            <a:r>
              <a:rPr lang="en-US" altLang="sk-SK" sz="2400" dirty="0" err="1" smtClean="0">
                <a:solidFill>
                  <a:srgbClr val="000000"/>
                </a:solidFill>
              </a:rPr>
              <a:t>pr</a:t>
            </a:r>
            <a:r>
              <a:rPr lang="sk-SK" altLang="sk-SK" sz="2400" dirty="0" smtClean="0">
                <a:solidFill>
                  <a:srgbClr val="000000"/>
                </a:solidFill>
              </a:rPr>
              <a:t>ázdny (</a:t>
            </a:r>
            <a:r>
              <a:rPr lang="sk-SK" altLang="sk-SK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zac != NULL</a:t>
            </a:r>
            <a:r>
              <a:rPr lang="sk-SK" altLang="sk-SK" sz="2400" dirty="0" smtClean="0">
                <a:solidFill>
                  <a:srgbClr val="000000"/>
                </a:solidFill>
              </a:rPr>
              <a:t>)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grpSp>
        <p:nvGrpSpPr>
          <p:cNvPr id="58" name="Group 108"/>
          <p:cNvGrpSpPr>
            <a:grpSpLocks/>
          </p:cNvGrpSpPr>
          <p:nvPr/>
        </p:nvGrpSpPr>
        <p:grpSpPr bwMode="auto">
          <a:xfrm>
            <a:off x="5929703" y="5641673"/>
            <a:ext cx="2395881" cy="1946980"/>
            <a:chOff x="2076" y="3208"/>
            <a:chExt cx="1360" cy="1108"/>
          </a:xfrm>
        </p:grpSpPr>
        <p:sp>
          <p:nvSpPr>
            <p:cNvPr id="59" name="Line 69"/>
            <p:cNvSpPr>
              <a:spLocks noChangeShapeType="1"/>
            </p:cNvSpPr>
            <p:nvPr/>
          </p:nvSpPr>
          <p:spPr bwMode="auto">
            <a:xfrm>
              <a:off x="2272" y="4172"/>
              <a:ext cx="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V="1">
              <a:off x="2251" y="4172"/>
              <a:ext cx="5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1" name="Line 75"/>
            <p:cNvSpPr>
              <a:spLocks noChangeShapeType="1"/>
            </p:cNvSpPr>
            <p:nvPr/>
          </p:nvSpPr>
          <p:spPr bwMode="auto">
            <a:xfrm flipV="1">
              <a:off x="2848" y="321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2" name="Line 76"/>
            <p:cNvSpPr>
              <a:spLocks noChangeShapeType="1"/>
            </p:cNvSpPr>
            <p:nvPr/>
          </p:nvSpPr>
          <p:spPr bwMode="auto">
            <a:xfrm>
              <a:off x="2844" y="3212"/>
              <a:ext cx="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3" name="Line 77"/>
            <p:cNvSpPr>
              <a:spLocks noChangeShapeType="1"/>
            </p:cNvSpPr>
            <p:nvPr/>
          </p:nvSpPr>
          <p:spPr bwMode="auto">
            <a:xfrm>
              <a:off x="3436" y="3208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 flipH="1">
              <a:off x="2076" y="4172"/>
              <a:ext cx="19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7" name="Line 70"/>
            <p:cNvSpPr>
              <a:spLocks noChangeShapeType="1"/>
            </p:cNvSpPr>
            <p:nvPr/>
          </p:nvSpPr>
          <p:spPr bwMode="auto">
            <a:xfrm flipH="1">
              <a:off x="2100" y="4104"/>
              <a:ext cx="16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 flipH="1">
              <a:off x="2278" y="4104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972748" y="5276640"/>
            <a:ext cx="1522089" cy="2175879"/>
            <a:chOff x="7972748" y="5276640"/>
            <a:chExt cx="1522089" cy="2175879"/>
          </a:xfrm>
        </p:grpSpPr>
        <p:cxnSp>
          <p:nvCxnSpPr>
            <p:cNvPr id="49" name="Straight Arrow Connector 48"/>
            <p:cNvCxnSpPr/>
            <p:nvPr/>
          </p:nvCxnSpPr>
          <p:spPr bwMode="auto">
            <a:xfrm>
              <a:off x="8847553" y="5651290"/>
              <a:ext cx="0" cy="27027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Rectangle 49"/>
            <p:cNvSpPr/>
            <p:nvPr/>
          </p:nvSpPr>
          <p:spPr bwMode="auto">
            <a:xfrm>
              <a:off x="8420100" y="5276640"/>
              <a:ext cx="846137" cy="3746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1366" tIns="50683" rIns="101366" bIns="50683"/>
            <a:lstStyle/>
            <a:p>
              <a:pPr algn="l"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vloz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91"/>
            <p:cNvSpPr>
              <a:spLocks noChangeArrowheads="1"/>
            </p:cNvSpPr>
            <p:nvPr/>
          </p:nvSpPr>
          <p:spPr bwMode="auto">
            <a:xfrm>
              <a:off x="7972748" y="5928519"/>
              <a:ext cx="1522089" cy="1089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7972748" y="6694659"/>
              <a:ext cx="1522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3" name="Text Box 93"/>
            <p:cNvSpPr txBox="1">
              <a:spLocks noChangeArrowheads="1"/>
            </p:cNvSpPr>
            <p:nvPr/>
          </p:nvSpPr>
          <p:spPr bwMode="auto">
            <a:xfrm>
              <a:off x="7972748" y="5949605"/>
              <a:ext cx="1014726" cy="70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 dirty="0" err="1" smtClean="0"/>
                <a:t>Ferko</a:t>
              </a:r>
              <a:endParaRPr lang="en-US" altLang="sk-SK" dirty="0"/>
            </a:p>
            <a:p>
              <a:pPr algn="l" eaLnBrk="1" hangingPunct="1"/>
              <a:r>
                <a:rPr lang="sk-SK" altLang="sk-SK" dirty="0" smtClean="0"/>
                <a:t>1</a:t>
              </a:r>
              <a:endParaRPr lang="en-US" altLang="sk-SK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504237" y="6856828"/>
              <a:ext cx="507363" cy="595691"/>
              <a:chOff x="6019703" y="6893807"/>
              <a:chExt cx="507363" cy="595691"/>
            </a:xfrm>
          </p:grpSpPr>
          <p:sp>
            <p:nvSpPr>
              <p:cNvPr id="79" name="Line 94"/>
              <p:cNvSpPr>
                <a:spLocks noChangeShapeType="1"/>
              </p:cNvSpPr>
              <p:nvPr/>
            </p:nvSpPr>
            <p:spPr bwMode="auto">
              <a:xfrm flipH="1">
                <a:off x="6273385" y="6893807"/>
                <a:ext cx="0" cy="5956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80" name="Line 95"/>
              <p:cNvSpPr>
                <a:spLocks noChangeShapeType="1"/>
              </p:cNvSpPr>
              <p:nvPr/>
            </p:nvSpPr>
            <p:spPr bwMode="auto">
              <a:xfrm>
                <a:off x="6019703" y="7225918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81" name="Line 96"/>
              <p:cNvSpPr>
                <a:spLocks noChangeShapeType="1"/>
              </p:cNvSpPr>
              <p:nvPr/>
            </p:nvSpPr>
            <p:spPr bwMode="auto">
              <a:xfrm>
                <a:off x="6019703" y="7338379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</p:grpSp>
      </p:grpSp>
      <p:sp>
        <p:nvSpPr>
          <p:cNvPr id="84" name="Rectangle 43"/>
          <p:cNvSpPr>
            <a:spLocks noChangeArrowheads="1"/>
          </p:cNvSpPr>
          <p:nvPr/>
        </p:nvSpPr>
        <p:spPr bwMode="auto">
          <a:xfrm>
            <a:off x="376473" y="1383950"/>
            <a:ext cx="8003940" cy="310980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350837" y="1395704"/>
            <a:ext cx="8407082" cy="31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CLOVEK *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pridajNaKoniec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(CLOVEK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CLOVEK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CLOVEK *akt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== NULL) {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!= NULL) 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akt = 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akt-&gt;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763368" y="2807113"/>
            <a:ext cx="4305716" cy="683006"/>
          </a:xfrm>
          <a:prstGeom prst="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62873" y="3490631"/>
            <a:ext cx="4305716" cy="304288"/>
          </a:xfrm>
          <a:prstGeom prst="rec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ounded Rectangle 1"/>
          <p:cNvSpPr>
            <a:spLocks noChangeArrowheads="1"/>
          </p:cNvSpPr>
          <p:nvPr/>
        </p:nvSpPr>
        <p:spPr bwMode="auto">
          <a:xfrm>
            <a:off x="6119964" y="364277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400" dirty="0" smtClean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3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2" grpId="0" animBg="1"/>
      <p:bldP spid="8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3"/>
          <p:cNvSpPr>
            <a:spLocks noChangeArrowheads="1"/>
          </p:cNvSpPr>
          <p:nvPr/>
        </p:nvSpPr>
        <p:spPr bwMode="auto">
          <a:xfrm>
            <a:off x="376473" y="1460152"/>
            <a:ext cx="7746764" cy="21770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87" name="Text Box 44"/>
          <p:cNvSpPr txBox="1">
            <a:spLocks noChangeArrowheads="1"/>
          </p:cNvSpPr>
          <p:nvPr/>
        </p:nvSpPr>
        <p:spPr bwMode="auto">
          <a:xfrm>
            <a:off x="350837" y="1520476"/>
            <a:ext cx="8029576" cy="213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vypisZoznam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(CLOVEK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!= NULL) {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"%s %d\n"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-&gt;meno,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Spájaný zoznam – výpis zoznamu</a:t>
            </a:r>
            <a:endParaRPr lang="en-US" altLang="sk-SK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763368" y="5255918"/>
            <a:ext cx="6271061" cy="2252253"/>
            <a:chOff x="763368" y="5258210"/>
            <a:chExt cx="6271061" cy="2252253"/>
          </a:xfrm>
        </p:grpSpPr>
        <p:sp>
          <p:nvSpPr>
            <p:cNvPr id="36911" name="Rectangle 15"/>
            <p:cNvSpPr>
              <a:spLocks noChangeArrowheads="1"/>
            </p:cNvSpPr>
            <p:nvPr/>
          </p:nvSpPr>
          <p:spPr bwMode="auto">
            <a:xfrm>
              <a:off x="915988" y="5923929"/>
              <a:ext cx="1522412" cy="10898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912" name="Line 16"/>
            <p:cNvSpPr>
              <a:spLocks noChangeShapeType="1"/>
            </p:cNvSpPr>
            <p:nvPr/>
          </p:nvSpPr>
          <p:spPr bwMode="auto">
            <a:xfrm>
              <a:off x="915988" y="6690374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3" name="Text Box 17"/>
            <p:cNvSpPr txBox="1">
              <a:spLocks noChangeArrowheads="1"/>
            </p:cNvSpPr>
            <p:nvPr/>
          </p:nvSpPr>
          <p:spPr bwMode="auto">
            <a:xfrm>
              <a:off x="915988" y="5945024"/>
              <a:ext cx="1014941" cy="708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 dirty="0" err="1"/>
                <a:t>Janko</a:t>
              </a:r>
              <a:endParaRPr lang="en-US" altLang="sk-SK" dirty="0"/>
            </a:p>
            <a:p>
              <a:pPr algn="l" eaLnBrk="1" hangingPunct="1"/>
              <a:r>
                <a:rPr lang="sk-SK" altLang="sk-SK" dirty="0" smtClean="0"/>
                <a:t>3</a:t>
              </a:r>
              <a:endParaRPr lang="en-US" altLang="sk-SK" dirty="0"/>
            </a:p>
          </p:txBody>
        </p:sp>
        <p:sp>
          <p:nvSpPr>
            <p:cNvPr id="36914" name="Line 19"/>
            <p:cNvSpPr>
              <a:spLocks noChangeShapeType="1"/>
            </p:cNvSpPr>
            <p:nvPr/>
          </p:nvSpPr>
          <p:spPr bwMode="auto">
            <a:xfrm flipH="1">
              <a:off x="1677194" y="6906596"/>
              <a:ext cx="0" cy="595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8" name="Line 34"/>
            <p:cNvSpPr>
              <a:spLocks noChangeShapeType="1"/>
            </p:cNvSpPr>
            <p:nvPr/>
          </p:nvSpPr>
          <p:spPr bwMode="auto">
            <a:xfrm flipH="1">
              <a:off x="1677194" y="6815185"/>
              <a:ext cx="1762" cy="54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4" name="Line 30"/>
            <p:cNvSpPr>
              <a:spLocks noChangeShapeType="1"/>
            </p:cNvSpPr>
            <p:nvPr/>
          </p:nvSpPr>
          <p:spPr bwMode="auto">
            <a:xfrm>
              <a:off x="1678093" y="7359425"/>
              <a:ext cx="0" cy="15103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7" name="Line 35"/>
            <p:cNvSpPr>
              <a:spLocks noChangeShapeType="1"/>
            </p:cNvSpPr>
            <p:nvPr/>
          </p:nvSpPr>
          <p:spPr bwMode="auto">
            <a:xfrm>
              <a:off x="1678093" y="7352400"/>
              <a:ext cx="1014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8" name="Line 36"/>
            <p:cNvSpPr>
              <a:spLocks noChangeShapeType="1"/>
            </p:cNvSpPr>
            <p:nvPr/>
          </p:nvSpPr>
          <p:spPr bwMode="auto">
            <a:xfrm flipH="1" flipV="1">
              <a:off x="2692823" y="5643563"/>
              <a:ext cx="0" cy="1715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09" name="Line 37"/>
            <p:cNvSpPr>
              <a:spLocks noChangeShapeType="1"/>
            </p:cNvSpPr>
            <p:nvPr/>
          </p:nvSpPr>
          <p:spPr bwMode="auto">
            <a:xfrm>
              <a:off x="2692823" y="5645319"/>
              <a:ext cx="1183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910" name="Line 38"/>
            <p:cNvSpPr>
              <a:spLocks noChangeShapeType="1"/>
            </p:cNvSpPr>
            <p:nvPr/>
          </p:nvSpPr>
          <p:spPr bwMode="auto">
            <a:xfrm flipH="1">
              <a:off x="3874913" y="5645319"/>
              <a:ext cx="1762" cy="265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6" name="Rectangle 82"/>
            <p:cNvSpPr>
              <a:spLocks noChangeArrowheads="1"/>
            </p:cNvSpPr>
            <p:nvPr/>
          </p:nvSpPr>
          <p:spPr bwMode="auto">
            <a:xfrm>
              <a:off x="3233738" y="5904894"/>
              <a:ext cx="1522412" cy="1088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897" name="Line 83"/>
            <p:cNvSpPr>
              <a:spLocks noChangeShapeType="1"/>
            </p:cNvSpPr>
            <p:nvPr/>
          </p:nvSpPr>
          <p:spPr bwMode="auto">
            <a:xfrm>
              <a:off x="3233738" y="6670561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8" name="Text Box 84"/>
            <p:cNvSpPr txBox="1">
              <a:spLocks noChangeArrowheads="1"/>
            </p:cNvSpPr>
            <p:nvPr/>
          </p:nvSpPr>
          <p:spPr bwMode="auto">
            <a:xfrm>
              <a:off x="3233738" y="5925967"/>
              <a:ext cx="1014941" cy="70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sk-SK" altLang="sk-SK" dirty="0"/>
                <a:t>Miško</a:t>
              </a:r>
              <a:endParaRPr lang="en-US" altLang="sk-SK" dirty="0"/>
            </a:p>
            <a:p>
              <a:pPr algn="l" eaLnBrk="1" hangingPunct="1"/>
              <a:r>
                <a:rPr lang="sk-SK" altLang="sk-SK" dirty="0"/>
                <a:t>2</a:t>
              </a:r>
              <a:endParaRPr lang="en-US" altLang="sk-SK" dirty="0"/>
            </a:p>
          </p:txBody>
        </p:sp>
        <p:sp>
          <p:nvSpPr>
            <p:cNvPr id="36899" name="Line 85"/>
            <p:cNvSpPr>
              <a:spLocks noChangeShapeType="1"/>
            </p:cNvSpPr>
            <p:nvPr/>
          </p:nvSpPr>
          <p:spPr bwMode="auto">
            <a:xfrm>
              <a:off x="3994943" y="6886563"/>
              <a:ext cx="5877" cy="4225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9" name="Rectangle 91"/>
            <p:cNvSpPr>
              <a:spLocks noChangeArrowheads="1"/>
            </p:cNvSpPr>
            <p:nvPr/>
          </p:nvSpPr>
          <p:spPr bwMode="auto">
            <a:xfrm>
              <a:off x="5512340" y="5911531"/>
              <a:ext cx="1522089" cy="1089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36890" name="Line 92"/>
            <p:cNvSpPr>
              <a:spLocks noChangeShapeType="1"/>
            </p:cNvSpPr>
            <p:nvPr/>
          </p:nvSpPr>
          <p:spPr bwMode="auto">
            <a:xfrm>
              <a:off x="5512340" y="6677671"/>
              <a:ext cx="1522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1" name="Text Box 93"/>
            <p:cNvSpPr txBox="1">
              <a:spLocks noChangeArrowheads="1"/>
            </p:cNvSpPr>
            <p:nvPr/>
          </p:nvSpPr>
          <p:spPr bwMode="auto">
            <a:xfrm>
              <a:off x="5512340" y="5932617"/>
              <a:ext cx="1014726" cy="70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/>
                <a:t>J</a:t>
              </a:r>
              <a:r>
                <a:rPr lang="sk-SK" altLang="sk-SK"/>
                <a:t>urko</a:t>
              </a:r>
              <a:endParaRPr lang="en-US" altLang="sk-SK"/>
            </a:p>
            <a:p>
              <a:pPr algn="l" eaLnBrk="1" hangingPunct="1"/>
              <a:r>
                <a:rPr lang="sk-SK" altLang="sk-SK"/>
                <a:t>3</a:t>
              </a:r>
              <a:endParaRPr lang="en-US" altLang="sk-SK"/>
            </a:p>
          </p:txBody>
        </p:sp>
        <p:sp>
          <p:nvSpPr>
            <p:cNvPr id="36892" name="Line 94"/>
            <p:cNvSpPr>
              <a:spLocks noChangeShapeType="1"/>
            </p:cNvSpPr>
            <p:nvPr/>
          </p:nvSpPr>
          <p:spPr bwMode="auto">
            <a:xfrm flipH="1">
              <a:off x="6273385" y="6893807"/>
              <a:ext cx="0" cy="595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3" name="Line 95"/>
            <p:cNvSpPr>
              <a:spLocks noChangeShapeType="1"/>
            </p:cNvSpPr>
            <p:nvPr/>
          </p:nvSpPr>
          <p:spPr bwMode="auto">
            <a:xfrm>
              <a:off x="6019703" y="7225918"/>
              <a:ext cx="507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94" name="Line 96"/>
            <p:cNvSpPr>
              <a:spLocks noChangeShapeType="1"/>
            </p:cNvSpPr>
            <p:nvPr/>
          </p:nvSpPr>
          <p:spPr bwMode="auto">
            <a:xfrm>
              <a:off x="6019703" y="7338379"/>
              <a:ext cx="507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2" name="Line 74"/>
            <p:cNvSpPr>
              <a:spLocks noChangeShapeType="1"/>
            </p:cNvSpPr>
            <p:nvPr/>
          </p:nvSpPr>
          <p:spPr bwMode="auto">
            <a:xfrm flipV="1">
              <a:off x="3979838" y="7309084"/>
              <a:ext cx="10376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3" name="Line 75"/>
            <p:cNvSpPr>
              <a:spLocks noChangeShapeType="1"/>
            </p:cNvSpPr>
            <p:nvPr/>
          </p:nvSpPr>
          <p:spPr bwMode="auto">
            <a:xfrm flipV="1">
              <a:off x="5022594" y="5640922"/>
              <a:ext cx="0" cy="16869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4" name="Line 76"/>
            <p:cNvSpPr>
              <a:spLocks noChangeShapeType="1"/>
            </p:cNvSpPr>
            <p:nvPr/>
          </p:nvSpPr>
          <p:spPr bwMode="auto">
            <a:xfrm>
              <a:off x="5015547" y="5640922"/>
              <a:ext cx="10358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5" name="Line 77"/>
            <p:cNvSpPr>
              <a:spLocks noChangeShapeType="1"/>
            </p:cNvSpPr>
            <p:nvPr/>
          </p:nvSpPr>
          <p:spPr bwMode="auto">
            <a:xfrm>
              <a:off x="6058460" y="5633893"/>
              <a:ext cx="0" cy="2670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886" name="Line 68"/>
            <p:cNvSpPr>
              <a:spLocks noChangeShapeType="1"/>
            </p:cNvSpPr>
            <p:nvPr/>
          </p:nvSpPr>
          <p:spPr bwMode="auto">
            <a:xfrm flipH="1">
              <a:off x="3662579" y="7327836"/>
              <a:ext cx="33824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63368" y="5258210"/>
              <a:ext cx="846137" cy="3746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1366" tIns="50683" rIns="101366" bIns="50683"/>
            <a:lstStyle/>
            <a:p>
              <a:pPr algn="l"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zac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flipH="1">
              <a:off x="1186436" y="5633893"/>
              <a:ext cx="1" cy="29207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BlokTextu 2"/>
          <p:cNvSpPr txBox="1"/>
          <p:nvPr/>
        </p:nvSpPr>
        <p:spPr>
          <a:xfrm>
            <a:off x="350837" y="3823619"/>
            <a:ext cx="974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k-SK" sz="2400" dirty="0" smtClean="0">
                <a:solidFill>
                  <a:srgbClr val="000000"/>
                </a:solidFill>
                <a:latin typeface="+mn-lt"/>
              </a:rPr>
              <a:t>spôsobí, že </a:t>
            </a:r>
            <a:r>
              <a:rPr lang="sk-SK" sz="2400" dirty="0" smtClean="0"/>
              <a:t>sa mení hodnota </a:t>
            </a:r>
            <a:r>
              <a:rPr lang="sk-SK" sz="2400" dirty="0" err="1" smtClean="0">
                <a:latin typeface="Consolas" panose="020B0609020204030204" pitchFamily="49" charset="0"/>
              </a:rPr>
              <a:t>zac</a:t>
            </a:r>
            <a:r>
              <a:rPr lang="sk-SK" sz="24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dirty="0" smtClean="0"/>
              <a:t>takto strácame ukazovateľ na začiatok zoznamu (ale len vo funkcii, </a:t>
            </a:r>
          </a:p>
          <a:p>
            <a:pPr algn="l"/>
            <a:r>
              <a:rPr lang="sk-SK" sz="2400" dirty="0"/>
              <a:t> </a:t>
            </a:r>
            <a:r>
              <a:rPr lang="sk-SK" sz="2400" dirty="0" smtClean="0"/>
              <a:t>   zmena sa neprejaví mimo funkcie)</a:t>
            </a:r>
            <a:endParaRPr lang="sk-SK" sz="2400" dirty="0"/>
          </a:p>
        </p:txBody>
      </p:sp>
      <p:grpSp>
        <p:nvGrpSpPr>
          <p:cNvPr id="6" name="Skupina 5"/>
          <p:cNvGrpSpPr/>
          <p:nvPr/>
        </p:nvGrpSpPr>
        <p:grpSpPr>
          <a:xfrm>
            <a:off x="1133016" y="5452220"/>
            <a:ext cx="3365117" cy="467780"/>
            <a:chOff x="1133016" y="2796132"/>
            <a:chExt cx="3365117" cy="467780"/>
          </a:xfrm>
        </p:grpSpPr>
        <p:cxnSp>
          <p:nvCxnSpPr>
            <p:cNvPr id="72" name="Straight Connector 11"/>
            <p:cNvCxnSpPr/>
            <p:nvPr/>
          </p:nvCxnSpPr>
          <p:spPr bwMode="auto">
            <a:xfrm>
              <a:off x="1616552" y="2804598"/>
              <a:ext cx="288158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13"/>
            <p:cNvCxnSpPr/>
            <p:nvPr/>
          </p:nvCxnSpPr>
          <p:spPr bwMode="auto">
            <a:xfrm flipH="1">
              <a:off x="4496341" y="2796132"/>
              <a:ext cx="1792" cy="44647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Obdĺžnik 3"/>
            <p:cNvSpPr/>
            <p:nvPr/>
          </p:nvSpPr>
          <p:spPr bwMode="auto">
            <a:xfrm>
              <a:off x="1133016" y="2982946"/>
              <a:ext cx="114649" cy="2809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4394090" y="5460092"/>
            <a:ext cx="2090116" cy="432802"/>
            <a:chOff x="4436703" y="5457686"/>
            <a:chExt cx="2079211" cy="492099"/>
          </a:xfrm>
        </p:grpSpPr>
        <p:cxnSp>
          <p:nvCxnSpPr>
            <p:cNvPr id="75" name="Straight Connector 16"/>
            <p:cNvCxnSpPr/>
            <p:nvPr/>
          </p:nvCxnSpPr>
          <p:spPr bwMode="auto">
            <a:xfrm>
              <a:off x="4487500" y="5457686"/>
              <a:ext cx="202841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Arrow Connector 19"/>
            <p:cNvCxnSpPr/>
            <p:nvPr/>
          </p:nvCxnSpPr>
          <p:spPr bwMode="auto">
            <a:xfrm>
              <a:off x="6515914" y="5470386"/>
              <a:ext cx="0" cy="47939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bdĺžnik 7"/>
            <p:cNvSpPr/>
            <p:nvPr/>
          </p:nvSpPr>
          <p:spPr bwMode="auto">
            <a:xfrm>
              <a:off x="4436703" y="5469161"/>
              <a:ext cx="194691" cy="4802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Rounded Rectangle 1"/>
          <p:cNvSpPr>
            <a:spLocks noChangeArrowheads="1"/>
          </p:cNvSpPr>
          <p:nvPr/>
        </p:nvSpPr>
        <p:spPr bwMode="auto">
          <a:xfrm>
            <a:off x="6273384" y="2867644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400" dirty="0" smtClean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3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3" name="Skupina 42"/>
          <p:cNvGrpSpPr/>
          <p:nvPr/>
        </p:nvGrpSpPr>
        <p:grpSpPr>
          <a:xfrm>
            <a:off x="1598109" y="5212364"/>
            <a:ext cx="5001128" cy="692091"/>
            <a:chOff x="2491861" y="5214979"/>
            <a:chExt cx="4988683" cy="692091"/>
          </a:xfrm>
        </p:grpSpPr>
        <p:sp>
          <p:nvSpPr>
            <p:cNvPr id="44" name="Obdĺžnik 43"/>
            <p:cNvSpPr/>
            <p:nvPr/>
          </p:nvSpPr>
          <p:spPr bwMode="auto">
            <a:xfrm>
              <a:off x="7198315" y="5504019"/>
              <a:ext cx="282229" cy="4030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bdĺžnik 44"/>
            <p:cNvSpPr/>
            <p:nvPr/>
          </p:nvSpPr>
          <p:spPr bwMode="auto">
            <a:xfrm>
              <a:off x="2515011" y="5284251"/>
              <a:ext cx="4893541" cy="2619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6" name="Group 44"/>
            <p:cNvGrpSpPr/>
            <p:nvPr/>
          </p:nvGrpSpPr>
          <p:grpSpPr>
            <a:xfrm rot="16200000">
              <a:off x="2562329" y="5144511"/>
              <a:ext cx="461240" cy="602176"/>
              <a:chOff x="6019703" y="6864692"/>
              <a:chExt cx="507364" cy="662394"/>
            </a:xfrm>
          </p:grpSpPr>
          <p:sp>
            <p:nvSpPr>
              <p:cNvPr id="47" name="Line 94"/>
              <p:cNvSpPr>
                <a:spLocks noChangeShapeType="1"/>
              </p:cNvSpPr>
              <p:nvPr/>
            </p:nvSpPr>
            <p:spPr bwMode="auto">
              <a:xfrm>
                <a:off x="6265133" y="6864692"/>
                <a:ext cx="8253" cy="6623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48" name="Line 95"/>
              <p:cNvSpPr>
                <a:spLocks noChangeShapeType="1"/>
              </p:cNvSpPr>
              <p:nvPr/>
            </p:nvSpPr>
            <p:spPr bwMode="auto">
              <a:xfrm>
                <a:off x="6019703" y="7225918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49" name="Line 96"/>
              <p:cNvSpPr>
                <a:spLocks noChangeShapeType="1"/>
              </p:cNvSpPr>
              <p:nvPr/>
            </p:nvSpPr>
            <p:spPr bwMode="auto">
              <a:xfrm>
                <a:off x="6019704" y="7338380"/>
                <a:ext cx="507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57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65"/>
          <p:cNvCxnSpPr/>
          <p:nvPr/>
        </p:nvCxnSpPr>
        <p:spPr bwMode="auto">
          <a:xfrm flipH="1">
            <a:off x="2103436" y="5623719"/>
            <a:ext cx="1" cy="29207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43"/>
          <p:cNvSpPr>
            <a:spLocks noChangeArrowheads="1"/>
          </p:cNvSpPr>
          <p:nvPr/>
        </p:nvSpPr>
        <p:spPr bwMode="auto">
          <a:xfrm>
            <a:off x="376473" y="1460151"/>
            <a:ext cx="6657956" cy="34723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87" name="Text Box 44"/>
          <p:cNvSpPr txBox="1">
            <a:spLocks noChangeArrowheads="1"/>
          </p:cNvSpPr>
          <p:nvPr/>
        </p:nvSpPr>
        <p:spPr bwMode="auto">
          <a:xfrm>
            <a:off x="350837" y="1520476"/>
            <a:ext cx="8029576" cy="342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2" tIns="50681" rIns="101362" bIns="5068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CLOVEK *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zmazZoznam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(CLOVEK *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CLOVEK *p;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!= NULL) {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p =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NULL;</a:t>
            </a:r>
          </a:p>
          <a:p>
            <a:pPr algn="l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Spájaný zoznam – zmazanie zoznamu</a:t>
            </a:r>
            <a:endParaRPr lang="en-US" altLang="sk-SK" dirty="0" smtClean="0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1678093" y="7357133"/>
            <a:ext cx="0" cy="1510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grpSp>
        <p:nvGrpSpPr>
          <p:cNvPr id="36" name="Skupina 35"/>
          <p:cNvGrpSpPr/>
          <p:nvPr/>
        </p:nvGrpSpPr>
        <p:grpSpPr>
          <a:xfrm>
            <a:off x="5512340" y="5909239"/>
            <a:ext cx="1522089" cy="1577967"/>
            <a:chOff x="5512340" y="5909239"/>
            <a:chExt cx="1522089" cy="1577967"/>
          </a:xfrm>
        </p:grpSpPr>
        <p:sp>
          <p:nvSpPr>
            <p:cNvPr id="57" name="Rectangle 91"/>
            <p:cNvSpPr>
              <a:spLocks noChangeArrowheads="1"/>
            </p:cNvSpPr>
            <p:nvPr/>
          </p:nvSpPr>
          <p:spPr bwMode="auto">
            <a:xfrm>
              <a:off x="5512340" y="5909239"/>
              <a:ext cx="1522089" cy="1089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58" name="Line 92"/>
            <p:cNvSpPr>
              <a:spLocks noChangeShapeType="1"/>
            </p:cNvSpPr>
            <p:nvPr/>
          </p:nvSpPr>
          <p:spPr bwMode="auto">
            <a:xfrm>
              <a:off x="5512340" y="6675379"/>
              <a:ext cx="1522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9" name="Text Box 93"/>
            <p:cNvSpPr txBox="1">
              <a:spLocks noChangeArrowheads="1"/>
            </p:cNvSpPr>
            <p:nvPr/>
          </p:nvSpPr>
          <p:spPr bwMode="auto">
            <a:xfrm>
              <a:off x="5512340" y="5930325"/>
              <a:ext cx="1014726" cy="70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/>
                <a:t>J</a:t>
              </a:r>
              <a:r>
                <a:rPr lang="sk-SK" altLang="sk-SK"/>
                <a:t>urko</a:t>
              </a:r>
              <a:endParaRPr lang="en-US" altLang="sk-SK"/>
            </a:p>
            <a:p>
              <a:pPr algn="l" eaLnBrk="1" hangingPunct="1"/>
              <a:r>
                <a:rPr lang="sk-SK" altLang="sk-SK"/>
                <a:t>3</a:t>
              </a:r>
              <a:endParaRPr lang="en-US" altLang="sk-SK"/>
            </a:p>
          </p:txBody>
        </p:sp>
        <p:sp>
          <p:nvSpPr>
            <p:cNvPr id="60" name="Line 94"/>
            <p:cNvSpPr>
              <a:spLocks noChangeShapeType="1"/>
            </p:cNvSpPr>
            <p:nvPr/>
          </p:nvSpPr>
          <p:spPr bwMode="auto">
            <a:xfrm flipH="1">
              <a:off x="6273385" y="6891515"/>
              <a:ext cx="0" cy="595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1" name="Line 95"/>
            <p:cNvSpPr>
              <a:spLocks noChangeShapeType="1"/>
            </p:cNvSpPr>
            <p:nvPr/>
          </p:nvSpPr>
          <p:spPr bwMode="auto">
            <a:xfrm>
              <a:off x="6019703" y="7223626"/>
              <a:ext cx="507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2" name="Line 96"/>
            <p:cNvSpPr>
              <a:spLocks noChangeShapeType="1"/>
            </p:cNvSpPr>
            <p:nvPr/>
          </p:nvSpPr>
          <p:spPr bwMode="auto">
            <a:xfrm>
              <a:off x="6019703" y="7336087"/>
              <a:ext cx="507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3233738" y="5631601"/>
            <a:ext cx="2824722" cy="1693943"/>
            <a:chOff x="3233738" y="5631601"/>
            <a:chExt cx="2824722" cy="1693943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 bwMode="auto">
            <a:xfrm>
              <a:off x="3233738" y="5902602"/>
              <a:ext cx="1522412" cy="1088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54" name="Line 83"/>
            <p:cNvSpPr>
              <a:spLocks noChangeShapeType="1"/>
            </p:cNvSpPr>
            <p:nvPr/>
          </p:nvSpPr>
          <p:spPr bwMode="auto">
            <a:xfrm>
              <a:off x="3233738" y="6668269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5" name="Text Box 84"/>
            <p:cNvSpPr txBox="1">
              <a:spLocks noChangeArrowheads="1"/>
            </p:cNvSpPr>
            <p:nvPr/>
          </p:nvSpPr>
          <p:spPr bwMode="auto">
            <a:xfrm>
              <a:off x="3233738" y="5923675"/>
              <a:ext cx="1014941" cy="70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sk-SK" altLang="sk-SK" dirty="0"/>
                <a:t>Miško</a:t>
              </a:r>
              <a:endParaRPr lang="en-US" altLang="sk-SK" dirty="0"/>
            </a:p>
            <a:p>
              <a:pPr algn="l" eaLnBrk="1" hangingPunct="1"/>
              <a:r>
                <a:rPr lang="sk-SK" altLang="sk-SK" dirty="0"/>
                <a:t>2</a:t>
              </a:r>
              <a:endParaRPr lang="en-US" altLang="sk-SK" dirty="0"/>
            </a:p>
          </p:txBody>
        </p:sp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3994943" y="6884271"/>
              <a:ext cx="5877" cy="4225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3" name="Line 74"/>
            <p:cNvSpPr>
              <a:spLocks noChangeShapeType="1"/>
            </p:cNvSpPr>
            <p:nvPr/>
          </p:nvSpPr>
          <p:spPr bwMode="auto">
            <a:xfrm flipV="1">
              <a:off x="3979838" y="7306792"/>
              <a:ext cx="10376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4" name="Line 75"/>
            <p:cNvSpPr>
              <a:spLocks noChangeShapeType="1"/>
            </p:cNvSpPr>
            <p:nvPr/>
          </p:nvSpPr>
          <p:spPr bwMode="auto">
            <a:xfrm flipV="1">
              <a:off x="5022594" y="5638630"/>
              <a:ext cx="0" cy="16869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7" name="Line 76"/>
            <p:cNvSpPr>
              <a:spLocks noChangeShapeType="1"/>
            </p:cNvSpPr>
            <p:nvPr/>
          </p:nvSpPr>
          <p:spPr bwMode="auto">
            <a:xfrm>
              <a:off x="5015547" y="5638630"/>
              <a:ext cx="10358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8" name="Line 77"/>
            <p:cNvSpPr>
              <a:spLocks noChangeShapeType="1"/>
            </p:cNvSpPr>
            <p:nvPr/>
          </p:nvSpPr>
          <p:spPr bwMode="auto">
            <a:xfrm>
              <a:off x="6058460" y="5631601"/>
              <a:ext cx="0" cy="2670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H="1">
              <a:off x="3662579" y="7325544"/>
              <a:ext cx="33824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sp>
        <p:nvSpPr>
          <p:cNvPr id="70" name="Rectangle 64"/>
          <p:cNvSpPr/>
          <p:nvPr/>
        </p:nvSpPr>
        <p:spPr bwMode="auto">
          <a:xfrm>
            <a:off x="763368" y="5255918"/>
            <a:ext cx="846137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915988" y="5637993"/>
            <a:ext cx="2960687" cy="1738326"/>
            <a:chOff x="915988" y="5619517"/>
            <a:chExt cx="2960687" cy="1738326"/>
          </a:xfrm>
        </p:grpSpPr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915988" y="5907819"/>
              <a:ext cx="1522412" cy="11037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k-SK" altLang="sk-SK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915988" y="6688082"/>
              <a:ext cx="1522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915988" y="5982084"/>
              <a:ext cx="1014941" cy="708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sk-SK" dirty="0" err="1"/>
                <a:t>Janko</a:t>
              </a:r>
              <a:endParaRPr lang="en-US" altLang="sk-SK" dirty="0"/>
            </a:p>
            <a:p>
              <a:pPr algn="l" eaLnBrk="1" hangingPunct="1"/>
              <a:r>
                <a:rPr lang="sk-SK" altLang="sk-SK" dirty="0" smtClean="0"/>
                <a:t>3</a:t>
              </a:r>
              <a:endParaRPr lang="en-US" altLang="sk-SK" dirty="0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 flipH="1">
              <a:off x="1677194" y="6805984"/>
              <a:ext cx="1762" cy="5518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1678093" y="7350108"/>
              <a:ext cx="1014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H="1" flipV="1">
              <a:off x="2692823" y="5619517"/>
              <a:ext cx="0" cy="17376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2692823" y="5635076"/>
              <a:ext cx="1183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 flipH="1">
              <a:off x="3874913" y="5639665"/>
              <a:ext cx="1762" cy="2685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cxnSp>
        <p:nvCxnSpPr>
          <p:cNvPr id="71" name="Straight Arrow Connector 65"/>
          <p:cNvCxnSpPr/>
          <p:nvPr/>
        </p:nvCxnSpPr>
        <p:spPr bwMode="auto">
          <a:xfrm>
            <a:off x="1186435" y="5627898"/>
            <a:ext cx="2" cy="29577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Skupina 77"/>
          <p:cNvGrpSpPr/>
          <p:nvPr/>
        </p:nvGrpSpPr>
        <p:grpSpPr>
          <a:xfrm>
            <a:off x="2049086" y="5445946"/>
            <a:ext cx="2449047" cy="456656"/>
            <a:chOff x="2049086" y="2789858"/>
            <a:chExt cx="2449047" cy="456656"/>
          </a:xfrm>
        </p:grpSpPr>
        <p:cxnSp>
          <p:nvCxnSpPr>
            <p:cNvPr id="79" name="Straight Connector 11"/>
            <p:cNvCxnSpPr>
              <a:stCxn id="88" idx="3"/>
            </p:cNvCxnSpPr>
            <p:nvPr/>
          </p:nvCxnSpPr>
          <p:spPr bwMode="auto">
            <a:xfrm>
              <a:off x="2560637" y="2789858"/>
              <a:ext cx="1937496" cy="1474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Arrow Connector 13"/>
            <p:cNvCxnSpPr/>
            <p:nvPr/>
          </p:nvCxnSpPr>
          <p:spPr bwMode="auto">
            <a:xfrm flipH="1">
              <a:off x="4496341" y="2796132"/>
              <a:ext cx="1792" cy="44647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Obdĺžnik 80"/>
            <p:cNvSpPr/>
            <p:nvPr/>
          </p:nvSpPr>
          <p:spPr bwMode="auto">
            <a:xfrm>
              <a:off x="2049086" y="2982946"/>
              <a:ext cx="155834" cy="263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Skupina 81"/>
          <p:cNvGrpSpPr/>
          <p:nvPr/>
        </p:nvGrpSpPr>
        <p:grpSpPr>
          <a:xfrm>
            <a:off x="4394090" y="5462788"/>
            <a:ext cx="2090116" cy="432802"/>
            <a:chOff x="4436703" y="5457686"/>
            <a:chExt cx="2079211" cy="492099"/>
          </a:xfrm>
        </p:grpSpPr>
        <p:cxnSp>
          <p:nvCxnSpPr>
            <p:cNvPr id="83" name="Straight Connector 16"/>
            <p:cNvCxnSpPr/>
            <p:nvPr/>
          </p:nvCxnSpPr>
          <p:spPr bwMode="auto">
            <a:xfrm>
              <a:off x="4487500" y="5457686"/>
              <a:ext cx="202841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Arrow Connector 19"/>
            <p:cNvCxnSpPr/>
            <p:nvPr/>
          </p:nvCxnSpPr>
          <p:spPr bwMode="auto">
            <a:xfrm>
              <a:off x="6515914" y="5470386"/>
              <a:ext cx="0" cy="47939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Obdĺžnik 84"/>
            <p:cNvSpPr/>
            <p:nvPr/>
          </p:nvSpPr>
          <p:spPr bwMode="auto">
            <a:xfrm>
              <a:off x="4436703" y="5469161"/>
              <a:ext cx="194691" cy="4802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8" name="Rectangle 64"/>
          <p:cNvSpPr/>
          <p:nvPr/>
        </p:nvSpPr>
        <p:spPr bwMode="auto">
          <a:xfrm>
            <a:off x="1714500" y="5258621"/>
            <a:ext cx="846137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zac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" name="Skupina 19"/>
          <p:cNvGrpSpPr/>
          <p:nvPr/>
        </p:nvGrpSpPr>
        <p:grpSpPr>
          <a:xfrm>
            <a:off x="1112837" y="5637993"/>
            <a:ext cx="2549742" cy="277800"/>
            <a:chOff x="1112837" y="5637993"/>
            <a:chExt cx="2549742" cy="277800"/>
          </a:xfrm>
        </p:grpSpPr>
        <p:cxnSp>
          <p:nvCxnSpPr>
            <p:cNvPr id="13" name="Rovná spojnica 12"/>
            <p:cNvCxnSpPr/>
            <p:nvPr/>
          </p:nvCxnSpPr>
          <p:spPr bwMode="auto">
            <a:xfrm flipH="1">
              <a:off x="1417637" y="5637993"/>
              <a:ext cx="2" cy="13812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Zalomená spojnica 16"/>
            <p:cNvCxnSpPr/>
            <p:nvPr/>
          </p:nvCxnSpPr>
          <p:spPr bwMode="auto">
            <a:xfrm>
              <a:off x="1417637" y="5776119"/>
              <a:ext cx="2244942" cy="119175"/>
            </a:xfrm>
            <a:prstGeom prst="bentConnector3">
              <a:avLst>
                <a:gd name="adj1" fmla="val 9994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bdĺžnik 18"/>
            <p:cNvSpPr/>
            <p:nvPr/>
          </p:nvSpPr>
          <p:spPr bwMode="auto">
            <a:xfrm>
              <a:off x="1112837" y="5637993"/>
              <a:ext cx="226497" cy="277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Skupina 28"/>
          <p:cNvGrpSpPr/>
          <p:nvPr/>
        </p:nvGrpSpPr>
        <p:grpSpPr>
          <a:xfrm>
            <a:off x="3579210" y="5776119"/>
            <a:ext cx="2258027" cy="119175"/>
            <a:chOff x="3579210" y="5776119"/>
            <a:chExt cx="2258027" cy="119175"/>
          </a:xfrm>
        </p:grpSpPr>
        <p:cxnSp>
          <p:nvCxnSpPr>
            <p:cNvPr id="27" name="Zalomená spojnica 26"/>
            <p:cNvCxnSpPr/>
            <p:nvPr/>
          </p:nvCxnSpPr>
          <p:spPr bwMode="auto">
            <a:xfrm>
              <a:off x="3662579" y="5776119"/>
              <a:ext cx="2174658" cy="119175"/>
            </a:xfrm>
            <a:prstGeom prst="bentConnector3">
              <a:avLst>
                <a:gd name="adj1" fmla="val 10009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Obdĺžnik 102"/>
            <p:cNvSpPr/>
            <p:nvPr/>
          </p:nvSpPr>
          <p:spPr bwMode="auto">
            <a:xfrm>
              <a:off x="3579210" y="5790774"/>
              <a:ext cx="118392" cy="1039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Skupina 34"/>
          <p:cNvGrpSpPr/>
          <p:nvPr/>
        </p:nvGrpSpPr>
        <p:grpSpPr>
          <a:xfrm>
            <a:off x="2749482" y="5255918"/>
            <a:ext cx="3826393" cy="646684"/>
            <a:chOff x="2749482" y="5255918"/>
            <a:chExt cx="3826393" cy="646684"/>
          </a:xfrm>
        </p:grpSpPr>
        <p:sp>
          <p:nvSpPr>
            <p:cNvPr id="30" name="Obdĺžnik 29"/>
            <p:cNvSpPr/>
            <p:nvPr/>
          </p:nvSpPr>
          <p:spPr bwMode="auto">
            <a:xfrm>
              <a:off x="2917785" y="5255918"/>
              <a:ext cx="3609282" cy="3040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bdĺžnik 105"/>
            <p:cNvSpPr/>
            <p:nvPr/>
          </p:nvSpPr>
          <p:spPr bwMode="auto">
            <a:xfrm>
              <a:off x="6349427" y="5512340"/>
              <a:ext cx="226448" cy="39026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Rovná spojnica 31"/>
            <p:cNvCxnSpPr/>
            <p:nvPr/>
          </p:nvCxnSpPr>
          <p:spPr bwMode="auto">
            <a:xfrm>
              <a:off x="2749482" y="5318919"/>
              <a:ext cx="0" cy="22860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Rovná spojnica 110"/>
            <p:cNvCxnSpPr/>
            <p:nvPr/>
          </p:nvCxnSpPr>
          <p:spPr bwMode="auto">
            <a:xfrm>
              <a:off x="2833633" y="5318919"/>
              <a:ext cx="0" cy="22860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Rounded Rectangle 1"/>
          <p:cNvSpPr>
            <a:spLocks noChangeArrowheads="1"/>
          </p:cNvSpPr>
          <p:nvPr/>
        </p:nvSpPr>
        <p:spPr bwMode="auto">
          <a:xfrm>
            <a:off x="6142037" y="416270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400" dirty="0" smtClean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3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122237" y="1432719"/>
            <a:ext cx="9525000" cy="5867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2" tIns="50681" rIns="101362" bIns="50681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k-SK" alt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Volanie funkcií v </a:t>
            </a:r>
            <a:r>
              <a:rPr lang="sk-SK" dirty="0" err="1" smtClean="0">
                <a:latin typeface="Consolas" panose="020B0609020204030204" pitchFamily="49" charset="0"/>
              </a:rPr>
              <a:t>main</a:t>
            </a:r>
            <a:r>
              <a:rPr lang="sk-SK" dirty="0" smtClean="0">
                <a:latin typeface="Consolas" panose="020B0609020204030204" pitchFamily="49" charset="0"/>
              </a:rPr>
              <a:t>()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22238" y="1512431"/>
            <a:ext cx="9906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CLOVEK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NULL,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NULL;</a:t>
            </a:r>
          </a:p>
          <a:p>
            <a:pPr algn="l"/>
            <a:r>
              <a:rPr lang="sk-SK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i, n, r;</a:t>
            </a:r>
          </a:p>
          <a:p>
            <a:pPr algn="l"/>
            <a:endParaRPr lang="sk-S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&amp;n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nacitanie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poctu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prvkov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v 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zozname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sk-S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sk-SK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 {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(CLOVEK *)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(CLOVEK));</a:t>
            </a:r>
          </a:p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-&gt;meno);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nacitanie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mena</a:t>
            </a:r>
            <a:endParaRPr lang="sk-SK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nacitanie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rocnika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NULL;</a:t>
            </a:r>
          </a:p>
          <a:p>
            <a:pPr algn="l"/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pridajNaKoniec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sk-S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vypisZoznam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&amp;r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nacitanie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rocnika</a:t>
            </a:r>
            <a:endParaRPr lang="sk-S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Pocet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ziakov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 z %d. 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rocnika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: %d\n"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r, 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pocetZRocnika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r));</a:t>
            </a:r>
          </a:p>
          <a:p>
            <a:pPr algn="l"/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zmazZoznam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zac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065837" y="6610350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sk-SK" altLang="sk-SK" sz="2400" dirty="0" smtClean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3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8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-15081"/>
            <a:ext cx="10128060" cy="76859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endParaRPr lang="sk-SK" sz="2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KNIHA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NULL;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c; 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&amp;n, &amp;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n,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"p: pridanie\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nz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: zmazanie\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nk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: koniec\n"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tolower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(c) {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: pridaj(&amp;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&amp;n, &amp;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sk-SK" sz="2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zmaz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&amp;n, &amp;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sk-SK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(c != 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666270" y="133690"/>
            <a:ext cx="5735883" cy="1057640"/>
            <a:chOff x="666270" y="-202622"/>
            <a:chExt cx="5735883" cy="1057640"/>
          </a:xfrm>
        </p:grpSpPr>
        <p:sp>
          <p:nvSpPr>
            <p:cNvPr id="2" name="Zaoblený obdĺžnik 1"/>
            <p:cNvSpPr/>
            <p:nvPr/>
          </p:nvSpPr>
          <p:spPr bwMode="auto">
            <a:xfrm>
              <a:off x="666270" y="505917"/>
              <a:ext cx="2503967" cy="34910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2027237" y="-202622"/>
              <a:ext cx="4374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sk-SK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kniznica</a:t>
              </a:r>
              <a:r>
                <a:rPr lang="sk-SK" dirty="0" smtClean="0">
                  <a:solidFill>
                    <a:srgbClr val="FF0000"/>
                  </a:solidFill>
                </a:rPr>
                <a:t>: ukazovateľ na </a:t>
              </a:r>
            </a:p>
            <a:p>
              <a:pPr algn="l"/>
              <a:r>
                <a:rPr lang="sk-SK" dirty="0">
                  <a:solidFill>
                    <a:srgbClr val="FF0000"/>
                  </a:solidFill>
                </a:rPr>
                <a:t>d</a:t>
              </a:r>
              <a:r>
                <a:rPr lang="sk-SK" dirty="0" smtClean="0">
                  <a:solidFill>
                    <a:srgbClr val="FF0000"/>
                  </a:solidFill>
                </a:rPr>
                <a:t>ynamické pole záznamov o knihách</a:t>
              </a:r>
              <a:endParaRPr lang="sk-SK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1265238" y="1246265"/>
            <a:ext cx="4270734" cy="1039372"/>
            <a:chOff x="1265238" y="909953"/>
            <a:chExt cx="4270734" cy="1039372"/>
          </a:xfrm>
        </p:grpSpPr>
        <p:sp>
          <p:nvSpPr>
            <p:cNvPr id="4" name="Zaoblený obdĺžnik 3"/>
            <p:cNvSpPr/>
            <p:nvPr/>
          </p:nvSpPr>
          <p:spPr bwMode="auto">
            <a:xfrm>
              <a:off x="1265238" y="909953"/>
              <a:ext cx="304800" cy="304800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718901" y="1241439"/>
              <a:ext cx="3817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sk-SK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n</a:t>
              </a:r>
              <a:r>
                <a:rPr lang="sk-SK" dirty="0" smtClean="0">
                  <a:solidFill>
                    <a:srgbClr val="00B050"/>
                  </a:solidFill>
                </a:rPr>
                <a:t>: </a:t>
              </a:r>
              <a:r>
                <a:rPr lang="sk-SK" dirty="0" smtClean="0">
                  <a:solidFill>
                    <a:srgbClr val="00B050"/>
                  </a:solidFill>
                </a:rPr>
                <a:t>počet záznamov </a:t>
              </a:r>
            </a:p>
            <a:p>
              <a:pPr algn="l"/>
              <a:r>
                <a:rPr lang="sk-SK" dirty="0" smtClean="0">
                  <a:solidFill>
                    <a:srgbClr val="00B050"/>
                  </a:solidFill>
                </a:rPr>
                <a:t>o knihách (počet kníh v knižnici)</a:t>
              </a:r>
              <a:endParaRPr lang="sk-SK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2332037" y="1202912"/>
            <a:ext cx="7802070" cy="707886"/>
            <a:chOff x="2332037" y="866600"/>
            <a:chExt cx="7802070" cy="707886"/>
          </a:xfrm>
        </p:grpSpPr>
        <p:sp>
          <p:nvSpPr>
            <p:cNvPr id="5" name="Zaoblený obdĺžnik 4"/>
            <p:cNvSpPr/>
            <p:nvPr/>
          </p:nvSpPr>
          <p:spPr bwMode="auto">
            <a:xfrm>
              <a:off x="2332037" y="909951"/>
              <a:ext cx="1295400" cy="304801"/>
            </a:xfrm>
            <a:prstGeom prst="round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4128938" y="866600"/>
              <a:ext cx="6005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k-SK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velkost</a:t>
              </a:r>
              <a:r>
                <a:rPr lang="sk-SK" dirty="0" smtClean="0">
                  <a:solidFill>
                    <a:srgbClr val="0070C0"/>
                  </a:solidFill>
                </a:rPr>
                <a:t>: aktuálna dĺžka poľa záznamov o knihách </a:t>
              </a:r>
            </a:p>
            <a:p>
              <a:pPr algn="r"/>
              <a:r>
                <a:rPr lang="sk-SK" dirty="0" smtClean="0">
                  <a:solidFill>
                    <a:srgbClr val="0070C0"/>
                  </a:solidFill>
                </a:rPr>
                <a:t>(budeme ju dynamicky meniť)</a:t>
              </a:r>
              <a:endParaRPr lang="sk-SK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BlokTextu 12"/>
          <p:cNvSpPr txBox="1"/>
          <p:nvPr/>
        </p:nvSpPr>
        <p:spPr>
          <a:xfrm>
            <a:off x="7207068" y="-1068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Hlavn</a:t>
            </a:r>
            <a:r>
              <a:rPr lang="sk-SK" sz="2800" b="1" dirty="0" smtClean="0"/>
              <a:t>ý program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2928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Sp</a:t>
            </a:r>
            <a:r>
              <a:rPr lang="sk-SK" altLang="sk-SK" smtClean="0"/>
              <a:t>ájaný zoznam – </a:t>
            </a:r>
            <a:r>
              <a:rPr lang="en-US" altLang="sk-SK" smtClean="0"/>
              <a:t>zmena</a:t>
            </a:r>
            <a:r>
              <a:rPr lang="sk-SK" altLang="sk-SK" smtClean="0"/>
              <a:t> </a:t>
            </a:r>
            <a:r>
              <a:rPr lang="en-US" altLang="sk-SK" smtClean="0"/>
              <a:t>zoznamu </a:t>
            </a:r>
            <a:r>
              <a:rPr lang="sk-SK" altLang="sk-SK" smtClean="0"/>
              <a:t>vs. posun</a:t>
            </a:r>
            <a:r>
              <a:rPr lang="en-US" altLang="sk-SK" smtClean="0"/>
              <a:t> v zozname</a:t>
            </a:r>
            <a:endParaRPr lang="en-US" altLang="sk-SK" smtClean="0"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6850" y="1962150"/>
            <a:ext cx="975201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66" tIns="50683" rIns="101366" bIns="50683"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700" dirty="0" err="1">
                <a:solidFill>
                  <a:srgbClr val="000000"/>
                </a:solidFill>
              </a:rPr>
              <a:t>Priraden</a:t>
            </a:r>
            <a:r>
              <a:rPr lang="sk-SK" altLang="sk-SK" sz="2700" dirty="0">
                <a:solidFill>
                  <a:srgbClr val="000000"/>
                </a:solidFill>
              </a:rPr>
              <a:t>ím hodnoty ukazovateľu je možné:</a:t>
            </a:r>
          </a:p>
          <a:p>
            <a:pPr lvl="1"/>
            <a:r>
              <a:rPr lang="sk-SK" altLang="sk-SK" sz="2200" dirty="0">
                <a:solidFill>
                  <a:srgbClr val="000000"/>
                </a:solidFill>
              </a:rPr>
              <a:t>Posunúť ukazovateľ, pomocou ktorého pristupujeme k zoznamu, na iný prvok:</a:t>
            </a:r>
          </a:p>
          <a:p>
            <a:pPr lvl="1"/>
            <a:endParaRPr lang="sk-SK" altLang="sk-SK" sz="2200" dirty="0">
              <a:solidFill>
                <a:srgbClr val="000000"/>
              </a:solidFill>
            </a:endParaRPr>
          </a:p>
          <a:p>
            <a:pPr lvl="1"/>
            <a:endParaRPr lang="sk-SK" altLang="sk-SK" sz="2200" dirty="0">
              <a:solidFill>
                <a:srgbClr val="000000"/>
              </a:solidFill>
            </a:endParaRPr>
          </a:p>
          <a:p>
            <a:pPr lvl="1"/>
            <a:r>
              <a:rPr lang="sk-SK" altLang="sk-SK" sz="2200" dirty="0">
                <a:solidFill>
                  <a:srgbClr val="000000"/>
                </a:solidFill>
              </a:rPr>
              <a:t>Zmeniť zoznam (presmerovať niektorý z ukazovateľov v rámci zoznamu):</a:t>
            </a:r>
          </a:p>
          <a:p>
            <a:pPr>
              <a:buFontTx/>
              <a:buAutoNum type="arabicPeriod"/>
            </a:pPr>
            <a:endParaRPr lang="sk-SK" altLang="sk-SK" sz="2700" dirty="0">
              <a:solidFill>
                <a:srgbClr val="000000"/>
              </a:solidFill>
            </a:endParaRPr>
          </a:p>
          <a:p>
            <a:pPr>
              <a:buFontTx/>
              <a:buAutoNum type="arabicPeriod"/>
            </a:pPr>
            <a:endParaRPr lang="sk-SK" altLang="sk-SK" sz="2700" dirty="0">
              <a:solidFill>
                <a:srgbClr val="000000"/>
              </a:solidFill>
            </a:endParaRPr>
          </a:p>
        </p:txBody>
      </p:sp>
      <p:sp>
        <p:nvSpPr>
          <p:cNvPr id="83972" name="Rectangle 7"/>
          <p:cNvSpPr>
            <a:spLocks noChangeArrowheads="1"/>
          </p:cNvSpPr>
          <p:nvPr/>
        </p:nvSpPr>
        <p:spPr bwMode="auto">
          <a:xfrm>
            <a:off x="1460500" y="6510338"/>
            <a:ext cx="846138" cy="933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3973" name="Text Box 9"/>
          <p:cNvSpPr txBox="1">
            <a:spLocks noChangeArrowheads="1"/>
          </p:cNvSpPr>
          <p:nvPr/>
        </p:nvSpPr>
        <p:spPr bwMode="auto">
          <a:xfrm>
            <a:off x="1712913" y="6569075"/>
            <a:ext cx="361950" cy="476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sk-SK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4" name="Rectangle 10"/>
          <p:cNvSpPr>
            <a:spLocks noChangeArrowheads="1"/>
          </p:cNvSpPr>
          <p:nvPr/>
        </p:nvSpPr>
        <p:spPr bwMode="auto">
          <a:xfrm>
            <a:off x="2682875" y="6510338"/>
            <a:ext cx="844550" cy="933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2932113" y="6569075"/>
            <a:ext cx="363537" cy="476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976" name="Rectangle 13"/>
          <p:cNvSpPr>
            <a:spLocks noChangeArrowheads="1"/>
          </p:cNvSpPr>
          <p:nvPr/>
        </p:nvSpPr>
        <p:spPr bwMode="auto">
          <a:xfrm>
            <a:off x="3903663" y="6510338"/>
            <a:ext cx="846137" cy="933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3977" name="Text Box 15"/>
          <p:cNvSpPr txBox="1">
            <a:spLocks noChangeArrowheads="1"/>
          </p:cNvSpPr>
          <p:nvPr/>
        </p:nvSpPr>
        <p:spPr bwMode="auto">
          <a:xfrm>
            <a:off x="4152900" y="6569075"/>
            <a:ext cx="361950" cy="476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3978" name="Rectangle 16"/>
          <p:cNvSpPr>
            <a:spLocks noChangeArrowheads="1"/>
          </p:cNvSpPr>
          <p:nvPr/>
        </p:nvSpPr>
        <p:spPr bwMode="auto">
          <a:xfrm>
            <a:off x="5124450" y="6510338"/>
            <a:ext cx="844550" cy="933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3979" name="Text Box 18"/>
          <p:cNvSpPr txBox="1">
            <a:spLocks noChangeArrowheads="1"/>
          </p:cNvSpPr>
          <p:nvPr/>
        </p:nvSpPr>
        <p:spPr bwMode="auto">
          <a:xfrm>
            <a:off x="5375275" y="6569075"/>
            <a:ext cx="360363" cy="476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3980" name="Rectangle 19"/>
          <p:cNvSpPr>
            <a:spLocks noChangeArrowheads="1"/>
          </p:cNvSpPr>
          <p:nvPr/>
        </p:nvSpPr>
        <p:spPr bwMode="auto">
          <a:xfrm>
            <a:off x="6343650" y="6510338"/>
            <a:ext cx="846138" cy="933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3981" name="Text Box 21"/>
          <p:cNvSpPr txBox="1">
            <a:spLocks noChangeArrowheads="1"/>
          </p:cNvSpPr>
          <p:nvPr/>
        </p:nvSpPr>
        <p:spPr bwMode="auto">
          <a:xfrm>
            <a:off x="6596063" y="6569075"/>
            <a:ext cx="361950" cy="476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sk-SK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2" name="Rectangle 26"/>
          <p:cNvSpPr>
            <a:spLocks noChangeArrowheads="1"/>
          </p:cNvSpPr>
          <p:nvPr/>
        </p:nvSpPr>
        <p:spPr bwMode="auto">
          <a:xfrm>
            <a:off x="7566025" y="6510338"/>
            <a:ext cx="844550" cy="933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3983" name="Text Box 28"/>
          <p:cNvSpPr txBox="1">
            <a:spLocks noChangeArrowheads="1"/>
          </p:cNvSpPr>
          <p:nvPr/>
        </p:nvSpPr>
        <p:spPr bwMode="auto">
          <a:xfrm>
            <a:off x="7815263" y="6569075"/>
            <a:ext cx="363537" cy="476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en-US" altLang="sk-SK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4" name="Rectangle 29"/>
          <p:cNvSpPr>
            <a:spLocks noChangeArrowheads="1"/>
          </p:cNvSpPr>
          <p:nvPr/>
        </p:nvSpPr>
        <p:spPr bwMode="auto">
          <a:xfrm>
            <a:off x="8786813" y="6510338"/>
            <a:ext cx="844550" cy="933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83985" name="Text Box 31"/>
          <p:cNvSpPr txBox="1">
            <a:spLocks noChangeArrowheads="1"/>
          </p:cNvSpPr>
          <p:nvPr/>
        </p:nvSpPr>
        <p:spPr bwMode="auto">
          <a:xfrm>
            <a:off x="9036050" y="6569075"/>
            <a:ext cx="361950" cy="476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lang="en-US" altLang="sk-SK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60500" y="7077075"/>
            <a:ext cx="846138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676525" y="7078663"/>
            <a:ext cx="846138" cy="373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903663" y="7086600"/>
            <a:ext cx="846137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124450" y="7086600"/>
            <a:ext cx="844550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343650" y="7086600"/>
            <a:ext cx="846138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566025" y="7078663"/>
            <a:ext cx="842963" cy="373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786813" y="7086600"/>
            <a:ext cx="844550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3993" name="Line 22"/>
          <p:cNvSpPr>
            <a:spLocks noChangeShapeType="1"/>
          </p:cNvSpPr>
          <p:nvPr/>
        </p:nvSpPr>
        <p:spPr bwMode="auto">
          <a:xfrm>
            <a:off x="1931988" y="7258050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83994" name="Line 23"/>
          <p:cNvSpPr>
            <a:spLocks noChangeShapeType="1"/>
          </p:cNvSpPr>
          <p:nvPr/>
        </p:nvSpPr>
        <p:spPr bwMode="auto">
          <a:xfrm>
            <a:off x="3152775" y="7258050"/>
            <a:ext cx="75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83995" name="Line 24"/>
          <p:cNvSpPr>
            <a:spLocks noChangeShapeType="1"/>
          </p:cNvSpPr>
          <p:nvPr/>
        </p:nvSpPr>
        <p:spPr bwMode="auto">
          <a:xfrm>
            <a:off x="4371975" y="7258050"/>
            <a:ext cx="752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83996" name="Line 25"/>
          <p:cNvSpPr>
            <a:spLocks noChangeShapeType="1"/>
          </p:cNvSpPr>
          <p:nvPr/>
        </p:nvSpPr>
        <p:spPr bwMode="auto">
          <a:xfrm>
            <a:off x="5592763" y="7258050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23583" name="Line 32"/>
          <p:cNvSpPr>
            <a:spLocks noChangeShapeType="1"/>
          </p:cNvSpPr>
          <p:nvPr/>
        </p:nvSpPr>
        <p:spPr bwMode="auto">
          <a:xfrm>
            <a:off x="6815138" y="7258050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83998" name="Line 33"/>
          <p:cNvSpPr>
            <a:spLocks noChangeShapeType="1"/>
          </p:cNvSpPr>
          <p:nvPr/>
        </p:nvSpPr>
        <p:spPr bwMode="auto">
          <a:xfrm>
            <a:off x="8035925" y="7258050"/>
            <a:ext cx="75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83999" name="Line 34"/>
          <p:cNvSpPr>
            <a:spLocks noChangeShapeType="1"/>
          </p:cNvSpPr>
          <p:nvPr/>
        </p:nvSpPr>
        <p:spPr bwMode="auto">
          <a:xfrm>
            <a:off x="9312275" y="7273925"/>
            <a:ext cx="63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84000" name="Line 35"/>
          <p:cNvSpPr>
            <a:spLocks noChangeShapeType="1"/>
          </p:cNvSpPr>
          <p:nvPr/>
        </p:nvSpPr>
        <p:spPr bwMode="auto">
          <a:xfrm flipV="1">
            <a:off x="9801225" y="7145338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84001" name="Line 36"/>
          <p:cNvSpPr>
            <a:spLocks noChangeShapeType="1"/>
          </p:cNvSpPr>
          <p:nvPr/>
        </p:nvSpPr>
        <p:spPr bwMode="auto">
          <a:xfrm flipV="1">
            <a:off x="9701213" y="7145338"/>
            <a:ext cx="0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19113" y="5864225"/>
            <a:ext cx="844550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 err="1">
                <a:solidFill>
                  <a:srgbClr val="000000"/>
                </a:solidFill>
              </a:rPr>
              <a:t>zac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603375" y="5840413"/>
            <a:ext cx="846138" cy="373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>
                <a:solidFill>
                  <a:srgbClr val="000000"/>
                </a:solidFill>
              </a:rPr>
              <a:t>akt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4004" name="Elbow Connector 3"/>
          <p:cNvCxnSpPr>
            <a:cxnSpLocks noChangeShapeType="1"/>
            <a:stCxn id="54" idx="2"/>
            <a:endCxn id="83972" idx="1"/>
          </p:cNvCxnSpPr>
          <p:nvPr/>
        </p:nvCxnSpPr>
        <p:spPr bwMode="auto">
          <a:xfrm rot="16200000" flipH="1">
            <a:off x="830263" y="6348413"/>
            <a:ext cx="741362" cy="51911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Elbow Connector 5"/>
          <p:cNvCxnSpPr>
            <a:cxnSpLocks noChangeShapeType="1"/>
            <a:stCxn id="55" idx="3"/>
            <a:endCxn id="83978" idx="0"/>
          </p:cNvCxnSpPr>
          <p:nvPr/>
        </p:nvCxnSpPr>
        <p:spPr bwMode="auto">
          <a:xfrm>
            <a:off x="2449513" y="6026150"/>
            <a:ext cx="3095625" cy="48418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157288" y="4867275"/>
            <a:ext cx="8023225" cy="441325"/>
            <a:chOff x="1042988" y="4397102"/>
            <a:chExt cx="7227887" cy="400050"/>
          </a:xfrm>
        </p:grpSpPr>
        <p:sp>
          <p:nvSpPr>
            <p:cNvPr id="84016" name="Rectangle 1027"/>
            <p:cNvSpPr>
              <a:spLocks noChangeArrowheads="1"/>
            </p:cNvSpPr>
            <p:nvPr/>
          </p:nvSpPr>
          <p:spPr bwMode="auto">
            <a:xfrm>
              <a:off x="1042988" y="4397102"/>
              <a:ext cx="7227887" cy="4000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000">
                <a:solidFill>
                  <a:srgbClr val="000000"/>
                </a:solidFill>
              </a:endParaRPr>
            </a:p>
          </p:txBody>
        </p:sp>
        <p:sp>
          <p:nvSpPr>
            <p:cNvPr id="84017" name="Text Box 1028"/>
            <p:cNvSpPr txBox="1">
              <a:spLocks noChangeArrowheads="1"/>
            </p:cNvSpPr>
            <p:nvPr/>
          </p:nvSpPr>
          <p:spPr bwMode="auto">
            <a:xfrm>
              <a:off x="1042988" y="4397102"/>
              <a:ext cx="65087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sk-SK" sz="2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kt</a:t>
              </a:r>
              <a:r>
                <a:rPr lang="en-US" altLang="sk-SK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sk-SK" sz="2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dalsi</a:t>
              </a:r>
              <a:r>
                <a:rPr lang="en-US" altLang="sk-SK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sk-SK" sz="2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akt</a:t>
              </a:r>
              <a:r>
                <a:rPr lang="en-US" altLang="sk-SK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grpSp>
        <p:nvGrpSpPr>
          <p:cNvPr id="23578" name="Group 23577"/>
          <p:cNvGrpSpPr>
            <a:grpSpLocks/>
          </p:cNvGrpSpPr>
          <p:nvPr/>
        </p:nvGrpSpPr>
        <p:grpSpPr bwMode="auto">
          <a:xfrm>
            <a:off x="1157288" y="3395663"/>
            <a:ext cx="8023225" cy="452437"/>
            <a:chOff x="1042988" y="3068960"/>
            <a:chExt cx="7227887" cy="407147"/>
          </a:xfrm>
        </p:grpSpPr>
        <p:sp>
          <p:nvSpPr>
            <p:cNvPr id="84014" name="Rectangle 1027"/>
            <p:cNvSpPr>
              <a:spLocks noChangeArrowheads="1"/>
            </p:cNvSpPr>
            <p:nvPr/>
          </p:nvSpPr>
          <p:spPr bwMode="auto">
            <a:xfrm>
              <a:off x="1042988" y="3076057"/>
              <a:ext cx="7227887" cy="4000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000">
                <a:solidFill>
                  <a:srgbClr val="000000"/>
                </a:solidFill>
              </a:endParaRPr>
            </a:p>
          </p:txBody>
        </p:sp>
        <p:sp>
          <p:nvSpPr>
            <p:cNvPr id="84015" name="Text Box 1028"/>
            <p:cNvSpPr txBox="1">
              <a:spLocks noChangeArrowheads="1"/>
            </p:cNvSpPr>
            <p:nvPr/>
          </p:nvSpPr>
          <p:spPr bwMode="auto">
            <a:xfrm>
              <a:off x="1042988" y="3068960"/>
              <a:ext cx="65087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</a:t>
              </a:r>
              <a:r>
                <a:rPr lang="sk-SK" altLang="sk-SK" sz="2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kt</a:t>
              </a:r>
              <a:r>
                <a:rPr lang="sk-SK" altLang="sk-SK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akt-</a:t>
              </a:r>
              <a:r>
                <a:rPr lang="en-US" altLang="sk-SK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sk-SK" sz="2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dalsi</a:t>
              </a:r>
              <a:r>
                <a:rPr lang="en-US" altLang="sk-SK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>
            <a:off x="2436813" y="6026150"/>
            <a:ext cx="4330700" cy="48418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77" name="Group 23576"/>
          <p:cNvGrpSpPr>
            <a:grpSpLocks/>
          </p:cNvGrpSpPr>
          <p:nvPr/>
        </p:nvGrpSpPr>
        <p:grpSpPr bwMode="auto">
          <a:xfrm>
            <a:off x="6958013" y="6186488"/>
            <a:ext cx="363537" cy="1071562"/>
            <a:chOff x="5167313" y="5589110"/>
            <a:chExt cx="1428750" cy="968853"/>
          </a:xfrm>
        </p:grpSpPr>
        <p:cxnSp>
          <p:nvCxnSpPr>
            <p:cNvPr id="84010" name="Straight Connector 30"/>
            <p:cNvCxnSpPr>
              <a:cxnSpLocks noChangeShapeType="1"/>
              <a:stCxn id="23583" idx="0"/>
            </p:cNvCxnSpPr>
            <p:nvPr/>
          </p:nvCxnSpPr>
          <p:spPr bwMode="auto">
            <a:xfrm>
              <a:off x="6138863" y="6557963"/>
              <a:ext cx="4572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011" name="Straight Connector 73"/>
            <p:cNvCxnSpPr>
              <a:cxnSpLocks noChangeShapeType="1"/>
            </p:cNvCxnSpPr>
            <p:nvPr/>
          </p:nvCxnSpPr>
          <p:spPr bwMode="auto">
            <a:xfrm>
              <a:off x="6596063" y="5589110"/>
              <a:ext cx="0" cy="95964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012" name="Straight Connector 76"/>
            <p:cNvCxnSpPr>
              <a:cxnSpLocks noChangeShapeType="1"/>
            </p:cNvCxnSpPr>
            <p:nvPr/>
          </p:nvCxnSpPr>
          <p:spPr bwMode="auto">
            <a:xfrm flipH="1">
              <a:off x="5167313" y="5589110"/>
              <a:ext cx="14287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013" name="Straight Arrow Connector 23574"/>
            <p:cNvCxnSpPr>
              <a:cxnSpLocks noChangeShapeType="1"/>
            </p:cNvCxnSpPr>
            <p:nvPr/>
          </p:nvCxnSpPr>
          <p:spPr bwMode="auto">
            <a:xfrm>
              <a:off x="5167313" y="5597736"/>
              <a:ext cx="0" cy="28553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0172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Sp</a:t>
            </a:r>
            <a:r>
              <a:rPr lang="sk-SK" altLang="sk-SK" smtClean="0"/>
              <a:t>ájaný zoznam – začiatok (časti) zoznamu</a:t>
            </a:r>
            <a:endParaRPr lang="en-US" altLang="sk-SK" smtClean="0"/>
          </a:p>
        </p:txBody>
      </p:sp>
      <p:sp>
        <p:nvSpPr>
          <p:cNvPr id="94211" name="Rectangle 7"/>
          <p:cNvSpPr>
            <a:spLocks noChangeArrowheads="1"/>
          </p:cNvSpPr>
          <p:nvPr/>
        </p:nvSpPr>
        <p:spPr bwMode="auto">
          <a:xfrm>
            <a:off x="1460500" y="5741988"/>
            <a:ext cx="846138" cy="931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94212" name="Text Box 9"/>
          <p:cNvSpPr txBox="1">
            <a:spLocks noChangeArrowheads="1"/>
          </p:cNvSpPr>
          <p:nvPr/>
        </p:nvSpPr>
        <p:spPr bwMode="auto">
          <a:xfrm>
            <a:off x="1712913" y="5800725"/>
            <a:ext cx="3619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sk-SK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3" name="Rectangle 10"/>
          <p:cNvSpPr>
            <a:spLocks noChangeArrowheads="1"/>
          </p:cNvSpPr>
          <p:nvPr/>
        </p:nvSpPr>
        <p:spPr bwMode="auto">
          <a:xfrm>
            <a:off x="2682875" y="5741988"/>
            <a:ext cx="844550" cy="931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94214" name="Text Box 12"/>
          <p:cNvSpPr txBox="1">
            <a:spLocks noChangeArrowheads="1"/>
          </p:cNvSpPr>
          <p:nvPr/>
        </p:nvSpPr>
        <p:spPr bwMode="auto">
          <a:xfrm>
            <a:off x="2932113" y="5800725"/>
            <a:ext cx="363537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4215" name="Rectangle 13"/>
          <p:cNvSpPr>
            <a:spLocks noChangeArrowheads="1"/>
          </p:cNvSpPr>
          <p:nvPr/>
        </p:nvSpPr>
        <p:spPr bwMode="auto">
          <a:xfrm>
            <a:off x="3903663" y="5741988"/>
            <a:ext cx="846137" cy="931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94216" name="Text Box 15"/>
          <p:cNvSpPr txBox="1">
            <a:spLocks noChangeArrowheads="1"/>
          </p:cNvSpPr>
          <p:nvPr/>
        </p:nvSpPr>
        <p:spPr bwMode="auto">
          <a:xfrm>
            <a:off x="4152900" y="5800725"/>
            <a:ext cx="3619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4217" name="Rectangle 16"/>
          <p:cNvSpPr>
            <a:spLocks noChangeArrowheads="1"/>
          </p:cNvSpPr>
          <p:nvPr/>
        </p:nvSpPr>
        <p:spPr bwMode="auto">
          <a:xfrm>
            <a:off x="5124450" y="5741988"/>
            <a:ext cx="844550" cy="931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94218" name="Text Box 18"/>
          <p:cNvSpPr txBox="1">
            <a:spLocks noChangeArrowheads="1"/>
          </p:cNvSpPr>
          <p:nvPr/>
        </p:nvSpPr>
        <p:spPr bwMode="auto">
          <a:xfrm>
            <a:off x="5375275" y="5800725"/>
            <a:ext cx="360363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sk-SK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9" name="Rectangle 19"/>
          <p:cNvSpPr>
            <a:spLocks noChangeArrowheads="1"/>
          </p:cNvSpPr>
          <p:nvPr/>
        </p:nvSpPr>
        <p:spPr bwMode="auto">
          <a:xfrm>
            <a:off x="6343650" y="5741988"/>
            <a:ext cx="846138" cy="931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94220" name="Text Box 21"/>
          <p:cNvSpPr txBox="1">
            <a:spLocks noChangeArrowheads="1"/>
          </p:cNvSpPr>
          <p:nvPr/>
        </p:nvSpPr>
        <p:spPr bwMode="auto">
          <a:xfrm>
            <a:off x="6596063" y="5800725"/>
            <a:ext cx="3619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sk-SK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1" name="Rectangle 26"/>
          <p:cNvSpPr>
            <a:spLocks noChangeArrowheads="1"/>
          </p:cNvSpPr>
          <p:nvPr/>
        </p:nvSpPr>
        <p:spPr bwMode="auto">
          <a:xfrm>
            <a:off x="7566025" y="5741988"/>
            <a:ext cx="844550" cy="931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94222" name="Text Box 28"/>
          <p:cNvSpPr txBox="1">
            <a:spLocks noChangeArrowheads="1"/>
          </p:cNvSpPr>
          <p:nvPr/>
        </p:nvSpPr>
        <p:spPr bwMode="auto">
          <a:xfrm>
            <a:off x="7815263" y="5800725"/>
            <a:ext cx="363537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sk-SK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3" name="Rectangle 29"/>
          <p:cNvSpPr>
            <a:spLocks noChangeArrowheads="1"/>
          </p:cNvSpPr>
          <p:nvPr/>
        </p:nvSpPr>
        <p:spPr bwMode="auto">
          <a:xfrm>
            <a:off x="8786813" y="5741988"/>
            <a:ext cx="844550" cy="931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</a:endParaRPr>
          </a:p>
        </p:txBody>
      </p:sp>
      <p:sp>
        <p:nvSpPr>
          <p:cNvPr id="94224" name="Text Box 31"/>
          <p:cNvSpPr txBox="1">
            <a:spLocks noChangeArrowheads="1"/>
          </p:cNvSpPr>
          <p:nvPr/>
        </p:nvSpPr>
        <p:spPr bwMode="auto">
          <a:xfrm>
            <a:off x="9036050" y="5800725"/>
            <a:ext cx="3619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lang="en-US" altLang="sk-SK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60500" y="6307138"/>
            <a:ext cx="846138" cy="373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76525" y="6308725"/>
            <a:ext cx="846138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03663" y="6318250"/>
            <a:ext cx="846137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24450" y="6318250"/>
            <a:ext cx="844550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43650" y="6318250"/>
            <a:ext cx="846138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566025" y="6308725"/>
            <a:ext cx="842963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786813" y="6318250"/>
            <a:ext cx="844550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4232" name="Line 22"/>
          <p:cNvSpPr>
            <a:spLocks noChangeShapeType="1"/>
          </p:cNvSpPr>
          <p:nvPr/>
        </p:nvSpPr>
        <p:spPr bwMode="auto">
          <a:xfrm>
            <a:off x="1931988" y="64881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94233" name="Line 23"/>
          <p:cNvSpPr>
            <a:spLocks noChangeShapeType="1"/>
          </p:cNvSpPr>
          <p:nvPr/>
        </p:nvSpPr>
        <p:spPr bwMode="auto">
          <a:xfrm>
            <a:off x="3152775" y="6488113"/>
            <a:ext cx="75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4371975" y="6488113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94235" name="Line 25"/>
          <p:cNvSpPr>
            <a:spLocks noChangeShapeType="1"/>
          </p:cNvSpPr>
          <p:nvPr/>
        </p:nvSpPr>
        <p:spPr bwMode="auto">
          <a:xfrm>
            <a:off x="5592763" y="64881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94236" name="Line 32"/>
          <p:cNvSpPr>
            <a:spLocks noChangeShapeType="1"/>
          </p:cNvSpPr>
          <p:nvPr/>
        </p:nvSpPr>
        <p:spPr bwMode="auto">
          <a:xfrm>
            <a:off x="6815138" y="64881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94237" name="Line 33"/>
          <p:cNvSpPr>
            <a:spLocks noChangeShapeType="1"/>
          </p:cNvSpPr>
          <p:nvPr/>
        </p:nvSpPr>
        <p:spPr bwMode="auto">
          <a:xfrm>
            <a:off x="8035925" y="6488113"/>
            <a:ext cx="75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94238" name="Line 34"/>
          <p:cNvSpPr>
            <a:spLocks noChangeShapeType="1"/>
          </p:cNvSpPr>
          <p:nvPr/>
        </p:nvSpPr>
        <p:spPr bwMode="auto">
          <a:xfrm>
            <a:off x="9312275" y="6505575"/>
            <a:ext cx="63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94239" name="Line 35"/>
          <p:cNvSpPr>
            <a:spLocks noChangeShapeType="1"/>
          </p:cNvSpPr>
          <p:nvPr/>
        </p:nvSpPr>
        <p:spPr bwMode="auto">
          <a:xfrm flipV="1">
            <a:off x="9801225" y="6375400"/>
            <a:ext cx="0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94240" name="Line 36"/>
          <p:cNvSpPr>
            <a:spLocks noChangeShapeType="1"/>
          </p:cNvSpPr>
          <p:nvPr/>
        </p:nvSpPr>
        <p:spPr bwMode="auto">
          <a:xfrm flipV="1">
            <a:off x="9701213" y="6375400"/>
            <a:ext cx="0" cy="261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9113" y="5094288"/>
            <a:ext cx="844550" cy="374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 err="1">
                <a:solidFill>
                  <a:srgbClr val="000000"/>
                </a:solidFill>
              </a:rPr>
              <a:t>zac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3375" y="5072063"/>
            <a:ext cx="846138" cy="373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>
                <a:solidFill>
                  <a:srgbClr val="000000"/>
                </a:solidFill>
              </a:rPr>
              <a:t>akt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4243" name="Elbow Connector 36"/>
          <p:cNvCxnSpPr>
            <a:cxnSpLocks noChangeShapeType="1"/>
            <a:stCxn id="35" idx="2"/>
            <a:endCxn id="94211" idx="1"/>
          </p:cNvCxnSpPr>
          <p:nvPr/>
        </p:nvCxnSpPr>
        <p:spPr bwMode="auto">
          <a:xfrm rot="16200000" flipH="1">
            <a:off x="831056" y="5579270"/>
            <a:ext cx="739775" cy="51911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44" name="Elbow Connector 37"/>
          <p:cNvCxnSpPr>
            <a:cxnSpLocks noChangeShapeType="1"/>
            <a:stCxn id="36" idx="3"/>
          </p:cNvCxnSpPr>
          <p:nvPr/>
        </p:nvCxnSpPr>
        <p:spPr bwMode="auto">
          <a:xfrm>
            <a:off x="2449513" y="5257800"/>
            <a:ext cx="1703387" cy="484188"/>
          </a:xfrm>
          <a:prstGeom prst="bentConnector3">
            <a:avLst>
              <a:gd name="adj1" fmla="val 100014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/>
          <p:cNvSpPr/>
          <p:nvPr/>
        </p:nvSpPr>
        <p:spPr bwMode="auto">
          <a:xfrm>
            <a:off x="4275138" y="5041900"/>
            <a:ext cx="846137" cy="373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01366" tIns="50683" rIns="101366" bIns="50683"/>
          <a:lstStyle/>
          <a:p>
            <a:pPr algn="l">
              <a:defRPr/>
            </a:pPr>
            <a:r>
              <a:rPr lang="sk-SK" dirty="0" err="1">
                <a:solidFill>
                  <a:srgbClr val="000000"/>
                </a:solidFill>
              </a:rPr>
              <a:t>pom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470" name="Elbow Connector 47"/>
          <p:cNvCxnSpPr>
            <a:cxnSpLocks noChangeShapeType="1"/>
            <a:stCxn id="47" idx="3"/>
          </p:cNvCxnSpPr>
          <p:nvPr/>
        </p:nvCxnSpPr>
        <p:spPr bwMode="auto">
          <a:xfrm>
            <a:off x="5121275" y="5229225"/>
            <a:ext cx="463550" cy="49688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1" name="Rectangle 3"/>
          <p:cNvSpPr txBox="1">
            <a:spLocks noChangeArrowheads="1"/>
          </p:cNvSpPr>
          <p:nvPr/>
        </p:nvSpPr>
        <p:spPr bwMode="auto">
          <a:xfrm>
            <a:off x="196850" y="1801813"/>
            <a:ext cx="9752013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66" tIns="50683" rIns="101366" bIns="50683"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700" dirty="0">
                <a:solidFill>
                  <a:srgbClr val="000000"/>
                </a:solidFill>
              </a:rPr>
              <a:t>Vždy je potrebné pamätať si počas celej práce so zoznamom jeho začiatok (</a:t>
            </a:r>
            <a:r>
              <a:rPr lang="sk-SK" altLang="sk-SK" sz="27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zac</a:t>
            </a:r>
            <a:r>
              <a:rPr lang="sk-SK" altLang="sk-SK" sz="2700" dirty="0">
                <a:solidFill>
                  <a:srgbClr val="000000"/>
                </a:solidFill>
              </a:rPr>
              <a:t>)</a:t>
            </a:r>
          </a:p>
          <a:p>
            <a:r>
              <a:rPr lang="sk-SK" altLang="sk-SK" sz="2700" dirty="0">
                <a:solidFill>
                  <a:srgbClr val="000000"/>
                </a:solidFill>
              </a:rPr>
              <a:t>Pri rozdelení zoznamu, pokým sa nespojí je potrebné si pamätať začiatok časti zoznamu (</a:t>
            </a:r>
            <a:r>
              <a:rPr lang="sk-SK" altLang="sk-SK" sz="27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pom</a:t>
            </a:r>
            <a:r>
              <a:rPr lang="sk-SK" altLang="sk-SK" sz="27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7500" y="4330700"/>
            <a:ext cx="2709863" cy="1220788"/>
            <a:chOff x="285840" y="3913226"/>
            <a:chExt cx="2442006" cy="1102916"/>
          </a:xfrm>
        </p:grpSpPr>
        <p:sp>
          <p:nvSpPr>
            <p:cNvPr id="94260" name="Rounded Rectangle 43"/>
            <p:cNvSpPr>
              <a:spLocks noChangeArrowheads="1"/>
            </p:cNvSpPr>
            <p:nvPr/>
          </p:nvSpPr>
          <p:spPr bwMode="auto">
            <a:xfrm>
              <a:off x="285840" y="4529495"/>
              <a:ext cx="1042194" cy="4866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000">
                <a:solidFill>
                  <a:srgbClr val="000000"/>
                </a:solidFill>
              </a:endParaRPr>
            </a:p>
          </p:txBody>
        </p:sp>
        <p:sp>
          <p:nvSpPr>
            <p:cNvPr id="94261" name="Rounded Rectangular Callout 39"/>
            <p:cNvSpPr>
              <a:spLocks noChangeArrowheads="1"/>
            </p:cNvSpPr>
            <p:nvPr/>
          </p:nvSpPr>
          <p:spPr bwMode="auto">
            <a:xfrm>
              <a:off x="666230" y="3913226"/>
              <a:ext cx="2061616" cy="360004"/>
            </a:xfrm>
            <a:prstGeom prst="wedgeRoundRectCallout">
              <a:avLst>
                <a:gd name="adj1" fmla="val -41176"/>
                <a:gd name="adj2" fmla="val 120750"/>
                <a:gd name="adj3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 dirty="0">
                  <a:solidFill>
                    <a:srgbClr val="000000"/>
                  </a:solidFill>
                </a:rPr>
                <a:t>začiatok zoznamu</a:t>
              </a:r>
              <a:endParaRPr lang="en-US" altLang="sk-SK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5078413" y="5099050"/>
            <a:ext cx="636587" cy="261938"/>
            <a:chOff x="7236296" y="5157192"/>
            <a:chExt cx="573321" cy="237503"/>
          </a:xfrm>
        </p:grpSpPr>
        <p:sp>
          <p:nvSpPr>
            <p:cNvPr id="94257" name="Line 34"/>
            <p:cNvSpPr>
              <a:spLocks noChangeShapeType="1"/>
            </p:cNvSpPr>
            <p:nvPr/>
          </p:nvSpPr>
          <p:spPr bwMode="auto">
            <a:xfrm>
              <a:off x="7236296" y="5274441"/>
              <a:ext cx="5733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>
                <a:solidFill>
                  <a:srgbClr val="000000"/>
                </a:solidFill>
              </a:endParaRPr>
            </a:p>
          </p:txBody>
        </p:sp>
        <p:sp>
          <p:nvSpPr>
            <p:cNvPr id="94258" name="Line 35"/>
            <p:cNvSpPr>
              <a:spLocks noChangeShapeType="1"/>
            </p:cNvSpPr>
            <p:nvPr/>
          </p:nvSpPr>
          <p:spPr bwMode="auto">
            <a:xfrm flipV="1">
              <a:off x="7677636" y="5157192"/>
              <a:ext cx="0" cy="2314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>
                <a:solidFill>
                  <a:srgbClr val="000000"/>
                </a:solidFill>
              </a:endParaRPr>
            </a:p>
          </p:txBody>
        </p:sp>
        <p:sp>
          <p:nvSpPr>
            <p:cNvPr id="94259" name="Line 36"/>
            <p:cNvSpPr>
              <a:spLocks noChangeShapeType="1"/>
            </p:cNvSpPr>
            <p:nvPr/>
          </p:nvSpPr>
          <p:spPr bwMode="auto">
            <a:xfrm flipV="1">
              <a:off x="7586415" y="5157192"/>
              <a:ext cx="0" cy="2375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>
                <a:solidFill>
                  <a:srgbClr val="000000"/>
                </a:solidFill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4448175" y="6364288"/>
            <a:ext cx="636588" cy="260350"/>
            <a:chOff x="7236296" y="5157192"/>
            <a:chExt cx="573321" cy="237503"/>
          </a:xfrm>
        </p:grpSpPr>
        <p:sp>
          <p:nvSpPr>
            <p:cNvPr id="94254" name="Line 34"/>
            <p:cNvSpPr>
              <a:spLocks noChangeShapeType="1"/>
            </p:cNvSpPr>
            <p:nvPr/>
          </p:nvSpPr>
          <p:spPr bwMode="auto">
            <a:xfrm>
              <a:off x="7236296" y="5274441"/>
              <a:ext cx="5733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>
                <a:solidFill>
                  <a:srgbClr val="000000"/>
                </a:solidFill>
              </a:endParaRPr>
            </a:p>
          </p:txBody>
        </p:sp>
        <p:sp>
          <p:nvSpPr>
            <p:cNvPr id="94255" name="Line 35"/>
            <p:cNvSpPr>
              <a:spLocks noChangeShapeType="1"/>
            </p:cNvSpPr>
            <p:nvPr/>
          </p:nvSpPr>
          <p:spPr bwMode="auto">
            <a:xfrm flipV="1">
              <a:off x="7677636" y="5157192"/>
              <a:ext cx="0" cy="2314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>
                <a:solidFill>
                  <a:srgbClr val="000000"/>
                </a:solidFill>
              </a:endParaRPr>
            </a:p>
          </p:txBody>
        </p:sp>
        <p:sp>
          <p:nvSpPr>
            <p:cNvPr id="94256" name="Line 36"/>
            <p:cNvSpPr>
              <a:spLocks noChangeShapeType="1"/>
            </p:cNvSpPr>
            <p:nvPr/>
          </p:nvSpPr>
          <p:spPr bwMode="auto">
            <a:xfrm flipV="1">
              <a:off x="7586415" y="5157192"/>
              <a:ext cx="0" cy="2375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127500" y="4283075"/>
            <a:ext cx="5819775" cy="1219200"/>
            <a:chOff x="3717170" y="3869674"/>
            <a:chExt cx="5244268" cy="1102916"/>
          </a:xfrm>
        </p:grpSpPr>
        <p:sp>
          <p:nvSpPr>
            <p:cNvPr id="94252" name="Rounded Rectangle 43"/>
            <p:cNvSpPr>
              <a:spLocks noChangeArrowheads="1"/>
            </p:cNvSpPr>
            <p:nvPr/>
          </p:nvSpPr>
          <p:spPr bwMode="auto">
            <a:xfrm>
              <a:off x="3717170" y="4485943"/>
              <a:ext cx="1042194" cy="4866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000">
                <a:solidFill>
                  <a:srgbClr val="000000"/>
                </a:solidFill>
              </a:endParaRPr>
            </a:p>
          </p:txBody>
        </p:sp>
        <p:sp>
          <p:nvSpPr>
            <p:cNvPr id="94253" name="Rounded Rectangular Callout 39"/>
            <p:cNvSpPr>
              <a:spLocks noChangeArrowheads="1"/>
            </p:cNvSpPr>
            <p:nvPr/>
          </p:nvSpPr>
          <p:spPr bwMode="auto">
            <a:xfrm>
              <a:off x="4097560" y="3869674"/>
              <a:ext cx="4863878" cy="360004"/>
            </a:xfrm>
            <a:prstGeom prst="wedgeRoundRectCallout">
              <a:avLst>
                <a:gd name="adj1" fmla="val -41176"/>
                <a:gd name="adj2" fmla="val 120750"/>
                <a:gd name="adj3" fmla="val 16667"/>
              </a:avLst>
            </a:prstGeom>
            <a:noFill/>
            <a:ln w="19050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>
                  <a:solidFill>
                    <a:srgbClr val="000000"/>
                  </a:solidFill>
                </a:rPr>
                <a:t>začiatok časti zoznamu, ktorú ideme „odpojiť“</a:t>
              </a:r>
              <a:endParaRPr lang="en-US" altLang="sk-SK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66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Cvičenia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funkcia </a:t>
            </a:r>
            <a:r>
              <a:rPr lang="sk-SK" sz="2800" dirty="0" err="1" smtClean="0">
                <a:latin typeface="Consolas" panose="020B0609020204030204" pitchFamily="49" charset="0"/>
              </a:rPr>
              <a:t>vratMeno</a:t>
            </a:r>
            <a:r>
              <a:rPr lang="sk-SK" sz="2800" dirty="0" smtClean="0">
                <a:latin typeface="Consolas" panose="020B0609020204030204" pitchFamily="49" charset="0"/>
              </a:rPr>
              <a:t>()</a:t>
            </a:r>
            <a:r>
              <a:rPr lang="sk-SK" sz="2800" dirty="0" smtClean="0"/>
              <a:t>: vráti ukazovateľ na prvý záznam s daným menom </a:t>
            </a:r>
          </a:p>
          <a:p>
            <a:r>
              <a:rPr lang="sk-SK" sz="2800" dirty="0" smtClean="0"/>
              <a:t>Doplňte funkciu </a:t>
            </a:r>
            <a:r>
              <a:rPr lang="sk-SK" sz="2800" dirty="0" err="1" smtClean="0">
                <a:latin typeface="Consolas" panose="020B0609020204030204" pitchFamily="49" charset="0"/>
              </a:rPr>
              <a:t>main</a:t>
            </a:r>
            <a:r>
              <a:rPr lang="sk-SK" sz="2800" dirty="0" smtClean="0">
                <a:latin typeface="Consolas" panose="020B0609020204030204" pitchFamily="49" charset="0"/>
              </a:rPr>
              <a:t>()</a:t>
            </a:r>
            <a:r>
              <a:rPr lang="sk-SK" sz="2800" dirty="0" smtClean="0"/>
              <a:t> o načítanie mena, zavolanie funkcie </a:t>
            </a:r>
            <a:r>
              <a:rPr lang="sk-SK" sz="2800" dirty="0" err="1" smtClean="0">
                <a:latin typeface="Consolas" panose="020B0609020204030204" pitchFamily="49" charset="0"/>
              </a:rPr>
              <a:t>vratMeno</a:t>
            </a:r>
            <a:r>
              <a:rPr lang="sk-SK" sz="2800" dirty="0" smtClean="0">
                <a:latin typeface="Consolas" panose="020B0609020204030204" pitchFamily="49" charset="0"/>
              </a:rPr>
              <a:t>()</a:t>
            </a:r>
            <a:r>
              <a:rPr lang="sk-SK" sz="2800" dirty="0" smtClean="0"/>
              <a:t> a výpis ďalšej položky záznamu (ročník)</a:t>
            </a:r>
          </a:p>
        </p:txBody>
      </p:sp>
    </p:spTree>
    <p:extLst>
      <p:ext uri="{BB962C8B-B14F-4D97-AF65-F5344CB8AC3E}">
        <p14:creationId xmlns:p14="http://schemas.microsoft.com/office/powerpoint/2010/main" val="25879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Opakovanie</a:t>
            </a:r>
          </a:p>
          <a:p>
            <a:pPr lvl="1"/>
            <a:r>
              <a:rPr lang="sk-SK" dirty="0"/>
              <a:t>k</a:t>
            </a:r>
            <a:r>
              <a:rPr lang="sk-SK" dirty="0" smtClean="0"/>
              <a:t>nižnica: dynamické pole štruktúr</a:t>
            </a:r>
          </a:p>
          <a:p>
            <a:r>
              <a:rPr lang="sk-SK" dirty="0" smtClean="0"/>
              <a:t>Vymenované typy</a:t>
            </a:r>
          </a:p>
          <a:p>
            <a:r>
              <a:rPr lang="sk-SK" dirty="0" err="1" smtClean="0"/>
              <a:t>Uniony</a:t>
            </a:r>
            <a:endParaRPr lang="sk-SK" dirty="0" smtClean="0"/>
          </a:p>
          <a:p>
            <a:pPr lvl="1"/>
            <a:r>
              <a:rPr lang="sk-SK" dirty="0"/>
              <a:t>t</a:t>
            </a:r>
            <a:r>
              <a:rPr lang="sk-SK" dirty="0" smtClean="0"/>
              <a:t>abuľkový procesor: dvojrozmerné pole buniek obsahujúcich hodnoty alebo výrazy</a:t>
            </a:r>
          </a:p>
          <a:p>
            <a:r>
              <a:rPr lang="sk-SK" dirty="0" smtClean="0"/>
              <a:t>Úvod k spájaným zoznamom</a:t>
            </a:r>
          </a:p>
          <a:p>
            <a:pPr lvl="1"/>
            <a:r>
              <a:rPr lang="sk-SK" dirty="0"/>
              <a:t>l</a:t>
            </a:r>
            <a:r>
              <a:rPr lang="sk-SK" dirty="0" smtClean="0"/>
              <a:t>ineárny spájaný zoznam žiakov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62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199" y="2381804"/>
            <a:ext cx="9952038" cy="48421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(KNIHA *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  {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nKNIZNICA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Velkost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kniznice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: %d, 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pocet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knih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: %d\n"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endParaRPr lang="sk-SK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n);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 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"%s %s: %s (%d)\n"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autor.meno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autor.priezvisko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[i].rok);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dirty="0">
                <a:solidFill>
                  <a:srgbClr val="A31515"/>
                </a:solidFill>
                <a:latin typeface="Consolas" panose="020B0609020204030204" pitchFamily="49" charset="0"/>
              </a:rPr>
              <a:t>"\n\n"</a:t>
            </a: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52083" y="1737519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Výpis knižnice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-1" y="61119"/>
            <a:ext cx="10150475" cy="7427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FILE *f;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[NNAZOV];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((f =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(SUBOR, 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== NULL)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"Nepodarilo sa </a:t>
            </a:r>
            <a:r>
              <a:rPr lang="sk-SK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otvorit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subor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i 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==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sz="2000" dirty="0">
                <a:solidFill>
                  <a:srgbClr val="FF0000"/>
                </a:solidFill>
                <a:latin typeface="Consolas" panose="020B0609020204030204" pitchFamily="49" charset="0"/>
              </a:rPr>
              <a:t>ak treba </a:t>
            </a:r>
            <a:r>
              <a:rPr lang="sk-SK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akokovat</a:t>
            </a:r>
            <a:r>
              <a:rPr lang="sk-SK" sz="2000" dirty="0">
                <a:solidFill>
                  <a:srgbClr val="FF0000"/>
                </a:solidFill>
                <a:latin typeface="Consolas" panose="020B0609020204030204" pitchFamily="49" charset="0"/>
              </a:rPr>
              <a:t> alebo </a:t>
            </a:r>
            <a:r>
              <a:rPr lang="sk-SK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realokovat</a:t>
            </a:r>
            <a:endParaRPr lang="sk-S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(i &gt;=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B050"/>
                </a:solidFill>
                <a:latin typeface="Consolas" panose="020B0609020204030204" pitchFamily="49" charset="0"/>
              </a:rPr>
              <a:t> nie je </a:t>
            </a:r>
            <a:r>
              <a:rPr lang="sk-SK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vytvorena</a:t>
            </a:r>
            <a:endParaRPr lang="sk-SK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(KNIHA *)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(NBLOK *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kniznicu</a:t>
            </a:r>
            <a:r>
              <a:rPr lang="sk-SK" sz="2000" dirty="0">
                <a:solidFill>
                  <a:srgbClr val="0070C0"/>
                </a:solidFill>
                <a:latin typeface="Consolas" panose="020B0609020204030204" pitchFamily="49" charset="0"/>
              </a:rPr>
              <a:t> treba </a:t>
            </a:r>
            <a:r>
              <a:rPr lang="sk-SK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zvacsit</a:t>
            </a:r>
            <a:endParaRPr lang="sk-SK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(KNIHA *) </a:t>
            </a:r>
            <a:endParaRPr lang="sk-SK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realloc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+ NBLOK) *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(KNIHA));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+= NBLOK;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0" name="Zaoblený obdĺžnik 9"/>
          <p:cNvSpPr/>
          <p:nvPr/>
        </p:nvSpPr>
        <p:spPr bwMode="auto">
          <a:xfrm>
            <a:off x="579436" y="4459645"/>
            <a:ext cx="8685551" cy="3028912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Zaoblený obdĺžnik 12"/>
          <p:cNvSpPr/>
          <p:nvPr/>
        </p:nvSpPr>
        <p:spPr bwMode="auto">
          <a:xfrm>
            <a:off x="808037" y="4819187"/>
            <a:ext cx="8382000" cy="762000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989637" y="7042677"/>
            <a:ext cx="39020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Načítania knižnice 1/2</a:t>
            </a:r>
            <a:endParaRPr lang="sk-SK" sz="2800" b="1" dirty="0"/>
          </a:p>
        </p:txBody>
      </p:sp>
      <p:sp>
        <p:nvSpPr>
          <p:cNvPr id="15" name="Zaoblený obdĺžnik 14"/>
          <p:cNvSpPr/>
          <p:nvPr/>
        </p:nvSpPr>
        <p:spPr bwMode="auto">
          <a:xfrm>
            <a:off x="808037" y="5623719"/>
            <a:ext cx="8382000" cy="1066800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6037" y="-15081"/>
            <a:ext cx="10104438" cy="4472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sk-SK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 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autor.meno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autor.priezvisko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[i].rok);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i++;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i;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381000" y="4937919"/>
            <a:ext cx="8351837" cy="1946196"/>
            <a:chOff x="381000" y="4937919"/>
            <a:chExt cx="8351837" cy="1946196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81000" y="4937919"/>
              <a:ext cx="8351837" cy="779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1366" tIns="50683" rIns="101366" bIns="50683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None/>
              </a:pPr>
              <a:r>
                <a:rPr lang="sk-SK" sz="2000" dirty="0">
                  <a:solidFill>
                    <a:srgbClr val="00B050"/>
                  </a:solidFill>
                  <a:latin typeface="+mn-lt"/>
                </a:rPr>
                <a:t>h</a:t>
              </a:r>
              <a:r>
                <a:rPr lang="sk-SK" sz="2000" dirty="0" smtClean="0">
                  <a:solidFill>
                    <a:srgbClr val="00B050"/>
                  </a:solidFill>
                  <a:latin typeface="+mn-lt"/>
                </a:rPr>
                <a:t>lavička funkcie:</a:t>
              </a:r>
            </a:p>
            <a:p>
              <a:pPr>
                <a:buNone/>
              </a:pP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KNIHA *</a:t>
              </a:r>
              <a:r>
                <a:rPr lang="sk-SK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nacitaj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(KNIHA *</a:t>
              </a:r>
              <a:r>
                <a:rPr lang="sk-SK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kniznica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sk-SK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</a:t>
              </a:r>
              <a:r>
                <a:rPr lang="sk-SK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pocet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sk-SK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</a:t>
              </a:r>
              <a:r>
                <a:rPr lang="sk-SK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velkost</a:t>
              </a:r>
              <a:r>
                <a:rPr lang="sk-SK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sk-SK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endParaRPr lang="sk-SK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Obdĺžnik 8"/>
            <p:cNvSpPr/>
            <p:nvPr/>
          </p:nvSpPr>
          <p:spPr>
            <a:xfrm>
              <a:off x="460744" y="6484005"/>
              <a:ext cx="61944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kniznica</a:t>
              </a:r>
              <a:r>
                <a:rPr lang="sk-SK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sk-SK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nacitaj</a:t>
              </a:r>
              <a:r>
                <a:rPr lang="sk-SK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kniznica</a:t>
              </a:r>
              <a:r>
                <a:rPr lang="sk-SK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sk-SK" dirty="0">
                  <a:solidFill>
                    <a:srgbClr val="FF0000"/>
                  </a:solidFill>
                  <a:latin typeface="Consolas" panose="020B0609020204030204" pitchFamily="49" charset="0"/>
                </a:rPr>
                <a:t>&amp;</a:t>
              </a:r>
              <a:r>
                <a:rPr lang="sk-SK" dirty="0">
                  <a:solidFill>
                    <a:srgbClr val="000000"/>
                  </a:solidFill>
                  <a:latin typeface="Consolas" panose="020B0609020204030204" pitchFamily="49" charset="0"/>
                </a:rPr>
                <a:t>n, </a:t>
              </a:r>
              <a:r>
                <a:rPr lang="sk-SK" dirty="0">
                  <a:solidFill>
                    <a:srgbClr val="FF0000"/>
                  </a:solidFill>
                  <a:latin typeface="Consolas" panose="020B0609020204030204" pitchFamily="49" charset="0"/>
                </a:rPr>
                <a:t>&amp;</a:t>
              </a:r>
              <a:r>
                <a:rPr lang="sk-SK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velkost</a:t>
              </a:r>
              <a:r>
                <a:rPr lang="sk-SK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sk-SK" dirty="0"/>
            </a:p>
          </p:txBody>
        </p:sp>
        <p:sp>
          <p:nvSpPr>
            <p:cNvPr id="10" name="Zaoblený obdĺžnik 9"/>
            <p:cNvSpPr/>
            <p:nvPr/>
          </p:nvSpPr>
          <p:spPr bwMode="auto">
            <a:xfrm>
              <a:off x="427037" y="6535014"/>
              <a:ext cx="6228131" cy="34910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bdĺžnik 10"/>
            <p:cNvSpPr/>
            <p:nvPr/>
          </p:nvSpPr>
          <p:spPr>
            <a:xfrm>
              <a:off x="460744" y="5801624"/>
              <a:ext cx="51219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solidFill>
                    <a:srgbClr val="FF0000"/>
                  </a:solidFill>
                </a:rPr>
                <a:t>v</a:t>
              </a:r>
              <a:r>
                <a:rPr lang="en-US" dirty="0" err="1" smtClean="0">
                  <a:solidFill>
                    <a:srgbClr val="FF0000"/>
                  </a:solidFill>
                </a:rPr>
                <a:t>olanie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funkcie</a:t>
              </a:r>
              <a:r>
                <a:rPr lang="en-US" dirty="0" smtClean="0">
                  <a:solidFill>
                    <a:srgbClr val="FF0000"/>
                  </a:solidFill>
                </a:rPr>
                <a:t> pre </a:t>
              </a:r>
              <a:r>
                <a:rPr lang="en-US" dirty="0" err="1" smtClean="0">
                  <a:solidFill>
                    <a:srgbClr val="FF0000"/>
                  </a:solidFill>
                </a:rPr>
                <a:t>premenn</a:t>
              </a:r>
              <a:r>
                <a:rPr lang="sk-SK" dirty="0" smtClean="0">
                  <a:solidFill>
                    <a:srgbClr val="FF0000"/>
                  </a:solidFill>
                </a:rPr>
                <a:t>é:</a:t>
              </a:r>
            </a:p>
            <a:p>
              <a:pPr algn="l"/>
              <a:r>
                <a:rPr lang="sk-SK" dirty="0" smtClean="0">
                  <a:latin typeface="Consolas" panose="020B0609020204030204" pitchFamily="49" charset="0"/>
                </a:rPr>
                <a:t>KNIHA </a:t>
              </a:r>
              <a:r>
                <a:rPr lang="en-US" dirty="0" smtClean="0">
                  <a:latin typeface="Consolas" panose="020B0609020204030204" pitchFamily="49" charset="0"/>
                </a:rPr>
                <a:t>*</a:t>
              </a:r>
              <a:r>
                <a:rPr lang="en-US" dirty="0" err="1" smtClean="0">
                  <a:latin typeface="Consolas" panose="020B0609020204030204" pitchFamily="49" charset="0"/>
                </a:rPr>
                <a:t>kniznica</a:t>
              </a:r>
              <a:r>
                <a:rPr lang="en-US" dirty="0" smtClean="0">
                  <a:latin typeface="Consolas" panose="020B0609020204030204" pitchFamily="49" charset="0"/>
                </a:rPr>
                <a:t>, </a:t>
              </a:r>
              <a:r>
                <a:rPr lang="sk-SK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 n, </a:t>
              </a:r>
              <a:r>
                <a:rPr lang="sk-SK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latin typeface="Consolas" panose="020B0609020204030204" pitchFamily="49" charset="0"/>
                </a:rPr>
                <a:t>velkost</a:t>
              </a:r>
              <a:endParaRPr lang="sk-SK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BlokTextu 12"/>
          <p:cNvSpPr txBox="1"/>
          <p:nvPr/>
        </p:nvSpPr>
        <p:spPr>
          <a:xfrm>
            <a:off x="5989637" y="7042677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Načítania knižnice 2/2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92496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0162" y="-15081"/>
            <a:ext cx="10302875" cy="7630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pridaj(KNIHA </a:t>
            </a:r>
            <a:r>
              <a:rPr lang="sk-SK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[NNAZOV];</a:t>
            </a:r>
          </a:p>
          <a:p>
            <a:pPr>
              <a:buNone/>
            </a:pPr>
            <a:endParaRPr lang="sk-SK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"Zadajte </a:t>
            </a:r>
            <a:r>
              <a:rPr lang="sk-SK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knihy: 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k-SK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sk-SK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B050"/>
                </a:solidFill>
                <a:latin typeface="Consolas" panose="020B0609020204030204" pitchFamily="49" charset="0"/>
              </a:rPr>
              <a:t> nie je </a:t>
            </a:r>
            <a:r>
              <a:rPr lang="sk-SK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prazdna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(KNIHA *)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(NBLOK *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(KNIHA));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NBLOK;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((*pocet+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&gt;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kniznicu</a:t>
            </a:r>
            <a:r>
              <a:rPr lang="sk-SK" sz="2000" dirty="0">
                <a:solidFill>
                  <a:srgbClr val="0070C0"/>
                </a:solidFill>
                <a:latin typeface="Consolas" panose="020B0609020204030204" pitchFamily="49" charset="0"/>
              </a:rPr>
              <a:t> treba </a:t>
            </a:r>
            <a:r>
              <a:rPr lang="sk-SK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zvacsit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+= NBLOK;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(KNIHA *) 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realloc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velkost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(KNIHA));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)[*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sk-SK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)[*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nazovKnihy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"Zadajte meno 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autora, prie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zvisko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 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rok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vydania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  "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s"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)[*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autor.meno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)[*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autor.priezvisko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&amp;(*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kniznica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)[*</a:t>
            </a:r>
            <a:r>
              <a:rPr lang="sk-SK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].rok);</a:t>
            </a:r>
            <a:endParaRPr lang="sk-S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(*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)++;</a:t>
            </a:r>
          </a:p>
          <a:p>
            <a:pPr>
              <a:buNone/>
            </a:pP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5303837" y="550218"/>
            <a:ext cx="5075239" cy="1056987"/>
            <a:chOff x="3720894" y="756732"/>
            <a:chExt cx="4181577" cy="1056987"/>
          </a:xfrm>
        </p:grpSpPr>
        <p:sp>
          <p:nvSpPr>
            <p:cNvPr id="4" name="Obdĺžnik 3"/>
            <p:cNvSpPr/>
            <p:nvPr/>
          </p:nvSpPr>
          <p:spPr>
            <a:xfrm>
              <a:off x="3843670" y="1413609"/>
              <a:ext cx="38972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pridaj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&amp;</a:t>
              </a:r>
              <a:r>
                <a:rPr lang="sk-SK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kniznica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sk-SK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&amp;</a:t>
              </a:r>
              <a:r>
                <a:rPr lang="sk-SK" dirty="0">
                  <a:solidFill>
                    <a:srgbClr val="000000"/>
                  </a:solidFill>
                  <a:latin typeface="Consolas" panose="020B0609020204030204" pitchFamily="49" charset="0"/>
                </a:rPr>
                <a:t>n, </a:t>
              </a:r>
              <a:r>
                <a:rPr lang="sk-SK" dirty="0">
                  <a:solidFill>
                    <a:srgbClr val="FF0000"/>
                  </a:solidFill>
                  <a:latin typeface="Consolas" panose="020B0609020204030204" pitchFamily="49" charset="0"/>
                </a:rPr>
                <a:t>&amp;</a:t>
              </a:r>
              <a:r>
                <a:rPr lang="sk-SK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velkost</a:t>
              </a:r>
              <a:r>
                <a:rPr lang="sk-SK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sk-SK" dirty="0"/>
            </a:p>
          </p:txBody>
        </p:sp>
        <p:sp>
          <p:nvSpPr>
            <p:cNvPr id="5" name="Zaoblený obdĺžnik 4"/>
            <p:cNvSpPr/>
            <p:nvPr/>
          </p:nvSpPr>
          <p:spPr bwMode="auto">
            <a:xfrm>
              <a:off x="3809962" y="1464618"/>
              <a:ext cx="3930968" cy="34910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bdĺžnik 5"/>
            <p:cNvSpPr/>
            <p:nvPr/>
          </p:nvSpPr>
          <p:spPr>
            <a:xfrm>
              <a:off x="3720894" y="756732"/>
              <a:ext cx="418157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dirty="0" err="1">
                  <a:solidFill>
                    <a:srgbClr val="FF0000"/>
                  </a:solidFill>
                </a:rPr>
                <a:t>v</a:t>
              </a:r>
              <a:r>
                <a:rPr lang="en-US" dirty="0" err="1" smtClean="0">
                  <a:solidFill>
                    <a:srgbClr val="FF0000"/>
                  </a:solidFill>
                </a:rPr>
                <a:t>olanie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funkcie</a:t>
              </a:r>
              <a:r>
                <a:rPr lang="en-US" dirty="0" smtClean="0">
                  <a:solidFill>
                    <a:srgbClr val="FF0000"/>
                  </a:solidFill>
                </a:rPr>
                <a:t> pre </a:t>
              </a:r>
              <a:r>
                <a:rPr lang="en-US" dirty="0" err="1" smtClean="0">
                  <a:solidFill>
                    <a:srgbClr val="FF0000"/>
                  </a:solidFill>
                </a:rPr>
                <a:t>premenn</a:t>
              </a:r>
              <a:r>
                <a:rPr lang="sk-SK" dirty="0" smtClean="0">
                  <a:solidFill>
                    <a:srgbClr val="FF0000"/>
                  </a:solidFill>
                </a:rPr>
                <a:t>é:</a:t>
              </a:r>
            </a:p>
            <a:p>
              <a:pPr algn="l"/>
              <a:r>
                <a:rPr lang="sk-SK" dirty="0" smtClean="0">
                  <a:latin typeface="Consolas" panose="020B0609020204030204" pitchFamily="49" charset="0"/>
                </a:rPr>
                <a:t>KNIHA </a:t>
              </a:r>
              <a:r>
                <a:rPr lang="en-US" dirty="0" smtClean="0">
                  <a:latin typeface="Consolas" panose="020B0609020204030204" pitchFamily="49" charset="0"/>
                </a:rPr>
                <a:t>*</a:t>
              </a:r>
              <a:r>
                <a:rPr lang="en-US" dirty="0" err="1" smtClean="0">
                  <a:latin typeface="Consolas" panose="020B0609020204030204" pitchFamily="49" charset="0"/>
                </a:rPr>
                <a:t>kniznica</a:t>
              </a:r>
              <a:r>
                <a:rPr lang="en-US" dirty="0" smtClean="0">
                  <a:latin typeface="Consolas" panose="020B0609020204030204" pitchFamily="49" charset="0"/>
                </a:rPr>
                <a:t>, </a:t>
              </a:r>
              <a:r>
                <a:rPr lang="sk-SK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 n, </a:t>
              </a:r>
              <a:r>
                <a:rPr lang="sk-SK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latin typeface="Consolas" panose="020B0609020204030204" pitchFamily="49" charset="0"/>
                </a:rPr>
                <a:t>velkost</a:t>
              </a:r>
              <a:endParaRPr lang="sk-SK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BlokTextu 10"/>
          <p:cNvSpPr txBox="1"/>
          <p:nvPr/>
        </p:nvSpPr>
        <p:spPr>
          <a:xfrm>
            <a:off x="7692571" y="7027344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k-SK" sz="2800" b="1" dirty="0" smtClean="0"/>
              <a:t>Pridanie knihy</a:t>
            </a:r>
            <a:endParaRPr lang="sk-SK" sz="2800" b="1" dirty="0"/>
          </a:p>
        </p:txBody>
      </p:sp>
      <p:sp>
        <p:nvSpPr>
          <p:cNvPr id="13" name="Zaoblený obdĺžnik 12"/>
          <p:cNvSpPr/>
          <p:nvPr/>
        </p:nvSpPr>
        <p:spPr bwMode="auto">
          <a:xfrm>
            <a:off x="274637" y="1644860"/>
            <a:ext cx="9875838" cy="1464260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Zaoblený obdĺžnik 13"/>
          <p:cNvSpPr/>
          <p:nvPr/>
        </p:nvSpPr>
        <p:spPr bwMode="auto">
          <a:xfrm>
            <a:off x="263967" y="3146775"/>
            <a:ext cx="9886508" cy="1410144"/>
          </a:xfrm>
          <a:prstGeom prst="roundRect">
            <a:avLst>
              <a:gd name="adj" fmla="val 8951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8651</TotalTime>
  <Words>1969</Words>
  <Application>Microsoft Office PowerPoint</Application>
  <PresentationFormat>Vlastná</PresentationFormat>
  <Paragraphs>1011</Paragraphs>
  <Slides>53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53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Symbol</vt:lpstr>
      <vt:lpstr>Times New Roman</vt:lpstr>
      <vt:lpstr>Glass design template</vt:lpstr>
      <vt:lpstr>Globe</vt:lpstr>
      <vt:lpstr>1_Globe</vt:lpstr>
      <vt:lpstr>Štruktúry, uniony, vymenované typy a úvod do spájaných zoznamov</vt:lpstr>
      <vt:lpstr>Obsah</vt:lpstr>
      <vt:lpstr>Príklad: knižnica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Cvičenia</vt:lpstr>
      <vt:lpstr>Vymenované typy</vt:lpstr>
      <vt:lpstr>Príklad: boolovské hodnoty</vt:lpstr>
      <vt:lpstr>Explicitná a implicitná inicializácia</vt:lpstr>
      <vt:lpstr>Výpis mena položky</vt:lpstr>
      <vt:lpstr>Výpis mena položky: pomocou poľa </vt:lpstr>
      <vt:lpstr>Uniony</vt:lpstr>
      <vt:lpstr>Union vložený do štruktúry</vt:lpstr>
      <vt:lpstr>Príklad: hračkársky tabuľkový procesor</vt:lpstr>
      <vt:lpstr>Spôsoby zápisu výrazu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Štruktúry ukazujúce samy na seba: príklad 1</vt:lpstr>
      <vt:lpstr>Štruktúry ukazujúce samy na seba: príklad 2</vt:lpstr>
      <vt:lpstr>Štruktúry ukazujúce samy na seba (na rovnaký typ)</vt:lpstr>
      <vt:lpstr>Spájaný zoznam</vt:lpstr>
      <vt:lpstr>Spájaný zoznam</vt:lpstr>
      <vt:lpstr>Spájaný zoznam</vt:lpstr>
      <vt:lpstr>Spájaný zoznam</vt:lpstr>
      <vt:lpstr>Spájaný zoznam – spočítanie študentov daného ročníka</vt:lpstr>
      <vt:lpstr>Spájaný zoznam – zmena zoznamu vo funkcii</vt:lpstr>
      <vt:lpstr>Spájaný zoznam – pridanie prvku na koniec zoznamu</vt:lpstr>
      <vt:lpstr>Spájaný zoznam – pridanie prvku na koniec zoznamu</vt:lpstr>
      <vt:lpstr>Spájaný zoznam – výpis zoznamu</vt:lpstr>
      <vt:lpstr>Spájaný zoznam – zmazanie zoznamu</vt:lpstr>
      <vt:lpstr>Volanie funkcií v main()</vt:lpstr>
      <vt:lpstr>Spájaný zoznam – zmena zoznamu vs. posun v zozname</vt:lpstr>
      <vt:lpstr>Spájaný zoznam – začiatok (časti) zoznamu</vt:lpstr>
      <vt:lpstr>Cvičenia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483</cp:revision>
  <cp:lastPrinted>1601-01-01T00:00:00Z</cp:lastPrinted>
  <dcterms:created xsi:type="dcterms:W3CDTF">2005-06-24T10:35:13Z</dcterms:created>
  <dcterms:modified xsi:type="dcterms:W3CDTF">2020-04-02T19:34:14Z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