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6021" r:id="rId3"/>
    <p:sldMasterId id="2147486033" r:id="rId4"/>
    <p:sldMasterId id="2147486045" r:id="rId5"/>
    <p:sldMasterId id="2147486057" r:id="rId6"/>
  </p:sldMasterIdLst>
  <p:notesMasterIdLst>
    <p:notesMasterId r:id="rId57"/>
  </p:notesMasterIdLst>
  <p:sldIdLst>
    <p:sldId id="256" r:id="rId7"/>
    <p:sldId id="309" r:id="rId8"/>
    <p:sldId id="438" r:id="rId9"/>
    <p:sldId id="519" r:id="rId10"/>
    <p:sldId id="462" r:id="rId11"/>
    <p:sldId id="463" r:id="rId12"/>
    <p:sldId id="464" r:id="rId13"/>
    <p:sldId id="465" r:id="rId14"/>
    <p:sldId id="556" r:id="rId15"/>
    <p:sldId id="481" r:id="rId16"/>
    <p:sldId id="482" r:id="rId17"/>
    <p:sldId id="467" r:id="rId18"/>
    <p:sldId id="468" r:id="rId19"/>
    <p:sldId id="558" r:id="rId20"/>
    <p:sldId id="469" r:id="rId21"/>
    <p:sldId id="470" r:id="rId22"/>
    <p:sldId id="471" r:id="rId23"/>
    <p:sldId id="557" r:id="rId24"/>
    <p:sldId id="472" r:id="rId25"/>
    <p:sldId id="473" r:id="rId26"/>
    <p:sldId id="474" r:id="rId27"/>
    <p:sldId id="475" r:id="rId28"/>
    <p:sldId id="432" r:id="rId29"/>
    <p:sldId id="460" r:id="rId30"/>
    <p:sldId id="430" r:id="rId31"/>
    <p:sldId id="559" r:id="rId32"/>
    <p:sldId id="560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34" r:id="rId48"/>
    <p:sldId id="535" r:id="rId49"/>
    <p:sldId id="536" r:id="rId50"/>
    <p:sldId id="537" r:id="rId51"/>
    <p:sldId id="538" r:id="rId52"/>
    <p:sldId id="539" r:id="rId53"/>
    <p:sldId id="540" r:id="rId54"/>
    <p:sldId id="541" r:id="rId55"/>
    <p:sldId id="547" r:id="rId56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64" y="52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7" Type="http://schemas.openxmlformats.org/officeDocument/2006/relationships/slide" Target="slides/slide47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46.xml"/><Relationship Id="rId5" Type="http://schemas.openxmlformats.org/officeDocument/2006/relationships/slide" Target="slides/slide41.xml"/><Relationship Id="rId4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21C215-2776-4E7A-A420-D9CB18F01780}" type="datetimeFigureOut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C7CBBE-920B-456F-B717-ABC7AC705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2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B8E2DBE-1077-4DAF-A483-D6B7D3884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ABAC-357B-4BD7-8786-487CB8B19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92E48-5621-448A-9B84-B1C2A1EE2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pPr>
              <a:defRPr/>
            </a:pPr>
            <a:fld id="{B90AE5FA-B774-4CDC-9FBF-D740B8C29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63DC0C8A-2DD3-417D-A44A-73B9E42EB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66F197C1-C0BD-4E83-B0EC-9D7642CC4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600F1986-5B4E-4E97-A750-71B3F3A59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03C0FC67-6601-4991-9232-F6B393BB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E7ADA5BD-F057-4722-948A-E8974ED90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8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56CC02F2-468C-4EC5-86C2-37FCBB42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6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A139FBFF-6742-4A06-B188-A944D9093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80DB-374F-4006-9848-BF666B45A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8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5DC42751-DD6D-4888-890A-34E4D879B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8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6CB3A51D-D9E3-407D-AFE9-5B08AD5BE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9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fld id="{161FDEA4-F2DD-4FF4-9002-21BBFBD3E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1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8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7" y="6858008"/>
            <a:ext cx="4419601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4" y="6858008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BE64C68-7240-4AA5-9A95-55F56F7241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16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E183A-19EB-4683-A988-4C11F1F609E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73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4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4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60" indent="0">
              <a:buNone/>
              <a:defRPr sz="1800"/>
            </a:lvl2pPr>
            <a:lvl3pPr marL="914125" indent="0">
              <a:buNone/>
              <a:defRPr sz="1600"/>
            </a:lvl3pPr>
            <a:lvl4pPr marL="1371189" indent="0">
              <a:buNone/>
              <a:defRPr sz="1400"/>
            </a:lvl4pPr>
            <a:lvl5pPr marL="1828252" indent="0">
              <a:buNone/>
              <a:defRPr sz="1400"/>
            </a:lvl5pPr>
            <a:lvl6pPr marL="2285316" indent="0">
              <a:buNone/>
              <a:defRPr sz="1400"/>
            </a:lvl6pPr>
            <a:lvl7pPr marL="2742377" indent="0">
              <a:buNone/>
              <a:defRPr sz="1400"/>
            </a:lvl7pPr>
            <a:lvl8pPr marL="3199442" indent="0">
              <a:buNone/>
              <a:defRPr sz="1400"/>
            </a:lvl8pPr>
            <a:lvl9pPr marL="365650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21DF-625A-4DFC-B2A7-86B80EEA2B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153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40601-83AB-4160-BA9A-4C592E0505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83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4" y="169863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4" y="2406658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3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8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DE293-EAE7-4B5E-BFA9-5457123A27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9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7BF72-7213-4A55-881C-757215B3DF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5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9BF50-3CF6-4B2F-9DAE-48E907CB66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C378-990A-481A-ADBB-B6E17D4B5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943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8" y="301633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32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8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F38C3-72E0-4BE5-BEA9-FDE420207F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31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71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060" indent="0">
              <a:buNone/>
              <a:defRPr sz="2800"/>
            </a:lvl2pPr>
            <a:lvl3pPr marL="914125" indent="0">
              <a:buNone/>
              <a:defRPr sz="2400"/>
            </a:lvl3pPr>
            <a:lvl4pPr marL="1371189" indent="0">
              <a:buNone/>
              <a:defRPr sz="2000"/>
            </a:lvl4pPr>
            <a:lvl5pPr marL="1828252" indent="0">
              <a:buNone/>
              <a:defRPr sz="2000"/>
            </a:lvl5pPr>
            <a:lvl6pPr marL="2285316" indent="0">
              <a:buNone/>
              <a:defRPr sz="2000"/>
            </a:lvl6pPr>
            <a:lvl7pPr marL="2742377" indent="0">
              <a:buNone/>
              <a:defRPr sz="2000"/>
            </a:lvl7pPr>
            <a:lvl8pPr marL="3199442" indent="0">
              <a:buNone/>
              <a:defRPr sz="2000"/>
            </a:lvl8pPr>
            <a:lvl9pPr marL="365650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558CC-B9E3-42ED-96C1-3D817B1965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33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5C0B3-A97F-4B4C-8031-B76D16737F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71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4A3F-D188-4498-B5CF-698FC21270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53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6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12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12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12"/>
            <a:ext cx="1860920" cy="507746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494B2A7C-5A13-4B30-B27E-18C050BFF8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28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2F3C-6F9E-4DC7-95AD-4DB32DC932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752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5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704" indent="0">
              <a:buNone/>
              <a:defRPr sz="2000"/>
            </a:lvl2pPr>
            <a:lvl3pPr marL="1013400" indent="0">
              <a:buNone/>
              <a:defRPr sz="1800"/>
            </a:lvl3pPr>
            <a:lvl4pPr marL="1520101" indent="0">
              <a:buNone/>
              <a:defRPr sz="1600"/>
            </a:lvl4pPr>
            <a:lvl5pPr marL="2026801" indent="0">
              <a:buNone/>
              <a:defRPr sz="1600"/>
            </a:lvl5pPr>
            <a:lvl6pPr marL="2533500" indent="0">
              <a:buNone/>
              <a:defRPr sz="1600"/>
            </a:lvl6pPr>
            <a:lvl7pPr marL="3040201" indent="0">
              <a:buNone/>
              <a:defRPr sz="1600"/>
            </a:lvl7pPr>
            <a:lvl8pPr marL="3546900" indent="0">
              <a:buNone/>
              <a:defRPr sz="1600"/>
            </a:lvl8pPr>
            <a:lvl9pPr marL="405359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38DC-1A59-4473-8C16-BC609E2B1A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44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FC0-E054-43BD-9754-ED40861536F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65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04" indent="0">
              <a:buNone/>
              <a:defRPr sz="2200" b="1"/>
            </a:lvl2pPr>
            <a:lvl3pPr marL="1013400" indent="0">
              <a:buNone/>
              <a:defRPr sz="2000" b="1"/>
            </a:lvl3pPr>
            <a:lvl4pPr marL="1520101" indent="0">
              <a:buNone/>
              <a:defRPr sz="1800" b="1"/>
            </a:lvl4pPr>
            <a:lvl5pPr marL="2026801" indent="0">
              <a:buNone/>
              <a:defRPr sz="1800" b="1"/>
            </a:lvl5pPr>
            <a:lvl6pPr marL="2533500" indent="0">
              <a:buNone/>
              <a:defRPr sz="1800" b="1"/>
            </a:lvl6pPr>
            <a:lvl7pPr marL="3040201" indent="0">
              <a:buNone/>
              <a:defRPr sz="1800" b="1"/>
            </a:lvl7pPr>
            <a:lvl8pPr marL="3546900" indent="0">
              <a:buNone/>
              <a:defRPr sz="1800" b="1"/>
            </a:lvl8pPr>
            <a:lvl9pPr marL="405359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9" y="1698934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04" indent="0">
              <a:buNone/>
              <a:defRPr sz="2200" b="1"/>
            </a:lvl2pPr>
            <a:lvl3pPr marL="1013400" indent="0">
              <a:buNone/>
              <a:defRPr sz="2000" b="1"/>
            </a:lvl3pPr>
            <a:lvl4pPr marL="1520101" indent="0">
              <a:buNone/>
              <a:defRPr sz="1800" b="1"/>
            </a:lvl4pPr>
            <a:lvl5pPr marL="2026801" indent="0">
              <a:buNone/>
              <a:defRPr sz="1800" b="1"/>
            </a:lvl5pPr>
            <a:lvl6pPr marL="2533500" indent="0">
              <a:buNone/>
              <a:defRPr sz="1800" b="1"/>
            </a:lvl6pPr>
            <a:lvl7pPr marL="3040201" indent="0">
              <a:buNone/>
              <a:defRPr sz="1800" b="1"/>
            </a:lvl7pPr>
            <a:lvl8pPr marL="3546900" indent="0">
              <a:buNone/>
              <a:defRPr sz="1800" b="1"/>
            </a:lvl8pPr>
            <a:lvl9pPr marL="405359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9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698C-1E5B-4E1B-974A-A2F86B21C9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805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4399-CD16-4B93-8182-8946C31536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8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F4D7-43D9-4624-B05F-7DAE80E97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192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3908-1687-44C5-8331-B5C5BE837A3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50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52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704" indent="0">
              <a:buNone/>
              <a:defRPr sz="1300"/>
            </a:lvl2pPr>
            <a:lvl3pPr marL="1013400" indent="0">
              <a:buNone/>
              <a:defRPr sz="1100"/>
            </a:lvl3pPr>
            <a:lvl4pPr marL="1520101" indent="0">
              <a:buNone/>
              <a:defRPr sz="1000"/>
            </a:lvl4pPr>
            <a:lvl5pPr marL="2026801" indent="0">
              <a:buNone/>
              <a:defRPr sz="1000"/>
            </a:lvl5pPr>
            <a:lvl6pPr marL="2533500" indent="0">
              <a:buNone/>
              <a:defRPr sz="1000"/>
            </a:lvl6pPr>
            <a:lvl7pPr marL="3040201" indent="0">
              <a:buNone/>
              <a:defRPr sz="1000"/>
            </a:lvl7pPr>
            <a:lvl8pPr marL="3546900" indent="0">
              <a:buNone/>
              <a:defRPr sz="1000"/>
            </a:lvl8pPr>
            <a:lvl9pPr marL="40535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08EE-D75C-42A7-8A01-0A2244DF517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704" indent="0">
              <a:buNone/>
              <a:defRPr sz="3100"/>
            </a:lvl2pPr>
            <a:lvl3pPr marL="1013400" indent="0">
              <a:buNone/>
              <a:defRPr sz="2700"/>
            </a:lvl3pPr>
            <a:lvl4pPr marL="1520101" indent="0">
              <a:buNone/>
              <a:defRPr sz="2200"/>
            </a:lvl4pPr>
            <a:lvl5pPr marL="2026801" indent="0">
              <a:buNone/>
              <a:defRPr sz="2200"/>
            </a:lvl5pPr>
            <a:lvl6pPr marL="2533500" indent="0">
              <a:buNone/>
              <a:defRPr sz="2200"/>
            </a:lvl6pPr>
            <a:lvl7pPr marL="3040201" indent="0">
              <a:buNone/>
              <a:defRPr sz="2200"/>
            </a:lvl7pPr>
            <a:lvl8pPr marL="3546900" indent="0">
              <a:buNone/>
              <a:defRPr sz="2200"/>
            </a:lvl8pPr>
            <a:lvl9pPr marL="4053597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704" indent="0">
              <a:buNone/>
              <a:defRPr sz="1300"/>
            </a:lvl2pPr>
            <a:lvl3pPr marL="1013400" indent="0">
              <a:buNone/>
              <a:defRPr sz="1100"/>
            </a:lvl3pPr>
            <a:lvl4pPr marL="1520101" indent="0">
              <a:buNone/>
              <a:defRPr sz="1000"/>
            </a:lvl4pPr>
            <a:lvl5pPr marL="2026801" indent="0">
              <a:buNone/>
              <a:defRPr sz="1000"/>
            </a:lvl5pPr>
            <a:lvl6pPr marL="2533500" indent="0">
              <a:buNone/>
              <a:defRPr sz="1000"/>
            </a:lvl6pPr>
            <a:lvl7pPr marL="3040201" indent="0">
              <a:buNone/>
              <a:defRPr sz="1000"/>
            </a:lvl7pPr>
            <a:lvl8pPr marL="3546900" indent="0">
              <a:buNone/>
              <a:defRPr sz="1000"/>
            </a:lvl8pPr>
            <a:lvl9pPr marL="40535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454F-8300-4DDC-A604-4B638DD7994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88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5E23-DCD5-4BFE-9D3C-E5FECBBE39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322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60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60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7D01-40B7-4D10-9D77-2AA9C0D5A7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059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09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09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09"/>
            <a:ext cx="1860920" cy="507746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494B2A7C-5A13-4B30-B27E-18C050BFF8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24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2F3C-6F9E-4DC7-95AD-4DB32DC932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54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38DC-1A59-4473-8C16-BC609E2B1A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4577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FC0-E054-43BD-9754-ED40861536F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60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698C-1E5B-4E1B-974A-A2F86B21C9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0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2C1DA-C066-44EA-9A77-6C31D59ED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28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4399-CD16-4B93-8182-8946C31536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440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3908-1687-44C5-8331-B5C5BE837A3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938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08EE-D75C-42A7-8A01-0A2244DF517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841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454F-8300-4DDC-A604-4B638DD7994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269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5E23-DCD5-4BFE-9D3C-E5FECBBE39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664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7D01-40B7-4D10-9D77-2AA9C0D5A7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440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fld id="{0FA59EE1-A7A5-4E9C-AC66-9144C2F4866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9313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BA4EC803-FDEE-45B6-908B-8A93F0679101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6772591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5D66913E-CC52-44EC-9885-040CF671C799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1498551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84E6C247-53DD-4AD5-9896-5AA1CE07BF18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533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0792B-B3F1-4598-9078-FCF41B50C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54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C1A92F35-6D71-48C3-A040-776A32D081C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0951043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23B73359-54FC-423A-AF0E-462A94048979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5047306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B0701879-DC58-4765-88E1-70C20428C68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4666111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D908E8C8-037B-4E35-8E3A-8220333695E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6507346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F60E465F-3E7D-4743-806B-24AC6D8ECB7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6238479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F1A4F934-5DB2-4953-9EC8-399D0253BF6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0444349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0F222FE9-150E-450E-9702-C5E2A9C21AE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56300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87D0A-0C6E-4E15-8D01-48E21A79B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5ED91-A6F3-4B02-B03D-C3F711CAA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6BD51-AB55-49D2-9AE7-A45CB921F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fld id="{A75CC8CF-657D-49BA-982F-D464678D2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8" r:id="rId1"/>
    <p:sldLayoutId id="2147485978" r:id="rId2"/>
    <p:sldLayoutId id="2147485979" r:id="rId3"/>
    <p:sldLayoutId id="2147485980" r:id="rId4"/>
    <p:sldLayoutId id="2147485981" r:id="rId5"/>
    <p:sldLayoutId id="2147485982" r:id="rId6"/>
    <p:sldLayoutId id="2147485983" r:id="rId7"/>
    <p:sldLayoutId id="2147485984" r:id="rId8"/>
    <p:sldLayoutId id="2147485985" r:id="rId9"/>
    <p:sldLayoutId id="2147485986" r:id="rId10"/>
    <p:sldLayoutId id="2147485987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AFE726BD-5F9A-4148-BE8E-2DF2E55E7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0" r:id="rId1"/>
    <p:sldLayoutId id="2147486011" r:id="rId2"/>
    <p:sldLayoutId id="2147486012" r:id="rId3"/>
    <p:sldLayoutId id="2147486013" r:id="rId4"/>
    <p:sldLayoutId id="2147486014" r:id="rId5"/>
    <p:sldLayoutId id="2147486015" r:id="rId6"/>
    <p:sldLayoutId id="2147486016" r:id="rId7"/>
    <p:sldLayoutId id="2147486017" r:id="rId8"/>
    <p:sldLayoutId id="2147486018" r:id="rId9"/>
    <p:sldLayoutId id="2147486019" r:id="rId10"/>
    <p:sldLayoutId id="2147486020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3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3" y="6915158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8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ct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64BB6C97-C8B8-4329-98C4-D6F98EB5E4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  <p:sldLayoutId id="2147486024" r:id="rId3"/>
    <p:sldLayoutId id="2147486025" r:id="rId4"/>
    <p:sldLayoutId id="2147486026" r:id="rId5"/>
    <p:sldLayoutId id="2147486027" r:id="rId6"/>
    <p:sldLayoutId id="2147486028" r:id="rId7"/>
    <p:sldLayoutId id="2147486029" r:id="rId8"/>
    <p:sldLayoutId id="2147486030" r:id="rId9"/>
    <p:sldLayoutId id="2147486031" r:id="rId10"/>
    <p:sldLayoutId id="2147486032" r:id="rId11"/>
  </p:sldLayoutIdLst>
  <p:txStyles>
    <p:titleStyle>
      <a:lvl1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060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125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189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252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300" indent="-379300" algn="l" defTabSz="101411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665" indent="-317404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445" indent="-252342" algn="l" defTabSz="101411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2707" indent="-252342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0555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761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4681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1744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0880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6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60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3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8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8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FD1AF1-1CF6-4C4D-B621-8E79B6C9BF63}" type="slidenum">
              <a:rPr lang="en-US" b="0" smtClean="0">
                <a:solidFill>
                  <a:srgbClr val="000000"/>
                </a:solidFill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10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34" r:id="rId1"/>
    <p:sldLayoutId id="2147486035" r:id="rId2"/>
    <p:sldLayoutId id="2147486036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704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101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6801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80025" indent="-38002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387" indent="-31668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751" indent="-253352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451" indent="-253352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80151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6850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3550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0251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6952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04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40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01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6801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50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201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690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3597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2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1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6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6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FD1AF1-1CF6-4C4D-B621-8E79B6C9BF63}" type="slidenum">
              <a:rPr lang="en-US" b="0" smtClean="0">
                <a:solidFill>
                  <a:srgbClr val="000000"/>
                </a:solidFill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6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46" r:id="rId1"/>
    <p:sldLayoutId id="2147486047" r:id="rId2"/>
    <p:sldLayoutId id="2147486048" r:id="rId3"/>
    <p:sldLayoutId id="2147486049" r:id="rId4"/>
    <p:sldLayoutId id="2147486050" r:id="rId5"/>
    <p:sldLayoutId id="2147486051" r:id="rId6"/>
    <p:sldLayoutId id="2147486052" r:id="rId7"/>
    <p:sldLayoutId id="2147486053" r:id="rId8"/>
    <p:sldLayoutId id="2147486054" r:id="rId9"/>
    <p:sldLayoutId id="2147486055" r:id="rId10"/>
    <p:sldLayoutId id="214748605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80139" indent="-380139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634" indent="-316782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7130" indent="-25342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982" indent="-253426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80834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A4BFEDC9-DA40-428C-AE60-949546B36B89}" type="slidenum">
              <a:rPr lang="en-US" altLang="sk-SK" smtClean="0"/>
              <a:pPr/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25691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 dirty="0" smtClean="0"/>
              <a:t>Vnorené cykly, začiatky práce so súborom</a:t>
            </a:r>
            <a:endParaRPr lang="en-US" altLang="sk-SK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599" y="5486400"/>
            <a:ext cx="9494837" cy="1889919"/>
          </a:xfrm>
        </p:spPr>
        <p:txBody>
          <a:bodyPr/>
          <a:lstStyle/>
          <a:p>
            <a:r>
              <a:rPr lang="sk-SK" altLang="sk-SK" dirty="0"/>
              <a:t>Gabriela </a:t>
            </a:r>
            <a:r>
              <a:rPr lang="en-US" altLang="sk-SK" dirty="0" err="1"/>
              <a:t>Grmanov</a:t>
            </a:r>
            <a:r>
              <a:rPr lang="sk-SK" altLang="sk-SK" dirty="0"/>
              <a:t>á</a:t>
            </a:r>
          </a:p>
          <a:p>
            <a:r>
              <a:rPr lang="sk-SK" altLang="sk-SK" dirty="0"/>
              <a:t>Základy procedurálneho programovania 1</a:t>
            </a:r>
          </a:p>
          <a:p>
            <a:r>
              <a:rPr lang="en-US" altLang="sk-SK" dirty="0" smtClean="0"/>
              <a:t>4</a:t>
            </a:r>
            <a:r>
              <a:rPr lang="sk-SK" altLang="sk-SK" dirty="0" smtClean="0"/>
              <a:t>. </a:t>
            </a:r>
            <a:r>
              <a:rPr lang="sk-SK" altLang="sk-SK" dirty="0"/>
              <a:t>prednáška</a:t>
            </a:r>
            <a:endParaRPr lang="en-US" alt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/>
              <a:t>Príklad: výpis čísel spĺňajúcich podmienku</a:t>
            </a:r>
            <a:endParaRPr lang="en-US" altLang="sk-SK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23850" y="2763838"/>
            <a:ext cx="8027988" cy="46132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#include &lt;</a:t>
            </a:r>
            <a:r>
              <a:rPr lang="en-US" altLang="sk-SK" sz="2000" dirty="0" err="1">
                <a:latin typeface="Courier New" pitchFamily="49" charset="0"/>
              </a:rPr>
              <a:t>stdio.h</a:t>
            </a:r>
            <a:r>
              <a:rPr lang="en-US" altLang="sk-SK" sz="2000" dirty="0"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latin typeface="Courier New" pitchFamily="49" charset="0"/>
              </a:rPr>
              <a:t>int</a:t>
            </a:r>
            <a:r>
              <a:rPr lang="en-US" altLang="sk-SK" sz="20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en-US" altLang="sk-SK" sz="2000" dirty="0" err="1">
                <a:latin typeface="Courier New" pitchFamily="49" charset="0"/>
              </a:rPr>
              <a:t>int</a:t>
            </a: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, </a:t>
            </a:r>
            <a:r>
              <a:rPr lang="en-US" altLang="sk-SK" sz="2000" dirty="0" smtClean="0">
                <a:latin typeface="Courier New" pitchFamily="49" charset="0"/>
              </a:rPr>
              <a:t>n;</a:t>
            </a: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en-US" altLang="sk-SK" sz="2000" dirty="0" err="1">
                <a:latin typeface="Courier New" pitchFamily="49" charset="0"/>
              </a:rPr>
              <a:t>printf</a:t>
            </a:r>
            <a:r>
              <a:rPr lang="en-US" altLang="sk-SK" sz="2000" dirty="0">
                <a:latin typeface="Courier New" pitchFamily="49" charset="0"/>
              </a:rPr>
              <a:t>("</a:t>
            </a:r>
            <a:r>
              <a:rPr lang="en-US" altLang="sk-SK" sz="2000" dirty="0" err="1">
                <a:latin typeface="Courier New" pitchFamily="49" charset="0"/>
              </a:rPr>
              <a:t>Zadajte</a:t>
            </a: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err="1" smtClean="0">
                <a:latin typeface="Courier New" pitchFamily="49" charset="0"/>
              </a:rPr>
              <a:t>hranicu</a:t>
            </a:r>
            <a:r>
              <a:rPr lang="en-US" altLang="sk-SK" sz="2000" dirty="0" smtClean="0">
                <a:latin typeface="Courier New" pitchFamily="49" charset="0"/>
              </a:rPr>
              <a:t>: </a:t>
            </a:r>
            <a:r>
              <a:rPr lang="en-US" altLang="sk-SK" sz="2000" dirty="0">
                <a:latin typeface="Courier New" pitchFamily="49" charset="0"/>
              </a:rPr>
              <a:t>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nn-NO" altLang="sk-SK" sz="2000" dirty="0">
                <a:latin typeface="Courier New" pitchFamily="49" charset="0"/>
              </a:rPr>
              <a:t>scanf("%</a:t>
            </a:r>
            <a:r>
              <a:rPr lang="nn-NO" altLang="sk-SK" sz="2000" dirty="0" smtClean="0">
                <a:latin typeface="Courier New" pitchFamily="49" charset="0"/>
              </a:rPr>
              <a:t>d", &amp;n);</a:t>
            </a:r>
            <a:endParaRPr lang="sk-SK" altLang="sk-SK" sz="20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nn-NO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en-US" altLang="sk-SK" sz="2000" dirty="0" smtClean="0">
                <a:latin typeface="Courier New" pitchFamily="49" charset="0"/>
              </a:rPr>
              <a:t>for(</a:t>
            </a:r>
            <a:r>
              <a:rPr lang="en-US" altLang="sk-SK" sz="2000" dirty="0" err="1" smtClean="0">
                <a:latin typeface="Courier New" pitchFamily="49" charset="0"/>
              </a:rPr>
              <a:t>i</a:t>
            </a:r>
            <a:r>
              <a:rPr lang="en-US" altLang="sk-SK" sz="2000" dirty="0" smtClean="0">
                <a:latin typeface="Courier New" pitchFamily="49" charset="0"/>
              </a:rPr>
              <a:t>=1</a:t>
            </a:r>
            <a:r>
              <a:rPr lang="en-US" altLang="sk-SK" sz="2000" dirty="0">
                <a:latin typeface="Courier New" pitchFamily="49" charset="0"/>
              </a:rPr>
              <a:t>;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 smtClean="0">
                <a:latin typeface="Courier New" pitchFamily="49" charset="0"/>
              </a:rPr>
              <a:t>&lt;=n;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smtClean="0">
                <a:latin typeface="Courier New" pitchFamily="49" charset="0"/>
              </a:rPr>
              <a:t>      </a:t>
            </a:r>
            <a:r>
              <a:rPr lang="sk-SK" altLang="sk-SK" sz="2000" dirty="0" smtClean="0">
                <a:latin typeface="Courier New" pitchFamily="49" charset="0"/>
              </a:rPr>
              <a:t>if</a:t>
            </a:r>
            <a:r>
              <a:rPr lang="en-US" altLang="sk-SK" sz="2000" dirty="0" smtClean="0">
                <a:latin typeface="Courier New" pitchFamily="49" charset="0"/>
              </a:rPr>
              <a:t>(</a:t>
            </a:r>
            <a:r>
              <a:rPr lang="en-US" altLang="sk-SK" sz="2000" dirty="0" err="1" smtClean="0">
                <a:latin typeface="Courier New" pitchFamily="49" charset="0"/>
              </a:rPr>
              <a:t>i</a:t>
            </a:r>
            <a:r>
              <a:rPr lang="en-US" altLang="sk-SK" sz="2000" dirty="0" smtClean="0">
                <a:latin typeface="Courier New" pitchFamily="49" charset="0"/>
              </a:rPr>
              <a:t> %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smtClean="0">
                <a:latin typeface="Courier New" pitchFamily="49" charset="0"/>
              </a:rPr>
              <a:t>        </a:t>
            </a:r>
            <a:r>
              <a:rPr lang="sk-SK" altLang="sk-SK" sz="2000" dirty="0" smtClean="0">
                <a:latin typeface="Courier New" pitchFamily="49" charset="0"/>
              </a:rPr>
              <a:t>printf</a:t>
            </a:r>
            <a:r>
              <a:rPr lang="en-US" altLang="sk-SK" sz="2000" dirty="0" smtClean="0">
                <a:latin typeface="Courier New" pitchFamily="49" charset="0"/>
              </a:rPr>
              <a:t>("%d, ", </a:t>
            </a:r>
            <a:r>
              <a:rPr lang="en-US" altLang="sk-SK" sz="2000" dirty="0" err="1" smtClean="0">
                <a:latin typeface="Courier New" pitchFamily="49" charset="0"/>
              </a:rPr>
              <a:t>i</a:t>
            </a:r>
            <a:r>
              <a:rPr lang="en-US" altLang="sk-SK" sz="2000" dirty="0" smtClean="0">
                <a:latin typeface="Courier New" pitchFamily="49" charset="0"/>
              </a:rPr>
              <a:t>);</a:t>
            </a:r>
            <a:endParaRPr lang="sk-SK" altLang="sk-SK" sz="20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latin typeface="Courier New" pitchFamily="49" charset="0"/>
              </a:rPr>
              <a:t>   </a:t>
            </a:r>
            <a:r>
              <a:rPr lang="en-US" altLang="sk-SK" sz="2000" dirty="0" smtClean="0">
                <a:latin typeface="Courier New" pitchFamily="49" charset="0"/>
              </a:rPr>
              <a:t>return </a:t>
            </a:r>
            <a:r>
              <a:rPr lang="en-US" altLang="sk-SK" sz="2000" dirty="0">
                <a:latin typeface="Courier New" pitchFamily="49" charset="0"/>
              </a:rPr>
              <a:t>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1874838" y="1317625"/>
            <a:ext cx="7543800" cy="1182688"/>
          </a:xfrm>
          <a:prstGeom prst="cloudCallout">
            <a:avLst>
              <a:gd name="adj1" fmla="val -48009"/>
              <a:gd name="adj2" fmla="val 715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2400" b="0" dirty="0"/>
              <a:t>V</a:t>
            </a:r>
            <a:r>
              <a:rPr lang="sk-SK" altLang="sk-SK" sz="2400" b="0" dirty="0"/>
              <a:t>ýpis </a:t>
            </a:r>
            <a:r>
              <a:rPr lang="en-US" altLang="sk-SK" sz="2400" b="0" i="1" dirty="0" smtClean="0"/>
              <a:t>nep</a:t>
            </a:r>
            <a:r>
              <a:rPr lang="sk-SK" altLang="sk-SK" sz="2400" b="0" i="1" dirty="0" smtClean="0"/>
              <a:t>árnych </a:t>
            </a:r>
            <a:r>
              <a:rPr lang="sk-SK" altLang="sk-SK" sz="2400" b="0" dirty="0" smtClean="0"/>
              <a:t>čísel </a:t>
            </a:r>
            <a:r>
              <a:rPr lang="en-US" altLang="sk-SK" sz="2400" b="0" dirty="0" smtClean="0"/>
              <a:t>od 1 </a:t>
            </a:r>
            <a:r>
              <a:rPr lang="en-US" altLang="sk-SK" sz="2400" b="0" dirty="0" err="1" smtClean="0"/>
              <a:t>po</a:t>
            </a:r>
            <a:r>
              <a:rPr lang="en-US" altLang="sk-SK" sz="2400" b="0" dirty="0" smtClean="0"/>
              <a:t> n</a:t>
            </a:r>
            <a:endParaRPr lang="en-US" altLang="sk-SK" sz="1800" b="0" dirty="0"/>
          </a:p>
        </p:txBody>
      </p:sp>
    </p:spTree>
    <p:extLst>
      <p:ext uri="{BB962C8B-B14F-4D97-AF65-F5344CB8AC3E}">
        <p14:creationId xmlns:p14="http://schemas.microsoft.com/office/powerpoint/2010/main" val="13976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/>
              <a:t>Príklad: výpis čísel spĺňajúcich podmienku</a:t>
            </a:r>
            <a:endParaRPr lang="en-US" altLang="sk-SK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23850" y="1317625"/>
            <a:ext cx="8027988" cy="605948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#include &lt;</a:t>
            </a:r>
            <a:r>
              <a:rPr lang="en-US" altLang="sk-SK" sz="2000" dirty="0" err="1">
                <a:latin typeface="Courier New" pitchFamily="49" charset="0"/>
              </a:rPr>
              <a:t>stdio.h</a:t>
            </a:r>
            <a:r>
              <a:rPr lang="en-US" altLang="sk-SK" sz="2000" dirty="0" smtClean="0">
                <a:latin typeface="Courier New" pitchFamily="49" charset="0"/>
              </a:rPr>
              <a:t>&gt;</a:t>
            </a:r>
            <a:endParaRPr lang="sk-SK" altLang="sk-SK" sz="20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#include&lt;</a:t>
            </a:r>
            <a:r>
              <a:rPr lang="en-US" altLang="sk-SK" sz="2000" dirty="0" err="1">
                <a:latin typeface="Courier New" pitchFamily="49" charset="0"/>
              </a:rPr>
              <a:t>math.h</a:t>
            </a:r>
            <a:r>
              <a:rPr lang="en-US" altLang="sk-SK" sz="2000" dirty="0"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latin typeface="Courier New" pitchFamily="49" charset="0"/>
              </a:rPr>
              <a:t>int</a:t>
            </a:r>
            <a:r>
              <a:rPr lang="en-US" altLang="sk-SK" sz="2000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en-US" altLang="sk-SK" sz="2000" dirty="0" err="1">
                <a:latin typeface="Courier New" pitchFamily="49" charset="0"/>
              </a:rPr>
              <a:t>int</a:t>
            </a: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>
                <a:latin typeface="Courier New" pitchFamily="49" charset="0"/>
              </a:rPr>
              <a:t>, j</a:t>
            </a:r>
            <a:r>
              <a:rPr lang="en-US" altLang="sk-SK" sz="2000" dirty="0" smtClean="0">
                <a:latin typeface="Courier New" pitchFamily="49" charset="0"/>
              </a:rPr>
              <a:t>, n, </a:t>
            </a:r>
            <a:r>
              <a:rPr lang="en-US" altLang="sk-SK" sz="2000" dirty="0" err="1" smtClean="0">
                <a:latin typeface="Courier New" pitchFamily="49" charset="0"/>
              </a:rPr>
              <a:t>odmocnina</a:t>
            </a:r>
            <a:r>
              <a:rPr lang="en-US" altLang="sk-SK" sz="2000" dirty="0" smtClean="0">
                <a:latin typeface="Courier New" pitchFamily="49" charset="0"/>
              </a:rPr>
              <a:t>;</a:t>
            </a: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en-US" altLang="sk-SK" sz="2000" dirty="0" err="1">
                <a:latin typeface="Courier New" pitchFamily="49" charset="0"/>
              </a:rPr>
              <a:t>printf</a:t>
            </a:r>
            <a:r>
              <a:rPr lang="en-US" altLang="sk-SK" sz="2000" dirty="0">
                <a:latin typeface="Courier New" pitchFamily="49" charset="0"/>
              </a:rPr>
              <a:t>("</a:t>
            </a:r>
            <a:r>
              <a:rPr lang="en-US" altLang="sk-SK" sz="2000" dirty="0" err="1">
                <a:latin typeface="Courier New" pitchFamily="49" charset="0"/>
              </a:rPr>
              <a:t>Zadajte</a:t>
            </a: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err="1" smtClean="0">
                <a:latin typeface="Courier New" pitchFamily="49" charset="0"/>
              </a:rPr>
              <a:t>hranicu</a:t>
            </a:r>
            <a:r>
              <a:rPr lang="en-US" altLang="sk-SK" sz="2000" dirty="0" smtClean="0">
                <a:latin typeface="Courier New" pitchFamily="49" charset="0"/>
              </a:rPr>
              <a:t>: </a:t>
            </a:r>
            <a:r>
              <a:rPr lang="en-US" altLang="sk-SK" sz="2000" dirty="0">
                <a:latin typeface="Courier New" pitchFamily="49" charset="0"/>
              </a:rPr>
              <a:t>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nn-NO" altLang="sk-SK" sz="2000" dirty="0">
                <a:latin typeface="Courier New" pitchFamily="49" charset="0"/>
              </a:rPr>
              <a:t>scanf("%</a:t>
            </a:r>
            <a:r>
              <a:rPr lang="nn-NO" altLang="sk-SK" sz="2000" dirty="0" smtClean="0">
                <a:latin typeface="Courier New" pitchFamily="49" charset="0"/>
              </a:rPr>
              <a:t>d", &amp;n);</a:t>
            </a:r>
            <a:endParaRPr lang="sk-SK" altLang="sk-SK" sz="20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nn-NO" altLang="sk-SK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latin typeface="Courier New" pitchFamily="49" charset="0"/>
              </a:rPr>
              <a:t>   </a:t>
            </a:r>
            <a:r>
              <a:rPr lang="en-US" altLang="sk-SK" sz="2000" dirty="0" smtClean="0">
                <a:latin typeface="Courier New" pitchFamily="49" charset="0"/>
              </a:rPr>
              <a:t>for(</a:t>
            </a:r>
            <a:r>
              <a:rPr lang="en-US" altLang="sk-SK" sz="2000" dirty="0" err="1" smtClean="0">
                <a:latin typeface="Courier New" pitchFamily="49" charset="0"/>
              </a:rPr>
              <a:t>i</a:t>
            </a:r>
            <a:r>
              <a:rPr lang="en-US" altLang="sk-SK" sz="2000" dirty="0" smtClean="0">
                <a:latin typeface="Courier New" pitchFamily="49" charset="0"/>
              </a:rPr>
              <a:t>=</a:t>
            </a:r>
            <a:r>
              <a:rPr lang="sk-SK" altLang="sk-SK" sz="2000" dirty="0" smtClean="0">
                <a:latin typeface="Courier New" pitchFamily="49" charset="0"/>
              </a:rPr>
              <a:t>1</a:t>
            </a:r>
            <a:r>
              <a:rPr lang="en-US" altLang="sk-SK" sz="2000" dirty="0" smtClean="0">
                <a:latin typeface="Courier New" pitchFamily="49" charset="0"/>
              </a:rPr>
              <a:t>; </a:t>
            </a:r>
            <a:r>
              <a:rPr lang="en-US" altLang="sk-SK" sz="2000" dirty="0" err="1" smtClean="0">
                <a:latin typeface="Courier New" pitchFamily="49" charset="0"/>
              </a:rPr>
              <a:t>i</a:t>
            </a:r>
            <a:r>
              <a:rPr lang="en-US" altLang="sk-SK" sz="2000" dirty="0" smtClean="0">
                <a:latin typeface="Courier New" pitchFamily="49" charset="0"/>
              </a:rPr>
              <a:t>&lt;=n; </a:t>
            </a:r>
            <a:r>
              <a:rPr lang="en-US" altLang="sk-SK" sz="2000" dirty="0" err="1">
                <a:latin typeface="Courier New" pitchFamily="49" charset="0"/>
              </a:rPr>
              <a:t>i</a:t>
            </a:r>
            <a:r>
              <a:rPr lang="en-US" altLang="sk-SK" sz="2000" dirty="0" smtClean="0">
                <a:latin typeface="Courier New" pitchFamily="49" charset="0"/>
              </a:rPr>
              <a:t>++)</a:t>
            </a:r>
            <a:r>
              <a:rPr lang="sk-SK" altLang="sk-SK" sz="2000" dirty="0" smtClean="0">
                <a:latin typeface="Courier New" pitchFamily="49" charset="0"/>
              </a:rPr>
              <a:t> </a:t>
            </a:r>
            <a:r>
              <a:rPr lang="en-US" altLang="sk-SK" sz="2000" dirty="0" smtClean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smtClean="0">
                <a:latin typeface="Courier New" pitchFamily="49" charset="0"/>
              </a:rPr>
              <a:t>    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odmocnina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= (</a:t>
            </a:r>
            <a:r>
              <a:rPr lang="en-US" altLang="sk-SK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)pow(i,0.5)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   for(j=2; j&lt;=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odmocnina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;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j</a:t>
            </a:r>
            <a:r>
              <a:rPr lang="en-US" altLang="sk-SK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++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 </a:t>
            </a:r>
            <a:endParaRPr lang="en-US" altLang="sk-SK" sz="20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      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if(</a:t>
            </a:r>
            <a:r>
              <a:rPr lang="en-US" altLang="sk-SK" sz="20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i%j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==0) </a:t>
            </a:r>
            <a:endParaRPr lang="en-US" altLang="sk-SK" sz="20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        break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  if(j &gt;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odmocnina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      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printf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("%d 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 j);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latin typeface="Courier New" pitchFamily="49" charset="0"/>
              </a:rPr>
              <a:t> </a:t>
            </a:r>
            <a:r>
              <a:rPr lang="en-US" altLang="sk-SK" sz="2000" dirty="0" smtClean="0">
                <a:latin typeface="Courier New" pitchFamily="49" charset="0"/>
              </a:rPr>
              <a:t>  }</a:t>
            </a:r>
            <a:endParaRPr lang="sk-SK" altLang="sk-SK" sz="20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 smtClean="0">
                <a:latin typeface="Courier New" pitchFamily="49" charset="0"/>
              </a:rPr>
              <a:t>   </a:t>
            </a:r>
            <a:r>
              <a:rPr lang="en-US" altLang="sk-SK" sz="2000" dirty="0" smtClean="0">
                <a:latin typeface="Courier New" pitchFamily="49" charset="0"/>
              </a:rPr>
              <a:t>return </a:t>
            </a:r>
            <a:r>
              <a:rPr lang="en-US" altLang="sk-SK" sz="2000" dirty="0">
                <a:latin typeface="Courier New" pitchFamily="49" charset="0"/>
              </a:rPr>
              <a:t>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smtClean="0">
                <a:latin typeface="Courier New" pitchFamily="49" charset="0"/>
              </a:rPr>
              <a:t>}</a:t>
            </a:r>
            <a:endParaRPr lang="sk-SK" altLang="sk-SK" sz="2000" dirty="0" smtClean="0">
              <a:latin typeface="Courier New" pitchFamily="49" charset="0"/>
            </a:endParaRP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4892674" y="746919"/>
            <a:ext cx="5257801" cy="1374442"/>
          </a:xfrm>
          <a:prstGeom prst="cloudCallout">
            <a:avLst>
              <a:gd name="adj1" fmla="val -54885"/>
              <a:gd name="adj2" fmla="val -653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2400" b="0" dirty="0"/>
              <a:t>V</a:t>
            </a:r>
            <a:r>
              <a:rPr lang="sk-SK" altLang="sk-SK" sz="2400" b="0" dirty="0"/>
              <a:t>ýpis </a:t>
            </a:r>
            <a:r>
              <a:rPr lang="en-US" altLang="sk-SK" sz="2400" b="0" i="1" dirty="0" err="1" smtClean="0"/>
              <a:t>prvo</a:t>
            </a:r>
            <a:r>
              <a:rPr lang="sk-SK" altLang="sk-SK" sz="2400" b="0" i="1" dirty="0" smtClean="0"/>
              <a:t>čísel </a:t>
            </a:r>
            <a:r>
              <a:rPr lang="sk-SK" altLang="sk-SK" sz="2400" b="0" dirty="0" smtClean="0"/>
              <a:t>z intervalu </a:t>
            </a:r>
            <a:r>
              <a:rPr lang="en-US" altLang="sk-SK" sz="2400" b="0" dirty="0" smtClean="0"/>
              <a:t>od 1 </a:t>
            </a:r>
            <a:r>
              <a:rPr lang="en-US" altLang="sk-SK" sz="2400" b="0" dirty="0" err="1" smtClean="0"/>
              <a:t>po</a:t>
            </a:r>
            <a:r>
              <a:rPr lang="en-US" altLang="sk-SK" sz="2400" b="0" dirty="0" smtClean="0"/>
              <a:t> n</a:t>
            </a:r>
            <a:endParaRPr lang="en-US" altLang="sk-SK" sz="1800" b="0" dirty="0"/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523037" y="677862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</a:t>
            </a:r>
            <a:r>
              <a:rPr lang="en-US" altLang="sk-SK" sz="2400" b="0" dirty="0" smtClean="0"/>
              <a:t>0</a:t>
            </a:r>
            <a:r>
              <a:rPr lang="sk-SK" altLang="sk-SK" sz="2400" b="0" dirty="0" smtClean="0"/>
              <a:t>4</a:t>
            </a:r>
            <a:r>
              <a:rPr lang="en-US" altLang="sk-SK" sz="2400" b="0" dirty="0" smtClean="0"/>
              <a:t>p0</a:t>
            </a:r>
            <a:r>
              <a:rPr lang="sk-SK" altLang="sk-SK" sz="2400" b="0" dirty="0" smtClean="0"/>
              <a:t>5</a:t>
            </a:r>
            <a:r>
              <a:rPr lang="en-US" altLang="sk-SK" sz="2400" b="0" dirty="0" smtClean="0"/>
              <a:t>.</a:t>
            </a:r>
            <a:r>
              <a:rPr lang="en-US" altLang="sk-SK" sz="2400" b="0" dirty="0" err="1" smtClean="0"/>
              <a:t>cpp</a:t>
            </a:r>
            <a:endParaRPr lang="sk-SK" altLang="sk-SK" sz="2400" b="0" dirty="0"/>
          </a:p>
        </p:txBody>
      </p:sp>
    </p:spTree>
    <p:extLst>
      <p:ext uri="{BB962C8B-B14F-4D97-AF65-F5344CB8AC3E}">
        <p14:creationId xmlns:p14="http://schemas.microsoft.com/office/powerpoint/2010/main" val="10074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Hviezdičkovanie 1</a:t>
            </a:r>
            <a:endParaRPr lang="en-US" altLang="sk-SK" smtClean="0"/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304802" y="1714507"/>
            <a:ext cx="5975350" cy="5768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381000" y="1814521"/>
            <a:ext cx="5843537" cy="571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stdio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Zadajte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rozmer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scanf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("%d", &amp;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for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 1;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&lt;=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++)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if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% 2)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34821" name="Rectangle 9"/>
          <p:cNvSpPr>
            <a:spLocks noChangeArrowheads="1"/>
          </p:cNvSpPr>
          <p:nvPr/>
        </p:nvSpPr>
        <p:spPr bwMode="auto">
          <a:xfrm>
            <a:off x="6553206" y="6045200"/>
            <a:ext cx="3124201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6781800" y="6096007"/>
            <a:ext cx="2057400" cy="106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pre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dlzka</a:t>
            </a: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: 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  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1676406"/>
            <a:ext cx="5410200" cy="1905000"/>
          </a:xfrm>
          <a:prstGeom prst="cloudCallout">
            <a:avLst>
              <a:gd name="adj1" fmla="val -55431"/>
              <a:gd name="adj2" fmla="val -483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2400" b="0">
                <a:solidFill>
                  <a:srgbClr val="000000"/>
                </a:solidFill>
                <a:cs typeface="Arial" charset="0"/>
              </a:rPr>
              <a:t>do riadku nakresl</a:t>
            </a: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í striedavo na každú druhú pozíciu hviezdičku</a:t>
            </a:r>
            <a:endParaRPr lang="en-US" altLang="sk-SK" sz="18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2709500" y="678974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04p06A.cpp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smtClean="0"/>
              <a:t>íklad: Hviezdičkovanie </a:t>
            </a:r>
            <a:r>
              <a:rPr lang="en-US" altLang="sk-SK" dirty="0" smtClean="0"/>
              <a:t>2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52400" y="1295400"/>
            <a:ext cx="7696200" cy="6294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04808" y="1262064"/>
            <a:ext cx="7373859" cy="647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stdio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r,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Zadajte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rozmer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scanf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("%d", &amp;r);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for (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=1;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&lt;=r;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for (j=1; j&lt;=r;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j++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if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((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% 2 == 0 &amp;&amp; j % 2 == 1) ||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(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% 2 == 1 &amp;&amp; j % 2 == 0))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('*');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else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 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('\n');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267205" y="1371604"/>
            <a:ext cx="4572000" cy="1600200"/>
          </a:xfrm>
          <a:prstGeom prst="cloudCallout">
            <a:avLst>
              <a:gd name="adj1" fmla="val -58231"/>
              <a:gd name="adj2" fmla="val -5515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pomocou hviezdičiek nakreslí šachovnicu</a:t>
            </a:r>
            <a:endParaRPr lang="en-US" altLang="sk-SK" sz="18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972425" y="2743200"/>
            <a:ext cx="2057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8035926" y="2895608"/>
            <a:ext cx="2071114" cy="443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>
                <a:solidFill>
                  <a:srgbClr val="000000"/>
                </a:solidFill>
                <a:cs typeface="Arial" charset="0"/>
              </a:rPr>
              <a:t>pre </a:t>
            </a: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400" b="0">
                <a:solidFill>
                  <a:srgbClr val="000000"/>
                </a:solidFill>
                <a:cs typeface="Arial" charset="0"/>
              </a:rPr>
              <a:t>: 10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400" b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4267207" y="679926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04p06B.cpp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4162" y="6233319"/>
            <a:ext cx="28745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  <a:sym typeface="Symbol"/>
              </a:rPr>
              <a:t>Zlo</a:t>
            </a:r>
            <a:r>
              <a:rPr lang="sk-SK" b="0" dirty="0" smtClean="0">
                <a:latin typeface="+mn-lt"/>
                <a:sym typeface="Symbol"/>
              </a:rPr>
              <a:t>žená podmienka</a:t>
            </a: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52400" y="18254"/>
            <a:ext cx="7696200" cy="757158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04808" y="-60801"/>
            <a:ext cx="5298189" cy="783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stdio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main() </a:t>
            </a:r>
            <a:r>
              <a:rPr lang="en-US" altLang="sk-SK" sz="23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altLang="sk-SK" sz="23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r,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Zadajte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rozmer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scanf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("%d", &amp;r);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for (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=1;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&lt;=r;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for (j=1; j&lt;=r;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j++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if</a:t>
            </a:r>
            <a:r>
              <a:rPr lang="sk-SK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altLang="sk-SK" sz="2300" dirty="0" err="1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% 2 == </a:t>
            </a: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0</a:t>
            </a:r>
            <a:r>
              <a:rPr lang="sk-SK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sk-SK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 if </a:t>
            </a: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(j </a:t>
            </a: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% 2 == 1</a:t>
            </a: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    </a:t>
            </a:r>
            <a:r>
              <a:rPr lang="en-US" altLang="sk-SK" sz="2300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('*');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  else</a:t>
            </a:r>
          </a:p>
          <a:p>
            <a:pPr>
              <a:spcBef>
                <a:spcPct val="0"/>
              </a:spcBef>
              <a:buNone/>
            </a:pP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     </a:t>
            </a:r>
            <a:r>
              <a:rPr lang="en-US" altLang="sk-SK" sz="2300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(' 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  if (j </a:t>
            </a: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% 2 == 0))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  </a:t>
            </a: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300" dirty="0" err="1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('*');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else </a:t>
            </a:r>
            <a:endParaRPr lang="en-US" altLang="sk-SK" sz="2300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     </a:t>
            </a:r>
            <a:r>
              <a:rPr lang="en-US" altLang="sk-SK" sz="2300" dirty="0" err="1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(' 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('\n');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5473382" y="213519"/>
            <a:ext cx="4572000" cy="1600200"/>
          </a:xfrm>
          <a:prstGeom prst="cloudCallout">
            <a:avLst>
              <a:gd name="adj1" fmla="val -58231"/>
              <a:gd name="adj2" fmla="val -5515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pomocou hviezdičiek nakreslí šachovnicu</a:t>
            </a:r>
            <a:endParaRPr lang="en-US" altLang="sk-SK" sz="18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972425" y="2743200"/>
            <a:ext cx="20574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8035926" y="2895608"/>
            <a:ext cx="2071114" cy="443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>
                <a:solidFill>
                  <a:srgbClr val="000000"/>
                </a:solidFill>
                <a:cs typeface="Arial" charset="0"/>
              </a:rPr>
              <a:t>pre </a:t>
            </a: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400" b="0">
                <a:solidFill>
                  <a:srgbClr val="000000"/>
                </a:solidFill>
                <a:cs typeface="Arial" charset="0"/>
              </a:rPr>
              <a:t>: 10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400" b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* * *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* * * * </a:t>
            </a: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4385892" y="678973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04p06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C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altLang="sk-SK" sz="2400" b="0" dirty="0" err="1" smtClean="0">
                <a:solidFill>
                  <a:srgbClr val="000000"/>
                </a:solidFill>
                <a:cs typeface="Arial" charset="0"/>
              </a:rPr>
              <a:t>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437" y="6233319"/>
            <a:ext cx="26404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  <a:sym typeface="Symbol"/>
              </a:rPr>
              <a:t>Zlo</a:t>
            </a:r>
            <a:r>
              <a:rPr lang="sk-SK" b="0" dirty="0" smtClean="0">
                <a:latin typeface="+mn-lt"/>
                <a:sym typeface="Symbol"/>
              </a:rPr>
              <a:t>žený </a:t>
            </a:r>
            <a:r>
              <a:rPr lang="sk-SK" dirty="0" smtClean="0">
                <a:cs typeface="Courier New" panose="02070309020205020404" pitchFamily="49" charset="0"/>
                <a:sym typeface="Symbol"/>
              </a:rPr>
              <a:t>if</a:t>
            </a:r>
            <a:r>
              <a:rPr lang="sk-SK" b="0" dirty="0" smtClean="0">
                <a:latin typeface="+mn-lt"/>
                <a:sym typeface="Symbol"/>
              </a:rPr>
              <a:t> príkaz</a:t>
            </a: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smtClean="0"/>
              <a:t>íklad: Hviezdičkovanie </a:t>
            </a:r>
            <a:r>
              <a:rPr lang="en-US" altLang="sk-SK" dirty="0" smtClean="0"/>
              <a:t>3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52400" y="1371602"/>
            <a:ext cx="7772400" cy="609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76221" y="1309693"/>
            <a:ext cx="7913031" cy="635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stdio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.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dlzka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Zadajte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dlzku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ramena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scanf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("%d", &amp;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dlzka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3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for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 1;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&lt;=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dlzka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2 + 1;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for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(j = 1; j &lt;=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dlzka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 2 + 1;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j++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if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(j == dlzka+1 ||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== dlzka+1)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('*');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 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('\n');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</a:p>
        </p:txBody>
      </p:sp>
      <p:sp>
        <p:nvSpPr>
          <p:cNvPr id="35845" name="AutoShape 3"/>
          <p:cNvSpPr>
            <a:spLocks noChangeArrowheads="1"/>
          </p:cNvSpPr>
          <p:nvPr/>
        </p:nvSpPr>
        <p:spPr bwMode="auto">
          <a:xfrm>
            <a:off x="7057483" y="101647"/>
            <a:ext cx="3086100" cy="1646641"/>
          </a:xfrm>
          <a:prstGeom prst="cloudCallout">
            <a:avLst>
              <a:gd name="adj1" fmla="val -78447"/>
              <a:gd name="adj2" fmla="val 258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pomocou hviezdičiek nakreslí kríž</a:t>
            </a:r>
            <a:endParaRPr lang="en-US" altLang="sk-SK" sz="18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7972425" y="4191006"/>
            <a:ext cx="2057400" cy="32004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8069262" y="4241802"/>
            <a:ext cx="2017731" cy="331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pre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dlzka</a:t>
            </a: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: 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*   </a:t>
            </a: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4379735" y="677545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04p07.cpp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Rounded Rectangle 1"/>
          <p:cNvSpPr>
            <a:spLocks noChangeArrowheads="1"/>
          </p:cNvSpPr>
          <p:nvPr/>
        </p:nvSpPr>
        <p:spPr bwMode="auto">
          <a:xfrm>
            <a:off x="5756910" y="1646641"/>
            <a:ext cx="4343400" cy="12025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 err="1" smtClean="0">
                <a:solidFill>
                  <a:srgbClr val="000000"/>
                </a:solidFill>
                <a:cs typeface="Arial" charset="0"/>
              </a:rPr>
              <a:t>Ve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ľkosť ramena: 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dlzka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Veľkosť obrázka: 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2*dlzka+1</a:t>
            </a:r>
            <a:endParaRPr lang="sk-SK" altLang="sk-S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smtClean="0"/>
              <a:t>íklad: Hviezdičkovanie 4</a:t>
            </a:r>
            <a:endParaRPr lang="en-US" altLang="sk-SK" dirty="0" smtClean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" y="1295400"/>
            <a:ext cx="7696200" cy="6232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04802" y="1295407"/>
            <a:ext cx="5936067" cy="637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stdio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j, 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  <a:endParaRPr lang="sk-SK" altLang="sk-SK" sz="23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Zadajte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rozmer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: ");</a:t>
            </a:r>
            <a:endParaRPr lang="sk-SK" altLang="sk-SK" sz="23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scanf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("%d", &amp;r);</a:t>
            </a:r>
            <a:endParaRPr lang="sk-SK" altLang="sk-SK" sz="23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for (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=1;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&lt;=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for (j=1; j&lt;=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j++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if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((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&gt; 1) &amp;&amp; (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&lt; 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&amp;&amp;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(j &gt; 1) &amp;&amp; (j &lt; </a:t>
            </a:r>
            <a:r>
              <a:rPr lang="sk-SK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('o');</a:t>
            </a:r>
            <a:endParaRPr lang="en-US" altLang="sk-SK" sz="23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else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('x');</a:t>
            </a:r>
            <a:endParaRPr lang="en-US" altLang="sk-SK" sz="23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altLang="sk-SK" sz="23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('\n');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3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4618038" y="1244601"/>
            <a:ext cx="4572000" cy="1600200"/>
          </a:xfrm>
          <a:prstGeom prst="cloudCallout">
            <a:avLst>
              <a:gd name="adj1" fmla="val -57421"/>
              <a:gd name="adj2" fmla="val -459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pomocou 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znakov 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 nakreslí orámovaný š</a:t>
            </a:r>
            <a:r>
              <a:rPr lang="en-US" altLang="sk-SK" sz="2400" b="0" dirty="0" err="1" smtClean="0">
                <a:solidFill>
                  <a:srgbClr val="000000"/>
                </a:solidFill>
                <a:cs typeface="Arial" charset="0"/>
              </a:rPr>
              <a:t>tvorec</a:t>
            </a:r>
            <a:endParaRPr lang="en-US" altLang="sk-SK" sz="18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7972425" y="4800600"/>
            <a:ext cx="2057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8153407" y="5029202"/>
            <a:ext cx="1263247" cy="218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pre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</a:t>
            </a: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: </a:t>
            </a: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4</a:t>
            </a:r>
            <a:endParaRPr lang="en-US" altLang="sk-SK" sz="2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1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xxxx</a:t>
            </a: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xoox</a:t>
            </a: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xoox</a:t>
            </a: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xxxx</a:t>
            </a: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Rounded Rectangle 1"/>
          <p:cNvSpPr>
            <a:spLocks noChangeArrowheads="1"/>
          </p:cNvSpPr>
          <p:nvPr/>
        </p:nvSpPr>
        <p:spPr bwMode="auto">
          <a:xfrm>
            <a:off x="4237037" y="678973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cs typeface="Arial" charset="0"/>
              </a:rPr>
              <a:t>program: </a:t>
            </a:r>
            <a:r>
              <a:rPr lang="en-US" altLang="sk-SK" sz="2400" b="0" dirty="0" smtClean="0">
                <a:cs typeface="Arial" charset="0"/>
              </a:rPr>
              <a:t>04p08.cpp</a:t>
            </a:r>
            <a:endParaRPr lang="sk-SK" altLang="sk-SK" sz="2400" b="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trojuholník</a:t>
            </a:r>
            <a:endParaRPr lang="en-US" altLang="sk-SK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7131049" y="5427666"/>
            <a:ext cx="2590800" cy="1938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Pre n=5: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19100" y="1271588"/>
            <a:ext cx="6561138" cy="609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&lt;stdio.h&gt;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 i, j, n;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scanf("%d", &amp;n);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5197480" y="518319"/>
            <a:ext cx="4953000" cy="2209800"/>
          </a:xfrm>
          <a:prstGeom prst="cloudCallout">
            <a:avLst>
              <a:gd name="adj1" fmla="val -62661"/>
              <a:gd name="adj2" fmla="val -1796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Program vykrelí trojuholník z hviezdičiek a medzier</a:t>
            </a:r>
            <a:endParaRPr lang="en-US" altLang="sk-SK" sz="18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4238" y="3948113"/>
            <a:ext cx="6019800" cy="2590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for(i=1; i&lt;=n; i++) {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41438" y="4594233"/>
            <a:ext cx="3352800" cy="3905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for(j=1; j&lt;=n; j++)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98638" y="5226050"/>
            <a:ext cx="4189412" cy="647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if(</a:t>
            </a:r>
            <a:r>
              <a:rPr lang="en-US" altLang="sk-SK" sz="2000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sk-SK" altLang="sk-SK" sz="20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&gt;=</a:t>
            </a:r>
            <a:r>
              <a:rPr lang="sk-SK" altLang="sk-SK" sz="20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('*');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else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 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41438" y="5853113"/>
            <a:ext cx="2551112" cy="322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putchar('\n');</a:t>
            </a:r>
          </a:p>
        </p:txBody>
      </p: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3322645" y="661432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04p09A.cpp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postupova</a:t>
            </a:r>
            <a:r>
              <a:rPr lang="sk-SK" dirty="0" smtClean="0"/>
              <a:t>ť pri kreslení základných obrázkov zo znakov</a:t>
            </a:r>
            <a:endParaRPr lang="sk-SK" dirty="0"/>
          </a:p>
        </p:txBody>
      </p:sp>
      <p:sp>
        <p:nvSpPr>
          <p:cNvPr id="5" name="Zástupný objekt pre obsah 2"/>
          <p:cNvSpPr txBox="1">
            <a:spLocks/>
          </p:cNvSpPr>
          <p:nvPr/>
        </p:nvSpPr>
        <p:spPr>
          <a:xfrm>
            <a:off x="196849" y="1432718"/>
            <a:ext cx="9953625" cy="3264621"/>
          </a:xfrm>
          <a:prstGeom prst="rect">
            <a:avLst/>
          </a:prstGeom>
        </p:spPr>
        <p:txBody>
          <a:bodyPr/>
          <a:lstStyle>
            <a:lvl1pPr marL="379300" indent="-379300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665" indent="-317404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445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2707" indent="-252342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0555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761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4681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1744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8808" indent="-253923" algn="l" defTabSz="101411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sk-SK" sz="2400" b="0" kern="0" dirty="0" smtClean="0"/>
              <a:t>Určiť rozmer obrázka</a:t>
            </a:r>
          </a:p>
          <a:p>
            <a:pPr lvl="1"/>
            <a:r>
              <a:rPr lang="sk-SK" sz="2000" b="0" kern="0" dirty="0" smtClean="0"/>
              <a:t>Niekedy potrebné dopočítať (napr. ak je zadané rameno kríža)</a:t>
            </a:r>
            <a:endParaRPr lang="en-US" sz="2000" b="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0" kern="0" dirty="0" err="1" smtClean="0"/>
              <a:t>Zlo</a:t>
            </a:r>
            <a:r>
              <a:rPr lang="sk-SK" sz="2400" b="0" kern="0" dirty="0" smtClean="0"/>
              <a:t>žitejší obrázok rozložiť na časti (ľavú-pravú, vrchnú-spodnú, párnu-nepárnu)</a:t>
            </a:r>
            <a:r>
              <a:rPr lang="en-US" sz="2400" b="0" kern="0" dirty="0" smtClean="0"/>
              <a:t> </a:t>
            </a:r>
          </a:p>
          <a:p>
            <a:pPr marL="901565" lvl="1" indent="-457200"/>
            <a:r>
              <a:rPr lang="en-US" sz="2000" b="0" kern="0" dirty="0" smtClean="0"/>
              <a:t>M</a:t>
            </a:r>
            <a:r>
              <a:rPr lang="sk-SK" sz="2000" b="0" kern="0" dirty="0" smtClean="0"/>
              <a:t>ôže pomôcť, no nemusí byť potrebné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0" kern="0" dirty="0" smtClean="0"/>
              <a:t>Nájsť vzťah medzi indexami a rozmermi (vypíšte si indexy)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0" kern="0" dirty="0"/>
              <a:t>P</a:t>
            </a:r>
            <a:r>
              <a:rPr lang="sk-SK" sz="2400" b="0" kern="0" dirty="0" smtClean="0"/>
              <a:t>odľa vzťahu vytvoriť </a:t>
            </a:r>
            <a:r>
              <a:rPr lang="sk-SK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2400" b="0" kern="0" dirty="0" smtClean="0"/>
              <a:t> so zložitejšou podmienkou alebo zložený </a:t>
            </a:r>
            <a:r>
              <a:rPr lang="sk-SK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endParaRPr lang="en-US" sz="2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0" kern="0" dirty="0"/>
          </a:p>
          <a:p>
            <a:endParaRPr lang="en-US" sz="2400" b="0" kern="0" dirty="0" smtClean="0"/>
          </a:p>
          <a:p>
            <a:endParaRPr lang="en-US" sz="2400" b="0" kern="0" dirty="0"/>
          </a:p>
          <a:p>
            <a:endParaRPr lang="en-US" sz="2400" b="0" kern="0" dirty="0" smtClean="0"/>
          </a:p>
          <a:p>
            <a:endParaRPr lang="en-US" sz="2400" b="0" kern="0" dirty="0"/>
          </a:p>
          <a:p>
            <a:endParaRPr lang="en-US" sz="2400" b="0" kern="0" dirty="0" smtClean="0"/>
          </a:p>
          <a:p>
            <a:endParaRPr lang="sk-SK" sz="2400" b="0" kern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9298"/>
              </p:ext>
            </p:extLst>
          </p:nvPr>
        </p:nvGraphicFramePr>
        <p:xfrm>
          <a:off x="2560637" y="4633119"/>
          <a:ext cx="3276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sk-SK" sz="2400" b="0" dirty="0" smtClean="0">
                          <a:latin typeface="+mn-lt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2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3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4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5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1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2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3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4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5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88609" y="4663659"/>
            <a:ext cx="36872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i: 1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0070C0"/>
                </a:solidFill>
              </a:rPr>
              <a:t>j: 1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i: 2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0070C0"/>
                </a:solidFill>
              </a:rPr>
              <a:t>j: 1, 2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i: 3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0070C0"/>
                </a:solidFill>
              </a:rPr>
              <a:t>j: 1, 2, 3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i: 4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0070C0"/>
                </a:solidFill>
              </a:rPr>
              <a:t>j: 1, 2, 3, 4</a:t>
            </a:r>
            <a:endParaRPr lang="sk-SK" dirty="0"/>
          </a:p>
        </p:txBody>
      </p:sp>
      <p:sp>
        <p:nvSpPr>
          <p:cNvPr id="7" name="TextBox 6"/>
          <p:cNvSpPr txBox="1"/>
          <p:nvPr/>
        </p:nvSpPr>
        <p:spPr>
          <a:xfrm>
            <a:off x="6142037" y="6309519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 smtClean="0">
                <a:latin typeface="+mn-lt"/>
                <a:sym typeface="Symbol"/>
              </a:rPr>
              <a:t> </a:t>
            </a:r>
            <a:r>
              <a:rPr lang="sk-SK" dirty="0" smtClean="0">
                <a:cs typeface="Courier New" panose="02070309020205020404" pitchFamily="49" charset="0"/>
                <a:sym typeface="Symbol"/>
              </a:rPr>
              <a:t>i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&gt;= j</a:t>
            </a:r>
            <a:endParaRPr lang="sk-SK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2037" y="6990854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 smtClean="0">
                <a:latin typeface="+mn-lt"/>
                <a:sym typeface="Symbol"/>
              </a:rPr>
              <a:t>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i</a:t>
            </a:r>
            <a:r>
              <a:rPr lang="sk-SK" dirty="0" smtClean="0">
                <a:cs typeface="Courier New" panose="02070309020205020404" pitchFamily="49" charset="0"/>
                <a:sym typeface="Symbol"/>
              </a:rPr>
              <a:t>f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(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i</a:t>
            </a:r>
            <a:r>
              <a:rPr lang="sk-SK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&gt;= j) …</a:t>
            </a:r>
            <a:endParaRPr lang="sk-SK" dirty="0"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637" y="6990854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0" dirty="0" smtClean="0">
                <a:latin typeface="+mn-lt"/>
                <a:sym typeface="Symbol"/>
              </a:rPr>
              <a:t>Rozmer: </a:t>
            </a:r>
            <a:r>
              <a:rPr lang="sk-SK" dirty="0" smtClean="0">
                <a:cs typeface="Courier New" panose="02070309020205020404" pitchFamily="49" charset="0"/>
                <a:sym typeface="Symbol"/>
              </a:rPr>
              <a:t>n</a:t>
            </a:r>
            <a:r>
              <a:rPr lang="sk-SK" b="0" dirty="0" smtClean="0">
                <a:latin typeface="+mn-lt"/>
                <a:cs typeface="Courier New" panose="02070309020205020404" pitchFamily="49" charset="0"/>
                <a:sym typeface="Symbol"/>
              </a:rPr>
              <a:t>x</a:t>
            </a:r>
            <a:r>
              <a:rPr lang="sk-SK" dirty="0" smtClean="0">
                <a:cs typeface="Courier New" panose="02070309020205020404" pitchFamily="49" charset="0"/>
                <a:sym typeface="Symbol"/>
              </a:rPr>
              <a:t>n</a:t>
            </a:r>
            <a:endParaRPr lang="sk-SK" dirty="0">
              <a:cs typeface="Courier New" panose="020703090202050204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20674" y="4849740"/>
            <a:ext cx="1828800" cy="1938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Pre n=5: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trojuholník – pridaný </a:t>
            </a:r>
            <a:r>
              <a:rPr lang="sk-SK" altLang="sk-SK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sk-SK" altLang="sk-SK" smtClean="0"/>
              <a:t> (1)</a:t>
            </a:r>
            <a:endParaRPr lang="en-US" altLang="sk-SK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31049" y="3898900"/>
            <a:ext cx="2590800" cy="3478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Pre n=5: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9100" y="1271588"/>
            <a:ext cx="6561138" cy="609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stdio.h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main() {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, j, n</a:t>
            </a:r>
            <a:r>
              <a:rPr lang="sk-SK" sz="2000" dirty="0">
                <a:solidFill>
                  <a:srgbClr val="000000"/>
                </a:solidFill>
                <a:cs typeface="Arial" charset="0"/>
              </a:rPr>
              <a:t>, k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("%d", &amp;n);</a:t>
            </a:r>
          </a:p>
          <a:p>
            <a:pPr>
              <a:defRPr/>
            </a:pP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for(k=1; k&lt;=2; k++)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for(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=1;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&lt;=n;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++) {</a:t>
            </a:r>
          </a:p>
          <a:p>
            <a:pPr>
              <a:defRPr/>
            </a:pP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for(j=1; j&lt;=n; j++) </a:t>
            </a:r>
          </a:p>
          <a:p>
            <a:pPr>
              <a:defRPr/>
            </a:pP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if(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&gt;=j)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('*');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else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(' ');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('\n');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}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return 0;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31050" y="1387475"/>
            <a:ext cx="2820988" cy="1054100"/>
          </a:xfrm>
          <a:prstGeom prst="wedgeRoundRectCallout">
            <a:avLst>
              <a:gd name="adj1" fmla="val -56072"/>
              <a:gd name="adj2" fmla="val -3780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12" tIns="45706" rIns="91412" bIns="45706"/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 charset="0"/>
                <a:cs typeface="Arial" charset="0"/>
              </a:rPr>
              <a:t>Čo urobí pridanie </a:t>
            </a:r>
            <a:r>
              <a:rPr lang="sk-SK" dirty="0" err="1">
                <a:solidFill>
                  <a:srgbClr val="000000"/>
                </a:solidFill>
                <a:cs typeface="Courier New" pitchFamily="49" charset="0"/>
              </a:rPr>
              <a:t>for</a:t>
            </a:r>
            <a:r>
              <a:rPr lang="sk-SK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-cyklu</a:t>
            </a:r>
            <a:r>
              <a:rPr lang="sk-SK" b="0" dirty="0">
                <a:solidFill>
                  <a:srgbClr val="000000"/>
                </a:solidFill>
                <a:latin typeface="Arial" charset="0"/>
                <a:cs typeface="Arial" charset="0"/>
              </a:rPr>
              <a:t>?</a:t>
            </a: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3322645" y="661432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04p09B.cpp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8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Obsah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 altLang="sk-SK" dirty="0" smtClean="0"/>
              <a:t>Cykly: krátke opakovanie</a:t>
            </a:r>
          </a:p>
          <a:p>
            <a:pPr marL="609600" indent="-609600">
              <a:buFontTx/>
              <a:buAutoNum type="arabicPeriod"/>
            </a:pPr>
            <a:r>
              <a:rPr lang="sk-SK" altLang="sk-SK" dirty="0" smtClean="0"/>
              <a:t>Vnorené cykly</a:t>
            </a:r>
            <a:endParaRPr lang="en-US" altLang="sk-SK" dirty="0" smtClean="0"/>
          </a:p>
          <a:p>
            <a:pPr marL="609600" indent="-609600">
              <a:buFontTx/>
              <a:buAutoNum type="arabicPeriod"/>
            </a:pPr>
            <a:r>
              <a:rPr lang="en-US" altLang="sk-SK" dirty="0" err="1" smtClean="0"/>
              <a:t>Za</a:t>
            </a:r>
            <a:r>
              <a:rPr lang="sk-SK" altLang="sk-SK" dirty="0" smtClean="0"/>
              <a:t>čiatky práce so súborom</a:t>
            </a:r>
            <a:endParaRPr lang="sk-SK" altLang="sk-SK" dirty="0"/>
          </a:p>
          <a:p>
            <a:pPr marL="609600" indent="-609600">
              <a:buFontTx/>
              <a:buAutoNum type="arabicPeriod"/>
            </a:pPr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trojuholník – pridaný </a:t>
            </a:r>
            <a:r>
              <a:rPr lang="sk-SK" altLang="sk-SK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sk-SK" altLang="sk-SK" smtClean="0"/>
              <a:t> (2)</a:t>
            </a:r>
            <a:endParaRPr lang="en-US" altLang="sk-SK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31049" y="5360996"/>
            <a:ext cx="2590800" cy="1939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Pre n=5: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   *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   **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  ***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 ****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**********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9100" y="1271588"/>
            <a:ext cx="6561138" cy="609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stdio.h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main() {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, j, n</a:t>
            </a:r>
            <a:r>
              <a:rPr lang="sk-SK" sz="2000" dirty="0">
                <a:solidFill>
                  <a:srgbClr val="000000"/>
                </a:solidFill>
                <a:cs typeface="Arial" charset="0"/>
              </a:rPr>
              <a:t>, k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("%d", &amp;n);</a:t>
            </a:r>
          </a:p>
          <a:p>
            <a:pPr>
              <a:defRPr/>
            </a:pP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for(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=1;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&lt;=n;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++) {</a:t>
            </a:r>
          </a:p>
          <a:p>
            <a:pPr>
              <a:defRPr/>
            </a:pPr>
            <a:r>
              <a:rPr lang="sk-SK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      </a:t>
            </a: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for(k=1; k&lt;=2; k++)</a:t>
            </a: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for(j=1; j&lt;=n; j++) </a:t>
            </a:r>
          </a:p>
          <a:p>
            <a:pPr>
              <a:defRPr/>
            </a:pP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if(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&gt;=j)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('*');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else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(' ');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('\n');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}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return 0;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31050" y="1387475"/>
            <a:ext cx="2820988" cy="1054100"/>
          </a:xfrm>
          <a:prstGeom prst="wedgeRoundRectCallout">
            <a:avLst>
              <a:gd name="adj1" fmla="val -56072"/>
              <a:gd name="adj2" fmla="val -3780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12" tIns="45706" rIns="91412" bIns="45706"/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 charset="0"/>
                <a:cs typeface="Arial" charset="0"/>
              </a:rPr>
              <a:t>Čo urobí pridanie </a:t>
            </a:r>
            <a:r>
              <a:rPr lang="sk-SK" dirty="0" err="1">
                <a:solidFill>
                  <a:srgbClr val="000000"/>
                </a:solidFill>
                <a:cs typeface="Courier New" pitchFamily="49" charset="0"/>
              </a:rPr>
              <a:t>for</a:t>
            </a:r>
            <a:r>
              <a:rPr lang="sk-SK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-cyklu</a:t>
            </a:r>
            <a:r>
              <a:rPr lang="sk-SK" b="0" dirty="0">
                <a:solidFill>
                  <a:srgbClr val="000000"/>
                </a:solidFill>
                <a:latin typeface="Arial" charset="0"/>
                <a:cs typeface="Arial" charset="0"/>
              </a:rPr>
              <a:t>?</a:t>
            </a: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3322645" y="661432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04p09C.cpp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trojuholník – pridaný </a:t>
            </a:r>
            <a:r>
              <a:rPr lang="sk-SK" altLang="sk-SK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sk-SK" altLang="sk-SK" smtClean="0"/>
              <a:t> (3)</a:t>
            </a:r>
            <a:endParaRPr lang="en-US" altLang="sk-SK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31049" y="5360996"/>
            <a:ext cx="2590800" cy="1939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Pre n=5: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********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**********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9100" y="1271588"/>
            <a:ext cx="6561138" cy="609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stdio.h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main() {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, j, n</a:t>
            </a:r>
            <a:r>
              <a:rPr lang="sk-SK" sz="2000" dirty="0">
                <a:solidFill>
                  <a:srgbClr val="000000"/>
                </a:solidFill>
                <a:cs typeface="Arial" charset="0"/>
              </a:rPr>
              <a:t>, k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;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("%d", &amp;n);</a:t>
            </a:r>
          </a:p>
          <a:p>
            <a:pPr>
              <a:defRPr/>
            </a:pP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for(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=1;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&lt;=n;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++) {</a:t>
            </a:r>
          </a:p>
          <a:p>
            <a:pPr>
              <a:defRPr/>
            </a:pPr>
            <a:r>
              <a:rPr lang="sk-SK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      </a:t>
            </a: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for(j=1; j&lt;=n; j++) 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   </a:t>
            </a: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for(k=1; k&lt;=2; k++)</a:t>
            </a:r>
            <a:endParaRPr lang="sk-SK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if(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&gt;=j)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('*');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      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else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(' ');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</a:t>
            </a:r>
            <a:r>
              <a:rPr lang="sk-SK" sz="2000" dirty="0" smtClean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('\n');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cs typeface="Arial" charset="0"/>
              </a:rPr>
              <a:t>}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return 0;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31050" y="1387475"/>
            <a:ext cx="2820988" cy="1054100"/>
          </a:xfrm>
          <a:prstGeom prst="wedgeRoundRectCallout">
            <a:avLst>
              <a:gd name="adj1" fmla="val -56072"/>
              <a:gd name="adj2" fmla="val -3780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12" tIns="45706" rIns="91412" bIns="45706"/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 charset="0"/>
                <a:cs typeface="Arial" charset="0"/>
              </a:rPr>
              <a:t>Čo urobí pridanie </a:t>
            </a:r>
            <a:r>
              <a:rPr lang="sk-SK" dirty="0" err="1">
                <a:solidFill>
                  <a:srgbClr val="000000"/>
                </a:solidFill>
                <a:cs typeface="Courier New" pitchFamily="49" charset="0"/>
              </a:rPr>
              <a:t>for</a:t>
            </a:r>
            <a:r>
              <a:rPr lang="sk-SK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-cyklu</a:t>
            </a:r>
            <a:r>
              <a:rPr lang="sk-SK" b="0" dirty="0">
                <a:solidFill>
                  <a:srgbClr val="000000"/>
                </a:solidFill>
                <a:latin typeface="Arial" charset="0"/>
                <a:cs typeface="Arial" charset="0"/>
              </a:rPr>
              <a:t>?</a:t>
            </a: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3322645" y="661432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04p09D.cpp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trojuholník – pridaný </a:t>
            </a:r>
            <a:r>
              <a:rPr lang="sk-SK" altLang="sk-SK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sk-SK" altLang="sk-SK" smtClean="0"/>
              <a:t> (4)</a:t>
            </a:r>
            <a:endParaRPr lang="en-US" altLang="sk-SK" smtClean="0"/>
          </a:p>
        </p:txBody>
      </p:sp>
      <p:sp>
        <p:nvSpPr>
          <p:cNvPr id="46083" name="Rectangle 6"/>
          <p:cNvSpPr>
            <a:spLocks noChangeArrowheads="1"/>
          </p:cNvSpPr>
          <p:nvPr/>
        </p:nvSpPr>
        <p:spPr bwMode="auto">
          <a:xfrm>
            <a:off x="6599237" y="3975103"/>
            <a:ext cx="3429000" cy="3478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Pre n=5: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   *    *    *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   **   **   **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  ***  ***  ***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 **** **** ****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********************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    *    *    *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   **   **   **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  ***  ***  ***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 **** **** ****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********************</a:t>
            </a:r>
          </a:p>
        </p:txBody>
      </p:sp>
      <p:sp>
        <p:nvSpPr>
          <p:cNvPr id="46084" name="AutoShape 5"/>
          <p:cNvSpPr>
            <a:spLocks noChangeArrowheads="1"/>
          </p:cNvSpPr>
          <p:nvPr/>
        </p:nvSpPr>
        <p:spPr bwMode="auto">
          <a:xfrm>
            <a:off x="1036640" y="1814516"/>
            <a:ext cx="4953000" cy="1905000"/>
          </a:xfrm>
          <a:prstGeom prst="cloudCallout">
            <a:avLst>
              <a:gd name="adj1" fmla="val -56764"/>
              <a:gd name="adj2" fmla="val -472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Nakreslite trojuholníky vedľa seba (4x) aj pod seba (2x)</a:t>
            </a:r>
            <a:endParaRPr lang="en-US" altLang="sk-SK" sz="18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3017837" y="685165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04p09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altLang="sk-SK" sz="2400" b="0" dirty="0" err="1" smtClean="0">
                <a:solidFill>
                  <a:srgbClr val="000000"/>
                </a:solidFill>
                <a:cs typeface="Arial" charset="0"/>
              </a:rPr>
              <a:t>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884237" y="5852319"/>
            <a:ext cx="35301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0" dirty="0" smtClean="0">
                <a:latin typeface="+mn-lt"/>
              </a:rPr>
              <a:t>Domáca úloha</a:t>
            </a:r>
          </a:p>
          <a:p>
            <a:pPr marL="342900" indent="-342900">
              <a:buFontTx/>
              <a:buChar char="-"/>
            </a:pPr>
            <a:r>
              <a:rPr lang="sk-SK" sz="2800" b="0" dirty="0" smtClean="0">
                <a:latin typeface="+mn-lt"/>
              </a:rPr>
              <a:t>Najprv samostatne</a:t>
            </a:r>
          </a:p>
          <a:p>
            <a:r>
              <a:rPr lang="sk-SK" sz="2800" b="0" dirty="0" smtClean="0">
                <a:latin typeface="+mn-lt"/>
              </a:rPr>
              <a:t>-  riešenie:</a:t>
            </a:r>
            <a:endParaRPr lang="sk-SK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3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214313"/>
            <a:ext cx="8153400" cy="936625"/>
          </a:xfrm>
        </p:spPr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smtClean="0"/>
              <a:t>íklady: hviezdičkovanie do trojuholníka</a:t>
            </a: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46038" y="1509713"/>
            <a:ext cx="9753600" cy="6019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8438" y="1668463"/>
            <a:ext cx="97536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dirty="0"/>
              <a:t>#include &lt;stdio.h&gt;</a:t>
            </a:r>
          </a:p>
          <a:p>
            <a:endParaRPr lang="sk-SK" altLang="sk-SK" dirty="0"/>
          </a:p>
          <a:p>
            <a:r>
              <a:rPr lang="sk-SK" altLang="sk-SK" dirty="0"/>
              <a:t>int main() {</a:t>
            </a:r>
          </a:p>
          <a:p>
            <a:r>
              <a:rPr lang="pt-BR" altLang="sk-SK" dirty="0"/>
              <a:t>   int i, j, </a:t>
            </a:r>
            <a:r>
              <a:rPr lang="pt-BR" altLang="sk-SK" dirty="0" smtClean="0"/>
              <a:t>n;</a:t>
            </a:r>
            <a:endParaRPr lang="pt-BR" altLang="sk-SK" dirty="0"/>
          </a:p>
          <a:p>
            <a:endParaRPr lang="sk-SK" altLang="sk-SK" dirty="0"/>
          </a:p>
          <a:p>
            <a:r>
              <a:rPr lang="en-US" altLang="sk-SK" dirty="0"/>
              <a:t>   </a:t>
            </a:r>
            <a:r>
              <a:rPr lang="sk-SK" altLang="sk-SK" dirty="0"/>
              <a:t>scanf("%d", &amp;n);</a:t>
            </a:r>
          </a:p>
          <a:p>
            <a:r>
              <a:rPr lang="en-US" altLang="sk-SK" dirty="0"/>
              <a:t>   </a:t>
            </a:r>
            <a:r>
              <a:rPr lang="sk-SK" altLang="sk-SK" dirty="0"/>
              <a:t>for(i=1; i&lt;=n; i++) {</a:t>
            </a:r>
          </a:p>
          <a:p>
            <a:r>
              <a:rPr lang="en-US" altLang="sk-SK" dirty="0"/>
              <a:t>      </a:t>
            </a:r>
            <a:r>
              <a:rPr lang="sk-SK" altLang="sk-SK" dirty="0"/>
              <a:t>for(j=1; j&lt;=n; j++) </a:t>
            </a:r>
          </a:p>
          <a:p>
            <a:r>
              <a:rPr lang="en-US" altLang="sk-SK" dirty="0"/>
              <a:t>         </a:t>
            </a:r>
            <a:r>
              <a:rPr lang="sk-SK" altLang="sk-SK" dirty="0" smtClean="0"/>
              <a:t>if(</a:t>
            </a:r>
            <a:r>
              <a:rPr lang="en-US" altLang="sk-SK" dirty="0" smtClean="0"/>
              <a:t>j &gt; </a:t>
            </a:r>
            <a:r>
              <a:rPr lang="en-US" altLang="sk-SK" dirty="0" err="1" smtClean="0"/>
              <a:t>i</a:t>
            </a:r>
            <a:r>
              <a:rPr lang="sk-SK" altLang="sk-SK" dirty="0" smtClean="0"/>
              <a:t>)</a:t>
            </a:r>
            <a:endParaRPr lang="sk-SK" altLang="sk-SK" dirty="0"/>
          </a:p>
          <a:p>
            <a:r>
              <a:rPr lang="en-US" altLang="sk-SK" dirty="0"/>
              <a:t>            </a:t>
            </a:r>
            <a:r>
              <a:rPr lang="sk-SK" altLang="sk-SK" dirty="0"/>
              <a:t>putchar('*');</a:t>
            </a:r>
          </a:p>
          <a:p>
            <a:r>
              <a:rPr lang="en-US" altLang="sk-SK" dirty="0"/>
              <a:t>         </a:t>
            </a:r>
            <a:r>
              <a:rPr lang="sk-SK" altLang="sk-SK" dirty="0"/>
              <a:t>else </a:t>
            </a:r>
          </a:p>
          <a:p>
            <a:r>
              <a:rPr lang="en-US" altLang="sk-SK" dirty="0"/>
              <a:t>            </a:t>
            </a:r>
            <a:r>
              <a:rPr lang="sk-SK" altLang="sk-SK" dirty="0"/>
              <a:t>printf("%d", i%10);</a:t>
            </a:r>
          </a:p>
          <a:p>
            <a:r>
              <a:rPr lang="en-US" altLang="sk-SK" dirty="0"/>
              <a:t>      </a:t>
            </a:r>
            <a:r>
              <a:rPr lang="sk-SK" altLang="sk-SK" dirty="0"/>
              <a:t>putchar('\n');</a:t>
            </a:r>
          </a:p>
          <a:p>
            <a:r>
              <a:rPr lang="en-US" altLang="sk-SK" dirty="0"/>
              <a:t>   </a:t>
            </a:r>
            <a:r>
              <a:rPr lang="sk-SK" altLang="sk-SK" dirty="0"/>
              <a:t>}</a:t>
            </a:r>
          </a:p>
          <a:p>
            <a:r>
              <a:rPr lang="en-US" altLang="sk-SK" dirty="0"/>
              <a:t>   r</a:t>
            </a:r>
            <a:r>
              <a:rPr lang="sk-SK" altLang="sk-SK" dirty="0"/>
              <a:t>eturn 0;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9838" y="4062413"/>
            <a:ext cx="1981200" cy="3416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dirty="0"/>
              <a:t>1********</a:t>
            </a:r>
          </a:p>
          <a:p>
            <a:pPr>
              <a:defRPr/>
            </a:pPr>
            <a:r>
              <a:rPr lang="sk-SK" dirty="0"/>
              <a:t>22*******</a:t>
            </a:r>
          </a:p>
          <a:p>
            <a:pPr>
              <a:defRPr/>
            </a:pPr>
            <a:r>
              <a:rPr lang="sk-SK" dirty="0"/>
              <a:t>333******</a:t>
            </a:r>
          </a:p>
          <a:p>
            <a:pPr>
              <a:defRPr/>
            </a:pPr>
            <a:r>
              <a:rPr lang="sk-SK" dirty="0"/>
              <a:t>4444*****</a:t>
            </a:r>
          </a:p>
          <a:p>
            <a:pPr>
              <a:defRPr/>
            </a:pPr>
            <a:r>
              <a:rPr lang="sk-SK" dirty="0"/>
              <a:t>55555****</a:t>
            </a:r>
          </a:p>
          <a:p>
            <a:pPr>
              <a:defRPr/>
            </a:pPr>
            <a:r>
              <a:rPr lang="sk-SK" dirty="0"/>
              <a:t>666666***</a:t>
            </a:r>
          </a:p>
          <a:p>
            <a:pPr>
              <a:defRPr/>
            </a:pPr>
            <a:r>
              <a:rPr lang="sk-SK" dirty="0"/>
              <a:t>7777777**</a:t>
            </a:r>
          </a:p>
          <a:p>
            <a:pPr>
              <a:defRPr/>
            </a:pPr>
            <a:r>
              <a:rPr lang="sk-SK" dirty="0"/>
              <a:t>88888888*</a:t>
            </a:r>
          </a:p>
          <a:p>
            <a:pPr>
              <a:defRPr/>
            </a:pPr>
            <a:r>
              <a:rPr lang="sk-SK" dirty="0"/>
              <a:t>999999999</a:t>
            </a:r>
          </a:p>
        </p:txBody>
      </p:sp>
      <p:sp>
        <p:nvSpPr>
          <p:cNvPr id="37894" name="AutoShape 3"/>
          <p:cNvSpPr>
            <a:spLocks noChangeArrowheads="1"/>
          </p:cNvSpPr>
          <p:nvPr/>
        </p:nvSpPr>
        <p:spPr bwMode="auto">
          <a:xfrm>
            <a:off x="6065838" y="976313"/>
            <a:ext cx="3578225" cy="2574925"/>
          </a:xfrm>
          <a:prstGeom prst="cloudCallout">
            <a:avLst>
              <a:gd name="adj1" fmla="val -83014"/>
              <a:gd name="adj2" fmla="val -282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Pre daný počet riadkov vykreslite obrázok</a:t>
            </a:r>
            <a:endParaRPr lang="en-US" altLang="sk-SK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3932237" y="677441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</a:t>
            </a:r>
            <a:r>
              <a:rPr lang="en-US" altLang="sk-SK" sz="2400" b="0" dirty="0" smtClean="0"/>
              <a:t>0</a:t>
            </a:r>
            <a:r>
              <a:rPr lang="sk-SK" altLang="sk-SK" sz="2400" b="0" dirty="0" smtClean="0"/>
              <a:t>4</a:t>
            </a:r>
            <a:r>
              <a:rPr lang="en-US" altLang="sk-SK" sz="2400" b="0" dirty="0" smtClean="0"/>
              <a:t>p10</a:t>
            </a:r>
            <a:r>
              <a:rPr lang="sk-SK" altLang="sk-SK" sz="2400" b="0" dirty="0" smtClean="0"/>
              <a:t>A</a:t>
            </a:r>
            <a:r>
              <a:rPr lang="en-US" altLang="sk-SK" sz="2400" b="0" dirty="0" smtClean="0"/>
              <a:t>.</a:t>
            </a:r>
            <a:r>
              <a:rPr lang="en-US" altLang="sk-SK" sz="2400" b="0" dirty="0" err="1" smtClean="0"/>
              <a:t>cpp</a:t>
            </a:r>
            <a:endParaRPr lang="sk-SK" altLang="sk-SK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214313"/>
            <a:ext cx="8153400" cy="936625"/>
          </a:xfrm>
        </p:spPr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smtClean="0"/>
              <a:t>íklady: hviezdičkovanie do trojuholníka – opačný trojuh.</a:t>
            </a: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46038" y="1509713"/>
            <a:ext cx="9753600" cy="6019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8438" y="1668463"/>
            <a:ext cx="9753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dirty="0"/>
              <a:t>#</a:t>
            </a:r>
            <a:r>
              <a:rPr lang="sk-SK" altLang="sk-SK" dirty="0" err="1"/>
              <a:t>include</a:t>
            </a:r>
            <a:r>
              <a:rPr lang="sk-SK" altLang="sk-SK" dirty="0"/>
              <a:t> &lt;</a:t>
            </a:r>
            <a:r>
              <a:rPr lang="sk-SK" altLang="sk-SK" dirty="0" err="1"/>
              <a:t>stdio.h</a:t>
            </a:r>
            <a:r>
              <a:rPr lang="sk-SK" altLang="sk-SK" dirty="0"/>
              <a:t>&gt;</a:t>
            </a:r>
          </a:p>
          <a:p>
            <a:endParaRPr lang="sk-SK" altLang="sk-SK" dirty="0"/>
          </a:p>
          <a:p>
            <a:r>
              <a:rPr lang="sk-SK" altLang="sk-SK" dirty="0" err="1"/>
              <a:t>int</a:t>
            </a:r>
            <a:r>
              <a:rPr lang="sk-SK" altLang="sk-SK" dirty="0"/>
              <a:t> </a:t>
            </a:r>
            <a:r>
              <a:rPr lang="sk-SK" altLang="sk-SK" dirty="0" err="1"/>
              <a:t>main</a:t>
            </a:r>
            <a:r>
              <a:rPr lang="sk-SK" altLang="sk-SK" dirty="0"/>
              <a:t>() {</a:t>
            </a:r>
          </a:p>
          <a:p>
            <a:r>
              <a:rPr lang="pt-BR" altLang="sk-SK" dirty="0"/>
              <a:t>   int i, j, </a:t>
            </a:r>
            <a:r>
              <a:rPr lang="pt-BR" altLang="sk-SK" dirty="0" smtClean="0"/>
              <a:t>n;</a:t>
            </a:r>
            <a:endParaRPr lang="pt-BR" altLang="sk-SK" dirty="0"/>
          </a:p>
          <a:p>
            <a:endParaRPr lang="sk-SK" altLang="sk-SK" dirty="0"/>
          </a:p>
          <a:p>
            <a:r>
              <a:rPr lang="en-US" altLang="sk-SK" dirty="0"/>
              <a:t>   </a:t>
            </a:r>
            <a:r>
              <a:rPr lang="sk-SK" altLang="sk-SK" dirty="0" err="1"/>
              <a:t>scanf</a:t>
            </a:r>
            <a:r>
              <a:rPr lang="sk-SK" altLang="sk-SK" dirty="0"/>
              <a:t>("%d", &amp;n);</a:t>
            </a:r>
          </a:p>
          <a:p>
            <a:r>
              <a:rPr lang="en-US" altLang="sk-SK" dirty="0"/>
              <a:t>   </a:t>
            </a:r>
            <a:r>
              <a:rPr lang="sk-SK" altLang="sk-SK" dirty="0" err="1"/>
              <a:t>for</a:t>
            </a:r>
            <a:r>
              <a:rPr lang="sk-SK" altLang="sk-SK" dirty="0"/>
              <a:t>(i=1; i&lt;=n; i++) {</a:t>
            </a:r>
          </a:p>
          <a:p>
            <a:r>
              <a:rPr lang="en-US" altLang="sk-SK" dirty="0"/>
              <a:t>      </a:t>
            </a:r>
            <a:r>
              <a:rPr lang="sk-SK" altLang="sk-SK" dirty="0" err="1"/>
              <a:t>for</a:t>
            </a:r>
            <a:r>
              <a:rPr lang="sk-SK" altLang="sk-SK" dirty="0"/>
              <a:t>(j=1; j&lt;=n; j++) </a:t>
            </a:r>
            <a:endParaRPr lang="en-US" altLang="sk-SK" dirty="0" smtClean="0"/>
          </a:p>
          <a:p>
            <a:r>
              <a:rPr lang="en-US" altLang="sk-SK" dirty="0" smtClean="0"/>
              <a:t>         </a:t>
            </a:r>
            <a:r>
              <a:rPr lang="sk-SK" altLang="sk-SK" dirty="0" err="1" smtClean="0"/>
              <a:t>if</a:t>
            </a:r>
            <a:r>
              <a:rPr lang="sk-SK" altLang="sk-SK" dirty="0" smtClean="0"/>
              <a:t>(</a:t>
            </a:r>
            <a:r>
              <a:rPr lang="en-US" altLang="sk-SK" dirty="0" smtClean="0">
                <a:solidFill>
                  <a:srgbClr val="0070C0"/>
                </a:solidFill>
              </a:rPr>
              <a:t>       </a:t>
            </a:r>
            <a:r>
              <a:rPr lang="sk-SK" altLang="sk-SK" dirty="0" smtClean="0"/>
              <a:t>)</a:t>
            </a:r>
            <a:endParaRPr lang="sk-SK" altLang="sk-SK" dirty="0"/>
          </a:p>
          <a:p>
            <a:r>
              <a:rPr lang="en-US" altLang="sk-SK" dirty="0" smtClean="0"/>
              <a:t>            </a:t>
            </a:r>
            <a:r>
              <a:rPr lang="sk-SK" altLang="sk-SK" dirty="0" err="1" smtClean="0"/>
              <a:t>putchar</a:t>
            </a:r>
            <a:r>
              <a:rPr lang="sk-SK" altLang="sk-SK" dirty="0"/>
              <a:t>('*');</a:t>
            </a:r>
          </a:p>
          <a:p>
            <a:r>
              <a:rPr lang="en-US" altLang="sk-SK" dirty="0" smtClean="0"/>
              <a:t>         </a:t>
            </a:r>
            <a:r>
              <a:rPr lang="sk-SK" altLang="sk-SK" dirty="0" err="1" smtClean="0"/>
              <a:t>else</a:t>
            </a:r>
            <a:endParaRPr lang="sk-SK" altLang="sk-SK" dirty="0"/>
          </a:p>
          <a:p>
            <a:r>
              <a:rPr lang="en-US" altLang="sk-SK" dirty="0"/>
              <a:t> </a:t>
            </a:r>
            <a:r>
              <a:rPr lang="en-US" altLang="sk-SK" dirty="0" smtClean="0"/>
              <a:t>           </a:t>
            </a:r>
            <a:r>
              <a:rPr lang="sk-SK" altLang="sk-SK" dirty="0" err="1" smtClean="0"/>
              <a:t>printf</a:t>
            </a:r>
            <a:r>
              <a:rPr lang="sk-SK" altLang="sk-SK" dirty="0"/>
              <a:t>("%d", i%10);</a:t>
            </a:r>
          </a:p>
          <a:p>
            <a:r>
              <a:rPr lang="en-US" altLang="sk-SK" dirty="0" smtClean="0"/>
              <a:t>      </a:t>
            </a:r>
            <a:r>
              <a:rPr lang="sk-SK" altLang="sk-SK" dirty="0" err="1" smtClean="0"/>
              <a:t>putchar</a:t>
            </a:r>
            <a:r>
              <a:rPr lang="sk-SK" altLang="sk-SK" dirty="0"/>
              <a:t>('\n');	</a:t>
            </a:r>
          </a:p>
          <a:p>
            <a:r>
              <a:rPr lang="en-US" altLang="sk-SK" dirty="0" smtClean="0"/>
              <a:t>   </a:t>
            </a:r>
            <a:r>
              <a:rPr lang="sk-SK" altLang="sk-SK" dirty="0" smtClean="0"/>
              <a:t>}</a:t>
            </a:r>
            <a:endParaRPr lang="sk-SK" altLang="sk-SK" dirty="0"/>
          </a:p>
          <a:p>
            <a:r>
              <a:rPr lang="en-US" altLang="sk-SK" dirty="0"/>
              <a:t>   r</a:t>
            </a:r>
            <a:r>
              <a:rPr lang="sk-SK" altLang="sk-SK" dirty="0" err="1"/>
              <a:t>eturn</a:t>
            </a:r>
            <a:r>
              <a:rPr lang="sk-SK" altLang="sk-SK" dirty="0"/>
              <a:t> 0;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9838" y="4062413"/>
            <a:ext cx="1981200" cy="3416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dirty="0" smtClean="0"/>
              <a:t>********1</a:t>
            </a:r>
            <a:endParaRPr lang="sk-SK" dirty="0"/>
          </a:p>
          <a:p>
            <a:pPr>
              <a:defRPr/>
            </a:pPr>
            <a:r>
              <a:rPr lang="sk-SK" dirty="0" smtClean="0"/>
              <a:t>*******22</a:t>
            </a:r>
            <a:endParaRPr lang="sk-SK" dirty="0"/>
          </a:p>
          <a:p>
            <a:pPr>
              <a:defRPr/>
            </a:pPr>
            <a:r>
              <a:rPr lang="sk-SK" dirty="0" smtClean="0"/>
              <a:t>******333</a:t>
            </a:r>
            <a:endParaRPr lang="sk-SK" dirty="0"/>
          </a:p>
          <a:p>
            <a:pPr>
              <a:defRPr/>
            </a:pPr>
            <a:r>
              <a:rPr lang="sk-SK" dirty="0" smtClean="0"/>
              <a:t>*****4444</a:t>
            </a:r>
            <a:endParaRPr lang="sk-SK" dirty="0"/>
          </a:p>
          <a:p>
            <a:pPr>
              <a:defRPr/>
            </a:pPr>
            <a:r>
              <a:rPr lang="sk-SK" dirty="0" smtClean="0"/>
              <a:t>****55555</a:t>
            </a:r>
            <a:endParaRPr lang="sk-SK" dirty="0"/>
          </a:p>
          <a:p>
            <a:pPr>
              <a:defRPr/>
            </a:pPr>
            <a:r>
              <a:rPr lang="en-US" dirty="0" smtClean="0"/>
              <a:t>***</a:t>
            </a:r>
            <a:r>
              <a:rPr lang="sk-SK" dirty="0" smtClean="0"/>
              <a:t>666666</a:t>
            </a:r>
            <a:endParaRPr lang="sk-SK" dirty="0"/>
          </a:p>
          <a:p>
            <a:pPr>
              <a:defRPr/>
            </a:pPr>
            <a:r>
              <a:rPr lang="en-US" dirty="0" smtClean="0"/>
              <a:t>**</a:t>
            </a:r>
            <a:r>
              <a:rPr lang="sk-SK" dirty="0" smtClean="0"/>
              <a:t>7777777</a:t>
            </a:r>
            <a:endParaRPr lang="sk-SK" dirty="0"/>
          </a:p>
          <a:p>
            <a:pPr>
              <a:defRPr/>
            </a:pPr>
            <a:r>
              <a:rPr lang="en-US" dirty="0"/>
              <a:t>*</a:t>
            </a:r>
            <a:r>
              <a:rPr lang="sk-SK" dirty="0" smtClean="0"/>
              <a:t>88888888</a:t>
            </a:r>
            <a:endParaRPr lang="sk-SK" dirty="0"/>
          </a:p>
          <a:p>
            <a:pPr>
              <a:defRPr/>
            </a:pPr>
            <a:r>
              <a:rPr lang="sk-SK" dirty="0"/>
              <a:t>999999999</a:t>
            </a:r>
          </a:p>
        </p:txBody>
      </p:sp>
      <p:sp>
        <p:nvSpPr>
          <p:cNvPr id="37894" name="AutoShape 3"/>
          <p:cNvSpPr>
            <a:spLocks noChangeArrowheads="1"/>
          </p:cNvSpPr>
          <p:nvPr/>
        </p:nvSpPr>
        <p:spPr bwMode="auto">
          <a:xfrm>
            <a:off x="6065838" y="976313"/>
            <a:ext cx="3578225" cy="2574925"/>
          </a:xfrm>
          <a:prstGeom prst="cloudCallout">
            <a:avLst>
              <a:gd name="adj1" fmla="val -83014"/>
              <a:gd name="adj2" fmla="val -2828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Pre daný počet riadkov vykreslite obrázok</a:t>
            </a:r>
            <a:endParaRPr lang="en-US" altLang="sk-SK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3932237" y="677441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</a:t>
            </a:r>
            <a:r>
              <a:rPr lang="en-US" altLang="sk-SK" sz="2400" b="0" dirty="0" smtClean="0"/>
              <a:t>0</a:t>
            </a:r>
            <a:r>
              <a:rPr lang="sk-SK" altLang="sk-SK" sz="2400" b="0" dirty="0" smtClean="0"/>
              <a:t>4</a:t>
            </a:r>
            <a:r>
              <a:rPr lang="en-US" altLang="sk-SK" sz="2400" b="0" dirty="0" smtClean="0"/>
              <a:t>p10</a:t>
            </a:r>
            <a:r>
              <a:rPr lang="sk-SK" altLang="sk-SK" sz="2400" b="0" dirty="0" smtClean="0"/>
              <a:t>B</a:t>
            </a:r>
            <a:r>
              <a:rPr lang="en-US" altLang="sk-SK" sz="2400" b="0" dirty="0" smtClean="0"/>
              <a:t>.</a:t>
            </a:r>
            <a:r>
              <a:rPr lang="en-US" altLang="sk-SK" sz="2400" b="0" dirty="0" err="1" smtClean="0"/>
              <a:t>cpp</a:t>
            </a:r>
            <a:endParaRPr lang="sk-SK" altLang="sk-SK" sz="2400" b="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84438" y="4709319"/>
            <a:ext cx="12191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sk-SK" dirty="0" smtClean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j</a:t>
            </a:r>
            <a:r>
              <a:rPr lang="en-US" dirty="0" smtClean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&lt;=n-</a:t>
            </a:r>
            <a:r>
              <a:rPr lang="en-US" dirty="0" err="1" smtClean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i</a:t>
            </a:r>
            <a:endParaRPr lang="en-US" dirty="0">
              <a:solidFill>
                <a:srgbClr val="3333CC">
                  <a:lumMod val="75000"/>
                </a:srgbClr>
              </a:solidFill>
              <a:cs typeface="Arial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662868" y="1579397"/>
            <a:ext cx="368722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n: 9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i: 1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0070C0"/>
                </a:solidFill>
              </a:rPr>
              <a:t>j: 1</a:t>
            </a:r>
            <a:r>
              <a:rPr lang="en-US" dirty="0" smtClean="0">
                <a:solidFill>
                  <a:srgbClr val="0070C0"/>
                </a:solidFill>
              </a:rPr>
              <a:t>, 2, …, 8</a:t>
            </a:r>
            <a:endParaRPr lang="sk-SK" dirty="0" smtClean="0">
              <a:solidFill>
                <a:srgbClr val="0070C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i: 2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0070C0"/>
                </a:solidFill>
              </a:rPr>
              <a:t>j: 1, 2</a:t>
            </a:r>
            <a:r>
              <a:rPr lang="en-US" dirty="0" smtClean="0">
                <a:solidFill>
                  <a:srgbClr val="0070C0"/>
                </a:solidFill>
              </a:rPr>
              <a:t>, …, 7</a:t>
            </a:r>
            <a:endParaRPr lang="sk-SK" dirty="0" smtClean="0">
              <a:solidFill>
                <a:srgbClr val="0070C0"/>
              </a:solidFill>
            </a:endParaRPr>
          </a:p>
          <a:p>
            <a:r>
              <a:rPr lang="sk-SK" dirty="0" smtClean="0">
                <a:solidFill>
                  <a:srgbClr val="FF0000"/>
                </a:solidFill>
              </a:rPr>
              <a:t>i: 3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0070C0"/>
                </a:solidFill>
              </a:rPr>
              <a:t>j: 1, 2</a:t>
            </a:r>
            <a:r>
              <a:rPr lang="en-US" dirty="0" smtClean="0">
                <a:solidFill>
                  <a:srgbClr val="0070C0"/>
                </a:solidFill>
              </a:rPr>
              <a:t>, …, 6</a:t>
            </a:r>
            <a:endParaRPr lang="sk-SK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i: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0070C0"/>
                </a:solidFill>
              </a:rPr>
              <a:t>j: 1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FF0000"/>
                </a:solidFill>
              </a:rPr>
              <a:t>i: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, </a:t>
            </a:r>
            <a:r>
              <a:rPr lang="sk-SK" dirty="0">
                <a:solidFill>
                  <a:srgbClr val="0070C0"/>
                </a:solidFill>
              </a:rPr>
              <a:t>j</a:t>
            </a:r>
            <a:r>
              <a:rPr lang="sk-SK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9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 smtClean="0"/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46037" y="61913"/>
            <a:ext cx="10104437" cy="746680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8438" y="169863"/>
            <a:ext cx="97536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dirty="0"/>
              <a:t>#include &lt;stdio.h&gt;</a:t>
            </a:r>
          </a:p>
          <a:p>
            <a:endParaRPr lang="sk-SK" altLang="sk-SK" dirty="0"/>
          </a:p>
          <a:p>
            <a:r>
              <a:rPr lang="sk-SK" altLang="sk-SK" dirty="0"/>
              <a:t>int main() {</a:t>
            </a:r>
          </a:p>
          <a:p>
            <a:r>
              <a:rPr lang="pt-BR" altLang="sk-SK" dirty="0"/>
              <a:t>   int i, j, </a:t>
            </a:r>
            <a:r>
              <a:rPr lang="pt-BR" altLang="sk-SK" dirty="0" smtClean="0"/>
              <a:t>n;</a:t>
            </a:r>
            <a:endParaRPr lang="pt-BR" altLang="sk-SK" dirty="0"/>
          </a:p>
          <a:p>
            <a:endParaRPr lang="sk-SK" altLang="sk-SK" dirty="0"/>
          </a:p>
          <a:p>
            <a:r>
              <a:rPr lang="en-US" altLang="sk-SK" dirty="0"/>
              <a:t>   </a:t>
            </a:r>
            <a:r>
              <a:rPr lang="sk-SK" altLang="sk-SK" dirty="0"/>
              <a:t>scanf("%d", &amp;n);</a:t>
            </a:r>
          </a:p>
          <a:p>
            <a:r>
              <a:rPr lang="pt-BR" altLang="sk-SK" dirty="0"/>
              <a:t>   if(n &lt; 1 || n &gt; 15) return 0;</a:t>
            </a:r>
          </a:p>
          <a:p>
            <a:r>
              <a:rPr lang="en-US" altLang="sk-SK" dirty="0"/>
              <a:t>   </a:t>
            </a:r>
            <a:r>
              <a:rPr lang="sk-SK" altLang="sk-SK" dirty="0"/>
              <a:t>for(i=1; i&lt;=n; i++) {</a:t>
            </a:r>
          </a:p>
          <a:p>
            <a:r>
              <a:rPr lang="en-US" altLang="sk-SK" dirty="0" smtClean="0"/>
              <a:t>      </a:t>
            </a:r>
            <a:r>
              <a:rPr lang="sk-SK" altLang="sk-SK" dirty="0" smtClean="0"/>
              <a:t>for(j=1</a:t>
            </a:r>
            <a:r>
              <a:rPr lang="sk-SK" altLang="sk-SK" dirty="0"/>
              <a:t>; j&lt;=</a:t>
            </a:r>
            <a:r>
              <a:rPr lang="sk-SK" altLang="sk-SK" dirty="0">
                <a:solidFill>
                  <a:srgbClr val="0070C0"/>
                </a:solidFill>
              </a:rPr>
              <a:t>2*n-1</a:t>
            </a:r>
            <a:r>
              <a:rPr lang="sk-SK" altLang="sk-SK" dirty="0"/>
              <a:t>; j++) {</a:t>
            </a:r>
          </a:p>
          <a:p>
            <a:r>
              <a:rPr lang="en-US" altLang="sk-SK" dirty="0"/>
              <a:t>         </a:t>
            </a:r>
            <a:r>
              <a:rPr lang="sk-SK" altLang="sk-SK" dirty="0"/>
              <a:t>if(</a:t>
            </a:r>
            <a:r>
              <a:rPr lang="sk-SK" altLang="sk-SK" dirty="0">
                <a:solidFill>
                  <a:srgbClr val="0070C0"/>
                </a:solidFill>
              </a:rPr>
              <a:t>j &lt;= n-i || j &gt;= n+i</a:t>
            </a:r>
            <a:r>
              <a:rPr lang="sk-SK" altLang="sk-SK" dirty="0"/>
              <a:t>)</a:t>
            </a:r>
          </a:p>
          <a:p>
            <a:r>
              <a:rPr lang="en-US" altLang="sk-SK" dirty="0"/>
              <a:t>            </a:t>
            </a:r>
            <a:r>
              <a:rPr lang="sk-SK" altLang="sk-SK" dirty="0"/>
              <a:t>putchar('*');</a:t>
            </a:r>
          </a:p>
          <a:p>
            <a:r>
              <a:rPr lang="en-US" altLang="sk-SK" dirty="0"/>
              <a:t>         </a:t>
            </a:r>
            <a:r>
              <a:rPr lang="sk-SK" altLang="sk-SK" dirty="0"/>
              <a:t>else </a:t>
            </a:r>
          </a:p>
          <a:p>
            <a:r>
              <a:rPr lang="en-US" altLang="sk-SK" dirty="0"/>
              <a:t>            </a:t>
            </a:r>
            <a:r>
              <a:rPr lang="sk-SK" altLang="sk-SK" dirty="0"/>
              <a:t>printf("%d", </a:t>
            </a:r>
            <a:r>
              <a:rPr lang="en-US" altLang="sk-SK" dirty="0" err="1"/>
              <a:t>i</a:t>
            </a:r>
            <a:r>
              <a:rPr lang="sk-SK" altLang="sk-SK" dirty="0"/>
              <a:t>%10);</a:t>
            </a:r>
          </a:p>
          <a:p>
            <a:r>
              <a:rPr lang="en-US" altLang="sk-SK" dirty="0"/>
              <a:t>      </a:t>
            </a:r>
            <a:r>
              <a:rPr lang="sk-SK" altLang="sk-SK" dirty="0"/>
              <a:t>}</a:t>
            </a:r>
          </a:p>
          <a:p>
            <a:r>
              <a:rPr lang="en-US" altLang="sk-SK" dirty="0"/>
              <a:t>      </a:t>
            </a:r>
            <a:r>
              <a:rPr lang="sk-SK" altLang="sk-SK" dirty="0"/>
              <a:t>putchar('\n');</a:t>
            </a:r>
          </a:p>
          <a:p>
            <a:r>
              <a:rPr lang="en-US" altLang="sk-SK" dirty="0"/>
              <a:t>   </a:t>
            </a:r>
            <a:r>
              <a:rPr lang="sk-SK" altLang="sk-SK" dirty="0"/>
              <a:t>}</a:t>
            </a:r>
          </a:p>
          <a:p>
            <a:r>
              <a:rPr lang="en-US" altLang="sk-SK" dirty="0"/>
              <a:t>   </a:t>
            </a:r>
            <a:r>
              <a:rPr lang="sk-SK" altLang="sk-SK" dirty="0"/>
              <a:t>return 0;</a:t>
            </a:r>
          </a:p>
          <a:p>
            <a:r>
              <a:rPr lang="sk-SK" altLang="sk-SK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4038" y="4343991"/>
            <a:ext cx="3048000" cy="30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dirty="0"/>
              <a:t>*******1*******</a:t>
            </a:r>
          </a:p>
          <a:p>
            <a:pPr>
              <a:defRPr/>
            </a:pPr>
            <a:r>
              <a:rPr lang="sk-SK" dirty="0"/>
              <a:t>******2</a:t>
            </a:r>
            <a:r>
              <a:rPr lang="en-US" dirty="0"/>
              <a:t>2</a:t>
            </a:r>
            <a:r>
              <a:rPr lang="sk-SK" dirty="0"/>
              <a:t>2******</a:t>
            </a:r>
          </a:p>
          <a:p>
            <a:pPr>
              <a:defRPr/>
            </a:pPr>
            <a:r>
              <a:rPr lang="sk-SK" dirty="0"/>
              <a:t>*****3</a:t>
            </a:r>
            <a:r>
              <a:rPr lang="en-US" dirty="0"/>
              <a:t>333</a:t>
            </a:r>
            <a:r>
              <a:rPr lang="sk-SK" dirty="0"/>
              <a:t>3*****</a:t>
            </a:r>
          </a:p>
          <a:p>
            <a:pPr>
              <a:defRPr/>
            </a:pPr>
            <a:r>
              <a:rPr lang="sk-SK" dirty="0"/>
              <a:t>****4</a:t>
            </a:r>
            <a:r>
              <a:rPr lang="en-US" dirty="0"/>
              <a:t>44444</a:t>
            </a:r>
            <a:r>
              <a:rPr lang="sk-SK" dirty="0"/>
              <a:t>4****</a:t>
            </a:r>
          </a:p>
          <a:p>
            <a:pPr>
              <a:defRPr/>
            </a:pPr>
            <a:r>
              <a:rPr lang="sk-SK" dirty="0"/>
              <a:t>***5</a:t>
            </a:r>
            <a:r>
              <a:rPr lang="en-US" dirty="0"/>
              <a:t>5555555</a:t>
            </a:r>
            <a:r>
              <a:rPr lang="sk-SK" dirty="0"/>
              <a:t>5***</a:t>
            </a:r>
          </a:p>
          <a:p>
            <a:pPr>
              <a:defRPr/>
            </a:pPr>
            <a:r>
              <a:rPr lang="sk-SK" dirty="0"/>
              <a:t>**6</a:t>
            </a:r>
            <a:r>
              <a:rPr lang="en-US" dirty="0"/>
              <a:t>666666666</a:t>
            </a:r>
            <a:r>
              <a:rPr lang="sk-SK" dirty="0"/>
              <a:t>6**</a:t>
            </a:r>
          </a:p>
          <a:p>
            <a:pPr>
              <a:defRPr/>
            </a:pPr>
            <a:r>
              <a:rPr lang="sk-SK" dirty="0"/>
              <a:t>*7</a:t>
            </a:r>
            <a:r>
              <a:rPr lang="en-US" dirty="0"/>
              <a:t>77777777777</a:t>
            </a:r>
            <a:r>
              <a:rPr lang="sk-SK" dirty="0"/>
              <a:t>7*</a:t>
            </a:r>
          </a:p>
          <a:p>
            <a:pPr>
              <a:defRPr/>
            </a:pPr>
            <a:r>
              <a:rPr lang="sk-SK" dirty="0"/>
              <a:t>8</a:t>
            </a:r>
            <a:r>
              <a:rPr lang="en-US" dirty="0"/>
              <a:t>8888888888888</a:t>
            </a:r>
            <a:r>
              <a:rPr lang="sk-SK" dirty="0"/>
              <a:t>8</a:t>
            </a:r>
          </a:p>
        </p:txBody>
      </p:sp>
      <p:sp>
        <p:nvSpPr>
          <p:cNvPr id="38918" name="AutoShape 3"/>
          <p:cNvSpPr>
            <a:spLocks noChangeArrowheads="1"/>
          </p:cNvSpPr>
          <p:nvPr/>
        </p:nvSpPr>
        <p:spPr bwMode="auto">
          <a:xfrm>
            <a:off x="6221413" y="169863"/>
            <a:ext cx="3578225" cy="2576512"/>
          </a:xfrm>
          <a:prstGeom prst="cloudCallout">
            <a:avLst>
              <a:gd name="adj1" fmla="val -81949"/>
              <a:gd name="adj2" fmla="val -538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Pre daný počet riadkov vykreslite obrázok</a:t>
            </a:r>
            <a:endParaRPr lang="en-US" altLang="sk-SK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3246437" y="677441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</a:t>
            </a:r>
            <a:r>
              <a:rPr lang="en-US" altLang="sk-SK" sz="2400" b="0" dirty="0" smtClean="0"/>
              <a:t>0</a:t>
            </a:r>
            <a:r>
              <a:rPr lang="sk-SK" altLang="sk-SK" sz="2400" b="0" dirty="0" smtClean="0"/>
              <a:t>4</a:t>
            </a:r>
            <a:r>
              <a:rPr lang="en-US" altLang="sk-SK" sz="2400" b="0" dirty="0" smtClean="0"/>
              <a:t>p10C.cpp</a:t>
            </a:r>
            <a:endParaRPr lang="sk-SK" altLang="sk-SK" sz="2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907900" y="3709988"/>
            <a:ext cx="28745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  <a:sym typeface="Symbol"/>
              </a:rPr>
              <a:t>Zlo</a:t>
            </a:r>
            <a:r>
              <a:rPr lang="sk-SK" b="0" dirty="0" smtClean="0">
                <a:latin typeface="+mn-lt"/>
                <a:sym typeface="Symbol"/>
              </a:rPr>
              <a:t>žená podmienka</a:t>
            </a:r>
            <a:endParaRPr lang="sk-SK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 smtClean="0"/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46037" y="61913"/>
            <a:ext cx="10104437" cy="746680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8438" y="169863"/>
            <a:ext cx="97536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dirty="0" smtClean="0"/>
              <a:t>…</a:t>
            </a:r>
            <a:endParaRPr lang="pt-BR" altLang="sk-SK" dirty="0"/>
          </a:p>
          <a:p>
            <a:r>
              <a:rPr lang="en-US" altLang="sk-SK" dirty="0"/>
              <a:t>   </a:t>
            </a:r>
            <a:r>
              <a:rPr lang="sk-SK" altLang="sk-SK" dirty="0"/>
              <a:t>for(i=1; i&lt;=n; i++) {</a:t>
            </a:r>
          </a:p>
          <a:p>
            <a:r>
              <a:rPr lang="en-US" altLang="sk-SK" dirty="0" smtClean="0"/>
              <a:t>      </a:t>
            </a:r>
            <a:r>
              <a:rPr lang="sk-SK" altLang="sk-SK" dirty="0" smtClean="0"/>
              <a:t>for(j=1</a:t>
            </a:r>
            <a:r>
              <a:rPr lang="sk-SK" altLang="sk-SK" dirty="0"/>
              <a:t>; j&lt;=2*n-1; j++) </a:t>
            </a:r>
          </a:p>
          <a:p>
            <a:r>
              <a:rPr lang="en-US" altLang="sk-SK" dirty="0"/>
              <a:t>         </a:t>
            </a:r>
            <a:r>
              <a:rPr lang="sk-SK" altLang="sk-SK" dirty="0" smtClean="0">
                <a:solidFill>
                  <a:srgbClr val="0070C0"/>
                </a:solidFill>
              </a:rPr>
              <a:t>if(j</a:t>
            </a:r>
            <a:r>
              <a:rPr lang="en-US" altLang="sk-SK" dirty="0" smtClean="0">
                <a:solidFill>
                  <a:srgbClr val="0070C0"/>
                </a:solidFill>
              </a:rPr>
              <a:t> &lt;= n) </a:t>
            </a:r>
          </a:p>
          <a:p>
            <a:r>
              <a:rPr lang="en-US" altLang="sk-SK" dirty="0">
                <a:solidFill>
                  <a:srgbClr val="0070C0"/>
                </a:solidFill>
              </a:rPr>
              <a:t> </a:t>
            </a:r>
            <a:r>
              <a:rPr lang="en-US" altLang="sk-SK" dirty="0" smtClean="0">
                <a:solidFill>
                  <a:srgbClr val="0070C0"/>
                </a:solidFill>
              </a:rPr>
              <a:t>           if(</a:t>
            </a:r>
            <a:r>
              <a:rPr lang="sk-SK" altLang="sk-SK" dirty="0" smtClean="0">
                <a:solidFill>
                  <a:srgbClr val="0070C0"/>
                </a:solidFill>
              </a:rPr>
              <a:t>j </a:t>
            </a:r>
            <a:r>
              <a:rPr lang="sk-SK" altLang="sk-SK" dirty="0">
                <a:solidFill>
                  <a:srgbClr val="0070C0"/>
                </a:solidFill>
              </a:rPr>
              <a:t>&lt;= </a:t>
            </a:r>
            <a:r>
              <a:rPr lang="sk-SK" altLang="sk-SK" dirty="0" smtClean="0">
                <a:solidFill>
                  <a:srgbClr val="0070C0"/>
                </a:solidFill>
              </a:rPr>
              <a:t>n-i</a:t>
            </a:r>
            <a:r>
              <a:rPr lang="en-US" altLang="sk-SK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sk-SK" dirty="0" smtClean="0">
                <a:solidFill>
                  <a:srgbClr val="0070C0"/>
                </a:solidFill>
              </a:rPr>
              <a:t>               </a:t>
            </a:r>
            <a:r>
              <a:rPr lang="sk-SK" altLang="sk-SK" dirty="0" smtClean="0">
                <a:solidFill>
                  <a:srgbClr val="0070C0"/>
                </a:solidFill>
              </a:rPr>
              <a:t>putchar</a:t>
            </a:r>
            <a:r>
              <a:rPr lang="sk-SK" altLang="sk-SK" dirty="0">
                <a:solidFill>
                  <a:srgbClr val="0070C0"/>
                </a:solidFill>
              </a:rPr>
              <a:t>('*');</a:t>
            </a:r>
          </a:p>
          <a:p>
            <a:r>
              <a:rPr lang="en-US" altLang="sk-SK" dirty="0">
                <a:solidFill>
                  <a:srgbClr val="0070C0"/>
                </a:solidFill>
              </a:rPr>
              <a:t>         </a:t>
            </a:r>
            <a:r>
              <a:rPr lang="en-US" altLang="sk-SK" dirty="0" smtClean="0">
                <a:solidFill>
                  <a:srgbClr val="0070C0"/>
                </a:solidFill>
              </a:rPr>
              <a:t>   </a:t>
            </a:r>
            <a:r>
              <a:rPr lang="sk-SK" altLang="sk-SK" dirty="0" smtClean="0">
                <a:solidFill>
                  <a:srgbClr val="0070C0"/>
                </a:solidFill>
              </a:rPr>
              <a:t>else </a:t>
            </a:r>
            <a:endParaRPr lang="sk-SK" altLang="sk-SK" dirty="0">
              <a:solidFill>
                <a:srgbClr val="0070C0"/>
              </a:solidFill>
            </a:endParaRPr>
          </a:p>
          <a:p>
            <a:r>
              <a:rPr lang="en-US" altLang="sk-SK" dirty="0">
                <a:solidFill>
                  <a:srgbClr val="0070C0"/>
                </a:solidFill>
              </a:rPr>
              <a:t>            </a:t>
            </a:r>
            <a:r>
              <a:rPr lang="en-US" altLang="sk-SK" dirty="0" smtClean="0">
                <a:solidFill>
                  <a:srgbClr val="0070C0"/>
                </a:solidFill>
              </a:rPr>
              <a:t>   </a:t>
            </a:r>
            <a:r>
              <a:rPr lang="sk-SK" altLang="sk-SK" dirty="0" smtClean="0">
                <a:solidFill>
                  <a:srgbClr val="0070C0"/>
                </a:solidFill>
              </a:rPr>
              <a:t>printf</a:t>
            </a:r>
            <a:r>
              <a:rPr lang="sk-SK" altLang="sk-SK" dirty="0">
                <a:solidFill>
                  <a:srgbClr val="0070C0"/>
                </a:solidFill>
              </a:rPr>
              <a:t>("%d", </a:t>
            </a:r>
            <a:r>
              <a:rPr lang="en-US" altLang="sk-SK" dirty="0" err="1">
                <a:solidFill>
                  <a:srgbClr val="0070C0"/>
                </a:solidFill>
              </a:rPr>
              <a:t>i</a:t>
            </a:r>
            <a:r>
              <a:rPr lang="sk-SK" altLang="sk-SK" dirty="0">
                <a:solidFill>
                  <a:srgbClr val="0070C0"/>
                </a:solidFill>
              </a:rPr>
              <a:t>%10</a:t>
            </a:r>
            <a:r>
              <a:rPr lang="sk-SK" altLang="sk-SK" dirty="0" smtClean="0">
                <a:solidFill>
                  <a:srgbClr val="0070C0"/>
                </a:solidFill>
              </a:rPr>
              <a:t>);</a:t>
            </a:r>
            <a:endParaRPr lang="en-US" altLang="sk-SK" dirty="0" smtClean="0">
              <a:solidFill>
                <a:srgbClr val="0070C0"/>
              </a:solidFill>
            </a:endParaRPr>
          </a:p>
          <a:p>
            <a:r>
              <a:rPr lang="en-US" altLang="sk-SK" dirty="0">
                <a:solidFill>
                  <a:srgbClr val="00B050"/>
                </a:solidFill>
              </a:rPr>
              <a:t> </a:t>
            </a:r>
            <a:r>
              <a:rPr lang="en-US" altLang="sk-SK" dirty="0" smtClean="0">
                <a:solidFill>
                  <a:srgbClr val="00B050"/>
                </a:solidFill>
              </a:rPr>
              <a:t>        else</a:t>
            </a:r>
          </a:p>
          <a:p>
            <a:r>
              <a:rPr lang="en-US" altLang="sk-SK" dirty="0">
                <a:solidFill>
                  <a:srgbClr val="00B050"/>
                </a:solidFill>
              </a:rPr>
              <a:t>            if(</a:t>
            </a:r>
            <a:r>
              <a:rPr lang="sk-SK" altLang="sk-SK" dirty="0">
                <a:solidFill>
                  <a:srgbClr val="00B050"/>
                </a:solidFill>
              </a:rPr>
              <a:t>j </a:t>
            </a:r>
            <a:r>
              <a:rPr lang="en-US" altLang="sk-SK" dirty="0" smtClean="0">
                <a:solidFill>
                  <a:srgbClr val="00B050"/>
                </a:solidFill>
              </a:rPr>
              <a:t>&gt;</a:t>
            </a:r>
            <a:r>
              <a:rPr lang="en-US" altLang="sk-SK" dirty="0">
                <a:solidFill>
                  <a:srgbClr val="00B050"/>
                </a:solidFill>
              </a:rPr>
              <a:t>=</a:t>
            </a:r>
            <a:r>
              <a:rPr lang="sk-SK" altLang="sk-SK" dirty="0" smtClean="0">
                <a:solidFill>
                  <a:srgbClr val="00B050"/>
                </a:solidFill>
              </a:rPr>
              <a:t> </a:t>
            </a:r>
            <a:r>
              <a:rPr lang="en-US" altLang="sk-SK" dirty="0" err="1" smtClean="0">
                <a:solidFill>
                  <a:srgbClr val="00B050"/>
                </a:solidFill>
              </a:rPr>
              <a:t>n+i</a:t>
            </a:r>
            <a:r>
              <a:rPr lang="en-US" altLang="sk-SK" dirty="0" smtClean="0">
                <a:solidFill>
                  <a:srgbClr val="00B050"/>
                </a:solidFill>
              </a:rPr>
              <a:t>)</a:t>
            </a:r>
            <a:endParaRPr lang="en-US" altLang="sk-SK" dirty="0">
              <a:solidFill>
                <a:srgbClr val="00B050"/>
              </a:solidFill>
            </a:endParaRPr>
          </a:p>
          <a:p>
            <a:r>
              <a:rPr lang="en-US" altLang="sk-SK" dirty="0">
                <a:solidFill>
                  <a:srgbClr val="00B050"/>
                </a:solidFill>
              </a:rPr>
              <a:t>               </a:t>
            </a:r>
            <a:r>
              <a:rPr lang="sk-SK" altLang="sk-SK" dirty="0">
                <a:solidFill>
                  <a:srgbClr val="00B050"/>
                </a:solidFill>
              </a:rPr>
              <a:t>putchar('*');</a:t>
            </a:r>
          </a:p>
          <a:p>
            <a:r>
              <a:rPr lang="en-US" altLang="sk-SK" dirty="0">
                <a:solidFill>
                  <a:srgbClr val="00B050"/>
                </a:solidFill>
              </a:rPr>
              <a:t>            </a:t>
            </a:r>
            <a:r>
              <a:rPr lang="sk-SK" altLang="sk-SK" dirty="0">
                <a:solidFill>
                  <a:srgbClr val="00B050"/>
                </a:solidFill>
              </a:rPr>
              <a:t>else </a:t>
            </a:r>
          </a:p>
          <a:p>
            <a:r>
              <a:rPr lang="en-US" altLang="sk-SK" dirty="0">
                <a:solidFill>
                  <a:srgbClr val="00B050"/>
                </a:solidFill>
              </a:rPr>
              <a:t>               </a:t>
            </a:r>
            <a:r>
              <a:rPr lang="sk-SK" altLang="sk-SK" dirty="0">
                <a:solidFill>
                  <a:srgbClr val="00B050"/>
                </a:solidFill>
              </a:rPr>
              <a:t>printf("%d", </a:t>
            </a:r>
            <a:r>
              <a:rPr lang="en-US" altLang="sk-SK" dirty="0" err="1">
                <a:solidFill>
                  <a:srgbClr val="00B050"/>
                </a:solidFill>
              </a:rPr>
              <a:t>i</a:t>
            </a:r>
            <a:r>
              <a:rPr lang="sk-SK" altLang="sk-SK" dirty="0">
                <a:solidFill>
                  <a:srgbClr val="00B050"/>
                </a:solidFill>
              </a:rPr>
              <a:t>%10);</a:t>
            </a:r>
            <a:endParaRPr lang="en-US" altLang="sk-SK" dirty="0">
              <a:solidFill>
                <a:srgbClr val="00B050"/>
              </a:solidFill>
            </a:endParaRPr>
          </a:p>
          <a:p>
            <a:endParaRPr lang="sk-SK" altLang="sk-SK" dirty="0"/>
          </a:p>
          <a:p>
            <a:r>
              <a:rPr lang="en-US" altLang="sk-SK" dirty="0"/>
              <a:t>      </a:t>
            </a:r>
            <a:r>
              <a:rPr lang="sk-SK" altLang="sk-SK" dirty="0"/>
              <a:t>putchar('\n</a:t>
            </a:r>
            <a:r>
              <a:rPr lang="sk-SK" altLang="sk-SK" dirty="0" smtClean="0"/>
              <a:t>');</a:t>
            </a:r>
            <a:endParaRPr lang="en-US" altLang="sk-SK" dirty="0" smtClean="0"/>
          </a:p>
          <a:p>
            <a:r>
              <a:rPr lang="en-US" altLang="sk-SK" dirty="0"/>
              <a:t> </a:t>
            </a:r>
            <a:r>
              <a:rPr lang="en-US" altLang="sk-SK" dirty="0" smtClean="0"/>
              <a:t>  }</a:t>
            </a:r>
            <a:endParaRPr lang="sk-SK" altLang="sk-SK" dirty="0"/>
          </a:p>
          <a:p>
            <a:r>
              <a:rPr lang="en-US" altLang="sk-SK" dirty="0"/>
              <a:t> </a:t>
            </a:r>
            <a:r>
              <a:rPr lang="en-US" altLang="sk-SK" dirty="0" smtClean="0"/>
              <a:t>…</a:t>
            </a:r>
            <a:endParaRPr lang="sk-SK" altLang="sk-SK" dirty="0"/>
          </a:p>
        </p:txBody>
      </p:sp>
      <p:sp>
        <p:nvSpPr>
          <p:cNvPr id="9" name="Rectangle 8"/>
          <p:cNvSpPr/>
          <p:nvPr/>
        </p:nvSpPr>
        <p:spPr>
          <a:xfrm>
            <a:off x="6904038" y="4343991"/>
            <a:ext cx="3048000" cy="30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dirty="0"/>
              <a:t>*******1*******</a:t>
            </a:r>
          </a:p>
          <a:p>
            <a:pPr>
              <a:defRPr/>
            </a:pPr>
            <a:r>
              <a:rPr lang="sk-SK" dirty="0"/>
              <a:t>******2</a:t>
            </a:r>
            <a:r>
              <a:rPr lang="en-US" dirty="0"/>
              <a:t>2</a:t>
            </a:r>
            <a:r>
              <a:rPr lang="sk-SK" dirty="0"/>
              <a:t>2******</a:t>
            </a:r>
          </a:p>
          <a:p>
            <a:pPr>
              <a:defRPr/>
            </a:pPr>
            <a:r>
              <a:rPr lang="sk-SK" dirty="0"/>
              <a:t>*****3</a:t>
            </a:r>
            <a:r>
              <a:rPr lang="en-US" dirty="0"/>
              <a:t>333</a:t>
            </a:r>
            <a:r>
              <a:rPr lang="sk-SK" dirty="0"/>
              <a:t>3*****</a:t>
            </a:r>
          </a:p>
          <a:p>
            <a:pPr>
              <a:defRPr/>
            </a:pPr>
            <a:r>
              <a:rPr lang="sk-SK" dirty="0"/>
              <a:t>****4</a:t>
            </a:r>
            <a:r>
              <a:rPr lang="en-US" dirty="0"/>
              <a:t>44444</a:t>
            </a:r>
            <a:r>
              <a:rPr lang="sk-SK" dirty="0"/>
              <a:t>4****</a:t>
            </a:r>
          </a:p>
          <a:p>
            <a:pPr>
              <a:defRPr/>
            </a:pPr>
            <a:r>
              <a:rPr lang="sk-SK" dirty="0"/>
              <a:t>***5</a:t>
            </a:r>
            <a:r>
              <a:rPr lang="en-US" dirty="0"/>
              <a:t>5555555</a:t>
            </a:r>
            <a:r>
              <a:rPr lang="sk-SK" dirty="0"/>
              <a:t>5***</a:t>
            </a:r>
          </a:p>
          <a:p>
            <a:pPr>
              <a:defRPr/>
            </a:pPr>
            <a:r>
              <a:rPr lang="sk-SK" dirty="0"/>
              <a:t>**6</a:t>
            </a:r>
            <a:r>
              <a:rPr lang="en-US" dirty="0"/>
              <a:t>666666666</a:t>
            </a:r>
            <a:r>
              <a:rPr lang="sk-SK" dirty="0"/>
              <a:t>6**</a:t>
            </a:r>
          </a:p>
          <a:p>
            <a:pPr>
              <a:defRPr/>
            </a:pPr>
            <a:r>
              <a:rPr lang="sk-SK" dirty="0"/>
              <a:t>*7</a:t>
            </a:r>
            <a:r>
              <a:rPr lang="en-US" dirty="0"/>
              <a:t>77777777777</a:t>
            </a:r>
            <a:r>
              <a:rPr lang="sk-SK" dirty="0"/>
              <a:t>7*</a:t>
            </a:r>
          </a:p>
          <a:p>
            <a:pPr>
              <a:defRPr/>
            </a:pPr>
            <a:r>
              <a:rPr lang="sk-SK" dirty="0"/>
              <a:t>8</a:t>
            </a:r>
            <a:r>
              <a:rPr lang="en-US" dirty="0"/>
              <a:t>8888888888888</a:t>
            </a:r>
            <a:r>
              <a:rPr lang="sk-SK" dirty="0"/>
              <a:t>8</a:t>
            </a:r>
          </a:p>
        </p:txBody>
      </p:sp>
      <p:sp>
        <p:nvSpPr>
          <p:cNvPr id="38918" name="AutoShape 3"/>
          <p:cNvSpPr>
            <a:spLocks noChangeArrowheads="1"/>
          </p:cNvSpPr>
          <p:nvPr/>
        </p:nvSpPr>
        <p:spPr bwMode="auto">
          <a:xfrm>
            <a:off x="6221413" y="169863"/>
            <a:ext cx="3578225" cy="2576512"/>
          </a:xfrm>
          <a:prstGeom prst="cloudCallout">
            <a:avLst>
              <a:gd name="adj1" fmla="val -81949"/>
              <a:gd name="adj2" fmla="val -538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Pre daný počet riadkov vykreslite obrázok</a:t>
            </a:r>
            <a:endParaRPr lang="en-US" altLang="sk-SK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3246437" y="677441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</a:t>
            </a:r>
            <a:r>
              <a:rPr lang="en-US" altLang="sk-SK" sz="2400" b="0" dirty="0" smtClean="0"/>
              <a:t>0</a:t>
            </a:r>
            <a:r>
              <a:rPr lang="sk-SK" altLang="sk-SK" sz="2400" b="0" dirty="0" smtClean="0"/>
              <a:t>4</a:t>
            </a:r>
            <a:r>
              <a:rPr lang="en-US" altLang="sk-SK" sz="2400" b="0" dirty="0" smtClean="0"/>
              <a:t>p10</a:t>
            </a:r>
            <a:r>
              <a:rPr lang="sk-SK" altLang="sk-SK" sz="2400" b="0" dirty="0" smtClean="0"/>
              <a:t>D</a:t>
            </a:r>
            <a:r>
              <a:rPr lang="en-US" altLang="sk-SK" sz="2400" b="0" dirty="0" smtClean="0"/>
              <a:t>.</a:t>
            </a:r>
            <a:r>
              <a:rPr lang="en-US" altLang="sk-SK" sz="2400" b="0" dirty="0" err="1" smtClean="0"/>
              <a:t>cpp</a:t>
            </a:r>
            <a:endParaRPr lang="sk-SK" altLang="sk-SK" sz="2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904356" y="3731737"/>
            <a:ext cx="264046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  <a:sym typeface="Symbol"/>
              </a:rPr>
              <a:t>Zlo</a:t>
            </a:r>
            <a:r>
              <a:rPr lang="sk-SK" b="0" dirty="0" smtClean="0">
                <a:latin typeface="+mn-lt"/>
                <a:sym typeface="Symbol"/>
              </a:rPr>
              <a:t>žený </a:t>
            </a:r>
            <a:r>
              <a:rPr lang="sk-SK" dirty="0" smtClean="0">
                <a:cs typeface="Courier New" panose="02070309020205020404" pitchFamily="49" charset="0"/>
                <a:sym typeface="Symbol"/>
              </a:rPr>
              <a:t>if</a:t>
            </a:r>
            <a:r>
              <a:rPr lang="sk-SK" b="0" dirty="0" smtClean="0">
                <a:latin typeface="+mn-lt"/>
                <a:sym typeface="Symbol"/>
              </a:rPr>
              <a:t> príkaz</a:t>
            </a:r>
            <a:endParaRPr lang="sk-SK" dirty="0">
              <a:cs typeface="Courier New" panose="020703090202050204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8438" y="1966119"/>
            <a:ext cx="1676399" cy="914400"/>
          </a:xfrm>
          <a:prstGeom prst="wedgeRoundRectCallout">
            <a:avLst>
              <a:gd name="adj1" fmla="val 61306"/>
              <a:gd name="adj2" fmla="val -822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Ľavá časť obrázka</a:t>
            </a:r>
            <a:endParaRPr lang="en-US" altLang="sk-SK" b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98438" y="3731737"/>
            <a:ext cx="1676399" cy="1282382"/>
          </a:xfrm>
          <a:prstGeom prst="wedgeRoundRectCallout">
            <a:avLst>
              <a:gd name="adj1" fmla="val 67670"/>
              <a:gd name="adj2" fmla="val -6407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Pravá časť obrázka</a:t>
            </a:r>
            <a:endParaRPr lang="en-US" altLang="sk-SK" b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nimBg="1" autoUpdateAnimBg="0"/>
      <p:bldP spid="1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sk-SK" dirty="0" err="1" smtClean="0"/>
              <a:t>áca</a:t>
            </a:r>
            <a:r>
              <a:rPr lang="sk-SK" dirty="0" smtClean="0"/>
              <a:t> úloha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Skúsiť</a:t>
            </a:r>
            <a:r>
              <a:rPr lang="sk-SK" sz="2800" dirty="0" smtClean="0"/>
              <a:t> rôzne pravidelné obrázky, napr. X, orámovanú šachovnicu, trojuholník z čísel dole hlavou, ...</a:t>
            </a:r>
          </a:p>
          <a:p>
            <a:r>
              <a:rPr lang="sk-SK" sz="2800" dirty="0" smtClean="0"/>
              <a:t>Opakovanie týchto tvarov vedľa seba, pod seba – zadaný počet krát</a:t>
            </a:r>
          </a:p>
          <a:p>
            <a:r>
              <a:rPr lang="sk-SK" sz="2800" dirty="0" smtClean="0"/>
              <a:t>BOU </a:t>
            </a:r>
            <a:r>
              <a:rPr lang="sk-SK" sz="2800" dirty="0"/>
              <a:t>EZZEDDINE, A. - TVAROŽEK, </a:t>
            </a:r>
            <a:r>
              <a:rPr lang="sk-SK" sz="2800" i="1" dirty="0"/>
              <a:t>J. Programovanie v jazyku C v riešených príkladoch (1)</a:t>
            </a:r>
            <a:r>
              <a:rPr lang="sk-SK" sz="2800" dirty="0"/>
              <a:t>. Bratislava: Vydavateľstvo SPEKTRUM STU, 2018. </a:t>
            </a:r>
          </a:p>
          <a:p>
            <a:pPr lvl="1"/>
            <a:r>
              <a:rPr lang="sk-SK" sz="2400" dirty="0" smtClean="0"/>
              <a:t>Úlohy </a:t>
            </a:r>
            <a:r>
              <a:rPr lang="en-US" sz="2400" dirty="0" smtClean="0"/>
              <a:t>2.15 a 2.16</a:t>
            </a:r>
            <a:endParaRPr lang="sk-SK" sz="2400" dirty="0" smtClean="0"/>
          </a:p>
          <a:p>
            <a:pPr lvl="1"/>
            <a:endParaRPr lang="sk-SK" sz="2400" dirty="0"/>
          </a:p>
          <a:p>
            <a:r>
              <a:rPr lang="sk-SK" sz="2800" dirty="0" smtClean="0"/>
              <a:t>→ 1. test pri počítači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9250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Súbory</a:t>
            </a:r>
            <a:endParaRPr lang="en-US" altLang="sk-SK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24000"/>
            <a:ext cx="9753600" cy="5867400"/>
          </a:xfrm>
        </p:spPr>
        <p:txBody>
          <a:bodyPr/>
          <a:lstStyle/>
          <a:p>
            <a:r>
              <a:rPr lang="sk-SK" altLang="sk-SK" sz="2800" dirty="0" smtClean="0"/>
              <a:t>súbor</a:t>
            </a:r>
          </a:p>
          <a:p>
            <a:pPr lvl="1"/>
            <a:r>
              <a:rPr lang="sk-SK" altLang="sk-SK" sz="2400" dirty="0" smtClean="0"/>
              <a:t>postupnosť Bytov uložených na médiu (disku) v niekoľkých blokoch (nie nutne za sebou)</a:t>
            </a:r>
          </a:p>
          <a:p>
            <a:pPr lvl="1"/>
            <a:r>
              <a:rPr lang="sk-SK" altLang="sk-SK" sz="2400" dirty="0" smtClean="0"/>
              <a:t>prístup k blokom - operačný systém</a:t>
            </a:r>
          </a:p>
          <a:p>
            <a:r>
              <a:rPr lang="sk-SK" altLang="sk-SK" sz="2800" dirty="0" smtClean="0"/>
              <a:t>vstup zo súboru</a:t>
            </a:r>
          </a:p>
          <a:p>
            <a:pPr lvl="1"/>
            <a:r>
              <a:rPr lang="sk-SK" altLang="sk-SK" sz="2400" dirty="0" smtClean="0"/>
              <a:t>naraz sa prečíta celý blok z disku do pamäte (buffer) - položky sa potom číta</a:t>
            </a:r>
            <a:r>
              <a:rPr lang="en-US" altLang="sk-SK" sz="2400" dirty="0" smtClean="0"/>
              <a:t>j</a:t>
            </a:r>
            <a:r>
              <a:rPr lang="sk-SK" altLang="sk-SK" sz="2400" dirty="0" smtClean="0"/>
              <a:t>ú z pamäte (rýchlejšie)</a:t>
            </a:r>
          </a:p>
          <a:p>
            <a:r>
              <a:rPr lang="sk-SK" altLang="sk-SK" sz="2800" dirty="0" smtClean="0"/>
              <a:t>výstup</a:t>
            </a:r>
          </a:p>
          <a:p>
            <a:pPr lvl="1"/>
            <a:r>
              <a:rPr lang="sk-SK" altLang="sk-SK" sz="2400" dirty="0" smtClean="0"/>
              <a:t>dáta sa zapisujú do bufferu a keď je plný, zapíše sa na disk</a:t>
            </a:r>
          </a:p>
          <a:p>
            <a:pPr lvl="1"/>
            <a:r>
              <a:rPr lang="sk-SK" altLang="sk-SK" sz="2400" dirty="0" smtClean="0"/>
              <a:t>napr. v UNIXE sa d</a:t>
            </a:r>
            <a:r>
              <a:rPr lang="en-US" altLang="sk-SK" sz="2400" dirty="0" err="1" smtClean="0"/>
              <a:t>aj</a:t>
            </a:r>
            <a:r>
              <a:rPr lang="sk-SK" altLang="sk-SK" sz="2400" dirty="0"/>
              <a:t>ú</a:t>
            </a:r>
            <a:r>
              <a:rPr lang="sk-SK" altLang="sk-SK" sz="2400" dirty="0" smtClean="0"/>
              <a:t> používať aj nebufrované vstupné a výstupné operácie (</a:t>
            </a:r>
            <a:r>
              <a:rPr lang="sk-SK" altLang="sk-SK" sz="2400" b="1" dirty="0" smtClean="0">
                <a:latin typeface="Courier New" pitchFamily="49" charset="0"/>
              </a:rPr>
              <a:t>io.h</a:t>
            </a:r>
            <a:r>
              <a:rPr lang="sk-SK" altLang="sk-SK" sz="2400" dirty="0" smtClean="0"/>
              <a:t>)</a:t>
            </a:r>
          </a:p>
          <a:p>
            <a:r>
              <a:rPr lang="sk-SK" altLang="sk-SK" sz="2800" dirty="0" smtClean="0"/>
              <a:t>koniec súboru</a:t>
            </a:r>
          </a:p>
          <a:p>
            <a:pPr lvl="1"/>
            <a:r>
              <a:rPr lang="sk-SK" altLang="sk-SK" sz="2400" dirty="0" smtClean="0"/>
              <a:t>často špeciálny znak (napr. "</a:t>
            </a:r>
            <a:r>
              <a:rPr lang="sk-SK" altLang="sk-SK" sz="2400" b="1" dirty="0" smtClean="0">
                <a:latin typeface="Courier New" pitchFamily="49" charset="0"/>
              </a:rPr>
              <a:t>Ctrl Z</a:t>
            </a:r>
            <a:r>
              <a:rPr lang="sk-SK" altLang="sk-SK" sz="2400" dirty="0" smtClean="0"/>
              <a:t>")</a:t>
            </a:r>
            <a:endParaRPr lang="en-US" alt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22919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Začiatky práce so súborom</a:t>
            </a:r>
            <a:endParaRPr lang="en-US" altLang="sk-SK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základný dátový typ:  </a:t>
            </a:r>
            <a:r>
              <a:rPr lang="sk-SK" altLang="sk-SK" sz="2800" b="1" smtClean="0">
                <a:latin typeface="Courier New" pitchFamily="49" charset="0"/>
              </a:rPr>
              <a:t>FILE *</a:t>
            </a:r>
            <a:r>
              <a:rPr lang="sk-SK" altLang="sk-SK" sz="2800" smtClean="0"/>
              <a:t> </a:t>
            </a:r>
          </a:p>
          <a:p>
            <a:pPr lvl="1"/>
            <a:r>
              <a:rPr lang="sk-SK" altLang="sk-SK" sz="2400" smtClean="0"/>
              <a:t>ukazovateľ (pointer - </a:t>
            </a:r>
            <a:r>
              <a:rPr lang="sk-SK" altLang="sk-SK" sz="2400" b="1" smtClean="0">
                <a:latin typeface="Courier New" pitchFamily="49" charset="0"/>
              </a:rPr>
              <a:t>*</a:t>
            </a:r>
            <a:r>
              <a:rPr lang="sk-SK" altLang="sk-SK" sz="2400" smtClean="0"/>
              <a:t>) na objekt typu FILE </a:t>
            </a:r>
          </a:p>
          <a:p>
            <a:pPr lvl="2"/>
            <a:r>
              <a:rPr lang="sk-SK" altLang="sk-SK" smtClean="0"/>
              <a:t>ukazovateľ obsahuje adresu objektu typu FILE</a:t>
            </a:r>
          </a:p>
          <a:p>
            <a:pPr lvl="2"/>
            <a:r>
              <a:rPr lang="sk-SK" altLang="sk-SK" smtClean="0"/>
              <a:t>ako adresár - zapísaná adresa, kde začína súbor na disku</a:t>
            </a:r>
            <a:endParaRPr lang="sk-SK" altLang="sk-SK" sz="2000" smtClean="0"/>
          </a:p>
          <a:p>
            <a:pPr lvl="1"/>
            <a:r>
              <a:rPr lang="sk-SK" altLang="sk-SK" sz="2400" smtClean="0"/>
              <a:t>dodržať veľké písmená (</a:t>
            </a:r>
            <a:r>
              <a:rPr lang="sk-SK" altLang="sk-SK" sz="2400" b="1" smtClean="0">
                <a:latin typeface="Courier New" pitchFamily="49" charset="0"/>
              </a:rPr>
              <a:t>FILE *</a:t>
            </a:r>
            <a:r>
              <a:rPr lang="sk-SK" altLang="sk-SK" sz="2400" smtClean="0"/>
              <a:t>, nie </a:t>
            </a:r>
            <a:r>
              <a:rPr lang="sk-SK" altLang="sk-SK" sz="2400" b="1" smtClean="0">
                <a:latin typeface="Courier New" pitchFamily="49" charset="0"/>
              </a:rPr>
              <a:t>file *</a:t>
            </a:r>
            <a:r>
              <a:rPr lang="sk-SK" altLang="sk-SK" sz="2400" smtClean="0"/>
              <a:t>)</a:t>
            </a:r>
          </a:p>
          <a:p>
            <a:r>
              <a:rPr lang="sk-SK" altLang="sk-SK" sz="2800" smtClean="0"/>
              <a:t>definícia premennej </a:t>
            </a:r>
            <a:r>
              <a:rPr lang="sk-SK" altLang="sk-SK" sz="2800" b="1" smtClean="0">
                <a:latin typeface="Courier New" pitchFamily="49" charset="0"/>
              </a:rPr>
              <a:t>f</a:t>
            </a:r>
            <a:r>
              <a:rPr lang="sk-SK" altLang="sk-SK" sz="2800" smtClean="0"/>
              <a:t> pre prácu so súborom:</a:t>
            </a:r>
            <a:endParaRPr lang="en-US" altLang="sk-SK" sz="2800" smtClean="0"/>
          </a:p>
          <a:p>
            <a:pPr lvl="1"/>
            <a:endParaRPr lang="sk-SK" altLang="sk-SK" sz="2400" smtClean="0"/>
          </a:p>
          <a:p>
            <a:pPr lvl="1"/>
            <a:endParaRPr lang="sk-SK" altLang="sk-SK" sz="2400" smtClean="0"/>
          </a:p>
          <a:p>
            <a:pPr lvl="1"/>
            <a:r>
              <a:rPr lang="en-US" altLang="sk-SK" sz="2400" smtClean="0"/>
              <a:t>aj pre </a:t>
            </a:r>
            <a:r>
              <a:rPr lang="sk-SK" altLang="sk-SK" sz="2400" smtClean="0"/>
              <a:t>čítanie, aj pre zápis rovnaké</a:t>
            </a:r>
          </a:p>
          <a:p>
            <a:pPr lvl="1"/>
            <a:r>
              <a:rPr lang="sk-SK" altLang="sk-SK" sz="2400" smtClean="0"/>
              <a:t>pre viac premenných:</a:t>
            </a:r>
          </a:p>
          <a:p>
            <a:endParaRPr lang="en-US" altLang="sk-SK" sz="280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38200" y="4800600"/>
            <a:ext cx="3048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14400" y="4800600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smtClean="0">
                <a:solidFill>
                  <a:srgbClr val="000000"/>
                </a:solidFill>
              </a:rPr>
              <a:t>FILE *f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8200" y="6705600"/>
            <a:ext cx="3048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914400" y="6705600"/>
            <a:ext cx="274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smtClean="0">
                <a:solidFill>
                  <a:srgbClr val="000000"/>
                </a:solidFill>
              </a:rPr>
              <a:t>FILE *fr, *fw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4495800" y="6477000"/>
            <a:ext cx="5334000" cy="838200"/>
          </a:xfrm>
          <a:prstGeom prst="wedgeRoundRectCallout">
            <a:avLst>
              <a:gd name="adj1" fmla="val -60597"/>
              <a:gd name="adj2" fmla="val -795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pre čitateľnosť je vhodné používať </a:t>
            </a:r>
            <a:r>
              <a:rPr lang="sk-SK" altLang="sk-SK" smtClean="0">
                <a:solidFill>
                  <a:srgbClr val="000000"/>
                </a:solidFill>
              </a:rPr>
              <a:t>fr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pre čítanie, </a:t>
            </a:r>
            <a:r>
              <a:rPr lang="sk-SK" altLang="sk-SK" smtClean="0">
                <a:solidFill>
                  <a:srgbClr val="000000"/>
                </a:solidFill>
              </a:rPr>
              <a:t>fw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pre zápis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9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ChangeArrowheads="1"/>
          </p:cNvSpPr>
          <p:nvPr/>
        </p:nvSpPr>
        <p:spPr bwMode="auto">
          <a:xfrm>
            <a:off x="85725" y="660400"/>
            <a:ext cx="9637713" cy="67929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90488"/>
            <a:ext cx="8153400" cy="936626"/>
          </a:xfrm>
        </p:spPr>
        <p:txBody>
          <a:bodyPr/>
          <a:lstStyle/>
          <a:p>
            <a:r>
              <a:rPr lang="sk-SK" altLang="sk-SK" smtClean="0"/>
              <a:t>P</a:t>
            </a:r>
            <a:r>
              <a:rPr lang="en-US" altLang="sk-SK" smtClean="0"/>
              <a:t>r</a:t>
            </a:r>
            <a:r>
              <a:rPr lang="sk-SK" altLang="sk-SK" smtClean="0"/>
              <a:t>íklad: minimum, maximum</a:t>
            </a:r>
            <a:endParaRPr lang="en-US" altLang="sk-SK" smtClean="0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350838" y="733425"/>
            <a:ext cx="5878512" cy="680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  <a:cs typeface="Courier New" pitchFamily="49" charset="0"/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&gt;</a:t>
            </a:r>
          </a:p>
          <a:p>
            <a:endParaRPr lang="en-US" altLang="sk-SK" sz="800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altLang="sk-SK" sz="2000" dirty="0" err="1">
                <a:solidFill>
                  <a:srgbClr val="000000"/>
                </a:solidFill>
                <a:cs typeface="Courier New" pitchFamily="49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main() {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cs typeface="Courier New" pitchFamily="49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cs typeface="Courier New" pitchFamily="49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, n;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double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x, min, max;</a:t>
            </a:r>
          </a:p>
          <a:p>
            <a:endParaRPr lang="en-US" altLang="sk-SK" sz="800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pt-BR" altLang="sk-SK" sz="2000" dirty="0">
                <a:solidFill>
                  <a:srgbClr val="000000"/>
                </a:solidFill>
                <a:cs typeface="Courier New" pitchFamily="49" charset="0"/>
              </a:rPr>
              <a:t>scanf("%d", &amp;n);</a:t>
            </a:r>
          </a:p>
          <a:p>
            <a:r>
              <a:rPr lang="pt-BR" altLang="sk-SK" sz="2000" dirty="0">
                <a:solidFill>
                  <a:srgbClr val="000000"/>
                </a:solidFill>
                <a:cs typeface="Courier New" pitchFamily="49" charset="0"/>
              </a:rPr>
              <a:t>   if (n &gt; 0) {</a:t>
            </a:r>
          </a:p>
          <a:p>
            <a:r>
              <a:rPr lang="pt-BR" altLang="sk-SK" sz="2000" dirty="0">
                <a:solidFill>
                  <a:srgbClr val="000000"/>
                </a:solidFill>
                <a:cs typeface="Courier New" pitchFamily="49" charset="0"/>
              </a:rPr>
              <a:t>	scanf</a:t>
            </a:r>
            <a:r>
              <a:rPr lang="pt-BR" altLang="sk-SK" sz="2000" dirty="0" smtClean="0">
                <a:solidFill>
                  <a:srgbClr val="000000"/>
                </a:solidFill>
                <a:cs typeface="Courier New" pitchFamily="49" charset="0"/>
              </a:rPr>
              <a:t>("%lf</a:t>
            </a:r>
            <a:r>
              <a:rPr lang="pt-BR" altLang="sk-SK" sz="2000" dirty="0">
                <a:solidFill>
                  <a:srgbClr val="000000"/>
                </a:solidFill>
                <a:cs typeface="Courier New" pitchFamily="49" charset="0"/>
              </a:rPr>
              <a:t>", &amp;x);</a:t>
            </a:r>
          </a:p>
          <a:p>
            <a:endParaRPr lang="en-US" altLang="sk-SK" sz="2000" dirty="0">
              <a:solidFill>
                <a:srgbClr val="000000"/>
              </a:solidFill>
              <a:cs typeface="Courier New" pitchFamily="49" charset="0"/>
            </a:endParaRPr>
          </a:p>
          <a:p>
            <a:endParaRPr lang="en-US" altLang="sk-SK" sz="2000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for(               ) {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cs typeface="Courier New" pitchFamily="49" charset="0"/>
              </a:rPr>
              <a:t>scanf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("%lf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", &amp;x);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if(x &gt; max)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     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max = x;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  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if(x &lt; min)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     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min = x;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}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cs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("Minimum: %.2f\n", min);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cs typeface="Courier New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("Maximum: %.2f\n", max);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}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return 0;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}</a:t>
            </a:r>
            <a:r>
              <a:rPr lang="sk-SK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endParaRPr lang="en-US" altLang="sk-SK" sz="2000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33797" name="AutoShape 24"/>
          <p:cNvSpPr>
            <a:spLocks noChangeArrowheads="1"/>
          </p:cNvSpPr>
          <p:nvPr/>
        </p:nvSpPr>
        <p:spPr bwMode="auto">
          <a:xfrm>
            <a:off x="3962400" y="823119"/>
            <a:ext cx="6188075" cy="2133600"/>
          </a:xfrm>
          <a:prstGeom prst="cloudCallout">
            <a:avLst>
              <a:gd name="adj1" fmla="val 43009"/>
              <a:gd name="adj2" fmla="val 6681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načíta </a:t>
            </a:r>
            <a:r>
              <a:rPr lang="sk-SK" altLang="sk-SK" dirty="0">
                <a:solidFill>
                  <a:srgbClr val="000000"/>
                </a:solidFill>
                <a:cs typeface="Courier New" pitchFamily="49" charset="0"/>
              </a:rPr>
              <a:t>n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 čísel a vypíše minimum a maximum (príklad z cvičení)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5238" y="3109913"/>
            <a:ext cx="2338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min = max = x;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39925" y="3724275"/>
            <a:ext cx="23399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>
                <a:solidFill>
                  <a:srgbClr val="000000"/>
                </a:solidFill>
                <a:cs typeface="Courier New" pitchFamily="49" charset="0"/>
              </a:rPr>
              <a:t>i=2; i&lt;=n; i++</a:t>
            </a:r>
            <a:endParaRPr lang="en-US" altLang="sk-SK" sz="2000"/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229350" y="676304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</a:t>
            </a:r>
            <a:r>
              <a:rPr lang="en-US" altLang="sk-SK" sz="2400" b="0" dirty="0" smtClean="0"/>
              <a:t>0</a:t>
            </a:r>
            <a:r>
              <a:rPr lang="sk-SK" altLang="sk-SK" sz="2400" b="0" dirty="0" smtClean="0"/>
              <a:t>4</a:t>
            </a:r>
            <a:r>
              <a:rPr lang="en-US" altLang="sk-SK" sz="2400" b="0" dirty="0" smtClean="0"/>
              <a:t>p0</a:t>
            </a:r>
            <a:r>
              <a:rPr lang="sk-SK" altLang="sk-SK" sz="2400" b="0" dirty="0"/>
              <a:t>1</a:t>
            </a:r>
            <a:r>
              <a:rPr lang="en-US" altLang="sk-SK" sz="2400" b="0" dirty="0" smtClean="0"/>
              <a:t>.</a:t>
            </a:r>
            <a:r>
              <a:rPr lang="en-US" altLang="sk-SK" sz="2400" b="0" dirty="0" err="1" smtClean="0"/>
              <a:t>cpp</a:t>
            </a:r>
            <a:endParaRPr lang="sk-SK" altLang="sk-SK" sz="2400" b="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532437" y="3523808"/>
            <a:ext cx="4038600" cy="185658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Ak neexistuje </a:t>
            </a:r>
            <a:r>
              <a:rPr kumimoji="0" lang="sk-SK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prirodzené</a:t>
            </a:r>
            <a:r>
              <a:rPr kumimoji="0" lang="sk-SK" sz="2400" b="0" i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minimum, maximum</a:t>
            </a:r>
            <a:r>
              <a:rPr kumimoji="0" lang="sk-SK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– ich hodnoty </a:t>
            </a:r>
            <a:r>
              <a:rPr kumimoji="0" lang="sk-SK" sz="2400" b="0" i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inicializujeme hodnotou prvého prvku</a:t>
            </a:r>
            <a:endParaRPr kumimoji="0" lang="sk-SK" sz="2400" b="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Otvorenie súboru na čítanie a zápis</a:t>
            </a:r>
            <a:endParaRPr lang="en-US" altLang="sk-SK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čítanie</a:t>
            </a:r>
          </a:p>
          <a:p>
            <a:endParaRPr lang="sk-SK" altLang="sk-SK" sz="2800" smtClean="0"/>
          </a:p>
          <a:p>
            <a:endParaRPr lang="sk-SK" altLang="sk-SK" sz="2800" smtClean="0"/>
          </a:p>
          <a:p>
            <a:r>
              <a:rPr lang="sk-SK" altLang="sk-SK" sz="2800" smtClean="0"/>
              <a:t>zápis</a:t>
            </a:r>
            <a:endParaRPr lang="en-US" altLang="sk-SK" sz="28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4267200"/>
            <a:ext cx="5943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62000" y="4267200"/>
            <a:ext cx="547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dirty="0" smtClean="0">
                <a:solidFill>
                  <a:srgbClr val="000000"/>
                </a:solidFill>
              </a:rPr>
              <a:t>f</a:t>
            </a:r>
            <a:r>
              <a:rPr lang="en-US" altLang="sk-SK" dirty="0" smtClean="0">
                <a:solidFill>
                  <a:srgbClr val="000000"/>
                </a:solidFill>
              </a:rPr>
              <a:t>w</a:t>
            </a:r>
            <a:r>
              <a:rPr lang="sk-SK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= </a:t>
            </a:r>
            <a:r>
              <a:rPr lang="en-US" altLang="sk-SK" dirty="0" err="1" smtClean="0">
                <a:solidFill>
                  <a:srgbClr val="000000"/>
                </a:solidFill>
              </a:rPr>
              <a:t>fopen</a:t>
            </a:r>
            <a:r>
              <a:rPr lang="en-US" altLang="sk-SK" dirty="0">
                <a:solidFill>
                  <a:srgbClr val="000000"/>
                </a:solidFill>
              </a:rPr>
              <a:t>("</a:t>
            </a:r>
            <a:r>
              <a:rPr lang="sk-SK" altLang="sk-SK" dirty="0">
                <a:solidFill>
                  <a:srgbClr val="000000"/>
                </a:solidFill>
              </a:rPr>
              <a:t>pokus</a:t>
            </a:r>
            <a:r>
              <a:rPr lang="en-US" altLang="sk-SK" dirty="0">
                <a:solidFill>
                  <a:srgbClr val="000000"/>
                </a:solidFill>
              </a:rPr>
              <a:t>.</a:t>
            </a:r>
            <a:r>
              <a:rPr lang="sk-SK" altLang="sk-SK" dirty="0" err="1">
                <a:solidFill>
                  <a:srgbClr val="000000"/>
                </a:solidFill>
              </a:rPr>
              <a:t>txt</a:t>
            </a:r>
            <a:r>
              <a:rPr lang="en-US" altLang="sk-SK" dirty="0">
                <a:solidFill>
                  <a:srgbClr val="000000"/>
                </a:solidFill>
              </a:rPr>
              <a:t>", </a:t>
            </a:r>
            <a:r>
              <a:rPr lang="en-US" altLang="sk-SK" dirty="0" smtClean="0">
                <a:solidFill>
                  <a:srgbClr val="000000"/>
                </a:solidFill>
              </a:rPr>
              <a:t>"w");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2590800"/>
            <a:ext cx="5943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2590800"/>
            <a:ext cx="5715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dirty="0" smtClean="0">
                <a:solidFill>
                  <a:srgbClr val="000000"/>
                </a:solidFill>
              </a:rPr>
              <a:t>f</a:t>
            </a:r>
            <a:r>
              <a:rPr lang="en-US" altLang="sk-SK" dirty="0" smtClean="0">
                <a:solidFill>
                  <a:srgbClr val="000000"/>
                </a:solidFill>
              </a:rPr>
              <a:t>r</a:t>
            </a:r>
            <a:r>
              <a:rPr lang="sk-SK" altLang="sk-SK" dirty="0" smtClean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= </a:t>
            </a:r>
            <a:r>
              <a:rPr lang="en-US" altLang="sk-SK" dirty="0" err="1" smtClean="0">
                <a:solidFill>
                  <a:srgbClr val="000000"/>
                </a:solidFill>
              </a:rPr>
              <a:t>fopen</a:t>
            </a:r>
            <a:r>
              <a:rPr lang="en-US" altLang="sk-SK" dirty="0">
                <a:solidFill>
                  <a:srgbClr val="000000"/>
                </a:solidFill>
              </a:rPr>
              <a:t>("</a:t>
            </a:r>
            <a:r>
              <a:rPr lang="sk-SK" altLang="sk-SK" dirty="0" smtClean="0">
                <a:solidFill>
                  <a:srgbClr val="000000"/>
                </a:solidFill>
              </a:rPr>
              <a:t>pokus</a:t>
            </a:r>
            <a:r>
              <a:rPr lang="en-US" altLang="sk-SK" dirty="0" smtClean="0">
                <a:solidFill>
                  <a:srgbClr val="000000"/>
                </a:solidFill>
              </a:rPr>
              <a:t>.</a:t>
            </a:r>
            <a:r>
              <a:rPr lang="sk-SK" altLang="sk-SK" dirty="0" err="1" smtClean="0">
                <a:solidFill>
                  <a:srgbClr val="000000"/>
                </a:solidFill>
              </a:rPr>
              <a:t>txt</a:t>
            </a:r>
            <a:r>
              <a:rPr lang="en-US" altLang="sk-SK" dirty="0" smtClean="0">
                <a:solidFill>
                  <a:srgbClr val="000000"/>
                </a:solidFill>
              </a:rPr>
              <a:t>", "r");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6096000" y="1752600"/>
            <a:ext cx="2133600" cy="533400"/>
          </a:xfrm>
          <a:prstGeom prst="wedgeRoundRectCallout">
            <a:avLst>
              <a:gd name="adj1" fmla="val -73736"/>
              <a:gd name="adj2" fmla="val 1122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altLang="sk-SK" smtClean="0">
                <a:solidFill>
                  <a:srgbClr val="000000"/>
                </a:solidFill>
              </a:rPr>
              <a:t>r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 ako read</a:t>
            </a:r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6096000" y="3429000"/>
            <a:ext cx="2133600" cy="533400"/>
          </a:xfrm>
          <a:prstGeom prst="wedgeRoundRectCallout">
            <a:avLst>
              <a:gd name="adj1" fmla="val -73736"/>
              <a:gd name="adj2" fmla="val 1122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altLang="sk-SK" smtClean="0">
                <a:solidFill>
                  <a:srgbClr val="000000"/>
                </a:solidFill>
              </a:rPr>
              <a:t>w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 ako write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200025" y="5176838"/>
            <a:ext cx="975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800" b="0" smtClean="0">
                <a:solidFill>
                  <a:srgbClr val="000000"/>
                </a:solidFill>
              </a:rPr>
              <a:t>aj </a:t>
            </a:r>
            <a:r>
              <a:rPr lang="sk-SK" altLang="sk-SK" sz="2800" b="0" smtClean="0">
                <a:solidFill>
                  <a:srgbClr val="000000"/>
                </a:solidFill>
              </a:rPr>
              <a:t>ďalšie režimy otvorenia súboru (nielen </a:t>
            </a:r>
            <a:r>
              <a:rPr lang="sk-SK" altLang="sk-SK" sz="2800" smtClean="0">
                <a:solidFill>
                  <a:srgbClr val="000000"/>
                </a:solidFill>
                <a:latin typeface="Courier New" pitchFamily="49" charset="0"/>
              </a:rPr>
              <a:t>"r"</a:t>
            </a:r>
            <a:r>
              <a:rPr lang="sk-SK" altLang="sk-SK" sz="2800" b="0" smtClean="0">
                <a:solidFill>
                  <a:srgbClr val="000000"/>
                </a:solidFill>
              </a:rPr>
              <a:t> a </a:t>
            </a:r>
            <a:r>
              <a:rPr lang="sk-SK" altLang="sk-SK" sz="2800" smtClean="0">
                <a:solidFill>
                  <a:srgbClr val="000000"/>
                </a:solidFill>
                <a:latin typeface="Courier New" pitchFamily="49" charset="0"/>
              </a:rPr>
              <a:t>"w"</a:t>
            </a:r>
            <a:r>
              <a:rPr lang="sk-SK" altLang="sk-SK" sz="2800" b="0" smtClean="0">
                <a:solidFill>
                  <a:srgbClr val="000000"/>
                </a:solidFill>
              </a:rPr>
              <a:t>)</a:t>
            </a:r>
          </a:p>
          <a:p>
            <a:r>
              <a:rPr lang="sk-SK" altLang="sk-SK" sz="2800" b="0" smtClean="0">
                <a:solidFill>
                  <a:srgbClr val="000000"/>
                </a:solidFill>
              </a:rPr>
              <a:t>režimy </a:t>
            </a:r>
            <a:r>
              <a:rPr lang="sk-SK" altLang="sk-SK" sz="2800" smtClean="0">
                <a:solidFill>
                  <a:srgbClr val="000000"/>
                </a:solidFill>
                <a:latin typeface="Courier New" pitchFamily="49" charset="0"/>
              </a:rPr>
              <a:t>"r"</a:t>
            </a:r>
            <a:r>
              <a:rPr lang="sk-SK" altLang="sk-SK" sz="2800" b="0" smtClean="0">
                <a:solidFill>
                  <a:srgbClr val="000000"/>
                </a:solidFill>
              </a:rPr>
              <a:t> a </a:t>
            </a:r>
            <a:r>
              <a:rPr lang="sk-SK" altLang="sk-SK" sz="2800" smtClean="0">
                <a:solidFill>
                  <a:srgbClr val="000000"/>
                </a:solidFill>
                <a:latin typeface="Courier New" pitchFamily="49" charset="0"/>
              </a:rPr>
              <a:t>"w"</a:t>
            </a:r>
            <a:r>
              <a:rPr lang="sk-SK" altLang="sk-SK" sz="2800" b="0" smtClean="0">
                <a:solidFill>
                  <a:srgbClr val="000000"/>
                </a:solidFill>
              </a:rPr>
              <a:t> - otvorenie textového súboru</a:t>
            </a:r>
          </a:p>
          <a:p>
            <a:r>
              <a:rPr lang="sk-SK" altLang="sk-SK" sz="2800" b="0" smtClean="0">
                <a:solidFill>
                  <a:srgbClr val="000000"/>
                </a:solidFill>
              </a:rPr>
              <a:t>režimy </a:t>
            </a:r>
            <a:r>
              <a:rPr lang="sk-SK" altLang="sk-SK" sz="2800" smtClean="0">
                <a:solidFill>
                  <a:srgbClr val="000000"/>
                </a:solidFill>
                <a:latin typeface="Courier New" pitchFamily="49" charset="0"/>
              </a:rPr>
              <a:t>"rb"</a:t>
            </a:r>
            <a:r>
              <a:rPr lang="sk-SK" altLang="sk-SK" sz="2800" b="0" smtClean="0">
                <a:solidFill>
                  <a:srgbClr val="000000"/>
                </a:solidFill>
              </a:rPr>
              <a:t> a </a:t>
            </a:r>
            <a:r>
              <a:rPr lang="sk-SK" altLang="sk-SK" sz="2800" smtClean="0">
                <a:solidFill>
                  <a:srgbClr val="000000"/>
                </a:solidFill>
                <a:latin typeface="Courier New" pitchFamily="49" charset="0"/>
              </a:rPr>
              <a:t>"wb"</a:t>
            </a:r>
            <a:r>
              <a:rPr lang="sk-SK" altLang="sk-SK" sz="2800" b="0" smtClean="0">
                <a:solidFill>
                  <a:srgbClr val="000000"/>
                </a:solidFill>
              </a:rPr>
              <a:t> - otvorenie binárneho súboru </a:t>
            </a:r>
          </a:p>
          <a:p>
            <a:pPr>
              <a:buFontTx/>
              <a:buNone/>
            </a:pPr>
            <a:r>
              <a:rPr lang="sk-SK" altLang="sk-SK" sz="2800" b="0" smtClean="0">
                <a:solidFill>
                  <a:srgbClr val="000000"/>
                </a:solidFill>
                <a:sym typeface="Symbol" pitchFamily="18" charset="2"/>
              </a:rPr>
              <a:t>		 neskôr</a:t>
            </a:r>
            <a:endParaRPr lang="en-US" altLang="sk-SK" sz="28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nimBg="1" autoUpdateAnimBg="0"/>
      <p:bldP spid="49161" grpId="0" animBg="1" autoUpdateAnimBg="0"/>
      <p:bldP spid="4916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Základné práce s otvoreným súborom</a:t>
            </a:r>
            <a:endParaRPr lang="en-US" altLang="sk-SK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85913"/>
            <a:ext cx="9753600" cy="1143000"/>
          </a:xfrm>
        </p:spPr>
        <p:txBody>
          <a:bodyPr/>
          <a:lstStyle/>
          <a:p>
            <a:r>
              <a:rPr lang="sk-SK" altLang="sk-SK" sz="2800" smtClean="0"/>
              <a:t>funkcie štandardnej knižnice </a:t>
            </a:r>
            <a:r>
              <a:rPr lang="sk-SK" altLang="sk-SK" sz="2800" b="1" smtClean="0">
                <a:latin typeface="Courier New" pitchFamily="49" charset="0"/>
              </a:rPr>
              <a:t>stdio.h</a:t>
            </a:r>
            <a:r>
              <a:rPr lang="sk-SK" altLang="sk-SK" sz="2800" smtClean="0"/>
              <a:t>, premenná </a:t>
            </a:r>
            <a:r>
              <a:rPr lang="sk-SK" altLang="sk-SK" sz="2800" b="1" smtClean="0">
                <a:latin typeface="Courier New" pitchFamily="49" charset="0"/>
              </a:rPr>
              <a:t>f</a:t>
            </a:r>
            <a:r>
              <a:rPr lang="sk-SK" altLang="sk-SK" sz="2800" smtClean="0"/>
              <a:t> je typu </a:t>
            </a:r>
            <a:r>
              <a:rPr lang="sk-SK" altLang="sk-SK" sz="2800" b="1" smtClean="0">
                <a:latin typeface="Courier New" pitchFamily="49" charset="0"/>
              </a:rPr>
              <a:t>FILE *</a:t>
            </a:r>
            <a:r>
              <a:rPr lang="sk-SK" altLang="sk-SK" sz="2800" smtClean="0"/>
              <a:t>:</a:t>
            </a:r>
          </a:p>
          <a:p>
            <a:endParaRPr lang="en-US" altLang="sk-SK" sz="2800" smtClean="0"/>
          </a:p>
        </p:txBody>
      </p:sp>
      <p:grpSp>
        <p:nvGrpSpPr>
          <p:cNvPr id="50192" name="Group 16"/>
          <p:cNvGrpSpPr>
            <a:grpSpLocks/>
          </p:cNvGrpSpPr>
          <p:nvPr/>
        </p:nvGrpSpPr>
        <p:grpSpPr bwMode="auto">
          <a:xfrm>
            <a:off x="609600" y="3186113"/>
            <a:ext cx="6096000" cy="461962"/>
            <a:chOff x="432" y="1920"/>
            <a:chExt cx="3744" cy="291"/>
          </a:xfrm>
        </p:grpSpPr>
        <p:sp>
          <p:nvSpPr>
            <p:cNvPr id="20518" name="Rectangle 4"/>
            <p:cNvSpPr>
              <a:spLocks noChangeArrowheads="1"/>
            </p:cNvSpPr>
            <p:nvPr/>
          </p:nvSpPr>
          <p:spPr bwMode="auto">
            <a:xfrm>
              <a:off x="432" y="1920"/>
              <a:ext cx="37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19" name="Text Box 5"/>
            <p:cNvSpPr txBox="1">
              <a:spLocks noChangeArrowheads="1"/>
            </p:cNvSpPr>
            <p:nvPr/>
          </p:nvSpPr>
          <p:spPr bwMode="auto">
            <a:xfrm>
              <a:off x="480" y="1920"/>
              <a:ext cx="21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int getc(FILE *f)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7239000" y="2805113"/>
            <a:ext cx="2819400" cy="838200"/>
          </a:xfrm>
          <a:prstGeom prst="wedgeRoundRectCallout">
            <a:avLst>
              <a:gd name="adj1" fmla="val -68694"/>
              <a:gd name="adj2" fmla="val -22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čítanie znaku zo súboru</a:t>
            </a:r>
            <a:endParaRPr lang="en-US" altLang="sk-SK" b="0" dirty="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609600" y="4633913"/>
            <a:ext cx="6096000" cy="461962"/>
            <a:chOff x="432" y="2640"/>
            <a:chExt cx="3744" cy="291"/>
          </a:xfrm>
        </p:grpSpPr>
        <p:sp>
          <p:nvSpPr>
            <p:cNvPr id="20516" name="Rectangle 7"/>
            <p:cNvSpPr>
              <a:spLocks noChangeArrowheads="1"/>
            </p:cNvSpPr>
            <p:nvPr/>
          </p:nvSpPr>
          <p:spPr bwMode="auto">
            <a:xfrm>
              <a:off x="432" y="2640"/>
              <a:ext cx="37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17" name="Text Box 8"/>
            <p:cNvSpPr txBox="1">
              <a:spLocks noChangeArrowheads="1"/>
            </p:cNvSpPr>
            <p:nvPr/>
          </p:nvSpPr>
          <p:spPr bwMode="auto">
            <a:xfrm>
              <a:off x="480" y="2640"/>
              <a:ext cx="29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int putc(int c, FILE *f)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grpSp>
        <p:nvGrpSpPr>
          <p:cNvPr id="50194" name="Group 18"/>
          <p:cNvGrpSpPr>
            <a:grpSpLocks/>
          </p:cNvGrpSpPr>
          <p:nvPr/>
        </p:nvGrpSpPr>
        <p:grpSpPr bwMode="auto">
          <a:xfrm>
            <a:off x="579438" y="5621338"/>
            <a:ext cx="6126162" cy="461962"/>
            <a:chOff x="413" y="3408"/>
            <a:chExt cx="3763" cy="291"/>
          </a:xfrm>
        </p:grpSpPr>
        <p:sp>
          <p:nvSpPr>
            <p:cNvPr id="20514" name="Rectangle 9"/>
            <p:cNvSpPr>
              <a:spLocks noChangeArrowheads="1"/>
            </p:cNvSpPr>
            <p:nvPr/>
          </p:nvSpPr>
          <p:spPr bwMode="auto">
            <a:xfrm>
              <a:off x="432" y="3408"/>
              <a:ext cx="37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15" name="Text Box 10"/>
            <p:cNvSpPr txBox="1">
              <a:spLocks noChangeArrowheads="1"/>
            </p:cNvSpPr>
            <p:nvPr/>
          </p:nvSpPr>
          <p:spPr bwMode="auto">
            <a:xfrm>
              <a:off x="413" y="3408"/>
              <a:ext cx="3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fscanf(FILE *f, "</a:t>
              </a:r>
              <a:r>
                <a:rPr lang="sk-SK" altLang="sk-SK" i="1" smtClean="0">
                  <a:solidFill>
                    <a:srgbClr val="000000"/>
                  </a:solidFill>
                </a:rPr>
                <a:t>format</a:t>
              </a:r>
              <a:r>
                <a:rPr lang="sk-SK" altLang="sk-SK" smtClean="0">
                  <a:solidFill>
                    <a:srgbClr val="000000"/>
                  </a:solidFill>
                </a:rPr>
                <a:t>", </a:t>
              </a:r>
              <a:r>
                <a:rPr lang="sk-SK" altLang="sk-SK" i="1" smtClean="0">
                  <a:solidFill>
                    <a:srgbClr val="000000"/>
                  </a:solidFill>
                </a:rPr>
                <a:t>args</a:t>
              </a:r>
              <a:r>
                <a:rPr lang="sk-SK" altLang="sk-SK" smtClean="0">
                  <a:solidFill>
                    <a:srgbClr val="000000"/>
                  </a:solidFill>
                </a:rPr>
                <a:t>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grpSp>
        <p:nvGrpSpPr>
          <p:cNvPr id="50195" name="Group 19"/>
          <p:cNvGrpSpPr>
            <a:grpSpLocks/>
          </p:cNvGrpSpPr>
          <p:nvPr/>
        </p:nvGrpSpPr>
        <p:grpSpPr bwMode="auto">
          <a:xfrm>
            <a:off x="579438" y="6615113"/>
            <a:ext cx="6267450" cy="461962"/>
            <a:chOff x="413" y="4128"/>
            <a:chExt cx="3850" cy="291"/>
          </a:xfrm>
        </p:grpSpPr>
        <p:sp>
          <p:nvSpPr>
            <p:cNvPr id="20512" name="Rectangle 11"/>
            <p:cNvSpPr>
              <a:spLocks noChangeArrowheads="1"/>
            </p:cNvSpPr>
            <p:nvPr/>
          </p:nvSpPr>
          <p:spPr bwMode="auto">
            <a:xfrm>
              <a:off x="432" y="4128"/>
              <a:ext cx="37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13" name="Text Box 12"/>
            <p:cNvSpPr txBox="1">
              <a:spLocks noChangeArrowheads="1"/>
            </p:cNvSpPr>
            <p:nvPr/>
          </p:nvSpPr>
          <p:spPr bwMode="auto">
            <a:xfrm>
              <a:off x="413" y="4128"/>
              <a:ext cx="38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altLang="sk-SK" smtClean="0">
                  <a:solidFill>
                    <a:srgbClr val="000000"/>
                  </a:solidFill>
                </a:rPr>
                <a:t>f</a:t>
              </a:r>
              <a:r>
                <a:rPr lang="sk-SK" altLang="sk-SK" smtClean="0">
                  <a:solidFill>
                    <a:srgbClr val="000000"/>
                  </a:solidFill>
                </a:rPr>
                <a:t>printf(FILE *f, "</a:t>
              </a:r>
              <a:r>
                <a:rPr lang="sk-SK" altLang="sk-SK" i="1" smtClean="0">
                  <a:solidFill>
                    <a:srgbClr val="000000"/>
                  </a:solidFill>
                </a:rPr>
                <a:t>format</a:t>
              </a:r>
              <a:r>
                <a:rPr lang="sk-SK" altLang="sk-SK" smtClean="0">
                  <a:solidFill>
                    <a:srgbClr val="000000"/>
                  </a:solidFill>
                </a:rPr>
                <a:t>", </a:t>
              </a:r>
              <a:r>
                <a:rPr lang="sk-SK" altLang="sk-SK" i="1" smtClean="0">
                  <a:solidFill>
                    <a:srgbClr val="000000"/>
                  </a:solidFill>
                </a:rPr>
                <a:t>args</a:t>
              </a:r>
              <a:r>
                <a:rPr lang="sk-SK" altLang="sk-SK" smtClean="0">
                  <a:solidFill>
                    <a:srgbClr val="000000"/>
                  </a:solidFill>
                </a:rPr>
                <a:t>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7239000" y="4252913"/>
            <a:ext cx="2819400" cy="838200"/>
          </a:xfrm>
          <a:prstGeom prst="wedgeRoundRectCallout">
            <a:avLst>
              <a:gd name="adj1" fmla="val -68750"/>
              <a:gd name="adj2" fmla="val -73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zápis znaku do súboru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0" name="AutoShape 14"/>
          <p:cNvSpPr>
            <a:spLocks noChangeArrowheads="1"/>
          </p:cNvSpPr>
          <p:nvPr/>
        </p:nvSpPr>
        <p:spPr bwMode="auto">
          <a:xfrm>
            <a:off x="7224713" y="5516563"/>
            <a:ext cx="2819400" cy="838200"/>
          </a:xfrm>
          <a:prstGeom prst="wedgeRoundRectCallout">
            <a:avLst>
              <a:gd name="adj1" fmla="val -67231"/>
              <a:gd name="adj2" fmla="val -890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formátované čítanie zo súboru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1" name="AutoShape 15"/>
          <p:cNvSpPr>
            <a:spLocks noChangeArrowheads="1"/>
          </p:cNvSpPr>
          <p:nvPr/>
        </p:nvSpPr>
        <p:spPr bwMode="auto">
          <a:xfrm>
            <a:off x="7239000" y="6523038"/>
            <a:ext cx="2819400" cy="838200"/>
          </a:xfrm>
          <a:prstGeom prst="wedgeRoundRectCallout">
            <a:avLst>
              <a:gd name="adj1" fmla="val -69199"/>
              <a:gd name="adj2" fmla="val -73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formátovaný zápis do súboru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604838" y="3643313"/>
            <a:ext cx="6096000" cy="457200"/>
            <a:chOff x="381" y="2169"/>
            <a:chExt cx="3840" cy="288"/>
          </a:xfrm>
        </p:grpSpPr>
        <p:sp>
          <p:nvSpPr>
            <p:cNvPr id="20510" name="Rectangle 21"/>
            <p:cNvSpPr>
              <a:spLocks noChangeArrowheads="1"/>
            </p:cNvSpPr>
            <p:nvPr/>
          </p:nvSpPr>
          <p:spPr bwMode="auto">
            <a:xfrm>
              <a:off x="381" y="2169"/>
              <a:ext cx="38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11" name="Text Box 22"/>
            <p:cNvSpPr txBox="1">
              <a:spLocks noChangeArrowheads="1"/>
            </p:cNvSpPr>
            <p:nvPr/>
          </p:nvSpPr>
          <p:spPr bwMode="auto">
            <a:xfrm>
              <a:off x="429" y="2169"/>
              <a:ext cx="1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int getc</a:t>
              </a:r>
              <a:r>
                <a:rPr lang="en-US" altLang="sk-SK" smtClean="0">
                  <a:solidFill>
                    <a:srgbClr val="000000"/>
                  </a:solidFill>
                </a:rPr>
                <a:t>har</a:t>
              </a:r>
              <a:r>
                <a:rPr lang="sk-SK" altLang="sk-SK" smtClean="0">
                  <a:solidFill>
                    <a:srgbClr val="000000"/>
                  </a:solidFill>
                </a:rPr>
                <a:t>()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200025" y="1585913"/>
            <a:ext cx="9753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800" b="0" smtClean="0">
                <a:solidFill>
                  <a:srgbClr val="000000"/>
                </a:solidFill>
              </a:rPr>
              <a:t>porovnanie s čítaním z klávesnice a zápisom na obrazovku</a:t>
            </a:r>
            <a:endParaRPr lang="en-US" altLang="sk-SK" sz="2800" b="0" smtClean="0">
              <a:solidFill>
                <a:srgbClr val="000000"/>
              </a:solidFill>
            </a:endParaRPr>
          </a:p>
        </p:txBody>
      </p:sp>
      <p:grpSp>
        <p:nvGrpSpPr>
          <p:cNvPr id="50207" name="Group 31"/>
          <p:cNvGrpSpPr>
            <a:grpSpLocks/>
          </p:cNvGrpSpPr>
          <p:nvPr/>
        </p:nvGrpSpPr>
        <p:grpSpPr bwMode="auto">
          <a:xfrm>
            <a:off x="609600" y="5091113"/>
            <a:ext cx="6096000" cy="461962"/>
            <a:chOff x="384" y="2889"/>
            <a:chExt cx="3840" cy="291"/>
          </a:xfrm>
        </p:grpSpPr>
        <p:sp>
          <p:nvSpPr>
            <p:cNvPr id="20508" name="Rectangle 24"/>
            <p:cNvSpPr>
              <a:spLocks noChangeArrowheads="1"/>
            </p:cNvSpPr>
            <p:nvPr/>
          </p:nvSpPr>
          <p:spPr bwMode="auto">
            <a:xfrm>
              <a:off x="384" y="2889"/>
              <a:ext cx="38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09" name="Text Box 25"/>
            <p:cNvSpPr txBox="1">
              <a:spLocks noChangeArrowheads="1"/>
            </p:cNvSpPr>
            <p:nvPr/>
          </p:nvSpPr>
          <p:spPr bwMode="auto">
            <a:xfrm>
              <a:off x="432" y="2889"/>
              <a:ext cx="23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int putchar(int c)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609600" y="6078538"/>
            <a:ext cx="6096000" cy="457200"/>
            <a:chOff x="384" y="3657"/>
            <a:chExt cx="3840" cy="288"/>
          </a:xfrm>
        </p:grpSpPr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384" y="3657"/>
              <a:ext cx="38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432" y="3657"/>
              <a:ext cx="3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scanf("</a:t>
              </a:r>
              <a:r>
                <a:rPr lang="sk-SK" altLang="sk-SK" i="1" smtClean="0">
                  <a:solidFill>
                    <a:srgbClr val="000000"/>
                  </a:solidFill>
                </a:rPr>
                <a:t>format</a:t>
              </a:r>
              <a:r>
                <a:rPr lang="sk-SK" altLang="sk-SK" smtClean="0">
                  <a:solidFill>
                    <a:srgbClr val="000000"/>
                  </a:solidFill>
                </a:rPr>
                <a:t>", </a:t>
              </a:r>
              <a:r>
                <a:rPr lang="sk-SK" altLang="sk-SK" i="1" smtClean="0">
                  <a:solidFill>
                    <a:srgbClr val="000000"/>
                  </a:solidFill>
                </a:rPr>
                <a:t>argumenty</a:t>
              </a:r>
              <a:r>
                <a:rPr lang="sk-SK" altLang="sk-SK" smtClean="0">
                  <a:solidFill>
                    <a:srgbClr val="000000"/>
                  </a:solidFill>
                </a:rPr>
                <a:t>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grpSp>
        <p:nvGrpSpPr>
          <p:cNvPr id="50209" name="Group 33"/>
          <p:cNvGrpSpPr>
            <a:grpSpLocks/>
          </p:cNvGrpSpPr>
          <p:nvPr/>
        </p:nvGrpSpPr>
        <p:grpSpPr bwMode="auto">
          <a:xfrm>
            <a:off x="609600" y="7072313"/>
            <a:ext cx="6096000" cy="457200"/>
            <a:chOff x="384" y="4377"/>
            <a:chExt cx="3840" cy="288"/>
          </a:xfrm>
        </p:grpSpPr>
        <p:sp>
          <p:nvSpPr>
            <p:cNvPr id="20504" name="Rectangle 28"/>
            <p:cNvSpPr>
              <a:spLocks noChangeArrowheads="1"/>
            </p:cNvSpPr>
            <p:nvPr/>
          </p:nvSpPr>
          <p:spPr bwMode="auto">
            <a:xfrm>
              <a:off x="384" y="4377"/>
              <a:ext cx="38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05" name="Text Box 29"/>
            <p:cNvSpPr txBox="1">
              <a:spLocks noChangeArrowheads="1"/>
            </p:cNvSpPr>
            <p:nvPr/>
          </p:nvSpPr>
          <p:spPr bwMode="auto">
            <a:xfrm>
              <a:off x="432" y="4377"/>
              <a:ext cx="3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printf("</a:t>
              </a:r>
              <a:r>
                <a:rPr lang="sk-SK" altLang="sk-SK" i="1" smtClean="0">
                  <a:solidFill>
                    <a:srgbClr val="000000"/>
                  </a:solidFill>
                </a:rPr>
                <a:t>format</a:t>
              </a:r>
              <a:r>
                <a:rPr lang="sk-SK" altLang="sk-SK" smtClean="0">
                  <a:solidFill>
                    <a:srgbClr val="000000"/>
                  </a:solidFill>
                </a:rPr>
                <a:t>", </a:t>
              </a:r>
              <a:r>
                <a:rPr lang="sk-SK" altLang="sk-SK" i="1" smtClean="0">
                  <a:solidFill>
                    <a:srgbClr val="000000"/>
                  </a:solidFill>
                </a:rPr>
                <a:t>argumenty</a:t>
              </a:r>
              <a:r>
                <a:rPr lang="sk-SK" altLang="sk-SK" smtClean="0">
                  <a:solidFill>
                    <a:srgbClr val="000000"/>
                  </a:solidFill>
                </a:rPr>
                <a:t>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grpSp>
        <p:nvGrpSpPr>
          <p:cNvPr id="33" name="Group 16"/>
          <p:cNvGrpSpPr>
            <a:grpSpLocks/>
          </p:cNvGrpSpPr>
          <p:nvPr/>
        </p:nvGrpSpPr>
        <p:grpSpPr bwMode="auto">
          <a:xfrm>
            <a:off x="606425" y="2728913"/>
            <a:ext cx="6096000" cy="461962"/>
            <a:chOff x="432" y="1920"/>
            <a:chExt cx="3744" cy="291"/>
          </a:xfrm>
        </p:grpSpPr>
        <p:sp>
          <p:nvSpPr>
            <p:cNvPr id="20502" name="Rectangle 4"/>
            <p:cNvSpPr>
              <a:spLocks noChangeArrowheads="1"/>
            </p:cNvSpPr>
            <p:nvPr/>
          </p:nvSpPr>
          <p:spPr bwMode="auto">
            <a:xfrm>
              <a:off x="432" y="1920"/>
              <a:ext cx="37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03" name="Text Box 5"/>
            <p:cNvSpPr txBox="1">
              <a:spLocks noChangeArrowheads="1"/>
            </p:cNvSpPr>
            <p:nvPr/>
          </p:nvSpPr>
          <p:spPr bwMode="auto">
            <a:xfrm>
              <a:off x="480" y="1920"/>
              <a:ext cx="22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int fgetc(FILE *f)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606425" y="4176713"/>
            <a:ext cx="6096000" cy="461962"/>
            <a:chOff x="432" y="2640"/>
            <a:chExt cx="3744" cy="291"/>
          </a:xfrm>
        </p:grpSpPr>
        <p:sp>
          <p:nvSpPr>
            <p:cNvPr id="20500" name="Rectangle 7"/>
            <p:cNvSpPr>
              <a:spLocks noChangeArrowheads="1"/>
            </p:cNvSpPr>
            <p:nvPr/>
          </p:nvSpPr>
          <p:spPr bwMode="auto">
            <a:xfrm>
              <a:off x="432" y="2640"/>
              <a:ext cx="37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501" name="Text Box 8"/>
            <p:cNvSpPr txBox="1">
              <a:spLocks noChangeArrowheads="1"/>
            </p:cNvSpPr>
            <p:nvPr/>
          </p:nvSpPr>
          <p:spPr bwMode="auto">
            <a:xfrm>
              <a:off x="480" y="2640"/>
              <a:ext cx="30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int fputc(int c, FILE *f)</a:t>
              </a:r>
              <a:r>
                <a:rPr lang="en-US" altLang="sk-SK" smtClean="0">
                  <a:solidFill>
                    <a:srgbClr val="000000"/>
                  </a:solidFill>
                </a:rPr>
                <a:t>;</a:t>
              </a:r>
            </a:p>
          </p:txBody>
        </p:sp>
      </p:grpSp>
      <p:sp>
        <p:nvSpPr>
          <p:cNvPr id="20499" name="Obdĺžnik 1"/>
          <p:cNvSpPr>
            <a:spLocks noChangeArrowheads="1"/>
          </p:cNvSpPr>
          <p:nvPr/>
        </p:nvSpPr>
        <p:spPr bwMode="auto">
          <a:xfrm>
            <a:off x="4283075" y="2529306"/>
            <a:ext cx="576103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dirty="0" err="1" smtClean="0">
                <a:solidFill>
                  <a:srgbClr val="000000"/>
                </a:solidFill>
              </a:rPr>
              <a:t>getc</a:t>
            </a:r>
            <a:r>
              <a:rPr lang="en-US" altLang="sk-SK" dirty="0" smtClean="0">
                <a:solidFill>
                  <a:srgbClr val="000000"/>
                </a:solidFill>
              </a:rPr>
              <a:t>()</a:t>
            </a:r>
            <a:r>
              <a:rPr lang="en-US" altLang="sk-SK" b="0" dirty="0" smtClean="0">
                <a:solidFill>
                  <a:srgbClr val="000000"/>
                </a:solidFill>
                <a:latin typeface="+mn-lt"/>
              </a:rPr>
              <a:t> – </a:t>
            </a:r>
            <a:r>
              <a:rPr lang="en-US" altLang="sk-SK" b="0" dirty="0" err="1" smtClean="0">
                <a:solidFill>
                  <a:srgbClr val="000000"/>
                </a:solidFill>
                <a:latin typeface="+mn-lt"/>
              </a:rPr>
              <a:t>makro</a:t>
            </a:r>
            <a:endParaRPr lang="en-US" altLang="sk-SK" b="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altLang="sk-SK" dirty="0" err="1" smtClean="0">
                <a:solidFill>
                  <a:srgbClr val="000000"/>
                </a:solidFill>
              </a:rPr>
              <a:t>fgetc</a:t>
            </a:r>
            <a:r>
              <a:rPr lang="en-US" altLang="sk-SK" dirty="0" smtClean="0">
                <a:solidFill>
                  <a:srgbClr val="000000"/>
                </a:solidFill>
              </a:rPr>
              <a:t>()</a:t>
            </a:r>
            <a:r>
              <a:rPr lang="en-US" altLang="sk-SK" b="0" dirty="0" smtClean="0">
                <a:solidFill>
                  <a:srgbClr val="000000"/>
                </a:solidFill>
                <a:latin typeface="+mn-lt"/>
              </a:rPr>
              <a:t> – </a:t>
            </a:r>
            <a:r>
              <a:rPr lang="en-US" altLang="sk-SK" b="0" dirty="0" err="1" smtClean="0">
                <a:solidFill>
                  <a:srgbClr val="000000"/>
                </a:solidFill>
                <a:latin typeface="+mn-lt"/>
              </a:rPr>
              <a:t>funkcia</a:t>
            </a:r>
            <a:r>
              <a:rPr lang="en-US" altLang="sk-SK" b="0" dirty="0" smtClean="0">
                <a:solidFill>
                  <a:srgbClr val="000000"/>
                </a:solidFill>
                <a:latin typeface="+mn-lt"/>
              </a:rPr>
              <a:t> (</a:t>
            </a:r>
            <a:r>
              <a:rPr lang="en-US" altLang="sk-SK" b="0" dirty="0" err="1" smtClean="0">
                <a:solidFill>
                  <a:srgbClr val="000000"/>
                </a:solidFill>
                <a:latin typeface="+mn-lt"/>
              </a:rPr>
              <a:t>pomal</a:t>
            </a:r>
            <a:r>
              <a:rPr lang="sk-SK" altLang="sk-SK" b="0" dirty="0" err="1" smtClean="0">
                <a:solidFill>
                  <a:srgbClr val="000000"/>
                </a:solidFill>
                <a:latin typeface="+mn-lt"/>
              </a:rPr>
              <a:t>šia</a:t>
            </a:r>
            <a:r>
              <a:rPr lang="sk-SK" altLang="sk-SK" b="0" dirty="0" smtClean="0">
                <a:solidFill>
                  <a:srgbClr val="000000"/>
                </a:solidFill>
                <a:latin typeface="+mn-lt"/>
              </a:rPr>
              <a:t>, zaberie menej miesta na disku)</a:t>
            </a:r>
          </a:p>
          <a:p>
            <a:r>
              <a:rPr lang="sk-SK" altLang="sk-SK" b="0" dirty="0" smtClean="0">
                <a:solidFill>
                  <a:srgbClr val="000000"/>
                </a:solidFill>
                <a:latin typeface="+mn-lt"/>
              </a:rPr>
              <a:t>Používať ekvivalentne</a:t>
            </a:r>
          </a:p>
        </p:txBody>
      </p:sp>
    </p:spTree>
    <p:extLst>
      <p:ext uri="{BB962C8B-B14F-4D97-AF65-F5344CB8AC3E}">
        <p14:creationId xmlns:p14="http://schemas.microsoft.com/office/powerpoint/2010/main" val="26321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 autoUpdateAnimBg="0"/>
      <p:bldP spid="50189" grpId="0" animBg="1" autoUpdateAnimBg="0"/>
      <p:bldP spid="50190" grpId="0" animBg="1" autoUpdateAnimBg="0"/>
      <p:bldP spid="50191" grpId="0" animBg="1" autoUpdateAnimBg="0"/>
      <p:bldP spid="50199" grpId="0" animBg="1" autoUpdateAnimBg="0"/>
      <p:bldP spid="204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Ukončenie práce so súborom</a:t>
            </a:r>
            <a:endParaRPr lang="en-US" altLang="sk-SK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sk-SK" sz="2800" smtClean="0"/>
              <a:t>ke</a:t>
            </a:r>
            <a:r>
              <a:rPr lang="sk-SK" altLang="sk-SK" sz="2800" smtClean="0"/>
              <a:t>ď už nebudeme zo súboru čítať ani doňho zapisovať - uzatvoriť súbor, premenná </a:t>
            </a:r>
            <a:r>
              <a:rPr lang="sk-SK" altLang="sk-SK" sz="2800" b="1" smtClean="0">
                <a:latin typeface="Courier New" pitchFamily="49" charset="0"/>
              </a:rPr>
              <a:t>f</a:t>
            </a:r>
            <a:r>
              <a:rPr lang="sk-SK" altLang="sk-SK" sz="2800" smtClean="0"/>
              <a:t> je typu </a:t>
            </a:r>
            <a:r>
              <a:rPr lang="sk-SK" altLang="sk-SK" sz="2800" b="1" smtClean="0">
                <a:latin typeface="Courier New" pitchFamily="49" charset="0"/>
              </a:rPr>
              <a:t>FILE *</a:t>
            </a:r>
            <a:r>
              <a:rPr lang="sk-SK" altLang="sk-SK" sz="2800" smtClean="0"/>
              <a:t>:</a:t>
            </a:r>
          </a:p>
          <a:p>
            <a:endParaRPr lang="sk-SK" altLang="sk-SK" sz="2800" smtClean="0"/>
          </a:p>
          <a:p>
            <a:endParaRPr lang="sk-SK" altLang="sk-SK" sz="2800" smtClean="0"/>
          </a:p>
          <a:p>
            <a:endParaRPr lang="sk-SK" altLang="sk-SK" sz="2800" smtClean="0"/>
          </a:p>
          <a:p>
            <a:r>
              <a:rPr lang="sk-SK" altLang="sk-SK" sz="2800" smtClean="0"/>
              <a:t>nespoliehať sa, že po skončení programu sa v mnohých systémoch automaticky uzavrie súbor</a:t>
            </a:r>
          </a:p>
          <a:p>
            <a:pPr lvl="1"/>
            <a:r>
              <a:rPr lang="sk-SK" altLang="sk-SK" sz="2400" smtClean="0"/>
              <a:t>počet súčasne otvorených súborov je obmedzený</a:t>
            </a:r>
          </a:p>
          <a:p>
            <a:pPr lvl="1"/>
            <a:r>
              <a:rPr lang="sk-SK" altLang="sk-SK" sz="2400" smtClean="0"/>
              <a:t>zápis bufferu do súboru (preto uzatvárať ihneď) - pri spadnutí programu by zostali dáta v bufferi a stratili by sa</a:t>
            </a:r>
            <a:endParaRPr lang="en-US" altLang="sk-SK" sz="240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3048000"/>
            <a:ext cx="2133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62000" y="304800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smtClean="0">
                <a:solidFill>
                  <a:srgbClr val="000000"/>
                </a:solidFill>
              </a:rPr>
              <a:t>fclose(f)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01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Príklady</a:t>
            </a:r>
            <a:endParaRPr lang="en-US" altLang="sk-SK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04800" y="1843088"/>
            <a:ext cx="8001000" cy="5395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15925" y="1958975"/>
            <a:ext cx="60833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mtClean="0">
                <a:solidFill>
                  <a:srgbClr val="000000"/>
                </a:solidFill>
              </a:rPr>
              <a:t>#include &lt;stdio.h&gt;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int</a:t>
            </a:r>
            <a:r>
              <a:rPr lang="en-US" altLang="sk-SK" smtClean="0">
                <a:solidFill>
                  <a:srgbClr val="000000"/>
                </a:solidFill>
              </a:rPr>
              <a:t> main() {</a:t>
            </a:r>
          </a:p>
          <a:p>
            <a:r>
              <a:rPr lang="sk-SK" altLang="sk-SK" smtClean="0">
                <a:solidFill>
                  <a:srgbClr val="000000"/>
                </a:solidFill>
              </a:rPr>
              <a:t>   FILE *fw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int i;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</a:t>
            </a:r>
            <a:r>
              <a:rPr lang="en-US" altLang="sk-SK" smtClean="0">
                <a:solidFill>
                  <a:srgbClr val="000000"/>
                </a:solidFill>
              </a:rPr>
              <a:t>fw = fopen("pokus.txt", "w");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for (i = 1; i &lt;= 10; i++) 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   fprintf(fw, "%d\n", i);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fclose(fw);</a:t>
            </a:r>
            <a:endParaRPr lang="sk-SK" altLang="sk-SK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return 0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819400" y="152400"/>
            <a:ext cx="7239000" cy="1752600"/>
          </a:xfrm>
          <a:prstGeom prst="cloudCallout">
            <a:avLst>
              <a:gd name="adj1" fmla="val -61426"/>
              <a:gd name="adj2" fmla="val 461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program vytvorí súbor </a:t>
            </a:r>
            <a:r>
              <a:rPr lang="en-US" altLang="sk-SK" smtClean="0">
                <a:solidFill>
                  <a:srgbClr val="000000"/>
                </a:solidFill>
              </a:rPr>
              <a:t>pokus.txt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, zapíše doňho čísla od 1 po 10, každé v zvlášť riadku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534" name="Rounded Rectangle 1"/>
          <p:cNvSpPr>
            <a:spLocks noChangeArrowheads="1"/>
          </p:cNvSpPr>
          <p:nvPr/>
        </p:nvSpPr>
        <p:spPr bwMode="auto">
          <a:xfrm>
            <a:off x="6370638" y="6615113"/>
            <a:ext cx="3627437" cy="6651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04p11.cpp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íklady</a:t>
            </a:r>
            <a:endParaRPr lang="en-US" altLang="sk-SK" smtClean="0"/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304800" y="1843088"/>
            <a:ext cx="8305800" cy="5395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5925" y="1958975"/>
            <a:ext cx="81121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mtClean="0">
                <a:solidFill>
                  <a:srgbClr val="000000"/>
                </a:solidFill>
              </a:rPr>
              <a:t>#include &lt;stdio.h&gt;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int main() {</a:t>
            </a:r>
          </a:p>
          <a:p>
            <a:r>
              <a:rPr lang="sk-SK" altLang="sk-SK" smtClean="0">
                <a:solidFill>
                  <a:srgbClr val="000000"/>
                </a:solidFill>
              </a:rPr>
              <a:t>   FILE *fr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</a:t>
            </a:r>
            <a:r>
              <a:rPr lang="sk-SK" altLang="sk-SK" smtClean="0">
                <a:solidFill>
                  <a:srgbClr val="000000"/>
                </a:solidFill>
              </a:rPr>
              <a:t>double x, y, z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</a:t>
            </a:r>
            <a:r>
              <a:rPr lang="en-US" altLang="sk-SK" smtClean="0">
                <a:solidFill>
                  <a:srgbClr val="000000"/>
                </a:solidFill>
              </a:rPr>
              <a:t>f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 = fopen("data.txt", "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");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fscanf(fr, "%lf %lf %lf\n", &amp;x, &amp;y, &amp;z);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printf("%lf\n", x + y + z);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fclose(fr);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return 0;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557" name="AutoShape 11"/>
          <p:cNvSpPr>
            <a:spLocks noChangeArrowheads="1"/>
          </p:cNvSpPr>
          <p:nvPr/>
        </p:nvSpPr>
        <p:spPr bwMode="auto">
          <a:xfrm>
            <a:off x="2819400" y="152400"/>
            <a:ext cx="7239000" cy="1752600"/>
          </a:xfrm>
          <a:prstGeom prst="cloudCallout">
            <a:avLst>
              <a:gd name="adj1" fmla="val -61426"/>
              <a:gd name="adj2" fmla="val 461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program načíta tri double čísla zo súboru </a:t>
            </a:r>
            <a:r>
              <a:rPr lang="en-US" altLang="sk-SK" smtClean="0">
                <a:solidFill>
                  <a:srgbClr val="000000"/>
                </a:solidFill>
              </a:rPr>
              <a:t>data.txt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a ich súčet vypíše na obrazovku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0" name="AutoShape 12"/>
          <p:cNvSpPr>
            <a:spLocks noChangeArrowheads="1"/>
          </p:cNvSpPr>
          <p:nvPr/>
        </p:nvSpPr>
        <p:spPr bwMode="auto">
          <a:xfrm>
            <a:off x="5334000" y="6477000"/>
            <a:ext cx="4572000" cy="914400"/>
          </a:xfrm>
          <a:prstGeom prst="wedgeRoundRectCallout">
            <a:avLst>
              <a:gd name="adj1" fmla="val -43264"/>
              <a:gd name="adj2" fmla="val 2048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úbor </a:t>
            </a:r>
            <a:r>
              <a:rPr lang="sk-SK" altLang="sk-SK" dirty="0" smtClean="0">
                <a:solidFill>
                  <a:srgbClr val="000000"/>
                </a:solidFill>
              </a:rPr>
              <a:t>data.txt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je potrebné najprv vytvoriť - v editore</a:t>
            </a:r>
            <a:endParaRPr lang="en-US" altLang="sk-SK" b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1" name="AutoShape 13"/>
          <p:cNvSpPr>
            <a:spLocks noChangeArrowheads="1"/>
          </p:cNvSpPr>
          <p:nvPr/>
        </p:nvSpPr>
        <p:spPr bwMode="auto">
          <a:xfrm>
            <a:off x="685800" y="6477000"/>
            <a:ext cx="9220200" cy="990600"/>
          </a:xfrm>
          <a:prstGeom prst="wedgeRoundRectCallout">
            <a:avLst>
              <a:gd name="adj1" fmla="val 3755"/>
              <a:gd name="adj2" fmla="val 2275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funkcia </a:t>
            </a:r>
            <a:r>
              <a:rPr lang="sk-SK" altLang="sk-SK" dirty="0" err="1" smtClean="0">
                <a:solidFill>
                  <a:srgbClr val="000000"/>
                </a:solidFill>
              </a:rPr>
              <a:t>fscanf</a:t>
            </a:r>
            <a:r>
              <a:rPr lang="sk-SK" altLang="sk-SK" dirty="0" smtClean="0">
                <a:solidFill>
                  <a:srgbClr val="000000"/>
                </a:solidFill>
              </a:rPr>
              <a:t>()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vracia počet úspešne prečítaných položiek  (v prípade konca súboru vracia hodnotu </a:t>
            </a:r>
            <a:r>
              <a:rPr lang="sk-SK" altLang="sk-SK" dirty="0" smtClean="0">
                <a:solidFill>
                  <a:srgbClr val="000000"/>
                </a:solidFill>
              </a:rPr>
              <a:t>EOF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sk-SK" b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60" name="Rounded Rectangle 1"/>
          <p:cNvSpPr>
            <a:spLocks noChangeArrowheads="1"/>
          </p:cNvSpPr>
          <p:nvPr/>
        </p:nvSpPr>
        <p:spPr bwMode="auto">
          <a:xfrm>
            <a:off x="6142038" y="5661025"/>
            <a:ext cx="3763962" cy="665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04p12A.cpp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nimBg="1" autoUpdateAnimBg="0"/>
      <p:bldP spid="5326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Príklady</a:t>
            </a:r>
            <a:endParaRPr lang="en-US" altLang="sk-SK" smtClean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04800" y="1843088"/>
            <a:ext cx="9677400" cy="53784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15925" y="1958975"/>
            <a:ext cx="9771063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mtClean="0">
                <a:solidFill>
                  <a:srgbClr val="000000"/>
                </a:solidFill>
              </a:rPr>
              <a:t>#include &lt;stdio.h&gt;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int main() {</a:t>
            </a:r>
          </a:p>
          <a:p>
            <a:r>
              <a:rPr lang="sk-SK" altLang="sk-SK" smtClean="0">
                <a:solidFill>
                  <a:srgbClr val="000000"/>
                </a:solidFill>
              </a:rPr>
              <a:t>   FILE *f</a:t>
            </a:r>
            <a:r>
              <a:rPr lang="en-US" altLang="sk-SK" smtClean="0">
                <a:solidFill>
                  <a:srgbClr val="000000"/>
                </a:solidFill>
              </a:rPr>
              <a:t>r;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</a:t>
            </a:r>
            <a:r>
              <a:rPr lang="sk-SK" altLang="sk-SK" smtClean="0">
                <a:solidFill>
                  <a:srgbClr val="000000"/>
                </a:solidFill>
              </a:rPr>
              <a:t>double x, y, z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</a:t>
            </a:r>
            <a:r>
              <a:rPr lang="en-US" altLang="sk-SK" smtClean="0">
                <a:solidFill>
                  <a:srgbClr val="000000"/>
                </a:solidFill>
              </a:rPr>
              <a:t>fr = fopen("data.txt", "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");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</a:t>
            </a:r>
            <a:r>
              <a:rPr lang="sk-SK" altLang="sk-SK" smtClean="0">
                <a:solidFill>
                  <a:srgbClr val="000000"/>
                </a:solidFill>
              </a:rPr>
              <a:t>if</a:t>
            </a:r>
            <a:r>
              <a:rPr lang="en-US" altLang="sk-SK" smtClean="0">
                <a:solidFill>
                  <a:srgbClr val="000000"/>
                </a:solidFill>
              </a:rPr>
              <a:t>(fscanf(fr, "%lf %lf %lf\n", &amp;x, &amp;y, &amp;z) == 3)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   printf("%lf \n", x + y + z);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else 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   printf("Subor neobsahuje 3 realne cisla.\n");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fclose(fr);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return 0;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819400" y="76200"/>
            <a:ext cx="7239000" cy="2362200"/>
          </a:xfrm>
          <a:prstGeom prst="cloudCallout">
            <a:avLst>
              <a:gd name="adj1" fmla="val -66468"/>
              <a:gd name="adj2" fmla="val 239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program načíta tri double čísla zo súboru </a:t>
            </a:r>
            <a:r>
              <a:rPr lang="en-US" altLang="sk-SK" smtClean="0">
                <a:solidFill>
                  <a:srgbClr val="000000"/>
                </a:solidFill>
              </a:rPr>
              <a:t>data.txt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a vypíše ich na obrazovku - testuje, či sú v súbore 3 čísla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582" name="Rounded Rectangle 1"/>
          <p:cNvSpPr>
            <a:spLocks noChangeArrowheads="1"/>
          </p:cNvSpPr>
          <p:nvPr/>
        </p:nvSpPr>
        <p:spPr bwMode="auto">
          <a:xfrm>
            <a:off x="6065838" y="6386513"/>
            <a:ext cx="3763962" cy="6651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04p12B.cpp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Príklady</a:t>
            </a:r>
            <a:endParaRPr lang="en-US" altLang="sk-SK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4800" y="1423988"/>
            <a:ext cx="6400800" cy="59912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15925" y="1509713"/>
            <a:ext cx="6083300" cy="563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mtClean="0">
                <a:solidFill>
                  <a:srgbClr val="000000"/>
                </a:solidFill>
              </a:rPr>
              <a:t>#include &lt;stdio.h&gt;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z="1200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int main() {</a:t>
            </a:r>
          </a:p>
          <a:p>
            <a:r>
              <a:rPr lang="sk-SK" altLang="sk-SK" smtClean="0">
                <a:solidFill>
                  <a:srgbClr val="000000"/>
                </a:solidFill>
              </a:rPr>
              <a:t>   FILE *fr, *fw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int </a:t>
            </a:r>
            <a:r>
              <a:rPr lang="sk-SK" altLang="sk-SK" smtClean="0">
                <a:solidFill>
                  <a:srgbClr val="000000"/>
                </a:solidFill>
              </a:rPr>
              <a:t>c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z="1200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</a:t>
            </a:r>
            <a:r>
              <a:rPr lang="en-US" altLang="sk-SK" smtClean="0">
                <a:solidFill>
                  <a:srgbClr val="000000"/>
                </a:solidFill>
              </a:rPr>
              <a:t>f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 = fopen("znaky.txt", "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");</a:t>
            </a:r>
          </a:p>
          <a:p>
            <a:r>
              <a:rPr lang="sk-SK" altLang="sk-SK" smtClean="0">
                <a:solidFill>
                  <a:srgbClr val="000000"/>
                </a:solidFill>
              </a:rPr>
              <a:t>   </a:t>
            </a:r>
            <a:r>
              <a:rPr lang="en-US" altLang="sk-SK" smtClean="0">
                <a:solidFill>
                  <a:srgbClr val="000000"/>
                </a:solidFill>
              </a:rPr>
              <a:t>fw = fopen("kopia.txt", "w");</a:t>
            </a:r>
          </a:p>
          <a:p>
            <a:endParaRPr lang="sk-SK" altLang="sk-SK" sz="1200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c </a:t>
            </a:r>
            <a:r>
              <a:rPr lang="en-US" altLang="sk-SK" smtClean="0">
                <a:solidFill>
                  <a:srgbClr val="000000"/>
                </a:solidFill>
              </a:rPr>
              <a:t>= getc(fr);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putc(c, fw);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putc(getc(fr), fw);</a:t>
            </a:r>
          </a:p>
          <a:p>
            <a:endParaRPr lang="en-US" altLang="sk-SK" sz="1200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   fclose(fr);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fclose(fw);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return 0;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332038" y="1588"/>
            <a:ext cx="7239000" cy="1752600"/>
          </a:xfrm>
          <a:prstGeom prst="cloudCallout">
            <a:avLst>
              <a:gd name="adj1" fmla="val -56324"/>
              <a:gd name="adj2" fmla="val 308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pre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číta 2 znaky zo súboru </a:t>
            </a:r>
            <a:r>
              <a:rPr lang="en-US" altLang="sk-SK" smtClean="0">
                <a:solidFill>
                  <a:srgbClr val="000000"/>
                </a:solidFill>
              </a:rPr>
              <a:t>znaky.txt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a zapíše ich do súboru </a:t>
            </a:r>
            <a:r>
              <a:rPr lang="en-US" altLang="sk-SK" smtClean="0">
                <a:solidFill>
                  <a:srgbClr val="000000"/>
                </a:solidFill>
              </a:rPr>
              <a:t>kopia.txt</a:t>
            </a:r>
            <a:endParaRPr lang="en-US" altLang="sk-SK" sz="1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Testovanie konca riadku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96850" y="2362200"/>
            <a:ext cx="9753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800" b="0" smtClean="0">
                <a:solidFill>
                  <a:srgbClr val="000000"/>
                </a:solidFill>
              </a:rPr>
              <a:t>postara</a:t>
            </a:r>
            <a:r>
              <a:rPr lang="sk-SK" altLang="sk-SK" sz="2800" b="0" smtClean="0">
                <a:solidFill>
                  <a:srgbClr val="000000"/>
                </a:solidFill>
              </a:rPr>
              <a:t>ť sa o testovanie konca riadku (EOLN - označenie, nie symbolická konštanta)</a:t>
            </a:r>
          </a:p>
          <a:p>
            <a:pPr lvl="1"/>
            <a:r>
              <a:rPr lang="sk-SK" altLang="sk-SK" sz="2400" b="0" smtClean="0">
                <a:solidFill>
                  <a:srgbClr val="000000"/>
                </a:solidFill>
              </a:rPr>
              <a:t>testovanie štandardného znaku pre koniec riadku v C: </a:t>
            </a:r>
            <a:r>
              <a:rPr lang="en-US" altLang="sk-SK" sz="2400" smtClean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sk-SK" altLang="sk-SK" sz="2400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sk-SK" altLang="sk-SK" sz="2400" b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sk-SK" sz="2400" smtClean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sk-SK" altLang="sk-SK" sz="2400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sk-SK" altLang="sk-SK" sz="2400" b="0" smtClean="0">
                <a:solidFill>
                  <a:srgbClr val="000000"/>
                </a:solidFill>
              </a:rPr>
              <a:t> - aj pre čítanie, aj pre zápis</a:t>
            </a:r>
          </a:p>
          <a:p>
            <a:pPr lvl="1"/>
            <a:r>
              <a:rPr lang="en-US" altLang="sk-SK" sz="2400" smtClean="0">
                <a:solidFill>
                  <a:srgbClr val="000000"/>
                </a:solidFill>
                <a:latin typeface="Courier New" pitchFamily="49" charset="0"/>
              </a:rPr>
              <a:t>\</a:t>
            </a:r>
            <a:r>
              <a:rPr lang="sk-SK" altLang="sk-SK" sz="2400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sk-SK" altLang="sk-SK" sz="2400" b="0" smtClean="0">
                <a:solidFill>
                  <a:srgbClr val="000000"/>
                </a:solidFill>
              </a:rPr>
              <a:t> - význam určuje prekladač podľa systému (</a:t>
            </a:r>
            <a:r>
              <a:rPr lang="en-US" altLang="sk-SK" sz="2400" smtClean="0">
                <a:solidFill>
                  <a:srgbClr val="000000"/>
                </a:solidFill>
                <a:latin typeface="Courier New" pitchFamily="49" charset="0"/>
              </a:rPr>
              <a:t>&lt;CR&gt;</a:t>
            </a:r>
            <a:r>
              <a:rPr lang="en-US" altLang="sk-SK" sz="2400" b="0" smtClean="0">
                <a:solidFill>
                  <a:srgbClr val="000000"/>
                </a:solidFill>
              </a:rPr>
              <a:t>, </a:t>
            </a:r>
            <a:r>
              <a:rPr lang="en-US" altLang="sk-SK" sz="2400" smtClean="0">
                <a:solidFill>
                  <a:srgbClr val="000000"/>
                </a:solidFill>
                <a:latin typeface="Courier New" pitchFamily="49" charset="0"/>
              </a:rPr>
              <a:t>&lt;LF&gt;</a:t>
            </a:r>
            <a:r>
              <a:rPr lang="en-US" altLang="sk-SK" sz="2400" b="0" smtClean="0">
                <a:solidFill>
                  <a:srgbClr val="000000"/>
                </a:solidFill>
              </a:rPr>
              <a:t>, alebo </a:t>
            </a:r>
            <a:r>
              <a:rPr lang="en-US" altLang="sk-SK" sz="2400" smtClean="0">
                <a:solidFill>
                  <a:srgbClr val="000000"/>
                </a:solidFill>
                <a:latin typeface="Courier New" pitchFamily="49" charset="0"/>
              </a:rPr>
              <a:t>&lt;CR&gt;&lt;LF&gt;</a:t>
            </a:r>
            <a:r>
              <a:rPr lang="en-US" altLang="sk-SK" sz="2400" b="0" smtClean="0">
                <a:solidFill>
                  <a:srgbClr val="000000"/>
                </a:solidFill>
              </a:rPr>
              <a:t>)</a:t>
            </a:r>
            <a:endParaRPr lang="sk-SK" altLang="sk-SK" sz="2400" b="0" smtClean="0">
              <a:solidFill>
                <a:srgbClr val="000000"/>
              </a:solidFill>
            </a:endParaRPr>
          </a:p>
          <a:p>
            <a:endParaRPr lang="en-US" altLang="sk-SK" sz="28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</a:t>
            </a:r>
            <a:endParaRPr lang="en-US" altLang="sk-SK" smtClean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04800" y="1843088"/>
            <a:ext cx="8001000" cy="5395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15925" y="1958975"/>
            <a:ext cx="66373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mtClean="0">
                <a:solidFill>
                  <a:srgbClr val="000000"/>
                </a:solidFill>
              </a:rPr>
              <a:t>#include &lt;stdio.h&gt;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int main() {</a:t>
            </a:r>
          </a:p>
          <a:p>
            <a:r>
              <a:rPr lang="sk-SK" altLang="sk-SK" smtClean="0">
                <a:solidFill>
                  <a:srgbClr val="000000"/>
                </a:solidFill>
              </a:rPr>
              <a:t>   FILE *fr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int </a:t>
            </a:r>
            <a:r>
              <a:rPr lang="sk-SK" altLang="sk-SK" smtClean="0">
                <a:solidFill>
                  <a:srgbClr val="000000"/>
                </a:solidFill>
              </a:rPr>
              <a:t>c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</a:t>
            </a:r>
            <a:r>
              <a:rPr lang="en-US" altLang="sk-SK" smtClean="0">
                <a:solidFill>
                  <a:srgbClr val="000000"/>
                </a:solidFill>
              </a:rPr>
              <a:t>f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 = fopen("list.txt", "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");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</a:t>
            </a:r>
            <a:r>
              <a:rPr lang="sk-SK" altLang="sk-SK" smtClean="0">
                <a:solidFill>
                  <a:srgbClr val="000000"/>
                </a:solidFill>
              </a:rPr>
              <a:t>while</a:t>
            </a:r>
            <a:r>
              <a:rPr lang="en-US" altLang="sk-SK" smtClean="0">
                <a:solidFill>
                  <a:srgbClr val="000000"/>
                </a:solidFill>
              </a:rPr>
              <a:t> ((</a:t>
            </a:r>
            <a:r>
              <a:rPr lang="sk-SK" altLang="sk-SK" smtClean="0">
                <a:solidFill>
                  <a:srgbClr val="000000"/>
                </a:solidFill>
              </a:rPr>
              <a:t>c</a:t>
            </a:r>
            <a:r>
              <a:rPr lang="en-US" altLang="sk-SK" smtClean="0">
                <a:solidFill>
                  <a:srgbClr val="000000"/>
                </a:solidFill>
              </a:rPr>
              <a:t> = getc(fr)) != '\n') 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   putchar(c);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putchar(c);    /* vypis \n */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fclose(fr);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return 0;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2819400" y="152400"/>
            <a:ext cx="7239000" cy="1752600"/>
          </a:xfrm>
          <a:prstGeom prst="cloudCallout">
            <a:avLst>
              <a:gd name="adj1" fmla="val -61426"/>
              <a:gd name="adj2" fmla="val 461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program prečíta zo súboru </a:t>
            </a:r>
            <a:r>
              <a:rPr lang="en-US" altLang="sk-SK" smtClean="0">
                <a:solidFill>
                  <a:srgbClr val="000000"/>
                </a:solidFill>
              </a:rPr>
              <a:t>list.txt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riadok a aj s koncom riadku ho vypíše na obrazovku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4" name="Rounded Rectangle 1"/>
          <p:cNvSpPr>
            <a:spLocks noChangeArrowheads="1"/>
          </p:cNvSpPr>
          <p:nvPr/>
        </p:nvSpPr>
        <p:spPr bwMode="auto">
          <a:xfrm>
            <a:off x="6065838" y="6386513"/>
            <a:ext cx="3763962" cy="6651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04p13.cpp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Testovanie konca s</a:t>
            </a:r>
            <a:r>
              <a:rPr lang="sk-SK" altLang="sk-SK" smtClean="0"/>
              <a:t>úboru</a:t>
            </a:r>
            <a:endParaRPr lang="en-US" altLang="sk-SK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mtClean="0"/>
              <a:t>dva spôsoby:</a:t>
            </a:r>
          </a:p>
          <a:p>
            <a:pPr lvl="1"/>
            <a:r>
              <a:rPr lang="sk-SK" altLang="sk-SK" smtClean="0"/>
              <a:t>pomocou konštanty </a:t>
            </a:r>
            <a:r>
              <a:rPr lang="sk-SK" altLang="sk-SK" b="1" smtClean="0">
                <a:latin typeface="Courier New" pitchFamily="49" charset="0"/>
              </a:rPr>
              <a:t>EOF</a:t>
            </a:r>
            <a:r>
              <a:rPr lang="sk-SK" altLang="sk-SK" smtClean="0"/>
              <a:t> alebo </a:t>
            </a:r>
          </a:p>
          <a:p>
            <a:pPr lvl="1"/>
            <a:r>
              <a:rPr lang="sk-SK" altLang="sk-SK" smtClean="0"/>
              <a:t>pomocou makra </a:t>
            </a:r>
            <a:r>
              <a:rPr lang="sk-SK" altLang="sk-SK" b="1" smtClean="0">
                <a:latin typeface="Courier New" pitchFamily="49" charset="0"/>
              </a:rPr>
              <a:t>feof()</a:t>
            </a:r>
            <a:r>
              <a:rPr lang="sk-SK" altLang="sk-SK" smtClean="0"/>
              <a:t> - pomalejšie (volanie makra)</a:t>
            </a:r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1691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ChangeArrowheads="1"/>
          </p:cNvSpPr>
          <p:nvPr/>
        </p:nvSpPr>
        <p:spPr bwMode="auto">
          <a:xfrm>
            <a:off x="85725" y="1585119"/>
            <a:ext cx="9637713" cy="586819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90488"/>
            <a:ext cx="8153400" cy="936626"/>
          </a:xfrm>
        </p:spPr>
        <p:txBody>
          <a:bodyPr/>
          <a:lstStyle/>
          <a:p>
            <a:r>
              <a:rPr lang="sk-SK" altLang="sk-SK" dirty="0" smtClean="0"/>
              <a:t>P</a:t>
            </a:r>
            <a:r>
              <a:rPr lang="en-US" altLang="sk-SK" dirty="0" smtClean="0"/>
              <a:t>r</a:t>
            </a:r>
            <a:r>
              <a:rPr lang="sk-SK" altLang="sk-SK" dirty="0" smtClean="0"/>
              <a:t>íklad: minimum, maximum</a:t>
            </a:r>
            <a:endParaRPr lang="en-US" altLang="sk-SK" dirty="0" smtClean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5725" y="1744008"/>
            <a:ext cx="911018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#include &lt;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stdio.h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&gt;</a:t>
            </a:r>
          </a:p>
          <a:p>
            <a:endParaRPr lang="en-US" altLang="sk-SK" sz="2000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int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main() {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int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c, min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= 'Z'+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1, max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=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'A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-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1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endParaRPr lang="en-US" altLang="sk-SK" sz="2000" dirty="0" smtClean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while((c=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getchar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()) != '\n') 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     if (c &gt;=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'A' &amp;&amp; c &lt;=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'Z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') {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      if (c &lt; min)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         min = c;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      if (c &gt; max)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         max = c;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   }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if(min &lt; 'Z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+1)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   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printf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("min: %c, max: </a:t>
            </a:r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%c\n",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min, max);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else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   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printf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("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Nebolo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nacitane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ani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jedno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velke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itchFamily="49" charset="0"/>
              </a:rPr>
              <a:t>pismeno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\n");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  return 0;</a:t>
            </a:r>
          </a:p>
          <a:p>
            <a:r>
              <a:rPr lang="en-US" altLang="sk-SK" sz="2000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229350" y="676304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/>
              <a:t>program: </a:t>
            </a:r>
            <a:r>
              <a:rPr lang="en-US" altLang="sk-SK" sz="2400" b="0" dirty="0" smtClean="0"/>
              <a:t>0</a:t>
            </a:r>
            <a:r>
              <a:rPr lang="sk-SK" altLang="sk-SK" sz="2400" b="0" dirty="0" smtClean="0"/>
              <a:t>4</a:t>
            </a:r>
            <a:r>
              <a:rPr lang="en-US" altLang="sk-SK" sz="2400" b="0" dirty="0" smtClean="0"/>
              <a:t>p0</a:t>
            </a:r>
            <a:r>
              <a:rPr lang="sk-SK" altLang="sk-SK" sz="2400" b="0" dirty="0" smtClean="0"/>
              <a:t>2</a:t>
            </a:r>
            <a:r>
              <a:rPr lang="en-US" altLang="sk-SK" sz="2400" b="0" dirty="0" smtClean="0"/>
              <a:t>.</a:t>
            </a:r>
            <a:r>
              <a:rPr lang="en-US" altLang="sk-SK" sz="2400" b="0" dirty="0" err="1" smtClean="0"/>
              <a:t>cpp</a:t>
            </a:r>
            <a:endParaRPr lang="sk-SK" altLang="sk-SK" sz="2400" b="0" dirty="0"/>
          </a:p>
        </p:txBody>
      </p:sp>
      <p:sp>
        <p:nvSpPr>
          <p:cNvPr id="33797" name="AutoShape 24"/>
          <p:cNvSpPr>
            <a:spLocks noChangeArrowheads="1"/>
          </p:cNvSpPr>
          <p:nvPr/>
        </p:nvSpPr>
        <p:spPr bwMode="auto">
          <a:xfrm>
            <a:off x="5227637" y="733425"/>
            <a:ext cx="4922837" cy="2377281"/>
          </a:xfrm>
          <a:prstGeom prst="cloudCallout">
            <a:avLst>
              <a:gd name="adj1" fmla="val 43009"/>
              <a:gd name="adj2" fmla="val 6681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Program 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načíta 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riadok vypíše najnižšie a najvyššie použité veľké písmeno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Testovanie konca s</a:t>
            </a:r>
            <a:r>
              <a:rPr lang="sk-SK" altLang="sk-SK" smtClean="0"/>
              <a:t>úboru: </a:t>
            </a:r>
            <a:r>
              <a:rPr lang="sk-SK" altLang="sk-SK" smtClean="0">
                <a:latin typeface="Courier New" pitchFamily="49" charset="0"/>
              </a:rPr>
              <a:t>EOF</a:t>
            </a:r>
            <a:endParaRPr lang="en-US" altLang="sk-SK" smtClean="0"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symbolická konštanta </a:t>
            </a:r>
            <a:r>
              <a:rPr lang="sk-SK" altLang="sk-SK" sz="2800" b="1" smtClean="0">
                <a:latin typeface="Courier New" pitchFamily="49" charset="0"/>
              </a:rPr>
              <a:t>EOF</a:t>
            </a:r>
          </a:p>
          <a:p>
            <a:pPr lvl="1"/>
            <a:r>
              <a:rPr lang="sk-SK" altLang="sk-SK" sz="2400" smtClean="0"/>
              <a:t>väčšinou definovaná v </a:t>
            </a:r>
            <a:r>
              <a:rPr lang="sk-SK" altLang="sk-SK" sz="2400" b="1" smtClean="0">
                <a:latin typeface="Courier New" pitchFamily="49" charset="0"/>
              </a:rPr>
              <a:t>stdio.h</a:t>
            </a:r>
            <a:r>
              <a:rPr lang="sk-SK" altLang="sk-SK" sz="2400" smtClean="0"/>
              <a:t> </a:t>
            </a:r>
          </a:p>
          <a:p>
            <a:pPr lvl="1"/>
            <a:r>
              <a:rPr lang="sk-SK" altLang="sk-SK" sz="2400" smtClean="0"/>
              <a:t>väčšinou má hodnotu -1</a:t>
            </a:r>
          </a:p>
          <a:p>
            <a:endParaRPr lang="en-US" altLang="sk-SK" sz="2800" smtClean="0"/>
          </a:p>
          <a:p>
            <a:endParaRPr lang="en-US" altLang="sk-SK" sz="2800" smtClean="0"/>
          </a:p>
          <a:p>
            <a:endParaRPr lang="en-US" altLang="sk-SK" sz="2800" smtClean="0"/>
          </a:p>
          <a:p>
            <a:pPr lvl="1"/>
            <a:endParaRPr lang="sk-SK" altLang="sk-SK" sz="2400" smtClean="0"/>
          </a:p>
          <a:p>
            <a:pPr lvl="1"/>
            <a:r>
              <a:rPr lang="en-US" altLang="sk-SK" sz="2400" smtClean="0"/>
              <a:t>premenn</a:t>
            </a:r>
            <a:r>
              <a:rPr lang="sk-SK" altLang="sk-SK" sz="2400" smtClean="0"/>
              <a:t>á </a:t>
            </a:r>
            <a:r>
              <a:rPr lang="sk-SK" altLang="sk-SK" sz="2400" b="1" smtClean="0">
                <a:latin typeface="Courier New" pitchFamily="49" charset="0"/>
              </a:rPr>
              <a:t>c</a:t>
            </a:r>
            <a:r>
              <a:rPr lang="sk-SK" altLang="sk-SK" sz="2400" smtClean="0"/>
              <a:t> nesmie byť definovaná ako </a:t>
            </a:r>
            <a:r>
              <a:rPr lang="sk-SK" altLang="sk-SK" sz="2400" b="1" smtClean="0">
                <a:latin typeface="Courier New" pitchFamily="49" charset="0"/>
              </a:rPr>
              <a:t>char</a:t>
            </a:r>
            <a:r>
              <a:rPr lang="sk-SK" altLang="sk-SK" sz="2400" smtClean="0"/>
              <a:t>, pretože </a:t>
            </a:r>
            <a:r>
              <a:rPr lang="sk-SK" altLang="sk-SK" sz="2400" b="1" smtClean="0">
                <a:latin typeface="Courier New" pitchFamily="49" charset="0"/>
              </a:rPr>
              <a:t>EOF</a:t>
            </a:r>
            <a:r>
              <a:rPr lang="sk-SK" altLang="sk-SK" sz="2400" smtClean="0"/>
              <a:t> je reprezentovaná ako </a:t>
            </a:r>
            <a:r>
              <a:rPr lang="sk-SK" altLang="sk-SK" sz="2400" b="1" smtClean="0">
                <a:latin typeface="Courier New" pitchFamily="49" charset="0"/>
              </a:rPr>
              <a:t>int</a:t>
            </a:r>
            <a:r>
              <a:rPr lang="sk-SK" altLang="sk-SK" sz="2400" smtClean="0"/>
              <a:t> s hodnotou -1 (-1 by bola na char konvertovaná ako iný znak)</a:t>
            </a:r>
          </a:p>
          <a:p>
            <a:pPr lvl="1"/>
            <a:endParaRPr lang="en-US" altLang="sk-SK" sz="240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104900" y="3810000"/>
            <a:ext cx="52578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81100" y="3810000"/>
            <a:ext cx="5113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smtClean="0">
                <a:solidFill>
                  <a:srgbClr val="000000"/>
                </a:solidFill>
              </a:rPr>
              <a:t>if </a:t>
            </a:r>
            <a:r>
              <a:rPr lang="en-US" altLang="sk-SK" smtClean="0">
                <a:solidFill>
                  <a:srgbClr val="000000"/>
                </a:solidFill>
              </a:rPr>
              <a:t>((c = getc(fr)) != EOF) 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39437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</a:t>
            </a:r>
            <a:endParaRPr lang="en-US" altLang="sk-SK" smtClean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4800" y="1431925"/>
            <a:ext cx="6858000" cy="59451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15925" y="1598613"/>
            <a:ext cx="6083300" cy="563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mtClean="0">
                <a:solidFill>
                  <a:srgbClr val="000000"/>
                </a:solidFill>
              </a:rPr>
              <a:t>#include &lt;stdio.h&gt;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int main() {</a:t>
            </a:r>
          </a:p>
          <a:p>
            <a:r>
              <a:rPr lang="sk-SK" altLang="sk-SK" smtClean="0">
                <a:solidFill>
                  <a:srgbClr val="000000"/>
                </a:solidFill>
              </a:rPr>
              <a:t>   FILE *fr, *fw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int </a:t>
            </a:r>
            <a:r>
              <a:rPr lang="sk-SK" altLang="sk-SK" smtClean="0">
                <a:solidFill>
                  <a:srgbClr val="000000"/>
                </a:solidFill>
              </a:rPr>
              <a:t>c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</a:t>
            </a:r>
            <a:r>
              <a:rPr lang="en-US" altLang="sk-SK" smtClean="0">
                <a:solidFill>
                  <a:srgbClr val="000000"/>
                </a:solidFill>
              </a:rPr>
              <a:t>f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 = fopen("list.txt", "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");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</a:t>
            </a:r>
            <a:r>
              <a:rPr lang="sk-SK" altLang="sk-SK" smtClean="0">
                <a:solidFill>
                  <a:srgbClr val="000000"/>
                </a:solidFill>
              </a:rPr>
              <a:t>  </a:t>
            </a:r>
            <a:r>
              <a:rPr lang="en-US" altLang="sk-SK" smtClean="0">
                <a:solidFill>
                  <a:srgbClr val="000000"/>
                </a:solidFill>
              </a:rPr>
              <a:t>fw = fopen("kopia.txt", "w");</a:t>
            </a:r>
          </a:p>
          <a:p>
            <a:endParaRPr lang="sk-SK" altLang="sk-SK" sz="1200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while (</a:t>
            </a:r>
            <a:r>
              <a:rPr lang="en-US" altLang="sk-SK" smtClean="0">
                <a:solidFill>
                  <a:srgbClr val="000000"/>
                </a:solidFill>
              </a:rPr>
              <a:t>(</a:t>
            </a:r>
            <a:r>
              <a:rPr lang="sk-SK" altLang="sk-SK" smtClean="0">
                <a:solidFill>
                  <a:srgbClr val="000000"/>
                </a:solidFill>
              </a:rPr>
              <a:t>c </a:t>
            </a:r>
            <a:r>
              <a:rPr lang="en-US" altLang="sk-SK" smtClean="0">
                <a:solidFill>
                  <a:srgbClr val="000000"/>
                </a:solidFill>
              </a:rPr>
              <a:t>= getc(fr)) != EOF)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   putc(c, fw);</a:t>
            </a:r>
          </a:p>
          <a:p>
            <a:endParaRPr lang="en-US" altLang="sk-SK" sz="1200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   fclose(fr);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fclose(fw);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return 0;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0725" name="AutoShape 6"/>
          <p:cNvSpPr>
            <a:spLocks noChangeArrowheads="1"/>
          </p:cNvSpPr>
          <p:nvPr/>
        </p:nvSpPr>
        <p:spPr bwMode="auto">
          <a:xfrm>
            <a:off x="2784475" y="57150"/>
            <a:ext cx="7239000" cy="1752600"/>
          </a:xfrm>
          <a:prstGeom prst="cloudCallout">
            <a:avLst>
              <a:gd name="adj1" fmla="val -61171"/>
              <a:gd name="adj2" fmla="val 281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program skopíruje obsah súboru </a:t>
            </a:r>
            <a:r>
              <a:rPr lang="en-US" altLang="sk-SK" smtClean="0">
                <a:solidFill>
                  <a:srgbClr val="000000"/>
                </a:solidFill>
              </a:rPr>
              <a:t>list.txt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do súboru </a:t>
            </a:r>
            <a:r>
              <a:rPr lang="en-US" altLang="sk-SK" smtClean="0">
                <a:solidFill>
                  <a:srgbClr val="000000"/>
                </a:solidFill>
              </a:rPr>
              <a:t>kopia.txt</a:t>
            </a:r>
            <a:endParaRPr lang="en-US" altLang="sk-SK" sz="1800" smtClean="0">
              <a:solidFill>
                <a:srgbClr val="000000"/>
              </a:solidFill>
            </a:endParaRPr>
          </a:p>
        </p:txBody>
      </p:sp>
      <p:sp>
        <p:nvSpPr>
          <p:cNvPr id="30726" name="Rounded Rectangle 1"/>
          <p:cNvSpPr>
            <a:spLocks noChangeArrowheads="1"/>
          </p:cNvSpPr>
          <p:nvPr/>
        </p:nvSpPr>
        <p:spPr bwMode="auto">
          <a:xfrm>
            <a:off x="6065838" y="6386513"/>
            <a:ext cx="3763962" cy="6651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04p14A.cpp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Testovanie konca s</a:t>
            </a:r>
            <a:r>
              <a:rPr lang="sk-SK" altLang="sk-SK" smtClean="0"/>
              <a:t>úboru: </a:t>
            </a:r>
            <a:r>
              <a:rPr lang="en-US" altLang="sk-SK" smtClean="0">
                <a:latin typeface="Courier New" pitchFamily="49" charset="0"/>
              </a:rPr>
              <a:t>feof()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makro </a:t>
            </a:r>
            <a:r>
              <a:rPr lang="en-US" altLang="sk-SK" sz="2800" b="1" smtClean="0">
                <a:latin typeface="Courier New" pitchFamily="49" charset="0"/>
              </a:rPr>
              <a:t>int f</a:t>
            </a:r>
            <a:r>
              <a:rPr lang="sk-SK" altLang="sk-SK" sz="2800" b="1" smtClean="0">
                <a:latin typeface="Courier New" pitchFamily="49" charset="0"/>
              </a:rPr>
              <a:t>eof(</a:t>
            </a:r>
            <a:r>
              <a:rPr lang="en-US" altLang="sk-SK" sz="2800" b="1" smtClean="0">
                <a:latin typeface="Courier New" pitchFamily="49" charset="0"/>
              </a:rPr>
              <a:t>FILE *stream</a:t>
            </a:r>
            <a:r>
              <a:rPr lang="sk-SK" altLang="sk-SK" sz="2800" b="1" smtClean="0">
                <a:latin typeface="Courier New" pitchFamily="49" charset="0"/>
              </a:rPr>
              <a:t>)</a:t>
            </a:r>
            <a:r>
              <a:rPr lang="sk-SK" altLang="sk-SK" sz="2800" smtClean="0"/>
              <a:t> vracia </a:t>
            </a:r>
          </a:p>
          <a:p>
            <a:pPr lvl="1"/>
            <a:r>
              <a:rPr lang="sk-SK" altLang="sk-SK" sz="2400" smtClean="0"/>
              <a:t>TRUE (nenulovú hodnotu), keď posledné čítanie bolo za koncom súboru</a:t>
            </a:r>
          </a:p>
          <a:p>
            <a:pPr lvl="1"/>
            <a:r>
              <a:rPr lang="sk-SK" altLang="sk-SK" sz="2400" smtClean="0"/>
              <a:t>FALSE (nulu), keď sa pri čítaní nedošlo na koniec</a:t>
            </a:r>
          </a:p>
          <a:p>
            <a:endParaRPr lang="sk-SK" altLang="sk-SK" sz="2800" smtClean="0"/>
          </a:p>
          <a:p>
            <a:r>
              <a:rPr lang="sk-SK" altLang="sk-SK" sz="2800" smtClean="0"/>
              <a:t>vhodné, keď čítame z binárneho súboru</a:t>
            </a:r>
          </a:p>
          <a:p>
            <a:pPr lvl="1"/>
            <a:r>
              <a:rPr lang="sk-SK" altLang="sk-SK" sz="2400" smtClean="0"/>
              <a:t>môže obsahovať znak s hodnotou 0xFF - pomocou implicitnej konverzie je prevedený na hodnotu EOF - skončilo by sa s čítaním skôr</a:t>
            </a:r>
          </a:p>
          <a:p>
            <a:pPr lvl="1">
              <a:buFontTx/>
              <a:buNone/>
            </a:pPr>
            <a:r>
              <a:rPr lang="sk-SK" altLang="sk-SK" sz="2400" smtClean="0"/>
              <a:t>	</a:t>
            </a:r>
            <a:r>
              <a:rPr lang="sk-SK" altLang="sk-SK" sz="2400" smtClean="0">
                <a:sym typeface="Symbol" pitchFamily="18" charset="2"/>
              </a:rPr>
              <a:t> neskôr</a:t>
            </a:r>
            <a:endParaRPr lang="en-US" altLang="sk-SK" sz="2400" smtClean="0"/>
          </a:p>
        </p:txBody>
      </p:sp>
    </p:spTree>
    <p:extLst>
      <p:ext uri="{BB962C8B-B14F-4D97-AF65-F5344CB8AC3E}">
        <p14:creationId xmlns:p14="http://schemas.microsoft.com/office/powerpoint/2010/main" val="11496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</a:t>
            </a:r>
            <a:endParaRPr lang="en-US" altLang="sk-SK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" y="1793875"/>
            <a:ext cx="7391400" cy="56848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15925" y="1958975"/>
            <a:ext cx="7189788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mtClean="0">
                <a:solidFill>
                  <a:srgbClr val="000000"/>
                </a:solidFill>
              </a:rPr>
              <a:t>#include &lt;stdio.h&gt;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int main() {</a:t>
            </a:r>
          </a:p>
          <a:p>
            <a:r>
              <a:rPr lang="sk-SK" altLang="sk-SK" smtClean="0">
                <a:solidFill>
                  <a:srgbClr val="000000"/>
                </a:solidFill>
              </a:rPr>
              <a:t>   FILE *fr, *fw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int </a:t>
            </a:r>
            <a:r>
              <a:rPr lang="sk-SK" altLang="sk-SK" smtClean="0">
                <a:solidFill>
                  <a:srgbClr val="000000"/>
                </a:solidFill>
              </a:rPr>
              <a:t>c</a:t>
            </a:r>
            <a:r>
              <a:rPr lang="en-US" altLang="sk-SK" smtClean="0">
                <a:solidFill>
                  <a:srgbClr val="000000"/>
                </a:solidFill>
              </a:rPr>
              <a:t>;</a:t>
            </a:r>
            <a:endParaRPr lang="sk-SK" altLang="sk-SK" smtClean="0">
              <a:solidFill>
                <a:srgbClr val="000000"/>
              </a:solidFill>
            </a:endParaRPr>
          </a:p>
          <a:p>
            <a:endParaRPr lang="sk-SK" altLang="sk-SK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</a:t>
            </a:r>
            <a:r>
              <a:rPr lang="en-US" altLang="sk-SK" smtClean="0">
                <a:solidFill>
                  <a:srgbClr val="000000"/>
                </a:solidFill>
              </a:rPr>
              <a:t>f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 = fopen("list.txt", "</a:t>
            </a:r>
            <a:r>
              <a:rPr lang="sk-SK" altLang="sk-SK" smtClean="0">
                <a:solidFill>
                  <a:srgbClr val="000000"/>
                </a:solidFill>
              </a:rPr>
              <a:t>r</a:t>
            </a:r>
            <a:r>
              <a:rPr lang="en-US" altLang="sk-SK" smtClean="0">
                <a:solidFill>
                  <a:srgbClr val="000000"/>
                </a:solidFill>
              </a:rPr>
              <a:t>");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</a:t>
            </a:r>
            <a:r>
              <a:rPr lang="sk-SK" altLang="sk-SK" smtClean="0">
                <a:solidFill>
                  <a:srgbClr val="000000"/>
                </a:solidFill>
              </a:rPr>
              <a:t>  </a:t>
            </a:r>
            <a:r>
              <a:rPr lang="en-US" altLang="sk-SK" smtClean="0">
                <a:solidFill>
                  <a:srgbClr val="000000"/>
                </a:solidFill>
              </a:rPr>
              <a:t>fw = fopen("kopia.txt", "w");</a:t>
            </a:r>
          </a:p>
          <a:p>
            <a:endParaRPr lang="sk-SK" altLang="sk-SK" sz="1200" smtClean="0">
              <a:solidFill>
                <a:srgbClr val="000000"/>
              </a:solidFill>
            </a:endParaRPr>
          </a:p>
          <a:p>
            <a:r>
              <a:rPr lang="sk-SK" altLang="sk-SK" smtClean="0">
                <a:solidFill>
                  <a:srgbClr val="000000"/>
                </a:solidFill>
              </a:rPr>
              <a:t>   while (c </a:t>
            </a:r>
            <a:r>
              <a:rPr lang="en-US" altLang="sk-SK" smtClean="0">
                <a:solidFill>
                  <a:srgbClr val="000000"/>
                </a:solidFill>
              </a:rPr>
              <a:t>= getc(fr)</a:t>
            </a:r>
            <a:r>
              <a:rPr lang="sk-SK" altLang="sk-SK" smtClean="0">
                <a:solidFill>
                  <a:srgbClr val="000000"/>
                </a:solidFill>
              </a:rPr>
              <a:t>,</a:t>
            </a:r>
            <a:r>
              <a:rPr lang="en-US" altLang="sk-SK" smtClean="0">
                <a:solidFill>
                  <a:srgbClr val="000000"/>
                </a:solidFill>
              </a:rPr>
              <a:t> feof(fr) == 0)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   putc(c, fw);</a:t>
            </a:r>
          </a:p>
          <a:p>
            <a:endParaRPr lang="en-US" altLang="sk-SK" sz="1200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   fclose(fr);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fclose(fw);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return 0;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819400" y="152400"/>
            <a:ext cx="7239000" cy="1752600"/>
          </a:xfrm>
          <a:prstGeom prst="cloudCallout">
            <a:avLst>
              <a:gd name="adj1" fmla="val -61426"/>
              <a:gd name="adj2" fmla="val 461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program skopíruje obsah súboru </a:t>
            </a:r>
            <a:r>
              <a:rPr lang="en-US" altLang="sk-SK" smtClean="0">
                <a:solidFill>
                  <a:srgbClr val="000000"/>
                </a:solidFill>
              </a:rPr>
              <a:t>list.txt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do súboru </a:t>
            </a:r>
            <a:r>
              <a:rPr lang="en-US" altLang="sk-SK" smtClean="0">
                <a:solidFill>
                  <a:srgbClr val="000000"/>
                </a:solidFill>
              </a:rPr>
              <a:t>kopia.txt</a:t>
            </a:r>
            <a:endParaRPr lang="en-US" altLang="sk-SK" sz="1800" smtClean="0">
              <a:solidFill>
                <a:srgbClr val="000000"/>
              </a:solidFill>
            </a:endParaRPr>
          </a:p>
        </p:txBody>
      </p:sp>
      <p:sp>
        <p:nvSpPr>
          <p:cNvPr id="32774" name="Rounded Rectangle 1"/>
          <p:cNvSpPr>
            <a:spLocks noChangeArrowheads="1"/>
          </p:cNvSpPr>
          <p:nvPr/>
        </p:nvSpPr>
        <p:spPr bwMode="auto">
          <a:xfrm>
            <a:off x="6065838" y="6386513"/>
            <a:ext cx="3763962" cy="6651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04p</a:t>
            </a:r>
            <a:r>
              <a:rPr lang="sk-SK" altLang="sk-SK" sz="2700" b="0" dirty="0">
                <a:solidFill>
                  <a:srgbClr val="000000"/>
                </a:solidFill>
              </a:rPr>
              <a:t>1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4B.cpp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Testovanie spr</a:t>
            </a:r>
            <a:r>
              <a:rPr lang="sk-SK" altLang="sk-SK" smtClean="0"/>
              <a:t>ávnosti otvorenia a zatvorenia súboru</a:t>
            </a:r>
            <a:endParaRPr lang="en-US" altLang="sk-SK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3600" cy="1676400"/>
          </a:xfrm>
        </p:spPr>
        <p:txBody>
          <a:bodyPr/>
          <a:lstStyle/>
          <a:p>
            <a:r>
              <a:rPr lang="sk-SK" altLang="sk-SK" sz="2800" smtClean="0"/>
              <a:t>akcie: otvorenie a zatvorenie súboru</a:t>
            </a:r>
          </a:p>
          <a:p>
            <a:pPr lvl="1"/>
            <a:r>
              <a:rPr lang="sk-SK" altLang="sk-SK" sz="2400" smtClean="0"/>
              <a:t>nemusia byť úspešné</a:t>
            </a:r>
          </a:p>
          <a:p>
            <a:pPr lvl="1"/>
            <a:r>
              <a:rPr lang="sk-SK" altLang="sk-SK" sz="2400" smtClean="0"/>
              <a:t>preto testovať úspešnosť a podľa toho pokračovať</a:t>
            </a:r>
          </a:p>
          <a:p>
            <a:pPr lvl="1"/>
            <a:endParaRPr lang="sk-SK" altLang="sk-SK" sz="1800" smtClean="0"/>
          </a:p>
          <a:p>
            <a:r>
              <a:rPr lang="sk-SK" altLang="sk-SK" sz="2800" smtClean="0"/>
              <a:t> </a:t>
            </a:r>
            <a:endParaRPr lang="en-US" altLang="sk-SK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57238" y="3568700"/>
            <a:ext cx="1600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mtClean="0">
                <a:solidFill>
                  <a:srgbClr val="000000"/>
                </a:solidFill>
              </a:rPr>
              <a:t>fopen()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2895600" y="3581400"/>
            <a:ext cx="6400800" cy="1752600"/>
          </a:xfrm>
          <a:prstGeom prst="wedgeRoundRectCallout">
            <a:avLst>
              <a:gd name="adj1" fmla="val -58333"/>
              <a:gd name="adj2" fmla="val -4266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- ak sa podarí otvoriť súbor - vracia</a:t>
            </a:r>
          </a:p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 ukazovateľ na súbor, </a:t>
            </a:r>
          </a:p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- inak - vracia konštantu </a:t>
            </a:r>
            <a:r>
              <a:rPr lang="sk-SK" altLang="sk-SK" smtClean="0">
                <a:solidFill>
                  <a:srgbClr val="000000"/>
                </a:solidFill>
              </a:rPr>
              <a:t>NULL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(definovaná </a:t>
            </a:r>
          </a:p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 v </a:t>
            </a:r>
            <a:r>
              <a:rPr lang="sk-SK" altLang="sk-SK" smtClean="0">
                <a:solidFill>
                  <a:srgbClr val="000000"/>
                </a:solidFill>
              </a:rPr>
              <a:t>stdio.h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, má hodnotu 0)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09600" y="5257800"/>
            <a:ext cx="165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testovanie: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762000" y="5930900"/>
            <a:ext cx="8610600" cy="1079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838200" y="6019800"/>
            <a:ext cx="82962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smtClean="0">
                <a:solidFill>
                  <a:srgbClr val="000000"/>
                </a:solidFill>
              </a:rPr>
              <a:t>if(</a:t>
            </a:r>
            <a:r>
              <a:rPr lang="en-US" altLang="sk-SK" smtClean="0">
                <a:solidFill>
                  <a:srgbClr val="000000"/>
                </a:solidFill>
              </a:rPr>
              <a:t>(fr = </a:t>
            </a:r>
            <a:r>
              <a:rPr lang="sk-SK" altLang="sk-SK" smtClean="0">
                <a:solidFill>
                  <a:srgbClr val="000000"/>
                </a:solidFill>
              </a:rPr>
              <a:t>fopen(</a:t>
            </a:r>
            <a:r>
              <a:rPr lang="en-US" altLang="sk-SK" smtClean="0">
                <a:solidFill>
                  <a:srgbClr val="000000"/>
                </a:solidFill>
              </a:rPr>
              <a:t>"test.txt", "r"</a:t>
            </a:r>
            <a:r>
              <a:rPr lang="sk-SK" altLang="sk-SK" smtClean="0">
                <a:solidFill>
                  <a:srgbClr val="000000"/>
                </a:solidFill>
              </a:rPr>
              <a:t>)</a:t>
            </a:r>
            <a:r>
              <a:rPr lang="en-US" altLang="sk-SK" smtClean="0">
                <a:solidFill>
                  <a:srgbClr val="000000"/>
                </a:solidFill>
              </a:rPr>
              <a:t>) == NULL)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printf("Subor sa nepodarilo otvorit.\n");</a:t>
            </a:r>
          </a:p>
        </p:txBody>
      </p:sp>
    </p:spTree>
    <p:extLst>
      <p:ext uri="{BB962C8B-B14F-4D97-AF65-F5344CB8AC3E}">
        <p14:creationId xmlns:p14="http://schemas.microsoft.com/office/powerpoint/2010/main" val="12061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Testovanie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spr</a:t>
            </a:r>
            <a:r>
              <a:rPr lang="sk-SK" altLang="sk-SK" dirty="0" smtClean="0"/>
              <a:t>ávnosti o</a:t>
            </a:r>
            <a:r>
              <a:rPr lang="en-US" altLang="sk-SK" dirty="0" smtClean="0"/>
              <a:t>t</a:t>
            </a:r>
            <a:r>
              <a:rPr lang="sk-SK" altLang="sk-SK" dirty="0" smtClean="0"/>
              <a:t>vorenia a zatvorenia súboru</a:t>
            </a:r>
            <a:endParaRPr lang="en-US" altLang="sk-SK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 smtClean="0"/>
          </a:p>
          <a:p>
            <a:r>
              <a:rPr lang="sk-SK" altLang="sk-SK" smtClean="0"/>
              <a:t> </a:t>
            </a:r>
            <a:endParaRPr lang="en-US" altLang="sk-SK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57238" y="2425700"/>
            <a:ext cx="1600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47713" y="2438400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mtClean="0">
                <a:solidFill>
                  <a:srgbClr val="000000"/>
                </a:solidFill>
              </a:rPr>
              <a:t>fclose()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895600" y="1966913"/>
            <a:ext cx="6400800" cy="1828800"/>
          </a:xfrm>
          <a:prstGeom prst="wedgeRoundRectCallout">
            <a:avLst>
              <a:gd name="adj1" fmla="val -58167"/>
              <a:gd name="adj2" fmla="val -1338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buFontTx/>
              <a:buChar char="-"/>
            </a:pP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Ak sa podar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í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 otvori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ť súbor – vracia hodnotu 0</a:t>
            </a:r>
          </a:p>
          <a:p>
            <a:pPr>
              <a:buFontTx/>
              <a:buChar char="-"/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Ak sa nepodarí otvoriť súbor - vracia konštantu </a:t>
            </a:r>
            <a:r>
              <a:rPr lang="sk-SK" altLang="sk-SK" smtClean="0">
                <a:solidFill>
                  <a:srgbClr val="000000"/>
                </a:solidFill>
              </a:rPr>
              <a:t>EOF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0" y="4114800"/>
            <a:ext cx="165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testovanie: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762000" y="4787900"/>
            <a:ext cx="8610600" cy="1079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838200" y="4876800"/>
            <a:ext cx="8399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smtClean="0">
                <a:solidFill>
                  <a:srgbClr val="000000"/>
                </a:solidFill>
              </a:rPr>
              <a:t>if(fclose(fr</a:t>
            </a:r>
            <a:r>
              <a:rPr lang="en-US" altLang="sk-SK" smtClean="0">
                <a:solidFill>
                  <a:srgbClr val="000000"/>
                </a:solidFill>
              </a:rPr>
              <a:t>) == </a:t>
            </a:r>
            <a:r>
              <a:rPr lang="sk-SK" altLang="sk-SK" smtClean="0">
                <a:solidFill>
                  <a:srgbClr val="000000"/>
                </a:solidFill>
              </a:rPr>
              <a:t>EOF</a:t>
            </a:r>
            <a:r>
              <a:rPr lang="en-US" altLang="sk-SK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printf("Subor sa nepodarilo </a:t>
            </a:r>
            <a:r>
              <a:rPr lang="sk-SK" altLang="sk-SK" smtClean="0">
                <a:solidFill>
                  <a:srgbClr val="000000"/>
                </a:solidFill>
              </a:rPr>
              <a:t>za</a:t>
            </a:r>
            <a:r>
              <a:rPr lang="en-US" altLang="sk-SK" smtClean="0">
                <a:solidFill>
                  <a:srgbClr val="000000"/>
                </a:solidFill>
              </a:rPr>
              <a:t>tvorit.\n");</a:t>
            </a:r>
          </a:p>
        </p:txBody>
      </p:sp>
    </p:spTree>
    <p:extLst>
      <p:ext uri="{BB962C8B-B14F-4D97-AF65-F5344CB8AC3E}">
        <p14:creationId xmlns:p14="http://schemas.microsoft.com/office/powerpoint/2010/main" val="18155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0" y="0"/>
            <a:ext cx="10150475" cy="75898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19063" y="128588"/>
            <a:ext cx="8510587" cy="747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sz="2200" smtClean="0">
                <a:solidFill>
                  <a:srgbClr val="000000"/>
                </a:solidFill>
              </a:rPr>
              <a:t>#include &lt;stdio.h&gt;</a:t>
            </a:r>
            <a:endParaRPr lang="sk-SK" altLang="sk-SK" sz="2200" smtClean="0">
              <a:solidFill>
                <a:srgbClr val="000000"/>
              </a:solidFill>
            </a:endParaRPr>
          </a:p>
          <a:p>
            <a:endParaRPr lang="sk-SK" altLang="sk-SK" sz="1000" smtClean="0">
              <a:solidFill>
                <a:srgbClr val="000000"/>
              </a:solidFill>
            </a:endParaRPr>
          </a:p>
          <a:p>
            <a:r>
              <a:rPr lang="en-US" altLang="sk-SK" sz="2200" smtClean="0">
                <a:solidFill>
                  <a:srgbClr val="000000"/>
                </a:solidFill>
              </a:rPr>
              <a:t>int main() {</a:t>
            </a:r>
          </a:p>
          <a:p>
            <a:r>
              <a:rPr lang="sk-SK" altLang="sk-SK" sz="2200" smtClean="0">
                <a:solidFill>
                  <a:srgbClr val="000000"/>
                </a:solidFill>
              </a:rPr>
              <a:t>   FILE *fr, *fw</a:t>
            </a:r>
            <a:r>
              <a:rPr lang="en-US" altLang="sk-SK" sz="2200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sk-SK" sz="2200" smtClean="0">
                <a:solidFill>
                  <a:srgbClr val="000000"/>
                </a:solidFill>
              </a:rPr>
              <a:t>   int </a:t>
            </a:r>
            <a:r>
              <a:rPr lang="sk-SK" altLang="sk-SK" sz="2200" smtClean="0">
                <a:solidFill>
                  <a:srgbClr val="000000"/>
                </a:solidFill>
              </a:rPr>
              <a:t>c</a:t>
            </a:r>
            <a:r>
              <a:rPr lang="en-US" altLang="sk-SK" sz="2200" smtClean="0">
                <a:solidFill>
                  <a:srgbClr val="000000"/>
                </a:solidFill>
              </a:rPr>
              <a:t>;</a:t>
            </a:r>
            <a:endParaRPr lang="sk-SK" altLang="sk-SK" sz="2200" smtClean="0">
              <a:solidFill>
                <a:srgbClr val="000000"/>
              </a:solidFill>
            </a:endParaRPr>
          </a:p>
          <a:p>
            <a:endParaRPr lang="sk-SK" altLang="sk-SK" sz="1000" smtClean="0">
              <a:solidFill>
                <a:srgbClr val="000000"/>
              </a:solidFill>
            </a:endParaRPr>
          </a:p>
          <a:p>
            <a:r>
              <a:rPr lang="sk-SK" altLang="sk-SK" sz="2200" smtClean="0">
                <a:solidFill>
                  <a:srgbClr val="0070C0"/>
                </a:solidFill>
              </a:rPr>
              <a:t>   if </a:t>
            </a:r>
            <a:r>
              <a:rPr lang="en-US" altLang="sk-SK" sz="2200" smtClean="0">
                <a:solidFill>
                  <a:srgbClr val="0070C0"/>
                </a:solidFill>
              </a:rPr>
              <a:t>((f</a:t>
            </a:r>
            <a:r>
              <a:rPr lang="sk-SK" altLang="sk-SK" sz="2200" smtClean="0">
                <a:solidFill>
                  <a:srgbClr val="0070C0"/>
                </a:solidFill>
              </a:rPr>
              <a:t>r</a:t>
            </a:r>
            <a:r>
              <a:rPr lang="en-US" altLang="sk-SK" sz="2200" smtClean="0">
                <a:solidFill>
                  <a:srgbClr val="0070C0"/>
                </a:solidFill>
              </a:rPr>
              <a:t> = fopen(</a:t>
            </a:r>
            <a:r>
              <a:rPr lang="sk-SK" altLang="sk-SK" sz="2200" smtClean="0">
                <a:solidFill>
                  <a:srgbClr val="0070C0"/>
                </a:solidFill>
              </a:rPr>
              <a:t>"list.txt</a:t>
            </a:r>
            <a:r>
              <a:rPr lang="en-US" altLang="sk-SK" sz="2200" smtClean="0">
                <a:solidFill>
                  <a:srgbClr val="0070C0"/>
                </a:solidFill>
              </a:rPr>
              <a:t>", "</a:t>
            </a:r>
            <a:r>
              <a:rPr lang="sk-SK" altLang="sk-SK" sz="2200" smtClean="0">
                <a:solidFill>
                  <a:srgbClr val="0070C0"/>
                </a:solidFill>
              </a:rPr>
              <a:t>r</a:t>
            </a:r>
            <a:r>
              <a:rPr lang="en-US" altLang="sk-SK" sz="2200" smtClean="0">
                <a:solidFill>
                  <a:srgbClr val="0070C0"/>
                </a:solidFill>
              </a:rPr>
              <a:t>")) == NULL) {</a:t>
            </a:r>
          </a:p>
          <a:p>
            <a:r>
              <a:rPr lang="en-US" altLang="sk-SK" sz="2200" smtClean="0">
                <a:solidFill>
                  <a:srgbClr val="0070C0"/>
                </a:solidFill>
              </a:rPr>
              <a:t>      printf("Subor sa nepodarilo otvorit.\n");</a:t>
            </a:r>
          </a:p>
          <a:p>
            <a:r>
              <a:rPr lang="en-US" altLang="sk-SK" sz="2200" smtClean="0">
                <a:solidFill>
                  <a:srgbClr val="0070C0"/>
                </a:solidFill>
              </a:rPr>
              <a:t>      return</a:t>
            </a:r>
            <a:r>
              <a:rPr lang="sk-SK" altLang="sk-SK" sz="2200" smtClean="0">
                <a:solidFill>
                  <a:srgbClr val="0070C0"/>
                </a:solidFill>
              </a:rPr>
              <a:t> 0</a:t>
            </a:r>
            <a:r>
              <a:rPr lang="en-US" altLang="sk-SK" sz="220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sk-SK" sz="2200" smtClean="0">
                <a:solidFill>
                  <a:srgbClr val="0070C0"/>
                </a:solidFill>
              </a:rPr>
              <a:t>   }</a:t>
            </a:r>
          </a:p>
          <a:p>
            <a:r>
              <a:rPr lang="en-US" altLang="sk-SK" sz="2200" smtClean="0">
                <a:solidFill>
                  <a:srgbClr val="0070C0"/>
                </a:solidFill>
              </a:rPr>
              <a:t>   </a:t>
            </a:r>
            <a:r>
              <a:rPr lang="sk-SK" altLang="sk-SK" sz="2200" smtClean="0">
                <a:solidFill>
                  <a:srgbClr val="0070C0"/>
                </a:solidFill>
              </a:rPr>
              <a:t>if </a:t>
            </a:r>
            <a:r>
              <a:rPr lang="en-US" altLang="sk-SK" sz="2200" smtClean="0">
                <a:solidFill>
                  <a:srgbClr val="0070C0"/>
                </a:solidFill>
              </a:rPr>
              <a:t>((fw = fopen(</a:t>
            </a:r>
            <a:r>
              <a:rPr lang="sk-SK" altLang="sk-SK" sz="2200" smtClean="0">
                <a:solidFill>
                  <a:srgbClr val="0070C0"/>
                </a:solidFill>
              </a:rPr>
              <a:t>"kopia.txt</a:t>
            </a:r>
            <a:r>
              <a:rPr lang="en-US" altLang="sk-SK" sz="2200" smtClean="0">
                <a:solidFill>
                  <a:srgbClr val="0070C0"/>
                </a:solidFill>
              </a:rPr>
              <a:t>", "w") ) == NULL) {</a:t>
            </a:r>
          </a:p>
          <a:p>
            <a:r>
              <a:rPr lang="en-US" altLang="sk-SK" sz="2200" smtClean="0">
                <a:solidFill>
                  <a:srgbClr val="0070C0"/>
                </a:solidFill>
              </a:rPr>
              <a:t>      printf("Subor sa nepodarilo otvorit.\n");</a:t>
            </a:r>
          </a:p>
          <a:p>
            <a:r>
              <a:rPr lang="en-US" altLang="sk-SK" sz="2200" smtClean="0">
                <a:solidFill>
                  <a:srgbClr val="0070C0"/>
                </a:solidFill>
              </a:rPr>
              <a:t>      return</a:t>
            </a:r>
            <a:r>
              <a:rPr lang="sk-SK" altLang="sk-SK" sz="2200" smtClean="0">
                <a:solidFill>
                  <a:srgbClr val="0070C0"/>
                </a:solidFill>
              </a:rPr>
              <a:t> 0</a:t>
            </a:r>
            <a:r>
              <a:rPr lang="en-US" altLang="sk-SK" sz="220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sk-SK" sz="2200" smtClean="0">
                <a:solidFill>
                  <a:srgbClr val="000000"/>
                </a:solidFill>
              </a:rPr>
              <a:t>   }</a:t>
            </a:r>
          </a:p>
          <a:p>
            <a:endParaRPr lang="sk-SK" altLang="sk-SK" sz="1000" smtClean="0">
              <a:solidFill>
                <a:srgbClr val="000000"/>
              </a:solidFill>
            </a:endParaRPr>
          </a:p>
          <a:p>
            <a:r>
              <a:rPr lang="sk-SK" altLang="sk-SK" sz="2200" smtClean="0">
                <a:solidFill>
                  <a:srgbClr val="000000"/>
                </a:solidFill>
              </a:rPr>
              <a:t>   while (</a:t>
            </a:r>
            <a:r>
              <a:rPr lang="en-US" altLang="sk-SK" sz="2200" smtClean="0">
                <a:solidFill>
                  <a:srgbClr val="000000"/>
                </a:solidFill>
              </a:rPr>
              <a:t>(</a:t>
            </a:r>
            <a:r>
              <a:rPr lang="sk-SK" altLang="sk-SK" sz="2200" smtClean="0">
                <a:solidFill>
                  <a:srgbClr val="000000"/>
                </a:solidFill>
              </a:rPr>
              <a:t>c </a:t>
            </a:r>
            <a:r>
              <a:rPr lang="en-US" altLang="sk-SK" sz="2200" smtClean="0">
                <a:solidFill>
                  <a:srgbClr val="000000"/>
                </a:solidFill>
              </a:rPr>
              <a:t>= getc(fr)) != EOF)</a:t>
            </a:r>
          </a:p>
          <a:p>
            <a:r>
              <a:rPr lang="en-US" altLang="sk-SK" sz="2200" smtClean="0">
                <a:solidFill>
                  <a:srgbClr val="000000"/>
                </a:solidFill>
              </a:rPr>
              <a:t>      putc(c, fw);</a:t>
            </a:r>
          </a:p>
          <a:p>
            <a:endParaRPr lang="en-US" altLang="sk-SK" sz="1000" smtClean="0">
              <a:solidFill>
                <a:srgbClr val="000000"/>
              </a:solidFill>
            </a:endParaRPr>
          </a:p>
          <a:p>
            <a:r>
              <a:rPr lang="en-US" altLang="sk-SK" sz="2200" smtClean="0">
                <a:solidFill>
                  <a:srgbClr val="0070C0"/>
                </a:solidFill>
              </a:rPr>
              <a:t>   if</a:t>
            </a:r>
            <a:r>
              <a:rPr lang="sk-SK" altLang="sk-SK" sz="2200" smtClean="0">
                <a:solidFill>
                  <a:srgbClr val="0070C0"/>
                </a:solidFill>
              </a:rPr>
              <a:t> </a:t>
            </a:r>
            <a:r>
              <a:rPr lang="en-US" altLang="sk-SK" sz="2200" smtClean="0">
                <a:solidFill>
                  <a:srgbClr val="0070C0"/>
                </a:solidFill>
              </a:rPr>
              <a:t>(fclose(fr) == EOF) </a:t>
            </a:r>
          </a:p>
          <a:p>
            <a:r>
              <a:rPr lang="en-US" altLang="sk-SK" sz="2200" smtClean="0">
                <a:solidFill>
                  <a:srgbClr val="0070C0"/>
                </a:solidFill>
              </a:rPr>
              <a:t>      printf("Subor sa nepodarilo </a:t>
            </a:r>
            <a:r>
              <a:rPr lang="sk-SK" altLang="sk-SK" sz="2200" smtClean="0">
                <a:solidFill>
                  <a:srgbClr val="0070C0"/>
                </a:solidFill>
              </a:rPr>
              <a:t>za</a:t>
            </a:r>
            <a:r>
              <a:rPr lang="en-US" altLang="sk-SK" sz="2200" smtClean="0">
                <a:solidFill>
                  <a:srgbClr val="0070C0"/>
                </a:solidFill>
              </a:rPr>
              <a:t>tvorit.\n");</a:t>
            </a:r>
          </a:p>
          <a:p>
            <a:r>
              <a:rPr lang="en-US" altLang="sk-SK" sz="2200" smtClean="0">
                <a:solidFill>
                  <a:srgbClr val="0070C0"/>
                </a:solidFill>
              </a:rPr>
              <a:t>   if</a:t>
            </a:r>
            <a:r>
              <a:rPr lang="sk-SK" altLang="sk-SK" sz="2200" smtClean="0">
                <a:solidFill>
                  <a:srgbClr val="0070C0"/>
                </a:solidFill>
              </a:rPr>
              <a:t> </a:t>
            </a:r>
            <a:r>
              <a:rPr lang="en-US" altLang="sk-SK" sz="2200" smtClean="0">
                <a:solidFill>
                  <a:srgbClr val="0070C0"/>
                </a:solidFill>
              </a:rPr>
              <a:t>(fclose(fw) == EOF) </a:t>
            </a:r>
          </a:p>
          <a:p>
            <a:r>
              <a:rPr lang="en-US" altLang="sk-SK" sz="2200" smtClean="0">
                <a:solidFill>
                  <a:srgbClr val="0070C0"/>
                </a:solidFill>
              </a:rPr>
              <a:t>      printf("Subor sa nepodarilo </a:t>
            </a:r>
            <a:r>
              <a:rPr lang="sk-SK" altLang="sk-SK" sz="2200" smtClean="0">
                <a:solidFill>
                  <a:srgbClr val="0070C0"/>
                </a:solidFill>
              </a:rPr>
              <a:t>za</a:t>
            </a:r>
            <a:r>
              <a:rPr lang="en-US" altLang="sk-SK" sz="2200" smtClean="0">
                <a:solidFill>
                  <a:srgbClr val="0070C0"/>
                </a:solidFill>
              </a:rPr>
              <a:t>tvorit.\n"); </a:t>
            </a:r>
          </a:p>
          <a:p>
            <a:r>
              <a:rPr lang="en-US" altLang="sk-SK" sz="2200" smtClean="0">
                <a:solidFill>
                  <a:srgbClr val="000000"/>
                </a:solidFill>
              </a:rPr>
              <a:t>   return 0;</a:t>
            </a:r>
          </a:p>
          <a:p>
            <a:r>
              <a:rPr lang="en-US" altLang="sk-SK" sz="220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5844" name="AutoShape 6"/>
          <p:cNvSpPr>
            <a:spLocks noChangeArrowheads="1"/>
          </p:cNvSpPr>
          <p:nvPr/>
        </p:nvSpPr>
        <p:spPr bwMode="auto">
          <a:xfrm>
            <a:off x="3200400" y="0"/>
            <a:ext cx="6934200" cy="1676400"/>
          </a:xfrm>
          <a:prstGeom prst="cloudCallout">
            <a:avLst>
              <a:gd name="adj1" fmla="val 49727"/>
              <a:gd name="adj2" fmla="val 1167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program skopíruje obsah súboru </a:t>
            </a:r>
            <a:r>
              <a:rPr lang="sk-SK" altLang="sk-SK" smtClean="0">
                <a:solidFill>
                  <a:srgbClr val="000000"/>
                </a:solidFill>
              </a:rPr>
              <a:t>list.txt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do súboru </a:t>
            </a:r>
            <a:r>
              <a:rPr lang="sk-SK" altLang="sk-SK" smtClean="0">
                <a:solidFill>
                  <a:srgbClr val="000000"/>
                </a:solidFill>
              </a:rPr>
              <a:t>kopia.txt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- s ošetreniami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92" name="AutoShape 8"/>
          <p:cNvSpPr>
            <a:spLocks noChangeArrowheads="1"/>
          </p:cNvSpPr>
          <p:nvPr/>
        </p:nvSpPr>
        <p:spPr bwMode="auto">
          <a:xfrm>
            <a:off x="5867400" y="4495800"/>
            <a:ext cx="4114800" cy="914400"/>
          </a:xfrm>
          <a:prstGeom prst="wedgeRoundRectCallout">
            <a:avLst>
              <a:gd name="adj1" fmla="val -81329"/>
              <a:gd name="adj2" fmla="val -8107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tu by sme mali 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správne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 zatvori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ť súbor </a:t>
            </a:r>
            <a:r>
              <a:rPr lang="sk-SK" altLang="sk-SK" smtClean="0">
                <a:solidFill>
                  <a:srgbClr val="000000"/>
                </a:solidFill>
              </a:rPr>
              <a:t>list.txt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35846" name="Rounded Rectangle 1"/>
          <p:cNvSpPr>
            <a:spLocks noChangeArrowheads="1"/>
          </p:cNvSpPr>
          <p:nvPr/>
        </p:nvSpPr>
        <p:spPr bwMode="auto">
          <a:xfrm>
            <a:off x="6223000" y="6843713"/>
            <a:ext cx="3763963" cy="6651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04p14C.cpp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4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</a:t>
            </a:r>
            <a:endParaRPr lang="en-US" altLang="sk-SK" smtClean="0"/>
          </a:p>
        </p:txBody>
      </p:sp>
      <p:sp>
        <p:nvSpPr>
          <p:cNvPr id="36867" name="AutoShape 5"/>
          <p:cNvSpPr>
            <a:spLocks noChangeArrowheads="1"/>
          </p:cNvSpPr>
          <p:nvPr/>
        </p:nvSpPr>
        <p:spPr bwMode="auto">
          <a:xfrm>
            <a:off x="457200" y="2286000"/>
            <a:ext cx="8763000" cy="3581400"/>
          </a:xfrm>
          <a:prstGeom prst="cloudCallout">
            <a:avLst>
              <a:gd name="adj1" fmla="val -43949"/>
              <a:gd name="adj2" fmla="val -732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program vypíše súbor </a:t>
            </a:r>
            <a:r>
              <a:rPr lang="sk-SK" altLang="sk-SK" smtClean="0">
                <a:solidFill>
                  <a:srgbClr val="000000"/>
                </a:solidFill>
              </a:rPr>
              <a:t>list.txt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na obrazovku tak, že skonvertuje všetky malé písmená na veľké a nakoniec vypíše dĺžku najdlhšieho riadku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0"/>
            <a:ext cx="10150475" cy="75898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96850" y="7938"/>
            <a:ext cx="9753600" cy="76739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0" indent="0">
              <a:buFontTx/>
              <a:buNone/>
            </a:pPr>
            <a:endParaRPr lang="en-US" altLang="sk-SK" sz="6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FILE *fr;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int c, dlzka, max_dlzka;</a:t>
            </a:r>
          </a:p>
          <a:p>
            <a:pPr marL="0" indent="0">
              <a:buFontTx/>
              <a:buNone/>
            </a:pPr>
            <a:endParaRPr lang="en-US" altLang="sk-SK" sz="6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if ((fr = fopen("</a:t>
            </a:r>
            <a:r>
              <a:rPr lang="sk-SK" altLang="sk-SK" sz="2000" b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.txt", "r")) == NULL) {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printf("Subor sa nepodarilo otvorit.\n");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return 0;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FontTx/>
              <a:buNone/>
            </a:pPr>
            <a:endParaRPr lang="en-US" altLang="sk-SK" sz="6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dlzka = max_dlzka = 0;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while((c= getc(fr)) != EOF) {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dlzka++;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if (c&gt;='a' &amp;&amp; c&lt;='z') 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   c += 'A' - 'a';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putchar(c);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if (c == '\n') {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   if (max_dlzka &lt; dlzka)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      max_dlzka = dlzka;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   dlzka = 0;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FontTx/>
              <a:buNone/>
            </a:pPr>
            <a:r>
              <a:rPr lang="en-US" altLang="sk-SK" sz="20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FontTx/>
              <a:buNone/>
            </a:pPr>
            <a:endParaRPr lang="en-US" altLang="sk-SK" sz="20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142038" y="2957513"/>
            <a:ext cx="3505200" cy="828675"/>
          </a:xfrm>
          <a:prstGeom prst="wedgeRoundRectCallout">
            <a:avLst>
              <a:gd name="adj1" fmla="val -72690"/>
              <a:gd name="adj2" fmla="val 5278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</a:rPr>
              <a:t>Číta znaky pokým nie je koniec súboru</a:t>
            </a:r>
            <a:endParaRPr lang="en-US" altLang="sk-SK" sz="2000" b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153150" y="3813175"/>
            <a:ext cx="3505200" cy="533400"/>
          </a:xfrm>
          <a:prstGeom prst="wedgeRoundRectCallout">
            <a:avLst>
              <a:gd name="adj1" fmla="val -140935"/>
              <a:gd name="adj2" fmla="val 3361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smtClean="0">
                <a:solidFill>
                  <a:srgbClr val="000000"/>
                </a:solidFill>
                <a:latin typeface="Arial" charset="0"/>
              </a:rPr>
              <a:t>Napočítava dĺžku riadku</a:t>
            </a:r>
            <a:endParaRPr lang="en-US" altLang="sk-SK" sz="20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6172200" y="4384675"/>
            <a:ext cx="3505200" cy="830263"/>
          </a:xfrm>
          <a:prstGeom prst="wedgeRoundRectCallout">
            <a:avLst>
              <a:gd name="adj1" fmla="val -109051"/>
              <a:gd name="adj2" fmla="val 1606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smtClean="0">
                <a:solidFill>
                  <a:srgbClr val="000000"/>
                </a:solidFill>
                <a:latin typeface="Arial" charset="0"/>
              </a:rPr>
              <a:t>Konverzia malých písmen na veľké</a:t>
            </a:r>
            <a:endParaRPr lang="en-US" altLang="sk-SK" sz="20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5684838" y="5708650"/>
            <a:ext cx="4038600" cy="830263"/>
          </a:xfrm>
          <a:prstGeom prst="wedgeRoundRectCallout">
            <a:avLst>
              <a:gd name="adj1" fmla="val -63301"/>
              <a:gd name="adj2" fmla="val 19319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smtClean="0">
                <a:solidFill>
                  <a:srgbClr val="000000"/>
                </a:solidFill>
                <a:latin typeface="Arial" charset="0"/>
              </a:rPr>
              <a:t>Ak je riadok doteraz najdlhší, zapamätanie si jeho dĺžky</a:t>
            </a:r>
            <a:endParaRPr lang="en-US" altLang="sk-SK" sz="20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684838" y="6584950"/>
            <a:ext cx="4038600" cy="838200"/>
          </a:xfrm>
          <a:prstGeom prst="wedgeRoundRectCallout">
            <a:avLst>
              <a:gd name="adj1" fmla="val -107898"/>
              <a:gd name="adj2" fmla="val -3242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smtClean="0">
                <a:solidFill>
                  <a:srgbClr val="000000"/>
                </a:solidFill>
                <a:latin typeface="Arial" charset="0"/>
              </a:rPr>
              <a:t>Vynulovať dĺžku pre počítanie dĺžky ďalšieho riadku </a:t>
            </a:r>
            <a:endParaRPr lang="en-US" altLang="sk-SK" sz="20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6235165" y="43480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04p15.cpp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122238" y="1828800"/>
            <a:ext cx="8885237" cy="39481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966913"/>
            <a:ext cx="8307387" cy="3733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max_dlzka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dlzka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max_dlzka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dlzka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("Max.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dlzka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%d\n",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max_dlzka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== EOF) </a:t>
            </a:r>
          </a:p>
          <a:p>
            <a:pPr marL="0" indent="0">
              <a:buFontTx/>
              <a:buNone/>
              <a:defRPr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  printf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("Subor sa nepodarilo zatvorit\n");</a:t>
            </a: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8916" name="Rectangle 3"/>
          <p:cNvSpPr txBox="1">
            <a:spLocks noChangeArrowheads="1"/>
          </p:cNvSpPr>
          <p:nvPr/>
        </p:nvSpPr>
        <p:spPr bwMode="auto">
          <a:xfrm>
            <a:off x="196850" y="519113"/>
            <a:ext cx="25923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2400" b="0" smtClean="0">
                <a:solidFill>
                  <a:srgbClr val="000000"/>
                </a:solidFill>
              </a:rPr>
              <a:t>pokra</a:t>
            </a:r>
            <a:r>
              <a:rPr lang="sk-SK" altLang="sk-SK" sz="2400" b="0" smtClean="0">
                <a:solidFill>
                  <a:srgbClr val="000000"/>
                </a:solidFill>
              </a:rPr>
              <a:t>čovanie: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268913" y="1662113"/>
            <a:ext cx="4084637" cy="1057275"/>
          </a:xfrm>
          <a:prstGeom prst="wedgeRoundRectCallout">
            <a:avLst>
              <a:gd name="adj1" fmla="val -75426"/>
              <a:gd name="adj2" fmla="val 57838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smtClean="0">
                <a:solidFill>
                  <a:srgbClr val="000000"/>
                </a:solidFill>
                <a:latin typeface="Arial" charset="0"/>
              </a:rPr>
              <a:t>Kontrola aj dĺžky posledného riadku, ktorý nemusí končiť </a:t>
            </a:r>
            <a:r>
              <a:rPr lang="en-US" altLang="sk-SK" sz="2000" b="0" smtClean="0">
                <a:solidFill>
                  <a:srgbClr val="000000"/>
                </a:solidFill>
                <a:latin typeface="Arial" charset="0"/>
              </a:rPr>
              <a:t>\</a:t>
            </a:r>
            <a:r>
              <a:rPr lang="sk-SK" altLang="sk-SK" sz="2000" b="0" smtClean="0">
                <a:solidFill>
                  <a:srgbClr val="000000"/>
                </a:solidFill>
                <a:latin typeface="Arial" charset="0"/>
              </a:rPr>
              <a:t>n</a:t>
            </a:r>
            <a:endParaRPr lang="en-US" altLang="sk-SK" sz="2000" b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6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Vnorené cykly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661319"/>
            <a:ext cx="9753600" cy="4876800"/>
          </a:xfrm>
        </p:spPr>
        <p:txBody>
          <a:bodyPr/>
          <a:lstStyle/>
          <a:p>
            <a:r>
              <a:rPr lang="en-US" sz="2800" dirty="0" err="1"/>
              <a:t>Cyklus</a:t>
            </a:r>
            <a:r>
              <a:rPr lang="en-US" sz="2800" dirty="0"/>
              <a:t> v </a:t>
            </a:r>
            <a:r>
              <a:rPr lang="en-US" sz="2800" dirty="0" err="1"/>
              <a:t>cykle</a:t>
            </a:r>
            <a:r>
              <a:rPr lang="en-US" sz="2800" dirty="0"/>
              <a:t> </a:t>
            </a:r>
          </a:p>
          <a:p>
            <a:pPr lvl="1"/>
            <a:r>
              <a:rPr lang="en-US" sz="2400" dirty="0" err="1"/>
              <a:t>Vn</a:t>
            </a:r>
            <a:r>
              <a:rPr lang="sk-SK" sz="2400" dirty="0"/>
              <a:t>útorný cyklus sa vykoná viackrát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5" y="2952174"/>
            <a:ext cx="5227637" cy="434794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5927" y="3022028"/>
            <a:ext cx="5089052" cy="43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stdio.h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&gt;</a:t>
            </a:r>
            <a:endParaRPr lang="sk-SK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1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j;</a:t>
            </a:r>
            <a:endParaRPr lang="sk-SK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1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1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1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(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j=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j&lt;=3;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j++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</a:t>
            </a: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%d, </a:t>
            </a:r>
            <a:r>
              <a:rPr lang="sk-SK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  <a:endParaRPr lang="sk-SK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68968" y="4942938"/>
            <a:ext cx="3957325" cy="466854"/>
          </a:xfrm>
          <a:prstGeom prst="rect">
            <a:avLst/>
          </a:prstGeom>
        </p:spPr>
        <p:txBody>
          <a:bodyPr wrap="none" lIns="91412" tIns="45706" rIns="91412" bIns="45706">
            <a:spAutoFit/>
          </a:bodyPr>
          <a:lstStyle/>
          <a:p>
            <a:pPr eaLnBrk="1" hangingPunct="1"/>
            <a:r>
              <a:rPr lang="en-US" altLang="sk-SK" dirty="0">
                <a:solidFill>
                  <a:srgbClr val="002060"/>
                </a:solidFill>
                <a:cs typeface="Arial" charset="0"/>
              </a:rPr>
              <a:t>for</a:t>
            </a:r>
            <a:r>
              <a:rPr lang="sk-SK" altLang="sk-SK" dirty="0">
                <a:solidFill>
                  <a:srgbClr val="002060"/>
                </a:solidFill>
                <a:cs typeface="Arial" charset="0"/>
              </a:rPr>
              <a:t> (</a:t>
            </a:r>
            <a:r>
              <a:rPr lang="en-US" altLang="sk-SK" dirty="0" err="1">
                <a:solidFill>
                  <a:srgbClr val="002060"/>
                </a:solidFill>
                <a:cs typeface="Arial" charset="0"/>
              </a:rPr>
              <a:t>i</a:t>
            </a:r>
            <a:r>
              <a:rPr lang="en-US" altLang="sk-SK" dirty="0">
                <a:solidFill>
                  <a:srgbClr val="002060"/>
                </a:solidFill>
                <a:cs typeface="Arial" charset="0"/>
              </a:rPr>
              <a:t>=</a:t>
            </a:r>
            <a:r>
              <a:rPr lang="sk-SK" altLang="sk-SK" dirty="0">
                <a:solidFill>
                  <a:srgbClr val="002060"/>
                </a:solidFill>
                <a:cs typeface="Arial" charset="0"/>
              </a:rPr>
              <a:t>1</a:t>
            </a:r>
            <a:r>
              <a:rPr lang="en-US" altLang="sk-SK" dirty="0">
                <a:solidFill>
                  <a:srgbClr val="002060"/>
                </a:solidFill>
                <a:cs typeface="Arial" charset="0"/>
              </a:rPr>
              <a:t>; </a:t>
            </a:r>
            <a:r>
              <a:rPr lang="en-US" altLang="sk-SK" dirty="0" err="1">
                <a:solidFill>
                  <a:srgbClr val="002060"/>
                </a:solidFill>
                <a:cs typeface="Arial" charset="0"/>
              </a:rPr>
              <a:t>i</a:t>
            </a:r>
            <a:r>
              <a:rPr lang="en-US" altLang="sk-SK" dirty="0" smtClean="0">
                <a:solidFill>
                  <a:srgbClr val="002060"/>
                </a:solidFill>
                <a:cs typeface="Arial" charset="0"/>
              </a:rPr>
              <a:t>&lt;=5; </a:t>
            </a:r>
            <a:r>
              <a:rPr lang="en-US" altLang="sk-SK" dirty="0" err="1">
                <a:solidFill>
                  <a:srgbClr val="002060"/>
                </a:solidFill>
                <a:cs typeface="Arial" charset="0"/>
              </a:rPr>
              <a:t>i</a:t>
            </a:r>
            <a:r>
              <a:rPr lang="en-US" altLang="sk-SK" dirty="0">
                <a:solidFill>
                  <a:srgbClr val="002060"/>
                </a:solidFill>
                <a:cs typeface="Arial" charset="0"/>
              </a:rPr>
              <a:t>++</a:t>
            </a:r>
            <a:r>
              <a:rPr lang="sk-SK" altLang="sk-SK" dirty="0">
                <a:solidFill>
                  <a:srgbClr val="002060"/>
                </a:solidFill>
                <a:cs typeface="Arial" charset="0"/>
              </a:rPr>
              <a:t>)</a:t>
            </a:r>
            <a:endParaRPr lang="en-US" altLang="sk-SK" dirty="0">
              <a:solidFill>
                <a:srgbClr val="002060"/>
              </a:solidFill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69076" y="6527801"/>
            <a:ext cx="3078162" cy="746920"/>
            <a:chOff x="5895974" y="6527799"/>
            <a:chExt cx="3078162" cy="74691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895974" y="6527799"/>
              <a:ext cx="2819400" cy="7469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2400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972173" y="6680198"/>
              <a:ext cx="3001963" cy="476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0" dirty="0">
                  <a:solidFill>
                    <a:srgbClr val="000000"/>
                  </a:solidFill>
                  <a:cs typeface="Arial" charset="0"/>
                </a:rPr>
                <a:t>123123123123123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1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Vnorené cykly</a:t>
            </a:r>
          </a:p>
          <a:p>
            <a:r>
              <a:rPr lang="sk-SK" dirty="0" smtClean="0"/>
              <a:t>Práca so súborom</a:t>
            </a:r>
          </a:p>
          <a:p>
            <a:endParaRPr lang="sk-SK" dirty="0"/>
          </a:p>
          <a:p>
            <a:r>
              <a:rPr lang="sk-SK" sz="2400" dirty="0"/>
              <a:t>Čítanie: </a:t>
            </a:r>
          </a:p>
          <a:p>
            <a:pPr marL="0" indent="0">
              <a:buNone/>
            </a:pPr>
            <a:r>
              <a:rPr lang="sk-SK" sz="2000" dirty="0"/>
              <a:t>BOU EZZEDDINE, A. - TVAROŽEK, </a:t>
            </a:r>
            <a:r>
              <a:rPr lang="sk-SK" sz="2000" i="1" dirty="0"/>
              <a:t>J. Programovanie v jazyku C v riešených príkladoch (1)</a:t>
            </a:r>
            <a:r>
              <a:rPr lang="sk-SK" sz="2000" dirty="0"/>
              <a:t>. Bratislava: Vydavateľstvo SPEKTRUM STU, 2018. </a:t>
            </a:r>
          </a:p>
          <a:p>
            <a:pPr marL="0" lvl="1" indent="0">
              <a:buNone/>
            </a:pPr>
            <a:r>
              <a:rPr lang="sk-SK" sz="1800" dirty="0">
                <a:solidFill>
                  <a:srgbClr val="FF0000"/>
                </a:solidFill>
              </a:rPr>
              <a:t>https://is.stuba.sk/auth/dok_server/vyhledavani.pl?id=174676;download=164897;ve_slozce=174676</a:t>
            </a:r>
            <a:r>
              <a:rPr lang="sk-SK" sz="1800" dirty="0"/>
              <a:t> (vyžaduje prihlásenie do AIS)</a:t>
            </a:r>
          </a:p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Kapitola</a:t>
            </a:r>
            <a:r>
              <a:rPr lang="en-US" sz="2000" dirty="0"/>
              <a:t> 2</a:t>
            </a:r>
            <a:endParaRPr lang="sk-SK" sz="2000" dirty="0"/>
          </a:p>
          <a:p>
            <a:pPr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sz="1600" dirty="0" smtClean="0"/>
              <a:t>Časť </a:t>
            </a:r>
            <a:r>
              <a:rPr lang="sk-SK" sz="1600" dirty="0"/>
              <a:t>2.2 Cykly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97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Príklad: výpis písmen - opakovane</a:t>
            </a:r>
            <a:endParaRPr lang="en-US" altLang="sk-SK" smtClean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23851" y="1662114"/>
            <a:ext cx="8027988" cy="5867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char c1, c2;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n;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velke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pismeno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c2 =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getchar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if(c2 &gt;= 'A' 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c2 &lt;= 'Z')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Kolkokrat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vypisat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A - %c? ", c2);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("%d", &amp;n);</a:t>
            </a:r>
            <a:endParaRPr lang="sk-SK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12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for(c1='A'; c1&lt;=c2; c1++)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(c1);</a:t>
            </a: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97162" y="3879853"/>
            <a:ext cx="423862" cy="4127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&amp;&amp;</a:t>
            </a:r>
            <a:endParaRPr lang="en-US" sz="2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398845" y="688978"/>
            <a:ext cx="6751637" cy="1182688"/>
          </a:xfrm>
          <a:prstGeom prst="cloudCallout">
            <a:avLst>
              <a:gd name="adj1" fmla="val -54847"/>
              <a:gd name="adj2" fmla="val 325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2400" b="0">
                <a:solidFill>
                  <a:srgbClr val="000000"/>
                </a:solidFill>
                <a:cs typeface="Arial" charset="0"/>
              </a:rPr>
              <a:t>V</a:t>
            </a: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ýpis písmen od A po zadané písmeno – zvolený počet krát. </a:t>
            </a:r>
            <a:endParaRPr lang="en-US" altLang="sk-SK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9838" y="5002216"/>
            <a:ext cx="4621212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for(</a:t>
            </a:r>
            <a:r>
              <a:rPr lang="en-US" sz="2000" dirty="0" err="1">
                <a:solidFill>
                  <a:srgbClr val="3333CC">
                    <a:lumMod val="75000"/>
                  </a:srgbClr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=1; </a:t>
            </a:r>
            <a:r>
              <a:rPr lang="en-US" sz="2000" dirty="0" err="1">
                <a:solidFill>
                  <a:srgbClr val="3333CC">
                    <a:lumMod val="75000"/>
                  </a:srgbClr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&lt;=n; </a:t>
            </a:r>
            <a:r>
              <a:rPr lang="en-US" sz="2000" dirty="0" err="1">
                <a:solidFill>
                  <a:srgbClr val="3333CC">
                    <a:lumMod val="75000"/>
                  </a:srgbClr>
                </a:solidFill>
                <a:cs typeface="Arial" charset="0"/>
              </a:rPr>
              <a:t>i</a:t>
            </a: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++) {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for(c1='A'; c1&lt;=c2; c1++)</a:t>
            </a:r>
          </a:p>
          <a:p>
            <a:pPr>
              <a:defRPr/>
            </a:pPr>
            <a:r>
              <a:rPr lang="sk-SK" sz="2000" dirty="0">
                <a:solidFill>
                  <a:srgbClr val="000000"/>
                </a:solidFill>
                <a:cs typeface="Arial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(c1);</a:t>
            </a:r>
          </a:p>
          <a:p>
            <a:pPr>
              <a:defRPr/>
            </a:pPr>
            <a:r>
              <a:rPr lang="sk-SK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   </a:t>
            </a:r>
            <a:r>
              <a:rPr lang="en-US" sz="2000" dirty="0" err="1">
                <a:solidFill>
                  <a:srgbClr val="3333CC">
                    <a:lumMod val="75000"/>
                  </a:srgbClr>
                </a:solidFill>
                <a:cs typeface="Arial" charset="0"/>
              </a:rPr>
              <a:t>putchar</a:t>
            </a: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('\n');</a:t>
            </a:r>
          </a:p>
          <a:p>
            <a:pPr>
              <a:defRPr/>
            </a:pPr>
            <a:r>
              <a:rPr lang="en-US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}</a:t>
            </a:r>
            <a:r>
              <a:rPr lang="sk-SK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 </a:t>
            </a:r>
            <a:endParaRPr lang="en-US" sz="2000" dirty="0">
              <a:solidFill>
                <a:srgbClr val="3333CC">
                  <a:lumMod val="75000"/>
                </a:srgbClr>
              </a:solidFill>
              <a:cs typeface="Arial" charset="0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523045" y="677863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4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p0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3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altLang="sk-SK" sz="2400" b="0" dirty="0" err="1" smtClean="0">
                <a:solidFill>
                  <a:srgbClr val="000000"/>
                </a:solidFill>
                <a:cs typeface="Arial" charset="0"/>
              </a:rPr>
              <a:t>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28600" y="26988"/>
            <a:ext cx="8153400" cy="936625"/>
          </a:xfrm>
        </p:spPr>
        <p:txBody>
          <a:bodyPr/>
          <a:lstStyle/>
          <a:p>
            <a:r>
              <a:rPr lang="sk-SK" altLang="sk-SK" smtClean="0"/>
              <a:t>Príklad: výpis 1, ..., n písmen</a:t>
            </a:r>
            <a:endParaRPr lang="en-US" altLang="sk-SK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2238" y="2754313"/>
            <a:ext cx="6172200" cy="4699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j,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pocet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("%d", &amp;n);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for(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=1;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&lt;=n;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++)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 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('\n');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3322638" y="1281113"/>
            <a:ext cx="5638800" cy="1181100"/>
          </a:xfrm>
          <a:prstGeom prst="cloudCallout">
            <a:avLst>
              <a:gd name="adj1" fmla="val -59500"/>
              <a:gd name="adj2" fmla="val 747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2400" b="0">
                <a:solidFill>
                  <a:srgbClr val="000000"/>
                </a:solidFill>
                <a:cs typeface="Arial" charset="0"/>
              </a:rPr>
              <a:t>V</a:t>
            </a: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ýpis prvých 1, 2, 3, ...n písmen po zadané n. </a:t>
            </a:r>
            <a:endParaRPr lang="en-US" altLang="sk-SK" sz="18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7433" y="5395915"/>
            <a:ext cx="2919413" cy="685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for(j=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j&lt;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j++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A'+j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0878" y="54800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sk-SK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0</a:t>
            </a:r>
            <a:endParaRPr lang="en-US" sz="2000" dirty="0">
              <a:solidFill>
                <a:srgbClr val="3333CC">
                  <a:lumMod val="75000"/>
                </a:srgbClr>
              </a:solidFill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82875" y="5472113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sk-SK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i</a:t>
            </a:r>
            <a:endParaRPr lang="en-US" sz="2000" dirty="0">
              <a:solidFill>
                <a:srgbClr val="3333CC">
                  <a:lumMod val="75000"/>
                </a:srgbClr>
              </a:solidFill>
              <a:cs typeface="Arial" charset="0"/>
            </a:endParaRPr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6751638" y="4481513"/>
            <a:ext cx="16764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6904043" y="4633921"/>
            <a:ext cx="1524000" cy="271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>
                <a:solidFill>
                  <a:srgbClr val="000000"/>
                </a:solidFill>
                <a:cs typeface="Arial" charset="0"/>
              </a:rPr>
              <a:t>pre n: </a:t>
            </a: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5</a:t>
            </a:r>
            <a:endParaRPr lang="en-US" altLang="sk-SK" sz="2400" b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 b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A</a:t>
            </a:r>
            <a:endParaRPr lang="en-US" altLang="sk-SK" sz="2400" b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AB</a:t>
            </a:r>
            <a:endParaRPr lang="en-US" altLang="sk-SK" sz="2400" b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ABC</a:t>
            </a:r>
            <a:endParaRPr lang="en-US" altLang="sk-SK" sz="2400" b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ABCD</a:t>
            </a:r>
            <a:endParaRPr lang="en-US" altLang="sk-SK" sz="2400" b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>
                <a:solidFill>
                  <a:srgbClr val="000000"/>
                </a:solidFill>
                <a:cs typeface="Arial" charset="0"/>
              </a:rPr>
              <a:t>ABCDE</a:t>
            </a:r>
            <a:endParaRPr lang="en-US" altLang="sk-SK" sz="2400" b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2690820" y="6778633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4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p0</a:t>
            </a: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4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altLang="sk-SK" sz="2400" b="0" dirty="0" err="1">
                <a:solidFill>
                  <a:srgbClr val="000000"/>
                </a:solidFill>
                <a:cs typeface="Arial" charset="0"/>
              </a:rPr>
              <a:t>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28600" y="26988"/>
            <a:ext cx="8153400" cy="936625"/>
          </a:xfrm>
        </p:spPr>
        <p:txBody>
          <a:bodyPr/>
          <a:lstStyle/>
          <a:p>
            <a:r>
              <a:rPr lang="sk-SK" altLang="sk-SK" smtClean="0"/>
              <a:t>Príklad: výpis 1, ..., n písmen</a:t>
            </a:r>
            <a:endParaRPr lang="en-US" altLang="sk-SK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2238" y="2754313"/>
            <a:ext cx="6172200" cy="4699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#include &lt;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stdio.h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, j,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pocet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("%d", &amp;n);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for(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&gt;=1;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--)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    </a:t>
            </a:r>
            <a:endParaRPr lang="en-US" altLang="sk-SK" sz="20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('\n');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3322638" y="1281113"/>
            <a:ext cx="5638800" cy="1181100"/>
          </a:xfrm>
          <a:prstGeom prst="cloudCallout">
            <a:avLst>
              <a:gd name="adj1" fmla="val -59500"/>
              <a:gd name="adj2" fmla="val 7472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V</a:t>
            </a: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ýpis prvých n, n-1, ..., 2, 1 písmen po zadané n. </a:t>
            </a:r>
            <a:endParaRPr lang="en-US" altLang="sk-SK" sz="18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7433" y="5395915"/>
            <a:ext cx="2919413" cy="685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for(j=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j&lt;</a:t>
            </a: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j++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</a:t>
            </a:r>
            <a:r>
              <a:rPr lang="en-US" altLang="sk-SK" sz="20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A'+j</a:t>
            </a:r>
            <a:r>
              <a:rPr lang="en-US" altLang="sk-SK" sz="20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20878" y="548005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sk-SK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0</a:t>
            </a:r>
            <a:endParaRPr lang="en-US" sz="2000" dirty="0">
              <a:solidFill>
                <a:srgbClr val="3333CC">
                  <a:lumMod val="75000"/>
                </a:srgbClr>
              </a:solidFill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82875" y="5472113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 lIns="91412" tIns="45706" rIns="91412" bIns="45706" anchor="ctr"/>
          <a:lstStyle/>
          <a:p>
            <a:pPr>
              <a:defRPr/>
            </a:pPr>
            <a:r>
              <a:rPr lang="sk-SK" sz="2000" dirty="0">
                <a:solidFill>
                  <a:srgbClr val="3333CC">
                    <a:lumMod val="75000"/>
                  </a:srgbClr>
                </a:solidFill>
                <a:cs typeface="Arial" charset="0"/>
              </a:rPr>
              <a:t>i</a:t>
            </a:r>
            <a:endParaRPr lang="en-US" sz="2000" dirty="0">
              <a:solidFill>
                <a:srgbClr val="3333CC">
                  <a:lumMod val="75000"/>
                </a:srgbClr>
              </a:solidFill>
              <a:cs typeface="Arial" charset="0"/>
            </a:endParaRPr>
          </a:p>
        </p:txBody>
      </p:sp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6751638" y="4481513"/>
            <a:ext cx="16764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40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6904043" y="4633921"/>
            <a:ext cx="1524000" cy="271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2" tIns="45706" rIns="91412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pre n: </a:t>
            </a: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5</a:t>
            </a:r>
            <a:endParaRPr lang="en-US" altLang="sk-SK" sz="2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ABCDE</a:t>
            </a:r>
            <a:endParaRPr lang="en-US" altLang="sk-SK" sz="2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ABCD</a:t>
            </a:r>
            <a:endParaRPr lang="en-US" altLang="sk-SK" sz="2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ABC</a:t>
            </a:r>
            <a:endParaRPr lang="en-US" altLang="sk-SK" sz="2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AB</a:t>
            </a:r>
            <a:endParaRPr lang="en-US" altLang="sk-SK" sz="2400" b="0" dirty="0">
              <a:solidFill>
                <a:srgbClr val="000000"/>
              </a:solidFill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0" dirty="0">
                <a:solidFill>
                  <a:srgbClr val="000000"/>
                </a:solidFill>
                <a:cs typeface="Arial" charset="0"/>
              </a:rPr>
              <a:t>A</a:t>
            </a:r>
            <a:endParaRPr lang="en-US" altLang="sk-SK" sz="2400" b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2709501" y="676275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1412" tIns="45706" rIns="91412" bIns="45706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program: 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0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4</a:t>
            </a:r>
            <a:r>
              <a:rPr lang="en-US" altLang="sk-SK" sz="2400" b="0" dirty="0" smtClean="0">
                <a:solidFill>
                  <a:srgbClr val="000000"/>
                </a:solidFill>
                <a:cs typeface="Arial" charset="0"/>
              </a:rPr>
              <a:t>p0</a:t>
            </a:r>
            <a:r>
              <a:rPr lang="sk-SK" altLang="sk-SK" sz="2400" b="0" dirty="0" smtClean="0">
                <a:solidFill>
                  <a:srgbClr val="000000"/>
                </a:solidFill>
                <a:cs typeface="Arial" charset="0"/>
              </a:rPr>
              <a:t>4B</a:t>
            </a:r>
            <a:r>
              <a:rPr lang="en-US" altLang="sk-SK" sz="2400" b="0" dirty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altLang="sk-SK" sz="2400" b="0" dirty="0" err="1">
                <a:solidFill>
                  <a:srgbClr val="000000"/>
                </a:solidFill>
                <a:cs typeface="Arial" charset="0"/>
              </a:rPr>
              <a:t>cpp</a:t>
            </a:r>
            <a:endParaRPr lang="sk-SK" altLang="sk-SK" sz="2400" b="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Vnorené cykly - odporúčania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Ka</a:t>
            </a:r>
            <a:r>
              <a:rPr lang="sk-SK" sz="2800" dirty="0" err="1" smtClean="0"/>
              <a:t>ždý</a:t>
            </a:r>
            <a:r>
              <a:rPr lang="sk-SK" sz="2800" dirty="0" smtClean="0"/>
              <a:t> cyklus – svoju riadiacu premennú</a:t>
            </a:r>
          </a:p>
          <a:p>
            <a:r>
              <a:rPr lang="sk-SK" sz="2800" dirty="0" smtClean="0"/>
              <a:t>Riadiaca premenná vonkajšieho cyklu </a:t>
            </a:r>
            <a:r>
              <a:rPr lang="sk-SK" sz="2800" dirty="0" smtClean="0">
                <a:solidFill>
                  <a:srgbClr val="0070C0"/>
                </a:solidFill>
              </a:rPr>
              <a:t>môže byť </a:t>
            </a:r>
            <a:r>
              <a:rPr lang="sk-SK" sz="2800" dirty="0" smtClean="0"/>
              <a:t>súčasťou podmienky vnútorného cyklu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4233283"/>
            <a:ext cx="5380037" cy="213439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2" tIns="45706" rIns="91412" bIns="45706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for(</a:t>
            </a:r>
            <a:r>
              <a:rPr lang="en-US" altLang="sk-SK" sz="24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</a:t>
            </a:r>
            <a:r>
              <a:rPr lang="sk-SK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</a:t>
            </a:r>
            <a:r>
              <a:rPr lang="en-US" altLang="sk-SK" sz="24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&gt;=1; </a:t>
            </a:r>
            <a:r>
              <a:rPr lang="en-US" altLang="sk-SK" sz="24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--)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	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for(</a:t>
            </a:r>
            <a:r>
              <a:rPr lang="en-US" altLang="sk-SK" sz="24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=</a:t>
            </a:r>
            <a:r>
              <a:rPr lang="sk-SK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</a:t>
            </a:r>
            <a:r>
              <a:rPr lang="en-US" altLang="sk-SK" sz="2400" dirty="0" smtClean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altLang="sk-SK" sz="2400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 </a:t>
            </a:r>
            <a:r>
              <a:rPr lang="en-US" altLang="sk-SK" sz="2400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++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		</a:t>
            </a:r>
            <a:r>
              <a:rPr lang="en-US" altLang="sk-SK" sz="2400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</a:t>
            </a:r>
            <a:r>
              <a:rPr lang="en-US" altLang="sk-SK" sz="2400" dirty="0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A'+</a:t>
            </a:r>
            <a:r>
              <a:rPr lang="en-US" altLang="sk-SK" sz="2400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	</a:t>
            </a:r>
            <a:r>
              <a:rPr lang="en-US" altLang="sk-SK" sz="2400" dirty="0" err="1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putchar</a:t>
            </a:r>
            <a:r>
              <a:rPr lang="en-US" altLang="sk-SK" sz="2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('\n');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altLang="sk-SK" sz="2400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endParaRPr lang="en-US" altLang="sk-SK" sz="2400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5239</TotalTime>
  <Words>4790</Words>
  <Application>Microsoft Office PowerPoint</Application>
  <PresentationFormat>Vlastná</PresentationFormat>
  <Paragraphs>1000</Paragraphs>
  <Slides>50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6</vt:i4>
      </vt:variant>
      <vt:variant>
        <vt:lpstr>Nadpisy snímok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Symbol</vt:lpstr>
      <vt:lpstr>Glass design template</vt:lpstr>
      <vt:lpstr>2_Glass design template</vt:lpstr>
      <vt:lpstr>3_Glass design template</vt:lpstr>
      <vt:lpstr>Theme1</vt:lpstr>
      <vt:lpstr>3_Theme1</vt:lpstr>
      <vt:lpstr>1_Glass design template</vt:lpstr>
      <vt:lpstr>Vnorené cykly, začiatky práce so súborom</vt:lpstr>
      <vt:lpstr>Obsah</vt:lpstr>
      <vt:lpstr>Príklad: minimum, maximum</vt:lpstr>
      <vt:lpstr>Príklad: minimum, maximum</vt:lpstr>
      <vt:lpstr>Vnorené cykly</vt:lpstr>
      <vt:lpstr>Príklad: výpis písmen - opakovane</vt:lpstr>
      <vt:lpstr>Príklad: výpis 1, ..., n písmen</vt:lpstr>
      <vt:lpstr>Príklad: výpis 1, ..., n písmen</vt:lpstr>
      <vt:lpstr>Vnorené cykly - odporúčania</vt:lpstr>
      <vt:lpstr>Príklad: výpis čísel spĺňajúcich podmienku</vt:lpstr>
      <vt:lpstr>Príklad: výpis čísel spĺňajúcich podmienku</vt:lpstr>
      <vt:lpstr>Príklad: Hviezdičkovanie 1</vt:lpstr>
      <vt:lpstr>Príklad: Hviezdičkovanie 2</vt:lpstr>
      <vt:lpstr>Prezentácia programu PowerPoint</vt:lpstr>
      <vt:lpstr>Príklad: Hviezdičkovanie 3</vt:lpstr>
      <vt:lpstr>Príklad: Hviezdičkovanie 4</vt:lpstr>
      <vt:lpstr>Príklad: trojuholník</vt:lpstr>
      <vt:lpstr>Ako postupovať pri kreslení základných obrázkov zo znakov</vt:lpstr>
      <vt:lpstr>Príklad: trojuholník – pridaný for (1)</vt:lpstr>
      <vt:lpstr>Príklad: trojuholník – pridaný for (2)</vt:lpstr>
      <vt:lpstr>Príklad: trojuholník – pridaný for (3)</vt:lpstr>
      <vt:lpstr>Príklad: trojuholník – pridaný for (4)</vt:lpstr>
      <vt:lpstr>Príklady: hviezdičkovanie do trojuholníka</vt:lpstr>
      <vt:lpstr>Príklady: hviezdičkovanie do trojuholníka – opačný trojuh.</vt:lpstr>
      <vt:lpstr>Prezentácia programu PowerPoint</vt:lpstr>
      <vt:lpstr>Prezentácia programu PowerPoint</vt:lpstr>
      <vt:lpstr>Domáca úloha</vt:lpstr>
      <vt:lpstr>Súbory</vt:lpstr>
      <vt:lpstr>Začiatky práce so súborom</vt:lpstr>
      <vt:lpstr>Otvorenie súboru na čítanie a zápis</vt:lpstr>
      <vt:lpstr>Základné práce s otvoreným súborom</vt:lpstr>
      <vt:lpstr>Ukončenie práce so súborom</vt:lpstr>
      <vt:lpstr>Príklady</vt:lpstr>
      <vt:lpstr>Príklady</vt:lpstr>
      <vt:lpstr>Príklady</vt:lpstr>
      <vt:lpstr>Príklady</vt:lpstr>
      <vt:lpstr>Testovanie konca riadku</vt:lpstr>
      <vt:lpstr>Príklad</vt:lpstr>
      <vt:lpstr>Testovanie konca súboru</vt:lpstr>
      <vt:lpstr>Testovanie konca súboru: EOF</vt:lpstr>
      <vt:lpstr>Príklad</vt:lpstr>
      <vt:lpstr>Testovanie konca súboru: feof()</vt:lpstr>
      <vt:lpstr>Príklad</vt:lpstr>
      <vt:lpstr>Testovanie správnosti otvorenia a zatvorenia súboru</vt:lpstr>
      <vt:lpstr>Testovanie správnosti otvorenia a zatvorenia súboru</vt:lpstr>
      <vt:lpstr>Prezentácia programu PowerPoint</vt:lpstr>
      <vt:lpstr>Príklad</vt:lpstr>
      <vt:lpstr>Prezentácia programu PowerPoint</vt:lpstr>
      <vt:lpstr>Prezentácia programu PowerPoint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372</cp:revision>
  <cp:lastPrinted>1601-01-01T00:00:00Z</cp:lastPrinted>
  <dcterms:created xsi:type="dcterms:W3CDTF">2005-06-24T10:35:13Z</dcterms:created>
  <dcterms:modified xsi:type="dcterms:W3CDTF">2019-10-16T19:37:37Z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