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6" r:id="rId2"/>
    <p:sldMasterId id="2147484768" r:id="rId3"/>
    <p:sldMasterId id="2147485182" r:id="rId4"/>
  </p:sldMasterIdLst>
  <p:sldIdLst>
    <p:sldId id="256" r:id="rId5"/>
    <p:sldId id="309" r:id="rId6"/>
    <p:sldId id="481" r:id="rId7"/>
    <p:sldId id="482" r:id="rId8"/>
    <p:sldId id="483" r:id="rId9"/>
    <p:sldId id="484" r:id="rId10"/>
    <p:sldId id="418" r:id="rId11"/>
    <p:sldId id="419" r:id="rId12"/>
    <p:sldId id="420" r:id="rId13"/>
    <p:sldId id="465" r:id="rId14"/>
    <p:sldId id="469" r:id="rId15"/>
    <p:sldId id="423" r:id="rId16"/>
    <p:sldId id="470" r:id="rId17"/>
    <p:sldId id="480" r:id="rId18"/>
    <p:sldId id="466" r:id="rId19"/>
    <p:sldId id="467" r:id="rId20"/>
    <p:sldId id="491" r:id="rId21"/>
    <p:sldId id="425" r:id="rId22"/>
    <p:sldId id="426" r:id="rId23"/>
    <p:sldId id="427" r:id="rId24"/>
    <p:sldId id="487" r:id="rId25"/>
    <p:sldId id="486" r:id="rId26"/>
    <p:sldId id="492" r:id="rId27"/>
    <p:sldId id="498" r:id="rId28"/>
    <p:sldId id="432" r:id="rId29"/>
    <p:sldId id="497" r:id="rId30"/>
    <p:sldId id="493" r:id="rId31"/>
    <p:sldId id="494" r:id="rId32"/>
    <p:sldId id="495" r:id="rId33"/>
    <p:sldId id="496" r:id="rId34"/>
    <p:sldId id="435" r:id="rId35"/>
    <p:sldId id="436" r:id="rId36"/>
    <p:sldId id="437" r:id="rId37"/>
    <p:sldId id="499" r:id="rId38"/>
    <p:sldId id="500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485" r:id="rId50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2106" y="-84"/>
      </p:cViewPr>
      <p:guideLst>
        <p:guide orient="horz" pos="2391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7.xml"/><Relationship Id="rId13" Type="http://schemas.openxmlformats.org/officeDocument/2006/relationships/slide" Target="slides/slide44.xml"/><Relationship Id="rId3" Type="http://schemas.openxmlformats.org/officeDocument/2006/relationships/slide" Target="slides/slide8.xml"/><Relationship Id="rId7" Type="http://schemas.openxmlformats.org/officeDocument/2006/relationships/slide" Target="slides/slide33.xml"/><Relationship Id="rId12" Type="http://schemas.openxmlformats.org/officeDocument/2006/relationships/slide" Target="slides/slide43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20.xml"/><Relationship Id="rId11" Type="http://schemas.openxmlformats.org/officeDocument/2006/relationships/slide" Target="slides/slide42.xml"/><Relationship Id="rId5" Type="http://schemas.openxmlformats.org/officeDocument/2006/relationships/slide" Target="slides/slide19.xml"/><Relationship Id="rId10" Type="http://schemas.openxmlformats.org/officeDocument/2006/relationships/slide" Target="slides/slide39.xml"/><Relationship Id="rId4" Type="http://schemas.openxmlformats.org/officeDocument/2006/relationships/slide" Target="slides/slide9.xml"/><Relationship Id="rId9" Type="http://schemas.openxmlformats.org/officeDocument/2006/relationships/slide" Target="slides/slide38.xml"/><Relationship Id="rId14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5CEEE810-A6D1-4225-9855-16AF22EF6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344B7-8B8E-4197-AFDA-2E4131C23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8638D-05C0-4176-BE0F-2499FBBA6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pPr>
              <a:defRPr/>
            </a:pPr>
            <a:fld id="{0626D189-74EB-4BBE-ABCF-0FCA427D0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A5E9EFAE-80A0-494C-B17D-0185EC29D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96B86B72-3BB4-4AC6-A490-923009AEF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39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2D5543FC-3169-48DE-8E05-206E55B4D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2CE3A640-4B68-49AC-A250-D5058A9FD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276B0DAE-7700-4F2F-AF76-5B98E6C95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97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6BAB8E1F-6D4C-450A-B5EA-3F5827F3A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7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4E2ED8A7-F8E8-45E8-8F45-DBBAAB522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42C3B-4ED1-4360-94DD-A5BBF81E6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43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F70D711F-62D4-4027-9292-1E94C0C69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8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849A64FA-4175-489D-9163-DDF9227A4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0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FA5D182B-D605-480F-990F-C51BF0791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7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017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>
                <a:latin typeface="Courier New" pitchFamily="49" charset="0"/>
              </a:defRPr>
            </a:lvl1pPr>
          </a:lstStyle>
          <a:p>
            <a:pPr>
              <a:defRPr/>
            </a:pPr>
            <a:fld id="{792FFD79-41E8-41FE-B10A-9CD822AB3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48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9BA302BF-5E8F-473E-8BFF-A316D80D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8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D988ECFD-C87A-477D-AD8D-953C5912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28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7CCB5972-B656-448E-ADD9-ABDF596A3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9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262DB6C0-2D58-4524-A07E-B076D1100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7B10F208-C0B9-46C0-ACD2-4AB2D3A04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6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5E2C62DE-65E2-4765-BBC5-59D6938B8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0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0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0" indent="0">
              <a:buNone/>
              <a:defRPr sz="1800"/>
            </a:lvl2pPr>
            <a:lvl3pPr marL="914322" indent="0">
              <a:buNone/>
              <a:defRPr sz="1600"/>
            </a:lvl3pPr>
            <a:lvl4pPr marL="1371482" indent="0">
              <a:buNone/>
              <a:defRPr sz="1400"/>
            </a:lvl4pPr>
            <a:lvl5pPr marL="1828643" indent="0">
              <a:buNone/>
              <a:defRPr sz="1400"/>
            </a:lvl5pPr>
            <a:lvl6pPr marL="2285805" indent="0">
              <a:buNone/>
              <a:defRPr sz="1400"/>
            </a:lvl6pPr>
            <a:lvl7pPr marL="2742965" indent="0">
              <a:buNone/>
              <a:defRPr sz="1400"/>
            </a:lvl7pPr>
            <a:lvl8pPr marL="3200126" indent="0">
              <a:buNone/>
              <a:defRPr sz="1400"/>
            </a:lvl8pPr>
            <a:lvl9pPr marL="365728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71A17-7BC0-46E4-954E-37E595584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1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4777C2F8-C32D-46E8-AE54-E49F3D18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1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1E283020-0DF5-41E8-A33A-D1C5190F3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9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7DE10E00-18CA-402B-AAD9-5796F84A1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fld id="{FA27E4D6-071B-4D4B-B0D2-0163EC65A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05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317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3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pPr>
              <a:defRPr/>
            </a:pPr>
            <a:fld id="{2E9FB9A1-8F92-44A6-AE51-77265D794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80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7CE6E46E-B63D-457B-871D-F0ECDCFD6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4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0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10" indent="0">
              <a:buNone/>
              <a:defRPr sz="2000"/>
            </a:lvl2pPr>
            <a:lvl3pPr marL="1013617" indent="0">
              <a:buNone/>
              <a:defRPr sz="1800"/>
            </a:lvl3pPr>
            <a:lvl4pPr marL="1520426" indent="0">
              <a:buNone/>
              <a:defRPr sz="1600"/>
            </a:lvl4pPr>
            <a:lvl5pPr marL="2027235" indent="0">
              <a:buNone/>
              <a:defRPr sz="1600"/>
            </a:lvl5pPr>
            <a:lvl6pPr marL="2534043" indent="0">
              <a:buNone/>
              <a:defRPr sz="1600"/>
            </a:lvl6pPr>
            <a:lvl7pPr marL="3040852" indent="0">
              <a:buNone/>
              <a:defRPr sz="1600"/>
            </a:lvl7pPr>
            <a:lvl8pPr marL="3547660" indent="0">
              <a:buNone/>
              <a:defRPr sz="1600"/>
            </a:lvl8pPr>
            <a:lvl9pPr marL="405446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C3BDF5AC-F38D-4BC1-BD7D-070BD78DA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6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D08F0C5F-53E7-41EE-8C1E-F03B8009B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9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2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10" indent="0">
              <a:buNone/>
              <a:defRPr sz="2200" b="1"/>
            </a:lvl2pPr>
            <a:lvl3pPr marL="1013617" indent="0">
              <a:buNone/>
              <a:defRPr sz="2000" b="1"/>
            </a:lvl3pPr>
            <a:lvl4pPr marL="1520426" indent="0">
              <a:buNone/>
              <a:defRPr sz="1800" b="1"/>
            </a:lvl4pPr>
            <a:lvl5pPr marL="2027235" indent="0">
              <a:buNone/>
              <a:defRPr sz="1800" b="1"/>
            </a:lvl5pPr>
            <a:lvl6pPr marL="2534043" indent="0">
              <a:buNone/>
              <a:defRPr sz="1800" b="1"/>
            </a:lvl6pPr>
            <a:lvl7pPr marL="3040852" indent="0">
              <a:buNone/>
              <a:defRPr sz="1800" b="1"/>
            </a:lvl7pPr>
            <a:lvl8pPr marL="3547660" indent="0">
              <a:buNone/>
              <a:defRPr sz="1800" b="1"/>
            </a:lvl8pPr>
            <a:lvl9pPr marL="40544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3" y="1698932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10" indent="0">
              <a:buNone/>
              <a:defRPr sz="2200" b="1"/>
            </a:lvl2pPr>
            <a:lvl3pPr marL="1013617" indent="0">
              <a:buNone/>
              <a:defRPr sz="2000" b="1"/>
            </a:lvl3pPr>
            <a:lvl4pPr marL="1520426" indent="0">
              <a:buNone/>
              <a:defRPr sz="1800" b="1"/>
            </a:lvl4pPr>
            <a:lvl5pPr marL="2027235" indent="0">
              <a:buNone/>
              <a:defRPr sz="1800" b="1"/>
            </a:lvl5pPr>
            <a:lvl6pPr marL="2534043" indent="0">
              <a:buNone/>
              <a:defRPr sz="1800" b="1"/>
            </a:lvl6pPr>
            <a:lvl7pPr marL="3040852" indent="0">
              <a:buNone/>
              <a:defRPr sz="1800" b="1"/>
            </a:lvl7pPr>
            <a:lvl8pPr marL="3547660" indent="0">
              <a:buNone/>
              <a:defRPr sz="1800" b="1"/>
            </a:lvl8pPr>
            <a:lvl9pPr marL="40544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3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22E21D6D-414F-4E44-A669-624B7DDF5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895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FDE27FA8-37B3-47B3-A977-2D0CA5AC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3CD0-D81D-4405-BA7B-D3D1A8BB7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647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1FE08F96-12E1-4BEF-90C3-831556813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6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1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6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10" indent="0">
              <a:buNone/>
              <a:defRPr sz="1300"/>
            </a:lvl2pPr>
            <a:lvl3pPr marL="1013617" indent="0">
              <a:buNone/>
              <a:defRPr sz="1100"/>
            </a:lvl3pPr>
            <a:lvl4pPr marL="1520426" indent="0">
              <a:buNone/>
              <a:defRPr sz="1000"/>
            </a:lvl4pPr>
            <a:lvl5pPr marL="2027235" indent="0">
              <a:buNone/>
              <a:defRPr sz="1000"/>
            </a:lvl5pPr>
            <a:lvl6pPr marL="2534043" indent="0">
              <a:buNone/>
              <a:defRPr sz="1000"/>
            </a:lvl6pPr>
            <a:lvl7pPr marL="3040852" indent="0">
              <a:buNone/>
              <a:defRPr sz="1000"/>
            </a:lvl7pPr>
            <a:lvl8pPr marL="3547660" indent="0">
              <a:buNone/>
              <a:defRPr sz="1000"/>
            </a:lvl8pPr>
            <a:lvl9pPr marL="40544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CE78400C-4713-446F-BF78-62A0673D5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85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10" indent="0">
              <a:buNone/>
              <a:defRPr sz="3100"/>
            </a:lvl2pPr>
            <a:lvl3pPr marL="1013617" indent="0">
              <a:buNone/>
              <a:defRPr sz="2700"/>
            </a:lvl3pPr>
            <a:lvl4pPr marL="1520426" indent="0">
              <a:buNone/>
              <a:defRPr sz="2200"/>
            </a:lvl4pPr>
            <a:lvl5pPr marL="2027235" indent="0">
              <a:buNone/>
              <a:defRPr sz="2200"/>
            </a:lvl5pPr>
            <a:lvl6pPr marL="2534043" indent="0">
              <a:buNone/>
              <a:defRPr sz="2200"/>
            </a:lvl6pPr>
            <a:lvl7pPr marL="3040852" indent="0">
              <a:buNone/>
              <a:defRPr sz="2200"/>
            </a:lvl7pPr>
            <a:lvl8pPr marL="3547660" indent="0">
              <a:buNone/>
              <a:defRPr sz="2200"/>
            </a:lvl8pPr>
            <a:lvl9pPr marL="4054467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10" indent="0">
              <a:buNone/>
              <a:defRPr sz="1300"/>
            </a:lvl2pPr>
            <a:lvl3pPr marL="1013617" indent="0">
              <a:buNone/>
              <a:defRPr sz="1100"/>
            </a:lvl3pPr>
            <a:lvl4pPr marL="1520426" indent="0">
              <a:buNone/>
              <a:defRPr sz="1000"/>
            </a:lvl4pPr>
            <a:lvl5pPr marL="2027235" indent="0">
              <a:buNone/>
              <a:defRPr sz="1000"/>
            </a:lvl5pPr>
            <a:lvl6pPr marL="2534043" indent="0">
              <a:buNone/>
              <a:defRPr sz="1000"/>
            </a:lvl6pPr>
            <a:lvl7pPr marL="3040852" indent="0">
              <a:buNone/>
              <a:defRPr sz="1000"/>
            </a:lvl7pPr>
            <a:lvl8pPr marL="3547660" indent="0">
              <a:buNone/>
              <a:defRPr sz="1000"/>
            </a:lvl8pPr>
            <a:lvl9pPr marL="40544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75E65724-6E08-43D2-A467-0979D63FB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7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B0DCEF7C-4355-4A65-8563-0CBFEFC0E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9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4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4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2F00E7BA-3EB2-410B-A871-B7F058844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698627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2" indent="0">
              <a:buNone/>
              <a:defRPr sz="1600" b="1"/>
            </a:lvl4pPr>
            <a:lvl5pPr marL="1828643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5" indent="0">
              <a:buNone/>
              <a:defRPr sz="1600" b="1"/>
            </a:lvl7pPr>
            <a:lvl8pPr marL="3200126" indent="0">
              <a:buNone/>
              <a:defRPr sz="1600" b="1"/>
            </a:lvl8pPr>
            <a:lvl9pPr marL="365728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06652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7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2" indent="0">
              <a:buNone/>
              <a:defRPr sz="1600" b="1"/>
            </a:lvl4pPr>
            <a:lvl5pPr marL="1828643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5" indent="0">
              <a:buNone/>
              <a:defRPr sz="1600" b="1"/>
            </a:lvl7pPr>
            <a:lvl8pPr marL="3200126" indent="0">
              <a:buNone/>
              <a:defRPr sz="1600" b="1"/>
            </a:lvl8pPr>
            <a:lvl9pPr marL="365728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2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5402-7530-4C63-9844-406E4E7EE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61C2D-3159-4E44-BC89-E1DBC7890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FC577-7959-4E98-9CE9-AFFBF4CC3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1628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6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2" indent="0">
              <a:buNone/>
              <a:defRPr sz="1000"/>
            </a:lvl3pPr>
            <a:lvl4pPr marL="1371482" indent="0">
              <a:buNone/>
              <a:defRPr sz="900"/>
            </a:lvl4pPr>
            <a:lvl5pPr marL="1828643" indent="0">
              <a:buNone/>
              <a:defRPr sz="900"/>
            </a:lvl5pPr>
            <a:lvl6pPr marL="2285805" indent="0">
              <a:buNone/>
              <a:defRPr sz="900"/>
            </a:lvl6pPr>
            <a:lvl7pPr marL="2742965" indent="0">
              <a:buNone/>
              <a:defRPr sz="900"/>
            </a:lvl7pPr>
            <a:lvl8pPr marL="3200126" indent="0">
              <a:buNone/>
              <a:defRPr sz="900"/>
            </a:lvl8pPr>
            <a:lvl9pPr marL="36572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DF718-5351-434C-B7F8-434E6602E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6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2" indent="0">
              <a:buNone/>
              <a:defRPr sz="2400"/>
            </a:lvl3pPr>
            <a:lvl4pPr marL="1371482" indent="0">
              <a:buNone/>
              <a:defRPr sz="2000"/>
            </a:lvl4pPr>
            <a:lvl5pPr marL="1828643" indent="0">
              <a:buNone/>
              <a:defRPr sz="2000"/>
            </a:lvl5pPr>
            <a:lvl6pPr marL="2285805" indent="0">
              <a:buNone/>
              <a:defRPr sz="2000"/>
            </a:lvl6pPr>
            <a:lvl7pPr marL="2742965" indent="0">
              <a:buNone/>
              <a:defRPr sz="2000"/>
            </a:lvl7pPr>
            <a:lvl8pPr marL="3200126" indent="0">
              <a:buNone/>
              <a:defRPr sz="2000"/>
            </a:lvl8pPr>
            <a:lvl9pPr marL="365728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2" indent="0">
              <a:buNone/>
              <a:defRPr sz="1000"/>
            </a:lvl3pPr>
            <a:lvl4pPr marL="1371482" indent="0">
              <a:buNone/>
              <a:defRPr sz="900"/>
            </a:lvl4pPr>
            <a:lvl5pPr marL="1828643" indent="0">
              <a:buNone/>
              <a:defRPr sz="900"/>
            </a:lvl5pPr>
            <a:lvl6pPr marL="2285805" indent="0">
              <a:buNone/>
              <a:defRPr sz="900"/>
            </a:lvl6pPr>
            <a:lvl7pPr marL="2742965" indent="0">
              <a:buNone/>
              <a:defRPr sz="900"/>
            </a:lvl7pPr>
            <a:lvl8pPr marL="3200126" indent="0">
              <a:buNone/>
              <a:defRPr sz="900"/>
            </a:lvl8pPr>
            <a:lvl9pPr marL="36572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2C525-4E8D-47CF-856D-D182D49C0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defTabSz="1014327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algn="ctr" defTabSz="1014327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algn="r" defTabSz="1014327">
              <a:defRPr sz="1400" b="0">
                <a:latin typeface="+mn-lt"/>
              </a:defRPr>
            </a:lvl1pPr>
          </a:lstStyle>
          <a:p>
            <a:pPr>
              <a:defRPr/>
            </a:pPr>
            <a:fld id="{3DB5407F-250E-4BF0-AA7E-2CF917E19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8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xStyles>
    <p:titleStyle>
      <a:lvl1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160" algn="l" defTabSz="1014327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322" algn="l" defTabSz="1014327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482" algn="l" defTabSz="1014327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643" algn="l" defTabSz="1014327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7825" indent="-377825" algn="l" defTabSz="101282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defTabSz="10128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5238" indent="-250825" algn="l" defTabSz="101282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1650" indent="-250825" algn="l" defTabSz="101282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79650" indent="-252413" algn="l" defTabSz="101282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204" indent="-253978" algn="l" defTabSz="1014327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364" indent="-253978" algn="l" defTabSz="1014327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525" indent="-253978" algn="l" defTabSz="1014327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09687" indent="-253978" algn="l" defTabSz="1014327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FAA21EE6-52FD-4AD5-B3C7-C975E5D00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  <p:sldLayoutId id="2147485165" r:id="rId6"/>
    <p:sldLayoutId id="2147485166" r:id="rId7"/>
    <p:sldLayoutId id="2147485167" r:id="rId8"/>
    <p:sldLayoutId id="2147485168" r:id="rId9"/>
    <p:sldLayoutId id="2147485169" r:id="rId10"/>
    <p:sldLayoutId id="2147485170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F0660B81-FD41-4C65-9009-E2BC24323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1" r:id="rId1"/>
    <p:sldLayoutId id="2147485172" r:id="rId2"/>
    <p:sldLayoutId id="2147485173" r:id="rId3"/>
    <p:sldLayoutId id="2147485174" r:id="rId4"/>
    <p:sldLayoutId id="2147485175" r:id="rId5"/>
    <p:sldLayoutId id="2147485176" r:id="rId6"/>
    <p:sldLayoutId id="2147485177" r:id="rId7"/>
    <p:sldLayoutId id="2147485178" r:id="rId8"/>
    <p:sldLayoutId id="2147485179" r:id="rId9"/>
    <p:sldLayoutId id="2147485180" r:id="rId10"/>
    <p:sldLayoutId id="21474851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26214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9BE39102-1FB3-4DC2-97B4-D63D86051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3" r:id="rId1"/>
    <p:sldLayoutId id="2147485184" r:id="rId2"/>
    <p:sldLayoutId id="2147485185" r:id="rId3"/>
    <p:sldLayoutId id="2147485186" r:id="rId4"/>
    <p:sldLayoutId id="2147485187" r:id="rId5"/>
    <p:sldLayoutId id="2147485188" r:id="rId6"/>
    <p:sldLayoutId id="2147485189" r:id="rId7"/>
    <p:sldLayoutId id="2147485190" r:id="rId8"/>
    <p:sldLayoutId id="2147485191" r:id="rId9"/>
    <p:sldLayoutId id="2147485192" r:id="rId10"/>
    <p:sldLayoutId id="21474851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1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617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42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235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447" indent="-25340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255" indent="-25340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063" indent="-25340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7872" indent="-25340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10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617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426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235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043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852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660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467" algn="l" defTabSz="10136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/>
          <a:p>
            <a:r>
              <a:rPr lang="sk-SK" altLang="sk-SK" dirty="0" smtClean="0"/>
              <a:t>Jednorozmerné polia, príkaz </a:t>
            </a:r>
            <a:r>
              <a:rPr lang="sk-SK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en-US" alt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599" y="5486400"/>
            <a:ext cx="9494837" cy="188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marL="0" indent="0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5238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1650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79650" indent="-2524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20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36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525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9687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b="0" kern="0" dirty="0" smtClean="0"/>
              <a:t>Gabriela </a:t>
            </a:r>
            <a:r>
              <a:rPr lang="en-US" altLang="sk-SK" b="0" kern="0" dirty="0" err="1" smtClean="0"/>
              <a:t>Grmanov</a:t>
            </a:r>
            <a:r>
              <a:rPr lang="sk-SK" altLang="sk-SK" b="0" kern="0" dirty="0" smtClean="0"/>
              <a:t>á</a:t>
            </a:r>
          </a:p>
          <a:p>
            <a:r>
              <a:rPr lang="sk-SK" altLang="sk-SK" b="0" kern="0" dirty="0" smtClean="0"/>
              <a:t>Základy procedurálneho programovania 1</a:t>
            </a:r>
          </a:p>
          <a:p>
            <a:r>
              <a:rPr lang="sk-SK" altLang="sk-SK" b="0" kern="0" dirty="0" smtClean="0"/>
              <a:t>6. prednáška</a:t>
            </a:r>
            <a:endParaRPr lang="en-US" altLang="sk-SK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ChangeArrowheads="1"/>
          </p:cNvSpPr>
          <p:nvPr/>
        </p:nvSpPr>
        <p:spPr bwMode="auto">
          <a:xfrm>
            <a:off x="0" y="61119"/>
            <a:ext cx="9952038" cy="747897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71" name="Text Box 1027"/>
          <p:cNvSpPr txBox="1">
            <a:spLocks noChangeArrowheads="1"/>
          </p:cNvSpPr>
          <p:nvPr/>
        </p:nvSpPr>
        <p:spPr bwMode="auto">
          <a:xfrm>
            <a:off x="96838" y="61119"/>
            <a:ext cx="8802410" cy="71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#include&lt;</a:t>
            </a:r>
            <a:r>
              <a:rPr lang="en-US" altLang="sk-SK" sz="2000" dirty="0" err="1">
                <a:solidFill>
                  <a:srgbClr val="000000"/>
                </a:solidFill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#define MAX </a:t>
            </a:r>
            <a:r>
              <a:rPr lang="en-US" altLang="sk-SK" sz="2000" dirty="0" smtClean="0">
                <a:solidFill>
                  <a:srgbClr val="000000"/>
                </a:solidFill>
              </a:rPr>
              <a:t>5</a:t>
            </a:r>
            <a:endParaRPr lang="sk-SK" altLang="sk-SK" sz="800" dirty="0">
              <a:solidFill>
                <a:srgbClr val="000000"/>
              </a:solidFill>
            </a:endParaRPr>
          </a:p>
          <a:p>
            <a:endParaRPr lang="sk-SK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sk-SK" altLang="sk-SK" sz="2000" dirty="0">
                <a:solidFill>
                  <a:srgbClr val="000000"/>
                </a:solidFill>
              </a:rPr>
              <a:t>nt main</a:t>
            </a:r>
            <a:r>
              <a:rPr lang="en-US" altLang="sk-SK" sz="2000" dirty="0">
                <a:solidFill>
                  <a:srgbClr val="000000"/>
                </a:solidFill>
              </a:rPr>
              <a:t>() {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sk-SK" altLang="sk-SK" sz="2000" dirty="0">
                <a:solidFill>
                  <a:srgbClr val="000000"/>
                </a:solidFill>
              </a:rPr>
              <a:t>  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smtClean="0">
                <a:solidFill>
                  <a:srgbClr val="000000"/>
                </a:solidFill>
              </a:rPr>
              <a:t>double </a:t>
            </a:r>
            <a:r>
              <a:rPr lang="en-US" altLang="sk-SK" sz="2000" dirty="0" err="1">
                <a:solidFill>
                  <a:srgbClr val="000000"/>
                </a:solidFill>
              </a:rPr>
              <a:t>znamky</a:t>
            </a:r>
            <a:r>
              <a:rPr lang="en-US" altLang="sk-SK" sz="2000" dirty="0">
                <a:solidFill>
                  <a:srgbClr val="000000"/>
                </a:solidFill>
              </a:rPr>
              <a:t>[MAX];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smtClean="0">
                <a:solidFill>
                  <a:srgbClr val="000000"/>
                </a:solidFill>
              </a:rPr>
              <a:t>double </a:t>
            </a:r>
            <a:r>
              <a:rPr lang="en-US" altLang="sk-SK" sz="2000" dirty="0" err="1">
                <a:solidFill>
                  <a:srgbClr val="000000"/>
                </a:solidFill>
              </a:rPr>
              <a:t>priemer</a:t>
            </a:r>
            <a:r>
              <a:rPr lang="en-US" altLang="sk-SK" sz="2000" dirty="0">
                <a:solidFill>
                  <a:srgbClr val="000000"/>
                </a:solidFill>
              </a:rPr>
              <a:t> = 0; </a:t>
            </a:r>
          </a:p>
          <a:p>
            <a:endParaRPr lang="en-US" altLang="sk-SK" sz="12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for (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 = 0 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 &lt; MAX;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 { </a:t>
            </a:r>
            <a:endParaRPr lang="sk-SK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("Aka je </a:t>
            </a:r>
            <a:r>
              <a:rPr lang="en-US" altLang="sk-SK" sz="2000" dirty="0" err="1">
                <a:solidFill>
                  <a:srgbClr val="000000"/>
                </a:solidFill>
              </a:rPr>
              <a:t>znamka</a:t>
            </a:r>
            <a:r>
              <a:rPr lang="en-US" altLang="sk-SK" sz="2000" dirty="0">
                <a:solidFill>
                  <a:srgbClr val="000000"/>
                </a:solidFill>
              </a:rPr>
              <a:t> z %d-</a:t>
            </a:r>
            <a:r>
              <a:rPr lang="en-US" altLang="sk-SK" sz="2000" dirty="0" err="1">
                <a:solidFill>
                  <a:srgbClr val="000000"/>
                </a:solidFill>
              </a:rPr>
              <a:t>teho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predmetu</a:t>
            </a:r>
            <a:r>
              <a:rPr lang="en-US" altLang="sk-SK" sz="2000" dirty="0">
                <a:solidFill>
                  <a:srgbClr val="000000"/>
                </a:solidFill>
              </a:rPr>
              <a:t>?", i+1);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scanf</a:t>
            </a:r>
            <a:r>
              <a:rPr lang="en-US" altLang="sk-SK" sz="2000" dirty="0" smtClean="0">
                <a:solidFill>
                  <a:srgbClr val="000000"/>
                </a:solidFill>
              </a:rPr>
              <a:t>("%lf</a:t>
            </a:r>
            <a:r>
              <a:rPr lang="en-US" altLang="sk-SK" sz="2000" dirty="0">
                <a:solidFill>
                  <a:srgbClr val="000000"/>
                </a:solidFill>
              </a:rPr>
              <a:t>", </a:t>
            </a:r>
            <a:r>
              <a:rPr lang="sk-SK" altLang="sk-SK" sz="2000" dirty="0">
                <a:solidFill>
                  <a:srgbClr val="000000"/>
                </a:solidFill>
              </a:rPr>
              <a:t>          </a:t>
            </a:r>
            <a:r>
              <a:rPr lang="en-US" altLang="sk-SK" sz="2000" dirty="0">
                <a:solidFill>
                  <a:srgbClr val="000000"/>
                </a:solidFill>
              </a:rPr>
              <a:t>); </a:t>
            </a:r>
          </a:p>
          <a:p>
            <a:endParaRPr lang="en-US" altLang="sk-SK" sz="12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priemer</a:t>
            </a:r>
            <a:r>
              <a:rPr lang="en-US" altLang="sk-SK" sz="2000" dirty="0">
                <a:solidFill>
                  <a:srgbClr val="000000"/>
                </a:solidFill>
              </a:rPr>
              <a:t> += </a:t>
            </a:r>
            <a:r>
              <a:rPr lang="en-US" altLang="sk-SK" sz="2000" dirty="0" err="1">
                <a:solidFill>
                  <a:srgbClr val="000000"/>
                </a:solidFill>
              </a:rPr>
              <a:t>znamky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];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}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priemer</a:t>
            </a:r>
            <a:r>
              <a:rPr lang="en-US" altLang="sk-SK" sz="2000" dirty="0">
                <a:solidFill>
                  <a:srgbClr val="000000"/>
                </a:solidFill>
              </a:rPr>
              <a:t> /= MAX</a:t>
            </a:r>
            <a:r>
              <a:rPr lang="en-US" altLang="sk-SK" sz="2000" dirty="0" smtClean="0">
                <a:solidFill>
                  <a:srgbClr val="000000"/>
                </a:solidFill>
              </a:rPr>
              <a:t>;</a:t>
            </a:r>
          </a:p>
          <a:p>
            <a:endParaRPr lang="sk-SK" altLang="sk-SK" sz="1200" dirty="0" smtClean="0">
              <a:solidFill>
                <a:srgbClr val="000000"/>
              </a:solidFill>
            </a:endParaRPr>
          </a:p>
          <a:p>
            <a:r>
              <a:rPr lang="sk-SK" altLang="sk-SK" sz="2000" dirty="0" smtClean="0">
                <a:solidFill>
                  <a:srgbClr val="000000"/>
                </a:solidFill>
              </a:rPr>
              <a:t>   printf</a:t>
            </a:r>
            <a:r>
              <a:rPr lang="en-US" altLang="sk-SK" sz="2000" dirty="0" smtClean="0">
                <a:solidFill>
                  <a:srgbClr val="000000"/>
                </a:solidFill>
              </a:rPr>
              <a:t>("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Znamky</a:t>
            </a:r>
            <a:r>
              <a:rPr lang="en-US" altLang="sk-SK" sz="2000" dirty="0" smtClean="0">
                <a:solidFill>
                  <a:srgbClr val="000000"/>
                </a:solidFill>
              </a:rPr>
              <a:t>: ");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for (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 = 0 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 &lt; MAX;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 </a:t>
            </a:r>
            <a:endParaRPr lang="sk-SK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 smtClean="0">
                <a:solidFill>
                  <a:srgbClr val="000000"/>
                </a:solidFill>
              </a:rPr>
              <a:t>("%.</a:t>
            </a:r>
            <a:r>
              <a:rPr lang="en-US" altLang="sk-SK" sz="2000" dirty="0">
                <a:solidFill>
                  <a:srgbClr val="000000"/>
                </a:solidFill>
              </a:rPr>
              <a:t>2f</a:t>
            </a:r>
            <a:r>
              <a:rPr lang="en-US" altLang="sk-SK" sz="2000" dirty="0" smtClean="0">
                <a:solidFill>
                  <a:srgbClr val="000000"/>
                </a:solidFill>
              </a:rPr>
              <a:t>, ",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znamky</a:t>
            </a:r>
            <a:r>
              <a:rPr lang="en-US" altLang="sk-SK" sz="2000" dirty="0" smtClean="0">
                <a:solidFill>
                  <a:srgbClr val="000000"/>
                </a:solidFill>
              </a:rPr>
              <a:t>[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000" dirty="0" smtClean="0">
                <a:solidFill>
                  <a:srgbClr val="000000"/>
                </a:solidFill>
              </a:rPr>
              <a:t>]); </a:t>
            </a:r>
            <a:endParaRPr lang="en-US" altLang="sk-SK" sz="2000" dirty="0">
              <a:solidFill>
                <a:srgbClr val="000000"/>
              </a:solidFill>
            </a:endParaRP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 smtClean="0">
                <a:solidFill>
                  <a:srgbClr val="000000"/>
                </a:solidFill>
              </a:rPr>
              <a:t>("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priemer</a:t>
            </a:r>
            <a:r>
              <a:rPr lang="en-US" altLang="sk-SK" sz="2000" dirty="0" smtClean="0">
                <a:solidFill>
                  <a:srgbClr val="000000"/>
                </a:solidFill>
              </a:rPr>
              <a:t>: %.2f\n", </a:t>
            </a:r>
            <a:r>
              <a:rPr lang="en-US" altLang="sk-SK" sz="2000" dirty="0" err="1">
                <a:solidFill>
                  <a:srgbClr val="000000"/>
                </a:solidFill>
              </a:rPr>
              <a:t>priemer</a:t>
            </a:r>
            <a:r>
              <a:rPr lang="en-US" altLang="sk-SK" sz="2000" dirty="0">
                <a:solidFill>
                  <a:srgbClr val="000000"/>
                </a:solidFill>
              </a:rPr>
              <a:t>); </a:t>
            </a:r>
          </a:p>
          <a:p>
            <a:endParaRPr lang="en-US" altLang="sk-SK" sz="1200" dirty="0">
              <a:solidFill>
                <a:srgbClr val="000000"/>
              </a:solidFill>
            </a:endParaRPr>
          </a:p>
          <a:p>
            <a:r>
              <a:rPr lang="en-US" altLang="sk-SK" sz="2000" dirty="0">
                <a:solidFill>
                  <a:srgbClr val="000000"/>
                </a:solidFill>
              </a:rPr>
              <a:t>   return 0;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3972" name="AutoShape 13"/>
          <p:cNvSpPr>
            <a:spLocks noChangeArrowheads="1"/>
          </p:cNvSpPr>
          <p:nvPr/>
        </p:nvSpPr>
        <p:spPr bwMode="auto">
          <a:xfrm>
            <a:off x="6294437" y="92550"/>
            <a:ext cx="3763962" cy="1890713"/>
          </a:xfrm>
          <a:prstGeom prst="cloudCallout">
            <a:avLst>
              <a:gd name="adj1" fmla="val -74159"/>
              <a:gd name="adj2" fmla="val -504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Výpočet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a v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ýpis 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študijného priemeru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0212" y="2997294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&amp;</a:t>
            </a:r>
            <a:r>
              <a:rPr lang="en-US" altLang="sk-SK" sz="2000" dirty="0" err="1">
                <a:solidFill>
                  <a:srgbClr val="000000"/>
                </a:solidFill>
              </a:rPr>
              <a:t>znamky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294437" y="668124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p01.cpp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3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152400"/>
            <a:ext cx="8151813" cy="9366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506852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1013704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520556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2027408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sk-SK" kern="0" dirty="0" err="1" smtClean="0"/>
              <a:t>Pr</a:t>
            </a:r>
            <a:r>
              <a:rPr lang="sk-SK" altLang="sk-SK" kern="0" dirty="0" err="1" smtClean="0"/>
              <a:t>ístup</a:t>
            </a:r>
            <a:r>
              <a:rPr lang="sk-SK" altLang="sk-SK" kern="0" dirty="0" smtClean="0"/>
              <a:t> do poľa mimo definovaných indexov</a:t>
            </a:r>
            <a:endParaRPr lang="en-US" altLang="sk-SK" kern="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6850" y="1661319"/>
            <a:ext cx="9752013" cy="2209800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800" b="0" kern="0" dirty="0" smtClean="0"/>
              <a:t>Pre pole:</a:t>
            </a:r>
          </a:p>
          <a:p>
            <a:endParaRPr lang="sk-SK" altLang="sk-SK" sz="2800" b="0" kern="0" dirty="0" smtClean="0"/>
          </a:p>
          <a:p>
            <a:r>
              <a:rPr lang="sk-SK" altLang="sk-SK" sz="2800" b="0" kern="0" dirty="0" smtClean="0"/>
              <a:t>Prístup k prvku s indexom </a:t>
            </a:r>
          </a:p>
          <a:p>
            <a:endParaRPr lang="sk-SK" altLang="sk-SK" sz="2800" b="0" kern="0" dirty="0"/>
          </a:p>
          <a:p>
            <a:pPr marL="0" indent="0">
              <a:buNone/>
            </a:pPr>
            <a:endParaRPr lang="sk-SK" altLang="sk-SK" sz="2800" b="0" kern="0" dirty="0" smtClean="0"/>
          </a:p>
          <a:p>
            <a:pPr marL="0" indent="0">
              <a:buNone/>
            </a:pPr>
            <a:r>
              <a:rPr lang="sk-SK" altLang="sk-SK" sz="2800" b="0" kern="0" dirty="0"/>
              <a:t> </a:t>
            </a:r>
            <a:r>
              <a:rPr lang="sk-SK" altLang="sk-SK" sz="2800" b="0" kern="0" dirty="0" smtClean="0"/>
              <a:t>   môže spôsobiť neočakávané správanie programu: </a:t>
            </a:r>
          </a:p>
          <a:p>
            <a:pPr lvl="1"/>
            <a:r>
              <a:rPr lang="sk-SK" altLang="sk-SK" sz="2400" b="0" kern="0" dirty="0" smtClean="0"/>
              <a:t>môže spadnúť</a:t>
            </a:r>
          </a:p>
          <a:p>
            <a:pPr lvl="1"/>
            <a:r>
              <a:rPr lang="sk-SK" altLang="sk-SK" sz="2400" b="0" kern="0" dirty="0" smtClean="0"/>
              <a:t>môže pracovať korektne</a:t>
            </a:r>
          </a:p>
          <a:p>
            <a:pPr lvl="1"/>
            <a:endParaRPr lang="sk-SK" altLang="sk-SK" sz="2400" b="0" kern="0" dirty="0"/>
          </a:p>
          <a:p>
            <a:r>
              <a:rPr lang="sk-SK" altLang="sk-SK" sz="2800" b="0" kern="0" dirty="0" smtClean="0">
                <a:solidFill>
                  <a:srgbClr val="FF0000"/>
                </a:solidFill>
              </a:rPr>
              <a:t>Nikdy nepristupujte k prvkom poľa mimo stanovené hranice</a:t>
            </a:r>
            <a:endParaRPr lang="sk-SK" altLang="sk-SK" sz="2800" b="0" kern="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08237" y="1966119"/>
            <a:ext cx="4957762" cy="55820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12999" y="2052638"/>
            <a:ext cx="5329237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sk-SK" altLang="sk-SK" dirty="0">
                <a:solidFill>
                  <a:srgbClr val="000000"/>
                </a:solidFill>
              </a:rPr>
              <a:t>nt </a:t>
            </a:r>
            <a:r>
              <a:rPr lang="sk-SK" altLang="sk-SK" dirty="0" err="1" smtClean="0">
                <a:solidFill>
                  <a:srgbClr val="000000"/>
                </a:solidFill>
              </a:rPr>
              <a:t>znamky</a:t>
            </a:r>
            <a:r>
              <a:rPr lang="en-US" altLang="sk-SK" dirty="0" smtClean="0">
                <a:solidFill>
                  <a:srgbClr val="000000"/>
                </a:solidFill>
              </a:rPr>
              <a:t>[</a:t>
            </a:r>
            <a:r>
              <a:rPr lang="sk-SK" altLang="sk-SK" dirty="0" smtClean="0">
                <a:solidFill>
                  <a:srgbClr val="000000"/>
                </a:solidFill>
              </a:rPr>
              <a:t>20</a:t>
            </a:r>
            <a:r>
              <a:rPr lang="en-US" altLang="sk-SK" dirty="0" smtClean="0">
                <a:solidFill>
                  <a:srgbClr val="000000"/>
                </a:solidFill>
              </a:rPr>
              <a:t>];</a:t>
            </a:r>
            <a:endParaRPr lang="sk-SK" altLang="sk-SK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08237" y="3312912"/>
            <a:ext cx="4957762" cy="55820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2999" y="3399431"/>
            <a:ext cx="5329237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dirty="0" err="1" smtClean="0">
                <a:solidFill>
                  <a:srgbClr val="000000"/>
                </a:solidFill>
              </a:rPr>
              <a:t>znamky</a:t>
            </a:r>
            <a:r>
              <a:rPr lang="en-US" altLang="sk-SK" dirty="0" smtClean="0">
                <a:solidFill>
                  <a:srgbClr val="000000"/>
                </a:solidFill>
              </a:rPr>
              <a:t>[</a:t>
            </a:r>
            <a:r>
              <a:rPr lang="sk-SK" altLang="sk-SK" dirty="0" smtClean="0">
                <a:solidFill>
                  <a:srgbClr val="FF0000"/>
                </a:solidFill>
              </a:rPr>
              <a:t>2</a:t>
            </a:r>
            <a:r>
              <a:rPr lang="en-US" altLang="sk-SK" dirty="0" smtClean="0">
                <a:solidFill>
                  <a:srgbClr val="FF0000"/>
                </a:solidFill>
              </a:rPr>
              <a:t>5</a:t>
            </a:r>
            <a:r>
              <a:rPr lang="en-US" altLang="sk-SK" dirty="0" smtClean="0">
                <a:solidFill>
                  <a:srgbClr val="000000"/>
                </a:solidFill>
              </a:rPr>
              <a:t>] = 3;</a:t>
            </a:r>
            <a:endParaRPr lang="sk-SK" altLang="sk-SK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Inicial</a:t>
            </a:r>
            <a:r>
              <a:rPr lang="sk-SK" altLang="sk-SK" smtClean="0"/>
              <a:t>izácia poľa v definícii</a:t>
            </a:r>
            <a:endParaRPr lang="en-US" altLang="sk-SK" smtClean="0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22275" y="2108200"/>
            <a:ext cx="5583238" cy="3594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92138" y="2276475"/>
            <a:ext cx="5329237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...</a:t>
            </a:r>
          </a:p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int x</a:t>
            </a:r>
            <a:r>
              <a:rPr lang="en-US" altLang="sk-SK">
                <a:solidFill>
                  <a:srgbClr val="000000"/>
                </a:solidFill>
              </a:rPr>
              <a:t>[3] = { 1, 2, 3 };</a:t>
            </a:r>
          </a:p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i</a:t>
            </a:r>
            <a:r>
              <a:rPr lang="en-US" altLang="sk-SK">
                <a:solidFill>
                  <a:srgbClr val="000000"/>
                </a:solidFill>
              </a:rPr>
              <a:t>nt y[] = { 1, 2, 3 };</a:t>
            </a:r>
          </a:p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i</a:t>
            </a:r>
            <a:r>
              <a:rPr lang="en-US" altLang="sk-SK">
                <a:solidFill>
                  <a:srgbClr val="000000"/>
                </a:solidFill>
              </a:rPr>
              <a:t>nt z[5] = {</a:t>
            </a:r>
            <a:r>
              <a:rPr lang="sk-SK" altLang="sk-SK">
                <a:solidFill>
                  <a:srgbClr val="000000"/>
                </a:solidFill>
              </a:rPr>
              <a:t> </a:t>
            </a:r>
            <a:r>
              <a:rPr lang="en-US" altLang="sk-SK">
                <a:solidFill>
                  <a:srgbClr val="000000"/>
                </a:solidFill>
              </a:rPr>
              <a:t>1, 2, 3 };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...</a:t>
            </a:r>
            <a:endParaRPr lang="sk-SK" altLang="sk-SK">
              <a:solidFill>
                <a:srgbClr val="000000"/>
              </a:solidFill>
            </a:endParaRPr>
          </a:p>
          <a:p>
            <a:pPr eaLnBrk="1" hangingPunct="1"/>
            <a:endParaRPr lang="sk-SK" altLang="sk-SK">
              <a:solidFill>
                <a:srgbClr val="000000"/>
              </a:solidFill>
            </a:endParaRPr>
          </a:p>
          <a:p>
            <a:pPr eaLnBrk="1" hangingPunct="1"/>
            <a:endParaRPr lang="sk-SK" altLang="sk-SK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int n = 5;</a:t>
            </a:r>
            <a:endParaRPr lang="sk-SK" altLang="sk-SK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i</a:t>
            </a:r>
            <a:r>
              <a:rPr lang="sk-SK" altLang="sk-SK">
                <a:solidFill>
                  <a:srgbClr val="000000"/>
                </a:solidFill>
              </a:rPr>
              <a:t>nt z</a:t>
            </a:r>
            <a:r>
              <a:rPr lang="en-US" altLang="sk-SK">
                <a:solidFill>
                  <a:srgbClr val="000000"/>
                </a:solidFill>
              </a:rPr>
              <a:t>[n];</a:t>
            </a:r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5456238" y="2384425"/>
            <a:ext cx="4114800" cy="866775"/>
          </a:xfrm>
          <a:prstGeom prst="wedgeRoundRectCallout">
            <a:avLst>
              <a:gd name="adj1" fmla="val -66593"/>
              <a:gd name="adj2" fmla="val 4773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en-US" altLang="sk-SK" b="0">
                <a:solidFill>
                  <a:srgbClr val="000000"/>
                </a:solidFill>
                <a:latin typeface="Arial" charset="0"/>
              </a:rPr>
              <a:t>Po</a:t>
            </a: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čet prvkov poľa je daný počtom hodnôt 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5456238" y="3462338"/>
            <a:ext cx="4114800" cy="866775"/>
          </a:xfrm>
          <a:prstGeom prst="wedgeRoundRectCallout">
            <a:avLst>
              <a:gd name="adj1" fmla="val -62102"/>
              <a:gd name="adj2" fmla="val -354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Hodnoty </a:t>
            </a:r>
            <a:r>
              <a:rPr lang="sk-SK" altLang="sk-SK">
                <a:solidFill>
                  <a:srgbClr val="000000"/>
                </a:solidFill>
                <a:cs typeface="Courier New" pitchFamily="49" charset="0"/>
              </a:rPr>
              <a:t>z</a:t>
            </a:r>
            <a:r>
              <a:rPr lang="en-US" altLang="sk-SK">
                <a:solidFill>
                  <a:srgbClr val="000000"/>
                </a:solidFill>
                <a:cs typeface="Courier New" pitchFamily="49" charset="0"/>
              </a:rPr>
              <a:t>[3]</a:t>
            </a:r>
            <a:r>
              <a:rPr lang="en-US" altLang="sk-SK" b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en-US" altLang="sk-SK">
                <a:solidFill>
                  <a:srgbClr val="000000"/>
                </a:solidFill>
                <a:cs typeface="Courier New" pitchFamily="49" charset="0"/>
              </a:rPr>
              <a:t>z[4]</a:t>
            </a:r>
            <a:r>
              <a:rPr lang="en-US" altLang="sk-SK" b="0">
                <a:solidFill>
                  <a:srgbClr val="000000"/>
                </a:solidFill>
                <a:latin typeface="Arial" charset="0"/>
              </a:rPr>
              <a:t> s</a:t>
            </a: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ú inicializované na 0.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AutoShape 31"/>
          <p:cNvSpPr>
            <a:spLocks noChangeArrowheads="1"/>
          </p:cNvSpPr>
          <p:nvPr/>
        </p:nvSpPr>
        <p:spPr bwMode="auto">
          <a:xfrm>
            <a:off x="3627438" y="5395913"/>
            <a:ext cx="5943600" cy="1217612"/>
          </a:xfrm>
          <a:prstGeom prst="wedgeRoundRectCallout">
            <a:avLst>
              <a:gd name="adj1" fmla="val -68926"/>
              <a:gd name="adj2" fmla="val -4323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en-US" altLang="sk-SK" b="0">
                <a:solidFill>
                  <a:srgbClr val="000000"/>
                </a:solidFill>
                <a:latin typeface="Arial" charset="0"/>
              </a:rPr>
              <a:t>Nie je povolen</a:t>
            </a: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é, keďže </a:t>
            </a:r>
            <a:r>
              <a:rPr lang="sk-SK" altLang="sk-SK">
                <a:solidFill>
                  <a:srgbClr val="000000"/>
                </a:solidFill>
                <a:cs typeface="Courier New" pitchFamily="49" charset="0"/>
              </a:rPr>
              <a:t>n</a:t>
            </a: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 je premenná a nie číslo alebo konštanta (t.j. hodnota nemusí byť známa v čase prekladu)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-1" y="61119"/>
            <a:ext cx="10028237" cy="75287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96838" y="137319"/>
            <a:ext cx="9417963" cy="754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</a:rPr>
              <a:t>&gt; </a:t>
            </a:r>
          </a:p>
          <a:p>
            <a:endParaRPr lang="en-US" altLang="sk-SK" sz="1200" dirty="0">
              <a:solidFill>
                <a:srgbClr val="000000"/>
              </a:solidFill>
            </a:endParaRPr>
          </a:p>
          <a:p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main() {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[10] = {101, 11, 3, 4, 50, 69, 7, 8, 9, 0};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, max, max2; </a:t>
            </a:r>
          </a:p>
          <a:p>
            <a:r>
              <a:rPr lang="en-US" altLang="sk-SK" sz="12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if(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[0] &gt;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[1]) {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max =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[0];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max2 =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[1];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}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else {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max =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[1];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max2 =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[0];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} 	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for(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 = 2;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 &lt; 10;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 {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if(max &lt;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]) {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	max2 = max;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	max =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} else if(max2 &lt;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]) {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	max2 =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	}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} 	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smtClean="0">
                <a:solidFill>
                  <a:srgbClr val="000000"/>
                </a:solidFill>
              </a:rPr>
              <a:t>max: </a:t>
            </a:r>
            <a:r>
              <a:rPr lang="en-US" altLang="sk-SK" sz="2000" dirty="0">
                <a:solidFill>
                  <a:srgbClr val="000000"/>
                </a:solidFill>
              </a:rPr>
              <a:t>%d \</a:t>
            </a:r>
            <a:r>
              <a:rPr lang="en-US" altLang="sk-SK" sz="2000" dirty="0" err="1">
                <a:solidFill>
                  <a:srgbClr val="000000"/>
                </a:solidFill>
              </a:rPr>
              <a:t>ndruhy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</a:rPr>
              <a:t>max: </a:t>
            </a:r>
            <a:r>
              <a:rPr lang="en-US" altLang="sk-SK" sz="2000" dirty="0">
                <a:solidFill>
                  <a:srgbClr val="000000"/>
                </a:solidFill>
              </a:rPr>
              <a:t>%d \n", max, max2);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return 0;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523037" y="11299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437436" y="1473994"/>
            <a:ext cx="2590799" cy="3082925"/>
          </a:xfrm>
          <a:prstGeom prst="cloudCallout">
            <a:avLst>
              <a:gd name="adj1" fmla="val 48374"/>
              <a:gd name="adj2" fmla="val -621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 err="1">
                <a:solidFill>
                  <a:srgbClr val="000000"/>
                </a:solidFill>
                <a:latin typeface="Arial" charset="0"/>
              </a:rPr>
              <a:t>Nájdenie</a:t>
            </a: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 2 </a:t>
            </a:r>
            <a:r>
              <a:rPr lang="en-US" altLang="sk-SK" b="0" dirty="0" err="1">
                <a:solidFill>
                  <a:srgbClr val="000000"/>
                </a:solidFill>
                <a:latin typeface="Arial" charset="0"/>
              </a:rPr>
              <a:t>najvyšších</a:t>
            </a: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b="0" dirty="0" err="1">
                <a:solidFill>
                  <a:srgbClr val="000000"/>
                </a:solidFill>
                <a:latin typeface="Arial" charset="0"/>
              </a:rPr>
              <a:t>hodnôt</a:t>
            </a: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b="0" dirty="0" err="1">
                <a:solidFill>
                  <a:srgbClr val="000000"/>
                </a:solidFill>
                <a:latin typeface="Arial" charset="0"/>
              </a:rPr>
              <a:t>poľa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Zistenie v</a:t>
            </a:r>
            <a:r>
              <a:rPr lang="sk-SK" altLang="sk-SK" smtClean="0"/>
              <a:t>eľkosti poľa</a:t>
            </a:r>
            <a:endParaRPr lang="en-US" altLang="sk-SK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2033588"/>
            <a:ext cx="9642475" cy="1228725"/>
          </a:xfrm>
        </p:spPr>
        <p:txBody>
          <a:bodyPr/>
          <a:lstStyle/>
          <a:p>
            <a:r>
              <a:rPr lang="sk-SK" altLang="sk-SK" sz="2400" b="1" dirty="0" smtClean="0">
                <a:latin typeface="Courier New" pitchFamily="49" charset="0"/>
              </a:rPr>
              <a:t>x</a:t>
            </a:r>
            <a:r>
              <a:rPr lang="sk-SK" altLang="sk-SK" sz="2400" dirty="0" smtClean="0"/>
              <a:t> je statický ukazovateľ</a:t>
            </a:r>
          </a:p>
          <a:p>
            <a:pPr>
              <a:buFontTx/>
              <a:buNone/>
            </a:pPr>
            <a:r>
              <a:rPr lang="sk-SK" altLang="sk-SK" sz="2800" dirty="0" smtClean="0"/>
              <a:t>	</a:t>
            </a:r>
            <a:r>
              <a:rPr lang="sk-SK" altLang="sk-SK" sz="2700" b="1" dirty="0" smtClean="0">
                <a:latin typeface="Courier New" pitchFamily="49" charset="0"/>
              </a:rPr>
              <a:t>sizeof(x) == 10 * sizeof(int)</a:t>
            </a:r>
            <a:r>
              <a:rPr lang="en-US" altLang="sk-SK" sz="2700" b="1" dirty="0" smtClean="0">
                <a:latin typeface="Courier New" pitchFamily="49" charset="0"/>
              </a:rPr>
              <a:t>	</a:t>
            </a:r>
            <a:r>
              <a:rPr lang="sk-SK" altLang="sk-SK" sz="2800" dirty="0" smtClean="0"/>
              <a:t>	(napr. </a:t>
            </a:r>
            <a:r>
              <a:rPr lang="en-US" altLang="sk-SK" sz="2800" dirty="0" smtClean="0"/>
              <a:t>4</a:t>
            </a:r>
            <a:r>
              <a:rPr lang="sk-SK" altLang="sk-SK" sz="2800" dirty="0" smtClean="0"/>
              <a:t>0)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508000" y="1289050"/>
            <a:ext cx="2433638" cy="5556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39775" y="1357313"/>
            <a:ext cx="204787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int </a:t>
            </a:r>
            <a:r>
              <a:rPr lang="en-US" altLang="sk-SK">
                <a:solidFill>
                  <a:srgbClr val="000000"/>
                </a:solidFill>
              </a:rPr>
              <a:t>x[10];</a:t>
            </a: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98438" y="3643313"/>
            <a:ext cx="9677400" cy="266620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55" name="Text Box 4"/>
          <p:cNvSpPr txBox="1">
            <a:spLocks noChangeArrowheads="1"/>
          </p:cNvSpPr>
          <p:nvPr/>
        </p:nvSpPr>
        <p:spPr bwMode="auto">
          <a:xfrm>
            <a:off x="265113" y="3657600"/>
            <a:ext cx="9382125" cy="268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, n;</a:t>
            </a:r>
            <a:endParaRPr lang="en-US" altLang="sk-SK" dirty="0">
              <a:solidFill>
                <a:srgbClr val="000000"/>
              </a:solidFill>
            </a:endParaRPr>
          </a:p>
          <a:p>
            <a:pPr eaLnBrk="1" hangingPunct="1"/>
            <a:r>
              <a:rPr lang="sk-SK" altLang="sk-SK" dirty="0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sk-SK" altLang="sk-SK" dirty="0">
                <a:solidFill>
                  <a:srgbClr val="000000"/>
                </a:solidFill>
              </a:rPr>
              <a:t>pole</a:t>
            </a:r>
            <a:r>
              <a:rPr lang="en-US" altLang="sk-SK" dirty="0">
                <a:solidFill>
                  <a:srgbClr val="000000"/>
                </a:solidFill>
              </a:rPr>
              <a:t>[]= { 3, 6, 9, 12, 15 };</a:t>
            </a:r>
          </a:p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n </a:t>
            </a:r>
            <a:r>
              <a:rPr lang="en-US" altLang="sk-SK" dirty="0">
                <a:solidFill>
                  <a:srgbClr val="000000"/>
                </a:solidFill>
              </a:rPr>
              <a:t>= </a:t>
            </a:r>
            <a:r>
              <a:rPr lang="en-US" altLang="sk-SK" dirty="0" err="1" smtClean="0">
                <a:solidFill>
                  <a:srgbClr val="000000"/>
                </a:solidFill>
              </a:rPr>
              <a:t>sizeof</a:t>
            </a:r>
            <a:r>
              <a:rPr lang="en-US" altLang="sk-SK" dirty="0" smtClean="0">
                <a:solidFill>
                  <a:srgbClr val="000000"/>
                </a:solidFill>
              </a:rPr>
              <a:t>(</a:t>
            </a:r>
            <a:r>
              <a:rPr lang="sk-SK" altLang="sk-SK" dirty="0">
                <a:solidFill>
                  <a:srgbClr val="000000"/>
                </a:solidFill>
              </a:rPr>
              <a:t>pole</a:t>
            </a:r>
            <a:r>
              <a:rPr lang="en-US" altLang="sk-SK" dirty="0">
                <a:solidFill>
                  <a:srgbClr val="000000"/>
                </a:solidFill>
              </a:rPr>
              <a:t>)/</a:t>
            </a:r>
            <a:r>
              <a:rPr lang="en-US" altLang="sk-SK" dirty="0" err="1">
                <a:solidFill>
                  <a:srgbClr val="000000"/>
                </a:solidFill>
              </a:rPr>
              <a:t>sizeof</a:t>
            </a:r>
            <a:r>
              <a:rPr lang="en-US" altLang="sk-SK" dirty="0">
                <a:solidFill>
                  <a:srgbClr val="000000"/>
                </a:solidFill>
              </a:rPr>
              <a:t>(</a:t>
            </a:r>
            <a:r>
              <a:rPr lang="sk-SK" altLang="sk-SK" dirty="0">
                <a:solidFill>
                  <a:srgbClr val="000000"/>
                </a:solidFill>
              </a:rPr>
              <a:t>int</a:t>
            </a:r>
            <a:r>
              <a:rPr lang="en-US" altLang="sk-SK" dirty="0" smtClean="0">
                <a:solidFill>
                  <a:srgbClr val="000000"/>
                </a:solidFill>
              </a:rPr>
              <a:t>);</a:t>
            </a:r>
          </a:p>
          <a:p>
            <a:pPr eaLnBrk="1" hangingPunct="1"/>
            <a:endParaRPr lang="en-US" altLang="sk-SK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for (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=0;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&lt;n; </a:t>
            </a:r>
            <a:r>
              <a:rPr lang="sk-SK" altLang="sk-SK" dirty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++) {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 </a:t>
            </a:r>
            <a:r>
              <a:rPr lang="sk-SK" altLang="sk-SK" dirty="0">
                <a:solidFill>
                  <a:srgbClr val="000000"/>
                </a:solidFill>
              </a:rPr>
              <a:t>printf</a:t>
            </a:r>
            <a:r>
              <a:rPr lang="en-US" altLang="sk-SK" dirty="0">
                <a:solidFill>
                  <a:srgbClr val="000000"/>
                </a:solidFill>
              </a:rPr>
              <a:t>("%d", </a:t>
            </a:r>
            <a:r>
              <a:rPr lang="sk-SK" altLang="sk-SK" dirty="0">
                <a:solidFill>
                  <a:srgbClr val="000000"/>
                </a:solidFill>
              </a:rPr>
              <a:t>pole</a:t>
            </a:r>
            <a:r>
              <a:rPr lang="en-US" altLang="sk-SK" dirty="0">
                <a:solidFill>
                  <a:srgbClr val="000000"/>
                </a:solidFill>
              </a:rPr>
              <a:t>[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 );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5761037" y="5167313"/>
            <a:ext cx="3124200" cy="457200"/>
          </a:xfrm>
          <a:prstGeom prst="wedgeRoundRectCallout">
            <a:avLst>
              <a:gd name="adj1" fmla="val -74819"/>
              <a:gd name="adj2" fmla="val -12333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Počet prvkov poľa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ChangeArrowheads="1"/>
          </p:cNvSpPr>
          <p:nvPr/>
        </p:nvSpPr>
        <p:spPr bwMode="auto">
          <a:xfrm>
            <a:off x="0" y="442913"/>
            <a:ext cx="9952038" cy="71643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95" name="Text Box 1027"/>
          <p:cNvSpPr txBox="1">
            <a:spLocks noChangeArrowheads="1"/>
          </p:cNvSpPr>
          <p:nvPr/>
        </p:nvSpPr>
        <p:spPr bwMode="auto">
          <a:xfrm>
            <a:off x="96838" y="671513"/>
            <a:ext cx="9264075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#include&lt;</a:t>
            </a:r>
            <a:r>
              <a:rPr lang="en-US" altLang="sk-SK" sz="2000" dirty="0" err="1">
                <a:solidFill>
                  <a:srgbClr val="000000"/>
                </a:solidFill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</a:rPr>
              <a:t>&gt;</a:t>
            </a:r>
          </a:p>
          <a:p>
            <a:endParaRPr lang="sk-SK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main() {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x[] = {</a:t>
            </a:r>
            <a:r>
              <a:rPr lang="en-US" altLang="sk-SK" sz="2000" dirty="0" smtClean="0">
                <a:solidFill>
                  <a:srgbClr val="000000"/>
                </a:solidFill>
              </a:rPr>
              <a:t>12,67,56,60,12,88,34,12,123</a:t>
            </a:r>
            <a:r>
              <a:rPr lang="en-US" altLang="sk-SK" sz="2000" dirty="0">
                <a:solidFill>
                  <a:srgbClr val="000000"/>
                </a:solidFill>
              </a:rPr>
              <a:t>};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najdene</a:t>
            </a:r>
            <a:r>
              <a:rPr lang="en-US" altLang="sk-SK" sz="2000" dirty="0">
                <a:solidFill>
                  <a:srgbClr val="000000"/>
                </a:solidFill>
              </a:rPr>
              <a:t> = -1;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("%d", &amp;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 = </a:t>
            </a:r>
            <a:r>
              <a:rPr lang="en-US" altLang="sk-SK" sz="2000" dirty="0" err="1">
                <a:solidFill>
                  <a:srgbClr val="000000"/>
                </a:solidFill>
              </a:rPr>
              <a:t>sizeof</a:t>
            </a:r>
            <a:r>
              <a:rPr lang="en-US" altLang="sk-SK" sz="2000" dirty="0">
                <a:solidFill>
                  <a:srgbClr val="000000"/>
                </a:solidFill>
              </a:rPr>
              <a:t>(x) / </a:t>
            </a:r>
            <a:r>
              <a:rPr lang="en-US" altLang="sk-SK" sz="2000" dirty="0" err="1">
                <a:solidFill>
                  <a:srgbClr val="000000"/>
                </a:solidFill>
              </a:rPr>
              <a:t>sizeof</a:t>
            </a:r>
            <a:r>
              <a:rPr lang="en-US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 = 0;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while </a:t>
            </a:r>
            <a:r>
              <a:rPr lang="en-US" altLang="sk-SK" sz="2000" dirty="0" smtClean="0">
                <a:solidFill>
                  <a:srgbClr val="000000"/>
                </a:solidFill>
              </a:rPr>
              <a:t>(</a:t>
            </a:r>
            <a:r>
              <a:rPr lang="sk-SK" altLang="sk-SK" sz="2000" dirty="0" smtClean="0">
                <a:solidFill>
                  <a:srgbClr val="000000"/>
                </a:solidFill>
              </a:rPr>
              <a:t>                           </a:t>
            </a:r>
            <a:r>
              <a:rPr lang="en-US" altLang="sk-SK" sz="2000" dirty="0">
                <a:solidFill>
                  <a:srgbClr val="000000"/>
                </a:solidFill>
              </a:rPr>
              <a:t>) {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if (</a:t>
            </a:r>
            <a:r>
              <a:rPr lang="sk-SK" altLang="sk-SK" sz="2000" dirty="0">
                <a:solidFill>
                  <a:srgbClr val="000000"/>
                </a:solidFill>
              </a:rPr>
              <a:t>                </a:t>
            </a:r>
            <a:r>
              <a:rPr lang="en-US" altLang="sk-SK" sz="20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   </a:t>
            </a:r>
            <a:r>
              <a:rPr lang="en-US" altLang="sk-SK" sz="2000" dirty="0" err="1">
                <a:solidFill>
                  <a:srgbClr val="000000"/>
                </a:solidFill>
              </a:rPr>
              <a:t>najdene</a:t>
            </a:r>
            <a:r>
              <a:rPr lang="en-US" altLang="sk-SK" sz="2000" dirty="0">
                <a:solidFill>
                  <a:srgbClr val="000000"/>
                </a:solidFill>
              </a:rPr>
              <a:t> =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}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>
                <a:solidFill>
                  <a:srgbClr val="000000"/>
                </a:solidFill>
              </a:rPr>
              <a:t>   if (</a:t>
            </a:r>
            <a:r>
              <a:rPr lang="en-US" altLang="sk-SK" sz="2000" dirty="0" err="1">
                <a:solidFill>
                  <a:srgbClr val="000000"/>
                </a:solidFill>
              </a:rPr>
              <a:t>najdene</a:t>
            </a:r>
            <a:r>
              <a:rPr lang="en-US" altLang="sk-SK" sz="2000" dirty="0">
                <a:solidFill>
                  <a:srgbClr val="000000"/>
                </a:solidFill>
              </a:rPr>
              <a:t> != -1)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 ("%d je </a:t>
            </a:r>
            <a:r>
              <a:rPr lang="en-US" altLang="sk-SK" sz="2000" dirty="0" err="1">
                <a:solidFill>
                  <a:srgbClr val="000000"/>
                </a:solidFill>
              </a:rPr>
              <a:t>na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pozicii</a:t>
            </a:r>
            <a:r>
              <a:rPr lang="en-US" altLang="sk-SK" sz="2000" dirty="0">
                <a:solidFill>
                  <a:srgbClr val="000000"/>
                </a:solidFill>
              </a:rPr>
              <a:t> %d.\n", 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najdene</a:t>
            </a:r>
            <a:r>
              <a:rPr lang="en-US" altLang="sk-SK" sz="2000" dirty="0" smtClean="0">
                <a:solidFill>
                  <a:srgbClr val="000000"/>
                </a:solidFill>
              </a:rPr>
              <a:t>); </a:t>
            </a:r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>
                <a:solidFill>
                  <a:srgbClr val="000000"/>
                </a:solidFill>
              </a:rPr>
              <a:t>   else </a:t>
            </a:r>
            <a:endParaRPr lang="sk-SK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 ("%d </a:t>
            </a:r>
            <a:r>
              <a:rPr lang="en-US" altLang="sk-SK" sz="2000" dirty="0" err="1">
                <a:solidFill>
                  <a:srgbClr val="000000"/>
                </a:solidFill>
              </a:rPr>
              <a:t>sa</a:t>
            </a:r>
            <a:r>
              <a:rPr lang="en-US" altLang="sk-SK" sz="2000" dirty="0">
                <a:solidFill>
                  <a:srgbClr val="000000"/>
                </a:solidFill>
              </a:rPr>
              <a:t> v </a:t>
            </a:r>
            <a:r>
              <a:rPr lang="en-US" altLang="sk-SK" sz="2000" dirty="0" err="1">
                <a:solidFill>
                  <a:srgbClr val="000000"/>
                </a:solidFill>
              </a:rPr>
              <a:t>poli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nenachadza</a:t>
            </a:r>
            <a:r>
              <a:rPr lang="en-US" altLang="sk-SK" sz="2000" dirty="0">
                <a:solidFill>
                  <a:srgbClr val="000000"/>
                </a:solidFill>
              </a:rPr>
              <a:t>.\n", 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r>
              <a:rPr lang="en-US" altLang="sk-SK" sz="2000" dirty="0">
                <a:solidFill>
                  <a:srgbClr val="000000"/>
                </a:solidFill>
              </a:rPr>
              <a:t>);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return 0;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84996" name="AutoShape 13"/>
          <p:cNvSpPr>
            <a:spLocks noChangeArrowheads="1"/>
          </p:cNvSpPr>
          <p:nvPr/>
        </p:nvSpPr>
        <p:spPr bwMode="auto">
          <a:xfrm>
            <a:off x="6462052" y="114871"/>
            <a:ext cx="3703638" cy="1890713"/>
          </a:xfrm>
          <a:prstGeom prst="cloudCallout">
            <a:avLst>
              <a:gd name="adj1" fmla="val -70359"/>
              <a:gd name="adj2" fmla="val -30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sk-SK" altLang="sk-SK" b="0" dirty="0" err="1" smtClean="0">
                <a:solidFill>
                  <a:srgbClr val="000000"/>
                </a:solidFill>
                <a:latin typeface="Arial" charset="0"/>
              </a:rPr>
              <a:t>ájdenie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prv</a:t>
            </a:r>
            <a:r>
              <a:rPr lang="sk-SK" altLang="sk-SK" b="0" dirty="0" err="1" smtClean="0">
                <a:solidFill>
                  <a:srgbClr val="000000"/>
                </a:solidFill>
                <a:latin typeface="Arial" charset="0"/>
              </a:rPr>
              <a:t>ého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výskytu hodnoty v poli.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0050" y="3422650"/>
            <a:ext cx="418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 err="1">
                <a:solidFill>
                  <a:srgbClr val="000000"/>
                </a:solidFill>
              </a:rPr>
              <a:t>najdene</a:t>
            </a:r>
            <a:r>
              <a:rPr lang="en-US" altLang="sk-SK" sz="2000" dirty="0">
                <a:solidFill>
                  <a:srgbClr val="000000"/>
                </a:solidFill>
              </a:rPr>
              <a:t> &lt; 0 &amp;&amp;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 &lt;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endParaRPr lang="en-US" altLang="sk-SK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76400" y="3736975"/>
            <a:ext cx="249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x[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 == 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endParaRPr lang="en-US" altLang="sk-SK" sz="2000" dirty="0">
              <a:solidFill>
                <a:srgbClr val="000000"/>
              </a:solidFill>
            </a:endParaRPr>
          </a:p>
        </p:txBody>
      </p:sp>
      <p:sp>
        <p:nvSpPr>
          <p:cNvPr id="9" name="Rounded Rectangle 1"/>
          <p:cNvSpPr>
            <a:spLocks noChangeArrowheads="1"/>
          </p:cNvSpPr>
          <p:nvPr/>
        </p:nvSpPr>
        <p:spPr bwMode="auto">
          <a:xfrm>
            <a:off x="6443292" y="693261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Bublina v tvare zaobleného obdĺžnika 3"/>
          <p:cNvSpPr/>
          <p:nvPr/>
        </p:nvSpPr>
        <p:spPr bwMode="auto">
          <a:xfrm>
            <a:off x="4170364" y="4252120"/>
            <a:ext cx="5671342" cy="762000"/>
          </a:xfrm>
          <a:prstGeom prst="wedgeRoundRectCallout">
            <a:avLst>
              <a:gd name="adj1" fmla="val -41396"/>
              <a:gd name="adj2" fmla="val -10480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Cyklus beží, pokým nie je nájdený prvý výskyt hľadanej hodnoty a ešte sme neprešli celé pole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Bublina v tvare zaobleného obdĺžnika 9"/>
          <p:cNvSpPr/>
          <p:nvPr/>
        </p:nvSpPr>
        <p:spPr bwMode="auto">
          <a:xfrm>
            <a:off x="2408237" y="6802579"/>
            <a:ext cx="3886517" cy="712277"/>
          </a:xfrm>
          <a:prstGeom prst="wedgeRoundRectCallout">
            <a:avLst>
              <a:gd name="adj1" fmla="val -36782"/>
              <a:gd name="adj2" fmla="val -1608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000" b="0" dirty="0" smtClean="0">
                <a:latin typeface="Arial" charset="0"/>
              </a:rPr>
              <a:t>Ako zmeniť program, aby vypisoval posledný výskyt?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ChangeArrowheads="1"/>
          </p:cNvSpPr>
          <p:nvPr/>
        </p:nvSpPr>
        <p:spPr bwMode="auto">
          <a:xfrm>
            <a:off x="0" y="-15875"/>
            <a:ext cx="9952038" cy="76057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19" name="Text Box 1027"/>
          <p:cNvSpPr txBox="1">
            <a:spLocks noChangeArrowheads="1"/>
          </p:cNvSpPr>
          <p:nvPr/>
        </p:nvSpPr>
        <p:spPr bwMode="auto">
          <a:xfrm>
            <a:off x="96838" y="-14288"/>
            <a:ext cx="8494712" cy="747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#include&lt;</a:t>
            </a:r>
            <a:r>
              <a:rPr lang="en-US" altLang="sk-SK" sz="2000" dirty="0" err="1">
                <a:solidFill>
                  <a:srgbClr val="000000"/>
                </a:solidFill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</a:rPr>
              <a:t>&gt;</a:t>
            </a:r>
          </a:p>
          <a:p>
            <a:endParaRPr lang="sk-SK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main() {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x[] = {</a:t>
            </a:r>
            <a:r>
              <a:rPr lang="en-US" altLang="sk-SK" sz="2000" dirty="0" smtClean="0">
                <a:solidFill>
                  <a:srgbClr val="000000"/>
                </a:solidFill>
              </a:rPr>
              <a:t>12,67,56,60,12,88,34,12,123</a:t>
            </a:r>
            <a:r>
              <a:rPr lang="en-US" altLang="sk-SK" sz="2000" dirty="0">
                <a:solidFill>
                  <a:srgbClr val="000000"/>
                </a:solidFill>
              </a:rPr>
              <a:t>};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najdene</a:t>
            </a:r>
            <a:r>
              <a:rPr lang="en-US" altLang="sk-SK" sz="2000" dirty="0">
                <a:solidFill>
                  <a:srgbClr val="000000"/>
                </a:solidFill>
              </a:rPr>
              <a:t> = -1;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("%d", &amp;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 = </a:t>
            </a:r>
            <a:r>
              <a:rPr lang="en-US" altLang="sk-SK" sz="2000" dirty="0" err="1">
                <a:solidFill>
                  <a:srgbClr val="000000"/>
                </a:solidFill>
              </a:rPr>
              <a:t>sizeof</a:t>
            </a:r>
            <a:r>
              <a:rPr lang="en-US" altLang="sk-SK" sz="2000" dirty="0">
                <a:solidFill>
                  <a:srgbClr val="000000"/>
                </a:solidFill>
              </a:rPr>
              <a:t>(x) / </a:t>
            </a:r>
            <a:r>
              <a:rPr lang="en-US" altLang="sk-SK" sz="2000" dirty="0" err="1">
                <a:solidFill>
                  <a:srgbClr val="000000"/>
                </a:solidFill>
              </a:rPr>
              <a:t>sizeof</a:t>
            </a:r>
            <a:r>
              <a:rPr lang="en-US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                         </a:t>
            </a:r>
            <a:r>
              <a:rPr lang="en-US" altLang="sk-SK" sz="20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if(x[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 == 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r>
              <a:rPr lang="en-US" altLang="sk-SK" sz="2000" dirty="0">
                <a:solidFill>
                  <a:srgbClr val="000000"/>
                </a:solidFill>
              </a:rPr>
              <a:t>)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   if(</a:t>
            </a:r>
            <a:r>
              <a:rPr lang="en-US" altLang="sk-SK" sz="2000" dirty="0" err="1">
                <a:solidFill>
                  <a:srgbClr val="000000"/>
                </a:solidFill>
              </a:rPr>
              <a:t>najdene</a:t>
            </a:r>
            <a:r>
              <a:rPr lang="en-US" altLang="sk-SK" sz="2000" dirty="0">
                <a:solidFill>
                  <a:srgbClr val="000000"/>
                </a:solidFill>
              </a:rPr>
              <a:t> == -1) {</a:t>
            </a:r>
            <a:endParaRPr lang="sk-SK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("%d je </a:t>
            </a:r>
            <a:r>
              <a:rPr lang="en-US" altLang="sk-SK" sz="2000" dirty="0" err="1">
                <a:solidFill>
                  <a:srgbClr val="000000"/>
                </a:solidFill>
              </a:rPr>
              <a:t>na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pozicii</a:t>
            </a:r>
            <a:r>
              <a:rPr lang="en-US" altLang="sk-SK" sz="2000" dirty="0">
                <a:solidFill>
                  <a:srgbClr val="000000"/>
                </a:solidFill>
              </a:rPr>
              <a:t> %d", 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      </a:t>
            </a:r>
            <a:r>
              <a:rPr lang="en-US" altLang="sk-SK" sz="2000" dirty="0" err="1">
                <a:solidFill>
                  <a:srgbClr val="000000"/>
                </a:solidFill>
              </a:rPr>
              <a:t>najdene</a:t>
            </a:r>
            <a:r>
              <a:rPr lang="en-US" altLang="sk-SK" sz="2000" dirty="0">
                <a:solidFill>
                  <a:srgbClr val="000000"/>
                </a:solidFill>
              </a:rPr>
              <a:t> = 1;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   }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   else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(", %d",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}   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>
                <a:solidFill>
                  <a:srgbClr val="000000"/>
                </a:solidFill>
              </a:rPr>
              <a:t>   if (</a:t>
            </a:r>
            <a:r>
              <a:rPr lang="en-US" altLang="sk-SK" sz="2000" dirty="0" err="1">
                <a:solidFill>
                  <a:srgbClr val="000000"/>
                </a:solidFill>
              </a:rPr>
              <a:t>najdene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sk-SK" altLang="sk-SK" sz="2000" dirty="0">
                <a:solidFill>
                  <a:srgbClr val="000000"/>
                </a:solidFill>
              </a:rPr>
              <a:t>=</a:t>
            </a:r>
            <a:r>
              <a:rPr lang="en-US" altLang="sk-SK" sz="2000" dirty="0">
                <a:solidFill>
                  <a:srgbClr val="000000"/>
                </a:solidFill>
              </a:rPr>
              <a:t>= -1)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("%d </a:t>
            </a:r>
            <a:r>
              <a:rPr lang="en-US" altLang="sk-SK" sz="2000" dirty="0" err="1">
                <a:solidFill>
                  <a:srgbClr val="000000"/>
                </a:solidFill>
              </a:rPr>
              <a:t>sa</a:t>
            </a:r>
            <a:r>
              <a:rPr lang="en-US" altLang="sk-SK" sz="2000" dirty="0">
                <a:solidFill>
                  <a:srgbClr val="000000"/>
                </a:solidFill>
              </a:rPr>
              <a:t> v </a:t>
            </a:r>
            <a:r>
              <a:rPr lang="en-US" altLang="sk-SK" sz="2000" dirty="0" err="1">
                <a:solidFill>
                  <a:srgbClr val="000000"/>
                </a:solidFill>
              </a:rPr>
              <a:t>poli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nenachadza</a:t>
            </a:r>
            <a:r>
              <a:rPr lang="en-US" altLang="sk-SK" sz="2000" dirty="0">
                <a:solidFill>
                  <a:srgbClr val="000000"/>
                </a:solidFill>
              </a:rPr>
              <a:t>.\n", </a:t>
            </a:r>
            <a:r>
              <a:rPr lang="en-US" altLang="sk-SK" sz="2000" dirty="0" err="1">
                <a:solidFill>
                  <a:srgbClr val="000000"/>
                </a:solidFill>
              </a:rPr>
              <a:t>hodnota</a:t>
            </a:r>
            <a:r>
              <a:rPr lang="en-US" altLang="sk-SK" sz="2000" dirty="0">
                <a:solidFill>
                  <a:srgbClr val="000000"/>
                </a:solidFill>
              </a:rPr>
              <a:t>);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else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("\n");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   return 0;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86020" name="AutoShape 13"/>
          <p:cNvSpPr>
            <a:spLocks noChangeArrowheads="1"/>
          </p:cNvSpPr>
          <p:nvPr/>
        </p:nvSpPr>
        <p:spPr bwMode="auto">
          <a:xfrm>
            <a:off x="6158890" y="1204119"/>
            <a:ext cx="3703637" cy="1890713"/>
          </a:xfrm>
          <a:prstGeom prst="cloudCallout">
            <a:avLst>
              <a:gd name="adj1" fmla="val 51349"/>
              <a:gd name="adj2" fmla="val -800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ájdenie všetkých výskytov hodnoty v poli.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4038" y="2422525"/>
            <a:ext cx="387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for(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=0;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&lt;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</a:t>
            </a: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294437" y="662839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6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ChangeArrowheads="1"/>
          </p:cNvSpPr>
          <p:nvPr/>
        </p:nvSpPr>
        <p:spPr bwMode="auto">
          <a:xfrm>
            <a:off x="0" y="-15081"/>
            <a:ext cx="9571038" cy="45577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237" y="-15081"/>
            <a:ext cx="86868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#</a:t>
            </a:r>
            <a:r>
              <a:rPr lang="sk-SK" sz="2000" dirty="0" err="1"/>
              <a:t>include</a:t>
            </a:r>
            <a:r>
              <a:rPr lang="sk-SK" sz="2000" dirty="0"/>
              <a:t> &lt;</a:t>
            </a:r>
            <a:r>
              <a:rPr lang="sk-SK" sz="2000" dirty="0" err="1"/>
              <a:t>stdio.h</a:t>
            </a:r>
            <a:r>
              <a:rPr lang="sk-SK" sz="2000" dirty="0"/>
              <a:t>&gt; </a:t>
            </a:r>
          </a:p>
          <a:p>
            <a:r>
              <a:rPr lang="sk-SK" sz="2000" dirty="0"/>
              <a:t>#</a:t>
            </a:r>
            <a:r>
              <a:rPr lang="sk-SK" sz="2000" dirty="0" err="1"/>
              <a:t>define</a:t>
            </a:r>
            <a:r>
              <a:rPr lang="sk-SK" sz="2000" dirty="0"/>
              <a:t> N </a:t>
            </a:r>
            <a:r>
              <a:rPr lang="sk-SK" sz="2000" dirty="0" smtClean="0"/>
              <a:t>10</a:t>
            </a:r>
            <a:r>
              <a:rPr lang="en-US" sz="2000" dirty="0" smtClean="0"/>
              <a:t>0</a:t>
            </a:r>
            <a:endParaRPr lang="sk-SK" sz="2000" dirty="0"/>
          </a:p>
          <a:p>
            <a:endParaRPr lang="sk-SK" sz="1100" dirty="0"/>
          </a:p>
          <a:p>
            <a:r>
              <a:rPr lang="sk-SK" sz="2000" dirty="0" err="1"/>
              <a:t>int</a:t>
            </a:r>
            <a:r>
              <a:rPr lang="sk-SK" sz="2000" dirty="0"/>
              <a:t> </a:t>
            </a:r>
            <a:r>
              <a:rPr lang="sk-SK" sz="2000" dirty="0" err="1"/>
              <a:t>main</a:t>
            </a:r>
            <a:r>
              <a:rPr lang="sk-SK" sz="2000" dirty="0"/>
              <a:t>() {</a:t>
            </a:r>
          </a:p>
          <a:p>
            <a:r>
              <a:rPr lang="en-US" sz="2000" dirty="0" smtClean="0"/>
              <a:t>   </a:t>
            </a:r>
            <a:r>
              <a:rPr lang="sk-SK" sz="2000" dirty="0" err="1" smtClean="0"/>
              <a:t>int</a:t>
            </a:r>
            <a:r>
              <a:rPr lang="sk-SK" sz="2000" dirty="0" smtClean="0"/>
              <a:t> </a:t>
            </a:r>
            <a:r>
              <a:rPr lang="sk-SK" sz="2000" dirty="0" err="1"/>
              <a:t>cisla</a:t>
            </a:r>
            <a:r>
              <a:rPr lang="sk-SK" sz="2000" dirty="0"/>
              <a:t>[N], parne[N], neparne[N];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sk-SK" sz="2000" dirty="0" err="1" smtClean="0"/>
              <a:t>int</a:t>
            </a:r>
            <a:r>
              <a:rPr lang="sk-SK" sz="2000" dirty="0" smtClean="0"/>
              <a:t> </a:t>
            </a:r>
            <a:r>
              <a:rPr lang="sk-SK" sz="2000" dirty="0"/>
              <a:t>n, i, j=0, k=0</a:t>
            </a:r>
            <a:r>
              <a:rPr lang="sk-SK" sz="2000" dirty="0" smtClean="0"/>
              <a:t>;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</a:t>
            </a:r>
            <a:r>
              <a:rPr lang="nn-NO" sz="2000" dirty="0"/>
              <a:t>	</a:t>
            </a:r>
            <a:endParaRPr lang="nn-NO" sz="2000" dirty="0" smtClean="0"/>
          </a:p>
          <a:p>
            <a:r>
              <a:rPr lang="nn-NO" sz="2000" dirty="0"/>
              <a:t> </a:t>
            </a:r>
            <a:r>
              <a:rPr lang="nn-NO" sz="2000" dirty="0" smtClean="0"/>
              <a:t>  printf</a:t>
            </a:r>
            <a:r>
              <a:rPr lang="nn-NO" sz="2000" dirty="0"/>
              <a:t>("Zadajte pocet prvkov pola: ");</a:t>
            </a:r>
          </a:p>
          <a:p>
            <a:r>
              <a:rPr lang="nn-NO" sz="2000" dirty="0" smtClean="0"/>
              <a:t>   scanf</a:t>
            </a:r>
            <a:r>
              <a:rPr lang="nn-NO" sz="2000" dirty="0"/>
              <a:t>("%d", &amp;n);</a:t>
            </a:r>
          </a:p>
          <a:p>
            <a:r>
              <a:rPr lang="nn-NO" sz="2000" dirty="0" smtClean="0"/>
              <a:t>   for </a:t>
            </a:r>
            <a:r>
              <a:rPr lang="nn-NO" sz="2000" dirty="0"/>
              <a:t>(i = 0; i &lt; n; i++) {</a:t>
            </a:r>
          </a:p>
          <a:p>
            <a:r>
              <a:rPr lang="nn-NO" sz="2000" dirty="0" smtClean="0"/>
              <a:t>      printf</a:t>
            </a:r>
            <a:r>
              <a:rPr lang="nn-NO" sz="2000" dirty="0"/>
              <a:t>("%d-ty prvok: ", i);</a:t>
            </a:r>
          </a:p>
          <a:p>
            <a:r>
              <a:rPr lang="nn-NO" sz="2000" dirty="0" smtClean="0"/>
              <a:t>      scanf</a:t>
            </a:r>
            <a:r>
              <a:rPr lang="nn-NO" sz="2000" dirty="0"/>
              <a:t>("%d", &amp;cisla[i]);</a:t>
            </a:r>
          </a:p>
          <a:p>
            <a:r>
              <a:rPr lang="nn-NO" sz="2000" dirty="0" smtClean="0"/>
              <a:t>   }</a:t>
            </a:r>
          </a:p>
          <a:p>
            <a:endParaRPr lang="nn-NO" sz="2000" dirty="0"/>
          </a:p>
          <a:p>
            <a:r>
              <a:rPr lang="nn-NO" sz="2000" dirty="0" smtClean="0">
                <a:solidFill>
                  <a:srgbClr val="FF0000"/>
                </a:solidFill>
                <a:latin typeface="+mn-lt"/>
              </a:rPr>
              <a:t>1</a:t>
            </a:r>
            <a:endParaRPr lang="sk-SK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Rounded Rectangle 1"/>
          <p:cNvSpPr>
            <a:spLocks noChangeArrowheads="1"/>
          </p:cNvSpPr>
          <p:nvPr/>
        </p:nvSpPr>
        <p:spPr bwMode="auto">
          <a:xfrm>
            <a:off x="6468902" y="681298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en-US" altLang="sk-SK" sz="2400" b="0" dirty="0">
                <a:solidFill>
                  <a:srgbClr val="000000"/>
                </a:solidFill>
              </a:rPr>
              <a:t>5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6370637" y="61119"/>
            <a:ext cx="3882775" cy="2890057"/>
          </a:xfrm>
          <a:prstGeom prst="cloudCallout">
            <a:avLst>
              <a:gd name="adj1" fmla="val 40476"/>
              <a:gd name="adj2" fmla="val 564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Skop</a:t>
            </a:r>
            <a:r>
              <a:rPr lang="sk-SK" altLang="sk-SK" b="0" dirty="0" err="1" smtClean="0">
                <a:solidFill>
                  <a:srgbClr val="000000"/>
                </a:solidFill>
                <a:latin typeface="Arial" charset="0"/>
              </a:rPr>
              <a:t>írovanie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párnych čísel z poľa </a:t>
            </a:r>
            <a:r>
              <a:rPr lang="sk-SK" altLang="sk-SK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cisla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do poľa 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parne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a nepárnych do poľa 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neparne</a:t>
            </a:r>
            <a:endParaRPr lang="en-US" altLang="sk-SK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-26933" y="4719981"/>
            <a:ext cx="6078039" cy="2852207"/>
            <a:chOff x="-26933" y="4719981"/>
            <a:chExt cx="6078039" cy="2852207"/>
          </a:xfrm>
        </p:grpSpPr>
        <p:sp>
          <p:nvSpPr>
            <p:cNvPr id="9" name="Rectangle 1026"/>
            <p:cNvSpPr>
              <a:spLocks noChangeArrowheads="1"/>
            </p:cNvSpPr>
            <p:nvPr/>
          </p:nvSpPr>
          <p:spPr bwMode="auto">
            <a:xfrm>
              <a:off x="0" y="4719981"/>
              <a:ext cx="6051106" cy="285220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Rectangle 1"/>
            <p:cNvSpPr/>
            <p:nvPr/>
          </p:nvSpPr>
          <p:spPr>
            <a:xfrm>
              <a:off x="-26933" y="4745317"/>
              <a:ext cx="6016570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   </a:t>
              </a:r>
              <a:r>
                <a:rPr lang="sk-SK" sz="2000" dirty="0" err="1" smtClean="0"/>
                <a:t>printf</a:t>
              </a:r>
              <a:r>
                <a:rPr lang="sk-SK" sz="2000" dirty="0"/>
                <a:t>("\</a:t>
              </a:r>
              <a:r>
                <a:rPr lang="sk-SK" sz="2000" dirty="0" err="1"/>
                <a:t>nParne</a:t>
              </a:r>
              <a:r>
                <a:rPr lang="sk-SK" sz="2000" dirty="0"/>
                <a:t> prvky:\n"); </a:t>
              </a:r>
            </a:p>
            <a:p>
              <a:r>
                <a:rPr lang="en-US" sz="2000" dirty="0" smtClean="0"/>
                <a:t>   </a:t>
              </a:r>
              <a:r>
                <a:rPr lang="sk-SK" sz="2000" dirty="0" err="1" smtClean="0"/>
                <a:t>for</a:t>
              </a:r>
              <a:r>
                <a:rPr lang="sk-SK" sz="2000" dirty="0" smtClean="0"/>
                <a:t> </a:t>
              </a:r>
              <a:r>
                <a:rPr lang="sk-SK" sz="2000" dirty="0"/>
                <a:t>(i = 0; i &lt; j; i++) </a:t>
              </a:r>
            </a:p>
            <a:p>
              <a:r>
                <a:rPr lang="en-US" sz="2000" dirty="0" smtClean="0"/>
                <a:t>      </a:t>
              </a:r>
              <a:r>
                <a:rPr lang="sk-SK" sz="2000" dirty="0" err="1" smtClean="0"/>
                <a:t>printf</a:t>
              </a:r>
              <a:r>
                <a:rPr lang="sk-SK" sz="2000" dirty="0"/>
                <a:t>("%d, ", parne[i</a:t>
              </a:r>
              <a:r>
                <a:rPr lang="sk-SK" sz="2000" dirty="0" smtClean="0"/>
                <a:t>]);</a:t>
              </a:r>
              <a:endParaRPr lang="sk-SK" sz="2000" dirty="0"/>
            </a:p>
            <a:p>
              <a:r>
                <a:rPr lang="en-US" sz="2000" dirty="0" smtClean="0"/>
                <a:t>   </a:t>
              </a:r>
              <a:r>
                <a:rPr lang="sk-SK" sz="2000" dirty="0" err="1" smtClean="0"/>
                <a:t>printf</a:t>
              </a:r>
              <a:r>
                <a:rPr lang="sk-SK" sz="2000" dirty="0"/>
                <a:t>("\</a:t>
              </a:r>
              <a:r>
                <a:rPr lang="sk-SK" sz="2000" dirty="0" err="1"/>
                <a:t>nNeparne</a:t>
              </a:r>
              <a:r>
                <a:rPr lang="sk-SK" sz="2000" dirty="0"/>
                <a:t> prvky:\n"); </a:t>
              </a:r>
            </a:p>
            <a:p>
              <a:r>
                <a:rPr lang="en-US" sz="2000" dirty="0" smtClean="0"/>
                <a:t>   </a:t>
              </a:r>
              <a:r>
                <a:rPr lang="sk-SK" sz="2000" dirty="0" err="1" smtClean="0"/>
                <a:t>for</a:t>
              </a:r>
              <a:r>
                <a:rPr lang="sk-SK" sz="2000" dirty="0" smtClean="0"/>
                <a:t> </a:t>
              </a:r>
              <a:r>
                <a:rPr lang="sk-SK" sz="2000" dirty="0"/>
                <a:t>(i = 0; i &lt; k; i++)</a:t>
              </a:r>
            </a:p>
            <a:p>
              <a:r>
                <a:rPr lang="en-US" sz="2000" dirty="0" smtClean="0"/>
                <a:t>      </a:t>
              </a:r>
              <a:r>
                <a:rPr lang="sk-SK" sz="2000" dirty="0" err="1" smtClean="0"/>
                <a:t>printf</a:t>
              </a:r>
              <a:r>
                <a:rPr lang="sk-SK" sz="2000" dirty="0"/>
                <a:t>("%d, ", neparne[i]);</a:t>
              </a:r>
            </a:p>
            <a:p>
              <a:endParaRPr lang="sk-SK" sz="1200" dirty="0"/>
            </a:p>
            <a:p>
              <a:r>
                <a:rPr lang="en-US" sz="2000" dirty="0" smtClean="0"/>
                <a:t>   </a:t>
              </a:r>
              <a:r>
                <a:rPr lang="sk-SK" sz="2000" dirty="0" err="1" smtClean="0"/>
                <a:t>return</a:t>
              </a:r>
              <a:r>
                <a:rPr lang="sk-SK" sz="2000" dirty="0" smtClean="0"/>
                <a:t> </a:t>
              </a:r>
              <a:r>
                <a:rPr lang="sk-SK" sz="2000" dirty="0"/>
                <a:t>0;</a:t>
              </a:r>
            </a:p>
            <a:p>
              <a:r>
                <a:rPr lang="sk-SK" sz="2000" dirty="0" smtClean="0"/>
                <a:t>}</a:t>
              </a:r>
              <a:r>
                <a:rPr lang="en-US" sz="2000" dirty="0" smtClean="0"/>
                <a:t>				</a:t>
              </a:r>
              <a:r>
                <a:rPr lang="en-US" sz="2000" dirty="0"/>
                <a:t>	</a:t>
              </a:r>
              <a:r>
                <a:rPr lang="en-US" sz="2000" dirty="0" smtClean="0"/>
                <a:t>	</a:t>
              </a:r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3</a:t>
              </a:r>
              <a:r>
                <a:rPr lang="en-US" sz="2000" dirty="0" smtClean="0"/>
                <a:t>  </a:t>
              </a:r>
              <a:endParaRPr lang="sk-SK" sz="2000" dirty="0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2448971" y="3109119"/>
            <a:ext cx="7642220" cy="3416320"/>
            <a:chOff x="2508255" y="1432719"/>
            <a:chExt cx="7642220" cy="3416320"/>
          </a:xfrm>
        </p:grpSpPr>
        <p:sp>
          <p:nvSpPr>
            <p:cNvPr id="7" name="Rectangle 1026"/>
            <p:cNvSpPr>
              <a:spLocks noChangeArrowheads="1"/>
            </p:cNvSpPr>
            <p:nvPr/>
          </p:nvSpPr>
          <p:spPr bwMode="auto">
            <a:xfrm>
              <a:off x="2790134" y="1432719"/>
              <a:ext cx="7360341" cy="341632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" name="Rectangle 1"/>
            <p:cNvSpPr/>
            <p:nvPr/>
          </p:nvSpPr>
          <p:spPr>
            <a:xfrm>
              <a:off x="2508255" y="1432719"/>
              <a:ext cx="7391400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   </a:t>
              </a:r>
              <a:r>
                <a:rPr lang="en-US" dirty="0" smtClean="0"/>
                <a:t>f</a:t>
              </a:r>
              <a:r>
                <a:rPr lang="sk-SK" dirty="0" smtClean="0"/>
                <a:t>or </a:t>
              </a:r>
              <a:r>
                <a:rPr lang="sk-SK" dirty="0"/>
                <a:t>(i = 0; i &lt; n; i++) </a:t>
              </a:r>
            </a:p>
            <a:p>
              <a:r>
                <a:rPr lang="en-US" dirty="0" smtClean="0"/>
                <a:t>      </a:t>
              </a:r>
              <a:r>
                <a:rPr lang="sk-SK" dirty="0" err="1" smtClean="0"/>
                <a:t>if</a:t>
              </a:r>
              <a:r>
                <a:rPr lang="sk-SK" dirty="0" smtClean="0"/>
                <a:t> </a:t>
              </a:r>
              <a:r>
                <a:rPr lang="sk-SK" dirty="0"/>
                <a:t>(</a:t>
              </a:r>
              <a:r>
                <a:rPr lang="sk-SK" dirty="0" err="1"/>
                <a:t>cisla</a:t>
              </a:r>
              <a:r>
                <a:rPr lang="sk-SK" dirty="0"/>
                <a:t>[i] % 2 == 0) { </a:t>
              </a:r>
            </a:p>
            <a:p>
              <a:r>
                <a:rPr lang="en-US" dirty="0" smtClean="0"/>
                <a:t>         </a:t>
              </a:r>
              <a:r>
                <a:rPr lang="sk-SK" dirty="0" smtClean="0"/>
                <a:t>parne[j</a:t>
              </a:r>
              <a:r>
                <a:rPr lang="sk-SK" dirty="0"/>
                <a:t>] = </a:t>
              </a:r>
              <a:r>
                <a:rPr lang="sk-SK" dirty="0" err="1"/>
                <a:t>cisla</a:t>
              </a:r>
              <a:r>
                <a:rPr lang="sk-SK" dirty="0"/>
                <a:t>[i]; </a:t>
              </a:r>
            </a:p>
            <a:p>
              <a:r>
                <a:rPr lang="en-US" dirty="0" smtClean="0"/>
                <a:t>         </a:t>
              </a:r>
              <a:r>
                <a:rPr lang="sk-SK" dirty="0" smtClean="0"/>
                <a:t>j</a:t>
              </a:r>
              <a:r>
                <a:rPr lang="sk-SK" dirty="0"/>
                <a:t>++; </a:t>
              </a:r>
            </a:p>
            <a:p>
              <a:r>
                <a:rPr lang="en-US" dirty="0" smtClean="0"/>
                <a:t>      </a:t>
              </a:r>
              <a:r>
                <a:rPr lang="sk-SK" dirty="0" smtClean="0"/>
                <a:t>} </a:t>
              </a:r>
              <a:endParaRPr lang="sk-SK" dirty="0"/>
            </a:p>
            <a:p>
              <a:r>
                <a:rPr lang="en-US" dirty="0" smtClean="0"/>
                <a:t>      </a:t>
              </a:r>
              <a:r>
                <a:rPr lang="sk-SK" dirty="0" err="1" smtClean="0"/>
                <a:t>else</a:t>
              </a:r>
              <a:r>
                <a:rPr lang="sk-SK" dirty="0" smtClean="0"/>
                <a:t> </a:t>
              </a:r>
              <a:r>
                <a:rPr lang="sk-SK" dirty="0"/>
                <a:t>{ </a:t>
              </a:r>
            </a:p>
            <a:p>
              <a:r>
                <a:rPr lang="en-US" dirty="0" smtClean="0"/>
                <a:t>         </a:t>
              </a:r>
              <a:r>
                <a:rPr lang="sk-SK" dirty="0" smtClean="0"/>
                <a:t>neparne[k</a:t>
              </a:r>
              <a:r>
                <a:rPr lang="sk-SK" dirty="0"/>
                <a:t>] = </a:t>
              </a:r>
              <a:r>
                <a:rPr lang="sk-SK" dirty="0" err="1"/>
                <a:t>cisla</a:t>
              </a:r>
              <a:r>
                <a:rPr lang="sk-SK" dirty="0"/>
                <a:t>[i]; </a:t>
              </a:r>
            </a:p>
            <a:p>
              <a:r>
                <a:rPr lang="en-US" dirty="0" smtClean="0"/>
                <a:t>         </a:t>
              </a:r>
              <a:r>
                <a:rPr lang="sk-SK" dirty="0" smtClean="0"/>
                <a:t>k</a:t>
              </a:r>
              <a:r>
                <a:rPr lang="sk-SK" dirty="0"/>
                <a:t>++; </a:t>
              </a:r>
            </a:p>
            <a:p>
              <a:r>
                <a:rPr lang="en-US" dirty="0" smtClean="0"/>
                <a:t>      </a:t>
              </a:r>
              <a:r>
                <a:rPr lang="sk-SK" dirty="0" smtClean="0"/>
                <a:t>} </a:t>
              </a:r>
              <a:r>
                <a:rPr lang="en-US" dirty="0" smtClean="0"/>
                <a:t>						</a:t>
              </a:r>
              <a:r>
                <a:rPr lang="nn-NO" dirty="0">
                  <a:solidFill>
                    <a:srgbClr val="FF0000"/>
                  </a:solidFill>
                </a:rPr>
                <a:t> </a:t>
              </a:r>
              <a:r>
                <a:rPr lang="nn-NO" dirty="0" smtClean="0">
                  <a:solidFill>
                    <a:srgbClr val="FF0000"/>
                  </a:solidFill>
                </a:rPr>
                <a:t> </a:t>
              </a:r>
              <a:r>
                <a:rPr lang="nn-NO" dirty="0" smtClean="0">
                  <a:solidFill>
                    <a:srgbClr val="FF0000"/>
                  </a:solidFill>
                  <a:latin typeface="+mn-lt"/>
                </a:rPr>
                <a:t>2</a:t>
              </a:r>
              <a:endParaRPr lang="sk-SK" dirty="0">
                <a:latin typeface="+mn-lt"/>
              </a:endParaRPr>
            </a:p>
          </p:txBody>
        </p:sp>
      </p:grpSp>
      <p:sp>
        <p:nvSpPr>
          <p:cNvPr id="13" name="Bublina v tvare zaobleného obdĺžnika 12"/>
          <p:cNvSpPr/>
          <p:nvPr/>
        </p:nvSpPr>
        <p:spPr bwMode="auto">
          <a:xfrm>
            <a:off x="1036638" y="6614319"/>
            <a:ext cx="5334000" cy="881564"/>
          </a:xfrm>
          <a:prstGeom prst="wedgeRoundRectCallout">
            <a:avLst>
              <a:gd name="adj1" fmla="val -36029"/>
              <a:gd name="adj2" fmla="val -658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b="0" dirty="0" smtClean="0">
                <a:latin typeface="Arial" charset="0"/>
              </a:rPr>
              <a:t>Rozdeliť podľa pozícií – 1 pole čísel z párnych pozícií, druhé z nepárnych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3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ako parameter funkcie</a:t>
            </a:r>
            <a:endParaRPr lang="en-US" altLang="sk-SK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95438"/>
            <a:ext cx="6570663" cy="765175"/>
          </a:xfrm>
        </p:spPr>
        <p:txBody>
          <a:bodyPr/>
          <a:lstStyle/>
          <a:p>
            <a:r>
              <a:rPr lang="sk-SK" altLang="sk-SK" sz="2800" dirty="0" smtClean="0"/>
              <a:t>identifikátor nasledovaný zátvorkami:</a:t>
            </a:r>
            <a:endParaRPr lang="en-US" altLang="sk-SK" dirty="0" smtClean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676275" y="2333625"/>
            <a:ext cx="2452688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846138" y="2360613"/>
            <a:ext cx="2047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int pole</a:t>
            </a:r>
            <a:r>
              <a:rPr lang="en-US" altLang="sk-SK">
                <a:solidFill>
                  <a:srgbClr val="000000"/>
                </a:solidFill>
              </a:rPr>
              <a:t>[]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17525" y="3289300"/>
            <a:ext cx="8966200" cy="4048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03250" y="3457575"/>
            <a:ext cx="5919788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int</a:t>
            </a:r>
            <a:r>
              <a:rPr lang="sk-SK" altLang="sk-SK">
                <a:solidFill>
                  <a:srgbClr val="000000"/>
                </a:solidFill>
              </a:rPr>
              <a:t> maximum</a:t>
            </a:r>
            <a:r>
              <a:rPr lang="en-US" altLang="sk-SK">
                <a:solidFill>
                  <a:srgbClr val="000000"/>
                </a:solidFill>
              </a:rPr>
              <a:t>(int </a:t>
            </a:r>
            <a:r>
              <a:rPr lang="sk-SK" altLang="sk-SK">
                <a:solidFill>
                  <a:srgbClr val="000000"/>
                </a:solidFill>
              </a:rPr>
              <a:t>pole</a:t>
            </a:r>
            <a:r>
              <a:rPr lang="en-US" altLang="sk-SK">
                <a:solidFill>
                  <a:srgbClr val="000000"/>
                </a:solidFill>
              </a:rPr>
              <a:t>[], int n) 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    int i, max = pole[0];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    for (i = 1; i &lt; n; i++) {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        if (pole[i] &gt; max)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            max = pole[i];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    }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    return max;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6005513" y="5166519"/>
            <a:ext cx="3890962" cy="2339181"/>
          </a:xfrm>
          <a:prstGeom prst="wedgeRoundRectCallout">
            <a:avLst>
              <a:gd name="adj1" fmla="val -53457"/>
              <a:gd name="adj2" fmla="val -971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Funkcii sa predáva pomocou parametra len adresa poľa</a:t>
            </a:r>
          </a:p>
          <a:p>
            <a:pPr eaLnBrk="1" hangingPunct="1"/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nepozná 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veľkosť poľa, preto ju treba uviesť 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6935788" y="0"/>
            <a:ext cx="3214687" cy="2446338"/>
          </a:xfrm>
          <a:prstGeom prst="cloudCallout">
            <a:avLst>
              <a:gd name="adj1" fmla="val -35745"/>
              <a:gd name="adj2" fmla="val 8462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altLang="sk-SK" b="0" dirty="0" err="1">
                <a:solidFill>
                  <a:srgbClr val="000000"/>
                </a:solidFill>
                <a:latin typeface="Arial" charset="0"/>
              </a:rPr>
              <a:t>vr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áti maximum z prvkov poľa </a:t>
            </a:r>
            <a:r>
              <a:rPr lang="sk-SK" altLang="sk-SK" dirty="0">
                <a:solidFill>
                  <a:srgbClr val="000000"/>
                </a:solidFill>
              </a:rPr>
              <a:t>pole</a:t>
            </a:r>
            <a:endParaRPr lang="en-US" altLang="sk-SK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5450" y="3121025"/>
            <a:ext cx="6596063" cy="1223963"/>
          </a:xfrm>
          <a:noFill/>
        </p:spPr>
        <p:txBody>
          <a:bodyPr/>
          <a:lstStyle/>
          <a:p>
            <a:r>
              <a:rPr lang="sk-SK" altLang="sk-SK" sz="2800" smtClean="0"/>
              <a:t>vo funkcii sa nedá zistiť veľkosť poľa</a:t>
            </a:r>
          </a:p>
          <a:p>
            <a:pPr>
              <a:buFontTx/>
              <a:buNone/>
            </a:pPr>
            <a:r>
              <a:rPr lang="sk-SK" altLang="sk-SK" sz="2800" smtClean="0"/>
              <a:t>   aj keď:</a:t>
            </a:r>
            <a:endParaRPr lang="en-US" altLang="sk-SK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ako parameter funkcie: veľkosť poľa</a:t>
            </a:r>
            <a:endParaRPr lang="en-US" altLang="sk-SK" smtClean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38138" y="1771650"/>
            <a:ext cx="6513512" cy="758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08000" y="1939925"/>
            <a:ext cx="573405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int</a:t>
            </a:r>
            <a:r>
              <a:rPr lang="sk-SK" altLang="sk-SK">
                <a:solidFill>
                  <a:srgbClr val="000000"/>
                </a:solidFill>
              </a:rPr>
              <a:t> maximum</a:t>
            </a:r>
            <a:r>
              <a:rPr lang="en-US" altLang="sk-SK">
                <a:solidFill>
                  <a:srgbClr val="000000"/>
                </a:solidFill>
              </a:rPr>
              <a:t>(int </a:t>
            </a:r>
            <a:r>
              <a:rPr lang="sk-SK" altLang="sk-SK">
                <a:solidFill>
                  <a:srgbClr val="000000"/>
                </a:solidFill>
              </a:rPr>
              <a:t>pole</a:t>
            </a:r>
            <a:r>
              <a:rPr lang="en-US" altLang="sk-SK">
                <a:solidFill>
                  <a:srgbClr val="000000"/>
                </a:solidFill>
              </a:rPr>
              <a:t>[], int n)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22275" y="4554538"/>
            <a:ext cx="5414963" cy="927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08000" y="4806950"/>
            <a:ext cx="48133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int</a:t>
            </a:r>
            <a:r>
              <a:rPr lang="sk-SK" altLang="sk-SK">
                <a:solidFill>
                  <a:srgbClr val="000000"/>
                </a:solidFill>
              </a:rPr>
              <a:t> maximum</a:t>
            </a:r>
            <a:r>
              <a:rPr lang="en-US" altLang="sk-SK">
                <a:solidFill>
                  <a:srgbClr val="000000"/>
                </a:solidFill>
              </a:rPr>
              <a:t>(int </a:t>
            </a:r>
            <a:r>
              <a:rPr lang="sk-SK" altLang="sk-SK">
                <a:solidFill>
                  <a:srgbClr val="000000"/>
                </a:solidFill>
              </a:rPr>
              <a:t>pole</a:t>
            </a:r>
            <a:r>
              <a:rPr lang="en-US" altLang="sk-SK">
                <a:solidFill>
                  <a:srgbClr val="000000"/>
                </a:solidFill>
              </a:rPr>
              <a:t>[</a:t>
            </a:r>
            <a:r>
              <a:rPr lang="sk-SK" altLang="sk-SK">
                <a:solidFill>
                  <a:srgbClr val="000000"/>
                </a:solidFill>
              </a:rPr>
              <a:t>10</a:t>
            </a:r>
            <a:r>
              <a:rPr lang="en-US" altLang="sk-SK">
                <a:solidFill>
                  <a:srgbClr val="000000"/>
                </a:solidFill>
              </a:rPr>
              <a:t>])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338138" y="6746875"/>
            <a:ext cx="8834437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sk-SK" altLang="sk-SK" sz="2800" b="0" dirty="0">
                <a:solidFill>
                  <a:srgbClr val="000000"/>
                </a:solidFill>
                <a:latin typeface="Arial" charset="0"/>
              </a:rPr>
              <a:t>parameter bude stále považovaný za </a:t>
            </a:r>
            <a:r>
              <a:rPr lang="sk-SK" altLang="sk-SK" sz="2800" dirty="0">
                <a:solidFill>
                  <a:srgbClr val="000000"/>
                </a:solidFill>
              </a:rPr>
              <a:t>pole</a:t>
            </a:r>
            <a:r>
              <a:rPr lang="en-US" altLang="sk-SK" sz="2800" dirty="0">
                <a:solidFill>
                  <a:srgbClr val="000000"/>
                </a:solidFill>
              </a:rPr>
              <a:t>[]</a:t>
            </a:r>
            <a:endParaRPr lang="en-US" altLang="sk-SK" sz="3200" dirty="0">
              <a:solidFill>
                <a:srgbClr val="000000"/>
              </a:solidFill>
            </a:endParaRPr>
          </a:p>
        </p:txBody>
      </p:sp>
      <p:grpSp>
        <p:nvGrpSpPr>
          <p:cNvPr id="59401" name="Group 9"/>
          <p:cNvGrpSpPr>
            <a:grpSpLocks/>
          </p:cNvGrpSpPr>
          <p:nvPr/>
        </p:nvGrpSpPr>
        <p:grpSpPr bwMode="auto">
          <a:xfrm>
            <a:off x="6005513" y="3625850"/>
            <a:ext cx="3975100" cy="3036888"/>
            <a:chOff x="3408" y="2064"/>
            <a:chExt cx="2256" cy="1728"/>
          </a:xfrm>
        </p:grpSpPr>
        <p:sp>
          <p:nvSpPr>
            <p:cNvPr id="80906" name="AutoShape 10"/>
            <p:cNvSpPr>
              <a:spLocks noChangeArrowheads="1"/>
            </p:cNvSpPr>
            <p:nvPr/>
          </p:nvSpPr>
          <p:spPr bwMode="auto">
            <a:xfrm>
              <a:off x="3744" y="2112"/>
              <a:ext cx="1536" cy="1440"/>
            </a:xfrm>
            <a:prstGeom prst="wedgeRoundRectCallout">
              <a:avLst>
                <a:gd name="adj1" fmla="val -76171"/>
                <a:gd name="adj2" fmla="val -98403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sz="2000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07" name="AutoShape 11"/>
            <p:cNvSpPr>
              <a:spLocks noChangeArrowheads="1"/>
            </p:cNvSpPr>
            <p:nvPr/>
          </p:nvSpPr>
          <p:spPr bwMode="auto">
            <a:xfrm>
              <a:off x="3408" y="2064"/>
              <a:ext cx="2256" cy="1728"/>
            </a:xfrm>
            <a:prstGeom prst="wedgeRoundRectCallout">
              <a:avLst>
                <a:gd name="adj1" fmla="val -78634"/>
                <a:gd name="adj2" fmla="val 538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 dirty="0">
                  <a:solidFill>
                    <a:srgbClr val="000000"/>
                  </a:solidFill>
                  <a:latin typeface="Arial" charset="0"/>
                </a:rPr>
                <a:t>parameter sa dá vo </a:t>
              </a:r>
            </a:p>
            <a:p>
              <a:pPr eaLnBrk="1" hangingPunct="1"/>
              <a:r>
                <a:rPr lang="sk-SK" altLang="sk-SK" b="0" dirty="0">
                  <a:solidFill>
                    <a:srgbClr val="000000"/>
                  </a:solidFill>
                  <a:latin typeface="Arial" charset="0"/>
                </a:rPr>
                <a:t>funkcii meniť </a:t>
              </a:r>
              <a:r>
                <a:rPr lang="sk-SK" altLang="sk-SK" b="0" dirty="0" smtClean="0">
                  <a:solidFill>
                    <a:srgbClr val="000000"/>
                  </a:solidFill>
                  <a:latin typeface="Arial" charset="0"/>
                </a:rPr>
                <a:t>(premenná bude ukazovať na iné pole) zmena sa ale neprejaví navonok</a:t>
              </a:r>
            </a:p>
            <a:p>
              <a:pPr eaLnBrk="1" hangingPunct="1"/>
              <a:r>
                <a:rPr lang="sk-SK" altLang="sk-SK" b="0" dirty="0" smtClean="0">
                  <a:solidFill>
                    <a:srgbClr val="000000"/>
                  </a:solidFill>
                  <a:latin typeface="Arial" charset="0"/>
                </a:rPr>
                <a:t>Zmena hodnôt prvkov poľa sa prejaví navonok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altLang="sk-SK" sz="20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08" name="Line 12"/>
            <p:cNvSpPr>
              <a:spLocks noChangeShapeType="1"/>
            </p:cNvSpPr>
            <p:nvPr/>
          </p:nvSpPr>
          <p:spPr bwMode="auto">
            <a:xfrm>
              <a:off x="3975" y="2064"/>
              <a:ext cx="30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Obsah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8013" indent="-608013">
              <a:buFontTx/>
              <a:buAutoNum type="arabicPeriod"/>
            </a:pPr>
            <a:r>
              <a:rPr lang="sk-SK" altLang="sk-SK" dirty="0" smtClean="0"/>
              <a:t>symbolické konštanty (preprocesor)</a:t>
            </a:r>
          </a:p>
          <a:p>
            <a:pPr marL="608013" indent="-608013">
              <a:buFontTx/>
              <a:buAutoNum type="arabicPeriod"/>
            </a:pPr>
            <a:r>
              <a:rPr lang="sk-SK" altLang="sk-SK" dirty="0" smtClean="0"/>
              <a:t>statické jednorozmerné polia</a:t>
            </a:r>
            <a:endParaRPr lang="en-US" altLang="sk-SK" dirty="0" smtClean="0"/>
          </a:p>
          <a:p>
            <a:pPr marL="608013" indent="-608013">
              <a:buFontTx/>
              <a:buAutoNum type="arabicPeriod"/>
            </a:pPr>
            <a:r>
              <a:rPr lang="sk-SK" altLang="sk-SK" dirty="0" smtClean="0"/>
              <a:t>príkaz </a:t>
            </a:r>
            <a:r>
              <a:rPr lang="en-US" alt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sk-SK" alt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8013" indent="-608013">
              <a:buFontTx/>
              <a:buAutoNum type="arabicPeriod"/>
            </a:pPr>
            <a:r>
              <a:rPr lang="sk-SK" altLang="sk-SK" dirty="0"/>
              <a:t>z</a:t>
            </a:r>
            <a:r>
              <a:rPr lang="sk-SK" altLang="sk-SK" dirty="0" smtClean="0"/>
              <a:t>adanie projektu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ako parameter funkcie</a:t>
            </a:r>
            <a:endParaRPr lang="en-US" altLang="sk-SK" smtClean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08000" y="2738438"/>
            <a:ext cx="2536825" cy="6762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76275" y="2849563"/>
            <a:ext cx="2047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int pole</a:t>
            </a:r>
            <a:r>
              <a:rPr lang="en-US" altLang="sk-SK">
                <a:solidFill>
                  <a:srgbClr val="000000"/>
                </a:solidFill>
              </a:rPr>
              <a:t>[]</a:t>
            </a:r>
          </a:p>
        </p:txBody>
      </p:sp>
      <p:grpSp>
        <p:nvGrpSpPr>
          <p:cNvPr id="60424" name="Group 8"/>
          <p:cNvGrpSpPr>
            <a:grpSpLocks/>
          </p:cNvGrpSpPr>
          <p:nvPr/>
        </p:nvGrpSpPr>
        <p:grpSpPr bwMode="auto">
          <a:xfrm>
            <a:off x="338138" y="4100513"/>
            <a:ext cx="5856287" cy="1603375"/>
            <a:chOff x="192" y="2735"/>
            <a:chExt cx="3323" cy="913"/>
          </a:xfrm>
        </p:grpSpPr>
        <p:sp>
          <p:nvSpPr>
            <p:cNvPr id="81926" name="Rectangle 9"/>
            <p:cNvSpPr>
              <a:spLocks noChangeArrowheads="1"/>
            </p:cNvSpPr>
            <p:nvPr/>
          </p:nvSpPr>
          <p:spPr bwMode="auto">
            <a:xfrm>
              <a:off x="270" y="3168"/>
              <a:ext cx="3090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sk-SK" altLang="sk-SK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927" name="Text Box 10"/>
            <p:cNvSpPr txBox="1">
              <a:spLocks noChangeArrowheads="1"/>
            </p:cNvSpPr>
            <p:nvPr/>
          </p:nvSpPr>
          <p:spPr bwMode="auto">
            <a:xfrm>
              <a:off x="388" y="3277"/>
              <a:ext cx="265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>
                  <a:solidFill>
                    <a:srgbClr val="000000"/>
                  </a:solidFill>
                </a:rPr>
                <a:t>max = maximum</a:t>
              </a:r>
              <a:r>
                <a:rPr lang="en-US" altLang="sk-SK">
                  <a:solidFill>
                    <a:srgbClr val="000000"/>
                  </a:solidFill>
                </a:rPr>
                <a:t>(</a:t>
              </a:r>
              <a:r>
                <a:rPr lang="sk-SK" altLang="sk-SK">
                  <a:solidFill>
                    <a:srgbClr val="000000"/>
                  </a:solidFill>
                </a:rPr>
                <a:t>pole</a:t>
              </a:r>
              <a:r>
                <a:rPr lang="en-US" altLang="sk-SK">
                  <a:solidFill>
                    <a:srgbClr val="000000"/>
                  </a:solidFill>
                </a:rPr>
                <a:t>, </a:t>
              </a:r>
              <a:r>
                <a:rPr lang="sk-SK" altLang="sk-SK">
                  <a:solidFill>
                    <a:srgbClr val="000000"/>
                  </a:solidFill>
                </a:rPr>
                <a:t>10</a:t>
              </a:r>
              <a:r>
                <a:rPr lang="en-US" altLang="sk-SK">
                  <a:solidFill>
                    <a:srgbClr val="000000"/>
                  </a:solidFill>
                </a:rPr>
                <a:t>);</a:t>
              </a:r>
              <a:r>
                <a:rPr lang="en-US" altLang="sk-SK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1928" name="Text Box 11"/>
            <p:cNvSpPr txBox="1">
              <a:spLocks noChangeArrowheads="1"/>
            </p:cNvSpPr>
            <p:nvPr/>
          </p:nvSpPr>
          <p:spPr bwMode="auto">
            <a:xfrm>
              <a:off x="192" y="2735"/>
              <a:ext cx="332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 dirty="0">
                  <a:solidFill>
                    <a:srgbClr val="000000"/>
                  </a:solidFill>
                  <a:latin typeface="Arial" charset="0"/>
                </a:rPr>
                <a:t>Volanie funkcie s poľom ako parametrom: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77804" y="4937918"/>
            <a:ext cx="9937123" cy="2668615"/>
            <a:chOff x="77804" y="4937918"/>
            <a:chExt cx="9937123" cy="2668615"/>
          </a:xfrm>
        </p:grpSpPr>
        <p:sp>
          <p:nvSpPr>
            <p:cNvPr id="10" name="Rectangle 1026"/>
            <p:cNvSpPr>
              <a:spLocks noChangeArrowheads="1"/>
            </p:cNvSpPr>
            <p:nvPr/>
          </p:nvSpPr>
          <p:spPr bwMode="auto">
            <a:xfrm>
              <a:off x="77804" y="4937918"/>
              <a:ext cx="9937123" cy="266861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" name="Obdĺžnik 2"/>
            <p:cNvSpPr/>
            <p:nvPr/>
          </p:nvSpPr>
          <p:spPr>
            <a:xfrm>
              <a:off x="96838" y="5050374"/>
              <a:ext cx="9806861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000" dirty="0" err="1"/>
                <a:t>int</a:t>
              </a:r>
              <a:r>
                <a:rPr lang="sk-SK" sz="2000" dirty="0"/>
                <a:t> </a:t>
              </a:r>
              <a:r>
                <a:rPr lang="sk-SK" sz="2000" dirty="0" err="1"/>
                <a:t>main</a:t>
              </a:r>
              <a:r>
                <a:rPr lang="sk-SK" sz="2000" dirty="0"/>
                <a:t>() {</a:t>
              </a:r>
            </a:p>
            <a:p>
              <a:r>
                <a:rPr lang="en-US" sz="2000" dirty="0" smtClean="0"/>
                <a:t>   </a:t>
              </a:r>
              <a:r>
                <a:rPr lang="sk-SK" sz="2000" dirty="0" err="1" smtClean="0"/>
                <a:t>int</a:t>
              </a:r>
              <a:r>
                <a:rPr lang="sk-SK" sz="2000" dirty="0" smtClean="0"/>
                <a:t> </a:t>
              </a:r>
              <a:r>
                <a:rPr lang="sk-SK" sz="2000" dirty="0"/>
                <a:t>x[] = {12,67,5,60,7,34,13</a:t>
              </a:r>
              <a:r>
                <a:rPr lang="sk-SK" sz="2000" dirty="0" smtClean="0"/>
                <a:t>};</a:t>
              </a:r>
              <a:endParaRPr lang="en-US" sz="20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</a:t>
              </a:r>
              <a:r>
                <a:rPr lang="sk-SK" sz="2000" dirty="0" err="1" smtClean="0"/>
                <a:t>int</a:t>
              </a:r>
              <a:r>
                <a:rPr lang="sk-SK" sz="2000" dirty="0" smtClean="0"/>
                <a:t> </a:t>
              </a:r>
              <a:r>
                <a:rPr lang="sk-SK" sz="2000" dirty="0" err="1"/>
                <a:t>velkost</a:t>
              </a:r>
              <a:r>
                <a:rPr lang="sk-SK" sz="2000" dirty="0"/>
                <a:t>;</a:t>
              </a:r>
            </a:p>
            <a:p>
              <a:r>
                <a:rPr lang="sk-SK" sz="2000" dirty="0"/>
                <a:t>	</a:t>
              </a:r>
            </a:p>
            <a:p>
              <a:r>
                <a:rPr lang="en-US" sz="2000" dirty="0" smtClean="0"/>
                <a:t>   </a:t>
              </a:r>
              <a:r>
                <a:rPr lang="sk-SK" sz="2000" dirty="0" err="1" smtClean="0"/>
                <a:t>velkost</a:t>
              </a:r>
              <a:r>
                <a:rPr lang="sk-SK" sz="2000" dirty="0" smtClean="0"/>
                <a:t> </a:t>
              </a:r>
              <a:r>
                <a:rPr lang="sk-SK" sz="2000" dirty="0"/>
                <a:t>= </a:t>
              </a:r>
              <a:r>
                <a:rPr lang="sk-SK" sz="2000" dirty="0" err="1"/>
                <a:t>sizeof</a:t>
              </a:r>
              <a:r>
                <a:rPr lang="sk-SK" sz="2000" dirty="0"/>
                <a:t>(x) / </a:t>
              </a:r>
              <a:r>
                <a:rPr lang="sk-SK" sz="2000" dirty="0" err="1"/>
                <a:t>sizeof</a:t>
              </a:r>
              <a:r>
                <a:rPr lang="sk-SK" sz="2000" dirty="0"/>
                <a:t>(</a:t>
              </a:r>
              <a:r>
                <a:rPr lang="sk-SK" sz="2000" dirty="0" err="1"/>
                <a:t>int</a:t>
              </a:r>
              <a:r>
                <a:rPr lang="sk-SK" sz="2000" dirty="0"/>
                <a:t>);</a:t>
              </a:r>
            </a:p>
            <a:p>
              <a:r>
                <a:rPr lang="en-US" sz="2000" dirty="0" smtClean="0"/>
                <a:t>   </a:t>
              </a:r>
              <a:r>
                <a:rPr lang="sk-SK" sz="2000" dirty="0" err="1" smtClean="0"/>
                <a:t>printf</a:t>
              </a:r>
              <a:r>
                <a:rPr lang="sk-SK" sz="2000" dirty="0"/>
                <a:t>("</a:t>
              </a:r>
              <a:r>
                <a:rPr lang="sk-SK" sz="2000" dirty="0" err="1"/>
                <a:t>Pocet</a:t>
              </a:r>
              <a:r>
                <a:rPr lang="sk-SK" sz="2000" dirty="0"/>
                <a:t> </a:t>
              </a:r>
              <a:r>
                <a:rPr lang="sk-SK" sz="2000" dirty="0" err="1" smtClean="0"/>
                <a:t>prvocisel</a:t>
              </a:r>
              <a:r>
                <a:rPr lang="sk-SK" sz="2000" dirty="0" smtClean="0"/>
                <a:t>: </a:t>
              </a:r>
              <a:r>
                <a:rPr lang="sk-SK" sz="2000" dirty="0"/>
                <a:t>%d\n", </a:t>
              </a:r>
              <a:r>
                <a:rPr lang="sk-SK" sz="2000" dirty="0" err="1">
                  <a:solidFill>
                    <a:srgbClr val="0070C0"/>
                  </a:solidFill>
                </a:rPr>
                <a:t>pocetPrvocisel</a:t>
              </a:r>
              <a:r>
                <a:rPr lang="sk-SK" sz="2000" dirty="0">
                  <a:solidFill>
                    <a:srgbClr val="0070C0"/>
                  </a:solidFill>
                </a:rPr>
                <a:t>(x, </a:t>
              </a:r>
              <a:r>
                <a:rPr lang="sk-SK" sz="2000" dirty="0" err="1">
                  <a:solidFill>
                    <a:srgbClr val="0070C0"/>
                  </a:solidFill>
                </a:rPr>
                <a:t>velkost</a:t>
              </a:r>
              <a:r>
                <a:rPr lang="sk-SK" sz="2000" dirty="0">
                  <a:solidFill>
                    <a:srgbClr val="0070C0"/>
                  </a:solidFill>
                </a:rPr>
                <a:t>)</a:t>
              </a:r>
              <a:r>
                <a:rPr lang="sk-SK" sz="2000" dirty="0"/>
                <a:t>);</a:t>
              </a:r>
            </a:p>
            <a:p>
              <a:r>
                <a:rPr lang="en-US" sz="2000" dirty="0" smtClean="0"/>
                <a:t>   </a:t>
              </a:r>
              <a:r>
                <a:rPr lang="sk-SK" sz="2000" dirty="0" err="1" smtClean="0"/>
                <a:t>return</a:t>
              </a:r>
              <a:r>
                <a:rPr lang="sk-SK" sz="2000" dirty="0" smtClean="0"/>
                <a:t> </a:t>
              </a:r>
              <a:r>
                <a:rPr lang="sk-SK" sz="2000" dirty="0"/>
                <a:t>0;</a:t>
              </a:r>
            </a:p>
            <a:p>
              <a:r>
                <a:rPr lang="sk-SK" sz="2000" dirty="0"/>
                <a:t>}</a:t>
              </a:r>
            </a:p>
          </p:txBody>
        </p:sp>
      </p:grpSp>
      <p:sp>
        <p:nvSpPr>
          <p:cNvPr id="86018" name="Rectangle 1026"/>
          <p:cNvSpPr>
            <a:spLocks noChangeArrowheads="1"/>
          </p:cNvSpPr>
          <p:nvPr/>
        </p:nvSpPr>
        <p:spPr bwMode="auto">
          <a:xfrm>
            <a:off x="0" y="-15081"/>
            <a:ext cx="7470973" cy="297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19" name="Text Box 1027"/>
          <p:cNvSpPr txBox="1">
            <a:spLocks noChangeArrowheads="1"/>
          </p:cNvSpPr>
          <p:nvPr/>
        </p:nvSpPr>
        <p:spPr bwMode="auto">
          <a:xfrm>
            <a:off x="96838" y="-13495"/>
            <a:ext cx="73741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dirty="0" err="1" smtClean="0">
                <a:solidFill>
                  <a:srgbClr val="000000"/>
                </a:solidFill>
              </a:rPr>
              <a:t>int</a:t>
            </a:r>
            <a:r>
              <a:rPr lang="en-US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pocetPrvocisel</a:t>
            </a:r>
            <a:r>
              <a:rPr lang="en-US" altLang="sk-SK" dirty="0">
                <a:solidFill>
                  <a:srgbClr val="000000"/>
                </a:solidFill>
              </a:rPr>
              <a:t>(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pole[],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n) {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, </a:t>
            </a:r>
            <a:r>
              <a:rPr lang="en-US" altLang="sk-SK" dirty="0" err="1">
                <a:solidFill>
                  <a:srgbClr val="000000"/>
                </a:solidFill>
              </a:rPr>
              <a:t>pocet</a:t>
            </a:r>
            <a:r>
              <a:rPr lang="en-US" altLang="sk-SK" dirty="0">
                <a:solidFill>
                  <a:srgbClr val="000000"/>
                </a:solidFill>
              </a:rPr>
              <a:t> = 0;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for(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=0;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&lt;n;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++)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	if(</a:t>
            </a:r>
            <a:r>
              <a:rPr lang="en-US" altLang="sk-SK" dirty="0" err="1">
                <a:solidFill>
                  <a:srgbClr val="000000"/>
                </a:solidFill>
              </a:rPr>
              <a:t>jePrvocislo</a:t>
            </a:r>
            <a:r>
              <a:rPr lang="en-US" altLang="sk-SK" dirty="0">
                <a:solidFill>
                  <a:srgbClr val="000000"/>
                </a:solidFill>
              </a:rPr>
              <a:t>(pole[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]))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		</a:t>
            </a:r>
            <a:r>
              <a:rPr lang="en-US" altLang="sk-SK" dirty="0" err="1">
                <a:solidFill>
                  <a:srgbClr val="000000"/>
                </a:solidFill>
              </a:rPr>
              <a:t>pocet</a:t>
            </a:r>
            <a:r>
              <a:rPr lang="en-US" altLang="sk-SK" dirty="0">
                <a:solidFill>
                  <a:srgbClr val="000000"/>
                </a:solidFill>
              </a:rPr>
              <a:t>++;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return </a:t>
            </a:r>
            <a:r>
              <a:rPr lang="en-US" altLang="sk-SK" dirty="0" err="1">
                <a:solidFill>
                  <a:srgbClr val="000000"/>
                </a:solidFill>
              </a:rPr>
              <a:t>pocet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6020" name="AutoShape 13"/>
          <p:cNvSpPr>
            <a:spLocks noChangeArrowheads="1"/>
          </p:cNvSpPr>
          <p:nvPr/>
        </p:nvSpPr>
        <p:spPr bwMode="auto">
          <a:xfrm>
            <a:off x="468941" y="3001577"/>
            <a:ext cx="3703637" cy="1890713"/>
          </a:xfrm>
          <a:prstGeom prst="cloudCallout">
            <a:avLst>
              <a:gd name="adj1" fmla="val -46853"/>
              <a:gd name="adj2" fmla="val -501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Funkcia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vr</a:t>
            </a:r>
            <a:r>
              <a:rPr lang="sk-SK" altLang="sk-SK" b="0" dirty="0" err="1" smtClean="0">
                <a:solidFill>
                  <a:srgbClr val="000000"/>
                </a:solidFill>
                <a:latin typeface="Arial" charset="0"/>
              </a:rPr>
              <a:t>áti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počet prvočísel v poli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4590175" y="2327043"/>
            <a:ext cx="5853750" cy="2839476"/>
            <a:chOff x="3828175" y="2042319"/>
            <a:chExt cx="5853750" cy="2815411"/>
          </a:xfrm>
        </p:grpSpPr>
        <p:sp>
          <p:nvSpPr>
            <p:cNvPr id="8" name="Rectangle 1026"/>
            <p:cNvSpPr>
              <a:spLocks noChangeArrowheads="1"/>
            </p:cNvSpPr>
            <p:nvPr/>
          </p:nvSpPr>
          <p:spPr bwMode="auto">
            <a:xfrm>
              <a:off x="3828175" y="2042319"/>
              <a:ext cx="5438062" cy="27898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" name="Obdĺžnik 3"/>
            <p:cNvSpPr/>
            <p:nvPr/>
          </p:nvSpPr>
          <p:spPr>
            <a:xfrm>
              <a:off x="3856037" y="2118519"/>
              <a:ext cx="5825888" cy="2739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sk-SK" sz="2000" dirty="0" err="1">
                  <a:solidFill>
                    <a:srgbClr val="000000"/>
                  </a:solidFill>
                </a:rPr>
                <a:t>int</a:t>
              </a:r>
              <a:r>
                <a:rPr lang="en-US" altLang="sk-SK" sz="2000" dirty="0">
                  <a:solidFill>
                    <a:srgbClr val="000000"/>
                  </a:solidFill>
                </a:rPr>
                <a:t> 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jePrvocislo</a:t>
              </a:r>
              <a:r>
                <a:rPr lang="en-US" altLang="sk-SK" sz="2000" dirty="0">
                  <a:solidFill>
                    <a:srgbClr val="000000"/>
                  </a:solidFill>
                </a:rPr>
                <a:t>(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int</a:t>
              </a:r>
              <a:r>
                <a:rPr lang="en-US" altLang="sk-SK" sz="2000" dirty="0">
                  <a:solidFill>
                    <a:srgbClr val="000000"/>
                  </a:solidFill>
                </a:rPr>
                <a:t> x) {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</a:rPr>
                <a:t>	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int</a:t>
              </a:r>
              <a:r>
                <a:rPr lang="en-US" altLang="sk-SK" sz="2000" dirty="0">
                  <a:solidFill>
                    <a:srgbClr val="000000"/>
                  </a:solidFill>
                </a:rPr>
                <a:t> 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i</a:t>
              </a:r>
              <a:r>
                <a:rPr lang="en-US" altLang="sk-SK" sz="2000" dirty="0">
                  <a:solidFill>
                    <a:srgbClr val="000000"/>
                  </a:solidFill>
                </a:rPr>
                <a:t>, 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odmocnina</a:t>
              </a:r>
              <a:r>
                <a:rPr lang="en-US" altLang="sk-SK" sz="2000" dirty="0">
                  <a:solidFill>
                    <a:srgbClr val="000000"/>
                  </a:solidFill>
                </a:rPr>
                <a:t>;</a:t>
              </a:r>
            </a:p>
            <a:p>
              <a:r>
                <a:rPr lang="en-US" altLang="sk-SK" sz="1200" dirty="0">
                  <a:solidFill>
                    <a:srgbClr val="000000"/>
                  </a:solidFill>
                </a:rPr>
                <a:t>	</a:t>
              </a:r>
              <a:endParaRPr lang="en-US" altLang="sk-SK" sz="2000" dirty="0">
                <a:solidFill>
                  <a:srgbClr val="000000"/>
                </a:solidFill>
              </a:endParaRPr>
            </a:p>
            <a:p>
              <a:r>
                <a:rPr lang="en-US" altLang="sk-SK" sz="2000" dirty="0">
                  <a:solidFill>
                    <a:srgbClr val="000000"/>
                  </a:solidFill>
                </a:rPr>
                <a:t>   	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odmocnina</a:t>
              </a:r>
              <a:r>
                <a:rPr lang="en-US" altLang="sk-SK" sz="2000" dirty="0">
                  <a:solidFill>
                    <a:srgbClr val="000000"/>
                  </a:solidFill>
                </a:rPr>
                <a:t> = (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int</a:t>
              </a:r>
              <a:r>
                <a:rPr lang="en-US" altLang="sk-SK" sz="2000" dirty="0">
                  <a:solidFill>
                    <a:srgbClr val="000000"/>
                  </a:solidFill>
                </a:rPr>
                <a:t>)pow(x,0.5);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</a:rPr>
                <a:t>   	for(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i</a:t>
              </a:r>
              <a:r>
                <a:rPr lang="en-US" altLang="sk-SK" sz="2000" dirty="0">
                  <a:solidFill>
                    <a:srgbClr val="000000"/>
                  </a:solidFill>
                </a:rPr>
                <a:t>=2; 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i</a:t>
              </a:r>
              <a:r>
                <a:rPr lang="en-US" altLang="sk-SK" sz="2000" dirty="0">
                  <a:solidFill>
                    <a:srgbClr val="000000"/>
                  </a:solidFill>
                </a:rPr>
                <a:t>&lt;=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odmocnina</a:t>
              </a:r>
              <a:r>
                <a:rPr lang="en-US" altLang="sk-SK" sz="2000" dirty="0">
                  <a:solidFill>
                    <a:srgbClr val="000000"/>
                  </a:solidFill>
                </a:rPr>
                <a:t>; 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i</a:t>
              </a:r>
              <a:r>
                <a:rPr lang="en-US" altLang="sk-SK" sz="2000" dirty="0">
                  <a:solidFill>
                    <a:srgbClr val="000000"/>
                  </a:solidFill>
                </a:rPr>
                <a:t>++) 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</a:rPr>
                <a:t>    	</a:t>
              </a:r>
              <a:r>
                <a:rPr lang="en-US" altLang="sk-SK" sz="2000" dirty="0" smtClean="0">
                  <a:solidFill>
                    <a:srgbClr val="000000"/>
                  </a:solidFill>
                </a:rPr>
                <a:t>   if(</a:t>
              </a:r>
              <a:r>
                <a:rPr lang="en-US" altLang="sk-SK" sz="2000" dirty="0" err="1" smtClean="0">
                  <a:solidFill>
                    <a:srgbClr val="000000"/>
                  </a:solidFill>
                </a:rPr>
                <a:t>x%i</a:t>
              </a:r>
              <a:r>
                <a:rPr lang="en-US" altLang="sk-SK" sz="2000" dirty="0">
                  <a:solidFill>
                    <a:srgbClr val="000000"/>
                  </a:solidFill>
                </a:rPr>
                <a:t>==0</a:t>
              </a:r>
              <a:r>
                <a:rPr lang="en-US" altLang="sk-SK" sz="2000" dirty="0" smtClean="0">
                  <a:solidFill>
                    <a:srgbClr val="000000"/>
                  </a:solidFill>
                </a:rPr>
                <a:t>) break</a:t>
              </a:r>
              <a:r>
                <a:rPr lang="en-US" altLang="sk-SK" sz="2000" dirty="0">
                  <a:solidFill>
                    <a:srgbClr val="000000"/>
                  </a:solidFill>
                </a:rPr>
                <a:t>; 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</a:rPr>
                <a:t>   	if(</a:t>
              </a:r>
              <a:r>
                <a:rPr lang="en-US" altLang="sk-SK" sz="2000" dirty="0" err="1">
                  <a:solidFill>
                    <a:srgbClr val="000000"/>
                  </a:solidFill>
                </a:rPr>
                <a:t>i</a:t>
              </a:r>
              <a:r>
                <a:rPr lang="en-US" altLang="sk-SK" sz="2000" dirty="0">
                  <a:solidFill>
                    <a:srgbClr val="000000"/>
                  </a:solidFill>
                </a:rPr>
                <a:t> &gt; </a:t>
              </a:r>
              <a:r>
                <a:rPr lang="en-US" altLang="sk-SK" sz="2000" dirty="0" err="1" smtClean="0">
                  <a:solidFill>
                    <a:srgbClr val="000000"/>
                  </a:solidFill>
                </a:rPr>
                <a:t>odmocnina</a:t>
              </a:r>
              <a:r>
                <a:rPr lang="en-US" altLang="sk-SK" sz="2000" dirty="0" smtClean="0">
                  <a:solidFill>
                    <a:srgbClr val="000000"/>
                  </a:solidFill>
                </a:rPr>
                <a:t>) return </a:t>
              </a:r>
              <a:r>
                <a:rPr lang="en-US" altLang="sk-SK" sz="2000" dirty="0">
                  <a:solidFill>
                    <a:srgbClr val="000000"/>
                  </a:solidFill>
                </a:rPr>
                <a:t>1;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</a:rPr>
                <a:t>   	else </a:t>
              </a:r>
              <a:r>
                <a:rPr lang="en-US" altLang="sk-SK" sz="2000" dirty="0" smtClean="0">
                  <a:solidFill>
                    <a:srgbClr val="000000"/>
                  </a:solidFill>
                </a:rPr>
                <a:t>return </a:t>
              </a:r>
              <a:r>
                <a:rPr lang="en-US" altLang="sk-SK" sz="2000" dirty="0">
                  <a:solidFill>
                    <a:srgbClr val="000000"/>
                  </a:solidFill>
                </a:rPr>
                <a:t>0;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</a:rPr>
                <a:t>}</a:t>
              </a:r>
            </a:p>
          </p:txBody>
        </p:sp>
      </p:grp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438422" y="5374031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en-US" altLang="sk-SK" sz="2400" b="0" dirty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ChangeArrowheads="1"/>
          </p:cNvSpPr>
          <p:nvPr/>
        </p:nvSpPr>
        <p:spPr bwMode="auto">
          <a:xfrm>
            <a:off x="0" y="-15875"/>
            <a:ext cx="9952038" cy="76057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19" name="Text Box 1027"/>
          <p:cNvSpPr txBox="1">
            <a:spLocks noChangeArrowheads="1"/>
          </p:cNvSpPr>
          <p:nvPr/>
        </p:nvSpPr>
        <p:spPr bwMode="auto">
          <a:xfrm>
            <a:off x="96838" y="-14288"/>
            <a:ext cx="9586279" cy="790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#include&lt;</a:t>
            </a:r>
            <a:r>
              <a:rPr lang="en-US" altLang="sk-SK" sz="2000" dirty="0" err="1">
                <a:solidFill>
                  <a:srgbClr val="000000"/>
                </a:solidFill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</a:rPr>
              <a:t>&gt;</a:t>
            </a:r>
          </a:p>
          <a:p>
            <a:endParaRPr lang="sk-SK" altLang="sk-SK" sz="1800" dirty="0">
              <a:solidFill>
                <a:srgbClr val="000000"/>
              </a:solidFill>
            </a:endParaRPr>
          </a:p>
          <a:p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pocet_neopakujucich</a:t>
            </a:r>
            <a:r>
              <a:rPr lang="en-US" altLang="sk-SK" dirty="0">
                <a:solidFill>
                  <a:srgbClr val="000000"/>
                </a:solidFill>
              </a:rPr>
              <a:t>(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cisla</a:t>
            </a:r>
            <a:r>
              <a:rPr lang="en-US" altLang="sk-SK" dirty="0">
                <a:solidFill>
                  <a:srgbClr val="000000"/>
                </a:solidFill>
              </a:rPr>
              <a:t>[],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velkost</a:t>
            </a:r>
            <a:r>
              <a:rPr lang="en-US" altLang="sk-SK" dirty="0">
                <a:solidFill>
                  <a:srgbClr val="000000"/>
                </a:solidFill>
              </a:rPr>
              <a:t>) {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</a:t>
            </a:r>
            <a:r>
              <a:rPr lang="en-US" altLang="sk-SK" dirty="0" err="1" smtClean="0">
                <a:solidFill>
                  <a:srgbClr val="000000"/>
                </a:solidFill>
              </a:rPr>
              <a:t>int</a:t>
            </a:r>
            <a:r>
              <a:rPr lang="en-US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, j, </a:t>
            </a:r>
            <a:r>
              <a:rPr lang="en-US" altLang="sk-SK" dirty="0" err="1">
                <a:solidFill>
                  <a:srgbClr val="000000"/>
                </a:solidFill>
              </a:rPr>
              <a:t>pocet</a:t>
            </a:r>
            <a:r>
              <a:rPr lang="en-US" altLang="sk-SK" dirty="0">
                <a:solidFill>
                  <a:srgbClr val="000000"/>
                </a:solidFill>
              </a:rPr>
              <a:t> = 0;</a:t>
            </a:r>
          </a:p>
          <a:p>
            <a:r>
              <a:rPr lang="en-US" altLang="sk-SK" sz="16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for(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=0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&lt;</a:t>
            </a:r>
            <a:r>
              <a:rPr lang="en-US" altLang="sk-SK" dirty="0" err="1">
                <a:solidFill>
                  <a:srgbClr val="000000"/>
                </a:solidFill>
              </a:rPr>
              <a:t>velkost</a:t>
            </a:r>
            <a:r>
              <a:rPr lang="en-US" altLang="sk-SK" dirty="0">
                <a:solidFill>
                  <a:srgbClr val="000000"/>
                </a:solidFill>
              </a:rPr>
              <a:t>;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   for(j= ; </a:t>
            </a:r>
            <a:r>
              <a:rPr lang="en-US" altLang="sk-SK" dirty="0">
                <a:solidFill>
                  <a:srgbClr val="000000"/>
                </a:solidFill>
              </a:rPr>
              <a:t>j&lt;</a:t>
            </a:r>
            <a:r>
              <a:rPr lang="en-US" altLang="sk-SK" dirty="0" err="1">
                <a:solidFill>
                  <a:srgbClr val="000000"/>
                </a:solidFill>
              </a:rPr>
              <a:t>velkost</a:t>
            </a:r>
            <a:r>
              <a:rPr lang="en-US" altLang="sk-SK" dirty="0">
                <a:solidFill>
                  <a:srgbClr val="000000"/>
                </a:solidFill>
              </a:rPr>
              <a:t>; </a:t>
            </a:r>
            <a:r>
              <a:rPr lang="en-US" altLang="sk-SK" dirty="0" err="1">
                <a:solidFill>
                  <a:srgbClr val="000000"/>
                </a:solidFill>
              </a:rPr>
              <a:t>j++</a:t>
            </a:r>
            <a:r>
              <a:rPr lang="en-US" altLang="sk-SK" dirty="0">
                <a:solidFill>
                  <a:srgbClr val="000000"/>
                </a:solidFill>
              </a:rPr>
              <a:t>) 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      if(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!=j &amp;&amp; </a:t>
            </a:r>
            <a:r>
              <a:rPr lang="en-US" altLang="sk-SK" dirty="0" err="1">
                <a:solidFill>
                  <a:srgbClr val="000000"/>
                </a:solidFill>
              </a:rPr>
              <a:t>cisla</a:t>
            </a:r>
            <a:r>
              <a:rPr lang="en-US" altLang="sk-SK" dirty="0">
                <a:solidFill>
                  <a:srgbClr val="000000"/>
                </a:solidFill>
              </a:rPr>
              <a:t>[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 == </a:t>
            </a:r>
            <a:r>
              <a:rPr lang="en-US" altLang="sk-SK" dirty="0" err="1">
                <a:solidFill>
                  <a:srgbClr val="000000"/>
                </a:solidFill>
              </a:rPr>
              <a:t>cisla</a:t>
            </a:r>
            <a:r>
              <a:rPr lang="en-US" altLang="sk-SK" dirty="0">
                <a:solidFill>
                  <a:srgbClr val="000000"/>
                </a:solidFill>
              </a:rPr>
              <a:t>[j</a:t>
            </a:r>
            <a:r>
              <a:rPr lang="en-US" altLang="sk-SK" dirty="0" smtClean="0">
                <a:solidFill>
                  <a:srgbClr val="000000"/>
                </a:solidFill>
              </a:rPr>
              <a:t>])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         break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   if(j</a:t>
            </a:r>
            <a:r>
              <a:rPr lang="en-US" altLang="sk-SK" dirty="0">
                <a:solidFill>
                  <a:srgbClr val="000000"/>
                </a:solidFill>
              </a:rPr>
              <a:t>==</a:t>
            </a:r>
            <a:r>
              <a:rPr lang="en-US" altLang="sk-SK" dirty="0" err="1">
                <a:solidFill>
                  <a:srgbClr val="000000"/>
                </a:solidFill>
              </a:rPr>
              <a:t>velkost</a:t>
            </a:r>
            <a:r>
              <a:rPr lang="en-US" altLang="sk-SK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      </a:t>
            </a:r>
            <a:r>
              <a:rPr lang="en-US" altLang="sk-SK" dirty="0" err="1" smtClean="0">
                <a:solidFill>
                  <a:srgbClr val="000000"/>
                </a:solidFill>
              </a:rPr>
              <a:t>pocet</a:t>
            </a:r>
            <a:r>
              <a:rPr lang="en-US" altLang="sk-SK" dirty="0">
                <a:solidFill>
                  <a:srgbClr val="000000"/>
                </a:solidFill>
              </a:rPr>
              <a:t>++;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}</a:t>
            </a:r>
            <a:endParaRPr lang="en-US" altLang="sk-SK" dirty="0">
              <a:solidFill>
                <a:srgbClr val="000000"/>
              </a:solidFill>
            </a:endParaRPr>
          </a:p>
          <a:p>
            <a:r>
              <a:rPr lang="en-US" altLang="sk-SK" dirty="0" smtClean="0">
                <a:solidFill>
                  <a:srgbClr val="000000"/>
                </a:solidFill>
              </a:rPr>
              <a:t>   return </a:t>
            </a:r>
            <a:r>
              <a:rPr lang="en-US" altLang="sk-SK" dirty="0" err="1">
                <a:solidFill>
                  <a:srgbClr val="000000"/>
                </a:solidFill>
              </a:rPr>
              <a:t>pocet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}</a:t>
            </a:r>
          </a:p>
          <a:p>
            <a:endParaRPr lang="en-US" altLang="sk-SK" sz="1800" dirty="0">
              <a:solidFill>
                <a:srgbClr val="000000"/>
              </a:solidFill>
            </a:endParaRPr>
          </a:p>
          <a:p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main() { 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000" dirty="0" smtClean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[] = {3, 4, 3, 4, 6, 3, 7, 8, 8, 0, -3}; 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000" dirty="0" smtClean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 = </a:t>
            </a:r>
            <a:r>
              <a:rPr lang="en-US" altLang="sk-SK" sz="2000" dirty="0" err="1">
                <a:solidFill>
                  <a:srgbClr val="000000"/>
                </a:solidFill>
              </a:rPr>
              <a:t>sizeof</a:t>
            </a:r>
            <a:r>
              <a:rPr lang="en-US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) / </a:t>
            </a:r>
            <a:r>
              <a:rPr lang="en-US" altLang="sk-SK" sz="2000" dirty="0" err="1">
                <a:solidFill>
                  <a:srgbClr val="000000"/>
                </a:solidFill>
              </a:rPr>
              <a:t>sizeof</a:t>
            </a:r>
            <a:r>
              <a:rPr lang="en-US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Pocet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neopakujucich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sa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prvkov</a:t>
            </a:r>
            <a:r>
              <a:rPr lang="en-US" altLang="sk-SK" sz="2000" dirty="0">
                <a:solidFill>
                  <a:srgbClr val="000000"/>
                </a:solidFill>
              </a:rPr>
              <a:t>: %d \n", </a:t>
            </a:r>
            <a:endParaRPr lang="en-US" altLang="sk-SK" sz="2000" dirty="0" smtClean="0">
              <a:solidFill>
                <a:srgbClr val="000000"/>
              </a:solidFill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 smtClean="0">
                <a:solidFill>
                  <a:srgbClr val="0070C0"/>
                </a:solidFill>
              </a:rPr>
              <a:t>pocet_neopakujucich</a:t>
            </a:r>
            <a:r>
              <a:rPr lang="en-US" altLang="sk-SK" sz="2000" dirty="0" smtClean="0">
                <a:solidFill>
                  <a:srgbClr val="0070C0"/>
                </a:solidFill>
              </a:rPr>
              <a:t>(</a:t>
            </a:r>
            <a:r>
              <a:rPr lang="en-US" altLang="sk-SK" sz="2000" dirty="0" err="1" smtClean="0">
                <a:solidFill>
                  <a:srgbClr val="0070C0"/>
                </a:solidFill>
              </a:rPr>
              <a:t>cisla</a:t>
            </a:r>
            <a:r>
              <a:rPr lang="en-US" altLang="sk-SK" sz="2000" dirty="0">
                <a:solidFill>
                  <a:srgbClr val="0070C0"/>
                </a:solidFill>
              </a:rPr>
              <a:t>, </a:t>
            </a:r>
            <a:r>
              <a:rPr lang="en-US" altLang="sk-SK" sz="2000" dirty="0" err="1">
                <a:solidFill>
                  <a:srgbClr val="0070C0"/>
                </a:solidFill>
              </a:rPr>
              <a:t>velkost</a:t>
            </a:r>
            <a:r>
              <a:rPr lang="en-US" altLang="sk-SK" sz="2000" dirty="0">
                <a:solidFill>
                  <a:srgbClr val="0070C0"/>
                </a:solidFill>
              </a:rPr>
              <a:t>)); 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return </a:t>
            </a:r>
            <a:r>
              <a:rPr lang="en-US" altLang="sk-SK" sz="2000" dirty="0">
                <a:solidFill>
                  <a:srgbClr val="000000"/>
                </a:solidFill>
              </a:rPr>
              <a:t>0; 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86020" name="AutoShape 13"/>
          <p:cNvSpPr>
            <a:spLocks noChangeArrowheads="1"/>
          </p:cNvSpPr>
          <p:nvPr/>
        </p:nvSpPr>
        <p:spPr bwMode="auto">
          <a:xfrm>
            <a:off x="6788031" y="2541816"/>
            <a:ext cx="3298468" cy="2819400"/>
          </a:xfrm>
          <a:prstGeom prst="cloudCallout">
            <a:avLst>
              <a:gd name="adj1" fmla="val 45801"/>
              <a:gd name="adj2" fmla="val -8714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Funkcia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vr</a:t>
            </a:r>
            <a:r>
              <a:rPr lang="sk-SK" altLang="sk-SK" b="0" dirty="0" err="1" smtClean="0">
                <a:solidFill>
                  <a:srgbClr val="000000"/>
                </a:solidFill>
                <a:latin typeface="Arial" charset="0"/>
              </a:rPr>
              <a:t>áti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počet neopakujúcich sa prvkov v poli.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524354" y="698817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5142" y="192129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sk-SK" dirty="0">
                <a:solidFill>
                  <a:srgbClr val="000000"/>
                </a:solidFill>
              </a:rPr>
              <a:t>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63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0" y="1935627"/>
            <a:ext cx="10150475" cy="559309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581" y="2042318"/>
            <a:ext cx="695575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/>
              <a:t>#</a:t>
            </a:r>
            <a:r>
              <a:rPr lang="sk-SK" sz="2000" dirty="0" err="1"/>
              <a:t>include</a:t>
            </a:r>
            <a:r>
              <a:rPr lang="sk-SK" sz="2000" dirty="0"/>
              <a:t> &lt;</a:t>
            </a:r>
            <a:r>
              <a:rPr lang="sk-SK" sz="2000" dirty="0" err="1"/>
              <a:t>stdio.h</a:t>
            </a:r>
            <a:r>
              <a:rPr lang="sk-SK" sz="2000" dirty="0"/>
              <a:t>&gt;</a:t>
            </a:r>
          </a:p>
          <a:p>
            <a:endParaRPr lang="sk-SK" sz="2000" dirty="0"/>
          </a:p>
          <a:p>
            <a:r>
              <a:rPr lang="sk-SK" sz="2000" dirty="0" err="1">
                <a:solidFill>
                  <a:srgbClr val="FF0000"/>
                </a:solidFill>
              </a:rPr>
              <a:t>void</a:t>
            </a:r>
            <a:r>
              <a:rPr lang="sk-SK" sz="2000" dirty="0">
                <a:solidFill>
                  <a:srgbClr val="FF0000"/>
                </a:solidFill>
              </a:rPr>
              <a:t> </a:t>
            </a:r>
            <a:r>
              <a:rPr lang="sk-SK" sz="2000" dirty="0" err="1">
                <a:solidFill>
                  <a:srgbClr val="FF0000"/>
                </a:solidFill>
              </a:rPr>
              <a:t>vypis</a:t>
            </a:r>
            <a:r>
              <a:rPr lang="sk-SK" sz="2000" dirty="0">
                <a:solidFill>
                  <a:srgbClr val="FF0000"/>
                </a:solidFill>
              </a:rPr>
              <a:t>(</a:t>
            </a:r>
            <a:r>
              <a:rPr lang="sk-SK" sz="2000" dirty="0" err="1">
                <a:solidFill>
                  <a:srgbClr val="FF0000"/>
                </a:solidFill>
              </a:rPr>
              <a:t>int</a:t>
            </a:r>
            <a:r>
              <a:rPr lang="sk-SK" sz="2000" dirty="0">
                <a:solidFill>
                  <a:srgbClr val="FF0000"/>
                </a:solidFill>
              </a:rPr>
              <a:t> pole[], </a:t>
            </a:r>
            <a:r>
              <a:rPr lang="sk-SK" sz="2000" dirty="0" err="1">
                <a:solidFill>
                  <a:srgbClr val="FF0000"/>
                </a:solidFill>
              </a:rPr>
              <a:t>int</a:t>
            </a:r>
            <a:r>
              <a:rPr lang="sk-SK" sz="2000" dirty="0">
                <a:solidFill>
                  <a:srgbClr val="FF0000"/>
                </a:solidFill>
              </a:rPr>
              <a:t> </a:t>
            </a:r>
            <a:r>
              <a:rPr lang="sk-SK" sz="2000" dirty="0" smtClean="0">
                <a:solidFill>
                  <a:srgbClr val="FF0000"/>
                </a:solidFill>
              </a:rPr>
              <a:t>n)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endParaRPr lang="sk-SK" sz="2000" dirty="0">
              <a:solidFill>
                <a:srgbClr val="FF0000"/>
              </a:solidFill>
            </a:endParaRPr>
          </a:p>
          <a:p>
            <a:r>
              <a:rPr lang="sk-SK" sz="2000" dirty="0" err="1">
                <a:solidFill>
                  <a:srgbClr val="FF0000"/>
                </a:solidFill>
              </a:rPr>
              <a:t>void</a:t>
            </a:r>
            <a:r>
              <a:rPr lang="sk-SK" sz="2000" dirty="0">
                <a:solidFill>
                  <a:srgbClr val="FF0000"/>
                </a:solidFill>
              </a:rPr>
              <a:t> </a:t>
            </a:r>
            <a:r>
              <a:rPr lang="sk-SK" sz="2000" dirty="0" err="1">
                <a:solidFill>
                  <a:srgbClr val="FF0000"/>
                </a:solidFill>
              </a:rPr>
              <a:t>vypisObratene</a:t>
            </a:r>
            <a:r>
              <a:rPr lang="sk-SK" sz="2000" dirty="0">
                <a:solidFill>
                  <a:srgbClr val="FF0000"/>
                </a:solidFill>
              </a:rPr>
              <a:t>(</a:t>
            </a:r>
            <a:r>
              <a:rPr lang="sk-SK" sz="2000" dirty="0" err="1">
                <a:solidFill>
                  <a:srgbClr val="FF0000"/>
                </a:solidFill>
              </a:rPr>
              <a:t>int</a:t>
            </a:r>
            <a:r>
              <a:rPr lang="sk-SK" sz="2000" dirty="0">
                <a:solidFill>
                  <a:srgbClr val="FF0000"/>
                </a:solidFill>
              </a:rPr>
              <a:t> pole[], </a:t>
            </a:r>
            <a:r>
              <a:rPr lang="sk-SK" sz="2000" dirty="0" err="1">
                <a:solidFill>
                  <a:srgbClr val="FF0000"/>
                </a:solidFill>
              </a:rPr>
              <a:t>int</a:t>
            </a:r>
            <a:r>
              <a:rPr lang="sk-SK" sz="2000" dirty="0">
                <a:solidFill>
                  <a:srgbClr val="FF0000"/>
                </a:solidFill>
              </a:rPr>
              <a:t> n</a:t>
            </a:r>
            <a:r>
              <a:rPr lang="sk-SK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endParaRPr lang="sk-SK" sz="2000" dirty="0">
              <a:solidFill>
                <a:srgbClr val="FF0000"/>
              </a:solidFill>
            </a:endParaRPr>
          </a:p>
          <a:p>
            <a:r>
              <a:rPr lang="sk-SK" sz="2000" dirty="0" err="1">
                <a:solidFill>
                  <a:srgbClr val="FF0000"/>
                </a:solidFill>
              </a:rPr>
              <a:t>void</a:t>
            </a:r>
            <a:r>
              <a:rPr lang="sk-SK" sz="2000" dirty="0">
                <a:solidFill>
                  <a:srgbClr val="FF0000"/>
                </a:solidFill>
              </a:rPr>
              <a:t> </a:t>
            </a:r>
            <a:r>
              <a:rPr lang="sk-SK" sz="2000" dirty="0" err="1">
                <a:solidFill>
                  <a:srgbClr val="FF0000"/>
                </a:solidFill>
              </a:rPr>
              <a:t>otocPole</a:t>
            </a:r>
            <a:r>
              <a:rPr lang="sk-SK" sz="2000" dirty="0">
                <a:solidFill>
                  <a:srgbClr val="FF0000"/>
                </a:solidFill>
              </a:rPr>
              <a:t>(</a:t>
            </a:r>
            <a:r>
              <a:rPr lang="sk-SK" sz="2000" dirty="0" err="1">
                <a:solidFill>
                  <a:srgbClr val="FF0000"/>
                </a:solidFill>
              </a:rPr>
              <a:t>int</a:t>
            </a:r>
            <a:r>
              <a:rPr lang="sk-SK" sz="2000" dirty="0">
                <a:solidFill>
                  <a:srgbClr val="FF0000"/>
                </a:solidFill>
              </a:rPr>
              <a:t> pole[], </a:t>
            </a:r>
            <a:r>
              <a:rPr lang="sk-SK" sz="2000" dirty="0" err="1">
                <a:solidFill>
                  <a:srgbClr val="FF0000"/>
                </a:solidFill>
              </a:rPr>
              <a:t>int</a:t>
            </a:r>
            <a:r>
              <a:rPr lang="sk-SK" sz="2000" dirty="0">
                <a:solidFill>
                  <a:srgbClr val="FF0000"/>
                </a:solidFill>
              </a:rPr>
              <a:t> n</a:t>
            </a:r>
            <a:r>
              <a:rPr lang="sk-SK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endParaRPr lang="sk-SK" sz="2000" dirty="0"/>
          </a:p>
          <a:p>
            <a:r>
              <a:rPr lang="sk-SK" sz="2000" dirty="0" err="1"/>
              <a:t>int</a:t>
            </a:r>
            <a:r>
              <a:rPr lang="sk-SK" sz="2000" dirty="0"/>
              <a:t> </a:t>
            </a:r>
            <a:r>
              <a:rPr lang="sk-SK" sz="2000" dirty="0" err="1"/>
              <a:t>main</a:t>
            </a:r>
            <a:r>
              <a:rPr lang="sk-SK" sz="2000" dirty="0"/>
              <a:t>() {</a:t>
            </a:r>
          </a:p>
          <a:p>
            <a:r>
              <a:rPr lang="sk-SK" sz="2000" dirty="0"/>
              <a:t>	</a:t>
            </a:r>
          </a:p>
          <a:p>
            <a:r>
              <a:rPr lang="sk-SK" sz="2000" dirty="0"/>
              <a:t>	</a:t>
            </a:r>
            <a:r>
              <a:rPr lang="sk-SK" sz="2000" dirty="0" err="1"/>
              <a:t>int</a:t>
            </a:r>
            <a:r>
              <a:rPr lang="sk-SK" sz="2000" dirty="0"/>
              <a:t> x[] = {12,67,56,60,88,34,123};</a:t>
            </a:r>
          </a:p>
          <a:p>
            <a:r>
              <a:rPr lang="sk-SK" sz="2000" dirty="0"/>
              <a:t>	</a:t>
            </a:r>
            <a:r>
              <a:rPr lang="sk-SK" sz="2000" dirty="0" err="1"/>
              <a:t>int</a:t>
            </a:r>
            <a:r>
              <a:rPr lang="sk-SK" sz="2000" dirty="0"/>
              <a:t> </a:t>
            </a:r>
            <a:r>
              <a:rPr lang="sk-SK" sz="2000" dirty="0" err="1"/>
              <a:t>velkost</a:t>
            </a:r>
            <a:r>
              <a:rPr lang="sk-SK" sz="2000" dirty="0"/>
              <a:t> = </a:t>
            </a:r>
            <a:r>
              <a:rPr lang="sk-SK" sz="2000" dirty="0" err="1"/>
              <a:t>sizeof</a:t>
            </a:r>
            <a:r>
              <a:rPr lang="sk-SK" sz="2000" dirty="0"/>
              <a:t>(x) / </a:t>
            </a:r>
            <a:r>
              <a:rPr lang="sk-SK" sz="2000" dirty="0" err="1"/>
              <a:t>sizeof</a:t>
            </a:r>
            <a:r>
              <a:rPr lang="sk-SK" sz="2000" dirty="0"/>
              <a:t>(</a:t>
            </a:r>
            <a:r>
              <a:rPr lang="sk-SK" sz="2000" dirty="0" err="1"/>
              <a:t>int</a:t>
            </a:r>
            <a:r>
              <a:rPr lang="sk-SK" sz="2000" dirty="0"/>
              <a:t>);</a:t>
            </a:r>
          </a:p>
          <a:p>
            <a:r>
              <a:rPr lang="sk-SK" sz="2000" dirty="0"/>
              <a:t>	</a:t>
            </a:r>
          </a:p>
          <a:p>
            <a:r>
              <a:rPr lang="sk-SK" sz="2000" dirty="0"/>
              <a:t>	</a:t>
            </a:r>
            <a:r>
              <a:rPr lang="sk-SK" sz="2000" dirty="0" err="1">
                <a:solidFill>
                  <a:srgbClr val="0070C0"/>
                </a:solidFill>
              </a:rPr>
              <a:t>vypis</a:t>
            </a:r>
            <a:r>
              <a:rPr lang="sk-SK" sz="2000" dirty="0">
                <a:solidFill>
                  <a:srgbClr val="0070C0"/>
                </a:solidFill>
              </a:rPr>
              <a:t>(x, </a:t>
            </a:r>
            <a:r>
              <a:rPr lang="sk-SK" sz="2000" dirty="0" err="1">
                <a:solidFill>
                  <a:srgbClr val="0070C0"/>
                </a:solidFill>
              </a:rPr>
              <a:t>velkost</a:t>
            </a:r>
            <a:r>
              <a:rPr lang="sk-SK" sz="2000" dirty="0">
                <a:solidFill>
                  <a:srgbClr val="0070C0"/>
                </a:solidFill>
              </a:rPr>
              <a:t>);</a:t>
            </a:r>
          </a:p>
          <a:p>
            <a:r>
              <a:rPr lang="sk-SK" sz="2000" dirty="0">
                <a:solidFill>
                  <a:srgbClr val="0070C0"/>
                </a:solidFill>
              </a:rPr>
              <a:t>	</a:t>
            </a:r>
            <a:r>
              <a:rPr lang="sk-SK" sz="2000" dirty="0" err="1">
                <a:solidFill>
                  <a:srgbClr val="0070C0"/>
                </a:solidFill>
              </a:rPr>
              <a:t>vypisObratene</a:t>
            </a:r>
            <a:r>
              <a:rPr lang="sk-SK" sz="2000" dirty="0">
                <a:solidFill>
                  <a:srgbClr val="0070C0"/>
                </a:solidFill>
              </a:rPr>
              <a:t>(x, </a:t>
            </a:r>
            <a:r>
              <a:rPr lang="sk-SK" sz="2000" dirty="0" err="1">
                <a:solidFill>
                  <a:srgbClr val="0070C0"/>
                </a:solidFill>
              </a:rPr>
              <a:t>velkost</a:t>
            </a:r>
            <a:r>
              <a:rPr lang="sk-SK" sz="2000" dirty="0">
                <a:solidFill>
                  <a:srgbClr val="0070C0"/>
                </a:solidFill>
              </a:rPr>
              <a:t>);</a:t>
            </a:r>
          </a:p>
          <a:p>
            <a:r>
              <a:rPr lang="sk-SK" sz="2000" dirty="0">
                <a:solidFill>
                  <a:srgbClr val="0070C0"/>
                </a:solidFill>
              </a:rPr>
              <a:t>	</a:t>
            </a:r>
            <a:r>
              <a:rPr lang="sk-SK" sz="2000" dirty="0" err="1">
                <a:solidFill>
                  <a:srgbClr val="0070C0"/>
                </a:solidFill>
              </a:rPr>
              <a:t>otocPole</a:t>
            </a:r>
            <a:r>
              <a:rPr lang="sk-SK" sz="2000" dirty="0">
                <a:solidFill>
                  <a:srgbClr val="0070C0"/>
                </a:solidFill>
              </a:rPr>
              <a:t>(x, </a:t>
            </a:r>
            <a:r>
              <a:rPr lang="sk-SK" sz="2000" dirty="0" err="1">
                <a:solidFill>
                  <a:srgbClr val="0070C0"/>
                </a:solidFill>
              </a:rPr>
              <a:t>velkost</a:t>
            </a:r>
            <a:r>
              <a:rPr lang="sk-SK" sz="2000" dirty="0">
                <a:solidFill>
                  <a:srgbClr val="0070C0"/>
                </a:solidFill>
              </a:rPr>
              <a:t>);</a:t>
            </a:r>
          </a:p>
          <a:p>
            <a:r>
              <a:rPr lang="sk-SK" sz="2000" dirty="0">
                <a:solidFill>
                  <a:srgbClr val="0070C0"/>
                </a:solidFill>
              </a:rPr>
              <a:t>	</a:t>
            </a:r>
            <a:r>
              <a:rPr lang="sk-SK" sz="2000" dirty="0" err="1">
                <a:solidFill>
                  <a:srgbClr val="0070C0"/>
                </a:solidFill>
              </a:rPr>
              <a:t>vypis</a:t>
            </a:r>
            <a:r>
              <a:rPr lang="sk-SK" sz="2000" dirty="0">
                <a:solidFill>
                  <a:srgbClr val="0070C0"/>
                </a:solidFill>
              </a:rPr>
              <a:t>(x, </a:t>
            </a:r>
            <a:r>
              <a:rPr lang="sk-SK" sz="2000" dirty="0" err="1">
                <a:solidFill>
                  <a:srgbClr val="0070C0"/>
                </a:solidFill>
              </a:rPr>
              <a:t>velkost</a:t>
            </a:r>
            <a:r>
              <a:rPr lang="sk-SK" sz="2000" dirty="0">
                <a:solidFill>
                  <a:srgbClr val="0070C0"/>
                </a:solidFill>
              </a:rPr>
              <a:t>);</a:t>
            </a:r>
          </a:p>
          <a:p>
            <a:r>
              <a:rPr lang="sk-SK" sz="2000" dirty="0"/>
              <a:t>   	</a:t>
            </a:r>
            <a:r>
              <a:rPr lang="sk-SK" sz="2000" dirty="0" err="1"/>
              <a:t>return</a:t>
            </a:r>
            <a:r>
              <a:rPr lang="sk-SK" sz="2000" dirty="0"/>
              <a:t> 0;</a:t>
            </a:r>
          </a:p>
          <a:p>
            <a:r>
              <a:rPr lang="sk-SK" sz="2000" dirty="0"/>
              <a:t>}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294437" y="6766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08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350837" y="1"/>
            <a:ext cx="4572000" cy="1880452"/>
          </a:xfrm>
          <a:prstGeom prst="cloudCallout">
            <a:avLst>
              <a:gd name="adj1" fmla="val 51837"/>
              <a:gd name="adj2" fmla="val 522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Výpis poľa obrátene 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+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obr</a:t>
            </a:r>
            <a:r>
              <a:rPr lang="sk-SK" altLang="sk-SK" b="0" dirty="0" err="1" smtClean="0">
                <a:solidFill>
                  <a:srgbClr val="000000"/>
                </a:solidFill>
                <a:latin typeface="Arial" charset="0"/>
              </a:rPr>
              <a:t>átenie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poľa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Bublina v tvare zaobleného obdĺžnika 1"/>
          <p:cNvSpPr/>
          <p:nvPr/>
        </p:nvSpPr>
        <p:spPr bwMode="auto">
          <a:xfrm>
            <a:off x="6943909" y="2347119"/>
            <a:ext cx="2133600" cy="502908"/>
          </a:xfrm>
          <a:prstGeom prst="wedgeRoundRectCallout">
            <a:avLst>
              <a:gd name="adj1" fmla="val -64172"/>
              <a:gd name="adj2" fmla="val 9927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deklarácie</a:t>
            </a:r>
          </a:p>
        </p:txBody>
      </p:sp>
      <p:sp>
        <p:nvSpPr>
          <p:cNvPr id="8" name="Bublina v tvare zaobleného obdĺžnika 7"/>
          <p:cNvSpPr/>
          <p:nvPr/>
        </p:nvSpPr>
        <p:spPr bwMode="auto">
          <a:xfrm>
            <a:off x="6943909" y="5471319"/>
            <a:ext cx="2550928" cy="502908"/>
          </a:xfrm>
          <a:prstGeom prst="wedgeRoundRectCallout">
            <a:avLst>
              <a:gd name="adj1" fmla="val -64172"/>
              <a:gd name="adj2" fmla="val 9927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volanie funkcie</a:t>
            </a:r>
          </a:p>
        </p:txBody>
      </p:sp>
    </p:spTree>
    <p:extLst>
      <p:ext uri="{BB962C8B-B14F-4D97-AF65-F5344CB8AC3E}">
        <p14:creationId xmlns:p14="http://schemas.microsoft.com/office/powerpoint/2010/main" val="11854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0" y="30627"/>
            <a:ext cx="10150475" cy="755921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7728"/>
            <a:ext cx="7394973" cy="763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dirty="0" err="1" smtClean="0"/>
              <a:t>void</a:t>
            </a:r>
            <a:r>
              <a:rPr lang="sk-SK" sz="2200" dirty="0" smtClean="0"/>
              <a:t> </a:t>
            </a:r>
            <a:r>
              <a:rPr lang="sk-SK" sz="2200" dirty="0" err="1"/>
              <a:t>vypis</a:t>
            </a:r>
            <a:r>
              <a:rPr lang="sk-SK" sz="2200" dirty="0"/>
              <a:t>(</a:t>
            </a:r>
            <a:r>
              <a:rPr lang="sk-SK" sz="2200" dirty="0" err="1"/>
              <a:t>int</a:t>
            </a:r>
            <a:r>
              <a:rPr lang="sk-SK" sz="2200" dirty="0"/>
              <a:t> pole[], </a:t>
            </a:r>
            <a:r>
              <a:rPr lang="sk-SK" sz="2200" dirty="0" err="1"/>
              <a:t>int</a:t>
            </a:r>
            <a:r>
              <a:rPr lang="sk-SK" sz="2200" dirty="0"/>
              <a:t> n) {</a:t>
            </a:r>
          </a:p>
          <a:p>
            <a:r>
              <a:rPr lang="sk-SK" sz="2200" dirty="0"/>
              <a:t>	</a:t>
            </a:r>
            <a:r>
              <a:rPr lang="sk-SK" sz="2200" dirty="0" err="1"/>
              <a:t>int</a:t>
            </a:r>
            <a:r>
              <a:rPr lang="sk-SK" sz="2200" dirty="0"/>
              <a:t> i;</a:t>
            </a:r>
          </a:p>
          <a:p>
            <a:r>
              <a:rPr lang="sk-SK" sz="2200" dirty="0"/>
              <a:t>	</a:t>
            </a:r>
            <a:r>
              <a:rPr lang="sk-SK" sz="2200" dirty="0" err="1"/>
              <a:t>printf</a:t>
            </a:r>
            <a:r>
              <a:rPr lang="sk-SK" sz="2200" dirty="0"/>
              <a:t>("\</a:t>
            </a:r>
            <a:r>
              <a:rPr lang="sk-SK" sz="2200" dirty="0" err="1"/>
              <a:t>nVypis</a:t>
            </a:r>
            <a:r>
              <a:rPr lang="sk-SK" sz="2200" dirty="0"/>
              <a:t> </a:t>
            </a:r>
            <a:r>
              <a:rPr lang="sk-SK" sz="2200" dirty="0" err="1"/>
              <a:t>pola</a:t>
            </a:r>
            <a:r>
              <a:rPr lang="sk-SK" sz="2200" dirty="0"/>
              <a:t>:\n");</a:t>
            </a:r>
          </a:p>
          <a:p>
            <a:r>
              <a:rPr lang="sk-SK" sz="2200" dirty="0"/>
              <a:t>	</a:t>
            </a:r>
            <a:r>
              <a:rPr lang="sk-SK" sz="2200" dirty="0" err="1"/>
              <a:t>for</a:t>
            </a:r>
            <a:r>
              <a:rPr lang="sk-SK" sz="2200" dirty="0"/>
              <a:t>(i=0; i&lt;n; i++)</a:t>
            </a:r>
          </a:p>
          <a:p>
            <a:r>
              <a:rPr lang="sk-SK" sz="2200" dirty="0"/>
              <a:t>		</a:t>
            </a:r>
            <a:r>
              <a:rPr lang="sk-SK" sz="2200" dirty="0" err="1"/>
              <a:t>printf</a:t>
            </a:r>
            <a:r>
              <a:rPr lang="sk-SK" sz="2200" dirty="0"/>
              <a:t>("%d, ", pole[i]);</a:t>
            </a:r>
          </a:p>
          <a:p>
            <a:r>
              <a:rPr lang="sk-SK" sz="2200" dirty="0"/>
              <a:t>}</a:t>
            </a:r>
          </a:p>
          <a:p>
            <a:endParaRPr lang="sk-SK" sz="1400" dirty="0"/>
          </a:p>
          <a:p>
            <a:r>
              <a:rPr lang="sk-SK" sz="2200" dirty="0" err="1"/>
              <a:t>void</a:t>
            </a:r>
            <a:r>
              <a:rPr lang="sk-SK" sz="2200" dirty="0"/>
              <a:t> </a:t>
            </a:r>
            <a:r>
              <a:rPr lang="sk-SK" sz="2200" dirty="0" err="1"/>
              <a:t>vypisObratene</a:t>
            </a:r>
            <a:r>
              <a:rPr lang="sk-SK" sz="2200" dirty="0"/>
              <a:t>(</a:t>
            </a:r>
            <a:r>
              <a:rPr lang="sk-SK" sz="2200" dirty="0" err="1"/>
              <a:t>int</a:t>
            </a:r>
            <a:r>
              <a:rPr lang="sk-SK" sz="2200" dirty="0"/>
              <a:t> pole[], </a:t>
            </a:r>
            <a:r>
              <a:rPr lang="sk-SK" sz="2200" dirty="0" err="1"/>
              <a:t>int</a:t>
            </a:r>
            <a:r>
              <a:rPr lang="sk-SK" sz="2200" dirty="0"/>
              <a:t> n) {</a:t>
            </a:r>
          </a:p>
          <a:p>
            <a:r>
              <a:rPr lang="sk-SK" sz="2200" dirty="0"/>
              <a:t>	</a:t>
            </a:r>
            <a:r>
              <a:rPr lang="sk-SK" sz="2200" dirty="0" err="1"/>
              <a:t>int</a:t>
            </a:r>
            <a:r>
              <a:rPr lang="sk-SK" sz="2200" dirty="0"/>
              <a:t> i;</a:t>
            </a:r>
          </a:p>
          <a:p>
            <a:r>
              <a:rPr lang="sk-SK" sz="2200" dirty="0"/>
              <a:t>	</a:t>
            </a:r>
            <a:r>
              <a:rPr lang="sk-SK" sz="2200" dirty="0" err="1"/>
              <a:t>printf</a:t>
            </a:r>
            <a:r>
              <a:rPr lang="sk-SK" sz="2200" dirty="0"/>
              <a:t>("\n\</a:t>
            </a:r>
            <a:r>
              <a:rPr lang="sk-SK" sz="2200" dirty="0" err="1"/>
              <a:t>nVypis</a:t>
            </a:r>
            <a:r>
              <a:rPr lang="sk-SK" sz="2200" dirty="0"/>
              <a:t> </a:t>
            </a:r>
            <a:r>
              <a:rPr lang="sk-SK" sz="2200" dirty="0" err="1"/>
              <a:t>pola</a:t>
            </a:r>
            <a:r>
              <a:rPr lang="sk-SK" sz="2200" dirty="0"/>
              <a:t> </a:t>
            </a:r>
            <a:r>
              <a:rPr lang="sk-SK" sz="2200" dirty="0" err="1"/>
              <a:t>obratene</a:t>
            </a:r>
            <a:r>
              <a:rPr lang="sk-SK" sz="2200" dirty="0"/>
              <a:t>:\n");</a:t>
            </a:r>
          </a:p>
          <a:p>
            <a:r>
              <a:rPr lang="sk-SK" sz="2200" dirty="0"/>
              <a:t>	</a:t>
            </a:r>
            <a:r>
              <a:rPr lang="sk-SK" sz="2200" dirty="0" err="1"/>
              <a:t>for</a:t>
            </a:r>
            <a:r>
              <a:rPr lang="sk-SK" sz="2200" dirty="0" smtClean="0"/>
              <a:t>(</a:t>
            </a:r>
            <a:r>
              <a:rPr lang="en-US" sz="2200" dirty="0" smtClean="0"/>
              <a:t>                 </a:t>
            </a:r>
            <a:r>
              <a:rPr lang="sk-SK" sz="2200" dirty="0" smtClean="0"/>
              <a:t>)</a:t>
            </a:r>
            <a:endParaRPr lang="sk-SK" sz="2200" dirty="0"/>
          </a:p>
          <a:p>
            <a:r>
              <a:rPr lang="sk-SK" sz="2200" dirty="0"/>
              <a:t>		</a:t>
            </a:r>
            <a:r>
              <a:rPr lang="sk-SK" sz="2200" dirty="0" err="1"/>
              <a:t>printf</a:t>
            </a:r>
            <a:r>
              <a:rPr lang="sk-SK" sz="2200" dirty="0"/>
              <a:t>("%d, ", pole[i]);</a:t>
            </a:r>
          </a:p>
          <a:p>
            <a:r>
              <a:rPr lang="sk-SK" sz="2200" dirty="0"/>
              <a:t>}</a:t>
            </a:r>
          </a:p>
          <a:p>
            <a:endParaRPr lang="sk-SK" sz="1400" dirty="0"/>
          </a:p>
          <a:p>
            <a:r>
              <a:rPr lang="sk-SK" sz="2200" dirty="0" err="1"/>
              <a:t>void</a:t>
            </a:r>
            <a:r>
              <a:rPr lang="sk-SK" sz="2200" dirty="0"/>
              <a:t> </a:t>
            </a:r>
            <a:r>
              <a:rPr lang="sk-SK" sz="2200" dirty="0" err="1"/>
              <a:t>otocPole</a:t>
            </a:r>
            <a:r>
              <a:rPr lang="sk-SK" sz="2200" dirty="0"/>
              <a:t>(</a:t>
            </a:r>
            <a:r>
              <a:rPr lang="sk-SK" sz="2200" dirty="0" err="1"/>
              <a:t>int</a:t>
            </a:r>
            <a:r>
              <a:rPr lang="sk-SK" sz="2200" dirty="0"/>
              <a:t> pole[], </a:t>
            </a:r>
            <a:r>
              <a:rPr lang="sk-SK" sz="2200" dirty="0" err="1"/>
              <a:t>int</a:t>
            </a:r>
            <a:r>
              <a:rPr lang="sk-SK" sz="2200" dirty="0"/>
              <a:t> n) {</a:t>
            </a:r>
          </a:p>
          <a:p>
            <a:r>
              <a:rPr lang="sk-SK" sz="2200" dirty="0"/>
              <a:t>	</a:t>
            </a:r>
            <a:r>
              <a:rPr lang="sk-SK" sz="2200" dirty="0" err="1"/>
              <a:t>int</a:t>
            </a:r>
            <a:r>
              <a:rPr lang="sk-SK" sz="2200" dirty="0"/>
              <a:t> i, </a:t>
            </a:r>
            <a:r>
              <a:rPr lang="sk-SK" sz="2200" dirty="0" err="1"/>
              <a:t>pom</a:t>
            </a:r>
            <a:r>
              <a:rPr lang="sk-SK" sz="2200" dirty="0"/>
              <a:t>;</a:t>
            </a:r>
          </a:p>
          <a:p>
            <a:r>
              <a:rPr lang="sk-SK" sz="2200" dirty="0"/>
              <a:t>	</a:t>
            </a:r>
            <a:r>
              <a:rPr lang="sk-SK" sz="2200" dirty="0" err="1"/>
              <a:t>printf</a:t>
            </a:r>
            <a:r>
              <a:rPr lang="sk-SK" sz="2200" dirty="0"/>
              <a:t>("\n\</a:t>
            </a:r>
            <a:r>
              <a:rPr lang="sk-SK" sz="2200" dirty="0" err="1"/>
              <a:t>nObratenie</a:t>
            </a:r>
            <a:r>
              <a:rPr lang="sk-SK" sz="2200" dirty="0"/>
              <a:t> </a:t>
            </a:r>
            <a:r>
              <a:rPr lang="sk-SK" sz="2200" dirty="0" err="1"/>
              <a:t>pola</a:t>
            </a:r>
            <a:r>
              <a:rPr lang="sk-SK" sz="2200" dirty="0"/>
              <a:t>\n");</a:t>
            </a:r>
          </a:p>
          <a:p>
            <a:r>
              <a:rPr lang="sk-SK" sz="2200" dirty="0"/>
              <a:t>	</a:t>
            </a:r>
            <a:r>
              <a:rPr lang="sk-SK" sz="2200" dirty="0" err="1"/>
              <a:t>for</a:t>
            </a:r>
            <a:r>
              <a:rPr lang="sk-SK" sz="2200" dirty="0"/>
              <a:t>(i=0; i</a:t>
            </a:r>
            <a:r>
              <a:rPr lang="sk-SK" sz="2200" dirty="0" smtClean="0"/>
              <a:t>&lt;=</a:t>
            </a:r>
            <a:r>
              <a:rPr lang="en-US" sz="2200" dirty="0" smtClean="0"/>
              <a:t>   </a:t>
            </a:r>
            <a:r>
              <a:rPr lang="sk-SK" sz="2200" dirty="0" smtClean="0"/>
              <a:t>; </a:t>
            </a:r>
            <a:r>
              <a:rPr lang="sk-SK" sz="2200" dirty="0"/>
              <a:t>i++) {</a:t>
            </a:r>
          </a:p>
          <a:p>
            <a:r>
              <a:rPr lang="sk-SK" sz="2200" dirty="0"/>
              <a:t>		</a:t>
            </a:r>
            <a:r>
              <a:rPr lang="sk-SK" sz="2200" dirty="0" err="1"/>
              <a:t>pom</a:t>
            </a:r>
            <a:r>
              <a:rPr lang="sk-SK" sz="2200" dirty="0"/>
              <a:t> = pole[i];</a:t>
            </a:r>
          </a:p>
          <a:p>
            <a:r>
              <a:rPr lang="sk-SK" sz="2200" dirty="0"/>
              <a:t>		</a:t>
            </a:r>
            <a:endParaRPr lang="en-US" sz="2200" dirty="0" smtClean="0"/>
          </a:p>
          <a:p>
            <a:r>
              <a:rPr lang="sk-SK" sz="2200" dirty="0" smtClean="0"/>
              <a:t>		</a:t>
            </a:r>
            <a:endParaRPr lang="en-US" sz="2200" dirty="0" smtClean="0"/>
          </a:p>
          <a:p>
            <a:r>
              <a:rPr lang="sk-SK" sz="2200" dirty="0" smtClean="0"/>
              <a:t>	}</a:t>
            </a:r>
          </a:p>
          <a:p>
            <a:r>
              <a:rPr lang="sk-SK" sz="2200" dirty="0" smtClean="0"/>
              <a:t>}</a:t>
            </a:r>
            <a:endParaRPr lang="sk-SK" sz="2200" dirty="0"/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294437" y="6766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08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1899667" y="3246780"/>
            <a:ext cx="29033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200" dirty="0"/>
              <a:t>i=n-1; i&gt;=0; i--</a:t>
            </a:r>
          </a:p>
        </p:txBody>
      </p:sp>
      <p:sp>
        <p:nvSpPr>
          <p:cNvPr id="3" name="Obdĺžnik 2"/>
          <p:cNvSpPr/>
          <p:nvPr/>
        </p:nvSpPr>
        <p:spPr>
          <a:xfrm>
            <a:off x="3170237" y="5471319"/>
            <a:ext cx="6944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200" dirty="0"/>
              <a:t>n/2</a:t>
            </a:r>
          </a:p>
        </p:txBody>
      </p:sp>
      <p:sp>
        <p:nvSpPr>
          <p:cNvPr id="6" name="Obdĺžnik 5"/>
          <p:cNvSpPr/>
          <p:nvPr/>
        </p:nvSpPr>
        <p:spPr>
          <a:xfrm>
            <a:off x="2059114" y="6146429"/>
            <a:ext cx="3922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200" dirty="0"/>
              <a:t>pole[i] = pole[n-1-i</a:t>
            </a:r>
            <a:r>
              <a:rPr lang="sk-SK" sz="2200" dirty="0" smtClean="0"/>
              <a:t>];</a:t>
            </a:r>
            <a:endParaRPr lang="en-US" sz="2200" dirty="0" smtClean="0"/>
          </a:p>
          <a:p>
            <a:r>
              <a:rPr lang="sk-SK" sz="2200" dirty="0"/>
              <a:t>pole[n-1-i] = pom</a:t>
            </a:r>
            <a:r>
              <a:rPr lang="sk-SK" sz="2200" dirty="0" smtClean="0"/>
              <a:t>;</a:t>
            </a:r>
            <a:endParaRPr lang="sk-SK" sz="2200" dirty="0"/>
          </a:p>
        </p:txBody>
      </p:sp>
      <p:sp>
        <p:nvSpPr>
          <p:cNvPr id="8" name="Bublina v tvare zaobleného obdĺžnika 7"/>
          <p:cNvSpPr/>
          <p:nvPr/>
        </p:nvSpPr>
        <p:spPr bwMode="auto">
          <a:xfrm>
            <a:off x="7132637" y="213519"/>
            <a:ext cx="2594345" cy="502908"/>
          </a:xfrm>
          <a:prstGeom prst="wedgeRoundRectCallout">
            <a:avLst>
              <a:gd name="adj1" fmla="val -64172"/>
              <a:gd name="adj2" fmla="val 9927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definície funkcií</a:t>
            </a:r>
          </a:p>
        </p:txBody>
      </p:sp>
      <p:sp>
        <p:nvSpPr>
          <p:cNvPr id="9" name="Bublina v tvare zaobleného obdĺžnika 8"/>
          <p:cNvSpPr/>
          <p:nvPr/>
        </p:nvSpPr>
        <p:spPr bwMode="auto">
          <a:xfrm>
            <a:off x="6675437" y="1204119"/>
            <a:ext cx="3341302" cy="881564"/>
          </a:xfrm>
          <a:prstGeom prst="wedgeRoundRectCallout">
            <a:avLst>
              <a:gd name="adj1" fmla="val -36029"/>
              <a:gd name="adj2" fmla="val -658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b="0" dirty="0" smtClean="0">
                <a:latin typeface="Arial" charset="0"/>
              </a:rPr>
              <a:t>Ako nevypisovať poslednú čiarku?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ChangeArrowheads="1"/>
          </p:cNvSpPr>
          <p:nvPr/>
        </p:nvSpPr>
        <p:spPr bwMode="auto">
          <a:xfrm>
            <a:off x="-1" y="2423319"/>
            <a:ext cx="10031813" cy="51665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43" name="Text Box 1027"/>
          <p:cNvSpPr txBox="1">
            <a:spLocks noChangeArrowheads="1"/>
          </p:cNvSpPr>
          <p:nvPr/>
        </p:nvSpPr>
        <p:spPr bwMode="auto">
          <a:xfrm>
            <a:off x="-8116" y="2696627"/>
            <a:ext cx="1003992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rovnakeRetazce</a:t>
            </a:r>
            <a:r>
              <a:rPr lang="en-US" altLang="sk-SK" sz="2200" dirty="0">
                <a:solidFill>
                  <a:srgbClr val="000000"/>
                </a:solidFill>
              </a:rPr>
              <a:t>(                                    ) {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   </a:t>
            </a: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 = 0;</a:t>
            </a:r>
          </a:p>
          <a:p>
            <a:endParaRPr lang="en-US" altLang="sk-SK" sz="2200" dirty="0">
              <a:solidFill>
                <a:srgbClr val="000000"/>
              </a:solidFill>
            </a:endParaRPr>
          </a:p>
          <a:p>
            <a:r>
              <a:rPr lang="en-US" altLang="sk-SK" sz="2200" dirty="0">
                <a:solidFill>
                  <a:srgbClr val="000000"/>
                </a:solidFill>
              </a:rPr>
              <a:t>   if(n1 != n2) 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      return 0;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   while(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 &lt; n1) {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      </a:t>
            </a:r>
            <a:r>
              <a:rPr lang="en-US" altLang="sk-SK" sz="2200" dirty="0" smtClean="0">
                <a:solidFill>
                  <a:srgbClr val="000000"/>
                </a:solidFill>
              </a:rPr>
              <a:t>if(s1[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 smtClean="0">
                <a:solidFill>
                  <a:srgbClr val="000000"/>
                </a:solidFill>
              </a:rPr>
              <a:t>] </a:t>
            </a:r>
            <a:r>
              <a:rPr lang="en-US" altLang="sk-SK" sz="2200" dirty="0">
                <a:solidFill>
                  <a:srgbClr val="000000"/>
                </a:solidFill>
              </a:rPr>
              <a:t>!= </a:t>
            </a:r>
            <a:r>
              <a:rPr lang="en-US" altLang="sk-SK" sz="2200" dirty="0" smtClean="0">
                <a:solidFill>
                  <a:srgbClr val="000000"/>
                </a:solidFill>
              </a:rPr>
              <a:t>s2[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 smtClean="0">
                <a:solidFill>
                  <a:srgbClr val="000000"/>
                </a:solidFill>
              </a:rPr>
              <a:t>]) </a:t>
            </a:r>
            <a:endParaRPr lang="en-US" altLang="sk-SK" sz="2200" dirty="0">
              <a:solidFill>
                <a:srgbClr val="000000"/>
              </a:solidFill>
            </a:endParaRPr>
          </a:p>
          <a:p>
            <a:r>
              <a:rPr lang="en-US" altLang="sk-SK" sz="2200" dirty="0">
                <a:solidFill>
                  <a:srgbClr val="000000"/>
                </a:solidFill>
              </a:rPr>
              <a:t>         break;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     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++;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   }</a:t>
            </a:r>
          </a:p>
          <a:p>
            <a:endParaRPr lang="en-US" altLang="sk-SK" sz="2200" dirty="0">
              <a:solidFill>
                <a:srgbClr val="000000"/>
              </a:solidFill>
            </a:endParaRPr>
          </a:p>
          <a:p>
            <a:r>
              <a:rPr lang="en-US" altLang="sk-SK" sz="2200" dirty="0">
                <a:solidFill>
                  <a:srgbClr val="000000"/>
                </a:solidFill>
              </a:rPr>
              <a:t>   if (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 == n1) return 1;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   else return 0;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87044" name="AutoShape 13"/>
          <p:cNvSpPr>
            <a:spLocks noChangeArrowheads="1"/>
          </p:cNvSpPr>
          <p:nvPr/>
        </p:nvSpPr>
        <p:spPr bwMode="auto">
          <a:xfrm>
            <a:off x="5014913" y="-10274"/>
            <a:ext cx="5135562" cy="2681288"/>
          </a:xfrm>
          <a:prstGeom prst="cloudCallout">
            <a:avLst>
              <a:gd name="adj1" fmla="val -57731"/>
              <a:gd name="adj2" fmla="val 418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 err="1">
                <a:solidFill>
                  <a:srgbClr val="000000"/>
                </a:solidFill>
                <a:latin typeface="Arial" charset="0"/>
              </a:rPr>
              <a:t>Funkcia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 zistí, či dva reťazce (polia znakov) sú rovnaké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..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45" name="Rectangle 3"/>
          <p:cNvSpPr txBox="1">
            <a:spLocks noChangeArrowheads="1"/>
          </p:cNvSpPr>
          <p:nvPr/>
        </p:nvSpPr>
        <p:spPr bwMode="auto">
          <a:xfrm>
            <a:off x="228600" y="152400"/>
            <a:ext cx="8153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4000">
                <a:solidFill>
                  <a:srgbClr val="000000"/>
                </a:solidFill>
              </a:rPr>
              <a:t>Príklad: porovnanie </a:t>
            </a:r>
            <a:endParaRPr lang="en-US" altLang="sk-SK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4000">
                <a:solidFill>
                  <a:srgbClr val="000000"/>
                </a:solidFill>
              </a:rPr>
              <a:t>p</a:t>
            </a:r>
            <a:r>
              <a:rPr lang="en-US" altLang="sk-SK" sz="4000">
                <a:solidFill>
                  <a:srgbClr val="000000"/>
                </a:solidFill>
              </a:rPr>
              <a:t>ol</a:t>
            </a:r>
            <a:r>
              <a:rPr lang="sk-SK" altLang="sk-SK" sz="4000">
                <a:solidFill>
                  <a:srgbClr val="000000"/>
                </a:solidFill>
              </a:rPr>
              <a:t>í znakov</a:t>
            </a:r>
            <a:endParaRPr lang="en-US" altLang="sk-SK" sz="400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97225" y="2699807"/>
            <a:ext cx="7135812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200" dirty="0">
                <a:solidFill>
                  <a:srgbClr val="000000"/>
                </a:solidFill>
              </a:rPr>
              <a:t>char s1[], </a:t>
            </a: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n1, char s2[], </a:t>
            </a: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n2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Zmena prvkov poľa vo funkcii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Pole sa do funkcie prenáša len prostredníctvom adresy začiatku poľa (statický ukazovateľ)</a:t>
            </a:r>
          </a:p>
          <a:p>
            <a:r>
              <a:rPr lang="sk-SK" sz="2800" dirty="0" smtClean="0"/>
              <a:t>Nevytvára sa lokálna kópia poľa</a:t>
            </a:r>
          </a:p>
          <a:p>
            <a:r>
              <a:rPr lang="sk-SK" sz="2800" dirty="0" smtClean="0"/>
              <a:t>Zmeny hodnôt prvkov poľa sa prejavia aj mimo funkcie, kde sa zmena udiala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952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ChangeArrowheads="1"/>
          </p:cNvSpPr>
          <p:nvPr/>
        </p:nvSpPr>
        <p:spPr bwMode="auto">
          <a:xfrm>
            <a:off x="0" y="0"/>
            <a:ext cx="10002356" cy="75898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11" name="Text Box 1027"/>
          <p:cNvSpPr txBox="1">
            <a:spLocks noChangeArrowheads="1"/>
          </p:cNvSpPr>
          <p:nvPr/>
        </p:nvSpPr>
        <p:spPr bwMode="auto">
          <a:xfrm>
            <a:off x="152400" y="-60459"/>
            <a:ext cx="8186857" cy="787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 smtClean="0">
                <a:solidFill>
                  <a:srgbClr val="000000"/>
                </a:solidFill>
              </a:rPr>
              <a:t>#</a:t>
            </a:r>
            <a:r>
              <a:rPr lang="en-US" altLang="sk-SK" sz="2000" dirty="0">
                <a:solidFill>
                  <a:srgbClr val="000000"/>
                </a:solidFill>
              </a:rPr>
              <a:t>include&lt;</a:t>
            </a:r>
            <a:r>
              <a:rPr lang="en-US" altLang="sk-SK" sz="2000" dirty="0" err="1">
                <a:solidFill>
                  <a:srgbClr val="000000"/>
                </a:solidFill>
              </a:rPr>
              <a:t>stdio.h</a:t>
            </a:r>
            <a:r>
              <a:rPr lang="en-US" altLang="sk-SK" sz="2000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#define N 50</a:t>
            </a:r>
            <a:endParaRPr lang="en-US" altLang="sk-SK" sz="2000" dirty="0">
              <a:solidFill>
                <a:srgbClr val="000000"/>
              </a:solidFill>
            </a:endParaRPr>
          </a:p>
          <a:p>
            <a:endParaRPr lang="en-US" altLang="sk-SK" sz="1100" dirty="0">
              <a:solidFill>
                <a:srgbClr val="000000"/>
              </a:solidFill>
            </a:endParaRPr>
          </a:p>
          <a:p>
            <a:r>
              <a:rPr lang="en-US" altLang="sk-SK" sz="2000" dirty="0" err="1">
                <a:solidFill>
                  <a:srgbClr val="FF0000"/>
                </a:solidFill>
              </a:rPr>
              <a:t>int</a:t>
            </a:r>
            <a:r>
              <a:rPr lang="en-US" altLang="sk-SK" sz="2000" dirty="0">
                <a:solidFill>
                  <a:srgbClr val="FF0000"/>
                </a:solidFill>
              </a:rPr>
              <a:t> </a:t>
            </a:r>
            <a:r>
              <a:rPr lang="en-US" altLang="sk-SK" sz="2000" dirty="0" err="1">
                <a:solidFill>
                  <a:srgbClr val="FF0000"/>
                </a:solidFill>
              </a:rPr>
              <a:t>vloz</a:t>
            </a:r>
            <a:r>
              <a:rPr lang="en-US" altLang="sk-SK" sz="2000" dirty="0">
                <a:solidFill>
                  <a:srgbClr val="FF0000"/>
                </a:solidFill>
              </a:rPr>
              <a:t>(</a:t>
            </a:r>
            <a:r>
              <a:rPr lang="en-US" altLang="sk-SK" sz="2000" dirty="0" err="1">
                <a:solidFill>
                  <a:srgbClr val="FF0000"/>
                </a:solidFill>
              </a:rPr>
              <a:t>int</a:t>
            </a:r>
            <a:r>
              <a:rPr lang="en-US" altLang="sk-SK" sz="2000" dirty="0">
                <a:solidFill>
                  <a:srgbClr val="FF0000"/>
                </a:solidFill>
              </a:rPr>
              <a:t> pole[], </a:t>
            </a:r>
            <a:r>
              <a:rPr lang="en-US" altLang="sk-SK" sz="2000" dirty="0" err="1">
                <a:solidFill>
                  <a:srgbClr val="FF0000"/>
                </a:solidFill>
              </a:rPr>
              <a:t>int</a:t>
            </a:r>
            <a:r>
              <a:rPr lang="en-US" altLang="sk-SK" sz="2000" dirty="0">
                <a:solidFill>
                  <a:srgbClr val="FF0000"/>
                </a:solidFill>
              </a:rPr>
              <a:t> </a:t>
            </a:r>
            <a:r>
              <a:rPr lang="en-US" altLang="sk-SK" sz="2000" dirty="0" err="1">
                <a:solidFill>
                  <a:srgbClr val="FF0000"/>
                </a:solidFill>
              </a:rPr>
              <a:t>pozicia</a:t>
            </a:r>
            <a:r>
              <a:rPr lang="en-US" altLang="sk-SK" sz="2000" dirty="0">
                <a:solidFill>
                  <a:srgbClr val="FF0000"/>
                </a:solidFill>
              </a:rPr>
              <a:t>, </a:t>
            </a:r>
            <a:r>
              <a:rPr lang="en-US" altLang="sk-SK" sz="2000" dirty="0" err="1">
                <a:solidFill>
                  <a:srgbClr val="FF0000"/>
                </a:solidFill>
              </a:rPr>
              <a:t>int</a:t>
            </a:r>
            <a:r>
              <a:rPr lang="en-US" altLang="sk-SK" sz="2000" dirty="0">
                <a:solidFill>
                  <a:srgbClr val="FF0000"/>
                </a:solidFill>
              </a:rPr>
              <a:t> </a:t>
            </a:r>
            <a:r>
              <a:rPr lang="en-US" altLang="sk-SK" sz="2000" dirty="0" err="1">
                <a:solidFill>
                  <a:srgbClr val="FF0000"/>
                </a:solidFill>
              </a:rPr>
              <a:t>prvok</a:t>
            </a:r>
            <a:r>
              <a:rPr lang="en-US" altLang="sk-SK" sz="2000" dirty="0">
                <a:solidFill>
                  <a:srgbClr val="FF0000"/>
                </a:solidFill>
              </a:rPr>
              <a:t>, </a:t>
            </a:r>
            <a:r>
              <a:rPr lang="en-US" altLang="sk-SK" sz="2000" dirty="0" err="1">
                <a:solidFill>
                  <a:srgbClr val="FF0000"/>
                </a:solidFill>
              </a:rPr>
              <a:t>int</a:t>
            </a:r>
            <a:r>
              <a:rPr lang="en-US" altLang="sk-SK" sz="2000" dirty="0">
                <a:solidFill>
                  <a:srgbClr val="FF0000"/>
                </a:solidFill>
              </a:rPr>
              <a:t> n);</a:t>
            </a:r>
          </a:p>
          <a:p>
            <a:endParaRPr lang="en-US" altLang="sk-SK" sz="1100" dirty="0">
              <a:solidFill>
                <a:srgbClr val="FF0000"/>
              </a:solidFill>
            </a:endParaRPr>
          </a:p>
          <a:p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main() {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000" dirty="0" smtClean="0">
                <a:solidFill>
                  <a:srgbClr val="000000"/>
                </a:solidFill>
              </a:rPr>
              <a:t> a[N],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cislo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poz</a:t>
            </a:r>
            <a:r>
              <a:rPr lang="en-US" altLang="sk-SK" sz="2000" dirty="0">
                <a:solidFill>
                  <a:srgbClr val="000000"/>
                </a:solidFill>
              </a:rPr>
              <a:t>;</a:t>
            </a:r>
          </a:p>
          <a:p>
            <a:endParaRPr lang="en-US" altLang="sk-SK" sz="1100" dirty="0">
              <a:solidFill>
                <a:srgbClr val="FF0000"/>
              </a:solidFill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pola</a:t>
            </a:r>
            <a:r>
              <a:rPr lang="en-US" altLang="sk-SK" sz="2000" dirty="0">
                <a:solidFill>
                  <a:srgbClr val="000000"/>
                </a:solidFill>
              </a:rPr>
              <a:t>: ");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("%d", &amp;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</a:rPr>
              <a:t> %d </a:t>
            </a:r>
            <a:r>
              <a:rPr lang="en-US" altLang="sk-SK" sz="2000" dirty="0" err="1">
                <a:solidFill>
                  <a:srgbClr val="000000"/>
                </a:solidFill>
              </a:rPr>
              <a:t>prvkov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pola</a:t>
            </a:r>
            <a:r>
              <a:rPr lang="en-US" altLang="sk-SK" sz="2000" dirty="0">
                <a:solidFill>
                  <a:srgbClr val="000000"/>
                </a:solidFill>
              </a:rPr>
              <a:t>:\n",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for(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000" dirty="0" smtClean="0">
                <a:solidFill>
                  <a:srgbClr val="000000"/>
                </a:solidFill>
              </a:rPr>
              <a:t>=0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&lt;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("%d", &amp;a[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]);</a:t>
            </a:r>
          </a:p>
          <a:p>
            <a:endParaRPr lang="en-US" altLang="sk-SK" sz="1100" dirty="0">
              <a:solidFill>
                <a:srgbClr val="000000"/>
              </a:solidFill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poziciu</a:t>
            </a:r>
            <a:r>
              <a:rPr lang="en-US" altLang="sk-SK" sz="2000" dirty="0">
                <a:solidFill>
                  <a:srgbClr val="000000"/>
                </a:solidFill>
              </a:rPr>
              <a:t> a </a:t>
            </a:r>
            <a:r>
              <a:rPr lang="en-US" altLang="sk-SK" sz="2000" dirty="0" err="1">
                <a:solidFill>
                  <a:srgbClr val="000000"/>
                </a:solidFill>
              </a:rPr>
              <a:t>cislo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na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vlozenie</a:t>
            </a:r>
            <a:r>
              <a:rPr lang="en-US" altLang="sk-SK" sz="2000" dirty="0">
                <a:solidFill>
                  <a:srgbClr val="000000"/>
                </a:solidFill>
              </a:rPr>
              <a:t>: ");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 %d", &amp;</a:t>
            </a:r>
            <a:r>
              <a:rPr lang="en-US" altLang="sk-SK" sz="2000" dirty="0" err="1">
                <a:solidFill>
                  <a:srgbClr val="000000"/>
                </a:solidFill>
              </a:rPr>
              <a:t>poz</a:t>
            </a:r>
            <a:r>
              <a:rPr lang="en-US" altLang="sk-SK" sz="2000" dirty="0">
                <a:solidFill>
                  <a:srgbClr val="000000"/>
                </a:solidFill>
              </a:rPr>
              <a:t>, &amp;</a:t>
            </a:r>
            <a:r>
              <a:rPr lang="en-US" altLang="sk-SK" sz="2000" dirty="0" err="1">
                <a:solidFill>
                  <a:srgbClr val="000000"/>
                </a:solidFill>
              </a:rPr>
              <a:t>cislo</a:t>
            </a:r>
            <a:r>
              <a:rPr lang="en-US" altLang="sk-SK" sz="2000" dirty="0" smtClean="0">
                <a:solidFill>
                  <a:srgbClr val="000000"/>
                </a:solidFill>
              </a:rPr>
              <a:t>);</a:t>
            </a:r>
            <a:endParaRPr lang="en-US" altLang="sk-SK" sz="1100" dirty="0">
              <a:solidFill>
                <a:srgbClr val="000000"/>
              </a:solidFill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smtClean="0">
                <a:solidFill>
                  <a:srgbClr val="7030A0"/>
                </a:solidFill>
              </a:rPr>
              <a:t>if(</a:t>
            </a:r>
            <a:r>
              <a:rPr lang="en-US" altLang="sk-SK" sz="2000" dirty="0" err="1" smtClean="0">
                <a:solidFill>
                  <a:srgbClr val="7030A0"/>
                </a:solidFill>
              </a:rPr>
              <a:t>poz</a:t>
            </a:r>
            <a:r>
              <a:rPr lang="en-US" altLang="sk-SK" sz="2000" dirty="0" smtClean="0">
                <a:solidFill>
                  <a:srgbClr val="7030A0"/>
                </a:solidFill>
              </a:rPr>
              <a:t> </a:t>
            </a:r>
            <a:r>
              <a:rPr lang="en-US" altLang="sk-SK" sz="2000" dirty="0">
                <a:solidFill>
                  <a:srgbClr val="7030A0"/>
                </a:solidFill>
              </a:rPr>
              <a:t>&lt; 0 || </a:t>
            </a:r>
            <a:r>
              <a:rPr lang="en-US" altLang="sk-SK" sz="2000" dirty="0" err="1">
                <a:solidFill>
                  <a:srgbClr val="7030A0"/>
                </a:solidFill>
              </a:rPr>
              <a:t>poz</a:t>
            </a:r>
            <a:r>
              <a:rPr lang="en-US" altLang="sk-SK" sz="2000" dirty="0">
                <a:solidFill>
                  <a:srgbClr val="7030A0"/>
                </a:solidFill>
              </a:rPr>
              <a:t> &gt; </a:t>
            </a:r>
            <a:r>
              <a:rPr lang="en-US" altLang="sk-SK" sz="2000" dirty="0" err="1">
                <a:solidFill>
                  <a:srgbClr val="7030A0"/>
                </a:solidFill>
              </a:rPr>
              <a:t>velkost</a:t>
            </a:r>
            <a:r>
              <a:rPr lang="en-US" altLang="sk-SK" sz="2000" dirty="0">
                <a:solidFill>
                  <a:srgbClr val="7030A0"/>
                </a:solidFill>
              </a:rPr>
              <a:t>) {</a:t>
            </a:r>
          </a:p>
          <a:p>
            <a:r>
              <a:rPr lang="en-US" altLang="sk-SK" sz="2000" dirty="0" smtClean="0">
                <a:solidFill>
                  <a:srgbClr val="7030A0"/>
                </a:solidFill>
              </a:rPr>
              <a:t>      </a:t>
            </a:r>
            <a:r>
              <a:rPr lang="en-US" altLang="sk-SK" sz="2000" dirty="0" err="1" smtClean="0">
                <a:solidFill>
                  <a:srgbClr val="7030A0"/>
                </a:solidFill>
              </a:rPr>
              <a:t>printf</a:t>
            </a:r>
            <a:r>
              <a:rPr lang="en-US" altLang="sk-SK" sz="2000" dirty="0">
                <a:solidFill>
                  <a:srgbClr val="7030A0"/>
                </a:solidFill>
              </a:rPr>
              <a:t>("</a:t>
            </a:r>
            <a:r>
              <a:rPr lang="en-US" altLang="sk-SK" sz="2000" dirty="0" err="1">
                <a:solidFill>
                  <a:srgbClr val="7030A0"/>
                </a:solidFill>
              </a:rPr>
              <a:t>Pridanie</a:t>
            </a:r>
            <a:r>
              <a:rPr lang="en-US" altLang="sk-SK" sz="2000" dirty="0">
                <a:solidFill>
                  <a:srgbClr val="7030A0"/>
                </a:solidFill>
              </a:rPr>
              <a:t> </a:t>
            </a:r>
            <a:r>
              <a:rPr lang="en-US" altLang="sk-SK" sz="2000" dirty="0" err="1">
                <a:solidFill>
                  <a:srgbClr val="7030A0"/>
                </a:solidFill>
              </a:rPr>
              <a:t>na</a:t>
            </a:r>
            <a:r>
              <a:rPr lang="en-US" altLang="sk-SK" sz="2000" dirty="0">
                <a:solidFill>
                  <a:srgbClr val="7030A0"/>
                </a:solidFill>
              </a:rPr>
              <a:t> </a:t>
            </a:r>
            <a:r>
              <a:rPr lang="en-US" altLang="sk-SK" sz="2000" dirty="0" err="1">
                <a:solidFill>
                  <a:srgbClr val="7030A0"/>
                </a:solidFill>
              </a:rPr>
              <a:t>koniec</a:t>
            </a:r>
            <a:r>
              <a:rPr lang="en-US" altLang="sk-SK" sz="2000" dirty="0">
                <a:solidFill>
                  <a:srgbClr val="7030A0"/>
                </a:solidFill>
              </a:rPr>
              <a:t> </a:t>
            </a:r>
            <a:r>
              <a:rPr lang="en-US" altLang="sk-SK" sz="2000" dirty="0" err="1">
                <a:solidFill>
                  <a:srgbClr val="7030A0"/>
                </a:solidFill>
              </a:rPr>
              <a:t>pola</a:t>
            </a:r>
            <a:r>
              <a:rPr lang="en-US" altLang="sk-SK" sz="2000" dirty="0">
                <a:solidFill>
                  <a:srgbClr val="7030A0"/>
                </a:solidFill>
              </a:rPr>
              <a:t>\n");</a:t>
            </a:r>
          </a:p>
          <a:p>
            <a:r>
              <a:rPr lang="en-US" altLang="sk-SK" sz="2000" dirty="0" smtClean="0">
                <a:solidFill>
                  <a:srgbClr val="7030A0"/>
                </a:solidFill>
              </a:rPr>
              <a:t>      </a:t>
            </a:r>
            <a:r>
              <a:rPr lang="en-US" altLang="sk-SK" sz="2000" dirty="0" err="1" smtClean="0">
                <a:solidFill>
                  <a:srgbClr val="7030A0"/>
                </a:solidFill>
              </a:rPr>
              <a:t>poz</a:t>
            </a:r>
            <a:r>
              <a:rPr lang="en-US" altLang="sk-SK" sz="2000" dirty="0" smtClean="0">
                <a:solidFill>
                  <a:srgbClr val="7030A0"/>
                </a:solidFill>
              </a:rPr>
              <a:t> </a:t>
            </a:r>
            <a:r>
              <a:rPr lang="en-US" altLang="sk-SK" sz="2000" dirty="0">
                <a:solidFill>
                  <a:srgbClr val="7030A0"/>
                </a:solidFill>
              </a:rPr>
              <a:t>= </a:t>
            </a:r>
            <a:r>
              <a:rPr lang="en-US" altLang="sk-SK" sz="2000" dirty="0" err="1">
                <a:solidFill>
                  <a:srgbClr val="7030A0"/>
                </a:solidFill>
              </a:rPr>
              <a:t>velkost</a:t>
            </a:r>
            <a:r>
              <a:rPr lang="en-US" altLang="sk-SK" sz="2000" dirty="0">
                <a:solidFill>
                  <a:srgbClr val="7030A0"/>
                </a:solidFill>
              </a:rPr>
              <a:t>;</a:t>
            </a:r>
          </a:p>
          <a:p>
            <a:r>
              <a:rPr lang="en-US" altLang="sk-SK" sz="2000" dirty="0" smtClean="0">
                <a:solidFill>
                  <a:srgbClr val="7030A0"/>
                </a:solidFill>
              </a:rPr>
              <a:t>   }</a:t>
            </a:r>
            <a:endParaRPr lang="en-US" altLang="sk-SK" sz="2000" dirty="0">
              <a:solidFill>
                <a:srgbClr val="7030A0"/>
              </a:solidFill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70C0"/>
                </a:solidFill>
              </a:rPr>
              <a:t>velkost</a:t>
            </a:r>
            <a:r>
              <a:rPr lang="en-US" altLang="sk-SK" sz="2000" dirty="0" smtClean="0">
                <a:solidFill>
                  <a:srgbClr val="0070C0"/>
                </a:solidFill>
              </a:rPr>
              <a:t> </a:t>
            </a:r>
            <a:r>
              <a:rPr lang="en-US" altLang="sk-SK" sz="2000" dirty="0">
                <a:solidFill>
                  <a:srgbClr val="0070C0"/>
                </a:solidFill>
              </a:rPr>
              <a:t>= </a:t>
            </a:r>
            <a:r>
              <a:rPr lang="en-US" altLang="sk-SK" sz="2000" dirty="0" err="1">
                <a:solidFill>
                  <a:srgbClr val="0070C0"/>
                </a:solidFill>
              </a:rPr>
              <a:t>vloz</a:t>
            </a:r>
            <a:r>
              <a:rPr lang="en-US" altLang="sk-SK" sz="2000" dirty="0">
                <a:solidFill>
                  <a:srgbClr val="0070C0"/>
                </a:solidFill>
              </a:rPr>
              <a:t>(a, </a:t>
            </a:r>
            <a:r>
              <a:rPr lang="en-US" altLang="sk-SK" sz="2000" dirty="0" err="1">
                <a:solidFill>
                  <a:srgbClr val="0070C0"/>
                </a:solidFill>
              </a:rPr>
              <a:t>poz</a:t>
            </a:r>
            <a:r>
              <a:rPr lang="en-US" altLang="sk-SK" sz="2000" dirty="0">
                <a:solidFill>
                  <a:srgbClr val="0070C0"/>
                </a:solidFill>
              </a:rPr>
              <a:t>, </a:t>
            </a:r>
            <a:r>
              <a:rPr lang="en-US" altLang="sk-SK" sz="2000" dirty="0" err="1">
                <a:solidFill>
                  <a:srgbClr val="0070C0"/>
                </a:solidFill>
              </a:rPr>
              <a:t>cislo</a:t>
            </a:r>
            <a:r>
              <a:rPr lang="en-US" altLang="sk-SK" sz="2000" dirty="0">
                <a:solidFill>
                  <a:srgbClr val="0070C0"/>
                </a:solidFill>
              </a:rPr>
              <a:t>, </a:t>
            </a:r>
            <a:r>
              <a:rPr lang="en-US" altLang="sk-SK" sz="2000" dirty="0" err="1">
                <a:solidFill>
                  <a:srgbClr val="0070C0"/>
                </a:solidFill>
              </a:rPr>
              <a:t>velkost</a:t>
            </a:r>
            <a:r>
              <a:rPr lang="en-US" altLang="sk-SK" sz="2000" dirty="0">
                <a:solidFill>
                  <a:srgbClr val="0070C0"/>
                </a:solidFill>
              </a:rPr>
              <a:t>);</a:t>
            </a:r>
          </a:p>
          <a:p>
            <a:endParaRPr lang="en-US" altLang="sk-SK" sz="1100" dirty="0" smtClean="0">
              <a:solidFill>
                <a:srgbClr val="000000"/>
              </a:solidFill>
            </a:endParaRPr>
          </a:p>
          <a:p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</a:rPr>
              <a:t>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("Pole </a:t>
            </a:r>
            <a:r>
              <a:rPr lang="en-US" altLang="sk-SK" sz="2000" dirty="0" err="1">
                <a:solidFill>
                  <a:srgbClr val="000000"/>
                </a:solidFill>
              </a:rPr>
              <a:t>po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vlozeni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prvku</a:t>
            </a:r>
            <a:r>
              <a:rPr lang="en-US" altLang="sk-SK" sz="2000" dirty="0">
                <a:solidFill>
                  <a:srgbClr val="000000"/>
                </a:solidFill>
              </a:rPr>
              <a:t>:\n");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for(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000" dirty="0" smtClean="0">
                <a:solidFill>
                  <a:srgbClr val="000000"/>
                </a:solidFill>
              </a:rPr>
              <a:t>=0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&lt;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 %</a:t>
            </a:r>
            <a:r>
              <a:rPr lang="en-US" altLang="sk-SK" sz="2000" dirty="0" err="1">
                <a:solidFill>
                  <a:srgbClr val="000000"/>
                </a:solidFill>
              </a:rPr>
              <a:t>d",a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 smtClean="0">
                <a:solidFill>
                  <a:srgbClr val="000000"/>
                </a:solidFill>
              </a:rPr>
              <a:t>]);</a:t>
            </a:r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return </a:t>
            </a:r>
            <a:r>
              <a:rPr lang="en-US" altLang="sk-SK" sz="2000" dirty="0">
                <a:solidFill>
                  <a:srgbClr val="000000"/>
                </a:solidFill>
              </a:rPr>
              <a:t>0;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853718" y="3708400"/>
            <a:ext cx="3174519" cy="3820319"/>
          </a:xfrm>
          <a:prstGeom prst="cloudCallout">
            <a:avLst>
              <a:gd name="adj1" fmla="val 48662"/>
              <a:gd name="adj2" fmla="val -598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načíta do poľa celé čísla a vloží zadané číslo na zadanú pozíciu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538792" y="611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sk-SK" altLang="sk-SK" sz="2400" b="0" noProof="0" dirty="0" smtClean="0">
                <a:solidFill>
                  <a:srgbClr val="000000"/>
                </a:solidFill>
              </a:rPr>
              <a:t>9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5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ChangeArrowheads="1"/>
          </p:cNvSpPr>
          <p:nvPr/>
        </p:nvSpPr>
        <p:spPr bwMode="auto">
          <a:xfrm>
            <a:off x="17980" y="1435120"/>
            <a:ext cx="10002356" cy="36425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11" name="Text Box 1027"/>
          <p:cNvSpPr txBox="1">
            <a:spLocks noChangeArrowheads="1"/>
          </p:cNvSpPr>
          <p:nvPr/>
        </p:nvSpPr>
        <p:spPr bwMode="auto">
          <a:xfrm>
            <a:off x="64017" y="1432719"/>
            <a:ext cx="99549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vloz</a:t>
            </a:r>
            <a:r>
              <a:rPr lang="en-US" altLang="sk-SK" dirty="0">
                <a:solidFill>
                  <a:srgbClr val="000000"/>
                </a:solidFill>
              </a:rPr>
              <a:t>(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pole[],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pozicia</a:t>
            </a:r>
            <a:r>
              <a:rPr lang="en-US" altLang="sk-SK" dirty="0">
                <a:solidFill>
                  <a:srgbClr val="000000"/>
                </a:solidFill>
              </a:rPr>
              <a:t>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prvok</a:t>
            </a:r>
            <a:r>
              <a:rPr lang="en-US" altLang="sk-SK" dirty="0">
                <a:solidFill>
                  <a:srgbClr val="000000"/>
                </a:solidFill>
              </a:rPr>
              <a:t>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n) </a:t>
            </a:r>
            <a:r>
              <a:rPr lang="en-US" altLang="sk-SK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</a:t>
            </a:r>
            <a:r>
              <a:rPr lang="en-US" altLang="sk-SK" dirty="0" err="1" smtClean="0">
                <a:solidFill>
                  <a:srgbClr val="000000"/>
                </a:solidFill>
              </a:rPr>
              <a:t>int</a:t>
            </a:r>
            <a:r>
              <a:rPr lang="en-US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 = n++;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while(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>
                <a:solidFill>
                  <a:srgbClr val="000000"/>
                </a:solidFill>
              </a:rPr>
              <a:t>&gt; </a:t>
            </a:r>
            <a:r>
              <a:rPr lang="en-US" altLang="sk-SK" dirty="0" err="1">
                <a:solidFill>
                  <a:srgbClr val="000000"/>
                </a:solidFill>
              </a:rPr>
              <a:t>pozicia</a:t>
            </a:r>
            <a:r>
              <a:rPr lang="en-US" altLang="sk-SK" dirty="0">
                <a:solidFill>
                  <a:srgbClr val="000000"/>
                </a:solidFill>
              </a:rPr>
              <a:t>) {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   </a:t>
            </a:r>
          </a:p>
          <a:p>
            <a:endParaRPr lang="en-US" altLang="sk-SK" dirty="0">
              <a:solidFill>
                <a:srgbClr val="000000"/>
              </a:solidFill>
            </a:endParaRPr>
          </a:p>
          <a:p>
            <a:r>
              <a:rPr lang="en-US" altLang="sk-SK" dirty="0" smtClean="0">
                <a:solidFill>
                  <a:srgbClr val="000000"/>
                </a:solidFill>
              </a:rPr>
              <a:t>   }</a:t>
            </a:r>
            <a:endParaRPr lang="en-US" altLang="sk-SK" dirty="0">
              <a:solidFill>
                <a:srgbClr val="000000"/>
              </a:solidFill>
            </a:endParaRPr>
          </a:p>
          <a:p>
            <a:endParaRPr lang="en-US" altLang="sk-SK" dirty="0" smtClean="0">
              <a:solidFill>
                <a:srgbClr val="000000"/>
              </a:solidFill>
            </a:endParaRPr>
          </a:p>
          <a:p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return </a:t>
            </a:r>
            <a:r>
              <a:rPr lang="en-US" altLang="sk-SK" dirty="0">
                <a:solidFill>
                  <a:srgbClr val="000000"/>
                </a:solidFill>
              </a:rPr>
              <a:t>n;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98436" y="61119"/>
            <a:ext cx="9680945" cy="1219200"/>
          </a:xfrm>
          <a:prstGeom prst="cloudCallout">
            <a:avLst>
              <a:gd name="adj1" fmla="val 39853"/>
              <a:gd name="adj2" fmla="val 5734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Funkcia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vloží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hodnotu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premennej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prvok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do poľa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na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zadan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ú pozíciu a vráti počet prvkov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446837" y="424737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sk-SK" altLang="sk-SK" sz="2400" b="0" noProof="0" dirty="0" smtClean="0">
                <a:solidFill>
                  <a:srgbClr val="000000"/>
                </a:solidFill>
              </a:rPr>
              <a:t>9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66326" y="5090319"/>
            <a:ext cx="10084149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Od </a:t>
            </a:r>
            <a:r>
              <a:rPr lang="en-US" b="0" dirty="0" err="1" smtClean="0">
                <a:solidFill>
                  <a:srgbClr val="000000"/>
                </a:solidFill>
                <a:latin typeface="Arial" charset="0"/>
              </a:rPr>
              <a:t>konca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b="0" dirty="0" smtClean="0">
                <a:solidFill>
                  <a:srgbClr val="000000"/>
                </a:solidFill>
                <a:latin typeface="Arial" charset="0"/>
              </a:rPr>
              <a:t>po zvolenú pozíciu </a:t>
            </a:r>
            <a:r>
              <a:rPr lang="en-US" b="0" dirty="0" err="1" smtClean="0">
                <a:solidFill>
                  <a:srgbClr val="000000"/>
                </a:solidFill>
                <a:latin typeface="Arial" charset="0"/>
              </a:rPr>
              <a:t>pos</a:t>
            </a:r>
            <a:r>
              <a:rPr lang="sk-SK" b="0" dirty="0" err="1" smtClean="0">
                <a:solidFill>
                  <a:srgbClr val="000000"/>
                </a:solidFill>
                <a:latin typeface="Arial" charset="0"/>
              </a:rPr>
              <a:t>úvame</a:t>
            </a:r>
            <a:r>
              <a:rPr lang="sk-SK" b="0" dirty="0" smtClean="0">
                <a:solidFill>
                  <a:srgbClr val="000000"/>
                </a:solidFill>
                <a:latin typeface="Arial" charset="0"/>
              </a:rPr>
              <a:t> prvky poľa na pozíciu o 1 vyššie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b="0" dirty="0" smtClean="0">
                <a:solidFill>
                  <a:srgbClr val="000000"/>
                </a:solidFill>
                <a:latin typeface="Arial" charset="0"/>
              </a:rPr>
              <a:t>Na zvolenú pozíciu skopírujeme vkladaný prvok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b="0" dirty="0" smtClean="0">
                <a:solidFill>
                  <a:srgbClr val="000000"/>
                </a:solidFill>
                <a:latin typeface="Arial" charset="0"/>
              </a:rPr>
              <a:t>Zvýši sa počet prvkov poľa</a:t>
            </a:r>
            <a:endParaRPr lang="en-US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  <a:latin typeface="Arial" charset="0"/>
              </a:rPr>
              <a:t>D</a:t>
            </a:r>
            <a:r>
              <a:rPr lang="sk-SK" b="0" dirty="0" smtClean="0">
                <a:solidFill>
                  <a:srgbClr val="0070C0"/>
                </a:solidFill>
                <a:latin typeface="Arial" charset="0"/>
              </a:rPr>
              <a:t>Ú: ošetriť, aby sa nedalo zväčšiť vložiť, ak by sa mala prekročiť veľkosť poľa </a:t>
            </a:r>
            <a:r>
              <a:rPr lang="sk-SK" dirty="0" smtClean="0">
                <a:solidFill>
                  <a:srgbClr val="0070C0"/>
                </a:solidFill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036637" y="2589748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sk-SK" dirty="0">
                <a:solidFill>
                  <a:srgbClr val="000000"/>
                </a:solidFill>
              </a:rPr>
              <a:t> pole[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 = pole[i-1];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-</a:t>
            </a:r>
            <a:r>
              <a:rPr lang="en-US" altLang="sk-SK" dirty="0">
                <a:solidFill>
                  <a:srgbClr val="000000"/>
                </a:solidFill>
              </a:rPr>
              <a:t>-;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41081" y="3662952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sk-SK" dirty="0">
                <a:solidFill>
                  <a:srgbClr val="000000"/>
                </a:solidFill>
              </a:rPr>
              <a:t>pole[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 = </a:t>
            </a:r>
            <a:r>
              <a:rPr lang="en-US" altLang="sk-SK" dirty="0" err="1">
                <a:solidFill>
                  <a:srgbClr val="000000"/>
                </a:solidFill>
              </a:rPr>
              <a:t>prvok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62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ChangeArrowheads="1"/>
          </p:cNvSpPr>
          <p:nvPr/>
        </p:nvSpPr>
        <p:spPr bwMode="auto">
          <a:xfrm>
            <a:off x="0" y="0"/>
            <a:ext cx="10028238" cy="754088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11" name="Text Box 1027"/>
          <p:cNvSpPr txBox="1">
            <a:spLocks noChangeArrowheads="1"/>
          </p:cNvSpPr>
          <p:nvPr/>
        </p:nvSpPr>
        <p:spPr bwMode="auto">
          <a:xfrm>
            <a:off x="152400" y="61913"/>
            <a:ext cx="8648521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#include&lt;</a:t>
            </a:r>
            <a:r>
              <a:rPr lang="en-US" altLang="sk-SK" sz="2000" dirty="0" err="1">
                <a:solidFill>
                  <a:srgbClr val="000000"/>
                </a:solidFill>
              </a:rPr>
              <a:t>stdio.h</a:t>
            </a:r>
            <a:r>
              <a:rPr lang="en-US" altLang="sk-SK" sz="2000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#define N 50</a:t>
            </a:r>
            <a:endParaRPr lang="en-US" altLang="sk-SK" sz="2000" dirty="0">
              <a:solidFill>
                <a:srgbClr val="000000"/>
              </a:solidFill>
            </a:endParaRP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 err="1">
                <a:solidFill>
                  <a:srgbClr val="FF0000"/>
                </a:solidFill>
              </a:rPr>
              <a:t>int</a:t>
            </a:r>
            <a:r>
              <a:rPr lang="en-US" altLang="sk-SK" sz="2000" dirty="0">
                <a:solidFill>
                  <a:srgbClr val="FF0000"/>
                </a:solidFill>
              </a:rPr>
              <a:t> </a:t>
            </a:r>
            <a:r>
              <a:rPr lang="en-US" altLang="sk-SK" sz="2000" dirty="0" err="1">
                <a:solidFill>
                  <a:srgbClr val="FF0000"/>
                </a:solidFill>
              </a:rPr>
              <a:t>vymaz</a:t>
            </a:r>
            <a:r>
              <a:rPr lang="en-US" altLang="sk-SK" sz="2000" dirty="0">
                <a:solidFill>
                  <a:srgbClr val="FF0000"/>
                </a:solidFill>
              </a:rPr>
              <a:t>(</a:t>
            </a:r>
            <a:r>
              <a:rPr lang="en-US" altLang="sk-SK" sz="2000" dirty="0" err="1">
                <a:solidFill>
                  <a:srgbClr val="FF0000"/>
                </a:solidFill>
              </a:rPr>
              <a:t>int</a:t>
            </a:r>
            <a:r>
              <a:rPr lang="en-US" altLang="sk-SK" sz="2000" dirty="0">
                <a:solidFill>
                  <a:srgbClr val="FF0000"/>
                </a:solidFill>
              </a:rPr>
              <a:t> pole[], </a:t>
            </a:r>
            <a:r>
              <a:rPr lang="en-US" altLang="sk-SK" sz="2000" dirty="0" err="1">
                <a:solidFill>
                  <a:srgbClr val="FF0000"/>
                </a:solidFill>
              </a:rPr>
              <a:t>int</a:t>
            </a:r>
            <a:r>
              <a:rPr lang="en-US" altLang="sk-SK" sz="2000" dirty="0">
                <a:solidFill>
                  <a:srgbClr val="FF0000"/>
                </a:solidFill>
              </a:rPr>
              <a:t> </a:t>
            </a:r>
            <a:r>
              <a:rPr lang="en-US" altLang="sk-SK" sz="2000" dirty="0" err="1">
                <a:solidFill>
                  <a:srgbClr val="FF0000"/>
                </a:solidFill>
              </a:rPr>
              <a:t>pozicia</a:t>
            </a:r>
            <a:r>
              <a:rPr lang="en-US" altLang="sk-SK" sz="2000" dirty="0">
                <a:solidFill>
                  <a:srgbClr val="FF0000"/>
                </a:solidFill>
              </a:rPr>
              <a:t>, </a:t>
            </a:r>
            <a:r>
              <a:rPr lang="en-US" altLang="sk-SK" sz="2000" dirty="0" err="1">
                <a:solidFill>
                  <a:srgbClr val="FF0000"/>
                </a:solidFill>
              </a:rPr>
              <a:t>int</a:t>
            </a:r>
            <a:r>
              <a:rPr lang="en-US" altLang="sk-SK" sz="2000" dirty="0">
                <a:solidFill>
                  <a:srgbClr val="FF0000"/>
                </a:solidFill>
              </a:rPr>
              <a:t> n</a:t>
            </a:r>
            <a:r>
              <a:rPr lang="en-US" altLang="sk-SK" sz="2000" dirty="0" smtClean="0">
                <a:solidFill>
                  <a:srgbClr val="FF0000"/>
                </a:solidFill>
              </a:rPr>
              <a:t>);</a:t>
            </a:r>
            <a:endParaRPr lang="en-US" altLang="sk-SK" sz="2000" dirty="0">
              <a:solidFill>
                <a:srgbClr val="FF0000"/>
              </a:solidFill>
            </a:endParaRPr>
          </a:p>
          <a:p>
            <a:endParaRPr lang="en-US" altLang="sk-SK" sz="2000" dirty="0" smtClean="0">
              <a:solidFill>
                <a:srgbClr val="000000"/>
              </a:solidFill>
            </a:endParaRPr>
          </a:p>
          <a:p>
            <a:r>
              <a:rPr lang="en-US" altLang="sk-SK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000" dirty="0" smtClean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main() {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000" dirty="0" smtClean="0">
                <a:solidFill>
                  <a:srgbClr val="000000"/>
                </a:solidFill>
              </a:rPr>
              <a:t> a[N],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cislo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poz</a:t>
            </a:r>
            <a:r>
              <a:rPr lang="en-US" altLang="sk-SK" sz="2000" dirty="0">
                <a:solidFill>
                  <a:srgbClr val="000000"/>
                </a:solidFill>
              </a:rPr>
              <a:t>;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pola</a:t>
            </a:r>
            <a:r>
              <a:rPr lang="en-US" altLang="sk-SK" sz="2000" dirty="0">
                <a:solidFill>
                  <a:srgbClr val="000000"/>
                </a:solidFill>
              </a:rPr>
              <a:t>: ");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("%d", &amp;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</a:rPr>
              <a:t> %d </a:t>
            </a:r>
            <a:r>
              <a:rPr lang="en-US" altLang="sk-SK" sz="2000" dirty="0" err="1">
                <a:solidFill>
                  <a:srgbClr val="000000"/>
                </a:solidFill>
              </a:rPr>
              <a:t>prvkov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pola</a:t>
            </a:r>
            <a:r>
              <a:rPr lang="en-US" altLang="sk-SK" sz="2000" dirty="0">
                <a:solidFill>
                  <a:srgbClr val="000000"/>
                </a:solidFill>
              </a:rPr>
              <a:t>:\n", 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for(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000" dirty="0" smtClean="0">
                <a:solidFill>
                  <a:srgbClr val="000000"/>
                </a:solidFill>
              </a:rPr>
              <a:t>=0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&lt;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("%d", &amp;a[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]);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poziciu</a:t>
            </a:r>
            <a:r>
              <a:rPr lang="en-US" altLang="sk-SK" sz="2000" dirty="0">
                <a:solidFill>
                  <a:srgbClr val="000000"/>
                </a:solidFill>
              </a:rPr>
              <a:t> z </a:t>
            </a:r>
            <a:r>
              <a:rPr lang="en-US" altLang="sk-SK" sz="2000" dirty="0" err="1">
                <a:solidFill>
                  <a:srgbClr val="000000"/>
                </a:solidFill>
              </a:rPr>
              <a:t>ktorej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vymazeme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prvok</a:t>
            </a:r>
            <a:r>
              <a:rPr lang="en-US" altLang="sk-SK" sz="2000" dirty="0">
                <a:solidFill>
                  <a:srgbClr val="000000"/>
                </a:solidFill>
              </a:rPr>
              <a:t>: ");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("%d", &amp;</a:t>
            </a:r>
            <a:r>
              <a:rPr lang="en-US" altLang="sk-SK" sz="2000" dirty="0" err="1">
                <a:solidFill>
                  <a:srgbClr val="000000"/>
                </a:solidFill>
              </a:rPr>
              <a:t>poz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smtClean="0">
                <a:solidFill>
                  <a:srgbClr val="7030A0"/>
                </a:solidFill>
              </a:rPr>
              <a:t>if(</a:t>
            </a:r>
            <a:r>
              <a:rPr lang="en-US" altLang="sk-SK" sz="2000" dirty="0" err="1" smtClean="0">
                <a:solidFill>
                  <a:srgbClr val="7030A0"/>
                </a:solidFill>
              </a:rPr>
              <a:t>poz</a:t>
            </a:r>
            <a:r>
              <a:rPr lang="en-US" altLang="sk-SK" sz="2000" dirty="0" smtClean="0">
                <a:solidFill>
                  <a:srgbClr val="7030A0"/>
                </a:solidFill>
              </a:rPr>
              <a:t> </a:t>
            </a:r>
            <a:r>
              <a:rPr lang="en-US" altLang="sk-SK" sz="2000" dirty="0">
                <a:solidFill>
                  <a:srgbClr val="7030A0"/>
                </a:solidFill>
              </a:rPr>
              <a:t>&gt;=0 &amp;&amp; </a:t>
            </a:r>
            <a:r>
              <a:rPr lang="en-US" altLang="sk-SK" sz="2000" dirty="0" err="1">
                <a:solidFill>
                  <a:srgbClr val="7030A0"/>
                </a:solidFill>
              </a:rPr>
              <a:t>poz</a:t>
            </a:r>
            <a:r>
              <a:rPr lang="en-US" altLang="sk-SK" sz="2000" dirty="0">
                <a:solidFill>
                  <a:srgbClr val="7030A0"/>
                </a:solidFill>
              </a:rPr>
              <a:t> </a:t>
            </a:r>
            <a:r>
              <a:rPr lang="en-US" altLang="sk-SK" sz="2000" dirty="0" smtClean="0">
                <a:solidFill>
                  <a:srgbClr val="7030A0"/>
                </a:solidFill>
              </a:rPr>
              <a:t>&lt;</a:t>
            </a:r>
            <a:r>
              <a:rPr lang="sk-SK" altLang="sk-SK" sz="2000" dirty="0" smtClean="0">
                <a:solidFill>
                  <a:srgbClr val="7030A0"/>
                </a:solidFill>
              </a:rPr>
              <a:t> </a:t>
            </a:r>
            <a:r>
              <a:rPr lang="en-US" altLang="sk-SK" sz="2000" dirty="0" err="1" smtClean="0">
                <a:solidFill>
                  <a:srgbClr val="7030A0"/>
                </a:solidFill>
              </a:rPr>
              <a:t>velkost</a:t>
            </a:r>
            <a:r>
              <a:rPr lang="en-US" altLang="sk-SK" sz="2000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 smtClean="0">
                <a:solidFill>
                  <a:srgbClr val="0070C0"/>
                </a:solidFill>
              </a:rPr>
              <a:t>velkost</a:t>
            </a:r>
            <a:r>
              <a:rPr lang="en-US" altLang="sk-SK" sz="2000" dirty="0" smtClean="0">
                <a:solidFill>
                  <a:srgbClr val="0070C0"/>
                </a:solidFill>
              </a:rPr>
              <a:t> = </a:t>
            </a:r>
            <a:r>
              <a:rPr lang="en-US" altLang="sk-SK" sz="2000" dirty="0" err="1" smtClean="0">
                <a:solidFill>
                  <a:srgbClr val="0070C0"/>
                </a:solidFill>
              </a:rPr>
              <a:t>vymaz</a:t>
            </a:r>
            <a:r>
              <a:rPr lang="en-US" altLang="sk-SK" sz="2000" dirty="0" smtClean="0">
                <a:solidFill>
                  <a:srgbClr val="0070C0"/>
                </a:solidFill>
              </a:rPr>
              <a:t>(a</a:t>
            </a:r>
            <a:r>
              <a:rPr lang="en-US" altLang="sk-SK" sz="2000" dirty="0">
                <a:solidFill>
                  <a:srgbClr val="0070C0"/>
                </a:solidFill>
              </a:rPr>
              <a:t>, </a:t>
            </a:r>
            <a:r>
              <a:rPr lang="en-US" altLang="sk-SK" sz="2000" dirty="0" err="1">
                <a:solidFill>
                  <a:srgbClr val="0070C0"/>
                </a:solidFill>
              </a:rPr>
              <a:t>poz</a:t>
            </a:r>
            <a:r>
              <a:rPr lang="en-US" altLang="sk-SK" sz="2000" dirty="0">
                <a:solidFill>
                  <a:srgbClr val="0070C0"/>
                </a:solidFill>
              </a:rPr>
              <a:t>, </a:t>
            </a:r>
            <a:r>
              <a:rPr lang="en-US" altLang="sk-SK" sz="2000" dirty="0" err="1">
                <a:solidFill>
                  <a:srgbClr val="0070C0"/>
                </a:solidFill>
              </a:rPr>
              <a:t>velkost</a:t>
            </a:r>
            <a:r>
              <a:rPr lang="en-US" altLang="sk-SK" sz="20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("Pole </a:t>
            </a:r>
            <a:r>
              <a:rPr lang="en-US" altLang="sk-SK" sz="2000" dirty="0" err="1">
                <a:solidFill>
                  <a:srgbClr val="000000"/>
                </a:solidFill>
              </a:rPr>
              <a:t>po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vymazani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prvku</a:t>
            </a:r>
            <a:r>
              <a:rPr lang="en-US" altLang="sk-SK" sz="2000" dirty="0">
                <a:solidFill>
                  <a:srgbClr val="000000"/>
                </a:solidFill>
              </a:rPr>
              <a:t>:\n");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for(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000" dirty="0" smtClean="0">
                <a:solidFill>
                  <a:srgbClr val="000000"/>
                </a:solidFill>
              </a:rPr>
              <a:t>=0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&lt;</a:t>
            </a:r>
            <a:r>
              <a:rPr lang="en-US" altLang="sk-SK" sz="2000" dirty="0" err="1">
                <a:solidFill>
                  <a:srgbClr val="000000"/>
                </a:solidFill>
              </a:rPr>
              <a:t>velkost</a:t>
            </a:r>
            <a:r>
              <a:rPr lang="en-US" altLang="sk-SK" sz="2000" dirty="0">
                <a:solidFill>
                  <a:srgbClr val="000000"/>
                </a:solidFill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 %</a:t>
            </a:r>
            <a:r>
              <a:rPr lang="en-US" altLang="sk-SK" sz="2000" dirty="0" err="1">
                <a:solidFill>
                  <a:srgbClr val="000000"/>
                </a:solidFill>
              </a:rPr>
              <a:t>d",a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]);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</a:rPr>
              <a:t>   return </a:t>
            </a:r>
            <a:r>
              <a:rPr lang="en-US" altLang="sk-SK" sz="2000" dirty="0">
                <a:solidFill>
                  <a:srgbClr val="000000"/>
                </a:solidFill>
              </a:rPr>
              <a:t>0;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747159" y="4278788"/>
            <a:ext cx="3276601" cy="3292873"/>
          </a:xfrm>
          <a:prstGeom prst="cloudCallout">
            <a:avLst>
              <a:gd name="adj1" fmla="val 48338"/>
              <a:gd name="adj2" fmla="val -6198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načíta do poľa celé čísla a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vyma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že číslo zo zadanej pozície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446837" y="1373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p10.cpp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Činnosť preprocesora</a:t>
            </a:r>
            <a:endParaRPr lang="en-US" altLang="sk-SK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728788"/>
            <a:ext cx="8832850" cy="4948237"/>
          </a:xfrm>
        </p:spPr>
        <p:txBody>
          <a:bodyPr/>
          <a:lstStyle/>
          <a:p>
            <a:r>
              <a:rPr lang="sk-SK" altLang="sk-SK" sz="2800" dirty="0" smtClean="0"/>
              <a:t>spracováva zdrojový text </a:t>
            </a:r>
            <a:r>
              <a:rPr lang="sk-SK" altLang="sk-SK" sz="2800" b="1" dirty="0" smtClean="0"/>
              <a:t>PRED</a:t>
            </a:r>
            <a:r>
              <a:rPr lang="sk-SK" altLang="sk-SK" sz="2800" dirty="0" smtClean="0"/>
              <a:t> kompilátorom</a:t>
            </a:r>
          </a:p>
          <a:p>
            <a:r>
              <a:rPr lang="sk-SK" altLang="sk-SK" sz="2800" dirty="0" smtClean="0"/>
              <a:t>zamieňa text, napr. identifikátory konštánt za číselné hodnoty</a:t>
            </a:r>
          </a:p>
          <a:p>
            <a:r>
              <a:rPr lang="sk-SK" altLang="sk-SK" sz="2800" dirty="0" smtClean="0"/>
              <a:t>vypustí zo zdrojového textu všetky komentáre</a:t>
            </a:r>
          </a:p>
          <a:p>
            <a:r>
              <a:rPr lang="sk-SK" altLang="sk-SK" sz="2800" dirty="0" smtClean="0"/>
              <a:t>prevádza podmienený preklad</a:t>
            </a:r>
            <a:endParaRPr lang="en-US" altLang="sk-SK" sz="2800" dirty="0" smtClean="0"/>
          </a:p>
          <a:p>
            <a:r>
              <a:rPr lang="sk-SK" altLang="sk-SK" sz="2800" dirty="0" smtClean="0"/>
              <a:t>z</a:t>
            </a:r>
            <a:r>
              <a:rPr lang="en-US" altLang="sk-SK" sz="2800" dirty="0" err="1" smtClean="0"/>
              <a:t>abe</a:t>
            </a:r>
            <a:r>
              <a:rPr lang="sk-SK" altLang="sk-SK" sz="2800" dirty="0" smtClean="0"/>
              <a:t>zpečuje oddelený preklad</a:t>
            </a:r>
          </a:p>
          <a:p>
            <a:endParaRPr lang="sk-SK" altLang="sk-SK" sz="2800" dirty="0" smtClean="0"/>
          </a:p>
          <a:p>
            <a:r>
              <a:rPr lang="sk-SK" altLang="sk-SK" sz="2800" dirty="0" smtClean="0"/>
              <a:t>riadok, ktorý má spracovávať preprocesor sa začína znakom </a:t>
            </a:r>
            <a:r>
              <a:rPr lang="en-US" altLang="sk-SK" sz="2800" dirty="0" smtClean="0"/>
              <a:t>#</a:t>
            </a:r>
            <a:endParaRPr lang="en-US" altLang="sk-SK" sz="2800" dirty="0"/>
          </a:p>
          <a:p>
            <a:r>
              <a:rPr lang="en-US" altLang="sk-SK" sz="2800" dirty="0" err="1" smtClean="0"/>
              <a:t>napr</a:t>
            </a:r>
            <a:r>
              <a:rPr lang="en-US" altLang="sk-SK" sz="2800" dirty="0" smtClean="0"/>
              <a:t>.</a:t>
            </a:r>
            <a:r>
              <a:rPr lang="sk-SK" altLang="sk-SK" sz="2800" dirty="0" smtClean="0"/>
              <a:t>: </a:t>
            </a:r>
            <a:endParaRPr lang="en-US" altLang="sk-SK" sz="280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963737" y="6416675"/>
            <a:ext cx="4102099" cy="578643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027237" y="6492399"/>
            <a:ext cx="3733800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#include &lt;</a:t>
            </a:r>
            <a:r>
              <a:rPr kumimoji="0" lang="en-US" altLang="sk-SK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stdio.h</a:t>
            </a:r>
            <a:r>
              <a:rPr kumimoji="0" lang="en-US" altLang="sk-SK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&gt;</a:t>
            </a:r>
            <a:endParaRPr kumimoji="0" lang="en-US" altLang="sk-SK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ChangeArrowheads="1"/>
          </p:cNvSpPr>
          <p:nvPr/>
        </p:nvSpPr>
        <p:spPr bwMode="auto">
          <a:xfrm>
            <a:off x="17980" y="2120920"/>
            <a:ext cx="10002356" cy="36425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11" name="Text Box 1027"/>
          <p:cNvSpPr txBox="1">
            <a:spLocks noChangeArrowheads="1"/>
          </p:cNvSpPr>
          <p:nvPr/>
        </p:nvSpPr>
        <p:spPr bwMode="auto">
          <a:xfrm>
            <a:off x="64017" y="2118519"/>
            <a:ext cx="81115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pl-PL" altLang="sk-SK" dirty="0">
                <a:solidFill>
                  <a:srgbClr val="000000"/>
                </a:solidFill>
              </a:rPr>
              <a:t>int vymaz(int pole[], int pozicia, int n) {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</a:t>
            </a:r>
            <a:r>
              <a:rPr lang="pl-PL" altLang="sk-SK" dirty="0" smtClean="0">
                <a:solidFill>
                  <a:srgbClr val="000000"/>
                </a:solidFill>
              </a:rPr>
              <a:t>int </a:t>
            </a:r>
            <a:r>
              <a:rPr lang="pl-PL" altLang="sk-SK" dirty="0">
                <a:solidFill>
                  <a:srgbClr val="000000"/>
                </a:solidFill>
              </a:rPr>
              <a:t>i = pozicia+1;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</a:t>
            </a:r>
            <a:r>
              <a:rPr lang="pl-PL" altLang="sk-SK" dirty="0" smtClean="0">
                <a:solidFill>
                  <a:srgbClr val="000000"/>
                </a:solidFill>
              </a:rPr>
              <a:t>while(i </a:t>
            </a:r>
            <a:r>
              <a:rPr lang="pl-PL" altLang="sk-SK" dirty="0">
                <a:solidFill>
                  <a:srgbClr val="000000"/>
                </a:solidFill>
              </a:rPr>
              <a:t>&lt; n) {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    </a:t>
            </a:r>
          </a:p>
          <a:p>
            <a:endParaRPr lang="en-US" altLang="sk-SK" dirty="0">
              <a:solidFill>
                <a:srgbClr val="000000"/>
              </a:solidFill>
            </a:endParaRPr>
          </a:p>
          <a:p>
            <a:r>
              <a:rPr lang="en-US" altLang="sk-SK" dirty="0" smtClean="0">
                <a:solidFill>
                  <a:srgbClr val="000000"/>
                </a:solidFill>
              </a:rPr>
              <a:t>   </a:t>
            </a:r>
            <a:r>
              <a:rPr lang="pl-PL" altLang="sk-SK" dirty="0" smtClean="0">
                <a:solidFill>
                  <a:srgbClr val="000000"/>
                </a:solidFill>
              </a:rPr>
              <a:t>}</a:t>
            </a:r>
            <a:endParaRPr lang="pl-PL" altLang="sk-SK" dirty="0">
              <a:solidFill>
                <a:srgbClr val="000000"/>
              </a:solidFill>
            </a:endParaRPr>
          </a:p>
          <a:p>
            <a:endParaRPr lang="en-US" altLang="sk-SK" dirty="0" smtClean="0">
              <a:solidFill>
                <a:srgbClr val="000000"/>
              </a:solidFill>
            </a:endParaRPr>
          </a:p>
          <a:p>
            <a:r>
              <a:rPr lang="en-US" altLang="sk-SK" dirty="0" smtClean="0">
                <a:solidFill>
                  <a:srgbClr val="000000"/>
                </a:solidFill>
              </a:rPr>
              <a:t>   </a:t>
            </a:r>
            <a:r>
              <a:rPr lang="pl-PL" altLang="sk-SK" dirty="0" smtClean="0">
                <a:solidFill>
                  <a:srgbClr val="000000"/>
                </a:solidFill>
              </a:rPr>
              <a:t>return </a:t>
            </a:r>
            <a:r>
              <a:rPr lang="pl-PL" altLang="sk-SK" dirty="0">
                <a:solidFill>
                  <a:srgbClr val="000000"/>
                </a:solidFill>
              </a:rPr>
              <a:t>n;</a:t>
            </a:r>
          </a:p>
          <a:p>
            <a:r>
              <a:rPr lang="pl-PL" altLang="sk-SK" dirty="0">
                <a:solidFill>
                  <a:srgbClr val="000000"/>
                </a:solidFill>
              </a:rPr>
              <a:t>}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98437" y="316428"/>
            <a:ext cx="7924800" cy="1573491"/>
          </a:xfrm>
          <a:prstGeom prst="cloudCallout">
            <a:avLst>
              <a:gd name="adj1" fmla="val 38415"/>
              <a:gd name="adj2" fmla="val 5941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Funkcia</a:t>
            </a: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b="0" dirty="0" err="1">
                <a:solidFill>
                  <a:srgbClr val="000000"/>
                </a:solidFill>
                <a:latin typeface="Arial" charset="0"/>
              </a:rPr>
              <a:t>vyma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že číslo zo zadanej 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pozície a vráti počet prvkov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446837" y="493317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6326" y="6022846"/>
            <a:ext cx="100841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Od </a:t>
            </a:r>
            <a:r>
              <a:rPr lang="sk-SK" b="0" dirty="0" smtClean="0">
                <a:solidFill>
                  <a:srgbClr val="000000"/>
                </a:solidFill>
                <a:latin typeface="Arial" charset="0"/>
              </a:rPr>
              <a:t>zadanej pozície prepisujeme prvky poľa prvkami z o 1 vyššej pozície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b="0" dirty="0" smtClean="0">
                <a:solidFill>
                  <a:srgbClr val="000000"/>
                </a:solidFill>
                <a:latin typeface="Arial" charset="0"/>
              </a:rPr>
              <a:t>Zníži sa počet prvkov poľa</a:t>
            </a:r>
          </a:p>
        </p:txBody>
      </p:sp>
      <p:sp>
        <p:nvSpPr>
          <p:cNvPr id="2" name="Obdĺžnik 1"/>
          <p:cNvSpPr/>
          <p:nvPr/>
        </p:nvSpPr>
        <p:spPr>
          <a:xfrm>
            <a:off x="1189037" y="3248839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sk-SK" dirty="0">
                <a:solidFill>
                  <a:srgbClr val="000000"/>
                </a:solidFill>
              </a:rPr>
              <a:t>pole[i-1] = pole[i];</a:t>
            </a:r>
          </a:p>
          <a:p>
            <a:r>
              <a:rPr lang="pl-PL" altLang="sk-SK" dirty="0" smtClean="0">
                <a:solidFill>
                  <a:srgbClr val="000000"/>
                </a:solidFill>
              </a:rPr>
              <a:t>i</a:t>
            </a:r>
            <a:r>
              <a:rPr lang="pl-PL" altLang="sk-SK" dirty="0">
                <a:solidFill>
                  <a:srgbClr val="000000"/>
                </a:solidFill>
              </a:rPr>
              <a:t>++;</a:t>
            </a:r>
          </a:p>
        </p:txBody>
      </p:sp>
      <p:sp>
        <p:nvSpPr>
          <p:cNvPr id="3" name="Obdĺžnik 2"/>
          <p:cNvSpPr/>
          <p:nvPr/>
        </p:nvSpPr>
        <p:spPr>
          <a:xfrm>
            <a:off x="641081" y="4355946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sk-SK" dirty="0" smtClean="0">
                <a:solidFill>
                  <a:srgbClr val="000000"/>
                </a:solidFill>
              </a:rPr>
              <a:t>n--;</a:t>
            </a:r>
            <a:endParaRPr lang="pl-PL" altLang="sk-SK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Príklad: histogram</a:t>
            </a:r>
            <a:endParaRPr lang="en-US" altLang="sk-SK" smtClean="0"/>
          </a:p>
        </p:txBody>
      </p:sp>
      <p:sp>
        <p:nvSpPr>
          <p:cNvPr id="90115" name="AutoShape 13"/>
          <p:cNvSpPr>
            <a:spLocks noChangeArrowheads="1"/>
          </p:cNvSpPr>
          <p:nvPr/>
        </p:nvSpPr>
        <p:spPr bwMode="auto">
          <a:xfrm>
            <a:off x="1211843" y="1280319"/>
            <a:ext cx="8305800" cy="1524000"/>
          </a:xfrm>
          <a:prstGeom prst="cloudCallout">
            <a:avLst>
              <a:gd name="adj1" fmla="val -53318"/>
              <a:gd name="adj2" fmla="val -4764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en-US" altLang="sk-SK" b="0" dirty="0" err="1">
                <a:solidFill>
                  <a:srgbClr val="000000"/>
                </a:solidFill>
                <a:latin typeface="Arial" charset="0"/>
              </a:rPr>
              <a:t>vytvor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í </a:t>
            </a:r>
            <a:r>
              <a:rPr lang="sk-SK" altLang="sk-SK" dirty="0">
                <a:solidFill>
                  <a:srgbClr val="000000"/>
                </a:solidFill>
                <a:latin typeface="Arial" charset="0"/>
              </a:rPr>
              <a:t>histogram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 výskytov písmen v 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súbore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9955" y="2956719"/>
            <a:ext cx="7681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Histogram</a:t>
            </a:r>
            <a:r>
              <a:rPr lang="sk-SK" dirty="0" smtClean="0">
                <a:latin typeface="+mn-lt"/>
              </a:rPr>
              <a:t>: </a:t>
            </a:r>
          </a:p>
          <a:p>
            <a:r>
              <a:rPr lang="sk-SK" sz="2200" b="0" dirty="0" smtClean="0">
                <a:latin typeface="+mn-lt"/>
              </a:rPr>
              <a:t>pre každý znak: počet výskytov </a:t>
            </a:r>
            <a:r>
              <a:rPr lang="sk-SK" sz="2200" b="0" dirty="0" smtClean="0">
                <a:latin typeface="+mn-lt"/>
                <a:sym typeface="Symbol"/>
              </a:rPr>
              <a:t> 26 prvkové pole </a:t>
            </a:r>
            <a:r>
              <a:rPr lang="sk-SK" sz="2200" dirty="0" smtClean="0">
                <a:cs typeface="Courier New" panose="02070309020205020404" pitchFamily="49" charset="0"/>
                <a:sym typeface="Symbol"/>
              </a:rPr>
              <a:t>hist</a:t>
            </a:r>
            <a:endParaRPr lang="sk-SK" sz="2200" dirty="0" smtClean="0">
              <a:cs typeface="Courier New" panose="02070309020205020404" pitchFamily="49" charset="0"/>
            </a:endParaRPr>
          </a:p>
          <a:p>
            <a:r>
              <a:rPr lang="sk-SK" sz="2200" b="0" dirty="0" smtClean="0">
                <a:solidFill>
                  <a:srgbClr val="0070C0"/>
                </a:solidFill>
                <a:latin typeface="+mn-lt"/>
              </a:rPr>
              <a:t>znak</a:t>
            </a:r>
            <a:r>
              <a:rPr lang="sk-SK" sz="2200" b="0" dirty="0" smtClean="0">
                <a:latin typeface="+mn-lt"/>
              </a:rPr>
              <a:t> predstavuje </a:t>
            </a:r>
            <a:r>
              <a:rPr lang="sk-SK" sz="2200" b="0" dirty="0" smtClean="0">
                <a:solidFill>
                  <a:srgbClr val="0070C0"/>
                </a:solidFill>
                <a:latin typeface="+mn-lt"/>
              </a:rPr>
              <a:t>index</a:t>
            </a:r>
            <a:r>
              <a:rPr lang="sk-SK" sz="2200" b="0" dirty="0" smtClean="0">
                <a:latin typeface="+mn-lt"/>
              </a:rPr>
              <a:t> v poli </a:t>
            </a:r>
            <a:r>
              <a:rPr lang="sk-SK" sz="2200" dirty="0">
                <a:cs typeface="Courier New" panose="02070309020205020404" pitchFamily="49" charset="0"/>
                <a:sym typeface="Symbol"/>
              </a:rPr>
              <a:t>hist</a:t>
            </a:r>
            <a:endParaRPr lang="sk-SK" sz="2200" b="0" dirty="0" smtClean="0">
              <a:latin typeface="+mn-lt"/>
            </a:endParaRPr>
          </a:p>
          <a:p>
            <a:r>
              <a:rPr lang="sk-SK" sz="2200" b="0" dirty="0">
                <a:solidFill>
                  <a:srgbClr val="FF0000"/>
                </a:solidFill>
                <a:latin typeface="+mn-lt"/>
              </a:rPr>
              <a:t>h</a:t>
            </a:r>
            <a:r>
              <a:rPr lang="sk-SK" sz="2200" b="0" dirty="0" smtClean="0">
                <a:solidFill>
                  <a:srgbClr val="FF0000"/>
                </a:solidFill>
                <a:latin typeface="+mn-lt"/>
              </a:rPr>
              <a:t>odnoty</a:t>
            </a:r>
            <a:r>
              <a:rPr lang="sk-SK" sz="2200" b="0" dirty="0" smtClean="0">
                <a:latin typeface="+mn-lt"/>
              </a:rPr>
              <a:t> poľa </a:t>
            </a:r>
            <a:r>
              <a:rPr lang="sk-SK" sz="2200" dirty="0">
                <a:cs typeface="Courier New" panose="02070309020205020404" pitchFamily="49" charset="0"/>
                <a:sym typeface="Symbol"/>
              </a:rPr>
              <a:t>hist</a:t>
            </a:r>
            <a:r>
              <a:rPr lang="sk-SK" sz="2200" b="0" dirty="0" smtClean="0">
                <a:latin typeface="+mn-lt"/>
              </a:rPr>
              <a:t> sú </a:t>
            </a:r>
            <a:r>
              <a:rPr lang="sk-SK" sz="2200" b="0" dirty="0" smtClean="0">
                <a:solidFill>
                  <a:srgbClr val="FF0000"/>
                </a:solidFill>
                <a:latin typeface="+mn-lt"/>
              </a:rPr>
              <a:t>početnosti</a:t>
            </a:r>
            <a:r>
              <a:rPr lang="sk-SK" sz="2200" b="0" dirty="0" smtClean="0">
                <a:latin typeface="+mn-lt"/>
              </a:rPr>
              <a:t> znakov (daných indexami)</a:t>
            </a:r>
            <a:endParaRPr lang="sk-SK" sz="2200" b="0" dirty="0">
              <a:latin typeface="+mn-lt"/>
            </a:endParaRPr>
          </a:p>
        </p:txBody>
      </p:sp>
      <p:pic>
        <p:nvPicPr>
          <p:cNvPr id="1027" name="Picture 3" descr="D:\Pedagogika\Zaklady proceduralneho programovania 1\prednasky\2019\obrazky\bad-pixels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" y="3947319"/>
            <a:ext cx="7086600" cy="35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/>
          <p:cNvSpPr>
            <a:spLocks noChangeArrowheads="1"/>
          </p:cNvSpPr>
          <p:nvPr/>
        </p:nvSpPr>
        <p:spPr bwMode="auto">
          <a:xfrm>
            <a:off x="0" y="0"/>
            <a:ext cx="10150475" cy="75898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39" name="Text Box 1027"/>
          <p:cNvSpPr txBox="1">
            <a:spLocks noChangeArrowheads="1"/>
          </p:cNvSpPr>
          <p:nvPr/>
        </p:nvSpPr>
        <p:spPr bwMode="auto">
          <a:xfrm>
            <a:off x="152400" y="288925"/>
            <a:ext cx="8340725" cy="717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</a:rPr>
              <a:t>#include&lt;</a:t>
            </a:r>
            <a:r>
              <a:rPr lang="en-US" altLang="sk-SK" sz="2000" dirty="0" err="1">
                <a:solidFill>
                  <a:srgbClr val="000000"/>
                </a:solidFill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#</a:t>
            </a:r>
            <a:r>
              <a:rPr lang="en-US" altLang="sk-SK" sz="2000" dirty="0" smtClean="0">
                <a:solidFill>
                  <a:srgbClr val="000000"/>
                </a:solidFill>
              </a:rPr>
              <a:t>include&lt;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ctype.h</a:t>
            </a:r>
            <a:r>
              <a:rPr lang="en-US" altLang="sk-SK" sz="2000" dirty="0">
                <a:solidFill>
                  <a:srgbClr val="000000"/>
                </a:solidFill>
              </a:rPr>
              <a:t>&gt;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>
                <a:solidFill>
                  <a:srgbClr val="000000"/>
                </a:solidFill>
              </a:rPr>
              <a:t>#define SUBOR "pismena.txt"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#define N 'Z' - 'A' + 1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   /* </a:t>
            </a:r>
            <a:r>
              <a:rPr lang="en-US" altLang="sk-SK" sz="2000" dirty="0" err="1">
                <a:solidFill>
                  <a:srgbClr val="000000"/>
                </a:solidFill>
              </a:rPr>
              <a:t>pocet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pismen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abecedy</a:t>
            </a:r>
            <a:r>
              <a:rPr lang="en-US" altLang="sk-SK" sz="2000" dirty="0">
                <a:solidFill>
                  <a:srgbClr val="000000"/>
                </a:solidFill>
              </a:rPr>
              <a:t> */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main()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{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c,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hist</a:t>
            </a:r>
            <a:r>
              <a:rPr lang="en-US" altLang="sk-SK" sz="2000" dirty="0">
                <a:solidFill>
                  <a:srgbClr val="000000"/>
                </a:solidFill>
              </a:rPr>
              <a:t>[N];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FILE *</a:t>
            </a:r>
            <a:r>
              <a:rPr lang="en-US" altLang="sk-SK" sz="2000" dirty="0" err="1">
                <a:solidFill>
                  <a:srgbClr val="000000"/>
                </a:solidFill>
              </a:rPr>
              <a:t>fr</a:t>
            </a:r>
            <a:r>
              <a:rPr lang="en-US" altLang="sk-SK" sz="2000" dirty="0">
                <a:solidFill>
                  <a:srgbClr val="000000"/>
                </a:solidFill>
              </a:rPr>
              <a:t>;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if((</a:t>
            </a:r>
            <a:r>
              <a:rPr lang="en-US" altLang="sk-SK" sz="2000" dirty="0" err="1">
                <a:solidFill>
                  <a:srgbClr val="000000"/>
                </a:solidFill>
              </a:rPr>
              <a:t>fr</a:t>
            </a:r>
            <a:r>
              <a:rPr lang="en-US" altLang="sk-SK" sz="2000" dirty="0">
                <a:solidFill>
                  <a:srgbClr val="000000"/>
                </a:solidFill>
              </a:rPr>
              <a:t> = </a:t>
            </a:r>
            <a:r>
              <a:rPr lang="en-US" altLang="sk-SK" sz="2000" dirty="0" err="1">
                <a:solidFill>
                  <a:srgbClr val="000000"/>
                </a:solidFill>
              </a:rPr>
              <a:t>fopen</a:t>
            </a:r>
            <a:r>
              <a:rPr lang="en-US" altLang="sk-SK" sz="2000" dirty="0">
                <a:solidFill>
                  <a:srgbClr val="000000"/>
                </a:solidFill>
              </a:rPr>
              <a:t>(SUBOR, "r")) == NULL) {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Subor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sa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nepodarilo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otvorit</a:t>
            </a:r>
            <a:r>
              <a:rPr lang="en-US" altLang="sk-SK" sz="2000" dirty="0">
                <a:solidFill>
                  <a:srgbClr val="000000"/>
                </a:solidFill>
              </a:rPr>
              <a:t>.\n");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>
                <a:solidFill>
                  <a:srgbClr val="000000"/>
                </a:solidFill>
              </a:rPr>
              <a:t>return 1;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}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for (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=0;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&lt;N;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hist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 = 0;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while ((c = </a:t>
            </a:r>
            <a:r>
              <a:rPr lang="en-US" altLang="sk-SK" sz="2000" dirty="0" err="1">
                <a:solidFill>
                  <a:srgbClr val="000000"/>
                </a:solidFill>
              </a:rPr>
              <a:t>toupper</a:t>
            </a:r>
            <a:r>
              <a:rPr lang="en-US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getc</a:t>
            </a:r>
            <a:r>
              <a:rPr lang="en-US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fr</a:t>
            </a:r>
            <a:r>
              <a:rPr lang="en-US" altLang="sk-SK" sz="2000" dirty="0">
                <a:solidFill>
                  <a:srgbClr val="000000"/>
                </a:solidFill>
              </a:rPr>
              <a:t>))) != EOF) {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>
                <a:solidFill>
                  <a:srgbClr val="000000"/>
                </a:solidFill>
              </a:rPr>
              <a:t>if(c &gt;= 'A' &amp;&amp; c &lt;= 'Z')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>
                <a:solidFill>
                  <a:srgbClr val="000000"/>
                </a:solidFill>
              </a:rPr>
              <a:t>   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115719" name="Group 1031"/>
          <p:cNvGrpSpPr>
            <a:grpSpLocks/>
          </p:cNvGrpSpPr>
          <p:nvPr/>
        </p:nvGrpSpPr>
        <p:grpSpPr bwMode="auto">
          <a:xfrm>
            <a:off x="6858000" y="6858000"/>
            <a:ext cx="2838450" cy="457200"/>
            <a:chOff x="4320" y="4320"/>
            <a:chExt cx="1788" cy="288"/>
          </a:xfrm>
        </p:grpSpPr>
        <p:sp>
          <p:nvSpPr>
            <p:cNvPr id="91142" name="Line 1028"/>
            <p:cNvSpPr>
              <a:spLocks noChangeShapeType="1"/>
            </p:cNvSpPr>
            <p:nvPr/>
          </p:nvSpPr>
          <p:spPr bwMode="auto">
            <a:xfrm>
              <a:off x="4320" y="448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91143" name="Text Box 1030"/>
            <p:cNvSpPr txBox="1">
              <a:spLocks noChangeArrowheads="1"/>
            </p:cNvSpPr>
            <p:nvPr/>
          </p:nvSpPr>
          <p:spPr bwMode="auto">
            <a:xfrm>
              <a:off x="4848" y="4320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r>
                <a:rPr lang="sk-SK" altLang="sk-SK" b="0">
                  <a:solidFill>
                    <a:srgbClr val="000000"/>
                  </a:solidFill>
                  <a:latin typeface="Arial" charset="0"/>
                </a:rPr>
                <a:t>pokračovanie</a:t>
              </a:r>
              <a:endParaRPr lang="en-US" altLang="sk-SK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93838" y="6691313"/>
            <a:ext cx="2646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 err="1">
                <a:solidFill>
                  <a:srgbClr val="000000"/>
                </a:solidFill>
              </a:rPr>
              <a:t>hist</a:t>
            </a:r>
            <a:r>
              <a:rPr lang="en-US" altLang="sk-SK" sz="2000" dirty="0">
                <a:solidFill>
                  <a:srgbClr val="000000"/>
                </a:solidFill>
              </a:rPr>
              <a:t>[c - 'A']++;</a:t>
            </a: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370637" y="28892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81000" y="2286000"/>
            <a:ext cx="8001000" cy="3733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85800" y="2498725"/>
            <a:ext cx="7499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for (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=0;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&lt;N;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++)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>
                <a:solidFill>
                  <a:srgbClr val="000000"/>
                </a:solidFill>
              </a:rPr>
              <a:t>if (</a:t>
            </a:r>
            <a:r>
              <a:rPr lang="en-US" altLang="sk-SK" sz="2000" dirty="0" err="1">
                <a:solidFill>
                  <a:srgbClr val="000000"/>
                </a:solidFill>
              </a:rPr>
              <a:t>hist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 != 0) 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("%c: %2d\n", 'A' + 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hist</a:t>
            </a:r>
            <a:r>
              <a:rPr lang="en-US" altLang="sk-SK" sz="2000" dirty="0">
                <a:solidFill>
                  <a:srgbClr val="000000"/>
                </a:solidFill>
              </a:rPr>
              <a:t>[</a:t>
            </a:r>
            <a:r>
              <a:rPr lang="en-US" altLang="sk-SK" sz="2000" dirty="0" err="1">
                <a:solidFill>
                  <a:srgbClr val="000000"/>
                </a:solidFill>
              </a:rPr>
              <a:t>i</a:t>
            </a:r>
            <a:r>
              <a:rPr lang="en-US" altLang="sk-SK" sz="2000" dirty="0">
                <a:solidFill>
                  <a:srgbClr val="000000"/>
                </a:solidFill>
              </a:rPr>
              <a:t>]);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if(</a:t>
            </a:r>
            <a:r>
              <a:rPr lang="en-US" altLang="sk-SK" sz="2000" dirty="0" err="1">
                <a:solidFill>
                  <a:srgbClr val="000000"/>
                </a:solidFill>
              </a:rPr>
              <a:t>fclose</a:t>
            </a:r>
            <a:r>
              <a:rPr lang="en-US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fr</a:t>
            </a:r>
            <a:r>
              <a:rPr lang="en-US" altLang="sk-SK" sz="2000" dirty="0">
                <a:solidFill>
                  <a:srgbClr val="000000"/>
                </a:solidFill>
              </a:rPr>
              <a:t>) == EOF) {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Subor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sa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nepodarilo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zatvorit</a:t>
            </a:r>
            <a:r>
              <a:rPr lang="en-US" altLang="sk-SK" sz="2000" dirty="0">
                <a:solidFill>
                  <a:srgbClr val="000000"/>
                </a:solidFill>
              </a:rPr>
              <a:t>.\n");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   </a:t>
            </a:r>
            <a:r>
              <a:rPr lang="en-US" altLang="sk-SK" sz="2000" dirty="0">
                <a:solidFill>
                  <a:srgbClr val="000000"/>
                </a:solidFill>
              </a:rPr>
              <a:t>return 1;</a:t>
            </a: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}</a:t>
            </a:r>
          </a:p>
          <a:p>
            <a:endParaRPr lang="en-US" altLang="sk-SK" sz="2000" dirty="0">
              <a:solidFill>
                <a:srgbClr val="000000"/>
              </a:solidFill>
            </a:endParaRPr>
          </a:p>
          <a:p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return 0;</a:t>
            </a:r>
          </a:p>
          <a:p>
            <a:r>
              <a:rPr lang="en-US" altLang="sk-SK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30213" y="16764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pokračovanie: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 anchor="ctr"/>
          <a:lstStyle>
            <a:lvl1pPr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4000">
                <a:solidFill>
                  <a:srgbClr val="000000"/>
                </a:solidFill>
              </a:rPr>
              <a:t>Príklad: histogram</a:t>
            </a:r>
            <a:endParaRPr lang="en-US" altLang="sk-SK" sz="4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ChangeArrowheads="1"/>
          </p:cNvSpPr>
          <p:nvPr/>
        </p:nvSpPr>
        <p:spPr bwMode="auto">
          <a:xfrm>
            <a:off x="-1" y="1280318"/>
            <a:ext cx="10150475" cy="63095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11" name="Text Box 1027"/>
          <p:cNvSpPr txBox="1">
            <a:spLocks noChangeArrowheads="1"/>
          </p:cNvSpPr>
          <p:nvPr/>
        </p:nvSpPr>
        <p:spPr bwMode="auto">
          <a:xfrm>
            <a:off x="29472" y="1418610"/>
            <a:ext cx="10379765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200" dirty="0" smtClean="0">
                <a:solidFill>
                  <a:srgbClr val="000000"/>
                </a:solidFill>
              </a:rPr>
              <a:t>#include </a:t>
            </a:r>
            <a:r>
              <a:rPr lang="en-US" altLang="sk-SK" sz="2200" dirty="0">
                <a:solidFill>
                  <a:srgbClr val="000000"/>
                </a:solidFill>
              </a:rPr>
              <a:t>&lt;</a:t>
            </a:r>
            <a:r>
              <a:rPr lang="en-US" altLang="sk-SK" sz="2200" dirty="0" err="1">
                <a:solidFill>
                  <a:srgbClr val="000000"/>
                </a:solidFill>
              </a:rPr>
              <a:t>stdio.h</a:t>
            </a:r>
            <a:r>
              <a:rPr lang="en-US" altLang="sk-SK" sz="22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#define N 100</a:t>
            </a:r>
          </a:p>
          <a:p>
            <a:endParaRPr lang="en-US" altLang="sk-SK" sz="2200" dirty="0">
              <a:solidFill>
                <a:srgbClr val="000000"/>
              </a:solidFill>
            </a:endParaRPr>
          </a:p>
          <a:p>
            <a:r>
              <a:rPr lang="en-US" altLang="sk-SK" sz="2200" dirty="0" err="1">
                <a:solidFill>
                  <a:srgbClr val="FF0000"/>
                </a:solidFill>
              </a:rPr>
              <a:t>int</a:t>
            </a:r>
            <a:r>
              <a:rPr lang="en-US" altLang="sk-SK" sz="2200" dirty="0">
                <a:solidFill>
                  <a:srgbClr val="FF0000"/>
                </a:solidFill>
              </a:rPr>
              <a:t> </a:t>
            </a:r>
            <a:r>
              <a:rPr lang="en-US" altLang="sk-SK" sz="2200" dirty="0" err="1">
                <a:solidFill>
                  <a:srgbClr val="FF0000"/>
                </a:solidFill>
              </a:rPr>
              <a:t>najdlhsieRovnake</a:t>
            </a:r>
            <a:r>
              <a:rPr lang="en-US" altLang="sk-SK" sz="2200" dirty="0">
                <a:solidFill>
                  <a:srgbClr val="FF0000"/>
                </a:solidFill>
              </a:rPr>
              <a:t>(char pole[], </a:t>
            </a:r>
            <a:r>
              <a:rPr lang="en-US" altLang="sk-SK" sz="2200" dirty="0" err="1">
                <a:solidFill>
                  <a:srgbClr val="FF0000"/>
                </a:solidFill>
              </a:rPr>
              <a:t>int</a:t>
            </a:r>
            <a:r>
              <a:rPr lang="en-US" altLang="sk-SK" sz="2200" dirty="0">
                <a:solidFill>
                  <a:srgbClr val="FF0000"/>
                </a:solidFill>
              </a:rPr>
              <a:t> n);</a:t>
            </a:r>
          </a:p>
          <a:p>
            <a:endParaRPr lang="en-US" altLang="sk-SK" sz="2200" dirty="0">
              <a:solidFill>
                <a:srgbClr val="000000"/>
              </a:solidFill>
            </a:endParaRPr>
          </a:p>
          <a:p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main() {</a:t>
            </a:r>
          </a:p>
          <a:p>
            <a:r>
              <a:rPr lang="en-US" altLang="sk-SK" sz="2200" dirty="0" smtClean="0">
                <a:solidFill>
                  <a:srgbClr val="000000"/>
                </a:solidFill>
              </a:rPr>
              <a:t>   char </a:t>
            </a:r>
            <a:r>
              <a:rPr lang="en-US" altLang="sk-SK" sz="2200" dirty="0">
                <a:solidFill>
                  <a:srgbClr val="000000"/>
                </a:solidFill>
              </a:rPr>
              <a:t>pole[N];</a:t>
            </a:r>
          </a:p>
          <a:p>
            <a:r>
              <a:rPr lang="en-US" altLang="sk-SK" sz="2200" dirty="0" smtClean="0">
                <a:solidFill>
                  <a:srgbClr val="000000"/>
                </a:solidFill>
              </a:rPr>
              <a:t> 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r>
              <a:rPr lang="en-US" altLang="sk-SK" sz="2200" dirty="0">
                <a:solidFill>
                  <a:srgbClr val="000000"/>
                </a:solidFill>
              </a:rPr>
              <a:t>c, n = 0;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sk-SK" sz="2200" dirty="0" smtClean="0">
                <a:solidFill>
                  <a:srgbClr val="000000"/>
                </a:solidFill>
              </a:rPr>
              <a:t>   while</a:t>
            </a:r>
            <a:r>
              <a:rPr lang="en-US" altLang="sk-SK" sz="2200" dirty="0">
                <a:solidFill>
                  <a:srgbClr val="000000"/>
                </a:solidFill>
              </a:rPr>
              <a:t>((c=</a:t>
            </a:r>
            <a:r>
              <a:rPr lang="en-US" altLang="sk-SK" sz="2200" dirty="0" err="1">
                <a:solidFill>
                  <a:srgbClr val="000000"/>
                </a:solidFill>
              </a:rPr>
              <a:t>getchar</a:t>
            </a:r>
            <a:r>
              <a:rPr lang="en-US" altLang="sk-SK" sz="2200" dirty="0">
                <a:solidFill>
                  <a:srgbClr val="000000"/>
                </a:solidFill>
              </a:rPr>
              <a:t>()) != '\n' &amp;&amp; c != EOF &amp;&amp; n&lt;100) {</a:t>
            </a:r>
          </a:p>
          <a:p>
            <a:r>
              <a:rPr lang="en-US" altLang="sk-SK" sz="2200" dirty="0" smtClean="0">
                <a:solidFill>
                  <a:srgbClr val="000000"/>
                </a:solidFill>
              </a:rPr>
              <a:t>      pole[n</a:t>
            </a:r>
            <a:r>
              <a:rPr lang="en-US" altLang="sk-SK" sz="2200" dirty="0">
                <a:solidFill>
                  <a:srgbClr val="000000"/>
                </a:solidFill>
              </a:rPr>
              <a:t>++] = c;</a:t>
            </a:r>
          </a:p>
          <a:p>
            <a:r>
              <a:rPr lang="en-US" altLang="sk-SK" sz="2200" dirty="0" smtClean="0">
                <a:solidFill>
                  <a:srgbClr val="000000"/>
                </a:solidFill>
              </a:rPr>
              <a:t>   }</a:t>
            </a:r>
            <a:endParaRPr lang="en-US" altLang="sk-SK" sz="2200" dirty="0">
              <a:solidFill>
                <a:srgbClr val="000000"/>
              </a:solidFill>
            </a:endParaRPr>
          </a:p>
          <a:p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endParaRPr lang="en-US" altLang="sk-SK" sz="2200" dirty="0" smtClean="0">
              <a:solidFill>
                <a:srgbClr val="000000"/>
              </a:solidFill>
            </a:endParaRPr>
          </a:p>
          <a:p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</a:rPr>
              <a:t>("</a:t>
            </a:r>
            <a:r>
              <a:rPr lang="en-US" altLang="sk-SK" sz="2200" dirty="0" err="1">
                <a:solidFill>
                  <a:srgbClr val="000000"/>
                </a:solidFill>
              </a:rPr>
              <a:t>Dlzka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najdlhsieho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useku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rovnakych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znakov</a:t>
            </a:r>
            <a:r>
              <a:rPr lang="en-US" altLang="sk-SK" sz="2200" dirty="0" smtClean="0">
                <a:solidFill>
                  <a:srgbClr val="000000"/>
                </a:solidFill>
              </a:rPr>
              <a:t>: </a:t>
            </a:r>
            <a:r>
              <a:rPr lang="en-US" altLang="sk-SK" sz="2200" dirty="0">
                <a:solidFill>
                  <a:srgbClr val="000000"/>
                </a:solidFill>
              </a:rPr>
              <a:t>%d\n", </a:t>
            </a:r>
          </a:p>
          <a:p>
            <a:r>
              <a:rPr lang="en-US" altLang="sk-SK" sz="22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200" dirty="0" err="1" smtClean="0">
                <a:solidFill>
                  <a:srgbClr val="0070C0"/>
                </a:solidFill>
              </a:rPr>
              <a:t>najdlhsieRovnake</a:t>
            </a:r>
            <a:r>
              <a:rPr lang="en-US" altLang="sk-SK" sz="2200" dirty="0" smtClean="0">
                <a:solidFill>
                  <a:srgbClr val="0070C0"/>
                </a:solidFill>
              </a:rPr>
              <a:t>(pole</a:t>
            </a:r>
            <a:r>
              <a:rPr lang="en-US" altLang="sk-SK" sz="2200" dirty="0">
                <a:solidFill>
                  <a:srgbClr val="0070C0"/>
                </a:solidFill>
              </a:rPr>
              <a:t>, n)</a:t>
            </a:r>
            <a:r>
              <a:rPr lang="en-US" altLang="sk-SK" sz="22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sk-SK" sz="2200" dirty="0" smtClean="0">
                <a:solidFill>
                  <a:srgbClr val="000000"/>
                </a:solidFill>
              </a:rPr>
              <a:t>   return </a:t>
            </a:r>
            <a:r>
              <a:rPr lang="en-US" altLang="sk-SK" sz="2200" dirty="0">
                <a:solidFill>
                  <a:srgbClr val="000000"/>
                </a:solidFill>
              </a:rPr>
              <a:t>0;</a:t>
            </a:r>
          </a:p>
          <a:p>
            <a:r>
              <a:rPr lang="en-US" altLang="sk-SK" sz="22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48609" y="54064"/>
            <a:ext cx="9067800" cy="1295400"/>
          </a:xfrm>
          <a:prstGeom prst="cloudCallout">
            <a:avLst>
              <a:gd name="adj1" fmla="val 48662"/>
              <a:gd name="adj2" fmla="val -598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zistí dĺžku najdlhšej postupnosti rovnakých znakov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446837" y="15089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3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ChangeArrowheads="1"/>
          </p:cNvSpPr>
          <p:nvPr/>
        </p:nvSpPr>
        <p:spPr bwMode="auto">
          <a:xfrm>
            <a:off x="17979" y="1318736"/>
            <a:ext cx="10010257" cy="415258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211" name="Text Box 1027"/>
          <p:cNvSpPr txBox="1">
            <a:spLocks noChangeArrowheads="1"/>
          </p:cNvSpPr>
          <p:nvPr/>
        </p:nvSpPr>
        <p:spPr bwMode="auto">
          <a:xfrm>
            <a:off x="64017" y="1316335"/>
            <a:ext cx="793037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najdlhsieRovnake</a:t>
            </a:r>
            <a:r>
              <a:rPr lang="en-US" altLang="sk-SK" dirty="0">
                <a:solidFill>
                  <a:srgbClr val="000000"/>
                </a:solidFill>
              </a:rPr>
              <a:t>(char pole[], 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n) {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, j, max = 1;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for(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 = 0;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&lt;n;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	j=i+1;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	while(j&lt;n &amp;&amp; pole[j] == pole[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])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		</a:t>
            </a:r>
            <a:r>
              <a:rPr lang="en-US" altLang="sk-SK" dirty="0" err="1">
                <a:solidFill>
                  <a:srgbClr val="000000"/>
                </a:solidFill>
              </a:rPr>
              <a:t>j++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	if(j-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 &gt; max)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		max = j-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}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	return max;	</a:t>
            </a:r>
          </a:p>
          <a:p>
            <a:r>
              <a:rPr lang="en-US" altLang="sk-SK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98436" y="36289"/>
            <a:ext cx="9680945" cy="1219200"/>
          </a:xfrm>
          <a:prstGeom prst="cloudCallout">
            <a:avLst>
              <a:gd name="adj1" fmla="val 39853"/>
              <a:gd name="adj2" fmla="val 5734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Funkcia</a:t>
            </a: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zistí dĺžku najdlhšej postupnosti rovnakých znakov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446837" y="44124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66326" y="5589727"/>
            <a:ext cx="10084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sz="2200" b="0" dirty="0" smtClean="0">
                <a:latin typeface="+mn-lt"/>
              </a:rPr>
              <a:t>Pre každý znak zisťuje, ako dlhý úsek rovnakých znakov ním začína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sz="2200" b="0" dirty="0" smtClean="0">
                <a:latin typeface="+mn-lt"/>
              </a:rPr>
              <a:t>Ak je nájdený úsek dlhší ako doteraz nájdený, zapíše jeho dĺžku do premennej </a:t>
            </a:r>
            <a:r>
              <a:rPr lang="sk-SK" sz="2200" dirty="0" smtClean="0"/>
              <a:t>max</a:t>
            </a:r>
            <a:endParaRPr lang="en-US" sz="22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0" dirty="0" smtClean="0">
                <a:solidFill>
                  <a:srgbClr val="0070C0"/>
                </a:solidFill>
                <a:latin typeface="Arial" charset="0"/>
              </a:rPr>
              <a:t>D</a:t>
            </a:r>
            <a:r>
              <a:rPr lang="sk-SK" sz="2200" b="0" dirty="0" smtClean="0">
                <a:solidFill>
                  <a:srgbClr val="0070C0"/>
                </a:solidFill>
                <a:latin typeface="Arial" charset="0"/>
              </a:rPr>
              <a:t>Ú:</a:t>
            </a:r>
            <a:r>
              <a:rPr lang="en-US" sz="2200" b="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sk-SK" sz="2200" b="0" dirty="0" smtClean="0">
                <a:solidFill>
                  <a:srgbClr val="0070C0"/>
                </a:solidFill>
                <a:latin typeface="Arial" charset="0"/>
              </a:rPr>
              <a:t>vylepšenie – </a:t>
            </a:r>
            <a:r>
              <a:rPr lang="sk-SK" sz="2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 </a:t>
            </a:r>
            <a:r>
              <a:rPr lang="sk-SK" sz="2200" b="0" dirty="0" smtClean="0">
                <a:solidFill>
                  <a:srgbClr val="0070C0"/>
                </a:solidFill>
                <a:latin typeface="Arial" charset="0"/>
              </a:rPr>
              <a:t>sa zvyšuje o dĺžku nájdeného úseku rovnakých písmen (vhodnejšie použiť </a:t>
            </a:r>
            <a:r>
              <a:rPr lang="sk-SK" sz="22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while</a:t>
            </a:r>
            <a:r>
              <a:rPr lang="sk-SK" sz="2200" b="0" dirty="0" smtClean="0">
                <a:solidFill>
                  <a:srgbClr val="0070C0"/>
                </a:solidFill>
                <a:latin typeface="Arial" charset="0"/>
              </a:rPr>
              <a:t> cyklus namiesto </a:t>
            </a:r>
            <a:r>
              <a:rPr lang="sk-SK" sz="22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for</a:t>
            </a:r>
            <a:r>
              <a:rPr lang="sk-SK" sz="2200" b="0" dirty="0" smtClean="0">
                <a:solidFill>
                  <a:srgbClr val="0070C0"/>
                </a:solidFill>
                <a:latin typeface="Arial" charset="0"/>
              </a:rPr>
              <a:t>)</a:t>
            </a:r>
            <a:r>
              <a:rPr lang="en-US" sz="2200" b="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200" b="0" dirty="0" smtClean="0">
                <a:solidFill>
                  <a:srgbClr val="0070C0"/>
                </a:solidFill>
                <a:latin typeface="Arial" charset="0"/>
              </a:rPr>
              <a:t>→ 06p12B.cpp</a:t>
            </a:r>
            <a:endParaRPr lang="en-US" sz="2200" dirty="0" smtClean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anose="02070309020205020404" pitchFamily="49" charset="0"/>
              </a:rPr>
              <a:t>switch</a:t>
            </a:r>
            <a:r>
              <a:rPr lang="sk-SK" altLang="sk-SK" smtClean="0"/>
              <a:t> </a:t>
            </a:r>
            <a:endParaRPr lang="en-US" altLang="sk-SK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3600" cy="3048000"/>
          </a:xfrm>
        </p:spPr>
        <p:txBody>
          <a:bodyPr/>
          <a:lstStyle/>
          <a:p>
            <a:r>
              <a:rPr lang="sk-SK" altLang="sk-SK" sz="2800" smtClean="0"/>
              <a:t>výraz, podľa ktorého sa rozhoduje, musí byť typu </a:t>
            </a:r>
            <a:r>
              <a:rPr lang="sk-SK" altLang="sk-SK" sz="2800" b="1" smtClean="0">
                <a:latin typeface="Courier New" panose="02070309020205020404" pitchFamily="49" charset="0"/>
              </a:rPr>
              <a:t>int</a:t>
            </a:r>
            <a:r>
              <a:rPr lang="sk-SK" altLang="sk-SK" sz="2800" smtClean="0"/>
              <a:t> </a:t>
            </a:r>
          </a:p>
          <a:p>
            <a:r>
              <a:rPr lang="sk-SK" altLang="sk-SK" sz="2800" smtClean="0"/>
              <a:t>každá vetva musí byť ukončená príkazom </a:t>
            </a:r>
            <a:r>
              <a:rPr lang="sk-SK" altLang="sk-SK" sz="2800" b="1" smtClean="0">
                <a:latin typeface="Courier New" panose="02070309020205020404" pitchFamily="49" charset="0"/>
              </a:rPr>
              <a:t>break</a:t>
            </a:r>
            <a:r>
              <a:rPr lang="sk-SK" altLang="sk-SK" sz="2800" smtClean="0"/>
              <a:t> </a:t>
            </a:r>
          </a:p>
          <a:p>
            <a:r>
              <a:rPr lang="sk-SK" altLang="sk-SK" sz="2800" smtClean="0"/>
              <a:t>v každej vetve môže byť viac príkazov, ktoré nie je nutné uzatvárať do zátvoriek</a:t>
            </a:r>
          </a:p>
          <a:p>
            <a:r>
              <a:rPr lang="sk-SK" altLang="sk-SK" sz="2800" smtClean="0"/>
              <a:t>vetva </a:t>
            </a:r>
            <a:r>
              <a:rPr lang="sk-SK" altLang="sk-SK" sz="2800" b="1" smtClean="0">
                <a:latin typeface="Courier New" panose="02070309020205020404" pitchFamily="49" charset="0"/>
              </a:rPr>
              <a:t>default</a:t>
            </a:r>
            <a:r>
              <a:rPr lang="sk-SK" altLang="sk-SK" sz="2800" smtClean="0"/>
              <a:t> - vykonáva sa, keď žiadna iná vetva nie je splnená</a:t>
            </a:r>
            <a:endParaRPr lang="en-US" altLang="sk-SK" sz="280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57225" y="4968875"/>
            <a:ext cx="7162800" cy="2408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60413" y="5011738"/>
            <a:ext cx="6756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 (vyraz)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hodnota_1 : prikaz_1;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hodnota_n : prikaz_n;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default : prikaz_def;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2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anose="02070309020205020404" pitchFamily="49" charset="0"/>
              </a:rPr>
              <a:t>switch</a:t>
            </a:r>
            <a:endParaRPr lang="en-US" altLang="sk-SK" smtClean="0">
              <a:latin typeface="Courier New" panose="02070309020205020404" pitchFamily="49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76400"/>
            <a:ext cx="9753600" cy="1066800"/>
          </a:xfrm>
        </p:spPr>
        <p:txBody>
          <a:bodyPr/>
          <a:lstStyle/>
          <a:p>
            <a:r>
              <a:rPr lang="en-US" altLang="sk-SK" sz="2800" smtClean="0"/>
              <a:t>ak je viac hodn</a:t>
            </a:r>
            <a:r>
              <a:rPr lang="sk-SK" altLang="sk-SK" sz="2800" smtClean="0"/>
              <a:t>ôt, pre ktoré chceme vykonať rovnaký príkaz (napr. hodnoty </a:t>
            </a:r>
            <a:r>
              <a:rPr lang="sk-SK" altLang="sk-SK" sz="2400" b="1" smtClean="0">
                <a:latin typeface="Courier New" panose="02070309020205020404" pitchFamily="49" charset="0"/>
              </a:rPr>
              <a:t>h_1</a:t>
            </a:r>
            <a:r>
              <a:rPr lang="sk-SK" altLang="sk-SK" sz="2400" smtClean="0"/>
              <a:t>, </a:t>
            </a:r>
            <a:r>
              <a:rPr lang="sk-SK" altLang="sk-SK" sz="2400" b="1" smtClean="0">
                <a:latin typeface="Courier New" panose="02070309020205020404" pitchFamily="49" charset="0"/>
              </a:rPr>
              <a:t>h_2</a:t>
            </a:r>
            <a:r>
              <a:rPr lang="sk-SK" altLang="sk-SK" sz="2400" smtClean="0"/>
              <a:t>, </a:t>
            </a:r>
            <a:r>
              <a:rPr lang="sk-SK" altLang="sk-SK" sz="2400" b="1" smtClean="0">
                <a:latin typeface="Courier New" panose="02070309020205020404" pitchFamily="49" charset="0"/>
              </a:rPr>
              <a:t>h_3</a:t>
            </a:r>
            <a:r>
              <a:rPr lang="sk-SK" altLang="sk-SK" sz="2800" smtClean="0"/>
              <a:t>):</a:t>
            </a:r>
            <a:endParaRPr lang="en-US" altLang="sk-SK" sz="280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57225" y="2895600"/>
            <a:ext cx="7162800" cy="2819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0413" y="3014663"/>
            <a:ext cx="608330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 (vyraz)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h_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 : </a:t>
            </a: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case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h_2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: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case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h_3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: prikaz_1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23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h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_4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: prikaz_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break;</a:t>
            </a: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default :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prikaz_def;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09550" y="6019800"/>
            <a:ext cx="9753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sk-SK" sz="2800" b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sk-SK" altLang="sk-SK" sz="2800" b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sk-SK" sz="2800" b="0">
                <a:solidFill>
                  <a:srgbClr val="000000"/>
                </a:solidFill>
                <a:cs typeface="Arial" panose="020B0604020202020204" pitchFamily="34" charset="0"/>
              </a:rPr>
              <a:t>ak </a:t>
            </a:r>
            <a:r>
              <a:rPr lang="sk-SK" altLang="sk-SK" sz="2800" b="0">
                <a:solidFill>
                  <a:srgbClr val="000000"/>
                </a:solidFill>
                <a:cs typeface="Arial" panose="020B0604020202020204" pitchFamily="34" charset="0"/>
              </a:rPr>
              <a:t>nie je vetva ukončená príkazom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break</a:t>
            </a:r>
            <a:r>
              <a:rPr lang="sk-SK" altLang="sk-SK" sz="2800" b="0">
                <a:solidFill>
                  <a:srgbClr val="000000"/>
                </a:solidFill>
                <a:cs typeface="Arial" panose="020B0604020202020204" pitchFamily="34" charset="0"/>
              </a:rPr>
              <a:t>, program neopustí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</a:t>
            </a:r>
            <a:r>
              <a:rPr lang="sk-SK" altLang="sk-SK" sz="2800" b="0">
                <a:solidFill>
                  <a:srgbClr val="000000"/>
                </a:solidFill>
                <a:cs typeface="Arial" panose="020B0604020202020204" pitchFamily="34" charset="0"/>
              </a:rPr>
              <a:t>, ale spracováva nasledujúcu vetvu v poradí - až po najbližšie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break</a:t>
            </a:r>
            <a:r>
              <a:rPr lang="sk-SK" altLang="sk-SK" sz="2800" b="0">
                <a:solidFill>
                  <a:srgbClr val="000000"/>
                </a:solidFill>
                <a:cs typeface="Arial" panose="020B0604020202020204" pitchFamily="34" charset="0"/>
              </a:rPr>
              <a:t>, alebo konca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</a:t>
            </a:r>
            <a:endParaRPr lang="en-US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anose="02070309020205020404" pitchFamily="49" charset="0"/>
              </a:rPr>
              <a:t>switch</a:t>
            </a:r>
            <a:r>
              <a:rPr lang="sk-SK" altLang="sk-SK" smtClean="0"/>
              <a:t>: príklad</a:t>
            </a:r>
            <a:endParaRPr lang="en-US" altLang="sk-SK" smtClean="0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685800" y="4038600"/>
            <a:ext cx="5257800" cy="3124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796925" y="4286250"/>
            <a:ext cx="51625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 </a:t>
            </a: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altLang="sk-SK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getchar</a:t>
            </a: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case 'a'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'b'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'c' : </a:t>
            </a:r>
            <a:r>
              <a:rPr lang="en-US" altLang="sk-SK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putchar</a:t>
            </a: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('1');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'd' : </a:t>
            </a:r>
            <a:r>
              <a:rPr lang="en-US" altLang="sk-SK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putchar</a:t>
            </a: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('2');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default  : </a:t>
            </a:r>
            <a:r>
              <a:rPr lang="en-US" altLang="sk-SK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putchar</a:t>
            </a: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('3');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381000" y="1524000"/>
            <a:ext cx="9525000" cy="2057400"/>
          </a:xfrm>
          <a:prstGeom prst="cloudCallout">
            <a:avLst>
              <a:gd name="adj1" fmla="val -43616"/>
              <a:gd name="adj2" fmla="val 734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časť programu vypíše znaky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123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po st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la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čení klávesy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'a'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'b'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alebo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'c'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. Po st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lačení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'd'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vyp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íše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23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a po stlačení inej klávesy vypíše len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endParaRPr lang="en-US" altLang="sk-SK" sz="18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anose="02070309020205020404" pitchFamily="49" charset="0"/>
              </a:rPr>
              <a:t>switch</a:t>
            </a:r>
            <a:r>
              <a:rPr lang="sk-SK" altLang="sk-SK" smtClean="0"/>
              <a:t>: príklad</a:t>
            </a:r>
            <a:endParaRPr lang="en-US" altLang="sk-SK" smtClean="0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685800" y="4038600"/>
            <a:ext cx="6477000" cy="3352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96925" y="4078288"/>
            <a:ext cx="6453188" cy="335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(getchar()) 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case 'a'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'b'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'c' : putchar('1'); break;</a:t>
            </a: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10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'd' : putchar('2'); break;</a:t>
            </a: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10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default  : putchar('3');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381000" y="1524000"/>
            <a:ext cx="9525000" cy="2057400"/>
          </a:xfrm>
          <a:prstGeom prst="cloudCallout">
            <a:avLst>
              <a:gd name="adj1" fmla="val -43616"/>
              <a:gd name="adj2" fmla="val 734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časť programu vypíše znaky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po stlačení klávesy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'a'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'b'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alebo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'c'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. Po st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lačení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'd'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vyp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íše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a po stlačení inej klávesy vypíše len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endParaRPr lang="en-US" altLang="sk-SK" sz="18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Konštanty - makrá bez parametrov</a:t>
            </a:r>
            <a:endParaRPr lang="en-US" altLang="sk-SK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symbolické konštanty</a:t>
            </a:r>
          </a:p>
          <a:p>
            <a:r>
              <a:rPr lang="sk-SK" altLang="sk-SK" sz="2800" smtClean="0"/>
              <a:t>používajú sa často (zbavujú program "magických čísel")</a:t>
            </a:r>
          </a:p>
          <a:p>
            <a:r>
              <a:rPr lang="sk-SK" altLang="sk-SK" sz="2800" smtClean="0"/>
              <a:t>väčšinou definované na začiatku modulu</a:t>
            </a:r>
          </a:p>
          <a:p>
            <a:r>
              <a:rPr lang="sk-SK" altLang="sk-SK" sz="2800" smtClean="0"/>
              <a:t>platnosť konštánt je do konca modulu</a:t>
            </a:r>
          </a:p>
          <a:p>
            <a:r>
              <a:rPr lang="sk-SK" altLang="sk-SK" sz="2800" smtClean="0"/>
              <a:t>náhrada konštanty hodnotou - rovoj (expanzia) makra</a:t>
            </a:r>
          </a:p>
          <a:p>
            <a:endParaRPr lang="en-US" altLang="sk-SK" sz="2800" smtClean="0"/>
          </a:p>
        </p:txBody>
      </p:sp>
    </p:spTree>
    <p:extLst>
      <p:ext uri="{BB962C8B-B14F-4D97-AF65-F5344CB8AC3E}">
        <p14:creationId xmlns:p14="http://schemas.microsoft.com/office/powerpoint/2010/main" val="16395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4288"/>
            <a:ext cx="8153400" cy="936626"/>
          </a:xfrm>
        </p:spPr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</a:t>
            </a:r>
            <a:r>
              <a:rPr lang="en-US" altLang="sk-SK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6038" y="817563"/>
            <a:ext cx="8428037" cy="6635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6038" y="817563"/>
            <a:ext cx="8340725" cy="686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int i;</a:t>
            </a:r>
            <a:endParaRPr lang="sk-SK" altLang="sk-SK" sz="20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for(i=</a:t>
            </a:r>
            <a:r>
              <a:rPr lang="sk-SK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i&lt;1</a:t>
            </a:r>
            <a:r>
              <a:rPr lang="sk-SK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i</a:t>
            </a:r>
            <a:r>
              <a:rPr lang="sk-SK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++</a:t>
            </a: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</a:t>
            </a:r>
            <a:r>
              <a:rPr lang="sk-SK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switch(i) </a:t>
            </a: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case 3: printf("Hodnota je 3\n");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case 4: printf("Hodnota je 4\n");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case 5: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case 6: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case 7: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case 8: printf("Hodnota je medzi 5 a 8\n");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case 11: printf("Hodnota je 11\n");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default: printf("Nedefinovana hodnota");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5549900" y="976313"/>
            <a:ext cx="4572000" cy="898525"/>
          </a:xfrm>
          <a:prstGeom prst="cloudCallout">
            <a:avLst>
              <a:gd name="adj1" fmla="val -60856"/>
              <a:gd name="adj2" fmla="val -695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Čo vypíše program?</a:t>
            </a:r>
            <a:endParaRPr lang="en-US" altLang="sk-SK" sz="18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37238" y="3703638"/>
            <a:ext cx="43275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Hodnota je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Hodnota je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Hodnota je medzi 5 a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Hodnota je medzi 5 a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Hodnota je medzi 5 a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Hodnota je medzi 5 a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Nedefinovana hodnota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Nedefinovana hodnota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Hodnota je 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Nedefinovana hodnota</a:t>
            </a:r>
          </a:p>
        </p:txBody>
      </p:sp>
    </p:spTree>
    <p:extLst>
      <p:ext uri="{BB962C8B-B14F-4D97-AF65-F5344CB8AC3E}">
        <p14:creationId xmlns:p14="http://schemas.microsoft.com/office/powerpoint/2010/main" val="160246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anose="02070309020205020404" pitchFamily="49" charset="0"/>
              </a:rPr>
              <a:t>switch</a:t>
            </a:r>
            <a:r>
              <a:rPr lang="sk-SK" altLang="sk-SK" smtClean="0"/>
              <a:t>: poznámky</a:t>
            </a:r>
            <a:endParaRPr lang="en-US" altLang="sk-SK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sk-SK" altLang="sk-SK" sz="2800" smtClean="0"/>
              <a:t>príkaz </a:t>
            </a:r>
            <a:r>
              <a:rPr lang="sk-SK" altLang="sk-SK" sz="2800" b="1" smtClean="0">
                <a:latin typeface="Courier New" panose="02070309020205020404" pitchFamily="49" charset="0"/>
              </a:rPr>
              <a:t>break</a:t>
            </a:r>
            <a:r>
              <a:rPr lang="sk-SK" altLang="sk-SK" sz="2800" smtClean="0"/>
              <a:t> </a:t>
            </a:r>
          </a:p>
          <a:p>
            <a:pPr lvl="1">
              <a:spcBef>
                <a:spcPct val="0"/>
              </a:spcBef>
            </a:pPr>
            <a:r>
              <a:rPr lang="sk-SK" altLang="sk-SK" sz="2400" smtClean="0"/>
              <a:t>ruší najvnútornejšiu slučku cyklu, alebo </a:t>
            </a:r>
          </a:p>
          <a:p>
            <a:pPr lvl="1">
              <a:spcBef>
                <a:spcPct val="0"/>
              </a:spcBef>
            </a:pPr>
            <a:r>
              <a:rPr lang="sk-SK" altLang="sk-SK" sz="2400" smtClean="0"/>
              <a:t>ukončuje príkaz </a:t>
            </a:r>
            <a:r>
              <a:rPr lang="sk-SK" altLang="sk-SK" sz="2400" b="1" smtClean="0">
                <a:latin typeface="Courier New" panose="02070309020205020404" pitchFamily="49" charset="0"/>
              </a:rPr>
              <a:t>switch</a:t>
            </a:r>
            <a:r>
              <a:rPr lang="sk-SK" altLang="sk-SK" sz="2400" smtClean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800" smtClean="0"/>
              <a:t>	treba dávať pozor na cyklus vo vnútri </a:t>
            </a:r>
            <a:r>
              <a:rPr lang="sk-SK" altLang="sk-SK" sz="2800" b="1" smtClean="0">
                <a:latin typeface="Courier New" panose="02070309020205020404" pitchFamily="49" charset="0"/>
              </a:rPr>
              <a:t>switch</a:t>
            </a:r>
            <a:r>
              <a:rPr lang="sk-SK" altLang="sk-SK" sz="2800" smtClean="0"/>
              <a:t> a naopak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800" smtClean="0"/>
          </a:p>
          <a:p>
            <a:pPr>
              <a:spcBef>
                <a:spcPct val="0"/>
              </a:spcBef>
            </a:pPr>
            <a:r>
              <a:rPr lang="sk-SK" altLang="sk-SK" sz="2800" smtClean="0"/>
              <a:t>vetva </a:t>
            </a:r>
            <a:r>
              <a:rPr lang="sk-SK" altLang="sk-SK" sz="2800" b="1" smtClean="0">
                <a:latin typeface="Courier New" panose="02070309020205020404" pitchFamily="49" charset="0"/>
              </a:rPr>
              <a:t>default</a:t>
            </a:r>
            <a:r>
              <a:rPr lang="sk-SK" altLang="sk-SK" sz="2800" smtClean="0"/>
              <a:t> nemusí byť ako posledná, z konvencie sa tam dáva</a:t>
            </a:r>
          </a:p>
          <a:p>
            <a:pPr>
              <a:spcBef>
                <a:spcPct val="0"/>
              </a:spcBef>
            </a:pPr>
            <a:r>
              <a:rPr lang="sk-SK" altLang="sk-SK" sz="2800" smtClean="0"/>
              <a:t>ak je vetva </a:t>
            </a:r>
            <a:r>
              <a:rPr lang="sk-SK" altLang="sk-SK" sz="2800" b="1" smtClean="0">
                <a:latin typeface="Courier New" panose="02070309020205020404" pitchFamily="49" charset="0"/>
              </a:rPr>
              <a:t>default</a:t>
            </a:r>
            <a:r>
              <a:rPr lang="sk-SK" altLang="sk-SK" sz="2800" smtClean="0"/>
              <a:t> na konci, nie je </a:t>
            </a:r>
            <a:r>
              <a:rPr lang="sk-SK" altLang="sk-SK" sz="2800" b="1" smtClean="0">
                <a:latin typeface="Courier New" panose="02070309020205020404" pitchFamily="49" charset="0"/>
              </a:rPr>
              <a:t>break</a:t>
            </a:r>
            <a:r>
              <a:rPr lang="sk-SK" altLang="sk-SK" sz="2800" smtClean="0"/>
              <a:t> nutný, dáva sa z konvencie</a:t>
            </a:r>
            <a:endParaRPr lang="en-US" altLang="sk-SK" sz="2800" smtClean="0"/>
          </a:p>
          <a:p>
            <a:endParaRPr lang="en-US" altLang="sk-SK" sz="3600" smtClean="0"/>
          </a:p>
        </p:txBody>
      </p:sp>
    </p:spTree>
    <p:extLst>
      <p:ext uri="{BB962C8B-B14F-4D97-AF65-F5344CB8AC3E}">
        <p14:creationId xmlns:p14="http://schemas.microsoft.com/office/powerpoint/2010/main" val="1041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anose="02070309020205020404" pitchFamily="49" charset="0"/>
              </a:rPr>
              <a:t>switch</a:t>
            </a:r>
            <a:r>
              <a:rPr lang="sk-SK" altLang="sk-SK" smtClean="0"/>
              <a:t>: príklad</a:t>
            </a:r>
            <a:endParaRPr lang="en-US" altLang="sk-SK" smtClean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04800" y="2133600"/>
            <a:ext cx="9296400" cy="5334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15925" y="2173288"/>
            <a:ext cx="9129713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(getchar()) 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default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:</a:t>
            </a: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printf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("Nestlacil si ani '1' ani '2'.\n");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break;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'1' 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printf("Stlacil si '1'.\n");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break;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'2' 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printf("Stlacil si '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'.\n");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break;</a:t>
            </a: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609600" y="1143000"/>
            <a:ext cx="7848600" cy="838200"/>
          </a:xfrm>
          <a:prstGeom prst="wedgeRoundRectCallout">
            <a:avLst>
              <a:gd name="adj1" fmla="val 5139"/>
              <a:gd name="adj2" fmla="val 1710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Aj ke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ď nie je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default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na konci, vykoná sa vtedy, keď nie je splnená žiadna iná vetva</a:t>
            </a:r>
            <a:endParaRPr lang="en-US" altLang="sk-SK" sz="24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anose="02070309020205020404" pitchFamily="49" charset="0"/>
              </a:rPr>
              <a:t>switch</a:t>
            </a:r>
            <a:r>
              <a:rPr lang="sk-SK" altLang="sk-SK" smtClean="0"/>
              <a:t>: príklad</a:t>
            </a:r>
            <a:endParaRPr lang="en-US" altLang="sk-SK" smtClean="0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6051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39725" y="1411288"/>
            <a:ext cx="5113338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c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while (c != '*')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(c = getchar())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 ' 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case '\t'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putchar('#');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continue;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case '*' 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break;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default   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putchar(c);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5867400" y="1295400"/>
            <a:ext cx="4038600" cy="5562600"/>
          </a:xfrm>
          <a:prstGeom prst="cloudCallout">
            <a:avLst>
              <a:gd name="adj1" fmla="val -60653"/>
              <a:gd name="adj2" fmla="val -4731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časť programu číta znaky a opisuje ich na obrazovku, biele znaky nahradí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'#'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a po prečítaní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'*'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skončí</a:t>
            </a:r>
            <a:endParaRPr lang="en-US" altLang="sk-SK" sz="18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5867400" y="1295400"/>
            <a:ext cx="4038600" cy="5562600"/>
          </a:xfrm>
          <a:prstGeom prst="cloudCallout">
            <a:avLst>
              <a:gd name="adj1" fmla="val -60653"/>
              <a:gd name="adj2" fmla="val -47319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sk-SK" altLang="sk-SK" sz="2800">
                <a:solidFill>
                  <a:srgbClr val="000000"/>
                </a:solidFill>
                <a:cs typeface="Arial" panose="020B0604020202020204" pitchFamily="34" charset="0"/>
              </a:rPr>
              <a:t>Mieša veci, ktoré nemajú nič spoločné!!!</a:t>
            </a:r>
            <a:endParaRPr lang="en-US" altLang="sk-SK" sz="20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  <p:bldP spid="9114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anose="02070309020205020404" pitchFamily="49" charset="0"/>
              </a:rPr>
              <a:t>switch</a:t>
            </a:r>
            <a:r>
              <a:rPr lang="sk-SK" altLang="sk-SK" smtClean="0"/>
              <a:t>: príklad</a:t>
            </a:r>
            <a:endParaRPr lang="en-US" altLang="sk-SK" smtClean="0"/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563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438308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while ((c = getchar())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!= '*')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(c)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 ' 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case '\t'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putchar('#');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break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default   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putchar(c);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2229" name="AutoShape 6"/>
          <p:cNvSpPr>
            <a:spLocks noChangeArrowheads="1"/>
          </p:cNvSpPr>
          <p:nvPr/>
        </p:nvSpPr>
        <p:spPr bwMode="auto">
          <a:xfrm>
            <a:off x="5867400" y="1295400"/>
            <a:ext cx="4038600" cy="5562600"/>
          </a:xfrm>
          <a:prstGeom prst="cloudCallout">
            <a:avLst>
              <a:gd name="adj1" fmla="val -60653"/>
              <a:gd name="adj2" fmla="val -4731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časť programu číta znaky a opisuje ich na obrazovku, biele znaky nahradí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'#'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a po prečítaní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'*'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skončí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- </a:t>
            </a:r>
          </a:p>
          <a:p>
            <a:pPr algn="ctr">
              <a:buFontTx/>
              <a:buNone/>
            </a:pPr>
            <a:r>
              <a:rPr lang="en-US" altLang="sk-SK" sz="2800">
                <a:solidFill>
                  <a:srgbClr val="000000"/>
                </a:solidFill>
                <a:cs typeface="Arial" panose="020B0604020202020204" pitchFamily="34" charset="0"/>
              </a:rPr>
              <a:t>lep</a:t>
            </a:r>
            <a:r>
              <a:rPr lang="sk-SK" altLang="sk-SK" sz="2800">
                <a:solidFill>
                  <a:srgbClr val="000000"/>
                </a:solidFill>
                <a:cs typeface="Arial" panose="020B0604020202020204" pitchFamily="34" charset="0"/>
              </a:rPr>
              <a:t>šie riešenie</a:t>
            </a:r>
            <a:endParaRPr lang="en-US" altLang="sk-SK" sz="20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anose="02070309020205020404" pitchFamily="49" charset="0"/>
              </a:rPr>
              <a:t>switch</a:t>
            </a:r>
            <a:r>
              <a:rPr lang="sk-SK" altLang="sk-SK" smtClean="0"/>
              <a:t>: príklad</a:t>
            </a:r>
            <a:endParaRPr lang="en-US" altLang="sk-SK" smtClean="0"/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563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49307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while ((c = getchar())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!= '*')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switch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(c)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case ' ' 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case '\t'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c =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'#';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default   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putchar(c);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5867400" y="1295400"/>
            <a:ext cx="4038600" cy="5562600"/>
          </a:xfrm>
          <a:prstGeom prst="cloudCallout">
            <a:avLst>
              <a:gd name="adj1" fmla="val -60653"/>
              <a:gd name="adj2" fmla="val -4731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časť programu číta znaky a opisuje ich na obrazovku, biele znaky nahradí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'#'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a po prečítaní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'*'</a:t>
            </a:r>
            <a:r>
              <a:rPr lang="sk-SK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skončí</a:t>
            </a:r>
            <a:r>
              <a:rPr lang="en-US" altLang="sk-SK" sz="2400" b="0">
                <a:solidFill>
                  <a:srgbClr val="000000"/>
                </a:solidFill>
                <a:cs typeface="Arial" panose="020B0604020202020204" pitchFamily="34" charset="0"/>
              </a:rPr>
              <a:t> - </a:t>
            </a:r>
          </a:p>
          <a:p>
            <a:pPr algn="ctr">
              <a:buFontTx/>
              <a:buNone/>
            </a:pPr>
            <a:r>
              <a:rPr lang="sk-SK" altLang="sk-SK" sz="2800">
                <a:solidFill>
                  <a:srgbClr val="000000"/>
                </a:solidFill>
                <a:cs typeface="Arial" panose="020B0604020202020204" pitchFamily="34" charset="0"/>
              </a:rPr>
              <a:t>kratšie, ale menej prehľadné</a:t>
            </a:r>
            <a:endParaRPr lang="en-US" altLang="sk-SK" sz="20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2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Zhrnutie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850" y="1661319"/>
            <a:ext cx="9753600" cy="56999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sk-SK" sz="2400" b="0" kern="0" dirty="0" err="1" smtClean="0"/>
              <a:t>Symbolick</a:t>
            </a:r>
            <a:r>
              <a:rPr lang="sk-SK" altLang="sk-SK" sz="2400" b="0" kern="0" dirty="0" smtClean="0"/>
              <a:t>é koštanty</a:t>
            </a:r>
            <a:endParaRPr lang="en-US" altLang="sk-SK" sz="2400" b="0" kern="0" dirty="0" smtClean="0"/>
          </a:p>
          <a:p>
            <a:pPr marL="609600" indent="-609600">
              <a:buFontTx/>
              <a:buAutoNum type="arabicPeriod"/>
            </a:pPr>
            <a:r>
              <a:rPr lang="sk-SK" altLang="sk-SK" sz="2400" b="0" kern="0" dirty="0" smtClean="0"/>
              <a:t>Jednorozmerné statické polia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b="0" kern="0" dirty="0" smtClean="0"/>
              <a:t>Príkaz </a:t>
            </a:r>
            <a:r>
              <a:rPr lang="sk-SK" altLang="sk-SK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b="0" kern="0" dirty="0" smtClean="0">
                <a:cs typeface="Courier New" panose="02070309020205020404" pitchFamily="49" charset="0"/>
              </a:rPr>
              <a:t>Zadanie projektu</a:t>
            </a:r>
            <a:endParaRPr lang="en-US" altLang="sk-SK" sz="2400" b="0" kern="0" dirty="0" smtClean="0">
              <a:cs typeface="Courier New" panose="02070309020205020404" pitchFamily="49" charset="0"/>
            </a:endParaRPr>
          </a:p>
          <a:p>
            <a:endParaRPr lang="sk-SK" sz="2400" dirty="0" smtClean="0"/>
          </a:p>
          <a:p>
            <a:r>
              <a:rPr lang="sk-SK" sz="2400" b="0" dirty="0" smtClean="0"/>
              <a:t>Čítanie</a:t>
            </a:r>
            <a:r>
              <a:rPr lang="sk-SK" sz="2400" b="0" dirty="0"/>
              <a:t>: </a:t>
            </a:r>
          </a:p>
          <a:p>
            <a:pPr marL="0" indent="0">
              <a:buNone/>
            </a:pPr>
            <a:r>
              <a:rPr lang="sk-SK" sz="2000" b="0" dirty="0"/>
              <a:t>BOU EZZEDDINE, A. - TVAROŽEK, </a:t>
            </a:r>
            <a:r>
              <a:rPr lang="sk-SK" sz="2000" b="0" i="1" dirty="0"/>
              <a:t>J. Programovanie v jazyku C v riešených príkladoch (1)</a:t>
            </a:r>
            <a:r>
              <a:rPr lang="sk-SK" sz="2000" b="0" dirty="0"/>
              <a:t>. Bratislava: Vydavateľstvo SPEKTRUM STU, 2018. </a:t>
            </a:r>
          </a:p>
          <a:p>
            <a:pPr marL="0" lvl="1" indent="0">
              <a:buNone/>
            </a:pPr>
            <a:r>
              <a:rPr lang="sk-SK" sz="1800" b="0" dirty="0">
                <a:solidFill>
                  <a:srgbClr val="FF0000"/>
                </a:solidFill>
              </a:rPr>
              <a:t>https://is.stuba.sk/auth/dok_server/vyhledavani.pl?id=174676;download=164897;ve_slozce=174676</a:t>
            </a:r>
            <a:r>
              <a:rPr lang="sk-SK" sz="1800" b="0" dirty="0"/>
              <a:t> </a:t>
            </a:r>
            <a:r>
              <a:rPr lang="sk-SK" sz="1800" b="0" dirty="0" smtClean="0"/>
              <a:t>(vyžaduje </a:t>
            </a:r>
            <a:r>
              <a:rPr lang="sk-SK" sz="1800" b="0" dirty="0"/>
              <a:t>prihlásenie do AIS</a:t>
            </a:r>
            <a:r>
              <a:rPr lang="sk-SK" sz="1800" b="0" dirty="0" smtClean="0"/>
              <a:t>) alebo </a:t>
            </a:r>
            <a:r>
              <a:rPr lang="sk-SK" sz="1800" b="0" dirty="0" smtClean="0">
                <a:solidFill>
                  <a:srgbClr val="FF0000"/>
                </a:solidFill>
              </a:rPr>
              <a:t>na dokumentovom serveri AIS pre ZPrPr1</a:t>
            </a:r>
          </a:p>
          <a:p>
            <a:pPr marL="285750" lvl="1" indent="-285750"/>
            <a:r>
              <a:rPr lang="sk-SK" sz="2000" b="0" dirty="0" smtClean="0"/>
              <a:t>Kapitola </a:t>
            </a:r>
            <a:r>
              <a:rPr lang="en-US" sz="2000" b="0" dirty="0" smtClean="0"/>
              <a:t>4 </a:t>
            </a:r>
            <a:r>
              <a:rPr lang="en-US" sz="2000" b="0" dirty="0" err="1" smtClean="0"/>
              <a:t>Polia</a:t>
            </a:r>
            <a:r>
              <a:rPr lang="en-US" sz="2000" b="0" dirty="0" smtClean="0"/>
              <a:t> a re</a:t>
            </a:r>
            <a:r>
              <a:rPr lang="sk-SK" sz="2000" b="0" dirty="0" err="1" smtClean="0"/>
              <a:t>ťazce</a:t>
            </a:r>
            <a:r>
              <a:rPr lang="sk-SK" sz="2000" b="0" dirty="0" smtClean="0"/>
              <a:t> – časť 4.1</a:t>
            </a:r>
          </a:p>
          <a:p>
            <a:pPr marL="0" lvl="1" indent="0">
              <a:buNone/>
            </a:pPr>
            <a:endParaRPr lang="sk-SK" sz="1800" b="0" dirty="0"/>
          </a:p>
          <a:p>
            <a:pPr marL="0" indent="0">
              <a:buNone/>
            </a:pPr>
            <a:r>
              <a:rPr lang="sk-SK" altLang="sk-SK" b="0" kern="0" dirty="0" smtClean="0"/>
              <a:t>Semestrálny test: 15.11. o 16:00</a:t>
            </a:r>
          </a:p>
          <a:p>
            <a:pPr marL="0" indent="0">
              <a:buNone/>
            </a:pPr>
            <a:endParaRPr lang="sk-SK" altLang="sk-SK" sz="28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5987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Pravidlá pre písanie konštánt</a:t>
            </a:r>
            <a:endParaRPr lang="en-US" altLang="sk-SK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mená konštánt - veľkými písmenami</a:t>
            </a:r>
          </a:p>
          <a:p>
            <a:r>
              <a:rPr lang="sk-SK" altLang="sk-SK" sz="2800" smtClean="0"/>
              <a:t>meno konštanty je od hodnoty oddelené apsoň jednou  medzerou</a:t>
            </a:r>
          </a:p>
          <a:p>
            <a:r>
              <a:rPr lang="sk-SK" altLang="sk-SK" sz="2800" smtClean="0"/>
              <a:t>za hodnotou by mal byť vysvetľujúci komentár</a:t>
            </a:r>
          </a:p>
          <a:p>
            <a:r>
              <a:rPr lang="sk-SK" altLang="sk-SK" sz="2800" smtClean="0"/>
              <a:t>nové konštanty môžu využívať skôr definované konštanty</a:t>
            </a:r>
          </a:p>
          <a:p>
            <a:r>
              <a:rPr lang="sk-SK" altLang="sk-SK" sz="2800" smtClean="0"/>
              <a:t>ak je hodnota konštanty dlhšia ako riadok, musí byť na konci riadku znak </a:t>
            </a:r>
            <a:r>
              <a:rPr lang="en-US" altLang="sk-SK" sz="2800" b="1" smtClean="0">
                <a:latin typeface="Courier New" pitchFamily="49" charset="0"/>
              </a:rPr>
              <a:t>\</a:t>
            </a:r>
            <a:r>
              <a:rPr lang="sk-SK" altLang="sk-SK" sz="2800" smtClean="0"/>
              <a:t> (nie je súčasťou makra)</a:t>
            </a:r>
            <a:endParaRPr lang="en-US" altLang="sk-SK" sz="2800" smtClean="0"/>
          </a:p>
        </p:txBody>
      </p:sp>
    </p:spTree>
    <p:extLst>
      <p:ext uri="{BB962C8B-B14F-4D97-AF65-F5344CB8AC3E}">
        <p14:creationId xmlns:p14="http://schemas.microsoft.com/office/powerpoint/2010/main" val="20659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Príklady defnin</a:t>
            </a:r>
            <a:r>
              <a:rPr lang="en-US" altLang="sk-SK" smtClean="0"/>
              <a:t>o</a:t>
            </a:r>
            <a:r>
              <a:rPr lang="sk-SK" altLang="sk-SK" smtClean="0"/>
              <a:t>vania konštánt</a:t>
            </a:r>
            <a:endParaRPr lang="en-US" altLang="sk-SK" smtClean="0"/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193675" y="2043113"/>
            <a:ext cx="9682163" cy="36560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266700" y="2244725"/>
            <a:ext cx="90519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8" tIns="50679" rIns="101358" bIns="50679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smtClean="0">
                <a:solidFill>
                  <a:srgbClr val="000000"/>
                </a:solidFill>
              </a:rPr>
              <a:t>#</a:t>
            </a:r>
            <a:r>
              <a:rPr lang="sk-SK" altLang="sk-SK" smtClean="0">
                <a:solidFill>
                  <a:srgbClr val="000000"/>
                </a:solidFill>
              </a:rPr>
              <a:t>define</a:t>
            </a:r>
            <a:r>
              <a:rPr lang="en-US" altLang="sk-SK" smtClean="0">
                <a:solidFill>
                  <a:srgbClr val="000000"/>
                </a:solidFill>
              </a:rPr>
              <a:t> MAX 1000</a:t>
            </a: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</a:rPr>
              <a:t>#define PI 3.14</a:t>
            </a: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</a:rPr>
              <a:t>#define DVE_PI (2 * PI)</a:t>
            </a: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</a:rPr>
              <a:t>#define MOD %</a:t>
            </a: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</a:rPr>
              <a:t>#define AND &amp;&amp;</a:t>
            </a: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</a:rPr>
              <a:t>#define MENO_SUBORU "list.txt"</a:t>
            </a: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</a:rPr>
              <a:t>#define DLHA_KONSTANTA Toto je dlha konstanta, \</a:t>
            </a: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</a:rPr>
              <a:t>            ktora sa nezmesti do jednoho riadku.</a:t>
            </a:r>
          </a:p>
        </p:txBody>
      </p:sp>
      <p:sp>
        <p:nvSpPr>
          <p:cNvPr id="2416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9875" y="5816600"/>
            <a:ext cx="8834438" cy="1025525"/>
          </a:xfrm>
          <a:noFill/>
        </p:spPr>
        <p:txBody>
          <a:bodyPr/>
          <a:lstStyle/>
          <a:p>
            <a:r>
              <a:rPr lang="en-US" altLang="sk-SK" sz="2800" smtClean="0"/>
              <a:t>za hodnotou nie je ;</a:t>
            </a:r>
          </a:p>
          <a:p>
            <a:r>
              <a:rPr lang="en-US" altLang="sk-SK" sz="2800" smtClean="0"/>
              <a:t>medzi menom kon</a:t>
            </a:r>
            <a:r>
              <a:rPr lang="sk-SK" altLang="sk-SK" sz="2800" smtClean="0"/>
              <a:t>štanty a jej hodnotou nie je =</a:t>
            </a:r>
            <a:endParaRPr lang="en-US" altLang="sk-SK" sz="2800" smtClean="0"/>
          </a:p>
        </p:txBody>
      </p:sp>
    </p:spTree>
    <p:extLst>
      <p:ext uri="{BB962C8B-B14F-4D97-AF65-F5344CB8AC3E}">
        <p14:creationId xmlns:p14="http://schemas.microsoft.com/office/powerpoint/2010/main" val="1030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Základy práce s poliami</a:t>
            </a:r>
            <a:endParaRPr lang="en-US" altLang="sk-SK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61319"/>
            <a:ext cx="9752013" cy="1206500"/>
          </a:xfrm>
        </p:spPr>
        <p:txBody>
          <a:bodyPr/>
          <a:lstStyle/>
          <a:p>
            <a:r>
              <a:rPr lang="sk-SK" altLang="sk-SK" sz="2800" dirty="0" smtClean="0"/>
              <a:t>pole je štruktúra zložená z niekoľkých prvkov rovnakého typu</a:t>
            </a:r>
            <a:r>
              <a:rPr lang="en-US" altLang="sk-SK" sz="2800" dirty="0" smtClean="0"/>
              <a:t> (</a:t>
            </a:r>
            <a:r>
              <a:rPr lang="en-US" altLang="sk-SK" sz="2800" dirty="0" err="1" smtClean="0"/>
              <a:t>blok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prvkov</a:t>
            </a:r>
            <a:r>
              <a:rPr lang="en-US" altLang="sk-SK" sz="2800" dirty="0" smtClean="0"/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62000" y="3373438"/>
            <a:ext cx="2198688" cy="6746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846138" y="3457575"/>
            <a:ext cx="211455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dirty="0">
                <a:solidFill>
                  <a:srgbClr val="000000"/>
                </a:solidFill>
              </a:rPr>
              <a:t>TYP x</a:t>
            </a:r>
            <a:r>
              <a:rPr lang="en-US" altLang="sk-SK" dirty="0">
                <a:solidFill>
                  <a:srgbClr val="000000"/>
                </a:solidFill>
              </a:rPr>
              <a:t>[</a:t>
            </a:r>
            <a:r>
              <a:rPr lang="sk-SK" altLang="sk-SK" dirty="0">
                <a:solidFill>
                  <a:srgbClr val="000000"/>
                </a:solidFill>
              </a:rPr>
              <a:t>N</a:t>
            </a:r>
            <a:r>
              <a:rPr lang="en-US" altLang="sk-SK" dirty="0">
                <a:solidFill>
                  <a:srgbClr val="000000"/>
                </a:solidFill>
              </a:rPr>
              <a:t>];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69863" y="4554538"/>
            <a:ext cx="6061792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42900" indent="-342900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822325" indent="-315913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pole </a:t>
            </a:r>
            <a:r>
              <a:rPr lang="sk-SK" altLang="sk-SK" b="0" dirty="0" err="1">
                <a:solidFill>
                  <a:srgbClr val="000000"/>
                </a:solidFill>
                <a:latin typeface="Arial" charset="0"/>
              </a:rPr>
              <a:t>obsa</a:t>
            </a: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h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uje </a:t>
            </a:r>
            <a:r>
              <a:rPr lang="en-US" altLang="sk-SK" dirty="0">
                <a:solidFill>
                  <a:srgbClr val="000000"/>
                </a:solidFill>
              </a:rPr>
              <a:t>N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 prvkov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sk-SK" b="0" dirty="0" err="1">
                <a:solidFill>
                  <a:srgbClr val="000000"/>
                </a:solidFill>
                <a:latin typeface="Arial" charset="0"/>
              </a:rPr>
              <a:t>doln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á hranica je vždy </a:t>
            </a:r>
            <a:r>
              <a:rPr lang="sk-SK" altLang="sk-SK" dirty="0">
                <a:solidFill>
                  <a:srgbClr val="000000"/>
                </a:solidFill>
              </a:rPr>
              <a:t>0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lvl="1">
              <a:spcBef>
                <a:spcPct val="20000"/>
              </a:spcBef>
            </a:pPr>
            <a:r>
              <a:rPr lang="sk-SK" altLang="sk-SK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 horná hranica je </a:t>
            </a:r>
            <a:r>
              <a:rPr lang="sk-SK" altLang="sk-SK" dirty="0">
                <a:solidFill>
                  <a:srgbClr val="000000"/>
                </a:solidFill>
                <a:sym typeface="Symbol" pitchFamily="18" charset="2"/>
              </a:rPr>
              <a:t>N-1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sk-SK" altLang="sk-SK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číslo </a:t>
            </a:r>
            <a:r>
              <a:rPr lang="sk-SK" altLang="sk-SK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musí byť známe v čase prekladu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sk-SK" altLang="sk-SK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hodnoty nie sú inicializované na 0</a:t>
            </a:r>
            <a:endParaRPr lang="sk-SK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967" name="AutoShape 31"/>
          <p:cNvSpPr>
            <a:spLocks noChangeArrowheads="1"/>
          </p:cNvSpPr>
          <p:nvPr/>
        </p:nvSpPr>
        <p:spPr bwMode="auto">
          <a:xfrm>
            <a:off x="3468688" y="3205164"/>
            <a:ext cx="2216149" cy="842962"/>
          </a:xfrm>
          <a:prstGeom prst="wedgeRoundRectCallout">
            <a:avLst>
              <a:gd name="adj1" fmla="val -72996"/>
              <a:gd name="adj2" fmla="val -208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statická 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  <a:p>
            <a:pPr algn="ctr"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definícia poľa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6194653" y="2490436"/>
            <a:ext cx="3681184" cy="4962083"/>
            <a:chOff x="6194653" y="2414235"/>
            <a:chExt cx="3681184" cy="4962083"/>
          </a:xfrm>
        </p:grpSpPr>
        <p:sp>
          <p:nvSpPr>
            <p:cNvPr id="72713" name="Rectangle 11"/>
            <p:cNvSpPr>
              <a:spLocks noChangeArrowheads="1"/>
            </p:cNvSpPr>
            <p:nvPr/>
          </p:nvSpPr>
          <p:spPr bwMode="auto">
            <a:xfrm>
              <a:off x="7487099" y="3945832"/>
              <a:ext cx="1099683" cy="337413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714" name="Text Box 13"/>
            <p:cNvSpPr txBox="1">
              <a:spLocks noChangeArrowheads="1"/>
            </p:cNvSpPr>
            <p:nvPr/>
          </p:nvSpPr>
          <p:spPr bwMode="auto">
            <a:xfrm>
              <a:off x="7825463" y="4367599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altLang="sk-SK" b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15" name="Line 17"/>
            <p:cNvSpPr>
              <a:spLocks noChangeShapeType="1"/>
            </p:cNvSpPr>
            <p:nvPr/>
          </p:nvSpPr>
          <p:spPr bwMode="auto">
            <a:xfrm>
              <a:off x="7487099" y="6898200"/>
              <a:ext cx="1099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2716" name="Line 18"/>
            <p:cNvSpPr>
              <a:spLocks noChangeShapeType="1"/>
            </p:cNvSpPr>
            <p:nvPr/>
          </p:nvSpPr>
          <p:spPr bwMode="auto">
            <a:xfrm>
              <a:off x="7487099" y="4958073"/>
              <a:ext cx="1099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2717" name="Line 22"/>
            <p:cNvSpPr>
              <a:spLocks noChangeShapeType="1"/>
            </p:cNvSpPr>
            <p:nvPr/>
          </p:nvSpPr>
          <p:spPr bwMode="auto">
            <a:xfrm>
              <a:off x="7487099" y="5632900"/>
              <a:ext cx="10150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2718" name="Text Box 23"/>
            <p:cNvSpPr txBox="1">
              <a:spLocks noChangeArrowheads="1"/>
            </p:cNvSpPr>
            <p:nvPr/>
          </p:nvSpPr>
          <p:spPr bwMode="auto">
            <a:xfrm>
              <a:off x="7825463" y="5042426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altLang="sk-SK" b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19" name="Text Box 24"/>
            <p:cNvSpPr txBox="1">
              <a:spLocks noChangeArrowheads="1"/>
            </p:cNvSpPr>
            <p:nvPr/>
          </p:nvSpPr>
          <p:spPr bwMode="auto">
            <a:xfrm>
              <a:off x="7825463" y="5717253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 altLang="sk-SK" b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20" name="Rectangle 25"/>
            <p:cNvSpPr>
              <a:spLocks noChangeArrowheads="1"/>
            </p:cNvSpPr>
            <p:nvPr/>
          </p:nvSpPr>
          <p:spPr bwMode="auto">
            <a:xfrm>
              <a:off x="7487099" y="4283246"/>
              <a:ext cx="1099683" cy="210883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sk-SK" altLang="sk-SK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721" name="Text Box 26"/>
            <p:cNvSpPr txBox="1">
              <a:spLocks noChangeArrowheads="1"/>
            </p:cNvSpPr>
            <p:nvPr/>
          </p:nvSpPr>
          <p:spPr bwMode="auto">
            <a:xfrm>
              <a:off x="6218237" y="2430986"/>
              <a:ext cx="1691820" cy="831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dirty="0">
                  <a:solidFill>
                    <a:srgbClr val="000000"/>
                  </a:solidFill>
                </a:rPr>
                <a:t>N</a:t>
              </a:r>
              <a:r>
                <a:rPr lang="sk-SK" altLang="sk-SK" b="0" dirty="0">
                  <a:solidFill>
                    <a:srgbClr val="000000"/>
                  </a:solidFill>
                  <a:latin typeface="Arial" charset="0"/>
                </a:rPr>
                <a:t>: 3</a:t>
              </a:r>
            </a:p>
            <a:p>
              <a:pPr eaLnBrk="1" hangingPunct="1"/>
              <a:r>
                <a:rPr lang="sk-SK" altLang="sk-SK" b="0" dirty="0">
                  <a:solidFill>
                    <a:srgbClr val="000000"/>
                  </a:solidFill>
                  <a:latin typeface="Arial" charset="0"/>
                </a:rPr>
                <a:t>TYP: </a:t>
              </a:r>
              <a:r>
                <a:rPr lang="sk-SK" altLang="sk-SK" dirty="0" err="1">
                  <a:solidFill>
                    <a:srgbClr val="000000"/>
                  </a:solidFill>
                </a:rPr>
                <a:t>int</a:t>
              </a:r>
              <a:endParaRPr lang="en-US" altLang="sk-SK" dirty="0">
                <a:solidFill>
                  <a:srgbClr val="000000"/>
                </a:solidFill>
              </a:endParaRPr>
            </a:p>
          </p:txBody>
        </p:sp>
        <p:sp>
          <p:nvSpPr>
            <p:cNvPr id="72722" name="Text Box 32"/>
            <p:cNvSpPr txBox="1">
              <a:spLocks noChangeArrowheads="1"/>
            </p:cNvSpPr>
            <p:nvPr/>
          </p:nvSpPr>
          <p:spPr bwMode="auto">
            <a:xfrm>
              <a:off x="8733054" y="3413351"/>
              <a:ext cx="1006281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>
                  <a:solidFill>
                    <a:srgbClr val="0070C0"/>
                  </a:solidFill>
                  <a:latin typeface="Arial" charset="0"/>
                </a:rPr>
                <a:t>index:</a:t>
              </a:r>
            </a:p>
          </p:txBody>
        </p:sp>
        <p:sp>
          <p:nvSpPr>
            <p:cNvPr id="72723" name="Text Box 33"/>
            <p:cNvSpPr txBox="1">
              <a:spLocks noChangeArrowheads="1"/>
            </p:cNvSpPr>
            <p:nvPr/>
          </p:nvSpPr>
          <p:spPr bwMode="auto">
            <a:xfrm>
              <a:off x="8733054" y="4385173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x[0]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72724" name="Text Box 34"/>
            <p:cNvSpPr txBox="1">
              <a:spLocks noChangeArrowheads="1"/>
            </p:cNvSpPr>
            <p:nvPr/>
          </p:nvSpPr>
          <p:spPr bwMode="auto">
            <a:xfrm>
              <a:off x="8733054" y="5060000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x[1]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72725" name="Text Box 35"/>
            <p:cNvSpPr txBox="1">
              <a:spLocks noChangeArrowheads="1"/>
            </p:cNvSpPr>
            <p:nvPr/>
          </p:nvSpPr>
          <p:spPr bwMode="auto">
            <a:xfrm>
              <a:off x="8733054" y="5734827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x[2]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7425325" y="3413919"/>
              <a:ext cx="1383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FF0000"/>
                  </a:solidFill>
                  <a:latin typeface="Arial" charset="0"/>
                </a:rPr>
                <a:t>hodnota</a:t>
              </a:r>
              <a:r>
                <a:rPr lang="en-US" altLang="sk-SK" b="0" dirty="0" smtClean="0">
                  <a:solidFill>
                    <a:srgbClr val="FF000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6225246" y="3413919"/>
              <a:ext cx="12121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00B050"/>
                  </a:solidFill>
                  <a:latin typeface="Arial" charset="0"/>
                </a:rPr>
                <a:t>adresa</a:t>
              </a:r>
              <a:r>
                <a:rPr lang="en-US" altLang="sk-SK" b="0" dirty="0" smtClean="0">
                  <a:solidFill>
                    <a:srgbClr val="00B05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00B050"/>
                </a:solidFill>
                <a:latin typeface="Arial" charset="0"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6370637" y="4383971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88820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370637" y="5058798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88824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6377927" y="5733625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88828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3" name="Obdĺžnik 2"/>
            <p:cNvSpPr/>
            <p:nvPr/>
          </p:nvSpPr>
          <p:spPr bwMode="auto">
            <a:xfrm>
              <a:off x="6194653" y="2414235"/>
              <a:ext cx="3681184" cy="49620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Príklady </a:t>
            </a:r>
            <a:r>
              <a:rPr lang="en-US" altLang="sk-SK" smtClean="0"/>
              <a:t>defin</a:t>
            </a:r>
            <a:r>
              <a:rPr lang="sk-SK" altLang="sk-SK" smtClean="0"/>
              <a:t>ícií statického poľa</a:t>
            </a:r>
            <a:endParaRPr lang="en-US" altLang="sk-SK" smtClean="0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676275" y="2530475"/>
            <a:ext cx="5583238" cy="16017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846138" y="2698750"/>
            <a:ext cx="5329237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#</a:t>
            </a:r>
            <a:r>
              <a:rPr lang="sk-SK" altLang="sk-SK" dirty="0">
                <a:solidFill>
                  <a:srgbClr val="000000"/>
                </a:solidFill>
              </a:rPr>
              <a:t>define </a:t>
            </a:r>
            <a:r>
              <a:rPr lang="en-US" altLang="sk-SK" dirty="0">
                <a:solidFill>
                  <a:srgbClr val="000000"/>
                </a:solidFill>
              </a:rPr>
              <a:t>N 10</a:t>
            </a:r>
            <a:endParaRPr lang="sk-SK" altLang="sk-SK" dirty="0">
              <a:solidFill>
                <a:srgbClr val="000000"/>
              </a:solidFill>
            </a:endParaRPr>
          </a:p>
          <a:p>
            <a:pPr eaLnBrk="1" hangingPunct="1"/>
            <a:endParaRPr lang="sk-SK" altLang="sk-SK" dirty="0">
              <a:solidFill>
                <a:srgbClr val="000000"/>
              </a:solidFill>
            </a:endParaRPr>
          </a:p>
          <a:p>
            <a:pPr eaLnBrk="1" hangingPunct="1"/>
            <a:r>
              <a:rPr lang="sk-SK" altLang="sk-SK" dirty="0">
                <a:solidFill>
                  <a:srgbClr val="000000"/>
                </a:solidFill>
              </a:rPr>
              <a:t>int x</a:t>
            </a:r>
            <a:r>
              <a:rPr lang="en-US" altLang="sk-SK" dirty="0">
                <a:solidFill>
                  <a:srgbClr val="000000"/>
                </a:solidFill>
              </a:rPr>
              <a:t>[N]</a:t>
            </a:r>
            <a:r>
              <a:rPr lang="sk-SK" altLang="sk-SK" dirty="0">
                <a:solidFill>
                  <a:srgbClr val="000000"/>
                </a:solidFill>
              </a:rPr>
              <a:t>, </a:t>
            </a:r>
            <a:r>
              <a:rPr lang="en-US" altLang="sk-SK" dirty="0">
                <a:solidFill>
                  <a:srgbClr val="000000"/>
                </a:solidFill>
              </a:rPr>
              <a:t>y[N+1], z[N*2];</a:t>
            </a:r>
          </a:p>
        </p:txBody>
      </p:sp>
      <p:sp>
        <p:nvSpPr>
          <p:cNvPr id="73733" name="Text Box 11"/>
          <p:cNvSpPr txBox="1">
            <a:spLocks noChangeArrowheads="1"/>
          </p:cNvSpPr>
          <p:nvPr/>
        </p:nvSpPr>
        <p:spPr bwMode="auto">
          <a:xfrm>
            <a:off x="592138" y="5143500"/>
            <a:ext cx="9050337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sz="3100" b="0">
                <a:solidFill>
                  <a:srgbClr val="000000"/>
                </a:solidFill>
                <a:latin typeface="Arial" charset="0"/>
              </a:rPr>
              <a:t>x m</a:t>
            </a:r>
            <a:r>
              <a:rPr lang="sk-SK" altLang="sk-SK" sz="3100" b="0">
                <a:solidFill>
                  <a:srgbClr val="000000"/>
                </a:solidFill>
                <a:latin typeface="Arial" charset="0"/>
              </a:rPr>
              <a:t>á        prvkov poľa, od indexu         po index </a:t>
            </a:r>
          </a:p>
          <a:p>
            <a:pPr eaLnBrk="1" hangingPunct="1"/>
            <a:r>
              <a:rPr lang="sk-SK" altLang="sk-SK" sz="3100" b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sk-SK" sz="3100" b="0">
                <a:solidFill>
                  <a:srgbClr val="000000"/>
                </a:solidFill>
                <a:latin typeface="Arial" charset="0"/>
              </a:rPr>
              <a:t> m</a:t>
            </a:r>
            <a:r>
              <a:rPr lang="sk-SK" altLang="sk-SK" sz="3100" b="0">
                <a:solidFill>
                  <a:srgbClr val="000000"/>
                </a:solidFill>
                <a:latin typeface="Arial" charset="0"/>
              </a:rPr>
              <a:t>á        prvkov poľa, od indexu         po index </a:t>
            </a:r>
          </a:p>
          <a:p>
            <a:pPr eaLnBrk="1" hangingPunct="1"/>
            <a:r>
              <a:rPr lang="sk-SK" altLang="sk-SK" sz="3100" b="0">
                <a:solidFill>
                  <a:srgbClr val="000000"/>
                </a:solidFill>
                <a:latin typeface="Arial" charset="0"/>
              </a:rPr>
              <a:t>z</a:t>
            </a:r>
            <a:r>
              <a:rPr lang="en-US" altLang="sk-SK" sz="3100" b="0">
                <a:solidFill>
                  <a:srgbClr val="000000"/>
                </a:solidFill>
                <a:latin typeface="Arial" charset="0"/>
              </a:rPr>
              <a:t> m</a:t>
            </a:r>
            <a:r>
              <a:rPr lang="sk-SK" altLang="sk-SK" sz="3100" b="0">
                <a:solidFill>
                  <a:srgbClr val="000000"/>
                </a:solidFill>
                <a:latin typeface="Arial" charset="0"/>
              </a:rPr>
              <a:t>á        prvkov poľa, od indexu         po index </a:t>
            </a:r>
          </a:p>
        </p:txBody>
      </p:sp>
      <p:sp>
        <p:nvSpPr>
          <p:cNvPr id="73734" name="Rectangle 12"/>
          <p:cNvSpPr>
            <a:spLocks noChangeArrowheads="1"/>
          </p:cNvSpPr>
          <p:nvPr/>
        </p:nvSpPr>
        <p:spPr bwMode="auto">
          <a:xfrm>
            <a:off x="1663700" y="5214938"/>
            <a:ext cx="592138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692275" y="5156200"/>
            <a:ext cx="5476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10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36" name="Rectangle 15"/>
          <p:cNvSpPr>
            <a:spLocks noChangeArrowheads="1"/>
          </p:cNvSpPr>
          <p:nvPr/>
        </p:nvSpPr>
        <p:spPr bwMode="auto">
          <a:xfrm>
            <a:off x="1663700" y="5692775"/>
            <a:ext cx="592138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37" name="Rectangle 16"/>
          <p:cNvSpPr>
            <a:spLocks noChangeArrowheads="1"/>
          </p:cNvSpPr>
          <p:nvPr/>
        </p:nvSpPr>
        <p:spPr bwMode="auto">
          <a:xfrm>
            <a:off x="1663700" y="6184900"/>
            <a:ext cx="592138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38" name="Rectangle 17"/>
          <p:cNvSpPr>
            <a:spLocks noChangeArrowheads="1"/>
          </p:cNvSpPr>
          <p:nvPr/>
        </p:nvSpPr>
        <p:spPr bwMode="auto">
          <a:xfrm>
            <a:off x="6611938" y="5214938"/>
            <a:ext cx="592137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39" name="Rectangle 18"/>
          <p:cNvSpPr>
            <a:spLocks noChangeArrowheads="1"/>
          </p:cNvSpPr>
          <p:nvPr/>
        </p:nvSpPr>
        <p:spPr bwMode="auto">
          <a:xfrm>
            <a:off x="6611938" y="5692775"/>
            <a:ext cx="592137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40" name="Rectangle 19"/>
          <p:cNvSpPr>
            <a:spLocks noChangeArrowheads="1"/>
          </p:cNvSpPr>
          <p:nvPr/>
        </p:nvSpPr>
        <p:spPr bwMode="auto">
          <a:xfrm>
            <a:off x="6611938" y="6184900"/>
            <a:ext cx="592137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718300" y="5156200"/>
            <a:ext cx="3762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42" name="Rectangle 21"/>
          <p:cNvSpPr>
            <a:spLocks noChangeArrowheads="1"/>
          </p:cNvSpPr>
          <p:nvPr/>
        </p:nvSpPr>
        <p:spPr bwMode="auto">
          <a:xfrm>
            <a:off x="9107488" y="5214938"/>
            <a:ext cx="592137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43" name="Rectangle 22"/>
          <p:cNvSpPr>
            <a:spLocks noChangeArrowheads="1"/>
          </p:cNvSpPr>
          <p:nvPr/>
        </p:nvSpPr>
        <p:spPr bwMode="auto">
          <a:xfrm>
            <a:off x="9107488" y="5692775"/>
            <a:ext cx="592137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44" name="Rectangle 23"/>
          <p:cNvSpPr>
            <a:spLocks noChangeArrowheads="1"/>
          </p:cNvSpPr>
          <p:nvPr/>
        </p:nvSpPr>
        <p:spPr bwMode="auto">
          <a:xfrm>
            <a:off x="9107488" y="6184900"/>
            <a:ext cx="592137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9191625" y="5156200"/>
            <a:ext cx="3762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706563" y="5646738"/>
            <a:ext cx="52387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11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6711950" y="5662613"/>
            <a:ext cx="3762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9128125" y="5662613"/>
            <a:ext cx="5476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10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1674813" y="6137275"/>
            <a:ext cx="5476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20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6697663" y="6130925"/>
            <a:ext cx="37623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9123363" y="6137275"/>
            <a:ext cx="5476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19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 autoUpdateAnimBg="0"/>
      <p:bldP spid="40980" grpId="0" autoUpdateAnimBg="0"/>
      <p:bldP spid="40984" grpId="0" autoUpdateAnimBg="0"/>
      <p:bldP spid="40985" grpId="0" autoUpdateAnimBg="0"/>
      <p:bldP spid="40986" grpId="0" autoUpdateAnimBg="0"/>
      <p:bldP spid="40987" grpId="0" autoUpdateAnimBg="0"/>
      <p:bldP spid="40988" grpId="0" autoUpdateAnimBg="0"/>
      <p:bldP spid="40989" grpId="0" autoUpdateAnimBg="0"/>
      <p:bldP spid="409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Prístup k prvkom poľa</a:t>
            </a:r>
            <a:endParaRPr lang="en-US" altLang="sk-SK" dirty="0" smtClean="0"/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338138" y="1771650"/>
            <a:ext cx="7951787" cy="5227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422275" y="1855788"/>
            <a:ext cx="5753100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#</a:t>
            </a:r>
            <a:r>
              <a:rPr lang="sk-SK" altLang="sk-SK" dirty="0">
                <a:solidFill>
                  <a:srgbClr val="000000"/>
                </a:solidFill>
              </a:rPr>
              <a:t>define </a:t>
            </a:r>
            <a:r>
              <a:rPr lang="en-US" altLang="sk-SK" dirty="0">
                <a:solidFill>
                  <a:srgbClr val="000000"/>
                </a:solidFill>
              </a:rPr>
              <a:t>N 10</a:t>
            </a:r>
            <a:endParaRPr lang="sk-SK" altLang="sk-SK" dirty="0">
              <a:solidFill>
                <a:srgbClr val="000000"/>
              </a:solidFill>
            </a:endParaRPr>
          </a:p>
          <a:p>
            <a:pPr eaLnBrk="1" hangingPunct="1"/>
            <a:endParaRPr lang="en-US" altLang="sk-SK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...</a:t>
            </a:r>
            <a:endParaRPr lang="sk-SK" altLang="sk-SK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  </a:t>
            </a:r>
            <a:r>
              <a:rPr lang="sk-SK" altLang="sk-SK" dirty="0">
                <a:solidFill>
                  <a:srgbClr val="000000"/>
                </a:solidFill>
              </a:rPr>
              <a:t>int x</a:t>
            </a:r>
            <a:r>
              <a:rPr lang="en-US" altLang="sk-SK" dirty="0">
                <a:solidFill>
                  <a:srgbClr val="000000"/>
                </a:solidFill>
              </a:rPr>
              <a:t>[N],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;          </a:t>
            </a:r>
          </a:p>
        </p:txBody>
      </p:sp>
      <p:grpSp>
        <p:nvGrpSpPr>
          <p:cNvPr id="72715" name="Group 11"/>
          <p:cNvGrpSpPr>
            <a:grpSpLocks/>
          </p:cNvGrpSpPr>
          <p:nvPr/>
        </p:nvGrpSpPr>
        <p:grpSpPr bwMode="auto">
          <a:xfrm>
            <a:off x="1028700" y="1601788"/>
            <a:ext cx="8107363" cy="2655887"/>
            <a:chOff x="584" y="912"/>
            <a:chExt cx="4600" cy="1511"/>
          </a:xfrm>
        </p:grpSpPr>
        <p:sp>
          <p:nvSpPr>
            <p:cNvPr id="74764" name="Text Box 8"/>
            <p:cNvSpPr txBox="1">
              <a:spLocks noChangeArrowheads="1"/>
            </p:cNvSpPr>
            <p:nvPr/>
          </p:nvSpPr>
          <p:spPr bwMode="auto">
            <a:xfrm>
              <a:off x="584" y="2160"/>
              <a:ext cx="134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x[0] = 1;            </a:t>
              </a:r>
            </a:p>
          </p:txBody>
        </p:sp>
        <p:sp>
          <p:nvSpPr>
            <p:cNvPr id="74765" name="AutoShape 9"/>
            <p:cNvSpPr>
              <a:spLocks noChangeArrowheads="1"/>
            </p:cNvSpPr>
            <p:nvPr/>
          </p:nvSpPr>
          <p:spPr bwMode="auto">
            <a:xfrm>
              <a:off x="2688" y="912"/>
              <a:ext cx="2496" cy="528"/>
            </a:xfrm>
            <a:prstGeom prst="wedgeRoundRectCallout">
              <a:avLst>
                <a:gd name="adj1" fmla="val -85616"/>
                <a:gd name="adj2" fmla="val 20340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r>
                <a:rPr lang="en-US" altLang="sk-SK" b="0">
                  <a:solidFill>
                    <a:srgbClr val="000000"/>
                  </a:solidFill>
                  <a:latin typeface="Arial" charset="0"/>
                </a:rPr>
                <a:t>priradenie hodnoty do prv</a:t>
              </a:r>
              <a:r>
                <a:rPr lang="sk-SK" altLang="sk-SK" b="0">
                  <a:solidFill>
                    <a:srgbClr val="000000"/>
                  </a:solidFill>
                  <a:latin typeface="Arial" charset="0"/>
                </a:rPr>
                <a:t>ého prvku poľa</a:t>
              </a:r>
              <a:endParaRPr lang="en-US" altLang="sk-SK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930275" y="2782888"/>
            <a:ext cx="9050338" cy="2662237"/>
            <a:chOff x="528" y="1584"/>
            <a:chExt cx="5136" cy="1515"/>
          </a:xfrm>
        </p:grpSpPr>
        <p:sp>
          <p:nvSpPr>
            <p:cNvPr id="74762" name="Text Box 6"/>
            <p:cNvSpPr txBox="1">
              <a:spLocks noChangeArrowheads="1"/>
            </p:cNvSpPr>
            <p:nvPr/>
          </p:nvSpPr>
          <p:spPr bwMode="auto">
            <a:xfrm>
              <a:off x="528" y="2626"/>
              <a:ext cx="3264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for (i = 0; i &lt; N; i++)</a:t>
              </a:r>
            </a:p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   x[i] = i+1;             </a:t>
              </a:r>
            </a:p>
          </p:txBody>
        </p:sp>
        <p:sp>
          <p:nvSpPr>
            <p:cNvPr id="74763" name="AutoShape 10"/>
            <p:cNvSpPr>
              <a:spLocks noChangeArrowheads="1"/>
            </p:cNvSpPr>
            <p:nvPr/>
          </p:nvSpPr>
          <p:spPr bwMode="auto">
            <a:xfrm>
              <a:off x="3504" y="1584"/>
              <a:ext cx="2160" cy="864"/>
            </a:xfrm>
            <a:prstGeom prst="wedgeRoundRectCallout">
              <a:avLst>
                <a:gd name="adj1" fmla="val -60602"/>
                <a:gd name="adj2" fmla="val 8981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r>
                <a:rPr lang="sk-SK" altLang="sk-SK" b="0">
                  <a:solidFill>
                    <a:srgbClr val="000000"/>
                  </a:solidFill>
                  <a:latin typeface="Arial" charset="0"/>
                </a:rPr>
                <a:t>v cykle </a:t>
              </a:r>
              <a:r>
                <a:rPr lang="en-US" altLang="sk-SK" b="0">
                  <a:solidFill>
                    <a:srgbClr val="000000"/>
                  </a:solidFill>
                  <a:latin typeface="Arial" charset="0"/>
                </a:rPr>
                <a:t>priradenie hodnoty </a:t>
              </a:r>
              <a:r>
                <a:rPr lang="sk-SK" altLang="sk-SK" b="0">
                  <a:solidFill>
                    <a:srgbClr val="000000"/>
                  </a:solidFill>
                  <a:latin typeface="Arial" charset="0"/>
                </a:rPr>
                <a:t>postupne všetkým prvkom poľa</a:t>
              </a:r>
              <a:endParaRPr lang="en-US" altLang="sk-SK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2718" name="Group 14"/>
          <p:cNvGrpSpPr>
            <a:grpSpLocks/>
          </p:cNvGrpSpPr>
          <p:nvPr/>
        </p:nvGrpSpPr>
        <p:grpSpPr bwMode="auto">
          <a:xfrm>
            <a:off x="930275" y="4975225"/>
            <a:ext cx="9050338" cy="1608138"/>
            <a:chOff x="528" y="2832"/>
            <a:chExt cx="5136" cy="915"/>
          </a:xfrm>
        </p:grpSpPr>
        <p:sp>
          <p:nvSpPr>
            <p:cNvPr id="74760" name="Text Box 7"/>
            <p:cNvSpPr txBox="1">
              <a:spLocks noChangeArrowheads="1"/>
            </p:cNvSpPr>
            <p:nvPr/>
          </p:nvSpPr>
          <p:spPr bwMode="auto">
            <a:xfrm>
              <a:off x="528" y="3274"/>
              <a:ext cx="4176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for (i = 0; i &lt; N; i++)</a:t>
              </a:r>
            </a:p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   pritnf("x[%d]: %d\n", i, x[i]);</a:t>
              </a:r>
            </a:p>
          </p:txBody>
        </p:sp>
        <p:sp>
          <p:nvSpPr>
            <p:cNvPr id="74761" name="AutoShape 12"/>
            <p:cNvSpPr>
              <a:spLocks noChangeArrowheads="1"/>
            </p:cNvSpPr>
            <p:nvPr/>
          </p:nvSpPr>
          <p:spPr bwMode="auto">
            <a:xfrm>
              <a:off x="3504" y="2832"/>
              <a:ext cx="2160" cy="384"/>
            </a:xfrm>
            <a:prstGeom prst="wedgeRoundRectCallout">
              <a:avLst>
                <a:gd name="adj1" fmla="val -60231"/>
                <a:gd name="adj2" fmla="val 101824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r>
                <a:rPr lang="sk-SK" altLang="sk-SK" b="0">
                  <a:solidFill>
                    <a:srgbClr val="000000"/>
                  </a:solidFill>
                  <a:latin typeface="Arial" charset="0"/>
                </a:rPr>
                <a:t>výpis prvkov poľa</a:t>
              </a:r>
              <a:endParaRPr lang="en-US" altLang="sk-SK" b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3434</TotalTime>
  <Words>3549</Words>
  <Application>Microsoft Office PowerPoint</Application>
  <PresentationFormat>Custom</PresentationFormat>
  <Paragraphs>761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Glass design template</vt:lpstr>
      <vt:lpstr>2_Glass design template</vt:lpstr>
      <vt:lpstr>Globe</vt:lpstr>
      <vt:lpstr>1_Globe</vt:lpstr>
      <vt:lpstr>Jednorozmerné polia, príkaz switch</vt:lpstr>
      <vt:lpstr>Obsah</vt:lpstr>
      <vt:lpstr>Činnosť preprocesora</vt:lpstr>
      <vt:lpstr>Konštanty - makrá bez parametrov</vt:lpstr>
      <vt:lpstr>Pravidlá pre písanie konštánt</vt:lpstr>
      <vt:lpstr>Príklady defninovania konštánt</vt:lpstr>
      <vt:lpstr>Základy práce s poliami</vt:lpstr>
      <vt:lpstr>Príklady definícií statického poľa</vt:lpstr>
      <vt:lpstr>Prístup k prvkom poľa</vt:lpstr>
      <vt:lpstr>PowerPoint Presentation</vt:lpstr>
      <vt:lpstr>PowerPoint Presentation</vt:lpstr>
      <vt:lpstr>Inicializácia poľa v definícii</vt:lpstr>
      <vt:lpstr>PowerPoint Presentation</vt:lpstr>
      <vt:lpstr>Zistenie veľkosti poľa</vt:lpstr>
      <vt:lpstr>PowerPoint Presentation</vt:lpstr>
      <vt:lpstr>PowerPoint Presentation</vt:lpstr>
      <vt:lpstr>PowerPoint Presentation</vt:lpstr>
      <vt:lpstr>Pole ako parameter funkcie</vt:lpstr>
      <vt:lpstr>Pole ako parameter funkcie: veľkosť poľa</vt:lpstr>
      <vt:lpstr>Pole ako parameter funkcie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Zmena prvkov poľa vo funkcii</vt:lpstr>
      <vt:lpstr>PowerPoint Presentation</vt:lpstr>
      <vt:lpstr>PowerPoint Presentation</vt:lpstr>
      <vt:lpstr>PowerPoint Presentation</vt:lpstr>
      <vt:lpstr>PowerPoint Presentation</vt:lpstr>
      <vt:lpstr>Príklad: histogram</vt:lpstr>
      <vt:lpstr>PowerPoint Presentation</vt:lpstr>
      <vt:lpstr>PowerPoint Presentation</vt:lpstr>
      <vt:lpstr>PowerPoint Presentation</vt:lpstr>
      <vt:lpstr>PowerPoint Presentation</vt:lpstr>
      <vt:lpstr>Príkaz switch </vt:lpstr>
      <vt:lpstr>Príkaz switch</vt:lpstr>
      <vt:lpstr>Príkaz switch: príklad</vt:lpstr>
      <vt:lpstr>Príkaz switch: príklad</vt:lpstr>
      <vt:lpstr>Príklad: switch</vt:lpstr>
      <vt:lpstr>Príkaz switch: poznámky</vt:lpstr>
      <vt:lpstr>Príkaz switch: príklad</vt:lpstr>
      <vt:lpstr>Príkaz switch: príklad</vt:lpstr>
      <vt:lpstr>Príkaz switch: príklad</vt:lpstr>
      <vt:lpstr>Príkaz switch: príklad</vt:lpstr>
      <vt:lpstr>Zhrnutie</vt:lpstr>
    </vt:vector>
  </TitlesOfParts>
  <Company>FIIT STU Bratislava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koskova</cp:lastModifiedBy>
  <cp:revision>342</cp:revision>
  <cp:lastPrinted>1601-01-01T00:00:00Z</cp:lastPrinted>
  <dcterms:created xsi:type="dcterms:W3CDTF">2005-06-24T10:35:13Z</dcterms:created>
  <dcterms:modified xsi:type="dcterms:W3CDTF">2019-10-30T14:07:27Z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