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9" r:id="rId1"/>
    <p:sldMasterId id="2147484191" r:id="rId2"/>
    <p:sldMasterId id="2147484203" r:id="rId3"/>
  </p:sldMasterIdLst>
  <p:notesMasterIdLst>
    <p:notesMasterId r:id="rId47"/>
  </p:notesMasterIdLst>
  <p:sldIdLst>
    <p:sldId id="256" r:id="rId4"/>
    <p:sldId id="454" r:id="rId5"/>
    <p:sldId id="257" r:id="rId6"/>
    <p:sldId id="308" r:id="rId7"/>
    <p:sldId id="309" r:id="rId8"/>
    <p:sldId id="310" r:id="rId9"/>
    <p:sldId id="311" r:id="rId10"/>
    <p:sldId id="312" r:id="rId11"/>
    <p:sldId id="313" r:id="rId12"/>
    <p:sldId id="431" r:id="rId13"/>
    <p:sldId id="432" r:id="rId14"/>
    <p:sldId id="314" r:id="rId15"/>
    <p:sldId id="315" r:id="rId16"/>
    <p:sldId id="316" r:id="rId17"/>
    <p:sldId id="433" r:id="rId18"/>
    <p:sldId id="427" r:id="rId19"/>
    <p:sldId id="436" r:id="rId20"/>
    <p:sldId id="437" r:id="rId21"/>
    <p:sldId id="400" r:id="rId22"/>
    <p:sldId id="435" r:id="rId23"/>
    <p:sldId id="441" r:id="rId24"/>
    <p:sldId id="442" r:id="rId25"/>
    <p:sldId id="443" r:id="rId26"/>
    <p:sldId id="444" r:id="rId27"/>
    <p:sldId id="445" r:id="rId28"/>
    <p:sldId id="460" r:id="rId29"/>
    <p:sldId id="379" r:id="rId30"/>
    <p:sldId id="455" r:id="rId31"/>
    <p:sldId id="449" r:id="rId32"/>
    <p:sldId id="451" r:id="rId33"/>
    <p:sldId id="450" r:id="rId34"/>
    <p:sldId id="381" r:id="rId35"/>
    <p:sldId id="409" r:id="rId36"/>
    <p:sldId id="382" r:id="rId37"/>
    <p:sldId id="383" r:id="rId38"/>
    <p:sldId id="393" r:id="rId39"/>
    <p:sldId id="395" r:id="rId40"/>
    <p:sldId id="396" r:id="rId41"/>
    <p:sldId id="397" r:id="rId42"/>
    <p:sldId id="438" r:id="rId43"/>
    <p:sldId id="398" r:id="rId44"/>
    <p:sldId id="461" r:id="rId45"/>
    <p:sldId id="463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FF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579" autoAdjust="0"/>
  </p:normalViewPr>
  <p:slideViewPr>
    <p:cSldViewPr>
      <p:cViewPr varScale="1">
        <p:scale>
          <a:sx n="63" d="100"/>
          <a:sy n="63" d="100"/>
        </p:scale>
        <p:origin x="6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38.xml"/><Relationship Id="rId3" Type="http://schemas.openxmlformats.org/officeDocument/2006/relationships/slide" Target="slides/slide12.xml"/><Relationship Id="rId7" Type="http://schemas.openxmlformats.org/officeDocument/2006/relationships/slide" Target="slides/slide21.xml"/><Relationship Id="rId12" Type="http://schemas.openxmlformats.org/officeDocument/2006/relationships/slide" Target="slides/slide35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20.xml"/><Relationship Id="rId11" Type="http://schemas.openxmlformats.org/officeDocument/2006/relationships/slide" Target="slides/slide34.xml"/><Relationship Id="rId5" Type="http://schemas.openxmlformats.org/officeDocument/2006/relationships/slide" Target="slides/slide17.xml"/><Relationship Id="rId15" Type="http://schemas.openxmlformats.org/officeDocument/2006/relationships/slide" Target="slides/slide42.xml"/><Relationship Id="rId10" Type="http://schemas.openxmlformats.org/officeDocument/2006/relationships/slide" Target="slides/slide24.xml"/><Relationship Id="rId4" Type="http://schemas.openxmlformats.org/officeDocument/2006/relationships/slide" Target="slides/slide16.xml"/><Relationship Id="rId9" Type="http://schemas.openxmlformats.org/officeDocument/2006/relationships/slide" Target="slides/slide23.xml"/><Relationship Id="rId14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4E9E97-84CA-483C-B32B-66CBE0EE925B}" type="datetimeFigureOut">
              <a:rPr lang="en-US"/>
              <a:pPr>
                <a:defRPr/>
              </a:pPr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C4D9019-CF09-4C8E-8D1F-FE837EAA2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8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D9019-CF09-4C8E-8D1F-FE837EAA2F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0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550863"/>
            <a:ext cx="8237537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75" y="2754313"/>
            <a:ext cx="5697538" cy="6080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2100" y="6196013"/>
            <a:ext cx="190500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6375" y="6196013"/>
            <a:ext cx="398145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6938" y="6196013"/>
            <a:ext cx="1676400" cy="458787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94B2A7C-5A13-4B30-B27E-18C050BFF8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5E23-DCD5-4BFE-9D3C-E5FECBBE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138113"/>
            <a:ext cx="2195512" cy="592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138113"/>
            <a:ext cx="6437313" cy="5921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7D01-40B7-4D10-9D77-2AA9C0D5A7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6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578" y="550821"/>
            <a:ext cx="8237322" cy="114323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933" y="2754102"/>
            <a:ext cx="5697481" cy="6081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2100" y="6196013"/>
            <a:ext cx="190500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6375" y="6196013"/>
            <a:ext cx="398145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6938" y="6196013"/>
            <a:ext cx="1676400" cy="458787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463C4DE-2935-4E04-BBCB-5CE0A6169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B7ACB-EB59-49E1-BD19-929E03E17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18602-CAB6-4DFB-B788-0C64EE708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331" y="1652461"/>
            <a:ext cx="4324594" cy="440656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214" y="1652461"/>
            <a:ext cx="4324594" cy="440656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4A658-C9F7-43B0-A7B6-578F832F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29" y="273976"/>
            <a:ext cx="8228742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D1A2A-7964-40D1-A727-FE4269B9D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4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3BEB6-3992-4A43-A96A-FC5EDE451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0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CD7E1-459F-44BC-909D-C6A7E4449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6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5D6D1-D30F-40C7-9788-17B126125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2F3C-6F9E-4DC7-95AD-4DB32DC93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4D23-5DFA-4492-9BB8-C1C4763D8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8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B5448-8B9E-4BD4-93C7-E84760CB0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9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189" y="137705"/>
            <a:ext cx="2196619" cy="59213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331" y="137705"/>
            <a:ext cx="6452569" cy="59213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4ADE-CA05-41B5-BF28-61DC2FED1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7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578" y="550821"/>
            <a:ext cx="8237322" cy="114323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933" y="2754102"/>
            <a:ext cx="5697481" cy="6081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2100" y="6196013"/>
            <a:ext cx="190500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6375" y="6196013"/>
            <a:ext cx="398145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6938" y="6196013"/>
            <a:ext cx="1676400" cy="458787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463C4DE-2935-4E04-BBCB-5CE0A6169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9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B7ACB-EB59-49E1-BD19-929E03E17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3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18602-CAB6-4DFB-B788-0C64EE708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331" y="1652461"/>
            <a:ext cx="4324594" cy="440656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214" y="1652461"/>
            <a:ext cx="4324594" cy="440656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4A658-C9F7-43B0-A7B6-578F832F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3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29" y="273976"/>
            <a:ext cx="8228742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D1A2A-7964-40D1-A727-FE4269B9D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42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3BEB6-3992-4A43-A96A-FC5EDE451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0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CD7E1-459F-44BC-909D-C6A7E4449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38DC-1A59-4473-8C16-BC609E2B1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33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5D6D1-D30F-40C7-9788-17B126125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5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4D23-5DFA-4492-9BB8-C1C4763D8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8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B5448-8B9E-4BD4-93C7-E84760CB0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9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189" y="137705"/>
            <a:ext cx="2196619" cy="59213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331" y="137705"/>
            <a:ext cx="6452569" cy="59213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4ADE-CA05-41B5-BF28-61DC2FED1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FC0-E054-43BD-9754-ED40861536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6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698C-1E5B-4E1B-974A-A2F86B21C9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4399-CD16-4B93-8182-8946C31536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3908-1687-44C5-8331-B5C5BE837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08EE-D75C-42A7-8A01-0A2244DF51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454F-8300-4DDC-A604-4B638DD799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38113"/>
            <a:ext cx="73437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652588"/>
            <a:ext cx="8785225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988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7538" y="6248400"/>
            <a:ext cx="289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0725" y="62214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4FD1AF1-1CF6-4C4D-B621-8E79B6C9BF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38113"/>
            <a:ext cx="73437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652588"/>
            <a:ext cx="8785225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988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3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7538" y="6248400"/>
            <a:ext cx="289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3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0725" y="62214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3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90127FB7-07C1-4542-976B-5B3076522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38113"/>
            <a:ext cx="73437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652588"/>
            <a:ext cx="8785225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988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3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7538" y="6248400"/>
            <a:ext cx="289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3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0725" y="62214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3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90127FB7-07C1-4542-976B-5B3076522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mtClean="0"/>
              <a:t>Konštanty, operátory, formátovaný vstup a výstup, príkzy vetvenia</a:t>
            </a:r>
            <a:endParaRPr lang="en-US" altLang="sk-SK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868863"/>
            <a:ext cx="8829675" cy="1682750"/>
          </a:xfrm>
        </p:spPr>
        <p:txBody>
          <a:bodyPr>
            <a:normAutofit/>
          </a:bodyPr>
          <a:lstStyle/>
          <a:p>
            <a:r>
              <a:rPr lang="sk-SK" altLang="sk-SK" smtClean="0"/>
              <a:t>Základy procedurálneho programovania</a:t>
            </a:r>
          </a:p>
          <a:p>
            <a:r>
              <a:rPr lang="sk-SK" altLang="sk-SK" smtClean="0"/>
              <a:t>2. prednáška</a:t>
            </a:r>
          </a:p>
          <a:p>
            <a:r>
              <a:rPr lang="sk-SK" altLang="sk-SK" smtClean="0"/>
              <a:t>Gabriela Grmanová</a:t>
            </a:r>
          </a:p>
          <a:p>
            <a:endParaRPr lang="en-US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edagogika\Zaklady proceduralneho programovania 1\prednasky\2019\obrazky\875px-ASCII-Table-wid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3722"/>
            <a:ext cx="8334375" cy="64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sk-SK" dirty="0" smtClean="0"/>
              <a:t>ASCII </a:t>
            </a:r>
            <a:r>
              <a:rPr lang="en-US" altLang="sk-SK" dirty="0" err="1" smtClean="0"/>
              <a:t>tabu</a:t>
            </a:r>
            <a:r>
              <a:rPr lang="sk-SK" altLang="sk-SK" dirty="0" smtClean="0"/>
              <a:t>ľ</a:t>
            </a:r>
            <a:r>
              <a:rPr lang="en-US" altLang="sk-SK" dirty="0" err="1" smtClean="0"/>
              <a:t>ka</a:t>
            </a:r>
            <a:endParaRPr lang="en-US" altLang="sk-SK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79712" y="4293096"/>
            <a:ext cx="6768752" cy="20653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sk-SK" sz="2400" kern="0" dirty="0" err="1" smtClean="0"/>
              <a:t>znakov</a:t>
            </a:r>
            <a:r>
              <a:rPr lang="sk-SK" altLang="sk-SK" sz="2400" kern="0" dirty="0" smtClean="0"/>
              <a:t>á sada</a:t>
            </a:r>
          </a:p>
          <a:p>
            <a:pPr lvl="1"/>
            <a:r>
              <a:rPr lang="sk-SK" altLang="sk-SK" sz="2000" kern="0" dirty="0" smtClean="0"/>
              <a:t>znakom je priradená hodnota od 0 do 255</a:t>
            </a:r>
          </a:p>
          <a:p>
            <a:pPr lvl="1"/>
            <a:r>
              <a:rPr lang="sk-SK" altLang="sk-SK" sz="2000" kern="0" dirty="0" smtClean="0"/>
              <a:t>bežne sa pracuje so znakmi od 0 do 127</a:t>
            </a:r>
          </a:p>
          <a:p>
            <a:pPr lvl="1"/>
            <a:r>
              <a:rPr lang="sk-SK" altLang="sk-SK" sz="2000" kern="0" dirty="0" smtClean="0"/>
              <a:t>horná polovica tabuľky - znaky národných abecied</a:t>
            </a:r>
            <a:endParaRPr lang="en-US" altLang="sk-SK" sz="2000" kern="0" dirty="0" smtClean="0"/>
          </a:p>
          <a:p>
            <a:pPr marL="57150" indent="0">
              <a:buFontTx/>
              <a:buNone/>
            </a:pPr>
            <a:r>
              <a:rPr lang="en-US" altLang="sk-SK" sz="2000" kern="0" dirty="0" smtClean="0"/>
              <a:t>(z: American Standard Code for Information Interchange)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11125" y="1556792"/>
            <a:ext cx="5561013" cy="3744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ASCII tabuľka</a:t>
            </a:r>
            <a:endParaRPr lang="en-US" altLang="sk-SK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649239"/>
            <a:ext cx="8785225" cy="5164137"/>
          </a:xfrm>
        </p:spPr>
        <p:txBody>
          <a:bodyPr/>
          <a:lstStyle/>
          <a:p>
            <a:pPr>
              <a:buFontTx/>
              <a:buNone/>
            </a:pPr>
            <a:r>
              <a:rPr lang="sk-SK" altLang="sk-SK" sz="2400" dirty="0" smtClean="0"/>
              <a:t>riadiace znaky	0	  -   31</a:t>
            </a:r>
          </a:p>
          <a:p>
            <a:pPr>
              <a:buFontTx/>
              <a:buNone/>
            </a:pPr>
            <a:r>
              <a:rPr lang="sk-SK" altLang="sk-SK" sz="2400" dirty="0" smtClean="0"/>
              <a:t>medzera		32 </a:t>
            </a:r>
            <a:r>
              <a:rPr lang="en-US" altLang="sk-SK" sz="2400" dirty="0" smtClean="0"/>
              <a:t> ' '</a:t>
            </a:r>
          </a:p>
          <a:p>
            <a:pPr>
              <a:buFontTx/>
              <a:buNone/>
            </a:pPr>
            <a:r>
              <a:rPr lang="en-US" altLang="sk-SK" sz="2400" dirty="0" err="1" smtClean="0"/>
              <a:t>pomocn</a:t>
            </a:r>
            <a:r>
              <a:rPr lang="sk-SK" altLang="sk-SK" sz="2400" dirty="0" smtClean="0"/>
              <a:t>é znaky</a:t>
            </a:r>
            <a:r>
              <a:rPr lang="en-US" altLang="sk-SK" sz="2400" dirty="0" smtClean="0"/>
              <a:t>	33  '!'	</a:t>
            </a:r>
            <a:r>
              <a:rPr lang="sk-SK" altLang="sk-SK" sz="2400" dirty="0" smtClean="0"/>
              <a:t>  </a:t>
            </a:r>
            <a:r>
              <a:rPr lang="en-US" altLang="sk-SK" sz="2400" dirty="0" smtClean="0"/>
              <a:t>-</a:t>
            </a:r>
            <a:r>
              <a:rPr lang="sk-SK" altLang="sk-SK" sz="2400" dirty="0" smtClean="0"/>
              <a:t>   </a:t>
            </a:r>
            <a:r>
              <a:rPr lang="en-US" altLang="sk-SK" sz="2400" dirty="0" smtClean="0"/>
              <a:t>47  '/'</a:t>
            </a:r>
          </a:p>
          <a:p>
            <a:pPr>
              <a:buFontTx/>
              <a:buNone/>
            </a:pPr>
            <a:r>
              <a:rPr lang="sk-SK" altLang="sk-SK" sz="2400" dirty="0" smtClean="0"/>
              <a:t>číslice</a:t>
            </a:r>
            <a:r>
              <a:rPr lang="en-US" altLang="sk-SK" sz="2400" dirty="0" smtClean="0"/>
              <a:t>			48  '0'	</a:t>
            </a:r>
            <a:r>
              <a:rPr lang="sk-SK" altLang="sk-SK" sz="2400" dirty="0" smtClean="0"/>
              <a:t>  </a:t>
            </a:r>
            <a:r>
              <a:rPr lang="en-US" altLang="sk-SK" sz="2400" dirty="0" smtClean="0"/>
              <a:t>-</a:t>
            </a:r>
            <a:r>
              <a:rPr lang="sk-SK" altLang="sk-SK" sz="2400" dirty="0" smtClean="0"/>
              <a:t>   </a:t>
            </a:r>
            <a:r>
              <a:rPr lang="en-US" altLang="sk-SK" sz="2400" dirty="0" smtClean="0"/>
              <a:t>57  '9'</a:t>
            </a:r>
          </a:p>
          <a:p>
            <a:pPr>
              <a:buFontTx/>
              <a:buNone/>
            </a:pPr>
            <a:r>
              <a:rPr lang="sk-SK" altLang="sk-SK" sz="2400" dirty="0" smtClean="0"/>
              <a:t>pomocné znaky</a:t>
            </a:r>
            <a:r>
              <a:rPr lang="en-US" altLang="sk-SK" sz="2400" dirty="0" smtClean="0"/>
              <a:t>	58  ':'	</a:t>
            </a:r>
            <a:r>
              <a:rPr lang="sk-SK" altLang="sk-SK" sz="2400" dirty="0" smtClean="0"/>
              <a:t>  </a:t>
            </a:r>
            <a:r>
              <a:rPr lang="en-US" altLang="sk-SK" sz="2400" dirty="0" smtClean="0"/>
              <a:t>-</a:t>
            </a:r>
            <a:r>
              <a:rPr lang="sk-SK" altLang="sk-SK" sz="2400" dirty="0" smtClean="0"/>
              <a:t>   </a:t>
            </a:r>
            <a:r>
              <a:rPr lang="en-US" altLang="sk-SK" sz="2400" dirty="0" smtClean="0"/>
              <a:t>64  '@'</a:t>
            </a:r>
          </a:p>
          <a:p>
            <a:pPr>
              <a:buFontTx/>
              <a:buNone/>
            </a:pPr>
            <a:r>
              <a:rPr lang="sk-SK" altLang="sk-SK" sz="2400" dirty="0" smtClean="0"/>
              <a:t>veľké písmená</a:t>
            </a:r>
            <a:r>
              <a:rPr lang="en-US" altLang="sk-SK" sz="2400" dirty="0" smtClean="0"/>
              <a:t>	65  'A'	</a:t>
            </a:r>
            <a:r>
              <a:rPr lang="sk-SK" altLang="sk-SK" sz="2400" dirty="0" smtClean="0"/>
              <a:t>  </a:t>
            </a:r>
            <a:r>
              <a:rPr lang="en-US" altLang="sk-SK" sz="2400" dirty="0" smtClean="0"/>
              <a:t>-</a:t>
            </a:r>
            <a:r>
              <a:rPr lang="sk-SK" altLang="sk-SK" sz="2400" dirty="0" smtClean="0"/>
              <a:t>   </a:t>
            </a:r>
            <a:r>
              <a:rPr lang="en-US" altLang="sk-SK" sz="2400" dirty="0" smtClean="0"/>
              <a:t>90  'Z'</a:t>
            </a:r>
          </a:p>
          <a:p>
            <a:pPr>
              <a:buFontTx/>
              <a:buNone/>
            </a:pPr>
            <a:r>
              <a:rPr lang="sk-SK" altLang="sk-SK" sz="2400" dirty="0" smtClean="0"/>
              <a:t>malé písmená</a:t>
            </a:r>
            <a:r>
              <a:rPr lang="en-US" altLang="sk-SK" sz="2400" dirty="0" smtClean="0"/>
              <a:t>	97  'a'   -   122 'z'</a:t>
            </a:r>
            <a:endParaRPr lang="sk-SK" altLang="sk-SK" sz="2400" dirty="0" smtClean="0"/>
          </a:p>
          <a:p>
            <a:pPr>
              <a:buFontTx/>
              <a:buNone/>
            </a:pPr>
            <a:r>
              <a:rPr lang="sk-SK" altLang="sk-SK" sz="2400" dirty="0" smtClean="0"/>
              <a:t>pomocné znaky</a:t>
            </a:r>
            <a:r>
              <a:rPr lang="en-US" altLang="sk-SK" sz="2400" dirty="0" smtClean="0"/>
              <a:t>	123 '{'   -   126  '-'</a:t>
            </a:r>
            <a:endParaRPr lang="sk-SK" altLang="sk-SK" sz="2400" dirty="0" smtClean="0"/>
          </a:p>
          <a:p>
            <a:pPr>
              <a:buFontTx/>
              <a:buNone/>
            </a:pPr>
            <a:endParaRPr lang="en-US" altLang="sk-SK" sz="2400" dirty="0" smtClean="0"/>
          </a:p>
          <a:p>
            <a:r>
              <a:rPr lang="en-US" altLang="sk-SK" sz="2400" dirty="0" err="1" smtClean="0"/>
              <a:t>nevidite</a:t>
            </a:r>
            <a:r>
              <a:rPr lang="sk-SK" altLang="sk-SK" sz="2400" dirty="0" smtClean="0"/>
              <a:t>ľné znaky:</a:t>
            </a:r>
          </a:p>
          <a:p>
            <a:pPr lvl="1"/>
            <a:r>
              <a:rPr lang="sk-SK" altLang="sk-SK" sz="2000" dirty="0" smtClean="0"/>
              <a:t>7 Bell, 8 BackSpace, 9 Tab, 10 LineFeed, 13 Carriage Return</a:t>
            </a:r>
            <a:r>
              <a:rPr lang="sk-SK" altLang="sk-SK" sz="2200" dirty="0" smtClean="0"/>
              <a:t>, ...</a:t>
            </a:r>
          </a:p>
          <a:p>
            <a:pPr>
              <a:buFontTx/>
              <a:buNone/>
            </a:pPr>
            <a:endParaRPr lang="en-US" altLang="sk-SK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i="1" smtClean="0"/>
              <a:t>Escape</a:t>
            </a:r>
            <a:r>
              <a:rPr lang="sk-SK" altLang="sk-SK" smtClean="0"/>
              <a:t> sekvencie</a:t>
            </a:r>
            <a:endParaRPr lang="en-US" altLang="sk-SK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500" smtClean="0"/>
              <a:t>niektoré escape sekvenie majú okrem numerického kódu aj znakový ekvivalent:</a:t>
            </a:r>
            <a:endParaRPr lang="en-US" altLang="sk-SK" sz="25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49238" y="2750963"/>
            <a:ext cx="8537575" cy="3333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20700" y="2889076"/>
            <a:ext cx="8266113" cy="319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1800" dirty="0"/>
              <a:t>\n		0x0A		</a:t>
            </a:r>
            <a:r>
              <a:rPr lang="en-US" altLang="sk-SK" sz="1800" dirty="0" err="1"/>
              <a:t>nov</a:t>
            </a:r>
            <a:r>
              <a:rPr lang="sk-SK" altLang="sk-SK" sz="1800" dirty="0"/>
              <a:t>ý riadok (new line, line feed)</a:t>
            </a:r>
            <a:endParaRPr lang="en-US" altLang="sk-SK" sz="1800" dirty="0"/>
          </a:p>
          <a:p>
            <a:pPr>
              <a:buFontTx/>
              <a:buNone/>
            </a:pPr>
            <a:r>
              <a:rPr lang="en-US" altLang="sk-SK" sz="1800" dirty="0"/>
              <a:t>\r</a:t>
            </a:r>
            <a:r>
              <a:rPr lang="sk-SK" altLang="sk-SK" sz="1800" dirty="0"/>
              <a:t>		</a:t>
            </a:r>
            <a:r>
              <a:rPr lang="en-US" altLang="sk-SK" sz="1800" dirty="0"/>
              <a:t>0x</a:t>
            </a:r>
            <a:r>
              <a:rPr lang="sk-SK" altLang="sk-SK" sz="1800" dirty="0"/>
              <a:t>0D		návrat na začiatok riadku (carriage return)</a:t>
            </a:r>
            <a:endParaRPr lang="en-US" altLang="sk-SK" sz="1800" dirty="0"/>
          </a:p>
          <a:p>
            <a:pPr>
              <a:buFontTx/>
              <a:buNone/>
            </a:pPr>
            <a:r>
              <a:rPr lang="en-US" altLang="sk-SK" sz="1800" dirty="0"/>
              <a:t>\f</a:t>
            </a:r>
            <a:r>
              <a:rPr lang="sk-SK" altLang="sk-SK" sz="1800" dirty="0"/>
              <a:t>		</a:t>
            </a:r>
            <a:r>
              <a:rPr lang="en-US" altLang="sk-SK" sz="1800" dirty="0"/>
              <a:t>0x</a:t>
            </a:r>
            <a:r>
              <a:rPr lang="sk-SK" altLang="sk-SK" sz="1800" dirty="0"/>
              <a:t>0C		nová stránka (formfeed)</a:t>
            </a:r>
            <a:endParaRPr lang="en-US" altLang="sk-SK" sz="1800" dirty="0"/>
          </a:p>
          <a:p>
            <a:pPr>
              <a:buFontTx/>
              <a:buNone/>
            </a:pPr>
            <a:r>
              <a:rPr lang="en-US" altLang="sk-SK" sz="1800" dirty="0"/>
              <a:t>\t</a:t>
            </a:r>
            <a:r>
              <a:rPr lang="sk-SK" altLang="sk-SK" sz="1800" dirty="0"/>
              <a:t>		</a:t>
            </a:r>
            <a:r>
              <a:rPr lang="en-US" altLang="sk-SK" sz="1800" dirty="0"/>
              <a:t>0x</a:t>
            </a:r>
            <a:r>
              <a:rPr lang="sk-SK" altLang="sk-SK" sz="1800" dirty="0"/>
              <a:t>09		tabulátor (tab)</a:t>
            </a:r>
            <a:endParaRPr lang="en-US" altLang="sk-SK" sz="1800" dirty="0"/>
          </a:p>
          <a:p>
            <a:pPr>
              <a:buFontTx/>
              <a:buNone/>
            </a:pPr>
            <a:r>
              <a:rPr lang="en-US" altLang="sk-SK" sz="1800" dirty="0"/>
              <a:t>\b</a:t>
            </a:r>
            <a:r>
              <a:rPr lang="sk-SK" altLang="sk-SK" sz="1800" dirty="0"/>
              <a:t>		</a:t>
            </a:r>
            <a:r>
              <a:rPr lang="en-US" altLang="sk-SK" sz="1800" dirty="0"/>
              <a:t>0x</a:t>
            </a:r>
            <a:r>
              <a:rPr lang="sk-SK" altLang="sk-SK" sz="1800" dirty="0"/>
              <a:t>08		posun doľava (backspace)</a:t>
            </a:r>
            <a:endParaRPr lang="en-US" altLang="sk-SK" sz="1800" dirty="0"/>
          </a:p>
          <a:p>
            <a:pPr>
              <a:buFontTx/>
              <a:buNone/>
            </a:pPr>
            <a:r>
              <a:rPr lang="en-US" altLang="sk-SK" sz="1800" dirty="0"/>
              <a:t>\a</a:t>
            </a:r>
            <a:r>
              <a:rPr lang="sk-SK" altLang="sk-SK" sz="1800" dirty="0"/>
              <a:t>		</a:t>
            </a:r>
            <a:r>
              <a:rPr lang="en-US" altLang="sk-SK" sz="1800" dirty="0"/>
              <a:t>0x</a:t>
            </a:r>
            <a:r>
              <a:rPr lang="sk-SK" altLang="sk-SK" sz="1800" dirty="0"/>
              <a:t>07		písknutie (allert)</a:t>
            </a:r>
            <a:endParaRPr lang="en-US" altLang="sk-SK" sz="1800" dirty="0"/>
          </a:p>
          <a:p>
            <a:pPr>
              <a:buFontTx/>
              <a:buNone/>
            </a:pPr>
            <a:r>
              <a:rPr lang="en-US" altLang="sk-SK" sz="1800" dirty="0"/>
              <a:t>\\</a:t>
            </a:r>
            <a:r>
              <a:rPr lang="sk-SK" altLang="sk-SK" sz="1800" dirty="0"/>
              <a:t>		</a:t>
            </a:r>
            <a:r>
              <a:rPr lang="en-US" altLang="sk-SK" sz="1800" dirty="0"/>
              <a:t>0x</a:t>
            </a:r>
            <a:r>
              <a:rPr lang="sk-SK" altLang="sk-SK" sz="1800" dirty="0"/>
              <a:t>5C		spätné lomítko (backslash)</a:t>
            </a:r>
            <a:endParaRPr lang="en-US" altLang="sk-SK" sz="1800" dirty="0"/>
          </a:p>
          <a:p>
            <a:pPr>
              <a:buFontTx/>
              <a:buNone/>
            </a:pPr>
            <a:r>
              <a:rPr lang="en-US" altLang="sk-SK" sz="1800" dirty="0"/>
              <a:t>\'</a:t>
            </a:r>
            <a:r>
              <a:rPr lang="sk-SK" altLang="sk-SK" sz="1800" dirty="0"/>
              <a:t>		</a:t>
            </a:r>
            <a:r>
              <a:rPr lang="en-US" altLang="sk-SK" sz="1800" dirty="0"/>
              <a:t>0x</a:t>
            </a:r>
            <a:r>
              <a:rPr lang="sk-SK" altLang="sk-SK" sz="1800" dirty="0"/>
              <a:t>2C		apostrof (single quote)</a:t>
            </a:r>
            <a:endParaRPr lang="en-US" altLang="sk-SK" sz="1800" dirty="0"/>
          </a:p>
          <a:p>
            <a:pPr>
              <a:buFontTx/>
              <a:buNone/>
            </a:pPr>
            <a:r>
              <a:rPr lang="en-US" altLang="sk-SK" sz="1800" dirty="0"/>
              <a:t>\0</a:t>
            </a:r>
            <a:r>
              <a:rPr lang="sk-SK" altLang="sk-SK" sz="1800" dirty="0"/>
              <a:t>		</a:t>
            </a:r>
            <a:r>
              <a:rPr lang="en-US" altLang="sk-SK" sz="1800" dirty="0"/>
              <a:t>0x</a:t>
            </a:r>
            <a:r>
              <a:rPr lang="sk-SK" altLang="sk-SK" sz="1800" dirty="0"/>
              <a:t>00		nulový znak (null character)</a:t>
            </a:r>
            <a:endParaRPr lang="en-US" alt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sk-SK" dirty="0" err="1" smtClean="0"/>
              <a:t>Znakov</a:t>
            </a:r>
            <a:r>
              <a:rPr lang="sk-SK" altLang="sk-SK" dirty="0" smtClean="0"/>
              <a:t>é konštanty: čo program vypíše?</a:t>
            </a:r>
            <a:endParaRPr lang="en-US" altLang="sk-SK" dirty="0" smtClean="0"/>
          </a:p>
        </p:txBody>
      </p:sp>
      <p:sp>
        <p:nvSpPr>
          <p:cNvPr id="16387" name="Rectangle 1027"/>
          <p:cNvSpPr>
            <a:spLocks noChangeArrowheads="1"/>
          </p:cNvSpPr>
          <p:nvPr/>
        </p:nvSpPr>
        <p:spPr bwMode="auto">
          <a:xfrm>
            <a:off x="179512" y="1628800"/>
            <a:ext cx="8682911" cy="468052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479" tIns="41239" rIns="82479" bIns="41239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385888" y="1628800"/>
            <a:ext cx="8476536" cy="469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err="1">
                <a:latin typeface="Courier New" pitchFamily="49" charset="0"/>
              </a:rPr>
              <a:t>int</a:t>
            </a:r>
            <a:r>
              <a:rPr lang="sk-SK" altLang="sk-SK" sz="2000" b="1" dirty="0">
                <a:latin typeface="Courier New" pitchFamily="49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{</a:t>
            </a:r>
            <a:r>
              <a:rPr lang="sk-SK" altLang="sk-SK" sz="2000" b="1" dirty="0">
                <a:latin typeface="Courier New" pitchFamily="49" charset="0"/>
              </a:rPr>
              <a:t> </a:t>
            </a:r>
            <a:endParaRPr lang="en-US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smtClean="0">
                <a:latin typeface="Courier New" pitchFamily="49" charset="0"/>
              </a:rPr>
              <a:t>   char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 = </a:t>
            </a:r>
            <a:r>
              <a:rPr lang="en-US" altLang="sk-SK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'A'</a:t>
            </a:r>
            <a:r>
              <a:rPr lang="en-US" altLang="sk-SK" sz="2000" b="1" dirty="0" smtClean="0">
                <a:latin typeface="Courier New" pitchFamily="49" charset="0"/>
              </a:rPr>
              <a:t>;</a:t>
            </a:r>
            <a:endParaRPr lang="en-US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   </a:t>
            </a:r>
            <a:r>
              <a:rPr lang="en-US" altLang="sk-SK" sz="2000" b="1" dirty="0" err="1" smtClean="0">
                <a:latin typeface="Courier New" pitchFamily="49" charset="0"/>
              </a:rPr>
              <a:t>printf</a:t>
            </a:r>
            <a:r>
              <a:rPr lang="en-US" altLang="sk-SK" sz="2000" b="1" dirty="0" smtClean="0">
                <a:latin typeface="Courier New" pitchFamily="49" charset="0"/>
              </a:rPr>
              <a:t>("%c",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smtClean="0">
                <a:latin typeface="Courier New" pitchFamily="49" charset="0"/>
              </a:rPr>
              <a:t>  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 =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 + 1;</a:t>
            </a:r>
            <a:endParaRPr lang="en-US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smtClean="0">
                <a:latin typeface="Courier New" pitchFamily="49" charset="0"/>
              </a:rPr>
              <a:t>   </a:t>
            </a:r>
            <a:r>
              <a:rPr lang="en-US" altLang="sk-SK" sz="2000" b="1" dirty="0" err="1" smtClean="0">
                <a:latin typeface="Courier New" pitchFamily="49" charset="0"/>
              </a:rPr>
              <a:t>printf</a:t>
            </a:r>
            <a:r>
              <a:rPr lang="en-US" altLang="sk-SK" sz="2000" b="1" dirty="0" smtClean="0">
                <a:latin typeface="Courier New" pitchFamily="49" charset="0"/>
              </a:rPr>
              <a:t>("%</a:t>
            </a:r>
            <a:r>
              <a:rPr lang="en-US" altLang="sk-SK" sz="2000" b="1" dirty="0" err="1" smtClean="0">
                <a:latin typeface="Courier New" pitchFamily="49" charset="0"/>
              </a:rPr>
              <a:t>c%c</a:t>
            </a:r>
            <a:r>
              <a:rPr lang="en-US" altLang="sk-SK" sz="2000" b="1" dirty="0" smtClean="0">
                <a:latin typeface="Courier New" pitchFamily="49" charset="0"/>
              </a:rPr>
              <a:t>",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,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 + 1);</a:t>
            </a:r>
            <a:endParaRPr lang="en-US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  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 = </a:t>
            </a:r>
            <a:r>
              <a:rPr lang="en-US" altLang="sk-SK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'\n'</a:t>
            </a:r>
            <a:r>
              <a:rPr lang="en-US" altLang="sk-SK" sz="20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smtClean="0">
                <a:latin typeface="Courier New" pitchFamily="49" charset="0"/>
              </a:rPr>
              <a:t>   </a:t>
            </a:r>
            <a:r>
              <a:rPr lang="en-US" altLang="sk-SK" sz="2000" b="1" dirty="0" err="1" smtClean="0">
                <a:latin typeface="Courier New" pitchFamily="49" charset="0"/>
              </a:rPr>
              <a:t>printf</a:t>
            </a:r>
            <a:r>
              <a:rPr lang="en-US" altLang="sk-SK" sz="2000" b="1" dirty="0" smtClean="0">
                <a:latin typeface="Courier New" pitchFamily="49" charset="0"/>
              </a:rPr>
              <a:t>("%c",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b="1" dirty="0" smtClean="0">
                <a:latin typeface="Courier New" pitchFamily="49" charset="0"/>
              </a:rPr>
              <a:t>   znak = </a:t>
            </a:r>
            <a:r>
              <a:rPr lang="en-US" altLang="sk-SK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'*'</a:t>
            </a:r>
            <a:r>
              <a:rPr lang="en-US" altLang="sk-SK" sz="20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 </a:t>
            </a:r>
            <a:r>
              <a:rPr lang="en-US" altLang="sk-SK" sz="2000" b="1" dirty="0" smtClean="0">
                <a:latin typeface="Courier New" pitchFamily="49" charset="0"/>
              </a:rPr>
              <a:t>  </a:t>
            </a:r>
            <a:r>
              <a:rPr lang="en-US" altLang="sk-SK" sz="2000" b="1" dirty="0" err="1" smtClean="0">
                <a:latin typeface="Courier New" pitchFamily="49" charset="0"/>
              </a:rPr>
              <a:t>printf</a:t>
            </a:r>
            <a:r>
              <a:rPr lang="en-US" altLang="sk-SK" sz="2000" b="1" dirty="0" smtClean="0">
                <a:latin typeface="Courier New" pitchFamily="49" charset="0"/>
              </a:rPr>
              <a:t>("\007Znak</a:t>
            </a:r>
            <a:r>
              <a:rPr lang="sk-SK" altLang="sk-SK" sz="2000" b="1" dirty="0" smtClean="0">
                <a:latin typeface="Courier New" pitchFamily="49" charset="0"/>
              </a:rPr>
              <a:t> </a:t>
            </a:r>
            <a:r>
              <a:rPr lang="en-US" altLang="sk-SK" sz="2000" b="1" dirty="0" smtClean="0">
                <a:latin typeface="Courier New" pitchFamily="49" charset="0"/>
              </a:rPr>
              <a:t>%c ma ASCII </a:t>
            </a:r>
            <a:r>
              <a:rPr lang="en-US" altLang="sk-SK" sz="2000" b="1" dirty="0" err="1" smtClean="0">
                <a:latin typeface="Courier New" pitchFamily="49" charset="0"/>
              </a:rPr>
              <a:t>kod%d</a:t>
            </a:r>
            <a:r>
              <a:rPr lang="en-US" altLang="sk-SK" sz="2000" b="1" dirty="0" smtClean="0">
                <a:latin typeface="Courier New" pitchFamily="49" charset="0"/>
              </a:rPr>
              <a:t>\n",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, </a:t>
            </a:r>
            <a:r>
              <a:rPr lang="en-US" altLang="sk-SK" sz="2000" b="1" dirty="0" err="1" smtClean="0">
                <a:latin typeface="Courier New" pitchFamily="49" charset="0"/>
              </a:rPr>
              <a:t>znak</a:t>
            </a:r>
            <a:r>
              <a:rPr lang="en-US" altLang="sk-SK" sz="2000" b="1" dirty="0" smtClean="0">
                <a:latin typeface="Courier New" pitchFamily="49" charset="0"/>
              </a:rPr>
              <a:t>);</a:t>
            </a:r>
            <a:endParaRPr lang="sk-SK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smtClean="0">
                <a:latin typeface="Courier New" pitchFamily="49" charset="0"/>
              </a:rPr>
              <a:t>   return </a:t>
            </a:r>
            <a:r>
              <a:rPr lang="en-US" altLang="sk-SK" sz="2000" b="1" dirty="0">
                <a:latin typeface="Courier New" pitchFamily="49" charset="0"/>
              </a:rPr>
              <a:t>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16390" name="Rounded Rectangle 1"/>
          <p:cNvSpPr>
            <a:spLocks noChangeArrowheads="1"/>
          </p:cNvSpPr>
          <p:nvPr/>
        </p:nvSpPr>
        <p:spPr bwMode="auto">
          <a:xfrm>
            <a:off x="5676330" y="6115000"/>
            <a:ext cx="3073400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/>
              <a:t>program: 0</a:t>
            </a:r>
            <a:r>
              <a:rPr lang="sk-SK" altLang="sk-SK" sz="2400" dirty="0"/>
              <a:t>2</a:t>
            </a:r>
            <a:r>
              <a:rPr lang="en-US" altLang="sk-SK" sz="2400" dirty="0" smtClean="0"/>
              <a:t>p03.cpp</a:t>
            </a:r>
            <a:endParaRPr lang="sk-SK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Reťazcové konštanty</a:t>
            </a:r>
            <a:endParaRPr lang="en-US" altLang="sk-SK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500" dirty="0" smtClean="0"/>
              <a:t>reťazec uzatvorený do úvodzoviek</a:t>
            </a:r>
          </a:p>
          <a:p>
            <a:pPr lvl="1"/>
            <a:r>
              <a:rPr lang="sk-SK" altLang="sk-SK" sz="2200" dirty="0" smtClean="0"/>
              <a:t>napr. </a:t>
            </a:r>
            <a:r>
              <a:rPr lang="sk-SK" altLang="sk-SK" sz="2200" b="1" dirty="0" smtClean="0">
                <a:latin typeface="Courier New" pitchFamily="49" charset="0"/>
              </a:rPr>
              <a:t>"Toto je retazcova konstanta"</a:t>
            </a:r>
          </a:p>
          <a:p>
            <a:r>
              <a:rPr lang="sk-SK" altLang="sk-SK" sz="2500" dirty="0" smtClean="0"/>
              <a:t>ANSII C umožňuje zreťazovanie dlhých reťazcových konštánt (kvôli sprehľadneniu)</a:t>
            </a:r>
          </a:p>
          <a:p>
            <a:pPr lvl="1"/>
            <a:r>
              <a:rPr lang="sk-SK" altLang="sk-SK" sz="2200" dirty="0" smtClean="0"/>
              <a:t>napr.	</a:t>
            </a:r>
            <a:r>
              <a:rPr lang="sk-SK" altLang="sk-SK" sz="2200" b="1" dirty="0" smtClean="0">
                <a:latin typeface="Courier New" pitchFamily="49" charset="0"/>
              </a:rPr>
              <a:t>"Takto vyzera velmi dlhy retazec"</a:t>
            </a:r>
          </a:p>
          <a:p>
            <a:pPr lvl="1"/>
            <a:r>
              <a:rPr lang="sk-SK" altLang="sk-SK" sz="2200" dirty="0" smtClean="0"/>
              <a:t> 		 </a:t>
            </a:r>
            <a:r>
              <a:rPr lang="sk-SK" altLang="sk-SK" sz="2200" b="1" dirty="0" smtClean="0">
                <a:latin typeface="Courier New" pitchFamily="49" charset="0"/>
              </a:rPr>
              <a:t>"Takto vyzera " "velmi dlhy retazec"</a:t>
            </a:r>
          </a:p>
          <a:p>
            <a:pPr lvl="1"/>
            <a:r>
              <a:rPr lang="sk-SK" altLang="sk-SK" sz="2200" dirty="0" smtClean="0"/>
              <a:t> 		 </a:t>
            </a:r>
            <a:r>
              <a:rPr lang="sk-SK" altLang="sk-SK" sz="2200" b="1" dirty="0" smtClean="0">
                <a:latin typeface="Courier New" pitchFamily="49" charset="0"/>
              </a:rPr>
              <a:t>"Takto vyzera " </a:t>
            </a:r>
            <a:r>
              <a:rPr lang="en-US" altLang="sk-SK" sz="2200" b="1" dirty="0" smtClean="0">
                <a:latin typeface="Courier New" pitchFamily="49" charset="0"/>
              </a:rPr>
              <a:t>"</a:t>
            </a:r>
            <a:r>
              <a:rPr lang="sk-SK" altLang="sk-SK" sz="2200" b="1" dirty="0" smtClean="0">
                <a:latin typeface="Courier New" pitchFamily="49" charset="0"/>
              </a:rPr>
              <a:t>velmi "</a:t>
            </a:r>
          </a:p>
          <a:p>
            <a:pPr lvl="1">
              <a:buFontTx/>
              <a:buNone/>
            </a:pPr>
            <a:r>
              <a:rPr lang="sk-SK" altLang="sk-SK" sz="2200" dirty="0" smtClean="0"/>
              <a:t>				</a:t>
            </a:r>
            <a:r>
              <a:rPr lang="en-US" altLang="sk-SK" sz="2200" dirty="0" smtClean="0"/>
              <a:t>"</a:t>
            </a:r>
            <a:r>
              <a:rPr lang="sk-SK" altLang="sk-SK" sz="2200" b="1" dirty="0" smtClean="0">
                <a:latin typeface="Courier New" pitchFamily="49" charset="0"/>
              </a:rPr>
              <a:t>dlhy retazec"</a:t>
            </a:r>
            <a:endParaRPr lang="en-US" altLang="sk-SK" sz="2200" b="1" dirty="0" smtClean="0">
              <a:latin typeface="Courier New" pitchFamily="49" charset="0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06375" y="5499372"/>
            <a:ext cx="8648700" cy="481013"/>
            <a:chOff x="240" y="3648"/>
            <a:chExt cx="6048" cy="336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240" y="3648"/>
              <a:ext cx="6048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88" y="3696"/>
              <a:ext cx="600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err="1">
                  <a:latin typeface="Courier New" pitchFamily="49" charset="0"/>
                </a:rPr>
                <a:t>printf</a:t>
              </a:r>
              <a:r>
                <a:rPr lang="en-US" altLang="sk-SK" sz="2000" b="1" dirty="0">
                  <a:latin typeface="Courier New" pitchFamily="49" charset="0"/>
                </a:rPr>
                <a:t>("</a:t>
              </a:r>
              <a:r>
                <a:rPr lang="sk-SK" altLang="sk-SK" sz="2000" b="1" dirty="0">
                  <a:latin typeface="Courier New" pitchFamily="49" charset="0"/>
                </a:rPr>
                <a:t>Kolko stalo %s pivo?</a:t>
              </a:r>
              <a:r>
                <a:rPr lang="en-US" altLang="sk-SK" sz="2000" b="1" dirty="0">
                  <a:latin typeface="Courier New" pitchFamily="49" charset="0"/>
                </a:rPr>
                <a:t>\n", </a:t>
              </a:r>
              <a:r>
                <a:rPr lang="sk-SK" altLang="sk-SK" sz="2000" b="1" dirty="0">
                  <a:latin typeface="Courier New" pitchFamily="49" charset="0"/>
                </a:rPr>
                <a:t>"jedno"</a:t>
              </a:r>
              <a:r>
                <a:rPr lang="en-US" altLang="sk-SK" sz="2000" b="1" dirty="0">
                  <a:latin typeface="Courier New" pitchFamily="49" charset="0"/>
                </a:rPr>
                <a:t>);</a:t>
              </a:r>
              <a:endParaRPr lang="sk-SK" altLang="sk-SK" sz="2000" b="1" dirty="0">
                <a:latin typeface="Courier New" pitchFamily="49" charset="0"/>
              </a:endParaRPr>
            </a:p>
          </p:txBody>
        </p:sp>
      </p:grp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3363913" y="6256610"/>
            <a:ext cx="5491162" cy="412750"/>
          </a:xfrm>
          <a:prstGeom prst="wedgeRoundRectCallout">
            <a:avLst>
              <a:gd name="adj1" fmla="val 28046"/>
              <a:gd name="adj2" fmla="val -14548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vypíše: </a:t>
            </a:r>
            <a:r>
              <a:rPr lang="sk-SK" altLang="sk-SK" sz="1800" b="1">
                <a:latin typeface="Courier New" pitchFamily="49" charset="0"/>
              </a:rPr>
              <a:t>Kolko stalo jedno pivo?</a:t>
            </a:r>
            <a:endParaRPr lang="en-US" altLang="sk-SK" sz="1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sk-SK" smtClean="0"/>
              <a:t>Form</a:t>
            </a:r>
            <a:r>
              <a:rPr lang="sk-SK" altLang="sk-SK" smtClean="0"/>
              <a:t>átovaný vstup a špeciálne znaky</a:t>
            </a:r>
            <a:endParaRPr lang="en-US" altLang="sk-SK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77800" y="1652588"/>
            <a:ext cx="8785225" cy="1056332"/>
          </a:xfrm>
        </p:spPr>
        <p:txBody>
          <a:bodyPr/>
          <a:lstStyle/>
          <a:p>
            <a:r>
              <a:rPr lang="sk-SK" altLang="sk-SK" sz="2400" dirty="0" smtClean="0"/>
              <a:t>Ako napísať </a:t>
            </a:r>
            <a:r>
              <a:rPr lang="en-US" altLang="sk-SK" sz="2400" dirty="0" err="1" smtClean="0"/>
              <a:t>znaky</a:t>
            </a:r>
            <a:r>
              <a:rPr lang="en-US" altLang="sk-SK" sz="2400" dirty="0" smtClean="0"/>
              <a:t> </a:t>
            </a:r>
            <a:r>
              <a:rPr lang="en-US" altLang="sk-SK" sz="2400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altLang="sk-SK" sz="2400" dirty="0" smtClean="0"/>
              <a:t>, </a:t>
            </a:r>
            <a:r>
              <a:rPr lang="en-US" altLang="sk-SK" sz="24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altLang="sk-SK" sz="2400" dirty="0" smtClean="0">
                <a:cs typeface="Courier New" pitchFamily="49" charset="0"/>
              </a:rPr>
              <a:t>,</a:t>
            </a:r>
            <a:r>
              <a:rPr lang="en-US" altLang="sk-SK" sz="2400" dirty="0" smtClean="0"/>
              <a:t> ", </a:t>
            </a:r>
            <a:r>
              <a:rPr lang="en-US" altLang="sk-SK" sz="2400" dirty="0" err="1" smtClean="0"/>
              <a:t>ke</a:t>
            </a:r>
            <a:r>
              <a:rPr lang="sk-SK" altLang="sk-SK" sz="2400" dirty="0" smtClean="0"/>
              <a:t>ď sú vyhradenými znakmi na formátovanie?</a:t>
            </a:r>
            <a:endParaRPr lang="en-US" altLang="sk-SK" sz="2400" dirty="0" smtClean="0"/>
          </a:p>
        </p:txBody>
      </p:sp>
      <p:sp>
        <p:nvSpPr>
          <p:cNvPr id="24580" name="Rounded Rectangle 3"/>
          <p:cNvSpPr>
            <a:spLocks noChangeArrowheads="1"/>
          </p:cNvSpPr>
          <p:nvPr/>
        </p:nvSpPr>
        <p:spPr bwMode="auto">
          <a:xfrm>
            <a:off x="298450" y="2756545"/>
            <a:ext cx="3481388" cy="600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/>
              <a:t>program: </a:t>
            </a:r>
            <a:r>
              <a:rPr lang="en-US" altLang="sk-SK" sz="2400" dirty="0" smtClean="0"/>
              <a:t>0</a:t>
            </a:r>
            <a:r>
              <a:rPr lang="sk-SK" altLang="sk-SK" sz="2400" dirty="0"/>
              <a:t>2</a:t>
            </a:r>
            <a:r>
              <a:rPr lang="en-US" altLang="sk-SK" sz="2400" dirty="0" smtClean="0"/>
              <a:t>p0</a:t>
            </a:r>
            <a:r>
              <a:rPr lang="en-US" altLang="sk-SK" sz="2400" dirty="0"/>
              <a:t>4</a:t>
            </a:r>
            <a:r>
              <a:rPr lang="sk-SK" altLang="sk-SK" sz="2400" dirty="0" smtClean="0"/>
              <a:t>A</a:t>
            </a:r>
            <a:r>
              <a:rPr lang="en-US" altLang="sk-SK" sz="2400" dirty="0"/>
              <a:t>.</a:t>
            </a:r>
            <a:r>
              <a:rPr lang="en-US" altLang="sk-SK" sz="2400" dirty="0" err="1"/>
              <a:t>cpp</a:t>
            </a:r>
            <a:endParaRPr lang="sk-SK" altLang="sk-SK" sz="2400" dirty="0"/>
          </a:p>
        </p:txBody>
      </p:sp>
      <p:sp>
        <p:nvSpPr>
          <p:cNvPr id="24581" name="AutoShape 10"/>
          <p:cNvSpPr>
            <a:spLocks noChangeArrowheads="1"/>
          </p:cNvSpPr>
          <p:nvPr/>
        </p:nvSpPr>
        <p:spPr bwMode="auto">
          <a:xfrm>
            <a:off x="4560540" y="2756545"/>
            <a:ext cx="3816350" cy="504056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Čo </a:t>
            </a:r>
            <a:r>
              <a:rPr lang="en-US" altLang="sk-SK" sz="2000" dirty="0" err="1" smtClean="0"/>
              <a:t>urob</a:t>
            </a:r>
            <a:r>
              <a:rPr lang="sk-SK" altLang="sk-SK" sz="2000" dirty="0" smtClean="0"/>
              <a:t>í program?</a:t>
            </a:r>
            <a:endParaRPr lang="sk-SK" altLang="sk-SK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98450" y="4483745"/>
            <a:ext cx="3481388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/>
              <a:t>program: </a:t>
            </a:r>
            <a:r>
              <a:rPr lang="en-US" altLang="sk-SK" sz="2400" dirty="0" smtClean="0"/>
              <a:t>02p04</a:t>
            </a:r>
            <a:r>
              <a:rPr lang="sk-SK" altLang="sk-SK" sz="2400" dirty="0" smtClean="0"/>
              <a:t>B</a:t>
            </a:r>
            <a:r>
              <a:rPr lang="en-US" altLang="sk-SK" sz="2400" dirty="0"/>
              <a:t>.</a:t>
            </a:r>
            <a:r>
              <a:rPr lang="en-US" altLang="sk-SK" sz="2400" dirty="0" err="1"/>
              <a:t>cpp</a:t>
            </a:r>
            <a:endParaRPr lang="sk-SK" altLang="sk-SK" sz="2400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572000" y="4483745"/>
            <a:ext cx="3816350" cy="1871612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Špeciálne znaky sa píšu špeciálne</a:t>
            </a:r>
            <a:r>
              <a:rPr lang="sk-SK" altLang="sk-SK" sz="2000" dirty="0" smtClean="0"/>
              <a:t>...</a:t>
            </a:r>
            <a:endParaRPr lang="en-US" altLang="sk-SK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smtClean="0"/>
              <a:t>%: 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sk-SK" altLang="sk-SK" sz="2000" dirty="0" smtClean="0"/>
              <a:t> </a:t>
            </a:r>
            <a:endParaRPr lang="en-US" altLang="sk-SK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smtClean="0">
                <a:latin typeface="+mn-lt"/>
                <a:cs typeface="Courier New" pitchFamily="49" charset="0"/>
              </a:rPr>
              <a:t>\:    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smtClean="0">
                <a:latin typeface="+mn-lt"/>
                <a:cs typeface="Courier New" pitchFamily="49" charset="0"/>
              </a:rPr>
              <a:t>":    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\"</a:t>
            </a:r>
            <a:endParaRPr lang="sk-SK" altLang="sk-SK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584" name="Picture 4" descr="C:\Users\koskova\AppData\Local\Microsoft\Windows\Temporary Internet Files\Content.IE5\IZU8YU1J\smile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4" y="5661248"/>
            <a:ext cx="5762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Formátovací reťazec: </a:t>
            </a:r>
            <a:r>
              <a:rPr lang="en-US" altLang="sk-SK" smtClean="0"/>
              <a:t>v</a:t>
            </a:r>
            <a:r>
              <a:rPr lang="sk-SK" altLang="sk-SK" smtClean="0"/>
              <a:t>ýpis čísel</a:t>
            </a:r>
            <a:endParaRPr lang="en-US" altLang="sk-SK" smtClean="0"/>
          </a:p>
        </p:txBody>
      </p:sp>
      <p:grpSp>
        <p:nvGrpSpPr>
          <p:cNvPr id="26627" name="Group 30"/>
          <p:cNvGrpSpPr>
            <a:grpSpLocks/>
          </p:cNvGrpSpPr>
          <p:nvPr/>
        </p:nvGrpSpPr>
        <p:grpSpPr bwMode="auto">
          <a:xfrm>
            <a:off x="687388" y="1970088"/>
            <a:ext cx="7413625" cy="1027112"/>
            <a:chOff x="192" y="1200"/>
            <a:chExt cx="5184" cy="345"/>
          </a:xfrm>
        </p:grpSpPr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192" y="1200"/>
              <a:ext cx="5184" cy="3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285" y="1232"/>
              <a:ext cx="4947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float pi = 3.1415;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printf("Pi:</a:t>
              </a:r>
              <a:r>
                <a:rPr lang="sk-SK" altLang="sk-SK" sz="2400" b="1">
                  <a:latin typeface="Courier New" pitchFamily="49" charset="0"/>
                </a:rPr>
                <a:t> </a:t>
              </a:r>
              <a:r>
                <a:rPr lang="en-US" altLang="sk-SK" sz="2400" b="1">
                  <a:latin typeface="Courier New" pitchFamily="49" charset="0"/>
                </a:rPr>
                <a:t>%.2f", pi);</a:t>
              </a:r>
            </a:p>
          </p:txBody>
        </p:sp>
      </p:grp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295650" y="3376613"/>
            <a:ext cx="4805363" cy="412750"/>
          </a:xfrm>
          <a:prstGeom prst="wedgeRoundRectCallout">
            <a:avLst>
              <a:gd name="adj1" fmla="val 19347"/>
              <a:gd name="adj2" fmla="val -13194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400"/>
              <a:t>vypíše: </a:t>
            </a:r>
            <a:r>
              <a:rPr lang="en-US" altLang="sk-SK" sz="2400" b="1">
                <a:latin typeface="Courier New" pitchFamily="49" charset="0"/>
              </a:rPr>
              <a:t>Pi</a:t>
            </a:r>
            <a:r>
              <a:rPr lang="sk-SK" altLang="sk-SK" sz="2400" b="1">
                <a:latin typeface="Courier New" pitchFamily="49" charset="0"/>
              </a:rPr>
              <a:t>: </a:t>
            </a:r>
            <a:r>
              <a:rPr lang="en-US" altLang="sk-SK" sz="2400" b="1">
                <a:latin typeface="Courier New" pitchFamily="49" charset="0"/>
              </a:rPr>
              <a:t>3.14</a:t>
            </a:r>
          </a:p>
        </p:txBody>
      </p:sp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250825" y="1322388"/>
            <a:ext cx="5508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/>
              <a:t>Výpis na daný počet desatinných miest</a:t>
            </a:r>
            <a:endParaRPr lang="en-US" altLang="sk-SK" sz="2400"/>
          </a:p>
        </p:txBody>
      </p:sp>
      <p:grpSp>
        <p:nvGrpSpPr>
          <p:cNvPr id="26630" name="Group 30"/>
          <p:cNvGrpSpPr>
            <a:grpSpLocks/>
          </p:cNvGrpSpPr>
          <p:nvPr/>
        </p:nvGrpSpPr>
        <p:grpSpPr bwMode="auto">
          <a:xfrm>
            <a:off x="687388" y="4221163"/>
            <a:ext cx="7413625" cy="911225"/>
            <a:chOff x="192" y="1200"/>
            <a:chExt cx="5184" cy="368"/>
          </a:xfrm>
        </p:grpSpPr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92" y="1200"/>
              <a:ext cx="5184" cy="3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26634" name="Text Box 8"/>
            <p:cNvSpPr txBox="1">
              <a:spLocks noChangeArrowheads="1"/>
            </p:cNvSpPr>
            <p:nvPr/>
          </p:nvSpPr>
          <p:spPr bwMode="auto">
            <a:xfrm>
              <a:off x="285" y="1232"/>
              <a:ext cx="494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float pi = 3.1415;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printf("Pi:</a:t>
              </a:r>
              <a:r>
                <a:rPr lang="sk-SK" altLang="sk-SK" sz="2400" b="1">
                  <a:latin typeface="Courier New" pitchFamily="49" charset="0"/>
                </a:rPr>
                <a:t> </a:t>
              </a:r>
              <a:r>
                <a:rPr lang="en-US" altLang="sk-SK" sz="2400" b="1">
                  <a:latin typeface="Courier New" pitchFamily="49" charset="0"/>
                </a:rPr>
                <a:t>%g", pi);</a:t>
              </a:r>
            </a:p>
          </p:txBody>
        </p:sp>
      </p:grp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87388" y="5516563"/>
            <a:ext cx="8132762" cy="1225550"/>
          </a:xfrm>
          <a:prstGeom prst="wedgeRoundRectCallout">
            <a:avLst>
              <a:gd name="adj1" fmla="val 19347"/>
              <a:gd name="adj2" fmla="val -13194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2400"/>
              <a:t>Ak nevieme, ak</a:t>
            </a:r>
            <a:r>
              <a:rPr lang="sk-SK" altLang="sk-SK" sz="2400"/>
              <a:t>é veľké číslo sa bude vypisovať a nie je stanovená presnosť, použite </a:t>
            </a:r>
            <a:r>
              <a:rPr lang="en-US" altLang="sk-SK" sz="2400"/>
              <a:t>%g (general). Tu </a:t>
            </a:r>
            <a:r>
              <a:rPr lang="sk-SK" altLang="sk-SK" sz="2400"/>
              <a:t>vypíše: </a:t>
            </a:r>
            <a:r>
              <a:rPr lang="en-US" altLang="sk-SK" sz="2400" b="1">
                <a:latin typeface="Courier New" pitchFamily="49" charset="0"/>
              </a:rPr>
              <a:t>Pi</a:t>
            </a:r>
            <a:r>
              <a:rPr lang="sk-SK" altLang="sk-SK" sz="2400" b="1">
                <a:latin typeface="Courier New" pitchFamily="49" charset="0"/>
              </a:rPr>
              <a:t>: </a:t>
            </a:r>
            <a:r>
              <a:rPr lang="en-US" altLang="sk-SK" sz="2400" b="1">
                <a:latin typeface="Courier New" pitchFamily="49" charset="0"/>
              </a:rPr>
              <a:t>3.1415</a:t>
            </a:r>
          </a:p>
        </p:txBody>
      </p:sp>
      <p:sp>
        <p:nvSpPr>
          <p:cNvPr id="26632" name="TextBox 1"/>
          <p:cNvSpPr txBox="1">
            <a:spLocks noChangeArrowheads="1"/>
          </p:cNvSpPr>
          <p:nvPr/>
        </p:nvSpPr>
        <p:spPr bwMode="auto">
          <a:xfrm>
            <a:off x="250825" y="3573463"/>
            <a:ext cx="1703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/>
              <a:t>Výpis s </a:t>
            </a:r>
            <a:r>
              <a:rPr lang="en-US" altLang="sk-SK" sz="2400" b="1">
                <a:latin typeface="Courier New" pitchFamily="49" charset="0"/>
                <a:cs typeface="Courier New" pitchFamily="49" charset="0"/>
              </a:rPr>
              <a:t>%</a:t>
            </a:r>
            <a:r>
              <a:rPr lang="en-US" altLang="sk-SK" sz="2400"/>
              <a:t>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 autoUpdateAnimBg="0"/>
      <p:bldP spid="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Špecifikácie </a:t>
            </a:r>
            <a:r>
              <a:rPr lang="en-US" altLang="sk-SK" dirty="0" smtClean="0"/>
              <a:t>form</a:t>
            </a:r>
            <a:r>
              <a:rPr lang="sk-SK" altLang="sk-SK" dirty="0" smtClean="0"/>
              <a:t>átovacieho reťazca: príklady</a:t>
            </a:r>
            <a:endParaRPr lang="en-US" altLang="sk-SK" dirty="0" smtClean="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206375" y="1790700"/>
            <a:ext cx="8648700" cy="4810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74638" y="1858963"/>
            <a:ext cx="858043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err="1">
                <a:latin typeface="Courier New" pitchFamily="49" charset="0"/>
              </a:rPr>
              <a:t>printf</a:t>
            </a:r>
            <a:r>
              <a:rPr lang="en-US" altLang="sk-SK" sz="2000" b="1" dirty="0">
                <a:latin typeface="Courier New" pitchFamily="49" charset="0"/>
              </a:rPr>
              <a:t>("Je </a:t>
            </a:r>
            <a:r>
              <a:rPr lang="en-US" altLang="sk-SK" sz="2000" b="1" dirty="0" err="1">
                <a:latin typeface="Courier New" pitchFamily="49" charset="0"/>
              </a:rPr>
              <a:t>presne</a:t>
            </a:r>
            <a:r>
              <a:rPr lang="en-US" altLang="sk-SK" sz="2000" b="1" dirty="0">
                <a:latin typeface="Courier New" pitchFamily="49" charset="0"/>
              </a:rPr>
              <a:t> %2d:%2d\n", </a:t>
            </a:r>
            <a:r>
              <a:rPr lang="en-US" altLang="sk-SK" sz="2000" b="1" dirty="0" err="1">
                <a:latin typeface="Courier New" pitchFamily="49" charset="0"/>
              </a:rPr>
              <a:t>hodiny</a:t>
            </a:r>
            <a:r>
              <a:rPr lang="en-US" altLang="sk-SK" sz="2000" b="1" dirty="0">
                <a:latin typeface="Courier New" pitchFamily="49" charset="0"/>
              </a:rPr>
              <a:t>, </a:t>
            </a:r>
            <a:r>
              <a:rPr lang="en-US" altLang="sk-SK" sz="2000" b="1" dirty="0" err="1">
                <a:latin typeface="Courier New" pitchFamily="49" charset="0"/>
              </a:rPr>
              <a:t>minuty</a:t>
            </a:r>
            <a:r>
              <a:rPr lang="en-US" altLang="sk-SK" sz="2000" b="1" dirty="0">
                <a:latin typeface="Courier New" pitchFamily="49" charset="0"/>
              </a:rPr>
              <a:t>);</a:t>
            </a:r>
            <a:endParaRPr lang="sk-SK" altLang="sk-SK" sz="2000" b="1" dirty="0">
              <a:latin typeface="Courier New" pitchFamily="49" charset="0"/>
            </a:endParaRPr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3911968" y="2616200"/>
            <a:ext cx="4943106" cy="884808"/>
          </a:xfrm>
          <a:prstGeom prst="wedgeRoundRectCallout">
            <a:avLst>
              <a:gd name="adj1" fmla="val -7972"/>
              <a:gd name="adj2" fmla="val -1020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/>
              <a:t>vypíše: </a:t>
            </a:r>
            <a:r>
              <a:rPr lang="en-US" altLang="sk-SK" sz="2400" dirty="0"/>
              <a:t>	</a:t>
            </a:r>
            <a:r>
              <a:rPr lang="en-US" altLang="sk-SK" sz="2400" b="1" dirty="0">
                <a:latin typeface="Courier New" pitchFamily="49" charset="0"/>
              </a:rPr>
              <a:t>Je </a:t>
            </a:r>
            <a:r>
              <a:rPr lang="en-US" altLang="sk-SK" sz="2400" b="1" dirty="0" err="1">
                <a:latin typeface="Courier New" pitchFamily="49" charset="0"/>
              </a:rPr>
              <a:t>presne</a:t>
            </a:r>
            <a:r>
              <a:rPr lang="en-US" altLang="sk-SK" sz="2400" b="1" dirty="0">
                <a:latin typeface="Courier New" pitchFamily="49" charset="0"/>
              </a:rPr>
              <a:t>  1:12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/>
              <a:t>alebo</a:t>
            </a:r>
            <a:r>
              <a:rPr lang="en-US" altLang="sk-SK" sz="2400" dirty="0"/>
              <a:t> </a:t>
            </a:r>
            <a:r>
              <a:rPr lang="en-US" altLang="sk-SK" sz="2400" dirty="0" err="1"/>
              <a:t>napr</a:t>
            </a:r>
            <a:r>
              <a:rPr lang="en-US" altLang="sk-SK" sz="2400" dirty="0"/>
              <a:t>.: 	</a:t>
            </a:r>
            <a:r>
              <a:rPr lang="en-US" altLang="sk-SK" sz="2400" b="1" dirty="0">
                <a:latin typeface="Courier New" pitchFamily="49" charset="0"/>
              </a:rPr>
              <a:t>Je </a:t>
            </a:r>
            <a:r>
              <a:rPr lang="en-US" altLang="sk-SK" sz="2400" b="1" dirty="0" err="1">
                <a:latin typeface="Courier New" pitchFamily="49" charset="0"/>
              </a:rPr>
              <a:t>presne</a:t>
            </a:r>
            <a:r>
              <a:rPr lang="en-US" altLang="sk-SK" sz="2400" b="1" dirty="0">
                <a:latin typeface="Courier New" pitchFamily="49" charset="0"/>
              </a:rPr>
              <a:t> 13: 3</a:t>
            </a:r>
            <a:endParaRPr lang="en-US" altLang="sk-SK" sz="2400" dirty="0"/>
          </a:p>
        </p:txBody>
      </p:sp>
      <p:grpSp>
        <p:nvGrpSpPr>
          <p:cNvPr id="96279" name="Group 23"/>
          <p:cNvGrpSpPr>
            <a:grpSpLocks/>
          </p:cNvGrpSpPr>
          <p:nvPr/>
        </p:nvGrpSpPr>
        <p:grpSpPr bwMode="auto">
          <a:xfrm>
            <a:off x="206375" y="5445224"/>
            <a:ext cx="8648700" cy="482600"/>
            <a:chOff x="240" y="2592"/>
            <a:chExt cx="6048" cy="336"/>
          </a:xfrm>
        </p:grpSpPr>
        <p:sp>
          <p:nvSpPr>
            <p:cNvPr id="34834" name="Rectangle 7"/>
            <p:cNvSpPr>
              <a:spLocks noChangeArrowheads="1"/>
            </p:cNvSpPr>
            <p:nvPr/>
          </p:nvSpPr>
          <p:spPr bwMode="auto">
            <a:xfrm>
              <a:off x="240" y="2592"/>
              <a:ext cx="6048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34835" name="Text Box 8"/>
            <p:cNvSpPr txBox="1">
              <a:spLocks noChangeArrowheads="1"/>
            </p:cNvSpPr>
            <p:nvPr/>
          </p:nvSpPr>
          <p:spPr bwMode="auto">
            <a:xfrm>
              <a:off x="288" y="2640"/>
              <a:ext cx="600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err="1">
                  <a:latin typeface="Courier New" pitchFamily="49" charset="0"/>
                </a:rPr>
                <a:t>printf</a:t>
              </a:r>
              <a:r>
                <a:rPr lang="en-US" altLang="sk-SK" sz="2000" b="1" dirty="0">
                  <a:latin typeface="Courier New" pitchFamily="49" charset="0"/>
                </a:rPr>
                <a:t>("</a:t>
              </a:r>
              <a:r>
                <a:rPr lang="en-US" altLang="sk-SK" sz="2000" b="1" dirty="0" err="1">
                  <a:latin typeface="Courier New" pitchFamily="49" charset="0"/>
                </a:rPr>
                <a:t>Utratili</a:t>
              </a:r>
              <a:r>
                <a:rPr lang="en-US" altLang="sk-SK" sz="2000" b="1" dirty="0">
                  <a:latin typeface="Courier New" pitchFamily="49" charset="0"/>
                </a:rPr>
                <a:t> </a:t>
              </a:r>
              <a:r>
                <a:rPr lang="en-US" altLang="sk-SK" sz="2000" b="1" dirty="0" err="1">
                  <a:latin typeface="Courier New" pitchFamily="49" charset="0"/>
                </a:rPr>
                <a:t>sme</a:t>
              </a:r>
              <a:r>
                <a:rPr lang="en-US" altLang="sk-SK" sz="2000" b="1" dirty="0">
                  <a:latin typeface="Courier New" pitchFamily="49" charset="0"/>
                </a:rPr>
                <a:t>: %</a:t>
              </a:r>
              <a:r>
                <a:rPr lang="en-US" altLang="sk-SK" sz="2000" b="1" dirty="0" smtClean="0">
                  <a:latin typeface="Courier New" pitchFamily="49" charset="0"/>
                </a:rPr>
                <a:t>6.2f</a:t>
              </a:r>
              <a:r>
                <a:rPr lang="sk-SK" altLang="sk-SK" sz="2000" b="1" dirty="0" smtClean="0">
                  <a:latin typeface="Courier New" pitchFamily="49" charset="0"/>
                </a:rPr>
                <a:t> EUR</a:t>
              </a:r>
              <a:r>
                <a:rPr lang="en-US" altLang="sk-SK" sz="2000" b="1" dirty="0" smtClean="0">
                  <a:latin typeface="Courier New" pitchFamily="49" charset="0"/>
                </a:rPr>
                <a:t>.\</a:t>
              </a:r>
              <a:r>
                <a:rPr lang="en-US" altLang="sk-SK" sz="2000" b="1" dirty="0">
                  <a:latin typeface="Courier New" pitchFamily="49" charset="0"/>
                </a:rPr>
                <a:t>n", </a:t>
              </a:r>
              <a:r>
                <a:rPr lang="en-US" altLang="sk-SK" sz="2000" b="1" dirty="0" err="1">
                  <a:latin typeface="Courier New" pitchFamily="49" charset="0"/>
                </a:rPr>
                <a:t>pocet</a:t>
              </a:r>
              <a:r>
                <a:rPr lang="en-US" altLang="sk-SK" sz="2000" b="1" dirty="0">
                  <a:latin typeface="Courier New" pitchFamily="49" charset="0"/>
                </a:rPr>
                <a:t> * </a:t>
              </a:r>
              <a:r>
                <a:rPr lang="en-US" altLang="sk-SK" sz="2000" b="1" dirty="0" err="1">
                  <a:latin typeface="Courier New" pitchFamily="49" charset="0"/>
                </a:rPr>
                <a:t>cena</a:t>
              </a:r>
              <a:r>
                <a:rPr lang="en-US" altLang="sk-SK" sz="2000" b="1" dirty="0">
                  <a:latin typeface="Courier New" pitchFamily="49" charset="0"/>
                </a:rPr>
                <a:t>);</a:t>
              </a:r>
              <a:endParaRPr lang="sk-SK" altLang="sk-SK" sz="2000" b="1" dirty="0">
                <a:latin typeface="Courier New" pitchFamily="49" charset="0"/>
              </a:endParaRPr>
            </a:p>
          </p:txBody>
        </p:sp>
      </p:grpSp>
      <p:sp>
        <p:nvSpPr>
          <p:cNvPr id="96273" name="AutoShape 17"/>
          <p:cNvSpPr>
            <a:spLocks noChangeArrowheads="1"/>
          </p:cNvSpPr>
          <p:nvPr/>
        </p:nvSpPr>
        <p:spPr bwMode="auto">
          <a:xfrm>
            <a:off x="3019792" y="6204048"/>
            <a:ext cx="5835283" cy="537319"/>
          </a:xfrm>
          <a:prstGeom prst="wedgeRoundRectCallout">
            <a:avLst>
              <a:gd name="adj1" fmla="val 26740"/>
              <a:gd name="adj2" fmla="val -10471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400" dirty="0"/>
              <a:t>vypíše: </a:t>
            </a:r>
            <a:r>
              <a:rPr lang="sk-SK" altLang="sk-SK" sz="2400" b="1" dirty="0">
                <a:latin typeface="Courier New" pitchFamily="49" charset="0"/>
              </a:rPr>
              <a:t>Utratili sme: </a:t>
            </a:r>
            <a:r>
              <a:rPr lang="en-US" altLang="sk-SK" sz="2400" b="1" dirty="0" smtClean="0">
                <a:latin typeface="Courier New" pitchFamily="49" charset="0"/>
              </a:rPr>
              <a:t> </a:t>
            </a:r>
            <a:r>
              <a:rPr lang="sk-SK" altLang="sk-SK" sz="2400" b="1" dirty="0" smtClean="0">
                <a:latin typeface="Courier New" pitchFamily="49" charset="0"/>
              </a:rPr>
              <a:t>13.60 EUR.</a:t>
            </a:r>
            <a:endParaRPr lang="en-US" altLang="sk-SK" sz="2400" b="1" dirty="0">
              <a:latin typeface="Courier New" pitchFamily="49" charset="0"/>
            </a:endParaRPr>
          </a:p>
        </p:txBody>
      </p:sp>
      <p:grpSp>
        <p:nvGrpSpPr>
          <p:cNvPr id="96278" name="Group 22"/>
          <p:cNvGrpSpPr>
            <a:grpSpLocks/>
          </p:cNvGrpSpPr>
          <p:nvPr/>
        </p:nvGrpSpPr>
        <p:grpSpPr bwMode="auto">
          <a:xfrm>
            <a:off x="343267" y="3681647"/>
            <a:ext cx="3568700" cy="1115376"/>
            <a:chOff x="336" y="1749"/>
            <a:chExt cx="2496" cy="77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827" name="AutoShape 10"/>
            <p:cNvSpPr>
              <a:spLocks noChangeArrowheads="1"/>
            </p:cNvSpPr>
            <p:nvPr/>
          </p:nvSpPr>
          <p:spPr bwMode="auto">
            <a:xfrm>
              <a:off x="720" y="1755"/>
              <a:ext cx="1488" cy="528"/>
            </a:xfrm>
            <a:prstGeom prst="wedgeRoundRectCallout">
              <a:avLst>
                <a:gd name="adj1" fmla="val 93042"/>
                <a:gd name="adj2" fmla="val 193349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34828" name="AutoShape 13"/>
            <p:cNvSpPr>
              <a:spLocks noChangeArrowheads="1"/>
            </p:cNvSpPr>
            <p:nvPr/>
          </p:nvSpPr>
          <p:spPr bwMode="auto">
            <a:xfrm>
              <a:off x="336" y="1749"/>
              <a:ext cx="2352" cy="528"/>
            </a:xfrm>
            <a:prstGeom prst="wedgeRoundRectCallout">
              <a:avLst>
                <a:gd name="adj1" fmla="val 57495"/>
                <a:gd name="adj2" fmla="val -242542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34829" name="AutoShape 9"/>
            <p:cNvSpPr>
              <a:spLocks noChangeArrowheads="1"/>
            </p:cNvSpPr>
            <p:nvPr/>
          </p:nvSpPr>
          <p:spPr bwMode="auto">
            <a:xfrm>
              <a:off x="336" y="1752"/>
              <a:ext cx="2496" cy="775"/>
            </a:xfrm>
            <a:prstGeom prst="wedgeRoundRectCallout">
              <a:avLst>
                <a:gd name="adj1" fmla="val 36618"/>
                <a:gd name="adj2" fmla="val -180610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sk-SK" sz="2400" dirty="0" err="1"/>
                <a:t>za</a:t>
              </a:r>
              <a:r>
                <a:rPr lang="en-US" altLang="sk-SK" sz="2400" dirty="0"/>
                <a:t> % m</a:t>
              </a:r>
              <a:r>
                <a:rPr lang="sk-SK" altLang="sk-SK" sz="2400" dirty="0"/>
                <a:t>ôžeme určiť formát čísla (počet cifier)</a:t>
              </a:r>
              <a:endParaRPr lang="en-US" altLang="sk-SK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4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nimBg="1" autoUpdateAnimBg="0"/>
      <p:bldP spid="9627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Premenné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dirty="0" smtClean="0"/>
              <a:t> a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dirty="0" smtClean="0">
                <a:cs typeface="Courier New" panose="02070309020205020404" pitchFamily="49" charset="0"/>
              </a:rPr>
              <a:t>: a ich presnosť</a:t>
            </a:r>
            <a:endParaRPr lang="sk-SK" dirty="0">
              <a:cs typeface="Courier New" panose="02070309020205020404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495" y="2113443"/>
            <a:ext cx="8927530" cy="4633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479" tIns="41239" rIns="82479" bIns="41239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053" y="2113444"/>
            <a:ext cx="9092089" cy="316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err="1">
                <a:latin typeface="Courier New" pitchFamily="49" charset="0"/>
              </a:rPr>
              <a:t>int</a:t>
            </a:r>
            <a:r>
              <a:rPr lang="sk-SK" altLang="sk-SK" sz="2000" b="1" dirty="0">
                <a:latin typeface="Courier New" pitchFamily="49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{</a:t>
            </a:r>
            <a:r>
              <a:rPr lang="sk-SK" altLang="sk-SK" sz="2000" b="1" dirty="0">
                <a:latin typeface="Courier New" pitchFamily="49" charset="0"/>
              </a:rPr>
              <a:t> </a:t>
            </a:r>
            <a:endParaRPr lang="en-US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   </a:t>
            </a:r>
            <a:endParaRPr lang="pt-B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 f = 3.1415926535897932384; </a:t>
            </a:r>
          </a:p>
          <a:p>
            <a:pPr>
              <a:spcBef>
                <a:spcPct val="0"/>
              </a:spcBef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d = 3.1415926535897932384; </a:t>
            </a:r>
            <a:endParaRPr 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pt-B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printf("pi: f = %.16f, x = %.16lf, x = %g\n", f, d, d);</a:t>
            </a:r>
            <a:endParaRPr 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5649981" y="6056554"/>
            <a:ext cx="3257798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/>
              <a:t>program: 0</a:t>
            </a:r>
            <a:r>
              <a:rPr lang="sk-SK" altLang="sk-SK" sz="2400" dirty="0"/>
              <a:t>2</a:t>
            </a:r>
            <a:r>
              <a:rPr lang="en-US" altLang="sk-SK" sz="2400" dirty="0" smtClean="0"/>
              <a:t>p05.cpp</a:t>
            </a:r>
            <a:endParaRPr lang="sk-SK" altLang="sk-SK" sz="2400" dirty="0"/>
          </a:p>
        </p:txBody>
      </p:sp>
    </p:spTree>
    <p:extLst>
      <p:ext uri="{BB962C8B-B14F-4D97-AF65-F5344CB8AC3E}">
        <p14:creationId xmlns:p14="http://schemas.microsoft.com/office/powerpoint/2010/main" val="1915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 smtClean="0"/>
              <a:t>Terminálový vstup a výstup pre znak</a:t>
            </a:r>
            <a:endParaRPr lang="en-US" altLang="sk-SK" dirty="0" smtClean="0"/>
          </a:p>
        </p:txBody>
      </p:sp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177800" y="4580904"/>
            <a:ext cx="8785225" cy="216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500" dirty="0"/>
              <a:t>Načítanie a výpis s využitím formátovacieho reťazca</a:t>
            </a:r>
          </a:p>
          <a:p>
            <a:r>
              <a:rPr lang="sk-SK" altLang="sk-SK" sz="2500" dirty="0"/>
              <a:t>vstup:</a:t>
            </a:r>
          </a:p>
          <a:p>
            <a:endParaRPr lang="sk-SK" altLang="sk-SK" sz="2500" dirty="0"/>
          </a:p>
          <a:p>
            <a:r>
              <a:rPr lang="sk-SK" altLang="sk-SK" sz="2500" dirty="0"/>
              <a:t>výstup: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78000" y="5109442"/>
            <a:ext cx="3363913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763713" y="5109442"/>
            <a:ext cx="3308350" cy="45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sk-SK" altLang="sk-SK" sz="2400" b="1" dirty="0">
                <a:latin typeface="Courier New" pitchFamily="49" charset="0"/>
              </a:rPr>
              <a:t>scanf</a:t>
            </a:r>
            <a:r>
              <a:rPr lang="sk-SK" altLang="sk-SK" sz="2400" b="1" dirty="0" smtClean="0">
                <a:latin typeface="Courier New" pitchFamily="49" charset="0"/>
              </a:rPr>
              <a:t>("</a:t>
            </a:r>
            <a:r>
              <a:rPr lang="en-US" altLang="sk-SK" sz="2400" b="1" dirty="0" smtClean="0">
                <a:latin typeface="Courier New" pitchFamily="49" charset="0"/>
              </a:rPr>
              <a:t>%c</a:t>
            </a:r>
            <a:r>
              <a:rPr lang="sk-SK" altLang="sk-SK" sz="2400" b="1" dirty="0" smtClean="0">
                <a:latin typeface="Courier New" pitchFamily="49" charset="0"/>
              </a:rPr>
              <a:t>", </a:t>
            </a:r>
            <a:r>
              <a:rPr lang="en-US" altLang="sk-SK" sz="2400" b="1" dirty="0" smtClean="0">
                <a:latin typeface="Courier New" pitchFamily="49" charset="0"/>
              </a:rPr>
              <a:t>&amp;c</a:t>
            </a:r>
            <a:r>
              <a:rPr lang="sk-SK" altLang="sk-SK" sz="2400" b="1" dirty="0" smtClean="0">
                <a:latin typeface="Courier New" pitchFamily="49" charset="0"/>
              </a:rPr>
              <a:t>)</a:t>
            </a:r>
            <a:endParaRPr lang="en-US" altLang="sk-SK" sz="2400" b="1" dirty="0">
              <a:latin typeface="Courier New" pitchFamily="49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78000" y="6073055"/>
            <a:ext cx="3363913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763713" y="6073055"/>
            <a:ext cx="353377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sk-SK" altLang="sk-SK" sz="2400" b="1" dirty="0">
                <a:latin typeface="Courier New" pitchFamily="49" charset="0"/>
              </a:rPr>
              <a:t>printf</a:t>
            </a:r>
            <a:r>
              <a:rPr lang="sk-SK" altLang="sk-SK" sz="2400" b="1" dirty="0" smtClean="0">
                <a:latin typeface="Courier New" pitchFamily="49" charset="0"/>
              </a:rPr>
              <a:t>("</a:t>
            </a:r>
            <a:r>
              <a:rPr lang="en-US" altLang="sk-SK" sz="2400" b="1" dirty="0" smtClean="0">
                <a:latin typeface="Courier New" pitchFamily="49" charset="0"/>
              </a:rPr>
              <a:t>%c</a:t>
            </a:r>
            <a:r>
              <a:rPr lang="sk-SK" altLang="sk-SK" sz="2400" b="1" dirty="0" smtClean="0">
                <a:latin typeface="Courier New" pitchFamily="49" charset="0"/>
              </a:rPr>
              <a:t>", </a:t>
            </a:r>
            <a:r>
              <a:rPr lang="en-US" altLang="sk-SK" sz="2400" b="1" dirty="0" smtClean="0">
                <a:latin typeface="Courier New" pitchFamily="49" charset="0"/>
              </a:rPr>
              <a:t>c</a:t>
            </a:r>
            <a:r>
              <a:rPr lang="sk-SK" altLang="sk-SK" sz="2400" b="1" dirty="0" smtClean="0">
                <a:latin typeface="Courier New" pitchFamily="49" charset="0"/>
              </a:rPr>
              <a:t>)</a:t>
            </a:r>
            <a:endParaRPr lang="en-US" altLang="sk-SK" sz="2400" b="1" dirty="0">
              <a:latin typeface="Courier New" pitchFamily="49" charset="0"/>
            </a:endParaRP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5414963" y="5020542"/>
            <a:ext cx="3227387" cy="1319213"/>
            <a:chOff x="4032" y="1323"/>
            <a:chExt cx="2256" cy="726"/>
          </a:xfrm>
        </p:grpSpPr>
        <p:sp>
          <p:nvSpPr>
            <p:cNvPr id="30738" name="AutoShape 9"/>
            <p:cNvSpPr>
              <a:spLocks noChangeArrowheads="1"/>
            </p:cNvSpPr>
            <p:nvPr/>
          </p:nvSpPr>
          <p:spPr bwMode="auto">
            <a:xfrm>
              <a:off x="4086" y="1323"/>
              <a:ext cx="2112" cy="672"/>
            </a:xfrm>
            <a:prstGeom prst="wedgeRoundRectCallout">
              <a:avLst>
                <a:gd name="adj1" fmla="val -59565"/>
                <a:gd name="adj2" fmla="val -3407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1800"/>
                <a:t> </a:t>
              </a:r>
              <a:endParaRPr lang="en-US" altLang="sk-SK" sz="1800"/>
            </a:p>
          </p:txBody>
        </p:sp>
        <p:sp>
          <p:nvSpPr>
            <p:cNvPr id="30739" name="AutoShape 10"/>
            <p:cNvSpPr>
              <a:spLocks noChangeArrowheads="1"/>
            </p:cNvSpPr>
            <p:nvPr/>
          </p:nvSpPr>
          <p:spPr bwMode="auto">
            <a:xfrm>
              <a:off x="4032" y="1329"/>
              <a:ext cx="2256" cy="720"/>
            </a:xfrm>
            <a:prstGeom prst="wedgeRoundRectCallout">
              <a:avLst>
                <a:gd name="adj1" fmla="val -55764"/>
                <a:gd name="adj2" fmla="val 5486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1800" b="1">
                  <a:latin typeface="Courier New" pitchFamily="49" charset="0"/>
                </a:rPr>
                <a:t>"..."</a:t>
              </a:r>
              <a:r>
                <a:rPr lang="sk-SK" altLang="sk-SK" sz="1800"/>
                <a:t> - formátovací 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1800"/>
                <a:t>              reťazec,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1800" b="1">
                  <a:latin typeface="Courier New" pitchFamily="49" charset="0"/>
                </a:rPr>
                <a:t> ...</a:t>
              </a:r>
              <a:r>
                <a:rPr lang="sk-SK" altLang="sk-SK" sz="1800"/>
                <a:t>   - premenné</a:t>
              </a:r>
              <a:endParaRPr lang="en-US" altLang="sk-SK" sz="1800"/>
            </a:p>
          </p:txBody>
        </p:sp>
        <p:sp>
          <p:nvSpPr>
            <p:cNvPr id="30740" name="Line 11"/>
            <p:cNvSpPr>
              <a:spLocks noChangeShapeType="1"/>
            </p:cNvSpPr>
            <p:nvPr/>
          </p:nvSpPr>
          <p:spPr bwMode="auto">
            <a:xfrm>
              <a:off x="4032" y="1440"/>
              <a:ext cx="0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7800" y="1340768"/>
            <a:ext cx="87852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sk-SK" sz="2500" dirty="0" smtClean="0"/>
              <a:t>Načítanie a výpis znaku</a:t>
            </a:r>
          </a:p>
          <a:p>
            <a:pPr>
              <a:defRPr/>
            </a:pPr>
            <a:r>
              <a:rPr lang="sk-SK" sz="2500" dirty="0" smtClean="0"/>
              <a:t>vstup:</a:t>
            </a:r>
          </a:p>
          <a:p>
            <a:pPr marL="0" indent="0">
              <a:buFontTx/>
              <a:buNone/>
              <a:defRPr/>
            </a:pPr>
            <a:endParaRPr lang="sk-SK" sz="2500" dirty="0" smtClean="0"/>
          </a:p>
          <a:p>
            <a:pPr>
              <a:defRPr/>
            </a:pPr>
            <a:r>
              <a:rPr lang="sk-SK" sz="2500" dirty="0" smtClean="0"/>
              <a:t>výstup:</a:t>
            </a:r>
          </a:p>
        </p:txBody>
      </p:sp>
      <p:sp>
        <p:nvSpPr>
          <p:cNvPr id="30730" name="Rectangle 4"/>
          <p:cNvSpPr>
            <a:spLocks noChangeArrowheads="1"/>
          </p:cNvSpPr>
          <p:nvPr/>
        </p:nvSpPr>
        <p:spPr bwMode="auto">
          <a:xfrm>
            <a:off x="1784350" y="1845593"/>
            <a:ext cx="3706813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30731" name="Text Box 5"/>
          <p:cNvSpPr txBox="1">
            <a:spLocks noChangeArrowheads="1"/>
          </p:cNvSpPr>
          <p:nvPr/>
        </p:nvSpPr>
        <p:spPr bwMode="auto">
          <a:xfrm>
            <a:off x="1876425" y="1845593"/>
            <a:ext cx="35004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int getchar()</a:t>
            </a:r>
            <a:endParaRPr lang="en-US" altLang="sk-SK" sz="2400" b="1">
              <a:latin typeface="Courier New" pitchFamily="49" charset="0"/>
            </a:endParaRPr>
          </a:p>
        </p:txBody>
      </p:sp>
      <p:sp>
        <p:nvSpPr>
          <p:cNvPr id="30732" name="Rectangle 6"/>
          <p:cNvSpPr>
            <a:spLocks noChangeArrowheads="1"/>
          </p:cNvSpPr>
          <p:nvPr/>
        </p:nvSpPr>
        <p:spPr bwMode="auto">
          <a:xfrm>
            <a:off x="1784350" y="2809205"/>
            <a:ext cx="3706813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30733" name="Text Box 7"/>
          <p:cNvSpPr txBox="1">
            <a:spLocks noChangeArrowheads="1"/>
          </p:cNvSpPr>
          <p:nvPr/>
        </p:nvSpPr>
        <p:spPr bwMode="auto">
          <a:xfrm>
            <a:off x="1876425" y="2809205"/>
            <a:ext cx="37750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void putchar(int c)</a:t>
            </a:r>
            <a:endParaRPr lang="en-US" altLang="sk-SK" sz="2400" b="1">
              <a:latin typeface="Courier New" pitchFamily="49" charset="0"/>
            </a:endParaRPr>
          </a:p>
        </p:txBody>
      </p:sp>
      <p:grpSp>
        <p:nvGrpSpPr>
          <p:cNvPr id="30734" name="Group 11"/>
          <p:cNvGrpSpPr>
            <a:grpSpLocks/>
          </p:cNvGrpSpPr>
          <p:nvPr/>
        </p:nvGrpSpPr>
        <p:grpSpPr bwMode="auto">
          <a:xfrm>
            <a:off x="5765800" y="1913855"/>
            <a:ext cx="3227388" cy="1033463"/>
            <a:chOff x="4032" y="1296"/>
            <a:chExt cx="2256" cy="720"/>
          </a:xfrm>
        </p:grpSpPr>
        <p:sp>
          <p:nvSpPr>
            <p:cNvPr id="30735" name="AutoShape 9"/>
            <p:cNvSpPr>
              <a:spLocks noChangeArrowheads="1"/>
            </p:cNvSpPr>
            <p:nvPr/>
          </p:nvSpPr>
          <p:spPr bwMode="auto">
            <a:xfrm>
              <a:off x="4086" y="1323"/>
              <a:ext cx="2112" cy="672"/>
            </a:xfrm>
            <a:prstGeom prst="wedgeRoundRectCallout">
              <a:avLst>
                <a:gd name="adj1" fmla="val -59565"/>
                <a:gd name="adj2" fmla="val -3407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1800"/>
                <a:t> </a:t>
              </a:r>
              <a:endParaRPr lang="en-US" altLang="sk-SK" sz="1800"/>
            </a:p>
          </p:txBody>
        </p:sp>
        <p:sp>
          <p:nvSpPr>
            <p:cNvPr id="30736" name="AutoShape 8"/>
            <p:cNvSpPr>
              <a:spLocks noChangeArrowheads="1"/>
            </p:cNvSpPr>
            <p:nvPr/>
          </p:nvSpPr>
          <p:spPr bwMode="auto">
            <a:xfrm>
              <a:off x="4032" y="1296"/>
              <a:ext cx="2256" cy="720"/>
            </a:xfrm>
            <a:prstGeom prst="wedgeRoundRectCallout">
              <a:avLst>
                <a:gd name="adj1" fmla="val -55764"/>
                <a:gd name="adj2" fmla="val 5486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1800"/>
                <a:t>pracujú s premennými typu int </a:t>
              </a:r>
              <a:endParaRPr lang="en-US" altLang="sk-SK" sz="1800"/>
            </a:p>
          </p:txBody>
        </p:sp>
        <p:sp>
          <p:nvSpPr>
            <p:cNvPr id="30737" name="Line 10"/>
            <p:cNvSpPr>
              <a:spLocks noChangeShapeType="1"/>
            </p:cNvSpPr>
            <p:nvPr/>
          </p:nvSpPr>
          <p:spPr bwMode="auto">
            <a:xfrm>
              <a:off x="4032" y="1440"/>
              <a:ext cx="0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</p:grpSp>
      <p:sp>
        <p:nvSpPr>
          <p:cNvPr id="2" name="Rectangle 1"/>
          <p:cNvSpPr/>
          <p:nvPr/>
        </p:nvSpPr>
        <p:spPr>
          <a:xfrm>
            <a:off x="430049" y="3356992"/>
            <a:ext cx="84343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sk-SK" sz="2000" dirty="0" smtClean="0"/>
              <a:t>pri volaní </a:t>
            </a:r>
            <a:r>
              <a:rPr lang="sk-SK" altLang="sk-SK" sz="2000" b="1" dirty="0" smtClean="0">
                <a:latin typeface="Courier New" pitchFamily="49" charset="0"/>
              </a:rPr>
              <a:t>getchar()</a:t>
            </a:r>
            <a:r>
              <a:rPr lang="sk-SK" altLang="sk-SK" sz="2000" dirty="0" smtClean="0"/>
              <a:t> píšeme znaky pokým nestlačíme </a:t>
            </a:r>
            <a:r>
              <a:rPr lang="en-US" altLang="sk-SK" sz="2000" dirty="0" smtClean="0"/>
              <a:t>&lt;E</a:t>
            </a:r>
            <a:r>
              <a:rPr lang="sk-SK" altLang="sk-SK" sz="2000" dirty="0" smtClean="0"/>
              <a:t>nter</a:t>
            </a:r>
            <a:r>
              <a:rPr lang="en-US" altLang="sk-SK" sz="2000" dirty="0" smtClean="0"/>
              <a:t>&gt;</a:t>
            </a:r>
            <a:r>
              <a:rPr lang="sk-SK" altLang="sk-SK" sz="2000" dirty="0" smtClean="0"/>
              <a:t>. Potom prečíta funkcia prvé písmeno a ostatné ignoruje</a:t>
            </a:r>
            <a:endParaRPr lang="en-US" alt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677" y="990600"/>
            <a:ext cx="8862646" cy="11430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GB" altLang="sk-SK" sz="5400" b="1" dirty="0" smtClean="0">
                <a:latin typeface="Calibri" panose="020F0502020204030204" pitchFamily="34" charset="0"/>
              </a:rPr>
              <a:t>ACM </a:t>
            </a:r>
            <a:r>
              <a:rPr lang="sk-SK" altLang="sk-SK" sz="5400" b="1" dirty="0" smtClean="0">
                <a:latin typeface="Calibri" panose="020F0502020204030204" pitchFamily="34" charset="0"/>
              </a:rPr>
              <a:t>ICPC je opäť tu!</a:t>
            </a:r>
            <a:endParaRPr lang="en-GB" altLang="sk-SK" sz="5400" dirty="0" smtClean="0">
              <a:latin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677" y="1981200"/>
            <a:ext cx="8862646" cy="18288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GB" altLang="sk-SK" sz="2100" b="1" dirty="0" err="1" smtClean="0">
                <a:latin typeface="Calibri" panose="020F0502020204030204" pitchFamily="34" charset="0"/>
              </a:rPr>
              <a:t>Lokálne</a:t>
            </a:r>
            <a:r>
              <a:rPr lang="en-GB" altLang="sk-SK" sz="2100" b="1" dirty="0" smtClean="0">
                <a:latin typeface="Calibri" panose="020F0502020204030204" pitchFamily="34" charset="0"/>
              </a:rPr>
              <a:t> </a:t>
            </a:r>
            <a:r>
              <a:rPr lang="en-GB" altLang="sk-SK" sz="2100" b="1" dirty="0" err="1" smtClean="0">
                <a:latin typeface="Calibri" panose="020F0502020204030204" pitchFamily="34" charset="0"/>
              </a:rPr>
              <a:t>kolo</a:t>
            </a:r>
            <a:r>
              <a:rPr lang="en-GB" altLang="sk-SK" sz="2100" b="1" dirty="0" smtClean="0">
                <a:latin typeface="Calibri" panose="020F0502020204030204" pitchFamily="34" charset="0"/>
              </a:rPr>
              <a:t> </a:t>
            </a:r>
            <a:r>
              <a:rPr lang="sk-SK" altLang="sk-SK" sz="2100" b="1" dirty="0" smtClean="0">
                <a:latin typeface="Calibri" panose="020F0502020204030204" pitchFamily="34" charset="0"/>
              </a:rPr>
              <a:t>programátorskej súťaže </a:t>
            </a:r>
            <a:r>
              <a:rPr lang="en-GB" altLang="sk-SK" sz="2100" b="1" dirty="0" err="1" smtClean="0">
                <a:latin typeface="Calibri" panose="020F0502020204030204" pitchFamily="34" charset="0"/>
              </a:rPr>
              <a:t>na</a:t>
            </a:r>
            <a:r>
              <a:rPr lang="en-GB" altLang="sk-SK" sz="2100" b="1" dirty="0" smtClean="0">
                <a:latin typeface="Calibri" panose="020F0502020204030204" pitchFamily="34" charset="0"/>
              </a:rPr>
              <a:t> STU</a:t>
            </a:r>
            <a:r>
              <a:rPr lang="sk-SK" altLang="sk-SK" sz="2100" b="1" dirty="0" smtClean="0">
                <a:latin typeface="Calibri" panose="020F0502020204030204" pitchFamily="34" charset="0"/>
              </a:rPr>
              <a:t> v </a:t>
            </a:r>
            <a:r>
              <a:rPr lang="en-GB" altLang="sk-SK" sz="2100" b="1" dirty="0" err="1" smtClean="0">
                <a:latin typeface="Calibri" panose="020F0502020204030204" pitchFamily="34" charset="0"/>
              </a:rPr>
              <a:t>rámci</a:t>
            </a:r>
            <a:endParaRPr lang="en-GB" altLang="sk-SK" sz="2100" b="1" dirty="0" smtClean="0">
              <a:latin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altLang="sk-SK" sz="4000" b="1" dirty="0" smtClean="0">
                <a:latin typeface="Calibri" panose="020F0502020204030204" pitchFamily="34" charset="0"/>
              </a:rPr>
              <a:t>CTU Open Contest</a:t>
            </a:r>
            <a:r>
              <a:rPr lang="en-GB" altLang="sk-SK" sz="3600" dirty="0" smtClean="0">
                <a:latin typeface="Calibri" panose="020F0502020204030204" pitchFamily="34" charset="0"/>
              </a:rPr>
              <a:t> </a:t>
            </a:r>
            <a:endParaRPr lang="sk-SK" altLang="sk-SK" sz="3600" dirty="0" smtClean="0">
              <a:latin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altLang="sk-SK" sz="4350" b="1" dirty="0" smtClean="0">
                <a:latin typeface="Calibri" panose="020F0502020204030204" pitchFamily="34" charset="0"/>
              </a:rPr>
              <a:t>18</a:t>
            </a:r>
            <a:r>
              <a:rPr lang="en-GB" altLang="sk-SK" sz="4350" b="1" dirty="0" smtClean="0">
                <a:latin typeface="Calibri" panose="020F0502020204030204" pitchFamily="34" charset="0"/>
              </a:rPr>
              <a:t>.</a:t>
            </a:r>
            <a:r>
              <a:rPr lang="sk-SK" altLang="sk-SK" sz="4350" b="1" dirty="0" smtClean="0">
                <a:latin typeface="Calibri" panose="020F0502020204030204" pitchFamily="34" charset="0"/>
              </a:rPr>
              <a:t> </a:t>
            </a:r>
            <a:r>
              <a:rPr lang="en-GB" altLang="sk-SK" sz="4350" b="1" dirty="0" smtClean="0">
                <a:latin typeface="Calibri" panose="020F0502020204030204" pitchFamily="34" charset="0"/>
              </a:rPr>
              <a:t>-</a:t>
            </a:r>
            <a:r>
              <a:rPr lang="sk-SK" altLang="sk-SK" sz="4350" b="1" dirty="0" smtClean="0">
                <a:latin typeface="Calibri" panose="020F0502020204030204" pitchFamily="34" charset="0"/>
              </a:rPr>
              <a:t> </a:t>
            </a:r>
            <a:r>
              <a:rPr lang="en-US" altLang="sk-SK" sz="4350" b="1" dirty="0" smtClean="0">
                <a:latin typeface="Calibri" panose="020F0502020204030204" pitchFamily="34" charset="0"/>
              </a:rPr>
              <a:t>19</a:t>
            </a:r>
            <a:r>
              <a:rPr lang="en-GB" altLang="sk-SK" sz="4350" b="1" dirty="0" smtClean="0">
                <a:latin typeface="Calibri" panose="020F0502020204030204" pitchFamily="34" charset="0"/>
              </a:rPr>
              <a:t>.</a:t>
            </a:r>
            <a:r>
              <a:rPr lang="sk-SK" altLang="sk-SK" sz="4350" b="1" dirty="0" smtClean="0">
                <a:latin typeface="Calibri" panose="020F0502020204030204" pitchFamily="34" charset="0"/>
              </a:rPr>
              <a:t> </a:t>
            </a:r>
            <a:r>
              <a:rPr lang="en-GB" altLang="sk-SK" sz="4350" b="1" dirty="0" smtClean="0">
                <a:latin typeface="Calibri" panose="020F0502020204030204" pitchFamily="34" charset="0"/>
              </a:rPr>
              <a:t>10.</a:t>
            </a:r>
            <a:r>
              <a:rPr lang="sk-SK" altLang="sk-SK" sz="4350" b="1" dirty="0" smtClean="0">
                <a:latin typeface="Calibri" panose="020F0502020204030204" pitchFamily="34" charset="0"/>
              </a:rPr>
              <a:t> </a:t>
            </a:r>
            <a:r>
              <a:rPr lang="en-GB" altLang="sk-SK" sz="4350" b="1" dirty="0" smtClean="0">
                <a:latin typeface="Calibri" panose="020F0502020204030204" pitchFamily="34" charset="0"/>
              </a:rPr>
              <a:t>201</a:t>
            </a:r>
            <a:r>
              <a:rPr lang="en-US" altLang="sk-SK" sz="4350" b="1" dirty="0">
                <a:latin typeface="Calibri" panose="020F0502020204030204" pitchFamily="34" charset="0"/>
              </a:rPr>
              <a:t>9</a:t>
            </a:r>
            <a:endParaRPr lang="en-GB" altLang="sk-SK" sz="4350" b="1" dirty="0" smtClean="0">
              <a:latin typeface="Calibri" panose="020F0502020204030204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0677" y="5638800"/>
            <a:ext cx="8862646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sk-SK" sz="3200" b="1" dirty="0" smtClean="0">
                <a:latin typeface="Calibri" panose="020F0502020204030204" pitchFamily="34" charset="0"/>
              </a:rPr>
              <a:t>www.fiit.stuba.sk</a:t>
            </a:r>
            <a:r>
              <a:rPr lang="en-US" altLang="sk-SK" sz="3200" b="1" dirty="0" smtClean="0">
                <a:latin typeface="Calibri" panose="020F0502020204030204" pitchFamily="34" charset="0"/>
              </a:rPr>
              <a:t>/</a:t>
            </a:r>
            <a:r>
              <a:rPr lang="en-GB" altLang="sk-SK" sz="3200" b="1" dirty="0" err="1" smtClean="0">
                <a:latin typeface="Calibri" panose="020F0502020204030204" pitchFamily="34" charset="0"/>
              </a:rPr>
              <a:t>acm</a:t>
            </a:r>
            <a:endParaRPr lang="en-GB" altLang="sk-SK" sz="3200" b="1" dirty="0">
              <a:latin typeface="Calibri" panose="020F0502020204030204" pitchFamily="34" charset="0"/>
            </a:endParaRPr>
          </a:p>
        </p:txBody>
      </p:sp>
      <p:pic>
        <p:nvPicPr>
          <p:cNvPr id="2053" name="Picture 6" descr="C:\Documents and Settings\polcicova\My Documents\coun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19401"/>
            <a:ext cx="1277815" cy="95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14"/>
          <p:cNvSpPr txBox="1">
            <a:spLocks noChangeArrowheads="1"/>
          </p:cNvSpPr>
          <p:nvPr/>
        </p:nvSpPr>
        <p:spPr bwMode="auto">
          <a:xfrm>
            <a:off x="140677" y="3810000"/>
            <a:ext cx="886264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sk-SK" altLang="sk-SK" sz="2000" b="1" dirty="0" smtClean="0">
                <a:latin typeface="Calibri" panose="020F0502020204030204" pitchFamily="34" charset="0"/>
              </a:rPr>
              <a:t>Pošli registračný e-mail na </a:t>
            </a:r>
            <a:r>
              <a:rPr lang="sk-SK" altLang="sk-SK" dirty="0" smtClean="0">
                <a:latin typeface="Calibri" panose="020F0502020204030204" pitchFamily="34" charset="0"/>
              </a:rPr>
              <a:t/>
            </a:r>
            <a:br>
              <a:rPr lang="sk-SK" altLang="sk-SK" dirty="0" smtClean="0">
                <a:latin typeface="Calibri" panose="020F0502020204030204" pitchFamily="34" charset="0"/>
              </a:rPr>
            </a:br>
            <a:r>
              <a:rPr lang="sk-SK" altLang="sk-SK" sz="28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acm.icpc@fiit.stuba.sk</a:t>
            </a:r>
            <a:r>
              <a:rPr lang="sk-SK" altLang="sk-SK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sk-SK" altLang="sk-SK" sz="2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do stredy </a:t>
            </a:r>
            <a:r>
              <a:rPr lang="en-US" altLang="sk-SK" sz="2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16</a:t>
            </a:r>
            <a:r>
              <a:rPr lang="sk-SK" altLang="sk-SK" sz="2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. 10. 201</a:t>
            </a:r>
            <a:r>
              <a:rPr lang="en-US" altLang="sk-SK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9</a:t>
            </a:r>
            <a:r>
              <a:rPr lang="sk-SK" altLang="sk-SK" sz="2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 do 18.00 hod</a:t>
            </a:r>
            <a:r>
              <a:rPr lang="sk-SK" altLang="sk-SK" dirty="0" smtClean="0">
                <a:solidFill>
                  <a:srgbClr val="0000FF"/>
                </a:solidFill>
                <a:latin typeface="Calibri" panose="020F0502020204030204" pitchFamily="34" charset="0"/>
              </a:rPr>
              <a:t>.</a:t>
            </a:r>
            <a:endParaRPr lang="en-US" altLang="sk-SK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altLang="sk-SK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Viac</a:t>
            </a:r>
            <a:r>
              <a:rPr lang="en-US" altLang="sk-SK" dirty="0" smtClean="0">
                <a:solidFill>
                  <a:srgbClr val="0000FF"/>
                </a:solidFill>
                <a:latin typeface="Calibri" panose="020F0502020204030204" pitchFamily="34" charset="0"/>
              </a:rPr>
              <a:t> inform</a:t>
            </a:r>
            <a:r>
              <a:rPr lang="sk-SK" altLang="sk-SK" dirty="0" smtClean="0">
                <a:solidFill>
                  <a:srgbClr val="0000FF"/>
                </a:solidFill>
                <a:latin typeface="Calibri" panose="020F0502020204030204" pitchFamily="34" charset="0"/>
              </a:rPr>
              <a:t>á</a:t>
            </a:r>
            <a:r>
              <a:rPr lang="en-US" altLang="sk-SK" dirty="0" smtClean="0">
                <a:solidFill>
                  <a:srgbClr val="0000FF"/>
                </a:solidFill>
                <a:latin typeface="Calibri" panose="020F0502020204030204" pitchFamily="34" charset="0"/>
              </a:rPr>
              <a:t>cii </a:t>
            </a:r>
            <a:r>
              <a:rPr lang="en-US" altLang="sk-SK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na</a:t>
            </a:r>
            <a:r>
              <a:rPr lang="en-US" altLang="sk-SK" dirty="0" smtClean="0">
                <a:solidFill>
                  <a:srgbClr val="0000FF"/>
                </a:solidFill>
                <a:latin typeface="Calibri" panose="020F0502020204030204" pitchFamily="34" charset="0"/>
              </a:rPr>
              <a:t>:</a:t>
            </a:r>
            <a:endParaRPr lang="sk-SK" altLang="sk-SK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055" name="Rectangle 17"/>
          <p:cNvSpPr>
            <a:spLocks noChangeArrowheads="1"/>
          </p:cNvSpPr>
          <p:nvPr/>
        </p:nvSpPr>
        <p:spPr bwMode="auto">
          <a:xfrm>
            <a:off x="140677" y="152400"/>
            <a:ext cx="8862646" cy="6553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sk-SK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5" y="6218238"/>
            <a:ext cx="2502956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D:\My Documents\Office\loga\NADACIA\logo_NpR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15" y="6091631"/>
            <a:ext cx="631385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8" y="200025"/>
            <a:ext cx="3649173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 descr="D:\My Documents\Office\Logo\fiit_2014-10-17\PNG\STU-FIIT-nv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27" y="201600"/>
            <a:ext cx="225384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ChangeArrowheads="1"/>
          </p:cNvSpPr>
          <p:nvPr/>
        </p:nvSpPr>
        <p:spPr bwMode="auto">
          <a:xfrm>
            <a:off x="206375" y="1351881"/>
            <a:ext cx="7750001" cy="38773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mtClean="0"/>
              <a:t>Konverzia malého písmena na veľké</a:t>
            </a:r>
            <a:endParaRPr lang="en-US" altLang="sk-SK" smtClean="0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2900" y="1340768"/>
            <a:ext cx="6283620" cy="402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9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c;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9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Zadajte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male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pismen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o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c =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getchar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c =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c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-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'a' + 'A';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itchFamily="49" charset="0"/>
              </a:rPr>
              <a:t>Velke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pismen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o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: %c\n", c);</a:t>
            </a:r>
            <a:endParaRPr lang="sk-SK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  return 0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31750" name="Rounded Rectangle 1"/>
          <p:cNvSpPr>
            <a:spLocks noChangeArrowheads="1"/>
          </p:cNvSpPr>
          <p:nvPr/>
        </p:nvSpPr>
        <p:spPr bwMode="auto">
          <a:xfrm>
            <a:off x="206374" y="6256337"/>
            <a:ext cx="8614097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smtClean="0"/>
              <a:t>program: 0</a:t>
            </a:r>
            <a:r>
              <a:rPr lang="sk-SK" altLang="sk-SK" sz="2400" dirty="0" smtClean="0"/>
              <a:t>2</a:t>
            </a:r>
            <a:r>
              <a:rPr lang="en-US" altLang="sk-SK" sz="2400" dirty="0" smtClean="0"/>
              <a:t>p06</a:t>
            </a:r>
            <a:r>
              <a:rPr lang="sk-SK" altLang="sk-SK" sz="2400" dirty="0" smtClean="0"/>
              <a:t>C</a:t>
            </a:r>
            <a:r>
              <a:rPr lang="en-US" altLang="sk-SK" sz="2400" dirty="0" smtClean="0"/>
              <a:t>.</a:t>
            </a:r>
            <a:r>
              <a:rPr lang="en-US" altLang="sk-SK" sz="2400" dirty="0" err="1" smtClean="0"/>
              <a:t>cpp</a:t>
            </a:r>
            <a:r>
              <a:rPr lang="en-US" altLang="sk-SK" sz="2400" dirty="0" smtClean="0"/>
              <a:t> – bez </a:t>
            </a:r>
            <a:r>
              <a:rPr lang="en-US" altLang="sk-SK" sz="2400" dirty="0" err="1" smtClean="0"/>
              <a:t>premennej</a:t>
            </a:r>
            <a:r>
              <a:rPr lang="en-US" altLang="sk-SK" sz="2400" dirty="0" smtClean="0"/>
              <a:t> 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sk-SK" alt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206375" y="5290091"/>
            <a:ext cx="3192797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/>
              <a:t>program: 0</a:t>
            </a:r>
            <a:r>
              <a:rPr lang="sk-SK" altLang="sk-SK" sz="2400" dirty="0"/>
              <a:t>2</a:t>
            </a:r>
            <a:r>
              <a:rPr lang="en-US" altLang="sk-SK" sz="2400" dirty="0" smtClean="0"/>
              <a:t>p06A.cpp</a:t>
            </a:r>
            <a:endParaRPr lang="sk-SK" altLang="sk-SK" sz="2400" dirty="0"/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3536451" y="5290090"/>
            <a:ext cx="5212013" cy="88312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/>
              <a:t>program: 0</a:t>
            </a:r>
            <a:r>
              <a:rPr lang="sk-SK" altLang="sk-SK" sz="2400" dirty="0"/>
              <a:t>2</a:t>
            </a:r>
            <a:r>
              <a:rPr lang="en-US" altLang="sk-SK" sz="2400" dirty="0" smtClean="0"/>
              <a:t>p06</a:t>
            </a:r>
            <a:r>
              <a:rPr lang="sk-SK" altLang="sk-SK" sz="2400" dirty="0" smtClean="0"/>
              <a:t>B</a:t>
            </a:r>
            <a:r>
              <a:rPr lang="en-US" altLang="sk-SK" sz="2400" dirty="0" smtClean="0"/>
              <a:t>.</a:t>
            </a:r>
            <a:r>
              <a:rPr lang="en-US" altLang="sk-SK" sz="2400" dirty="0" err="1" smtClean="0"/>
              <a:t>cpp</a:t>
            </a:r>
            <a:r>
              <a:rPr lang="en-US" altLang="sk-SK" sz="2400" dirty="0" smtClean="0"/>
              <a:t> – </a:t>
            </a:r>
            <a:r>
              <a:rPr lang="en-US" altLang="sk-SK" sz="2400" dirty="0" err="1" smtClean="0"/>
              <a:t>na</a:t>
            </a:r>
            <a:r>
              <a:rPr lang="sk-SK" altLang="sk-SK" sz="2400" dirty="0" smtClean="0"/>
              <a:t>čítanie a výpočet v jednom</a:t>
            </a:r>
            <a:endParaRPr lang="sk-SK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Špeciálne unárne operátory</a:t>
            </a:r>
            <a:endParaRPr lang="en-US" altLang="sk-SK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446213"/>
            <a:ext cx="8785225" cy="1101725"/>
          </a:xfrm>
        </p:spPr>
        <p:txBody>
          <a:bodyPr/>
          <a:lstStyle/>
          <a:p>
            <a:pPr marL="549275" indent="-549275"/>
            <a:r>
              <a:rPr lang="sk-SK" altLang="sk-SK" sz="2500" dirty="0" smtClean="0"/>
              <a:t>inkrement  (</a:t>
            </a:r>
            <a:r>
              <a:rPr lang="sk-SK" altLang="sk-SK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sk-SK" altLang="sk-SK" sz="2500" dirty="0" smtClean="0"/>
              <a:t>)		(</a:t>
            </a:r>
            <a:r>
              <a:rPr lang="sk-SK" altLang="sk-SK" sz="2500" dirty="0" smtClean="0">
                <a:sym typeface="Symbol" pitchFamily="18" charset="2"/>
              </a:rPr>
              <a:t> </a:t>
            </a:r>
            <a:r>
              <a:rPr lang="sk-SK" altLang="sk-SK" sz="2500" dirty="0" smtClean="0"/>
              <a:t>+ 1)</a:t>
            </a:r>
          </a:p>
          <a:p>
            <a:pPr marL="549275" indent="-549275"/>
            <a:r>
              <a:rPr lang="sk-SK" altLang="sk-SK" sz="2500" dirty="0" smtClean="0"/>
              <a:t>dekrement  (</a:t>
            </a:r>
            <a:r>
              <a:rPr lang="sk-SK" altLang="sk-SK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sk-SK" altLang="sk-SK" sz="2500" dirty="0" smtClean="0"/>
              <a:t>)	(</a:t>
            </a:r>
            <a:r>
              <a:rPr lang="sk-SK" altLang="sk-SK" sz="2500" dirty="0" smtClean="0">
                <a:sym typeface="Symbol" pitchFamily="18" charset="2"/>
              </a:rPr>
              <a:t> </a:t>
            </a:r>
            <a:r>
              <a:rPr lang="sk-SK" altLang="sk-SK" sz="2500" dirty="0" smtClean="0"/>
              <a:t>- 1)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697538" y="1541463"/>
            <a:ext cx="1166812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834063" y="1514475"/>
            <a:ext cx="9048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i++</a:t>
            </a:r>
            <a:r>
              <a:rPr lang="en-US" altLang="sk-SK" sz="2400" b="1">
                <a:latin typeface="Courier New" pitchFamily="49" charset="0"/>
              </a:rPr>
              <a:t>;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697538" y="2022475"/>
            <a:ext cx="1166812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838825" y="1997075"/>
            <a:ext cx="78263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>
                <a:latin typeface="Courier New" pitchFamily="49" charset="0"/>
              </a:rPr>
              <a:t>j--;</a:t>
            </a:r>
          </a:p>
        </p:txBody>
      </p:sp>
      <p:grpSp>
        <p:nvGrpSpPr>
          <p:cNvPr id="74770" name="Group 18"/>
          <p:cNvGrpSpPr>
            <a:grpSpLocks/>
          </p:cNvGrpSpPr>
          <p:nvPr/>
        </p:nvGrpSpPr>
        <p:grpSpPr bwMode="auto">
          <a:xfrm>
            <a:off x="180975" y="2616200"/>
            <a:ext cx="8785225" cy="2135188"/>
            <a:chOff x="126" y="1824"/>
            <a:chExt cx="6144" cy="1488"/>
          </a:xfrm>
        </p:grpSpPr>
        <p:sp>
          <p:nvSpPr>
            <p:cNvPr id="18447" name="Rectangle 8"/>
            <p:cNvSpPr>
              <a:spLocks noChangeArrowheads="1"/>
            </p:cNvSpPr>
            <p:nvPr/>
          </p:nvSpPr>
          <p:spPr bwMode="auto">
            <a:xfrm>
              <a:off x="4224" y="2175"/>
              <a:ext cx="816" cy="25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18448" name="Text Box 9"/>
            <p:cNvSpPr txBox="1">
              <a:spLocks noChangeArrowheads="1"/>
            </p:cNvSpPr>
            <p:nvPr/>
          </p:nvSpPr>
          <p:spPr bwMode="auto">
            <a:xfrm>
              <a:off x="4320" y="2160"/>
              <a:ext cx="64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b="1">
                  <a:latin typeface="Courier New" pitchFamily="49" charset="0"/>
                </a:rPr>
                <a:t>++i</a:t>
              </a:r>
              <a:r>
                <a:rPr lang="en-US" altLang="sk-SK" sz="2400" b="1">
                  <a:latin typeface="Courier New" pitchFamily="49" charset="0"/>
                </a:rPr>
                <a:t>;</a:t>
              </a:r>
            </a:p>
          </p:txBody>
        </p:sp>
        <p:sp>
          <p:nvSpPr>
            <p:cNvPr id="18449" name="Rectangle 12"/>
            <p:cNvSpPr>
              <a:spLocks noChangeArrowheads="1"/>
            </p:cNvSpPr>
            <p:nvPr/>
          </p:nvSpPr>
          <p:spPr bwMode="auto">
            <a:xfrm>
              <a:off x="5232" y="2175"/>
              <a:ext cx="816" cy="25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18450" name="Text Box 13"/>
            <p:cNvSpPr txBox="1">
              <a:spLocks noChangeArrowheads="1"/>
            </p:cNvSpPr>
            <p:nvPr/>
          </p:nvSpPr>
          <p:spPr bwMode="auto">
            <a:xfrm>
              <a:off x="5328" y="2160"/>
              <a:ext cx="64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--j;</a:t>
              </a:r>
            </a:p>
          </p:txBody>
        </p:sp>
        <p:sp>
          <p:nvSpPr>
            <p:cNvPr id="18451" name="Rectangle 16"/>
            <p:cNvSpPr>
              <a:spLocks noChangeArrowheads="1"/>
            </p:cNvSpPr>
            <p:nvPr/>
          </p:nvSpPr>
          <p:spPr bwMode="auto">
            <a:xfrm>
              <a:off x="126" y="1824"/>
              <a:ext cx="6144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70" tIns="50685" rIns="101370" bIns="50685"/>
            <a:lstStyle>
              <a:lvl1pPr marL="549275" indent="-549275"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936625" indent="-481013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327150" indent="-411163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sk-SK" altLang="sk-SK" sz="2500"/>
                <a:t>oba operátory sa dajú použiť ako:</a:t>
              </a:r>
            </a:p>
            <a:p>
              <a:pPr lvl="1">
                <a:buFontTx/>
                <a:buAutoNum type="arabicPeriod"/>
              </a:pPr>
              <a:r>
                <a:rPr lang="sk-SK" altLang="sk-SK"/>
                <a:t>prefix: </a:t>
              </a:r>
              <a:r>
                <a:rPr lang="sk-SK" altLang="sk-SK" b="1">
                  <a:latin typeface="Courier New" pitchFamily="49" charset="0"/>
                </a:rPr>
                <a:t>++vyraz</a:t>
              </a:r>
            </a:p>
            <a:p>
              <a:pPr lvl="2"/>
              <a:r>
                <a:rPr lang="sk-SK" altLang="sk-SK" sz="1800"/>
                <a:t>inkrementovanie </a:t>
              </a:r>
              <a:r>
                <a:rPr lang="sk-SK" altLang="sk-SK" sz="1800" b="1"/>
                <a:t>pred</a:t>
              </a:r>
              <a:r>
                <a:rPr lang="sk-SK" altLang="sk-SK" sz="1800"/>
                <a:t> použitím</a:t>
              </a:r>
            </a:p>
            <a:p>
              <a:pPr lvl="2"/>
              <a:r>
                <a:rPr lang="sk-SK" altLang="sk-SK" sz="1800" b="1">
                  <a:latin typeface="Courier New" pitchFamily="49" charset="0"/>
                </a:rPr>
                <a:t>vyraz</a:t>
              </a:r>
              <a:r>
                <a:rPr lang="sk-SK" altLang="sk-SK" sz="1800"/>
                <a:t> je zvýšený o jednotku a potom je táto nová hodnota vrátená ako hodnota výrazu</a:t>
              </a:r>
            </a:p>
          </p:txBody>
        </p:sp>
      </p:grp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180975" y="4930775"/>
            <a:ext cx="8785225" cy="1679575"/>
            <a:chOff x="126" y="3438"/>
            <a:chExt cx="6144" cy="1170"/>
          </a:xfrm>
        </p:grpSpPr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224" y="3471"/>
              <a:ext cx="816" cy="25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320" y="3456"/>
              <a:ext cx="64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b="1">
                  <a:latin typeface="Courier New" pitchFamily="49" charset="0"/>
                </a:rPr>
                <a:t>i</a:t>
              </a:r>
              <a:r>
                <a:rPr lang="en-US" altLang="sk-SK" sz="2400" b="1">
                  <a:latin typeface="Courier New" pitchFamily="49" charset="0"/>
                </a:rPr>
                <a:t>--;</a:t>
              </a:r>
            </a:p>
          </p:txBody>
        </p:sp>
        <p:sp>
          <p:nvSpPr>
            <p:cNvPr id="18444" name="Rectangle 14"/>
            <p:cNvSpPr>
              <a:spLocks noChangeArrowheads="1"/>
            </p:cNvSpPr>
            <p:nvPr/>
          </p:nvSpPr>
          <p:spPr bwMode="auto">
            <a:xfrm>
              <a:off x="5232" y="3453"/>
              <a:ext cx="816" cy="25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5328" y="3438"/>
              <a:ext cx="64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j++;</a:t>
              </a:r>
            </a:p>
          </p:txBody>
        </p:sp>
        <p:sp>
          <p:nvSpPr>
            <p:cNvPr id="18446" name="Rectangle 17"/>
            <p:cNvSpPr>
              <a:spLocks noChangeArrowheads="1"/>
            </p:cNvSpPr>
            <p:nvPr/>
          </p:nvSpPr>
          <p:spPr bwMode="auto">
            <a:xfrm>
              <a:off x="126" y="3456"/>
              <a:ext cx="6144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70" tIns="50685" rIns="101370" bIns="50685"/>
            <a:lstStyle>
              <a:lvl1pPr marL="549275" indent="-549275"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936625" indent="-481013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327150" indent="-411163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buFontTx/>
                <a:buAutoNum type="arabicPeriod" startAt="2"/>
              </a:pPr>
              <a:r>
                <a:rPr lang="sk-SK" altLang="sk-SK"/>
                <a:t>postfix: </a:t>
              </a:r>
              <a:r>
                <a:rPr lang="sk-SK" altLang="sk-SK" b="1">
                  <a:latin typeface="Courier New" pitchFamily="49" charset="0"/>
                </a:rPr>
                <a:t>vyraz--</a:t>
              </a:r>
            </a:p>
            <a:p>
              <a:pPr lvl="2"/>
              <a:r>
                <a:rPr lang="en-US" altLang="sk-SK" sz="1800"/>
                <a:t>de</a:t>
              </a:r>
              <a:r>
                <a:rPr lang="sk-SK" altLang="sk-SK" sz="1800"/>
                <a:t>krementovanie </a:t>
              </a:r>
              <a:r>
                <a:rPr lang="sk-SK" altLang="sk-SK" sz="1800" b="1"/>
                <a:t>po</a:t>
              </a:r>
              <a:r>
                <a:rPr lang="sk-SK" altLang="sk-SK" sz="1800"/>
                <a:t> použití</a:t>
              </a:r>
            </a:p>
            <a:p>
              <a:pPr lvl="2"/>
              <a:r>
                <a:rPr lang="sk-SK" altLang="sk-SK" sz="1800"/>
                <a:t>je vrátená pôvodná hodnota </a:t>
              </a:r>
              <a:r>
                <a:rPr lang="sk-SK" altLang="sk-SK" sz="1800" b="1">
                  <a:latin typeface="Courier New" pitchFamily="49" charset="0"/>
                </a:rPr>
                <a:t>vyraz</a:t>
              </a:r>
              <a:r>
                <a:rPr lang="sk-SK" altLang="sk-SK" sz="1800"/>
                <a:t>-u a potom je výraz zväčšený o jednotku</a:t>
              </a:r>
            </a:p>
            <a:p>
              <a:endParaRPr lang="en-US" altLang="sk-SK" sz="2500"/>
            </a:p>
          </p:txBody>
        </p:sp>
      </p:grpSp>
    </p:spTree>
    <p:extLst>
      <p:ext uri="{BB962C8B-B14F-4D97-AF65-F5344CB8AC3E}">
        <p14:creationId xmlns:p14="http://schemas.microsoft.com/office/powerpoint/2010/main" val="17624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Špeciálne unárne operátory</a:t>
            </a:r>
            <a:endParaRPr lang="en-US" altLang="sk-SK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584325"/>
            <a:ext cx="8785225" cy="550863"/>
          </a:xfrm>
        </p:spPr>
        <p:txBody>
          <a:bodyPr/>
          <a:lstStyle/>
          <a:p>
            <a:r>
              <a:rPr lang="sk-SK" altLang="sk-SK" sz="2500" smtClean="0"/>
              <a:t>výraz musí byť l-hodnota</a:t>
            </a:r>
            <a:endParaRPr lang="en-US" altLang="sk-SK" sz="2500" smtClean="0"/>
          </a:p>
        </p:txBody>
      </p:sp>
      <p:grpSp>
        <p:nvGrpSpPr>
          <p:cNvPr id="75788" name="Group 12"/>
          <p:cNvGrpSpPr>
            <a:grpSpLocks/>
          </p:cNvGrpSpPr>
          <p:nvPr/>
        </p:nvGrpSpPr>
        <p:grpSpPr bwMode="auto">
          <a:xfrm>
            <a:off x="617538" y="2341563"/>
            <a:ext cx="1176337" cy="461962"/>
            <a:chOff x="432" y="1584"/>
            <a:chExt cx="822" cy="322"/>
          </a:xfrm>
        </p:grpSpPr>
        <p:sp>
          <p:nvSpPr>
            <p:cNvPr id="19481" name="Rectangle 6"/>
            <p:cNvSpPr>
              <a:spLocks noChangeArrowheads="1"/>
            </p:cNvSpPr>
            <p:nvPr/>
          </p:nvSpPr>
          <p:spPr bwMode="auto">
            <a:xfrm>
              <a:off x="432" y="1584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480" y="1584"/>
              <a:ext cx="774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b="1">
                  <a:latin typeface="Courier New" pitchFamily="49" charset="0"/>
                </a:rPr>
                <a:t>45++</a:t>
              </a:r>
              <a:r>
                <a:rPr lang="en-US" altLang="sk-SK" sz="2400" b="1">
                  <a:latin typeface="Courier New" pitchFamily="49" charset="0"/>
                </a:rPr>
                <a:t>;</a:t>
              </a:r>
            </a:p>
          </p:txBody>
        </p:sp>
      </p:grpSp>
      <p:grpSp>
        <p:nvGrpSpPr>
          <p:cNvPr id="75789" name="Group 13"/>
          <p:cNvGrpSpPr>
            <a:grpSpLocks/>
          </p:cNvGrpSpPr>
          <p:nvPr/>
        </p:nvGrpSpPr>
        <p:grpSpPr bwMode="auto">
          <a:xfrm>
            <a:off x="2101850" y="2341563"/>
            <a:ext cx="1098550" cy="461962"/>
            <a:chOff x="1470" y="1584"/>
            <a:chExt cx="768" cy="322"/>
          </a:xfrm>
        </p:grpSpPr>
        <p:sp>
          <p:nvSpPr>
            <p:cNvPr id="19479" name="Rectangle 8"/>
            <p:cNvSpPr>
              <a:spLocks noChangeArrowheads="1"/>
            </p:cNvSpPr>
            <p:nvPr/>
          </p:nvSpPr>
          <p:spPr bwMode="auto">
            <a:xfrm>
              <a:off x="1470" y="1584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19480" name="Text Box 9"/>
            <p:cNvSpPr txBox="1">
              <a:spLocks noChangeArrowheads="1"/>
            </p:cNvSpPr>
            <p:nvPr/>
          </p:nvSpPr>
          <p:spPr bwMode="auto">
            <a:xfrm>
              <a:off x="1518" y="1584"/>
              <a:ext cx="64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b="1">
                  <a:latin typeface="Courier New" pitchFamily="49" charset="0"/>
                </a:rPr>
                <a:t>++</a:t>
              </a:r>
              <a:r>
                <a:rPr lang="en-US" altLang="sk-SK" sz="2400" b="1">
                  <a:latin typeface="Courier New" pitchFamily="49" charset="0"/>
                </a:rPr>
                <a:t>i;</a:t>
              </a:r>
            </a:p>
          </p:txBody>
        </p:sp>
      </p:grpSp>
      <p:grpSp>
        <p:nvGrpSpPr>
          <p:cNvPr id="75790" name="Group 14"/>
          <p:cNvGrpSpPr>
            <a:grpSpLocks/>
          </p:cNvGrpSpPr>
          <p:nvPr/>
        </p:nvGrpSpPr>
        <p:grpSpPr bwMode="auto">
          <a:xfrm>
            <a:off x="3570288" y="2341563"/>
            <a:ext cx="2095500" cy="461962"/>
            <a:chOff x="2496" y="1584"/>
            <a:chExt cx="1466" cy="322"/>
          </a:xfrm>
        </p:grpSpPr>
        <p:sp>
          <p:nvSpPr>
            <p:cNvPr id="19477" name="Rectangle 10"/>
            <p:cNvSpPr>
              <a:spLocks noChangeArrowheads="1"/>
            </p:cNvSpPr>
            <p:nvPr/>
          </p:nvSpPr>
          <p:spPr bwMode="auto">
            <a:xfrm>
              <a:off x="2496" y="1584"/>
              <a:ext cx="13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19478" name="Text Box 11"/>
            <p:cNvSpPr txBox="1">
              <a:spLocks noChangeArrowheads="1"/>
            </p:cNvSpPr>
            <p:nvPr/>
          </p:nvSpPr>
          <p:spPr bwMode="auto">
            <a:xfrm>
              <a:off x="2544" y="1584"/>
              <a:ext cx="141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--(i + j);</a:t>
              </a:r>
            </a:p>
          </p:txBody>
        </p:sp>
      </p:grp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180975" y="2960688"/>
            <a:ext cx="878522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500"/>
              <a:t>pou</a:t>
            </a:r>
            <a:r>
              <a:rPr lang="sk-SK" altLang="sk-SK" sz="2500"/>
              <a:t>žitie operátorov ++ a --</a:t>
            </a:r>
            <a:r>
              <a:rPr lang="en-US" altLang="sk-SK" sz="2500"/>
              <a:t> :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7538" y="3924300"/>
            <a:ext cx="3810000" cy="2749550"/>
            <a:chOff x="617799" y="3924595"/>
            <a:chExt cx="3810185" cy="2749798"/>
          </a:xfrm>
        </p:grpSpPr>
        <p:sp>
          <p:nvSpPr>
            <p:cNvPr id="19475" name="Rectangle 18"/>
            <p:cNvSpPr>
              <a:spLocks noChangeArrowheads="1"/>
            </p:cNvSpPr>
            <p:nvPr/>
          </p:nvSpPr>
          <p:spPr bwMode="auto">
            <a:xfrm>
              <a:off x="617799" y="3924595"/>
              <a:ext cx="3810185" cy="274979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19476" name="Text Box 19"/>
            <p:cNvSpPr txBox="1">
              <a:spLocks noChangeArrowheads="1"/>
            </p:cNvSpPr>
            <p:nvPr/>
          </p:nvSpPr>
          <p:spPr bwMode="auto">
            <a:xfrm>
              <a:off x="686443" y="3996316"/>
              <a:ext cx="3569506" cy="2678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b="1">
                  <a:latin typeface="Courier New" pitchFamily="49" charset="0"/>
                </a:rPr>
                <a:t>int i = 5, j = 1, k</a:t>
              </a:r>
              <a:r>
                <a:rPr lang="en-US" altLang="sk-SK" sz="2400" b="1"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sk-SK" sz="2400" b="1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i++;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j = ++i;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j = i++;</a:t>
              </a:r>
              <a:endParaRPr lang="sk-SK" altLang="sk-SK" sz="2400" b="1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k = --j + 2;</a:t>
              </a:r>
            </a:p>
          </p:txBody>
        </p:sp>
      </p:grpSp>
      <p:sp>
        <p:nvSpPr>
          <p:cNvPr id="75796" name="AutoShape 20"/>
          <p:cNvSpPr>
            <a:spLocks noChangeArrowheads="1"/>
          </p:cNvSpPr>
          <p:nvPr/>
        </p:nvSpPr>
        <p:spPr bwMode="auto">
          <a:xfrm>
            <a:off x="4737100" y="4581525"/>
            <a:ext cx="4117975" cy="414338"/>
          </a:xfrm>
          <a:prstGeom prst="wedgeRoundRectCallout">
            <a:avLst>
              <a:gd name="adj1" fmla="val -117986"/>
              <a:gd name="adj2" fmla="val 13437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>
                <a:latin typeface="Courier New" pitchFamily="49" charset="0"/>
              </a:rPr>
              <a:t>i</a:t>
            </a:r>
            <a:r>
              <a:rPr lang="en-US" altLang="sk-SK" sz="1800"/>
              <a:t> bude 6</a:t>
            </a:r>
          </a:p>
        </p:txBody>
      </p:sp>
      <p:sp>
        <p:nvSpPr>
          <p:cNvPr id="75797" name="AutoShape 21"/>
          <p:cNvSpPr>
            <a:spLocks noChangeArrowheads="1"/>
          </p:cNvSpPr>
          <p:nvPr/>
        </p:nvSpPr>
        <p:spPr bwMode="auto">
          <a:xfrm>
            <a:off x="4737100" y="5202238"/>
            <a:ext cx="4117975" cy="412750"/>
          </a:xfrm>
          <a:prstGeom prst="wedgeRoundRectCallout">
            <a:avLst>
              <a:gd name="adj1" fmla="val -112954"/>
              <a:gd name="adj2" fmla="val 5486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>
                <a:latin typeface="Courier New" pitchFamily="49" charset="0"/>
              </a:rPr>
              <a:t>j</a:t>
            </a:r>
            <a:r>
              <a:rPr lang="en-US" altLang="sk-SK" sz="1800"/>
              <a:t> bude 7, </a:t>
            </a:r>
            <a:r>
              <a:rPr lang="en-US" altLang="sk-SK" sz="1800" b="1">
                <a:latin typeface="Courier New" pitchFamily="49" charset="0"/>
              </a:rPr>
              <a:t>i</a:t>
            </a:r>
            <a:r>
              <a:rPr lang="en-US" altLang="sk-SK" sz="1800"/>
              <a:t> bude 7</a:t>
            </a:r>
          </a:p>
        </p:txBody>
      </p:sp>
      <p:sp>
        <p:nvSpPr>
          <p:cNvPr id="75798" name="AutoShape 22"/>
          <p:cNvSpPr>
            <a:spLocks noChangeArrowheads="1"/>
          </p:cNvSpPr>
          <p:nvPr/>
        </p:nvSpPr>
        <p:spPr bwMode="auto">
          <a:xfrm>
            <a:off x="4737100" y="5821363"/>
            <a:ext cx="4117975" cy="412750"/>
          </a:xfrm>
          <a:prstGeom prst="wedgeRoundRectCallout">
            <a:avLst>
              <a:gd name="adj1" fmla="val -109861"/>
              <a:gd name="adj2" fmla="val -1736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>
                <a:latin typeface="Courier New" pitchFamily="49" charset="0"/>
              </a:rPr>
              <a:t>j</a:t>
            </a:r>
            <a:r>
              <a:rPr lang="en-US" altLang="sk-SK" sz="1800"/>
              <a:t> bude 7, </a:t>
            </a:r>
            <a:r>
              <a:rPr lang="en-US" altLang="sk-SK" sz="1800" b="1">
                <a:latin typeface="Courier New" pitchFamily="49" charset="0"/>
              </a:rPr>
              <a:t>i</a:t>
            </a:r>
            <a:r>
              <a:rPr lang="en-US" altLang="sk-SK" sz="1800"/>
              <a:t> bude 8</a:t>
            </a:r>
          </a:p>
        </p:txBody>
      </p:sp>
      <p:sp>
        <p:nvSpPr>
          <p:cNvPr id="75799" name="AutoShape 23"/>
          <p:cNvSpPr>
            <a:spLocks noChangeArrowheads="1"/>
          </p:cNvSpPr>
          <p:nvPr/>
        </p:nvSpPr>
        <p:spPr bwMode="auto">
          <a:xfrm>
            <a:off x="4729163" y="6386513"/>
            <a:ext cx="4117975" cy="414337"/>
          </a:xfrm>
          <a:prstGeom prst="wedgeRoundRectCallout">
            <a:avLst>
              <a:gd name="adj1" fmla="val -91148"/>
              <a:gd name="adj2" fmla="val -415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>
                <a:latin typeface="Courier New" pitchFamily="49" charset="0"/>
              </a:rPr>
              <a:t>k</a:t>
            </a:r>
            <a:r>
              <a:rPr lang="en-US" altLang="sk-SK" sz="1800"/>
              <a:t> bude 8, </a:t>
            </a:r>
            <a:r>
              <a:rPr lang="en-US" altLang="sk-SK" sz="1800" b="1">
                <a:latin typeface="Courier New" pitchFamily="49" charset="0"/>
              </a:rPr>
              <a:t>j</a:t>
            </a:r>
            <a:r>
              <a:rPr lang="en-US" altLang="sk-SK" sz="1800"/>
              <a:t> bude 6, </a:t>
            </a:r>
            <a:r>
              <a:rPr lang="en-US" altLang="sk-SK" sz="1800" b="1">
                <a:latin typeface="Courier New" pitchFamily="49" charset="0"/>
              </a:rPr>
              <a:t>i</a:t>
            </a:r>
            <a:r>
              <a:rPr lang="en-US" altLang="sk-SK" sz="1800"/>
              <a:t> bude 8</a:t>
            </a:r>
          </a:p>
        </p:txBody>
      </p:sp>
      <p:grpSp>
        <p:nvGrpSpPr>
          <p:cNvPr id="75802" name="Group 26"/>
          <p:cNvGrpSpPr>
            <a:grpSpLocks/>
          </p:cNvGrpSpPr>
          <p:nvPr/>
        </p:nvGrpSpPr>
        <p:grpSpPr bwMode="auto">
          <a:xfrm>
            <a:off x="3913188" y="2065338"/>
            <a:ext cx="1441450" cy="827087"/>
            <a:chOff x="2736" y="1440"/>
            <a:chExt cx="1008" cy="576"/>
          </a:xfrm>
        </p:grpSpPr>
        <p:sp>
          <p:nvSpPr>
            <p:cNvPr id="19473" name="Line 24"/>
            <p:cNvSpPr>
              <a:spLocks noChangeShapeType="1"/>
            </p:cNvSpPr>
            <p:nvPr/>
          </p:nvSpPr>
          <p:spPr bwMode="auto">
            <a:xfrm flipH="1">
              <a:off x="2736" y="1440"/>
              <a:ext cx="1008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  <p:sp>
          <p:nvSpPr>
            <p:cNvPr id="19474" name="Line 25"/>
            <p:cNvSpPr>
              <a:spLocks noChangeShapeType="1"/>
            </p:cNvSpPr>
            <p:nvPr/>
          </p:nvSpPr>
          <p:spPr bwMode="auto">
            <a:xfrm flipH="1" flipV="1">
              <a:off x="2736" y="1488"/>
              <a:ext cx="96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</p:grpSp>
      <p:grpSp>
        <p:nvGrpSpPr>
          <p:cNvPr id="75803" name="Group 27"/>
          <p:cNvGrpSpPr>
            <a:grpSpLocks/>
          </p:cNvGrpSpPr>
          <p:nvPr/>
        </p:nvGrpSpPr>
        <p:grpSpPr bwMode="auto">
          <a:xfrm>
            <a:off x="481013" y="2065338"/>
            <a:ext cx="1441450" cy="827087"/>
            <a:chOff x="2736" y="1440"/>
            <a:chExt cx="1008" cy="576"/>
          </a:xfrm>
        </p:grpSpPr>
        <p:sp>
          <p:nvSpPr>
            <p:cNvPr id="19471" name="Line 28"/>
            <p:cNvSpPr>
              <a:spLocks noChangeShapeType="1"/>
            </p:cNvSpPr>
            <p:nvPr/>
          </p:nvSpPr>
          <p:spPr bwMode="auto">
            <a:xfrm flipH="1">
              <a:off x="2736" y="1440"/>
              <a:ext cx="1008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  <p:sp>
          <p:nvSpPr>
            <p:cNvPr id="19472" name="Line 29"/>
            <p:cNvSpPr>
              <a:spLocks noChangeShapeType="1"/>
            </p:cNvSpPr>
            <p:nvPr/>
          </p:nvSpPr>
          <p:spPr bwMode="auto">
            <a:xfrm flipH="1" flipV="1">
              <a:off x="2736" y="1488"/>
              <a:ext cx="96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17594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1" grpId="0" autoUpdateAnimBg="0"/>
      <p:bldP spid="75796" grpId="0" animBg="1" autoUpdateAnimBg="0"/>
      <p:bldP spid="75797" grpId="0" animBg="1" autoUpdateAnimBg="0"/>
      <p:bldP spid="75798" grpId="0" animBg="1" autoUpdateAnimBg="0"/>
      <p:bldP spid="7579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2844800" y="2620963"/>
            <a:ext cx="3883025" cy="3825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844800" y="3403600"/>
            <a:ext cx="3883025" cy="3825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Oper</a:t>
            </a:r>
            <a:r>
              <a:rPr lang="sk-SK" altLang="sk-SK" smtClean="0"/>
              <a:t>átory priradenia</a:t>
            </a:r>
            <a:endParaRPr lang="en-US" altLang="sk-SK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652588"/>
            <a:ext cx="8785225" cy="2271712"/>
          </a:xfrm>
        </p:spPr>
        <p:txBody>
          <a:bodyPr/>
          <a:lstStyle/>
          <a:p>
            <a:r>
              <a:rPr lang="sk-SK" altLang="sk-SK" sz="2500" smtClean="0"/>
              <a:t>okrem jednoduchého priradenia =</a:t>
            </a:r>
          </a:p>
          <a:p>
            <a:r>
              <a:rPr lang="sk-SK" altLang="sk-SK" sz="2500" smtClean="0"/>
              <a:t>rozšírené priraďovacie operátory:</a:t>
            </a:r>
          </a:p>
          <a:p>
            <a:pPr lvl="1"/>
            <a:r>
              <a:rPr lang="sk-SK" altLang="sk-SK" sz="2200" smtClean="0"/>
              <a:t>namiesto	</a:t>
            </a:r>
            <a:r>
              <a:rPr lang="sk-SK" altLang="sk-SK" sz="2200" b="1" smtClean="0">
                <a:latin typeface="Courier New" pitchFamily="49" charset="0"/>
              </a:rPr>
              <a:t>x = x operator vyraz</a:t>
            </a:r>
            <a:r>
              <a:rPr lang="en-US" altLang="sk-SK" sz="2200" b="1" smtClean="0">
                <a:latin typeface="Courier New" pitchFamily="49" charset="0"/>
              </a:rPr>
              <a:t>;</a:t>
            </a:r>
            <a:r>
              <a:rPr lang="sk-SK" altLang="sk-SK" sz="2200" b="1" smtClean="0">
                <a:latin typeface="Courier New" pitchFamily="49" charset="0"/>
              </a:rPr>
              <a:t> </a:t>
            </a:r>
            <a:r>
              <a:rPr lang="sk-SK" altLang="sk-SK" sz="2200" smtClean="0"/>
              <a:t>   </a:t>
            </a:r>
            <a:endParaRPr lang="en-US" altLang="sk-SK" sz="2200" smtClean="0"/>
          </a:p>
          <a:p>
            <a:pPr lvl="1">
              <a:buFontTx/>
              <a:buNone/>
            </a:pPr>
            <a:r>
              <a:rPr lang="en-US" altLang="sk-SK" sz="2200" smtClean="0"/>
              <a:t>	</a:t>
            </a:r>
            <a:r>
              <a:rPr lang="sk-SK" altLang="sk-SK" sz="2200" smtClean="0"/>
              <a:t>kde </a:t>
            </a:r>
            <a:r>
              <a:rPr lang="sk-SK" altLang="sk-SK" sz="2200" b="1" smtClean="0">
                <a:latin typeface="Courier New" pitchFamily="49" charset="0"/>
              </a:rPr>
              <a:t>x</a:t>
            </a:r>
            <a:r>
              <a:rPr lang="sk-SK" altLang="sk-SK" sz="2200" smtClean="0"/>
              <a:t> je l-hodnota</a:t>
            </a:r>
            <a:r>
              <a:rPr lang="en-US" altLang="sk-SK" sz="2200" smtClean="0"/>
              <a:t>, </a:t>
            </a:r>
            <a:r>
              <a:rPr lang="sk-SK" altLang="sk-SK" sz="2200" smtClean="0"/>
              <a:t>sa použije:	</a:t>
            </a:r>
            <a:endParaRPr lang="en-US" altLang="sk-SK" sz="2200" smtClean="0"/>
          </a:p>
          <a:p>
            <a:pPr lvl="1">
              <a:buFontTx/>
              <a:buNone/>
            </a:pPr>
            <a:r>
              <a:rPr lang="en-US" altLang="sk-SK" sz="2200" smtClean="0"/>
              <a:t>				</a:t>
            </a:r>
            <a:r>
              <a:rPr lang="sk-SK" altLang="sk-SK" sz="2200" b="1" smtClean="0">
                <a:latin typeface="Courier New" pitchFamily="49" charset="0"/>
              </a:rPr>
              <a:t>x operator= vyraz</a:t>
            </a:r>
            <a:r>
              <a:rPr lang="en-US" altLang="sk-SK" sz="2200" b="1" smtClean="0">
                <a:latin typeface="Courier New" pitchFamily="49" charset="0"/>
              </a:rPr>
              <a:t>;</a:t>
            </a:r>
          </a:p>
        </p:txBody>
      </p:sp>
      <p:grpSp>
        <p:nvGrpSpPr>
          <p:cNvPr id="76808" name="Group 8"/>
          <p:cNvGrpSpPr>
            <a:grpSpLocks/>
          </p:cNvGrpSpPr>
          <p:nvPr/>
        </p:nvGrpSpPr>
        <p:grpSpPr bwMode="auto">
          <a:xfrm>
            <a:off x="249238" y="4062413"/>
            <a:ext cx="8674100" cy="2478087"/>
            <a:chOff x="174" y="2832"/>
            <a:chExt cx="6066" cy="1728"/>
          </a:xfrm>
        </p:grpSpPr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174" y="2832"/>
              <a:ext cx="1776" cy="16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20489" name="Rectangle 6"/>
            <p:cNvSpPr>
              <a:spLocks noChangeArrowheads="1"/>
            </p:cNvSpPr>
            <p:nvPr/>
          </p:nvSpPr>
          <p:spPr bwMode="auto">
            <a:xfrm>
              <a:off x="240" y="2832"/>
              <a:ext cx="600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70" tIns="50685" rIns="101370" bIns="50685"/>
            <a:lstStyle>
              <a:lvl1pPr marL="341313" indent="-341313"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sk-SK" sz="2500" b="1">
                  <a:latin typeface="Courier New" pitchFamily="49" charset="0"/>
                </a:rPr>
                <a:t>x += vyraz</a:t>
              </a:r>
            </a:p>
            <a:p>
              <a:pPr>
                <a:buFontTx/>
                <a:buNone/>
              </a:pPr>
              <a:r>
                <a:rPr lang="en-US" altLang="sk-SK" sz="2500" b="1">
                  <a:latin typeface="Courier New" pitchFamily="49" charset="0"/>
                </a:rPr>
                <a:t>x -= vyraz</a:t>
              </a:r>
            </a:p>
            <a:p>
              <a:pPr>
                <a:buFontTx/>
                <a:buNone/>
              </a:pPr>
              <a:r>
                <a:rPr lang="en-US" altLang="sk-SK" sz="2500" b="1">
                  <a:latin typeface="Courier New" pitchFamily="49" charset="0"/>
                </a:rPr>
                <a:t>x *= vyraz</a:t>
              </a:r>
            </a:p>
            <a:p>
              <a:pPr>
                <a:buFontTx/>
                <a:buNone/>
              </a:pPr>
              <a:r>
                <a:rPr lang="en-US" altLang="sk-SK" sz="2500" b="1">
                  <a:latin typeface="Courier New" pitchFamily="49" charset="0"/>
                </a:rPr>
                <a:t>x /= vyraz</a:t>
              </a:r>
            </a:p>
            <a:p>
              <a:pPr>
                <a:buFontTx/>
                <a:buNone/>
              </a:pPr>
              <a:r>
                <a:rPr lang="en-US" altLang="sk-SK" sz="2500" b="1">
                  <a:latin typeface="Courier New" pitchFamily="49" charset="0"/>
                </a:rPr>
                <a:t>x %= vyraz</a:t>
              </a:r>
              <a:r>
                <a:rPr lang="en-US" altLang="sk-SK" sz="2500"/>
                <a:t>	a</a:t>
              </a:r>
              <a:r>
                <a:rPr lang="sk-SK" altLang="sk-SK" sz="2500"/>
                <a:t> ďalšie, odvodené z iných operátorov</a:t>
              </a:r>
              <a:endParaRPr lang="en-US" altLang="sk-SK" sz="2500" b="1">
                <a:latin typeface="Courier New" pitchFamily="49" charset="0"/>
              </a:endParaRPr>
            </a:p>
          </p:txBody>
        </p:sp>
      </p:grpSp>
      <p:sp>
        <p:nvSpPr>
          <p:cNvPr id="76809" name="AutoShape 9"/>
          <p:cNvSpPr>
            <a:spLocks noChangeArrowheads="1"/>
          </p:cNvSpPr>
          <p:nvPr/>
        </p:nvSpPr>
        <p:spPr bwMode="auto">
          <a:xfrm>
            <a:off x="5148263" y="4130675"/>
            <a:ext cx="3500437" cy="882501"/>
          </a:xfrm>
          <a:prstGeom prst="wedgeRoundRectCallout">
            <a:avLst>
              <a:gd name="adj1" fmla="val -63713"/>
              <a:gd name="adj2" fmla="val -974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nedávať medzeru medzi operátor a =</a:t>
            </a:r>
            <a:endParaRPr lang="en-US" altLang="sk-SK" sz="1800"/>
          </a:p>
        </p:txBody>
      </p:sp>
    </p:spTree>
    <p:extLst>
      <p:ext uri="{BB962C8B-B14F-4D97-AF65-F5344CB8AC3E}">
        <p14:creationId xmlns:p14="http://schemas.microsoft.com/office/powerpoint/2010/main" val="5883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Ak</a:t>
            </a:r>
            <a:r>
              <a:rPr lang="sk-SK" altLang="sk-SK" dirty="0"/>
              <a:t>é</a:t>
            </a:r>
            <a:r>
              <a:rPr lang="sk-SK" altLang="sk-SK" dirty="0" smtClean="0"/>
              <a:t> hodnoty sa vypíšu?</a:t>
            </a:r>
            <a:endParaRPr lang="en-US" altLang="sk-SK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785225" cy="4368700"/>
          </a:xfrm>
        </p:spPr>
        <p:txBody>
          <a:bodyPr/>
          <a:lstStyle/>
          <a:p>
            <a:r>
              <a:rPr lang="sk-SK" altLang="sk-SK" sz="2400" dirty="0" smtClean="0"/>
              <a:t>Využitie špeciálnych unárnych operátorov a operátorov priradenia</a:t>
            </a:r>
            <a:endParaRPr lang="en-US" altLang="sk-SK" sz="2400" dirty="0" smtClean="0"/>
          </a:p>
          <a:p>
            <a:pPr lvl="1"/>
            <a:r>
              <a:rPr lang="en-US" altLang="sk-SK" sz="2000" dirty="0" smtClean="0"/>
              <a:t>Pre v</a:t>
            </a:r>
            <a:r>
              <a:rPr lang="sk-SK" altLang="sk-SK" sz="2000" dirty="0" smtClean="0"/>
              <a:t>š</a:t>
            </a:r>
            <a:r>
              <a:rPr lang="en-US" altLang="sk-SK" sz="2000" dirty="0" err="1" smtClean="0"/>
              <a:t>etky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pr</a:t>
            </a:r>
            <a:r>
              <a:rPr lang="sk-SK" altLang="sk-SK" sz="2000" dirty="0" smtClean="0"/>
              <a:t>í</a:t>
            </a:r>
            <a:r>
              <a:rPr lang="en-US" altLang="sk-SK" sz="2000" dirty="0" err="1" smtClean="0"/>
              <a:t>kazy</a:t>
            </a:r>
            <a:r>
              <a:rPr lang="en-US" altLang="sk-SK" sz="2000" dirty="0" smtClean="0"/>
              <a:t> plat</a:t>
            </a:r>
            <a:r>
              <a:rPr lang="sk-SK" altLang="sk-SK" sz="2000" dirty="0" smtClean="0"/>
              <a:t>í:</a:t>
            </a:r>
            <a:r>
              <a:rPr lang="en-US" altLang="sk-SK" sz="2000" dirty="0" smtClean="0"/>
              <a:t> </a:t>
            </a:r>
            <a:endParaRPr lang="en-US" altLang="sk-SK" sz="2000" dirty="0"/>
          </a:p>
          <a:p>
            <a:endParaRPr lang="en-US" altLang="sk-SK" sz="2800" dirty="0" smtClean="0"/>
          </a:p>
          <a:p>
            <a:endParaRPr lang="sk-SK" altLang="sk-SK" sz="2800" dirty="0" smtClean="0"/>
          </a:p>
          <a:p>
            <a:endParaRPr lang="en-US" altLang="sk-SK" sz="2800" dirty="0" smtClean="0"/>
          </a:p>
          <a:p>
            <a:endParaRPr lang="en-US" altLang="sk-SK" sz="2800" dirty="0"/>
          </a:p>
          <a:p>
            <a:endParaRPr lang="en-US" altLang="sk-SK" sz="2800" dirty="0" smtClean="0"/>
          </a:p>
          <a:p>
            <a:pPr marL="457200" lvl="1" indent="0">
              <a:buNone/>
            </a:pPr>
            <a:endParaRPr lang="en-US" altLang="sk-SK" sz="2400" dirty="0"/>
          </a:p>
          <a:p>
            <a:pPr marL="457200" lvl="1" indent="0">
              <a:buNone/>
            </a:pPr>
            <a:endParaRPr lang="en-US" altLang="sk-SK" sz="1600" dirty="0" smtClean="0"/>
          </a:p>
          <a:p>
            <a:pPr lvl="1"/>
            <a:r>
              <a:rPr lang="en-US" altLang="sk-SK" sz="2000" dirty="0" err="1" smtClean="0"/>
              <a:t>Sk</a:t>
            </a:r>
            <a:r>
              <a:rPr lang="sk-SK" altLang="sk-SK" sz="2000" dirty="0" smtClean="0"/>
              <a:t>úste naraz odpoznámkovať všetkých 7 príkazov – viete určiť, čo program vypíše? (použite pomocné výpisy)</a:t>
            </a:r>
          </a:p>
        </p:txBody>
      </p:sp>
      <p:sp>
        <p:nvSpPr>
          <p:cNvPr id="21511" name="Rounded Rectangle 1"/>
          <p:cNvSpPr>
            <a:spLocks noChangeArrowheads="1"/>
          </p:cNvSpPr>
          <p:nvPr/>
        </p:nvSpPr>
        <p:spPr bwMode="auto">
          <a:xfrm>
            <a:off x="5978549" y="6256362"/>
            <a:ext cx="3073400" cy="5296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/>
              <a:t>program: 0</a:t>
            </a:r>
            <a:r>
              <a:rPr lang="sk-SK" altLang="sk-SK" sz="2400" dirty="0"/>
              <a:t>2</a:t>
            </a:r>
            <a:r>
              <a:rPr lang="en-US" altLang="sk-SK" sz="2400" dirty="0" smtClean="0"/>
              <a:t>p07.cpp</a:t>
            </a:r>
            <a:endParaRPr lang="sk-SK" altLang="sk-SK" sz="24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95936" y="2132856"/>
            <a:ext cx="4324350" cy="38338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err="1">
                <a:latin typeface="Courier New" pitchFamily="49" charset="0"/>
              </a:rPr>
              <a:t>int</a:t>
            </a:r>
            <a:r>
              <a:rPr lang="en-US" altLang="sk-SK" sz="2200" b="1" dirty="0">
                <a:latin typeface="Courier New" pitchFamily="49" charset="0"/>
              </a:rPr>
              <a:t> </a:t>
            </a:r>
            <a:r>
              <a:rPr lang="en-US" altLang="sk-SK" sz="2200" b="1" dirty="0" err="1" smtClean="0">
                <a:latin typeface="Courier New" pitchFamily="49" charset="0"/>
              </a:rPr>
              <a:t>i</a:t>
            </a:r>
            <a:r>
              <a:rPr lang="en-US" altLang="sk-SK" sz="2200" b="1" dirty="0" smtClean="0">
                <a:latin typeface="Courier New" pitchFamily="49" charset="0"/>
              </a:rPr>
              <a:t>=4, j=2, k=0;</a:t>
            </a:r>
            <a:endParaRPr lang="en-US" altLang="sk-SK" sz="2200" b="1" dirty="0">
              <a:latin typeface="Courier New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54410" y="3137817"/>
            <a:ext cx="4324350" cy="38338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err="1" smtClean="0">
                <a:latin typeface="Courier New" pitchFamily="49" charset="0"/>
              </a:rPr>
              <a:t>i</a:t>
            </a:r>
            <a:r>
              <a:rPr lang="en-US" altLang="sk-SK" sz="2200" b="1" dirty="0" smtClean="0">
                <a:latin typeface="Courier New" pitchFamily="49" charset="0"/>
              </a:rPr>
              <a:t>++;</a:t>
            </a:r>
            <a:endParaRPr lang="en-US" altLang="sk-SK" sz="2200" b="1" dirty="0">
              <a:latin typeface="Courier New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9077" y="3564532"/>
            <a:ext cx="4324350" cy="38338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latin typeface="Courier New" pitchFamily="49" charset="0"/>
              </a:rPr>
              <a:t>k = 5 * (j + 1);</a:t>
            </a:r>
            <a:endParaRPr lang="en-US" altLang="sk-SK" sz="2200" b="1" dirty="0">
              <a:latin typeface="Courier New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49077" y="3992288"/>
            <a:ext cx="4324350" cy="38338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latin typeface="Courier New" pitchFamily="49" charset="0"/>
              </a:rPr>
              <a:t>k = 5 * ++j;</a:t>
            </a:r>
            <a:endParaRPr lang="en-US" altLang="sk-SK" sz="2200" b="1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9552" y="4429669"/>
            <a:ext cx="4324350" cy="38338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latin typeface="Courier New" pitchFamily="49" charset="0"/>
              </a:rPr>
              <a:t>k = 5 * </a:t>
            </a:r>
            <a:r>
              <a:rPr lang="en-US" altLang="sk-SK" sz="2200" b="1" dirty="0" err="1" smtClean="0">
                <a:latin typeface="Courier New" pitchFamily="49" charset="0"/>
              </a:rPr>
              <a:t>j++</a:t>
            </a:r>
            <a:r>
              <a:rPr lang="en-US" altLang="sk-SK" sz="2200" b="1" dirty="0" smtClean="0">
                <a:latin typeface="Courier New" pitchFamily="49" charset="0"/>
              </a:rPr>
              <a:t>;</a:t>
            </a:r>
            <a:endParaRPr lang="en-US" altLang="sk-SK" sz="2200" b="1" dirty="0">
              <a:latin typeface="Courier New" pitchFamily="49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9552" y="4860676"/>
            <a:ext cx="4324350" cy="38338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err="1" smtClean="0">
                <a:latin typeface="Courier New" pitchFamily="49" charset="0"/>
              </a:rPr>
              <a:t>i</a:t>
            </a:r>
            <a:r>
              <a:rPr lang="en-US" altLang="sk-SK" sz="2200" b="1" dirty="0" smtClean="0">
                <a:latin typeface="Courier New" pitchFamily="49" charset="0"/>
              </a:rPr>
              <a:t> *= 5 * j--;</a:t>
            </a:r>
            <a:endParaRPr lang="en-US" altLang="sk-SK" sz="2200" b="1" dirty="0">
              <a:latin typeface="Courier New" pitchFamily="49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9552" y="5292724"/>
            <a:ext cx="4324350" cy="38338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latin typeface="Courier New" pitchFamily="49" charset="0"/>
              </a:rPr>
              <a:t>k += --j;</a:t>
            </a:r>
            <a:endParaRPr lang="en-US" altLang="sk-SK" sz="2200" b="1" dirty="0">
              <a:latin typeface="Courier New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49077" y="2708920"/>
            <a:ext cx="4324350" cy="38338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latin typeface="Courier New" pitchFamily="49" charset="0"/>
              </a:rPr>
              <a:t>++</a:t>
            </a:r>
            <a:r>
              <a:rPr lang="en-US" altLang="sk-SK" sz="2200" b="1" dirty="0" err="1" smtClean="0">
                <a:latin typeface="Courier New" pitchFamily="49" charset="0"/>
              </a:rPr>
              <a:t>i</a:t>
            </a:r>
            <a:r>
              <a:rPr lang="en-US" altLang="sk-SK" sz="2200" b="1" dirty="0" smtClean="0">
                <a:latin typeface="Courier New" pitchFamily="49" charset="0"/>
              </a:rPr>
              <a:t>;</a:t>
            </a:r>
            <a:endParaRPr lang="en-US" altLang="sk-SK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Príkazy vetvenia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Vetvenie programu na základe splnenia podmienky</a:t>
            </a:r>
          </a:p>
          <a:p>
            <a:pPr lvl="1"/>
            <a:r>
              <a:rPr lang="sk-SK" dirty="0" smtClean="0"/>
              <a:t>Podmienky (logické výrazy)</a:t>
            </a:r>
          </a:p>
          <a:p>
            <a:pPr lvl="1"/>
            <a:r>
              <a:rPr lang="sk-SK" dirty="0" smtClean="0"/>
              <a:t>Podmienený výraz (ternárny operátor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: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-el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k-SK" dirty="0" smtClean="0"/>
              <a:t>Príkaz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sk-SK" dirty="0" smtClean="0"/>
              <a:t> - neskôr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32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5476279" y="3184500"/>
            <a:ext cx="3475038" cy="4023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Logické výrazy (Boolove výrazy)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68760"/>
            <a:ext cx="8785225" cy="3360588"/>
          </a:xfrm>
        </p:spPr>
        <p:txBody>
          <a:bodyPr/>
          <a:lstStyle/>
          <a:p>
            <a:r>
              <a:rPr lang="sk-SK" sz="2400" dirty="0" smtClean="0"/>
              <a:t>výrazy, kde sú aplikované logické operácie na relačné (obsahujú porovnania) alebo aritmetické výrazy</a:t>
            </a:r>
          </a:p>
          <a:p>
            <a:r>
              <a:rPr lang="sk-SK" sz="2400" dirty="0" smtClean="0"/>
              <a:t>Výsledok: </a:t>
            </a:r>
          </a:p>
          <a:p>
            <a:pPr lvl="1"/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 smtClean="0"/>
              <a:t>: </a:t>
            </a:r>
            <a:r>
              <a:rPr lang="sk-SK" altLang="sk-SK" sz="2000" dirty="0"/>
              <a:t>nenulová hodnota (najčastejšie 1</a:t>
            </a:r>
            <a:r>
              <a:rPr lang="sk-SK" altLang="sk-SK" sz="2000" dirty="0" smtClean="0"/>
              <a:t>)</a:t>
            </a:r>
            <a:endParaRPr lang="sk-SK" sz="2000" dirty="0" smtClean="0"/>
          </a:p>
          <a:p>
            <a:pPr lvl="1"/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 smtClean="0"/>
              <a:t>: 0</a:t>
            </a:r>
          </a:p>
          <a:p>
            <a:pPr lvl="1"/>
            <a:r>
              <a:rPr lang="sk-SK" altLang="sk-SK" sz="2100" dirty="0" smtClean="0"/>
              <a:t>používa sa typ </a:t>
            </a:r>
            <a:r>
              <a:rPr lang="sk-SK" altLang="sk-SK" sz="2100" b="1" dirty="0">
                <a:latin typeface="Courier New" pitchFamily="49" charset="0"/>
              </a:rPr>
              <a:t>int</a:t>
            </a:r>
            <a:r>
              <a:rPr lang="sk-SK" altLang="sk-SK" sz="2100" dirty="0"/>
              <a:t> </a:t>
            </a:r>
          </a:p>
        </p:txBody>
      </p:sp>
      <p:sp>
        <p:nvSpPr>
          <p:cNvPr id="4" name="Rectangle 1029"/>
          <p:cNvSpPr>
            <a:spLocks noChangeArrowheads="1"/>
          </p:cNvSpPr>
          <p:nvPr/>
        </p:nvSpPr>
        <p:spPr bwMode="auto">
          <a:xfrm>
            <a:off x="5476279" y="3586857"/>
            <a:ext cx="3475038" cy="31670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5476279" y="3184500"/>
            <a:ext cx="2305968" cy="40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sk-SK" altLang="sk-SK" sz="2200" kern="0" dirty="0" smtClean="0"/>
              <a:t>operátory:</a:t>
            </a:r>
            <a:endParaRPr lang="en-US" altLang="sk-SK" sz="2200" kern="0" dirty="0" smtClean="0"/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5600104" y="3637657"/>
            <a:ext cx="3398838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==</a:t>
            </a:r>
            <a:r>
              <a:rPr lang="sk-SK" altLang="sk-SK" sz="2200" dirty="0">
                <a:solidFill>
                  <a:srgbClr val="000000"/>
                </a:solidFill>
              </a:rPr>
              <a:t>	rovnosť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!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sk-SK" altLang="sk-SK" sz="2200" dirty="0">
                <a:solidFill>
                  <a:srgbClr val="000000"/>
                </a:solidFill>
              </a:rPr>
              <a:t>	nerovnosť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sk-SK" altLang="sk-SK" sz="2200" dirty="0">
                <a:solidFill>
                  <a:srgbClr val="000000"/>
                </a:solidFill>
              </a:rPr>
              <a:t>menší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&lt;=</a:t>
            </a:r>
            <a:r>
              <a:rPr lang="sk-SK" altLang="sk-SK" sz="2200" dirty="0">
                <a:solidFill>
                  <a:srgbClr val="000000"/>
                </a:solidFill>
              </a:rPr>
              <a:t>	menší alebo rovný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sk-SK" altLang="sk-SK" sz="2200" dirty="0">
                <a:solidFill>
                  <a:srgbClr val="000000"/>
                </a:solidFill>
              </a:rPr>
              <a:t>	väčší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&gt;=</a:t>
            </a:r>
            <a:r>
              <a:rPr lang="sk-SK" altLang="sk-SK" sz="2200" dirty="0">
                <a:solidFill>
                  <a:srgbClr val="000000"/>
                </a:solidFill>
              </a:rPr>
              <a:t>	väčší alebo rovný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en-US" altLang="sk-SK" sz="2200" dirty="0" err="1">
                <a:solidFill>
                  <a:srgbClr val="000000"/>
                </a:solidFill>
              </a:rPr>
              <a:t>logick</a:t>
            </a:r>
            <a:r>
              <a:rPr lang="sk-SK" altLang="sk-SK" sz="2200" dirty="0">
                <a:solidFill>
                  <a:srgbClr val="000000"/>
                </a:solidFill>
              </a:rPr>
              <a:t>ý súčin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sk-SK" altLang="sk-SK" sz="2200" dirty="0">
                <a:solidFill>
                  <a:srgbClr val="000000"/>
                </a:solidFill>
              </a:rPr>
              <a:t>	logický súčet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!</a:t>
            </a:r>
            <a:r>
              <a:rPr lang="sk-SK" altLang="sk-SK" sz="2200" dirty="0">
                <a:solidFill>
                  <a:srgbClr val="000000"/>
                </a:solidFill>
              </a:rPr>
              <a:t>	negácia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76279" y="3730873"/>
            <a:ext cx="693217" cy="1995661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476279" y="5726534"/>
            <a:ext cx="693217" cy="99783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699792" y="4221088"/>
            <a:ext cx="2448272" cy="432048"/>
          </a:xfrm>
          <a:prstGeom prst="wedgeRoundRectCallout">
            <a:avLst>
              <a:gd name="adj1" fmla="val 64369"/>
              <a:gd name="adj2" fmla="val -127097"/>
              <a:gd name="adj3" fmla="val 16667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Relačné operátory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699792" y="6165304"/>
            <a:ext cx="2448272" cy="432048"/>
          </a:xfrm>
          <a:prstGeom prst="wedgeRoundRectCallout">
            <a:avLst>
              <a:gd name="adj1" fmla="val 64369"/>
              <a:gd name="adj2" fmla="val -127097"/>
              <a:gd name="adj3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Logické operátory</a:t>
            </a:r>
          </a:p>
        </p:txBody>
      </p:sp>
    </p:spTree>
    <p:extLst>
      <p:ext uri="{BB962C8B-B14F-4D97-AF65-F5344CB8AC3E}">
        <p14:creationId xmlns:p14="http://schemas.microsoft.com/office/powerpoint/2010/main" val="28798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/>
              <a:t>L</a:t>
            </a:r>
            <a:r>
              <a:rPr lang="sk-SK" altLang="sk-SK" dirty="0" smtClean="0"/>
              <a:t>ogické operátory</a:t>
            </a:r>
            <a:endParaRPr lang="en-US" altLang="sk-SK" dirty="0" smtClean="0"/>
          </a:p>
        </p:txBody>
      </p:sp>
      <p:sp>
        <p:nvSpPr>
          <p:cNvPr id="37895" name="AutoShape 1031"/>
          <p:cNvSpPr>
            <a:spLocks noChangeArrowheads="1"/>
          </p:cNvSpPr>
          <p:nvPr/>
        </p:nvSpPr>
        <p:spPr bwMode="auto">
          <a:xfrm>
            <a:off x="5652120" y="1526432"/>
            <a:ext cx="1368152" cy="462408"/>
          </a:xfrm>
          <a:prstGeom prst="wedgeRoundRectCallout">
            <a:avLst>
              <a:gd name="adj1" fmla="val -38139"/>
              <a:gd name="adj2" fmla="val 107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A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&amp;&amp; B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77546"/>
              </p:ext>
            </p:extLst>
          </p:nvPr>
        </p:nvGraphicFramePr>
        <p:xfrm>
          <a:off x="3635896" y="4293096"/>
          <a:ext cx="387070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sk-S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sk-S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  <a:endParaRPr lang="sk-S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sk-SK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 B</a:t>
                      </a:r>
                      <a:endParaRPr lang="sk-S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|| B</a:t>
                      </a:r>
                      <a:endParaRPr lang="sk-S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sk-SK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AutoShape 1031"/>
          <p:cNvSpPr>
            <a:spLocks noChangeArrowheads="1"/>
          </p:cNvSpPr>
          <p:nvPr/>
        </p:nvSpPr>
        <p:spPr bwMode="auto">
          <a:xfrm>
            <a:off x="5652120" y="2276872"/>
            <a:ext cx="1368152" cy="440953"/>
          </a:xfrm>
          <a:prstGeom prst="wedgeRoundRectCallout">
            <a:avLst>
              <a:gd name="adj1" fmla="val -38139"/>
              <a:gd name="adj2" fmla="val 107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A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|| B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25" name="AutoShape 1031"/>
          <p:cNvSpPr>
            <a:spLocks noChangeArrowheads="1"/>
          </p:cNvSpPr>
          <p:nvPr/>
        </p:nvSpPr>
        <p:spPr bwMode="auto">
          <a:xfrm>
            <a:off x="5661645" y="3140968"/>
            <a:ext cx="1368152" cy="425202"/>
          </a:xfrm>
          <a:prstGeom prst="wedgeRoundRectCallout">
            <a:avLst>
              <a:gd name="adj1" fmla="val -38139"/>
              <a:gd name="adj2" fmla="val 107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!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51520" y="1567706"/>
            <a:ext cx="8785225" cy="308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sk-SK" sz="2400" b="1" dirty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sk-SK" altLang="sk-SK" sz="2400" b="1" dirty="0">
                <a:solidFill>
                  <a:srgbClr val="000000"/>
                </a:solidFill>
                <a:latin typeface="Courier New" pitchFamily="49" charset="0"/>
              </a:rPr>
              <a:t> - </a:t>
            </a:r>
            <a:r>
              <a:rPr lang="en-US" altLang="sk-SK" sz="2400" dirty="0" err="1">
                <a:solidFill>
                  <a:srgbClr val="000000"/>
                </a:solidFill>
              </a:rPr>
              <a:t>logick</a:t>
            </a:r>
            <a:r>
              <a:rPr lang="sk-SK" altLang="sk-SK" sz="2400" dirty="0">
                <a:solidFill>
                  <a:srgbClr val="000000"/>
                </a:solidFill>
              </a:rPr>
              <a:t>ý súčin (</a:t>
            </a:r>
            <a:r>
              <a:rPr lang="sk-SK" altLang="sk-SK" sz="2400" dirty="0" smtClean="0">
                <a:solidFill>
                  <a:srgbClr val="000000"/>
                </a:solidFill>
              </a:rPr>
              <a:t>konjunkcia, </a:t>
            </a:r>
            <a:r>
              <a:rPr lang="sk-SK" altLang="sk-SK" sz="2400" dirty="0" smtClean="0">
                <a:solidFill>
                  <a:srgbClr val="000000"/>
                </a:solidFill>
                <a:sym typeface="Symbol"/>
              </a:rPr>
              <a:t></a:t>
            </a:r>
            <a:r>
              <a:rPr lang="sk-SK" altLang="sk-SK" sz="24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sk-SK" altLang="sk-SK" sz="1700" kern="0" dirty="0" smtClean="0">
                <a:solidFill>
                  <a:srgbClr val="000000"/>
                </a:solidFill>
              </a:rPr>
              <a:t>Pravdivé, ak súčasne platí A aj B</a:t>
            </a:r>
          </a:p>
          <a:p>
            <a:r>
              <a:rPr lang="en-US" altLang="sk-SK" sz="2400" b="1" dirty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sk-SK" altLang="sk-SK" sz="2400" b="1" dirty="0">
                <a:solidFill>
                  <a:srgbClr val="000000"/>
                </a:solidFill>
                <a:latin typeface="Courier New" pitchFamily="49" charset="0"/>
              </a:rPr>
              <a:t> - </a:t>
            </a:r>
            <a:r>
              <a:rPr lang="sk-SK" altLang="sk-SK" sz="2400" dirty="0">
                <a:solidFill>
                  <a:srgbClr val="000000"/>
                </a:solidFill>
              </a:rPr>
              <a:t>logický súčet (</a:t>
            </a:r>
            <a:r>
              <a:rPr lang="sk-SK" altLang="sk-SK" sz="2400" dirty="0" smtClean="0">
                <a:solidFill>
                  <a:srgbClr val="000000"/>
                </a:solidFill>
              </a:rPr>
              <a:t>disjunkcia, </a:t>
            </a:r>
            <a:r>
              <a:rPr lang="sk-SK" altLang="sk-SK" sz="2400" dirty="0">
                <a:solidFill>
                  <a:srgbClr val="000000"/>
                </a:solidFill>
                <a:sym typeface="Symbol"/>
              </a:rPr>
              <a:t></a:t>
            </a:r>
            <a:r>
              <a:rPr lang="sk-SK" altLang="sk-SK" sz="2400" dirty="0" smtClean="0">
                <a:solidFill>
                  <a:srgbClr val="000000"/>
                </a:solidFill>
              </a:rPr>
              <a:t>)</a:t>
            </a:r>
            <a:endParaRPr lang="sk-SK" altLang="sk-SK" sz="2400" dirty="0">
              <a:solidFill>
                <a:srgbClr val="000000"/>
              </a:solidFill>
            </a:endParaRPr>
          </a:p>
          <a:p>
            <a:pPr lvl="1"/>
            <a:r>
              <a:rPr lang="sk-SK" altLang="sk-SK" sz="1700" kern="0" dirty="0" smtClean="0"/>
              <a:t>Pravdivé, ak platí A alebo B (aspoň jedno)</a:t>
            </a:r>
          </a:p>
          <a:p>
            <a:r>
              <a:rPr lang="sk-SK" altLang="sk-SK" sz="2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sk-SK" altLang="sk-SK" sz="2400" kern="0" dirty="0" smtClean="0"/>
              <a:t> – negácia (</a:t>
            </a:r>
            <a:r>
              <a:rPr lang="sk-SK" altLang="sk-SK" sz="2400" dirty="0" smtClean="0">
                <a:solidFill>
                  <a:srgbClr val="000000"/>
                </a:solidFill>
                <a:sym typeface="Symbol"/>
              </a:rPr>
              <a:t>)</a:t>
            </a:r>
            <a:endParaRPr lang="sk-SK" altLang="sk-SK" sz="2400" kern="0" dirty="0" smtClean="0"/>
          </a:p>
          <a:p>
            <a:pPr lvl="1"/>
            <a:r>
              <a:rPr lang="sk-SK" altLang="sk-SK" sz="1700" kern="0" dirty="0" smtClean="0"/>
              <a:t>Platí vtedy, keď neplatí A</a:t>
            </a:r>
          </a:p>
          <a:p>
            <a:endParaRPr lang="sk-SK" altLang="sk-SK" sz="2100" kern="0" dirty="0"/>
          </a:p>
          <a:p>
            <a:r>
              <a:rPr lang="sk-SK" altLang="sk-SK" sz="2100" kern="0" dirty="0" smtClean="0"/>
              <a:t>Pravdivostné hodnoty: </a:t>
            </a:r>
            <a:endParaRPr lang="sk-SK" altLang="sk-SK" sz="21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 autoUpdateAnimBg="0"/>
      <p:bldP spid="24" grpId="0" animBg="1" autoUpdateAnimBg="0"/>
      <p:bldP spid="2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Logic</a:t>
            </a:r>
            <a:r>
              <a:rPr lang="en-US" altLang="sk-SK" dirty="0" smtClean="0"/>
              <a:t>k</a:t>
            </a:r>
            <a:r>
              <a:rPr lang="sk-SK" altLang="sk-SK" dirty="0" smtClean="0"/>
              <a:t>é výrazy: príklady</a:t>
            </a:r>
            <a:endParaRPr lang="en-US" altLang="sk-SK" dirty="0" smtClean="0"/>
          </a:p>
        </p:txBody>
      </p:sp>
      <p:grpSp>
        <p:nvGrpSpPr>
          <p:cNvPr id="37905" name="Group 1041"/>
          <p:cNvGrpSpPr>
            <a:grpSpLocks/>
          </p:cNvGrpSpPr>
          <p:nvPr/>
        </p:nvGrpSpPr>
        <p:grpSpPr bwMode="auto">
          <a:xfrm>
            <a:off x="395536" y="1340768"/>
            <a:ext cx="3432175" cy="498475"/>
            <a:chOff x="2784" y="2160"/>
            <a:chExt cx="2400" cy="348"/>
          </a:xfrm>
        </p:grpSpPr>
        <p:sp>
          <p:nvSpPr>
            <p:cNvPr id="36885" name="Rectangle 1036"/>
            <p:cNvSpPr>
              <a:spLocks noChangeArrowheads="1"/>
            </p:cNvSpPr>
            <p:nvPr/>
          </p:nvSpPr>
          <p:spPr bwMode="auto">
            <a:xfrm>
              <a:off x="2784" y="2160"/>
              <a:ext cx="2400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6886" name="Text Box 1030"/>
            <p:cNvSpPr txBox="1">
              <a:spLocks noChangeArrowheads="1"/>
            </p:cNvSpPr>
            <p:nvPr/>
          </p:nvSpPr>
          <p:spPr bwMode="auto">
            <a:xfrm>
              <a:off x="2877" y="2208"/>
              <a:ext cx="226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int x = 10, y = 5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sk-SK" altLang="sk-SK" sz="22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7906" name="AutoShape 1042"/>
          <p:cNvSpPr>
            <a:spLocks noChangeArrowheads="1"/>
          </p:cNvSpPr>
          <p:nvPr/>
        </p:nvSpPr>
        <p:spPr bwMode="auto">
          <a:xfrm>
            <a:off x="3064445" y="2293392"/>
            <a:ext cx="1579563" cy="412750"/>
          </a:xfrm>
          <a:prstGeom prst="wedgeRoundRectCallout">
            <a:avLst>
              <a:gd name="adj1" fmla="val -102810"/>
              <a:gd name="adj2" fmla="val 506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</a:rPr>
              <a:t>1 (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sk-SK" sz="2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7907" name="AutoShape 1043"/>
          <p:cNvSpPr>
            <a:spLocks noChangeArrowheads="1"/>
          </p:cNvSpPr>
          <p:nvPr/>
        </p:nvSpPr>
        <p:spPr bwMode="auto">
          <a:xfrm>
            <a:off x="3072061" y="3028057"/>
            <a:ext cx="1579563" cy="414338"/>
          </a:xfrm>
          <a:prstGeom prst="wedgeRoundRectCallout">
            <a:avLst>
              <a:gd name="adj1" fmla="val -102810"/>
              <a:gd name="adj2" fmla="val 7812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smtClean="0">
                <a:solidFill>
                  <a:srgbClr val="000000"/>
                </a:solidFill>
              </a:rPr>
              <a:t>0 (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sk-SK" sz="2200" dirty="0" smtClean="0">
                <a:solidFill>
                  <a:srgbClr val="000000"/>
                </a:solidFill>
              </a:rPr>
              <a:t>)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  <p:sp>
        <p:nvSpPr>
          <p:cNvPr id="37908" name="AutoShape 1044"/>
          <p:cNvSpPr>
            <a:spLocks noChangeArrowheads="1"/>
          </p:cNvSpPr>
          <p:nvPr/>
        </p:nvSpPr>
        <p:spPr bwMode="auto">
          <a:xfrm>
            <a:off x="3072061" y="3827636"/>
            <a:ext cx="1579563" cy="412750"/>
          </a:xfrm>
          <a:prstGeom prst="wedgeRoundRectCallout">
            <a:avLst>
              <a:gd name="adj1" fmla="val -101991"/>
              <a:gd name="adj2" fmla="val 899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</a:rPr>
              <a:t>0 (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sk-SK" sz="2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7909" name="AutoShape 1045"/>
          <p:cNvSpPr>
            <a:spLocks noChangeArrowheads="1"/>
          </p:cNvSpPr>
          <p:nvPr/>
        </p:nvSpPr>
        <p:spPr bwMode="auto">
          <a:xfrm>
            <a:off x="3072061" y="4621262"/>
            <a:ext cx="1579563" cy="412750"/>
          </a:xfrm>
          <a:prstGeom prst="wedgeRoundRectCallout">
            <a:avLst>
              <a:gd name="adj1" fmla="val -77537"/>
              <a:gd name="adj2" fmla="val 6701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</a:rPr>
              <a:t>1 (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sk-SK" sz="2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7910" name="AutoShape 1046"/>
          <p:cNvSpPr>
            <a:spLocks noChangeArrowheads="1"/>
          </p:cNvSpPr>
          <p:nvPr/>
        </p:nvSpPr>
        <p:spPr bwMode="auto">
          <a:xfrm>
            <a:off x="3080320" y="5632722"/>
            <a:ext cx="1563688" cy="412750"/>
          </a:xfrm>
          <a:prstGeom prst="wedgeRoundRectCallout">
            <a:avLst>
              <a:gd name="adj1" fmla="val -72684"/>
              <a:gd name="adj2" fmla="val 878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</a:rPr>
              <a:t>0 (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sk-SK" sz="22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24128" y="1547266"/>
            <a:ext cx="3384376" cy="2169766"/>
            <a:chOff x="5724128" y="1547266"/>
            <a:chExt cx="3384376" cy="2169766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5778797" y="1547266"/>
              <a:ext cx="1529507" cy="4127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5856585" y="1566565"/>
              <a:ext cx="1185862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x = 10</a:t>
              </a: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5724128" y="2232396"/>
              <a:ext cx="3384376" cy="1484636"/>
            </a:xfrm>
            <a:prstGeom prst="wedgeRoundRectCallout">
              <a:avLst>
                <a:gd name="adj1" fmla="val -28844"/>
                <a:gd name="adj2" fmla="val -7243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200" dirty="0" err="1" smtClean="0">
                  <a:solidFill>
                    <a:srgbClr val="FF0000"/>
                  </a:solidFill>
                </a:rPr>
                <a:t>Priradenie</a:t>
              </a:r>
              <a:r>
                <a:rPr lang="sk-SK" altLang="sk-SK" sz="2200" dirty="0" smtClean="0">
                  <a:solidFill>
                    <a:srgbClr val="000000"/>
                  </a:solidFill>
                </a:rPr>
                <a:t>:</a:t>
              </a:r>
              <a:r>
                <a:rPr lang="en-US" altLang="sk-SK" sz="2200" dirty="0" smtClean="0">
                  <a:solidFill>
                    <a:srgbClr val="000000"/>
                  </a:solidFill>
                </a:rPr>
                <a:t> 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x</a:t>
              </a:r>
              <a:r>
                <a:rPr lang="en-US" altLang="sk-SK" sz="2200" dirty="0">
                  <a:solidFill>
                    <a:srgbClr val="000000"/>
                  </a:solidFill>
                </a:rPr>
                <a:t> </a:t>
              </a:r>
              <a:r>
                <a:rPr lang="en-US" altLang="sk-SK" sz="2200" dirty="0" err="1">
                  <a:solidFill>
                    <a:srgbClr val="000000"/>
                  </a:solidFill>
                </a:rPr>
                <a:t>zmen</a:t>
              </a:r>
              <a:r>
                <a:rPr lang="sk-SK" altLang="sk-SK" sz="2200" dirty="0">
                  <a:solidFill>
                    <a:srgbClr val="000000"/>
                  </a:solidFill>
                </a:rPr>
                <a:t>í pôvodnú hodnotu na </a:t>
              </a:r>
              <a:r>
                <a:rPr lang="sk-SK" altLang="sk-SK" sz="2200" dirty="0" smtClean="0">
                  <a:solidFill>
                    <a:srgbClr val="000000"/>
                  </a:solidFill>
                </a:rPr>
                <a:t>10</a:t>
              </a:r>
              <a:r>
                <a:rPr lang="en-US" altLang="sk-SK" sz="2200" dirty="0" smtClean="0">
                  <a:solidFill>
                    <a:srgbClr val="000000"/>
                  </a:solidFill>
                </a:rPr>
                <a:t>, </a:t>
              </a:r>
              <a:r>
                <a:rPr lang="en-US" altLang="sk-SK" sz="2200" dirty="0" err="1" smtClean="0">
                  <a:solidFill>
                    <a:srgbClr val="000000"/>
                  </a:solidFill>
                </a:rPr>
                <a:t>hodnota</a:t>
              </a:r>
              <a:r>
                <a:rPr lang="en-US" altLang="sk-SK" sz="2200" dirty="0" smtClean="0">
                  <a:solidFill>
                    <a:srgbClr val="000000"/>
                  </a:solidFill>
                </a:rPr>
                <a:t> v</a:t>
              </a:r>
              <a:r>
                <a:rPr lang="sk-SK" altLang="sk-SK" sz="2200" dirty="0" smtClean="0">
                  <a:solidFill>
                    <a:srgbClr val="000000"/>
                  </a:solidFill>
                </a:rPr>
                <a:t>ýrazu je 10, t.j. </a:t>
              </a:r>
              <a:r>
                <a:rPr lang="sk-SK" altLang="sk-SK" sz="22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endPara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24128" y="4009528"/>
            <a:ext cx="3384376" cy="2415680"/>
            <a:chOff x="5724128" y="4009528"/>
            <a:chExt cx="3384376" cy="2415680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5778797" y="4009528"/>
              <a:ext cx="1529507" cy="4127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5880571" y="4014837"/>
              <a:ext cx="1355725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5" tIns="41238" rIns="82475" bIns="41238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x == 10</a:t>
              </a:r>
            </a:p>
          </p:txBody>
        </p:sp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>
              <a:off x="5724128" y="4772620"/>
              <a:ext cx="3384376" cy="1652588"/>
            </a:xfrm>
            <a:prstGeom prst="wedgeRoundRectCallout">
              <a:avLst>
                <a:gd name="adj1" fmla="val -29189"/>
                <a:gd name="adj2" fmla="val -7225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475" tIns="41238" rIns="82475" bIns="41238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dirty="0">
                  <a:solidFill>
                    <a:srgbClr val="FF0000"/>
                  </a:solidFill>
                </a:rPr>
                <a:t>P</a:t>
              </a:r>
              <a:r>
                <a:rPr lang="sk-SK" altLang="sk-SK" sz="2200" dirty="0" smtClean="0">
                  <a:solidFill>
                    <a:srgbClr val="FF0000"/>
                  </a:solidFill>
                </a:rPr>
                <a:t>orovnanie</a:t>
              </a:r>
              <a:r>
                <a:rPr lang="en-US" altLang="sk-SK" sz="2200" dirty="0">
                  <a:solidFill>
                    <a:srgbClr val="000000"/>
                  </a:solidFill>
                </a:rPr>
                <a:t>,</a:t>
              </a:r>
              <a:r>
                <a:rPr lang="sk-SK" altLang="sk-SK" sz="2200" dirty="0">
                  <a:solidFill>
                    <a:srgbClr val="000000"/>
                  </a:solidFill>
                </a:rPr>
                <a:t> ak má 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x</a:t>
              </a:r>
              <a:r>
                <a:rPr lang="sk-SK" altLang="sk-SK" sz="2200" dirty="0">
                  <a:solidFill>
                    <a:srgbClr val="000000"/>
                  </a:solidFill>
                </a:rPr>
                <a:t> hodnotu 10, výsledkom výrazu je 1 (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r>
                <a:rPr lang="sk-SK" altLang="sk-SK" sz="2200" dirty="0">
                  <a:solidFill>
                    <a:srgbClr val="000000"/>
                  </a:solidFill>
                </a:rPr>
                <a:t>), inak 0 (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r>
                <a:rPr lang="sk-SK" altLang="sk-SK" sz="2200" dirty="0">
                  <a:solidFill>
                    <a:srgbClr val="000000"/>
                  </a:solidFill>
                </a:rPr>
                <a:t>)</a:t>
              </a:r>
              <a:endParaRPr lang="en-US" altLang="sk-SK" sz="2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616" y="5788237"/>
            <a:ext cx="4135983" cy="881123"/>
            <a:chOff x="442616" y="5788237"/>
            <a:chExt cx="4135983" cy="881123"/>
          </a:xfrm>
        </p:grpSpPr>
        <p:sp>
          <p:nvSpPr>
            <p:cNvPr id="37899" name="AutoShape 1035"/>
            <p:cNvSpPr>
              <a:spLocks noChangeArrowheads="1"/>
            </p:cNvSpPr>
            <p:nvPr/>
          </p:nvSpPr>
          <p:spPr bwMode="auto">
            <a:xfrm>
              <a:off x="443161" y="6188347"/>
              <a:ext cx="4135438" cy="481013"/>
            </a:xfrm>
            <a:prstGeom prst="wedgeRoundRectCallout">
              <a:avLst>
                <a:gd name="adj1" fmla="val 41528"/>
                <a:gd name="adj2" fmla="val 30356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lIns="82475" tIns="41238" rIns="82475" bIns="41238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x &lt; 10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 || (y == 20) </a:t>
              </a:r>
              <a:endParaRPr lang="en-US" altLang="sk-SK" sz="22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sk-SK" sz="180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616" y="578823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(x &lt; 10) </a:t>
              </a:r>
              <a:r>
                <a:rPr lang="sk-SK" altLang="sk-SK" sz="2000" dirty="0" smtClean="0">
                  <a:solidFill>
                    <a:srgbClr val="000000"/>
                  </a:solidFill>
                  <a:sym typeface="Symbol"/>
                </a:rPr>
                <a:t></a:t>
              </a:r>
              <a:r>
                <a:rPr lang="en-US" altLang="sk-SK" sz="2000" dirty="0" smtClean="0">
                  <a:solidFill>
                    <a:srgbClr val="000000"/>
                  </a:solidFill>
                  <a:sym typeface="Symbol"/>
                </a:rPr>
                <a:t> (y = 20)</a:t>
              </a:r>
              <a:endParaRPr lang="sk-SK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9036" y="4703567"/>
            <a:ext cx="4119563" cy="885673"/>
            <a:chOff x="459036" y="4703567"/>
            <a:chExt cx="4119563" cy="885673"/>
          </a:xfrm>
        </p:grpSpPr>
        <p:sp>
          <p:nvSpPr>
            <p:cNvPr id="37898" name="AutoShape 1034"/>
            <p:cNvSpPr>
              <a:spLocks noChangeArrowheads="1"/>
            </p:cNvSpPr>
            <p:nvPr/>
          </p:nvSpPr>
          <p:spPr bwMode="auto">
            <a:xfrm>
              <a:off x="459036" y="5106640"/>
              <a:ext cx="4119563" cy="482600"/>
            </a:xfrm>
            <a:prstGeom prst="wedgeRoundRectCallout">
              <a:avLst>
                <a:gd name="adj1" fmla="val 6736"/>
                <a:gd name="adj2" fmla="val -14583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lIns="82475" tIns="41238" rIns="82475" bIns="41238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y &lt;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x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 &amp;&amp; (y &gt; 2) </a:t>
              </a:r>
              <a:endParaRPr lang="en-US" altLang="sk-SK" sz="22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sk-SK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9036" y="4703567"/>
              <a:ext cx="19191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(y </a:t>
              </a:r>
              <a:r>
                <a:rPr lang="en-US" sz="2000" dirty="0" smtClean="0">
                  <a:sym typeface="Symbol"/>
                </a:rPr>
                <a:t></a:t>
              </a:r>
              <a:r>
                <a:rPr lang="en-US" sz="2000" dirty="0" smtClean="0"/>
                <a:t> x) </a:t>
              </a:r>
              <a:r>
                <a:rPr lang="sk-SK" altLang="sk-SK" sz="2000" dirty="0">
                  <a:solidFill>
                    <a:srgbClr val="000000"/>
                  </a:solidFill>
                  <a:sym typeface="Symbol"/>
                </a:rPr>
                <a:t></a:t>
              </a:r>
              <a:r>
                <a:rPr lang="en-US" altLang="sk-SK" sz="2000" dirty="0" smtClean="0">
                  <a:solidFill>
                    <a:srgbClr val="000000"/>
                  </a:solidFill>
                  <a:sym typeface="Symbol"/>
                </a:rPr>
                <a:t> (y &gt; 2)</a:t>
              </a:r>
              <a:endParaRPr lang="sk-SK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9036" y="3782878"/>
            <a:ext cx="1785938" cy="870258"/>
            <a:chOff x="459036" y="3782878"/>
            <a:chExt cx="1785938" cy="870258"/>
          </a:xfrm>
        </p:grpSpPr>
        <p:sp>
          <p:nvSpPr>
            <p:cNvPr id="37896" name="AutoShape 1032"/>
            <p:cNvSpPr>
              <a:spLocks noChangeArrowheads="1"/>
            </p:cNvSpPr>
            <p:nvPr/>
          </p:nvSpPr>
          <p:spPr bwMode="auto">
            <a:xfrm>
              <a:off x="459036" y="4172124"/>
              <a:ext cx="1785938" cy="481012"/>
            </a:xfrm>
            <a:prstGeom prst="wedgeRoundRectCallout">
              <a:avLst>
                <a:gd name="adj1" fmla="val -33333"/>
                <a:gd name="adj2" fmla="val 13097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lIns="82475" tIns="41238" rIns="82475" bIns="41238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(x 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!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= 10)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altLang="sk-SK" sz="22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sk-SK" sz="1800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645" y="3782878"/>
              <a:ext cx="1050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(x </a:t>
              </a:r>
              <a:r>
                <a:rPr lang="en-US" sz="2000" dirty="0" smtClean="0">
                  <a:latin typeface="Arial"/>
                  <a:cs typeface="Arial"/>
                  <a:sym typeface="Symbol"/>
                </a:rPr>
                <a:t>≠</a:t>
              </a:r>
              <a:r>
                <a:rPr lang="en-US" sz="2000" dirty="0" smtClean="0"/>
                <a:t> 10)</a:t>
              </a:r>
              <a:endParaRPr lang="sk-SK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9036" y="2834322"/>
            <a:ext cx="1785938" cy="882710"/>
            <a:chOff x="459036" y="2834322"/>
            <a:chExt cx="1785938" cy="882710"/>
          </a:xfrm>
        </p:grpSpPr>
        <p:sp>
          <p:nvSpPr>
            <p:cNvPr id="37897" name="AutoShape 1033"/>
            <p:cNvSpPr>
              <a:spLocks noChangeArrowheads="1"/>
            </p:cNvSpPr>
            <p:nvPr/>
          </p:nvSpPr>
          <p:spPr bwMode="auto">
            <a:xfrm>
              <a:off x="459036" y="3234432"/>
              <a:ext cx="1785938" cy="482600"/>
            </a:xfrm>
            <a:prstGeom prst="wedgeRoundRectCallout">
              <a:avLst>
                <a:gd name="adj1" fmla="val 24199"/>
                <a:gd name="adj2" fmla="val -11014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lIns="82475" tIns="41238" rIns="82475" bIns="41238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200" b="1" dirty="0" smtClean="0">
                  <a:solidFill>
                    <a:srgbClr val="000000"/>
                  </a:solidFill>
                  <a:latin typeface="Courier New" pitchFamily="49" charset="0"/>
                </a:rPr>
                <a:t>!</a:t>
              </a:r>
              <a:r>
                <a:rPr lang="sk-SK" altLang="sk-SK" sz="22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y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&lt;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x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altLang="sk-SK" sz="22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sk-SK" sz="180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645" y="283432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altLang="sk-SK" sz="2000" dirty="0">
                  <a:solidFill>
                    <a:srgbClr val="000000"/>
                  </a:solidFill>
                  <a:sym typeface="Symbol"/>
                </a:rPr>
                <a:t></a:t>
              </a:r>
              <a:r>
                <a:rPr lang="en-US" sz="2000" dirty="0" smtClean="0"/>
                <a:t>(y &lt; x)</a:t>
              </a:r>
              <a:endParaRPr lang="sk-SK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3636" y="1975623"/>
            <a:ext cx="1785938" cy="877313"/>
            <a:chOff x="433636" y="1975623"/>
            <a:chExt cx="1785938" cy="877313"/>
          </a:xfrm>
        </p:grpSpPr>
        <p:sp>
          <p:nvSpPr>
            <p:cNvPr id="37895" name="AutoShape 1031"/>
            <p:cNvSpPr>
              <a:spLocks noChangeArrowheads="1"/>
            </p:cNvSpPr>
            <p:nvPr/>
          </p:nvSpPr>
          <p:spPr bwMode="auto">
            <a:xfrm>
              <a:off x="433636" y="2370336"/>
              <a:ext cx="1785938" cy="482600"/>
            </a:xfrm>
            <a:prstGeom prst="wedgeRoundRectCallout">
              <a:avLst>
                <a:gd name="adj1" fmla="val -38139"/>
                <a:gd name="adj2" fmla="val 10713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lIns="82475" tIns="41238" rIns="82475" bIns="41238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(x == 10)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altLang="sk-SK" sz="22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sk-SK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036" y="1975623"/>
              <a:ext cx="16257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dirty="0" smtClean="0"/>
                <a:t>Mat: </a:t>
              </a:r>
              <a:r>
                <a:rPr lang="en-US" sz="2000" dirty="0" smtClean="0"/>
                <a:t>(x = 10)</a:t>
              </a:r>
              <a:endParaRPr lang="sk-SK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5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 animBg="1" autoUpdateAnimBg="0"/>
      <p:bldP spid="37907" grpId="0" animBg="1" autoUpdateAnimBg="0"/>
      <p:bldP spid="37908" grpId="0" animBg="1" autoUpdateAnimBg="0"/>
      <p:bldP spid="37909" grpId="0" animBg="1" autoUpdateAnimBg="0"/>
      <p:bldP spid="3791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Zložené logické výrazy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556792"/>
            <a:ext cx="8785225" cy="4406900"/>
          </a:xfrm>
        </p:spPr>
        <p:txBody>
          <a:bodyPr/>
          <a:lstStyle/>
          <a:p>
            <a:r>
              <a:rPr lang="sk-SK" sz="2400" dirty="0" smtClean="0"/>
              <a:t>Podmienka je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400" dirty="0" smtClean="0"/>
              <a:t>, ak číslo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k-SK" sz="2400" dirty="0" smtClean="0"/>
              <a:t> je z intervalu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&lt;-3, 5&gt;</a:t>
            </a:r>
            <a:r>
              <a:rPr lang="en-US" sz="2400" dirty="0" smtClean="0"/>
              <a:t>, </a:t>
            </a:r>
            <a:r>
              <a:rPr lang="en-US" sz="2400" dirty="0" err="1" smtClean="0"/>
              <a:t>inak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sk-SK" sz="2400" dirty="0"/>
              <a:t>Podmienka je 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400" dirty="0"/>
              <a:t>, ak číslo 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k-SK" sz="2400" dirty="0"/>
              <a:t> </a:t>
            </a:r>
            <a:r>
              <a:rPr lang="en-US" sz="2400" b="1" dirty="0" err="1" smtClean="0"/>
              <a:t>nie</a:t>
            </a:r>
            <a:r>
              <a:rPr lang="en-US" sz="2400" dirty="0" smtClean="0"/>
              <a:t> </a:t>
            </a:r>
            <a:r>
              <a:rPr lang="sk-SK" sz="2400" dirty="0" smtClean="0"/>
              <a:t>je </a:t>
            </a:r>
            <a:r>
              <a:rPr lang="sk-SK" sz="2400" dirty="0"/>
              <a:t>z intervalu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&lt;-3, 5&gt;</a:t>
            </a:r>
            <a:r>
              <a:rPr lang="en-US" sz="2400" dirty="0"/>
              <a:t>, </a:t>
            </a:r>
            <a:r>
              <a:rPr lang="en-US" sz="2400" dirty="0" err="1"/>
              <a:t>inak</a:t>
            </a:r>
            <a:r>
              <a:rPr lang="en-US" sz="2400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sk-SK" sz="2400" dirty="0"/>
          </a:p>
        </p:txBody>
      </p:sp>
      <p:sp>
        <p:nvSpPr>
          <p:cNvPr id="4" name="AutoShape 1035"/>
          <p:cNvSpPr>
            <a:spLocks noChangeArrowheads="1"/>
          </p:cNvSpPr>
          <p:nvPr/>
        </p:nvSpPr>
        <p:spPr bwMode="auto">
          <a:xfrm>
            <a:off x="2483768" y="2204864"/>
            <a:ext cx="4135438" cy="48101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x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&gt;= -3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 (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&lt;= 5) 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22421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99592" y="3351382"/>
            <a:ext cx="7344816" cy="550896"/>
            <a:chOff x="755576" y="3783430"/>
            <a:chExt cx="7344816" cy="550896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55576" y="3861048"/>
              <a:ext cx="7344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27261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644008" y="378343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99269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364088" y="378343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56388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935282" y="378620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43285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72412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095522" y="378620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112374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48376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832454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20384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1403648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775042" y="379181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1115616" y="3995772"/>
              <a:ext cx="589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-7 -6 -5 -4 -3 -2 -1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1  2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3  4  5  6  7</a:t>
              </a:r>
              <a:endParaRPr lang="sk-SK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04462" y="2993540"/>
            <a:ext cx="4331834" cy="429850"/>
            <a:chOff x="2760446" y="3425588"/>
            <a:chExt cx="4331834" cy="429850"/>
          </a:xfrm>
        </p:grpSpPr>
        <p:cxnSp>
          <p:nvCxnSpPr>
            <p:cNvPr id="31" name="Straight Connector 30"/>
            <p:cNvCxnSpPr>
              <a:endCxn id="29" idx="4"/>
            </p:cNvCxnSpPr>
            <p:nvPr/>
          </p:nvCxnSpPr>
          <p:spPr bwMode="auto">
            <a:xfrm flipV="1">
              <a:off x="2832454" y="3569604"/>
              <a:ext cx="0" cy="2858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2832454" y="3497596"/>
              <a:ext cx="4259826" cy="112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28"/>
            <p:cNvSpPr/>
            <p:nvPr/>
          </p:nvSpPr>
          <p:spPr bwMode="auto">
            <a:xfrm>
              <a:off x="2760446" y="3425588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36310" y="2841920"/>
            <a:ext cx="4403842" cy="584244"/>
            <a:chOff x="1392294" y="3273968"/>
            <a:chExt cx="4403842" cy="584244"/>
          </a:xfrm>
        </p:grpSpPr>
        <p:sp>
          <p:nvSpPr>
            <p:cNvPr id="36" name="Oval 35"/>
            <p:cNvSpPr/>
            <p:nvPr/>
          </p:nvSpPr>
          <p:spPr bwMode="auto">
            <a:xfrm>
              <a:off x="5652120" y="3273968"/>
              <a:ext cx="144016" cy="14401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V="1">
              <a:off x="5724128" y="3425588"/>
              <a:ext cx="0" cy="4326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1392294" y="3345976"/>
              <a:ext cx="4259826" cy="112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AutoShape 1035"/>
          <p:cNvSpPr>
            <a:spLocks noChangeArrowheads="1"/>
          </p:cNvSpPr>
          <p:nvPr/>
        </p:nvSpPr>
        <p:spPr bwMode="auto">
          <a:xfrm>
            <a:off x="2483768" y="4827930"/>
            <a:ext cx="4135438" cy="48101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x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&lt; -3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 (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&gt; 5) 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58419" y="484727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99592" y="5974448"/>
            <a:ext cx="7344816" cy="550896"/>
            <a:chOff x="755576" y="3783430"/>
            <a:chExt cx="7344816" cy="550896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755576" y="3861048"/>
              <a:ext cx="7344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27261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4644008" y="378343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499269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5364088" y="378343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6388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935282" y="378620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6432854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72412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6095522" y="378620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2112374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248376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2832454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203848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1403648" y="3794650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775042" y="3791814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63"/>
            <p:cNvSpPr txBox="1"/>
            <p:nvPr/>
          </p:nvSpPr>
          <p:spPr>
            <a:xfrm>
              <a:off x="1115616" y="3995772"/>
              <a:ext cx="589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-7 -6 -5 -4 -3 -2 -1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1  2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3  4  5  6  7</a:t>
              </a:r>
              <a:endParaRPr lang="sk-SK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6136" y="5613832"/>
            <a:ext cx="1620127" cy="429850"/>
            <a:chOff x="2760446" y="3425588"/>
            <a:chExt cx="1620127" cy="429850"/>
          </a:xfrm>
        </p:grpSpPr>
        <p:cxnSp>
          <p:nvCxnSpPr>
            <p:cNvPr id="66" name="Straight Connector 65"/>
            <p:cNvCxnSpPr>
              <a:endCxn id="68" idx="4"/>
            </p:cNvCxnSpPr>
            <p:nvPr/>
          </p:nvCxnSpPr>
          <p:spPr bwMode="auto">
            <a:xfrm flipV="1">
              <a:off x="2832454" y="3569604"/>
              <a:ext cx="0" cy="2858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>
              <a:off x="2832454" y="3508816"/>
              <a:ext cx="154811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Oval 67"/>
            <p:cNvSpPr/>
            <p:nvPr/>
          </p:nvSpPr>
          <p:spPr bwMode="auto">
            <a:xfrm>
              <a:off x="2760446" y="3425588"/>
              <a:ext cx="144016" cy="14401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04262" y="5661248"/>
            <a:ext cx="1944216" cy="385208"/>
            <a:chOff x="3851920" y="3473004"/>
            <a:chExt cx="1944216" cy="385208"/>
          </a:xfrm>
        </p:grpSpPr>
        <p:sp>
          <p:nvSpPr>
            <p:cNvPr id="70" name="Oval 69"/>
            <p:cNvSpPr/>
            <p:nvPr/>
          </p:nvSpPr>
          <p:spPr bwMode="auto">
            <a:xfrm>
              <a:off x="5652120" y="3473004"/>
              <a:ext cx="144016" cy="1440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 flipV="1">
              <a:off x="5724128" y="3569604"/>
              <a:ext cx="0" cy="2886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3851920" y="3545012"/>
              <a:ext cx="18002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Group 83"/>
          <p:cNvGrpSpPr/>
          <p:nvPr/>
        </p:nvGrpSpPr>
        <p:grpSpPr>
          <a:xfrm>
            <a:off x="2912846" y="2688007"/>
            <a:ext cx="3021310" cy="164929"/>
            <a:chOff x="2912846" y="2688007"/>
            <a:chExt cx="3021310" cy="164929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2976470" y="2780928"/>
              <a:ext cx="289167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Oval 79"/>
            <p:cNvSpPr/>
            <p:nvPr/>
          </p:nvSpPr>
          <p:spPr bwMode="auto">
            <a:xfrm>
              <a:off x="2912846" y="2708920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5790140" y="2688007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109254" y="5473799"/>
            <a:ext cx="6307009" cy="187449"/>
            <a:chOff x="1109254" y="5473799"/>
            <a:chExt cx="6307009" cy="187449"/>
          </a:xfrm>
        </p:grpSpPr>
        <p:cxnSp>
          <p:nvCxnSpPr>
            <p:cNvPr id="73" name="Straight Connector 72"/>
            <p:cNvCxnSpPr/>
            <p:nvPr/>
          </p:nvCxnSpPr>
          <p:spPr bwMode="auto">
            <a:xfrm>
              <a:off x="1109254" y="5606564"/>
              <a:ext cx="186721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5868144" y="5545807"/>
              <a:ext cx="154811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Oval 81"/>
            <p:cNvSpPr/>
            <p:nvPr/>
          </p:nvSpPr>
          <p:spPr bwMode="auto">
            <a:xfrm>
              <a:off x="2904462" y="5517232"/>
              <a:ext cx="144016" cy="144016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790140" y="5473799"/>
              <a:ext cx="144016" cy="144016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60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  <p:bldP spid="45" grpId="0" animBg="1" autoUpdateAnimBg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Obsah prednášky</a:t>
            </a:r>
            <a:endParaRPr lang="en-US" alt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sk-SK" altLang="sk-SK" dirty="0" smtClean="0"/>
              <a:t>Konštanty, f</a:t>
            </a:r>
            <a:r>
              <a:rPr lang="en-US" altLang="sk-SK" dirty="0" err="1" smtClean="0"/>
              <a:t>orm</a:t>
            </a:r>
            <a:r>
              <a:rPr lang="sk-SK" altLang="sk-SK" dirty="0"/>
              <a:t>átovaný vstup</a:t>
            </a:r>
            <a:r>
              <a:rPr lang="en-US" altLang="sk-SK" dirty="0"/>
              <a:t>, </a:t>
            </a:r>
            <a:r>
              <a:rPr lang="sk-SK" altLang="sk-SK" dirty="0" smtClean="0"/>
              <a:t>výstup </a:t>
            </a:r>
          </a:p>
          <a:p>
            <a:pPr marL="514350" indent="-514350">
              <a:buFontTx/>
              <a:buAutoNum type="arabicPeriod"/>
            </a:pPr>
            <a:r>
              <a:rPr lang="sk-SK" altLang="sk-SK" dirty="0" smtClean="0"/>
              <a:t>Špeciálne operátory</a:t>
            </a:r>
          </a:p>
          <a:p>
            <a:pPr marL="514350" indent="-514350">
              <a:buFontTx/>
              <a:buAutoNum type="arabicPeriod"/>
            </a:pPr>
            <a:r>
              <a:rPr lang="sk-SK" altLang="sk-SK" dirty="0" smtClean="0"/>
              <a:t>Príkazy vetvenia (</a:t>
            </a:r>
            <a:r>
              <a:rPr lang="sk-SK" altLang="sk-SK" b="1" dirty="0" smtClean="0">
                <a:latin typeface="Courier New" pitchFamily="49" charset="0"/>
              </a:rPr>
              <a:t>?:, if-else</a:t>
            </a:r>
            <a:r>
              <a:rPr lang="sk-SK" altLang="sk-SK" dirty="0" smtClean="0"/>
              <a:t>)</a:t>
            </a:r>
          </a:p>
          <a:p>
            <a:pPr marL="514350" indent="-514350">
              <a:buFontTx/>
              <a:buAutoNum type="arabicPeriod"/>
            </a:pPr>
            <a:endParaRPr lang="en-US" altLang="sk-SK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</a:t>
            </a:r>
            <a:r>
              <a:rPr lang="sk-SK" dirty="0" smtClean="0"/>
              <a:t>ácia výrazu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196752"/>
            <a:ext cx="8785225" cy="3432596"/>
          </a:xfrm>
        </p:spPr>
        <p:txBody>
          <a:bodyPr/>
          <a:lstStyle/>
          <a:p>
            <a:r>
              <a:rPr lang="sk-SK" sz="2400" dirty="0" smtClean="0"/>
              <a:t>Negácia otáča logické operátory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 smtClean="0"/>
              <a:t> a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pPr lvl="1"/>
            <a:endParaRPr lang="en-US" sz="2000" dirty="0" smtClean="0"/>
          </a:p>
          <a:p>
            <a:pPr lvl="1"/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!((x&gt;=-3) &amp;&amp; (x&lt;=5)) = (x&lt;-3) || (x&gt;5)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!((x%2) || (x&gt;5)) = !(x%2)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 lvl="1"/>
            <a:endParaRPr lang="sk-SK" sz="2000" dirty="0"/>
          </a:p>
        </p:txBody>
      </p:sp>
      <p:sp>
        <p:nvSpPr>
          <p:cNvPr id="4" name="AutoShape 1035"/>
          <p:cNvSpPr>
            <a:spLocks noChangeArrowheads="1"/>
          </p:cNvSpPr>
          <p:nvPr/>
        </p:nvSpPr>
        <p:spPr bwMode="auto">
          <a:xfrm>
            <a:off x="1835696" y="1858665"/>
            <a:ext cx="4536504" cy="48101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!(A &amp;&amp; B) = !A || !B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5" name="AutoShape 1035"/>
          <p:cNvSpPr>
            <a:spLocks noChangeArrowheads="1"/>
          </p:cNvSpPr>
          <p:nvPr/>
        </p:nvSpPr>
        <p:spPr bwMode="auto">
          <a:xfrm>
            <a:off x="1835696" y="3284984"/>
            <a:ext cx="4536504" cy="48101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= !A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!B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5810"/>
              </p:ext>
            </p:extLst>
          </p:nvPr>
        </p:nvGraphicFramePr>
        <p:xfrm>
          <a:off x="1475656" y="4616152"/>
          <a:ext cx="547260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3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!A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!B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&amp;&amp; B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!(A</a:t>
                      </a:r>
                      <a:r>
                        <a:rPr lang="en-US" sz="2000" baseline="0" dirty="0" smtClean="0"/>
                        <a:t> &amp;&amp; B)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!A || !B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sk-SK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93967"/>
              </p:ext>
            </p:extLst>
          </p:nvPr>
        </p:nvGraphicFramePr>
        <p:xfrm>
          <a:off x="1475656" y="4610819"/>
          <a:ext cx="547260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!A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!B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|| B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!(A</a:t>
                      </a:r>
                      <a:r>
                        <a:rPr lang="en-US" sz="2000" baseline="0" dirty="0" smtClean="0"/>
                        <a:t> || B)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!A &amp;&amp; !B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sk-SK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6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Vyhodnocovanie</a:t>
            </a:r>
            <a:r>
              <a:rPr lang="en-US" dirty="0" smtClean="0"/>
              <a:t> </a:t>
            </a:r>
            <a:r>
              <a:rPr lang="en-US" dirty="0" err="1" smtClean="0"/>
              <a:t>logick</a:t>
            </a:r>
            <a:r>
              <a:rPr lang="sk-SK" dirty="0" smtClean="0"/>
              <a:t>ých výrazov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652588"/>
            <a:ext cx="8785225" cy="552276"/>
          </a:xfrm>
        </p:spPr>
        <p:txBody>
          <a:bodyPr/>
          <a:lstStyle/>
          <a:p>
            <a:r>
              <a:rPr lang="sk-SK" sz="2400" dirty="0" smtClean="0"/>
              <a:t>Výrazy vyhodnocujeme zľava doprava:</a:t>
            </a:r>
          </a:p>
          <a:p>
            <a:endParaRPr lang="sk-SK" sz="2400" dirty="0"/>
          </a:p>
        </p:txBody>
      </p:sp>
      <p:sp>
        <p:nvSpPr>
          <p:cNvPr id="4" name="AutoShape 1035"/>
          <p:cNvSpPr>
            <a:spLocks noChangeArrowheads="1"/>
          </p:cNvSpPr>
          <p:nvPr/>
        </p:nvSpPr>
        <p:spPr bwMode="auto">
          <a:xfrm>
            <a:off x="683568" y="2276872"/>
            <a:ext cx="1584176" cy="48101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9512" y="2876724"/>
            <a:ext cx="8785225" cy="120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k-SK" sz="2000" kern="0" dirty="0" smtClean="0"/>
              <a:t>Ak </a:t>
            </a:r>
            <a:r>
              <a:rPr 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2000" kern="0" dirty="0" smtClean="0"/>
              <a:t> je </a:t>
            </a:r>
            <a:r>
              <a:rPr 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kern="0" dirty="0" smtClean="0"/>
              <a:t>, musíme ďalej zisťovať, či </a:t>
            </a:r>
            <a:r>
              <a:rPr 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sk-SK" sz="2000" kern="0" dirty="0" smtClean="0"/>
              <a:t> je </a:t>
            </a:r>
            <a:r>
              <a:rPr lang="sk-SK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2000" kern="0" dirty="0" smtClean="0"/>
          </a:p>
          <a:p>
            <a:pPr lvl="1"/>
            <a:r>
              <a:rPr lang="sk-SK" sz="2000" kern="0" dirty="0"/>
              <a:t>Ak </a:t>
            </a:r>
            <a:r>
              <a:rPr lang="sk-SK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2000" kern="0" dirty="0"/>
              <a:t> je </a:t>
            </a:r>
            <a:r>
              <a:rPr lang="sk-SK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kern="0" dirty="0"/>
              <a:t>, už vieme výsledok </a:t>
            </a:r>
            <a:r>
              <a:rPr lang="sk-SK" sz="2000" kern="0" dirty="0" smtClean="0"/>
              <a:t>(</a:t>
            </a:r>
            <a:r>
              <a:rPr lang="sk-SK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kern="0" dirty="0" smtClean="0"/>
              <a:t>), </a:t>
            </a:r>
            <a:r>
              <a:rPr lang="sk-SK" sz="2000" kern="0" dirty="0"/>
              <a:t>už nepotrebujeme ďalej zisťovať hodnotu </a:t>
            </a:r>
            <a:r>
              <a:rPr lang="sk-SK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endParaRPr lang="sk-SK" sz="2400" kern="0" dirty="0" smtClean="0"/>
          </a:p>
          <a:p>
            <a:endParaRPr lang="sk-SK" sz="2400" kern="0" dirty="0"/>
          </a:p>
        </p:txBody>
      </p:sp>
      <p:sp>
        <p:nvSpPr>
          <p:cNvPr id="7" name="AutoShape 1035"/>
          <p:cNvSpPr>
            <a:spLocks noChangeArrowheads="1"/>
          </p:cNvSpPr>
          <p:nvPr/>
        </p:nvSpPr>
        <p:spPr bwMode="auto">
          <a:xfrm>
            <a:off x="683568" y="4149080"/>
            <a:ext cx="1584176" cy="481013"/>
          </a:xfrm>
          <a:prstGeom prst="wedgeRoundRectCallout">
            <a:avLst>
              <a:gd name="adj1" fmla="val 41528"/>
              <a:gd name="adj2" fmla="val 303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|| B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9512" y="4748932"/>
            <a:ext cx="8785225" cy="120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k-SK" sz="2000" kern="0" dirty="0" smtClean="0"/>
              <a:t>Ak </a:t>
            </a:r>
            <a:r>
              <a:rPr 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2000" kern="0" dirty="0" smtClean="0"/>
              <a:t> je </a:t>
            </a:r>
            <a:r>
              <a:rPr lang="sk-SK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kern="0" dirty="0" smtClean="0"/>
              <a:t>, musíme ďalej zisťovať, či </a:t>
            </a:r>
            <a:r>
              <a:rPr 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sk-SK" sz="2000" kern="0" dirty="0" smtClean="0"/>
              <a:t> je </a:t>
            </a:r>
            <a:r>
              <a:rPr lang="sk-SK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2000" kern="0" dirty="0" smtClean="0"/>
          </a:p>
          <a:p>
            <a:pPr lvl="1"/>
            <a:r>
              <a:rPr lang="sk-SK" sz="2000" kern="0" dirty="0" smtClean="0"/>
              <a:t>Ak </a:t>
            </a:r>
            <a:r>
              <a:rPr 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2000" kern="0" dirty="0" smtClean="0"/>
              <a:t> je </a:t>
            </a:r>
            <a:r>
              <a:rPr 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kern="0" dirty="0" smtClean="0"/>
              <a:t>, už vieme výsledok (</a:t>
            </a:r>
            <a:r>
              <a:rPr lang="sk-SK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kern="0" dirty="0" smtClean="0"/>
              <a:t>), už nepotrebujeme ďalej zisťovať hodnotu </a:t>
            </a:r>
            <a:r>
              <a:rPr 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endParaRPr lang="sk-SK" sz="2400" kern="0" dirty="0" smtClean="0"/>
          </a:p>
          <a:p>
            <a:endParaRPr lang="sk-SK" sz="2400" kern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99592" y="3212976"/>
            <a:ext cx="7920880" cy="2664296"/>
            <a:chOff x="899592" y="3212976"/>
            <a:chExt cx="7920880" cy="2664296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899592" y="3212976"/>
              <a:ext cx="7920880" cy="79208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899592" y="5085184"/>
              <a:ext cx="7920880" cy="79208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18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ChangeArrowheads="1"/>
          </p:cNvSpPr>
          <p:nvPr/>
        </p:nvSpPr>
        <p:spPr bwMode="auto">
          <a:xfrm>
            <a:off x="1990725" y="6210300"/>
            <a:ext cx="4324350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15" name="Rectangle 7"/>
          <p:cNvSpPr>
            <a:spLocks noChangeArrowheads="1"/>
          </p:cNvSpPr>
          <p:nvPr/>
        </p:nvSpPr>
        <p:spPr bwMode="auto">
          <a:xfrm>
            <a:off x="1990725" y="4587875"/>
            <a:ext cx="4324350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mtClean="0"/>
              <a:t>Skrátené vyhodnocovanie logických výrazov</a:t>
            </a:r>
            <a:endParaRPr lang="en-US" altLang="sk-SK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446213"/>
            <a:ext cx="8785225" cy="5411787"/>
          </a:xfrm>
        </p:spPr>
        <p:txBody>
          <a:bodyPr>
            <a:normAutofit/>
          </a:bodyPr>
          <a:lstStyle/>
          <a:p>
            <a:r>
              <a:rPr lang="sk-SK" altLang="sk-SK" sz="2400" dirty="0" smtClean="0"/>
              <a:t>v jazyku C sa logický súčet a súčin vyhodnocujú v skrátenom vyhodnocovaní (</a:t>
            </a:r>
            <a:r>
              <a:rPr lang="sk-SK" altLang="sk-SK" sz="2400" i="1" dirty="0" smtClean="0"/>
              <a:t>short circuit</a:t>
            </a:r>
            <a:r>
              <a:rPr lang="sk-SK" altLang="sk-SK" sz="2400" dirty="0" smtClean="0"/>
              <a:t>)</a:t>
            </a:r>
          </a:p>
          <a:p>
            <a:pPr lvl="1"/>
            <a:r>
              <a:rPr lang="sk-SK" altLang="sk-SK" sz="2000" dirty="0" smtClean="0"/>
              <a:t>argumenty sú vyhodnocované zľava a hneď ako je zrejmý konečný výsledok, vyhodnocovanie sa skončí</a:t>
            </a:r>
          </a:p>
          <a:p>
            <a:pPr lvl="1">
              <a:buFontTx/>
              <a:buNone/>
            </a:pPr>
            <a:endParaRPr lang="sk-SK" altLang="sk-SK" sz="2000" dirty="0" smtClean="0"/>
          </a:p>
          <a:p>
            <a:pPr lvl="1">
              <a:buFontTx/>
              <a:buNone/>
            </a:pPr>
            <a:endParaRPr lang="sk-SK" altLang="sk-SK" sz="2000" dirty="0" smtClean="0"/>
          </a:p>
          <a:p>
            <a:pPr lvl="1">
              <a:buFontTx/>
              <a:buNone/>
            </a:pPr>
            <a:endParaRPr lang="sk-SK" altLang="sk-SK" sz="2000" dirty="0" smtClean="0"/>
          </a:p>
          <a:p>
            <a:pPr lvl="1">
              <a:buFontTx/>
              <a:buNone/>
            </a:pPr>
            <a:endParaRPr lang="sk-SK" altLang="sk-SK" sz="2000" dirty="0" smtClean="0"/>
          </a:p>
          <a:p>
            <a:pPr lvl="1">
              <a:buFontTx/>
              <a:buNone/>
            </a:pPr>
            <a:r>
              <a:rPr lang="sk-SK" altLang="sk-SK" sz="1200" dirty="0" smtClean="0"/>
              <a:t>	</a:t>
            </a:r>
            <a:endParaRPr lang="en-US" altLang="sk-SK" sz="1050" dirty="0"/>
          </a:p>
          <a:p>
            <a:pPr lvl="1">
              <a:buFontTx/>
              <a:buNone/>
            </a:pPr>
            <a:r>
              <a:rPr lang="sk-SK" altLang="sk-SK" sz="2000" dirty="0" smtClean="0"/>
              <a:t>napr.:	</a:t>
            </a:r>
            <a:r>
              <a:rPr lang="en-US" altLang="sk-SK" sz="2000" b="1" dirty="0" smtClean="0">
                <a:latin typeface="Courier New" pitchFamily="49" charset="0"/>
              </a:rPr>
              <a:t>(</a:t>
            </a:r>
            <a:r>
              <a:rPr lang="en-US" altLang="sk-SK" sz="2000" dirty="0" smtClean="0"/>
              <a:t>y</a:t>
            </a:r>
            <a:r>
              <a:rPr lang="sk-SK" altLang="sk-SK" sz="2000" b="1" dirty="0" smtClean="0">
                <a:latin typeface="Courier New" pitchFamily="49" charset="0"/>
              </a:rPr>
              <a:t> != 0</a:t>
            </a:r>
            <a:r>
              <a:rPr lang="en-US" altLang="sk-SK" sz="2000" b="1" dirty="0" smtClean="0">
                <a:latin typeface="Courier New" pitchFamily="49" charset="0"/>
              </a:rPr>
              <a:t>)</a:t>
            </a:r>
            <a:r>
              <a:rPr lang="sk-SK" altLang="sk-SK" sz="2000" b="1" dirty="0" smtClean="0">
                <a:latin typeface="Courier New" pitchFamily="49" charset="0"/>
              </a:rPr>
              <a:t> </a:t>
            </a:r>
            <a:r>
              <a:rPr lang="en-US" altLang="sk-SK" sz="2000" b="1" dirty="0" smtClean="0">
                <a:latin typeface="Courier New" pitchFamily="49" charset="0"/>
              </a:rPr>
              <a:t> &amp;&amp;  (x / y &lt; z)</a:t>
            </a:r>
            <a:r>
              <a:rPr lang="en-US" altLang="sk-SK" sz="2000" dirty="0" smtClean="0"/>
              <a:t> </a:t>
            </a:r>
            <a:r>
              <a:rPr lang="sk-SK" altLang="sk-SK" sz="2000" dirty="0" smtClean="0"/>
              <a:t> </a:t>
            </a:r>
            <a:endParaRPr lang="en-US" altLang="sk-SK" sz="2000" dirty="0" smtClean="0"/>
          </a:p>
          <a:p>
            <a:pPr lvl="1">
              <a:buFontTx/>
              <a:buNone/>
            </a:pPr>
            <a:endParaRPr lang="en-US" altLang="sk-SK" sz="2000" dirty="0" smtClean="0"/>
          </a:p>
          <a:p>
            <a:pPr lvl="1">
              <a:buFontTx/>
              <a:buNone/>
            </a:pPr>
            <a:endParaRPr lang="en-US" altLang="sk-SK" sz="2000" dirty="0" smtClean="0"/>
          </a:p>
          <a:p>
            <a:pPr lvl="1">
              <a:buFontTx/>
              <a:buNone/>
            </a:pPr>
            <a:endParaRPr lang="en-US" altLang="sk-SK" sz="2000" dirty="0" smtClean="0"/>
          </a:p>
          <a:p>
            <a:pPr lvl="1">
              <a:buFontTx/>
              <a:buNone/>
            </a:pPr>
            <a:endParaRPr lang="en-US" altLang="sk-SK" sz="11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sk-SK" sz="2000" b="1" dirty="0" smtClean="0">
                <a:latin typeface="Courier New" pitchFamily="49" charset="0"/>
              </a:rPr>
              <a:t>			</a:t>
            </a:r>
            <a:r>
              <a:rPr lang="sk-SK" altLang="sk-SK" sz="2000" b="1" dirty="0" smtClean="0">
                <a:latin typeface="Courier New" pitchFamily="49" charset="0"/>
              </a:rPr>
              <a:t>(</a:t>
            </a:r>
            <a:r>
              <a:rPr lang="en-US" altLang="sk-SK" sz="2000" b="1" dirty="0" smtClean="0">
                <a:latin typeface="Courier New" pitchFamily="49" charset="0"/>
              </a:rPr>
              <a:t>x &gt; 10)  ||  (x % 5)</a:t>
            </a:r>
            <a:r>
              <a:rPr lang="sk-SK" altLang="sk-SK" sz="2000" dirty="0" smtClean="0"/>
              <a:t>  </a:t>
            </a:r>
            <a:endParaRPr lang="en-US" altLang="sk-SK" sz="2000" dirty="0" smtClean="0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136525" y="3382963"/>
            <a:ext cx="8870950" cy="893762"/>
          </a:xfrm>
          <a:prstGeom prst="wedgeRoundRectCallout">
            <a:avLst>
              <a:gd name="adj1" fmla="val -18009"/>
              <a:gd name="adj2" fmla="val 8493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FF0000"/>
                </a:solidFill>
              </a:rPr>
              <a:t>logický súčin</a:t>
            </a:r>
            <a:r>
              <a:rPr lang="sk-SK" altLang="sk-SK" sz="2000" dirty="0">
                <a:solidFill>
                  <a:srgbClr val="000000"/>
                </a:solidFill>
              </a:rPr>
              <a:t>: ak hodnota </a:t>
            </a:r>
            <a:r>
              <a:rPr lang="sk-SK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000" dirty="0">
                <a:solidFill>
                  <a:srgbClr val="000000"/>
                </a:solidFill>
              </a:rPr>
              <a:t>-teho podvýrazu je 0, celý výraz je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</a:rPr>
              <a:t>- </a:t>
            </a:r>
            <a:r>
              <a:rPr lang="en-US" altLang="sk-SK" sz="2000" dirty="0" err="1">
                <a:solidFill>
                  <a:srgbClr val="000000"/>
                </a:solidFill>
              </a:rPr>
              <a:t>ak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== 0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sk-SK" altLang="sk-SK" sz="2000" dirty="0">
                <a:solidFill>
                  <a:srgbClr val="000000"/>
                </a:solidFill>
              </a:rPr>
              <a:t>hodnota výrazu je </a:t>
            </a:r>
            <a:r>
              <a:rPr lang="sk-SK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altLang="sk-SK" sz="2000" dirty="0">
                <a:solidFill>
                  <a:srgbClr val="000000"/>
                </a:solidFill>
              </a:rPr>
              <a:t> a delenie nulou nenastane</a:t>
            </a:r>
            <a:endParaRPr lang="en-US" altLang="sk-SK" sz="2000" dirty="0">
              <a:solidFill>
                <a:srgbClr val="000000"/>
              </a:solidFill>
            </a:endParaRP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136525" y="5164138"/>
            <a:ext cx="8870950" cy="825500"/>
          </a:xfrm>
          <a:prstGeom prst="wedgeRoundRectCallout">
            <a:avLst>
              <a:gd name="adj1" fmla="val -18606"/>
              <a:gd name="adj2" fmla="val 77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FF0000"/>
                </a:solidFill>
              </a:rPr>
              <a:t>logický súčet</a:t>
            </a:r>
            <a:r>
              <a:rPr lang="sk-SK" altLang="sk-SK" sz="2000" dirty="0">
                <a:solidFill>
                  <a:srgbClr val="000000"/>
                </a:solidFill>
              </a:rPr>
              <a:t>: ak hodnota </a:t>
            </a:r>
            <a:r>
              <a:rPr lang="sk-SK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000" dirty="0">
                <a:solidFill>
                  <a:srgbClr val="000000"/>
                </a:solidFill>
              </a:rPr>
              <a:t>-teho podvýrazu je 1, celý výraz je 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</a:rPr>
              <a:t>- </a:t>
            </a:r>
            <a:r>
              <a:rPr lang="en-US" altLang="sk-SK" sz="2000" dirty="0" err="1">
                <a:solidFill>
                  <a:srgbClr val="000000"/>
                </a:solidFill>
              </a:rPr>
              <a:t>ak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sk-SK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r>
              <a:rPr lang="sk-SK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sk-SK" sz="2000" dirty="0">
                <a:solidFill>
                  <a:srgbClr val="000000"/>
                </a:solidFill>
              </a:rPr>
              <a:t>, </a:t>
            </a:r>
            <a:r>
              <a:rPr lang="sk-SK" altLang="sk-SK" sz="2000" dirty="0">
                <a:solidFill>
                  <a:srgbClr val="000000"/>
                </a:solidFill>
              </a:rPr>
              <a:t>hodnota výrazu je </a:t>
            </a:r>
            <a:r>
              <a:rPr lang="sk-SK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sk-SK" altLang="sk-SK" sz="2000" dirty="0">
                <a:solidFill>
                  <a:srgbClr val="000000"/>
                </a:solidFill>
              </a:rPr>
              <a:t>a </a:t>
            </a:r>
            <a:r>
              <a:rPr lang="sk-SK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5</a:t>
            </a:r>
            <a:r>
              <a:rPr lang="sk-SK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dirty="0">
                <a:solidFill>
                  <a:srgbClr val="000000"/>
                </a:solidFill>
              </a:rPr>
              <a:t>nenastane</a:t>
            </a:r>
            <a:endParaRPr lang="en-US" altLang="sk-SK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5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mtClean="0"/>
              <a:t>Skrátené vyhodnocovanie logických výrazov</a:t>
            </a:r>
            <a:endParaRPr lang="en-US" altLang="sk-SK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77800" y="1341438"/>
            <a:ext cx="8785225" cy="4406900"/>
          </a:xfrm>
        </p:spPr>
        <p:txBody>
          <a:bodyPr/>
          <a:lstStyle/>
          <a:p>
            <a:r>
              <a:rPr lang="sk-SK" altLang="sk-SK" sz="2800" dirty="0" smtClean="0"/>
              <a:t>Výhody:</a:t>
            </a:r>
          </a:p>
          <a:p>
            <a:pPr lvl="1"/>
            <a:r>
              <a:rPr lang="sk-SK" altLang="sk-SK" sz="2400" dirty="0" smtClean="0"/>
              <a:t>Ak prvý podvýraz zisťuje, či je drahý výpočet potrebný</a:t>
            </a:r>
          </a:p>
          <a:p>
            <a:pPr lvl="1"/>
            <a:endParaRPr lang="sk-SK" altLang="sk-SK" sz="2400" dirty="0" smtClean="0"/>
          </a:p>
          <a:p>
            <a:pPr lvl="1"/>
            <a:endParaRPr lang="sk-SK" altLang="sk-SK" sz="2400" dirty="0" smtClean="0"/>
          </a:p>
          <a:p>
            <a:pPr lvl="1"/>
            <a:endParaRPr lang="sk-SK" altLang="sk-SK" sz="2400" dirty="0" smtClean="0"/>
          </a:p>
          <a:p>
            <a:pPr lvl="1"/>
            <a:endParaRPr lang="sk-SK" altLang="sk-SK" sz="2400" dirty="0" smtClean="0"/>
          </a:p>
          <a:p>
            <a:pPr lvl="1"/>
            <a:r>
              <a:rPr lang="sk-SK" altLang="sk-SK" sz="2400" dirty="0" smtClean="0"/>
              <a:t>Ak prvý podvýraz zabezpečuje, že druhý podvýraz neskončí s chybou (napr. delenie nulou, prístup na nesprávne miesto pamäte)</a:t>
            </a: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1054323" y="5354638"/>
            <a:ext cx="5749925" cy="13684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 smtClean="0">
                <a:latin typeface="Courier New" pitchFamily="49" charset="0"/>
              </a:rPr>
              <a:t>double</a:t>
            </a:r>
            <a:r>
              <a:rPr lang="en-US" altLang="sk-SK" sz="2200" b="1" dirty="0" smtClean="0">
                <a:latin typeface="Courier New" pitchFamily="49" charset="0"/>
              </a:rPr>
              <a:t> </a:t>
            </a:r>
            <a:r>
              <a:rPr lang="en-US" altLang="sk-SK" sz="2200" b="1" dirty="0" err="1">
                <a:latin typeface="Courier New" pitchFamily="49" charset="0"/>
              </a:rPr>
              <a:t>delitel</a:t>
            </a:r>
            <a:r>
              <a:rPr lang="en-US" altLang="sk-SK" sz="2200" b="1" dirty="0">
                <a:latin typeface="Courier New" pitchFamily="49" charset="0"/>
              </a:rPr>
              <a:t> = </a:t>
            </a:r>
            <a:r>
              <a:rPr lang="en-US" altLang="sk-SK" sz="2200" b="1" dirty="0" smtClean="0">
                <a:latin typeface="Courier New" pitchFamily="49" charset="0"/>
              </a:rPr>
              <a:t>0</a:t>
            </a:r>
            <a:r>
              <a:rPr lang="sk-SK" altLang="sk-SK" sz="2200" b="1" dirty="0" smtClean="0">
                <a:latin typeface="Courier New" pitchFamily="49" charset="0"/>
              </a:rPr>
              <a:t>, delenec</a:t>
            </a:r>
            <a:r>
              <a:rPr lang="en-US" altLang="sk-SK" sz="2200" b="1" dirty="0" smtClean="0">
                <a:latin typeface="Courier New" pitchFamily="49" charset="0"/>
              </a:rPr>
              <a:t>;</a:t>
            </a:r>
            <a:endParaRPr lang="en-US" altLang="sk-SK" sz="2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latin typeface="Courier New" pitchFamily="49" charset="0"/>
              </a:rPr>
              <a:t>if (</a:t>
            </a:r>
            <a:r>
              <a:rPr lang="en-US" altLang="sk-SK" sz="2200" b="1" dirty="0" err="1">
                <a:latin typeface="Courier New" pitchFamily="49" charset="0"/>
              </a:rPr>
              <a:t>delitel</a:t>
            </a:r>
            <a:r>
              <a:rPr lang="en-US" altLang="sk-SK" sz="2200" b="1" dirty="0">
                <a:latin typeface="Courier New" pitchFamily="49" charset="0"/>
              </a:rPr>
              <a:t> &amp;&amp; </a:t>
            </a:r>
            <a:r>
              <a:rPr lang="en-US" altLang="sk-SK" sz="2200" b="1" dirty="0" err="1">
                <a:latin typeface="Courier New" pitchFamily="49" charset="0"/>
              </a:rPr>
              <a:t>delenec</a:t>
            </a:r>
            <a:r>
              <a:rPr lang="en-US" altLang="sk-SK" sz="2200" b="1" dirty="0">
                <a:latin typeface="Courier New" pitchFamily="49" charset="0"/>
              </a:rPr>
              <a:t>/</a:t>
            </a:r>
            <a:r>
              <a:rPr lang="en-US" altLang="sk-SK" sz="2200" b="1" dirty="0" err="1">
                <a:latin typeface="Courier New" pitchFamily="49" charset="0"/>
              </a:rPr>
              <a:t>delitel</a:t>
            </a:r>
            <a:r>
              <a:rPr lang="en-US" altLang="sk-SK" sz="2200" b="1" dirty="0">
                <a:latin typeface="Courier New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latin typeface="Courier New" pitchFamily="49" charset="0"/>
              </a:rPr>
              <a:t>} 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1043211" y="2492375"/>
            <a:ext cx="4324350" cy="13684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err="1">
                <a:latin typeface="Courier New" pitchFamily="49" charset="0"/>
              </a:rPr>
              <a:t>int</a:t>
            </a:r>
            <a:r>
              <a:rPr lang="en-US" altLang="sk-SK" sz="2200" b="1" dirty="0">
                <a:latin typeface="Courier New" pitchFamily="49" charset="0"/>
              </a:rPr>
              <a:t> a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latin typeface="Courier New" pitchFamily="49" charset="0"/>
              </a:rPr>
              <a:t>if (a &amp;&amp; </a:t>
            </a:r>
            <a:r>
              <a:rPr lang="en-US" altLang="sk-SK" sz="2200" b="1" dirty="0" err="1">
                <a:latin typeface="Courier New" pitchFamily="49" charset="0"/>
              </a:rPr>
              <a:t>funckcia</a:t>
            </a:r>
            <a:r>
              <a:rPr lang="en-US" altLang="sk-SK" sz="2200" b="1" dirty="0">
                <a:latin typeface="Courier New" pitchFamily="49" charset="0"/>
              </a:rPr>
              <a:t>(b))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latin typeface="Courier New" pitchFamily="49" charset="0"/>
              </a:rPr>
              <a:t>    </a:t>
            </a:r>
            <a:r>
              <a:rPr lang="sk-SK" altLang="sk-SK" sz="2200" b="1" dirty="0">
                <a:latin typeface="Courier New" pitchFamily="49" charset="0"/>
              </a:rPr>
              <a:t>...</a:t>
            </a:r>
            <a:endParaRPr lang="en-US" altLang="sk-SK" sz="2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342900" y="1654175"/>
            <a:ext cx="3076973" cy="550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mtClean="0"/>
              <a:t>Priority vyhodnocovania logických výrazov</a:t>
            </a:r>
            <a:endParaRPr lang="en-US" altLang="sk-SK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42901" y="2203450"/>
            <a:ext cx="3076972" cy="38898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68314" y="1685925"/>
            <a:ext cx="3167582" cy="423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500" b="1" dirty="0">
                <a:solidFill>
                  <a:srgbClr val="000000"/>
                </a:solidFill>
              </a:rPr>
              <a:t>Operátor	</a:t>
            </a:r>
            <a:endParaRPr lang="sk-SK" altLang="sk-SK" sz="2500" b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500" b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!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++ -- - + (</a:t>
            </a:r>
            <a:r>
              <a:rPr lang="en-US" altLang="sk-SK" sz="2200" b="1" i="1" dirty="0" err="1">
                <a:solidFill>
                  <a:srgbClr val="000000"/>
                </a:solidFill>
                <a:latin typeface="Courier New" pitchFamily="49" charset="0"/>
              </a:rPr>
              <a:t>typ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* / %</a:t>
            </a:r>
            <a:r>
              <a:rPr lang="sk-SK" altLang="sk-SK" sz="2200" dirty="0">
                <a:solidFill>
                  <a:srgbClr val="000000"/>
                </a:solidFill>
              </a:rPr>
              <a:t>	 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+ -</a:t>
            </a: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sk-SK" altLang="sk-SK" sz="2200" dirty="0">
                <a:solidFill>
                  <a:srgbClr val="000000"/>
                </a:solidFill>
              </a:rPr>
              <a:t>		</a:t>
            </a:r>
            <a:endParaRPr lang="en-US" altLang="sk-SK" sz="22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&lt; &lt;= &gt;= &gt;</a:t>
            </a:r>
            <a:r>
              <a:rPr lang="sk-SK" altLang="sk-SK" sz="2200" dirty="0" smtClean="0">
                <a:solidFill>
                  <a:srgbClr val="000000"/>
                </a:solidFill>
              </a:rPr>
              <a:t>		</a:t>
            </a:r>
            <a:endParaRPr lang="en-US" altLang="sk-SK" sz="22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smtClean="0">
                <a:solidFill>
                  <a:srgbClr val="000000"/>
                </a:solidFill>
              </a:rPr>
              <a:t>== </a:t>
            </a:r>
            <a:r>
              <a:rPr lang="en-US" altLang="sk-SK" sz="2200" dirty="0">
                <a:solidFill>
                  <a:srgbClr val="000000"/>
                </a:solidFill>
              </a:rPr>
              <a:t>!=</a:t>
            </a:r>
            <a:r>
              <a:rPr lang="sk-SK" altLang="sk-SK" sz="2200" dirty="0">
                <a:solidFill>
                  <a:srgbClr val="000000"/>
                </a:solidFill>
              </a:rPr>
              <a:t>			</a:t>
            </a:r>
            <a:endParaRPr lang="en-US" altLang="sk-SK" sz="22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sk-SK" altLang="sk-SK" sz="2200" dirty="0" smtClean="0">
                <a:solidFill>
                  <a:srgbClr val="000000"/>
                </a:solidFill>
              </a:rPr>
              <a:t>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sk-SK" altLang="sk-SK" sz="2200" dirty="0">
                <a:solidFill>
                  <a:srgbClr val="000000"/>
                </a:solidFill>
              </a:rPr>
              <a:t>			</a:t>
            </a:r>
            <a:endParaRPr lang="sk-SK" altLang="sk-SK" sz="22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? :</a:t>
            </a:r>
            <a:r>
              <a:rPr lang="sk-SK" altLang="sk-SK" sz="2200" dirty="0" smtClean="0">
                <a:solidFill>
                  <a:srgbClr val="000000"/>
                </a:solidFill>
              </a:rPr>
              <a:t>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+= -= *= ... </a:t>
            </a:r>
            <a:r>
              <a:rPr lang="sk-SK" altLang="sk-SK" sz="2200" dirty="0">
                <a:solidFill>
                  <a:srgbClr val="000000"/>
                </a:solidFill>
              </a:rPr>
              <a:t>	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sk-SK" altLang="sk-SK" sz="2200" dirty="0">
                <a:solidFill>
                  <a:srgbClr val="000000"/>
                </a:solidFill>
              </a:rPr>
              <a:t>			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338138" y="6307138"/>
            <a:ext cx="4476750" cy="430212"/>
            <a:chOff x="236" y="4397"/>
            <a:chExt cx="3131" cy="300"/>
          </a:xfrm>
        </p:grpSpPr>
        <p:sp>
          <p:nvSpPr>
            <p:cNvPr id="40981" name="Rectangle 8"/>
            <p:cNvSpPr>
              <a:spLocks noChangeArrowheads="1"/>
            </p:cNvSpPr>
            <p:nvPr/>
          </p:nvSpPr>
          <p:spPr bwMode="auto">
            <a:xfrm>
              <a:off x="236" y="4398"/>
              <a:ext cx="302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0982" name="Rectangle 9"/>
            <p:cNvSpPr>
              <a:spLocks noChangeArrowheads="1"/>
            </p:cNvSpPr>
            <p:nvPr/>
          </p:nvSpPr>
          <p:spPr bwMode="auto">
            <a:xfrm>
              <a:off x="288" y="4397"/>
              <a:ext cx="307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2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altLang="sk-SK" sz="2200">
                  <a:solidFill>
                    <a:srgbClr val="000000"/>
                  </a:solidFill>
                </a:rPr>
                <a:t>y</a:t>
              </a:r>
              <a:r>
                <a:rPr lang="sk-SK" altLang="sk-SK" sz="2200" b="1">
                  <a:solidFill>
                    <a:srgbClr val="000000"/>
                  </a:solidFill>
                  <a:latin typeface="Courier New" pitchFamily="49" charset="0"/>
                </a:rPr>
                <a:t> != 0</a:t>
              </a:r>
              <a:r>
                <a:rPr lang="en-US" altLang="sk-SK" sz="2200" b="1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sk-SK" altLang="sk-SK" sz="22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200" b="1">
                  <a:solidFill>
                    <a:srgbClr val="000000"/>
                  </a:solidFill>
                  <a:latin typeface="Courier New" pitchFamily="49" charset="0"/>
                </a:rPr>
                <a:t> &amp;&amp;  (x / y &lt; z)</a:t>
              </a:r>
            </a:p>
          </p:txBody>
        </p:sp>
      </p:grpSp>
      <p:grpSp>
        <p:nvGrpSpPr>
          <p:cNvPr id="50188" name="Group 12"/>
          <p:cNvGrpSpPr>
            <a:grpSpLocks/>
          </p:cNvGrpSpPr>
          <p:nvPr/>
        </p:nvGrpSpPr>
        <p:grpSpPr bwMode="auto">
          <a:xfrm>
            <a:off x="4819650" y="6307138"/>
            <a:ext cx="3967163" cy="430212"/>
            <a:chOff x="3370" y="4397"/>
            <a:chExt cx="2774" cy="300"/>
          </a:xfrm>
        </p:grpSpPr>
        <p:sp>
          <p:nvSpPr>
            <p:cNvPr id="40979" name="Rectangle 7"/>
            <p:cNvSpPr>
              <a:spLocks noChangeArrowheads="1"/>
            </p:cNvSpPr>
            <p:nvPr/>
          </p:nvSpPr>
          <p:spPr bwMode="auto">
            <a:xfrm>
              <a:off x="3370" y="4397"/>
              <a:ext cx="277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0980" name="Rectangle 10"/>
            <p:cNvSpPr>
              <a:spLocks noChangeArrowheads="1"/>
            </p:cNvSpPr>
            <p:nvPr/>
          </p:nvSpPr>
          <p:spPr bwMode="auto">
            <a:xfrm>
              <a:off x="3518" y="4397"/>
              <a:ext cx="262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altLang="sk-SK" sz="2200" b="1">
                  <a:solidFill>
                    <a:srgbClr val="000000"/>
                  </a:solidFill>
                  <a:latin typeface="Courier New" pitchFamily="49" charset="0"/>
                </a:rPr>
                <a:t>x &gt; 10)  ||  (x % 5)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28638" y="6319838"/>
            <a:ext cx="4087812" cy="344487"/>
            <a:chOff x="539552" y="5877272"/>
            <a:chExt cx="4087784" cy="344263"/>
          </a:xfrm>
        </p:grpSpPr>
        <p:sp>
          <p:nvSpPr>
            <p:cNvPr id="40975" name="Rectangle 13"/>
            <p:cNvSpPr>
              <a:spLocks noChangeArrowheads="1"/>
            </p:cNvSpPr>
            <p:nvPr/>
          </p:nvSpPr>
          <p:spPr bwMode="auto">
            <a:xfrm>
              <a:off x="539552" y="5877272"/>
              <a:ext cx="138209" cy="344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0976" name="Rectangle 14"/>
            <p:cNvSpPr>
              <a:spLocks noChangeArrowheads="1"/>
            </p:cNvSpPr>
            <p:nvPr/>
          </p:nvSpPr>
          <p:spPr bwMode="auto">
            <a:xfrm>
              <a:off x="1690734" y="5877272"/>
              <a:ext cx="138209" cy="344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0977" name="Rectangle 15"/>
            <p:cNvSpPr>
              <a:spLocks noChangeArrowheads="1"/>
            </p:cNvSpPr>
            <p:nvPr/>
          </p:nvSpPr>
          <p:spPr bwMode="auto">
            <a:xfrm>
              <a:off x="2876140" y="5877272"/>
              <a:ext cx="138209" cy="344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0978" name="Rectangle 16"/>
            <p:cNvSpPr>
              <a:spLocks noChangeArrowheads="1"/>
            </p:cNvSpPr>
            <p:nvPr/>
          </p:nvSpPr>
          <p:spPr bwMode="auto">
            <a:xfrm>
              <a:off x="4489127" y="5877272"/>
              <a:ext cx="138209" cy="344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56200" y="6324600"/>
            <a:ext cx="3470275" cy="344488"/>
            <a:chOff x="5156499" y="5893049"/>
            <a:chExt cx="3469215" cy="344263"/>
          </a:xfrm>
        </p:grpSpPr>
        <p:sp>
          <p:nvSpPr>
            <p:cNvPr id="40971" name="Rectangle 19"/>
            <p:cNvSpPr>
              <a:spLocks noChangeArrowheads="1"/>
            </p:cNvSpPr>
            <p:nvPr/>
          </p:nvSpPr>
          <p:spPr bwMode="auto">
            <a:xfrm>
              <a:off x="5156499" y="5893049"/>
              <a:ext cx="137289" cy="344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0972" name="Rectangle 20"/>
            <p:cNvSpPr>
              <a:spLocks noChangeArrowheads="1"/>
            </p:cNvSpPr>
            <p:nvPr/>
          </p:nvSpPr>
          <p:spPr bwMode="auto">
            <a:xfrm>
              <a:off x="6297711" y="5893049"/>
              <a:ext cx="137289" cy="344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0973" name="Rectangle 21"/>
            <p:cNvSpPr>
              <a:spLocks noChangeArrowheads="1"/>
            </p:cNvSpPr>
            <p:nvPr/>
          </p:nvSpPr>
          <p:spPr bwMode="auto">
            <a:xfrm>
              <a:off x="7531055" y="5893049"/>
              <a:ext cx="137289" cy="344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0974" name="Rectangle 22"/>
            <p:cNvSpPr>
              <a:spLocks noChangeArrowheads="1"/>
            </p:cNvSpPr>
            <p:nvPr/>
          </p:nvSpPr>
          <p:spPr bwMode="auto">
            <a:xfrm>
              <a:off x="8488425" y="5893049"/>
              <a:ext cx="137289" cy="3442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40970" name="AutoShape 25"/>
          <p:cNvSpPr>
            <a:spLocks noChangeArrowheads="1"/>
          </p:cNvSpPr>
          <p:nvPr/>
        </p:nvSpPr>
        <p:spPr bwMode="auto">
          <a:xfrm>
            <a:off x="3893356" y="2339976"/>
            <a:ext cx="4279044" cy="509860"/>
          </a:xfrm>
          <a:prstGeom prst="wedgeRoundRectCallout">
            <a:avLst>
              <a:gd name="adj1" fmla="val -67519"/>
              <a:gd name="adj2" fmla="val -114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</a:rPr>
              <a:t>un</a:t>
            </a:r>
            <a:r>
              <a:rPr lang="sk-SK" altLang="sk-SK" sz="2200" dirty="0">
                <a:solidFill>
                  <a:srgbClr val="000000"/>
                </a:solidFill>
              </a:rPr>
              <a:t>árne operátory</a:t>
            </a:r>
            <a:r>
              <a:rPr lang="en-US" altLang="sk-SK" sz="2200" dirty="0">
                <a:solidFill>
                  <a:srgbClr val="000000"/>
                </a:solidFill>
              </a:rPr>
              <a:t> +</a:t>
            </a:r>
            <a:r>
              <a:rPr lang="sk-SK" altLang="sk-SK" sz="2200" dirty="0">
                <a:solidFill>
                  <a:srgbClr val="000000"/>
                </a:solidFill>
              </a:rPr>
              <a:t> pretypovanie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512071" y="2873450"/>
            <a:ext cx="449676" cy="3074714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187138"/>
            <a:ext cx="4477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/>
              <a:t>Smer vyhodnocovania: zľava doprava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mtClean="0"/>
              <a:t>Priority vyhodnocovania logických výrazov</a:t>
            </a:r>
            <a:endParaRPr lang="en-US" altLang="sk-SK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652588"/>
            <a:ext cx="8785225" cy="895350"/>
          </a:xfrm>
        </p:spPr>
        <p:txBody>
          <a:bodyPr/>
          <a:lstStyle/>
          <a:p>
            <a:r>
              <a:rPr lang="sk-SK" altLang="sk-SK" sz="2500" smtClean="0"/>
              <a:t>aritmetické operátory a operátory porovnania majú väčšiu prioritu ako logické operátory</a:t>
            </a:r>
            <a:endParaRPr lang="en-US" altLang="sk-SK" sz="2500" smtClean="0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617538" y="2754313"/>
            <a:ext cx="4841875" cy="430212"/>
            <a:chOff x="432" y="2112"/>
            <a:chExt cx="3385" cy="300"/>
          </a:xfrm>
        </p:grpSpPr>
        <p:sp>
          <p:nvSpPr>
            <p:cNvPr id="41994" name="Rectangle 4"/>
            <p:cNvSpPr>
              <a:spLocks noChangeArrowheads="1"/>
            </p:cNvSpPr>
            <p:nvPr/>
          </p:nvSpPr>
          <p:spPr bwMode="auto">
            <a:xfrm>
              <a:off x="432" y="2112"/>
              <a:ext cx="3360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1995" name="Text Box 5"/>
            <p:cNvSpPr txBox="1">
              <a:spLocks noChangeArrowheads="1"/>
            </p:cNvSpPr>
            <p:nvPr/>
          </p:nvSpPr>
          <p:spPr bwMode="auto">
            <a:xfrm>
              <a:off x="480" y="2112"/>
              <a:ext cx="333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altLang="sk-SK" sz="22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sk-SK" altLang="sk-SK" sz="2200" b="1">
                  <a:solidFill>
                    <a:srgbClr val="000000"/>
                  </a:solidFill>
                  <a:latin typeface="Courier New" pitchFamily="49" charset="0"/>
                </a:rPr>
                <a:t>c </a:t>
              </a:r>
              <a:r>
                <a:rPr lang="en-US" altLang="sk-SK" sz="2200" b="1">
                  <a:solidFill>
                    <a:srgbClr val="000000"/>
                  </a:solidFill>
                  <a:latin typeface="Courier New" pitchFamily="49" charset="0"/>
                </a:rPr>
                <a:t>&gt;= 'A'   &amp;&amp;  c &lt;= 'Z' )</a:t>
              </a:r>
            </a:p>
          </p:txBody>
        </p:sp>
      </p:grpSp>
      <p:grpSp>
        <p:nvGrpSpPr>
          <p:cNvPr id="51209" name="Group 9"/>
          <p:cNvGrpSpPr>
            <a:grpSpLocks/>
          </p:cNvGrpSpPr>
          <p:nvPr/>
        </p:nvGrpSpPr>
        <p:grpSpPr bwMode="auto">
          <a:xfrm>
            <a:off x="617538" y="2754313"/>
            <a:ext cx="7345362" cy="1582737"/>
            <a:chOff x="432" y="2112"/>
            <a:chExt cx="5136" cy="1104"/>
          </a:xfrm>
        </p:grpSpPr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480" y="2112"/>
              <a:ext cx="321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200" b="1">
                  <a:solidFill>
                    <a:srgbClr val="3333CC"/>
                  </a:solidFill>
                  <a:latin typeface="Courier New" pitchFamily="49" charset="0"/>
                </a:rPr>
                <a:t> </a:t>
              </a:r>
              <a:r>
                <a:rPr lang="sk-SK" altLang="sk-SK" sz="2200" b="1">
                  <a:solidFill>
                    <a:srgbClr val="3333CC"/>
                  </a:solidFill>
                  <a:latin typeface="Courier New" pitchFamily="49" charset="0"/>
                </a:rPr>
                <a:t>(</a:t>
              </a:r>
              <a:r>
                <a:rPr lang="en-US" altLang="sk-SK" sz="2200" b="1">
                  <a:solidFill>
                    <a:srgbClr val="3333CC"/>
                  </a:solidFill>
                  <a:latin typeface="Courier New" pitchFamily="49" charset="0"/>
                </a:rPr>
                <a:t>        )     (        )</a:t>
              </a:r>
            </a:p>
          </p:txBody>
        </p:sp>
        <p:sp>
          <p:nvSpPr>
            <p:cNvPr id="41993" name="AutoShape 7"/>
            <p:cNvSpPr>
              <a:spLocks noChangeArrowheads="1"/>
            </p:cNvSpPr>
            <p:nvPr/>
          </p:nvSpPr>
          <p:spPr bwMode="auto">
            <a:xfrm>
              <a:off x="432" y="2592"/>
              <a:ext cx="5136" cy="624"/>
            </a:xfrm>
            <a:prstGeom prst="wedgeRoundRectCallout">
              <a:avLst>
                <a:gd name="adj1" fmla="val -43458"/>
                <a:gd name="adj2" fmla="val -8541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200">
                  <a:solidFill>
                    <a:srgbClr val="3333CC"/>
                  </a:solidFill>
                </a:rPr>
                <a:t>Z</a:t>
              </a:r>
              <a:r>
                <a:rPr lang="sk-SK" altLang="sk-SK" sz="2200">
                  <a:solidFill>
                    <a:srgbClr val="3333CC"/>
                  </a:solidFill>
                </a:rPr>
                <a:t>ávorky tam nemusia byť, pretože </a:t>
              </a:r>
              <a:r>
                <a:rPr lang="en-US" altLang="sk-SK" sz="2200" b="1">
                  <a:solidFill>
                    <a:srgbClr val="3333CC"/>
                  </a:solidFill>
                  <a:latin typeface="Courier New" pitchFamily="49" charset="0"/>
                </a:rPr>
                <a:t>&gt;=</a:t>
              </a:r>
              <a:r>
                <a:rPr lang="en-US" altLang="sk-SK" sz="2200">
                  <a:solidFill>
                    <a:srgbClr val="3333CC"/>
                  </a:solidFill>
                </a:rPr>
                <a:t> a </a:t>
              </a:r>
              <a:r>
                <a:rPr lang="en-US" altLang="sk-SK" sz="2200" b="1">
                  <a:solidFill>
                    <a:srgbClr val="3333CC"/>
                  </a:solidFill>
                  <a:latin typeface="Courier New" pitchFamily="49" charset="0"/>
                </a:rPr>
                <a:t>&lt;=</a:t>
              </a:r>
              <a:r>
                <a:rPr lang="en-US" altLang="sk-SK" sz="2200">
                  <a:solidFill>
                    <a:srgbClr val="3333CC"/>
                  </a:solidFill>
                </a:rPr>
                <a:t> m</a:t>
              </a:r>
              <a:r>
                <a:rPr lang="sk-SK" altLang="sk-SK" sz="2200">
                  <a:solidFill>
                    <a:srgbClr val="3333CC"/>
                  </a:solidFill>
                </a:rPr>
                <a:t>á väčšiu prioritu ako </a:t>
              </a:r>
              <a:r>
                <a:rPr lang="en-US" altLang="sk-SK" sz="2200" b="1">
                  <a:solidFill>
                    <a:srgbClr val="3333CC"/>
                  </a:solidFill>
                  <a:latin typeface="Courier New" pitchFamily="49" charset="0"/>
                </a:rPr>
                <a:t>&amp;&amp;</a:t>
              </a:r>
            </a:p>
          </p:txBody>
        </p:sp>
      </p:grp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80975" y="4957763"/>
            <a:ext cx="8785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500">
                <a:solidFill>
                  <a:srgbClr val="000000"/>
                </a:solidFill>
              </a:rPr>
              <a:t>ak si nie ste istí, či zátvorky dať, radšej ich uveďte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188913" y="5894388"/>
            <a:ext cx="87868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500">
                <a:solidFill>
                  <a:srgbClr val="000000"/>
                </a:solidFill>
              </a:rPr>
              <a:t>nezamieňajte </a:t>
            </a:r>
            <a:r>
              <a:rPr lang="en-US" altLang="sk-SK" sz="2500" b="1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altLang="sk-SK" sz="2500">
                <a:solidFill>
                  <a:srgbClr val="000000"/>
                </a:solidFill>
              </a:rPr>
              <a:t> za </a:t>
            </a:r>
            <a:r>
              <a:rPr lang="en-US" altLang="sk-SK" sz="2500" b="1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altLang="sk-SK" sz="2500">
                <a:solidFill>
                  <a:srgbClr val="000000"/>
                </a:solidFill>
              </a:rPr>
              <a:t> a </a:t>
            </a:r>
            <a:r>
              <a:rPr lang="en-US" altLang="sk-SK" sz="2500" b="1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altLang="sk-SK" sz="2500">
                <a:solidFill>
                  <a:srgbClr val="000000"/>
                </a:solidFill>
              </a:rPr>
              <a:t> za </a:t>
            </a:r>
            <a:r>
              <a:rPr lang="en-US" altLang="sk-SK" sz="2500" b="1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en-US" altLang="sk-SK" sz="2500">
                <a:solidFill>
                  <a:srgbClr val="000000"/>
                </a:solidFill>
              </a:rPr>
              <a:t> - </a:t>
            </a:r>
            <a:r>
              <a:rPr lang="en-US" altLang="sk-SK" sz="2500" b="1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altLang="sk-SK" sz="2500">
                <a:solidFill>
                  <a:srgbClr val="000000"/>
                </a:solidFill>
              </a:rPr>
              <a:t> a </a:t>
            </a:r>
            <a:r>
              <a:rPr lang="en-US" altLang="sk-SK" sz="2500" b="1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en-US" altLang="sk-SK" sz="2500">
                <a:solidFill>
                  <a:srgbClr val="000000"/>
                </a:solidFill>
              </a:rPr>
              <a:t> s</a:t>
            </a:r>
            <a:r>
              <a:rPr lang="sk-SK" altLang="sk-SK" sz="2500">
                <a:solidFill>
                  <a:srgbClr val="000000"/>
                </a:solidFill>
              </a:rPr>
              <a:t>ú</a:t>
            </a:r>
            <a:r>
              <a:rPr lang="en-US" altLang="sk-SK" sz="2500">
                <a:solidFill>
                  <a:srgbClr val="000000"/>
                </a:solidFill>
              </a:rPr>
              <a:t> bitov</a:t>
            </a:r>
            <a:r>
              <a:rPr lang="sk-SK" altLang="sk-SK" sz="2500">
                <a:solidFill>
                  <a:srgbClr val="000000"/>
                </a:solidFill>
              </a:rPr>
              <a:t>é operácie</a:t>
            </a:r>
            <a:endParaRPr lang="en-US" altLang="sk-SK" sz="25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utoUpdateAnimBg="0"/>
      <p:bldP spid="5121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Príkaz </a:t>
            </a:r>
            <a:r>
              <a:rPr lang="sk-SK" altLang="sk-SK" smtClean="0">
                <a:latin typeface="Courier New" pitchFamily="49" charset="0"/>
              </a:rPr>
              <a:t>if</a:t>
            </a:r>
            <a:r>
              <a:rPr lang="sk-SK" altLang="sk-SK" smtClean="0"/>
              <a:t> </a:t>
            </a:r>
            <a:endParaRPr lang="en-US" altLang="sk-SK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06375" y="1686396"/>
            <a:ext cx="8786813" cy="4406900"/>
          </a:xfrm>
        </p:spPr>
        <p:txBody>
          <a:bodyPr/>
          <a:lstStyle/>
          <a:p>
            <a:r>
              <a:rPr lang="sk-SK" altLang="sk-SK" sz="2500" dirty="0" smtClean="0"/>
              <a:t>jeden z najpoužívanejších príkazov</a:t>
            </a:r>
          </a:p>
          <a:p>
            <a:r>
              <a:rPr lang="sk-SK" altLang="sk-SK" sz="2500" dirty="0" smtClean="0"/>
              <a:t>syntax:</a:t>
            </a:r>
          </a:p>
          <a:p>
            <a:endParaRPr lang="sk-SK" altLang="sk-SK" sz="2200" dirty="0" smtClean="0"/>
          </a:p>
          <a:p>
            <a:endParaRPr lang="sk-SK" altLang="sk-SK" sz="2200" dirty="0" smtClean="0"/>
          </a:p>
          <a:p>
            <a:endParaRPr lang="sk-SK" altLang="sk-SK" sz="2500" dirty="0" smtClean="0"/>
          </a:p>
          <a:p>
            <a:endParaRPr lang="sk-SK" altLang="sk-SK" sz="2500" dirty="0" smtClean="0"/>
          </a:p>
          <a:p>
            <a:r>
              <a:rPr lang="sk-SK" altLang="sk-SK" sz="2500" dirty="0" smtClean="0"/>
              <a:t>ak platí </a:t>
            </a:r>
            <a:r>
              <a:rPr lang="sk-SK" altLang="sk-SK" sz="2500" b="1" dirty="0" smtClean="0">
                <a:latin typeface="Courier New" pitchFamily="49" charset="0"/>
              </a:rPr>
              <a:t>podmienka</a:t>
            </a:r>
            <a:r>
              <a:rPr lang="sk-SK" altLang="sk-SK" sz="2500" dirty="0" smtClean="0"/>
              <a:t>, vykoná sa </a:t>
            </a:r>
            <a:r>
              <a:rPr lang="sk-SK" altLang="sk-SK" sz="2500" b="1" dirty="0" smtClean="0">
                <a:latin typeface="Courier New" pitchFamily="49" charset="0"/>
              </a:rPr>
              <a:t>prikaz</a:t>
            </a:r>
            <a:r>
              <a:rPr lang="sk-SK" altLang="sk-SK" sz="2500" dirty="0" smtClean="0"/>
              <a:t> </a:t>
            </a:r>
            <a:endParaRPr lang="en-US" altLang="sk-SK" sz="2500" dirty="0" smtClean="0"/>
          </a:p>
          <a:p>
            <a:r>
              <a:rPr lang="en-US" altLang="sk-SK" sz="2500" dirty="0" err="1" smtClean="0"/>
              <a:t>napr</a:t>
            </a:r>
            <a:r>
              <a:rPr lang="en-US" altLang="sk-SK" sz="2500" dirty="0" smtClean="0"/>
              <a:t>.:</a:t>
            </a:r>
            <a:endParaRPr lang="sk-SK" altLang="sk-SK" sz="2500" dirty="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17538" y="2996952"/>
            <a:ext cx="2746375" cy="757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63588" y="3009652"/>
            <a:ext cx="2544762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>
                <a:solidFill>
                  <a:srgbClr val="000000"/>
                </a:solidFill>
                <a:latin typeface="Courier New" pitchFamily="49" charset="0"/>
              </a:rPr>
              <a:t>if (podmienka)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>
                <a:solidFill>
                  <a:srgbClr val="000000"/>
                </a:solidFill>
                <a:latin typeface="Courier New" pitchFamily="49" charset="0"/>
              </a:rPr>
              <a:t>   prikaz</a:t>
            </a:r>
            <a:endParaRPr lang="en-US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3913188" y="2996952"/>
            <a:ext cx="4805362" cy="895350"/>
          </a:xfrm>
          <a:prstGeom prst="wedgeRoundRectCallout">
            <a:avLst>
              <a:gd name="adj1" fmla="val -64940"/>
              <a:gd name="adj2" fmla="val -298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</a:rPr>
              <a:t>z</a:t>
            </a:r>
            <a:r>
              <a:rPr lang="sk-SK" altLang="sk-SK" sz="2200" dirty="0">
                <a:solidFill>
                  <a:srgbClr val="000000"/>
                </a:solidFill>
              </a:rPr>
              <a:t>átvorky sú nevyhnutné, odporúča sa dať za 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k-SK" altLang="sk-SK" sz="2200" dirty="0">
                <a:solidFill>
                  <a:srgbClr val="000000"/>
                </a:solidFill>
              </a:rPr>
              <a:t>  medzeru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0562" y="5429276"/>
            <a:ext cx="3135610" cy="87679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56612" y="5441976"/>
            <a:ext cx="3395009" cy="76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x &lt; 0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sk-SK" sz="22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x = (-1) * x;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endParaRPr lang="en-US" altLang="sk-SK" sz="2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427983" y="5374496"/>
            <a:ext cx="4451283" cy="895350"/>
          </a:xfrm>
          <a:prstGeom prst="wedgeRoundRectCallout">
            <a:avLst>
              <a:gd name="adj1" fmla="val -64940"/>
              <a:gd name="adj2" fmla="val -298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smtClean="0">
                <a:solidFill>
                  <a:srgbClr val="000000"/>
                </a:solidFill>
              </a:rPr>
              <a:t>V</a:t>
            </a:r>
            <a:r>
              <a:rPr lang="sk-SK" altLang="sk-SK" sz="2200" dirty="0" smtClean="0">
                <a:solidFill>
                  <a:srgbClr val="000000"/>
                </a:solidFill>
              </a:rPr>
              <a:t>ýpočet absolútnej hodnoty pomocou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2200" dirty="0" smtClean="0">
                <a:solidFill>
                  <a:srgbClr val="000000"/>
                </a:solidFill>
              </a:rPr>
              <a:t> príkazu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 autoUpdateAnimBg="0"/>
      <p:bldP spid="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Príkaz </a:t>
            </a:r>
            <a:r>
              <a:rPr lang="sk-SK" altLang="sk-SK" dirty="0" smtClean="0">
                <a:latin typeface="Courier New" pitchFamily="49" charset="0"/>
              </a:rPr>
              <a:t>if</a:t>
            </a:r>
            <a:endParaRPr lang="en-US" altLang="sk-SK" dirty="0" smtClean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74638" y="2204864"/>
            <a:ext cx="7345362" cy="3587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74650" y="2309639"/>
            <a:ext cx="7303130" cy="346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sk-SK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c;</a:t>
            </a:r>
            <a:endParaRPr lang="sk-SK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if 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getchar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())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&gt;= 'A' &amp;&amp; c &lt;= 'Z'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("%d\n",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1859895" y="425450"/>
            <a:ext cx="7159625" cy="1584325"/>
          </a:xfrm>
          <a:prstGeom prst="cloudCallout">
            <a:avLst>
              <a:gd name="adj1" fmla="val -57588"/>
              <a:gd name="adj2" fmla="val 6032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200" dirty="0">
                <a:solidFill>
                  <a:srgbClr val="000000"/>
                </a:solidFill>
              </a:rPr>
              <a:t>program načíta znak z klávesnice  a ak je to veľké písmeno, vypíše jeho ordinálne číslo</a:t>
            </a: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3491880" y="2609106"/>
            <a:ext cx="4805363" cy="895350"/>
          </a:xfrm>
          <a:prstGeom prst="wedgeRoundRectCallout">
            <a:avLst>
              <a:gd name="adj1" fmla="val -43750"/>
              <a:gd name="adj2" fmla="val 14278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err="1">
                <a:solidFill>
                  <a:srgbClr val="000000"/>
                </a:solidFill>
              </a:rPr>
              <a:t>vyu</a:t>
            </a:r>
            <a:r>
              <a:rPr lang="sk-SK" altLang="sk-SK" sz="2200" dirty="0">
                <a:solidFill>
                  <a:srgbClr val="000000"/>
                </a:solidFill>
              </a:rPr>
              <a:t>žívame skutočnosť, že aj priradenie je výraz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  <p:sp>
        <p:nvSpPr>
          <p:cNvPr id="54280" name="Rounded Rectangle 1"/>
          <p:cNvSpPr>
            <a:spLocks noChangeArrowheads="1"/>
          </p:cNvSpPr>
          <p:nvPr/>
        </p:nvSpPr>
        <p:spPr bwMode="auto">
          <a:xfrm>
            <a:off x="5666933" y="5301208"/>
            <a:ext cx="3325812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/>
              <a:t>program: 0</a:t>
            </a:r>
            <a:r>
              <a:rPr lang="sk-SK" altLang="sk-SK" sz="2400" dirty="0"/>
              <a:t>2</a:t>
            </a:r>
            <a:r>
              <a:rPr lang="en-US" altLang="sk-SK" sz="2400" dirty="0" smtClean="0"/>
              <a:t>p11</a:t>
            </a:r>
            <a:r>
              <a:rPr lang="sk-SK" altLang="sk-SK" sz="2400" dirty="0" smtClean="0"/>
              <a:t>A</a:t>
            </a:r>
            <a:r>
              <a:rPr lang="en-US" altLang="sk-SK" sz="2400" dirty="0" smtClean="0"/>
              <a:t>.</a:t>
            </a:r>
            <a:r>
              <a:rPr lang="en-US" altLang="sk-SK" sz="2400" dirty="0" err="1" smtClean="0"/>
              <a:t>cpp</a:t>
            </a:r>
            <a:endParaRPr lang="sk-SK" altLang="sk-SK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5965299"/>
            <a:ext cx="891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Zmena</a:t>
            </a:r>
            <a:r>
              <a:rPr lang="en-US" sz="2400" dirty="0" smtClean="0"/>
              <a:t> </a:t>
            </a:r>
            <a:r>
              <a:rPr lang="en-US" sz="2400" dirty="0" err="1" smtClean="0"/>
              <a:t>podmienky</a:t>
            </a:r>
            <a:r>
              <a:rPr lang="en-US" sz="2400" dirty="0" smtClean="0"/>
              <a:t>: </a:t>
            </a:r>
            <a:r>
              <a:rPr lang="en-US" sz="2400" dirty="0" err="1" smtClean="0"/>
              <a:t>nie</a:t>
            </a:r>
            <a:r>
              <a:rPr lang="en-US" sz="2400" dirty="0" smtClean="0"/>
              <a:t> je </a:t>
            </a:r>
            <a:r>
              <a:rPr lang="en-US" sz="2400" dirty="0" err="1" smtClean="0"/>
              <a:t>ve</a:t>
            </a:r>
            <a:r>
              <a:rPr lang="sk-SK" sz="2400" dirty="0" smtClean="0"/>
              <a:t>ľké písmeno</a:t>
            </a:r>
            <a:r>
              <a:rPr lang="en-US" sz="2400" dirty="0" smtClean="0"/>
              <a:t>;</a:t>
            </a:r>
            <a:r>
              <a:rPr lang="sk-SK" sz="2400" dirty="0" smtClean="0"/>
              <a:t> je písmeno</a:t>
            </a:r>
            <a:r>
              <a:rPr lang="en-US" sz="2400" dirty="0" smtClean="0"/>
              <a:t>; je </a:t>
            </a:r>
            <a:r>
              <a:rPr lang="sk-SK" sz="2400" dirty="0" smtClean="0"/>
              <a:t>číslica</a:t>
            </a:r>
            <a:r>
              <a:rPr lang="en-US" sz="2400" dirty="0" smtClean="0"/>
              <a:t>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</a:t>
            </a:r>
            <a:r>
              <a:rPr lang="en-US" sz="2400" dirty="0" err="1" smtClean="0"/>
              <a:t>nie</a:t>
            </a:r>
            <a:r>
              <a:rPr lang="en-US" sz="2400" dirty="0" smtClean="0"/>
              <a:t> je </a:t>
            </a:r>
            <a:r>
              <a:rPr lang="sk-SK" sz="2400" dirty="0" smtClean="0"/>
              <a:t>číslica</a:t>
            </a:r>
            <a:r>
              <a:rPr lang="en-US" sz="2400" dirty="0" smtClean="0"/>
              <a:t>; …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206375" y="1376363"/>
            <a:ext cx="6796088" cy="8953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C-štýl - detailnejšie</a:t>
            </a:r>
            <a:endParaRPr lang="en-US" altLang="sk-SK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63525" y="1463675"/>
            <a:ext cx="6794500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>
                <a:solidFill>
                  <a:srgbClr val="000000"/>
                </a:solidFill>
                <a:latin typeface="Courier New" pitchFamily="49" charset="0"/>
              </a:rPr>
              <a:t>if (</a:t>
            </a:r>
            <a:r>
              <a:rPr lang="en-US" altLang="sk-SK" sz="2200" b="1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k-SK" altLang="sk-SK" sz="2200" b="1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US" altLang="sk-SK" sz="2200" b="1">
                <a:solidFill>
                  <a:srgbClr val="000000"/>
                </a:solidFill>
                <a:latin typeface="Courier New" pitchFamily="49" charset="0"/>
              </a:rPr>
              <a:t> = getchar())</a:t>
            </a:r>
            <a:r>
              <a:rPr lang="sk-SK" altLang="sk-SK" sz="22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>
                <a:solidFill>
                  <a:srgbClr val="000000"/>
                </a:solidFill>
                <a:latin typeface="Courier New" pitchFamily="49" charset="0"/>
              </a:rPr>
              <a:t>&gt;= 'A' &amp;&amp; c &lt;= 'Z'</a:t>
            </a:r>
            <a:r>
              <a:rPr lang="sk-SK" altLang="sk-SK" sz="2200" b="1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sk-SK" sz="22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>
                <a:solidFill>
                  <a:srgbClr val="000000"/>
                </a:solidFill>
                <a:latin typeface="Courier New" pitchFamily="49" charset="0"/>
              </a:rPr>
              <a:t>   printf("%d\n:, c);</a:t>
            </a:r>
          </a:p>
        </p:txBody>
      </p: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274638" y="1446213"/>
            <a:ext cx="8443912" cy="5026025"/>
            <a:chOff x="192" y="1008"/>
            <a:chExt cx="5904" cy="3504"/>
          </a:xfrm>
        </p:grpSpPr>
        <p:grpSp>
          <p:nvGrpSpPr>
            <p:cNvPr id="55302" name="Group 8"/>
            <p:cNvGrpSpPr>
              <a:grpSpLocks/>
            </p:cNvGrpSpPr>
            <p:nvPr/>
          </p:nvGrpSpPr>
          <p:grpSpPr bwMode="auto">
            <a:xfrm>
              <a:off x="729" y="1008"/>
              <a:ext cx="1706" cy="288"/>
              <a:chOff x="729" y="1008"/>
              <a:chExt cx="1706" cy="288"/>
            </a:xfrm>
          </p:grpSpPr>
          <p:sp>
            <p:nvSpPr>
              <p:cNvPr id="55304" name="Rectangle 6"/>
              <p:cNvSpPr>
                <a:spLocks noChangeArrowheads="1"/>
              </p:cNvSpPr>
              <p:nvPr/>
            </p:nvSpPr>
            <p:spPr bwMode="auto">
              <a:xfrm>
                <a:off x="729" y="1008"/>
                <a:ext cx="96" cy="2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sk-SK" altLang="sk-SK" sz="2200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5305" name="Rectangle 7"/>
              <p:cNvSpPr>
                <a:spLocks noChangeArrowheads="1"/>
              </p:cNvSpPr>
              <p:nvPr/>
            </p:nvSpPr>
            <p:spPr bwMode="auto">
              <a:xfrm>
                <a:off x="2339" y="1008"/>
                <a:ext cx="96" cy="2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sk-SK" altLang="sk-SK" sz="2200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55303" name="AutoShape 9"/>
            <p:cNvSpPr>
              <a:spLocks noChangeArrowheads="1"/>
            </p:cNvSpPr>
            <p:nvPr/>
          </p:nvSpPr>
          <p:spPr bwMode="auto">
            <a:xfrm>
              <a:off x="192" y="1968"/>
              <a:ext cx="5904" cy="2544"/>
            </a:xfrm>
            <a:prstGeom prst="wedgeRoundRectCallout">
              <a:avLst>
                <a:gd name="adj1" fmla="val -39449"/>
                <a:gd name="adj2" fmla="val -7621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dirty="0">
                  <a:solidFill>
                    <a:srgbClr val="000000"/>
                  </a:solidFill>
                </a:rPr>
                <a:t>ak by sme neuzátvorkovali výraz 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c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altLang="sk-SK" sz="2200" b="1" dirty="0" err="1">
                  <a:solidFill>
                    <a:srgbClr val="000000"/>
                  </a:solidFill>
                  <a:latin typeface="Courier New" pitchFamily="49" charset="0"/>
                </a:rPr>
                <a:t>getchar</a:t>
              </a:r>
              <a:r>
                <a:rPr lang="en-US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()</a:t>
              </a:r>
              <a:r>
                <a:rPr lang="sk-SK" altLang="sk-SK" sz="2200" b="1" i="1" dirty="0">
                  <a:solidFill>
                    <a:srgbClr val="000000"/>
                  </a:solidFill>
                </a:rPr>
                <a:t>, </a:t>
              </a:r>
              <a:r>
                <a:rPr lang="sk-SK" altLang="sk-SK" sz="2200" dirty="0">
                  <a:solidFill>
                    <a:srgbClr val="000000"/>
                  </a:solidFill>
                </a:rPr>
                <a:t> celý príkaz by fungoval takto: 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getchar()</a:t>
              </a:r>
              <a:r>
                <a:rPr lang="sk-SK" altLang="sk-SK" sz="2200" dirty="0">
                  <a:solidFill>
                    <a:srgbClr val="000000"/>
                  </a:solidFill>
                </a:rPr>
                <a:t> prečíta znak, porovná ho s </a:t>
              </a:r>
              <a:r>
                <a:rPr lang="en-US" altLang="sk-SK" sz="2200" dirty="0">
                  <a:solidFill>
                    <a:srgbClr val="000000"/>
                  </a:solidFill>
                </a:rPr>
                <a:t>'A'</a:t>
              </a:r>
              <a:r>
                <a:rPr lang="sk-SK" altLang="sk-SK" sz="2200" dirty="0">
                  <a:solidFill>
                    <a:srgbClr val="000000"/>
                  </a:solidFill>
                </a:rPr>
                <a:t>.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dirty="0">
                  <a:solidFill>
                    <a:srgbClr val="000000"/>
                  </a:solidFill>
                </a:rPr>
                <a:t>- Ak je výsledok logická 0 (FALSE), test končí a do c je priradená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200" dirty="0">
                  <a:solidFill>
                    <a:srgbClr val="000000"/>
                  </a:solidFill>
                </a:rPr>
                <a:t>- Ak výsledok testu je logická 1, porovnáva sa ešte stále nedefinovaná hodnota premennej 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c</a:t>
              </a:r>
              <a:r>
                <a:rPr lang="sk-SK" altLang="sk-SK" sz="2200" dirty="0">
                  <a:solidFill>
                    <a:srgbClr val="000000"/>
                  </a:solidFill>
                </a:rPr>
                <a:t> s </a:t>
              </a:r>
              <a:r>
                <a:rPr lang="en-US" altLang="sk-SK" sz="2200" dirty="0">
                  <a:solidFill>
                    <a:srgbClr val="000000"/>
                  </a:solidFill>
                </a:rPr>
                <a:t>'Z'</a:t>
              </a:r>
              <a:r>
                <a:rPr lang="sk-SK" altLang="sk-SK" sz="2200" dirty="0">
                  <a:solidFill>
                    <a:srgbClr val="000000"/>
                  </a:solidFill>
                </a:rPr>
                <a:t>. Výsledkom je buď logická 0, alebo 1, ktorá </a:t>
              </a:r>
              <a:r>
                <a:rPr lang="sk-SK" altLang="sk-SK" sz="2200" dirty="0" smtClean="0">
                  <a:solidFill>
                    <a:srgbClr val="000000"/>
                  </a:solidFill>
                </a:rPr>
                <a:t>je výsledkom celej podmienky a </a:t>
              </a:r>
              <a:r>
                <a:rPr lang="sk-SK" altLang="sk-SK" sz="2200" dirty="0">
                  <a:solidFill>
                    <a:srgbClr val="000000"/>
                  </a:solidFill>
                </a:rPr>
                <a:t>do </a:t>
              </a:r>
              <a:r>
                <a:rPr lang="sk-SK" altLang="sk-SK" sz="2200" b="1" dirty="0">
                  <a:solidFill>
                    <a:srgbClr val="000000"/>
                  </a:solidFill>
                  <a:latin typeface="Courier New" pitchFamily="49" charset="0"/>
                </a:rPr>
                <a:t>c</a:t>
              </a:r>
              <a:r>
                <a:rPr lang="sk-SK" altLang="sk-SK" sz="2200" dirty="0">
                  <a:solidFill>
                    <a:srgbClr val="000000"/>
                  </a:solidFill>
                </a:rPr>
                <a:t> sa priradí </a:t>
              </a:r>
              <a:r>
                <a:rPr lang="sk-SK" altLang="sk-SK" sz="2200" dirty="0" smtClean="0">
                  <a:solidFill>
                    <a:srgbClr val="000000"/>
                  </a:solidFill>
                </a:rPr>
                <a:t>tento výsledok: buď </a:t>
              </a:r>
              <a:r>
                <a:rPr lang="sk-SK" altLang="sk-SK" sz="2200" dirty="0">
                  <a:solidFill>
                    <a:srgbClr val="000000"/>
                  </a:solidFill>
                </a:rPr>
                <a:t>logická 0, alebo 1</a:t>
              </a:r>
              <a:endParaRPr lang="en-US" altLang="sk-SK" sz="22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Rozšírený príkaz </a:t>
            </a:r>
            <a:r>
              <a:rPr lang="sk-SK" altLang="sk-SK" smtClean="0">
                <a:latin typeface="Courier New" pitchFamily="49" charset="0"/>
              </a:rPr>
              <a:t>if</a:t>
            </a:r>
            <a:endParaRPr lang="en-US" altLang="sk-SK" smtClean="0">
              <a:latin typeface="Courier New" pitchFamily="49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652588"/>
            <a:ext cx="8785225" cy="4819650"/>
          </a:xfrm>
        </p:spPr>
        <p:txBody>
          <a:bodyPr/>
          <a:lstStyle/>
          <a:p>
            <a:r>
              <a:rPr lang="en-US" altLang="sk-SK" sz="2400" dirty="0" err="1" smtClean="0"/>
              <a:t>pr</a:t>
            </a:r>
            <a:r>
              <a:rPr lang="sk-SK" altLang="sk-SK" sz="2400" dirty="0" smtClean="0"/>
              <a:t>íkaz </a:t>
            </a:r>
            <a:r>
              <a:rPr lang="sk-SK" altLang="sk-SK" sz="2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k-SK" altLang="sk-SK" sz="2400" dirty="0" smtClean="0"/>
              <a:t> môžeme rošíriť aj o časť </a:t>
            </a:r>
            <a:r>
              <a:rPr lang="sk-SK" altLang="sk-SK" sz="2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k-SK" altLang="sk-SK" sz="2400" dirty="0" smtClean="0"/>
              <a:t>, ktorá sa vykoná, ak podmienka nie je splnená:</a:t>
            </a:r>
          </a:p>
          <a:p>
            <a:endParaRPr lang="sk-SK" altLang="sk-SK" sz="2500" dirty="0" smtClean="0"/>
          </a:p>
          <a:p>
            <a:endParaRPr lang="sk-SK" altLang="sk-SK" sz="2500" dirty="0" smtClean="0"/>
          </a:p>
          <a:p>
            <a:endParaRPr lang="sk-SK" altLang="sk-SK" sz="2500" dirty="0" smtClean="0"/>
          </a:p>
          <a:p>
            <a:endParaRPr lang="sk-SK" altLang="sk-SK" sz="2500" dirty="0" smtClean="0"/>
          </a:p>
          <a:p>
            <a:endParaRPr lang="sk-SK" altLang="sk-SK" sz="1300" dirty="0" smtClean="0"/>
          </a:p>
          <a:p>
            <a:r>
              <a:rPr lang="sk-SK" altLang="sk-SK" sz="2400" dirty="0" smtClean="0"/>
              <a:t>ak platí </a:t>
            </a:r>
            <a:r>
              <a:rPr lang="sk-SK" altLang="sk-SK" sz="2400" b="1" dirty="0" smtClean="0">
                <a:latin typeface="Courier New" pitchFamily="49" charset="0"/>
              </a:rPr>
              <a:t>podmienka</a:t>
            </a:r>
            <a:r>
              <a:rPr lang="sk-SK" altLang="sk-SK" sz="2400" dirty="0" smtClean="0"/>
              <a:t>, vykoná sa </a:t>
            </a:r>
            <a:r>
              <a:rPr lang="sk-SK" altLang="sk-SK" sz="2400" b="1" dirty="0" smtClean="0">
                <a:latin typeface="Courier New" pitchFamily="49" charset="0"/>
              </a:rPr>
              <a:t>prikaz_1</a:t>
            </a:r>
            <a:r>
              <a:rPr lang="sk-SK" altLang="sk-SK" sz="2400" dirty="0" smtClean="0"/>
              <a:t> , inak sa vykoná </a:t>
            </a:r>
            <a:r>
              <a:rPr lang="sk-SK" altLang="sk-SK" sz="2400" b="1" dirty="0" smtClean="0">
                <a:latin typeface="Courier New" pitchFamily="49" charset="0"/>
              </a:rPr>
              <a:t>prikaz_2</a:t>
            </a:r>
          </a:p>
          <a:p>
            <a:r>
              <a:rPr lang="sk-SK" altLang="sk-SK" sz="2400" dirty="0" smtClean="0"/>
              <a:t>ak je v sebe vnorených viac príkazov </a:t>
            </a:r>
            <a:r>
              <a:rPr lang="sk-SK" altLang="sk-SK" sz="2400" b="1" dirty="0" smtClean="0">
                <a:latin typeface="Courier New" pitchFamily="49" charset="0"/>
              </a:rPr>
              <a:t>if</a:t>
            </a:r>
            <a:r>
              <a:rPr lang="sk-SK" altLang="sk-SK" sz="2400" dirty="0" smtClean="0"/>
              <a:t>, tak </a:t>
            </a:r>
            <a:r>
              <a:rPr lang="sk-SK" altLang="sk-SK" sz="2400" b="1" dirty="0" smtClean="0">
                <a:latin typeface="Courier New" pitchFamily="49" charset="0"/>
              </a:rPr>
              <a:t>else</a:t>
            </a:r>
            <a:r>
              <a:rPr lang="sk-SK" altLang="sk-SK" sz="2400" dirty="0" smtClean="0"/>
              <a:t> patrí vždy k najbližšiemu </a:t>
            </a:r>
            <a:r>
              <a:rPr lang="sk-SK" altLang="sk-SK" sz="2400" b="1" dirty="0" smtClean="0">
                <a:latin typeface="Courier New" pitchFamily="49" charset="0"/>
              </a:rPr>
              <a:t>if</a:t>
            </a:r>
            <a:r>
              <a:rPr lang="sk-SK" altLang="sk-SK" sz="2400" dirty="0" smtClean="0"/>
              <a:t>-u</a:t>
            </a:r>
          </a:p>
          <a:p>
            <a:endParaRPr lang="en-US" altLang="sk-SK" sz="2500" dirty="0" smtClean="0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609600" y="2767013"/>
            <a:ext cx="2744788" cy="1501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755650" y="2805113"/>
            <a:ext cx="254476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if (podmienka)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  prikaz_1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  prikaz_2</a:t>
            </a:r>
            <a:endParaRPr lang="en-US" altLang="sk-SK" sz="22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Celočíselné konštanty</a:t>
            </a:r>
            <a:endParaRPr lang="en-US" altLang="sk-SK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446213"/>
            <a:ext cx="8785225" cy="3235325"/>
          </a:xfrm>
        </p:spPr>
        <p:txBody>
          <a:bodyPr/>
          <a:lstStyle/>
          <a:p>
            <a:r>
              <a:rPr lang="sk-SK" altLang="sk-SK" sz="2500" smtClean="0"/>
              <a:t>celočíselné konštanty</a:t>
            </a:r>
          </a:p>
          <a:p>
            <a:pPr lvl="1"/>
            <a:r>
              <a:rPr lang="sk-SK" altLang="sk-SK" sz="2200" smtClean="0"/>
              <a:t>desiatkové: postupnosť číslic, na prvom mieste nesmie byť 0 (iba, ak je samotná nula) </a:t>
            </a:r>
          </a:p>
          <a:p>
            <a:pPr lvl="1"/>
            <a:r>
              <a:rPr lang="sk-SK" altLang="sk-SK" sz="2200" smtClean="0"/>
              <a:t>osmičkové (oktalové): číslica 0 nasledovaná postupnosťou osmičkových číslic (0 - 7)</a:t>
            </a:r>
          </a:p>
          <a:p>
            <a:pPr lvl="1"/>
            <a:r>
              <a:rPr lang="sk-SK" altLang="sk-SK" sz="2200" smtClean="0"/>
              <a:t>šestnástkové (hexadecimálne): číslica 0 nasledovaná znkom x (alebo X) a postupností hexadecimálnych číslic (0 - 9, a - f, A - F)</a:t>
            </a:r>
            <a:endParaRPr lang="en-US" altLang="sk-SK" sz="2200" smtClean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877888" y="4992688"/>
            <a:ext cx="8196262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/>
              <a:t>15    0x12    065   0        00   0x0     0XAA    1       01</a:t>
            </a:r>
            <a:endParaRPr lang="en-US" altLang="sk-SK" sz="2400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274638" y="5989638"/>
            <a:ext cx="2197100" cy="550862"/>
          </a:xfrm>
          <a:prstGeom prst="wedgeRoundRectCallout">
            <a:avLst>
              <a:gd name="adj1" fmla="val -11912"/>
              <a:gd name="adj2" fmla="val -1606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desiatkové</a:t>
            </a:r>
            <a:endParaRPr lang="en-US" altLang="sk-SK" sz="2500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1304925" y="5989638"/>
            <a:ext cx="2195513" cy="550862"/>
          </a:xfrm>
          <a:prstGeom prst="wedgeRoundRectCallout">
            <a:avLst>
              <a:gd name="adj1" fmla="val -21532"/>
              <a:gd name="adj2" fmla="val -16149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šestnástkové</a:t>
            </a:r>
            <a:endParaRPr lang="en-US" altLang="sk-SK" sz="2500"/>
          </a:p>
        </p:txBody>
      </p:sp>
      <p:sp>
        <p:nvSpPr>
          <p:cNvPr id="66573" name="AutoShape 13"/>
          <p:cNvSpPr>
            <a:spLocks noChangeArrowheads="1"/>
          </p:cNvSpPr>
          <p:nvPr/>
        </p:nvSpPr>
        <p:spPr bwMode="auto">
          <a:xfrm>
            <a:off x="1922463" y="5989638"/>
            <a:ext cx="2195512" cy="550862"/>
          </a:xfrm>
          <a:prstGeom prst="wedgeRoundRectCallout">
            <a:avLst>
              <a:gd name="adj1" fmla="val -9963"/>
              <a:gd name="adj2" fmla="val -1638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osmičkové</a:t>
            </a:r>
            <a:endParaRPr lang="en-US" altLang="sk-SK" sz="2500"/>
          </a:p>
        </p:txBody>
      </p:sp>
      <p:sp>
        <p:nvSpPr>
          <p:cNvPr id="66568" name="AutoShape 8"/>
          <p:cNvSpPr>
            <a:spLocks noChangeArrowheads="1"/>
          </p:cNvSpPr>
          <p:nvPr/>
        </p:nvSpPr>
        <p:spPr bwMode="auto">
          <a:xfrm>
            <a:off x="2608263" y="5989638"/>
            <a:ext cx="2197100" cy="550862"/>
          </a:xfrm>
          <a:prstGeom prst="wedgeRoundRectCallout">
            <a:avLst>
              <a:gd name="adj1" fmla="val -11912"/>
              <a:gd name="adj2" fmla="val -1606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desiatkové</a:t>
            </a:r>
            <a:endParaRPr lang="en-US" altLang="sk-SK" sz="2500"/>
          </a:p>
        </p:txBody>
      </p:sp>
      <p:sp>
        <p:nvSpPr>
          <p:cNvPr id="66571" name="AutoShape 11"/>
          <p:cNvSpPr>
            <a:spLocks noChangeArrowheads="1"/>
          </p:cNvSpPr>
          <p:nvPr/>
        </p:nvSpPr>
        <p:spPr bwMode="auto">
          <a:xfrm>
            <a:off x="3500438" y="5989638"/>
            <a:ext cx="2197100" cy="550862"/>
          </a:xfrm>
          <a:prstGeom prst="wedgeRoundRectCallout">
            <a:avLst>
              <a:gd name="adj1" fmla="val -9963"/>
              <a:gd name="adj2" fmla="val -1638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osmičkové</a:t>
            </a:r>
            <a:endParaRPr lang="en-US" altLang="sk-SK" sz="2500"/>
          </a:p>
        </p:txBody>
      </p:sp>
      <p:sp>
        <p:nvSpPr>
          <p:cNvPr id="66567" name="AutoShape 7"/>
          <p:cNvSpPr>
            <a:spLocks noChangeArrowheads="1"/>
          </p:cNvSpPr>
          <p:nvPr/>
        </p:nvSpPr>
        <p:spPr bwMode="auto">
          <a:xfrm>
            <a:off x="4117975" y="5989638"/>
            <a:ext cx="2197100" cy="550862"/>
          </a:xfrm>
          <a:prstGeom prst="wedgeRoundRectCallout">
            <a:avLst>
              <a:gd name="adj1" fmla="val -9764"/>
              <a:gd name="adj2" fmla="val -1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šestnástkové</a:t>
            </a:r>
            <a:endParaRPr lang="en-US" altLang="sk-SK" sz="2500"/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5354638" y="5989638"/>
            <a:ext cx="2195512" cy="550862"/>
          </a:xfrm>
          <a:prstGeom prst="wedgeRoundRectCallout">
            <a:avLst>
              <a:gd name="adj1" fmla="val -9764"/>
              <a:gd name="adj2" fmla="val -1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šestnástkové</a:t>
            </a:r>
            <a:endParaRPr lang="en-US" altLang="sk-SK" sz="2500"/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6108700" y="5989638"/>
            <a:ext cx="2197100" cy="550862"/>
          </a:xfrm>
          <a:prstGeom prst="wedgeRoundRectCallout">
            <a:avLst>
              <a:gd name="adj1" fmla="val -11912"/>
              <a:gd name="adj2" fmla="val -1606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desiatkové</a:t>
            </a:r>
            <a:endParaRPr lang="en-US" altLang="sk-SK" sz="2500"/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auto">
          <a:xfrm>
            <a:off x="6877050" y="5989638"/>
            <a:ext cx="2197100" cy="550862"/>
          </a:xfrm>
          <a:prstGeom prst="wedgeRoundRectCallout">
            <a:avLst>
              <a:gd name="adj1" fmla="val -9963"/>
              <a:gd name="adj2" fmla="val -1638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osmičkové</a:t>
            </a:r>
            <a:endParaRPr lang="en-US" altLang="sk-SK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5" grpId="0" animBg="1" autoUpdateAnimBg="0"/>
      <p:bldP spid="66566" grpId="0" animBg="1" autoUpdateAnimBg="0"/>
      <p:bldP spid="66573" grpId="0" animBg="1" autoUpdateAnimBg="0"/>
      <p:bldP spid="66568" grpId="0" animBg="1" autoUpdateAnimBg="0"/>
      <p:bldP spid="66571" grpId="0" animBg="1" autoUpdateAnimBg="0"/>
      <p:bldP spid="66567" grpId="0" animBg="1" autoUpdateAnimBg="0"/>
      <p:bldP spid="66570" grpId="0" animBg="1" autoUpdateAnimBg="0"/>
      <p:bldP spid="66569" grpId="0" animBg="1" autoUpdateAnimBg="0"/>
      <p:bldP spid="6657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Príkaz </a:t>
            </a:r>
            <a:r>
              <a:rPr lang="sk-SK" altLang="sk-SK" dirty="0" smtClean="0">
                <a:latin typeface="Courier New" pitchFamily="49" charset="0"/>
              </a:rPr>
              <a:t>if</a:t>
            </a:r>
            <a:endParaRPr lang="en-US" altLang="sk-SK" dirty="0" smtClean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07504" y="2348880"/>
            <a:ext cx="8815834" cy="4392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07516" y="2348880"/>
            <a:ext cx="8769350" cy="4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sk-SK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c;</a:t>
            </a:r>
            <a:endParaRPr lang="sk-SK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getchar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())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&gt;= 'A' &amp;&amp; c &lt;= 'Z'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("%d\n",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else </a:t>
            </a:r>
            <a:endParaRPr lang="en-US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itchFamily="49" charset="0"/>
              </a:rPr>
              <a:t>Znak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%c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itchFamily="49" charset="0"/>
              </a:rPr>
              <a:t>nie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je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itchFamily="49" charset="0"/>
              </a:rPr>
              <a:t>velke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itchFamily="49" charset="0"/>
              </a:rPr>
              <a:t>pismeno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.\n", c); </a:t>
            </a:r>
            <a:endParaRPr lang="en-US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endParaRPr lang="sk-SK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539552" y="620688"/>
            <a:ext cx="8476357" cy="1584325"/>
          </a:xfrm>
          <a:prstGeom prst="cloudCallout">
            <a:avLst>
              <a:gd name="adj1" fmla="val -55165"/>
              <a:gd name="adj2" fmla="val 6032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200" dirty="0">
                <a:solidFill>
                  <a:srgbClr val="000000"/>
                </a:solidFill>
              </a:rPr>
              <a:t>program načíta znak z klávesnice  a ak je to veľké písmeno, vypíše jeho ordinálne </a:t>
            </a:r>
            <a:r>
              <a:rPr lang="sk-SK" altLang="sk-SK" sz="2200" dirty="0" smtClean="0">
                <a:solidFill>
                  <a:srgbClr val="000000"/>
                </a:solidFill>
              </a:rPr>
              <a:t>číslo, inak správu, že nie je veľké písmeno.</a:t>
            </a:r>
            <a:endParaRPr lang="en-US" altLang="sk-SK" sz="1800" dirty="0">
              <a:solidFill>
                <a:srgbClr val="000000"/>
              </a:solidFill>
            </a:endParaRPr>
          </a:p>
        </p:txBody>
      </p:sp>
      <p:sp>
        <p:nvSpPr>
          <p:cNvPr id="54280" name="Rounded Rectangle 1"/>
          <p:cNvSpPr>
            <a:spLocks noChangeArrowheads="1"/>
          </p:cNvSpPr>
          <p:nvPr/>
        </p:nvSpPr>
        <p:spPr bwMode="auto">
          <a:xfrm>
            <a:off x="5220072" y="5949280"/>
            <a:ext cx="3541836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 smtClean="0"/>
              <a:t>(</a:t>
            </a:r>
            <a:r>
              <a:rPr lang="en-US" altLang="sk-SK" sz="2400" dirty="0" smtClean="0"/>
              <a:t>program</a:t>
            </a:r>
            <a:r>
              <a:rPr lang="en-US" altLang="sk-SK" sz="2400" dirty="0"/>
              <a:t>: 0</a:t>
            </a:r>
            <a:r>
              <a:rPr lang="sk-SK" altLang="sk-SK" sz="2400" dirty="0"/>
              <a:t>2</a:t>
            </a:r>
            <a:r>
              <a:rPr lang="en-US" altLang="sk-SK" sz="2400" dirty="0" smtClean="0"/>
              <a:t>p11B.cpp</a:t>
            </a:r>
            <a:r>
              <a:rPr lang="sk-SK" altLang="sk-SK" sz="2400" dirty="0" smtClean="0"/>
              <a:t>)</a:t>
            </a:r>
            <a:endParaRPr lang="sk-SK" altLang="sk-SK" sz="2400" dirty="0"/>
          </a:p>
        </p:txBody>
      </p:sp>
    </p:spTree>
    <p:extLst>
      <p:ext uri="{BB962C8B-B14F-4D97-AF65-F5344CB8AC3E}">
        <p14:creationId xmlns:p14="http://schemas.microsoft.com/office/powerpoint/2010/main" val="150292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Rozšírený príkaz </a:t>
            </a:r>
            <a:r>
              <a:rPr lang="sk-SK" altLang="sk-SK" smtClean="0">
                <a:latin typeface="Courier New" pitchFamily="49" charset="0"/>
              </a:rPr>
              <a:t>if</a:t>
            </a:r>
            <a:r>
              <a:rPr lang="sk-SK" altLang="sk-SK" smtClean="0"/>
              <a:t>: príklad</a:t>
            </a:r>
            <a:r>
              <a:rPr lang="en-US" altLang="sk-SK" smtClean="0"/>
              <a:t>y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342900" y="1124745"/>
            <a:ext cx="2356892" cy="144016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427038" y="1162844"/>
            <a:ext cx="1705444" cy="13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b="1" dirty="0">
                <a:solidFill>
                  <a:srgbClr val="000000"/>
                </a:solidFill>
                <a:latin typeface="Courier New" pitchFamily="49" charset="0"/>
              </a:rPr>
              <a:t>if (i</a:t>
            </a:r>
            <a:r>
              <a:rPr lang="en-US" altLang="sk-SK" sz="2000" b="1" dirty="0">
                <a:solidFill>
                  <a:srgbClr val="000000"/>
                </a:solidFill>
                <a:latin typeface="Courier New" pitchFamily="49" charset="0"/>
              </a:rPr>
              <a:t> &gt; 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solidFill>
                  <a:srgbClr val="000000"/>
                </a:solidFill>
                <a:latin typeface="Courier New" pitchFamily="49" charset="0"/>
              </a:rPr>
              <a:t>   j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solidFill>
                  <a:srgbClr val="000000"/>
                </a:solidFill>
                <a:latin typeface="Courier New" pitchFamily="49" charset="0"/>
              </a:rPr>
              <a:t>else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solidFill>
                  <a:srgbClr val="000000"/>
                </a:solidFill>
                <a:latin typeface="Courier New" pitchFamily="49" charset="0"/>
              </a:rPr>
              <a:t>   j = 1;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059832" y="1820038"/>
            <a:ext cx="4803775" cy="619125"/>
          </a:xfrm>
          <a:prstGeom prst="wedgeRoundRectCallout">
            <a:avLst>
              <a:gd name="adj1" fmla="val -57588"/>
              <a:gd name="adj2" fmla="val -12245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>
                <a:solidFill>
                  <a:srgbClr val="000000"/>
                </a:solidFill>
              </a:rPr>
              <a:t>ak je </a:t>
            </a:r>
            <a:r>
              <a:rPr lang="en-US" altLang="sk-SK" sz="22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sk-SK" sz="2200">
                <a:solidFill>
                  <a:srgbClr val="000000"/>
                </a:solidFill>
              </a:rPr>
              <a:t> &gt; 3, </a:t>
            </a:r>
            <a:r>
              <a:rPr lang="en-US" altLang="sk-SK" sz="2200" b="1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US" altLang="sk-SK" sz="2200">
                <a:solidFill>
                  <a:srgbClr val="000000"/>
                </a:solidFill>
              </a:rPr>
              <a:t> bude 5, inak 1</a:t>
            </a:r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342900" y="2636912"/>
            <a:ext cx="4576293" cy="4402154"/>
            <a:chOff x="240" y="2928"/>
            <a:chExt cx="2632" cy="2045"/>
          </a:xfrm>
        </p:grpSpPr>
        <p:sp>
          <p:nvSpPr>
            <p:cNvPr id="57352" name="Rectangle 9"/>
            <p:cNvSpPr>
              <a:spLocks noChangeArrowheads="1"/>
            </p:cNvSpPr>
            <p:nvPr/>
          </p:nvSpPr>
          <p:spPr bwMode="auto">
            <a:xfrm>
              <a:off x="240" y="2928"/>
              <a:ext cx="2598" cy="192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2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7353" name="Text Box 10"/>
            <p:cNvSpPr txBox="1">
              <a:spLocks noChangeArrowheads="1"/>
            </p:cNvSpPr>
            <p:nvPr/>
          </p:nvSpPr>
          <p:spPr bwMode="auto">
            <a:xfrm>
              <a:off x="288" y="2928"/>
              <a:ext cx="2584" cy="2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altLang="sk-SK" sz="20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nt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0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, j;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("%d </a:t>
              </a: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%d", 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&amp;</a:t>
              </a:r>
              <a:r>
                <a:rPr lang="en-US" altLang="sk-SK" sz="20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, &amp;j);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sk-SK" sz="20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if </a:t>
              </a: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altLang="sk-SK" sz="20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 &gt; 3) 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{</a:t>
              </a:r>
              <a:endParaRPr lang="sk-SK" altLang="sk-SK" sz="20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sk-SK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sk-SK" sz="20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sk-SK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k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sk-SK" sz="11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   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k </a:t>
              </a: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5 * </a:t>
              </a:r>
              <a:r>
                <a:rPr lang="en-US" altLang="sk-SK" sz="20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altLang="sk-SK" sz="2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   j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= 7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sk-SK" sz="20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("%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d, %d\n", j, k);</a:t>
              </a:r>
              <a:endParaRPr lang="en-US" altLang="sk-SK" sz="2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else</a:t>
              </a:r>
              <a:r>
                <a:rPr lang="sk-SK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   j = 1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sk-SK" sz="20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altLang="sk-SK" sz="2000" b="1" dirty="0" smtClean="0">
                  <a:solidFill>
                    <a:srgbClr val="000000"/>
                  </a:solidFill>
                  <a:latin typeface="Courier New" pitchFamily="49" charset="0"/>
                </a:rPr>
                <a:t>("%d", j);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5004048" y="2825630"/>
            <a:ext cx="3960440" cy="3959424"/>
          </a:xfrm>
          <a:prstGeom prst="wedgeRoundRectCallout">
            <a:avLst>
              <a:gd name="adj1" fmla="val -64852"/>
              <a:gd name="adj2" fmla="val -49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err="1">
                <a:solidFill>
                  <a:srgbClr val="000000"/>
                </a:solidFill>
              </a:rPr>
              <a:t>zlo</a:t>
            </a:r>
            <a:r>
              <a:rPr lang="sk-SK" altLang="sk-SK" sz="2200" dirty="0">
                <a:solidFill>
                  <a:srgbClr val="000000"/>
                </a:solidFill>
              </a:rPr>
              <a:t>žený príkaz (vetva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aj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sk-SK" sz="2200" dirty="0" smtClean="0">
                <a:solidFill>
                  <a:srgbClr val="000000"/>
                </a:solidFill>
              </a:rPr>
              <a:t>)</a:t>
            </a:r>
            <a:r>
              <a:rPr lang="sk-SK" altLang="sk-SK" sz="2200" dirty="0" smtClean="0">
                <a:solidFill>
                  <a:srgbClr val="000000"/>
                </a:solidFill>
              </a:rPr>
              <a:t> </a:t>
            </a:r>
            <a:r>
              <a:rPr lang="sk-SK" altLang="sk-SK" sz="2200" dirty="0">
                <a:solidFill>
                  <a:srgbClr val="000000"/>
                </a:solidFill>
              </a:rPr>
              <a:t>je uzatvorený v 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{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2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smtClean="0">
                <a:solidFill>
                  <a:srgbClr val="000000"/>
                </a:solidFill>
              </a:rPr>
              <a:t>v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 if</a:t>
            </a:r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–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vetve</a:t>
            </a:r>
            <a:r>
              <a:rPr lang="en-US" altLang="sk-SK" sz="2200" dirty="0" smtClean="0">
                <a:solidFill>
                  <a:srgbClr val="000000"/>
                </a:solidFill>
              </a:rPr>
              <a:t> je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definovan</a:t>
            </a:r>
            <a:r>
              <a:rPr lang="sk-SK" altLang="sk-SK" sz="2200" dirty="0" smtClean="0">
                <a:solidFill>
                  <a:srgbClr val="000000"/>
                </a:solidFill>
              </a:rPr>
              <a:t>á premenná (pre daný blok), príkazy priradenia, výpis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2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sk-SK" sz="2200" dirty="0">
                <a:solidFill>
                  <a:srgbClr val="000000"/>
                </a:solidFill>
              </a:rPr>
              <a:t>v</a:t>
            </a:r>
            <a:r>
              <a:rPr lang="en-US" altLang="sk-SK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k-SK" altLang="sk-SK" sz="2200" b="1" dirty="0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sk-SK" altLang="sk-SK" sz="2200" dirty="0" smtClean="0">
                <a:solidFill>
                  <a:srgbClr val="000000"/>
                </a:solidFill>
              </a:rPr>
              <a:t> </a:t>
            </a:r>
            <a:r>
              <a:rPr lang="en-US" altLang="sk-SK" sz="2200" dirty="0">
                <a:solidFill>
                  <a:srgbClr val="000000"/>
                </a:solidFill>
              </a:rPr>
              <a:t>– </a:t>
            </a:r>
            <a:r>
              <a:rPr lang="en-US" altLang="sk-SK" sz="2200" dirty="0" err="1">
                <a:solidFill>
                  <a:srgbClr val="000000"/>
                </a:solidFill>
              </a:rPr>
              <a:t>vetve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sk-SK" altLang="sk-SK" sz="2200" dirty="0" smtClean="0">
                <a:solidFill>
                  <a:srgbClr val="000000"/>
                </a:solidFill>
              </a:rPr>
              <a:t>je príkaz </a:t>
            </a:r>
            <a:r>
              <a:rPr lang="sk-SK" altLang="sk-SK" sz="2200" dirty="0">
                <a:solidFill>
                  <a:srgbClr val="000000"/>
                </a:solidFill>
              </a:rPr>
              <a:t>priradenia, výpis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 smtClean="0">
                <a:solidFill>
                  <a:srgbClr val="000000"/>
                </a:solidFill>
                <a:sym typeface="Symbol"/>
              </a:rPr>
              <a:t> ľubovoľné príkazy</a:t>
            </a:r>
            <a:endParaRPr lang="sk-SK" altLang="sk-SK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nimBg="1" autoUpdateAnimBg="0"/>
      <p:bldP spid="6554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ChangeArrowheads="1"/>
          </p:cNvSpPr>
          <p:nvPr/>
        </p:nvSpPr>
        <p:spPr bwMode="auto">
          <a:xfrm>
            <a:off x="136525" y="138113"/>
            <a:ext cx="6335713" cy="6719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2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2467" name="Text Box 7"/>
          <p:cNvSpPr txBox="1">
            <a:spLocks noChangeArrowheads="1"/>
          </p:cNvSpPr>
          <p:nvPr/>
        </p:nvSpPr>
        <p:spPr bwMode="auto">
          <a:xfrm>
            <a:off x="206375" y="206375"/>
            <a:ext cx="6265863" cy="670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5" tIns="41238" rIns="82475" bIns="41238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3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double x, y, z, max;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3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Zadaj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tri </a:t>
            </a: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realne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cisla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scanf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("%lf %lf %lf", &amp;x, &amp;y, &amp;z);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3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if (x &gt; y)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   if (x &gt; 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      max 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      max = 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   if (y &gt; 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      max =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      max = 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3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Najvacsie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sk-SK" sz="1800" b="1" dirty="0" err="1">
                <a:solidFill>
                  <a:srgbClr val="000000"/>
                </a:solidFill>
                <a:latin typeface="Courier New" pitchFamily="49" charset="0"/>
              </a:rPr>
              <a:t>cislo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je </a:t>
            </a:r>
            <a:r>
              <a:rPr lang="en-US" altLang="sk-SK" sz="1800" b="1" dirty="0" smtClean="0">
                <a:solidFill>
                  <a:srgbClr val="000000"/>
                </a:solidFill>
                <a:latin typeface="Courier New" pitchFamily="49" charset="0"/>
              </a:rPr>
              <a:t>%f </a:t>
            </a: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\n", max);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470" name="AutoShape 11"/>
          <p:cNvSpPr>
            <a:spLocks noChangeArrowheads="1"/>
          </p:cNvSpPr>
          <p:nvPr/>
        </p:nvSpPr>
        <p:spPr bwMode="auto">
          <a:xfrm>
            <a:off x="4927600" y="0"/>
            <a:ext cx="4270375" cy="2135188"/>
          </a:xfrm>
          <a:prstGeom prst="cloudCallout">
            <a:avLst>
              <a:gd name="adj1" fmla="val -62389"/>
              <a:gd name="adj2" fmla="val -41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2200" dirty="0">
                <a:solidFill>
                  <a:srgbClr val="000000"/>
                </a:solidFill>
              </a:rPr>
              <a:t>program </a:t>
            </a:r>
            <a:r>
              <a:rPr lang="en-US" altLang="sk-SK" sz="2200" dirty="0" err="1">
                <a:solidFill>
                  <a:srgbClr val="000000"/>
                </a:solidFill>
              </a:rPr>
              <a:t>na</a:t>
            </a:r>
            <a:r>
              <a:rPr lang="sk-SK" altLang="sk-SK" sz="2200" dirty="0">
                <a:solidFill>
                  <a:srgbClr val="000000"/>
                </a:solidFill>
              </a:rPr>
              <a:t>číta 3 reálne čísla a vypíše najväčšie z nich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auto">
          <a:xfrm>
            <a:off x="4667250" y="3994150"/>
            <a:ext cx="4187825" cy="1379066"/>
          </a:xfrm>
          <a:prstGeom prst="wedgeRoundRectCallout">
            <a:avLst>
              <a:gd name="adj1" fmla="val -106701"/>
              <a:gd name="adj2" fmla="val -14448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5" tIns="41238" rIns="82475" bIns="41238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>
                <a:solidFill>
                  <a:srgbClr val="000000"/>
                </a:solidFill>
              </a:rPr>
              <a:t>zátvorky </a:t>
            </a:r>
            <a:r>
              <a:rPr lang="sk-SK" altLang="sk-SK" sz="2200" dirty="0" smtClean="0">
                <a:solidFill>
                  <a:srgbClr val="000000"/>
                </a:solidFill>
              </a:rPr>
              <a:t>– v tomto prípade kvôli </a:t>
            </a:r>
            <a:r>
              <a:rPr lang="sk-SK" altLang="sk-SK" sz="2200" dirty="0">
                <a:solidFill>
                  <a:srgbClr val="000000"/>
                </a:solidFill>
              </a:rPr>
              <a:t>prehľadnosti, tu je jednoznačné, ktorý 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sk-SK" altLang="sk-SK" sz="2200" dirty="0">
                <a:solidFill>
                  <a:srgbClr val="000000"/>
                </a:solidFill>
              </a:rPr>
              <a:t> patrí ku ktorému  </a:t>
            </a:r>
            <a:r>
              <a:rPr lang="sk-SK" altLang="sk-SK" sz="2200" b="1" dirty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endParaRPr lang="en-US" altLang="sk-SK" sz="2200" dirty="0">
              <a:solidFill>
                <a:srgbClr val="000000"/>
              </a:solidFill>
            </a:endParaRPr>
          </a:p>
        </p:txBody>
      </p:sp>
      <p:sp>
        <p:nvSpPr>
          <p:cNvPr id="62473" name="Rounded Rectangle 1"/>
          <p:cNvSpPr>
            <a:spLocks noChangeArrowheads="1"/>
          </p:cNvSpPr>
          <p:nvPr/>
        </p:nvSpPr>
        <p:spPr bwMode="auto">
          <a:xfrm>
            <a:off x="5796136" y="6141357"/>
            <a:ext cx="3217416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 smtClean="0"/>
              <a:t>(</a:t>
            </a:r>
            <a:r>
              <a:rPr lang="en-US" altLang="sk-SK" sz="2400" dirty="0" smtClean="0"/>
              <a:t>program</a:t>
            </a:r>
            <a:r>
              <a:rPr lang="en-US" altLang="sk-SK" sz="2400" dirty="0"/>
              <a:t>: 0</a:t>
            </a:r>
            <a:r>
              <a:rPr lang="sk-SK" altLang="sk-SK" sz="2400" dirty="0"/>
              <a:t>2</a:t>
            </a:r>
            <a:r>
              <a:rPr lang="en-US" altLang="sk-SK" sz="2400" dirty="0"/>
              <a:t>p</a:t>
            </a:r>
            <a:r>
              <a:rPr lang="sk-SK" altLang="sk-SK" sz="2400" dirty="0" smtClean="0"/>
              <a:t>1</a:t>
            </a:r>
            <a:r>
              <a:rPr lang="en-US" altLang="sk-SK" sz="2400" dirty="0" smtClean="0"/>
              <a:t>2.cpp</a:t>
            </a:r>
            <a:r>
              <a:rPr lang="sk-SK" altLang="sk-SK" sz="2400" dirty="0" smtClean="0"/>
              <a:t>)</a:t>
            </a:r>
            <a:endParaRPr lang="sk-SK" altLang="sk-SK" sz="2400" dirty="0"/>
          </a:p>
        </p:txBody>
      </p:sp>
    </p:spTree>
    <p:extLst>
      <p:ext uri="{BB962C8B-B14F-4D97-AF65-F5344CB8AC3E}">
        <p14:creationId xmlns:p14="http://schemas.microsoft.com/office/powerpoint/2010/main" val="3857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124744"/>
            <a:ext cx="8858696" cy="5733256"/>
          </a:xfrm>
        </p:spPr>
        <p:txBody>
          <a:bodyPr/>
          <a:lstStyle/>
          <a:p>
            <a:r>
              <a:rPr lang="sk-SK" sz="2400" dirty="0" smtClean="0"/>
              <a:t>Konštanty, formátovaný vstup, výstup</a:t>
            </a:r>
          </a:p>
          <a:p>
            <a:r>
              <a:rPr lang="sk-SK" sz="2400" dirty="0" smtClean="0"/>
              <a:t>Podmienky</a:t>
            </a:r>
          </a:p>
          <a:p>
            <a:pPr lvl="1"/>
            <a:r>
              <a:rPr lang="sk-SK" sz="2000" dirty="0" smtClean="0"/>
              <a:t>Logické výrazy, operátory, skrátené vyhodnocovanie</a:t>
            </a:r>
          </a:p>
          <a:p>
            <a:r>
              <a:rPr lang="sk-SK" sz="2400" dirty="0" err="1" smtClean="0"/>
              <a:t>Príakz</a:t>
            </a:r>
            <a:r>
              <a:rPr lang="sk-SK" sz="2400" dirty="0" smtClean="0"/>
              <a:t>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2400" dirty="0" smtClean="0"/>
              <a:t>,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  <a:p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dirty="0"/>
              <a:t>Čítanie: </a:t>
            </a:r>
          </a:p>
          <a:p>
            <a:pPr marL="0" indent="0">
              <a:buNone/>
            </a:pPr>
            <a:r>
              <a:rPr lang="sk-SK" sz="2000" dirty="0"/>
              <a:t>BOU EZZEDDINE, A. - TVAROŽEK, </a:t>
            </a:r>
            <a:r>
              <a:rPr lang="sk-SK" sz="2000" i="1" dirty="0"/>
              <a:t>J. Programovanie v jazyku C v riešených príkladoch (1)</a:t>
            </a:r>
            <a:r>
              <a:rPr lang="sk-SK" sz="2000" dirty="0"/>
              <a:t>. Bratislava: Vydavateľstvo SPEKTRUM STU, 2018. </a:t>
            </a:r>
          </a:p>
          <a:p>
            <a:pPr marL="0" lvl="1" indent="0">
              <a:buNone/>
            </a:pPr>
            <a:r>
              <a:rPr lang="sk-SK" sz="1800" dirty="0">
                <a:solidFill>
                  <a:srgbClr val="FF0000"/>
                </a:solidFill>
              </a:rPr>
              <a:t>https://</a:t>
            </a:r>
            <a:r>
              <a:rPr lang="sk-SK" sz="1800" dirty="0" smtClean="0">
                <a:solidFill>
                  <a:srgbClr val="FF0000"/>
                </a:solidFill>
              </a:rPr>
              <a:t>is.stuba.sk/auth/dok_server/vyhledavani.pl?id=174676;download=164897;ve_slozce=174676</a:t>
            </a:r>
            <a:r>
              <a:rPr lang="sk-SK" sz="1800" dirty="0" smtClean="0"/>
              <a:t> (vyžaduje prihlásenie do AIS)</a:t>
            </a:r>
            <a:endParaRPr lang="sk-SK" sz="1800" dirty="0"/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sz="2000" dirty="0"/>
              <a:t>Kapitola 1 (okrem časti 1.3) </a:t>
            </a:r>
          </a:p>
          <a:p>
            <a:pPr marL="400050"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sz="1700" dirty="0"/>
              <a:t>1.1 Práca s premennými</a:t>
            </a:r>
          </a:p>
          <a:p>
            <a:pPr marL="400050"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sz="1700" dirty="0"/>
              <a:t>1.2 Vstup a výstup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Kapitola</a:t>
            </a:r>
            <a:r>
              <a:rPr lang="en-US" sz="2000" dirty="0" smtClean="0"/>
              <a:t> 2 - </a:t>
            </a:r>
            <a:r>
              <a:rPr lang="sk-SK" sz="2000" dirty="0" smtClean="0"/>
              <a:t>časť </a:t>
            </a:r>
            <a:r>
              <a:rPr lang="sk-SK" sz="2000" dirty="0"/>
              <a:t>2.1 Podmienky</a:t>
            </a:r>
          </a:p>
          <a:p>
            <a:pPr marL="0" indent="0">
              <a:buNone/>
            </a:pP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sk-SK" sz="2000" dirty="0" smtClean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6647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Celočíselné konštanty</a:t>
            </a:r>
            <a:endParaRPr lang="en-US" altLang="sk-SK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500" dirty="0" smtClean="0"/>
              <a:t>typ konštanty</a:t>
            </a:r>
          </a:p>
          <a:p>
            <a:pPr lvl="1"/>
            <a:r>
              <a:rPr lang="sk-SK" altLang="sk-SK" sz="2200" dirty="0" smtClean="0"/>
              <a:t>určený implicitne - podľa veľkosti konštanty</a:t>
            </a:r>
          </a:p>
          <a:p>
            <a:pPr lvl="1"/>
            <a:r>
              <a:rPr lang="sk-SK" altLang="sk-SK" sz="2200" dirty="0" smtClean="0"/>
              <a:t>explicitne - použitím prípony L (alebo l) pre long , napr. 12345678L</a:t>
            </a:r>
          </a:p>
          <a:p>
            <a:r>
              <a:rPr lang="sk-SK" altLang="sk-SK" sz="2500" dirty="0" smtClean="0"/>
              <a:t>unsigned</a:t>
            </a:r>
          </a:p>
          <a:p>
            <a:pPr lvl="1"/>
            <a:r>
              <a:rPr lang="sk-SK" altLang="sk-SK" sz="2200" dirty="0" smtClean="0"/>
              <a:t>explicitné určenie, či je konštanta unsigned - použitím prípony U (alebo u), napr. 129u, 123456LU</a:t>
            </a:r>
          </a:p>
          <a:p>
            <a:r>
              <a:rPr lang="sk-SK" altLang="sk-SK" sz="2500" dirty="0" smtClean="0"/>
              <a:t>záporné konštatny</a:t>
            </a:r>
          </a:p>
          <a:p>
            <a:pPr lvl="1"/>
            <a:r>
              <a:rPr lang="sk-SK" altLang="sk-SK" sz="2200" dirty="0" smtClean="0"/>
              <a:t>určené znamienkom mínus (-), napr. -56</a:t>
            </a:r>
            <a:endParaRPr lang="en-US" altLang="sk-SK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Celočíselné konštanty a premenné: príklad</a:t>
            </a:r>
            <a:endParaRPr lang="en-US" altLang="sk-SK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8677" y="2276872"/>
            <a:ext cx="9164098" cy="4592211"/>
            <a:chOff x="251519" y="2349499"/>
            <a:chExt cx="9164098" cy="4592211"/>
          </a:xfrm>
        </p:grpSpPr>
        <p:sp>
          <p:nvSpPr>
            <p:cNvPr id="9219" name="Rectangle 5"/>
            <p:cNvSpPr>
              <a:spLocks noChangeArrowheads="1"/>
            </p:cNvSpPr>
            <p:nvPr/>
          </p:nvSpPr>
          <p:spPr bwMode="auto">
            <a:xfrm>
              <a:off x="251519" y="2349499"/>
              <a:ext cx="8896059" cy="4581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2479" tIns="41239" rIns="82479" bIns="41239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9220" name="Text Box 6"/>
            <p:cNvSpPr txBox="1">
              <a:spLocks noChangeArrowheads="1"/>
            </p:cNvSpPr>
            <p:nvPr/>
          </p:nvSpPr>
          <p:spPr bwMode="auto">
            <a:xfrm>
              <a:off x="323528" y="2349500"/>
              <a:ext cx="9092089" cy="459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479" tIns="41239" rIns="82479" bIns="41239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err="1">
                  <a:latin typeface="Courier New" pitchFamily="49" charset="0"/>
                </a:rPr>
                <a:t>int</a:t>
              </a:r>
              <a:r>
                <a:rPr lang="sk-SK" altLang="sk-SK" sz="2000" b="1" dirty="0">
                  <a:latin typeface="Courier New" pitchFamily="49" charset="0"/>
                </a:rPr>
                <a:t> main()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latin typeface="Courier New" pitchFamily="49" charset="0"/>
                </a:rPr>
                <a:t>{</a:t>
              </a:r>
              <a:r>
                <a:rPr lang="sk-SK" altLang="sk-SK" sz="2000" b="1" dirty="0">
                  <a:latin typeface="Courier New" pitchFamily="49" charset="0"/>
                </a:rPr>
                <a:t> </a:t>
              </a:r>
              <a:endParaRPr lang="en-US" altLang="sk-SK" sz="2000" b="1" dirty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latin typeface="Courier New" pitchFamily="49" charset="0"/>
                </a:rPr>
                <a:t>   </a:t>
              </a:r>
              <a:r>
                <a:rPr lang="en-US" altLang="sk-SK" sz="2000" b="1" dirty="0" err="1">
                  <a:latin typeface="Courier New" pitchFamily="49" charset="0"/>
                </a:rPr>
                <a:t>int</a:t>
              </a:r>
              <a:r>
                <a:rPr lang="en-US" altLang="sk-SK" sz="2000" b="1" dirty="0">
                  <a:latin typeface="Courier New" pitchFamily="49" charset="0"/>
                </a:rPr>
                <a:t> </a:t>
              </a:r>
              <a:r>
                <a:rPr lang="en-US" altLang="sk-SK" sz="2000" b="1" dirty="0" err="1" smtClean="0">
                  <a:latin typeface="Courier New" pitchFamily="49" charset="0"/>
                </a:rPr>
                <a:t>vyska</a:t>
              </a:r>
              <a:r>
                <a:rPr lang="en-US" altLang="sk-SK" sz="2000" b="1" dirty="0" smtClean="0">
                  <a:latin typeface="Courier New" pitchFamily="49" charset="0"/>
                </a:rPr>
                <a:t> </a:t>
              </a:r>
              <a:r>
                <a:rPr lang="sk-SK" altLang="sk-SK" sz="2000" b="1" dirty="0" smtClean="0">
                  <a:latin typeface="Courier New" pitchFamily="49" charset="0"/>
                </a:rPr>
                <a:t>= </a:t>
              </a:r>
              <a:r>
                <a:rPr lang="sk-SK" altLang="sk-SK" sz="2000" b="1" i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0xAA</a:t>
              </a:r>
              <a:r>
                <a:rPr lang="en-US" altLang="sk-SK" sz="2000" b="1" dirty="0">
                  <a:latin typeface="Courier New" pitchFamily="49" charset="0"/>
                </a:rPr>
                <a:t>;</a:t>
              </a:r>
              <a:endParaRPr lang="sk-SK" altLang="sk-SK" sz="2000" b="1" dirty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 b="1" dirty="0">
                  <a:latin typeface="Courier New" pitchFamily="49" charset="0"/>
                </a:rPr>
                <a:t>   unsigned int u</a:t>
              </a:r>
              <a:r>
                <a:rPr lang="en-US" altLang="sk-SK" sz="2000" b="1" dirty="0"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sk-SK" sz="1100" b="1" dirty="0" smtClean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smtClean="0">
                  <a:latin typeface="Courier New" pitchFamily="49" charset="0"/>
                </a:rPr>
                <a:t>   </a:t>
              </a:r>
              <a:r>
                <a:rPr lang="en-US" altLang="sk-SK" sz="2000" b="1" dirty="0" err="1" smtClean="0">
                  <a:latin typeface="Courier New" pitchFamily="49" charset="0"/>
                </a:rPr>
                <a:t>printf</a:t>
              </a:r>
              <a:r>
                <a:rPr lang="en-US" altLang="sk-SK" sz="2000" b="1" dirty="0" smtClean="0">
                  <a:latin typeface="Courier New" pitchFamily="49" charset="0"/>
                </a:rPr>
                <a:t>("</a:t>
              </a:r>
              <a:r>
                <a:rPr lang="en-US" altLang="sk-SK" sz="2000" b="1" dirty="0" err="1" smtClean="0">
                  <a:latin typeface="Courier New" pitchFamily="49" charset="0"/>
                </a:rPr>
                <a:t>vyska</a:t>
              </a:r>
              <a:r>
                <a:rPr lang="en-US" altLang="sk-SK" sz="2000" b="1" dirty="0" smtClean="0">
                  <a:latin typeface="Courier New" pitchFamily="49" charset="0"/>
                </a:rPr>
                <a:t>: %d (%</a:t>
              </a:r>
              <a:r>
                <a:rPr lang="sk-SK" altLang="sk-SK" sz="2000" b="1" dirty="0" smtClean="0">
                  <a:latin typeface="Courier New" pitchFamily="49" charset="0"/>
                </a:rPr>
                <a:t>X</a:t>
              </a:r>
              <a:r>
                <a:rPr lang="en-US" altLang="sk-SK" sz="2000" b="1" dirty="0" smtClean="0">
                  <a:latin typeface="Courier New" pitchFamily="49" charset="0"/>
                </a:rPr>
                <a:t>)\n", </a:t>
              </a:r>
              <a:r>
                <a:rPr lang="en-US" altLang="sk-SK" sz="2000" b="1" dirty="0" err="1" smtClean="0">
                  <a:latin typeface="Courier New" pitchFamily="49" charset="0"/>
                </a:rPr>
                <a:t>vyska</a:t>
              </a:r>
              <a:r>
                <a:rPr lang="en-US" altLang="sk-SK" sz="2000" b="1" dirty="0" smtClean="0">
                  <a:latin typeface="Courier New" pitchFamily="49" charset="0"/>
                </a:rPr>
                <a:t>, </a:t>
              </a:r>
              <a:r>
                <a:rPr lang="en-US" altLang="sk-SK" sz="2000" b="1" dirty="0" err="1" smtClean="0">
                  <a:latin typeface="Courier New" pitchFamily="49" charset="0"/>
                </a:rPr>
                <a:t>vyska</a:t>
              </a:r>
              <a:r>
                <a:rPr lang="en-US" altLang="sk-SK" sz="2000" b="1" dirty="0" smtClean="0">
                  <a:latin typeface="Courier New" pitchFamily="49" charset="0"/>
                </a:rPr>
                <a:t>);</a:t>
              </a:r>
              <a:endParaRPr lang="en-US" altLang="sk-SK" sz="2000" b="1" dirty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smtClean="0">
                  <a:latin typeface="Courier New" pitchFamily="49" charset="0"/>
                </a:rPr>
                <a:t>   u = </a:t>
              </a:r>
              <a:r>
                <a:rPr lang="en-US" altLang="sk-SK" sz="2000" b="1" dirty="0" err="1" smtClean="0">
                  <a:latin typeface="Courier New" pitchFamily="49" charset="0"/>
                </a:rPr>
                <a:t>vyska</a:t>
              </a:r>
              <a:r>
                <a:rPr lang="en-US" altLang="sk-SK" sz="2000" b="1" dirty="0" smtClean="0">
                  <a:latin typeface="Courier New" pitchFamily="49" charset="0"/>
                </a:rPr>
                <a:t> </a:t>
              </a:r>
              <a:r>
                <a:rPr lang="en-US" altLang="sk-SK" sz="2000" b="1" dirty="0">
                  <a:latin typeface="Courier New" pitchFamily="49" charset="0"/>
                </a:rPr>
                <a:t>= </a:t>
              </a:r>
              <a:r>
                <a:rPr lang="en-US" altLang="sk-SK" sz="2000" b="1" dirty="0" err="1" smtClean="0">
                  <a:latin typeface="Courier New" pitchFamily="49" charset="0"/>
                </a:rPr>
                <a:t>vyska</a:t>
              </a:r>
              <a:r>
                <a:rPr lang="en-US" altLang="sk-SK" sz="2000" b="1" dirty="0" smtClean="0">
                  <a:latin typeface="Courier New" pitchFamily="49" charset="0"/>
                </a:rPr>
                <a:t> </a:t>
              </a:r>
              <a:r>
                <a:rPr lang="en-US" altLang="sk-SK" sz="2000" b="1" dirty="0">
                  <a:latin typeface="Courier New" pitchFamily="49" charset="0"/>
                </a:rPr>
                <a:t>* </a:t>
              </a:r>
              <a:r>
                <a:rPr lang="en-US" altLang="sk-SK" sz="2000" b="1" dirty="0" smtClean="0">
                  <a:latin typeface="Courier New" pitchFamily="49" charset="0"/>
                </a:rPr>
                <a:t>(-1);</a:t>
              </a:r>
              <a:endParaRPr lang="en-US" altLang="sk-SK" sz="2000" b="1" dirty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 smtClean="0">
                  <a:latin typeface="Courier New" pitchFamily="49" charset="0"/>
                </a:rPr>
                <a:t>   </a:t>
              </a:r>
              <a:r>
                <a:rPr lang="en-US" altLang="sk-SK" sz="2000" b="1" dirty="0" err="1" smtClean="0">
                  <a:latin typeface="Courier New" pitchFamily="49" charset="0"/>
                </a:rPr>
                <a:t>printf</a:t>
              </a:r>
              <a:r>
                <a:rPr lang="en-US" altLang="sk-SK" sz="2000" b="1" dirty="0" smtClean="0">
                  <a:latin typeface="Courier New" pitchFamily="49" charset="0"/>
                </a:rPr>
                <a:t>("</a:t>
              </a:r>
              <a:r>
                <a:rPr lang="en-US" altLang="sk-SK" sz="2000" b="1" dirty="0" err="1" smtClean="0">
                  <a:latin typeface="Courier New" pitchFamily="49" charset="0"/>
                </a:rPr>
                <a:t>vyska</a:t>
              </a:r>
              <a:r>
                <a:rPr lang="en-US" altLang="sk-SK" sz="2000" b="1" dirty="0" smtClean="0">
                  <a:latin typeface="Courier New" pitchFamily="49" charset="0"/>
                </a:rPr>
                <a:t>: %d, u: %</a:t>
              </a:r>
              <a:r>
                <a:rPr lang="sk-SK" altLang="sk-SK" sz="2000" b="1" dirty="0" smtClean="0">
                  <a:latin typeface="Courier New" pitchFamily="49" charset="0"/>
                </a:rPr>
                <a:t>u</a:t>
              </a:r>
              <a:r>
                <a:rPr lang="en-US" altLang="sk-SK" sz="2000" b="1" dirty="0" smtClean="0">
                  <a:latin typeface="Courier New" pitchFamily="49" charset="0"/>
                </a:rPr>
                <a:t>\n", </a:t>
              </a:r>
              <a:r>
                <a:rPr lang="en-US" altLang="sk-SK" sz="2000" b="1" dirty="0" err="1" smtClean="0">
                  <a:latin typeface="Courier New" pitchFamily="49" charset="0"/>
                </a:rPr>
                <a:t>vyska</a:t>
              </a:r>
              <a:r>
                <a:rPr lang="en-US" altLang="sk-SK" sz="2000" b="1" dirty="0" smtClean="0">
                  <a:latin typeface="Courier New" pitchFamily="49" charset="0"/>
                </a:rPr>
                <a:t>, u);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sk-SK" sz="2000" b="1" dirty="0" smtClean="0">
                  <a:latin typeface="Courier New" pitchFamily="49" charset="0"/>
                </a:rPr>
                <a:t>   u = </a:t>
              </a:r>
              <a:r>
                <a:rPr lang="en-US" altLang="sk-SK" sz="2000" b="1" i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145u</a:t>
              </a:r>
              <a:r>
                <a:rPr lang="en-US" altLang="sk-SK" sz="2000" b="1" dirty="0" smtClean="0"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sk-SK" sz="2000" b="1" dirty="0">
                  <a:latin typeface="Courier New" pitchFamily="49" charset="0"/>
                </a:rPr>
                <a:t> </a:t>
              </a:r>
              <a:r>
                <a:rPr lang="en-US" altLang="sk-SK" sz="2000" b="1" dirty="0" smtClean="0">
                  <a:latin typeface="Courier New" pitchFamily="49" charset="0"/>
                </a:rPr>
                <a:t>  </a:t>
              </a:r>
              <a:r>
                <a:rPr lang="en-US" altLang="sk-SK" sz="2000" b="1" dirty="0" err="1" smtClean="0">
                  <a:latin typeface="Courier New" pitchFamily="49" charset="0"/>
                </a:rPr>
                <a:t>printf</a:t>
              </a:r>
              <a:r>
                <a:rPr lang="en-US" altLang="sk-SK" sz="2000" b="1" dirty="0" smtClean="0">
                  <a:latin typeface="Courier New" pitchFamily="49" charset="0"/>
                </a:rPr>
                <a:t>("u: %d\n", u);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sk-SK" sz="1100" b="1" dirty="0" smtClean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 b="1" dirty="0" smtClean="0">
                  <a:latin typeface="Courier New" pitchFamily="49" charset="0"/>
                </a:rPr>
                <a:t>   printf</a:t>
              </a:r>
              <a:r>
                <a:rPr lang="en-US" altLang="sk-SK" sz="2000" b="1" dirty="0">
                  <a:latin typeface="Courier New" pitchFamily="49" charset="0"/>
                </a:rPr>
                <a:t>("</a:t>
              </a:r>
              <a:r>
                <a:rPr lang="en-US" altLang="sk-SK" sz="2000" b="1" dirty="0" err="1">
                  <a:latin typeface="Courier New" pitchFamily="49" charset="0"/>
                </a:rPr>
                <a:t>Najvyssia</a:t>
              </a:r>
              <a:r>
                <a:rPr lang="en-US" altLang="sk-SK" sz="2000" b="1" dirty="0">
                  <a:latin typeface="Courier New" pitchFamily="49" charset="0"/>
                </a:rPr>
                <a:t> </a:t>
              </a:r>
              <a:r>
                <a:rPr lang="en-US" altLang="sk-SK" sz="2000" b="1" dirty="0" err="1" smtClean="0">
                  <a:latin typeface="Courier New" pitchFamily="49" charset="0"/>
                </a:rPr>
                <a:t>hodn</a:t>
              </a:r>
              <a:r>
                <a:rPr lang="en-US" altLang="sk-SK" sz="2000" b="1" dirty="0" smtClean="0">
                  <a:latin typeface="Courier New" pitchFamily="49" charset="0"/>
                </a:rPr>
                <a:t>. </a:t>
              </a:r>
              <a:r>
                <a:rPr lang="en-US" altLang="sk-SK" sz="2000" b="1" dirty="0" err="1" smtClean="0">
                  <a:latin typeface="Courier New" pitchFamily="49" charset="0"/>
                </a:rPr>
                <a:t>premennej</a:t>
              </a:r>
              <a:r>
                <a:rPr lang="en-US" altLang="sk-SK" sz="2000" b="1" dirty="0" smtClean="0">
                  <a:latin typeface="Courier New" pitchFamily="49" charset="0"/>
                </a:rPr>
                <a:t> unsigned </a:t>
              </a:r>
              <a:r>
                <a:rPr lang="en-US" altLang="sk-SK" sz="2000" b="1" dirty="0" err="1" smtClean="0">
                  <a:latin typeface="Courier New" pitchFamily="49" charset="0"/>
                </a:rPr>
                <a:t>int</a:t>
              </a:r>
              <a:r>
                <a:rPr lang="en-US" altLang="sk-SK" sz="2000" b="1" dirty="0" smtClean="0">
                  <a:latin typeface="Courier New" pitchFamily="49" charset="0"/>
                </a:rPr>
                <a:t>: </a:t>
              </a:r>
              <a:r>
                <a:rPr lang="en-US" altLang="sk-SK" sz="2000" b="1" dirty="0">
                  <a:latin typeface="Courier New" pitchFamily="49" charset="0"/>
                </a:rPr>
                <a:t>%u\n", </a:t>
              </a:r>
              <a:endParaRPr lang="en-US" altLang="sk-SK" sz="2000" b="1" dirty="0" smtClean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latin typeface="Courier New" pitchFamily="49" charset="0"/>
                </a:rPr>
                <a:t> </a:t>
              </a:r>
              <a:r>
                <a:rPr lang="en-US" altLang="sk-SK" sz="2000" b="1" dirty="0" smtClean="0">
                  <a:latin typeface="Courier New" pitchFamily="49" charset="0"/>
                </a:rPr>
                <a:t>     (unsigned) -1);</a:t>
              </a:r>
              <a:endParaRPr lang="sk-SK" altLang="sk-SK" sz="2000" b="1" dirty="0" smtClean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sk-SK" sz="1100" b="1" dirty="0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latin typeface="Courier New" pitchFamily="49" charset="0"/>
                </a:rPr>
                <a:t>   return 0;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0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98313" name="AutoShape 9"/>
            <p:cNvSpPr>
              <a:spLocks noChangeArrowheads="1"/>
            </p:cNvSpPr>
            <p:nvPr/>
          </p:nvSpPr>
          <p:spPr bwMode="auto">
            <a:xfrm>
              <a:off x="4322794" y="2709539"/>
              <a:ext cx="2271074" cy="422598"/>
            </a:xfrm>
            <a:prstGeom prst="wedgeRoundRectCallout">
              <a:avLst>
                <a:gd name="adj1" fmla="val -86091"/>
                <a:gd name="adj2" fmla="val 60026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479" tIns="41239" rIns="82479" bIns="41239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sk-SK" sz="1800" dirty="0" err="1"/>
                <a:t>kon</a:t>
              </a:r>
              <a:r>
                <a:rPr lang="sk-SK" altLang="sk-SK" sz="1800" dirty="0"/>
                <a:t>štant</a:t>
              </a:r>
              <a:r>
                <a:rPr lang="en-US" altLang="sk-SK" sz="1800" dirty="0"/>
                <a:t>a:</a:t>
              </a:r>
              <a:r>
                <a:rPr lang="sk-SK" altLang="sk-SK" sz="1800" dirty="0"/>
                <a:t> </a:t>
              </a:r>
              <a:r>
                <a:rPr lang="en-US" altLang="sk-SK" sz="1800" dirty="0"/>
                <a:t>170</a:t>
              </a:r>
            </a:p>
          </p:txBody>
        </p:sp>
        <p:sp>
          <p:nvSpPr>
            <p:cNvPr id="9224" name="Rounded Rectangle 1"/>
            <p:cNvSpPr>
              <a:spLocks noChangeArrowheads="1"/>
            </p:cNvSpPr>
            <p:nvPr/>
          </p:nvSpPr>
          <p:spPr bwMode="auto">
            <a:xfrm>
              <a:off x="5724128" y="6080918"/>
              <a:ext cx="3238897" cy="60166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dirty="0"/>
                <a:t>program: 0</a:t>
              </a:r>
              <a:r>
                <a:rPr lang="sk-SK" altLang="sk-SK" sz="2400" dirty="0"/>
                <a:t>2</a:t>
              </a:r>
              <a:r>
                <a:rPr lang="en-US" altLang="sk-SK" sz="2400" dirty="0" smtClean="0"/>
                <a:t>p01.cpp</a:t>
              </a:r>
              <a:endParaRPr lang="sk-SK" altLang="sk-SK" sz="2400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77800" y="1196752"/>
            <a:ext cx="878522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sk-SK" sz="2200" kern="0" dirty="0"/>
              <a:t>(</a:t>
            </a:r>
            <a:r>
              <a:rPr lang="en-US" altLang="sk-SK" sz="2200" kern="0" dirty="0" smtClean="0"/>
              <a:t>170)</a:t>
            </a:r>
            <a:r>
              <a:rPr lang="en-US" altLang="sk-SK" sz="2200" kern="0" baseline="-25000" dirty="0" smtClean="0"/>
              <a:t>10</a:t>
            </a:r>
            <a:r>
              <a:rPr lang="en-US" altLang="sk-SK" sz="2200" kern="0" dirty="0" smtClean="0"/>
              <a:t> = (10101010)</a:t>
            </a:r>
            <a:r>
              <a:rPr lang="en-US" altLang="sk-SK" sz="2200" kern="0" baseline="-25000" dirty="0" smtClean="0"/>
              <a:t>2</a:t>
            </a:r>
            <a:r>
              <a:rPr lang="en-US" altLang="sk-SK" sz="2200" kern="0" dirty="0" smtClean="0"/>
              <a:t> = (AA)</a:t>
            </a:r>
            <a:r>
              <a:rPr lang="en-US" altLang="sk-SK" sz="2200" kern="0" baseline="-25000" dirty="0" smtClean="0"/>
              <a:t>16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183103" y="1184877"/>
            <a:ext cx="0" cy="5040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9512" y="1664425"/>
            <a:ext cx="878522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sk-SK" sz="2200" kern="0" dirty="0" smtClean="0"/>
              <a:t>(1010)</a:t>
            </a:r>
            <a:r>
              <a:rPr lang="en-US" altLang="sk-SK" sz="2200" kern="0" baseline="-25000" dirty="0" smtClean="0"/>
              <a:t>2</a:t>
            </a:r>
            <a:r>
              <a:rPr lang="en-US" altLang="sk-SK" sz="2200" kern="0" dirty="0" smtClean="0"/>
              <a:t> = (2</a:t>
            </a:r>
            <a:r>
              <a:rPr lang="en-US" altLang="sk-SK" sz="2200" kern="0" baseline="30000" dirty="0" smtClean="0"/>
              <a:t>1</a:t>
            </a:r>
            <a:r>
              <a:rPr lang="en-US" altLang="sk-SK" sz="2200" kern="0" dirty="0" smtClean="0"/>
              <a:t> + 2</a:t>
            </a:r>
            <a:r>
              <a:rPr lang="en-US" altLang="sk-SK" sz="2200" kern="0" baseline="30000" dirty="0" smtClean="0"/>
              <a:t>3</a:t>
            </a:r>
            <a:r>
              <a:rPr lang="en-US" altLang="sk-SK" sz="2200" kern="0" dirty="0" smtClean="0"/>
              <a:t>)</a:t>
            </a:r>
            <a:r>
              <a:rPr lang="en-US" altLang="sk-SK" sz="2200" kern="0" baseline="-25000" dirty="0" smtClean="0"/>
              <a:t>10</a:t>
            </a:r>
            <a:r>
              <a:rPr lang="en-US" altLang="sk-SK" sz="2200" kern="0" dirty="0" smtClean="0"/>
              <a:t> = (2 + 8)</a:t>
            </a:r>
            <a:r>
              <a:rPr lang="en-US" altLang="sk-SK" sz="2200" kern="0" baseline="-25000" dirty="0" smtClean="0"/>
              <a:t> 10</a:t>
            </a:r>
            <a:r>
              <a:rPr lang="en-US" altLang="sk-SK" sz="2200" kern="0" dirty="0" smtClean="0"/>
              <a:t> = (10)</a:t>
            </a:r>
            <a:r>
              <a:rPr lang="en-US" altLang="sk-SK" sz="2200" kern="0" baseline="-25000" dirty="0" smtClean="0"/>
              <a:t>10</a:t>
            </a:r>
            <a:r>
              <a:rPr lang="en-US" altLang="sk-SK" sz="2200" kern="0" dirty="0" smtClean="0"/>
              <a:t> = (A)</a:t>
            </a:r>
            <a:r>
              <a:rPr lang="en-US" altLang="sk-SK" sz="2200" kern="0" baseline="-25000" dirty="0" smtClean="0"/>
              <a:t> 16</a:t>
            </a:r>
            <a:endParaRPr lang="en-US" altLang="sk-SK" sz="2200" kern="0" dirty="0" smtClean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031573" y="4979268"/>
            <a:ext cx="4748609" cy="425100"/>
          </a:xfrm>
          <a:prstGeom prst="wedgeRoundRectCallout">
            <a:avLst>
              <a:gd name="adj1" fmla="val -48764"/>
              <a:gd name="adj2" fmla="val 427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1800" dirty="0" err="1" smtClean="0"/>
              <a:t>Rozsah</a:t>
            </a:r>
            <a:r>
              <a:rPr lang="en-US" altLang="sk-SK" sz="1800" dirty="0" smtClean="0"/>
              <a:t> </a:t>
            </a:r>
            <a:r>
              <a:rPr lang="en-US" altLang="sk-SK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sk-SK" sz="1800" dirty="0" smtClean="0"/>
              <a:t> </a:t>
            </a:r>
            <a:r>
              <a:rPr lang="en-US" altLang="sk-SK" sz="1800" dirty="0" err="1" smtClean="0"/>
              <a:t>premennej</a:t>
            </a:r>
            <a:r>
              <a:rPr lang="en-US" altLang="sk-SK" sz="1800" dirty="0" smtClean="0"/>
              <a:t>: &lt;0, max&gt;</a:t>
            </a:r>
            <a:endParaRPr lang="en-US" altLang="sk-SK" sz="1800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733951" y="3708401"/>
            <a:ext cx="2230786" cy="1215305"/>
          </a:xfrm>
          <a:prstGeom prst="wedgeRoundRectCallout">
            <a:avLst>
              <a:gd name="adj1" fmla="val -142968"/>
              <a:gd name="adj2" fmla="val -89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1800" dirty="0" err="1" smtClean="0"/>
              <a:t>Nemali</a:t>
            </a:r>
            <a:r>
              <a:rPr lang="en-US" altLang="sk-SK" sz="1800" dirty="0" smtClean="0"/>
              <a:t> by </a:t>
            </a:r>
            <a:r>
              <a:rPr lang="en-US" altLang="sk-SK" sz="1800" dirty="0" err="1" smtClean="0"/>
              <a:t>sme</a:t>
            </a:r>
            <a:r>
              <a:rPr lang="en-US" altLang="sk-SK" sz="1800" dirty="0" smtClean="0"/>
              <a:t> </a:t>
            </a:r>
            <a:r>
              <a:rPr lang="en-US" altLang="sk-SK" sz="1800" dirty="0" err="1" smtClean="0"/>
              <a:t>uklada</a:t>
            </a:r>
            <a:r>
              <a:rPr lang="sk-SK" altLang="sk-SK" sz="1800" dirty="0" smtClean="0"/>
              <a:t>ť záporné čísla do unsigned premennej</a:t>
            </a:r>
            <a:endParaRPr lang="en-US" alt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Reálne konštanty</a:t>
            </a:r>
            <a:endParaRPr lang="en-US" altLang="sk-SK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652588"/>
            <a:ext cx="8785225" cy="1376362"/>
          </a:xfrm>
        </p:spPr>
        <p:txBody>
          <a:bodyPr/>
          <a:lstStyle/>
          <a:p>
            <a:r>
              <a:rPr lang="sk-SK" altLang="sk-SK" sz="2500" smtClean="0"/>
              <a:t>podľa bežných zvyklostí</a:t>
            </a:r>
          </a:p>
          <a:p>
            <a:pPr lvl="1"/>
            <a:r>
              <a:rPr lang="sk-SK" altLang="sk-SK" sz="2200" smtClean="0"/>
              <a:t>môžu obsahovať desatinnú bodku na začiatku aj na konci </a:t>
            </a:r>
            <a:endParaRPr lang="en-US" altLang="sk-SK" sz="22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90638" y="2997200"/>
            <a:ext cx="623411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/>
              <a:t>15.	56.8	.84	3.14	5e6	7E23</a:t>
            </a:r>
            <a:endParaRPr lang="en-US" altLang="sk-SK" sz="2400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685800" y="3994150"/>
            <a:ext cx="3157538" cy="550863"/>
          </a:xfrm>
          <a:prstGeom prst="wedgeRoundRectCallout">
            <a:avLst>
              <a:gd name="adj1" fmla="val -23505"/>
              <a:gd name="adj2" fmla="val -1606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15.0 - reálne číslo</a:t>
            </a:r>
            <a:endParaRPr lang="en-US" altLang="sk-SK" sz="250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2627313" y="4005263"/>
            <a:ext cx="2197100" cy="550862"/>
          </a:xfrm>
          <a:prstGeom prst="wedgeRoundRectCallout">
            <a:avLst>
              <a:gd name="adj1" fmla="val -9963"/>
              <a:gd name="adj2" fmla="val -1638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0.84</a:t>
            </a:r>
            <a:endParaRPr lang="en-US" altLang="sk-SK" sz="2500"/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4510088" y="4005263"/>
            <a:ext cx="2195512" cy="550862"/>
          </a:xfrm>
          <a:prstGeom prst="wedgeRoundRectCallout">
            <a:avLst>
              <a:gd name="adj1" fmla="val -9963"/>
              <a:gd name="adj2" fmla="val -1638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500"/>
              <a:t>5 * 10</a:t>
            </a:r>
            <a:r>
              <a:rPr lang="sk-SK" altLang="sk-SK" sz="2500" baseline="30000"/>
              <a:t>6</a:t>
            </a:r>
            <a:endParaRPr lang="en-US" altLang="sk-SK" sz="2500" baseline="30000"/>
          </a:p>
        </p:txBody>
      </p:sp>
      <p:sp>
        <p:nvSpPr>
          <p:cNvPr id="64522" name="AutoShape 10"/>
          <p:cNvSpPr>
            <a:spLocks noChangeArrowheads="1"/>
          </p:cNvSpPr>
          <p:nvPr/>
        </p:nvSpPr>
        <p:spPr bwMode="auto">
          <a:xfrm>
            <a:off x="5470525" y="4005263"/>
            <a:ext cx="2197100" cy="550862"/>
          </a:xfrm>
          <a:prstGeom prst="wedgeRoundRectCallout">
            <a:avLst>
              <a:gd name="adj1" fmla="val -9764"/>
              <a:gd name="adj2" fmla="val -1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2500"/>
              <a:t>7</a:t>
            </a:r>
            <a:r>
              <a:rPr lang="sk-SK" altLang="sk-SK" sz="2500"/>
              <a:t> * 10</a:t>
            </a:r>
            <a:r>
              <a:rPr lang="sk-SK" altLang="sk-SK" sz="2500" baseline="30000"/>
              <a:t>23</a:t>
            </a:r>
            <a:endParaRPr lang="en-US" altLang="sk-SK" sz="2500" baseline="30000"/>
          </a:p>
        </p:txBody>
      </p:sp>
      <p:sp>
        <p:nvSpPr>
          <p:cNvPr id="10249" name="Rectangle 14"/>
          <p:cNvSpPr>
            <a:spLocks noChangeArrowheads="1"/>
          </p:cNvSpPr>
          <p:nvPr/>
        </p:nvSpPr>
        <p:spPr bwMode="auto">
          <a:xfrm>
            <a:off x="206375" y="5232400"/>
            <a:ext cx="8786813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500"/>
              <a:t>typ</a:t>
            </a:r>
          </a:p>
          <a:p>
            <a:pPr lvl="1"/>
            <a:r>
              <a:rPr lang="sk-SK" altLang="sk-SK" sz="1800"/>
              <a:t>float - pomocou prípony F (alebo f), napr. 3</a:t>
            </a:r>
            <a:r>
              <a:rPr lang="en-US" altLang="sk-SK" sz="1800"/>
              <a:t>.</a:t>
            </a:r>
            <a:r>
              <a:rPr lang="sk-SK" altLang="sk-SK" sz="1800"/>
              <a:t>14f</a:t>
            </a:r>
          </a:p>
          <a:p>
            <a:pPr lvl="1"/>
            <a:r>
              <a:rPr lang="sk-SK" altLang="sk-SK" sz="1800"/>
              <a:t>long double - pomocou prípony L (alebo l), napr. 12e3L</a:t>
            </a:r>
            <a:endParaRPr lang="en-US" altLang="sk-SK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7" grpId="0" animBg="1" autoUpdateAnimBg="0"/>
      <p:bldP spid="64519" grpId="0" animBg="1" autoUpdateAnimBg="0"/>
      <p:bldP spid="64521" grpId="0" animBg="1" autoUpdateAnimBg="0"/>
      <p:bldP spid="6452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131840" y="1412776"/>
            <a:ext cx="3672408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smtClean="0"/>
              <a:t>Re</a:t>
            </a:r>
            <a:r>
              <a:rPr lang="sk-SK" altLang="sk-SK" dirty="0" smtClean="0"/>
              <a:t>álne konštanty: príklad</a:t>
            </a:r>
            <a:endParaRPr lang="en-US" altLang="sk-SK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7800" y="1484784"/>
            <a:ext cx="878522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sk-SK" sz="2200" kern="0" dirty="0" err="1" smtClean="0"/>
              <a:t>Prevod</a:t>
            </a:r>
            <a:r>
              <a:rPr lang="en-US" altLang="sk-SK" sz="2200" kern="0" dirty="0" smtClean="0"/>
              <a:t> z </a:t>
            </a:r>
            <a:r>
              <a:rPr lang="en-US" altLang="sk-SK" sz="2200" b="1" kern="0" dirty="0" smtClean="0"/>
              <a:t>cm</a:t>
            </a:r>
            <a:r>
              <a:rPr lang="en-US" altLang="sk-SK" sz="2200" kern="0" dirty="0" smtClean="0"/>
              <a:t> </a:t>
            </a:r>
            <a:r>
              <a:rPr lang="en-US" altLang="sk-SK" sz="2200" kern="0" dirty="0" err="1" smtClean="0"/>
              <a:t>na</a:t>
            </a:r>
            <a:r>
              <a:rPr lang="en-US" altLang="sk-SK" sz="2200" kern="0" dirty="0" smtClean="0"/>
              <a:t> </a:t>
            </a:r>
            <a:r>
              <a:rPr lang="en-US" altLang="sk-SK" sz="2200" b="1" kern="0" dirty="0" smtClean="0"/>
              <a:t>inch</a:t>
            </a:r>
            <a:r>
              <a:rPr lang="en-US" altLang="sk-SK" sz="2200" kern="0" dirty="0" smtClean="0"/>
              <a:t>:   </a:t>
            </a:r>
            <a:r>
              <a:rPr lang="en-US" altLang="sk-SK" sz="2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 * 0.393701 </a:t>
            </a:r>
            <a:r>
              <a:rPr lang="en-US" altLang="sk-SK" sz="2200" b="1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 inch</a:t>
            </a:r>
            <a:endParaRPr lang="en-US" altLang="sk-SK" sz="22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sk-SK" sz="2200" kern="0" dirty="0" smtClean="0"/>
              <a:t>170 * 0.393701 </a:t>
            </a:r>
            <a:endParaRPr lang="en-US" altLang="sk-SK" sz="2200" kern="0" baseline="-25000" dirty="0" smtClean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619" y="2924944"/>
            <a:ext cx="9108505" cy="377660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479" tIns="41239" rIns="82479" bIns="41239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3053" y="2924945"/>
            <a:ext cx="9399866" cy="377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err="1">
                <a:latin typeface="Courier New" pitchFamily="49" charset="0"/>
              </a:rPr>
              <a:t>int</a:t>
            </a:r>
            <a:r>
              <a:rPr lang="sk-SK" altLang="sk-SK" sz="2000" b="1" dirty="0">
                <a:latin typeface="Courier New" pitchFamily="49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{</a:t>
            </a:r>
            <a:r>
              <a:rPr lang="sk-SK" altLang="sk-SK" sz="2000" b="1" dirty="0">
                <a:latin typeface="Courier New" pitchFamily="49" charset="0"/>
              </a:rPr>
              <a:t> </a:t>
            </a:r>
            <a:endParaRPr lang="en-US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 </a:t>
            </a:r>
            <a:r>
              <a:rPr lang="en-US" altLang="sk-SK" sz="2000" b="1" dirty="0" smtClean="0">
                <a:latin typeface="Courier New" pitchFamily="49" charset="0"/>
              </a:rPr>
              <a:t> </a:t>
            </a:r>
            <a:r>
              <a:rPr lang="en-US" altLang="sk-SK" sz="2000" b="1" dirty="0" err="1">
                <a:latin typeface="Courier New" pitchFamily="49" charset="0"/>
              </a:rPr>
              <a:t>int</a:t>
            </a:r>
            <a:r>
              <a:rPr lang="en-US" altLang="sk-SK" sz="2000" b="1" dirty="0">
                <a:latin typeface="Courier New" pitchFamily="49" charset="0"/>
              </a:rPr>
              <a:t> </a:t>
            </a:r>
            <a:r>
              <a:rPr lang="en-US" altLang="sk-SK" sz="2000" b="1" dirty="0" err="1" smtClean="0">
                <a:latin typeface="Courier New" pitchFamily="49" charset="0"/>
              </a:rPr>
              <a:t>vyska</a:t>
            </a:r>
            <a:r>
              <a:rPr lang="en-US" altLang="sk-SK" sz="2000" b="1" dirty="0" err="1">
                <a:latin typeface="Courier New" pitchFamily="49" charset="0"/>
              </a:rPr>
              <a:t>_</a:t>
            </a:r>
            <a:r>
              <a:rPr lang="en-US" altLang="sk-SK" sz="2000" b="1" dirty="0" err="1" smtClean="0">
                <a:latin typeface="Courier New" pitchFamily="49" charset="0"/>
              </a:rPr>
              <a:t>cm</a:t>
            </a:r>
            <a:r>
              <a:rPr lang="en-US" altLang="sk-SK" sz="2000" b="1" dirty="0" smtClean="0">
                <a:latin typeface="Courier New" pitchFamily="49" charset="0"/>
              </a:rPr>
              <a:t> </a:t>
            </a:r>
            <a:r>
              <a:rPr lang="sk-SK" altLang="sk-SK" sz="2000" b="1" dirty="0" smtClean="0">
                <a:latin typeface="Courier New" pitchFamily="49" charset="0"/>
              </a:rPr>
              <a:t>= </a:t>
            </a:r>
            <a:r>
              <a:rPr lang="sk-SK" altLang="sk-SK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170</a:t>
            </a:r>
            <a:r>
              <a:rPr lang="en-US" altLang="sk-SK" sz="20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 </a:t>
            </a:r>
            <a:r>
              <a:rPr lang="en-US" altLang="sk-SK" sz="2000" b="1" dirty="0" smtClean="0">
                <a:latin typeface="Courier New" pitchFamily="49" charset="0"/>
              </a:rPr>
              <a:t> double </a:t>
            </a:r>
            <a:r>
              <a:rPr lang="en-US" altLang="sk-SK" sz="2000" b="1" dirty="0" err="1" smtClean="0">
                <a:latin typeface="Courier New" pitchFamily="49" charset="0"/>
              </a:rPr>
              <a:t>vyska_inch</a:t>
            </a:r>
            <a:r>
              <a:rPr lang="en-US" altLang="sk-SK" sz="2000" b="1" dirty="0" smtClean="0">
                <a:latin typeface="Courier New" pitchFamily="49" charset="0"/>
              </a:rPr>
              <a:t>;</a:t>
            </a:r>
            <a:endParaRPr lang="sk-SK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smtClean="0">
                <a:latin typeface="Courier New" pitchFamily="49" charset="0"/>
              </a:rPr>
              <a:t>  </a:t>
            </a:r>
            <a:r>
              <a:rPr lang="en-US" altLang="sk-SK" sz="2000" b="1" dirty="0" err="1" smtClean="0">
                <a:latin typeface="Courier New" pitchFamily="49" charset="0"/>
              </a:rPr>
              <a:t>vyska_inch</a:t>
            </a:r>
            <a:r>
              <a:rPr lang="en-US" altLang="sk-SK" sz="2000" b="1" dirty="0" smtClean="0">
                <a:latin typeface="Courier New" pitchFamily="49" charset="0"/>
              </a:rPr>
              <a:t> = </a:t>
            </a:r>
            <a:r>
              <a:rPr lang="en-US" altLang="sk-SK" sz="2000" b="1" dirty="0" err="1" smtClean="0">
                <a:latin typeface="Courier New" pitchFamily="49" charset="0"/>
              </a:rPr>
              <a:t>vyska_cm</a:t>
            </a:r>
            <a:r>
              <a:rPr lang="en-US" altLang="sk-SK" sz="2000" b="1" dirty="0" smtClean="0">
                <a:latin typeface="Courier New" pitchFamily="49" charset="0"/>
              </a:rPr>
              <a:t> * </a:t>
            </a:r>
            <a:r>
              <a:rPr lang="en-US" altLang="sk-SK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.393701</a:t>
            </a:r>
            <a:r>
              <a:rPr lang="en-US" altLang="sk-SK" sz="20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smtClean="0">
                <a:latin typeface="Courier New" pitchFamily="49" charset="0"/>
              </a:rPr>
              <a:t>  </a:t>
            </a:r>
            <a:r>
              <a:rPr lang="en-US" altLang="sk-SK" sz="2000" b="1" dirty="0" err="1" smtClean="0">
                <a:latin typeface="Courier New" pitchFamily="49" charset="0"/>
              </a:rPr>
              <a:t>printf</a:t>
            </a:r>
            <a:r>
              <a:rPr lang="en-US" altLang="sk-SK" sz="2000" b="1" dirty="0" smtClean="0">
                <a:latin typeface="Courier New" pitchFamily="49" charset="0"/>
              </a:rPr>
              <a:t>("</a:t>
            </a:r>
            <a:r>
              <a:rPr lang="en-US" altLang="sk-SK" sz="2000" b="1" dirty="0" err="1" smtClean="0">
                <a:latin typeface="Courier New" pitchFamily="49" charset="0"/>
              </a:rPr>
              <a:t>vyska</a:t>
            </a:r>
            <a:r>
              <a:rPr lang="en-US" altLang="sk-SK" sz="2000" b="1" dirty="0">
                <a:latin typeface="Courier New" pitchFamily="49" charset="0"/>
              </a:rPr>
              <a:t>:</a:t>
            </a:r>
            <a:r>
              <a:rPr lang="en-US" altLang="sk-SK" sz="2000" b="1" dirty="0" smtClean="0">
                <a:latin typeface="Courier New" pitchFamily="49" charset="0"/>
              </a:rPr>
              <a:t> %d</a:t>
            </a:r>
            <a:r>
              <a:rPr lang="sk-SK" altLang="sk-SK" sz="2000" b="1" dirty="0" smtClean="0">
                <a:latin typeface="Courier New" pitchFamily="49" charset="0"/>
              </a:rPr>
              <a:t> </a:t>
            </a:r>
            <a:r>
              <a:rPr lang="en-US" altLang="sk-SK" sz="2000" b="1" dirty="0" smtClean="0">
                <a:latin typeface="Courier New" pitchFamily="49" charset="0"/>
              </a:rPr>
              <a:t>cm = %f</a:t>
            </a:r>
            <a:r>
              <a:rPr lang="sk-SK" altLang="sk-SK" sz="2000" b="1" dirty="0" smtClean="0">
                <a:latin typeface="Courier New" pitchFamily="49" charset="0"/>
              </a:rPr>
              <a:t> </a:t>
            </a:r>
            <a:r>
              <a:rPr lang="en-US" altLang="sk-SK" sz="2000" b="1" dirty="0" smtClean="0">
                <a:latin typeface="Courier New" pitchFamily="49" charset="0"/>
              </a:rPr>
              <a:t>inch\n", </a:t>
            </a:r>
            <a:r>
              <a:rPr lang="en-US" altLang="sk-SK" sz="2000" b="1" dirty="0" err="1" smtClean="0">
                <a:latin typeface="Courier New" pitchFamily="49" charset="0"/>
              </a:rPr>
              <a:t>vyska_cm</a:t>
            </a:r>
            <a:r>
              <a:rPr lang="en-US" altLang="sk-SK" sz="2000" b="1" dirty="0" smtClean="0">
                <a:latin typeface="Courier New" pitchFamily="49" charset="0"/>
              </a:rPr>
              <a:t>, </a:t>
            </a:r>
            <a:r>
              <a:rPr lang="en-US" altLang="sk-SK" sz="2000" b="1" dirty="0" err="1" smtClean="0">
                <a:latin typeface="Courier New" pitchFamily="49" charset="0"/>
              </a:rPr>
              <a:t>vyska_inch</a:t>
            </a:r>
            <a:r>
              <a:rPr lang="en-US" altLang="sk-SK" sz="2000" b="1" dirty="0" smtClean="0">
                <a:latin typeface="Courier New" pitchFamily="49" charset="0"/>
              </a:rPr>
              <a:t>);</a:t>
            </a:r>
            <a:endParaRPr lang="en-US" altLang="sk-SK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 </a:t>
            </a:r>
            <a:r>
              <a:rPr lang="en-US" altLang="sk-SK" sz="2000" b="1" dirty="0" smtClean="0">
                <a:latin typeface="Courier New" pitchFamily="49" charset="0"/>
              </a:rPr>
              <a:t> </a:t>
            </a:r>
            <a:r>
              <a:rPr lang="en-US" altLang="sk-SK" sz="2000" b="1" dirty="0" err="1" smtClean="0">
                <a:latin typeface="Courier New" pitchFamily="49" charset="0"/>
              </a:rPr>
              <a:t>printf</a:t>
            </a:r>
            <a:r>
              <a:rPr lang="en-US" altLang="sk-SK" sz="2000" b="1" dirty="0" smtClean="0">
                <a:latin typeface="Courier New" pitchFamily="49" charset="0"/>
              </a:rPr>
              <a:t>("</a:t>
            </a:r>
            <a:r>
              <a:rPr lang="en-US" altLang="sk-SK" sz="2000" b="1" dirty="0" err="1" smtClean="0">
                <a:latin typeface="Courier New" pitchFamily="49" charset="0"/>
              </a:rPr>
              <a:t>vyska</a:t>
            </a:r>
            <a:r>
              <a:rPr lang="en-US" altLang="sk-SK" sz="2000" b="1" dirty="0" smtClean="0">
                <a:latin typeface="Courier New" pitchFamily="49" charset="0"/>
              </a:rPr>
              <a:t>: %f</a:t>
            </a:r>
            <a:r>
              <a:rPr lang="sk-SK" altLang="sk-SK" sz="2000" b="1" dirty="0" smtClean="0">
                <a:latin typeface="Courier New" pitchFamily="49" charset="0"/>
              </a:rPr>
              <a:t> mikrometrov</a:t>
            </a:r>
            <a:r>
              <a:rPr lang="en-US" altLang="sk-SK" sz="2000" b="1" dirty="0" smtClean="0">
                <a:latin typeface="Courier New" pitchFamily="49" charset="0"/>
              </a:rPr>
              <a:t>\n\n", </a:t>
            </a:r>
            <a:r>
              <a:rPr lang="en-US" altLang="sk-SK" sz="2000" b="1" dirty="0" err="1" smtClean="0">
                <a:latin typeface="Courier New" pitchFamily="49" charset="0"/>
              </a:rPr>
              <a:t>vyska_cm</a:t>
            </a:r>
            <a:r>
              <a:rPr lang="en-US" altLang="sk-SK" sz="2000" b="1" dirty="0" smtClean="0">
                <a:latin typeface="Courier New" pitchFamily="49" charset="0"/>
              </a:rPr>
              <a:t> * </a:t>
            </a:r>
            <a:r>
              <a:rPr lang="en-US" altLang="sk-SK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1e</a:t>
            </a:r>
            <a:r>
              <a:rPr lang="sk-SK" altLang="sk-SK" sz="2000" b="1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4</a:t>
            </a:r>
            <a:r>
              <a:rPr lang="en-US" altLang="sk-SK" sz="2000" b="1" dirty="0" smtClean="0">
                <a:latin typeface="Courier New" pitchFamily="49" charset="0"/>
              </a:rPr>
              <a:t>);   </a:t>
            </a:r>
          </a:p>
          <a:p>
            <a:pPr>
              <a:spcBef>
                <a:spcPct val="0"/>
              </a:spcBef>
              <a:buNone/>
            </a:pPr>
            <a:endParaRPr lang="pt-B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 smtClean="0">
                <a:latin typeface="Courier New" pitchFamily="49" charset="0"/>
              </a:rPr>
              <a:t>  return </a:t>
            </a:r>
            <a:r>
              <a:rPr lang="en-US" altLang="sk-SK" sz="2000" b="1" dirty="0">
                <a:latin typeface="Courier New" pitchFamily="49" charset="0"/>
              </a:rPr>
              <a:t>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15" name="Rounded Rectangle 1"/>
          <p:cNvSpPr>
            <a:spLocks noChangeArrowheads="1"/>
          </p:cNvSpPr>
          <p:nvPr/>
        </p:nvSpPr>
        <p:spPr bwMode="auto">
          <a:xfrm>
            <a:off x="5649981" y="6056554"/>
            <a:ext cx="3257798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/>
              <a:t>program: 0</a:t>
            </a:r>
            <a:r>
              <a:rPr lang="sk-SK" altLang="sk-SK" sz="2400" dirty="0"/>
              <a:t>2</a:t>
            </a:r>
            <a:r>
              <a:rPr lang="en-US" altLang="sk-SK" sz="2400" dirty="0" smtClean="0"/>
              <a:t>p02.cpp</a:t>
            </a:r>
            <a:endParaRPr lang="sk-SK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Znakové konštanty</a:t>
            </a:r>
            <a:endParaRPr lang="en-US" altLang="sk-SK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400" dirty="0" smtClean="0"/>
              <a:t>znak uzatvorený v apostrofoch, napr. </a:t>
            </a:r>
            <a:r>
              <a:rPr lang="en-US" altLang="sk-SK" sz="2400" b="1" dirty="0" smtClean="0">
                <a:latin typeface="Courier New" pitchFamily="49" charset="0"/>
              </a:rPr>
              <a:t>'a'</a:t>
            </a:r>
            <a:r>
              <a:rPr lang="en-US" altLang="sk-SK" sz="2400" dirty="0" smtClean="0"/>
              <a:t>, </a:t>
            </a:r>
            <a:r>
              <a:rPr lang="en-US" altLang="sk-SK" sz="2400" b="1" dirty="0" smtClean="0">
                <a:latin typeface="Courier New" pitchFamily="49" charset="0"/>
              </a:rPr>
              <a:t>'*'</a:t>
            </a:r>
            <a:r>
              <a:rPr lang="en-US" altLang="sk-SK" sz="2400" dirty="0" smtClean="0"/>
              <a:t>, </a:t>
            </a:r>
            <a:r>
              <a:rPr lang="en-US" altLang="sk-SK" sz="2400" b="1" dirty="0" smtClean="0">
                <a:latin typeface="Courier New" pitchFamily="49" charset="0"/>
              </a:rPr>
              <a:t>'4'</a:t>
            </a:r>
          </a:p>
          <a:p>
            <a:r>
              <a:rPr lang="en-US" altLang="sk-SK" sz="2400" dirty="0" err="1" smtClean="0"/>
              <a:t>hodnota</a:t>
            </a:r>
            <a:r>
              <a:rPr lang="en-US" altLang="sk-SK" sz="2400" dirty="0" smtClean="0"/>
              <a:t> </a:t>
            </a:r>
            <a:r>
              <a:rPr lang="sk-SK" altLang="sk-SK" sz="2400" dirty="0" smtClean="0"/>
              <a:t>(ordiná</a:t>
            </a:r>
            <a:r>
              <a:rPr lang="en-US" altLang="sk-SK" sz="2400" dirty="0" smtClean="0"/>
              <a:t>l</a:t>
            </a:r>
            <a:r>
              <a:rPr lang="sk-SK" altLang="sk-SK" sz="2400" dirty="0" smtClean="0"/>
              <a:t>ne číslo) je odvodená od ASCII tabuľky</a:t>
            </a:r>
          </a:p>
          <a:p>
            <a:r>
              <a:rPr lang="sk-SK" altLang="sk-SK" sz="2400" dirty="0" smtClean="0"/>
              <a:t>veľkosť znakovej konštanty je typu </a:t>
            </a:r>
            <a:r>
              <a:rPr lang="sk-SK" altLang="sk-SK" sz="2400" b="1" dirty="0" smtClean="0">
                <a:latin typeface="Courier New" pitchFamily="49" charset="0"/>
              </a:rPr>
              <a:t>int</a:t>
            </a:r>
            <a:r>
              <a:rPr lang="sk-SK" altLang="sk-SK" sz="2400" dirty="0" smtClean="0"/>
              <a:t>, nie </a:t>
            </a:r>
            <a:r>
              <a:rPr lang="sk-SK" altLang="sk-SK" sz="2400" b="1" dirty="0" smtClean="0">
                <a:latin typeface="Courier New" pitchFamily="49" charset="0"/>
              </a:rPr>
              <a:t>char</a:t>
            </a:r>
            <a:r>
              <a:rPr lang="sk-SK" altLang="sk-SK" sz="2400" dirty="0" smtClean="0"/>
              <a:t>!</a:t>
            </a:r>
            <a:r>
              <a:rPr lang="en-US" altLang="sk-SK" sz="2400" dirty="0" smtClean="0"/>
              <a:t> </a:t>
            </a:r>
            <a:endParaRPr lang="sk-SK" altLang="sk-SK" sz="2400" dirty="0" smtClean="0"/>
          </a:p>
          <a:p>
            <a:r>
              <a:rPr lang="sk-SK" altLang="sk-SK" sz="2400" dirty="0" smtClean="0"/>
              <a:t>znaková koštanta neviditeľného znaku:</a:t>
            </a:r>
          </a:p>
          <a:p>
            <a:pPr lvl="1"/>
            <a:r>
              <a:rPr lang="en-US" altLang="sk-SK" sz="2000" b="1" dirty="0" smtClean="0">
                <a:latin typeface="Courier New" pitchFamily="49" charset="0"/>
              </a:rPr>
              <a:t>\</a:t>
            </a:r>
            <a:r>
              <a:rPr lang="sk-SK" altLang="sk-SK" sz="2000" b="1" dirty="0" smtClean="0">
                <a:latin typeface="Courier New" pitchFamily="49" charset="0"/>
              </a:rPr>
              <a:t>ddd</a:t>
            </a:r>
            <a:r>
              <a:rPr lang="sk-SK" altLang="sk-SK" sz="2000" dirty="0" smtClean="0"/>
              <a:t>, kde </a:t>
            </a:r>
            <a:r>
              <a:rPr lang="sk-SK" altLang="sk-SK" sz="2000" b="1" dirty="0" smtClean="0">
                <a:latin typeface="Courier New" pitchFamily="49" charset="0"/>
              </a:rPr>
              <a:t>ddd</a:t>
            </a:r>
            <a:r>
              <a:rPr lang="sk-SK" altLang="sk-SK" sz="2000" dirty="0" smtClean="0"/>
              <a:t> je kód znaku - zložený z troch oktalových číslic, </a:t>
            </a:r>
            <a:endParaRPr lang="en-US" altLang="sk-SK" sz="2000" dirty="0" smtClean="0"/>
          </a:p>
          <a:p>
            <a:pPr lvl="1">
              <a:buFontTx/>
              <a:buNone/>
            </a:pPr>
            <a:r>
              <a:rPr lang="en-US" altLang="sk-SK" sz="2000" dirty="0" smtClean="0"/>
              <a:t>	</a:t>
            </a:r>
            <a:r>
              <a:rPr lang="sk-SK" altLang="sk-SK" sz="2000" dirty="0" smtClean="0"/>
              <a:t>napr. </a:t>
            </a:r>
            <a:r>
              <a:rPr lang="en-US" altLang="sk-SK" sz="2000" dirty="0" smtClean="0"/>
              <a:t>'\012', '\007'</a:t>
            </a:r>
            <a:endParaRPr lang="sk-SK" altLang="sk-SK" sz="2000" dirty="0" smtClean="0"/>
          </a:p>
          <a:p>
            <a:pPr lvl="1"/>
            <a:r>
              <a:rPr lang="en-US" altLang="sk-SK" sz="2000" dirty="0" smtClean="0"/>
              <a:t>\0XHH</a:t>
            </a:r>
            <a:r>
              <a:rPr lang="sk-SK" altLang="sk-SK" sz="2000" dirty="0" smtClean="0"/>
              <a:t>, napr. </a:t>
            </a:r>
            <a:r>
              <a:rPr lang="en-US" altLang="sk-SK" sz="2000" dirty="0" smtClean="0"/>
              <a:t>'\0x0A', '\0XD', '\0X1f'</a:t>
            </a:r>
          </a:p>
          <a:p>
            <a:r>
              <a:rPr lang="en-US" altLang="sk-SK" sz="2400" dirty="0" err="1" smtClean="0"/>
              <a:t>znak</a:t>
            </a:r>
            <a:r>
              <a:rPr lang="en-US" altLang="sk-SK" sz="2400" dirty="0" smtClean="0"/>
              <a:t> \</a:t>
            </a:r>
            <a:r>
              <a:rPr lang="sk-SK" altLang="sk-SK" sz="2400" dirty="0" smtClean="0"/>
              <a:t>, </a:t>
            </a:r>
            <a:r>
              <a:rPr lang="en-US" altLang="sk-SK" sz="2400" dirty="0" err="1" smtClean="0"/>
              <a:t>naz</a:t>
            </a:r>
            <a:r>
              <a:rPr lang="sk-SK" altLang="sk-SK" sz="2400" dirty="0" smtClean="0"/>
              <a:t>ývaný </a:t>
            </a:r>
            <a:r>
              <a:rPr lang="sk-SK" altLang="sk-SK" sz="2400" i="1" dirty="0" smtClean="0"/>
              <a:t>escape character </a:t>
            </a:r>
            <a:r>
              <a:rPr lang="sk-SK" altLang="sk-SK" sz="2400" dirty="0" smtClean="0"/>
              <a:t>- mení význam </a:t>
            </a:r>
          </a:p>
          <a:p>
            <a:pPr lvl="1"/>
            <a:r>
              <a:rPr lang="sk-SK" altLang="sk-SK" sz="2000" dirty="0" smtClean="0"/>
              <a:t>napr. 012 nie je znak (len jeden znak), ale </a:t>
            </a:r>
            <a:r>
              <a:rPr lang="en-US" altLang="sk-SK" sz="2000" dirty="0" smtClean="0"/>
              <a:t>\</a:t>
            </a:r>
            <a:r>
              <a:rPr lang="sk-SK" altLang="sk-SK" sz="2000" dirty="0" smtClean="0"/>
              <a:t>012 je znak</a:t>
            </a:r>
            <a:endParaRPr lang="en-US" alt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Designs\Globe.pot</Template>
  <TotalTime>2892</TotalTime>
  <Words>3221</Words>
  <Application>Microsoft Office PowerPoint</Application>
  <PresentationFormat>Prezentácia na obrazovke (4:3)</PresentationFormat>
  <Paragraphs>672</Paragraphs>
  <Slides>43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43</vt:i4>
      </vt:variant>
    </vt:vector>
  </HeadingPairs>
  <TitlesOfParts>
    <vt:vector size="51" baseType="lpstr">
      <vt:lpstr>Arial</vt:lpstr>
      <vt:lpstr>Calibri</vt:lpstr>
      <vt:lpstr>Courier New</vt:lpstr>
      <vt:lpstr>Symbol</vt:lpstr>
      <vt:lpstr>Times New Roman</vt:lpstr>
      <vt:lpstr>Theme1</vt:lpstr>
      <vt:lpstr>1_Glass design template</vt:lpstr>
      <vt:lpstr>Glass design template</vt:lpstr>
      <vt:lpstr>Konštanty, operátory, formátovaný vstup a výstup, príkzy vetvenia</vt:lpstr>
      <vt:lpstr>ACM ICPC je opäť tu!</vt:lpstr>
      <vt:lpstr>Obsah prednášky</vt:lpstr>
      <vt:lpstr>Celočíselné konštanty</vt:lpstr>
      <vt:lpstr>Celočíselné konštanty</vt:lpstr>
      <vt:lpstr>Celočíselné konštanty a premenné: príklad</vt:lpstr>
      <vt:lpstr>Reálne konštanty</vt:lpstr>
      <vt:lpstr>Reálne konštanty: príklad</vt:lpstr>
      <vt:lpstr>Znakové konštanty</vt:lpstr>
      <vt:lpstr>ASCII tabuľka</vt:lpstr>
      <vt:lpstr>ASCII tabuľka</vt:lpstr>
      <vt:lpstr>Escape sekvencie</vt:lpstr>
      <vt:lpstr>Znakové konštanty: čo program vypíše?</vt:lpstr>
      <vt:lpstr>Reťazcové konštanty</vt:lpstr>
      <vt:lpstr>Formátovaný vstup a špeciálne znaky</vt:lpstr>
      <vt:lpstr>Formátovací reťazec: výpis čísel</vt:lpstr>
      <vt:lpstr>Špecifikácie formátovacieho reťazca: príklady</vt:lpstr>
      <vt:lpstr>Premenné float a double: a ich presnosť</vt:lpstr>
      <vt:lpstr>Terminálový vstup a výstup pre znak</vt:lpstr>
      <vt:lpstr>Konverzia malého písmena na veľké</vt:lpstr>
      <vt:lpstr>Špeciálne unárne operátory</vt:lpstr>
      <vt:lpstr>Špeciálne unárne operátory</vt:lpstr>
      <vt:lpstr>Operátory priradenia</vt:lpstr>
      <vt:lpstr>Aké hodnoty sa vypíšu?</vt:lpstr>
      <vt:lpstr>Príkazy vetvenia</vt:lpstr>
      <vt:lpstr>Logické výrazy (Boolove výrazy)</vt:lpstr>
      <vt:lpstr>Logické operátory</vt:lpstr>
      <vt:lpstr>Logické výrazy: príklady</vt:lpstr>
      <vt:lpstr>Zložené logické výrazy</vt:lpstr>
      <vt:lpstr>Negácia výrazu</vt:lpstr>
      <vt:lpstr>Vyhodnocovanie logických výrazov</vt:lpstr>
      <vt:lpstr>Skrátené vyhodnocovanie logických výrazov</vt:lpstr>
      <vt:lpstr>Skrátené vyhodnocovanie logických výrazov</vt:lpstr>
      <vt:lpstr>Priority vyhodnocovania logických výrazov</vt:lpstr>
      <vt:lpstr>Priority vyhodnocovania logických výrazov</vt:lpstr>
      <vt:lpstr>Príkaz if </vt:lpstr>
      <vt:lpstr>Príkaz if</vt:lpstr>
      <vt:lpstr>C-štýl - detailnejšie</vt:lpstr>
      <vt:lpstr>Rozšírený príkaz if</vt:lpstr>
      <vt:lpstr>Príkaz if</vt:lpstr>
      <vt:lpstr>Rozšírený príkaz if: príklady</vt:lpstr>
      <vt:lpstr>Prezentácia programu PowerPoint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287</cp:revision>
  <dcterms:created xsi:type="dcterms:W3CDTF">2005-07-25T07:17:21Z</dcterms:created>
  <dcterms:modified xsi:type="dcterms:W3CDTF">2019-10-02T18:55:11Z</dcterms:modified>
</cp:coreProperties>
</file>