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2" r:id="rId2"/>
    <p:sldId id="303" r:id="rId3"/>
    <p:sldId id="301" r:id="rId4"/>
    <p:sldId id="290" r:id="rId5"/>
    <p:sldId id="291" r:id="rId6"/>
    <p:sldId id="292" r:id="rId7"/>
    <p:sldId id="288" r:id="rId8"/>
    <p:sldId id="289" r:id="rId9"/>
    <p:sldId id="293" r:id="rId10"/>
    <p:sldId id="294" r:id="rId11"/>
    <p:sldId id="295" r:id="rId12"/>
    <p:sldId id="296" r:id="rId13"/>
    <p:sldId id="297" r:id="rId14"/>
    <p:sldId id="298" r:id="rId15"/>
    <p:sldId id="299" r:id="rId16"/>
    <p:sldId id="30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C9781-609B-4F59-A2FD-38C8286A1AD2}" type="datetimeFigureOut">
              <a:rPr lang="en-US" smtClean="0"/>
              <a:t>3/4/2020</a:t>
            </a:fld>
            <a:endParaRPr lang="en-US"/>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34081-18E2-40FD-85C2-8F282E2772D3}" type="slidenum">
              <a:rPr lang="en-US" smtClean="0"/>
              <a:t>‹#›</a:t>
            </a:fld>
            <a:endParaRPr lang="en-US"/>
          </a:p>
        </p:txBody>
      </p:sp>
    </p:spTree>
    <p:extLst>
      <p:ext uri="{BB962C8B-B14F-4D97-AF65-F5344CB8AC3E}">
        <p14:creationId xmlns:p14="http://schemas.microsoft.com/office/powerpoint/2010/main" val="190025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a:t>
            </a:fld>
            <a:endParaRPr lang="en-US"/>
          </a:p>
        </p:txBody>
      </p:sp>
    </p:spTree>
    <p:extLst>
      <p:ext uri="{BB962C8B-B14F-4D97-AF65-F5344CB8AC3E}">
        <p14:creationId xmlns:p14="http://schemas.microsoft.com/office/powerpoint/2010/main" val="2663472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10</a:t>
            </a:fld>
            <a:endParaRPr lang="en-US"/>
          </a:p>
        </p:txBody>
      </p:sp>
    </p:spTree>
    <p:extLst>
      <p:ext uri="{BB962C8B-B14F-4D97-AF65-F5344CB8AC3E}">
        <p14:creationId xmlns:p14="http://schemas.microsoft.com/office/powerpoint/2010/main" val="98001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11</a:t>
            </a:fld>
            <a:endParaRPr lang="en-US"/>
          </a:p>
        </p:txBody>
      </p:sp>
    </p:spTree>
    <p:extLst>
      <p:ext uri="{BB962C8B-B14F-4D97-AF65-F5344CB8AC3E}">
        <p14:creationId xmlns:p14="http://schemas.microsoft.com/office/powerpoint/2010/main" val="423986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12</a:t>
            </a:fld>
            <a:endParaRPr lang="en-US"/>
          </a:p>
        </p:txBody>
      </p:sp>
    </p:spTree>
    <p:extLst>
      <p:ext uri="{BB962C8B-B14F-4D97-AF65-F5344CB8AC3E}">
        <p14:creationId xmlns:p14="http://schemas.microsoft.com/office/powerpoint/2010/main" val="412402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13</a:t>
            </a:fld>
            <a:endParaRPr lang="en-US"/>
          </a:p>
        </p:txBody>
      </p:sp>
    </p:spTree>
    <p:extLst>
      <p:ext uri="{BB962C8B-B14F-4D97-AF65-F5344CB8AC3E}">
        <p14:creationId xmlns:p14="http://schemas.microsoft.com/office/powerpoint/2010/main" val="197296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14</a:t>
            </a:fld>
            <a:endParaRPr lang="en-US"/>
          </a:p>
        </p:txBody>
      </p:sp>
    </p:spTree>
    <p:extLst>
      <p:ext uri="{BB962C8B-B14F-4D97-AF65-F5344CB8AC3E}">
        <p14:creationId xmlns:p14="http://schemas.microsoft.com/office/powerpoint/2010/main" val="398436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15</a:t>
            </a:fld>
            <a:endParaRPr lang="en-US"/>
          </a:p>
        </p:txBody>
      </p:sp>
    </p:spTree>
    <p:extLst>
      <p:ext uri="{BB962C8B-B14F-4D97-AF65-F5344CB8AC3E}">
        <p14:creationId xmlns:p14="http://schemas.microsoft.com/office/powerpoint/2010/main" val="333868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16</a:t>
            </a:fld>
            <a:endParaRPr lang="en-US"/>
          </a:p>
        </p:txBody>
      </p:sp>
    </p:spTree>
    <p:extLst>
      <p:ext uri="{BB962C8B-B14F-4D97-AF65-F5344CB8AC3E}">
        <p14:creationId xmlns:p14="http://schemas.microsoft.com/office/powerpoint/2010/main" val="22670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2</a:t>
            </a:fld>
            <a:endParaRPr lang="en-US"/>
          </a:p>
        </p:txBody>
      </p:sp>
    </p:spTree>
    <p:extLst>
      <p:ext uri="{BB962C8B-B14F-4D97-AF65-F5344CB8AC3E}">
        <p14:creationId xmlns:p14="http://schemas.microsoft.com/office/powerpoint/2010/main" val="204215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3</a:t>
            </a:fld>
            <a:endParaRPr lang="en-US"/>
          </a:p>
        </p:txBody>
      </p:sp>
    </p:spTree>
    <p:extLst>
      <p:ext uri="{BB962C8B-B14F-4D97-AF65-F5344CB8AC3E}">
        <p14:creationId xmlns:p14="http://schemas.microsoft.com/office/powerpoint/2010/main" val="405835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4</a:t>
            </a:fld>
            <a:endParaRPr lang="en-US"/>
          </a:p>
        </p:txBody>
      </p:sp>
    </p:spTree>
    <p:extLst>
      <p:ext uri="{BB962C8B-B14F-4D97-AF65-F5344CB8AC3E}">
        <p14:creationId xmlns:p14="http://schemas.microsoft.com/office/powerpoint/2010/main" val="332846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5</a:t>
            </a:fld>
            <a:endParaRPr lang="en-US"/>
          </a:p>
        </p:txBody>
      </p:sp>
    </p:spTree>
    <p:extLst>
      <p:ext uri="{BB962C8B-B14F-4D97-AF65-F5344CB8AC3E}">
        <p14:creationId xmlns:p14="http://schemas.microsoft.com/office/powerpoint/2010/main" val="39401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6</a:t>
            </a:fld>
            <a:endParaRPr lang="en-US"/>
          </a:p>
        </p:txBody>
      </p:sp>
    </p:spTree>
    <p:extLst>
      <p:ext uri="{BB962C8B-B14F-4D97-AF65-F5344CB8AC3E}">
        <p14:creationId xmlns:p14="http://schemas.microsoft.com/office/powerpoint/2010/main" val="351804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the process mentioned above should be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times to get required result. But, for better performance, in second step, last and second last elements are not compared </a:t>
            </a:r>
            <a:r>
              <a:rPr lang="en-US" sz="1200" b="0" i="0" kern="1200" dirty="0" err="1" smtClean="0">
                <a:solidFill>
                  <a:schemeClr val="tx1"/>
                </a:solidFill>
                <a:effectLst/>
                <a:latin typeface="+mn-lt"/>
                <a:ea typeface="+mn-ea"/>
                <a:cs typeface="+mn-cs"/>
              </a:rPr>
              <a:t>becuase</a:t>
            </a:r>
            <a:r>
              <a:rPr lang="en-US" sz="1200" b="0" i="0" kern="1200" dirty="0" smtClean="0">
                <a:solidFill>
                  <a:schemeClr val="tx1"/>
                </a:solidFill>
                <a:effectLst/>
                <a:latin typeface="+mn-lt"/>
                <a:ea typeface="+mn-ea"/>
                <a:cs typeface="+mn-cs"/>
              </a:rPr>
              <a:t>, the proper element is automatically placed at last after first step. Similarly, in third step, last and second last and second last and third last elements are not compared and so on.</a:t>
            </a:r>
          </a:p>
          <a:p>
            <a:r>
              <a:rPr lang="en-US" sz="1200" b="0" i="0" kern="1200" dirty="0" smtClean="0">
                <a:solidFill>
                  <a:schemeClr val="tx1"/>
                </a:solidFill>
                <a:effectLst/>
                <a:latin typeface="+mn-lt"/>
                <a:ea typeface="+mn-ea"/>
                <a:cs typeface="+mn-cs"/>
              </a:rPr>
              <a:t>A figure is worth a thousand words so, acknowledge this figure for better understanding of bubble sort.</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7</a:t>
            </a:fld>
            <a:endParaRPr lang="en-US"/>
          </a:p>
        </p:txBody>
      </p:sp>
    </p:spTree>
    <p:extLst>
      <p:ext uri="{BB962C8B-B14F-4D97-AF65-F5344CB8AC3E}">
        <p14:creationId xmlns:p14="http://schemas.microsoft.com/office/powerpoint/2010/main" val="42480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8</a:t>
            </a:fld>
            <a:endParaRPr lang="en-US"/>
          </a:p>
        </p:txBody>
      </p:sp>
    </p:spTree>
    <p:extLst>
      <p:ext uri="{BB962C8B-B14F-4D97-AF65-F5344CB8AC3E}">
        <p14:creationId xmlns:p14="http://schemas.microsoft.com/office/powerpoint/2010/main" val="1219295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tutorial is intended to provide you information about what insertion sort algorithm is and how to implement it in programming rather than it's technical stuff, properties and </a:t>
            </a:r>
            <a:r>
              <a:rPr lang="en-US" sz="1200" b="0" i="0" kern="1200" dirty="0" err="1" smtClean="0">
                <a:solidFill>
                  <a:schemeClr val="tx1"/>
                </a:solidFill>
                <a:effectLst/>
                <a:latin typeface="+mn-lt"/>
                <a:ea typeface="+mn-ea"/>
                <a:cs typeface="+mn-cs"/>
              </a:rPr>
              <a:t>comparision</a:t>
            </a:r>
            <a:r>
              <a:rPr lang="en-US" sz="1200" b="0" i="0" kern="1200" dirty="0" smtClean="0">
                <a:solidFill>
                  <a:schemeClr val="tx1"/>
                </a:solidFill>
                <a:effectLst/>
                <a:latin typeface="+mn-lt"/>
                <a:ea typeface="+mn-ea"/>
                <a:cs typeface="+mn-cs"/>
              </a:rPr>
              <a:t> with other sorting algorithm. If you know what insertion sort algorithm is then, visit this page to learn about </a:t>
            </a:r>
            <a:r>
              <a:rPr lang="en-US" sz="1200" b="0" i="0" u="none" strike="noStrike" kern="1200" dirty="0" smtClean="0">
                <a:solidFill>
                  <a:schemeClr val="tx1"/>
                </a:solidFill>
                <a:effectLst/>
                <a:latin typeface="+mn-lt"/>
                <a:ea typeface="+mn-ea"/>
                <a:cs typeface="+mn-cs"/>
                <a:hlinkClick r:id="rId3" tooltip="Properties of Insertion Sort Algorithm"/>
              </a:rPr>
              <a:t>properties of insertion sort and </a:t>
            </a:r>
            <a:r>
              <a:rPr lang="en-US" sz="1200" b="0" i="0" u="none" strike="noStrike" kern="1200" dirty="0" err="1" smtClean="0">
                <a:solidFill>
                  <a:schemeClr val="tx1"/>
                </a:solidFill>
                <a:effectLst/>
                <a:latin typeface="+mn-lt"/>
                <a:ea typeface="+mn-ea"/>
                <a:cs typeface="+mn-cs"/>
                <a:hlinkClick r:id="rId3" tooltip="Properties of Insertion Sort Algorithm"/>
              </a:rPr>
              <a:t>comparision</a:t>
            </a:r>
            <a:r>
              <a:rPr lang="en-US" sz="1200" b="0" i="0" u="none" strike="noStrike" kern="1200" dirty="0" smtClean="0">
                <a:solidFill>
                  <a:schemeClr val="tx1"/>
                </a:solidFill>
                <a:effectLst/>
                <a:latin typeface="+mn-lt"/>
                <a:ea typeface="+mn-ea"/>
                <a:cs typeface="+mn-cs"/>
                <a:hlinkClick r:id="rId3" tooltip="Properties of Insertion Sort Algorithm"/>
              </a:rPr>
              <a:t> with other sorting algorithm</a:t>
            </a:r>
            <a:r>
              <a:rPr lang="en-US" sz="1200" b="0" i="0" kern="1200" dirty="0" smtClean="0">
                <a:solidFill>
                  <a:schemeClr val="tx1"/>
                </a:solidFill>
                <a:effectLst/>
                <a:latin typeface="+mn-lt"/>
                <a:ea typeface="+mn-ea"/>
                <a:cs typeface="+mn-cs"/>
              </a:rPr>
              <a:t>.</a:t>
            </a:r>
            <a:endParaRPr lang="sk-SK"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Explanation</a:t>
            </a:r>
          </a:p>
          <a:p>
            <a:r>
              <a:rPr lang="en-US" sz="1200" b="0" i="0" kern="1200" dirty="0" smtClean="0">
                <a:solidFill>
                  <a:schemeClr val="tx1"/>
                </a:solidFill>
                <a:effectLst/>
                <a:latin typeface="+mn-lt"/>
                <a:ea typeface="+mn-ea"/>
                <a:cs typeface="+mn-cs"/>
              </a:rPr>
              <a:t>Suppose, you want to sort elements in ascending as in above figure. Then,</a:t>
            </a:r>
          </a:p>
          <a:p>
            <a:r>
              <a:rPr lang="en-US" sz="1200" b="0" i="0" u="sng" kern="1200" dirty="0" smtClean="0">
                <a:solidFill>
                  <a:schemeClr val="tx1"/>
                </a:solidFill>
                <a:effectLst/>
                <a:latin typeface="+mn-lt"/>
                <a:ea typeface="+mn-ea"/>
                <a:cs typeface="+mn-cs"/>
              </a:rPr>
              <a:t>Step 1:</a:t>
            </a:r>
            <a:r>
              <a:rPr lang="en-US" sz="1200" b="0" i="0" kern="1200" dirty="0" smtClean="0">
                <a:solidFill>
                  <a:schemeClr val="tx1"/>
                </a:solidFill>
                <a:effectLst/>
                <a:latin typeface="+mn-lt"/>
                <a:ea typeface="+mn-ea"/>
                <a:cs typeface="+mn-cs"/>
              </a:rPr>
              <a:t> The second element of an array is compared with the elements that appears before it (only first element in this case). If the second element is smaller than first element, second element is inserted in the position of first element. After first step, first two elements of an array will be sorted.</a:t>
            </a:r>
          </a:p>
          <a:p>
            <a:r>
              <a:rPr lang="en-US" sz="1200" b="0" i="0" u="sng" kern="1200" dirty="0" smtClean="0">
                <a:solidFill>
                  <a:schemeClr val="tx1"/>
                </a:solidFill>
                <a:effectLst/>
                <a:latin typeface="+mn-lt"/>
                <a:ea typeface="+mn-ea"/>
                <a:cs typeface="+mn-cs"/>
              </a:rPr>
              <a:t>Step 2:</a:t>
            </a:r>
            <a:r>
              <a:rPr lang="en-US" sz="1200" b="0" i="0" kern="1200" dirty="0" smtClean="0">
                <a:solidFill>
                  <a:schemeClr val="tx1"/>
                </a:solidFill>
                <a:effectLst/>
                <a:latin typeface="+mn-lt"/>
                <a:ea typeface="+mn-ea"/>
                <a:cs typeface="+mn-cs"/>
              </a:rPr>
              <a:t> The third element of an array is compared with the elements that appears before it (first and second element). If third element is smaller than first element, it is inserted in the position of first element. If third element is larger than first element but, smaller than second element, it is inserted in the position of second element. If third element is larger than both the elements, it is kept in the position as it is. After second step, first three elements of an array will be sorted.</a:t>
            </a:r>
          </a:p>
          <a:p>
            <a:r>
              <a:rPr lang="en-US" sz="1200" b="0" i="0" u="sng" kern="1200" dirty="0" smtClean="0">
                <a:solidFill>
                  <a:schemeClr val="tx1"/>
                </a:solidFill>
                <a:effectLst/>
                <a:latin typeface="+mn-lt"/>
                <a:ea typeface="+mn-ea"/>
                <a:cs typeface="+mn-cs"/>
              </a:rPr>
              <a:t>Step 3:</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the fourth element of an array is compared with the elements that appears before it (first, second and third element) and the same procedure is applied and that element is inserted in the proper position. After third step, first four elements of an array will be sorted.</a:t>
            </a:r>
          </a:p>
          <a:p>
            <a:r>
              <a:rPr lang="en-US" sz="1200" b="0" i="0" kern="1200" dirty="0" smtClean="0">
                <a:solidFill>
                  <a:schemeClr val="tx1"/>
                </a:solidFill>
                <a:effectLst/>
                <a:latin typeface="+mn-lt"/>
                <a:ea typeface="+mn-ea"/>
                <a:cs typeface="+mn-cs"/>
              </a:rPr>
              <a:t>If there are </a:t>
            </a:r>
            <a:r>
              <a:rPr lang="en-US" sz="1200" b="1" i="0"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elements to be sorted. Then, this procedure is repeated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times to get sorted list of array.</a:t>
            </a:r>
          </a:p>
          <a:p>
            <a:endParaRPr lang="en-US" dirty="0"/>
          </a:p>
        </p:txBody>
      </p:sp>
      <p:sp>
        <p:nvSpPr>
          <p:cNvPr id="4" name="Zástupný symbol čísla snímky 3"/>
          <p:cNvSpPr>
            <a:spLocks noGrp="1"/>
          </p:cNvSpPr>
          <p:nvPr>
            <p:ph type="sldNum" sz="quarter" idx="10"/>
          </p:nvPr>
        </p:nvSpPr>
        <p:spPr/>
        <p:txBody>
          <a:bodyPr/>
          <a:lstStyle/>
          <a:p>
            <a:fld id="{69C34081-18E2-40FD-85C2-8F282E2772D3}" type="slidenum">
              <a:rPr lang="en-US" smtClean="0"/>
              <a:t>9</a:t>
            </a:fld>
            <a:endParaRPr lang="en-US"/>
          </a:p>
        </p:txBody>
      </p:sp>
    </p:spTree>
    <p:extLst>
      <p:ext uri="{BB962C8B-B14F-4D97-AF65-F5344CB8AC3E}">
        <p14:creationId xmlns:p14="http://schemas.microsoft.com/office/powerpoint/2010/main" val="309410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
        <p:nvSpPr>
          <p:cNvPr id="4" name="Zástupný symbol dátumu 3"/>
          <p:cNvSpPr>
            <a:spLocks noGrp="1"/>
          </p:cNvSpPr>
          <p:nvPr>
            <p:ph type="dt" sz="half" idx="10"/>
          </p:nvPr>
        </p:nvSpPr>
        <p:spPr/>
        <p:txBody>
          <a:bodyPr/>
          <a:lstStyle/>
          <a:p>
            <a:fld id="{4E488B1D-B8D8-4297-9A3E-D36A81982037}" type="datetimeFigureOut">
              <a:rPr lang="en-US" smtClean="0"/>
              <a:t>3/4/2020</a:t>
            </a:fld>
            <a:endParaRPr lang="en-US"/>
          </a:p>
        </p:txBody>
      </p:sp>
      <p:sp>
        <p:nvSpPr>
          <p:cNvPr id="5" name="Zástupný symbol päty 4"/>
          <p:cNvSpPr>
            <a:spLocks noGrp="1"/>
          </p:cNvSpPr>
          <p:nvPr>
            <p:ph type="ftr" sz="quarter" idx="11"/>
          </p:nvPr>
        </p:nvSpPr>
        <p:spPr/>
        <p:txBody>
          <a:bodyPr/>
          <a:lstStyle/>
          <a:p>
            <a:endParaRPr lang="en-US"/>
          </a:p>
        </p:txBody>
      </p:sp>
      <p:sp>
        <p:nvSpPr>
          <p:cNvPr id="6" name="Zástupný symbol čísla snímky 5"/>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193862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fld id="{4E488B1D-B8D8-4297-9A3E-D36A81982037}" type="datetimeFigureOut">
              <a:rPr lang="en-US" smtClean="0"/>
              <a:t>3/4/2020</a:t>
            </a:fld>
            <a:endParaRPr lang="en-US"/>
          </a:p>
        </p:txBody>
      </p:sp>
      <p:sp>
        <p:nvSpPr>
          <p:cNvPr id="5" name="Zástupný symbol päty 4"/>
          <p:cNvSpPr>
            <a:spLocks noGrp="1"/>
          </p:cNvSpPr>
          <p:nvPr>
            <p:ph type="ftr" sz="quarter" idx="11"/>
          </p:nvPr>
        </p:nvSpPr>
        <p:spPr/>
        <p:txBody>
          <a:bodyPr/>
          <a:lstStyle/>
          <a:p>
            <a:endParaRPr lang="en-US"/>
          </a:p>
        </p:txBody>
      </p:sp>
      <p:sp>
        <p:nvSpPr>
          <p:cNvPr id="6" name="Zástupný symbol čísla snímky 5"/>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12974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fld id="{4E488B1D-B8D8-4297-9A3E-D36A81982037}" type="datetimeFigureOut">
              <a:rPr lang="en-US" smtClean="0"/>
              <a:t>3/4/2020</a:t>
            </a:fld>
            <a:endParaRPr lang="en-US"/>
          </a:p>
        </p:txBody>
      </p:sp>
      <p:sp>
        <p:nvSpPr>
          <p:cNvPr id="5" name="Zástupný symbol päty 4"/>
          <p:cNvSpPr>
            <a:spLocks noGrp="1"/>
          </p:cNvSpPr>
          <p:nvPr>
            <p:ph type="ftr" sz="quarter" idx="11"/>
          </p:nvPr>
        </p:nvSpPr>
        <p:spPr/>
        <p:txBody>
          <a:bodyPr/>
          <a:lstStyle/>
          <a:p>
            <a:endParaRPr lang="en-US"/>
          </a:p>
        </p:txBody>
      </p:sp>
      <p:sp>
        <p:nvSpPr>
          <p:cNvPr id="6" name="Zástupný symbol čísla snímky 5"/>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207908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fld id="{4E488B1D-B8D8-4297-9A3E-D36A81982037}" type="datetimeFigureOut">
              <a:rPr lang="en-US" smtClean="0"/>
              <a:t>3/4/2020</a:t>
            </a:fld>
            <a:endParaRPr lang="en-US"/>
          </a:p>
        </p:txBody>
      </p:sp>
      <p:sp>
        <p:nvSpPr>
          <p:cNvPr id="5" name="Zástupný symbol päty 4"/>
          <p:cNvSpPr>
            <a:spLocks noGrp="1"/>
          </p:cNvSpPr>
          <p:nvPr>
            <p:ph type="ftr" sz="quarter" idx="11"/>
          </p:nvPr>
        </p:nvSpPr>
        <p:spPr/>
        <p:txBody>
          <a:bodyPr/>
          <a:lstStyle/>
          <a:p>
            <a:endParaRPr lang="en-US"/>
          </a:p>
        </p:txBody>
      </p:sp>
      <p:sp>
        <p:nvSpPr>
          <p:cNvPr id="6" name="Zástupný symbol čísla snímky 5"/>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146148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4E488B1D-B8D8-4297-9A3E-D36A81982037}" type="datetimeFigureOut">
              <a:rPr lang="en-US" smtClean="0"/>
              <a:t>3/4/2020</a:t>
            </a:fld>
            <a:endParaRPr lang="en-US"/>
          </a:p>
        </p:txBody>
      </p:sp>
      <p:sp>
        <p:nvSpPr>
          <p:cNvPr id="5" name="Zástupný symbol päty 4"/>
          <p:cNvSpPr>
            <a:spLocks noGrp="1"/>
          </p:cNvSpPr>
          <p:nvPr>
            <p:ph type="ftr" sz="quarter" idx="11"/>
          </p:nvPr>
        </p:nvSpPr>
        <p:spPr/>
        <p:txBody>
          <a:bodyPr/>
          <a:lstStyle/>
          <a:p>
            <a:endParaRPr lang="en-US"/>
          </a:p>
        </p:txBody>
      </p:sp>
      <p:sp>
        <p:nvSpPr>
          <p:cNvPr id="6" name="Zástupný symbol čísla snímky 5"/>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393931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dátumu 4"/>
          <p:cNvSpPr>
            <a:spLocks noGrp="1"/>
          </p:cNvSpPr>
          <p:nvPr>
            <p:ph type="dt" sz="half" idx="10"/>
          </p:nvPr>
        </p:nvSpPr>
        <p:spPr/>
        <p:txBody>
          <a:bodyPr/>
          <a:lstStyle/>
          <a:p>
            <a:fld id="{4E488B1D-B8D8-4297-9A3E-D36A81982037}" type="datetimeFigureOut">
              <a:rPr lang="en-US" smtClean="0"/>
              <a:t>3/4/2020</a:t>
            </a:fld>
            <a:endParaRPr lang="en-US"/>
          </a:p>
        </p:txBody>
      </p:sp>
      <p:sp>
        <p:nvSpPr>
          <p:cNvPr id="6" name="Zástupný symbol päty 5"/>
          <p:cNvSpPr>
            <a:spLocks noGrp="1"/>
          </p:cNvSpPr>
          <p:nvPr>
            <p:ph type="ftr" sz="quarter" idx="11"/>
          </p:nvPr>
        </p:nvSpPr>
        <p:spPr/>
        <p:txBody>
          <a:bodyPr/>
          <a:lstStyle/>
          <a:p>
            <a:endParaRPr lang="en-US"/>
          </a:p>
        </p:txBody>
      </p:sp>
      <p:sp>
        <p:nvSpPr>
          <p:cNvPr id="7" name="Zástupný symbol čísla snímky 6"/>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98392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7" name="Zástupný symbol dátumu 6"/>
          <p:cNvSpPr>
            <a:spLocks noGrp="1"/>
          </p:cNvSpPr>
          <p:nvPr>
            <p:ph type="dt" sz="half" idx="10"/>
          </p:nvPr>
        </p:nvSpPr>
        <p:spPr/>
        <p:txBody>
          <a:bodyPr/>
          <a:lstStyle/>
          <a:p>
            <a:fld id="{4E488B1D-B8D8-4297-9A3E-D36A81982037}" type="datetimeFigureOut">
              <a:rPr lang="en-US" smtClean="0"/>
              <a:t>3/4/2020</a:t>
            </a:fld>
            <a:endParaRPr lang="en-US"/>
          </a:p>
        </p:txBody>
      </p:sp>
      <p:sp>
        <p:nvSpPr>
          <p:cNvPr id="8" name="Zástupný symbol päty 7"/>
          <p:cNvSpPr>
            <a:spLocks noGrp="1"/>
          </p:cNvSpPr>
          <p:nvPr>
            <p:ph type="ftr" sz="quarter" idx="11"/>
          </p:nvPr>
        </p:nvSpPr>
        <p:spPr/>
        <p:txBody>
          <a:bodyPr/>
          <a:lstStyle/>
          <a:p>
            <a:endParaRPr lang="en-US"/>
          </a:p>
        </p:txBody>
      </p:sp>
      <p:sp>
        <p:nvSpPr>
          <p:cNvPr id="9" name="Zástupný symbol čísla snímky 8"/>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163207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dátumu 2"/>
          <p:cNvSpPr>
            <a:spLocks noGrp="1"/>
          </p:cNvSpPr>
          <p:nvPr>
            <p:ph type="dt" sz="half" idx="10"/>
          </p:nvPr>
        </p:nvSpPr>
        <p:spPr/>
        <p:txBody>
          <a:bodyPr/>
          <a:lstStyle/>
          <a:p>
            <a:fld id="{4E488B1D-B8D8-4297-9A3E-D36A81982037}" type="datetimeFigureOut">
              <a:rPr lang="en-US" smtClean="0"/>
              <a:t>3/4/2020</a:t>
            </a:fld>
            <a:endParaRPr lang="en-US"/>
          </a:p>
        </p:txBody>
      </p:sp>
      <p:sp>
        <p:nvSpPr>
          <p:cNvPr id="4" name="Zástupný symbol päty 3"/>
          <p:cNvSpPr>
            <a:spLocks noGrp="1"/>
          </p:cNvSpPr>
          <p:nvPr>
            <p:ph type="ftr" sz="quarter" idx="11"/>
          </p:nvPr>
        </p:nvSpPr>
        <p:spPr/>
        <p:txBody>
          <a:bodyPr/>
          <a:lstStyle/>
          <a:p>
            <a:endParaRPr lang="en-US"/>
          </a:p>
        </p:txBody>
      </p:sp>
      <p:sp>
        <p:nvSpPr>
          <p:cNvPr id="5" name="Zástupný symbol čísla snímky 4"/>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363463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4E488B1D-B8D8-4297-9A3E-D36A81982037}" type="datetimeFigureOut">
              <a:rPr lang="en-US" smtClean="0"/>
              <a:t>3/4/2020</a:t>
            </a:fld>
            <a:endParaRPr lang="en-US"/>
          </a:p>
        </p:txBody>
      </p:sp>
      <p:sp>
        <p:nvSpPr>
          <p:cNvPr id="3" name="Zástupný symbol päty 2"/>
          <p:cNvSpPr>
            <a:spLocks noGrp="1"/>
          </p:cNvSpPr>
          <p:nvPr>
            <p:ph type="ftr" sz="quarter" idx="11"/>
          </p:nvPr>
        </p:nvSpPr>
        <p:spPr/>
        <p:txBody>
          <a:bodyPr/>
          <a:lstStyle/>
          <a:p>
            <a:endParaRPr lang="en-US"/>
          </a:p>
        </p:txBody>
      </p:sp>
      <p:sp>
        <p:nvSpPr>
          <p:cNvPr id="4" name="Zástupný symbol čísla snímky 3"/>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94585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4E488B1D-B8D8-4297-9A3E-D36A81982037}" type="datetimeFigureOut">
              <a:rPr lang="en-US" smtClean="0"/>
              <a:t>3/4/2020</a:t>
            </a:fld>
            <a:endParaRPr lang="en-US"/>
          </a:p>
        </p:txBody>
      </p:sp>
      <p:sp>
        <p:nvSpPr>
          <p:cNvPr id="6" name="Zástupný symbol päty 5"/>
          <p:cNvSpPr>
            <a:spLocks noGrp="1"/>
          </p:cNvSpPr>
          <p:nvPr>
            <p:ph type="ftr" sz="quarter" idx="11"/>
          </p:nvPr>
        </p:nvSpPr>
        <p:spPr/>
        <p:txBody>
          <a:bodyPr/>
          <a:lstStyle/>
          <a:p>
            <a:endParaRPr lang="en-US"/>
          </a:p>
        </p:txBody>
      </p:sp>
      <p:sp>
        <p:nvSpPr>
          <p:cNvPr id="7" name="Zástupný symbol čísla snímky 6"/>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41664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4E488B1D-B8D8-4297-9A3E-D36A81982037}" type="datetimeFigureOut">
              <a:rPr lang="en-US" smtClean="0"/>
              <a:t>3/4/2020</a:t>
            </a:fld>
            <a:endParaRPr lang="en-US"/>
          </a:p>
        </p:txBody>
      </p:sp>
      <p:sp>
        <p:nvSpPr>
          <p:cNvPr id="6" name="Zástupný symbol päty 5"/>
          <p:cNvSpPr>
            <a:spLocks noGrp="1"/>
          </p:cNvSpPr>
          <p:nvPr>
            <p:ph type="ftr" sz="quarter" idx="11"/>
          </p:nvPr>
        </p:nvSpPr>
        <p:spPr/>
        <p:txBody>
          <a:bodyPr/>
          <a:lstStyle/>
          <a:p>
            <a:endParaRPr lang="en-US"/>
          </a:p>
        </p:txBody>
      </p:sp>
      <p:sp>
        <p:nvSpPr>
          <p:cNvPr id="7" name="Zástupný symbol čísla snímky 6"/>
          <p:cNvSpPr>
            <a:spLocks noGrp="1"/>
          </p:cNvSpPr>
          <p:nvPr>
            <p:ph type="sldNum" sz="quarter" idx="12"/>
          </p:nvPr>
        </p:nvSpPr>
        <p:spPr/>
        <p:txBody>
          <a:bodyPr/>
          <a:lstStyle/>
          <a:p>
            <a:fld id="{4297E7AD-B7D7-4B6A-8ECC-99FEBF53711B}" type="slidenum">
              <a:rPr lang="en-US" smtClean="0"/>
              <a:t>‹#›</a:t>
            </a:fld>
            <a:endParaRPr lang="en-US"/>
          </a:p>
        </p:txBody>
      </p:sp>
    </p:spTree>
    <p:extLst>
      <p:ext uri="{BB962C8B-B14F-4D97-AF65-F5344CB8AC3E}">
        <p14:creationId xmlns:p14="http://schemas.microsoft.com/office/powerpoint/2010/main" val="8756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en-US"/>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88B1D-B8D8-4297-9A3E-D36A81982037}" type="datetimeFigureOut">
              <a:rPr lang="en-US" smtClean="0"/>
              <a:t>3/4/2020</a:t>
            </a:fld>
            <a:endParaRPr lang="en-US"/>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7E7AD-B7D7-4B6A-8ECC-99FEBF53711B}" type="slidenum">
              <a:rPr lang="en-US" smtClean="0"/>
              <a:t>‹#›</a:t>
            </a:fld>
            <a:endParaRPr lang="en-US"/>
          </a:p>
        </p:txBody>
      </p:sp>
    </p:spTree>
    <p:extLst>
      <p:ext uri="{BB962C8B-B14F-4D97-AF65-F5344CB8AC3E}">
        <p14:creationId xmlns:p14="http://schemas.microsoft.com/office/powerpoint/2010/main" val="33594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programiz.com/dsa/insertion-sort"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www.programiz.com/dsa/insertion-sort"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dsa/insertion-sor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dsa/selection-sor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programiz.com/dsa/selection-sor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www.programiz.com/dsa/selection-sor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www.programiz.com/dsa/selection-sort"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gramiz.com/dsa/bubble-sor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programiz.com/dsa/bubble-sort"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www.programiz.com/dsa/bubble-sort"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programiz.com/dsa/bubble-sort"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programiz.com/dsa/bubble-sor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rogramiz.com/dsa/insertion-sor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programiz.com/dsa/insertion-sort" TargetMode="Externa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50620" y="790247"/>
            <a:ext cx="8641860" cy="5663089"/>
          </a:xfrm>
          <a:prstGeom prst="rect">
            <a:avLst/>
          </a:prstGeom>
          <a:noFill/>
        </p:spPr>
        <p:txBody>
          <a:bodyPr wrap="square" rtlCol="0">
            <a:spAutoFit/>
          </a:bodyPr>
          <a:lstStyle/>
          <a:p>
            <a:r>
              <a:rPr lang="sk-SK" b="1" dirty="0" err="1"/>
              <a:t>Sortovacie</a:t>
            </a:r>
            <a:r>
              <a:rPr lang="sk-SK" b="1" dirty="0"/>
              <a:t> algoritmy so </a:t>
            </a:r>
            <a:r>
              <a:rPr lang="sk-SK" b="1" dirty="0" err="1"/>
              <a:t>zložitostou</a:t>
            </a:r>
            <a:r>
              <a:rPr lang="sk-SK" b="1" dirty="0"/>
              <a:t> </a:t>
            </a:r>
            <a:r>
              <a:rPr lang="sk-SK" b="1" dirty="0" smtClean="0"/>
              <a:t>O(</a:t>
            </a:r>
            <a:r>
              <a:rPr lang="sk-SK" b="1" dirty="0"/>
              <a:t>n</a:t>
            </a:r>
            <a:r>
              <a:rPr lang="sk-SK" b="1" baseline="30000" dirty="0"/>
              <a:t>2</a:t>
            </a:r>
            <a:r>
              <a:rPr lang="sk-SK" b="1" dirty="0" smtClean="0"/>
              <a:t>)</a:t>
            </a:r>
            <a:endParaRPr lang="sk-SK" b="1" dirty="0"/>
          </a:p>
          <a:p>
            <a:r>
              <a:rPr lang="sk-SK" b="1" dirty="0"/>
              <a:t> </a:t>
            </a:r>
            <a:r>
              <a:rPr lang="sk-SK" b="1" dirty="0" smtClean="0"/>
              <a:t>  </a:t>
            </a:r>
            <a:r>
              <a:rPr lang="sk-SK" b="1" dirty="0" err="1" smtClean="0"/>
              <a:t>Bubble</a:t>
            </a:r>
            <a:r>
              <a:rPr lang="sk-SK" b="1" dirty="0" smtClean="0"/>
              <a:t> sort</a:t>
            </a:r>
            <a:r>
              <a:rPr lang="sk-SK" dirty="0" smtClean="0"/>
              <a:t> </a:t>
            </a:r>
            <a:r>
              <a:rPr lang="sk-SK" b="1" dirty="0"/>
              <a: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b="1" dirty="0" smtClean="0"/>
          </a:p>
          <a:p>
            <a:r>
              <a:rPr lang="sk-SK" b="1" dirty="0" smtClean="0"/>
              <a:t>   </a:t>
            </a:r>
            <a:r>
              <a:rPr lang="en-US" b="1" dirty="0" smtClean="0"/>
              <a:t>Insertion</a:t>
            </a:r>
            <a:r>
              <a:rPr lang="en-US" b="1" dirty="0"/>
              <a:t> </a:t>
            </a:r>
            <a:r>
              <a:rPr lang="sk-SK" b="1" dirty="0"/>
              <a:t> sort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p>
          <a:p>
            <a:r>
              <a:rPr lang="sk-SK" b="1" dirty="0" smtClean="0"/>
              <a:t>   </a:t>
            </a:r>
            <a:r>
              <a:rPr lang="sk-SK" b="1" dirty="0" err="1" smtClean="0"/>
              <a:t>Selection</a:t>
            </a:r>
            <a:r>
              <a:rPr lang="en-US" b="1" dirty="0"/>
              <a:t> </a:t>
            </a:r>
            <a:r>
              <a:rPr lang="sk-SK" b="1" dirty="0"/>
              <a:t> sort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p>
          <a:p>
            <a:endParaRPr lang="sk-SK" dirty="0" smtClean="0"/>
          </a:p>
          <a:p>
            <a:endParaRPr lang="sk-SK" dirty="0"/>
          </a:p>
          <a:p>
            <a:r>
              <a:rPr lang="sk-SK" sz="2000" b="1" dirty="0" err="1" smtClean="0"/>
              <a:t>Sortovacie</a:t>
            </a:r>
            <a:r>
              <a:rPr lang="sk-SK" sz="2000" b="1" dirty="0" smtClean="0"/>
              <a:t> </a:t>
            </a:r>
            <a:r>
              <a:rPr lang="sk-SK" sz="2000" b="1" dirty="0"/>
              <a:t>algoritmy so </a:t>
            </a:r>
            <a:r>
              <a:rPr lang="sk-SK" sz="2000" b="1" dirty="0" err="1" smtClean="0"/>
              <a:t>zložitostou</a:t>
            </a:r>
            <a:r>
              <a:rPr lang="sk-SK" sz="2000" b="1" dirty="0" smtClean="0"/>
              <a:t> </a:t>
            </a:r>
            <a:r>
              <a:rPr lang="sk-SK" sz="2000" b="1" dirty="0"/>
              <a:t>O(n*log n</a:t>
            </a:r>
            <a:r>
              <a:rPr lang="sk-SK" sz="2000" b="1" dirty="0" smtClean="0"/>
              <a:t>)</a:t>
            </a:r>
          </a:p>
          <a:p>
            <a:r>
              <a:rPr lang="sk-SK" b="1" dirty="0" smtClean="0"/>
              <a:t>   </a:t>
            </a:r>
            <a:r>
              <a:rPr lang="sk-SK" b="1" dirty="0" err="1" smtClean="0"/>
              <a:t>Quick</a:t>
            </a:r>
            <a:r>
              <a:rPr lang="sk-SK" b="1" dirty="0" smtClean="0"/>
              <a:t> </a:t>
            </a:r>
            <a:r>
              <a:rPr lang="sk-SK" b="1" dirty="0"/>
              <a:t>sort</a:t>
            </a:r>
            <a:r>
              <a:rPr lang="sk-SK" dirty="0"/>
              <a:t> </a:t>
            </a:r>
            <a:r>
              <a:rPr lang="sk-SK" b="1" dirty="0"/>
              <a:t>      	(</a:t>
            </a:r>
            <a:r>
              <a:rPr lang="sk-SK" b="1" dirty="0" err="1"/>
              <a:t>Time</a:t>
            </a:r>
            <a:r>
              <a:rPr lang="sk-SK" b="1" dirty="0"/>
              <a:t> </a:t>
            </a:r>
            <a:r>
              <a:rPr lang="sk-SK" b="1" dirty="0" err="1"/>
              <a:t>Complexity</a:t>
            </a:r>
            <a:r>
              <a:rPr lang="sk-SK" b="1" dirty="0"/>
              <a:t> </a:t>
            </a:r>
            <a:r>
              <a:rPr lang="sk-SK" b="1" dirty="0" smtClean="0"/>
              <a:t>O(n*log n), </a:t>
            </a:r>
            <a:r>
              <a:rPr lang="sk-SK" b="1" dirty="0" err="1"/>
              <a:t>Space</a:t>
            </a:r>
            <a:r>
              <a:rPr lang="sk-SK" b="1" dirty="0"/>
              <a:t> </a:t>
            </a:r>
            <a:r>
              <a:rPr lang="sk-SK" b="1" dirty="0" err="1"/>
              <a:t>Complexity</a:t>
            </a:r>
            <a:r>
              <a:rPr lang="sk-SK" b="1" dirty="0"/>
              <a:t> </a:t>
            </a:r>
            <a:r>
              <a:rPr lang="sk-SK" b="1" dirty="0" smtClean="0"/>
              <a:t>O(log n)</a:t>
            </a:r>
            <a:r>
              <a:rPr lang="en-GB" b="1" dirty="0" smtClean="0"/>
              <a:t>  </a:t>
            </a:r>
            <a:r>
              <a:rPr lang="en-GB" i="1" dirty="0" smtClean="0"/>
              <a:t>{</a:t>
            </a:r>
            <a:r>
              <a:rPr lang="sk-SK" i="1" dirty="0"/>
              <a:t>O(n</a:t>
            </a:r>
            <a:r>
              <a:rPr lang="sk-SK" i="1" baseline="30000" dirty="0"/>
              <a:t>2</a:t>
            </a:r>
            <a:r>
              <a:rPr lang="sk-SK" i="1" dirty="0"/>
              <a:t>)</a:t>
            </a:r>
            <a:r>
              <a:rPr lang="en-GB" i="1" dirty="0" smtClean="0"/>
              <a:t>}</a:t>
            </a:r>
            <a:r>
              <a:rPr lang="sk-SK" b="1" dirty="0" smtClean="0"/>
              <a:t>) </a:t>
            </a:r>
            <a:endParaRPr lang="sk-SK" b="1" dirty="0"/>
          </a:p>
          <a:p>
            <a:r>
              <a:rPr lang="sk-SK" b="1" dirty="0" smtClean="0"/>
              <a:t>   </a:t>
            </a:r>
            <a:r>
              <a:rPr lang="sk-SK" b="1" dirty="0" err="1" smtClean="0"/>
              <a:t>Merge</a:t>
            </a:r>
            <a:r>
              <a:rPr lang="sk-SK" b="1" dirty="0" smtClean="0"/>
              <a:t> </a:t>
            </a:r>
            <a:r>
              <a:rPr lang="sk-SK" b="1" dirty="0"/>
              <a:t>sort</a:t>
            </a:r>
            <a:r>
              <a:rPr lang="sk-SK" dirty="0"/>
              <a:t> </a:t>
            </a:r>
            <a:r>
              <a:rPr lang="sk-SK" b="1" dirty="0"/>
              <a:t>      	(</a:t>
            </a:r>
            <a:r>
              <a:rPr lang="sk-SK" b="1" dirty="0" err="1"/>
              <a:t>Time</a:t>
            </a:r>
            <a:r>
              <a:rPr lang="sk-SK" b="1" dirty="0"/>
              <a:t> </a:t>
            </a:r>
            <a:r>
              <a:rPr lang="sk-SK" b="1" dirty="0" err="1"/>
              <a:t>Complexity</a:t>
            </a:r>
            <a:r>
              <a:rPr lang="sk-SK" b="1" dirty="0"/>
              <a:t> O(n*log n), </a:t>
            </a:r>
            <a:r>
              <a:rPr lang="sk-SK" b="1" dirty="0" err="1"/>
              <a:t>Space</a:t>
            </a:r>
            <a:r>
              <a:rPr lang="sk-SK" b="1" dirty="0"/>
              <a:t> </a:t>
            </a:r>
            <a:r>
              <a:rPr lang="sk-SK" b="1" dirty="0" err="1"/>
              <a:t>Complexity</a:t>
            </a:r>
            <a:r>
              <a:rPr lang="sk-SK" b="1" dirty="0"/>
              <a:t> </a:t>
            </a:r>
            <a:r>
              <a:rPr lang="sk-SK" b="1" dirty="0" smtClean="0"/>
              <a:t>O(1) </a:t>
            </a:r>
            <a:r>
              <a:rPr lang="en-GB" i="1" dirty="0" smtClean="0"/>
              <a:t>{O(n*log n)}</a:t>
            </a:r>
            <a:r>
              <a:rPr lang="sk-SK" b="1" dirty="0" smtClean="0"/>
              <a:t>) </a:t>
            </a:r>
            <a:endParaRPr lang="sk-SK" b="1" dirty="0"/>
          </a:p>
          <a:p>
            <a:r>
              <a:rPr lang="sk-SK" b="1" dirty="0" smtClean="0"/>
              <a:t>   </a:t>
            </a:r>
            <a:r>
              <a:rPr lang="en-GB" b="1" dirty="0" smtClean="0"/>
              <a:t>Heap</a:t>
            </a:r>
            <a:r>
              <a:rPr lang="sk-SK" b="1" dirty="0" smtClean="0"/>
              <a:t> </a:t>
            </a:r>
            <a:r>
              <a:rPr lang="sk-SK" b="1" dirty="0"/>
              <a:t>sort</a:t>
            </a:r>
            <a:r>
              <a:rPr lang="sk-SK" dirty="0"/>
              <a:t> </a:t>
            </a:r>
            <a:r>
              <a:rPr lang="sk-SK" b="1" dirty="0"/>
              <a:t>      	(</a:t>
            </a:r>
            <a:r>
              <a:rPr lang="sk-SK" b="1" dirty="0" err="1"/>
              <a:t>Time</a:t>
            </a:r>
            <a:r>
              <a:rPr lang="sk-SK" b="1" dirty="0"/>
              <a:t> </a:t>
            </a:r>
            <a:r>
              <a:rPr lang="sk-SK" b="1" dirty="0" err="1"/>
              <a:t>Complexity</a:t>
            </a:r>
            <a:r>
              <a:rPr lang="sk-SK" b="1" dirty="0"/>
              <a:t> O(n*log n), </a:t>
            </a:r>
            <a:r>
              <a:rPr lang="sk-SK" b="1" dirty="0" err="1"/>
              <a:t>Space</a:t>
            </a:r>
            <a:r>
              <a:rPr lang="sk-SK" b="1" dirty="0"/>
              <a:t> </a:t>
            </a:r>
            <a:r>
              <a:rPr lang="sk-SK" b="1" dirty="0" err="1"/>
              <a:t>Complexity</a:t>
            </a:r>
            <a:r>
              <a:rPr lang="sk-SK" b="1" dirty="0"/>
              <a:t> </a:t>
            </a:r>
            <a:r>
              <a:rPr lang="sk-SK" b="1" dirty="0" smtClean="0"/>
              <a:t>O(</a:t>
            </a:r>
            <a:r>
              <a:rPr lang="en-GB" b="1" dirty="0" smtClean="0"/>
              <a:t>n*log </a:t>
            </a:r>
            <a:r>
              <a:rPr lang="en-GB" b="1" dirty="0"/>
              <a:t>n</a:t>
            </a:r>
            <a:r>
              <a:rPr lang="en-GB" b="1" dirty="0" smtClean="0"/>
              <a:t>)</a:t>
            </a:r>
            <a:r>
              <a:rPr lang="sk-SK" b="1" dirty="0" smtClean="0"/>
              <a:t>) </a:t>
            </a:r>
            <a:endParaRPr lang="sk-SK" b="1" dirty="0"/>
          </a:p>
          <a:p>
            <a:r>
              <a:rPr lang="en-GB" i="1" dirty="0"/>
              <a:t>	</a:t>
            </a:r>
            <a:r>
              <a:rPr lang="sk-SK" i="1" dirty="0" smtClean="0"/>
              <a:t>Prezentujúci </a:t>
            </a:r>
            <a:r>
              <a:rPr lang="sk-SK" i="1" dirty="0"/>
              <a:t>si vyberie </a:t>
            </a:r>
            <a:r>
              <a:rPr lang="sk-SK" i="1" dirty="0" smtClean="0"/>
              <a:t>aspoň </a:t>
            </a:r>
            <a:r>
              <a:rPr lang="sk-SK" i="1" dirty="0"/>
              <a:t>2 z nich a tie </a:t>
            </a:r>
            <a:r>
              <a:rPr lang="sk-SK" i="1" dirty="0" err="1"/>
              <a:t>odprezentuje</a:t>
            </a:r>
            <a:r>
              <a:rPr lang="sk-SK" i="1" dirty="0"/>
              <a:t>, </a:t>
            </a:r>
            <a:r>
              <a:rPr lang="sk-SK" i="1" dirty="0" smtClean="0"/>
              <a:t>implementuje </a:t>
            </a:r>
            <a:r>
              <a:rPr lang="sk-SK" i="1" dirty="0"/>
              <a:t>ich, </a:t>
            </a:r>
            <a:r>
              <a:rPr lang="en-GB" i="1" dirty="0" smtClean="0"/>
              <a:t>	</a:t>
            </a:r>
            <a:r>
              <a:rPr lang="sk-SK" i="1" dirty="0" smtClean="0"/>
              <a:t>predvedie experiment</a:t>
            </a:r>
            <a:r>
              <a:rPr lang="sk-SK" i="1" dirty="0"/>
              <a:t>. </a:t>
            </a:r>
            <a:r>
              <a:rPr lang="sk-SK" dirty="0"/>
              <a:t> </a:t>
            </a:r>
          </a:p>
          <a:p>
            <a:endParaRPr lang="sk-SK" dirty="0"/>
          </a:p>
          <a:p>
            <a:r>
              <a:rPr lang="sk-SK" b="1" dirty="0" err="1" smtClean="0"/>
              <a:t>Sortovacie</a:t>
            </a:r>
            <a:r>
              <a:rPr lang="sk-SK" b="1" dirty="0" smtClean="0"/>
              <a:t> </a:t>
            </a:r>
            <a:r>
              <a:rPr lang="sk-SK" b="1" dirty="0"/>
              <a:t>algoritmy so </a:t>
            </a:r>
            <a:r>
              <a:rPr lang="sk-SK" b="1" dirty="0" err="1" smtClean="0"/>
              <a:t>zložitostou</a:t>
            </a:r>
            <a:r>
              <a:rPr lang="sk-SK" b="1" dirty="0" smtClean="0"/>
              <a:t> </a:t>
            </a:r>
            <a:r>
              <a:rPr lang="sk-SK" b="1" dirty="0"/>
              <a:t>O(n)</a:t>
            </a:r>
          </a:p>
          <a:p>
            <a:r>
              <a:rPr lang="sk-SK" b="1" dirty="0" smtClean="0"/>
              <a:t>   </a:t>
            </a:r>
            <a:r>
              <a:rPr lang="sk-SK" b="1" dirty="0" err="1" smtClean="0"/>
              <a:t>Radix</a:t>
            </a:r>
            <a:r>
              <a:rPr lang="sk-SK" b="1" dirty="0" smtClean="0"/>
              <a:t> sort</a:t>
            </a:r>
            <a:endParaRPr lang="sk-SK" b="1" dirty="0"/>
          </a:p>
          <a:p>
            <a:r>
              <a:rPr lang="sk-SK" b="1" dirty="0" smtClean="0"/>
              <a:t>   </a:t>
            </a:r>
            <a:r>
              <a:rPr lang="sk-SK" b="1" dirty="0" err="1" smtClean="0"/>
              <a:t>Counting</a:t>
            </a:r>
            <a:r>
              <a:rPr lang="sk-SK" b="1" dirty="0" smtClean="0"/>
              <a:t> </a:t>
            </a:r>
            <a:r>
              <a:rPr lang="sk-SK" b="1" dirty="0"/>
              <a:t>sort</a:t>
            </a:r>
          </a:p>
          <a:p>
            <a:r>
              <a:rPr lang="sk-SK" b="1" dirty="0" smtClean="0"/>
              <a:t>   </a:t>
            </a:r>
            <a:r>
              <a:rPr lang="sk-SK" b="1" dirty="0" err="1" smtClean="0"/>
              <a:t>Bucket</a:t>
            </a:r>
            <a:r>
              <a:rPr lang="sk-SK" b="1" dirty="0" smtClean="0"/>
              <a:t> sort</a:t>
            </a:r>
          </a:p>
          <a:p>
            <a:r>
              <a:rPr lang="sk-SK" i="1" dirty="0" smtClean="0"/>
              <a:t>	Prezentujúci </a:t>
            </a:r>
            <a:r>
              <a:rPr lang="sk-SK" i="1" dirty="0"/>
              <a:t>si vyberie aspoň 2 z nich a tie </a:t>
            </a:r>
            <a:r>
              <a:rPr lang="sk-SK" i="1" dirty="0" err="1"/>
              <a:t>odprezentuje</a:t>
            </a:r>
            <a:r>
              <a:rPr lang="sk-SK" i="1" dirty="0"/>
              <a:t>, implementuje ich, </a:t>
            </a:r>
            <a:r>
              <a:rPr lang="en-GB" i="1" dirty="0"/>
              <a:t>	</a:t>
            </a:r>
            <a:r>
              <a:rPr lang="sk-SK" i="1" dirty="0"/>
              <a:t>predvedie experiment. </a:t>
            </a:r>
            <a:r>
              <a:rPr lang="sk-SK" dirty="0"/>
              <a:t> </a:t>
            </a:r>
          </a:p>
          <a:p>
            <a:endParaRPr lang="sk-SK" b="1" dirty="0"/>
          </a:p>
        </p:txBody>
      </p:sp>
    </p:spTree>
    <p:extLst>
      <p:ext uri="{BB962C8B-B14F-4D97-AF65-F5344CB8AC3E}">
        <p14:creationId xmlns:p14="http://schemas.microsoft.com/office/powerpoint/2010/main" val="2045073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3"/>
          <a:stretch>
            <a:fillRect/>
          </a:stretch>
        </p:blipFill>
        <p:spPr>
          <a:xfrm>
            <a:off x="107504" y="1047099"/>
            <a:ext cx="2819400" cy="542925"/>
          </a:xfrm>
          <a:prstGeom prst="rect">
            <a:avLst/>
          </a:prstGeom>
        </p:spPr>
      </p:pic>
      <p:pic>
        <p:nvPicPr>
          <p:cNvPr id="5" name="Obrázok 4"/>
          <p:cNvPicPr>
            <a:picLocks noChangeAspect="1"/>
          </p:cNvPicPr>
          <p:nvPr/>
        </p:nvPicPr>
        <p:blipFill>
          <a:blip r:embed="rId4"/>
          <a:stretch>
            <a:fillRect/>
          </a:stretch>
        </p:blipFill>
        <p:spPr>
          <a:xfrm>
            <a:off x="706760" y="1730144"/>
            <a:ext cx="3505200" cy="3886200"/>
          </a:xfrm>
          <a:prstGeom prst="rect">
            <a:avLst/>
          </a:prstGeom>
        </p:spPr>
      </p:pic>
      <p:pic>
        <p:nvPicPr>
          <p:cNvPr id="6" name="Obrázok 5"/>
          <p:cNvPicPr>
            <a:picLocks noChangeAspect="1"/>
          </p:cNvPicPr>
          <p:nvPr/>
        </p:nvPicPr>
        <p:blipFill>
          <a:blip r:embed="rId5"/>
          <a:stretch>
            <a:fillRect/>
          </a:stretch>
        </p:blipFill>
        <p:spPr>
          <a:xfrm>
            <a:off x="5004048" y="1722090"/>
            <a:ext cx="3524250" cy="3867150"/>
          </a:xfrm>
          <a:prstGeom prst="rect">
            <a:avLst/>
          </a:prstGeom>
        </p:spPr>
      </p:pic>
      <p:sp>
        <p:nvSpPr>
          <p:cNvPr id="7" name="BlokTextu 6"/>
          <p:cNvSpPr txBox="1"/>
          <p:nvPr/>
        </p:nvSpPr>
        <p:spPr>
          <a:xfrm>
            <a:off x="107504" y="260648"/>
            <a:ext cx="9217024" cy="646331"/>
          </a:xfrm>
          <a:prstGeom prst="rect">
            <a:avLst/>
          </a:prstGeom>
          <a:noFill/>
        </p:spPr>
        <p:txBody>
          <a:bodyPr wrap="square" rtlCol="0">
            <a:spAutoFit/>
          </a:bodyPr>
          <a:lstStyle/>
          <a:p>
            <a:r>
              <a:rPr lang="en-US" b="1" dirty="0"/>
              <a:t>Insertion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6"/>
              </a:rPr>
              <a:t>https://www.programiz.com/dsa/insertion-sort</a:t>
            </a:r>
            <a:r>
              <a:rPr lang="sk-SK" dirty="0" smtClean="0"/>
              <a:t>)</a:t>
            </a:r>
            <a:endParaRPr lang="en-US" dirty="0"/>
          </a:p>
        </p:txBody>
      </p:sp>
    </p:spTree>
    <p:extLst>
      <p:ext uri="{BB962C8B-B14F-4D97-AF65-F5344CB8AC3E}">
        <p14:creationId xmlns:p14="http://schemas.microsoft.com/office/powerpoint/2010/main" val="399406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3"/>
          <a:stretch>
            <a:fillRect/>
          </a:stretch>
        </p:blipFill>
        <p:spPr>
          <a:xfrm>
            <a:off x="107504" y="1047099"/>
            <a:ext cx="2819400" cy="542925"/>
          </a:xfrm>
          <a:prstGeom prst="rect">
            <a:avLst/>
          </a:prstGeom>
        </p:spPr>
      </p:pic>
      <p:pic>
        <p:nvPicPr>
          <p:cNvPr id="6" name="Obrázok 5"/>
          <p:cNvPicPr>
            <a:picLocks noChangeAspect="1"/>
          </p:cNvPicPr>
          <p:nvPr/>
        </p:nvPicPr>
        <p:blipFill>
          <a:blip r:embed="rId4"/>
          <a:stretch>
            <a:fillRect/>
          </a:stretch>
        </p:blipFill>
        <p:spPr>
          <a:xfrm>
            <a:off x="687710" y="1772816"/>
            <a:ext cx="3524250" cy="3867150"/>
          </a:xfrm>
          <a:prstGeom prst="rect">
            <a:avLst/>
          </a:prstGeom>
        </p:spPr>
      </p:pic>
      <p:pic>
        <p:nvPicPr>
          <p:cNvPr id="3" name="Obrázok 2"/>
          <p:cNvPicPr>
            <a:picLocks noChangeAspect="1"/>
          </p:cNvPicPr>
          <p:nvPr/>
        </p:nvPicPr>
        <p:blipFill>
          <a:blip r:embed="rId5"/>
          <a:stretch>
            <a:fillRect/>
          </a:stretch>
        </p:blipFill>
        <p:spPr>
          <a:xfrm>
            <a:off x="5017715" y="1656928"/>
            <a:ext cx="3514725" cy="4724400"/>
          </a:xfrm>
          <a:prstGeom prst="rect">
            <a:avLst/>
          </a:prstGeom>
        </p:spPr>
      </p:pic>
      <p:sp>
        <p:nvSpPr>
          <p:cNvPr id="7" name="BlokTextu 6"/>
          <p:cNvSpPr txBox="1"/>
          <p:nvPr/>
        </p:nvSpPr>
        <p:spPr>
          <a:xfrm>
            <a:off x="107504" y="260648"/>
            <a:ext cx="9217024" cy="646331"/>
          </a:xfrm>
          <a:prstGeom prst="rect">
            <a:avLst/>
          </a:prstGeom>
          <a:noFill/>
        </p:spPr>
        <p:txBody>
          <a:bodyPr wrap="square" rtlCol="0">
            <a:spAutoFit/>
          </a:bodyPr>
          <a:lstStyle/>
          <a:p>
            <a:r>
              <a:rPr lang="en-US" b="1" dirty="0"/>
              <a:t>Insertion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6"/>
              </a:rPr>
              <a:t>https://www.programiz.com/dsa/insertion-sort</a:t>
            </a:r>
            <a:r>
              <a:rPr lang="sk-SK" dirty="0" smtClean="0"/>
              <a:t>)</a:t>
            </a:r>
            <a:endParaRPr lang="en-US" dirty="0"/>
          </a:p>
        </p:txBody>
      </p:sp>
    </p:spTree>
    <p:extLst>
      <p:ext uri="{BB962C8B-B14F-4D97-AF65-F5344CB8AC3E}">
        <p14:creationId xmlns:p14="http://schemas.microsoft.com/office/powerpoint/2010/main" val="3946990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ĺžnik 4"/>
          <p:cNvSpPr/>
          <p:nvPr/>
        </p:nvSpPr>
        <p:spPr>
          <a:xfrm>
            <a:off x="251520" y="1053891"/>
            <a:ext cx="4572000" cy="4247317"/>
          </a:xfrm>
          <a:prstGeom prst="rect">
            <a:avLst/>
          </a:prstGeom>
        </p:spPr>
        <p:txBody>
          <a:bodyPr>
            <a:spAutoFit/>
          </a:bodyPr>
          <a:lstStyle/>
          <a:p>
            <a:r>
              <a:rPr lang="en-US" dirty="0" smtClean="0"/>
              <a:t>#</a:t>
            </a:r>
            <a:r>
              <a:rPr lang="en-US" dirty="0"/>
              <a:t>include &lt;</a:t>
            </a:r>
            <a:r>
              <a:rPr lang="en-US" dirty="0" err="1"/>
              <a:t>stdio.h</a:t>
            </a:r>
            <a:r>
              <a:rPr lang="en-US" dirty="0"/>
              <a:t>&gt;</a:t>
            </a:r>
          </a:p>
          <a:p>
            <a:r>
              <a:rPr lang="en-US" b="1" dirty="0" smtClean="0"/>
              <a:t>void </a:t>
            </a:r>
            <a:r>
              <a:rPr lang="en-US" b="1" dirty="0" err="1"/>
              <a:t>insertionSort</a:t>
            </a:r>
            <a:r>
              <a:rPr lang="en-US" b="1" dirty="0"/>
              <a:t>(</a:t>
            </a:r>
            <a:r>
              <a:rPr lang="en-US" b="1" dirty="0" err="1"/>
              <a:t>int</a:t>
            </a:r>
            <a:r>
              <a:rPr lang="en-US" b="1" dirty="0"/>
              <a:t> array[], </a:t>
            </a:r>
            <a:r>
              <a:rPr lang="en-US" b="1" dirty="0" err="1"/>
              <a:t>int</a:t>
            </a:r>
            <a:r>
              <a:rPr lang="en-US" b="1" dirty="0"/>
              <a:t> size)</a:t>
            </a:r>
          </a:p>
          <a:p>
            <a:r>
              <a:rPr lang="en-US" dirty="0"/>
              <a:t>{</a:t>
            </a:r>
          </a:p>
          <a:p>
            <a:r>
              <a:rPr lang="en-US" dirty="0"/>
              <a:t>  for (</a:t>
            </a:r>
            <a:r>
              <a:rPr lang="en-US" dirty="0" err="1"/>
              <a:t>int</a:t>
            </a:r>
            <a:r>
              <a:rPr lang="en-US" dirty="0"/>
              <a:t> step = 1; step &lt; size; step++)</a:t>
            </a:r>
          </a:p>
          <a:p>
            <a:r>
              <a:rPr lang="en-US" dirty="0"/>
              <a:t>  {</a:t>
            </a:r>
          </a:p>
          <a:p>
            <a:r>
              <a:rPr lang="en-US" dirty="0"/>
              <a:t>    </a:t>
            </a:r>
            <a:r>
              <a:rPr lang="en-US" dirty="0" err="1"/>
              <a:t>int</a:t>
            </a:r>
            <a:r>
              <a:rPr lang="en-US" dirty="0"/>
              <a:t> key = array[step];</a:t>
            </a:r>
          </a:p>
          <a:p>
            <a:r>
              <a:rPr lang="en-US" dirty="0"/>
              <a:t>    </a:t>
            </a:r>
            <a:r>
              <a:rPr lang="en-US" dirty="0" err="1"/>
              <a:t>int</a:t>
            </a:r>
            <a:r>
              <a:rPr lang="en-US" dirty="0"/>
              <a:t> j = step - 1;</a:t>
            </a:r>
          </a:p>
          <a:p>
            <a:r>
              <a:rPr lang="en-US" dirty="0"/>
              <a:t>    while (key &lt; array[j] &amp;&amp; j &gt;= 0)</a:t>
            </a:r>
          </a:p>
          <a:p>
            <a:r>
              <a:rPr lang="en-US" dirty="0"/>
              <a:t>    {</a:t>
            </a:r>
          </a:p>
          <a:p>
            <a:r>
              <a:rPr lang="sk-SK" dirty="0" smtClean="0"/>
              <a:t>       </a:t>
            </a:r>
            <a:r>
              <a:rPr lang="en-US" dirty="0" smtClean="0"/>
              <a:t>array[j </a:t>
            </a:r>
            <a:r>
              <a:rPr lang="en-US" dirty="0"/>
              <a:t>+ 1] = array[j];</a:t>
            </a:r>
          </a:p>
          <a:p>
            <a:r>
              <a:rPr lang="en-US" dirty="0"/>
              <a:t>     </a:t>
            </a:r>
            <a:r>
              <a:rPr lang="sk-SK" dirty="0" smtClean="0"/>
              <a:t> </a:t>
            </a:r>
            <a:r>
              <a:rPr lang="en-US" dirty="0" smtClean="0"/>
              <a:t> </a:t>
            </a:r>
            <a:r>
              <a:rPr lang="en-US" dirty="0"/>
              <a:t>--j;</a:t>
            </a:r>
          </a:p>
          <a:p>
            <a:r>
              <a:rPr lang="en-US" dirty="0"/>
              <a:t>    }</a:t>
            </a:r>
          </a:p>
          <a:p>
            <a:r>
              <a:rPr lang="en-US" dirty="0"/>
              <a:t>    array[j + 1] = key;</a:t>
            </a:r>
          </a:p>
          <a:p>
            <a:r>
              <a:rPr lang="en-US" dirty="0"/>
              <a:t>  }</a:t>
            </a:r>
          </a:p>
          <a:p>
            <a:r>
              <a:rPr lang="en-US" dirty="0" smtClean="0"/>
              <a:t>}</a:t>
            </a:r>
            <a:endParaRPr lang="en-US" dirty="0"/>
          </a:p>
        </p:txBody>
      </p:sp>
      <p:sp>
        <p:nvSpPr>
          <p:cNvPr id="7" name="Obdĺžnik 6"/>
          <p:cNvSpPr/>
          <p:nvPr/>
        </p:nvSpPr>
        <p:spPr>
          <a:xfrm>
            <a:off x="4572000" y="2333685"/>
            <a:ext cx="4572000" cy="4524315"/>
          </a:xfrm>
          <a:prstGeom prst="rect">
            <a:avLst/>
          </a:prstGeom>
        </p:spPr>
        <p:txBody>
          <a:bodyPr>
            <a:spAutoFit/>
          </a:bodyPr>
          <a:lstStyle/>
          <a:p>
            <a:r>
              <a:rPr lang="en-US" dirty="0" smtClean="0"/>
              <a:t>void </a:t>
            </a:r>
            <a:r>
              <a:rPr lang="en-US" dirty="0" err="1"/>
              <a:t>printArray</a:t>
            </a:r>
            <a:r>
              <a:rPr lang="en-US" dirty="0"/>
              <a:t>(</a:t>
            </a:r>
            <a:r>
              <a:rPr lang="en-US" dirty="0" err="1"/>
              <a:t>int</a:t>
            </a:r>
            <a:r>
              <a:rPr lang="en-US" dirty="0"/>
              <a:t> array[], </a:t>
            </a:r>
            <a:r>
              <a:rPr lang="en-US" dirty="0" err="1"/>
              <a:t>int</a:t>
            </a:r>
            <a:r>
              <a:rPr lang="en-US" dirty="0"/>
              <a:t> size)</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a:t>
            </a:r>
          </a:p>
          <a:p>
            <a:r>
              <a:rPr lang="en-US" dirty="0"/>
              <a:t>    </a:t>
            </a:r>
            <a:r>
              <a:rPr lang="en-US" dirty="0" err="1"/>
              <a:t>printf</a:t>
            </a:r>
            <a:r>
              <a:rPr lang="en-US" dirty="0"/>
              <a:t>("%d ", array[</a:t>
            </a:r>
            <a:r>
              <a:rPr lang="en-US" dirty="0" err="1"/>
              <a:t>i</a:t>
            </a:r>
            <a:r>
              <a:rPr lang="en-US" dirty="0"/>
              <a:t>]);</a:t>
            </a:r>
          </a:p>
          <a:p>
            <a:r>
              <a:rPr lang="en-US" dirty="0"/>
              <a:t>  }</a:t>
            </a:r>
          </a:p>
          <a:p>
            <a:r>
              <a:rPr lang="en-US" dirty="0"/>
              <a:t>  </a:t>
            </a:r>
            <a:r>
              <a:rPr lang="en-US" dirty="0" err="1"/>
              <a:t>printf</a:t>
            </a:r>
            <a:r>
              <a:rPr lang="en-US" dirty="0"/>
              <a:t>("\n");</a:t>
            </a:r>
          </a:p>
          <a:p>
            <a:r>
              <a:rPr lang="en-US" dirty="0"/>
              <a:t>}</a:t>
            </a:r>
          </a:p>
          <a:p>
            <a:r>
              <a:rPr lang="en-US" dirty="0" err="1" smtClean="0"/>
              <a:t>int</a:t>
            </a:r>
            <a:r>
              <a:rPr lang="en-US" dirty="0" smtClean="0"/>
              <a:t> </a:t>
            </a:r>
            <a:r>
              <a:rPr lang="en-US" dirty="0"/>
              <a:t>main()</a:t>
            </a:r>
          </a:p>
          <a:p>
            <a:r>
              <a:rPr lang="en-US" dirty="0"/>
              <a:t>{</a:t>
            </a:r>
          </a:p>
          <a:p>
            <a:r>
              <a:rPr lang="en-US" dirty="0"/>
              <a:t>  </a:t>
            </a:r>
            <a:r>
              <a:rPr lang="en-US" dirty="0" err="1"/>
              <a:t>int</a:t>
            </a:r>
            <a:r>
              <a:rPr lang="en-US" dirty="0"/>
              <a:t> data[] = {9, 5, 1, 4, 3};</a:t>
            </a:r>
          </a:p>
          <a:p>
            <a:r>
              <a:rPr lang="en-US" dirty="0"/>
              <a:t>  </a:t>
            </a:r>
            <a:r>
              <a:rPr lang="en-US" dirty="0" err="1"/>
              <a:t>int</a:t>
            </a:r>
            <a:r>
              <a:rPr lang="en-US" dirty="0"/>
              <a:t> size = </a:t>
            </a:r>
            <a:r>
              <a:rPr lang="en-US" dirty="0" err="1"/>
              <a:t>sizeof</a:t>
            </a:r>
            <a:r>
              <a:rPr lang="en-US" dirty="0"/>
              <a:t>(data) / </a:t>
            </a:r>
            <a:r>
              <a:rPr lang="en-US" dirty="0" err="1"/>
              <a:t>sizeof</a:t>
            </a:r>
            <a:r>
              <a:rPr lang="en-US" dirty="0"/>
              <a:t>(data[0]);</a:t>
            </a:r>
          </a:p>
          <a:p>
            <a:r>
              <a:rPr lang="en-US" dirty="0"/>
              <a:t>  </a:t>
            </a:r>
            <a:r>
              <a:rPr lang="en-US" dirty="0" err="1"/>
              <a:t>insertionSort</a:t>
            </a:r>
            <a:r>
              <a:rPr lang="en-US" dirty="0"/>
              <a:t>(data, size);</a:t>
            </a:r>
          </a:p>
          <a:p>
            <a:r>
              <a:rPr lang="en-US" dirty="0"/>
              <a:t>  </a:t>
            </a:r>
            <a:r>
              <a:rPr lang="en-US" dirty="0" err="1"/>
              <a:t>printf</a:t>
            </a:r>
            <a:r>
              <a:rPr lang="en-US" dirty="0"/>
              <a:t>("Sorted array in ascending order:\n");</a:t>
            </a:r>
          </a:p>
          <a:p>
            <a:r>
              <a:rPr lang="en-US" dirty="0"/>
              <a:t>  </a:t>
            </a:r>
            <a:r>
              <a:rPr lang="en-US" dirty="0" err="1"/>
              <a:t>printArray</a:t>
            </a:r>
            <a:r>
              <a:rPr lang="en-US" dirty="0"/>
              <a:t>(data, size);</a:t>
            </a:r>
          </a:p>
          <a:p>
            <a:r>
              <a:rPr lang="en-US" dirty="0"/>
              <a:t>}</a:t>
            </a:r>
          </a:p>
        </p:txBody>
      </p:sp>
      <p:sp>
        <p:nvSpPr>
          <p:cNvPr id="8" name="BlokTextu 7"/>
          <p:cNvSpPr txBox="1"/>
          <p:nvPr/>
        </p:nvSpPr>
        <p:spPr>
          <a:xfrm>
            <a:off x="107504" y="260648"/>
            <a:ext cx="9217024" cy="646331"/>
          </a:xfrm>
          <a:prstGeom prst="rect">
            <a:avLst/>
          </a:prstGeom>
          <a:noFill/>
        </p:spPr>
        <p:txBody>
          <a:bodyPr wrap="square" rtlCol="0">
            <a:spAutoFit/>
          </a:bodyPr>
          <a:lstStyle/>
          <a:p>
            <a:r>
              <a:rPr lang="en-US" b="1" dirty="0"/>
              <a:t>Insertion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https://www.programiz.com/dsa/insertion-sort</a:t>
            </a:r>
            <a:r>
              <a:rPr lang="sk-SK" dirty="0" smtClean="0"/>
              <a:t>)</a:t>
            </a:r>
            <a:endParaRPr lang="en-US" dirty="0"/>
          </a:p>
        </p:txBody>
      </p:sp>
    </p:spTree>
    <p:extLst>
      <p:ext uri="{BB962C8B-B14F-4D97-AF65-F5344CB8AC3E}">
        <p14:creationId xmlns:p14="http://schemas.microsoft.com/office/powerpoint/2010/main" val="3092699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7504" y="260648"/>
            <a:ext cx="9217024" cy="646331"/>
          </a:xfrm>
          <a:prstGeom prst="rect">
            <a:avLst/>
          </a:prstGeom>
          <a:noFill/>
        </p:spPr>
        <p:txBody>
          <a:bodyPr wrap="square" rtlCol="0">
            <a:spAutoFit/>
          </a:bodyPr>
          <a:lstStyle/>
          <a:p>
            <a:r>
              <a:rPr lang="sk-SK" b="1" dirty="0" err="1" smtClean="0"/>
              <a:t>Selection</a:t>
            </a:r>
            <a:r>
              <a:rPr lang="en-US" b="1" dirty="0"/>
              <a:t>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https://www.programiz.com/dsa/selection-sort</a:t>
            </a:r>
            <a:r>
              <a:rPr lang="sk-SK" dirty="0" smtClean="0"/>
              <a:t>)</a:t>
            </a:r>
            <a:endParaRPr lang="en-US" dirty="0"/>
          </a:p>
        </p:txBody>
      </p:sp>
      <p:pic>
        <p:nvPicPr>
          <p:cNvPr id="5" name="Obrázok 4"/>
          <p:cNvPicPr>
            <a:picLocks noChangeAspect="1"/>
          </p:cNvPicPr>
          <p:nvPr/>
        </p:nvPicPr>
        <p:blipFill>
          <a:blip r:embed="rId4"/>
          <a:stretch>
            <a:fillRect/>
          </a:stretch>
        </p:blipFill>
        <p:spPr>
          <a:xfrm>
            <a:off x="323528" y="1052736"/>
            <a:ext cx="2828925" cy="571500"/>
          </a:xfrm>
          <a:prstGeom prst="rect">
            <a:avLst/>
          </a:prstGeom>
        </p:spPr>
      </p:pic>
      <p:pic>
        <p:nvPicPr>
          <p:cNvPr id="6" name="Obrázok 5"/>
          <p:cNvPicPr>
            <a:picLocks noChangeAspect="1"/>
          </p:cNvPicPr>
          <p:nvPr/>
        </p:nvPicPr>
        <p:blipFill>
          <a:blip r:embed="rId5"/>
          <a:stretch>
            <a:fillRect/>
          </a:stretch>
        </p:blipFill>
        <p:spPr>
          <a:xfrm>
            <a:off x="323528" y="1844824"/>
            <a:ext cx="3876675" cy="4514850"/>
          </a:xfrm>
          <a:prstGeom prst="rect">
            <a:avLst/>
          </a:prstGeom>
        </p:spPr>
      </p:pic>
      <p:pic>
        <p:nvPicPr>
          <p:cNvPr id="7" name="Obrázok 6"/>
          <p:cNvPicPr>
            <a:picLocks noChangeAspect="1"/>
          </p:cNvPicPr>
          <p:nvPr/>
        </p:nvPicPr>
        <p:blipFill>
          <a:blip r:embed="rId6"/>
          <a:stretch>
            <a:fillRect/>
          </a:stretch>
        </p:blipFill>
        <p:spPr>
          <a:xfrm>
            <a:off x="5076056" y="1844824"/>
            <a:ext cx="3705225" cy="3533775"/>
          </a:xfrm>
          <a:prstGeom prst="rect">
            <a:avLst/>
          </a:prstGeom>
        </p:spPr>
      </p:pic>
    </p:spTree>
    <p:extLst>
      <p:ext uri="{BB962C8B-B14F-4D97-AF65-F5344CB8AC3E}">
        <p14:creationId xmlns:p14="http://schemas.microsoft.com/office/powerpoint/2010/main" val="3484711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7504" y="260648"/>
            <a:ext cx="9217024" cy="646331"/>
          </a:xfrm>
          <a:prstGeom prst="rect">
            <a:avLst/>
          </a:prstGeom>
          <a:noFill/>
        </p:spPr>
        <p:txBody>
          <a:bodyPr wrap="square" rtlCol="0">
            <a:spAutoFit/>
          </a:bodyPr>
          <a:lstStyle/>
          <a:p>
            <a:r>
              <a:rPr lang="sk-SK" b="1" dirty="0" err="1" smtClean="0"/>
              <a:t>Selection</a:t>
            </a:r>
            <a:r>
              <a:rPr lang="en-US" b="1" dirty="0"/>
              <a:t>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https://www.programiz.com/dsa/selection-sort</a:t>
            </a:r>
            <a:r>
              <a:rPr lang="sk-SK" dirty="0" smtClean="0"/>
              <a:t>)</a:t>
            </a:r>
            <a:endParaRPr lang="en-US" dirty="0"/>
          </a:p>
        </p:txBody>
      </p:sp>
      <p:pic>
        <p:nvPicPr>
          <p:cNvPr id="5" name="Obrázok 4"/>
          <p:cNvPicPr>
            <a:picLocks noChangeAspect="1"/>
          </p:cNvPicPr>
          <p:nvPr/>
        </p:nvPicPr>
        <p:blipFill>
          <a:blip r:embed="rId4"/>
          <a:stretch>
            <a:fillRect/>
          </a:stretch>
        </p:blipFill>
        <p:spPr>
          <a:xfrm>
            <a:off x="323528" y="1052736"/>
            <a:ext cx="2828925" cy="571500"/>
          </a:xfrm>
          <a:prstGeom prst="rect">
            <a:avLst/>
          </a:prstGeom>
        </p:spPr>
      </p:pic>
      <p:pic>
        <p:nvPicPr>
          <p:cNvPr id="7" name="Obrázok 6"/>
          <p:cNvPicPr>
            <a:picLocks noChangeAspect="1"/>
          </p:cNvPicPr>
          <p:nvPr/>
        </p:nvPicPr>
        <p:blipFill>
          <a:blip r:embed="rId5"/>
          <a:stretch>
            <a:fillRect/>
          </a:stretch>
        </p:blipFill>
        <p:spPr>
          <a:xfrm>
            <a:off x="362719" y="1844824"/>
            <a:ext cx="3705225" cy="3533775"/>
          </a:xfrm>
          <a:prstGeom prst="rect">
            <a:avLst/>
          </a:prstGeom>
        </p:spPr>
      </p:pic>
      <p:pic>
        <p:nvPicPr>
          <p:cNvPr id="3" name="Obrázok 2"/>
          <p:cNvPicPr>
            <a:picLocks noChangeAspect="1"/>
          </p:cNvPicPr>
          <p:nvPr/>
        </p:nvPicPr>
        <p:blipFill>
          <a:blip r:embed="rId6"/>
          <a:stretch>
            <a:fillRect/>
          </a:stretch>
        </p:blipFill>
        <p:spPr>
          <a:xfrm>
            <a:off x="4788024" y="1844824"/>
            <a:ext cx="3876675" cy="2971800"/>
          </a:xfrm>
          <a:prstGeom prst="rect">
            <a:avLst/>
          </a:prstGeom>
        </p:spPr>
      </p:pic>
    </p:spTree>
    <p:extLst>
      <p:ext uri="{BB962C8B-B14F-4D97-AF65-F5344CB8AC3E}">
        <p14:creationId xmlns:p14="http://schemas.microsoft.com/office/powerpoint/2010/main" val="731936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7504" y="260648"/>
            <a:ext cx="9217024" cy="646331"/>
          </a:xfrm>
          <a:prstGeom prst="rect">
            <a:avLst/>
          </a:prstGeom>
          <a:noFill/>
        </p:spPr>
        <p:txBody>
          <a:bodyPr wrap="square" rtlCol="0">
            <a:spAutoFit/>
          </a:bodyPr>
          <a:lstStyle/>
          <a:p>
            <a:r>
              <a:rPr lang="sk-SK" b="1" dirty="0" err="1" smtClean="0"/>
              <a:t>Selection</a:t>
            </a:r>
            <a:r>
              <a:rPr lang="en-US" b="1" dirty="0"/>
              <a:t>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https://www.programiz.com/dsa/selection-sort</a:t>
            </a:r>
            <a:r>
              <a:rPr lang="sk-SK" dirty="0" smtClean="0"/>
              <a:t>)</a:t>
            </a:r>
            <a:endParaRPr lang="en-US" dirty="0"/>
          </a:p>
        </p:txBody>
      </p:sp>
      <p:pic>
        <p:nvPicPr>
          <p:cNvPr id="5" name="Obrázok 4"/>
          <p:cNvPicPr>
            <a:picLocks noChangeAspect="1"/>
          </p:cNvPicPr>
          <p:nvPr/>
        </p:nvPicPr>
        <p:blipFill>
          <a:blip r:embed="rId4"/>
          <a:stretch>
            <a:fillRect/>
          </a:stretch>
        </p:blipFill>
        <p:spPr>
          <a:xfrm>
            <a:off x="323528" y="1052736"/>
            <a:ext cx="2828925" cy="571500"/>
          </a:xfrm>
          <a:prstGeom prst="rect">
            <a:avLst/>
          </a:prstGeom>
        </p:spPr>
      </p:pic>
      <p:pic>
        <p:nvPicPr>
          <p:cNvPr id="3" name="Obrázok 2"/>
          <p:cNvPicPr>
            <a:picLocks noChangeAspect="1"/>
          </p:cNvPicPr>
          <p:nvPr/>
        </p:nvPicPr>
        <p:blipFill>
          <a:blip r:embed="rId5"/>
          <a:stretch>
            <a:fillRect/>
          </a:stretch>
        </p:blipFill>
        <p:spPr>
          <a:xfrm>
            <a:off x="251520" y="1844824"/>
            <a:ext cx="3876675" cy="2971800"/>
          </a:xfrm>
          <a:prstGeom prst="rect">
            <a:avLst/>
          </a:prstGeom>
        </p:spPr>
      </p:pic>
      <p:pic>
        <p:nvPicPr>
          <p:cNvPr id="4" name="Obrázok 3"/>
          <p:cNvPicPr>
            <a:picLocks noChangeAspect="1"/>
          </p:cNvPicPr>
          <p:nvPr/>
        </p:nvPicPr>
        <p:blipFill>
          <a:blip r:embed="rId6"/>
          <a:stretch>
            <a:fillRect/>
          </a:stretch>
        </p:blipFill>
        <p:spPr>
          <a:xfrm>
            <a:off x="4860032" y="1844824"/>
            <a:ext cx="3886200" cy="2162175"/>
          </a:xfrm>
          <a:prstGeom prst="rect">
            <a:avLst/>
          </a:prstGeom>
        </p:spPr>
      </p:pic>
    </p:spTree>
    <p:extLst>
      <p:ext uri="{BB962C8B-B14F-4D97-AF65-F5344CB8AC3E}">
        <p14:creationId xmlns:p14="http://schemas.microsoft.com/office/powerpoint/2010/main" val="1758467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7504" y="260648"/>
            <a:ext cx="9217024" cy="646331"/>
          </a:xfrm>
          <a:prstGeom prst="rect">
            <a:avLst/>
          </a:prstGeom>
          <a:noFill/>
        </p:spPr>
        <p:txBody>
          <a:bodyPr wrap="square" rtlCol="0">
            <a:spAutoFit/>
          </a:bodyPr>
          <a:lstStyle/>
          <a:p>
            <a:r>
              <a:rPr lang="sk-SK" b="1" dirty="0" err="1" smtClean="0"/>
              <a:t>Selection</a:t>
            </a:r>
            <a:r>
              <a:rPr lang="en-US" b="1" dirty="0"/>
              <a:t>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https://www.programiz.com/dsa/selection-sort</a:t>
            </a:r>
            <a:r>
              <a:rPr lang="sk-SK" dirty="0" smtClean="0"/>
              <a:t>)</a:t>
            </a:r>
            <a:endParaRPr lang="en-US" dirty="0"/>
          </a:p>
        </p:txBody>
      </p:sp>
      <p:sp>
        <p:nvSpPr>
          <p:cNvPr id="6" name="Obdĺžnik 5"/>
          <p:cNvSpPr/>
          <p:nvPr/>
        </p:nvSpPr>
        <p:spPr>
          <a:xfrm>
            <a:off x="251520" y="906979"/>
            <a:ext cx="4572000" cy="5632311"/>
          </a:xfrm>
          <a:prstGeom prst="rect">
            <a:avLst/>
          </a:prstGeom>
        </p:spPr>
        <p:txBody>
          <a:bodyPr>
            <a:spAutoFit/>
          </a:bodyPr>
          <a:lstStyle/>
          <a:p>
            <a:r>
              <a:rPr lang="en-US" dirty="0" smtClean="0"/>
              <a:t>#</a:t>
            </a:r>
            <a:r>
              <a:rPr lang="en-US" dirty="0"/>
              <a:t>include &lt;</a:t>
            </a:r>
            <a:r>
              <a:rPr lang="en-US" dirty="0" err="1"/>
              <a:t>stdio.h</a:t>
            </a:r>
            <a:r>
              <a:rPr lang="en-US" dirty="0"/>
              <a:t>&gt;</a:t>
            </a:r>
          </a:p>
          <a:p>
            <a:r>
              <a:rPr lang="en-US" b="1" dirty="0" smtClean="0"/>
              <a:t>void </a:t>
            </a:r>
            <a:r>
              <a:rPr lang="en-US" b="1" dirty="0"/>
              <a:t>swap(</a:t>
            </a:r>
            <a:r>
              <a:rPr lang="en-US" b="1" dirty="0" err="1"/>
              <a:t>int</a:t>
            </a:r>
            <a:r>
              <a:rPr lang="en-US" b="1" dirty="0"/>
              <a:t> *a, </a:t>
            </a:r>
            <a:r>
              <a:rPr lang="en-US" b="1" dirty="0" err="1"/>
              <a:t>int</a:t>
            </a:r>
            <a:r>
              <a:rPr lang="en-US" b="1" dirty="0"/>
              <a:t> *b)</a:t>
            </a:r>
          </a:p>
          <a:p>
            <a:r>
              <a:rPr lang="en-US" dirty="0"/>
              <a:t>{</a:t>
            </a:r>
          </a:p>
          <a:p>
            <a:r>
              <a:rPr lang="en-US" dirty="0"/>
              <a:t>  </a:t>
            </a:r>
            <a:r>
              <a:rPr lang="en-US" dirty="0" err="1"/>
              <a:t>int</a:t>
            </a:r>
            <a:r>
              <a:rPr lang="en-US" dirty="0"/>
              <a:t> temp = *a;</a:t>
            </a:r>
          </a:p>
          <a:p>
            <a:r>
              <a:rPr lang="en-US" dirty="0"/>
              <a:t>  *a = *b;</a:t>
            </a:r>
          </a:p>
          <a:p>
            <a:r>
              <a:rPr lang="en-US" dirty="0"/>
              <a:t>  *b = temp;</a:t>
            </a:r>
          </a:p>
          <a:p>
            <a:r>
              <a:rPr lang="en-US" dirty="0"/>
              <a:t>}</a:t>
            </a:r>
          </a:p>
          <a:p>
            <a:r>
              <a:rPr lang="en-US" b="1" dirty="0"/>
              <a:t>void </a:t>
            </a:r>
            <a:r>
              <a:rPr lang="en-US" b="1" dirty="0" err="1"/>
              <a:t>selectionSort</a:t>
            </a:r>
            <a:r>
              <a:rPr lang="en-US" b="1" dirty="0"/>
              <a:t>(</a:t>
            </a:r>
            <a:r>
              <a:rPr lang="en-US" b="1" dirty="0" err="1"/>
              <a:t>int</a:t>
            </a:r>
            <a:r>
              <a:rPr lang="en-US" b="1" dirty="0"/>
              <a:t> array[], </a:t>
            </a:r>
            <a:r>
              <a:rPr lang="en-US" b="1" dirty="0" err="1"/>
              <a:t>int</a:t>
            </a:r>
            <a:r>
              <a:rPr lang="en-US" b="1" dirty="0"/>
              <a:t> size)</a:t>
            </a:r>
          </a:p>
          <a:p>
            <a:r>
              <a:rPr lang="en-US" dirty="0"/>
              <a:t>{</a:t>
            </a:r>
          </a:p>
          <a:p>
            <a:r>
              <a:rPr lang="en-US" dirty="0"/>
              <a:t>  for (</a:t>
            </a:r>
            <a:r>
              <a:rPr lang="en-US" dirty="0" err="1"/>
              <a:t>int</a:t>
            </a:r>
            <a:r>
              <a:rPr lang="en-US" dirty="0"/>
              <a:t> step = 0; step &lt; size - 1; step++)</a:t>
            </a:r>
          </a:p>
          <a:p>
            <a:r>
              <a:rPr lang="en-US" dirty="0"/>
              <a:t>  {</a:t>
            </a:r>
          </a:p>
          <a:p>
            <a:r>
              <a:rPr lang="en-US" dirty="0"/>
              <a:t>    </a:t>
            </a:r>
            <a:r>
              <a:rPr lang="en-US" dirty="0" err="1"/>
              <a:t>int</a:t>
            </a:r>
            <a:r>
              <a:rPr lang="en-US" dirty="0"/>
              <a:t> </a:t>
            </a:r>
            <a:r>
              <a:rPr lang="en-US" dirty="0" err="1"/>
              <a:t>min_idx</a:t>
            </a:r>
            <a:r>
              <a:rPr lang="en-US" dirty="0"/>
              <a:t> = step;</a:t>
            </a:r>
          </a:p>
          <a:p>
            <a:r>
              <a:rPr lang="en-US" dirty="0"/>
              <a:t>    for (</a:t>
            </a:r>
            <a:r>
              <a:rPr lang="en-US" dirty="0" err="1"/>
              <a:t>int</a:t>
            </a:r>
            <a:r>
              <a:rPr lang="en-US" dirty="0"/>
              <a:t> </a:t>
            </a:r>
            <a:r>
              <a:rPr lang="en-US" dirty="0" err="1"/>
              <a:t>i</a:t>
            </a:r>
            <a:r>
              <a:rPr lang="en-US" dirty="0"/>
              <a:t> = step + 1; </a:t>
            </a:r>
            <a:r>
              <a:rPr lang="en-US" dirty="0" err="1"/>
              <a:t>i</a:t>
            </a:r>
            <a:r>
              <a:rPr lang="en-US" dirty="0"/>
              <a:t> &lt; size; </a:t>
            </a:r>
            <a:r>
              <a:rPr lang="en-US" dirty="0" err="1"/>
              <a:t>i</a:t>
            </a:r>
            <a:r>
              <a:rPr lang="en-US" dirty="0"/>
              <a:t>++)</a:t>
            </a:r>
          </a:p>
          <a:p>
            <a:r>
              <a:rPr lang="en-US" dirty="0"/>
              <a:t>    {</a:t>
            </a:r>
          </a:p>
          <a:p>
            <a:r>
              <a:rPr lang="en-US" dirty="0"/>
              <a:t>      if (array[</a:t>
            </a:r>
            <a:r>
              <a:rPr lang="en-US" dirty="0" err="1"/>
              <a:t>i</a:t>
            </a:r>
            <a:r>
              <a:rPr lang="en-US" dirty="0"/>
              <a:t>] &lt; array[</a:t>
            </a:r>
            <a:r>
              <a:rPr lang="en-US" dirty="0" err="1"/>
              <a:t>min_idx</a:t>
            </a:r>
            <a:r>
              <a:rPr lang="en-US" dirty="0"/>
              <a:t>])</a:t>
            </a:r>
          </a:p>
          <a:p>
            <a:r>
              <a:rPr lang="en-US" dirty="0"/>
              <a:t>        </a:t>
            </a:r>
            <a:r>
              <a:rPr lang="en-US" dirty="0" err="1"/>
              <a:t>min_idx</a:t>
            </a:r>
            <a:r>
              <a:rPr lang="en-US" dirty="0"/>
              <a:t> = </a:t>
            </a:r>
            <a:r>
              <a:rPr lang="en-US" dirty="0" err="1"/>
              <a:t>i</a:t>
            </a:r>
            <a:r>
              <a:rPr lang="en-US" dirty="0"/>
              <a:t>;</a:t>
            </a:r>
          </a:p>
          <a:p>
            <a:r>
              <a:rPr lang="en-US" dirty="0"/>
              <a:t>    }</a:t>
            </a:r>
          </a:p>
          <a:p>
            <a:r>
              <a:rPr lang="en-US" dirty="0"/>
              <a:t>    swap(&amp;array[</a:t>
            </a:r>
            <a:r>
              <a:rPr lang="en-US" dirty="0" err="1"/>
              <a:t>min_idx</a:t>
            </a:r>
            <a:r>
              <a:rPr lang="en-US" dirty="0"/>
              <a:t>], &amp;array[step]);</a:t>
            </a:r>
          </a:p>
          <a:p>
            <a:r>
              <a:rPr lang="en-US" dirty="0"/>
              <a:t>  }</a:t>
            </a:r>
          </a:p>
          <a:p>
            <a:r>
              <a:rPr lang="en-US" dirty="0" smtClean="0"/>
              <a:t>}</a:t>
            </a:r>
            <a:endParaRPr lang="en-US" dirty="0"/>
          </a:p>
        </p:txBody>
      </p:sp>
      <p:sp>
        <p:nvSpPr>
          <p:cNvPr id="7" name="Obdĺžnik 6"/>
          <p:cNvSpPr/>
          <p:nvPr/>
        </p:nvSpPr>
        <p:spPr>
          <a:xfrm>
            <a:off x="4716016" y="2199641"/>
            <a:ext cx="4572000" cy="4524315"/>
          </a:xfrm>
          <a:prstGeom prst="rect">
            <a:avLst/>
          </a:prstGeom>
        </p:spPr>
        <p:txBody>
          <a:bodyPr>
            <a:spAutoFit/>
          </a:bodyPr>
          <a:lstStyle/>
          <a:p>
            <a:r>
              <a:rPr lang="en-US" dirty="0" smtClean="0"/>
              <a:t>void </a:t>
            </a:r>
            <a:r>
              <a:rPr lang="en-US" dirty="0" err="1"/>
              <a:t>printArray</a:t>
            </a:r>
            <a:r>
              <a:rPr lang="en-US" dirty="0"/>
              <a:t>(</a:t>
            </a:r>
            <a:r>
              <a:rPr lang="en-US" dirty="0" err="1"/>
              <a:t>int</a:t>
            </a:r>
            <a:r>
              <a:rPr lang="en-US" dirty="0"/>
              <a:t> array[], </a:t>
            </a:r>
            <a:r>
              <a:rPr lang="en-US" dirty="0" err="1"/>
              <a:t>int</a:t>
            </a:r>
            <a:r>
              <a:rPr lang="en-US" dirty="0"/>
              <a:t> size)</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a:t>
            </a:r>
          </a:p>
          <a:p>
            <a:r>
              <a:rPr lang="en-US" dirty="0"/>
              <a:t>    </a:t>
            </a:r>
            <a:r>
              <a:rPr lang="en-US" dirty="0" err="1"/>
              <a:t>printf</a:t>
            </a:r>
            <a:r>
              <a:rPr lang="en-US" dirty="0"/>
              <a:t>("%d  ", array[</a:t>
            </a:r>
            <a:r>
              <a:rPr lang="en-US" dirty="0" err="1"/>
              <a:t>i</a:t>
            </a:r>
            <a:r>
              <a:rPr lang="en-US" dirty="0"/>
              <a:t>]);</a:t>
            </a:r>
          </a:p>
          <a:p>
            <a:r>
              <a:rPr lang="en-US" dirty="0"/>
              <a:t>  }</a:t>
            </a:r>
          </a:p>
          <a:p>
            <a:r>
              <a:rPr lang="en-US" dirty="0"/>
              <a:t>  </a:t>
            </a:r>
            <a:r>
              <a:rPr lang="en-US" dirty="0" err="1"/>
              <a:t>printf</a:t>
            </a:r>
            <a:r>
              <a:rPr lang="en-US" dirty="0"/>
              <a:t>("\n");</a:t>
            </a:r>
          </a:p>
          <a:p>
            <a:r>
              <a:rPr lang="en-US" dirty="0"/>
              <a:t>}</a:t>
            </a:r>
          </a:p>
          <a:p>
            <a:r>
              <a:rPr lang="en-US" dirty="0" err="1"/>
              <a:t>int</a:t>
            </a:r>
            <a:r>
              <a:rPr lang="en-US" dirty="0"/>
              <a:t> main()</a:t>
            </a:r>
          </a:p>
          <a:p>
            <a:r>
              <a:rPr lang="en-US" dirty="0"/>
              <a:t>{</a:t>
            </a:r>
          </a:p>
          <a:p>
            <a:r>
              <a:rPr lang="en-US" dirty="0"/>
              <a:t>  </a:t>
            </a:r>
            <a:r>
              <a:rPr lang="en-US" dirty="0" err="1"/>
              <a:t>int</a:t>
            </a:r>
            <a:r>
              <a:rPr lang="en-US" dirty="0"/>
              <a:t> data[] = {20, 12, 10, 15, 2};</a:t>
            </a:r>
          </a:p>
          <a:p>
            <a:r>
              <a:rPr lang="en-US" dirty="0"/>
              <a:t>  </a:t>
            </a:r>
            <a:r>
              <a:rPr lang="en-US" dirty="0" err="1"/>
              <a:t>int</a:t>
            </a:r>
            <a:r>
              <a:rPr lang="en-US" dirty="0"/>
              <a:t> size = </a:t>
            </a:r>
            <a:r>
              <a:rPr lang="en-US" dirty="0" err="1"/>
              <a:t>sizeof</a:t>
            </a:r>
            <a:r>
              <a:rPr lang="en-US" dirty="0"/>
              <a:t>(data) / </a:t>
            </a:r>
            <a:r>
              <a:rPr lang="en-US" dirty="0" err="1"/>
              <a:t>sizeof</a:t>
            </a:r>
            <a:r>
              <a:rPr lang="en-US" dirty="0"/>
              <a:t>(data[0]);</a:t>
            </a:r>
          </a:p>
          <a:p>
            <a:r>
              <a:rPr lang="en-US" dirty="0"/>
              <a:t>  </a:t>
            </a:r>
            <a:r>
              <a:rPr lang="en-US" dirty="0" err="1"/>
              <a:t>selectionSort</a:t>
            </a:r>
            <a:r>
              <a:rPr lang="en-US" dirty="0"/>
              <a:t>(data, size);</a:t>
            </a:r>
          </a:p>
          <a:p>
            <a:r>
              <a:rPr lang="en-US" dirty="0"/>
              <a:t>  </a:t>
            </a:r>
            <a:r>
              <a:rPr lang="en-US" dirty="0" err="1"/>
              <a:t>printf</a:t>
            </a:r>
            <a:r>
              <a:rPr lang="en-US" dirty="0"/>
              <a:t>("Sorted array in </a:t>
            </a:r>
            <a:r>
              <a:rPr lang="en-US" dirty="0" err="1"/>
              <a:t>Acsending</a:t>
            </a:r>
            <a:r>
              <a:rPr lang="en-US" dirty="0"/>
              <a:t> Order:\n");</a:t>
            </a:r>
          </a:p>
          <a:p>
            <a:r>
              <a:rPr lang="en-US" dirty="0"/>
              <a:t>  </a:t>
            </a:r>
            <a:r>
              <a:rPr lang="en-US" dirty="0" err="1"/>
              <a:t>printArray</a:t>
            </a:r>
            <a:r>
              <a:rPr lang="en-US" dirty="0"/>
              <a:t>(data, size);</a:t>
            </a:r>
          </a:p>
          <a:p>
            <a:r>
              <a:rPr lang="en-US" dirty="0"/>
              <a:t>}</a:t>
            </a:r>
          </a:p>
        </p:txBody>
      </p:sp>
    </p:spTree>
    <p:extLst>
      <p:ext uri="{BB962C8B-B14F-4D97-AF65-F5344CB8AC3E}">
        <p14:creationId xmlns:p14="http://schemas.microsoft.com/office/powerpoint/2010/main" val="1105942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50620" y="790247"/>
            <a:ext cx="8641860" cy="2985433"/>
          </a:xfrm>
          <a:prstGeom prst="rect">
            <a:avLst/>
          </a:prstGeom>
          <a:noFill/>
        </p:spPr>
        <p:txBody>
          <a:bodyPr wrap="square" rtlCol="0">
            <a:spAutoFit/>
          </a:bodyPr>
          <a:lstStyle/>
          <a:p>
            <a:r>
              <a:rPr lang="sk-SK" b="1" dirty="0" err="1"/>
              <a:t>Sortovacie</a:t>
            </a:r>
            <a:r>
              <a:rPr lang="sk-SK" b="1" dirty="0"/>
              <a:t> algoritmy so </a:t>
            </a:r>
            <a:r>
              <a:rPr lang="sk-SK" b="1" dirty="0" err="1"/>
              <a:t>zložitostou</a:t>
            </a:r>
            <a:r>
              <a:rPr lang="sk-SK" b="1" dirty="0"/>
              <a:t> </a:t>
            </a:r>
            <a:r>
              <a:rPr lang="sk-SK" b="1" dirty="0" smtClean="0"/>
              <a:t>O(</a:t>
            </a:r>
            <a:r>
              <a:rPr lang="sk-SK" b="1" dirty="0"/>
              <a:t>n</a:t>
            </a:r>
            <a:r>
              <a:rPr lang="sk-SK" b="1" baseline="30000" dirty="0"/>
              <a:t>2</a:t>
            </a:r>
            <a:r>
              <a:rPr lang="sk-SK" b="1" dirty="0" smtClean="0"/>
              <a:t>)</a:t>
            </a:r>
            <a:endParaRPr lang="sk-SK" b="1" dirty="0"/>
          </a:p>
          <a:p>
            <a:r>
              <a:rPr lang="sk-SK" b="1" dirty="0"/>
              <a:t> </a:t>
            </a:r>
            <a:r>
              <a:rPr lang="sk-SK" b="1" dirty="0" smtClean="0"/>
              <a:t>  </a:t>
            </a:r>
            <a:r>
              <a:rPr lang="sk-SK" b="1" dirty="0" err="1" smtClean="0"/>
              <a:t>Bubble</a:t>
            </a:r>
            <a:r>
              <a:rPr lang="sk-SK" b="1" dirty="0" smtClean="0"/>
              <a:t> sort</a:t>
            </a:r>
            <a:r>
              <a:rPr lang="sk-SK" dirty="0" smtClean="0"/>
              <a:t> </a:t>
            </a:r>
            <a:r>
              <a:rPr lang="sk-SK" b="1" dirty="0"/>
              <a: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b="1" dirty="0" smtClean="0"/>
          </a:p>
          <a:p>
            <a:r>
              <a:rPr lang="sk-SK" b="1" dirty="0" smtClean="0"/>
              <a:t>   </a:t>
            </a:r>
            <a:r>
              <a:rPr lang="en-US" b="1" dirty="0" smtClean="0"/>
              <a:t>Insertion</a:t>
            </a:r>
            <a:r>
              <a:rPr lang="en-US" b="1" dirty="0"/>
              <a:t> </a:t>
            </a:r>
            <a:r>
              <a:rPr lang="sk-SK" b="1" dirty="0"/>
              <a:t> sort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p>
          <a:p>
            <a:r>
              <a:rPr lang="sk-SK" b="1" dirty="0" smtClean="0"/>
              <a:t>   </a:t>
            </a:r>
            <a:r>
              <a:rPr lang="sk-SK" b="1" dirty="0" err="1" smtClean="0"/>
              <a:t>Selection</a:t>
            </a:r>
            <a:r>
              <a:rPr lang="en-US" b="1" dirty="0"/>
              <a:t> </a:t>
            </a:r>
            <a:r>
              <a:rPr lang="sk-SK" b="1" dirty="0"/>
              <a:t> sort </a:t>
            </a:r>
            <a:r>
              <a:rPr lang="sk-SK" b="1" dirty="0" smtClean="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p>
          <a:p>
            <a:endParaRPr lang="sk-SK" dirty="0" smtClean="0"/>
          </a:p>
          <a:p>
            <a:endParaRPr lang="sk-SK" dirty="0"/>
          </a:p>
          <a:p>
            <a:pPr marL="800100" lvl="1" indent="-342900">
              <a:buFontTx/>
              <a:buChar char="-"/>
            </a:pPr>
            <a:r>
              <a:rPr lang="sk-SK" sz="2000" b="1" dirty="0" smtClean="0"/>
              <a:t>č</a:t>
            </a:r>
            <a:r>
              <a:rPr lang="en-US" sz="2000" b="1" dirty="0" err="1" smtClean="0"/>
              <a:t>asovo</a:t>
            </a:r>
            <a:r>
              <a:rPr lang="en-US" sz="2000" b="1" dirty="0" smtClean="0"/>
              <a:t> </a:t>
            </a:r>
            <a:r>
              <a:rPr lang="en-US" sz="2000" b="1" dirty="0" err="1" smtClean="0"/>
              <a:t>pomal</a:t>
            </a:r>
            <a:r>
              <a:rPr lang="sk-SK" sz="2000" b="1" dirty="0"/>
              <a:t>š</a:t>
            </a:r>
            <a:r>
              <a:rPr lang="en-US" sz="2000" b="1" dirty="0" err="1" smtClean="0"/>
              <a:t>ie</a:t>
            </a:r>
            <a:r>
              <a:rPr lang="sk-SK" sz="2000" dirty="0" smtClean="0"/>
              <a:t> algoritmy</a:t>
            </a:r>
          </a:p>
          <a:p>
            <a:pPr marL="800100" lvl="1" indent="-342900">
              <a:buFontTx/>
              <a:buChar char="-"/>
            </a:pPr>
            <a:r>
              <a:rPr lang="sk-SK" sz="2000" b="1" dirty="0"/>
              <a:t>j</a:t>
            </a:r>
            <a:r>
              <a:rPr lang="sk-SK" sz="2000" b="1" dirty="0" smtClean="0"/>
              <a:t>ednoduchá myšlienka</a:t>
            </a:r>
            <a:r>
              <a:rPr lang="sk-SK" sz="2000" dirty="0" smtClean="0"/>
              <a:t> a pomerne jednoducho naprogramovateľné </a:t>
            </a:r>
          </a:p>
          <a:p>
            <a:pPr marL="800100" lvl="1" indent="-342900">
              <a:buFontTx/>
              <a:buChar char="-"/>
            </a:pPr>
            <a:r>
              <a:rPr lang="sk-SK" sz="2000" b="1" dirty="0" smtClean="0"/>
              <a:t>nevyžadujú</a:t>
            </a:r>
            <a:r>
              <a:rPr lang="sk-SK" sz="2000" dirty="0" smtClean="0"/>
              <a:t> pomocné dátové štruktúry a </a:t>
            </a:r>
            <a:r>
              <a:rPr lang="sk-SK" sz="2000" b="1" dirty="0" smtClean="0"/>
              <a:t>pomocnú pamäť</a:t>
            </a:r>
          </a:p>
          <a:p>
            <a:pPr marL="800100" lvl="1" indent="-342900">
              <a:buFontTx/>
              <a:buChar char="-"/>
            </a:pPr>
            <a:r>
              <a:rPr lang="sk-SK" sz="2000" b="1" dirty="0" smtClean="0"/>
              <a:t>nad 1000 </a:t>
            </a:r>
            <a:r>
              <a:rPr lang="sk-SK" sz="2000" dirty="0" smtClean="0"/>
              <a:t>prvkov už nie </a:t>
            </a:r>
            <a:r>
              <a:rPr lang="sk-SK" sz="2000" dirty="0" err="1" smtClean="0"/>
              <a:t>su</a:t>
            </a:r>
            <a:r>
              <a:rPr lang="sk-SK" sz="2000" dirty="0" smtClean="0"/>
              <a:t> vhodné, pretože čas rastie kvadraticky</a:t>
            </a:r>
          </a:p>
        </p:txBody>
      </p:sp>
    </p:spTree>
    <p:extLst>
      <p:ext uri="{BB962C8B-B14F-4D97-AF65-F5344CB8AC3E}">
        <p14:creationId xmlns:p14="http://schemas.microsoft.com/office/powerpoint/2010/main" val="3941386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34596" y="332656"/>
            <a:ext cx="6552728" cy="646331"/>
          </a:xfrm>
          <a:prstGeom prst="rect">
            <a:avLst/>
          </a:prstGeom>
          <a:noFill/>
        </p:spPr>
        <p:txBody>
          <a:bodyPr wrap="square" rtlCol="0">
            <a:spAutoFit/>
          </a:bodyPr>
          <a:lstStyle/>
          <a:p>
            <a:r>
              <a:rPr lang="sk-SK" b="1" dirty="0" err="1" smtClean="0"/>
              <a:t>Bubble</a:t>
            </a:r>
            <a:r>
              <a:rPr lang="sk-SK" b="1" dirty="0" smtClean="0"/>
              <a:t> sort</a:t>
            </a:r>
            <a:r>
              <a:rPr lang="sk-SK" dirty="0" smtClean="0"/>
              <a:t> </a:t>
            </a:r>
            <a:r>
              <a:rPr lang="sk-SK" b="1" dirty="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dirty="0" smtClean="0"/>
          </a:p>
          <a:p>
            <a:r>
              <a:rPr lang="sk-SK" dirty="0" smtClean="0"/>
              <a:t>(</a:t>
            </a:r>
            <a:r>
              <a:rPr lang="en-US" dirty="0">
                <a:hlinkClick r:id="rId3"/>
              </a:rPr>
              <a:t>https://www.programiz.com/dsa/bubble-sort</a:t>
            </a:r>
            <a:r>
              <a:rPr lang="sk-SK" dirty="0" smtClean="0"/>
              <a:t>)</a:t>
            </a:r>
            <a:endParaRPr lang="en-US" dirty="0"/>
          </a:p>
        </p:txBody>
      </p:sp>
      <p:pic>
        <p:nvPicPr>
          <p:cNvPr id="7" name="Obrázok 6"/>
          <p:cNvPicPr>
            <a:picLocks noChangeAspect="1"/>
          </p:cNvPicPr>
          <p:nvPr/>
        </p:nvPicPr>
        <p:blipFill>
          <a:blip r:embed="rId4"/>
          <a:stretch>
            <a:fillRect/>
          </a:stretch>
        </p:blipFill>
        <p:spPr>
          <a:xfrm>
            <a:off x="179512" y="1057300"/>
            <a:ext cx="2809875" cy="571500"/>
          </a:xfrm>
          <a:prstGeom prst="rect">
            <a:avLst/>
          </a:prstGeom>
        </p:spPr>
      </p:pic>
      <p:pic>
        <p:nvPicPr>
          <p:cNvPr id="9" name="Obrázok 8"/>
          <p:cNvPicPr>
            <a:picLocks noChangeAspect="1"/>
          </p:cNvPicPr>
          <p:nvPr/>
        </p:nvPicPr>
        <p:blipFill rotWithShape="1">
          <a:blip r:embed="rId5"/>
          <a:srcRect r="74699"/>
          <a:stretch/>
        </p:blipFill>
        <p:spPr>
          <a:xfrm>
            <a:off x="34596" y="2204864"/>
            <a:ext cx="2305156" cy="3024336"/>
          </a:xfrm>
          <a:prstGeom prst="rect">
            <a:avLst/>
          </a:prstGeom>
        </p:spPr>
      </p:pic>
    </p:spTree>
    <p:extLst>
      <p:ext uri="{BB962C8B-B14F-4D97-AF65-F5344CB8AC3E}">
        <p14:creationId xmlns:p14="http://schemas.microsoft.com/office/powerpoint/2010/main" val="1149915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p:cNvPicPr>
            <a:picLocks noChangeAspect="1"/>
          </p:cNvPicPr>
          <p:nvPr/>
        </p:nvPicPr>
        <p:blipFill rotWithShape="1">
          <a:blip r:embed="rId3"/>
          <a:srcRect r="49407"/>
          <a:stretch/>
        </p:blipFill>
        <p:spPr>
          <a:xfrm>
            <a:off x="34596" y="2204864"/>
            <a:ext cx="4609412" cy="3024336"/>
          </a:xfrm>
          <a:prstGeom prst="rect">
            <a:avLst/>
          </a:prstGeom>
        </p:spPr>
      </p:pic>
      <p:pic>
        <p:nvPicPr>
          <p:cNvPr id="7" name="Obrázok 6"/>
          <p:cNvPicPr>
            <a:picLocks noChangeAspect="1"/>
          </p:cNvPicPr>
          <p:nvPr/>
        </p:nvPicPr>
        <p:blipFill>
          <a:blip r:embed="rId4"/>
          <a:stretch>
            <a:fillRect/>
          </a:stretch>
        </p:blipFill>
        <p:spPr>
          <a:xfrm>
            <a:off x="179512" y="1057300"/>
            <a:ext cx="2809875" cy="571500"/>
          </a:xfrm>
          <a:prstGeom prst="rect">
            <a:avLst/>
          </a:prstGeom>
        </p:spPr>
      </p:pic>
      <p:sp>
        <p:nvSpPr>
          <p:cNvPr id="6" name="BlokTextu 5"/>
          <p:cNvSpPr txBox="1"/>
          <p:nvPr/>
        </p:nvSpPr>
        <p:spPr>
          <a:xfrm>
            <a:off x="34596" y="332656"/>
            <a:ext cx="6552728" cy="646331"/>
          </a:xfrm>
          <a:prstGeom prst="rect">
            <a:avLst/>
          </a:prstGeom>
          <a:noFill/>
        </p:spPr>
        <p:txBody>
          <a:bodyPr wrap="square" rtlCol="0">
            <a:spAutoFit/>
          </a:bodyPr>
          <a:lstStyle/>
          <a:p>
            <a:r>
              <a:rPr lang="sk-SK" b="1" dirty="0" err="1" smtClean="0"/>
              <a:t>Bubble</a:t>
            </a:r>
            <a:r>
              <a:rPr lang="sk-SK" b="1" dirty="0" smtClean="0"/>
              <a:t> sort</a:t>
            </a:r>
            <a:r>
              <a:rPr lang="sk-SK" dirty="0" smtClean="0"/>
              <a:t> </a:t>
            </a:r>
            <a:r>
              <a:rPr lang="sk-SK" b="1" dirty="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dirty="0" smtClean="0"/>
          </a:p>
          <a:p>
            <a:r>
              <a:rPr lang="sk-SK" dirty="0" smtClean="0"/>
              <a:t>(</a:t>
            </a:r>
            <a:r>
              <a:rPr lang="en-US" dirty="0">
                <a:hlinkClick r:id="rId5"/>
              </a:rPr>
              <a:t>https://www.programiz.com/dsa/bubble-sort</a:t>
            </a:r>
            <a:r>
              <a:rPr lang="sk-SK" dirty="0" smtClean="0"/>
              <a:t>)</a:t>
            </a:r>
            <a:endParaRPr lang="en-US" dirty="0"/>
          </a:p>
        </p:txBody>
      </p:sp>
    </p:spTree>
    <p:extLst>
      <p:ext uri="{BB962C8B-B14F-4D97-AF65-F5344CB8AC3E}">
        <p14:creationId xmlns:p14="http://schemas.microsoft.com/office/powerpoint/2010/main" val="941425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p:cNvPicPr>
            <a:picLocks noChangeAspect="1"/>
          </p:cNvPicPr>
          <p:nvPr/>
        </p:nvPicPr>
        <p:blipFill rotWithShape="1">
          <a:blip r:embed="rId3"/>
          <a:srcRect r="24116"/>
          <a:stretch/>
        </p:blipFill>
        <p:spPr>
          <a:xfrm>
            <a:off x="34596" y="2204864"/>
            <a:ext cx="6913668" cy="3024336"/>
          </a:xfrm>
          <a:prstGeom prst="rect">
            <a:avLst/>
          </a:prstGeom>
        </p:spPr>
      </p:pic>
      <p:pic>
        <p:nvPicPr>
          <p:cNvPr id="7" name="Obrázok 6"/>
          <p:cNvPicPr>
            <a:picLocks noChangeAspect="1"/>
          </p:cNvPicPr>
          <p:nvPr/>
        </p:nvPicPr>
        <p:blipFill>
          <a:blip r:embed="rId4"/>
          <a:stretch>
            <a:fillRect/>
          </a:stretch>
        </p:blipFill>
        <p:spPr>
          <a:xfrm>
            <a:off x="179512" y="1057300"/>
            <a:ext cx="2809875" cy="571500"/>
          </a:xfrm>
          <a:prstGeom prst="rect">
            <a:avLst/>
          </a:prstGeom>
        </p:spPr>
      </p:pic>
      <p:sp>
        <p:nvSpPr>
          <p:cNvPr id="6" name="BlokTextu 5"/>
          <p:cNvSpPr txBox="1"/>
          <p:nvPr/>
        </p:nvSpPr>
        <p:spPr>
          <a:xfrm>
            <a:off x="34596" y="332656"/>
            <a:ext cx="6552728" cy="646331"/>
          </a:xfrm>
          <a:prstGeom prst="rect">
            <a:avLst/>
          </a:prstGeom>
          <a:noFill/>
        </p:spPr>
        <p:txBody>
          <a:bodyPr wrap="square" rtlCol="0">
            <a:spAutoFit/>
          </a:bodyPr>
          <a:lstStyle/>
          <a:p>
            <a:r>
              <a:rPr lang="sk-SK" b="1" dirty="0" err="1" smtClean="0"/>
              <a:t>Bubble</a:t>
            </a:r>
            <a:r>
              <a:rPr lang="sk-SK" b="1" dirty="0" smtClean="0"/>
              <a:t> sort</a:t>
            </a:r>
            <a:r>
              <a:rPr lang="sk-SK" dirty="0" smtClean="0"/>
              <a:t> </a:t>
            </a:r>
            <a:r>
              <a:rPr lang="sk-SK" b="1" dirty="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dirty="0" smtClean="0"/>
          </a:p>
          <a:p>
            <a:r>
              <a:rPr lang="sk-SK" dirty="0" smtClean="0"/>
              <a:t>(</a:t>
            </a:r>
            <a:r>
              <a:rPr lang="en-US" dirty="0">
                <a:hlinkClick r:id="rId5"/>
              </a:rPr>
              <a:t>https://www.programiz.com/dsa/bubble-sort</a:t>
            </a:r>
            <a:r>
              <a:rPr lang="sk-SK" dirty="0" smtClean="0"/>
              <a:t>)</a:t>
            </a:r>
            <a:endParaRPr lang="en-US" dirty="0"/>
          </a:p>
        </p:txBody>
      </p:sp>
    </p:spTree>
    <p:extLst>
      <p:ext uri="{BB962C8B-B14F-4D97-AF65-F5344CB8AC3E}">
        <p14:creationId xmlns:p14="http://schemas.microsoft.com/office/powerpoint/2010/main" val="2858090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p:cNvPicPr>
            <a:picLocks noChangeAspect="1"/>
          </p:cNvPicPr>
          <p:nvPr/>
        </p:nvPicPr>
        <p:blipFill>
          <a:blip r:embed="rId3"/>
          <a:stretch>
            <a:fillRect/>
          </a:stretch>
        </p:blipFill>
        <p:spPr>
          <a:xfrm>
            <a:off x="34596" y="2204864"/>
            <a:ext cx="9110814" cy="3024336"/>
          </a:xfrm>
          <a:prstGeom prst="rect">
            <a:avLst/>
          </a:prstGeom>
        </p:spPr>
      </p:pic>
      <p:pic>
        <p:nvPicPr>
          <p:cNvPr id="7" name="Obrázok 6"/>
          <p:cNvPicPr>
            <a:picLocks noChangeAspect="1"/>
          </p:cNvPicPr>
          <p:nvPr/>
        </p:nvPicPr>
        <p:blipFill>
          <a:blip r:embed="rId4"/>
          <a:stretch>
            <a:fillRect/>
          </a:stretch>
        </p:blipFill>
        <p:spPr>
          <a:xfrm>
            <a:off x="179512" y="1057300"/>
            <a:ext cx="2809875" cy="571500"/>
          </a:xfrm>
          <a:prstGeom prst="rect">
            <a:avLst/>
          </a:prstGeom>
        </p:spPr>
      </p:pic>
      <p:sp>
        <p:nvSpPr>
          <p:cNvPr id="6" name="BlokTextu 5"/>
          <p:cNvSpPr txBox="1"/>
          <p:nvPr/>
        </p:nvSpPr>
        <p:spPr>
          <a:xfrm>
            <a:off x="34596" y="332656"/>
            <a:ext cx="6552728" cy="646331"/>
          </a:xfrm>
          <a:prstGeom prst="rect">
            <a:avLst/>
          </a:prstGeom>
          <a:noFill/>
        </p:spPr>
        <p:txBody>
          <a:bodyPr wrap="square" rtlCol="0">
            <a:spAutoFit/>
          </a:bodyPr>
          <a:lstStyle/>
          <a:p>
            <a:r>
              <a:rPr lang="sk-SK" b="1" dirty="0" err="1" smtClean="0"/>
              <a:t>Bubble</a:t>
            </a:r>
            <a:r>
              <a:rPr lang="sk-SK" b="1" dirty="0" smtClean="0"/>
              <a:t> sort</a:t>
            </a:r>
            <a:r>
              <a:rPr lang="sk-SK" dirty="0" smtClean="0"/>
              <a:t> </a:t>
            </a:r>
            <a:r>
              <a:rPr lang="sk-SK" b="1" dirty="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dirty="0" smtClean="0"/>
          </a:p>
          <a:p>
            <a:r>
              <a:rPr lang="sk-SK" dirty="0" smtClean="0"/>
              <a:t>(</a:t>
            </a:r>
            <a:r>
              <a:rPr lang="en-US" dirty="0">
                <a:hlinkClick r:id="rId5"/>
              </a:rPr>
              <a:t>https://www.programiz.com/dsa/bubble-sort</a:t>
            </a:r>
            <a:r>
              <a:rPr lang="sk-SK" dirty="0" smtClean="0"/>
              <a:t>)</a:t>
            </a:r>
            <a:endParaRPr lang="en-US" dirty="0"/>
          </a:p>
        </p:txBody>
      </p:sp>
    </p:spTree>
    <p:extLst>
      <p:ext uri="{BB962C8B-B14F-4D97-AF65-F5344CB8AC3E}">
        <p14:creationId xmlns:p14="http://schemas.microsoft.com/office/powerpoint/2010/main" val="917685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4499992" y="2165369"/>
            <a:ext cx="4587923" cy="443198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endParaRPr lang="en-US" altLang="en-US" dirty="0">
              <a:latin typeface="Droid Sans Mono"/>
            </a:endParaRPr>
          </a:p>
          <a:p>
            <a:pPr lvl="0" eaLnBrk="0" fontAlgn="base" hangingPunct="0">
              <a:spcBef>
                <a:spcPct val="0"/>
              </a:spcBef>
              <a:spcAft>
                <a:spcPct val="0"/>
              </a:spcAft>
            </a:pPr>
            <a:r>
              <a:rPr lang="en-US" altLang="en-US" dirty="0">
                <a:latin typeface="Droid Sans Mono"/>
              </a:rPr>
              <a:t>void </a:t>
            </a:r>
            <a:r>
              <a:rPr lang="en-US" altLang="en-US" dirty="0" err="1">
                <a:latin typeface="Droid Sans Mono"/>
              </a:rPr>
              <a:t>printArray</a:t>
            </a:r>
            <a:r>
              <a:rPr lang="en-US" altLang="en-US" dirty="0">
                <a:latin typeface="Droid Sans Mono"/>
              </a:rPr>
              <a:t>(</a:t>
            </a:r>
            <a:r>
              <a:rPr lang="en-US" altLang="en-US" dirty="0" err="1">
                <a:latin typeface="Droid Sans Mono"/>
              </a:rPr>
              <a:t>int</a:t>
            </a:r>
            <a:r>
              <a:rPr lang="en-US" altLang="en-US" dirty="0">
                <a:latin typeface="Droid Sans Mono"/>
              </a:rPr>
              <a:t> array[], </a:t>
            </a:r>
            <a:r>
              <a:rPr lang="en-US" altLang="en-US" dirty="0" err="1">
                <a:latin typeface="Droid Sans Mono"/>
              </a:rPr>
              <a:t>int</a:t>
            </a:r>
            <a:r>
              <a:rPr lang="en-US" altLang="en-US" dirty="0">
                <a:latin typeface="Droid Sans Mono"/>
              </a:rPr>
              <a:t> size)</a:t>
            </a:r>
          </a:p>
          <a:p>
            <a:pPr lvl="0" eaLnBrk="0" fontAlgn="base" hangingPunct="0">
              <a:spcBef>
                <a:spcPct val="0"/>
              </a:spcBef>
              <a:spcAft>
                <a:spcPct val="0"/>
              </a:spcAft>
            </a:pPr>
            <a:r>
              <a:rPr lang="en-US" altLang="en-US" dirty="0">
                <a:latin typeface="Droid Sans Mono"/>
              </a:rPr>
              <a:t>{</a:t>
            </a:r>
          </a:p>
          <a:p>
            <a:pPr lvl="0" eaLnBrk="0" fontAlgn="base" hangingPunct="0">
              <a:spcBef>
                <a:spcPct val="0"/>
              </a:spcBef>
              <a:spcAft>
                <a:spcPct val="0"/>
              </a:spcAft>
            </a:pPr>
            <a:r>
              <a:rPr lang="en-US" altLang="en-US" dirty="0">
                <a:latin typeface="Droid Sans Mono"/>
              </a:rPr>
              <a:t>  for (</a:t>
            </a:r>
            <a:r>
              <a:rPr lang="en-US" altLang="en-US" dirty="0" err="1">
                <a:latin typeface="Droid Sans Mono"/>
              </a:rPr>
              <a:t>int</a:t>
            </a:r>
            <a:r>
              <a:rPr lang="en-US" altLang="en-US" dirty="0">
                <a:latin typeface="Droid Sans Mono"/>
              </a:rPr>
              <a:t> </a:t>
            </a:r>
            <a:r>
              <a:rPr lang="en-US" altLang="en-US" dirty="0" err="1">
                <a:latin typeface="Droid Sans Mono"/>
              </a:rPr>
              <a:t>i</a:t>
            </a:r>
            <a:r>
              <a:rPr lang="en-US" altLang="en-US" dirty="0">
                <a:latin typeface="Droid Sans Mono"/>
              </a:rPr>
              <a:t> = 0; </a:t>
            </a:r>
            <a:r>
              <a:rPr lang="en-US" altLang="en-US" dirty="0" err="1">
                <a:latin typeface="Droid Sans Mono"/>
              </a:rPr>
              <a:t>i</a:t>
            </a:r>
            <a:r>
              <a:rPr lang="en-US" altLang="en-US" dirty="0">
                <a:latin typeface="Droid Sans Mono"/>
              </a:rPr>
              <a:t> &lt; size; ++</a:t>
            </a:r>
            <a:r>
              <a:rPr lang="en-US" altLang="en-US" dirty="0" err="1">
                <a:latin typeface="Droid Sans Mono"/>
              </a:rPr>
              <a:t>i</a:t>
            </a:r>
            <a:r>
              <a:rPr lang="en-US" altLang="en-US" dirty="0">
                <a:latin typeface="Droid Sans Mono"/>
              </a:rPr>
              <a:t>)</a:t>
            </a:r>
          </a:p>
          <a:p>
            <a:pPr lvl="0" eaLnBrk="0" fontAlgn="base" hangingPunct="0">
              <a:spcBef>
                <a:spcPct val="0"/>
              </a:spcBef>
              <a:spcAft>
                <a:spcPct val="0"/>
              </a:spcAft>
            </a:pPr>
            <a:r>
              <a:rPr lang="sk-SK" altLang="en-US" dirty="0" smtClean="0">
                <a:latin typeface="Droid Sans Mono"/>
              </a:rPr>
              <a:t>          </a:t>
            </a:r>
            <a:r>
              <a:rPr lang="en-US" altLang="en-US" dirty="0" err="1" smtClean="0">
                <a:latin typeface="Droid Sans Mono"/>
              </a:rPr>
              <a:t>printf</a:t>
            </a:r>
            <a:r>
              <a:rPr lang="en-US" altLang="en-US" dirty="0">
                <a:latin typeface="Droid Sans Mono"/>
              </a:rPr>
              <a:t>("%d  ", array[</a:t>
            </a:r>
            <a:r>
              <a:rPr lang="en-US" altLang="en-US" dirty="0" err="1">
                <a:latin typeface="Droid Sans Mono"/>
              </a:rPr>
              <a:t>i</a:t>
            </a:r>
            <a:r>
              <a:rPr lang="en-US" altLang="en-US" dirty="0">
                <a:latin typeface="Droid Sans Mono"/>
              </a:rPr>
              <a:t>]);</a:t>
            </a:r>
          </a:p>
          <a:p>
            <a:pPr lvl="0" eaLnBrk="0" fontAlgn="base" hangingPunct="0">
              <a:spcBef>
                <a:spcPct val="0"/>
              </a:spcBef>
              <a:spcAft>
                <a:spcPct val="0"/>
              </a:spcAft>
            </a:pPr>
            <a:r>
              <a:rPr lang="sk-SK" altLang="en-US" dirty="0" smtClean="0">
                <a:latin typeface="Droid Sans Mono"/>
              </a:rPr>
              <a:t>  </a:t>
            </a:r>
            <a:r>
              <a:rPr lang="en-US" altLang="en-US" dirty="0" err="1" smtClean="0">
                <a:latin typeface="Droid Sans Mono"/>
              </a:rPr>
              <a:t>printf</a:t>
            </a:r>
            <a:r>
              <a:rPr lang="en-US" altLang="en-US" dirty="0">
                <a:latin typeface="Droid Sans Mono"/>
              </a:rPr>
              <a:t>("\n");</a:t>
            </a:r>
          </a:p>
          <a:p>
            <a:pPr lvl="0" eaLnBrk="0" fontAlgn="base" hangingPunct="0">
              <a:spcBef>
                <a:spcPct val="0"/>
              </a:spcBef>
              <a:spcAft>
                <a:spcPct val="0"/>
              </a:spcAft>
            </a:pPr>
            <a:r>
              <a:rPr lang="en-US" altLang="en-US" dirty="0" smtClean="0">
                <a:latin typeface="Droid Sans Mono"/>
              </a:rPr>
              <a:t>}</a:t>
            </a:r>
            <a:endParaRPr lang="sk-SK" altLang="en-US" dirty="0" smtClean="0">
              <a:latin typeface="Droid Sans Mono"/>
            </a:endParaRPr>
          </a:p>
          <a:p>
            <a:pPr lvl="0" eaLnBrk="0" fontAlgn="base" hangingPunct="0">
              <a:spcBef>
                <a:spcPct val="0"/>
              </a:spcBef>
              <a:spcAft>
                <a:spcPct val="0"/>
              </a:spcAft>
            </a:pPr>
            <a:endParaRPr lang="en-US" altLang="en-US" dirty="0">
              <a:latin typeface="Droid Sans Mono"/>
            </a:endParaRPr>
          </a:p>
          <a:p>
            <a:pPr lvl="0" eaLnBrk="0" fontAlgn="base" hangingPunct="0">
              <a:spcBef>
                <a:spcPct val="0"/>
              </a:spcBef>
              <a:spcAft>
                <a:spcPct val="0"/>
              </a:spcAft>
            </a:pPr>
            <a:r>
              <a:rPr lang="en-US" altLang="en-US" b="1" dirty="0" err="1">
                <a:latin typeface="Droid Sans Mono"/>
              </a:rPr>
              <a:t>int</a:t>
            </a:r>
            <a:r>
              <a:rPr lang="en-US" altLang="en-US" b="1" dirty="0">
                <a:latin typeface="Droid Sans Mono"/>
              </a:rPr>
              <a:t> main()</a:t>
            </a:r>
          </a:p>
          <a:p>
            <a:pPr lvl="0" eaLnBrk="0" fontAlgn="base" hangingPunct="0">
              <a:spcBef>
                <a:spcPct val="0"/>
              </a:spcBef>
              <a:spcAft>
                <a:spcPct val="0"/>
              </a:spcAft>
            </a:pPr>
            <a:r>
              <a:rPr lang="en-US" altLang="en-US" dirty="0">
                <a:latin typeface="Droid Sans Mono"/>
              </a:rPr>
              <a:t>{</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int</a:t>
            </a:r>
            <a:r>
              <a:rPr lang="en-US" altLang="en-US" dirty="0">
                <a:latin typeface="Droid Sans Mono"/>
              </a:rPr>
              <a:t> data[] = {-2, 45, 0, 11, -9};</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int</a:t>
            </a:r>
            <a:r>
              <a:rPr lang="en-US" altLang="en-US" dirty="0">
                <a:latin typeface="Droid Sans Mono"/>
              </a:rPr>
              <a:t> size = </a:t>
            </a:r>
            <a:r>
              <a:rPr lang="en-US" altLang="en-US" dirty="0" err="1">
                <a:latin typeface="Droid Sans Mono"/>
              </a:rPr>
              <a:t>sizeof</a:t>
            </a:r>
            <a:r>
              <a:rPr lang="en-US" altLang="en-US" dirty="0">
                <a:latin typeface="Droid Sans Mono"/>
              </a:rPr>
              <a:t>(data) / </a:t>
            </a:r>
            <a:r>
              <a:rPr lang="en-US" altLang="en-US" dirty="0" err="1">
                <a:latin typeface="Droid Sans Mono"/>
              </a:rPr>
              <a:t>sizeof</a:t>
            </a:r>
            <a:r>
              <a:rPr lang="en-US" altLang="en-US" dirty="0">
                <a:latin typeface="Droid Sans Mono"/>
              </a:rPr>
              <a:t>(data[0]);</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bubbleSort</a:t>
            </a:r>
            <a:r>
              <a:rPr lang="en-US" altLang="en-US" dirty="0">
                <a:latin typeface="Droid Sans Mono"/>
              </a:rPr>
              <a:t>(data, size);</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printf</a:t>
            </a:r>
            <a:r>
              <a:rPr lang="en-US" altLang="en-US" dirty="0">
                <a:latin typeface="Droid Sans Mono"/>
              </a:rPr>
              <a:t>("Sorted Array in Ascending Order:\n");</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printArray</a:t>
            </a:r>
            <a:r>
              <a:rPr lang="en-US" altLang="en-US" dirty="0">
                <a:latin typeface="Droid Sans Mono"/>
              </a:rPr>
              <a:t>(data, size);</a:t>
            </a:r>
          </a:p>
          <a:p>
            <a:pPr lvl="0" eaLnBrk="0" fontAlgn="base" hangingPunct="0">
              <a:spcBef>
                <a:spcPct val="0"/>
              </a:spcBef>
              <a:spcAft>
                <a:spcPct val="0"/>
              </a:spcAft>
            </a:pPr>
            <a:r>
              <a:rPr lang="en-US" altLang="en-US" dirty="0">
                <a:latin typeface="Droid Sans Mono"/>
              </a:rPr>
              <a:t>}</a:t>
            </a:r>
            <a:endParaRPr kumimoji="0" lang="en-US" altLang="en-US" b="0" i="0" u="none" strike="noStrike" cap="none" normalizeH="0" baseline="0" dirty="0" smtClean="0">
              <a:ln>
                <a:noFill/>
              </a:ln>
              <a:effectLst/>
              <a:latin typeface="Arial" panose="020B0604020202020204" pitchFamily="34" charset="0"/>
            </a:endParaRPr>
          </a:p>
        </p:txBody>
      </p:sp>
      <p:sp>
        <p:nvSpPr>
          <p:cNvPr id="7" name="Rectangle 1"/>
          <p:cNvSpPr>
            <a:spLocks noChangeArrowheads="1"/>
          </p:cNvSpPr>
          <p:nvPr/>
        </p:nvSpPr>
        <p:spPr bwMode="auto">
          <a:xfrm>
            <a:off x="251520" y="686301"/>
            <a:ext cx="4154984" cy="526297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endParaRPr lang="en-US" altLang="en-US" dirty="0">
              <a:latin typeface="Droid Sans Mono"/>
            </a:endParaRPr>
          </a:p>
          <a:p>
            <a:pPr lvl="0" eaLnBrk="0" fontAlgn="base" hangingPunct="0">
              <a:spcBef>
                <a:spcPct val="0"/>
              </a:spcBef>
              <a:spcAft>
                <a:spcPct val="0"/>
              </a:spcAft>
            </a:pPr>
            <a:r>
              <a:rPr lang="en-US" altLang="en-US" dirty="0">
                <a:latin typeface="Droid Sans Mono"/>
              </a:rPr>
              <a:t>#include &lt;</a:t>
            </a:r>
            <a:r>
              <a:rPr lang="en-US" altLang="en-US" dirty="0" err="1">
                <a:latin typeface="Droid Sans Mono"/>
              </a:rPr>
              <a:t>stdio.h</a:t>
            </a:r>
            <a:r>
              <a:rPr lang="en-US" altLang="en-US" dirty="0">
                <a:latin typeface="Droid Sans Mono"/>
              </a:rPr>
              <a:t>&gt;</a:t>
            </a:r>
          </a:p>
          <a:p>
            <a:pPr lvl="0" eaLnBrk="0" fontAlgn="base" hangingPunct="0">
              <a:spcBef>
                <a:spcPct val="0"/>
              </a:spcBef>
              <a:spcAft>
                <a:spcPct val="0"/>
              </a:spcAft>
            </a:pPr>
            <a:endParaRPr lang="en-US" altLang="en-US" dirty="0">
              <a:latin typeface="Droid Sans Mono"/>
            </a:endParaRPr>
          </a:p>
          <a:p>
            <a:pPr lvl="0" eaLnBrk="0" fontAlgn="base" hangingPunct="0">
              <a:spcBef>
                <a:spcPct val="0"/>
              </a:spcBef>
              <a:spcAft>
                <a:spcPct val="0"/>
              </a:spcAft>
            </a:pPr>
            <a:r>
              <a:rPr lang="en-US" altLang="en-US" b="1" dirty="0">
                <a:latin typeface="Droid Sans Mono"/>
              </a:rPr>
              <a:t>void </a:t>
            </a:r>
            <a:r>
              <a:rPr lang="en-US" altLang="en-US" b="1" dirty="0" err="1">
                <a:latin typeface="Droid Sans Mono"/>
              </a:rPr>
              <a:t>bubbleSort</a:t>
            </a:r>
            <a:r>
              <a:rPr lang="en-US" altLang="en-US" b="1" dirty="0">
                <a:latin typeface="Droid Sans Mono"/>
              </a:rPr>
              <a:t>(</a:t>
            </a:r>
            <a:r>
              <a:rPr lang="en-US" altLang="en-US" b="1" dirty="0" err="1">
                <a:latin typeface="Droid Sans Mono"/>
              </a:rPr>
              <a:t>int</a:t>
            </a:r>
            <a:r>
              <a:rPr lang="en-US" altLang="en-US" b="1" dirty="0">
                <a:latin typeface="Droid Sans Mono"/>
              </a:rPr>
              <a:t> array[], </a:t>
            </a:r>
            <a:r>
              <a:rPr lang="en-US" altLang="en-US" b="1" dirty="0" err="1">
                <a:latin typeface="Droid Sans Mono"/>
              </a:rPr>
              <a:t>int</a:t>
            </a:r>
            <a:r>
              <a:rPr lang="en-US" altLang="en-US" b="1" dirty="0">
                <a:latin typeface="Droid Sans Mono"/>
              </a:rPr>
              <a:t> size)</a:t>
            </a:r>
          </a:p>
          <a:p>
            <a:pPr lvl="0" eaLnBrk="0" fontAlgn="base" hangingPunct="0">
              <a:spcBef>
                <a:spcPct val="0"/>
              </a:spcBef>
              <a:spcAft>
                <a:spcPct val="0"/>
              </a:spcAft>
            </a:pPr>
            <a:r>
              <a:rPr lang="en-US" altLang="en-US" dirty="0">
                <a:latin typeface="Droid Sans Mono"/>
              </a:rPr>
              <a:t>{</a:t>
            </a:r>
          </a:p>
          <a:p>
            <a:pPr lvl="0" eaLnBrk="0" fontAlgn="base" hangingPunct="0">
              <a:spcBef>
                <a:spcPct val="0"/>
              </a:spcBef>
              <a:spcAft>
                <a:spcPct val="0"/>
              </a:spcAft>
            </a:pPr>
            <a:r>
              <a:rPr lang="en-US" altLang="en-US" dirty="0">
                <a:latin typeface="Droid Sans Mono"/>
              </a:rPr>
              <a:t>  for (</a:t>
            </a:r>
            <a:r>
              <a:rPr lang="en-US" altLang="en-US" dirty="0" err="1">
                <a:latin typeface="Droid Sans Mono"/>
              </a:rPr>
              <a:t>int</a:t>
            </a:r>
            <a:r>
              <a:rPr lang="en-US" altLang="en-US" dirty="0">
                <a:latin typeface="Droid Sans Mono"/>
              </a:rPr>
              <a:t> step = 0; step &lt; size - 1; ++step)</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en-US" altLang="en-US" dirty="0">
                <a:latin typeface="Droid Sans Mono"/>
              </a:rPr>
              <a:t>    for (</a:t>
            </a:r>
            <a:r>
              <a:rPr lang="en-US" altLang="en-US" dirty="0" err="1">
                <a:latin typeface="Droid Sans Mono"/>
              </a:rPr>
              <a:t>int</a:t>
            </a:r>
            <a:r>
              <a:rPr lang="en-US" altLang="en-US" dirty="0">
                <a:latin typeface="Droid Sans Mono"/>
              </a:rPr>
              <a:t> </a:t>
            </a:r>
            <a:r>
              <a:rPr lang="en-US" altLang="en-US" dirty="0" err="1">
                <a:latin typeface="Droid Sans Mono"/>
              </a:rPr>
              <a:t>i</a:t>
            </a:r>
            <a:r>
              <a:rPr lang="en-US" altLang="en-US" dirty="0">
                <a:latin typeface="Droid Sans Mono"/>
              </a:rPr>
              <a:t> = 0; </a:t>
            </a:r>
            <a:r>
              <a:rPr lang="en-US" altLang="en-US" dirty="0" err="1">
                <a:latin typeface="Droid Sans Mono"/>
              </a:rPr>
              <a:t>i</a:t>
            </a:r>
            <a:r>
              <a:rPr lang="en-US" altLang="en-US" dirty="0">
                <a:latin typeface="Droid Sans Mono"/>
              </a:rPr>
              <a:t> &lt; size - step - 1; ++</a:t>
            </a:r>
            <a:r>
              <a:rPr lang="en-US" altLang="en-US" dirty="0" err="1">
                <a:latin typeface="Droid Sans Mono"/>
              </a:rPr>
              <a:t>i</a:t>
            </a:r>
            <a:r>
              <a:rPr lang="en-US" altLang="en-US" dirty="0">
                <a:latin typeface="Droid Sans Mono"/>
              </a:rPr>
              <a:t>)</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sk-SK" altLang="en-US" dirty="0" smtClean="0">
                <a:latin typeface="Droid Sans Mono"/>
              </a:rPr>
              <a:t>      </a:t>
            </a:r>
            <a:r>
              <a:rPr lang="en-US" altLang="en-US" dirty="0" smtClean="0">
                <a:latin typeface="Droid Sans Mono"/>
              </a:rPr>
              <a:t>if </a:t>
            </a:r>
            <a:r>
              <a:rPr lang="en-US" altLang="en-US" dirty="0">
                <a:latin typeface="Droid Sans Mono"/>
              </a:rPr>
              <a:t>(array[</a:t>
            </a:r>
            <a:r>
              <a:rPr lang="en-US" altLang="en-US" dirty="0" err="1">
                <a:latin typeface="Droid Sans Mono"/>
              </a:rPr>
              <a:t>i</a:t>
            </a:r>
            <a:r>
              <a:rPr lang="en-US" altLang="en-US" dirty="0">
                <a:latin typeface="Droid Sans Mono"/>
              </a:rPr>
              <a:t>] &gt; array[</a:t>
            </a:r>
            <a:r>
              <a:rPr lang="en-US" altLang="en-US" dirty="0" err="1">
                <a:latin typeface="Droid Sans Mono"/>
              </a:rPr>
              <a:t>i</a:t>
            </a:r>
            <a:r>
              <a:rPr lang="en-US" altLang="en-US" dirty="0">
                <a:latin typeface="Droid Sans Mono"/>
              </a:rPr>
              <a:t> + 1])</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en-US" altLang="en-US" dirty="0">
                <a:latin typeface="Droid Sans Mono"/>
              </a:rPr>
              <a:t>        </a:t>
            </a:r>
            <a:r>
              <a:rPr lang="en-US" altLang="en-US" dirty="0" err="1">
                <a:latin typeface="Droid Sans Mono"/>
              </a:rPr>
              <a:t>int</a:t>
            </a:r>
            <a:r>
              <a:rPr lang="en-US" altLang="en-US" dirty="0">
                <a:latin typeface="Droid Sans Mono"/>
              </a:rPr>
              <a:t> temp = array[</a:t>
            </a:r>
            <a:r>
              <a:rPr lang="en-US" altLang="en-US" dirty="0" err="1">
                <a:latin typeface="Droid Sans Mono"/>
              </a:rPr>
              <a:t>i</a:t>
            </a:r>
            <a:r>
              <a:rPr lang="en-US" altLang="en-US" dirty="0">
                <a:latin typeface="Droid Sans Mono"/>
              </a:rPr>
              <a:t>];</a:t>
            </a:r>
          </a:p>
          <a:p>
            <a:pPr lvl="0" eaLnBrk="0" fontAlgn="base" hangingPunct="0">
              <a:spcBef>
                <a:spcPct val="0"/>
              </a:spcBef>
              <a:spcAft>
                <a:spcPct val="0"/>
              </a:spcAft>
            </a:pPr>
            <a:r>
              <a:rPr lang="en-US" altLang="en-US" dirty="0">
                <a:latin typeface="Droid Sans Mono"/>
              </a:rPr>
              <a:t>        array[</a:t>
            </a:r>
            <a:r>
              <a:rPr lang="en-US" altLang="en-US" dirty="0" err="1">
                <a:latin typeface="Droid Sans Mono"/>
              </a:rPr>
              <a:t>i</a:t>
            </a:r>
            <a:r>
              <a:rPr lang="en-US" altLang="en-US" dirty="0">
                <a:latin typeface="Droid Sans Mono"/>
              </a:rPr>
              <a:t>] = array[</a:t>
            </a:r>
            <a:r>
              <a:rPr lang="en-US" altLang="en-US" dirty="0" err="1">
                <a:latin typeface="Droid Sans Mono"/>
              </a:rPr>
              <a:t>i</a:t>
            </a:r>
            <a:r>
              <a:rPr lang="en-US" altLang="en-US" dirty="0">
                <a:latin typeface="Droid Sans Mono"/>
              </a:rPr>
              <a:t> + 1];</a:t>
            </a:r>
          </a:p>
          <a:p>
            <a:pPr lvl="0" eaLnBrk="0" fontAlgn="base" hangingPunct="0">
              <a:spcBef>
                <a:spcPct val="0"/>
              </a:spcBef>
              <a:spcAft>
                <a:spcPct val="0"/>
              </a:spcAft>
            </a:pPr>
            <a:r>
              <a:rPr lang="en-US" altLang="en-US" dirty="0">
                <a:latin typeface="Droid Sans Mono"/>
              </a:rPr>
              <a:t>        array[</a:t>
            </a:r>
            <a:r>
              <a:rPr lang="en-US" altLang="en-US" dirty="0" err="1">
                <a:latin typeface="Droid Sans Mono"/>
              </a:rPr>
              <a:t>i</a:t>
            </a:r>
            <a:r>
              <a:rPr lang="en-US" altLang="en-US" dirty="0">
                <a:latin typeface="Droid Sans Mono"/>
              </a:rPr>
              <a:t> + 1] = temp;</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en-US" altLang="en-US" dirty="0">
                <a:latin typeface="Droid Sans Mono"/>
              </a:rPr>
              <a:t>  }</a:t>
            </a:r>
          </a:p>
          <a:p>
            <a:pPr lvl="0" eaLnBrk="0" fontAlgn="base" hangingPunct="0">
              <a:spcBef>
                <a:spcPct val="0"/>
              </a:spcBef>
              <a:spcAft>
                <a:spcPct val="0"/>
              </a:spcAft>
            </a:pPr>
            <a:r>
              <a:rPr lang="en-US" altLang="en-US" dirty="0">
                <a:latin typeface="Droid Sans Mono"/>
              </a:rPr>
              <a:t>}</a:t>
            </a:r>
          </a:p>
          <a:p>
            <a:pPr lvl="0" eaLnBrk="0" fontAlgn="base" hangingPunct="0">
              <a:spcBef>
                <a:spcPct val="0"/>
              </a:spcBef>
              <a:spcAft>
                <a:spcPct val="0"/>
              </a:spcAft>
            </a:pPr>
            <a:endParaRPr kumimoji="0" lang="en-US" altLang="en-US" b="0" i="0" u="none" strike="noStrike" cap="none" normalizeH="0" baseline="0" dirty="0" smtClean="0">
              <a:ln>
                <a:noFill/>
              </a:ln>
              <a:effectLst/>
              <a:latin typeface="Arial" panose="020B0604020202020204" pitchFamily="34" charset="0"/>
            </a:endParaRPr>
          </a:p>
        </p:txBody>
      </p:sp>
      <p:pic>
        <p:nvPicPr>
          <p:cNvPr id="2" name="Obrázok 1"/>
          <p:cNvPicPr>
            <a:picLocks noChangeAspect="1"/>
          </p:cNvPicPr>
          <p:nvPr/>
        </p:nvPicPr>
        <p:blipFill>
          <a:blip r:embed="rId3"/>
          <a:stretch>
            <a:fillRect/>
          </a:stretch>
        </p:blipFill>
        <p:spPr>
          <a:xfrm>
            <a:off x="6259376" y="4095610"/>
            <a:ext cx="2809875" cy="571500"/>
          </a:xfrm>
          <a:prstGeom prst="rect">
            <a:avLst/>
          </a:prstGeom>
        </p:spPr>
      </p:pic>
      <p:sp>
        <p:nvSpPr>
          <p:cNvPr id="8" name="BlokTextu 7"/>
          <p:cNvSpPr txBox="1"/>
          <p:nvPr/>
        </p:nvSpPr>
        <p:spPr>
          <a:xfrm>
            <a:off x="34596" y="332656"/>
            <a:ext cx="6552728" cy="646331"/>
          </a:xfrm>
          <a:prstGeom prst="rect">
            <a:avLst/>
          </a:prstGeom>
          <a:noFill/>
        </p:spPr>
        <p:txBody>
          <a:bodyPr wrap="square" rtlCol="0">
            <a:spAutoFit/>
          </a:bodyPr>
          <a:lstStyle/>
          <a:p>
            <a:r>
              <a:rPr lang="sk-SK" b="1" dirty="0" err="1" smtClean="0"/>
              <a:t>Bubble</a:t>
            </a:r>
            <a:r>
              <a:rPr lang="sk-SK" b="1" dirty="0" smtClean="0"/>
              <a:t> sort</a:t>
            </a:r>
            <a:r>
              <a:rPr lang="sk-SK" dirty="0" smtClean="0"/>
              <a:t> </a:t>
            </a:r>
            <a:r>
              <a:rPr lang="sk-SK" b="1" dirty="0"/>
              <a:t> (</a:t>
            </a:r>
            <a:r>
              <a:rPr lang="sk-SK" b="1" dirty="0" err="1"/>
              <a:t>Time</a:t>
            </a:r>
            <a:r>
              <a:rPr lang="sk-SK" b="1" dirty="0"/>
              <a:t> </a:t>
            </a:r>
            <a:r>
              <a:rPr lang="sk-SK" b="1" dirty="0" err="1"/>
              <a:t>Complexity</a:t>
            </a:r>
            <a:r>
              <a:rPr lang="sk-SK" b="1" dirty="0"/>
              <a:t> O(n</a:t>
            </a:r>
            <a:r>
              <a:rPr lang="sk-SK" b="1" baseline="30000" dirty="0"/>
              <a:t>2</a:t>
            </a:r>
            <a:r>
              <a:rPr lang="sk-SK" b="1" dirty="0"/>
              <a:t>), </a:t>
            </a:r>
            <a:r>
              <a:rPr lang="sk-SK" b="1" dirty="0" err="1"/>
              <a:t>Space</a:t>
            </a:r>
            <a:r>
              <a:rPr lang="sk-SK" b="1" dirty="0"/>
              <a:t> </a:t>
            </a:r>
            <a:r>
              <a:rPr lang="sk-SK" b="1" dirty="0" err="1"/>
              <a:t>Complexity</a:t>
            </a:r>
            <a:r>
              <a:rPr lang="sk-SK" b="1" dirty="0"/>
              <a:t> O(1)) </a:t>
            </a:r>
            <a:endParaRPr lang="sk-SK" dirty="0" smtClean="0"/>
          </a:p>
          <a:p>
            <a:r>
              <a:rPr lang="sk-SK" dirty="0" smtClean="0"/>
              <a:t>(</a:t>
            </a:r>
            <a:r>
              <a:rPr lang="en-US" dirty="0">
                <a:hlinkClick r:id="rId4"/>
              </a:rPr>
              <a:t>https://www.programiz.com/dsa/bubble-sort</a:t>
            </a:r>
            <a:r>
              <a:rPr lang="sk-SK" dirty="0" smtClean="0"/>
              <a:t>)</a:t>
            </a:r>
            <a:endParaRPr lang="en-US" dirty="0"/>
          </a:p>
        </p:txBody>
      </p:sp>
    </p:spTree>
    <p:extLst>
      <p:ext uri="{BB962C8B-B14F-4D97-AF65-F5344CB8AC3E}">
        <p14:creationId xmlns:p14="http://schemas.microsoft.com/office/powerpoint/2010/main" val="412216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7504" y="260648"/>
            <a:ext cx="9217024" cy="646331"/>
          </a:xfrm>
          <a:prstGeom prst="rect">
            <a:avLst/>
          </a:prstGeom>
          <a:noFill/>
        </p:spPr>
        <p:txBody>
          <a:bodyPr wrap="square" rtlCol="0">
            <a:spAutoFit/>
          </a:bodyPr>
          <a:lstStyle/>
          <a:p>
            <a:r>
              <a:rPr lang="en-US" b="1" dirty="0"/>
              <a:t>Insertion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3"/>
              </a:rPr>
              <a:t>https://www.programiz.com/dsa/insertion-sort</a:t>
            </a:r>
            <a:r>
              <a:rPr lang="sk-SK" dirty="0" smtClean="0"/>
              <a:t>)</a:t>
            </a:r>
            <a:endParaRPr lang="en-US" dirty="0"/>
          </a:p>
        </p:txBody>
      </p:sp>
      <p:pic>
        <p:nvPicPr>
          <p:cNvPr id="3" name="Obrázok 2"/>
          <p:cNvPicPr>
            <a:picLocks noChangeAspect="1"/>
          </p:cNvPicPr>
          <p:nvPr/>
        </p:nvPicPr>
        <p:blipFill>
          <a:blip r:embed="rId4"/>
          <a:stretch>
            <a:fillRect/>
          </a:stretch>
        </p:blipFill>
        <p:spPr>
          <a:xfrm>
            <a:off x="755576" y="1730144"/>
            <a:ext cx="3505200" cy="3076575"/>
          </a:xfrm>
          <a:prstGeom prst="rect">
            <a:avLst/>
          </a:prstGeom>
        </p:spPr>
      </p:pic>
      <p:pic>
        <p:nvPicPr>
          <p:cNvPr id="4" name="Obrázok 3"/>
          <p:cNvPicPr>
            <a:picLocks noChangeAspect="1"/>
          </p:cNvPicPr>
          <p:nvPr/>
        </p:nvPicPr>
        <p:blipFill>
          <a:blip r:embed="rId5"/>
          <a:stretch>
            <a:fillRect/>
          </a:stretch>
        </p:blipFill>
        <p:spPr>
          <a:xfrm>
            <a:off x="107504" y="1047099"/>
            <a:ext cx="2819400" cy="542925"/>
          </a:xfrm>
          <a:prstGeom prst="rect">
            <a:avLst/>
          </a:prstGeom>
        </p:spPr>
      </p:pic>
    </p:spTree>
    <p:extLst>
      <p:ext uri="{BB962C8B-B14F-4D97-AF65-F5344CB8AC3E}">
        <p14:creationId xmlns:p14="http://schemas.microsoft.com/office/powerpoint/2010/main" val="3143394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p:cNvPicPr>
            <a:picLocks noChangeAspect="1"/>
          </p:cNvPicPr>
          <p:nvPr/>
        </p:nvPicPr>
        <p:blipFill>
          <a:blip r:embed="rId3"/>
          <a:stretch>
            <a:fillRect/>
          </a:stretch>
        </p:blipFill>
        <p:spPr>
          <a:xfrm>
            <a:off x="755576" y="1730144"/>
            <a:ext cx="3505200" cy="3076575"/>
          </a:xfrm>
          <a:prstGeom prst="rect">
            <a:avLst/>
          </a:prstGeom>
        </p:spPr>
      </p:pic>
      <p:pic>
        <p:nvPicPr>
          <p:cNvPr id="4" name="Obrázok 3"/>
          <p:cNvPicPr>
            <a:picLocks noChangeAspect="1"/>
          </p:cNvPicPr>
          <p:nvPr/>
        </p:nvPicPr>
        <p:blipFill>
          <a:blip r:embed="rId4"/>
          <a:stretch>
            <a:fillRect/>
          </a:stretch>
        </p:blipFill>
        <p:spPr>
          <a:xfrm>
            <a:off x="107504" y="1047099"/>
            <a:ext cx="2819400" cy="542925"/>
          </a:xfrm>
          <a:prstGeom prst="rect">
            <a:avLst/>
          </a:prstGeom>
        </p:spPr>
      </p:pic>
      <p:pic>
        <p:nvPicPr>
          <p:cNvPr id="5" name="Obrázok 4"/>
          <p:cNvPicPr>
            <a:picLocks noChangeAspect="1"/>
          </p:cNvPicPr>
          <p:nvPr/>
        </p:nvPicPr>
        <p:blipFill>
          <a:blip r:embed="rId5"/>
          <a:stretch>
            <a:fillRect/>
          </a:stretch>
        </p:blipFill>
        <p:spPr>
          <a:xfrm>
            <a:off x="4932040" y="1730144"/>
            <a:ext cx="3505200" cy="3886200"/>
          </a:xfrm>
          <a:prstGeom prst="rect">
            <a:avLst/>
          </a:prstGeom>
        </p:spPr>
      </p:pic>
      <p:sp>
        <p:nvSpPr>
          <p:cNvPr id="6" name="BlokTextu 5"/>
          <p:cNvSpPr txBox="1"/>
          <p:nvPr/>
        </p:nvSpPr>
        <p:spPr>
          <a:xfrm>
            <a:off x="107504" y="260648"/>
            <a:ext cx="9217024" cy="646331"/>
          </a:xfrm>
          <a:prstGeom prst="rect">
            <a:avLst/>
          </a:prstGeom>
          <a:noFill/>
        </p:spPr>
        <p:txBody>
          <a:bodyPr wrap="square" rtlCol="0">
            <a:spAutoFit/>
          </a:bodyPr>
          <a:lstStyle/>
          <a:p>
            <a:r>
              <a:rPr lang="en-US" b="1" dirty="0"/>
              <a:t>Insertion </a:t>
            </a:r>
            <a:r>
              <a:rPr lang="sk-SK" b="1" dirty="0" smtClean="0"/>
              <a:t> sort (</a:t>
            </a:r>
            <a:r>
              <a:rPr lang="sk-SK" b="1" dirty="0" err="1" smtClean="0"/>
              <a:t>Time</a:t>
            </a:r>
            <a:r>
              <a:rPr lang="sk-SK" b="1" dirty="0" smtClean="0"/>
              <a:t> </a:t>
            </a:r>
            <a:r>
              <a:rPr lang="sk-SK" b="1" dirty="0" err="1" smtClean="0"/>
              <a:t>Complexity</a:t>
            </a:r>
            <a:r>
              <a:rPr lang="sk-SK" b="1" dirty="0" smtClean="0"/>
              <a:t> O(n</a:t>
            </a:r>
            <a:r>
              <a:rPr lang="sk-SK" b="1" baseline="30000" dirty="0" smtClean="0"/>
              <a:t>2</a:t>
            </a:r>
            <a:r>
              <a:rPr lang="sk-SK" b="1" dirty="0" smtClean="0"/>
              <a:t>), </a:t>
            </a:r>
            <a:r>
              <a:rPr lang="sk-SK" b="1" dirty="0" err="1" smtClean="0"/>
              <a:t>Space</a:t>
            </a:r>
            <a:r>
              <a:rPr lang="sk-SK" b="1" dirty="0" smtClean="0"/>
              <a:t> </a:t>
            </a:r>
            <a:r>
              <a:rPr lang="sk-SK" b="1" dirty="0" err="1" smtClean="0"/>
              <a:t>Complexity</a:t>
            </a:r>
            <a:r>
              <a:rPr lang="sk-SK" b="1" dirty="0"/>
              <a:t> </a:t>
            </a:r>
            <a:r>
              <a:rPr lang="sk-SK" b="1" dirty="0" smtClean="0"/>
              <a:t>O(1)) </a:t>
            </a:r>
          </a:p>
          <a:p>
            <a:r>
              <a:rPr lang="sk-SK" dirty="0" smtClean="0"/>
              <a:t>(</a:t>
            </a:r>
            <a:r>
              <a:rPr lang="en-US" dirty="0">
                <a:hlinkClick r:id="rId6"/>
              </a:rPr>
              <a:t>https://www.programiz.com/dsa/insertion-sort</a:t>
            </a:r>
            <a:r>
              <a:rPr lang="sk-SK" dirty="0" smtClean="0"/>
              <a:t>)</a:t>
            </a:r>
            <a:endParaRPr lang="en-US" dirty="0"/>
          </a:p>
        </p:txBody>
      </p:sp>
    </p:spTree>
    <p:extLst>
      <p:ext uri="{BB962C8B-B14F-4D97-AF65-F5344CB8AC3E}">
        <p14:creationId xmlns:p14="http://schemas.microsoft.com/office/powerpoint/2010/main" val="2093071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5506</Words>
  <Application>Microsoft Office PowerPoint</Application>
  <PresentationFormat>On-screen Show (4:3)</PresentationFormat>
  <Paragraphs>256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Droid Sans Mono</vt:lpstr>
      <vt:lpstr>Motív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Janci</dc:creator>
  <cp:lastModifiedBy>fiit</cp:lastModifiedBy>
  <cp:revision>22</cp:revision>
  <dcterms:created xsi:type="dcterms:W3CDTF">2016-09-26T05:13:09Z</dcterms:created>
  <dcterms:modified xsi:type="dcterms:W3CDTF">2020-03-04T14:33:16Z</dcterms:modified>
</cp:coreProperties>
</file>