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09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72" r:id="rId26"/>
    <p:sldId id="571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8" r:id="rId35"/>
    <p:sldId id="582" r:id="rId36"/>
    <p:sldId id="587" r:id="rId37"/>
    <p:sldId id="589" r:id="rId38"/>
    <p:sldId id="586" r:id="rId39"/>
    <p:sldId id="629" r:id="rId40"/>
    <p:sldId id="601" r:id="rId41"/>
    <p:sldId id="603" r:id="rId42"/>
    <p:sldId id="568" r:id="rId43"/>
    <p:sldId id="602" r:id="rId44"/>
    <p:sldId id="592" r:id="rId45"/>
    <p:sldId id="593" r:id="rId46"/>
    <p:sldId id="599" r:id="rId47"/>
    <p:sldId id="600" r:id="rId48"/>
    <p:sldId id="598" r:id="rId49"/>
    <p:sldId id="597" r:id="rId50"/>
    <p:sldId id="594" r:id="rId51"/>
    <p:sldId id="605" r:id="rId52"/>
    <p:sldId id="606" r:id="rId53"/>
    <p:sldId id="607" r:id="rId54"/>
    <p:sldId id="608" r:id="rId55"/>
    <p:sldId id="609" r:id="rId56"/>
    <p:sldId id="610" r:id="rId57"/>
    <p:sldId id="611" r:id="rId58"/>
    <p:sldId id="595" r:id="rId59"/>
    <p:sldId id="596" r:id="rId60"/>
    <p:sldId id="612" r:id="rId61"/>
    <p:sldId id="614" r:id="rId62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62" d="100"/>
          <a:sy n="62" d="100"/>
        </p:scale>
        <p:origin x="1152" y="52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1CCECD0C-8899-4533-B63F-697619D55E4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2584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DBBA3-3332-4A16-A33C-804B82C406B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92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68741-1EA7-4348-9707-A6B6044FD73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7156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A87BD-B8F0-4791-BE4B-36F9960E2B4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8410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0913A-87D4-42DA-9CDF-54F979570B6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88152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09A43-4ECF-4286-A21D-F0F96444BEB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5727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5AA4-4EDD-4279-BAD7-9486695D926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6571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5922E-FB37-4E83-8998-CF73757A104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85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2C631-11AD-4773-90E7-F01C6745723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091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DD755-CBDD-4D57-B3A5-1F50A6E99AB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151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82870-4900-4009-840F-1CC3788A9C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9010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latin typeface="Arial" panose="020B0604020202020204" pitchFamily="34" charset="0"/>
              </a:defRPr>
            </a:lvl1pPr>
          </a:lstStyle>
          <a:p>
            <a:fld id="{E1E418F5-FFEC-4C6B-8CFF-7A9458AA9BBD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dirty="0" smtClean="0"/>
              <a:t>Opakovanie - riešenie skúšky</a:t>
            </a:r>
            <a:r>
              <a:rPr lang="sk-SK" altLang="sk-SK" dirty="0"/>
              <a:t> </a:t>
            </a:r>
            <a:r>
              <a:rPr lang="sk-SK" altLang="sk-SK" dirty="0" smtClean="0"/>
              <a:t>a niečo navyše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</a:t>
            </a:r>
            <a:r>
              <a:rPr lang="sk-SK" altLang="sk-SK" b="0" kern="0" dirty="0"/>
              <a:t>2</a:t>
            </a:r>
            <a:endParaRPr lang="sk-SK" altLang="sk-SK" b="0" kern="0" dirty="0" smtClean="0"/>
          </a:p>
          <a:p>
            <a:r>
              <a:rPr lang="en-US" altLang="sk-SK" b="0" kern="0" dirty="0"/>
              <a:t>1</a:t>
            </a:r>
            <a:r>
              <a:rPr lang="sk-SK" altLang="sk-SK" b="0" kern="0" dirty="0" smtClean="0"/>
              <a:t>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Hodnotenie študentov</a:t>
            </a:r>
            <a:endParaRPr lang="en-US" altLang="sk-SK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sk-SK" sz="2767" dirty="0" err="1"/>
              <a:t>projekt</a:t>
            </a:r>
            <a:r>
              <a:rPr lang="sk-SK" altLang="sk-SK" sz="2767" dirty="0"/>
              <a:t>: 20 bodov (7 + 13)</a:t>
            </a:r>
          </a:p>
          <a:p>
            <a:r>
              <a:rPr lang="sk-SK" altLang="sk-SK" sz="2767" dirty="0" smtClean="0"/>
              <a:t>test </a:t>
            </a:r>
            <a:r>
              <a:rPr lang="sk-SK" altLang="sk-SK" sz="2767" dirty="0"/>
              <a:t>pri počítači: </a:t>
            </a:r>
            <a:r>
              <a:rPr lang="sk-SK" altLang="sk-SK" sz="2767" dirty="0" smtClean="0"/>
              <a:t>10 bodov</a:t>
            </a:r>
            <a:endParaRPr lang="sk-SK" altLang="sk-SK" sz="2767" dirty="0"/>
          </a:p>
          <a:p>
            <a:r>
              <a:rPr lang="sk-SK" altLang="sk-SK" sz="2767" dirty="0"/>
              <a:t>písomný test: </a:t>
            </a:r>
            <a:r>
              <a:rPr lang="en-US" altLang="sk-SK" sz="2767" dirty="0"/>
              <a:t>15</a:t>
            </a:r>
            <a:r>
              <a:rPr lang="sk-SK" altLang="sk-SK" sz="2767" dirty="0"/>
              <a:t> bodov </a:t>
            </a:r>
          </a:p>
          <a:p>
            <a:r>
              <a:rPr lang="sk-SK" altLang="sk-SK" sz="2767" dirty="0"/>
              <a:t>záverečný test (skúška): </a:t>
            </a:r>
            <a:r>
              <a:rPr lang="sk-SK" altLang="sk-SK" sz="2767" dirty="0" smtClean="0"/>
              <a:t>55 </a:t>
            </a:r>
            <a:r>
              <a:rPr lang="sk-SK" altLang="sk-SK" sz="2767" dirty="0"/>
              <a:t>bodov</a:t>
            </a:r>
          </a:p>
          <a:p>
            <a:r>
              <a:rPr lang="sk-SK" altLang="sk-SK" sz="2767" dirty="0"/>
              <a:t>spolu: max. 100 bodov</a:t>
            </a:r>
            <a:endParaRPr lang="en-US" altLang="sk-SK" sz="2767" dirty="0"/>
          </a:p>
          <a:p>
            <a:endParaRPr lang="en-US" altLang="sk-SK" sz="1439" dirty="0"/>
          </a:p>
          <a:p>
            <a:r>
              <a:rPr lang="sk-SK" altLang="sk-SK" sz="2767" dirty="0"/>
              <a:t>pravidlá hodnotenia projektu: </a:t>
            </a:r>
          </a:p>
          <a:p>
            <a:pPr lvl="1"/>
            <a:r>
              <a:rPr lang="sk-SK" altLang="sk-SK" sz="2435" dirty="0"/>
              <a:t>vedúci cvičení</a:t>
            </a:r>
          </a:p>
          <a:p>
            <a:pPr lvl="1"/>
            <a:r>
              <a:rPr lang="sk-SK" altLang="sk-SK" sz="2435" dirty="0"/>
              <a:t>informácie v AIS</a:t>
            </a:r>
            <a:endParaRPr lang="en-US" altLang="sk-SK" sz="2435" dirty="0"/>
          </a:p>
        </p:txBody>
      </p:sp>
    </p:spTree>
    <p:extLst>
      <p:ext uri="{BB962C8B-B14F-4D97-AF65-F5344CB8AC3E}">
        <p14:creationId xmlns:p14="http://schemas.microsoft.com/office/powerpoint/2010/main" val="8950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Podmienky absolvovania</a:t>
            </a:r>
            <a:endParaRPr lang="en-US" altLang="sk-SK" dirty="0" smtClean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2120" y="1149017"/>
            <a:ext cx="9722722" cy="4877173"/>
          </a:xfrm>
        </p:spPr>
        <p:txBody>
          <a:bodyPr/>
          <a:lstStyle/>
          <a:p>
            <a:r>
              <a:rPr lang="sk-SK" altLang="sk-SK" sz="2767" dirty="0"/>
              <a:t>získanie zápočtu z cvičení:</a:t>
            </a:r>
          </a:p>
          <a:p>
            <a:pPr lvl="1"/>
            <a:r>
              <a:rPr lang="sk-SK" altLang="sk-SK" sz="2435" dirty="0"/>
              <a:t>aktívna účasť na cvičeniach</a:t>
            </a:r>
          </a:p>
          <a:p>
            <a:pPr lvl="2"/>
            <a:r>
              <a:rPr lang="sk-SK" altLang="sk-SK" sz="2103" dirty="0"/>
              <a:t>Účasť je povinná na každom cvičení</a:t>
            </a:r>
          </a:p>
          <a:p>
            <a:pPr lvl="1"/>
            <a:r>
              <a:rPr lang="sk-SK" altLang="sk-SK" sz="2435" dirty="0"/>
              <a:t>vypracovanie </a:t>
            </a:r>
            <a:r>
              <a:rPr lang="sk-SK" altLang="sk-SK" sz="2435" dirty="0" smtClean="0"/>
              <a:t>oboch projektov </a:t>
            </a:r>
            <a:r>
              <a:rPr lang="sk-SK" altLang="sk-SK" sz="2435" dirty="0"/>
              <a:t>v akceptovateľnej kvalite a odovzdanie podľa harmonogramu</a:t>
            </a:r>
          </a:p>
          <a:p>
            <a:pPr lvl="1"/>
            <a:r>
              <a:rPr lang="sk-SK" altLang="sk-SK" sz="2435" dirty="0"/>
              <a:t>absolvovanie </a:t>
            </a:r>
            <a:r>
              <a:rPr lang="sk-SK" altLang="sk-SK" sz="2435" dirty="0" smtClean="0"/>
              <a:t>oboch </a:t>
            </a:r>
            <a:r>
              <a:rPr lang="sk-SK" altLang="sk-SK" sz="2435" dirty="0"/>
              <a:t>testov </a:t>
            </a:r>
            <a:r>
              <a:rPr lang="sk-SK" altLang="sk-SK" sz="2435" dirty="0" smtClean="0"/>
              <a:t>(1 </a:t>
            </a:r>
            <a:r>
              <a:rPr lang="sk-SK" altLang="sk-SK" sz="2435" dirty="0"/>
              <a:t>pri počítači, 1 písomný)</a:t>
            </a:r>
          </a:p>
          <a:p>
            <a:pPr lvl="2"/>
            <a:r>
              <a:rPr lang="sk-SK" altLang="sk-SK" sz="1992" dirty="0"/>
              <a:t>V prípade ospravedlnenej absencie je potrebné absolvovať náhradný test (v poslednom týždni semestra)</a:t>
            </a:r>
          </a:p>
          <a:p>
            <a:pPr lvl="1"/>
            <a:r>
              <a:rPr lang="sk-SK" altLang="sk-SK" sz="2435" dirty="0"/>
              <a:t>získanie aspoň </a:t>
            </a:r>
            <a:r>
              <a:rPr lang="en-US" altLang="sk-SK" sz="2435" dirty="0" smtClean="0"/>
              <a:t>18 </a:t>
            </a:r>
            <a:r>
              <a:rPr lang="sk-SK" altLang="sk-SK" sz="2435" dirty="0" smtClean="0"/>
              <a:t>bodov </a:t>
            </a:r>
            <a:r>
              <a:rPr lang="sk-SK" altLang="sk-SK" sz="2435" dirty="0"/>
              <a:t>+ získanie minimálnych počtov bodov za testy a projekty</a:t>
            </a:r>
          </a:p>
          <a:p>
            <a:r>
              <a:rPr lang="sk-SK" altLang="sk-SK" sz="2767" dirty="0"/>
              <a:t>podmienky na vykonanie skúšky: </a:t>
            </a:r>
          </a:p>
          <a:p>
            <a:pPr lvl="1"/>
            <a:r>
              <a:rPr lang="sk-SK" altLang="sk-SK" sz="2435" dirty="0"/>
              <a:t>získanie zápočtu</a:t>
            </a:r>
          </a:p>
          <a:p>
            <a:pPr lvl="1"/>
            <a:r>
              <a:rPr lang="sk-SK" altLang="sk-SK" sz="2435" dirty="0"/>
              <a:t>Získanie min. </a:t>
            </a:r>
            <a:r>
              <a:rPr lang="sk-SK" altLang="sk-SK" sz="2435" dirty="0" smtClean="0"/>
              <a:t>1</a:t>
            </a:r>
            <a:r>
              <a:rPr lang="en-US" altLang="sk-SK" sz="2435" dirty="0" smtClean="0"/>
              <a:t>5</a:t>
            </a:r>
            <a:r>
              <a:rPr lang="sk-SK" altLang="sk-SK" sz="2435" dirty="0" smtClean="0"/>
              <a:t> </a:t>
            </a:r>
            <a:r>
              <a:rPr lang="sk-SK" altLang="sk-SK" sz="2435" dirty="0"/>
              <a:t>bodov zo skúšky</a:t>
            </a:r>
          </a:p>
          <a:p>
            <a:r>
              <a:rPr lang="sk-SK" altLang="sk-SK" sz="2767" dirty="0"/>
              <a:t>absolvovanie predmetu:</a:t>
            </a:r>
          </a:p>
          <a:p>
            <a:pPr lvl="1"/>
            <a:r>
              <a:rPr lang="sk-SK" altLang="sk-SK" sz="2435" dirty="0"/>
              <a:t>podľa stupnice STU</a:t>
            </a:r>
            <a:endParaRPr lang="en-US" altLang="sk-SK" sz="2435" dirty="0"/>
          </a:p>
        </p:txBody>
      </p:sp>
    </p:spTree>
    <p:extLst>
      <p:ext uri="{BB962C8B-B14F-4D97-AF65-F5344CB8AC3E}">
        <p14:creationId xmlns:p14="http://schemas.microsoft.com/office/powerpoint/2010/main" val="22033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Akademická bezúhonnosť</a:t>
            </a:r>
            <a:endParaRPr lang="en-US" altLang="sk-SK" smtClean="0"/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212120" y="1828941"/>
            <a:ext cx="9722722" cy="339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93" tIns="50597" rIns="101193" bIns="50597"/>
          <a:lstStyle>
            <a:lvl1pPr marL="342900" indent="-3429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2656"/>
              <a:t>o</a:t>
            </a:r>
            <a:r>
              <a:rPr lang="en-US" altLang="sk-SK" sz="2656"/>
              <a:t>dpisovanie je vedomé prezentovanie cudzej práce ako svoj vlastný výsledok</a:t>
            </a:r>
            <a:r>
              <a:rPr lang="sk-SK" altLang="sk-SK" sz="2656"/>
              <a:t>, teda </a:t>
            </a:r>
            <a:r>
              <a:rPr lang="en-US" altLang="sk-SK" sz="2656"/>
              <a:t>použitie (častí) práce niekoho iného bez jej citovania</a:t>
            </a:r>
            <a:r>
              <a:rPr lang="sk-SK" altLang="sk-SK" sz="2656"/>
              <a:t> je považované za plagiát</a:t>
            </a:r>
          </a:p>
          <a:p>
            <a:r>
              <a:rPr lang="sk-SK" altLang="sk-SK" sz="2656"/>
              <a:t>a</a:t>
            </a:r>
            <a:r>
              <a:rPr lang="en-US" altLang="sk-SK" sz="2656"/>
              <a:t>utor projektu </a:t>
            </a:r>
            <a:r>
              <a:rPr lang="sk-SK" altLang="sk-SK" sz="2656"/>
              <a:t>je</a:t>
            </a:r>
            <a:r>
              <a:rPr lang="en-US" altLang="sk-SK" sz="2656"/>
              <a:t> preto povinn</a:t>
            </a:r>
            <a:r>
              <a:rPr lang="sk-SK" altLang="sk-SK" sz="2656"/>
              <a:t>ý</a:t>
            </a:r>
            <a:r>
              <a:rPr lang="en-US" altLang="sk-SK" sz="2656"/>
              <a:t> uviesť v </a:t>
            </a:r>
            <a:r>
              <a:rPr lang="sk-SK" altLang="sk-SK" sz="2656"/>
              <a:t>práci</a:t>
            </a:r>
            <a:r>
              <a:rPr lang="en-US" altLang="sk-SK" sz="2656"/>
              <a:t> všetky zdroje informácií, ktoré použil pri vypracovaní projektu</a:t>
            </a:r>
          </a:p>
          <a:p>
            <a:r>
              <a:rPr lang="sk-SK" altLang="sk-SK" sz="2656">
                <a:solidFill>
                  <a:srgbClr val="FF0000"/>
                </a:solidFill>
              </a:rPr>
              <a:t>n</a:t>
            </a:r>
            <a:r>
              <a:rPr lang="en-US" altLang="sk-SK" sz="2656">
                <a:solidFill>
                  <a:srgbClr val="FF0000"/>
                </a:solidFill>
              </a:rPr>
              <a:t>edodržanie </a:t>
            </a:r>
            <a:r>
              <a:rPr lang="sk-SK" altLang="sk-SK" sz="2656">
                <a:solidFill>
                  <a:srgbClr val="FF0000"/>
                </a:solidFill>
              </a:rPr>
              <a:t>akademickej bezúhonnosti</a:t>
            </a:r>
            <a:r>
              <a:rPr lang="en-US" altLang="sk-SK" sz="2656">
                <a:solidFill>
                  <a:srgbClr val="FF0000"/>
                </a:solidFill>
              </a:rPr>
              <a:t> </a:t>
            </a:r>
            <a:r>
              <a:rPr lang="sk-SK" altLang="sk-SK" sz="2656">
                <a:solidFill>
                  <a:srgbClr val="FF0000"/>
                </a:solidFill>
              </a:rPr>
              <a:t>sa hodnotí známkou FX a </a:t>
            </a:r>
            <a:r>
              <a:rPr lang="en-US" altLang="sk-SK" sz="2656">
                <a:solidFill>
                  <a:srgbClr val="FF0000"/>
                </a:solidFill>
              </a:rPr>
              <a:t>rieši disciplinárn</a:t>
            </a:r>
            <a:r>
              <a:rPr lang="sk-SK" altLang="sk-SK" sz="2656">
                <a:solidFill>
                  <a:srgbClr val="FF0000"/>
                </a:solidFill>
              </a:rPr>
              <a:t>a</a:t>
            </a:r>
            <a:r>
              <a:rPr lang="en-US" altLang="sk-SK" sz="2656">
                <a:solidFill>
                  <a:srgbClr val="FF0000"/>
                </a:solidFill>
              </a:rPr>
              <a:t> komisi</a:t>
            </a:r>
            <a:r>
              <a:rPr lang="sk-SK" altLang="sk-SK" sz="2656">
                <a:solidFill>
                  <a:srgbClr val="FF0000"/>
                </a:solidFill>
              </a:rPr>
              <a:t>a</a:t>
            </a:r>
            <a:r>
              <a:rPr lang="en-US" altLang="sk-SK" sz="2656">
                <a:solidFill>
                  <a:srgbClr val="FF0000"/>
                </a:solidFill>
              </a:rPr>
              <a:t> </a:t>
            </a:r>
            <a:endParaRPr lang="sk-SK" altLang="sk-SK" sz="2656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50452" y="5708192"/>
          <a:ext cx="7250754" cy="1119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28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rok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2007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2008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2009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2010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2011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1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</a:t>
                      </a:r>
                      <a:r>
                        <a:rPr lang="sk-SK" sz="2000" dirty="0" err="1" smtClean="0"/>
                        <a:t>čet</a:t>
                      </a:r>
                      <a:r>
                        <a:rPr lang="sk-SK" sz="2000" baseline="0" dirty="0" smtClean="0"/>
                        <a:t> zistených plagiátorov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29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77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16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49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32</a:t>
                      </a:r>
                      <a:endParaRPr lang="en-US" sz="2000" dirty="0"/>
                    </a:p>
                  </a:txBody>
                  <a:tcPr marL="101180" marR="101180" marT="50462" marB="50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3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konštanty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Definujte konštantu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obsahuj</a:t>
            </a:r>
            <a:r>
              <a:rPr lang="sk-SK" sz="2800" dirty="0" smtClean="0"/>
              <a:t>úcu hodnotu 100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sk-SK" sz="28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100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40686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makra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Makro: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800" dirty="0" smtClean="0"/>
              <a:t> </a:t>
            </a:r>
            <a:r>
              <a:rPr lang="sk-SK" sz="2800" dirty="0" smtClean="0"/>
              <a:t>na výpočet absolútnej hodnoty (využite podmienený výraz)</a:t>
            </a:r>
            <a:endParaRPr lang="sk-SK" sz="2800" dirty="0"/>
          </a:p>
          <a:p>
            <a:pPr marL="0" indent="0">
              <a:buNone/>
            </a:pPr>
            <a:r>
              <a:rPr lang="sk-SK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sk-SK" sz="28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sk-SK" sz="2800" dirty="0">
                <a:solidFill>
                  <a:srgbClr val="0000FF"/>
                </a:solidFill>
                <a:latin typeface="Consolas"/>
              </a:rPr>
              <a:t>define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 abs(x) x &lt; 0 ? -x : x</a:t>
            </a:r>
          </a:p>
          <a:p>
            <a:pPr marL="506413" lvl="1" indent="0">
              <a:buNone/>
            </a:pPr>
            <a:endParaRPr lang="sk-SK" sz="2400" dirty="0" smtClean="0"/>
          </a:p>
          <a:p>
            <a:pPr marL="506413" lvl="1" indent="0">
              <a:buNone/>
            </a:pPr>
            <a:endParaRPr lang="sk-SK" sz="2400" dirty="0"/>
          </a:p>
          <a:p>
            <a:pPr marL="506413" lvl="1" indent="0">
              <a:buNone/>
            </a:pPr>
            <a:endParaRPr lang="sk-SK" sz="2400" dirty="0" smtClean="0"/>
          </a:p>
          <a:p>
            <a:pPr marL="506413" lvl="1" indent="0">
              <a:buNone/>
            </a:pP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abs(5-7):</a:t>
            </a:r>
          </a:p>
          <a:p>
            <a:pPr marL="506413" lvl="1" indent="0">
              <a:buNone/>
            </a:pP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5-7 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&lt; 0 	</a:t>
            </a:r>
            <a:endParaRPr lang="sk-SK" sz="2400" dirty="0" smtClean="0">
              <a:solidFill>
                <a:prstClr val="black"/>
              </a:solidFill>
              <a:latin typeface="Consolas"/>
            </a:endParaRPr>
          </a:p>
          <a:p>
            <a:pPr marL="506413" lvl="1" indent="0">
              <a:buNone/>
            </a:pPr>
            <a:r>
              <a:rPr lang="sk-SK" sz="2400" dirty="0" smtClean="0">
                <a:solidFill>
                  <a:prstClr val="black"/>
                </a:solidFill>
                <a:latin typeface="Consolas"/>
                <a:sym typeface="Symbol"/>
              </a:rPr>
              <a:t>-2  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sym typeface="Symbol"/>
              </a:rPr>
              <a:t>&lt;</a:t>
            </a:r>
            <a:r>
              <a:rPr lang="sk-SK" sz="2400" dirty="0" smtClean="0">
                <a:solidFill>
                  <a:prstClr val="black"/>
                </a:solidFill>
                <a:latin typeface="Consolas"/>
                <a:sym typeface="Symbol"/>
              </a:rPr>
              <a:t> 0 </a:t>
            </a:r>
            <a:r>
              <a:rPr lang="en-US" sz="2400" dirty="0" err="1" smtClean="0">
                <a:solidFill>
                  <a:prstClr val="black"/>
                </a:solidFill>
                <a:sym typeface="Symbol"/>
              </a:rPr>
              <a:t>pl</a:t>
            </a:r>
            <a:r>
              <a:rPr lang="sk-SK" sz="2400" dirty="0" smtClean="0">
                <a:solidFill>
                  <a:prstClr val="black"/>
                </a:solidFill>
                <a:sym typeface="Symbol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sym typeface="Symbol"/>
              </a:rPr>
              <a:t>t</a:t>
            </a:r>
            <a:r>
              <a:rPr lang="sk-SK" sz="2400" dirty="0" smtClean="0">
                <a:solidFill>
                  <a:prstClr val="black"/>
                </a:solidFill>
                <a:sym typeface="Symbol"/>
              </a:rPr>
              <a:t>í</a:t>
            </a:r>
            <a:r>
              <a:rPr lang="sk-SK" sz="2400" dirty="0" smtClean="0">
                <a:solidFill>
                  <a:prstClr val="black"/>
                </a:solidFill>
                <a:latin typeface="Consolas"/>
                <a:sym typeface="Symbol"/>
              </a:rPr>
              <a:t> 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400" dirty="0" smtClean="0">
                <a:solidFill>
                  <a:prstClr val="black"/>
                </a:solidFill>
              </a:rPr>
              <a:t>vráti sa výraz za 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sk-SK" sz="2400" dirty="0">
                <a:solidFill>
                  <a:prstClr val="black"/>
                </a:solidFill>
                <a:latin typeface="Consolas"/>
                <a:sym typeface="Symbol"/>
              </a:rPr>
              <a:t> 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sk-SK" sz="2400" dirty="0" smtClean="0">
                <a:solidFill>
                  <a:srgbClr val="FF0000"/>
                </a:solidFill>
                <a:latin typeface="Consolas"/>
              </a:rPr>
              <a:t>5-7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400" dirty="0" smtClean="0">
                <a:solidFill>
                  <a:prstClr val="black"/>
                </a:solidFill>
                <a:latin typeface="Consolas"/>
                <a:sym typeface="Symbol"/>
              </a:rPr>
              <a:t> -12</a:t>
            </a:r>
          </a:p>
          <a:p>
            <a:pPr marL="506413" lvl="1" indent="0">
              <a:buNone/>
            </a:pPr>
            <a:endParaRPr lang="sk-SK" sz="2400" dirty="0">
              <a:solidFill>
                <a:prstClr val="black"/>
              </a:solidFill>
              <a:latin typeface="Consolas"/>
            </a:endParaRPr>
          </a:p>
          <a:p>
            <a:pPr marL="506413" lvl="1" indent="0">
              <a:buNone/>
            </a:pPr>
            <a:endParaRPr lang="sk-SK" sz="24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313237" y="3871119"/>
            <a:ext cx="4572000" cy="1447800"/>
          </a:xfrm>
          <a:prstGeom prst="wedgeRoundRectCallout">
            <a:avLst>
              <a:gd name="adj1" fmla="val -12073"/>
              <a:gd name="adj2" fmla="val -894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Aby sme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vynásobili x hodnotou -1, t.j. Dostali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–(5-7)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treba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uzavrieť do zátvoriek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186487" y="67667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7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makra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Makro: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800" dirty="0" smtClean="0"/>
              <a:t> </a:t>
            </a:r>
            <a:r>
              <a:rPr lang="sk-SK" sz="2800" dirty="0" smtClean="0"/>
              <a:t>na výpočet absolútnej hodnoty (využite podmienený výraz)</a:t>
            </a:r>
            <a:endParaRPr lang="sk-SK" sz="2800" dirty="0"/>
          </a:p>
          <a:p>
            <a:pPr marL="0" indent="0">
              <a:buNone/>
            </a:pPr>
            <a:r>
              <a:rPr lang="sk-SK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sk-SK" sz="28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sk-SK" sz="2800" dirty="0">
                <a:solidFill>
                  <a:srgbClr val="0000FF"/>
                </a:solidFill>
                <a:latin typeface="Consolas"/>
              </a:rPr>
              <a:t>define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 abs(x) x &lt; 0 ? 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–</a:t>
            </a:r>
            <a:r>
              <a:rPr lang="sk-SK" sz="28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sk-SK" sz="2800" dirty="0" smtClean="0">
                <a:solidFill>
                  <a:srgbClr val="FF0000"/>
                </a:solidFill>
                <a:latin typeface="Consolas"/>
              </a:rPr>
              <a:t>)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: x</a:t>
            </a:r>
          </a:p>
          <a:p>
            <a:pPr marL="506413" lvl="1" indent="0">
              <a:buNone/>
            </a:pPr>
            <a:endParaRPr lang="sk-SK" sz="2400" dirty="0" smtClean="0"/>
          </a:p>
          <a:p>
            <a:pPr marL="506413" lvl="1" indent="0">
              <a:buNone/>
            </a:pPr>
            <a:endParaRPr lang="sk-SK" sz="2400" dirty="0"/>
          </a:p>
          <a:p>
            <a:pPr marL="506413" lvl="1" indent="0">
              <a:buNone/>
            </a:pPr>
            <a:endParaRPr lang="sk-SK" sz="2400" dirty="0" smtClean="0"/>
          </a:p>
          <a:p>
            <a:pPr marL="506413" lvl="1" indent="0">
              <a:buNone/>
            </a:pP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-5*abs(2):</a:t>
            </a:r>
          </a:p>
          <a:p>
            <a:pPr marL="506413" lvl="1" indent="0">
              <a:buNone/>
            </a:pP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-5 * 2 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&lt; 0 </a:t>
            </a:r>
            <a:endParaRPr lang="sk-SK" sz="2400" dirty="0" smtClean="0">
              <a:solidFill>
                <a:prstClr val="black"/>
              </a:solidFill>
              <a:latin typeface="Consolas"/>
            </a:endParaRPr>
          </a:p>
          <a:p>
            <a:pPr marL="506413" lvl="1" indent="0">
              <a:buNone/>
            </a:pP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-10    ? </a:t>
            </a:r>
            <a:r>
              <a:rPr lang="sk-SK" sz="2400" dirty="0" smtClean="0">
                <a:solidFill>
                  <a:prstClr val="black"/>
                </a:solidFill>
                <a:latin typeface="Consolas"/>
                <a:sym typeface="Symbol"/>
              </a:rPr>
              <a:t>0 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pl</a:t>
            </a:r>
            <a:r>
              <a:rPr lang="sk-SK" sz="2400" dirty="0">
                <a:solidFill>
                  <a:prstClr val="black"/>
                </a:solidFill>
                <a:sym typeface="Symbol"/>
              </a:rPr>
              <a:t>a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t</a:t>
            </a:r>
            <a:r>
              <a:rPr lang="sk-SK" sz="2400" dirty="0">
                <a:solidFill>
                  <a:prstClr val="black"/>
                </a:solidFill>
                <a:sym typeface="Symbol"/>
              </a:rPr>
              <a:t>í</a:t>
            </a:r>
            <a:r>
              <a:rPr lang="sk-SK" sz="2400" dirty="0">
                <a:solidFill>
                  <a:prstClr val="black"/>
                </a:solidFill>
                <a:latin typeface="Consolas"/>
                <a:sym typeface="Symbol"/>
              </a:rPr>
              <a:t> 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400" dirty="0">
                <a:solidFill>
                  <a:prstClr val="black"/>
                </a:solidFill>
              </a:rPr>
              <a:t>vráti sa výraz za 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sk-SK" sz="2400" dirty="0">
                <a:solidFill>
                  <a:prstClr val="black"/>
                </a:solidFill>
                <a:latin typeface="Consolas"/>
                <a:sym typeface="Symbol"/>
              </a:rPr>
              <a:t> 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sk-SK" sz="2400" dirty="0" smtClean="0">
                <a:solidFill>
                  <a:srgbClr val="FF0000"/>
                </a:solidFill>
                <a:latin typeface="Consolas"/>
              </a:rPr>
              <a:t>(2)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400" dirty="0">
                <a:solidFill>
                  <a:prstClr val="black"/>
                </a:solidFill>
                <a:latin typeface="Consolas"/>
                <a:sym typeface="Symbol"/>
              </a:rPr>
              <a:t> </a:t>
            </a:r>
            <a:r>
              <a:rPr lang="sk-SK" sz="2400" dirty="0" smtClean="0">
                <a:solidFill>
                  <a:prstClr val="black"/>
                </a:solidFill>
                <a:latin typeface="Consolas"/>
                <a:sym typeface="Symbol"/>
              </a:rPr>
              <a:t>-2</a:t>
            </a:r>
            <a:endParaRPr lang="sk-SK" sz="2400" dirty="0">
              <a:solidFill>
                <a:prstClr val="black"/>
              </a:solidFill>
              <a:latin typeface="Consolas"/>
              <a:sym typeface="Symbol"/>
            </a:endParaRPr>
          </a:p>
          <a:p>
            <a:pPr marL="506413" lvl="1" indent="0">
              <a:buNone/>
            </a:pPr>
            <a:endParaRPr lang="sk-SK" sz="2400" dirty="0">
              <a:solidFill>
                <a:prstClr val="black"/>
              </a:solidFill>
              <a:latin typeface="Consolas"/>
            </a:endParaRPr>
          </a:p>
          <a:p>
            <a:pPr marL="506413" lvl="1" indent="0">
              <a:buNone/>
            </a:pPr>
            <a:endParaRPr lang="sk-SK" sz="24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08437" y="3794919"/>
            <a:ext cx="4572000" cy="1447800"/>
          </a:xfrm>
          <a:prstGeom prst="wedgeRoundRectCallout">
            <a:avLst>
              <a:gd name="adj1" fmla="val -45823"/>
              <a:gd name="adj2" fmla="val -8157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Aby sme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porovnávali len x a nie celý výraz pred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abs()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ktorého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abs()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môže byť súčasťou, treba celý výraz uzavrieť do zátvoriek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186487" y="67667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1B.cpp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6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makra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Makro: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800" dirty="0" smtClean="0"/>
              <a:t> </a:t>
            </a:r>
            <a:r>
              <a:rPr lang="sk-SK" sz="2800" dirty="0" smtClean="0"/>
              <a:t>na výpočet absolútnej hodnoty (využite podmienený výraz)</a:t>
            </a:r>
            <a:endParaRPr lang="sk-SK" sz="2800" dirty="0"/>
          </a:p>
          <a:p>
            <a:pPr marL="0" indent="0">
              <a:buNone/>
            </a:pPr>
            <a:r>
              <a:rPr lang="sk-SK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sk-SK" sz="28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sk-SK" sz="2800" dirty="0">
                <a:solidFill>
                  <a:srgbClr val="0000FF"/>
                </a:solidFill>
                <a:latin typeface="Consolas"/>
              </a:rPr>
              <a:t>define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 abs(x) </a:t>
            </a:r>
            <a:r>
              <a:rPr lang="sk-SK" sz="28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&lt; 0 ? 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–</a:t>
            </a:r>
            <a:r>
              <a:rPr lang="sk-SK" sz="28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sk-SK" sz="2800" dirty="0" smtClean="0">
                <a:solidFill>
                  <a:srgbClr val="FF0000"/>
                </a:solidFill>
                <a:latin typeface="Consolas"/>
              </a:rPr>
              <a:t>)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8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sk-SK" sz="28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sk-SK" sz="2800" dirty="0" smtClean="0">
                <a:solidFill>
                  <a:srgbClr val="FF0000"/>
                </a:solidFill>
                <a:latin typeface="Consolas"/>
              </a:rPr>
              <a:t>)</a:t>
            </a:r>
            <a:endParaRPr lang="sk-SK" sz="2800" dirty="0">
              <a:solidFill>
                <a:srgbClr val="FF0000"/>
              </a:solidFill>
              <a:latin typeface="Consolas"/>
            </a:endParaRPr>
          </a:p>
          <a:p>
            <a:pPr marL="506413" lvl="1" indent="0">
              <a:buNone/>
            </a:pPr>
            <a:endParaRPr lang="sk-SK" sz="2000" dirty="0" smtClean="0"/>
          </a:p>
          <a:p>
            <a:r>
              <a:rPr lang="sk-SK" sz="2800" dirty="0" smtClean="0"/>
              <a:t>Ak nechceme hľadať miesta, kde treba a kde netreba dať zátvorky:</a:t>
            </a:r>
          </a:p>
          <a:p>
            <a:pPr marL="0" indent="0">
              <a:buNone/>
            </a:pPr>
            <a:r>
              <a:rPr lang="sk-SK" sz="2800" dirty="0" smtClean="0"/>
              <a:t>	</a:t>
            </a:r>
            <a:r>
              <a:rPr lang="sk-SK" sz="24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 abs(x) </a:t>
            </a:r>
            <a:r>
              <a:rPr lang="sk-SK" sz="2400" dirty="0" smtClean="0">
                <a:solidFill>
                  <a:srgbClr val="FF0000"/>
                </a:solidFill>
                <a:latin typeface="Consolas"/>
              </a:rPr>
              <a:t>((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sk-SK" sz="2400" dirty="0" smtClean="0">
                <a:solidFill>
                  <a:srgbClr val="FF0000"/>
                </a:solidFill>
                <a:latin typeface="Consolas"/>
              </a:rPr>
              <a:t>)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&lt; 0 ? –</a:t>
            </a:r>
            <a:r>
              <a:rPr lang="sk-SK" sz="24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sk-SK" sz="2400" dirty="0">
                <a:solidFill>
                  <a:srgbClr val="FF0000"/>
                </a:solidFill>
                <a:latin typeface="Consolas"/>
              </a:rPr>
              <a:t>)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sk-SK" sz="24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sk-SK" sz="24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sk-SK" sz="2400" dirty="0" smtClean="0">
                <a:solidFill>
                  <a:srgbClr val="FF0000"/>
                </a:solidFill>
                <a:latin typeface="Consolas"/>
              </a:rPr>
              <a:t>))</a:t>
            </a:r>
            <a:endParaRPr lang="sk-SK" sz="2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endParaRPr lang="sk-SK" sz="2800" dirty="0"/>
          </a:p>
          <a:p>
            <a:pPr marL="506413" lvl="1" indent="0">
              <a:buNone/>
            </a:pPr>
            <a:endParaRPr lang="sk-SK" sz="2400" dirty="0" smtClean="0"/>
          </a:p>
          <a:p>
            <a:pPr marL="506413" lvl="1" indent="0">
              <a:buNone/>
            </a:pPr>
            <a:endParaRPr lang="sk-SK" sz="2400" dirty="0" smtClean="0"/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186487" y="67667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lang="en-US" altLang="sk-SK" sz="2700" b="0" dirty="0">
                <a:solidFill>
                  <a:srgbClr val="000000"/>
                </a:solidFill>
              </a:rPr>
              <a:t>C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Definície premenných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Pole reálnych čísel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pole</a:t>
            </a:r>
            <a:r>
              <a:rPr lang="sk-SK" sz="2800" dirty="0" smtClean="0"/>
              <a:t> s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sk-SK" sz="2800" dirty="0" smtClean="0"/>
              <a:t> prvkami:</a:t>
            </a:r>
          </a:p>
          <a:p>
            <a:pPr marL="444500" lvl="1" indent="0">
              <a:buNone/>
            </a:pPr>
            <a:r>
              <a:rPr lang="sk-SK" sz="2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 pole[N];</a:t>
            </a:r>
          </a:p>
          <a:p>
            <a:endParaRPr lang="sk-SK" sz="2800" dirty="0"/>
          </a:p>
          <a:p>
            <a:r>
              <a:rPr lang="sk-SK" sz="2800" dirty="0" smtClean="0"/>
              <a:t>Ukazovateľ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sk-SK" sz="2800" dirty="0" smtClean="0"/>
              <a:t> na prístup k prvkom poľa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pole</a:t>
            </a:r>
            <a:r>
              <a:rPr lang="sk-SK" sz="2800" dirty="0" smtClean="0"/>
              <a:t>:</a:t>
            </a:r>
          </a:p>
          <a:p>
            <a:pPr marL="506413" lvl="1" indent="0">
              <a:buNone/>
            </a:pPr>
            <a:r>
              <a:rPr lang="sk-SK" sz="2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sz="2400" dirty="0">
                <a:solidFill>
                  <a:prstClr val="black"/>
                </a:solidFill>
                <a:latin typeface="Consolas"/>
              </a:rPr>
              <a:t> *p;</a:t>
            </a:r>
          </a:p>
          <a:p>
            <a:pPr lvl="1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9275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828799"/>
            <a:ext cx="9753600" cy="5623719"/>
          </a:xfrm>
        </p:spPr>
        <p:txBody>
          <a:bodyPr/>
          <a:lstStyle/>
          <a:p>
            <a:r>
              <a:rPr lang="sk-SK" sz="2800" dirty="0"/>
              <a:t>Predpokladajte, že máte k dispozícii funkciu </a:t>
            </a:r>
            <a:r>
              <a:rPr lang="sk-SK" sz="2800" dirty="0" smtClean="0"/>
              <a:t>                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jePrvocislo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r>
              <a:rPr lang="sk-SK" sz="2800" dirty="0"/>
              <a:t>, ktorá vráti 1, ak číslo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sk-SK" sz="2800" dirty="0"/>
              <a:t> je prvočíslo, inak vráti 0. </a:t>
            </a:r>
            <a:r>
              <a:rPr lang="sk-SK" sz="2800" b="1" dirty="0"/>
              <a:t>Doplňte podmienky</a:t>
            </a:r>
            <a:r>
              <a:rPr lang="sk-SK" sz="2800" dirty="0"/>
              <a:t> </a:t>
            </a:r>
            <a:r>
              <a:rPr lang="sk-SK" sz="2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sk-SK" sz="2800" dirty="0" smtClean="0"/>
              <a:t> </a:t>
            </a:r>
            <a:r>
              <a:rPr lang="sk-SK" sz="2800" dirty="0"/>
              <a:t>cyklu a  príkazu </a:t>
            </a:r>
            <a:r>
              <a:rPr lang="sk-SK" sz="2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sk-SK" sz="2800" dirty="0" smtClean="0"/>
              <a:t>, </a:t>
            </a:r>
            <a:r>
              <a:rPr lang="sk-SK" sz="2800" dirty="0"/>
              <a:t>pomocou ktorých program </a:t>
            </a:r>
            <a:r>
              <a:rPr lang="sk-SK" sz="2800" b="1" dirty="0"/>
              <a:t>skontroluje, či sú všetky prvky</a:t>
            </a:r>
            <a:r>
              <a:rPr lang="sk-SK" sz="2800" dirty="0"/>
              <a:t>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sk-SK" sz="2800" dirty="0" smtClean="0"/>
              <a:t>-prvkového </a:t>
            </a:r>
            <a:r>
              <a:rPr lang="sk-SK" sz="2800" b="1" dirty="0"/>
              <a:t>poľa</a:t>
            </a:r>
            <a:r>
              <a:rPr lang="sk-SK" sz="2800" dirty="0"/>
              <a:t> celých čísel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pole</a:t>
            </a:r>
            <a:r>
              <a:rPr lang="sk-SK" sz="2800" dirty="0"/>
              <a:t> </a:t>
            </a:r>
            <a:r>
              <a:rPr lang="sk-SK" sz="2800" b="1" dirty="0"/>
              <a:t>prvočísla</a:t>
            </a:r>
            <a:r>
              <a:rPr lang="sk-SK" sz="2800" dirty="0" smtClean="0"/>
              <a:t>.</a:t>
            </a:r>
          </a:p>
          <a:p>
            <a:endParaRPr lang="sk-SK" sz="2800" dirty="0"/>
          </a:p>
          <a:p>
            <a:pPr marL="444500" lvl="1" indent="0">
              <a:buNone/>
            </a:pPr>
            <a:r>
              <a:rPr lang="sk-SK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2000" dirty="0">
                <a:solidFill>
                  <a:prstClr val="black"/>
                </a:solidFill>
                <a:latin typeface="Consolas"/>
              </a:rPr>
              <a:t> i = 0; </a:t>
            </a:r>
          </a:p>
          <a:p>
            <a:pPr marL="444500" lvl="1" indent="0">
              <a:buNone/>
            </a:pPr>
            <a:r>
              <a:rPr lang="sk-SK" sz="20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sk-SK" sz="2000" dirty="0">
                <a:solidFill>
                  <a:prstClr val="black"/>
                </a:solidFill>
                <a:latin typeface="Consolas"/>
              </a:rPr>
              <a:t>(_____________________________)  </a:t>
            </a:r>
          </a:p>
          <a:p>
            <a:pPr marL="444500" lvl="1" indent="0">
              <a:buNone/>
            </a:pPr>
            <a:r>
              <a:rPr lang="sk-SK" sz="2000" dirty="0">
                <a:solidFill>
                  <a:prstClr val="black"/>
                </a:solidFill>
                <a:latin typeface="Consolas"/>
              </a:rPr>
              <a:t>   i++;</a:t>
            </a:r>
          </a:p>
          <a:p>
            <a:pPr marL="444500" lvl="1" indent="0">
              <a:buNone/>
            </a:pPr>
            <a:r>
              <a:rPr lang="sk-SK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sk-SK" sz="2000" dirty="0">
                <a:solidFill>
                  <a:prstClr val="black"/>
                </a:solidFill>
                <a:latin typeface="Consolas"/>
              </a:rPr>
              <a:t>(_______________________________) </a:t>
            </a:r>
          </a:p>
          <a:p>
            <a:pPr marL="444500" lvl="1" indent="0">
              <a:buNone/>
            </a:pPr>
            <a:r>
              <a:rPr lang="sk-SK" sz="2000" dirty="0">
                <a:solidFill>
                  <a:prstClr val="black"/>
                </a:solidFill>
                <a:latin typeface="Consolas"/>
              </a:rPr>
              <a:t>   printf(</a:t>
            </a:r>
            <a:r>
              <a:rPr lang="sk-SK" sz="2000" dirty="0">
                <a:solidFill>
                  <a:srgbClr val="A31515"/>
                </a:solidFill>
                <a:latin typeface="Consolas"/>
              </a:rPr>
              <a:t>"vsetky prvky pola su prvocisla"</a:t>
            </a:r>
            <a:r>
              <a:rPr lang="sk-SK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6237" y="5299809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i&lt;N &amp;&amp; jePrvocislo(pole[i])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9237" y="6061809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i==N</a:t>
            </a:r>
            <a:endParaRPr lang="sk-SK" sz="2000" b="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150331" y="458787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" y="1508919"/>
            <a:ext cx="9753600" cy="5471319"/>
          </a:xfrm>
        </p:spPr>
        <p:txBody>
          <a:bodyPr/>
          <a:lstStyle/>
          <a:p>
            <a:pPr lvl="0"/>
            <a:r>
              <a:rPr lang="sk-SK" sz="2400" dirty="0"/>
              <a:t>Úlohou je </a:t>
            </a:r>
            <a:r>
              <a:rPr lang="sk-SK" sz="2400" b="1" dirty="0"/>
              <a:t>napísať výraz</a:t>
            </a:r>
            <a:r>
              <a:rPr lang="sk-SK" sz="2400" dirty="0"/>
              <a:t>, ktorého hodnota je TRUE, ak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sk-SK" sz="2400" b="1" dirty="0"/>
              <a:t>-ty prvok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sk-SK" sz="2400" b="1" dirty="0"/>
              <a:t>-prkvového poľa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pole</a:t>
            </a:r>
            <a:r>
              <a:rPr lang="sk-SK" sz="2400" b="1" dirty="0"/>
              <a:t> je deliteľný číslom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k-SK" sz="2400" dirty="0"/>
              <a:t>. </a:t>
            </a:r>
            <a:r>
              <a:rPr lang="sk-SK" sz="2400" b="1" dirty="0"/>
              <a:t>V rámci výrazu je tiež potrebné ošetriť</a:t>
            </a:r>
            <a:r>
              <a:rPr lang="sk-SK" sz="2400" dirty="0"/>
              <a:t>, či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sk-SK" sz="2400" dirty="0"/>
              <a:t> je platný index poľa a 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k-SK" sz="2400" dirty="0"/>
              <a:t> je rôzne od 0. Zakrúžkujte všetky výrazy, ktoré sú riešením úlohy. </a:t>
            </a:r>
            <a:endParaRPr lang="sk-SK" sz="2400" dirty="0" smtClean="0"/>
          </a:p>
          <a:p>
            <a:pPr lvl="3"/>
            <a:endParaRPr lang="sk-SK" sz="1200" dirty="0"/>
          </a:p>
          <a:p>
            <a:pPr marL="963613" lvl="1" indent="-457200">
              <a:buFont typeface="+mj-lt"/>
              <a:buAutoNum type="alphaLcParenR"/>
            </a:pP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 &amp;&amp; k!=0 &amp;&amp; 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k!=0 &amp;&amp;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 &amp;&amp; 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 &amp;&amp; k!=0 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k!=0 ||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&lt;=N || 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 || k!=0 || 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k!=0 ||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 || 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]%k==0 ||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 || k!=0 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3613" lvl="1" indent="-457200">
              <a:buFont typeface="+mj-lt"/>
              <a:buAutoNum type="alphaLcParenR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k!=0 || 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&gt;=0 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&lt;=N &amp;&amp; pole[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]%k==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sk-SK" dirty="0"/>
          </a:p>
          <a:p>
            <a:endParaRPr lang="sk-SK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1024" y="4861947"/>
            <a:ext cx="6705600" cy="1762125"/>
            <a:chOff x="731837" y="5004594"/>
            <a:chExt cx="6705600" cy="176212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31837" y="5004594"/>
              <a:ext cx="6705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31837" y="5461794"/>
              <a:ext cx="6705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31837" y="5852319"/>
              <a:ext cx="6705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731837" y="6309519"/>
              <a:ext cx="6705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31837" y="6766719"/>
              <a:ext cx="6705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Straight Connector 12"/>
          <p:cNvCxnSpPr/>
          <p:nvPr/>
        </p:nvCxnSpPr>
        <p:spPr bwMode="auto">
          <a:xfrm>
            <a:off x="581024" y="4404519"/>
            <a:ext cx="670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7502523" y="3246437"/>
            <a:ext cx="2544764" cy="206715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latin typeface="+mn-lt"/>
              </a:rPr>
              <a:t>Najprv treba urobiť ošetrenia, potom pristupovať k prvkom poľa a deliť, preto neplatí c)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502523" y="5547519"/>
            <a:ext cx="2582863" cy="12954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z="2000" b="0" dirty="0">
                <a:solidFill>
                  <a:srgbClr val="000000"/>
                </a:solidFill>
                <a:latin typeface="Arial"/>
              </a:rPr>
              <a:t>Podmienky musia platiť zároveň, preto d)-h) neplatia</a:t>
            </a:r>
          </a:p>
        </p:txBody>
      </p:sp>
    </p:spTree>
    <p:extLst>
      <p:ext uri="{BB962C8B-B14F-4D97-AF65-F5344CB8AC3E}">
        <p14:creationId xmlns:p14="http://schemas.microsoft.com/office/powerpoint/2010/main" val="32749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 altLang="sk-SK" sz="2800" dirty="0" smtClean="0"/>
              <a:t>Základné informácie o predmete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dirty="0" smtClean="0"/>
              <a:t>Definície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dirty="0" smtClean="0"/>
              <a:t>Cykly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dirty="0" smtClean="0"/>
              <a:t>Podmienky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dirty="0" smtClean="0"/>
              <a:t>Práca s poľom (reťazcom)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dirty="0" smtClean="0">
                <a:solidFill>
                  <a:srgbClr val="00B050"/>
                </a:solidFill>
              </a:rPr>
              <a:t>Modulárna artimetika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800" dirty="0" err="1"/>
              <a:t>Rekurzia</a:t>
            </a:r>
            <a:endParaRPr lang="sk-SK" altLang="sk-SK" sz="2800" dirty="0"/>
          </a:p>
          <a:p>
            <a:pPr marL="609600" indent="-609600">
              <a:buFontTx/>
              <a:buAutoNum type="arabicPeriod"/>
            </a:pPr>
            <a:r>
              <a:rPr lang="sk-SK" altLang="sk-SK" sz="2800" dirty="0" smtClean="0">
                <a:solidFill>
                  <a:srgbClr val="00B050"/>
                </a:solidFill>
              </a:rPr>
              <a:t>Súbor – kontrola zátvoriek</a:t>
            </a:r>
          </a:p>
          <a:p>
            <a:pPr marL="1054100" lvl="1" indent="-609600">
              <a:buFontTx/>
              <a:buAutoNum type="arabicPeriod"/>
            </a:pPr>
            <a:r>
              <a:rPr lang="sk-SK" altLang="sk-SK" sz="2400" dirty="0" smtClean="0"/>
              <a:t>Iteratívne</a:t>
            </a:r>
          </a:p>
          <a:p>
            <a:pPr marL="1054100" lvl="1" indent="-609600">
              <a:buFontTx/>
              <a:buAutoNum type="arabicPeriod"/>
            </a:pPr>
            <a:r>
              <a:rPr lang="sk-SK" altLang="sk-SK" sz="2400" dirty="0" smtClean="0"/>
              <a:t>rekurzívne</a:t>
            </a:r>
            <a:endParaRPr lang="sk-SK" altLang="sk-SK" sz="2800" dirty="0" smtClean="0"/>
          </a:p>
          <a:p>
            <a:pPr marL="609600" indent="-609600">
              <a:buFontTx/>
              <a:buAutoNum type="arabicPeriod"/>
            </a:pPr>
            <a:endParaRPr lang="sk-SK" altLang="sk-SK" sz="2800" dirty="0" smtClean="0"/>
          </a:p>
          <a:p>
            <a:pPr marL="0" indent="0">
              <a:buNone/>
            </a:pPr>
            <a:endParaRPr lang="sk-SK" alt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Cykly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676400"/>
            <a:ext cx="9753600" cy="1966119"/>
          </a:xfrm>
        </p:spPr>
        <p:txBody>
          <a:bodyPr/>
          <a:lstStyle/>
          <a:p>
            <a:r>
              <a:rPr lang="sk-SK" sz="2800" b="1" dirty="0"/>
              <a:t>Napíšte program</a:t>
            </a:r>
            <a:r>
              <a:rPr lang="sk-SK" sz="2800" dirty="0"/>
              <a:t>, ktorý zo štandardného vstupu načíta celé číslo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sk-SK" sz="2800" dirty="0"/>
              <a:t> a </a:t>
            </a:r>
            <a:r>
              <a:rPr lang="sk-SK" sz="2800" b="1" dirty="0"/>
              <a:t>vypíše všetky také čísla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k-SK" sz="2800" dirty="0"/>
              <a:t> (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k=1, ..., n</a:t>
            </a:r>
            <a:r>
              <a:rPr lang="sk-SK" sz="2800" dirty="0"/>
              <a:t>), pre ktoré platí, že </a:t>
            </a:r>
            <a:r>
              <a:rPr lang="sk-SK" sz="2800" b="1" dirty="0"/>
              <a:t>súčet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1 +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+ …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+ k</a:t>
            </a:r>
            <a:r>
              <a:rPr lang="sk-SK" sz="2800" dirty="0"/>
              <a:t> </a:t>
            </a:r>
            <a:r>
              <a:rPr lang="sk-SK" sz="2800" b="1" dirty="0"/>
              <a:t>je deliteľný číslom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sk-SK" sz="2800" dirty="0"/>
              <a:t>. Napríklad pre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sk-SK" sz="2800" dirty="0"/>
              <a:t>sa vypíšu čísla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2, 3, 5</a:t>
            </a:r>
            <a:r>
              <a:rPr lang="sk-SK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3718719"/>
            <a:ext cx="449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2000" b="0" dirty="0" smtClean="0">
                <a:solidFill>
                  <a:prstClr val="black"/>
                </a:solidFill>
                <a:latin typeface="Consolas"/>
              </a:rPr>
              <a:t> n, k, i, suma;</a:t>
            </a:r>
          </a:p>
          <a:p>
            <a:endParaRPr lang="sk-SK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scanf(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&amp;n);</a:t>
            </a:r>
          </a:p>
          <a:p>
            <a:r>
              <a:rPr lang="nn-NO" sz="2000" b="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 (k=1; k&lt;=n; k++) {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suma = 0;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nn-NO" sz="2000" b="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 (i=1; i&lt;=k; i++) 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suma += i;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(suma % 3 == 0)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"%d, 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k);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36612" y="5014119"/>
            <a:ext cx="3276600" cy="9144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637" y="3871119"/>
            <a:ext cx="449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2000" b="0" dirty="0" smtClean="0">
                <a:solidFill>
                  <a:prstClr val="black"/>
                </a:solidFill>
                <a:latin typeface="Consolas"/>
              </a:rPr>
              <a:t> n, k, i, </a:t>
            </a:r>
            <a:r>
              <a:rPr lang="pt-BR" sz="2000" b="0" dirty="0" smtClean="0">
                <a:solidFill>
                  <a:srgbClr val="FF0000"/>
                </a:solidFill>
                <a:latin typeface="Consolas"/>
              </a:rPr>
              <a:t>suma</a:t>
            </a:r>
            <a:r>
              <a:rPr lang="sk-SK" sz="2000" b="0" dirty="0" smtClean="0">
                <a:solidFill>
                  <a:srgbClr val="FF0000"/>
                </a:solidFill>
                <a:latin typeface="Consolas"/>
              </a:rPr>
              <a:t>=0</a:t>
            </a:r>
            <a:r>
              <a:rPr lang="pt-BR" sz="2000" b="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sk-SK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scanf(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&amp;n);</a:t>
            </a:r>
          </a:p>
          <a:p>
            <a:r>
              <a:rPr lang="nn-NO" sz="2000" b="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 (k=1; k&lt;=n; k++) {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 += k;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(suma % 3 == 0)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"%d, 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k);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2059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6850" y="1676400"/>
            <a:ext cx="9753600" cy="1966119"/>
          </a:xfrm>
        </p:spPr>
        <p:txBody>
          <a:bodyPr/>
          <a:lstStyle/>
          <a:p>
            <a:r>
              <a:rPr lang="sk-SK" sz="2800" b="1" dirty="0"/>
              <a:t>Napíšte program</a:t>
            </a:r>
            <a:r>
              <a:rPr lang="sk-SK" sz="2800" dirty="0"/>
              <a:t>, ktorý zo štandardného vstupu načíta celé číslo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sk-SK" sz="2800" dirty="0"/>
              <a:t> a </a:t>
            </a:r>
            <a:r>
              <a:rPr lang="sk-SK" sz="2800" b="1" dirty="0"/>
              <a:t>vypíše všetky také čísla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k-SK" sz="2800" dirty="0"/>
              <a:t> (</a:t>
            </a:r>
            <a:r>
              <a:rPr lang="sk-SK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k=n, </a:t>
            </a:r>
            <a:r>
              <a:rPr lang="sk-SK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..., 1</a:t>
            </a:r>
            <a:r>
              <a:rPr lang="sk-SK" sz="2800" dirty="0" smtClean="0"/>
              <a:t>), </a:t>
            </a:r>
            <a:r>
              <a:rPr lang="sk-SK" sz="2800" dirty="0"/>
              <a:t>pre ktoré platí, že </a:t>
            </a:r>
            <a:r>
              <a:rPr lang="sk-SK" sz="2800" b="1" dirty="0"/>
              <a:t>súčet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1 +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+ …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+ k</a:t>
            </a:r>
            <a:r>
              <a:rPr lang="sk-SK" sz="2800" dirty="0"/>
              <a:t> </a:t>
            </a:r>
            <a:r>
              <a:rPr lang="sk-SK" sz="2800" b="1" dirty="0"/>
              <a:t>je deliteľný číslom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sk-SK" sz="2800" dirty="0"/>
              <a:t>. Napríklad pre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sk-SK" sz="2800" dirty="0"/>
              <a:t>sa vypíšu čísla </a:t>
            </a:r>
            <a:r>
              <a:rPr lang="sk-SK" sz="2800" dirty="0">
                <a:latin typeface="Consolas" panose="020B0609020204030204" pitchFamily="49" charset="0"/>
              </a:rPr>
              <a:t>5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3, </a:t>
            </a:r>
            <a:r>
              <a:rPr lang="sk-SK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sk-SK" sz="2800" dirty="0" smtClean="0"/>
              <a:t>.</a:t>
            </a:r>
            <a:endParaRPr lang="sk-SK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9437" y="3718719"/>
            <a:ext cx="449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2000" b="0" dirty="0" smtClean="0">
                <a:solidFill>
                  <a:prstClr val="black"/>
                </a:solidFill>
                <a:latin typeface="Consolas"/>
              </a:rPr>
              <a:t> n, k, i, suma;</a:t>
            </a:r>
          </a:p>
          <a:p>
            <a:endParaRPr lang="sk-SK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scanf(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&amp;n);</a:t>
            </a:r>
          </a:p>
          <a:p>
            <a:r>
              <a:rPr lang="nn-NO" sz="2000" b="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 (k=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n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; k</a:t>
            </a:r>
            <a:r>
              <a:rPr lang="en-US" sz="2000" b="0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=1; k--) {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suma = 0;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nn-NO" sz="2000" b="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 (i=1; i&lt;=k; i++) 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suma += i;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(suma % 3 == 0)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"%d, 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k);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2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46137" y="5014119"/>
            <a:ext cx="3314700" cy="9144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7637" y="3775333"/>
            <a:ext cx="449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2000" b="0" dirty="0" smtClean="0">
                <a:solidFill>
                  <a:prstClr val="black"/>
                </a:solidFill>
                <a:latin typeface="Consolas"/>
              </a:rPr>
              <a:t> n, k, i, </a:t>
            </a:r>
            <a:r>
              <a:rPr lang="pt-BR" sz="2000" b="0" dirty="0" smtClean="0">
                <a:solidFill>
                  <a:srgbClr val="FF0000"/>
                </a:solidFill>
                <a:latin typeface="Consolas"/>
              </a:rPr>
              <a:t>suma</a:t>
            </a:r>
            <a:r>
              <a:rPr lang="sk-SK" sz="2000" b="0" dirty="0" smtClean="0">
                <a:solidFill>
                  <a:srgbClr val="FF0000"/>
                </a:solidFill>
                <a:latin typeface="Consolas"/>
              </a:rPr>
              <a:t>=0</a:t>
            </a:r>
            <a:r>
              <a:rPr lang="pt-BR" sz="2000" b="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sk-SK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scanf(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&amp;n);</a:t>
            </a:r>
            <a:endParaRPr lang="en-US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nn-NO" sz="2000" b="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b="0" dirty="0">
                <a:solidFill>
                  <a:srgbClr val="FF0000"/>
                </a:solidFill>
                <a:latin typeface="Consolas"/>
              </a:rPr>
              <a:t>(k=1; k&lt;=n; k++)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sk-SK" sz="2000" b="0" dirty="0" smtClean="0">
                <a:solidFill>
                  <a:srgbClr val="FF0000"/>
                </a:solidFill>
                <a:latin typeface="Consolas"/>
              </a:rPr>
              <a:t>suma </a:t>
            </a:r>
            <a:r>
              <a:rPr lang="sk-SK" sz="2000" b="0" dirty="0">
                <a:solidFill>
                  <a:srgbClr val="FF0000"/>
                </a:solidFill>
                <a:latin typeface="Consolas"/>
              </a:rPr>
              <a:t>+= k;</a:t>
            </a:r>
          </a:p>
          <a:p>
            <a:endParaRPr lang="sk-SK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nn-NO" sz="2000" b="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 (k=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n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; k</a:t>
            </a:r>
            <a:r>
              <a:rPr lang="en-US" sz="2000" b="0" dirty="0" smtClean="0">
                <a:solidFill>
                  <a:prstClr val="black"/>
                </a:solidFill>
                <a:latin typeface="Consolas"/>
              </a:rPr>
              <a:t>&gt;=1</a:t>
            </a:r>
            <a:r>
              <a:rPr lang="nn-NO" sz="2000" b="0" dirty="0" smtClean="0">
                <a:solidFill>
                  <a:prstClr val="black"/>
                </a:solidFill>
                <a:latin typeface="Consolas"/>
              </a:rPr>
              <a:t>; k--) {</a:t>
            </a:r>
          </a:p>
          <a:p>
            <a:r>
              <a:rPr lang="en-US" sz="2000" b="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(suma % 3 == 0)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sk-SK" sz="2000" b="0" dirty="0" smtClean="0">
                <a:solidFill>
                  <a:srgbClr val="A31515"/>
                </a:solidFill>
                <a:latin typeface="Consolas"/>
              </a:rPr>
              <a:t>"%d, "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, k);</a:t>
            </a:r>
            <a:endParaRPr lang="en-US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 </a:t>
            </a:r>
            <a:r>
              <a:rPr 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sk-SK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</a:t>
            </a:r>
            <a:r>
              <a:rPr lang="sk-SK" sz="2000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000" b="0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227637" y="4747151"/>
            <a:ext cx="3200400" cy="668566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7637" y="4747151"/>
            <a:ext cx="3200400" cy="6685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solidFill>
                  <a:srgbClr val="FF0000"/>
                </a:solidFill>
                <a:latin typeface="Consolas"/>
              </a:rPr>
              <a:t>suma = (1+n)*n/2;</a:t>
            </a:r>
          </a:p>
        </p:txBody>
      </p:sp>
    </p:spTree>
    <p:extLst>
      <p:ext uri="{BB962C8B-B14F-4D97-AF65-F5344CB8AC3E}">
        <p14:creationId xmlns:p14="http://schemas.microsoft.com/office/powerpoint/2010/main" val="241666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smtClean="0"/>
              <a:t>áca s reťazcom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b="1" dirty="0"/>
              <a:t>Napíšte funkciu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analyzujStr</a:t>
            </a:r>
            <a:r>
              <a:rPr lang="sk-SK" sz="2800" dirty="0"/>
              <a:t>, ktorá </a:t>
            </a:r>
            <a:r>
              <a:rPr lang="sk-SK" sz="2800" b="1" dirty="0"/>
              <a:t>vráti hodnotu 1, ak znaky</a:t>
            </a:r>
            <a:r>
              <a:rPr lang="sk-SK" sz="2800" dirty="0"/>
              <a:t> (ich ASCII hodnoty) </a:t>
            </a:r>
            <a:r>
              <a:rPr lang="sk-SK" sz="2800" b="1" dirty="0"/>
              <a:t>v reťazci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sk-SK" sz="2800" b="1" dirty="0"/>
              <a:t> sú usporiadané od najmenšieho po najväčší, inak vráti hodnotu 0. </a:t>
            </a:r>
            <a:endParaRPr lang="sk-SK" sz="2800" b="1" dirty="0" smtClean="0"/>
          </a:p>
          <a:p>
            <a:r>
              <a:rPr lang="sk-SK" sz="2800" dirty="0" smtClean="0"/>
              <a:t>Okrem </a:t>
            </a:r>
            <a:r>
              <a:rPr lang="sk-SK" sz="2800" dirty="0"/>
              <a:t>toho funkcia </a:t>
            </a:r>
            <a:r>
              <a:rPr lang="sk-SK" sz="2800" b="1" dirty="0"/>
              <a:t>zistí a cez argumenty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pocetM</a:t>
            </a:r>
            <a:r>
              <a:rPr lang="sk-SK" sz="2800" dirty="0"/>
              <a:t> a 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pocetV</a:t>
            </a:r>
            <a:r>
              <a:rPr lang="sk-SK" sz="2800" dirty="0"/>
              <a:t> </a:t>
            </a:r>
            <a:r>
              <a:rPr lang="sk-SK" sz="2800" b="1" dirty="0"/>
              <a:t>vráti počty malých a veľkých písmen</a:t>
            </a:r>
            <a:r>
              <a:rPr lang="sk-SK" sz="2800" dirty="0"/>
              <a:t> v reťazci. Funkcia bude mať teda 3 argumenty: pole znakov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sk-SK" sz="2800" dirty="0"/>
              <a:t> obsahujúce korektne ukončený reťazec a 2 argumenty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pocetM</a:t>
            </a:r>
            <a:r>
              <a:rPr lang="sk-SK" sz="2800" dirty="0"/>
              <a:t>, a 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pocetV</a:t>
            </a:r>
            <a:r>
              <a:rPr lang="sk-SK" sz="2800" dirty="0"/>
              <a:t> na vrátenie počtov malých a veľkých písmen.</a:t>
            </a:r>
          </a:p>
        </p:txBody>
      </p:sp>
    </p:spTree>
    <p:extLst>
      <p:ext uri="{BB962C8B-B14F-4D97-AF65-F5344CB8AC3E}">
        <p14:creationId xmlns:p14="http://schemas.microsoft.com/office/powerpoint/2010/main" val="33732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smtClean="0"/>
              <a:t>áca s reťazcom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1432719"/>
          </a:xfrm>
        </p:spPr>
        <p:txBody>
          <a:bodyPr/>
          <a:lstStyle/>
          <a:p>
            <a:r>
              <a:rPr lang="sk-SK" sz="2800" b="1" dirty="0"/>
              <a:t>Napíšte funkciu</a:t>
            </a:r>
            <a:r>
              <a:rPr lang="sk-SK" sz="2800" dirty="0"/>
              <a:t>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analyzujStr</a:t>
            </a:r>
            <a:r>
              <a:rPr lang="sk-SK" sz="2800" dirty="0"/>
              <a:t>, ktorá </a:t>
            </a:r>
            <a:r>
              <a:rPr lang="sk-SK" sz="2800" b="1" dirty="0"/>
              <a:t>vráti hodnotu 1, ak znaky</a:t>
            </a:r>
            <a:r>
              <a:rPr lang="sk-SK" sz="2800" dirty="0"/>
              <a:t> (ich ASCII hodnoty) </a:t>
            </a:r>
            <a:r>
              <a:rPr lang="sk-SK" sz="2800" b="1" dirty="0"/>
              <a:t>v reťazci </a:t>
            </a:r>
            <a:r>
              <a:rPr lang="sk-SK" sz="2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sk-SK" sz="2800" b="1" dirty="0"/>
              <a:t> sú usporiadané od najmenšieho po najväčší, inak vráti hodnotu 0. </a:t>
            </a:r>
            <a:endParaRPr lang="sk-SK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4999" y="3566319"/>
            <a:ext cx="50736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 analyzujStr(</a:t>
            </a:r>
            <a:r>
              <a:rPr lang="sk-SK" b="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 str[]) {</a:t>
            </a:r>
          </a:p>
          <a:p>
            <a:r>
              <a:rPr lang="en-US" b="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len, i;</a:t>
            </a:r>
          </a:p>
          <a:p>
            <a:endParaRPr lang="sk-SK" b="0" dirty="0">
              <a:solidFill>
                <a:prstClr val="black"/>
              </a:solidFill>
              <a:latin typeface="Consolas"/>
            </a:endParaRPr>
          </a:p>
          <a:p>
            <a:r>
              <a:rPr lang="en-US" b="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b="0" dirty="0" smtClean="0">
                <a:solidFill>
                  <a:prstClr val="black"/>
                </a:solidFill>
                <a:latin typeface="Consolas"/>
              </a:rPr>
              <a:t>len 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= strlen(str);</a:t>
            </a:r>
          </a:p>
          <a:p>
            <a:r>
              <a:rPr lang="en-US" b="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sk-SK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(i=</a:t>
            </a:r>
            <a:r>
              <a:rPr lang="sk-SK" b="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; i&lt;len; i++) </a:t>
            </a:r>
          </a:p>
          <a:p>
            <a:r>
              <a:rPr lang="sk-SK" b="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b="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sk-SK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(str[i] &lt; str[</a:t>
            </a:r>
            <a:r>
              <a:rPr lang="sk-SK" b="0" dirty="0">
                <a:solidFill>
                  <a:srgbClr val="FF0000"/>
                </a:solidFill>
                <a:latin typeface="Consolas"/>
              </a:rPr>
              <a:t>i-1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sk-SK" b="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b="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0" dirty="0">
                <a:solidFill>
                  <a:prstClr val="black"/>
                </a:solidFill>
                <a:latin typeface="Consolas"/>
              </a:rPr>
              <a:t>1;</a:t>
            </a:r>
          </a:p>
          <a:p>
            <a:r>
              <a:rPr lang="sk-SK" b="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186487" y="67667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áca s </a:t>
            </a:r>
            <a:r>
              <a:rPr lang="sk-SK" dirty="0" smtClean="0"/>
              <a:t>reťazcom – celé riešenie </a:t>
            </a:r>
            <a:r>
              <a:rPr lang="sk-SK" dirty="0" smtClean="0">
                <a:solidFill>
                  <a:srgbClr val="FF0000"/>
                </a:solidFill>
              </a:rPr>
              <a:t>s typickými chybami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637" y="1508919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 analyzujStr(</a:t>
            </a:r>
            <a:r>
              <a:rPr lang="sk-SK" sz="2000" b="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 str[], </a:t>
            </a:r>
            <a:r>
              <a:rPr lang="sk-SK" sz="2000" b="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srgbClr val="FF0000"/>
                </a:solidFill>
                <a:latin typeface="Consolas"/>
              </a:rPr>
              <a:t>*pocetM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2000" b="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srgbClr val="FF0000"/>
                </a:solidFill>
                <a:latin typeface="Consolas"/>
              </a:rPr>
              <a:t>*pocetV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int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len, i;</a:t>
            </a:r>
          </a:p>
          <a:p>
            <a:endParaRPr lang="sk-SK" sz="2000" b="0" dirty="0">
              <a:solidFill>
                <a:prstClr val="black"/>
              </a:solidFill>
              <a:latin typeface="Consolas"/>
            </a:endParaRP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len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= strlen(str);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2000" b="0" dirty="0" smtClean="0">
                <a:solidFill>
                  <a:srgbClr val="FF0000"/>
                </a:solidFill>
                <a:latin typeface="Consolas"/>
              </a:rPr>
              <a:t>*</a:t>
            </a:r>
            <a:r>
              <a:rPr lang="sk-SK" sz="2000" b="0" dirty="0">
                <a:solidFill>
                  <a:srgbClr val="FF0000"/>
                </a:solidFill>
                <a:latin typeface="Consolas"/>
              </a:rPr>
              <a:t>pocetM = *pocetV = 0;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(i=1; i&lt;len; i++) {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(str[i] &gt;= </a:t>
            </a:r>
            <a:r>
              <a:rPr lang="sk-SK" sz="2000" b="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 &amp;&amp; str[i] &lt;= </a:t>
            </a:r>
            <a:r>
              <a:rPr lang="sk-SK" sz="2000" b="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sk-SK" sz="2000" b="0" dirty="0" smtClean="0">
                <a:solidFill>
                  <a:srgbClr val="FF0000"/>
                </a:solidFill>
                <a:latin typeface="Consolas"/>
              </a:rPr>
              <a:t>(*</a:t>
            </a:r>
            <a:r>
              <a:rPr lang="sk-SK" sz="2000" b="0" dirty="0">
                <a:solidFill>
                  <a:srgbClr val="FF0000"/>
                </a:solidFill>
                <a:latin typeface="Consolas"/>
              </a:rPr>
              <a:t>pocetM)++;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(str[i] &gt;= </a:t>
            </a:r>
            <a:r>
              <a:rPr lang="sk-SK" sz="2000" b="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&amp;&amp; str[i] &lt;= </a:t>
            </a:r>
            <a:r>
              <a:rPr lang="sk-SK" sz="2000" b="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sk-SK" sz="2000" b="0" dirty="0" smtClean="0">
                <a:solidFill>
                  <a:srgbClr val="FF0000"/>
                </a:solidFill>
                <a:latin typeface="Consolas"/>
              </a:rPr>
              <a:t>(*</a:t>
            </a:r>
            <a:r>
              <a:rPr lang="sk-SK" sz="2000" b="0" dirty="0">
                <a:solidFill>
                  <a:srgbClr val="FF0000"/>
                </a:solidFill>
                <a:latin typeface="Consolas"/>
              </a:rPr>
              <a:t>pocetV)++;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(str[i] &lt; str[i-1])</a:t>
            </a:r>
          </a:p>
          <a:p>
            <a:r>
              <a:rPr lang="sk-SK" sz="2000" b="0" dirty="0" smtClean="0">
                <a:solidFill>
                  <a:srgbClr val="0000FF"/>
                </a:solidFill>
                <a:latin typeface="Consolas"/>
              </a:rPr>
              <a:t>      return</a:t>
            </a:r>
            <a:r>
              <a:rPr lang="sk-SK" sz="20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sk-SK" sz="20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sk-SK" sz="2000" b="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sz="2000" b="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sk-SK" sz="2000" b="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224710" y="2263209"/>
            <a:ext cx="2544764" cy="16002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 smtClean="0">
                <a:latin typeface="+mn-lt"/>
              </a:rPr>
              <a:t>Pridané argumenty funkcie </a:t>
            </a:r>
            <a:r>
              <a:rPr lang="sk-SK" sz="2000" b="0" dirty="0" smtClean="0">
                <a:latin typeface="Consolas" panose="020B0609020204030204" pitchFamily="49" charset="0"/>
              </a:rPr>
              <a:t>pocetM</a:t>
            </a:r>
            <a:r>
              <a:rPr lang="sk-SK" sz="2000" b="0" dirty="0" smtClean="0">
                <a:latin typeface="+mn-lt"/>
              </a:rPr>
              <a:t> a </a:t>
            </a:r>
            <a:r>
              <a:rPr lang="sk-SK" sz="2000" b="0" dirty="0" smtClean="0">
                <a:latin typeface="Consolas" panose="020B0609020204030204" pitchFamily="49" charset="0"/>
              </a:rPr>
              <a:t>pocetV</a:t>
            </a:r>
            <a:r>
              <a:rPr lang="sk-SK" sz="2000" b="0" dirty="0" smtClean="0">
                <a:latin typeface="+mn-lt"/>
              </a:rPr>
              <a:t> – ukazovatele na </a:t>
            </a:r>
            <a:r>
              <a:rPr lang="sk-SK" sz="2000" b="0" dirty="0" smtClean="0">
                <a:latin typeface="Consolas" panose="020B0609020204030204" pitchFamily="49" charset="0"/>
              </a:rPr>
              <a:t>int</a:t>
            </a:r>
            <a:endParaRPr lang="sk-SK" sz="2000" b="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503986" y="4023519"/>
            <a:ext cx="3295651" cy="166290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000" b="0" dirty="0" smtClean="0">
                <a:latin typeface="+mn-lt"/>
              </a:rPr>
              <a:t>Je potrebné ich hodnotu vynulovať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b="0" dirty="0" smtClean="0">
                <a:latin typeface="+mn-lt"/>
              </a:rPr>
              <a:t>Pripočítať 1, keď nájdeme malé/veľké písmeno</a:t>
            </a:r>
            <a:endParaRPr lang="sk-SK" sz="2000" b="0" dirty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27237" y="5789613"/>
            <a:ext cx="7772400" cy="173910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 smtClean="0">
                <a:latin typeface="+mn-lt"/>
              </a:rPr>
              <a:t>Čo nie je dobre?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b="0" dirty="0" smtClean="0">
                <a:latin typeface="+mn-lt"/>
              </a:rPr>
              <a:t>Nezapočíta sa prvý znak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b="0" dirty="0" smtClean="0">
                <a:latin typeface="+mn-lt"/>
              </a:rPr>
              <a:t>Pre neusporiadané reťazce sa nemusia spočítať všetky reťazce: skončí sa, akonáhle sa zistí, že niektorý znak je väčší ako predchádzajúci</a:t>
            </a:r>
            <a:endParaRPr lang="sk-SK" sz="2000" b="0" dirty="0">
              <a:latin typeface="+mn-lt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386512" y="73897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áca s </a:t>
            </a:r>
            <a:r>
              <a:rPr lang="sk-SK" dirty="0" smtClean="0"/>
              <a:t>reťazcom – celé riešenie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74637" y="1508919"/>
            <a:ext cx="8534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analyzujStr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pocetM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pocetV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len,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len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pocetM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pocetV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i&lt;len; i++) { 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 &gt;=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 &lt;=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(*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pocetM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 &gt;=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 &lt;=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(*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pocetV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i&lt;len; i++) { 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95096" y="4184650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04C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4884970" y="4937919"/>
            <a:ext cx="5181600" cy="2511088"/>
            <a:chOff x="4884970" y="4937919"/>
            <a:chExt cx="5181600" cy="251108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884970" y="4937919"/>
              <a:ext cx="5181600" cy="2511088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sk-SK" sz="2000" b="0" dirty="0" smtClean="0">
                  <a:latin typeface="+mn-lt"/>
                </a:rPr>
                <a:t>Čo </a:t>
              </a:r>
              <a:r>
                <a:rPr lang="en-US" sz="2000" b="0" dirty="0" err="1" smtClean="0">
                  <a:latin typeface="+mn-lt"/>
                </a:rPr>
                <a:t>ak</a:t>
              </a:r>
              <a:r>
                <a:rPr lang="en-US" sz="2000" b="0" dirty="0" smtClean="0">
                  <a:latin typeface="+mn-lt"/>
                </a:rPr>
                <a:t> </a:t>
              </a:r>
              <a:r>
                <a:rPr lang="en-US" sz="2000" b="0" dirty="0" err="1" smtClean="0">
                  <a:latin typeface="+mn-lt"/>
                </a:rPr>
                <a:t>namiesto</a:t>
              </a:r>
              <a:r>
                <a:rPr lang="en-US" sz="2000" b="0" dirty="0" smtClean="0">
                  <a:latin typeface="+mn-lt"/>
                </a:rPr>
                <a:t> </a:t>
              </a:r>
              <a:r>
                <a:rPr lang="sk-SK" sz="2000" b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(*</a:t>
              </a:r>
              <a:r>
                <a:rPr lang="sk-SK" sz="2000" b="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pocetV</a:t>
              </a:r>
              <a:r>
                <a:rPr lang="sk-SK" sz="2000" b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)++;</a:t>
              </a:r>
              <a:r>
                <a:rPr lang="en-US" sz="2000" b="0" dirty="0" smtClean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sz="2000" b="0" dirty="0" err="1" smtClean="0">
                  <a:latin typeface="+mn-lt"/>
                </a:rPr>
                <a:t>pou</a:t>
              </a:r>
              <a:r>
                <a:rPr lang="sk-SK" sz="2000" b="0" dirty="0" smtClean="0">
                  <a:latin typeface="+mn-lt"/>
                </a:rPr>
                <a:t>žijeme </a:t>
              </a:r>
              <a:r>
                <a:rPr lang="sk-SK" sz="2000" b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*</a:t>
              </a:r>
              <a:r>
                <a:rPr lang="sk-SK" sz="2000" b="0" dirty="0" err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pocetV</a:t>
              </a:r>
              <a:r>
                <a:rPr lang="sk-SK" sz="2000" b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++;</a:t>
              </a:r>
              <a:r>
                <a:rPr lang="sk-SK" sz="2000" b="0" dirty="0" smtClean="0">
                  <a:latin typeface="+mn-lt"/>
                </a:rPr>
                <a:t>?</a:t>
              </a:r>
            </a:p>
            <a:p>
              <a:endParaRPr lang="sk-SK" sz="2000" b="0" dirty="0">
                <a:latin typeface="+mn-lt"/>
              </a:endParaRPr>
            </a:p>
            <a:p>
              <a:r>
                <a:rPr lang="sk-SK" sz="2000" b="0" dirty="0" smtClean="0">
                  <a:latin typeface="+mn-lt"/>
                </a:rPr>
                <a:t>Priorita operátorov: </a:t>
              </a:r>
              <a:r>
                <a:rPr lang="en-US" sz="2000" b="0" dirty="0" err="1" smtClean="0">
                  <a:latin typeface="+mn-lt"/>
                </a:rPr>
                <a:t>postfixov</a:t>
              </a:r>
              <a:r>
                <a:rPr lang="sk-SK" sz="2000" b="0" dirty="0" smtClean="0">
                  <a:latin typeface="+mn-lt"/>
                </a:rPr>
                <a:t>é </a:t>
              </a:r>
              <a:r>
                <a:rPr lang="en-US" sz="2000" b="0" dirty="0" smtClean="0">
                  <a:latin typeface="Consolas" panose="020B0609020204030204" pitchFamily="49" charset="0"/>
                </a:rPr>
                <a:t>++/--</a:t>
              </a:r>
              <a:r>
                <a:rPr lang="en-US" sz="2000" b="0" dirty="0" smtClean="0">
                  <a:latin typeface="+mn-lt"/>
                </a:rPr>
                <a:t> </a:t>
              </a:r>
              <a:r>
                <a:rPr lang="sk-SK" sz="2000" b="0" dirty="0" smtClean="0">
                  <a:latin typeface="+mn-lt"/>
                </a:rPr>
                <a:t>majú väčšiu prioritu ako </a:t>
              </a:r>
              <a:r>
                <a:rPr lang="sk-SK" sz="2000" b="0" dirty="0" err="1" smtClean="0">
                  <a:latin typeface="+mn-lt"/>
                </a:rPr>
                <a:t>dereferenčný</a:t>
              </a:r>
              <a:r>
                <a:rPr lang="sk-SK" sz="2000" b="0" dirty="0" smtClean="0">
                  <a:latin typeface="+mn-lt"/>
                </a:rPr>
                <a:t> operátor </a:t>
              </a:r>
              <a:r>
                <a:rPr lang="en-US" sz="2000" b="0" dirty="0" smtClean="0">
                  <a:latin typeface="Consolas" panose="020B0609020204030204" pitchFamily="49" charset="0"/>
                </a:rPr>
                <a:t>*</a:t>
              </a:r>
              <a:endParaRPr lang="sk-SK" sz="2000" b="0" dirty="0">
                <a:latin typeface="Consolas" panose="020B0609020204030204" pitchFamily="49" charset="0"/>
              </a:endParaRPr>
            </a:p>
          </p:txBody>
        </p:sp>
        <p:sp>
          <p:nvSpPr>
            <p:cNvPr id="9" name="Rounded Rectangle 1"/>
            <p:cNvSpPr>
              <a:spLocks noChangeArrowheads="1"/>
            </p:cNvSpPr>
            <p:nvPr/>
          </p:nvSpPr>
          <p:spPr bwMode="auto">
            <a:xfrm>
              <a:off x="6370637" y="6766719"/>
              <a:ext cx="3419314" cy="5334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01349" tIns="50674" rIns="101349" bIns="50674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program: </a:t>
              </a:r>
              <a:r>
                <a:rPr lang="sk-SK" altLang="sk-SK" sz="2400" b="0" dirty="0" smtClean="0">
                  <a:solidFill>
                    <a:srgbClr val="000000"/>
                  </a:solidFill>
                </a:rPr>
                <a:t>01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04D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r>
                <a:rPr kumimoji="0" lang="en-US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cpp</a:t>
              </a:r>
              <a:endPara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Zaoblený obdĺžnik 4"/>
          <p:cNvSpPr/>
          <p:nvPr/>
        </p:nvSpPr>
        <p:spPr bwMode="auto">
          <a:xfrm>
            <a:off x="6980237" y="2270919"/>
            <a:ext cx="2971800" cy="11430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Ukazovatele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ešte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budeme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opakova</a:t>
            </a:r>
            <a:r>
              <a:rPr kumimoji="0" lang="sk-SK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ť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1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Postupka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4252119"/>
          </a:xfrm>
        </p:spPr>
        <p:txBody>
          <a:bodyPr/>
          <a:lstStyle/>
          <a:p>
            <a:pPr lvl="0"/>
            <a:r>
              <a:rPr lang="en-US" altLang="sk-SK" sz="2400" dirty="0" err="1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Postupka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altLang="sk-SK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reťazec</a:t>
            </a:r>
            <a:r>
              <a:rPr lang="sk-SK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zložený z malých písmen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ktorom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sú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písmenká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abecedy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sebou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pričom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písmenom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'z'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nasleduje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opäť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'a'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k-SK" altLang="sk-SK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sk-SK" sz="2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Napíšte</a:t>
            </a:r>
            <a:r>
              <a:rPr lang="en-US" altLang="sk-SK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funkciu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postupka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ktorá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pre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daný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počiatočný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znak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postupky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jej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dĺžku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vygeneruje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reťazca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postupku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dĺžky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začínajúci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znakom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lvl="0"/>
            <a:r>
              <a:rPr lang="en-US" altLang="sk-SK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Argumentami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sú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teda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znak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celé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číslo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a pole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znakov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Okrem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toho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doplňte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argumenty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funkcie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maxi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mini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prostredníctvom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ktorých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funkcia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vráti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index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najvyššieho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najnižšieho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písmena</a:t>
            </a:r>
            <a:r>
              <a:rPr lang="en-US" altLang="sk-SK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v </a:t>
            </a:r>
            <a:r>
              <a:rPr lang="en-US" altLang="sk-SK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postupke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sk-SK" altLang="sk-SK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 </a:t>
            </a:r>
            <a:r>
              <a:rPr lang="en-US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z='</a:t>
            </a:r>
            <a:r>
              <a:rPr lang="en-US" altLang="sk-SK" sz="24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en-US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altLang="sk-SK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</a:t>
            </a:r>
            <a:r>
              <a:rPr lang="en-US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altLang="sk-SK" sz="24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je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postupka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sk-SK" sz="2400" dirty="0" err="1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xyzab</a:t>
            </a:r>
            <a:r>
              <a:rPr lang="en-US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pričom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cez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maxi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vráti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hodnota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cez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</a:t>
            </a:r>
            <a:r>
              <a:rPr lang="en-US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lang="sk-SK" altLang="sk-SK" sz="24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sk-SK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hodnota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sk-SK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sk-SK" altLang="sk-SK" sz="2400" dirty="0"/>
              <a:t> </a:t>
            </a:r>
            <a:endParaRPr lang="sk-SK" altLang="sk-SK" sz="2400" dirty="0">
              <a:latin typeface="Arial" panose="020B0604020202020204" pitchFamily="34" charset="0"/>
            </a:endParaRP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6412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Postupka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74637" y="2051784"/>
            <a:ext cx="9677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postupka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post[],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z,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len,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*mini,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*maxi)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*mini = *maxi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i&lt;len; i++)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post[i] = z;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z++;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&gt;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z 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(post[i] &lt; post[*mini])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*mini =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(post[i] &gt; post[*maxi])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*maxi =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post[len] 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95096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5A.cpp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5" name="Skupina 14"/>
          <p:cNvGrpSpPr/>
          <p:nvPr/>
        </p:nvGrpSpPr>
        <p:grpSpPr>
          <a:xfrm>
            <a:off x="1265237" y="2616006"/>
            <a:ext cx="8686800" cy="2539430"/>
            <a:chOff x="1265237" y="2194719"/>
            <a:chExt cx="8686800" cy="2539430"/>
          </a:xfrm>
        </p:grpSpPr>
        <p:sp>
          <p:nvSpPr>
            <p:cNvPr id="10" name="Rounded Rectangle 5"/>
            <p:cNvSpPr/>
            <p:nvPr/>
          </p:nvSpPr>
          <p:spPr bwMode="auto">
            <a:xfrm>
              <a:off x="1265237" y="3819749"/>
              <a:ext cx="2362200" cy="914400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Rounded Rectangle 6"/>
            <p:cNvSpPr/>
            <p:nvPr/>
          </p:nvSpPr>
          <p:spPr bwMode="auto">
            <a:xfrm>
              <a:off x="4770437" y="2194719"/>
              <a:ext cx="5181600" cy="2511088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b="0" dirty="0" smtClean="0">
                  <a:latin typeface="+mn-lt"/>
                </a:rPr>
                <a:t>D</a:t>
              </a:r>
              <a:r>
                <a:rPr lang="sk-SK" sz="2000" b="0" dirty="0" smtClean="0">
                  <a:latin typeface="+mn-lt"/>
                </a:rPr>
                <a:t>á sa nahradiť s použitím </a:t>
              </a:r>
            </a:p>
            <a:p>
              <a:r>
                <a:rPr lang="sk-SK" sz="2000" b="0" dirty="0" smtClean="0">
                  <a:solidFill>
                    <a:srgbClr val="FF0000"/>
                  </a:solidFill>
                  <a:latin typeface="+mn-lt"/>
                </a:rPr>
                <a:t>modulárnej aritmetiky</a:t>
              </a:r>
              <a:r>
                <a:rPr lang="sk-SK" sz="2000" b="0" dirty="0" smtClean="0">
                  <a:latin typeface="+mn-lt"/>
                </a:rPr>
                <a:t>:</a:t>
              </a:r>
            </a:p>
            <a:p>
              <a:endParaRPr lang="sk-SK" sz="2000" b="0" dirty="0">
                <a:latin typeface="+mn-lt"/>
              </a:endParaRPr>
            </a:p>
            <a:p>
              <a:r>
                <a:rPr lang="pl-PL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z</a:t>
              </a:r>
              <a:r>
                <a:rPr lang="pl-PL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pl-PL" sz="2000" b="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'a'</a:t>
              </a:r>
              <a:r>
                <a:rPr lang="pl-PL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+ (z-</a:t>
              </a:r>
              <a:r>
                <a:rPr lang="pl-PL" sz="2000" b="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'a'</a:t>
              </a:r>
              <a:r>
                <a:rPr lang="pl-PL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 </a:t>
              </a:r>
              <a:r>
                <a:rPr lang="pl-PL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pl-PL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% </a:t>
              </a:r>
              <a:r>
                <a:rPr lang="pl-PL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26</a:t>
              </a:r>
              <a:r>
                <a:rPr lang="pl-PL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sk-SK" sz="2000" b="0" dirty="0" smtClean="0">
                <a:latin typeface="+mn-lt"/>
              </a:endParaRPr>
            </a:p>
            <a:p>
              <a:endParaRPr lang="sk-SK" sz="2000" b="0" dirty="0">
                <a:latin typeface="+mn-lt"/>
              </a:endParaRPr>
            </a:p>
          </p:txBody>
        </p:sp>
        <p:sp>
          <p:nvSpPr>
            <p:cNvPr id="13" name="Rounded Rectangle 1"/>
            <p:cNvSpPr>
              <a:spLocks noChangeArrowheads="1"/>
            </p:cNvSpPr>
            <p:nvPr/>
          </p:nvSpPr>
          <p:spPr bwMode="auto">
            <a:xfrm>
              <a:off x="6256104" y="4023519"/>
              <a:ext cx="3419314" cy="5334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lIns="101349" tIns="50674" rIns="101349" bIns="50674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program: </a:t>
              </a:r>
              <a:r>
                <a:rPr lang="sk-SK" altLang="sk-SK" sz="2400" b="0" dirty="0" smtClean="0">
                  <a:solidFill>
                    <a:srgbClr val="000000"/>
                  </a:solidFill>
                </a:rPr>
                <a:t>01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05B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r>
                <a:rPr kumimoji="0" lang="en-US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cpp</a:t>
              </a:r>
              <a:endPara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ounded Rectangle 5"/>
            <p:cNvSpPr/>
            <p:nvPr/>
          </p:nvSpPr>
          <p:spPr bwMode="auto">
            <a:xfrm>
              <a:off x="5075003" y="3109119"/>
              <a:ext cx="4038833" cy="603111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" name="Rovná spojovacia šípka 5"/>
            <p:cNvCxnSpPr/>
            <p:nvPr/>
          </p:nvCxnSpPr>
          <p:spPr bwMode="auto">
            <a:xfrm>
              <a:off x="3627437" y="3972149"/>
              <a:ext cx="1143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Rounded Rectangular Callout 3"/>
          <p:cNvSpPr/>
          <p:nvPr/>
        </p:nvSpPr>
        <p:spPr bwMode="auto">
          <a:xfrm>
            <a:off x="3094037" y="365125"/>
            <a:ext cx="6858000" cy="1447800"/>
          </a:xfrm>
          <a:prstGeom prst="wedgeRoundRectCallout">
            <a:avLst>
              <a:gd name="adj1" fmla="val -51441"/>
              <a:gd name="adj2" fmla="val 7028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</a:t>
            </a:r>
            <a:r>
              <a:rPr kumimoji="0" lang="sk-S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ťazec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je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pole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do funkcie vstupuje len ako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ukazovateľ na jeho začiatok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nevytvorí sa jeho lokálna kópia a teda zmeny v poli zostanú aj po skončení funkcie – 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zmena je trvalá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9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používame </a:t>
            </a:r>
            <a:r>
              <a:rPr lang="sk-SK" dirty="0" err="1" smtClean="0"/>
              <a:t>modulo</a:t>
            </a:r>
            <a:r>
              <a:rPr lang="sk-SK" dirty="0"/>
              <a:t>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000000"/>
              </a:solidFill>
            </a:endParaRPr>
          </a:p>
          <a:p>
            <a:endParaRPr lang="pl-PL" dirty="0">
              <a:solidFill>
                <a:srgbClr val="000000"/>
              </a:solidFill>
            </a:endParaRPr>
          </a:p>
          <a:p>
            <a:endParaRPr lang="pl-PL" dirty="0" smtClean="0">
              <a:solidFill>
                <a:srgbClr val="000000"/>
              </a:solidFill>
            </a:endParaRPr>
          </a:p>
          <a:p>
            <a:endParaRPr lang="pl-PL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+ (z-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 % </a:t>
            </a:r>
            <a:r>
              <a:rPr lang="pl-PL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26</a:t>
            </a:r>
          </a:p>
          <a:p>
            <a:pPr marL="0" indent="0">
              <a:buNone/>
            </a:pPr>
            <a:endParaRPr lang="sk-SK" dirty="0"/>
          </a:p>
        </p:txBody>
      </p:sp>
      <p:grpSp>
        <p:nvGrpSpPr>
          <p:cNvPr id="13" name="Skupina 12"/>
          <p:cNvGrpSpPr/>
          <p:nvPr/>
        </p:nvGrpSpPr>
        <p:grpSpPr>
          <a:xfrm>
            <a:off x="3724185" y="4175919"/>
            <a:ext cx="6226265" cy="2819400"/>
            <a:chOff x="3724185" y="4175919"/>
            <a:chExt cx="6226265" cy="2819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724185" y="4175919"/>
              <a:ext cx="1884452" cy="685800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" name="Rounded Rectangular Callout 3"/>
            <p:cNvSpPr/>
            <p:nvPr/>
          </p:nvSpPr>
          <p:spPr bwMode="auto">
            <a:xfrm>
              <a:off x="5073650" y="5456238"/>
              <a:ext cx="4876800" cy="1539081"/>
            </a:xfrm>
            <a:prstGeom prst="wedgeRoundRectCallout">
              <a:avLst>
                <a:gd name="adj1" fmla="val -51057"/>
                <a:gd name="adj2" fmla="val -88970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Pripočítaním čísla 1 sa posunieme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na nasledujúce písmeno v abecede. Môže sa nám však stať, že sa dostaneme za </a:t>
              </a:r>
              <a:r>
                <a:rPr lang="pl-PL" sz="2000" b="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'z'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, </a:t>
              </a:r>
              <a:r>
                <a:rPr kumimoji="0" lang="sk-SK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t.j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. hodnota bude 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26</a:t>
              </a:r>
              <a:endPara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3551237" y="2118519"/>
            <a:ext cx="6399213" cy="2819400"/>
            <a:chOff x="3551237" y="2118519"/>
            <a:chExt cx="6399213" cy="2819400"/>
          </a:xfrm>
        </p:grpSpPr>
        <p:sp>
          <p:nvSpPr>
            <p:cNvPr id="8" name="Rounded Rectangle 5"/>
            <p:cNvSpPr/>
            <p:nvPr/>
          </p:nvSpPr>
          <p:spPr bwMode="auto">
            <a:xfrm>
              <a:off x="3551237" y="4120267"/>
              <a:ext cx="3560852" cy="8176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" name="Rounded Rectangular Callout 3"/>
            <p:cNvSpPr/>
            <p:nvPr/>
          </p:nvSpPr>
          <p:spPr bwMode="auto">
            <a:xfrm>
              <a:off x="5608637" y="2118519"/>
              <a:ext cx="4341813" cy="1524000"/>
            </a:xfrm>
            <a:prstGeom prst="wedgeRoundRectCallout">
              <a:avLst>
                <a:gd name="adj1" fmla="val -36556"/>
                <a:gd name="adj2" fmla="val 81313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Modulo</a:t>
              </a:r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zabezpečí, že hodnota nad 25 sa nahradí zvyškom po delení číslom 26 – v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tomto prípade len 26 – sa zmení na hodnotu 0</a:t>
              </a:r>
              <a:endPara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655637" y="2499519"/>
            <a:ext cx="4572000" cy="2261170"/>
            <a:chOff x="655637" y="2499519"/>
            <a:chExt cx="4572000" cy="2261170"/>
          </a:xfrm>
        </p:grpSpPr>
        <p:sp>
          <p:nvSpPr>
            <p:cNvPr id="4" name="Rounded Rectangle 5"/>
            <p:cNvSpPr/>
            <p:nvPr/>
          </p:nvSpPr>
          <p:spPr bwMode="auto">
            <a:xfrm>
              <a:off x="3771900" y="4227289"/>
              <a:ext cx="1066800" cy="533400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Rounded Rectangular Callout 3"/>
            <p:cNvSpPr/>
            <p:nvPr/>
          </p:nvSpPr>
          <p:spPr bwMode="auto">
            <a:xfrm>
              <a:off x="655637" y="2499519"/>
              <a:ext cx="4572000" cy="1143000"/>
            </a:xfrm>
            <a:prstGeom prst="wedgeRoundRectCallout">
              <a:avLst>
                <a:gd name="adj1" fmla="val 28601"/>
                <a:gd name="adj2" fmla="val 98392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Zistíme, koľké písmeno abecedy je v premennej </a:t>
              </a:r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z</a:t>
              </a:r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: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dostaneme sa do hodnôt od 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po 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25</a:t>
              </a:r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266700" y="4064614"/>
            <a:ext cx="7018337" cy="2531527"/>
            <a:chOff x="266700" y="4064614"/>
            <a:chExt cx="7018337" cy="2531527"/>
          </a:xfrm>
        </p:grpSpPr>
        <p:sp>
          <p:nvSpPr>
            <p:cNvPr id="5" name="Rounded Rectangular Callout 3"/>
            <p:cNvSpPr/>
            <p:nvPr/>
          </p:nvSpPr>
          <p:spPr bwMode="auto">
            <a:xfrm>
              <a:off x="266700" y="5453141"/>
              <a:ext cx="4572000" cy="1143000"/>
            </a:xfrm>
            <a:prstGeom prst="wedgeRoundRectCallout">
              <a:avLst>
                <a:gd name="adj1" fmla="val 28826"/>
                <a:gd name="adj2" fmla="val -82283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Pripočítaním hodnoty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k </a:t>
              </a:r>
              <a:r>
                <a:rPr lang="pl-PL" sz="2000" b="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'a'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kumimoji="0" lang="en-US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dostaneme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kumimoji="0" lang="en-US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po</a:t>
              </a:r>
              <a:r>
                <a:rPr kumimoji="0" lang="sk-SK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žadované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malé písmeno</a:t>
              </a:r>
              <a:endPara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ounded Rectangle 5"/>
            <p:cNvSpPr/>
            <p:nvPr/>
          </p:nvSpPr>
          <p:spPr bwMode="auto">
            <a:xfrm>
              <a:off x="2103437" y="4064614"/>
              <a:ext cx="5181600" cy="1010623"/>
            </a:xfrm>
            <a:prstGeom prst="round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2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Modulárna aritmetika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61319"/>
                <a:ext cx="9753600" cy="5791200"/>
              </a:xfrm>
            </p:spPr>
            <p:txBody>
              <a:bodyPr/>
              <a:lstStyle/>
              <a:p>
                <a:r>
                  <a:rPr lang="en-US" sz="2800" dirty="0" err="1" smtClean="0">
                    <a:solidFill>
                      <a:srgbClr val="FF0000"/>
                    </a:solidFill>
                  </a:rPr>
                  <a:t>Modul</a:t>
                </a:r>
                <a:r>
                  <a:rPr lang="sk-SK" sz="2800" dirty="0" err="1" smtClean="0">
                    <a:solidFill>
                      <a:srgbClr val="FF0000"/>
                    </a:solidFill>
                  </a:rPr>
                  <a:t>árna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 aritmetika</a:t>
                </a:r>
                <a:r>
                  <a:rPr lang="sk-SK" sz="2800" dirty="0" smtClean="0"/>
                  <a:t>: forma aritmetiky (technika výpočtov zahŕňajúca pripočítanie a násobenie</a:t>
                </a:r>
                <a:r>
                  <a:rPr lang="sk-SK" sz="2800" dirty="0"/>
                  <a:t>), </a:t>
                </a:r>
                <a:r>
                  <a:rPr lang="sk-SK" sz="2800" dirty="0" smtClean="0"/>
                  <a:t>ktorá </a:t>
                </a:r>
                <a:r>
                  <a:rPr lang="sk-SK" sz="2800" dirty="0"/>
                  <a:t>sa vykonáva na číslach s definovaným </a:t>
                </a:r>
                <a:r>
                  <a:rPr lang="sk-SK" sz="2800" dirty="0">
                    <a:solidFill>
                      <a:srgbClr val="FF0000"/>
                    </a:solidFill>
                  </a:rPr>
                  <a:t>vzťahom ekvivalencie </a:t>
                </a:r>
                <a:r>
                  <a:rPr lang="sk-SK" sz="2800" dirty="0"/>
                  <a:t>nazývaným 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kongruencia</a:t>
                </a:r>
                <a:r>
                  <a:rPr lang="sk-SK" sz="2800" dirty="0" smtClean="0"/>
                  <a:t> (zapisujeme </a:t>
                </a:r>
                <a:r>
                  <a:rPr lang="sk-SK" sz="28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sk-SK" sz="2800" dirty="0" smtClean="0"/>
                  <a:t>)</a:t>
                </a:r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sk-SK" sz="2400" dirty="0" smtClean="0">
                    <a:solidFill>
                      <a:srgbClr val="00B050"/>
                    </a:solidFill>
                  </a:rPr>
                  <a:t>Hodinová aritmetika: 11 hodín a 23 hodín sú kongruentné </a:t>
                </a:r>
              </a:p>
              <a:p>
                <a:pPr marL="506413" lvl="1" indent="0">
                  <a:buNone/>
                </a:pPr>
                <a:r>
                  <a:rPr lang="sk-SK" sz="2400" dirty="0" smtClean="0">
                    <a:solidFill>
                      <a:srgbClr val="00B050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sk-S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</m:t>
                    </m:r>
                    <m:r>
                      <a:rPr lang="sk-S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23 (</m:t>
                    </m:r>
                    <m:r>
                      <a:rPr lang="sk-SK" sz="24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sk-S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12)</m:t>
                    </m:r>
                  </m:oMath>
                </a14:m>
                <a:endParaRPr lang="sk-SK" sz="2400" dirty="0" smtClean="0">
                  <a:solidFill>
                    <a:srgbClr val="00B050"/>
                  </a:solidFill>
                </a:endParaRPr>
              </a:p>
              <a:p>
                <a:r>
                  <a:rPr lang="sk-SK" sz="2800" dirty="0"/>
                  <a:t>Pre každé kladné celé číslo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800" dirty="0" smtClean="0"/>
                  <a:t>, </a:t>
                </a:r>
                <a:r>
                  <a:rPr lang="sk-SK" sz="2800" dirty="0"/>
                  <a:t>ktoré sa nazýva </a:t>
                </a:r>
                <a:r>
                  <a:rPr lang="sk-SK" sz="2800" dirty="0">
                    <a:solidFill>
                      <a:srgbClr val="FF0000"/>
                    </a:solidFill>
                  </a:rPr>
                  <a:t>modul kongruencie</a:t>
                </a:r>
                <a:r>
                  <a:rPr lang="sk-SK" sz="2800" dirty="0"/>
                  <a:t>, sa dve čísla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800" dirty="0"/>
                  <a:t> </a:t>
                </a:r>
                <a:r>
                  <a:rPr lang="sk-SK" sz="2800" dirty="0" err="1" smtClean="0"/>
                  <a:t>a</a:t>
                </a:r>
                <a:r>
                  <a:rPr lang="sk-SK" sz="2800" dirty="0" smtClean="0"/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800" dirty="0" smtClean="0"/>
                  <a:t> </a:t>
                </a:r>
                <a:r>
                  <a:rPr lang="sk-SK" sz="2800" dirty="0"/>
                  <a:t>označujú ako 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kongruentné </a:t>
                </a:r>
                <a:r>
                  <a:rPr lang="sk-SK" sz="2800" dirty="0" err="1">
                    <a:solidFill>
                      <a:srgbClr val="FF0000"/>
                    </a:solidFill>
                  </a:rPr>
                  <a:t>modulo</a:t>
                </a:r>
                <a:r>
                  <a:rPr lang="sk-SK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800" dirty="0"/>
                  <a:t> vždy, keď existuje celé číslo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k-SK" sz="2800" dirty="0" smtClean="0"/>
                  <a:t>, </a:t>
                </a:r>
                <a:r>
                  <a:rPr lang="sk-SK" sz="2800" dirty="0"/>
                  <a:t>že </a:t>
                </a:r>
                <a:r>
                  <a:rPr lang="sk-SK" sz="2800" dirty="0" smtClean="0"/>
                  <a:t>platí: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k-SK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k-S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23 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11 + 1.12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23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11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12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pPr lvl="1"/>
                <a:r>
                  <a:rPr lang="en-US" sz="2400" dirty="0" smtClean="0">
                    <a:solidFill>
                      <a:srgbClr val="00B050"/>
                    </a:solidFill>
                  </a:rPr>
                  <a:t>11 a 23 s</a:t>
                </a:r>
                <a:r>
                  <a:rPr lang="sk-SK" sz="2400" dirty="0" smtClean="0">
                    <a:solidFill>
                      <a:srgbClr val="00B050"/>
                    </a:solidFill>
                  </a:rPr>
                  <a:t>ú kongruentné </a:t>
                </a:r>
                <a:r>
                  <a:rPr lang="sk-SK" sz="2400" dirty="0" err="1" smtClean="0">
                    <a:solidFill>
                      <a:srgbClr val="00B050"/>
                    </a:solidFill>
                  </a:rPr>
                  <a:t>modulo</a:t>
                </a:r>
                <a:r>
                  <a:rPr lang="sk-SK" sz="2400" dirty="0" smtClean="0">
                    <a:solidFill>
                      <a:srgbClr val="00B050"/>
                    </a:solidFill>
                  </a:rPr>
                  <a:t> 12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61319"/>
                <a:ext cx="9753600" cy="5791200"/>
              </a:xfrm>
              <a:blipFill>
                <a:blip r:embed="rId2"/>
                <a:stretch>
                  <a:fillRect l="-1063" t="-1053" r="-1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Cieľ predmetu</a:t>
            </a:r>
            <a:endParaRPr lang="en-US" alt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mtClean="0"/>
              <a:t>z</a:t>
            </a:r>
            <a:r>
              <a:rPr lang="en-US" altLang="sk-SK" smtClean="0">
                <a:cs typeface="Times New Roman" panose="02020603050405020304" pitchFamily="18" charset="0"/>
              </a:rPr>
              <a:t>íska</a:t>
            </a:r>
            <a:r>
              <a:rPr lang="sk-SK" altLang="sk-SK" smtClean="0"/>
              <a:t>ť</a:t>
            </a:r>
            <a:r>
              <a:rPr lang="en-US" altLang="sk-SK" smtClean="0">
                <a:cs typeface="Times New Roman" panose="02020603050405020304" pitchFamily="18" charset="0"/>
              </a:rPr>
              <a:t> základné znalosti z tvorby algoritmov v rámci procedurálnej paradigmy</a:t>
            </a:r>
            <a:endParaRPr lang="sk-SK" altLang="sk-SK" smtClean="0"/>
          </a:p>
          <a:p>
            <a:endParaRPr lang="sk-SK" altLang="sk-SK" smtClean="0"/>
          </a:p>
          <a:p>
            <a:r>
              <a:rPr lang="sk-SK" altLang="sk-SK" smtClean="0"/>
              <a:t>n</a:t>
            </a:r>
            <a:r>
              <a:rPr lang="en-US" altLang="sk-SK" smtClean="0">
                <a:cs typeface="Times New Roman" panose="02020603050405020304" pitchFamily="18" charset="0"/>
              </a:rPr>
              <a:t>au</a:t>
            </a:r>
            <a:r>
              <a:rPr lang="sk-SK" altLang="sk-SK" smtClean="0"/>
              <a:t>č</a:t>
            </a:r>
            <a:r>
              <a:rPr lang="en-US" altLang="sk-SK" smtClean="0">
                <a:cs typeface="Times New Roman" panose="02020603050405020304" pitchFamily="18" charset="0"/>
              </a:rPr>
              <a:t>i</a:t>
            </a:r>
            <a:r>
              <a:rPr lang="sk-SK" altLang="sk-SK" smtClean="0"/>
              <a:t>ť</a:t>
            </a:r>
            <a:r>
              <a:rPr lang="en-US" altLang="sk-SK" smtClean="0">
                <a:cs typeface="Times New Roman" panose="02020603050405020304" pitchFamily="18" charset="0"/>
              </a:rPr>
              <a:t> sa základné konštrukcie jazyka C </a:t>
            </a:r>
            <a:endParaRPr lang="sk-SK" altLang="sk-SK" smtClean="0"/>
          </a:p>
          <a:p>
            <a:endParaRPr lang="sk-SK" altLang="sk-SK" smtClean="0"/>
          </a:p>
          <a:p>
            <a:r>
              <a:rPr lang="en-US" altLang="sk-SK" smtClean="0">
                <a:cs typeface="Times New Roman" panose="02020603050405020304" pitchFamily="18" charset="0"/>
              </a:rPr>
              <a:t>získa</a:t>
            </a:r>
            <a:r>
              <a:rPr lang="sk-SK" altLang="sk-SK" smtClean="0"/>
              <a:t>ť</a:t>
            </a:r>
            <a:r>
              <a:rPr lang="en-US" altLang="sk-SK" smtClean="0">
                <a:cs typeface="Times New Roman" panose="02020603050405020304" pitchFamily="18" charset="0"/>
              </a:rPr>
              <a:t> zru</a:t>
            </a:r>
            <a:r>
              <a:rPr lang="sk-SK" altLang="sk-SK" smtClean="0"/>
              <a:t>č</a:t>
            </a:r>
            <a:r>
              <a:rPr lang="en-US" altLang="sk-SK" smtClean="0">
                <a:cs typeface="Times New Roman" panose="02020603050405020304" pitchFamily="18" charset="0"/>
              </a:rPr>
              <a:t>nosti v tvorbe vybraných algortimov a programov v jazyku C</a:t>
            </a:r>
            <a:r>
              <a:rPr lang="en-US" altLang="sk-SK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8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Modulárna aritmetika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61319"/>
                <a:ext cx="9753600" cy="5791200"/>
              </a:xfrm>
            </p:spPr>
            <p:txBody>
              <a:bodyPr/>
              <a:lstStyle/>
              <a:p>
                <a:r>
                  <a:rPr lang="sk-SK" sz="2800" dirty="0" smtClean="0"/>
                  <a:t>Množina </a:t>
                </a:r>
                <a:r>
                  <a:rPr lang="sk-SK" sz="2800" dirty="0"/>
                  <a:t>celých čísel od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2800" dirty="0"/>
                  <a:t> do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k-SK" sz="2800" dirty="0" smtClean="0"/>
                  <a:t> </a:t>
                </a:r>
                <a:r>
                  <a:rPr lang="sk-SK" sz="2800" dirty="0"/>
                  <a:t>tvorí to, čo je označované ako </a:t>
                </a:r>
                <a:r>
                  <a:rPr lang="sk-SK" sz="2800" dirty="0">
                    <a:solidFill>
                      <a:srgbClr val="FF0000"/>
                    </a:solidFill>
                  </a:rPr>
                  <a:t>úplná množina </a:t>
                </a:r>
                <a:r>
                  <a:rPr lang="sk-SK" sz="2800" dirty="0" err="1">
                    <a:solidFill>
                      <a:srgbClr val="FF0000"/>
                    </a:solidFill>
                  </a:rPr>
                  <a:t>reziduí</a:t>
                </a:r>
                <a:r>
                  <a:rPr lang="sk-SK" sz="2800" dirty="0">
                    <a:solidFill>
                      <a:srgbClr val="FF0000"/>
                    </a:solidFill>
                  </a:rPr>
                  <a:t> 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modulo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800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en-US" sz="2800" dirty="0" err="1" smtClean="0"/>
                  <a:t>zvy</a:t>
                </a:r>
                <a:r>
                  <a:rPr lang="sk-SK" sz="2800" dirty="0" err="1" smtClean="0"/>
                  <a:t>škov</a:t>
                </a:r>
                <a:r>
                  <a:rPr lang="sk-SK" sz="2800" dirty="0" smtClean="0"/>
                  <a:t> po delení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)</a:t>
                </a:r>
                <a:r>
                  <a:rPr lang="sk-SK" sz="2800" dirty="0" smtClean="0"/>
                  <a:t>. </a:t>
                </a:r>
              </a:p>
              <a:p>
                <a:pPr lvl="1"/>
                <a:r>
                  <a:rPr lang="sk-SK" sz="2400" dirty="0" smtClean="0"/>
                  <a:t>Množina </a:t>
                </a:r>
                <a:r>
                  <a:rPr lang="sk-SK" sz="2400" dirty="0" err="1" smtClean="0"/>
                  <a:t>reziduí</a:t>
                </a:r>
                <a:r>
                  <a:rPr lang="sk-SK" sz="2400" dirty="0" smtClean="0"/>
                  <a:t> </a:t>
                </a:r>
                <a:r>
                  <a:rPr lang="sk-SK" sz="2400" dirty="0" err="1" smtClean="0"/>
                  <a:t>modulo</a:t>
                </a:r>
                <a:r>
                  <a:rPr lang="sk-SK" sz="2400" dirty="0" smtClean="0"/>
                  <a:t>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12: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0, 1, 2, 3, 4, 5, 6, 7, 8, 9, 10, 11</m:t>
                    </m:r>
                  </m:oMath>
                </a14:m>
                <a:endParaRPr lang="sk-SK" sz="2400" dirty="0" smtClean="0">
                  <a:solidFill>
                    <a:srgbClr val="00B050"/>
                  </a:solidFill>
                </a:endParaRPr>
              </a:p>
              <a:p>
                <a:pPr lvl="1"/>
                <a:endParaRPr lang="sk-SK" sz="2400" dirty="0">
                  <a:solidFill>
                    <a:srgbClr val="00B050"/>
                  </a:solidFill>
                </a:endParaRPr>
              </a:p>
              <a:p>
                <a:r>
                  <a:rPr lang="sk-SK" sz="2800" dirty="0" err="1" smtClean="0">
                    <a:solidFill>
                      <a:srgbClr val="FF0000"/>
                    </a:solidFill>
                  </a:rPr>
                  <a:t>Reziduum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sk-SK" sz="2800" dirty="0" err="1">
                    <a:solidFill>
                      <a:srgbClr val="FF0000"/>
                    </a:solidFill>
                  </a:rPr>
                  <a:t>modulo</a:t>
                </a:r>
                <a:r>
                  <a:rPr lang="sk-SK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800" dirty="0"/>
                  <a:t>akéhokoľvek celého čísla </a:t>
                </a:r>
                <a:r>
                  <a:rPr lang="sk-SK" sz="2800" dirty="0" smtClean="0"/>
                  <a:t>je nejaké </a:t>
                </a:r>
                <a:r>
                  <a:rPr lang="sk-SK" sz="2800" dirty="0"/>
                  <a:t>číslo medzi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2800" dirty="0" smtClean="0"/>
                  <a:t> a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k-SK" sz="2800" dirty="0" smtClean="0"/>
                  <a:t>. </a:t>
                </a:r>
                <a:endParaRPr lang="sk-SK" sz="2400" dirty="0" smtClean="0">
                  <a:solidFill>
                    <a:srgbClr val="00B050"/>
                  </a:solidFill>
                </a:endParaRPr>
              </a:p>
              <a:p>
                <a:r>
                  <a:rPr lang="sk-SK" sz="2800" dirty="0" smtClean="0"/>
                  <a:t>Operácia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800" dirty="0" smtClean="0"/>
                  <a:t>sa nazýva </a:t>
                </a:r>
                <a:r>
                  <a:rPr lang="sk-SK" sz="2800" dirty="0">
                    <a:solidFill>
                      <a:srgbClr val="FF0000"/>
                    </a:solidFill>
                  </a:rPr>
                  <a:t>modulárna 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redukcia</a:t>
                </a:r>
                <a:r>
                  <a:rPr lang="sk-SK" sz="2800" dirty="0" smtClean="0"/>
                  <a:t> a určuje </a:t>
                </a:r>
                <a:r>
                  <a:rPr lang="sk-SK" sz="2800" dirty="0" err="1"/>
                  <a:t>reziduo</a:t>
                </a:r>
                <a:r>
                  <a:rPr lang="sk-SK" sz="2800" dirty="0"/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800" dirty="0" smtClean="0"/>
                  <a:t>, </a:t>
                </a:r>
                <a:r>
                  <a:rPr lang="sk-SK" sz="2800" dirty="0"/>
                  <a:t>ktoré leží v </a:t>
                </a:r>
                <a:r>
                  <a:rPr lang="sk-SK" sz="2800" dirty="0" smtClean="0"/>
                  <a:t>intervale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2800" dirty="0"/>
                  <a:t> až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k-SK" sz="2800" dirty="0" smtClean="0"/>
                  <a:t>. </a:t>
                </a:r>
                <a:endParaRPr lang="en-US" sz="2800" dirty="0" smtClean="0"/>
              </a:p>
              <a:p>
                <a:pPr lvl="1"/>
                <a:r>
                  <a:rPr lang="sk-SK" sz="2400" dirty="0" err="1">
                    <a:solidFill>
                      <a:srgbClr val="00B050"/>
                    </a:solidFill>
                  </a:rPr>
                  <a:t>Reziduo</a:t>
                </a:r>
                <a:r>
                  <a:rPr lang="sk-SK" sz="2400" dirty="0">
                    <a:solidFill>
                      <a:srgbClr val="00B050"/>
                    </a:solidFill>
                  </a:rPr>
                  <a:t> čísla 23 </a:t>
                </a:r>
                <a:r>
                  <a:rPr lang="sk-SK" sz="2400" dirty="0" err="1">
                    <a:solidFill>
                      <a:srgbClr val="00B050"/>
                    </a:solidFill>
                  </a:rPr>
                  <a:t>modulo</a:t>
                </a:r>
                <a:r>
                  <a:rPr lang="sk-SK" sz="2400" dirty="0">
                    <a:solidFill>
                      <a:srgbClr val="00B050"/>
                    </a:solidFill>
                  </a:rPr>
                  <a:t> 12 je 11</a:t>
                </a:r>
              </a:p>
              <a:p>
                <a:pPr lvl="1"/>
                <a:endParaRPr lang="sk-SK" sz="2400" dirty="0" smtClean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61319"/>
                <a:ext cx="9753600" cy="5791200"/>
              </a:xfrm>
              <a:blipFill>
                <a:blip r:embed="rId2"/>
                <a:stretch>
                  <a:fillRect l="-1063" t="-1053" r="-13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Hodinová aritmetika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Prílet </a:t>
            </a:r>
            <a:r>
              <a:rPr lang="sk-SK" dirty="0"/>
              <a:t>je plánovaný na 3 </a:t>
            </a:r>
            <a:r>
              <a:rPr lang="sk-SK" dirty="0" smtClean="0"/>
              <a:t>hodinu </a:t>
            </a:r>
            <a:r>
              <a:rPr lang="sk-SK" dirty="0"/>
              <a:t>a 14 hodín mešká, o koľkej </a:t>
            </a:r>
            <a:r>
              <a:rPr lang="sk-SK" dirty="0" smtClean="0"/>
              <a:t>lietadlo pristane?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82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</a:t>
            </a:r>
            <a:r>
              <a:rPr lang="sk-SK" dirty="0" err="1" smtClean="0"/>
              <a:t>ácia</a:t>
            </a:r>
            <a:r>
              <a:rPr lang="sk-SK" dirty="0" smtClean="0"/>
              <a:t> modulárnej aritmetiky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sz="2800" dirty="0" smtClean="0">
                    <a:solidFill>
                      <a:srgbClr val="FF0000"/>
                    </a:solidFill>
                  </a:rPr>
                  <a:t>Reziduá </a:t>
                </a:r>
                <a:r>
                  <a:rPr lang="sk-SK" sz="2800" dirty="0" err="1" smtClean="0">
                    <a:solidFill>
                      <a:srgbClr val="FF0000"/>
                    </a:solidFill>
                  </a:rPr>
                  <a:t>mod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sk-SK" sz="2800" dirty="0" smtClean="0"/>
                  <a:t>(zvyšky po delení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800" dirty="0" smtClean="0"/>
                  <a:t>) začínajú na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2800" dirty="0" smtClean="0"/>
                  <a:t>, vždy o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2800" dirty="0" smtClean="0"/>
                  <a:t> sa zvyšujú pokým nedosiahnu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k-SK" sz="2800" dirty="0" smtClean="0"/>
                  <a:t>, potom sa postupnosť zase opakuje</a:t>
                </a:r>
                <a:endParaRPr lang="en-US" sz="2800" dirty="0"/>
              </a:p>
              <a:p>
                <a:r>
                  <a:rPr lang="sk-SK" sz="2800" dirty="0" err="1" smtClean="0"/>
                  <a:t>Modulo</a:t>
                </a:r>
                <a:r>
                  <a:rPr lang="sk-SK" sz="2800" dirty="0" smtClean="0"/>
                  <a:t> môžeme vizualizovať 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kruhmi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sk-SK" sz="2400" dirty="0" smtClean="0"/>
                  <a:t>Začneme s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2400" dirty="0" smtClean="0"/>
                  <a:t> navrchu kruhu</a:t>
                </a:r>
              </a:p>
              <a:p>
                <a:pPr lvl="1"/>
                <a:r>
                  <a:rPr lang="sk-SK" sz="2400" dirty="0" smtClean="0"/>
                  <a:t>Pokračujeme (napr. v smere hodinových ručičiek) číslami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2400" dirty="0" smtClean="0"/>
                  <a:t>,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 smtClean="0"/>
                  <a:t>, ...,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k-SK" sz="2400" dirty="0" smtClean="0"/>
              </a:p>
              <a:p>
                <a:r>
                  <a:rPr lang="sk-SK" sz="2800" dirty="0" smtClean="0"/>
                  <a:t>Vizualizácia hodinovej aritmetiky:</a:t>
                </a:r>
                <a:endParaRPr lang="en-US" sz="2800" dirty="0"/>
              </a:p>
              <a:p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50" r="-1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37" y="4633118"/>
            <a:ext cx="2895600" cy="28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Hodinová aritmetika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96849" y="1661318"/>
                <a:ext cx="10059988" cy="5928519"/>
              </a:xfrm>
            </p:spPr>
            <p:txBody>
              <a:bodyPr/>
              <a:lstStyle/>
              <a:p>
                <a:r>
                  <a:rPr lang="sk-SK" sz="2800" dirty="0" smtClean="0"/>
                  <a:t>Prílet </a:t>
                </a:r>
                <a:r>
                  <a:rPr lang="sk-SK" sz="2800" dirty="0"/>
                  <a:t>je plánovaný na 3 </a:t>
                </a:r>
                <a:r>
                  <a:rPr lang="sk-SK" sz="2800" dirty="0" smtClean="0"/>
                  <a:t>hodinu </a:t>
                </a:r>
                <a:r>
                  <a:rPr lang="sk-SK" sz="2800" dirty="0"/>
                  <a:t>a 14 hodín mešká, o koľkej </a:t>
                </a:r>
                <a:r>
                  <a:rPr lang="sk-SK" sz="2800" dirty="0" smtClean="0"/>
                  <a:t>lietadlo pristane?</a:t>
                </a:r>
                <a:endParaRPr lang="sk-SK" sz="2800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(3 + 14)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12 = 17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12 = 5</m:t>
                    </m:r>
                  </m:oMath>
                </a14:m>
                <a:r>
                  <a:rPr lang="sk-SK" sz="2800" dirty="0" smtClean="0"/>
                  <a:t>       (</a:t>
                </a:r>
                <a14:m>
                  <m:oMath xmlns:m="http://schemas.openxmlformats.org/officeDocument/2006/math"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17 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 5 (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r>
                  <a:rPr lang="sk-SK" sz="2800" dirty="0" smtClean="0"/>
                  <a:t>)</a:t>
                </a:r>
                <a:endParaRPr lang="sk-SK" sz="28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49" y="1661318"/>
                <a:ext cx="10059988" cy="5928519"/>
              </a:xfrm>
              <a:blipFill>
                <a:blip r:embed="rId2"/>
                <a:stretch>
                  <a:fillRect l="-969" t="-10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37" y="3207264"/>
            <a:ext cx="2895600" cy="2881405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 bwMode="auto">
          <a:xfrm>
            <a:off x="2636837" y="4639983"/>
            <a:ext cx="990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blúk 8"/>
          <p:cNvSpPr/>
          <p:nvPr/>
        </p:nvSpPr>
        <p:spPr bwMode="auto">
          <a:xfrm>
            <a:off x="865187" y="2973561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Oblúk 10"/>
          <p:cNvSpPr/>
          <p:nvPr/>
        </p:nvSpPr>
        <p:spPr bwMode="auto">
          <a:xfrm rot="1855606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Oblúk 11"/>
          <p:cNvSpPr/>
          <p:nvPr/>
        </p:nvSpPr>
        <p:spPr bwMode="auto">
          <a:xfrm rot="3846096">
            <a:off x="8461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Oblúk 12"/>
          <p:cNvSpPr/>
          <p:nvPr/>
        </p:nvSpPr>
        <p:spPr bwMode="auto">
          <a:xfrm rot="5400000">
            <a:off x="884236" y="3070807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Oblúk 13"/>
          <p:cNvSpPr/>
          <p:nvPr/>
        </p:nvSpPr>
        <p:spPr bwMode="auto">
          <a:xfrm rot="7373487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Oblúk 14"/>
          <p:cNvSpPr/>
          <p:nvPr/>
        </p:nvSpPr>
        <p:spPr bwMode="auto">
          <a:xfrm rot="9112247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Oblúk 15"/>
          <p:cNvSpPr/>
          <p:nvPr/>
        </p:nvSpPr>
        <p:spPr bwMode="auto">
          <a:xfrm rot="10979601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Oblúk 16"/>
          <p:cNvSpPr/>
          <p:nvPr/>
        </p:nvSpPr>
        <p:spPr bwMode="auto">
          <a:xfrm rot="12631183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Oblúk 17"/>
          <p:cNvSpPr/>
          <p:nvPr/>
        </p:nvSpPr>
        <p:spPr bwMode="auto">
          <a:xfrm rot="14408385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Oblúk 18"/>
          <p:cNvSpPr/>
          <p:nvPr/>
        </p:nvSpPr>
        <p:spPr bwMode="auto">
          <a:xfrm rot="16200000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Oblúk 19"/>
          <p:cNvSpPr/>
          <p:nvPr/>
        </p:nvSpPr>
        <p:spPr bwMode="auto">
          <a:xfrm rot="18059555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Oblúk 20"/>
          <p:cNvSpPr/>
          <p:nvPr/>
        </p:nvSpPr>
        <p:spPr bwMode="auto">
          <a:xfrm rot="19893897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5" name="Oblúk 24"/>
          <p:cNvSpPr/>
          <p:nvPr/>
        </p:nvSpPr>
        <p:spPr bwMode="auto">
          <a:xfrm rot="5559016">
            <a:off x="731837" y="2734983"/>
            <a:ext cx="3849687" cy="3810000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6" name="Oblúk 25"/>
          <p:cNvSpPr/>
          <p:nvPr/>
        </p:nvSpPr>
        <p:spPr bwMode="auto">
          <a:xfrm rot="7240264">
            <a:off x="722760" y="2764654"/>
            <a:ext cx="3849687" cy="3810000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30" name="Skupina 29"/>
          <p:cNvGrpSpPr/>
          <p:nvPr/>
        </p:nvGrpSpPr>
        <p:grpSpPr>
          <a:xfrm>
            <a:off x="6142037" y="3185319"/>
            <a:ext cx="2895600" cy="2881405"/>
            <a:chOff x="5684837" y="3794919"/>
            <a:chExt cx="2895600" cy="2881405"/>
          </a:xfrm>
        </p:grpSpPr>
        <p:pic>
          <p:nvPicPr>
            <p:cNvPr id="27" name="Obrázok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837" y="3794919"/>
              <a:ext cx="2895600" cy="2881405"/>
            </a:xfrm>
            <a:prstGeom prst="rect">
              <a:avLst/>
            </a:prstGeom>
          </p:spPr>
        </p:pic>
        <p:cxnSp>
          <p:nvCxnSpPr>
            <p:cNvPr id="28" name="Rovná spojovacia šípka 27"/>
            <p:cNvCxnSpPr/>
            <p:nvPr/>
          </p:nvCxnSpPr>
          <p:spPr bwMode="auto">
            <a:xfrm>
              <a:off x="7132637" y="5227638"/>
              <a:ext cx="533400" cy="85328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Rovná spojovacia šípka 31"/>
          <p:cNvCxnSpPr/>
          <p:nvPr/>
        </p:nvCxnSpPr>
        <p:spPr bwMode="auto">
          <a:xfrm>
            <a:off x="5032404" y="4639983"/>
            <a:ext cx="652433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25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96850" y="1661319"/>
                <a:ext cx="9753600" cy="4876800"/>
              </a:xfrm>
            </p:spPr>
            <p:txBody>
              <a:bodyPr/>
              <a:lstStyle/>
              <a:p>
                <a:r>
                  <a:rPr lang="sk-SK" sz="2800" dirty="0" smtClean="0"/>
                  <a:t>Ak chceme vedieť, či sme sa dostali do ďalšieho poldňa (prešli sme celý kruh), prípadne koľkokrát:</a:t>
                </a:r>
              </a:p>
              <a:p>
                <a:pPr marL="0" indent="0">
                  <a:buNone/>
                </a:pPr>
                <a:r>
                  <a:rPr lang="sk-SK" sz="2800" dirty="0"/>
                  <a:t>	</a:t>
                </a:r>
                <a:r>
                  <a:rPr lang="sk-SK" sz="2800" dirty="0" smtClean="0"/>
                  <a:t>			</a:t>
                </a:r>
                <a:r>
                  <a:rPr lang="sk-SK" sz="2800" dirty="0"/>
                  <a:t>	</a:t>
                </a:r>
                <a:r>
                  <a:rPr lang="sk-SK" sz="2800" dirty="0" smtClean="0"/>
                  <a:t>	  použijeme </a:t>
                </a:r>
                <a:r>
                  <a:rPr lang="sk-SK" sz="2800" dirty="0" smtClean="0">
                    <a:solidFill>
                      <a:srgbClr val="FF0000"/>
                    </a:solidFill>
                  </a:rPr>
                  <a:t>delenie</a:t>
                </a:r>
                <a:endParaRPr lang="sk-SK" sz="2800" dirty="0">
                  <a:solidFill>
                    <a:srgbClr val="FF0000"/>
                  </a:solidFill>
                </a:endParaRPr>
              </a:p>
              <a:p>
                <a:endParaRPr lang="sk-SK" sz="2800" dirty="0" smtClean="0"/>
              </a:p>
              <a:p>
                <a:endParaRPr lang="sk-SK" sz="2800" dirty="0"/>
              </a:p>
              <a:p>
                <a:endParaRPr lang="sk-SK" sz="2800" dirty="0" smtClean="0"/>
              </a:p>
              <a:p>
                <a:endParaRPr lang="sk-SK" sz="2800" dirty="0"/>
              </a:p>
              <a:p>
                <a:endParaRPr lang="sk-SK" sz="2800" dirty="0" smtClean="0"/>
              </a:p>
              <a:p>
                <a:endParaRPr lang="sk-SK" sz="2800" dirty="0" smtClean="0"/>
              </a:p>
              <a:p>
                <a:pPr marL="0" indent="0">
                  <a:buNone/>
                </a:pPr>
                <a:endParaRPr lang="sk-SK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 + 14</m:t>
                        </m:r>
                      </m:e>
                    </m:d>
                    <m:r>
                      <a:rPr lang="sk-SK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12 = 17 </m:t>
                    </m:r>
                    <m:r>
                      <a:rPr lang="sk-SK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12 =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661319"/>
                <a:ext cx="9753600" cy="4876800"/>
              </a:xfrm>
              <a:blipFill>
                <a:blip r:embed="rId2"/>
                <a:stretch>
                  <a:fillRect l="-1000" t="-1250" b="-13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37" y="3207264"/>
            <a:ext cx="2895600" cy="2881405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 bwMode="auto">
          <a:xfrm>
            <a:off x="2636837" y="4639983"/>
            <a:ext cx="990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blúk 8"/>
          <p:cNvSpPr/>
          <p:nvPr/>
        </p:nvSpPr>
        <p:spPr bwMode="auto">
          <a:xfrm>
            <a:off x="865187" y="2973561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Oblúk 10"/>
          <p:cNvSpPr/>
          <p:nvPr/>
        </p:nvSpPr>
        <p:spPr bwMode="auto">
          <a:xfrm rot="1855606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Oblúk 11"/>
          <p:cNvSpPr/>
          <p:nvPr/>
        </p:nvSpPr>
        <p:spPr bwMode="auto">
          <a:xfrm rot="3846096">
            <a:off x="8461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Oblúk 12"/>
          <p:cNvSpPr/>
          <p:nvPr/>
        </p:nvSpPr>
        <p:spPr bwMode="auto">
          <a:xfrm rot="5400000">
            <a:off x="884236" y="3070807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Oblúk 13"/>
          <p:cNvSpPr/>
          <p:nvPr/>
        </p:nvSpPr>
        <p:spPr bwMode="auto">
          <a:xfrm rot="7373487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Oblúk 14"/>
          <p:cNvSpPr/>
          <p:nvPr/>
        </p:nvSpPr>
        <p:spPr bwMode="auto">
          <a:xfrm rot="9112247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Oblúk 15"/>
          <p:cNvSpPr/>
          <p:nvPr/>
        </p:nvSpPr>
        <p:spPr bwMode="auto">
          <a:xfrm rot="10979601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Oblúk 16"/>
          <p:cNvSpPr/>
          <p:nvPr/>
        </p:nvSpPr>
        <p:spPr bwMode="auto">
          <a:xfrm rot="12631183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Oblúk 17"/>
          <p:cNvSpPr/>
          <p:nvPr/>
        </p:nvSpPr>
        <p:spPr bwMode="auto">
          <a:xfrm rot="14408385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Oblúk 18"/>
          <p:cNvSpPr/>
          <p:nvPr/>
        </p:nvSpPr>
        <p:spPr bwMode="auto">
          <a:xfrm rot="16200000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Oblúk 19"/>
          <p:cNvSpPr/>
          <p:nvPr/>
        </p:nvSpPr>
        <p:spPr bwMode="auto">
          <a:xfrm rot="18059555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Oblúk 20"/>
          <p:cNvSpPr/>
          <p:nvPr/>
        </p:nvSpPr>
        <p:spPr bwMode="auto">
          <a:xfrm rot="19893897">
            <a:off x="884237" y="2963583"/>
            <a:ext cx="3543300" cy="3348809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5" name="Oblúk 24"/>
          <p:cNvSpPr/>
          <p:nvPr/>
        </p:nvSpPr>
        <p:spPr bwMode="auto">
          <a:xfrm rot="5559016">
            <a:off x="731837" y="2734983"/>
            <a:ext cx="3849687" cy="3810000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6" name="Oblúk 25"/>
          <p:cNvSpPr/>
          <p:nvPr/>
        </p:nvSpPr>
        <p:spPr bwMode="auto">
          <a:xfrm rot="7240264">
            <a:off x="722760" y="2764654"/>
            <a:ext cx="3849687" cy="3810000"/>
          </a:xfrm>
          <a:prstGeom prst="arc">
            <a:avLst>
              <a:gd name="adj1" fmla="val 16200000"/>
              <a:gd name="adj2" fmla="val 17802248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30" name="Skupina 29"/>
          <p:cNvGrpSpPr/>
          <p:nvPr/>
        </p:nvGrpSpPr>
        <p:grpSpPr>
          <a:xfrm>
            <a:off x="6142037" y="3185319"/>
            <a:ext cx="2895600" cy="2881405"/>
            <a:chOff x="5684837" y="3794919"/>
            <a:chExt cx="2895600" cy="2881405"/>
          </a:xfrm>
        </p:grpSpPr>
        <p:pic>
          <p:nvPicPr>
            <p:cNvPr id="27" name="Obrázok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837" y="3794919"/>
              <a:ext cx="2895600" cy="2881405"/>
            </a:xfrm>
            <a:prstGeom prst="rect">
              <a:avLst/>
            </a:prstGeom>
          </p:spPr>
        </p:pic>
        <p:cxnSp>
          <p:nvCxnSpPr>
            <p:cNvPr id="28" name="Rovná spojovacia šípka 27"/>
            <p:cNvCxnSpPr/>
            <p:nvPr/>
          </p:nvCxnSpPr>
          <p:spPr bwMode="auto">
            <a:xfrm>
              <a:off x="7132637" y="5227638"/>
              <a:ext cx="533400" cy="85328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Rovná spojovacia šípka 31"/>
          <p:cNvCxnSpPr/>
          <p:nvPr/>
        </p:nvCxnSpPr>
        <p:spPr bwMode="auto">
          <a:xfrm>
            <a:off x="5032404" y="4639983"/>
            <a:ext cx="652433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22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Čas: pripočítanie trvania v minútach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585119"/>
            <a:ext cx="9753600" cy="4876800"/>
          </a:xfrm>
        </p:spPr>
        <p:txBody>
          <a:bodyPr/>
          <a:lstStyle/>
          <a:p>
            <a:r>
              <a:rPr lang="sk-SK" sz="2800" dirty="0" smtClean="0"/>
              <a:t>Napíšte program, ktorý načíta čas a pripočíta k nemu dĺžku trvania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 min</a:t>
            </a:r>
            <a:r>
              <a:rPr lang="sk-SK" sz="2800" dirty="0" err="1" smtClean="0">
                <a:solidFill>
                  <a:srgbClr val="FF0000"/>
                </a:solidFill>
              </a:rPr>
              <a:t>útach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pPr lvl="4"/>
            <a:endParaRPr lang="en-US" sz="1600" dirty="0" smtClean="0"/>
          </a:p>
          <a:p>
            <a:pPr lvl="1"/>
            <a:r>
              <a:rPr lang="en-US" sz="2400" dirty="0" smtClean="0"/>
              <a:t>d</a:t>
            </a:r>
            <a:r>
              <a:rPr lang="sk-SK" sz="2400" dirty="0" err="1" smtClean="0"/>
              <a:t>ĺžka</a:t>
            </a:r>
            <a:r>
              <a:rPr lang="sk-SK" sz="2400" dirty="0" smtClean="0"/>
              <a:t> </a:t>
            </a:r>
            <a:r>
              <a:rPr lang="sk-SK" sz="2400" dirty="0" err="1" smtClean="0"/>
              <a:t>trvani</a:t>
            </a:r>
            <a:r>
              <a:rPr lang="sk-SK" sz="2400" dirty="0" smtClean="0"/>
              <a:t> udalosti </a:t>
            </a:r>
            <a:r>
              <a:rPr lang="en-US" sz="2400" dirty="0" smtClean="0"/>
              <a:t>+ </a:t>
            </a:r>
            <a:r>
              <a:rPr lang="en-US" sz="2400" dirty="0" err="1" smtClean="0"/>
              <a:t>aktu</a:t>
            </a:r>
            <a:r>
              <a:rPr lang="sk-SK" sz="2400" dirty="0" err="1" smtClean="0"/>
              <a:t>álne</a:t>
            </a:r>
            <a:r>
              <a:rPr lang="sk-SK" sz="2400" dirty="0" smtClean="0"/>
              <a:t> minúty môžu presiahnuť 60 minút: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55637" y="2651919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odiny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aktualny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cas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sk-SK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hodiny</a:t>
            </a:r>
            <a:endParaRPr lang="sk-SK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aktualny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cas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minuty</a:t>
            </a:r>
            <a:endParaRPr lang="sk-SK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trvnie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sk-SK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trvanie</a:t>
            </a:r>
            <a:r>
              <a:rPr lang="en-US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udalosti</a:t>
            </a:r>
            <a:r>
              <a:rPr lang="en-US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 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minutach</a:t>
            </a:r>
            <a:endParaRPr 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prenos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prenos</a:t>
            </a:r>
            <a:r>
              <a:rPr lang="en-US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hodin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75989" y="5337790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prenos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trvanie)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trvanie)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hodiny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(hodiny + prenos)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dirty="0"/>
          </a:p>
        </p:txBody>
      </p:sp>
      <p:sp>
        <p:nvSpPr>
          <p:cNvPr id="7" name="Rounded Rectangular Callout 3"/>
          <p:cNvSpPr/>
          <p:nvPr/>
        </p:nvSpPr>
        <p:spPr bwMode="auto">
          <a:xfrm>
            <a:off x="6548195" y="4904410"/>
            <a:ext cx="3429000" cy="1385515"/>
          </a:xfrm>
          <a:prstGeom prst="wedgeRoundRectCallout">
            <a:avLst>
              <a:gd name="adj1" fmla="val -59114"/>
              <a:gd name="adj2" fmla="val -864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latin typeface="Consolas" panose="020B0609020204030204" pitchFamily="49" charset="0"/>
              </a:rPr>
              <a:t>prenos</a:t>
            </a:r>
            <a:r>
              <a:rPr lang="sk-SK" sz="2000" b="0" dirty="0">
                <a:latin typeface="+mn-lt"/>
              </a:rPr>
              <a:t>: počet hodín, ktoré sa nazbierajú v rámci sčítania minút: pripočítanie </a:t>
            </a:r>
            <a:r>
              <a:rPr lang="sk-SK" sz="2000" b="0" dirty="0" err="1">
                <a:latin typeface="+mn-lt"/>
              </a:rPr>
              <a:t>trvnia</a:t>
            </a:r>
            <a:r>
              <a:rPr lang="sk-SK" sz="2000" b="0" dirty="0">
                <a:latin typeface="+mn-lt"/>
              </a:rPr>
              <a:t> + delenie</a:t>
            </a:r>
          </a:p>
        </p:txBody>
      </p:sp>
      <p:sp>
        <p:nvSpPr>
          <p:cNvPr id="8" name="Rounded Rectangular Callout 3"/>
          <p:cNvSpPr/>
          <p:nvPr/>
        </p:nvSpPr>
        <p:spPr bwMode="auto">
          <a:xfrm>
            <a:off x="5684837" y="6707142"/>
            <a:ext cx="4240019" cy="794788"/>
          </a:xfrm>
          <a:prstGeom prst="wedgeRoundRectCallout">
            <a:avLst>
              <a:gd name="adj1" fmla="val -37105"/>
              <a:gd name="adj2" fmla="val -11835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latin typeface="+mn-lt"/>
              </a:rPr>
              <a:t>Aktuálny čas: </a:t>
            </a:r>
            <a:r>
              <a:rPr lang="sk-SK" sz="2000" b="0" dirty="0" smtClean="0">
                <a:latin typeface="Consolas" panose="020B0609020204030204" pitchFamily="49" charset="0"/>
              </a:rPr>
              <a:t>min</a:t>
            </a:r>
            <a:r>
              <a:rPr lang="en-US" sz="2000" b="0" dirty="0" smtClean="0">
                <a:latin typeface="Consolas" panose="020B0609020204030204" pitchFamily="49" charset="0"/>
              </a:rPr>
              <a:t>u</a:t>
            </a:r>
            <a:r>
              <a:rPr lang="sk-SK" sz="2000" b="0" dirty="0" smtClean="0">
                <a:latin typeface="Consolas" panose="020B0609020204030204" pitchFamily="49" charset="0"/>
              </a:rPr>
              <a:t>ty</a:t>
            </a:r>
            <a:r>
              <a:rPr lang="sk-SK" sz="2000" b="0" dirty="0">
                <a:latin typeface="+mn-lt"/>
              </a:rPr>
              <a:t>: pripočítanie </a:t>
            </a:r>
            <a:r>
              <a:rPr lang="sk-SK" sz="2000" b="0" dirty="0" err="1" smtClean="0">
                <a:latin typeface="Consolas" panose="020B0609020204030204" pitchFamily="49" charset="0"/>
              </a:rPr>
              <a:t>trvani</a:t>
            </a:r>
            <a:r>
              <a:rPr lang="en-US" sz="2000" b="0" dirty="0" smtClean="0">
                <a:latin typeface="Consolas" panose="020B0609020204030204" pitchFamily="49" charset="0"/>
              </a:rPr>
              <a:t>e</a:t>
            </a:r>
            <a:r>
              <a:rPr lang="sk-SK" sz="2000" b="0" dirty="0" smtClean="0">
                <a:latin typeface="+mn-lt"/>
              </a:rPr>
              <a:t> </a:t>
            </a:r>
            <a:r>
              <a:rPr lang="sk-SK" sz="2000" b="0" dirty="0">
                <a:latin typeface="+mn-lt"/>
              </a:rPr>
              <a:t>+ </a:t>
            </a:r>
            <a:r>
              <a:rPr lang="sk-SK" sz="2000" b="0" dirty="0" err="1">
                <a:latin typeface="+mn-lt"/>
              </a:rPr>
              <a:t>modulo</a:t>
            </a:r>
            <a:endParaRPr lang="sk-SK" sz="2000" b="0" dirty="0">
              <a:latin typeface="+mn-lt"/>
            </a:endParaRPr>
          </a:p>
        </p:txBody>
      </p:sp>
      <p:sp>
        <p:nvSpPr>
          <p:cNvPr id="9" name="Rounded Rectangular Callout 3"/>
          <p:cNvSpPr/>
          <p:nvPr/>
        </p:nvSpPr>
        <p:spPr bwMode="auto">
          <a:xfrm>
            <a:off x="651819" y="6766719"/>
            <a:ext cx="4728218" cy="762000"/>
          </a:xfrm>
          <a:prstGeom prst="wedgeRoundRectCallout">
            <a:avLst>
              <a:gd name="adj1" fmla="val -35323"/>
              <a:gd name="adj2" fmla="val -7464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latin typeface="+mn-lt"/>
              </a:rPr>
              <a:t>Aktuálny čas: </a:t>
            </a:r>
            <a:r>
              <a:rPr lang="sk-SK" sz="2000" b="0" dirty="0">
                <a:latin typeface="Consolas" panose="020B0609020204030204" pitchFamily="49" charset="0"/>
              </a:rPr>
              <a:t>hodiny</a:t>
            </a:r>
            <a:r>
              <a:rPr lang="sk-SK" sz="2000" b="0" dirty="0">
                <a:latin typeface="+mn-lt"/>
              </a:rPr>
              <a:t> – pripočítanie prenosu </a:t>
            </a:r>
            <a:r>
              <a:rPr lang="sk-SK" sz="2000" b="0" dirty="0" err="1">
                <a:latin typeface="Consolas" panose="020B0609020204030204" pitchFamily="49" charset="0"/>
              </a:rPr>
              <a:t>prenos</a:t>
            </a:r>
            <a:r>
              <a:rPr lang="sk-SK" sz="2000" b="0" dirty="0" err="1">
                <a:latin typeface="+mn-lt"/>
              </a:rPr>
              <a:t>u</a:t>
            </a:r>
            <a:r>
              <a:rPr lang="sk-SK" sz="2000" b="0" dirty="0">
                <a:latin typeface="+mn-lt"/>
              </a:rPr>
              <a:t> + </a:t>
            </a:r>
            <a:r>
              <a:rPr lang="sk-SK" sz="2000" b="0" dirty="0" err="1">
                <a:latin typeface="+mn-lt"/>
              </a:rPr>
              <a:t>modulo</a:t>
            </a:r>
            <a:endParaRPr lang="sk-SK" sz="2000" b="0" dirty="0">
              <a:latin typeface="+mn-lt"/>
            </a:endParaRPr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6219029" y="755650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700" b="0" dirty="0">
                <a:solidFill>
                  <a:srgbClr val="000000"/>
                </a:solidFill>
              </a:rPr>
              <a:t>6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3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Čas: pripočítanie trvania v hodinách a minútach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585119"/>
            <a:ext cx="9753600" cy="4876800"/>
          </a:xfrm>
        </p:spPr>
        <p:txBody>
          <a:bodyPr/>
          <a:lstStyle/>
          <a:p>
            <a:r>
              <a:rPr lang="sk-SK" sz="2800" dirty="0" smtClean="0"/>
              <a:t>Napíšte program, ktorý načíta čas a pripočíta k nemu dĺžku trvania</a:t>
            </a:r>
            <a:r>
              <a:rPr lang="en-US" sz="2800" dirty="0" smtClean="0"/>
              <a:t> </a:t>
            </a:r>
            <a:r>
              <a:rPr lang="sk-SK" sz="2800" dirty="0" smtClean="0">
                <a:solidFill>
                  <a:srgbClr val="FF0000"/>
                </a:solidFill>
              </a:rPr>
              <a:t>v hodinách a minútach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sk-SK" sz="2400" dirty="0" smtClean="0"/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r>
              <a:rPr lang="en-US" sz="2400" dirty="0" smtClean="0"/>
              <a:t>d</a:t>
            </a:r>
            <a:r>
              <a:rPr lang="sk-SK" sz="2400" dirty="0" err="1" smtClean="0"/>
              <a:t>ĺžka</a:t>
            </a:r>
            <a:r>
              <a:rPr lang="sk-SK" sz="2400" dirty="0" smtClean="0"/>
              <a:t> </a:t>
            </a:r>
            <a:r>
              <a:rPr lang="sk-SK" sz="2400" dirty="0" err="1" smtClean="0"/>
              <a:t>trvani</a:t>
            </a:r>
            <a:r>
              <a:rPr lang="sk-SK" sz="2400" dirty="0" smtClean="0"/>
              <a:t> udalosti </a:t>
            </a:r>
            <a:r>
              <a:rPr lang="en-US" sz="2400" dirty="0" smtClean="0"/>
              <a:t>+ </a:t>
            </a:r>
            <a:r>
              <a:rPr lang="en-US" sz="2400" dirty="0" err="1" smtClean="0"/>
              <a:t>aktu</a:t>
            </a:r>
            <a:r>
              <a:rPr lang="sk-SK" sz="2400" dirty="0" err="1" smtClean="0"/>
              <a:t>álne</a:t>
            </a:r>
            <a:r>
              <a:rPr lang="sk-SK" sz="2400" dirty="0" smtClean="0"/>
              <a:t> minúty môžu presiahnuť 60 minút: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55637" y="2651919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odiny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aktualny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cas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sk-SK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hodiny</a:t>
            </a:r>
            <a:endParaRPr lang="sk-SK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aktualny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cas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minuty</a:t>
            </a:r>
            <a:endParaRPr lang="sk-SK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trv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hod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sk-SK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trvanie</a:t>
            </a:r>
            <a:r>
              <a:rPr lang="en-US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udalosti</a:t>
            </a:r>
            <a:r>
              <a:rPr lang="sk-SK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 hodiny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trv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trvanie</a:t>
            </a: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udalosti</a:t>
            </a:r>
            <a:r>
              <a:rPr lang="sk-SK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sk-SK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minuty</a:t>
            </a:r>
            <a:endParaRPr 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prenos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prenos</a:t>
            </a:r>
            <a:r>
              <a:rPr lang="en-US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en-US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hodin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55637" y="5596929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prenos =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trvmin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minuty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trvmin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%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hodiny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(hodiny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+ 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trvhod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prenos) %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ounded Rectangular Callout 3"/>
          <p:cNvSpPr/>
          <p:nvPr/>
        </p:nvSpPr>
        <p:spPr bwMode="auto">
          <a:xfrm>
            <a:off x="731836" y="6958013"/>
            <a:ext cx="9218613" cy="509924"/>
          </a:xfrm>
          <a:prstGeom prst="wedgeRoundRectCallout">
            <a:avLst>
              <a:gd name="adj1" fmla="val -35323"/>
              <a:gd name="adj2" fmla="val -8673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latin typeface="+mn-lt"/>
              </a:rPr>
              <a:t>Aktuálny čas: </a:t>
            </a:r>
            <a:r>
              <a:rPr lang="sk-SK" sz="2000" b="0" dirty="0">
                <a:latin typeface="Consolas" panose="020B0609020204030204" pitchFamily="49" charset="0"/>
              </a:rPr>
              <a:t>hodiny</a:t>
            </a:r>
            <a:r>
              <a:rPr lang="sk-SK" sz="2000" b="0" dirty="0">
                <a:latin typeface="+mn-lt"/>
              </a:rPr>
              <a:t> – pripočítanie </a:t>
            </a:r>
            <a:r>
              <a:rPr lang="sk-SK" sz="2000" b="0" dirty="0" smtClean="0">
                <a:latin typeface="Consolas" panose="020B0609020204030204" pitchFamily="49" charset="0"/>
              </a:rPr>
              <a:t>prenos</a:t>
            </a:r>
            <a:r>
              <a:rPr lang="sk-SK" sz="2000" b="0" dirty="0" smtClean="0">
                <a:latin typeface="+mn-lt"/>
              </a:rPr>
              <a:t>u a trvania v hodinách + </a:t>
            </a:r>
            <a:r>
              <a:rPr lang="sk-SK" sz="2000" b="0" dirty="0" err="1">
                <a:latin typeface="+mn-lt"/>
              </a:rPr>
              <a:t>modulo</a:t>
            </a:r>
            <a:endParaRPr lang="sk-SK" sz="2000" b="0" dirty="0">
              <a:latin typeface="+mn-lt"/>
            </a:endParaRPr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6219029" y="755650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6B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7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Modulárna </a:t>
            </a:r>
            <a:r>
              <a:rPr lang="sk-SK" dirty="0" err="1" smtClean="0"/>
              <a:t>artimetika</a:t>
            </a:r>
            <a:r>
              <a:rPr lang="sk-SK" dirty="0" smtClean="0"/>
              <a:t>: úloha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NDÚ: presiahnutie celého dňa (viac dní) – vypísať o koľko dní neskôr sa udalosť končí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86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Modulárna </a:t>
            </a:r>
            <a:r>
              <a:rPr lang="sk-SK" dirty="0" err="1" smtClean="0"/>
              <a:t>artimetika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sk-SK" sz="2800" dirty="0" smtClean="0"/>
                  <a:t>Pripočítanie:</a:t>
                </a:r>
                <a:endParaRPr lang="en-US" sz="2800" dirty="0" smtClean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 ((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))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err="1" smtClean="0"/>
                  <a:t>Odpo</a:t>
                </a:r>
                <a:r>
                  <a:rPr lang="sk-SK" sz="2800" dirty="0" smtClean="0"/>
                  <a:t>čítavanie: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= (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k-SK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))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k-SK" sz="2800" dirty="0"/>
              </a:p>
              <a:p>
                <a:pPr>
                  <a:spcAft>
                    <a:spcPts val="600"/>
                  </a:spcAft>
                </a:pPr>
                <a:r>
                  <a:rPr lang="sk-SK" sz="2800" dirty="0" smtClean="0"/>
                  <a:t>Násobenie: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800" b="0" i="1" dirty="0" smtClean="0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= (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k-SK" sz="2800" b="0" i="1" dirty="0" smtClean="0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))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sk-SK" sz="28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využitie </a:t>
            </a:r>
            <a:r>
              <a:rPr lang="sk-SK" dirty="0" err="1" smtClean="0"/>
              <a:t>modula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96850" y="1828800"/>
                <a:ext cx="9753600" cy="3413919"/>
              </a:xfrm>
            </p:spPr>
            <p:txBody>
              <a:bodyPr/>
              <a:lstStyle/>
              <a:p>
                <a:r>
                  <a:rPr lang="sk-SK" dirty="0" smtClean="0"/>
                  <a:t>Rozdelenie </a:t>
                </a:r>
                <a:r>
                  <a:rPr lang="sk-SK" dirty="0" err="1" smtClean="0"/>
                  <a:t>objekov</a:t>
                </a:r>
                <a:r>
                  <a:rPr lang="sk-SK" dirty="0" smtClean="0"/>
                  <a:t> do k-skupín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sk-SK" dirty="0" smtClean="0"/>
              </a:p>
              <a:p>
                <a:r>
                  <a:rPr lang="sk-SK" dirty="0" smtClean="0"/>
                  <a:t>Generovanie náhodného čísla od 0 do k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r</a:t>
                </a:r>
                <a:r>
                  <a:rPr lang="sk-SK" dirty="0" smtClean="0">
                    <a:latin typeface="Consolas" panose="020B0609020204030204" pitchFamily="49" charset="0"/>
                  </a:rPr>
                  <a:t>and() </a:t>
                </a:r>
                <a:r>
                  <a:rPr lang="en-US" dirty="0" smtClean="0">
                    <a:latin typeface="Consolas" panose="020B0609020204030204" pitchFamily="49" charset="0"/>
                  </a:rPr>
                  <a:t>% k;</a:t>
                </a:r>
              </a:p>
              <a:p>
                <a:pPr lvl="1"/>
                <a:r>
                  <a:rPr lang="en-US" dirty="0" err="1" smtClean="0"/>
                  <a:t>Hod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kockou</a:t>
                </a:r>
                <a:r>
                  <a:rPr lang="en-US" dirty="0" smtClean="0"/>
                  <a:t>:</a:t>
                </a:r>
                <a:endParaRPr lang="sk-SK" dirty="0" smtClean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828800"/>
                <a:ext cx="9753600" cy="3413919"/>
              </a:xfrm>
              <a:blipFill>
                <a:blip r:embed="rId2"/>
                <a:stretch>
                  <a:fillRect l="-1313" t="-21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dĺžnik 3"/>
          <p:cNvSpPr/>
          <p:nvPr/>
        </p:nvSpPr>
        <p:spPr>
          <a:xfrm>
            <a:off x="3334894" y="4480719"/>
            <a:ext cx="50736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hod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rand() % </a:t>
            </a:r>
            <a:r>
              <a:rPr lang="en-US" b="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0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Náplň predmetu</a:t>
            </a:r>
            <a:endParaRPr lang="en-US" alt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7883" indent="-607883">
              <a:buFontTx/>
              <a:buAutoNum type="arabicPeriod"/>
            </a:pPr>
            <a:r>
              <a:rPr lang="sk-SK" altLang="sk-SK" dirty="0" smtClean="0">
                <a:cs typeface="Times New Roman" panose="02020603050405020304" pitchFamily="18" charset="0"/>
              </a:rPr>
              <a:t>o</a:t>
            </a:r>
            <a:r>
              <a:rPr lang="en-US" altLang="sk-SK" dirty="0" err="1" smtClean="0">
                <a:cs typeface="Times New Roman" panose="02020603050405020304" pitchFamily="18" charset="0"/>
              </a:rPr>
              <a:t>pakovanie</a:t>
            </a:r>
            <a:r>
              <a:rPr lang="sk-SK" altLang="sk-SK" dirty="0" smtClean="0">
                <a:cs typeface="Times New Roman" panose="02020603050405020304" pitchFamily="18" charset="0"/>
              </a:rPr>
              <a:t> </a:t>
            </a:r>
            <a:endParaRPr lang="en-US" altLang="sk-SK" dirty="0">
              <a:cs typeface="Times New Roman" panose="02020603050405020304" pitchFamily="18" charset="0"/>
            </a:endParaRPr>
          </a:p>
          <a:p>
            <a:pPr marL="607883" indent="-607883">
              <a:buFontTx/>
              <a:buAutoNum type="arabicPeriod"/>
            </a:pPr>
            <a:r>
              <a:rPr lang="en-US" altLang="sk-SK" dirty="0" err="1" smtClean="0">
                <a:cs typeface="Times New Roman" panose="02020603050405020304" pitchFamily="18" charset="0"/>
              </a:rPr>
              <a:t>ukazovatele</a:t>
            </a:r>
            <a:endParaRPr lang="sk-SK" altLang="sk-SK" dirty="0" smtClean="0"/>
          </a:p>
          <a:p>
            <a:pPr marL="607883" indent="-607883">
              <a:buFontTx/>
              <a:buAutoNum type="arabicPeriod"/>
            </a:pPr>
            <a:r>
              <a:rPr lang="en-US" altLang="sk-SK" dirty="0" smtClean="0">
                <a:cs typeface="Times New Roman" panose="02020603050405020304" pitchFamily="18" charset="0"/>
              </a:rPr>
              <a:t>p</a:t>
            </a:r>
            <a:r>
              <a:rPr lang="sk-SK" altLang="sk-SK" dirty="0" err="1" smtClean="0">
                <a:cs typeface="Times New Roman" panose="02020603050405020304" pitchFamily="18" charset="0"/>
              </a:rPr>
              <a:t>ráca</a:t>
            </a:r>
            <a:r>
              <a:rPr lang="sk-SK" altLang="sk-SK" dirty="0" smtClean="0">
                <a:cs typeface="Times New Roman" panose="02020603050405020304" pitchFamily="18" charset="0"/>
              </a:rPr>
              <a:t> s dynamickým pride</a:t>
            </a:r>
            <a:r>
              <a:rPr lang="sk-SK" altLang="sk-SK" dirty="0" smtClean="0"/>
              <a:t>ľ</a:t>
            </a:r>
            <a:r>
              <a:rPr lang="sk-SK" altLang="sk-SK" dirty="0" smtClean="0">
                <a:cs typeface="Times New Roman" panose="02020603050405020304" pitchFamily="18" charset="0"/>
              </a:rPr>
              <a:t>ovaním pamäti</a:t>
            </a:r>
          </a:p>
          <a:p>
            <a:pPr marL="607883" indent="-607883">
              <a:buFontTx/>
              <a:buAutoNum type="arabicPeriod"/>
            </a:pPr>
            <a:r>
              <a:rPr lang="sk-SK" altLang="sk-SK" dirty="0">
                <a:cs typeface="Times New Roman" panose="02020603050405020304" pitchFamily="18" charset="0"/>
              </a:rPr>
              <a:t>v</a:t>
            </a:r>
            <a:r>
              <a:rPr lang="sk-SK" altLang="sk-SK" dirty="0" smtClean="0">
                <a:cs typeface="Times New Roman" panose="02020603050405020304" pitchFamily="18" charset="0"/>
              </a:rPr>
              <a:t>iacrozmerné polia</a:t>
            </a:r>
          </a:p>
          <a:p>
            <a:pPr marL="607883" indent="-607883">
              <a:buFontTx/>
              <a:buAutoNum type="arabicPeriod"/>
            </a:pPr>
            <a:r>
              <a:rPr lang="sk-SK" altLang="sk-SK" dirty="0" smtClean="0">
                <a:cs typeface="Times New Roman" panose="02020603050405020304" pitchFamily="18" charset="0"/>
              </a:rPr>
              <a:t>štruktúry</a:t>
            </a:r>
          </a:p>
          <a:p>
            <a:pPr marL="607883" indent="-607883">
              <a:buFontTx/>
              <a:buAutoNum type="arabicPeriod"/>
            </a:pPr>
            <a:r>
              <a:rPr lang="sk-SK" altLang="sk-SK" dirty="0" smtClean="0">
                <a:cs typeface="Times New Roman" panose="02020603050405020304" pitchFamily="18" charset="0"/>
              </a:rPr>
              <a:t>spájané zoznamy</a:t>
            </a:r>
            <a:endParaRPr lang="sk-SK" altLang="sk-SK" dirty="0" smtClean="0"/>
          </a:p>
          <a:p>
            <a:pPr marL="607883" indent="-607883">
              <a:buFontTx/>
              <a:buAutoNum type="arabicPeriod"/>
            </a:pPr>
            <a:r>
              <a:rPr lang="en-US" altLang="sk-SK" dirty="0" smtClean="0">
                <a:cs typeface="Times New Roman" panose="02020603050405020304" pitchFamily="18" charset="0"/>
              </a:rPr>
              <a:t>m</a:t>
            </a:r>
            <a:r>
              <a:rPr lang="sk-SK" altLang="sk-SK" dirty="0" err="1" smtClean="0">
                <a:cs typeface="Times New Roman" panose="02020603050405020304" pitchFamily="18" charset="0"/>
              </a:rPr>
              <a:t>odulárne</a:t>
            </a:r>
            <a:r>
              <a:rPr lang="sk-SK" altLang="sk-SK" dirty="0" smtClean="0">
                <a:cs typeface="Times New Roman" panose="02020603050405020304" pitchFamily="18" charset="0"/>
              </a:rPr>
              <a:t> programovanie</a:t>
            </a:r>
          </a:p>
          <a:p>
            <a:pPr marL="607883" indent="-607883">
              <a:buFontTx/>
              <a:buAutoNum type="arabicPeriod"/>
            </a:pPr>
            <a:r>
              <a:rPr lang="sk-SK" altLang="sk-SK" dirty="0" smtClean="0">
                <a:cs typeface="Times New Roman" panose="02020603050405020304" pitchFamily="18" charset="0"/>
              </a:rPr>
              <a:t>bitové operácie, bitové polia</a:t>
            </a:r>
          </a:p>
        </p:txBody>
      </p:sp>
    </p:spTree>
    <p:extLst>
      <p:ext uri="{BB962C8B-B14F-4D97-AF65-F5344CB8AC3E}">
        <p14:creationId xmlns:p14="http://schemas.microsoft.com/office/powerpoint/2010/main" val="1115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Rekurzia</a:t>
            </a:r>
            <a:r>
              <a:rPr lang="sk-SK" dirty="0" smtClean="0"/>
              <a:t> - výpis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163" y="1432719"/>
            <a:ext cx="9753600" cy="1447800"/>
          </a:xfrm>
        </p:spPr>
        <p:txBody>
          <a:bodyPr/>
          <a:lstStyle/>
          <a:p>
            <a:r>
              <a:rPr lang="sk-SK" sz="2400" b="1" dirty="0"/>
              <a:t>Doplňte rekurzívnu funkciu </a:t>
            </a:r>
            <a:r>
              <a:rPr lang="sk-SK" sz="2400" b="1" dirty="0" err="1"/>
              <a:t>vypis</a:t>
            </a:r>
            <a:r>
              <a:rPr lang="sk-SK" sz="2400" b="1" dirty="0"/>
              <a:t> </a:t>
            </a:r>
            <a:r>
              <a:rPr lang="sk-SK" sz="2400" dirty="0"/>
              <a:t>tak, aby</a:t>
            </a:r>
            <a:r>
              <a:rPr lang="sk-SK" sz="2400" b="1" dirty="0"/>
              <a:t> </a:t>
            </a:r>
            <a:r>
              <a:rPr lang="sk-SK" sz="2400" b="1" dirty="0">
                <a:solidFill>
                  <a:srgbClr val="FF0000"/>
                </a:solidFill>
              </a:rPr>
              <a:t>vypísala vzostupne</a:t>
            </a: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/>
              <a:t>(</a:t>
            </a:r>
            <a:r>
              <a:rPr lang="sk-SK" sz="2400" dirty="0" err="1"/>
              <a:t>t.j</a:t>
            </a:r>
            <a:r>
              <a:rPr lang="sk-SK" sz="2400" dirty="0"/>
              <a:t>. od najmenšieho po najväčšie) </a:t>
            </a:r>
            <a:r>
              <a:rPr lang="sk-SK" sz="2400" b="1" dirty="0"/>
              <a:t>všetky celé čísla z intervalu </a:t>
            </a:r>
            <a:r>
              <a:rPr lang="sk-SK" sz="2400" dirty="0">
                <a:latin typeface="Consolas" panose="020B0609020204030204" pitchFamily="49" charset="0"/>
              </a:rPr>
              <a:t>&lt;1, n&gt;</a:t>
            </a:r>
            <a:r>
              <a:rPr lang="sk-SK" sz="2400" dirty="0"/>
              <a:t>, ktoré sú </a:t>
            </a:r>
            <a:r>
              <a:rPr lang="sk-SK" sz="2400" b="1" dirty="0"/>
              <a:t>deliteľné číslom </a:t>
            </a:r>
            <a:r>
              <a:rPr lang="sk-SK" sz="2400" dirty="0">
                <a:latin typeface="Consolas" panose="020B0609020204030204" pitchFamily="49" charset="0"/>
              </a:rPr>
              <a:t>k</a:t>
            </a:r>
            <a:r>
              <a:rPr lang="sk-SK" sz="2400" b="1" dirty="0"/>
              <a:t>. </a:t>
            </a:r>
            <a:endParaRPr lang="sk-SK" sz="2400" dirty="0"/>
          </a:p>
        </p:txBody>
      </p:sp>
      <p:sp>
        <p:nvSpPr>
          <p:cNvPr id="9" name="Obdĺžnik 8"/>
          <p:cNvSpPr/>
          <p:nvPr/>
        </p:nvSpPr>
        <p:spPr>
          <a:xfrm>
            <a:off x="276224" y="2956718"/>
            <a:ext cx="94948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k)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(_______________________)      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doplnte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podmienku       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   </a:t>
            </a:r>
            <a:r>
              <a:rPr lang="sk-SK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doplnte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rekurzivnu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vetvu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    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ak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je to 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potrebne</a:t>
            </a:r>
            <a:endParaRPr lang="en-US" sz="2000" b="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     //</a:t>
            </a:r>
            <a:r>
              <a:rPr lang="sk-SK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doplnte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nerekurzivnu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vetvu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1343024" y="3794918"/>
            <a:ext cx="4038600" cy="15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809624" y="5471318"/>
            <a:ext cx="4648200" cy="10668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243737" y="322411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n &gt;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1343024" y="3741891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vypis(n-</a:t>
            </a:r>
            <a:r>
              <a:rPr lang="pt-BR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k);</a:t>
            </a: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(n % k == </a:t>
            </a:r>
            <a:r>
              <a:rPr lang="pt-BR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printf(</a:t>
            </a:r>
            <a:r>
              <a:rPr lang="pt-BR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n);</a:t>
            </a: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Skupina 19"/>
          <p:cNvGrpSpPr/>
          <p:nvPr/>
        </p:nvGrpSpPr>
        <p:grpSpPr>
          <a:xfrm>
            <a:off x="1571624" y="5587062"/>
            <a:ext cx="2819400" cy="798656"/>
            <a:chOff x="1798637" y="5663263"/>
            <a:chExt cx="2819400" cy="798656"/>
          </a:xfrm>
        </p:grpSpPr>
        <p:cxnSp>
          <p:nvCxnSpPr>
            <p:cNvPr id="16" name="Rovná spojnica 15"/>
            <p:cNvCxnSpPr/>
            <p:nvPr/>
          </p:nvCxnSpPr>
          <p:spPr bwMode="auto">
            <a:xfrm>
              <a:off x="1798637" y="5699919"/>
              <a:ext cx="2819400" cy="76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Rovná spojnica 17"/>
            <p:cNvCxnSpPr/>
            <p:nvPr/>
          </p:nvCxnSpPr>
          <p:spPr bwMode="auto">
            <a:xfrm flipV="1">
              <a:off x="1874837" y="5663263"/>
              <a:ext cx="2590800" cy="7986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Rounded Rectangular Callout 3"/>
          <p:cNvSpPr/>
          <p:nvPr/>
        </p:nvSpPr>
        <p:spPr bwMode="auto">
          <a:xfrm>
            <a:off x="4078287" y="2587186"/>
            <a:ext cx="5549329" cy="445733"/>
          </a:xfrm>
          <a:prstGeom prst="wedgeRoundRectCallout">
            <a:avLst>
              <a:gd name="adj1" fmla="val -49637"/>
              <a:gd name="adj2" fmla="val 13810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 smtClean="0">
                <a:latin typeface="+mn-lt"/>
              </a:rPr>
              <a:t> </a:t>
            </a:r>
            <a:r>
              <a:rPr lang="sk-SK" sz="2000" b="0" dirty="0" smtClean="0">
                <a:latin typeface="+mn-lt"/>
              </a:rPr>
              <a:t>nesmie nadobudnúť hodnotu nižšiu ako 1</a:t>
            </a:r>
            <a:endParaRPr lang="sk-SK" sz="2000" b="0" dirty="0">
              <a:latin typeface="+mn-lt"/>
            </a:endParaRPr>
          </a:p>
        </p:txBody>
      </p:sp>
      <p:sp>
        <p:nvSpPr>
          <p:cNvPr id="22" name="Rounded Rectangular Callout 3"/>
          <p:cNvSpPr/>
          <p:nvPr/>
        </p:nvSpPr>
        <p:spPr bwMode="auto">
          <a:xfrm>
            <a:off x="5534025" y="4252118"/>
            <a:ext cx="4389438" cy="1060241"/>
          </a:xfrm>
          <a:prstGeom prst="wedgeRoundRectCallout">
            <a:avLst>
              <a:gd name="adj1" fmla="val -62511"/>
              <a:gd name="adj2" fmla="val -305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 smtClean="0">
                <a:latin typeface="+mn-lt"/>
              </a:rPr>
              <a:t>Najprv vypíšeme nižšie čísla ako n (rekurzívne volanie), potom n (ak spĺňa podmienku)</a:t>
            </a:r>
            <a:endParaRPr lang="sk-SK" sz="2000" b="0" dirty="0">
              <a:latin typeface="+mn-lt"/>
            </a:endParaRPr>
          </a:p>
        </p:txBody>
      </p:sp>
      <p:sp>
        <p:nvSpPr>
          <p:cNvPr id="23" name="Rounded Rectangular Callout 3"/>
          <p:cNvSpPr/>
          <p:nvPr/>
        </p:nvSpPr>
        <p:spPr bwMode="auto">
          <a:xfrm>
            <a:off x="5544959" y="6157118"/>
            <a:ext cx="4389438" cy="1356519"/>
          </a:xfrm>
          <a:prstGeom prst="wedgeRoundRectCallout">
            <a:avLst>
              <a:gd name="adj1" fmla="val -62511"/>
              <a:gd name="adj2" fmla="val -305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 smtClean="0">
                <a:latin typeface="+mn-lt"/>
              </a:rPr>
              <a:t>Nerekurzívna vetva nie je potrebná (netreba vykonať žiadnu akciu (napr. niečo vypísať, či vrátiť hodnotu) – implicitne</a:t>
            </a:r>
            <a:endParaRPr lang="sk-SK" sz="2000" b="0" dirty="0">
              <a:latin typeface="+mn-lt"/>
            </a:endParaRPr>
          </a:p>
        </p:txBody>
      </p:sp>
      <p:sp>
        <p:nvSpPr>
          <p:cNvPr id="15" name="Rounded Rectangle 1"/>
          <p:cNvSpPr>
            <a:spLocks noChangeArrowheads="1"/>
          </p:cNvSpPr>
          <p:nvPr/>
        </p:nvSpPr>
        <p:spPr bwMode="auto">
          <a:xfrm>
            <a:off x="6153310" y="451644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700" b="0" noProof="0" dirty="0" smtClean="0">
                <a:solidFill>
                  <a:srgbClr val="000000"/>
                </a:solidFill>
              </a:rPr>
              <a:t>7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Rekurzia</a:t>
            </a:r>
            <a:r>
              <a:rPr lang="sk-SK" dirty="0" smtClean="0"/>
              <a:t> - spočítanie</a:t>
            </a:r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30163" y="1432719"/>
            <a:ext cx="9753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400" b="1" kern="0" dirty="0" smtClean="0"/>
              <a:t>Doplňte rekurzívnu funkciu </a:t>
            </a:r>
            <a:r>
              <a:rPr lang="sk-SK" sz="2400" b="1" kern="0" dirty="0" err="1" smtClean="0"/>
              <a:t>vypis</a:t>
            </a:r>
            <a:r>
              <a:rPr lang="sk-SK" sz="2400" b="1" kern="0" dirty="0" smtClean="0"/>
              <a:t> </a:t>
            </a:r>
            <a:r>
              <a:rPr lang="sk-SK" sz="2400" b="0" kern="0" dirty="0" smtClean="0"/>
              <a:t>tak, aby</a:t>
            </a:r>
            <a:r>
              <a:rPr lang="sk-SK" sz="2400" b="1" kern="0" dirty="0" smtClean="0"/>
              <a:t> </a:t>
            </a:r>
            <a:r>
              <a:rPr lang="sk-SK" sz="2400" b="1" kern="0" dirty="0" smtClean="0">
                <a:solidFill>
                  <a:srgbClr val="FF0000"/>
                </a:solidFill>
              </a:rPr>
              <a:t>spočítala</a:t>
            </a:r>
            <a:r>
              <a:rPr lang="sk-SK" sz="2400" b="0" kern="0" dirty="0" smtClean="0"/>
              <a:t> </a:t>
            </a:r>
            <a:r>
              <a:rPr lang="sk-SK" sz="2400" b="1" kern="0" dirty="0" smtClean="0"/>
              <a:t>všetky celé čísla z intervalu </a:t>
            </a:r>
            <a:r>
              <a:rPr lang="sk-SK" sz="2400" b="0" kern="0" dirty="0" smtClean="0">
                <a:latin typeface="Consolas" panose="020B0609020204030204" pitchFamily="49" charset="0"/>
              </a:rPr>
              <a:t>&lt;1, n&gt;</a:t>
            </a:r>
            <a:r>
              <a:rPr lang="sk-SK" sz="2400" b="0" kern="0" dirty="0" smtClean="0"/>
              <a:t>, ktoré sú </a:t>
            </a:r>
            <a:r>
              <a:rPr lang="sk-SK" sz="2400" b="1" kern="0" dirty="0" smtClean="0"/>
              <a:t>deliteľné číslom </a:t>
            </a:r>
            <a:r>
              <a:rPr lang="sk-SK" sz="2400" b="0" kern="0" dirty="0" smtClean="0">
                <a:latin typeface="Consolas" panose="020B0609020204030204" pitchFamily="49" charset="0"/>
              </a:rPr>
              <a:t>k</a:t>
            </a:r>
            <a:r>
              <a:rPr lang="sk-SK" sz="2400" b="1" kern="0" dirty="0" smtClean="0"/>
              <a:t>. </a:t>
            </a:r>
            <a:endParaRPr lang="sk-SK" sz="2400" b="0" kern="0" dirty="0"/>
          </a:p>
        </p:txBody>
      </p:sp>
      <p:sp>
        <p:nvSpPr>
          <p:cNvPr id="5" name="Obdĺžnik 4"/>
          <p:cNvSpPr/>
          <p:nvPr/>
        </p:nvSpPr>
        <p:spPr>
          <a:xfrm>
            <a:off x="276224" y="2956718"/>
            <a:ext cx="94948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sucet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k)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(_______________________)      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doplnte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podmienku       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   </a:t>
            </a:r>
            <a:r>
              <a:rPr lang="sk-SK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doplnte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rekurzivnu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vetvu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    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ak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je to 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potrebne</a:t>
            </a:r>
            <a:endParaRPr lang="en-US" sz="2000" b="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     //</a:t>
            </a:r>
            <a:r>
              <a:rPr lang="sk-SK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doplnte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nerekurzivnu</a:t>
            </a:r>
            <a:r>
              <a:rPr lang="en-US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vetvu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 bwMode="auto">
          <a:xfrm>
            <a:off x="1343024" y="3794918"/>
            <a:ext cx="4038600" cy="15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" name="Obdĺžnik 6"/>
          <p:cNvSpPr/>
          <p:nvPr/>
        </p:nvSpPr>
        <p:spPr bwMode="auto">
          <a:xfrm>
            <a:off x="809624" y="5471318"/>
            <a:ext cx="4648200" cy="10668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243737" y="322411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n &gt;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343023" y="3741891"/>
            <a:ext cx="45704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(n % k == </a:t>
            </a:r>
            <a:r>
              <a:rPr lang="pt-BR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 + sucet(n-</a:t>
            </a:r>
            <a:r>
              <a:rPr lang="pt-BR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k);</a:t>
            </a:r>
          </a:p>
          <a:p>
            <a:r>
              <a:rPr lang="pt-B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sucet(n-</a:t>
            </a:r>
            <a:r>
              <a:rPr lang="pt-BR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ounded Rectangular Callout 3"/>
          <p:cNvSpPr/>
          <p:nvPr/>
        </p:nvSpPr>
        <p:spPr bwMode="auto">
          <a:xfrm>
            <a:off x="4078287" y="2587186"/>
            <a:ext cx="5549329" cy="445733"/>
          </a:xfrm>
          <a:prstGeom prst="wedgeRoundRectCallout">
            <a:avLst>
              <a:gd name="adj1" fmla="val -49637"/>
              <a:gd name="adj2" fmla="val 13810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 smtClean="0">
                <a:latin typeface="+mn-lt"/>
              </a:rPr>
              <a:t> </a:t>
            </a:r>
            <a:r>
              <a:rPr lang="sk-SK" sz="2000" b="0" dirty="0" smtClean="0">
                <a:latin typeface="+mn-lt"/>
              </a:rPr>
              <a:t>nesmie nadobudnúť hodnotu nižšiu ako 1</a:t>
            </a:r>
            <a:endParaRPr lang="sk-SK" sz="2000" b="0" dirty="0">
              <a:latin typeface="+mn-lt"/>
            </a:endParaRPr>
          </a:p>
        </p:txBody>
      </p:sp>
      <p:sp>
        <p:nvSpPr>
          <p:cNvPr id="14" name="Rounded Rectangular Callout 3"/>
          <p:cNvSpPr/>
          <p:nvPr/>
        </p:nvSpPr>
        <p:spPr bwMode="auto">
          <a:xfrm>
            <a:off x="5534025" y="4252118"/>
            <a:ext cx="4389438" cy="1060241"/>
          </a:xfrm>
          <a:prstGeom prst="wedgeRoundRectCallout">
            <a:avLst>
              <a:gd name="adj1" fmla="val -62511"/>
              <a:gd name="adj2" fmla="val -305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 err="1" smtClean="0">
                <a:latin typeface="+mn-lt"/>
              </a:rPr>
              <a:t>Vr</a:t>
            </a:r>
            <a:r>
              <a:rPr lang="sk-SK" sz="2000" b="0" dirty="0" err="1" smtClean="0">
                <a:latin typeface="+mn-lt"/>
              </a:rPr>
              <a:t>átime</a:t>
            </a:r>
            <a:r>
              <a:rPr lang="sk-SK" sz="2000" b="0" dirty="0" smtClean="0">
                <a:latin typeface="+mn-lt"/>
              </a:rPr>
              <a:t> súčet z čísel + až n-1 s pripočítaným n alebo nie – podľa toho, či spĺňa podmienku</a:t>
            </a:r>
            <a:endParaRPr lang="sk-SK" sz="2000" b="0" dirty="0">
              <a:latin typeface="+mn-lt"/>
            </a:endParaRPr>
          </a:p>
        </p:txBody>
      </p:sp>
      <p:sp>
        <p:nvSpPr>
          <p:cNvPr id="15" name="Rounded Rectangular Callout 3"/>
          <p:cNvSpPr/>
          <p:nvPr/>
        </p:nvSpPr>
        <p:spPr bwMode="auto">
          <a:xfrm>
            <a:off x="5544959" y="6157118"/>
            <a:ext cx="4389438" cy="838201"/>
          </a:xfrm>
          <a:prstGeom prst="wedgeRoundRectCallout">
            <a:avLst>
              <a:gd name="adj1" fmla="val -62511"/>
              <a:gd name="adj2" fmla="val -305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k-SK" sz="2000" b="0" dirty="0" smtClean="0">
                <a:latin typeface="+mn-lt"/>
              </a:rPr>
              <a:t>Nerekurzívna vetva je potrebná, je treba vrátiť hodnotu!</a:t>
            </a:r>
            <a:endParaRPr lang="sk-SK" sz="2000" b="0" dirty="0">
              <a:latin typeface="+mn-lt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894920" y="5547519"/>
            <a:ext cx="45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ounded Rectangle 1"/>
          <p:cNvSpPr>
            <a:spLocks noChangeArrowheads="1"/>
          </p:cNvSpPr>
          <p:nvPr/>
        </p:nvSpPr>
        <p:spPr bwMode="auto">
          <a:xfrm>
            <a:off x="6153310" y="451644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700" b="0" dirty="0">
                <a:solidFill>
                  <a:srgbClr val="000000"/>
                </a:solidFill>
              </a:rPr>
              <a:t>7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</a:t>
            </a:r>
            <a:r>
              <a:rPr lang="en-US" dirty="0" smtClean="0"/>
              <a:t> – v</a:t>
            </a:r>
            <a:r>
              <a:rPr lang="sk-SK" dirty="0" err="1" smtClean="0"/>
              <a:t>ýpis</a:t>
            </a:r>
            <a:r>
              <a:rPr lang="sk-SK" dirty="0" smtClean="0"/>
              <a:t> bez komentárov v zátvorkách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400" b="1" dirty="0"/>
              <a:t>Napíšte program</a:t>
            </a:r>
            <a:r>
              <a:rPr lang="sk-SK" sz="2400" dirty="0"/>
              <a:t>, ktorý </a:t>
            </a:r>
            <a:r>
              <a:rPr lang="sk-SK" sz="2400" b="1" dirty="0"/>
              <a:t>vypíše obsah programu</a:t>
            </a:r>
            <a:r>
              <a:rPr lang="sk-SK" sz="2400" dirty="0"/>
              <a:t> zapísaného v programovacom jazyku XXX zo súboru </a:t>
            </a:r>
            <a:r>
              <a:rPr lang="sk-SK" sz="2400" dirty="0" err="1">
                <a:latin typeface="Consolas" panose="020B0609020204030204" pitchFamily="49" charset="0"/>
              </a:rPr>
              <a:t>program.x</a:t>
            </a:r>
            <a:r>
              <a:rPr lang="sk-SK" sz="2400" dirty="0"/>
              <a:t> </a:t>
            </a:r>
            <a:r>
              <a:rPr lang="sk-SK" sz="2400" b="1" dirty="0"/>
              <a:t>bez komentárov</a:t>
            </a:r>
            <a:r>
              <a:rPr lang="sk-SK" sz="2400" dirty="0"/>
              <a:t>. Komentár sa začína znakom </a:t>
            </a:r>
            <a:r>
              <a:rPr lang="en-US" sz="2400" dirty="0" smtClean="0">
                <a:latin typeface="Consolas" panose="020B0609020204030204" pitchFamily="49" charset="0"/>
              </a:rPr>
              <a:t>'(</a:t>
            </a:r>
            <a:r>
              <a:rPr lang="sk-SK" sz="2400" dirty="0" smtClean="0">
                <a:latin typeface="Consolas" panose="020B0609020204030204" pitchFamily="49" charset="0"/>
              </a:rPr>
              <a:t>'</a:t>
            </a:r>
            <a:r>
              <a:rPr lang="sk-SK" sz="2400" dirty="0" smtClean="0"/>
              <a:t> </a:t>
            </a:r>
            <a:r>
              <a:rPr lang="sk-SK" sz="2400" dirty="0"/>
              <a:t>a končí znakom </a:t>
            </a:r>
            <a:r>
              <a:rPr lang="sk-SK" sz="2400" dirty="0" smtClean="0"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r>
              <a:rPr lang="sk-SK" sz="2400" dirty="0" smtClean="0">
                <a:latin typeface="Consolas" panose="020B0609020204030204" pitchFamily="49" charset="0"/>
              </a:rPr>
              <a:t>'</a:t>
            </a:r>
            <a:r>
              <a:rPr lang="sk-SK" sz="2400" dirty="0" smtClean="0"/>
              <a:t>. </a:t>
            </a:r>
            <a:r>
              <a:rPr lang="sk-SK" sz="2400" dirty="0"/>
              <a:t>Predpokladajte, že komentáre môžu presahovať aj niekoľko riadkov, no nemôžu byť do seba vnorené. Ošetrite otvorenie a zatvorenie súboru. Program napíšte tak, aby vždy skončil, aj v prípade, keď komentáre nie sú správne </a:t>
            </a:r>
            <a:r>
              <a:rPr lang="sk-SK" sz="2400" dirty="0" err="1"/>
              <a:t>uzátvorkované</a:t>
            </a:r>
            <a:r>
              <a:rPr lang="sk-S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2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</a:t>
            </a:r>
            <a:r>
              <a:rPr lang="en-US" dirty="0"/>
              <a:t> – v</a:t>
            </a:r>
            <a:r>
              <a:rPr lang="sk-SK" dirty="0" err="1"/>
              <a:t>ýpis</a:t>
            </a:r>
            <a:r>
              <a:rPr lang="sk-SK" dirty="0"/>
              <a:t> bez komentárov v zátvorkách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vypisSubor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(FILE *f) {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zatvorka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((c =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(f)) != EOF) {      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zatvorka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zatvorka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zatvorka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/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5913437" y="66143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8A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vnoren</a:t>
            </a:r>
            <a:r>
              <a:rPr lang="sk-SK" dirty="0" err="1" smtClean="0"/>
              <a:t>ých</a:t>
            </a:r>
            <a:r>
              <a:rPr lang="sk-SK" dirty="0" smtClean="0"/>
              <a:t> zátvoriek jedného druhu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356519"/>
            <a:ext cx="9753600" cy="4876800"/>
          </a:xfrm>
        </p:spPr>
        <p:txBody>
          <a:bodyPr/>
          <a:lstStyle/>
          <a:p>
            <a:r>
              <a:rPr lang="sk-SK" sz="2800" dirty="0" smtClean="0"/>
              <a:t>Kedy je výraz dobre </a:t>
            </a:r>
            <a:r>
              <a:rPr lang="sk-SK" sz="2800" dirty="0" err="1" smtClean="0"/>
              <a:t>uzátvorkovaný</a:t>
            </a:r>
            <a:endParaRPr lang="sk-SK" sz="2800" dirty="0" smtClean="0"/>
          </a:p>
          <a:p>
            <a:pPr marL="963613" lvl="1" indent="-457200">
              <a:buFont typeface="+mj-lt"/>
              <a:buAutoNum type="arabicPeriod"/>
            </a:pPr>
            <a:r>
              <a:rPr lang="sk-SK" sz="2400" dirty="0" smtClean="0"/>
              <a:t>Každá uzatváracia zátvorka </a:t>
            </a:r>
            <a:r>
              <a:rPr lang="sk-SK" sz="2400" dirty="0"/>
              <a:t>musí </a:t>
            </a:r>
            <a:r>
              <a:rPr lang="sk-SK" sz="2400" dirty="0" smtClean="0"/>
              <a:t>mať poslednú </a:t>
            </a:r>
            <a:r>
              <a:rPr lang="sk-SK" sz="2400" dirty="0"/>
              <a:t>dosiaľ neuzavretá otváracia </a:t>
            </a:r>
            <a:r>
              <a:rPr lang="sk-SK" sz="2400" dirty="0" smtClean="0"/>
              <a:t>zátvorku, </a:t>
            </a:r>
            <a:r>
              <a:rPr lang="sk-SK" sz="2400" dirty="0"/>
              <a:t>pričom musí existovať aspoň jedna dosiaľ neuzavretá zátvorka.</a:t>
            </a:r>
          </a:p>
          <a:p>
            <a:pPr marL="963613" lvl="1" indent="-457200">
              <a:buFont typeface="+mj-lt"/>
              <a:buAutoNum type="arabicPeriod"/>
            </a:pPr>
            <a:r>
              <a:rPr lang="sk-SK" sz="2400" dirty="0"/>
              <a:t>Každá otváracia zátvorka musí byť niekedy neskôr uzavretá.</a:t>
            </a:r>
          </a:p>
          <a:p>
            <a:r>
              <a:rPr lang="sk-SK" sz="2800" dirty="0" smtClean="0"/>
              <a:t>Príklady: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sz="2400" dirty="0" smtClean="0">
                <a:latin typeface="Consolas" panose="020B0609020204030204" pitchFamily="49" charset="0"/>
              </a:rPr>
              <a:t>text(toto(je (</a:t>
            </a:r>
            <a:r>
              <a:rPr lang="sk-SK" sz="2400" dirty="0">
                <a:latin typeface="Consolas" panose="020B0609020204030204" pitchFamily="49" charset="0"/>
              </a:rPr>
              <a:t>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sk-SK" sz="2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sz="2400" dirty="0" smtClean="0">
                <a:latin typeface="Consolas" panose="020B0609020204030204" pitchFamily="49" charset="0"/>
              </a:rPr>
              <a:t>text(toto(nie je </a:t>
            </a:r>
            <a:r>
              <a:rPr lang="sk-SK" sz="2400" dirty="0">
                <a:latin typeface="Consolas" panose="020B0609020204030204" pitchFamily="49" charset="0"/>
              </a:rPr>
              <a:t>(dobre) </a:t>
            </a:r>
            <a:r>
              <a:rPr lang="sk-SK" sz="2400" dirty="0" err="1" smtClean="0">
                <a:latin typeface="Consolas" panose="020B0609020204030204" pitchFamily="49" charset="0"/>
              </a:rPr>
              <a:t>uzatvorkovany</a:t>
            </a:r>
            <a:r>
              <a:rPr lang="sk-SK" sz="2400" dirty="0" smtClean="0">
                <a:latin typeface="Consolas" panose="020B0609020204030204" pitchFamily="49" charset="0"/>
              </a:rPr>
              <a:t> </a:t>
            </a:r>
            <a:r>
              <a:rPr lang="sk-SK" sz="2400" dirty="0">
                <a:latin typeface="Consolas" panose="020B0609020204030204" pitchFamily="49" charset="0"/>
              </a:rPr>
              <a:t>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sk-SK" sz="2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sz="2400" dirty="0" smtClean="0">
                <a:latin typeface="Consolas" panose="020B0609020204030204" pitchFamily="49" charset="0"/>
              </a:rPr>
              <a:t>text(toto(</a:t>
            </a:r>
            <a:r>
              <a:rPr lang="sk-SK" sz="2400" dirty="0">
                <a:latin typeface="Consolas" panose="020B0609020204030204" pitchFamily="49" charset="0"/>
              </a:rPr>
              <a:t>n</a:t>
            </a:r>
            <a:r>
              <a:rPr lang="sk-SK" sz="2400" dirty="0" smtClean="0">
                <a:latin typeface="Consolas" panose="020B0609020204030204" pitchFamily="49" charset="0"/>
              </a:rPr>
              <a:t>ie je </a:t>
            </a:r>
            <a:r>
              <a:rPr lang="sk-SK" sz="2400" dirty="0">
                <a:latin typeface="Consolas" panose="020B0609020204030204" pitchFamily="49" charset="0"/>
              </a:rPr>
              <a:t>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</a:t>
            </a:r>
            <a:r>
              <a:rPr lang="sk-SK" sz="2400" dirty="0" smtClean="0">
                <a:latin typeface="Consolas" panose="020B0609020204030204" pitchFamily="49" charset="0"/>
              </a:rPr>
              <a:t>text)).</a:t>
            </a:r>
            <a:endParaRPr lang="sk-S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06461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06461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06479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5929579" y="406951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84237" y="406461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" name="Obdĺžnik 8"/>
          <p:cNvSpPr/>
          <p:nvPr/>
        </p:nvSpPr>
        <p:spPr>
          <a:xfrm>
            <a:off x="6939310" y="406461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073613" y="524961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078769" y="524961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722437" y="52395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7463853" y="525452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Zaoblený obdĺžnik 14"/>
          <p:cNvSpPr/>
          <p:nvPr/>
        </p:nvSpPr>
        <p:spPr bwMode="auto">
          <a:xfrm>
            <a:off x="960437" y="5269259"/>
            <a:ext cx="17175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Rounded Rectangular Callout 3"/>
          <p:cNvSpPr/>
          <p:nvPr/>
        </p:nvSpPr>
        <p:spPr bwMode="auto">
          <a:xfrm>
            <a:off x="260938" y="4690964"/>
            <a:ext cx="8839200" cy="399355"/>
          </a:xfrm>
          <a:prstGeom prst="wedgeRoundRectCallout">
            <a:avLst>
              <a:gd name="adj1" fmla="val -33119"/>
              <a:gd name="adj2" fmla="val -92298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000" b="0" dirty="0" smtClean="0">
                <a:latin typeface="+mn-lt"/>
              </a:rPr>
              <a:t>Text je dobre </a:t>
            </a:r>
            <a:r>
              <a:rPr lang="sk-SK" sz="2000" b="0" dirty="0" err="1" smtClean="0">
                <a:latin typeface="+mn-lt"/>
              </a:rPr>
              <a:t>uzátvorkovaný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ounded Rectangular Callout 3"/>
          <p:cNvSpPr/>
          <p:nvPr/>
        </p:nvSpPr>
        <p:spPr bwMode="auto">
          <a:xfrm>
            <a:off x="260938" y="5912944"/>
            <a:ext cx="8839200" cy="452227"/>
          </a:xfrm>
          <a:prstGeom prst="wedgeRoundRectCallout">
            <a:avLst>
              <a:gd name="adj1" fmla="val -33119"/>
              <a:gd name="adj2" fmla="val -92298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000" b="0" dirty="0" smtClean="0">
                <a:latin typeface="+mn-lt"/>
              </a:rPr>
              <a:t>Text nie je dobre </a:t>
            </a:r>
            <a:r>
              <a:rPr lang="sk-SK" sz="2000" b="0" dirty="0" err="1" smtClean="0">
                <a:latin typeface="+mn-lt"/>
              </a:rPr>
              <a:t>uzátvorkovaný</a:t>
            </a:r>
            <a:r>
              <a:rPr lang="sk-SK" sz="2000" b="0" dirty="0" smtClean="0">
                <a:latin typeface="+mn-lt"/>
              </a:rPr>
              <a:t>, k ľavej zátvorke chýba pravá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ounded Rectangular Callout 3"/>
          <p:cNvSpPr/>
          <p:nvPr/>
        </p:nvSpPr>
        <p:spPr bwMode="auto">
          <a:xfrm>
            <a:off x="264363" y="7076492"/>
            <a:ext cx="8839200" cy="452227"/>
          </a:xfrm>
          <a:prstGeom prst="wedgeRoundRectCallout">
            <a:avLst>
              <a:gd name="adj1" fmla="val -33119"/>
              <a:gd name="adj2" fmla="val -92298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000" b="0" dirty="0" smtClean="0">
                <a:latin typeface="+mn-lt"/>
              </a:rPr>
              <a:t>Text nie je dobre </a:t>
            </a:r>
            <a:r>
              <a:rPr lang="sk-SK" sz="2000" b="0" dirty="0" err="1" smtClean="0">
                <a:latin typeface="+mn-lt"/>
              </a:rPr>
              <a:t>uzátvorkovaný</a:t>
            </a:r>
            <a:r>
              <a:rPr lang="sk-SK" sz="2000" b="0" dirty="0" smtClean="0">
                <a:latin typeface="+mn-lt"/>
              </a:rPr>
              <a:t>, navyše pravá zátvorka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3069207" y="645255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4074363" y="645255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1728305" y="64527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6605105" y="645745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884237" y="645255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7614836" y="645255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aoblený obdĺžnik 24"/>
          <p:cNvSpPr/>
          <p:nvPr/>
        </p:nvSpPr>
        <p:spPr bwMode="auto">
          <a:xfrm>
            <a:off x="7865013" y="6461919"/>
            <a:ext cx="17175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 smtClean="0"/>
              <a:t>Počítanie zátvoriek otvorených zátvoriek </a:t>
            </a:r>
          </a:p>
          <a:p>
            <a:pPr lvl="1"/>
            <a:r>
              <a:rPr lang="sk-SK" sz="2400" dirty="0" smtClean="0"/>
              <a:t>Keď príde ľavá zátvorka </a:t>
            </a:r>
            <a:r>
              <a:rPr lang="en-US" sz="2400" dirty="0" smtClean="0"/>
              <a:t>= </a:t>
            </a:r>
            <a:r>
              <a:rPr lang="sk-SK" sz="2400" dirty="0" smtClean="0"/>
              <a:t>otvorí sa zátvorka: pripočítame 1</a:t>
            </a:r>
          </a:p>
          <a:p>
            <a:pPr lvl="1"/>
            <a:r>
              <a:rPr lang="sk-SK" sz="2400" dirty="0" smtClean="0"/>
              <a:t>Keď príde pravá zátvorka </a:t>
            </a:r>
            <a:r>
              <a:rPr lang="en-US" sz="2400" dirty="0" smtClean="0"/>
              <a:t>= </a:t>
            </a:r>
            <a:r>
              <a:rPr lang="en-US" sz="2400" dirty="0" err="1" smtClean="0"/>
              <a:t>uzavrie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z</a:t>
            </a:r>
            <a:r>
              <a:rPr lang="sk-SK" sz="2400" dirty="0" err="1" smtClean="0"/>
              <a:t>átvorka</a:t>
            </a:r>
            <a:r>
              <a:rPr lang="sk-SK" sz="2400" dirty="0" smtClean="0"/>
              <a:t>: odpočítame 1</a:t>
            </a:r>
            <a:endParaRPr lang="sk-SK" sz="2000" dirty="0"/>
          </a:p>
          <a:p>
            <a:pPr lvl="1"/>
            <a:endParaRPr lang="sk-SK" sz="2000" dirty="0" smtClean="0"/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2400" dirty="0" err="1" smtClean="0">
                <a:latin typeface="Consolas" panose="020B0609020204030204" pitchFamily="49" charset="0"/>
              </a:rPr>
              <a:t>pocetz</a:t>
            </a:r>
            <a:r>
              <a:rPr lang="sk-SK" sz="2400" dirty="0" smtClean="0">
                <a:latin typeface="Consolas" panose="020B0609020204030204" pitchFamily="49" charset="0"/>
              </a:rPr>
              <a:t>: 0</a:t>
            </a: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09562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5929579" y="4100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84237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" name="Obdĺžnik 8"/>
          <p:cNvSpPr/>
          <p:nvPr/>
        </p:nvSpPr>
        <p:spPr>
          <a:xfrm>
            <a:off x="6939310" y="409543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511818" y="4963488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518667" y="496274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0" dirty="0" smtClean="0">
                <a:latin typeface="Consolas" panose="020B0609020204030204" pitchFamily="49" charset="0"/>
              </a:rPr>
              <a:t>2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3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2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1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0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28600" y="59757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B050"/>
                </a:solidFill>
                <a:latin typeface="+mn-lt"/>
              </a:rPr>
              <a:t>Z</a:t>
            </a:r>
            <a:r>
              <a:rPr lang="sk-SK" b="0" dirty="0" err="1" smtClean="0">
                <a:solidFill>
                  <a:srgbClr val="00B050"/>
                </a:solidFill>
                <a:latin typeface="+mn-lt"/>
              </a:rPr>
              <a:t>átvorky</a:t>
            </a:r>
            <a:r>
              <a:rPr lang="sk-SK" b="0" dirty="0" smtClean="0">
                <a:solidFill>
                  <a:srgbClr val="00B050"/>
                </a:solidFill>
                <a:latin typeface="+mn-lt"/>
              </a:rPr>
              <a:t> sú dobre uzavreté</a:t>
            </a:r>
            <a:endParaRPr lang="sk-SK" b="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1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 smtClean="0"/>
              <a:t>Počítanie zátvoriek otvorených zátvoriek </a:t>
            </a:r>
          </a:p>
          <a:p>
            <a:pPr lvl="1"/>
            <a:r>
              <a:rPr lang="sk-SK" sz="2400" dirty="0" smtClean="0"/>
              <a:t>Keď príde ľavá zátvorka </a:t>
            </a:r>
            <a:r>
              <a:rPr lang="en-US" sz="2400" dirty="0" smtClean="0"/>
              <a:t>= </a:t>
            </a:r>
            <a:r>
              <a:rPr lang="sk-SK" sz="2400" dirty="0" smtClean="0"/>
              <a:t>otvorí sa zátvorka: pripočítame 1</a:t>
            </a:r>
          </a:p>
          <a:p>
            <a:pPr lvl="1"/>
            <a:r>
              <a:rPr lang="sk-SK" sz="2400" dirty="0" smtClean="0"/>
              <a:t>Keď príde pravá zátvorka </a:t>
            </a:r>
            <a:r>
              <a:rPr lang="en-US" sz="2400" dirty="0" smtClean="0"/>
              <a:t>= </a:t>
            </a:r>
            <a:r>
              <a:rPr lang="en-US" sz="2400" dirty="0" err="1" smtClean="0"/>
              <a:t>uzavrie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z</a:t>
            </a:r>
            <a:r>
              <a:rPr lang="sk-SK" sz="2400" dirty="0" err="1" smtClean="0"/>
              <a:t>átvorka</a:t>
            </a:r>
            <a:r>
              <a:rPr lang="sk-SK" sz="2400" dirty="0" smtClean="0"/>
              <a:t>: odpočítame 1</a:t>
            </a:r>
            <a:endParaRPr lang="sk-SK" sz="2000" dirty="0"/>
          </a:p>
          <a:p>
            <a:pPr lvl="1"/>
            <a:endParaRPr lang="sk-SK" sz="2000" dirty="0" smtClean="0"/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 smtClean="0">
                <a:latin typeface="Consolas" panose="020B0609020204030204" pitchFamily="49" charset="0"/>
              </a:rPr>
              <a:t>text(toto(nie je </a:t>
            </a:r>
            <a:r>
              <a:rPr lang="sk-SK" sz="2400" dirty="0">
                <a:latin typeface="Consolas" panose="020B0609020204030204" pitchFamily="49" charset="0"/>
              </a:rPr>
              <a:t>(dobre) </a:t>
            </a:r>
            <a:r>
              <a:rPr lang="sk-SK" sz="2400" dirty="0" err="1" smtClean="0">
                <a:latin typeface="Consolas" panose="020B0609020204030204" pitchFamily="49" charset="0"/>
              </a:rPr>
              <a:t>uzatvorkovany</a:t>
            </a:r>
            <a:r>
              <a:rPr lang="sk-SK" sz="2400" dirty="0" smtClean="0">
                <a:latin typeface="Consolas" panose="020B0609020204030204" pitchFamily="49" charset="0"/>
              </a:rPr>
              <a:t> </a:t>
            </a:r>
            <a:r>
              <a:rPr lang="sk-SK" sz="2400" dirty="0">
                <a:latin typeface="Consolas" panose="020B0609020204030204" pitchFamily="49" charset="0"/>
              </a:rPr>
              <a:t>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2400" dirty="0" err="1" smtClean="0">
                <a:latin typeface="Consolas" panose="020B0609020204030204" pitchFamily="49" charset="0"/>
              </a:rPr>
              <a:t>pocetz</a:t>
            </a:r>
            <a:r>
              <a:rPr lang="sk-SK" sz="2400" dirty="0" smtClean="0">
                <a:latin typeface="Consolas" panose="020B0609020204030204" pitchFamily="49" charset="0"/>
              </a:rPr>
              <a:t>: 0</a:t>
            </a: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069207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4074363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09562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7453579" y="4100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84237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511818" y="4963488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518667" y="496274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0" dirty="0" smtClean="0">
                <a:latin typeface="Consolas" panose="020B0609020204030204" pitchFamily="49" charset="0"/>
              </a:rPr>
              <a:t>2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3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2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1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28600" y="5975791"/>
            <a:ext cx="896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Z</a:t>
            </a:r>
            <a:r>
              <a:rPr lang="sk-SK" b="0" dirty="0" smtClean="0">
                <a:solidFill>
                  <a:srgbClr val="FF0000"/>
                </a:solidFill>
                <a:latin typeface="+mn-lt"/>
              </a:rPr>
              <a:t>ostala neuzatvorená zátvorka: zátvorky </a:t>
            </a:r>
            <a:r>
              <a:rPr lang="sk-SK" dirty="0" smtClean="0">
                <a:solidFill>
                  <a:srgbClr val="FF0000"/>
                </a:solidFill>
                <a:latin typeface="+mn-lt"/>
              </a:rPr>
              <a:t>nie</a:t>
            </a:r>
            <a:r>
              <a:rPr lang="sk-SK" b="0" dirty="0" smtClean="0">
                <a:solidFill>
                  <a:srgbClr val="FF0000"/>
                </a:solidFill>
                <a:latin typeface="+mn-lt"/>
              </a:rPr>
              <a:t> sú dobre uzavreté</a:t>
            </a:r>
            <a:endParaRPr lang="sk-SK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3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 smtClean="0"/>
              <a:t>Počítanie zátvoriek otvorených zátvoriek </a:t>
            </a:r>
          </a:p>
          <a:p>
            <a:pPr lvl="1"/>
            <a:r>
              <a:rPr lang="sk-SK" sz="2400" dirty="0" smtClean="0"/>
              <a:t>Keď príde ľavá zátvorka </a:t>
            </a:r>
            <a:r>
              <a:rPr lang="en-US" sz="2400" dirty="0" smtClean="0"/>
              <a:t>= </a:t>
            </a:r>
            <a:r>
              <a:rPr lang="sk-SK" sz="2400" dirty="0" smtClean="0"/>
              <a:t>otvorí sa zátvorka: pripočítame 1</a:t>
            </a:r>
          </a:p>
          <a:p>
            <a:pPr lvl="1"/>
            <a:r>
              <a:rPr lang="sk-SK" sz="2400" dirty="0" smtClean="0"/>
              <a:t>Keď príde pravá zátvorka </a:t>
            </a:r>
            <a:r>
              <a:rPr lang="en-US" sz="2400" dirty="0" smtClean="0"/>
              <a:t>= </a:t>
            </a:r>
            <a:r>
              <a:rPr lang="en-US" sz="2400" dirty="0" err="1" smtClean="0"/>
              <a:t>uzavrie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z</a:t>
            </a:r>
            <a:r>
              <a:rPr lang="sk-SK" sz="2400" dirty="0" err="1" smtClean="0"/>
              <a:t>átvorka</a:t>
            </a:r>
            <a:r>
              <a:rPr lang="sk-SK" sz="2400" dirty="0" smtClean="0"/>
              <a:t>: odpočítame 1</a:t>
            </a:r>
            <a:endParaRPr lang="sk-SK" sz="2000" dirty="0"/>
          </a:p>
          <a:p>
            <a:pPr lvl="1"/>
            <a:endParaRPr lang="sk-SK" sz="2000" dirty="0" smtClean="0"/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 smtClean="0">
                <a:latin typeface="Consolas" panose="020B0609020204030204" pitchFamily="49" charset="0"/>
              </a:rPr>
              <a:t>text(toto(nie je </a:t>
            </a:r>
            <a:r>
              <a:rPr lang="sk-SK" sz="2400" dirty="0">
                <a:latin typeface="Consolas" panose="020B0609020204030204" pitchFamily="49" charset="0"/>
              </a:rPr>
              <a:t>(dobre) </a:t>
            </a:r>
            <a:r>
              <a:rPr lang="sk-SK" sz="2400" dirty="0" err="1" smtClean="0">
                <a:latin typeface="Consolas" panose="020B0609020204030204" pitchFamily="49" charset="0"/>
              </a:rPr>
              <a:t>uzatvorkovany</a:t>
            </a:r>
            <a:r>
              <a:rPr lang="sk-SK" sz="2400" dirty="0" smtClean="0">
                <a:latin typeface="Consolas" panose="020B0609020204030204" pitchFamily="49" charset="0"/>
              </a:rPr>
              <a:t>) </a:t>
            </a:r>
            <a:r>
              <a:rPr lang="sk-SK" sz="2400" dirty="0">
                <a:latin typeface="Consolas" panose="020B0609020204030204" pitchFamily="49" charset="0"/>
              </a:rPr>
              <a:t>text</a:t>
            </a:r>
            <a:r>
              <a:rPr lang="sk-SK" sz="2400" dirty="0" smtClean="0">
                <a:latin typeface="Consolas" panose="020B0609020204030204" pitchFamily="49" charset="0"/>
              </a:rPr>
              <a:t>)).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2400" dirty="0" err="1" smtClean="0">
                <a:latin typeface="Consolas" panose="020B0609020204030204" pitchFamily="49" charset="0"/>
              </a:rPr>
              <a:t>pocetz</a:t>
            </a:r>
            <a:r>
              <a:rPr lang="sk-SK" sz="2400" dirty="0" smtClean="0">
                <a:latin typeface="Consolas" panose="020B0609020204030204" pitchFamily="49" charset="0"/>
              </a:rPr>
              <a:t>: 0</a:t>
            </a: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069207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4074363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09562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94831" y="4100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84237" y="409543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511818" y="4963488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518667" y="496274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0" dirty="0" smtClean="0">
                <a:latin typeface="Consolas" panose="020B0609020204030204" pitchFamily="49" charset="0"/>
              </a:rPr>
              <a:t>2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3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2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1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28600" y="5975791"/>
            <a:ext cx="769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solidFill>
                  <a:srgbClr val="FF0000"/>
                </a:solidFill>
                <a:latin typeface="+mn-lt"/>
              </a:rPr>
              <a:t>Pravá zátvorka nemá ľavú zátvorku, ktorú by uzavrela: </a:t>
            </a:r>
          </a:p>
          <a:p>
            <a:r>
              <a:rPr lang="sk-SK" b="0" dirty="0" smtClean="0">
                <a:solidFill>
                  <a:srgbClr val="FF0000"/>
                </a:solidFill>
                <a:latin typeface="+mn-lt"/>
              </a:rPr>
              <a:t>zátvorky </a:t>
            </a:r>
            <a:r>
              <a:rPr lang="sk-SK" dirty="0" smtClean="0">
                <a:solidFill>
                  <a:srgbClr val="FF0000"/>
                </a:solidFill>
                <a:latin typeface="+mn-lt"/>
              </a:rPr>
              <a:t>nie</a:t>
            </a:r>
            <a:r>
              <a:rPr lang="sk-SK" b="0" dirty="0" smtClean="0">
                <a:solidFill>
                  <a:srgbClr val="FF0000"/>
                </a:solidFill>
                <a:latin typeface="+mn-lt"/>
              </a:rPr>
              <a:t> sú dobre uzavreté</a:t>
            </a:r>
            <a:endParaRPr lang="sk-SK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493837" y="4937919"/>
            <a:ext cx="503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Consolas" panose="020B0609020204030204" pitchFamily="49" charset="0"/>
              </a:rPr>
              <a:t>0</a:t>
            </a:r>
            <a:endParaRPr lang="sk-SK" b="0" dirty="0">
              <a:latin typeface="Consolas" panose="020B0609020204030204" pitchFamily="49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7630809" y="409543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7783209" y="409971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5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zátvoriek: počítanie zátvoriek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3600" cy="5471319"/>
          </a:xfrm>
        </p:spPr>
        <p:txBody>
          <a:bodyPr/>
          <a:lstStyle/>
          <a:p>
            <a:r>
              <a:rPr lang="sk-SK" sz="2400" dirty="0" smtClean="0"/>
              <a:t>Premenná:</a:t>
            </a:r>
            <a:r>
              <a:rPr lang="en-US" sz="2400" dirty="0" smtClean="0"/>
              <a:t>    </a:t>
            </a:r>
            <a:r>
              <a:rPr lang="sk-S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61913" indent="0">
              <a:buNone/>
            </a:pP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400" dirty="0" smtClean="0">
                <a:solidFill>
                  <a:srgbClr val="000000"/>
                </a:solidFill>
              </a:rPr>
              <a:t>predstavuje počet otvorených ľavých zátvoriek</a:t>
            </a:r>
          </a:p>
          <a:p>
            <a:pPr marL="61913" indent="0">
              <a:buNone/>
            </a:pPr>
            <a:endParaRPr lang="sk-SK" sz="2000" dirty="0" smtClean="0"/>
          </a:p>
          <a:p>
            <a:r>
              <a:rPr lang="sk-SK" sz="2400" dirty="0" smtClean="0"/>
              <a:t>Keď príde ľavá </a:t>
            </a:r>
            <a:r>
              <a:rPr lang="sk-SK" sz="2400" dirty="0" err="1" smtClean="0"/>
              <a:t>zárvorka</a:t>
            </a:r>
            <a:r>
              <a:rPr lang="en-US" sz="2400" dirty="0" smtClean="0"/>
              <a:t> </a:t>
            </a:r>
            <a:r>
              <a:rPr lang="en-US" sz="2400" dirty="0" err="1" smtClean="0"/>
              <a:t>pripo</a:t>
            </a:r>
            <a:r>
              <a:rPr lang="sk-SK" sz="2400" dirty="0" smtClean="0"/>
              <a:t>čítanie, započíta sa:    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err="1" smtClean="0"/>
              <a:t>Ke</a:t>
            </a:r>
            <a:r>
              <a:rPr lang="sk-SK" sz="2400" dirty="0" smtClean="0"/>
              <a:t>ď príde </a:t>
            </a:r>
            <a:r>
              <a:rPr lang="sk-SK" sz="2400" dirty="0" smtClean="0">
                <a:solidFill>
                  <a:srgbClr val="00B050"/>
                </a:solidFill>
              </a:rPr>
              <a:t>pravá zátvorka</a:t>
            </a:r>
            <a:r>
              <a:rPr lang="sk-SK" sz="2400" dirty="0" smtClean="0"/>
              <a:t>, je v poriadku len vtedy, keď k </a:t>
            </a:r>
            <a:r>
              <a:rPr lang="sk-SK" sz="2400" dirty="0" smtClean="0">
                <a:solidFill>
                  <a:srgbClr val="00B050"/>
                </a:solidFill>
              </a:rPr>
              <a:t>nej existuje ľavá</a:t>
            </a:r>
            <a:r>
              <a:rPr lang="sk-SK" sz="2400" dirty="0" smtClean="0"/>
              <a:t> – preto treba kontrolovať, či </a:t>
            </a:r>
            <a:r>
              <a:rPr lang="sk-SK" sz="2400" dirty="0" err="1" smtClean="0">
                <a:latin typeface="Consolas" panose="020B0609020204030204" pitchFamily="49" charset="0"/>
              </a:rPr>
              <a:t>pocetz</a:t>
            </a:r>
            <a:r>
              <a:rPr lang="sk-SK" sz="2400" dirty="0" smtClean="0"/>
              <a:t> je kladný:</a:t>
            </a:r>
          </a:p>
          <a:p>
            <a:pPr lvl="1"/>
            <a:r>
              <a:rPr lang="sk-SK" sz="2000" dirty="0" smtClean="0"/>
              <a:t>Nulový</a:t>
            </a:r>
            <a:r>
              <a:rPr lang="en-US" sz="2000" dirty="0"/>
              <a:t>:</a:t>
            </a:r>
            <a:r>
              <a:rPr lang="sk-SK" sz="2000" dirty="0" smtClean="0"/>
              <a:t> </a:t>
            </a:r>
            <a:r>
              <a:rPr lang="sk-SK" sz="2400" dirty="0" err="1"/>
              <a:t>pocetz</a:t>
            </a:r>
            <a:r>
              <a:rPr lang="sk-SK" sz="2400" dirty="0"/>
              <a:t> == </a:t>
            </a:r>
            <a:r>
              <a:rPr lang="sk-SK" sz="2400" dirty="0" smtClean="0"/>
              <a:t>0</a:t>
            </a:r>
            <a:r>
              <a:rPr lang="sk-SK" sz="2000" dirty="0" smtClean="0"/>
              <a:t> – pravá zátvorka je navyše – </a:t>
            </a:r>
            <a:r>
              <a:rPr lang="sk-SK" sz="2400" dirty="0" smtClean="0"/>
              <a:t>chyba</a:t>
            </a:r>
            <a:endParaRPr lang="sk-SK" sz="2000" dirty="0" smtClean="0"/>
          </a:p>
          <a:p>
            <a:pPr lvl="1"/>
            <a:r>
              <a:rPr lang="sk-SK" sz="2000" dirty="0" smtClean="0"/>
              <a:t>Kladný: </a:t>
            </a:r>
            <a:r>
              <a:rPr lang="sk-SK" sz="2400" dirty="0" err="1"/>
              <a:t>pocetz</a:t>
            </a:r>
            <a:r>
              <a:rPr lang="sk-SK" sz="2400" dirty="0"/>
              <a:t> </a:t>
            </a:r>
            <a:r>
              <a:rPr lang="en-US" sz="2400" dirty="0"/>
              <a:t>&gt;</a:t>
            </a:r>
            <a:r>
              <a:rPr lang="sk-SK" sz="2400" dirty="0"/>
              <a:t> </a:t>
            </a:r>
            <a:r>
              <a:rPr lang="sk-SK" sz="2400" dirty="0" smtClean="0"/>
              <a:t>0</a:t>
            </a:r>
            <a:r>
              <a:rPr lang="sk-SK" sz="2000" dirty="0" smtClean="0"/>
              <a:t> – pravá zátvorka </a:t>
            </a:r>
            <a:r>
              <a:rPr lang="en-US" sz="2000" dirty="0" err="1" smtClean="0"/>
              <a:t>uzatv</a:t>
            </a:r>
            <a:r>
              <a:rPr lang="sk-SK" sz="2000" dirty="0" smtClean="0"/>
              <a:t>ára ľavú: 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dirty="0" smtClean="0">
                <a:solidFill>
                  <a:srgbClr val="FF0000"/>
                </a:solidFill>
              </a:rPr>
              <a:t>Na konci súboru </a:t>
            </a:r>
            <a:r>
              <a:rPr lang="sk-SK" sz="2400" dirty="0" smtClean="0"/>
              <a:t>treba skontrolovať, či boli </a:t>
            </a:r>
            <a:r>
              <a:rPr lang="sk-SK" sz="2400" dirty="0" smtClean="0">
                <a:solidFill>
                  <a:srgbClr val="FF0000"/>
                </a:solidFill>
              </a:rPr>
              <a:t>uzatvorené všetky ľavé zátvorky</a:t>
            </a:r>
            <a:r>
              <a:rPr lang="sk-SK" sz="2400" dirty="0" smtClean="0"/>
              <a:t>, </a:t>
            </a:r>
            <a:r>
              <a:rPr lang="sk-SK" sz="2400" dirty="0" err="1" smtClean="0"/>
              <a:t>t.j</a:t>
            </a:r>
            <a:r>
              <a:rPr lang="sk-SK" sz="2400" dirty="0" smtClean="0"/>
              <a:t>. či je </a:t>
            </a:r>
            <a:r>
              <a:rPr lang="sk-SK" sz="2400" dirty="0" err="1" smtClean="0"/>
              <a:t>pocetz</a:t>
            </a:r>
            <a:r>
              <a:rPr lang="sk-SK" sz="2400" dirty="0" smtClean="0"/>
              <a:t> nulový</a:t>
            </a:r>
          </a:p>
          <a:p>
            <a:pPr lvl="1"/>
            <a:r>
              <a:rPr lang="sk-SK" sz="2000" dirty="0" smtClean="0"/>
              <a:t>Kladný: </a:t>
            </a:r>
            <a:r>
              <a:rPr lang="sk-SK" sz="2400" dirty="0" err="1"/>
              <a:t>pocetz</a:t>
            </a:r>
            <a:r>
              <a:rPr lang="sk-SK" sz="2400" dirty="0"/>
              <a:t> </a:t>
            </a:r>
            <a:r>
              <a:rPr lang="en-US" sz="2400" dirty="0"/>
              <a:t>&gt;</a:t>
            </a:r>
            <a:r>
              <a:rPr lang="sk-SK" sz="2400" dirty="0"/>
              <a:t> 0</a:t>
            </a:r>
            <a:r>
              <a:rPr lang="sk-SK" sz="2000" dirty="0" smtClean="0"/>
              <a:t> – neuzatvorená ľavá zátvorka – </a:t>
            </a:r>
            <a:r>
              <a:rPr lang="sk-SK" sz="2400" dirty="0" smtClean="0"/>
              <a:t>chyba</a:t>
            </a:r>
            <a:endParaRPr lang="sk-SK" sz="2000" dirty="0" smtClean="0"/>
          </a:p>
          <a:p>
            <a:pPr lvl="1"/>
            <a:r>
              <a:rPr lang="sk-SK" sz="2000" dirty="0" smtClean="0"/>
              <a:t>Nulový: </a:t>
            </a:r>
            <a:r>
              <a:rPr lang="sk-SK" sz="2400" dirty="0" err="1"/>
              <a:t>pocetz</a:t>
            </a:r>
            <a:r>
              <a:rPr lang="sk-SK" sz="2400" dirty="0"/>
              <a:t> == 0</a:t>
            </a:r>
            <a:r>
              <a:rPr lang="sk-SK" sz="2000" dirty="0" smtClean="0"/>
              <a:t> – všetky ľavé aj pravé zátvorky boli skontrolované – </a:t>
            </a:r>
            <a:r>
              <a:rPr lang="sk-SK" sz="2400" dirty="0" smtClean="0"/>
              <a:t>text je dobre </a:t>
            </a:r>
            <a:r>
              <a:rPr lang="sk-SK" sz="2400" dirty="0" err="1" smtClean="0"/>
              <a:t>uzátvorkovaný</a:t>
            </a:r>
            <a:endParaRPr lang="sk-SK" sz="2000" dirty="0" smtClean="0"/>
          </a:p>
          <a:p>
            <a:pPr lvl="2"/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1332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sk-SK" dirty="0" smtClean="0"/>
              <a:t>vnorených</a:t>
            </a:r>
            <a:r>
              <a:rPr lang="en-US" dirty="0" smtClean="0"/>
              <a:t> z</a:t>
            </a:r>
            <a:r>
              <a:rPr lang="sk-SK" dirty="0" smtClean="0"/>
              <a:t>á</a:t>
            </a:r>
            <a:r>
              <a:rPr lang="en-US" dirty="0" err="1" smtClean="0"/>
              <a:t>tvoriek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0837" y="1661319"/>
            <a:ext cx="8099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(FILE *f)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((c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(f)) != EOF) {</a:t>
            </a: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065837" y="6613511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8B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Kde hľadať informácie?</a:t>
            </a:r>
            <a:endParaRPr lang="en-US" altLang="sk-SK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212120" y="1828941"/>
            <a:ext cx="9722722" cy="5333969"/>
          </a:xfrm>
        </p:spPr>
        <p:txBody>
          <a:bodyPr/>
          <a:lstStyle/>
          <a:p>
            <a:r>
              <a:rPr lang="sk-SK" altLang="sk-SK" sz="2767"/>
              <a:t>prednášky</a:t>
            </a:r>
          </a:p>
          <a:p>
            <a:r>
              <a:rPr lang="sk-SK" altLang="sk-SK" sz="2767"/>
              <a:t>cvičenia</a:t>
            </a:r>
          </a:p>
          <a:p>
            <a:endParaRPr lang="en-US" altLang="sk-SK" sz="2767"/>
          </a:p>
          <a:p>
            <a:r>
              <a:rPr lang="sk-SK" altLang="sk-SK" sz="2767"/>
              <a:t>literatúra: </a:t>
            </a:r>
            <a:endParaRPr lang="en-US" altLang="sk-SK" sz="2767"/>
          </a:p>
          <a:p>
            <a:pPr lvl="1"/>
            <a:r>
              <a:rPr lang="sk-SK" altLang="sk-SK" sz="2435"/>
              <a:t>Pavel Herout: Učebnice jazyka C, 1. diel, (3., alebo 4. vydanie)</a:t>
            </a:r>
          </a:p>
          <a:p>
            <a:pPr lvl="1"/>
            <a:r>
              <a:rPr lang="sk-SK" altLang="sk-SK" sz="2435"/>
              <a:t>Anna Bou Ezzeddine a Jozef Tvarožek: Programovanie v jazyku C v riešených príkladoch, Spektrum STU, 2018</a:t>
            </a:r>
          </a:p>
          <a:p>
            <a:pPr lvl="1"/>
            <a:r>
              <a:rPr lang="sk-SK" altLang="sk-SK" sz="2435"/>
              <a:t>iné: </a:t>
            </a:r>
          </a:p>
          <a:p>
            <a:pPr lvl="2"/>
            <a:r>
              <a:rPr lang="sk-SK" altLang="sk-SK" sz="2103"/>
              <a:t>Literatúra - učebnice</a:t>
            </a:r>
          </a:p>
          <a:p>
            <a:pPr lvl="2"/>
            <a:r>
              <a:rPr lang="sk-SK" altLang="sk-SK" sz="2103"/>
              <a:t>Internet</a:t>
            </a:r>
            <a:r>
              <a:rPr lang="en-US" altLang="sk-SK" sz="2103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19652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vnoren</a:t>
            </a:r>
            <a:r>
              <a:rPr lang="sk-SK" dirty="0" smtClean="0"/>
              <a:t>ý</a:t>
            </a:r>
            <a:r>
              <a:rPr lang="en-US" dirty="0" err="1" smtClean="0"/>
              <a:t>ch</a:t>
            </a:r>
            <a:r>
              <a:rPr lang="en-US" dirty="0" smtClean="0"/>
              <a:t> z</a:t>
            </a:r>
            <a:r>
              <a:rPr lang="sk-SK" dirty="0" smtClean="0"/>
              <a:t>á</a:t>
            </a:r>
            <a:r>
              <a:rPr lang="en-US" dirty="0" err="1" smtClean="0"/>
              <a:t>tvoriek</a:t>
            </a:r>
            <a:r>
              <a:rPr lang="en-US" dirty="0" smtClean="0"/>
              <a:t> – </a:t>
            </a:r>
            <a:r>
              <a:rPr lang="en-US" dirty="0" err="1" smtClean="0"/>
              <a:t>rekurz</a:t>
            </a:r>
            <a:r>
              <a:rPr lang="sk-SK" dirty="0" err="1" smtClean="0"/>
              <a:t>ívne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5014119"/>
          </a:xfrm>
        </p:spPr>
        <p:txBody>
          <a:bodyPr/>
          <a:lstStyle/>
          <a:p>
            <a:r>
              <a:rPr lang="sk-SK" dirty="0" smtClean="0"/>
              <a:t>Ako nám pomáha pri kontrole </a:t>
            </a:r>
            <a:r>
              <a:rPr lang="sk-SK" dirty="0" err="1" smtClean="0"/>
              <a:t>rekurzia</a:t>
            </a:r>
            <a:r>
              <a:rPr lang="sk-SK" dirty="0" smtClean="0"/>
              <a:t>:</a:t>
            </a:r>
          </a:p>
          <a:p>
            <a:pPr lvl="1"/>
            <a:r>
              <a:rPr lang="sk-SK" dirty="0" smtClean="0"/>
              <a:t>Máme 2 typy </a:t>
            </a:r>
            <a:r>
              <a:rPr lang="en-US" dirty="0" smtClean="0"/>
              <a:t>“z</a:t>
            </a:r>
            <a:r>
              <a:rPr lang="sk-SK" dirty="0" err="1" smtClean="0"/>
              <a:t>átvoriek</a:t>
            </a:r>
            <a:r>
              <a:rPr lang="sk-SK" dirty="0" smtClean="0"/>
              <a:t>“ </a:t>
            </a:r>
          </a:p>
          <a:p>
            <a:pPr lvl="2"/>
            <a:r>
              <a:rPr lang="en-US" dirty="0" smtClean="0"/>
              <a:t>(  )</a:t>
            </a:r>
          </a:p>
          <a:p>
            <a:pPr lvl="2"/>
            <a:r>
              <a:rPr lang="sk-SK" dirty="0" smtClean="0"/>
              <a:t>Začiatok súboru, koniec súboru</a:t>
            </a:r>
          </a:p>
          <a:p>
            <a:pPr lvl="1"/>
            <a:r>
              <a:rPr lang="sk-SK" dirty="0" smtClean="0"/>
              <a:t>Zavoláme funkciu 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smtClean="0"/>
              <a:t>s ľavou zátvorkou:</a:t>
            </a:r>
          </a:p>
          <a:p>
            <a:pPr lvl="2"/>
            <a:r>
              <a:rPr lang="sk-SK" dirty="0" smtClean="0"/>
              <a:t>Keď nájdeme ďalšiu </a:t>
            </a:r>
            <a:r>
              <a:rPr lang="sk-SK" dirty="0" smtClean="0">
                <a:solidFill>
                  <a:srgbClr val="FF0000"/>
                </a:solidFill>
              </a:rPr>
              <a:t>ľavú zátvorku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rgbClr val="FF0000"/>
                </a:solidFill>
              </a:rPr>
              <a:t>rekurzívne zavoláme funkciu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dirty="0" smtClean="0">
              <a:solidFill>
                <a:srgbClr val="FF0000"/>
              </a:solidFill>
            </a:endParaRPr>
          </a:p>
          <a:p>
            <a:pPr lvl="2"/>
            <a:r>
              <a:rPr lang="sk-SK" dirty="0" smtClean="0"/>
              <a:t>Keď nájdeme </a:t>
            </a:r>
            <a:r>
              <a:rPr lang="sk-SK" dirty="0" smtClean="0">
                <a:solidFill>
                  <a:srgbClr val="00B050"/>
                </a:solidFill>
              </a:rPr>
              <a:t>pravú zátvorku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rgbClr val="00B050"/>
                </a:solidFill>
              </a:rPr>
              <a:t>skontrolujeme a skončíme aktuálne volanie 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dirty="0" smtClean="0">
                <a:solidFill>
                  <a:srgbClr val="000000"/>
                </a:solidFill>
              </a:rPr>
              <a:t> (vynoríme sa z </a:t>
            </a:r>
            <a:r>
              <a:rPr lang="sk-SK" dirty="0" err="1" smtClean="0">
                <a:solidFill>
                  <a:srgbClr val="000000"/>
                </a:solidFill>
              </a:rPr>
              <a:t>rekurzie</a:t>
            </a:r>
            <a:r>
              <a:rPr lang="sk-SK" dirty="0" smtClean="0">
                <a:solidFill>
                  <a:srgbClr val="000000"/>
                </a:solidFill>
              </a:rPr>
              <a:t>)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</a:t>
            </a:r>
            <a:r>
              <a:rPr lang="sk-SK" dirty="0" smtClean="0"/>
              <a:t>– rekurzívne: príklad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842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18" name="Obdĺžnik 17"/>
          <p:cNvSpPr/>
          <p:nvPr/>
        </p:nvSpPr>
        <p:spPr>
          <a:xfrm>
            <a:off x="182036" y="4913655"/>
            <a:ext cx="40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  <p:sp>
        <p:nvSpPr>
          <p:cNvPr id="19" name="Obdĺžnik 18"/>
          <p:cNvSpPr/>
          <p:nvPr/>
        </p:nvSpPr>
        <p:spPr>
          <a:xfrm>
            <a:off x="379814" y="4912906"/>
            <a:ext cx="40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  <p:sp>
        <p:nvSpPr>
          <p:cNvPr id="20" name="Obdĺžnik 19"/>
          <p:cNvSpPr/>
          <p:nvPr/>
        </p:nvSpPr>
        <p:spPr>
          <a:xfrm>
            <a:off x="532214" y="4917371"/>
            <a:ext cx="40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  <p:sp>
        <p:nvSpPr>
          <p:cNvPr id="21" name="Obdĺžnik 20"/>
          <p:cNvSpPr/>
          <p:nvPr/>
        </p:nvSpPr>
        <p:spPr>
          <a:xfrm>
            <a:off x="705162" y="4912906"/>
            <a:ext cx="40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  <p:sp>
        <p:nvSpPr>
          <p:cNvPr id="22" name="Obdĺžnik 21"/>
          <p:cNvSpPr/>
          <p:nvPr/>
        </p:nvSpPr>
        <p:spPr>
          <a:xfrm>
            <a:off x="878110" y="4912906"/>
            <a:ext cx="40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8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- </a:t>
            </a:r>
            <a:r>
              <a:rPr lang="sk-SK" dirty="0" smtClean="0"/>
              <a:t>rekurzívne: </a:t>
            </a:r>
            <a:r>
              <a:rPr lang="sk-SK" dirty="0"/>
              <a:t>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842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23" name="Obdĺžnik 22"/>
          <p:cNvSpPr/>
          <p:nvPr/>
        </p:nvSpPr>
        <p:spPr>
          <a:xfrm>
            <a:off x="857562" y="58478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C00000"/>
              </a:solidFill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1030510" y="491308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1182910" y="491290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13518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15042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1728541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- </a:t>
            </a:r>
            <a:r>
              <a:rPr lang="sk-SK" dirty="0" smtClean="0"/>
              <a:t>rekurzívne: </a:t>
            </a:r>
            <a:r>
              <a:rPr lang="sk-SK" dirty="0"/>
              <a:t>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23" name="Obdĺžnik 22"/>
          <p:cNvSpPr/>
          <p:nvPr/>
        </p:nvSpPr>
        <p:spPr>
          <a:xfrm>
            <a:off x="857562" y="58478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C00000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18852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1543362" y="63050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00B0F0"/>
              </a:solidFill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2047897" y="491308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2266223" y="491290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2418623" y="490637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8842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4129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- </a:t>
            </a:r>
            <a:r>
              <a:rPr lang="sk-SK" dirty="0" smtClean="0"/>
              <a:t>rekurzívne: </a:t>
            </a:r>
            <a:r>
              <a:rPr lang="sk-SK" dirty="0"/>
              <a:t>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23" name="Obdĺžnik 22"/>
          <p:cNvSpPr/>
          <p:nvPr/>
        </p:nvSpPr>
        <p:spPr>
          <a:xfrm>
            <a:off x="857562" y="58478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C000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1543362" y="63050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00B0F0"/>
              </a:solidFill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2595160" y="492728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884237" y="447625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229162" y="68384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00B050"/>
              </a:solidFill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2737979" y="492336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2870848" y="4927645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3035232" y="492318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3170237" y="492318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359563" y="492336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50"/>
              </a:solidFill>
            </a:endParaRPr>
          </a:p>
        </p:txBody>
      </p:sp>
      <p:cxnSp>
        <p:nvCxnSpPr>
          <p:cNvPr id="10" name="Rovná spojnica 9"/>
          <p:cNvCxnSpPr>
            <a:endCxn id="24" idx="3"/>
          </p:cNvCxnSpPr>
          <p:nvPr/>
        </p:nvCxnSpPr>
        <p:spPr bwMode="auto">
          <a:xfrm flipV="1">
            <a:off x="2082889" y="7069287"/>
            <a:ext cx="4287748" cy="22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7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29" grpId="0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- </a:t>
            </a:r>
            <a:r>
              <a:rPr lang="sk-SK" dirty="0" smtClean="0"/>
              <a:t>rekurzívne: </a:t>
            </a:r>
            <a:r>
              <a:rPr lang="sk-SK" dirty="0"/>
              <a:t>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23" name="Obdĺžnik 22"/>
          <p:cNvSpPr/>
          <p:nvPr/>
        </p:nvSpPr>
        <p:spPr>
          <a:xfrm>
            <a:off x="857562" y="58478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C000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1543362" y="63050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00B0F0"/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884237" y="447625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3561623" y="492336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 bwMode="auto">
          <a:xfrm flipV="1">
            <a:off x="1397089" y="6534770"/>
            <a:ext cx="4287748" cy="22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bdĺžnik 26"/>
          <p:cNvSpPr/>
          <p:nvPr/>
        </p:nvSpPr>
        <p:spPr>
          <a:xfrm>
            <a:off x="3714023" y="4927645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3856037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4049645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4237149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4399823" y="491308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5" name="Obdĺžnik 34"/>
          <p:cNvSpPr/>
          <p:nvPr/>
        </p:nvSpPr>
        <p:spPr>
          <a:xfrm>
            <a:off x="45522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47046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4877571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50856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5227637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5380037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5563259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2" name="Obdĺžnik 41"/>
          <p:cNvSpPr/>
          <p:nvPr/>
        </p:nvSpPr>
        <p:spPr>
          <a:xfrm>
            <a:off x="5750875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3" name="Obdĺžnik 42"/>
          <p:cNvSpPr/>
          <p:nvPr/>
        </p:nvSpPr>
        <p:spPr>
          <a:xfrm>
            <a:off x="592382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- </a:t>
            </a:r>
            <a:r>
              <a:rPr lang="sk-SK" dirty="0" smtClean="0"/>
              <a:t>rekurzívne: </a:t>
            </a:r>
            <a:r>
              <a:rPr lang="sk-SK" dirty="0"/>
              <a:t>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23" name="Obdĺžnik 22"/>
          <p:cNvSpPr/>
          <p:nvPr/>
        </p:nvSpPr>
        <p:spPr>
          <a:xfrm>
            <a:off x="857562" y="5847854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(f, '(')</a:t>
            </a:r>
            <a:endParaRPr lang="sk-SK" b="0" dirty="0">
              <a:solidFill>
                <a:srgbClr val="C00000"/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884237" y="447625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6065837" y="492336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 bwMode="auto">
          <a:xfrm flipV="1">
            <a:off x="731837" y="6078687"/>
            <a:ext cx="4287748" cy="22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bdĺžnik 26"/>
          <p:cNvSpPr/>
          <p:nvPr/>
        </p:nvSpPr>
        <p:spPr>
          <a:xfrm>
            <a:off x="6218237" y="4927645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6360251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6553859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6741363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6904037" y="491308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7" grpId="0"/>
      <p:bldP spid="31" grpId="0"/>
      <p:bldP spid="32" grpId="0"/>
      <p:bldP spid="33" grpId="0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</a:t>
            </a:r>
            <a:r>
              <a:rPr lang="sk-SK" dirty="0"/>
              <a:t> - </a:t>
            </a:r>
            <a:r>
              <a:rPr lang="sk-SK" dirty="0" smtClean="0"/>
              <a:t>rekurzívne: </a:t>
            </a:r>
            <a:r>
              <a:rPr lang="sk-SK" dirty="0"/>
              <a:t>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3871119"/>
          </a:xfrm>
        </p:spPr>
        <p:txBody>
          <a:bodyPr/>
          <a:lstStyle/>
          <a:p>
            <a:r>
              <a:rPr lang="sk-SK" sz="2800" dirty="0"/>
              <a:t>Zavoláme funkciu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800" dirty="0"/>
              <a:t>s ľavou zátvorkou:</a:t>
            </a:r>
          </a:p>
          <a:p>
            <a:pPr lvl="1"/>
            <a:r>
              <a:rPr lang="sk-SK" sz="2400" dirty="0"/>
              <a:t>Keď nájdeme ďalšiu </a:t>
            </a:r>
            <a:r>
              <a:rPr lang="sk-SK" sz="2400" dirty="0">
                <a:solidFill>
                  <a:srgbClr val="FF0000"/>
                </a:solidFill>
              </a:rPr>
              <a:t>ľavú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FF0000"/>
                </a:solidFill>
              </a:rPr>
              <a:t>rekurzívne zavoláme funkciu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2400" dirty="0"/>
              <a:t>Keď nájdeme </a:t>
            </a:r>
            <a:r>
              <a:rPr lang="sk-SK" sz="2400" dirty="0">
                <a:solidFill>
                  <a:srgbClr val="00B050"/>
                </a:solidFill>
              </a:rPr>
              <a:t>pravú zátvorku </a:t>
            </a:r>
            <a:r>
              <a:rPr lang="sk-SK" sz="2400" dirty="0"/>
              <a:t>– </a:t>
            </a:r>
            <a:r>
              <a:rPr lang="sk-SK" sz="2400" dirty="0">
                <a:solidFill>
                  <a:srgbClr val="00B050"/>
                </a:solidFill>
              </a:rPr>
              <a:t>skontrolujeme a skončíme aktuálne volanie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400" dirty="0">
                <a:solidFill>
                  <a:srgbClr val="000000"/>
                </a:solidFill>
              </a:rPr>
              <a:t> (vynoríme sa z </a:t>
            </a:r>
            <a:r>
              <a:rPr lang="sk-SK" sz="2400" dirty="0" err="1">
                <a:solidFill>
                  <a:srgbClr val="000000"/>
                </a:solidFill>
              </a:rPr>
              <a:t>rekurzie</a:t>
            </a:r>
            <a:r>
              <a:rPr lang="sk-SK" sz="2400" dirty="0">
                <a:solidFill>
                  <a:srgbClr val="000000"/>
                </a:solidFill>
              </a:rPr>
              <a:t>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400" dirty="0">
              <a:solidFill>
                <a:srgbClr val="00B050"/>
              </a:solidFill>
            </a:endParaRPr>
          </a:p>
          <a:p>
            <a:r>
              <a:rPr lang="sk-SK" sz="2800" dirty="0" smtClean="0"/>
              <a:t>Príklad: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text(toto(je (dobre) </a:t>
            </a:r>
            <a:r>
              <a:rPr lang="sk-SK" sz="2400" dirty="0" err="1">
                <a:latin typeface="Consolas" panose="020B0609020204030204" pitchFamily="49" charset="0"/>
              </a:rPr>
              <a:t>uzatvorkovany</a:t>
            </a:r>
            <a:r>
              <a:rPr lang="sk-SK" sz="2400" dirty="0">
                <a:latin typeface="Consolas" panose="020B0609020204030204" pitchFamily="49" charset="0"/>
              </a:rPr>
              <a:t>) text</a:t>
            </a:r>
            <a:r>
              <a:rPr lang="sk-SK" sz="2400" dirty="0" smtClean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sk-SK" sz="2400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393681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8837" y="445080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929579" y="4455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939310" y="445080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sk-SK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71762" y="5406142"/>
            <a:ext cx="4141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(f, 'z')</a:t>
            </a:r>
            <a:endParaRPr lang="sk-SK" b="0" dirty="0"/>
          </a:p>
        </p:txBody>
      </p:sp>
      <p:sp>
        <p:nvSpPr>
          <p:cNvPr id="21" name="Obdĺžnik 20"/>
          <p:cNvSpPr/>
          <p:nvPr/>
        </p:nvSpPr>
        <p:spPr>
          <a:xfrm>
            <a:off x="1728305" y="445098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884237" y="447625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sk-SK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</p:txBody>
      </p:sp>
      <p:cxnSp>
        <p:nvCxnSpPr>
          <p:cNvPr id="10" name="Rovná spojnica 9"/>
          <p:cNvCxnSpPr/>
          <p:nvPr/>
        </p:nvCxnSpPr>
        <p:spPr bwMode="auto">
          <a:xfrm flipV="1">
            <a:off x="101689" y="5656591"/>
            <a:ext cx="4287748" cy="22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bdĺžnik 32"/>
          <p:cNvSpPr/>
          <p:nvPr/>
        </p:nvSpPr>
        <p:spPr>
          <a:xfrm>
            <a:off x="7056549" y="491737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  <p:sp>
        <p:nvSpPr>
          <p:cNvPr id="34" name="Obdĺžnik 33"/>
          <p:cNvSpPr/>
          <p:nvPr/>
        </p:nvSpPr>
        <p:spPr>
          <a:xfrm>
            <a:off x="7219223" y="491308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41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vnorených zátvoriek - rekurzívne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55637" y="2042319"/>
            <a:ext cx="87090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*f,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z)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((c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(f)) != EOF &amp;&amp; c !=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== EOF)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913437" y="6725702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8C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3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22837" y="5547519"/>
            <a:ext cx="5133457" cy="1981200"/>
          </a:xfrm>
        </p:spPr>
        <p:txBody>
          <a:bodyPr/>
          <a:lstStyle/>
          <a:p>
            <a:r>
              <a:rPr lang="sk-SK" dirty="0" smtClean="0"/>
              <a:t>Kontrola vnorených zátvoriek </a:t>
            </a:r>
            <a:r>
              <a:rPr lang="sk-SK" dirty="0" smtClean="0">
                <a:solidFill>
                  <a:srgbClr val="00B050"/>
                </a:solidFill>
              </a:rPr>
              <a:t>rôzneho druhu </a:t>
            </a:r>
            <a:r>
              <a:rPr lang="sk-SK" dirty="0" smtClean="0"/>
              <a:t>- rekurzívne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8057" y="386814"/>
            <a:ext cx="969537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(FILE *f,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z) {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pocetz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((c = </a:t>
            </a:r>
            <a:r>
              <a:rPr lang="sk-SK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(f)) != EOF &amp;&amp; c !=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!=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!=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']'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sk-SK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sk-SK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sk-SK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skontrolujSubor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k-SK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']'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(z == </a:t>
            </a:r>
            <a:r>
              <a:rPr lang="sk-SK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== EOF)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1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913437" y="4851989"/>
            <a:ext cx="3809999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8D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9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Cvičenia</a:t>
            </a:r>
            <a:endParaRPr lang="en-US" alt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dirty="0" smtClean="0"/>
              <a:t>riešenie úloh </a:t>
            </a:r>
          </a:p>
          <a:p>
            <a:pPr lvl="1">
              <a:defRPr/>
            </a:pPr>
            <a:r>
              <a:rPr lang="sk-SK" dirty="0" smtClean="0"/>
              <a:t>nie je nutné na cvičení vyriešiť všetky úlohy</a:t>
            </a:r>
          </a:p>
          <a:p>
            <a:pPr lvl="1">
              <a:defRPr/>
            </a:pPr>
            <a:r>
              <a:rPr lang="sk-SK" dirty="0" smtClean="0"/>
              <a:t>vedieť vyriešiť všetky úlohy = byť pripravený na skúšku</a:t>
            </a:r>
          </a:p>
          <a:p>
            <a:pPr marL="378747" lvl="1" indent="-378747">
              <a:buFontTx/>
              <a:buChar char="•"/>
              <a:defRPr/>
            </a:pPr>
            <a:r>
              <a:rPr lang="sk-SK" dirty="0"/>
              <a:t>konzultovanie a prezentácia </a:t>
            </a:r>
            <a:r>
              <a:rPr lang="sk-SK" dirty="0" smtClean="0"/>
              <a:t>2. projektu</a:t>
            </a:r>
          </a:p>
          <a:p>
            <a:pPr marL="378747" lvl="1" indent="-378747">
              <a:buFontTx/>
              <a:buChar char="•"/>
              <a:defRPr/>
            </a:pPr>
            <a:r>
              <a:rPr lang="sk-SK" b="1" dirty="0" smtClean="0"/>
              <a:t>kontrolovaná aktívna účasť na cvičeniach</a:t>
            </a:r>
          </a:p>
        </p:txBody>
      </p:sp>
    </p:spTree>
    <p:extLst>
      <p:ext uri="{BB962C8B-B14F-4D97-AF65-F5344CB8AC3E}">
        <p14:creationId xmlns:p14="http://schemas.microsoft.com/office/powerpoint/2010/main" val="36308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vnoren</a:t>
            </a:r>
            <a:r>
              <a:rPr lang="sk-SK" dirty="0" err="1" smtClean="0"/>
              <a:t>ých</a:t>
            </a:r>
            <a:r>
              <a:rPr lang="sk-SK" dirty="0" smtClean="0"/>
              <a:t> zátvoriek rôzneho druhu - </a:t>
            </a:r>
            <a:r>
              <a:rPr lang="sk-SK" dirty="0" err="1" smtClean="0"/>
              <a:t>NErekurzívne</a:t>
            </a: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Pridanie rôznych typov zátvoriek do nerekurzívnej verzie – nedá sa priamočiaro</a:t>
            </a:r>
          </a:p>
          <a:p>
            <a:pPr lvl="1"/>
            <a:r>
              <a:rPr lang="sk-SK" dirty="0" smtClean="0"/>
              <a:t>Nestačia počty, napr. </a:t>
            </a:r>
            <a:r>
              <a:rPr lang="en-US" dirty="0" smtClean="0">
                <a:solidFill>
                  <a:srgbClr val="00B050"/>
                </a:solidFill>
              </a:rPr>
              <a:t>({})</a:t>
            </a:r>
            <a:r>
              <a:rPr lang="sk-SK" dirty="0" smtClean="0">
                <a:solidFill>
                  <a:srgbClr val="00B050"/>
                </a:solidFill>
              </a:rPr>
              <a:t>    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({)}</a:t>
            </a:r>
          </a:p>
          <a:p>
            <a:pPr lvl="1"/>
            <a:r>
              <a:rPr lang="en-US" dirty="0" smtClean="0"/>
              <a:t>Je </a:t>
            </a:r>
            <a:r>
              <a:rPr lang="en-US" dirty="0" err="1" smtClean="0"/>
              <a:t>potrebn</a:t>
            </a:r>
            <a:r>
              <a:rPr lang="sk-SK" dirty="0" smtClean="0"/>
              <a:t>é brať do úvahy poradie – použiť </a:t>
            </a:r>
            <a:r>
              <a:rPr lang="sk-SK" dirty="0" smtClean="0">
                <a:solidFill>
                  <a:srgbClr val="FF0000"/>
                </a:solidFill>
              </a:rPr>
              <a:t>ZÁSOBNÍK</a:t>
            </a:r>
          </a:p>
        </p:txBody>
      </p:sp>
      <p:pic>
        <p:nvPicPr>
          <p:cNvPr id="4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22" y="3110045"/>
            <a:ext cx="236169" cy="23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3114359"/>
            <a:ext cx="304800" cy="3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3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Riešenie príkladov z písomky</a:t>
            </a:r>
          </a:p>
          <a:p>
            <a:r>
              <a:rPr lang="sk-SK" dirty="0" smtClean="0"/>
              <a:t>Využitie </a:t>
            </a:r>
            <a:r>
              <a:rPr lang="sk-SK" dirty="0" err="1" smtClean="0"/>
              <a:t>modula</a:t>
            </a:r>
            <a:r>
              <a:rPr lang="sk-SK" dirty="0" smtClean="0"/>
              <a:t>, modulárna aritmetika</a:t>
            </a:r>
          </a:p>
          <a:p>
            <a:r>
              <a:rPr lang="sk-SK" dirty="0" smtClean="0"/>
              <a:t>Kontrola vnorených zátvoriek</a:t>
            </a:r>
          </a:p>
          <a:p>
            <a:pPr lvl="1"/>
            <a:r>
              <a:rPr lang="sk-SK" dirty="0" smtClean="0"/>
              <a:t>Rekurzívne riešenie sa dá ľahko rozšíriť pre rôzne druhy zátvoriek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79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Konzultácie mimo cvičení</a:t>
            </a:r>
            <a:endParaRPr lang="en-US" altLang="sk-SK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6849" y="1828800"/>
            <a:ext cx="10059987" cy="4876800"/>
          </a:xfrm>
        </p:spPr>
        <p:txBody>
          <a:bodyPr/>
          <a:lstStyle/>
          <a:p>
            <a:pPr>
              <a:defRPr/>
            </a:pPr>
            <a:r>
              <a:rPr lang="sk-SK" sz="2800" b="1" dirty="0" smtClean="0"/>
              <a:t>Dohodneme individuálne – e-mailom (gabriela.grmanova</a:t>
            </a:r>
            <a:r>
              <a:rPr lang="en-US" sz="2800" b="1" dirty="0" smtClean="0"/>
              <a:t>@stuba.sk)</a:t>
            </a:r>
          </a:p>
          <a:p>
            <a:pPr>
              <a:defRPr/>
            </a:pPr>
            <a:r>
              <a:rPr lang="en-US" sz="2800" b="1" dirty="0" err="1" smtClean="0"/>
              <a:t>Miestnos</a:t>
            </a:r>
            <a:r>
              <a:rPr lang="sk-SK" sz="2800" b="1" dirty="0" smtClean="0"/>
              <a:t>ť 3.14</a:t>
            </a:r>
          </a:p>
          <a:p>
            <a:pPr marL="505983" lvl="1" indent="0"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800" dirty="0" err="1" smtClean="0"/>
              <a:t>postup</a:t>
            </a:r>
            <a:r>
              <a:rPr lang="en-US" sz="2800" dirty="0" smtClean="0"/>
              <a:t>: </a:t>
            </a:r>
            <a:endParaRPr lang="sk-SK" sz="2800" dirty="0" smtClean="0"/>
          </a:p>
          <a:p>
            <a:pPr lvl="1">
              <a:defRPr/>
            </a:pPr>
            <a:r>
              <a:rPr lang="en-US" sz="2400" dirty="0" err="1" smtClean="0"/>
              <a:t>najprv</a:t>
            </a:r>
            <a:r>
              <a:rPr lang="en-US" sz="2400" dirty="0" smtClean="0"/>
              <a:t> </a:t>
            </a:r>
            <a:r>
              <a:rPr lang="en-US" sz="2400" dirty="0" err="1" smtClean="0"/>
              <a:t>konzultujte</a:t>
            </a:r>
            <a:r>
              <a:rPr lang="en-US" sz="2400" dirty="0" smtClean="0"/>
              <a:t> so </a:t>
            </a:r>
            <a:r>
              <a:rPr lang="en-US" sz="2400" dirty="0" err="1" smtClean="0"/>
              <a:t>svojim</a:t>
            </a:r>
            <a:r>
              <a:rPr lang="en-US" sz="2400" dirty="0" smtClean="0"/>
              <a:t> c</a:t>
            </a:r>
            <a:r>
              <a:rPr lang="sk-SK" sz="2400" dirty="0" smtClean="0"/>
              <a:t>v</a:t>
            </a:r>
            <a:r>
              <a:rPr lang="en-US" sz="2400" dirty="0" err="1" smtClean="0"/>
              <a:t>i</a:t>
            </a:r>
            <a:r>
              <a:rPr lang="sk-SK" sz="2400" dirty="0" err="1" smtClean="0"/>
              <a:t>čiacim</a:t>
            </a:r>
            <a:endParaRPr lang="sk-SK" sz="2400" dirty="0" smtClean="0"/>
          </a:p>
          <a:p>
            <a:pPr lvl="1">
              <a:defRPr/>
            </a:pPr>
            <a:r>
              <a:rPr lang="sk-SK" sz="2400" dirty="0" smtClean="0"/>
              <a:t>v prípade problémov s prednášajúcim</a:t>
            </a:r>
          </a:p>
          <a:p>
            <a:pPr lvl="1">
              <a:defRPr/>
            </a:pPr>
            <a:endParaRPr lang="sk-SK" sz="2400" dirty="0" smtClean="0"/>
          </a:p>
          <a:p>
            <a:pPr>
              <a:defRPr/>
            </a:pPr>
            <a:r>
              <a:rPr lang="sk-SK" sz="2800" b="1" dirty="0" smtClean="0">
                <a:solidFill>
                  <a:srgbClr val="FF0000"/>
                </a:solidFill>
              </a:rPr>
              <a:t>Využite konzultácie už v prípade prvých problémov!</a:t>
            </a:r>
          </a:p>
        </p:txBody>
      </p:sp>
    </p:spTree>
    <p:extLst>
      <p:ext uri="{BB962C8B-B14F-4D97-AF65-F5344CB8AC3E}">
        <p14:creationId xmlns:p14="http://schemas.microsoft.com/office/powerpoint/2010/main" val="11447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Projekt</a:t>
            </a:r>
            <a:r>
              <a:rPr lang="en-US" altLang="sk-SK" smtClean="0"/>
              <a:t>y</a:t>
            </a:r>
            <a:r>
              <a:rPr lang="sk-SK" altLang="sk-SK" smtClean="0"/>
              <a:t> a predbežný harmonogram</a:t>
            </a:r>
            <a:endParaRPr lang="en-US" altLang="sk-SK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2119" y="1828941"/>
            <a:ext cx="9923010" cy="4877173"/>
          </a:xfrm>
        </p:spPr>
        <p:txBody>
          <a:bodyPr/>
          <a:lstStyle/>
          <a:p>
            <a:r>
              <a:rPr lang="sk-SK" altLang="sk-SK" sz="2435" dirty="0"/>
              <a:t>1. </a:t>
            </a:r>
            <a:r>
              <a:rPr lang="sk-SK" altLang="sk-SK" sz="2435" dirty="0" smtClean="0"/>
              <a:t>projekt:</a:t>
            </a:r>
            <a:r>
              <a:rPr lang="en-US" altLang="sk-SK" sz="2435" dirty="0" smtClean="0"/>
              <a:t> </a:t>
            </a:r>
            <a:r>
              <a:rPr lang="en-US" altLang="sk-SK" sz="2435" dirty="0" err="1" smtClean="0"/>
              <a:t>dynamick</a:t>
            </a:r>
            <a:r>
              <a:rPr lang="sk-SK" altLang="sk-SK" sz="2435" dirty="0" smtClean="0"/>
              <a:t>é dvojrozmerné polia </a:t>
            </a:r>
            <a:r>
              <a:rPr lang="sk-SK" altLang="sk-SK" sz="2435" dirty="0"/>
              <a:t>(7 bodov, treba získať min. 3 body)</a:t>
            </a:r>
          </a:p>
          <a:p>
            <a:pPr lvl="1"/>
            <a:r>
              <a:rPr lang="sk-SK" altLang="sk-SK" sz="1992" dirty="0" smtClean="0"/>
              <a:t>Zadaný </a:t>
            </a:r>
            <a:r>
              <a:rPr lang="sk-SK" altLang="sk-SK" sz="1992" dirty="0"/>
              <a:t>v 5. týždni </a:t>
            </a:r>
            <a:r>
              <a:rPr lang="sk-SK" altLang="sk-SK" sz="1992" dirty="0" smtClean="0"/>
              <a:t>(20.3.)</a:t>
            </a:r>
            <a:endParaRPr lang="sk-SK" altLang="sk-SK" sz="1992" dirty="0"/>
          </a:p>
          <a:p>
            <a:pPr lvl="1"/>
            <a:r>
              <a:rPr lang="sk-SK" altLang="sk-SK" sz="1992" dirty="0" smtClean="0"/>
              <a:t>Odovzdanie </a:t>
            </a:r>
            <a:r>
              <a:rPr lang="sk-SK" altLang="sk-SK" sz="1992" dirty="0"/>
              <a:t>koniec 7. týždňa </a:t>
            </a:r>
            <a:r>
              <a:rPr lang="sk-SK" altLang="sk-SK" sz="1992" dirty="0" smtClean="0"/>
              <a:t>(</a:t>
            </a:r>
            <a:r>
              <a:rPr lang="en-US" altLang="sk-SK" sz="1992" dirty="0" smtClean="0"/>
              <a:t>5</a:t>
            </a:r>
            <a:r>
              <a:rPr lang="sk-SK" altLang="sk-SK" sz="1992" dirty="0" smtClean="0"/>
              <a:t>.</a:t>
            </a:r>
            <a:r>
              <a:rPr lang="en-US" altLang="sk-SK" sz="1992" dirty="0" smtClean="0"/>
              <a:t>4</a:t>
            </a:r>
            <a:r>
              <a:rPr lang="sk-SK" altLang="sk-SK" sz="1992" dirty="0" smtClean="0"/>
              <a:t>. </a:t>
            </a:r>
            <a:r>
              <a:rPr lang="sk-SK" altLang="sk-SK" sz="1992" dirty="0"/>
              <a:t>23:59)</a:t>
            </a:r>
          </a:p>
          <a:p>
            <a:r>
              <a:rPr lang="sk-SK" altLang="sk-SK" sz="2435" dirty="0"/>
              <a:t>2. </a:t>
            </a:r>
            <a:r>
              <a:rPr lang="sk-SK" altLang="sk-SK" sz="2435" dirty="0" smtClean="0"/>
              <a:t>projekt: spájaný zoznam </a:t>
            </a:r>
            <a:r>
              <a:rPr lang="sk-SK" altLang="sk-SK" sz="2435" dirty="0"/>
              <a:t>(13 bodov, treba získať min. 5 bodov)</a:t>
            </a:r>
          </a:p>
          <a:p>
            <a:pPr lvl="1"/>
            <a:r>
              <a:rPr lang="sk-SK" altLang="sk-SK" sz="1992" dirty="0" smtClean="0"/>
              <a:t>Zadaný </a:t>
            </a:r>
            <a:r>
              <a:rPr lang="sk-SK" altLang="sk-SK" sz="1992" dirty="0"/>
              <a:t>v 9</a:t>
            </a:r>
            <a:r>
              <a:rPr lang="sk-SK" altLang="sk-SK" sz="1992" dirty="0" smtClean="0"/>
              <a:t>. </a:t>
            </a:r>
            <a:r>
              <a:rPr lang="sk-SK" altLang="sk-SK" sz="1992" dirty="0"/>
              <a:t>týždni </a:t>
            </a:r>
            <a:r>
              <a:rPr lang="sk-SK" altLang="sk-SK" sz="1992" dirty="0" smtClean="0"/>
              <a:t>(</a:t>
            </a:r>
            <a:r>
              <a:rPr lang="en-US" altLang="sk-SK" sz="1992" dirty="0" smtClean="0"/>
              <a:t>17</a:t>
            </a:r>
            <a:r>
              <a:rPr lang="sk-SK" altLang="sk-SK" sz="1992" dirty="0" smtClean="0"/>
              <a:t>.4</a:t>
            </a:r>
            <a:r>
              <a:rPr lang="sk-SK" altLang="sk-SK" sz="1992" dirty="0"/>
              <a:t>.)</a:t>
            </a:r>
          </a:p>
          <a:p>
            <a:pPr lvl="1"/>
            <a:r>
              <a:rPr lang="sk-SK" altLang="sk-SK" sz="1992" dirty="0"/>
              <a:t>Odovzdanie </a:t>
            </a:r>
            <a:r>
              <a:rPr lang="sk-SK" altLang="sk-SK" sz="1992" dirty="0" smtClean="0"/>
              <a:t>koniec </a:t>
            </a:r>
            <a:r>
              <a:rPr lang="sk-SK" altLang="sk-SK" sz="1992" dirty="0"/>
              <a:t>11. </a:t>
            </a:r>
            <a:r>
              <a:rPr lang="sk-SK" altLang="sk-SK" sz="1992" dirty="0" err="1" smtClean="0"/>
              <a:t>týždna</a:t>
            </a:r>
            <a:r>
              <a:rPr lang="sk-SK" altLang="sk-SK" sz="1992" dirty="0" smtClean="0"/>
              <a:t> </a:t>
            </a:r>
            <a:r>
              <a:rPr lang="sk-SK" altLang="sk-SK" sz="1992" dirty="0"/>
              <a:t>(</a:t>
            </a:r>
            <a:r>
              <a:rPr lang="sk-SK" altLang="sk-SK" sz="1992" dirty="0" smtClean="0"/>
              <a:t>2.</a:t>
            </a:r>
            <a:r>
              <a:rPr lang="en-US" altLang="sk-SK" sz="1992" dirty="0" smtClean="0"/>
              <a:t>5</a:t>
            </a:r>
            <a:r>
              <a:rPr lang="sk-SK" altLang="sk-SK" sz="1992" dirty="0" smtClean="0"/>
              <a:t>. </a:t>
            </a:r>
            <a:r>
              <a:rPr lang="sk-SK" altLang="sk-SK" sz="1992" dirty="0"/>
              <a:t>23:59 </a:t>
            </a:r>
            <a:r>
              <a:rPr lang="sk-SK" altLang="sk-SK" sz="1992" dirty="0" smtClean="0"/>
              <a:t>)</a:t>
            </a:r>
            <a:endParaRPr lang="sk-SK" altLang="sk-SK" sz="1992" dirty="0"/>
          </a:p>
          <a:p>
            <a:pPr lvl="1"/>
            <a:endParaRPr lang="sk-SK" altLang="sk-SK" sz="1992" dirty="0"/>
          </a:p>
          <a:p>
            <a:r>
              <a:rPr lang="sk-SK" altLang="sk-SK" sz="2435" dirty="0"/>
              <a:t>Je potrebné dodržať termín odovzdania, pretože úlohou </a:t>
            </a:r>
            <a:r>
              <a:rPr lang="sk-SK" altLang="sk-SK" sz="2435" dirty="0" smtClean="0"/>
              <a:t>testu </a:t>
            </a:r>
            <a:r>
              <a:rPr lang="sk-SK" altLang="sk-SK" sz="2435" dirty="0"/>
              <a:t>pri počítači bude doprogramovať do odovzdaného programu z </a:t>
            </a:r>
            <a:r>
              <a:rPr lang="sk-SK" altLang="sk-SK" sz="2435" dirty="0" smtClean="0"/>
              <a:t>1. projektu </a:t>
            </a:r>
            <a:endParaRPr lang="en-US" altLang="sk-SK" sz="2435" dirty="0"/>
          </a:p>
          <a:p>
            <a:r>
              <a:rPr lang="sk-SK" altLang="sk-SK" sz="3099" dirty="0"/>
              <a:t>presnejšie informácie sú v AIS</a:t>
            </a:r>
            <a:endParaRPr lang="en-US" altLang="sk-SK" sz="3099" dirty="0"/>
          </a:p>
        </p:txBody>
      </p:sp>
    </p:spTree>
    <p:extLst>
      <p:ext uri="{BB962C8B-B14F-4D97-AF65-F5344CB8AC3E}">
        <p14:creationId xmlns:p14="http://schemas.microsoft.com/office/powerpoint/2010/main" val="3959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Testy a predbežný harmonogram</a:t>
            </a:r>
            <a:endParaRPr lang="en-US" altLang="sk-SK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3099" dirty="0" smtClean="0"/>
              <a:t>Písomný </a:t>
            </a:r>
            <a:r>
              <a:rPr lang="sk-SK" altLang="sk-SK" sz="3099" dirty="0"/>
              <a:t>test: </a:t>
            </a:r>
          </a:p>
          <a:p>
            <a:pPr marL="1017238" lvl="1" indent="-513011"/>
            <a:r>
              <a:rPr lang="sk-SK" altLang="sk-SK" sz="2656" dirty="0"/>
              <a:t>6</a:t>
            </a:r>
            <a:r>
              <a:rPr lang="sk-SK" altLang="sk-SK" sz="2656" dirty="0" smtClean="0"/>
              <a:t>. </a:t>
            </a:r>
            <a:r>
              <a:rPr lang="sk-SK" altLang="sk-SK" sz="2656" dirty="0"/>
              <a:t>týždeň </a:t>
            </a:r>
            <a:r>
              <a:rPr lang="sk-SK" altLang="sk-SK" sz="2656" dirty="0" smtClean="0"/>
              <a:t>(23.-27.3</a:t>
            </a:r>
            <a:r>
              <a:rPr lang="sk-SK" altLang="sk-SK" sz="2656" dirty="0"/>
              <a:t>. – upresníme) – 15 bodov, treba získať min. 4 body</a:t>
            </a:r>
            <a:endParaRPr lang="en-US" altLang="sk-SK" sz="2656" dirty="0"/>
          </a:p>
          <a:p>
            <a:endParaRPr lang="sk-SK" altLang="sk-SK" sz="3099" dirty="0" smtClean="0"/>
          </a:p>
          <a:p>
            <a:r>
              <a:rPr lang="sk-SK" altLang="sk-SK" sz="3099" dirty="0" smtClean="0"/>
              <a:t>Test </a:t>
            </a:r>
            <a:r>
              <a:rPr lang="sk-SK" altLang="sk-SK" sz="3099" dirty="0"/>
              <a:t>pri počítači </a:t>
            </a:r>
          </a:p>
          <a:p>
            <a:pPr marL="961427" lvl="1" indent="-457200"/>
            <a:r>
              <a:rPr lang="en-US" altLang="sk-SK" sz="2656" dirty="0"/>
              <a:t>8</a:t>
            </a:r>
            <a:r>
              <a:rPr lang="sk-SK" altLang="sk-SK" sz="2656" dirty="0"/>
              <a:t>. týždeň </a:t>
            </a:r>
            <a:r>
              <a:rPr lang="sk-SK" altLang="sk-SK" sz="2656" dirty="0" smtClean="0"/>
              <a:t>(6. - 9.4</a:t>
            </a:r>
            <a:r>
              <a:rPr lang="sk-SK" altLang="sk-SK" sz="2656" dirty="0"/>
              <a:t>.) – 10 bodov</a:t>
            </a:r>
          </a:p>
          <a:p>
            <a:pPr marL="1017238" lvl="1" indent="-513011"/>
            <a:r>
              <a:rPr lang="sk-SK" altLang="sk-SK" sz="2656" dirty="0"/>
              <a:t>na cvičeniach</a:t>
            </a:r>
          </a:p>
          <a:p>
            <a:pPr marL="1017238" lvl="1" indent="-513011"/>
            <a:r>
              <a:rPr lang="sk-SK" altLang="sk-SK" sz="2656" dirty="0"/>
              <a:t>treba získať min. 3</a:t>
            </a:r>
            <a:r>
              <a:rPr lang="sk-SK" altLang="sk-SK" sz="2656" dirty="0" smtClean="0"/>
              <a:t> body</a:t>
            </a:r>
            <a:endParaRPr lang="en-US" altLang="sk-SK" sz="2656" dirty="0"/>
          </a:p>
          <a:p>
            <a:endParaRPr lang="en-US" altLang="sk-SK" sz="3099" dirty="0"/>
          </a:p>
        </p:txBody>
      </p:sp>
    </p:spTree>
    <p:extLst>
      <p:ext uri="{BB962C8B-B14F-4D97-AF65-F5344CB8AC3E}">
        <p14:creationId xmlns:p14="http://schemas.microsoft.com/office/powerpoint/2010/main" val="25361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33628</TotalTime>
  <Words>3325</Words>
  <Application>Microsoft Office PowerPoint</Application>
  <PresentationFormat>Vlastná</PresentationFormat>
  <Paragraphs>819</Paragraphs>
  <Slides>61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Glass design template</vt:lpstr>
      <vt:lpstr>Opakovanie - riešenie skúšky a niečo navyše</vt:lpstr>
      <vt:lpstr>Obsah</vt:lpstr>
      <vt:lpstr>Cieľ predmetu</vt:lpstr>
      <vt:lpstr>Náplň predmetu</vt:lpstr>
      <vt:lpstr>Kde hľadať informácie?</vt:lpstr>
      <vt:lpstr>Cvičenia</vt:lpstr>
      <vt:lpstr>Konzultácie mimo cvičení</vt:lpstr>
      <vt:lpstr>Projekty a predbežný harmonogram</vt:lpstr>
      <vt:lpstr>Testy a predbežný harmonogram</vt:lpstr>
      <vt:lpstr>Hodnotenie študentov</vt:lpstr>
      <vt:lpstr>Podmienky absolvovania</vt:lpstr>
      <vt:lpstr>Akademická bezúhonnosť</vt:lpstr>
      <vt:lpstr>Definícia konštanty</vt:lpstr>
      <vt:lpstr>Definícia makra</vt:lpstr>
      <vt:lpstr>Definícia makra</vt:lpstr>
      <vt:lpstr>Definícia makra</vt:lpstr>
      <vt:lpstr>Definície premenných</vt:lpstr>
      <vt:lpstr>Podmienky</vt:lpstr>
      <vt:lpstr>Podmienky</vt:lpstr>
      <vt:lpstr>Cykly</vt:lpstr>
      <vt:lpstr>Cykly</vt:lpstr>
      <vt:lpstr>Práca s reťazcom</vt:lpstr>
      <vt:lpstr>Práca s reťazcom</vt:lpstr>
      <vt:lpstr>Práca s reťazcom – celé riešenie s typickými chybami</vt:lpstr>
      <vt:lpstr>Práca s reťazcom – celé riešenie</vt:lpstr>
      <vt:lpstr>Postupka</vt:lpstr>
      <vt:lpstr>Postupka</vt:lpstr>
      <vt:lpstr>Prečo používame modulo?</vt:lpstr>
      <vt:lpstr>Modulárna aritmetika</vt:lpstr>
      <vt:lpstr>Modulárna aritmetika</vt:lpstr>
      <vt:lpstr>Hodinová aritmetika</vt:lpstr>
      <vt:lpstr>Vizualizácia modulárnej aritmetiky</vt:lpstr>
      <vt:lpstr>Hodinová aritmetika</vt:lpstr>
      <vt:lpstr>Prenos</vt:lpstr>
      <vt:lpstr>Čas: pripočítanie trvania v minútach</vt:lpstr>
      <vt:lpstr>Čas: pripočítanie trvania v hodinách a minútach</vt:lpstr>
      <vt:lpstr>Modulárna artimetika: úloha</vt:lpstr>
      <vt:lpstr>Modulárna artimetika</vt:lpstr>
      <vt:lpstr>Ďalšie využitie modula</vt:lpstr>
      <vt:lpstr>Rekurzia - výpis</vt:lpstr>
      <vt:lpstr>Rekurzia - spočítanie</vt:lpstr>
      <vt:lpstr>Súbor – výpis bez komentárov v zátvorkách</vt:lpstr>
      <vt:lpstr>Súbor – výpis bez komentárov v zátvorkách</vt:lpstr>
      <vt:lpstr>Kontrola vnorených zátvoriek jedného druhu</vt:lpstr>
      <vt:lpstr>Kontrola vnorených zátvoriek</vt:lpstr>
      <vt:lpstr>Kontrola vnorených zátvoriek</vt:lpstr>
      <vt:lpstr>Kontrola vnorených zátvoriek</vt:lpstr>
      <vt:lpstr>Kontrola vnorených zátvoriek: počítanie zátvoriek</vt:lpstr>
      <vt:lpstr>Kontrola vnorených zátvoriek</vt:lpstr>
      <vt:lpstr>Kontrola vnorených zátvoriek – rekurzívne</vt:lpstr>
      <vt:lpstr>Kontrola vnorených zátvoriek – rekurzívne: príklad</vt:lpstr>
      <vt:lpstr>Kontrola vnorených zátvoriek - rekurzívne: príklad</vt:lpstr>
      <vt:lpstr>Kontrola vnorených zátvoriek - rekurzívne: príklad</vt:lpstr>
      <vt:lpstr>Kontrola vnorených zátvoriek - rekurzívne: príklad</vt:lpstr>
      <vt:lpstr>Kontrola vnorených zátvoriek - rekurzívne: príklad</vt:lpstr>
      <vt:lpstr>Kontrola vnorených zátvoriek - rekurzívne: príklad</vt:lpstr>
      <vt:lpstr>Kontrola vnorených zátvoriek - rekurzívne: príklad</vt:lpstr>
      <vt:lpstr>Kontrola vnorených zátvoriek - rekurzívne</vt:lpstr>
      <vt:lpstr>Kontrola vnorených zátvoriek rôzneho druhu - rekurzívne</vt:lpstr>
      <vt:lpstr>Kontrola vnorených zátvoriek rôzneho druhu - NErekurzívne 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493</cp:revision>
  <cp:lastPrinted>1601-01-01T00:00:00Z</cp:lastPrinted>
  <dcterms:created xsi:type="dcterms:W3CDTF">2005-06-24T10:35:13Z</dcterms:created>
  <dcterms:modified xsi:type="dcterms:W3CDTF">2020-02-28T14:02:42Z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