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2" r:id="rId2"/>
    <p:sldMasterId id="2147483744" r:id="rId3"/>
    <p:sldMasterId id="2147483756" r:id="rId4"/>
    <p:sldMasterId id="2147483768" r:id="rId5"/>
  </p:sldMasterIdLst>
  <p:sldIdLst>
    <p:sldId id="256" r:id="rId6"/>
    <p:sldId id="309" r:id="rId7"/>
    <p:sldId id="434" r:id="rId8"/>
    <p:sldId id="435" r:id="rId9"/>
    <p:sldId id="436" r:id="rId10"/>
    <p:sldId id="437" r:id="rId11"/>
    <p:sldId id="438" r:id="rId12"/>
    <p:sldId id="439" r:id="rId13"/>
    <p:sldId id="485" r:id="rId14"/>
    <p:sldId id="473" r:id="rId15"/>
    <p:sldId id="480" r:id="rId16"/>
    <p:sldId id="475" r:id="rId17"/>
    <p:sldId id="472" r:id="rId18"/>
    <p:sldId id="456" r:id="rId19"/>
    <p:sldId id="460" r:id="rId20"/>
    <p:sldId id="461" r:id="rId21"/>
    <p:sldId id="462" r:id="rId22"/>
    <p:sldId id="463" r:id="rId23"/>
    <p:sldId id="458" r:id="rId24"/>
    <p:sldId id="459" r:id="rId25"/>
    <p:sldId id="476" r:id="rId26"/>
    <p:sldId id="449" r:id="rId27"/>
    <p:sldId id="450" r:id="rId28"/>
    <p:sldId id="452" r:id="rId29"/>
    <p:sldId id="451" r:id="rId30"/>
    <p:sldId id="453" r:id="rId31"/>
    <p:sldId id="454" r:id="rId32"/>
    <p:sldId id="404" r:id="rId33"/>
    <p:sldId id="336" r:id="rId34"/>
    <p:sldId id="345" r:id="rId35"/>
    <p:sldId id="344" r:id="rId36"/>
    <p:sldId id="409" r:id="rId37"/>
    <p:sldId id="419" r:id="rId38"/>
    <p:sldId id="420" r:id="rId39"/>
    <p:sldId id="347" r:id="rId40"/>
    <p:sldId id="348" r:id="rId41"/>
    <p:sldId id="349" r:id="rId42"/>
    <p:sldId id="466" r:id="rId43"/>
    <p:sldId id="467" r:id="rId44"/>
    <p:sldId id="468" r:id="rId45"/>
    <p:sldId id="469" r:id="rId46"/>
    <p:sldId id="470" r:id="rId47"/>
    <p:sldId id="471" r:id="rId48"/>
    <p:sldId id="408" r:id="rId49"/>
    <p:sldId id="411" r:id="rId50"/>
    <p:sldId id="414" r:id="rId51"/>
    <p:sldId id="418" r:id="rId52"/>
    <p:sldId id="413" r:id="rId53"/>
    <p:sldId id="378" r:id="rId54"/>
    <p:sldId id="415" r:id="rId55"/>
    <p:sldId id="465" r:id="rId56"/>
  </p:sldIdLst>
  <p:sldSz cx="10150475" cy="75898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1pPr>
    <a:lvl2pPr marL="45706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2pPr>
    <a:lvl3pPr marL="914125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3pPr>
    <a:lvl4pPr marL="1371189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1828252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5316" algn="l" defTabSz="914125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6pPr>
    <a:lvl7pPr marL="2742377" algn="l" defTabSz="914125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7pPr>
    <a:lvl8pPr marL="3199442" algn="l" defTabSz="914125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8pPr>
    <a:lvl9pPr marL="3656505" algn="l" defTabSz="914125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108" y="-828"/>
      </p:cViewPr>
      <p:guideLst>
        <p:guide orient="horz" pos="2391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13" Type="http://schemas.openxmlformats.org/officeDocument/2006/relationships/slide" Target="slides/slide42.xml"/><Relationship Id="rId3" Type="http://schemas.openxmlformats.org/officeDocument/2006/relationships/slide" Target="slides/slide11.xml"/><Relationship Id="rId7" Type="http://schemas.openxmlformats.org/officeDocument/2006/relationships/slide" Target="slides/slide26.xml"/><Relationship Id="rId12" Type="http://schemas.openxmlformats.org/officeDocument/2006/relationships/slide" Target="slides/slide39.xml"/><Relationship Id="rId2" Type="http://schemas.openxmlformats.org/officeDocument/2006/relationships/slide" Target="slides/slide10.xml"/><Relationship Id="rId1" Type="http://schemas.openxmlformats.org/officeDocument/2006/relationships/slide" Target="slides/slide3.xml"/><Relationship Id="rId6" Type="http://schemas.openxmlformats.org/officeDocument/2006/relationships/slide" Target="slides/slide22.xml"/><Relationship Id="rId11" Type="http://schemas.openxmlformats.org/officeDocument/2006/relationships/slide" Target="slides/slide37.xml"/><Relationship Id="rId5" Type="http://schemas.openxmlformats.org/officeDocument/2006/relationships/slide" Target="slides/slide14.xml"/><Relationship Id="rId10" Type="http://schemas.openxmlformats.org/officeDocument/2006/relationships/slide" Target="slides/slide36.xml"/><Relationship Id="rId4" Type="http://schemas.openxmlformats.org/officeDocument/2006/relationships/slide" Target="slides/slide12.xml"/><Relationship Id="rId9" Type="http://schemas.openxmlformats.org/officeDocument/2006/relationships/slide" Target="slides/slide35.xml"/><Relationship Id="rId14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8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7" y="6858008"/>
            <a:ext cx="4419601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4" y="6858008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BE64C68-7240-4AA5-9A95-55F56F724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5C0B3-A97F-4B4C-8031-B76D16737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4A3F-D188-4498-B5CF-698FC212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6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12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12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12"/>
            <a:ext cx="1860920" cy="507746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494B2A7C-5A13-4B30-B27E-18C050BFF8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8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2F3C-6F9E-4DC7-95AD-4DB32DC932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55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5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704" indent="0">
              <a:buNone/>
              <a:defRPr sz="2000"/>
            </a:lvl2pPr>
            <a:lvl3pPr marL="1013400" indent="0">
              <a:buNone/>
              <a:defRPr sz="1800"/>
            </a:lvl3pPr>
            <a:lvl4pPr marL="1520101" indent="0">
              <a:buNone/>
              <a:defRPr sz="1600"/>
            </a:lvl4pPr>
            <a:lvl5pPr marL="2026801" indent="0">
              <a:buNone/>
              <a:defRPr sz="1600"/>
            </a:lvl5pPr>
            <a:lvl6pPr marL="2533500" indent="0">
              <a:buNone/>
              <a:defRPr sz="1600"/>
            </a:lvl6pPr>
            <a:lvl7pPr marL="3040201" indent="0">
              <a:buNone/>
              <a:defRPr sz="1600"/>
            </a:lvl7pPr>
            <a:lvl8pPr marL="3546900" indent="0">
              <a:buNone/>
              <a:defRPr sz="1600"/>
            </a:lvl8pPr>
            <a:lvl9pPr marL="405359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38DC-1A59-4473-8C16-BC609E2B1A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45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FC0-E054-43BD-9754-ED40861536F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02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04" indent="0">
              <a:buNone/>
              <a:defRPr sz="2200" b="1"/>
            </a:lvl2pPr>
            <a:lvl3pPr marL="1013400" indent="0">
              <a:buNone/>
              <a:defRPr sz="2000" b="1"/>
            </a:lvl3pPr>
            <a:lvl4pPr marL="1520101" indent="0">
              <a:buNone/>
              <a:defRPr sz="1800" b="1"/>
            </a:lvl4pPr>
            <a:lvl5pPr marL="2026801" indent="0">
              <a:buNone/>
              <a:defRPr sz="1800" b="1"/>
            </a:lvl5pPr>
            <a:lvl6pPr marL="2533500" indent="0">
              <a:buNone/>
              <a:defRPr sz="1800" b="1"/>
            </a:lvl6pPr>
            <a:lvl7pPr marL="3040201" indent="0">
              <a:buNone/>
              <a:defRPr sz="1800" b="1"/>
            </a:lvl7pPr>
            <a:lvl8pPr marL="3546900" indent="0">
              <a:buNone/>
              <a:defRPr sz="1800" b="1"/>
            </a:lvl8pPr>
            <a:lvl9pPr marL="405359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9" y="1698934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04" indent="0">
              <a:buNone/>
              <a:defRPr sz="2200" b="1"/>
            </a:lvl2pPr>
            <a:lvl3pPr marL="1013400" indent="0">
              <a:buNone/>
              <a:defRPr sz="2000" b="1"/>
            </a:lvl3pPr>
            <a:lvl4pPr marL="1520101" indent="0">
              <a:buNone/>
              <a:defRPr sz="1800" b="1"/>
            </a:lvl4pPr>
            <a:lvl5pPr marL="2026801" indent="0">
              <a:buNone/>
              <a:defRPr sz="1800" b="1"/>
            </a:lvl5pPr>
            <a:lvl6pPr marL="2533500" indent="0">
              <a:buNone/>
              <a:defRPr sz="1800" b="1"/>
            </a:lvl6pPr>
            <a:lvl7pPr marL="3040201" indent="0">
              <a:buNone/>
              <a:defRPr sz="1800" b="1"/>
            </a:lvl7pPr>
            <a:lvl8pPr marL="3546900" indent="0">
              <a:buNone/>
              <a:defRPr sz="1800" b="1"/>
            </a:lvl8pPr>
            <a:lvl9pPr marL="405359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9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698C-1E5B-4E1B-974A-A2F86B21C9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17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4399-CD16-4B93-8182-8946C31536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24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3908-1687-44C5-8331-B5C5BE837A3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75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52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704" indent="0">
              <a:buNone/>
              <a:defRPr sz="1300"/>
            </a:lvl2pPr>
            <a:lvl3pPr marL="1013400" indent="0">
              <a:buNone/>
              <a:defRPr sz="1100"/>
            </a:lvl3pPr>
            <a:lvl4pPr marL="1520101" indent="0">
              <a:buNone/>
              <a:defRPr sz="1000"/>
            </a:lvl4pPr>
            <a:lvl5pPr marL="2026801" indent="0">
              <a:buNone/>
              <a:defRPr sz="1000"/>
            </a:lvl5pPr>
            <a:lvl6pPr marL="2533500" indent="0">
              <a:buNone/>
              <a:defRPr sz="1000"/>
            </a:lvl6pPr>
            <a:lvl7pPr marL="3040201" indent="0">
              <a:buNone/>
              <a:defRPr sz="1000"/>
            </a:lvl7pPr>
            <a:lvl8pPr marL="3546900" indent="0">
              <a:buNone/>
              <a:defRPr sz="1000"/>
            </a:lvl8pPr>
            <a:lvl9pPr marL="40535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08EE-D75C-42A7-8A01-0A2244DF517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E183A-19EB-4683-A988-4C11F1F60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6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704" indent="0">
              <a:buNone/>
              <a:defRPr sz="3100"/>
            </a:lvl2pPr>
            <a:lvl3pPr marL="1013400" indent="0">
              <a:buNone/>
              <a:defRPr sz="2700"/>
            </a:lvl3pPr>
            <a:lvl4pPr marL="1520101" indent="0">
              <a:buNone/>
              <a:defRPr sz="2200"/>
            </a:lvl4pPr>
            <a:lvl5pPr marL="2026801" indent="0">
              <a:buNone/>
              <a:defRPr sz="2200"/>
            </a:lvl5pPr>
            <a:lvl6pPr marL="2533500" indent="0">
              <a:buNone/>
              <a:defRPr sz="2200"/>
            </a:lvl6pPr>
            <a:lvl7pPr marL="3040201" indent="0">
              <a:buNone/>
              <a:defRPr sz="2200"/>
            </a:lvl7pPr>
            <a:lvl8pPr marL="3546900" indent="0">
              <a:buNone/>
              <a:defRPr sz="2200"/>
            </a:lvl8pPr>
            <a:lvl9pPr marL="4053597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704" indent="0">
              <a:buNone/>
              <a:defRPr sz="1300"/>
            </a:lvl2pPr>
            <a:lvl3pPr marL="1013400" indent="0">
              <a:buNone/>
              <a:defRPr sz="1100"/>
            </a:lvl3pPr>
            <a:lvl4pPr marL="1520101" indent="0">
              <a:buNone/>
              <a:defRPr sz="1000"/>
            </a:lvl4pPr>
            <a:lvl5pPr marL="2026801" indent="0">
              <a:buNone/>
              <a:defRPr sz="1000"/>
            </a:lvl5pPr>
            <a:lvl6pPr marL="2533500" indent="0">
              <a:buNone/>
              <a:defRPr sz="1000"/>
            </a:lvl6pPr>
            <a:lvl7pPr marL="3040201" indent="0">
              <a:buNone/>
              <a:defRPr sz="1000"/>
            </a:lvl7pPr>
            <a:lvl8pPr marL="3546900" indent="0">
              <a:buNone/>
              <a:defRPr sz="1000"/>
            </a:lvl8pPr>
            <a:lvl9pPr marL="40535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454F-8300-4DDC-A604-4B638DD7994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51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5E23-DCD5-4BFE-9D3C-E5FECBBE39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76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60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60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7D01-40B7-4D10-9D77-2AA9C0D5A7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12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6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12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12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12"/>
            <a:ext cx="1860920" cy="507746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494B2A7C-5A13-4B30-B27E-18C050BFF8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26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2F3C-6F9E-4DC7-95AD-4DB32DC932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99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4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726" indent="0">
              <a:buNone/>
              <a:defRPr sz="2000"/>
            </a:lvl2pPr>
            <a:lvl3pPr marL="1013444" indent="0">
              <a:buNone/>
              <a:defRPr sz="1800"/>
            </a:lvl3pPr>
            <a:lvl4pPr marL="1520166" indent="0">
              <a:buNone/>
              <a:defRPr sz="1600"/>
            </a:lvl4pPr>
            <a:lvl5pPr marL="2026888" indent="0">
              <a:buNone/>
              <a:defRPr sz="1600"/>
            </a:lvl5pPr>
            <a:lvl6pPr marL="2533609" indent="0">
              <a:buNone/>
              <a:defRPr sz="1600"/>
            </a:lvl6pPr>
            <a:lvl7pPr marL="3040332" indent="0">
              <a:buNone/>
              <a:defRPr sz="1600"/>
            </a:lvl7pPr>
            <a:lvl8pPr marL="3547052" indent="0">
              <a:buNone/>
              <a:defRPr sz="1600"/>
            </a:lvl8pPr>
            <a:lvl9pPr marL="405377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38DC-1A59-4473-8C16-BC609E2B1A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79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FC0-E054-43BD-9754-ED40861536F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81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26" indent="0">
              <a:buNone/>
              <a:defRPr sz="2200" b="1"/>
            </a:lvl2pPr>
            <a:lvl3pPr marL="1013444" indent="0">
              <a:buNone/>
              <a:defRPr sz="2000" b="1"/>
            </a:lvl3pPr>
            <a:lvl4pPr marL="1520166" indent="0">
              <a:buNone/>
              <a:defRPr sz="1800" b="1"/>
            </a:lvl4pPr>
            <a:lvl5pPr marL="2026888" indent="0">
              <a:buNone/>
              <a:defRPr sz="1800" b="1"/>
            </a:lvl5pPr>
            <a:lvl6pPr marL="2533609" indent="0">
              <a:buNone/>
              <a:defRPr sz="1800" b="1"/>
            </a:lvl6pPr>
            <a:lvl7pPr marL="3040332" indent="0">
              <a:buNone/>
              <a:defRPr sz="1800" b="1"/>
            </a:lvl7pPr>
            <a:lvl8pPr marL="3547052" indent="0">
              <a:buNone/>
              <a:defRPr sz="1800" b="1"/>
            </a:lvl8pPr>
            <a:lvl9pPr marL="405377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8" y="1698934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26" indent="0">
              <a:buNone/>
              <a:defRPr sz="2200" b="1"/>
            </a:lvl2pPr>
            <a:lvl3pPr marL="1013444" indent="0">
              <a:buNone/>
              <a:defRPr sz="2000" b="1"/>
            </a:lvl3pPr>
            <a:lvl4pPr marL="1520166" indent="0">
              <a:buNone/>
              <a:defRPr sz="1800" b="1"/>
            </a:lvl4pPr>
            <a:lvl5pPr marL="2026888" indent="0">
              <a:buNone/>
              <a:defRPr sz="1800" b="1"/>
            </a:lvl5pPr>
            <a:lvl6pPr marL="2533609" indent="0">
              <a:buNone/>
              <a:defRPr sz="1800" b="1"/>
            </a:lvl6pPr>
            <a:lvl7pPr marL="3040332" indent="0">
              <a:buNone/>
              <a:defRPr sz="1800" b="1"/>
            </a:lvl7pPr>
            <a:lvl8pPr marL="3547052" indent="0">
              <a:buNone/>
              <a:defRPr sz="1800" b="1"/>
            </a:lvl8pPr>
            <a:lvl9pPr marL="405377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8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698C-1E5B-4E1B-974A-A2F86B21C9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95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4399-CD16-4B93-8182-8946C31536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3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3908-1687-44C5-8331-B5C5BE837A3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4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4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60" indent="0">
              <a:buNone/>
              <a:defRPr sz="1800"/>
            </a:lvl2pPr>
            <a:lvl3pPr marL="914125" indent="0">
              <a:buNone/>
              <a:defRPr sz="1600"/>
            </a:lvl3pPr>
            <a:lvl4pPr marL="1371189" indent="0">
              <a:buNone/>
              <a:defRPr sz="1400"/>
            </a:lvl4pPr>
            <a:lvl5pPr marL="1828252" indent="0">
              <a:buNone/>
              <a:defRPr sz="1400"/>
            </a:lvl5pPr>
            <a:lvl6pPr marL="2285316" indent="0">
              <a:buNone/>
              <a:defRPr sz="1400"/>
            </a:lvl6pPr>
            <a:lvl7pPr marL="2742377" indent="0">
              <a:buNone/>
              <a:defRPr sz="1400"/>
            </a:lvl7pPr>
            <a:lvl8pPr marL="3199442" indent="0">
              <a:buNone/>
              <a:defRPr sz="1400"/>
            </a:lvl8pPr>
            <a:lvl9pPr marL="365650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21DF-625A-4DFC-B2A7-86B80EEA2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7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51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726" indent="0">
              <a:buNone/>
              <a:defRPr sz="1300"/>
            </a:lvl2pPr>
            <a:lvl3pPr marL="1013444" indent="0">
              <a:buNone/>
              <a:defRPr sz="1100"/>
            </a:lvl3pPr>
            <a:lvl4pPr marL="1520166" indent="0">
              <a:buNone/>
              <a:defRPr sz="1000"/>
            </a:lvl4pPr>
            <a:lvl5pPr marL="2026888" indent="0">
              <a:buNone/>
              <a:defRPr sz="1000"/>
            </a:lvl5pPr>
            <a:lvl6pPr marL="2533609" indent="0">
              <a:buNone/>
              <a:defRPr sz="1000"/>
            </a:lvl6pPr>
            <a:lvl7pPr marL="3040332" indent="0">
              <a:buNone/>
              <a:defRPr sz="1000"/>
            </a:lvl7pPr>
            <a:lvl8pPr marL="3547052" indent="0">
              <a:buNone/>
              <a:defRPr sz="1000"/>
            </a:lvl8pPr>
            <a:lvl9pPr marL="405377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08EE-D75C-42A7-8A01-0A2244DF517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66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726" indent="0">
              <a:buNone/>
              <a:defRPr sz="3100"/>
            </a:lvl2pPr>
            <a:lvl3pPr marL="1013444" indent="0">
              <a:buNone/>
              <a:defRPr sz="2700"/>
            </a:lvl3pPr>
            <a:lvl4pPr marL="1520166" indent="0">
              <a:buNone/>
              <a:defRPr sz="2200"/>
            </a:lvl4pPr>
            <a:lvl5pPr marL="2026888" indent="0">
              <a:buNone/>
              <a:defRPr sz="2200"/>
            </a:lvl5pPr>
            <a:lvl6pPr marL="2533609" indent="0">
              <a:buNone/>
              <a:defRPr sz="2200"/>
            </a:lvl6pPr>
            <a:lvl7pPr marL="3040332" indent="0">
              <a:buNone/>
              <a:defRPr sz="2200"/>
            </a:lvl7pPr>
            <a:lvl8pPr marL="3547052" indent="0">
              <a:buNone/>
              <a:defRPr sz="2200"/>
            </a:lvl8pPr>
            <a:lvl9pPr marL="4053771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726" indent="0">
              <a:buNone/>
              <a:defRPr sz="1300"/>
            </a:lvl2pPr>
            <a:lvl3pPr marL="1013444" indent="0">
              <a:buNone/>
              <a:defRPr sz="1100"/>
            </a:lvl3pPr>
            <a:lvl4pPr marL="1520166" indent="0">
              <a:buNone/>
              <a:defRPr sz="1000"/>
            </a:lvl4pPr>
            <a:lvl5pPr marL="2026888" indent="0">
              <a:buNone/>
              <a:defRPr sz="1000"/>
            </a:lvl5pPr>
            <a:lvl6pPr marL="2533609" indent="0">
              <a:buNone/>
              <a:defRPr sz="1000"/>
            </a:lvl6pPr>
            <a:lvl7pPr marL="3040332" indent="0">
              <a:buNone/>
              <a:defRPr sz="1000"/>
            </a:lvl7pPr>
            <a:lvl8pPr marL="3547052" indent="0">
              <a:buNone/>
              <a:defRPr sz="1000"/>
            </a:lvl8pPr>
            <a:lvl9pPr marL="405377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454F-8300-4DDC-A604-4B638DD7994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64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5E23-DCD5-4BFE-9D3C-E5FECBBE39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83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9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9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7D01-40B7-4D10-9D77-2AA9C0D5A7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380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5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12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12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12"/>
            <a:ext cx="1860920" cy="507746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494B2A7C-5A13-4B30-B27E-18C050BFF8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615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2F3C-6F9E-4DC7-95AD-4DB32DC932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88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2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768" indent="0">
              <a:buNone/>
              <a:defRPr sz="2000"/>
            </a:lvl2pPr>
            <a:lvl3pPr marL="1013531" indent="0">
              <a:buNone/>
              <a:defRPr sz="1800"/>
            </a:lvl3pPr>
            <a:lvl4pPr marL="1520296" indent="0">
              <a:buNone/>
              <a:defRPr sz="1600"/>
            </a:lvl4pPr>
            <a:lvl5pPr marL="2027061" indent="0">
              <a:buNone/>
              <a:defRPr sz="1600"/>
            </a:lvl5pPr>
            <a:lvl6pPr marL="2533826" indent="0">
              <a:buNone/>
              <a:defRPr sz="1600"/>
            </a:lvl6pPr>
            <a:lvl7pPr marL="3040592" indent="0">
              <a:buNone/>
              <a:defRPr sz="1600"/>
            </a:lvl7pPr>
            <a:lvl8pPr marL="3547356" indent="0">
              <a:buNone/>
              <a:defRPr sz="1600"/>
            </a:lvl8pPr>
            <a:lvl9pPr marL="405411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38DC-1A59-4473-8C16-BC609E2B1A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9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FC0-E054-43BD-9754-ED40861536F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613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68" indent="0">
              <a:buNone/>
              <a:defRPr sz="2200" b="1"/>
            </a:lvl2pPr>
            <a:lvl3pPr marL="1013531" indent="0">
              <a:buNone/>
              <a:defRPr sz="2000" b="1"/>
            </a:lvl3pPr>
            <a:lvl4pPr marL="1520296" indent="0">
              <a:buNone/>
              <a:defRPr sz="1800" b="1"/>
            </a:lvl4pPr>
            <a:lvl5pPr marL="2027061" indent="0">
              <a:buNone/>
              <a:defRPr sz="1800" b="1"/>
            </a:lvl5pPr>
            <a:lvl6pPr marL="2533826" indent="0">
              <a:buNone/>
              <a:defRPr sz="1800" b="1"/>
            </a:lvl6pPr>
            <a:lvl7pPr marL="3040592" indent="0">
              <a:buNone/>
              <a:defRPr sz="1800" b="1"/>
            </a:lvl7pPr>
            <a:lvl8pPr marL="3547356" indent="0">
              <a:buNone/>
              <a:defRPr sz="1800" b="1"/>
            </a:lvl8pPr>
            <a:lvl9pPr marL="405411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5" y="1698934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68" indent="0">
              <a:buNone/>
              <a:defRPr sz="2200" b="1"/>
            </a:lvl2pPr>
            <a:lvl3pPr marL="1013531" indent="0">
              <a:buNone/>
              <a:defRPr sz="2000" b="1"/>
            </a:lvl3pPr>
            <a:lvl4pPr marL="1520296" indent="0">
              <a:buNone/>
              <a:defRPr sz="1800" b="1"/>
            </a:lvl4pPr>
            <a:lvl5pPr marL="2027061" indent="0">
              <a:buNone/>
              <a:defRPr sz="1800" b="1"/>
            </a:lvl5pPr>
            <a:lvl6pPr marL="2533826" indent="0">
              <a:buNone/>
              <a:defRPr sz="1800" b="1"/>
            </a:lvl6pPr>
            <a:lvl7pPr marL="3040592" indent="0">
              <a:buNone/>
              <a:defRPr sz="1800" b="1"/>
            </a:lvl7pPr>
            <a:lvl8pPr marL="3547356" indent="0">
              <a:buNone/>
              <a:defRPr sz="1800" b="1"/>
            </a:lvl8pPr>
            <a:lvl9pPr marL="405411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5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698C-1E5B-4E1B-974A-A2F86B21C9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80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4399-CD16-4B93-8182-8946C31536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40601-83AB-4160-BA9A-4C592E050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1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3908-1687-44C5-8331-B5C5BE837A3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745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9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768" indent="0">
              <a:buNone/>
              <a:defRPr sz="1300"/>
            </a:lvl2pPr>
            <a:lvl3pPr marL="1013531" indent="0">
              <a:buNone/>
              <a:defRPr sz="1100"/>
            </a:lvl3pPr>
            <a:lvl4pPr marL="1520296" indent="0">
              <a:buNone/>
              <a:defRPr sz="1000"/>
            </a:lvl4pPr>
            <a:lvl5pPr marL="2027061" indent="0">
              <a:buNone/>
              <a:defRPr sz="1000"/>
            </a:lvl5pPr>
            <a:lvl6pPr marL="2533826" indent="0">
              <a:buNone/>
              <a:defRPr sz="1000"/>
            </a:lvl6pPr>
            <a:lvl7pPr marL="3040592" indent="0">
              <a:buNone/>
              <a:defRPr sz="1000"/>
            </a:lvl7pPr>
            <a:lvl8pPr marL="3547356" indent="0">
              <a:buNone/>
              <a:defRPr sz="1000"/>
            </a:lvl8pPr>
            <a:lvl9pPr marL="405411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08EE-D75C-42A7-8A01-0A2244DF517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62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768" indent="0">
              <a:buNone/>
              <a:defRPr sz="3100"/>
            </a:lvl2pPr>
            <a:lvl3pPr marL="1013531" indent="0">
              <a:buNone/>
              <a:defRPr sz="2700"/>
            </a:lvl3pPr>
            <a:lvl4pPr marL="1520296" indent="0">
              <a:buNone/>
              <a:defRPr sz="2200"/>
            </a:lvl4pPr>
            <a:lvl5pPr marL="2027061" indent="0">
              <a:buNone/>
              <a:defRPr sz="2200"/>
            </a:lvl5pPr>
            <a:lvl6pPr marL="2533826" indent="0">
              <a:buNone/>
              <a:defRPr sz="2200"/>
            </a:lvl6pPr>
            <a:lvl7pPr marL="3040592" indent="0">
              <a:buNone/>
              <a:defRPr sz="2200"/>
            </a:lvl7pPr>
            <a:lvl8pPr marL="3547356" indent="0">
              <a:buNone/>
              <a:defRPr sz="2200"/>
            </a:lvl8pPr>
            <a:lvl9pPr marL="4054119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768" indent="0">
              <a:buNone/>
              <a:defRPr sz="1300"/>
            </a:lvl2pPr>
            <a:lvl3pPr marL="1013531" indent="0">
              <a:buNone/>
              <a:defRPr sz="1100"/>
            </a:lvl3pPr>
            <a:lvl4pPr marL="1520296" indent="0">
              <a:buNone/>
              <a:defRPr sz="1000"/>
            </a:lvl4pPr>
            <a:lvl5pPr marL="2027061" indent="0">
              <a:buNone/>
              <a:defRPr sz="1000"/>
            </a:lvl5pPr>
            <a:lvl6pPr marL="2533826" indent="0">
              <a:buNone/>
              <a:defRPr sz="1000"/>
            </a:lvl6pPr>
            <a:lvl7pPr marL="3040592" indent="0">
              <a:buNone/>
              <a:defRPr sz="1000"/>
            </a:lvl7pPr>
            <a:lvl8pPr marL="3547356" indent="0">
              <a:buNone/>
              <a:defRPr sz="1000"/>
            </a:lvl8pPr>
            <a:lvl9pPr marL="405411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454F-8300-4DDC-A604-4B638DD7994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74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5E23-DCD5-4BFE-9D3C-E5FECBBE39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526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6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6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7D01-40B7-4D10-9D77-2AA9C0D5A7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985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09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09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09"/>
            <a:ext cx="1860920" cy="507746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494B2A7C-5A13-4B30-B27E-18C050BFF8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620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2F3C-6F9E-4DC7-95AD-4DB32DC932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719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38DC-1A59-4473-8C16-BC609E2B1A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467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FC0-E054-43BD-9754-ED40861536F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853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698C-1E5B-4E1B-974A-A2F86B21C9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4" y="169863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4" y="2406658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3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8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DE293-EAE7-4B5E-BFA9-5457123A2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4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4399-CD16-4B93-8182-8946C31536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17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3908-1687-44C5-8331-B5C5BE837A3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88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08EE-D75C-42A7-8A01-0A2244DF517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356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454F-8300-4DDC-A604-4B638DD7994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07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5E23-DCD5-4BFE-9D3C-E5FECBBE39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302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7D01-40B7-4D10-9D77-2AA9C0D5A7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7BF72-7213-4A55-881C-757215B3D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9BF50-3CF6-4B2F-9DAE-48E907CB6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8" y="301633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32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8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F38C3-72E0-4BE5-BEA9-FDE420207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71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060" indent="0">
              <a:buNone/>
              <a:defRPr sz="2800"/>
            </a:lvl2pPr>
            <a:lvl3pPr marL="914125" indent="0">
              <a:buNone/>
              <a:defRPr sz="2400"/>
            </a:lvl3pPr>
            <a:lvl4pPr marL="1371189" indent="0">
              <a:buNone/>
              <a:defRPr sz="2000"/>
            </a:lvl4pPr>
            <a:lvl5pPr marL="1828252" indent="0">
              <a:buNone/>
              <a:defRPr sz="2000"/>
            </a:lvl5pPr>
            <a:lvl6pPr marL="2285316" indent="0">
              <a:buNone/>
              <a:defRPr sz="2000"/>
            </a:lvl6pPr>
            <a:lvl7pPr marL="2742377" indent="0">
              <a:buNone/>
              <a:defRPr sz="2000"/>
            </a:lvl7pPr>
            <a:lvl8pPr marL="3199442" indent="0">
              <a:buNone/>
              <a:defRPr sz="2000"/>
            </a:lvl8pPr>
            <a:lvl9pPr marL="365650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558CC-B9E3-42ED-96C1-3D817B196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3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3" y="6915158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8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ct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64BB6C97-C8B8-4329-98C4-D6F98EB5E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060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125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189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252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300" indent="-379300" algn="l" defTabSz="101411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665" indent="-317404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445" indent="-252342" algn="l" defTabSz="101411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2707" indent="-252342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0555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761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4681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1744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0880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6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60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3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8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8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hangingPunct="0">
              <a:defRPr/>
            </a:pPr>
            <a:fld id="{D4FD1AF1-1CF6-4C4D-B621-8E79B6C9BF63}" type="slidenum">
              <a:rPr lang="en-US" b="0" smtClean="0">
                <a:solidFill>
                  <a:srgbClr val="000000"/>
                </a:solidFill>
                <a:latin typeface="Arial" charset="0"/>
                <a:cs typeface="+mn-cs"/>
              </a:rPr>
              <a:pPr eaLnBrk="0" hangingPunct="0"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12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704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101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6801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80025" indent="-38002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387" indent="-31668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751" indent="-253352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451" indent="-253352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80151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6850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3550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0251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6952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04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40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01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6801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50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201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690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3597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9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3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8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8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hangingPunct="0">
              <a:defRPr/>
            </a:pPr>
            <a:fld id="{D4FD1AF1-1CF6-4C4D-B621-8E79B6C9BF63}" type="slidenum">
              <a:rPr lang="en-US" b="0" smtClean="0">
                <a:solidFill>
                  <a:srgbClr val="000000"/>
                </a:solidFill>
                <a:latin typeface="Arial" charset="0"/>
                <a:cs typeface="+mn-cs"/>
              </a:rPr>
              <a:pPr eaLnBrk="0" hangingPunct="0"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83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72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444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16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6888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80041" indent="-380041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422" indent="-3167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05" indent="-253362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527" indent="-253362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80248" indent="-25336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6969" indent="-25336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3691" indent="-25336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0414" indent="-25336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7136" indent="-25336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26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444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66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6888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609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332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052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3771" algn="l" defTabSz="10134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6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3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8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8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hangingPunct="0">
              <a:defRPr/>
            </a:pPr>
            <a:fld id="{D4FD1AF1-1CF6-4C4D-B621-8E79B6C9BF63}" type="slidenum">
              <a:rPr lang="en-US" b="0" smtClean="0">
                <a:solidFill>
                  <a:srgbClr val="000000"/>
                </a:solidFill>
                <a:latin typeface="Arial" charset="0"/>
                <a:cs typeface="+mn-cs"/>
              </a:rPr>
              <a:pPr eaLnBrk="0" hangingPunct="0"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7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768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531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29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061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80074" indent="-38007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492" indent="-316727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913" indent="-253382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678" indent="-253382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80443" indent="-25338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208" indent="-25338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3973" indent="-25338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0739" indent="-25338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7504" indent="-25338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68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531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29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061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82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592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35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119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2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1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6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6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hangingPunct="0">
              <a:defRPr/>
            </a:pPr>
            <a:fld id="{D4FD1AF1-1CF6-4C4D-B621-8E79B6C9BF63}" type="slidenum">
              <a:rPr lang="en-US" b="0" smtClean="0">
                <a:solidFill>
                  <a:srgbClr val="000000"/>
                </a:solidFill>
                <a:latin typeface="Arial" charset="0"/>
                <a:cs typeface="+mn-cs"/>
              </a:rPr>
              <a:pPr eaLnBrk="0" hangingPunct="0"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49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80139" indent="-380139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634" indent="-316782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7130" indent="-25342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982" indent="-253426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80834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 dirty="0" smtClean="0"/>
              <a:t>Riadiace štruktúry: </a:t>
            </a:r>
            <a:r>
              <a:rPr lang="en-US" altLang="sk-SK" dirty="0" err="1" smtClean="0"/>
              <a:t>Podmienky</a:t>
            </a:r>
            <a:r>
              <a:rPr lang="en-US" altLang="sk-SK" dirty="0" smtClean="0"/>
              <a:t>, </a:t>
            </a:r>
            <a:r>
              <a:rPr lang="en-US" altLang="sk-SK" dirty="0" err="1" smtClean="0"/>
              <a:t>cykly</a:t>
            </a:r>
            <a:endParaRPr lang="en-US" alt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637" y="5623719"/>
            <a:ext cx="9525000" cy="1676400"/>
          </a:xfrm>
        </p:spPr>
        <p:txBody>
          <a:bodyPr/>
          <a:lstStyle/>
          <a:p>
            <a:r>
              <a:rPr lang="sk-SK" altLang="sk-SK" dirty="0" smtClean="0"/>
              <a:t>Gabriela </a:t>
            </a:r>
            <a:r>
              <a:rPr lang="en-US" altLang="sk-SK" dirty="0" err="1" smtClean="0"/>
              <a:t>Grmanov</a:t>
            </a:r>
            <a:r>
              <a:rPr lang="sk-SK" altLang="sk-SK" dirty="0" smtClean="0"/>
              <a:t>á</a:t>
            </a:r>
          </a:p>
          <a:p>
            <a:r>
              <a:rPr lang="sk-SK" altLang="sk-SK" dirty="0" smtClean="0"/>
              <a:t>Základy procedurálneho programovania 1</a:t>
            </a:r>
          </a:p>
          <a:p>
            <a:r>
              <a:rPr lang="sk-SK" altLang="sk-SK" dirty="0" smtClean="0"/>
              <a:t>3. prednáška</a:t>
            </a:r>
            <a:endParaRPr lang="en-US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>
                <a:solidFill>
                  <a:schemeClr val="tx1"/>
                </a:solidFill>
              </a:rPr>
              <a:t>P</a:t>
            </a:r>
            <a:r>
              <a:rPr lang="sk-SK" altLang="sk-SK" dirty="0" smtClean="0"/>
              <a:t>ríkaz </a:t>
            </a:r>
            <a:r>
              <a:rPr lang="sk-SK" altLang="sk-SK" dirty="0" smtClean="0">
                <a:latin typeface="Courier New" pitchFamily="49" charset="0"/>
              </a:rPr>
              <a:t>if</a:t>
            </a:r>
            <a:r>
              <a:rPr lang="sk-SK" altLang="sk-SK" dirty="0" smtClean="0"/>
              <a:t>: so zloženým výrazom</a:t>
            </a:r>
            <a:endParaRPr lang="en-US" altLang="sk-SK" dirty="0" smtClean="0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380648" y="2918305"/>
            <a:ext cx="9453589" cy="4590803"/>
            <a:chOff x="240" y="2928"/>
            <a:chExt cx="4898" cy="1927"/>
          </a:xfrm>
        </p:grpSpPr>
        <p:sp>
          <p:nvSpPr>
            <p:cNvPr id="57352" name="Rectangle 9"/>
            <p:cNvSpPr>
              <a:spLocks noChangeArrowheads="1"/>
            </p:cNvSpPr>
            <p:nvPr/>
          </p:nvSpPr>
          <p:spPr bwMode="auto">
            <a:xfrm>
              <a:off x="240" y="2928"/>
              <a:ext cx="4898" cy="192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7353" name="Text Box 10"/>
            <p:cNvSpPr txBox="1">
              <a:spLocks noChangeArrowheads="1"/>
            </p:cNvSpPr>
            <p:nvPr/>
          </p:nvSpPr>
          <p:spPr bwMode="auto">
            <a:xfrm>
              <a:off x="288" y="2928"/>
              <a:ext cx="4850" cy="1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</a:t>
              </a: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</a:t>
              </a: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, j;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scanf</a:t>
              </a: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%d", &amp;</a:t>
              </a:r>
              <a:r>
                <a:rPr lang="en-US" altLang="sk-SK" sz="22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</a:t>
              </a: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, &amp;j);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if (</a:t>
              </a:r>
              <a:r>
                <a:rPr lang="en-US" altLang="sk-SK" sz="22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</a:t>
              </a: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&lt;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j) </a:t>
              </a: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{</a:t>
              </a:r>
              <a:endParaRPr lang="sk-SK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2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</a:t>
              </a: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p;</a:t>
              </a:r>
              <a:endPara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altLang="sk-SK" sz="12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 =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= j;</a:t>
              </a:r>
              <a:endPara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j = 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p;</a:t>
              </a:r>
              <a:endPara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2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</a:t>
              </a: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</a:rPr>
                <a:t>"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Vymenil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sa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obsah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premennych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\n");</a:t>
              </a:r>
              <a:endPara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}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else</a:t>
              </a:r>
              <a:r>
                <a:rPr lang="sk-SK" altLang="sk-SK" sz="22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endPara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Obsah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premennych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nebolo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treba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200" dirty="0" err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vymienat</a:t>
              </a:r>
              <a:r>
                <a:rPr lang="en-US" altLang="sk-SK" sz="22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\n");</a:t>
              </a:r>
              <a:endPara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4618037" y="1127919"/>
            <a:ext cx="5333167" cy="4648200"/>
          </a:xfrm>
          <a:prstGeom prst="wedgeRoundRectCallout">
            <a:avLst>
              <a:gd name="adj1" fmla="val -23707"/>
              <a:gd name="adj2" fmla="val -2377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b="0" dirty="0" smtClean="0">
                <a:solidFill>
                  <a:srgbClr val="000000"/>
                </a:solidFill>
              </a:rPr>
              <a:t>Vetv</a:t>
            </a:r>
            <a:r>
              <a:rPr lang="en-US" altLang="sk-SK" sz="2400" b="0" dirty="0" smtClean="0">
                <a:solidFill>
                  <a:srgbClr val="000000"/>
                </a:solidFill>
              </a:rPr>
              <a:t>y</a:t>
            </a:r>
            <a:r>
              <a:rPr lang="sk-SK" altLang="sk-SK" sz="2400" b="0" dirty="0" smtClean="0">
                <a:solidFill>
                  <a:srgbClr val="000000"/>
                </a:solidFill>
              </a:rPr>
              <a:t>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n-US" altLang="sk-SK" sz="2400" b="0" dirty="0">
                <a:solidFill>
                  <a:srgbClr val="000000"/>
                </a:solidFill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</a:rPr>
              <a:t>aj</a:t>
            </a:r>
            <a:r>
              <a:rPr lang="en-US" altLang="sk-SK" sz="2400" b="0" dirty="0">
                <a:solidFill>
                  <a:srgbClr val="000000"/>
                </a:solidFill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sk-SK" sz="2400" b="0" dirty="0" smtClean="0">
                <a:solidFill>
                  <a:srgbClr val="000000"/>
                </a:solidFill>
                <a:cs typeface="+mn-cs"/>
              </a:rPr>
              <a:t>m</a:t>
            </a: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ôžu obsahovať </a:t>
            </a:r>
            <a:r>
              <a:rPr lang="sk-SK" altLang="sk-SK" sz="2400" b="0" dirty="0" smtClean="0">
                <a:solidFill>
                  <a:srgbClr val="FF0000"/>
                </a:solidFill>
                <a:cs typeface="+mn-cs"/>
              </a:rPr>
              <a:t>z</a:t>
            </a:r>
            <a:r>
              <a:rPr lang="en-US" altLang="sk-SK" sz="2400" b="0" dirty="0" smtClean="0">
                <a:solidFill>
                  <a:srgbClr val="FF0000"/>
                </a:solidFill>
                <a:cs typeface="+mn-cs"/>
              </a:rPr>
              <a:t>lo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žený </a:t>
            </a:r>
            <a:r>
              <a:rPr lang="sk-SK" altLang="sk-SK" sz="2400" b="0" dirty="0" smtClean="0">
                <a:solidFill>
                  <a:srgbClr val="FF0000"/>
                </a:solidFill>
                <a:cs typeface="+mn-cs"/>
              </a:rPr>
              <a:t>príkaz </a:t>
            </a: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– viac príkazov uzavretých v 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{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V príklade: zložený výraz v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– </a:t>
            </a:r>
            <a:r>
              <a:rPr lang="en-US" altLang="sk-SK" sz="2400" b="0" dirty="0" err="1" smtClean="0">
                <a:solidFill>
                  <a:srgbClr val="000000"/>
                </a:solidFill>
                <a:cs typeface="+mn-cs"/>
              </a:rPr>
              <a:t>vetve</a:t>
            </a: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:</a:t>
            </a:r>
            <a:r>
              <a:rPr lang="en-US" altLang="sk-SK" sz="2400" b="0" dirty="0" smtClean="0">
                <a:solidFill>
                  <a:srgbClr val="000000"/>
                </a:solidFill>
                <a:cs typeface="+mn-cs"/>
              </a:rPr>
              <a:t> </a:t>
            </a:r>
            <a:endParaRPr lang="sk-SK" altLang="sk-SK" sz="2400" b="0" dirty="0" smtClean="0">
              <a:solidFill>
                <a:srgbClr val="000000"/>
              </a:solidFill>
              <a:cs typeface="+mn-cs"/>
            </a:endParaRPr>
          </a:p>
          <a:p>
            <a:pPr marL="342900" indent="-342900" eaLnBrk="0" hangingPunct="0">
              <a:spcBef>
                <a:spcPct val="0"/>
              </a:spcBef>
            </a:pPr>
            <a:r>
              <a:rPr lang="en-US" altLang="sk-SK" sz="2400" b="0" dirty="0" err="1" smtClean="0">
                <a:solidFill>
                  <a:srgbClr val="000000"/>
                </a:solidFill>
                <a:cs typeface="+mn-cs"/>
              </a:rPr>
              <a:t>definovan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á premenná (pre daný </a:t>
            </a: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blok)</a:t>
            </a:r>
          </a:p>
          <a:p>
            <a:pPr marL="342900" indent="-342900" eaLnBrk="0" hangingPunct="0">
              <a:spcBef>
                <a:spcPct val="0"/>
              </a:spcBef>
            </a:pP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príkazy priradenia (vymenia obsah premenných 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, 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)</a:t>
            </a:r>
          </a:p>
          <a:p>
            <a:pPr marL="342900" indent="-342900" eaLnBrk="0" hangingPunct="0">
              <a:spcBef>
                <a:spcPct val="0"/>
              </a:spcBef>
            </a:pP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výpis </a:t>
            </a:r>
            <a:endParaRPr lang="sk-SK" altLang="sk-SK" sz="2400" b="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7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ChangeArrowheads="1"/>
          </p:cNvSpPr>
          <p:nvPr/>
        </p:nvSpPr>
        <p:spPr bwMode="auto">
          <a:xfrm>
            <a:off x="84593" y="80818"/>
            <a:ext cx="9984825" cy="750902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229090" y="80818"/>
            <a:ext cx="9368043" cy="761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sk-SK" altLang="sk-SK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tip;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(time(0));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rand() % 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+ 1;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("Vas tip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cislo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&amp;tip);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(tip ==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("*** BINGO! ***");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 %d je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cislo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.\n",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Nespravne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");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(tip &gt;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("tip je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prilis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vysoky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.\n");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("tip je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prilis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nizky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.\n");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4" name="AutoShape 11"/>
          <p:cNvSpPr>
            <a:spLocks noChangeArrowheads="1"/>
          </p:cNvSpPr>
          <p:nvPr/>
        </p:nvSpPr>
        <p:spPr bwMode="auto">
          <a:xfrm>
            <a:off x="3636431" y="-29868"/>
            <a:ext cx="6417125" cy="1832482"/>
          </a:xfrm>
          <a:prstGeom prst="cloudCallout">
            <a:avLst>
              <a:gd name="adj1" fmla="val -57361"/>
              <a:gd name="adj2" fmla="val -45238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program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náhodne vyberie magické číslo a zistí, či ho používateľ tipol správne.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394973" y="2602917"/>
            <a:ext cx="3836826" cy="477879"/>
          </a:xfrm>
          <a:prstGeom prst="wedgeRoundRectCallout">
            <a:avLst>
              <a:gd name="adj1" fmla="val -61619"/>
              <a:gd name="adj2" fmla="val -3229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lIns="101349" tIns="50674" rIns="101349" bIns="50674"/>
          <a:lstStyle/>
          <a:p>
            <a:pPr eaLnBrk="0" hangingPunct="0">
              <a:defRPr/>
            </a:pPr>
            <a:r>
              <a:rPr lang="sk-SK" sz="2200" dirty="0">
                <a:solidFill>
                  <a:srgbClr val="000000"/>
                </a:solidFill>
                <a:cs typeface="Courier New" panose="02070309020205020404" pitchFamily="49" charset="0"/>
              </a:rPr>
              <a:t>rand()</a:t>
            </a:r>
            <a:r>
              <a:rPr lang="sk-SK" sz="2200" b="0" dirty="0">
                <a:solidFill>
                  <a:srgbClr val="000000"/>
                </a:solidFill>
                <a:latin typeface="Arial"/>
                <a:cs typeface="+mn-cs"/>
              </a:rPr>
              <a:t> vráti náhodné číslo.</a:t>
            </a:r>
            <a:endParaRPr lang="en-US" sz="2200" b="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38450" y="1643234"/>
            <a:ext cx="5915107" cy="823935"/>
          </a:xfrm>
          <a:prstGeom prst="wedgeRoundRectCallout">
            <a:avLst>
              <a:gd name="adj1" fmla="val -67388"/>
              <a:gd name="adj2" fmla="val 3881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square" lIns="101349" tIns="50674" rIns="101349" bIns="50674"/>
          <a:lstStyle/>
          <a:p>
            <a:pPr eaLnBrk="0" hangingPunct="0">
              <a:defRPr/>
            </a:pPr>
            <a:r>
              <a:rPr lang="sk-SK" sz="2200" dirty="0">
                <a:solidFill>
                  <a:srgbClr val="000000"/>
                </a:solidFill>
                <a:cs typeface="Courier New" panose="02070309020205020404" pitchFamily="49" charset="0"/>
              </a:rPr>
              <a:t>srand()</a:t>
            </a:r>
            <a:r>
              <a:rPr lang="sk-SK" sz="2200" b="0" dirty="0">
                <a:solidFill>
                  <a:srgbClr val="000000"/>
                </a:solidFill>
                <a:latin typeface="Arial" charset="0"/>
                <a:cs typeface="+mn-cs"/>
              </a:rPr>
              <a:t> n</a:t>
            </a:r>
            <a:r>
              <a:rPr lang="en-US" sz="2200" b="0" dirty="0" err="1">
                <a:solidFill>
                  <a:srgbClr val="000000"/>
                </a:solidFill>
                <a:latin typeface="Arial" charset="0"/>
                <a:cs typeface="+mn-cs"/>
              </a:rPr>
              <a:t>astavuje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sk-SK" sz="2200" b="0" dirty="0">
                <a:solidFill>
                  <a:srgbClr val="000000"/>
                </a:solidFill>
                <a:latin typeface="Arial" charset="0"/>
                <a:cs typeface="+mn-cs"/>
              </a:rPr>
              <a:t>štartovací bod pre generovanie postupnosti náhodných čísel.</a:t>
            </a:r>
            <a:endParaRPr lang="en-US" sz="2200" b="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8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ChangeArrowheads="1"/>
          </p:cNvSpPr>
          <p:nvPr/>
        </p:nvSpPr>
        <p:spPr bwMode="auto">
          <a:xfrm>
            <a:off x="151559" y="152857"/>
            <a:ext cx="7033081" cy="74369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62467" name="Text Box 7"/>
          <p:cNvSpPr txBox="1">
            <a:spLocks noChangeArrowheads="1"/>
          </p:cNvSpPr>
          <p:nvPr/>
        </p:nvSpPr>
        <p:spPr bwMode="auto">
          <a:xfrm>
            <a:off x="229097" y="228404"/>
            <a:ext cx="6955543" cy="74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1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main()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double x, y, z, max;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1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Zadaj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tri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realne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: ");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("%lf %lf %lf", &amp;x, &amp;y, &amp;z);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1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if (x &gt; y) 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if (x &gt; z)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   max = x;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   max = z;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else 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if (y &gt; z)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   max = y;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   max = z;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1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Najvacsie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cislo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je %f \n", max);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return 0;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62470" name="AutoShape 11"/>
          <p:cNvSpPr>
            <a:spLocks noChangeArrowheads="1"/>
          </p:cNvSpPr>
          <p:nvPr/>
        </p:nvSpPr>
        <p:spPr bwMode="auto">
          <a:xfrm>
            <a:off x="5469984" y="0"/>
            <a:ext cx="4740413" cy="2363040"/>
          </a:xfrm>
          <a:prstGeom prst="cloudCallout">
            <a:avLst>
              <a:gd name="adj1" fmla="val -62389"/>
              <a:gd name="adj2" fmla="val -41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program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na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číta 3 reálne čísla a vypíše najväčšie z nich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auto">
          <a:xfrm>
            <a:off x="5180978" y="4420378"/>
            <a:ext cx="4648777" cy="1526230"/>
          </a:xfrm>
          <a:prstGeom prst="wedgeRoundRectCallout">
            <a:avLst>
              <a:gd name="adj1" fmla="val -106701"/>
              <a:gd name="adj2" fmla="val -14448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zátvorky – v tomto prípade kvôli prehľadnosti, tu je jednoznačné, ktorý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else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 patrí ku ktorému 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 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2473" name="Rounded Rectangle 1"/>
          <p:cNvSpPr>
            <a:spLocks noChangeArrowheads="1"/>
          </p:cNvSpPr>
          <p:nvPr/>
        </p:nvSpPr>
        <p:spPr bwMode="auto">
          <a:xfrm>
            <a:off x="6442055" y="6913496"/>
            <a:ext cx="3571555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program: 0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2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1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2.cpp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1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2237" y="2194719"/>
            <a:ext cx="4000500" cy="3429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Zreťazenie príkazov </a:t>
            </a:r>
            <a:r>
              <a:rPr lang="sk-S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sk-SK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2293" y="2027238"/>
            <a:ext cx="5695227" cy="4877174"/>
          </a:xfrm>
        </p:spPr>
        <p:txBody>
          <a:bodyPr/>
          <a:lstStyle/>
          <a:p>
            <a:r>
              <a:rPr lang="sk-SK" sz="2400" dirty="0" smtClean="0"/>
              <a:t>postupne </a:t>
            </a:r>
            <a:r>
              <a:rPr lang="sk-SK" sz="2400" dirty="0"/>
              <a:t>sa vyhodnocujú jednotlivé podmienkové </a:t>
            </a:r>
            <a:r>
              <a:rPr lang="sk-SK" sz="2400" dirty="0" smtClean="0"/>
              <a:t>výrazy</a:t>
            </a:r>
          </a:p>
          <a:p>
            <a:r>
              <a:rPr lang="sk-SK" sz="2400" dirty="0" smtClean="0"/>
              <a:t>keď </a:t>
            </a:r>
            <a:r>
              <a:rPr lang="sk-SK" sz="2400" dirty="0"/>
              <a:t>sa narazí na </a:t>
            </a:r>
            <a:r>
              <a:rPr lang="sk-SK" sz="2400" dirty="0">
                <a:solidFill>
                  <a:srgbClr val="FF0000"/>
                </a:solidFill>
              </a:rPr>
              <a:t>prvý, ktorého hodnota je </a:t>
            </a:r>
            <a:r>
              <a:rPr lang="sk-SK" sz="2400" dirty="0" smtClean="0">
                <a:solidFill>
                  <a:srgbClr val="FF0000"/>
                </a:solidFill>
              </a:rPr>
              <a:t>splnená (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podmienka_i</a:t>
            </a:r>
            <a:r>
              <a:rPr lang="sk-SK" sz="2400" dirty="0" smtClean="0">
                <a:solidFill>
                  <a:srgbClr val="FF0000"/>
                </a:solidFill>
              </a:rPr>
              <a:t>), </a:t>
            </a:r>
            <a:r>
              <a:rPr lang="sk-SK" sz="2400" dirty="0">
                <a:solidFill>
                  <a:srgbClr val="FF0000"/>
                </a:solidFill>
              </a:rPr>
              <a:t>vykoná sa jeho </a:t>
            </a:r>
            <a:r>
              <a:rPr lang="sk-SK" sz="2400" dirty="0" smtClean="0">
                <a:solidFill>
                  <a:srgbClr val="FF0000"/>
                </a:solidFill>
              </a:rPr>
              <a:t>príkaz (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prikaz_i</a:t>
            </a:r>
            <a:r>
              <a:rPr lang="sk-SK" sz="2400" dirty="0">
                <a:solidFill>
                  <a:srgbClr val="FF0000"/>
                </a:solidFill>
              </a:rPr>
              <a:t>)</a:t>
            </a:r>
            <a:endParaRPr lang="sk-SK" sz="2400" dirty="0" smtClean="0">
              <a:solidFill>
                <a:srgbClr val="FF0000"/>
              </a:solidFill>
            </a:endParaRPr>
          </a:p>
          <a:p>
            <a:r>
              <a:rPr lang="sk-SK" sz="2400" dirty="0" smtClean="0"/>
              <a:t>ak ani </a:t>
            </a:r>
            <a:r>
              <a:rPr lang="sk-SK" sz="2400" dirty="0"/>
              <a:t>jedna z podmienok nie je splnená, vykoná sa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prikaz_n</a:t>
            </a:r>
            <a:r>
              <a:rPr lang="sk-SK" sz="2400" dirty="0" smtClean="0"/>
              <a:t> </a:t>
            </a:r>
          </a:p>
          <a:p>
            <a:pPr lvl="1"/>
            <a:r>
              <a:rPr lang="sk-SK" sz="2000" dirty="0" smtClean="0"/>
              <a:t>ak tam posledná vetva nie je, nevykoná sa žiadny z príkazov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prikaz_1</a:t>
            </a:r>
            <a:r>
              <a:rPr lang="sk-SK" sz="2000" dirty="0" smtClean="0"/>
              <a:t>, ...,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prikaz_n</a:t>
            </a:r>
            <a:r>
              <a:rPr lang="sk-SK" sz="2000" dirty="0" smtClean="0"/>
              <a:t> a </a:t>
            </a:r>
            <a:r>
              <a:rPr lang="sk-SK" sz="2000" dirty="0"/>
              <a:t>pokračuje </a:t>
            </a:r>
            <a:r>
              <a:rPr lang="sk-SK" sz="2000" dirty="0" smtClean="0"/>
              <a:t>prvým príkazom </a:t>
            </a:r>
            <a:r>
              <a:rPr lang="sk-SK" sz="2000" dirty="0"/>
              <a:t>za celou </a:t>
            </a:r>
            <a:r>
              <a:rPr lang="sk-SK" sz="2000" dirty="0" smtClean="0"/>
              <a:t>konštrukciou</a:t>
            </a:r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0336" y="2270919"/>
            <a:ext cx="4055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if (</a:t>
            </a:r>
            <a:r>
              <a:rPr lang="sk-SK" dirty="0" smtClean="0"/>
              <a:t>podmienka_1)</a:t>
            </a:r>
            <a:endParaRPr lang="sk-SK" dirty="0"/>
          </a:p>
          <a:p>
            <a:r>
              <a:rPr lang="sk-SK" dirty="0"/>
              <a:t>    </a:t>
            </a:r>
            <a:r>
              <a:rPr lang="sk-SK" dirty="0" smtClean="0"/>
              <a:t>prikaz_1</a:t>
            </a:r>
            <a:endParaRPr lang="sk-SK" dirty="0"/>
          </a:p>
          <a:p>
            <a:r>
              <a:rPr lang="sk-SK" dirty="0"/>
              <a:t>else if (</a:t>
            </a:r>
            <a:r>
              <a:rPr lang="sk-SK" dirty="0" smtClean="0"/>
              <a:t>podmienka_2)</a:t>
            </a:r>
            <a:endParaRPr lang="sk-SK" dirty="0"/>
          </a:p>
          <a:p>
            <a:r>
              <a:rPr lang="sk-SK" dirty="0"/>
              <a:t>    </a:t>
            </a:r>
            <a:r>
              <a:rPr lang="sk-SK" dirty="0" smtClean="0"/>
              <a:t>prikaz_2</a:t>
            </a:r>
            <a:endParaRPr lang="sk-SK" dirty="0"/>
          </a:p>
          <a:p>
            <a:r>
              <a:rPr lang="sk-SK" dirty="0"/>
              <a:t>else if ...</a:t>
            </a:r>
          </a:p>
          <a:p>
            <a:r>
              <a:rPr lang="sk-SK" dirty="0"/>
              <a:t>    ...</a:t>
            </a:r>
          </a:p>
          <a:p>
            <a:r>
              <a:rPr lang="sk-SK" dirty="0"/>
              <a:t>else</a:t>
            </a:r>
          </a:p>
          <a:p>
            <a:r>
              <a:rPr lang="sk-SK" dirty="0"/>
              <a:t>    </a:t>
            </a:r>
            <a:r>
              <a:rPr lang="sk-SK" dirty="0" smtClean="0"/>
              <a:t>prikaz_n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54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150813" y="2194719"/>
            <a:ext cx="8761412" cy="525859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228608" y="2405020"/>
            <a:ext cx="8340674" cy="504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k-SK" sz="1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main()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  double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prijem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k-SK" sz="1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altLang="sk-SK" sz="2000" dirty="0" err="1" smtClean="0">
                <a:solidFill>
                  <a:srgbClr val="000000"/>
                </a:solidFill>
                <a:latin typeface="Courier New" pitchFamily="49" charset="0"/>
              </a:rPr>
              <a:t>Zadaj</a:t>
            </a:r>
            <a:r>
              <a:rPr lang="sk-SK" altLang="sk-SK" sz="2000" dirty="0" smtClean="0">
                <a:solidFill>
                  <a:srgbClr val="000000"/>
                </a:solidFill>
                <a:latin typeface="Courier New" pitchFamily="49" charset="0"/>
              </a:rPr>
              <a:t>te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prijem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("%lf", &amp;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prijem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k-SK" sz="1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  if (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prijem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&gt;= 1000000)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Milionarska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dan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: %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lf\n",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prijem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0.3);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sk-SK" altLang="sk-SK" sz="2000" dirty="0" smtClean="0">
                <a:solidFill>
                  <a:srgbClr val="000000"/>
                </a:solidFill>
                <a:latin typeface="Courier New" pitchFamily="49" charset="0"/>
              </a:rPr>
              <a:t> if 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000" dirty="0" err="1" smtClean="0">
                <a:solidFill>
                  <a:srgbClr val="000000"/>
                </a:solidFill>
                <a:latin typeface="Courier New" pitchFamily="49" charset="0"/>
              </a:rPr>
              <a:t>prijem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 &gt;= 500)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altLang="sk-SK" sz="2000" dirty="0" err="1" smtClean="0">
                <a:solidFill>
                  <a:srgbClr val="000000"/>
                </a:solidFill>
                <a:latin typeface="Courier New" pitchFamily="49" charset="0"/>
              </a:rPr>
              <a:t>Bezna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dan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: %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lf\n",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prijem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0.2);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   else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("Z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prijmu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</a:rPr>
              <a:t>sa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000" dirty="0" err="1" smtClean="0">
                <a:solidFill>
                  <a:srgbClr val="000000"/>
                </a:solidFill>
                <a:latin typeface="Courier New" pitchFamily="49" charset="0"/>
              </a:rPr>
              <a:t>dan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000" dirty="0" err="1" smtClean="0">
                <a:solidFill>
                  <a:srgbClr val="000000"/>
                </a:solidFill>
                <a:latin typeface="Courier New" pitchFamily="49" charset="0"/>
              </a:rPr>
              <a:t>neplati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</a:rPr>
              <a:t>\n")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Príklad: výpočet dane</a:t>
            </a:r>
            <a:endParaRPr lang="en-US" altLang="sk-SK" dirty="0" smtClean="0"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9037" y="1737519"/>
            <a:ext cx="484139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sk-SK" b="0" dirty="0">
                <a:solidFill>
                  <a:srgbClr val="000000"/>
                </a:solidFill>
                <a:latin typeface="+mn-lt"/>
              </a:rPr>
              <a:t>V</a:t>
            </a:r>
            <a:r>
              <a:rPr lang="sk-SK" altLang="sk-SK" b="0" dirty="0">
                <a:solidFill>
                  <a:srgbClr val="000000"/>
                </a:solidFill>
                <a:latin typeface="+mn-lt"/>
              </a:rPr>
              <a:t>ýpočet dane:</a:t>
            </a:r>
          </a:p>
          <a:p>
            <a:pPr marL="342900" indent="-342900">
              <a:buFontTx/>
              <a:buChar char="-"/>
            </a:pPr>
            <a:r>
              <a:rPr lang="sk-SK" altLang="sk-SK" b="0" dirty="0">
                <a:solidFill>
                  <a:srgbClr val="000000"/>
                </a:solidFill>
                <a:latin typeface="+mn-lt"/>
              </a:rPr>
              <a:t>príjem </a:t>
            </a:r>
            <a:r>
              <a:rPr lang="en-US" altLang="sk-SK" b="0" dirty="0">
                <a:solidFill>
                  <a:srgbClr val="000000"/>
                </a:solidFill>
                <a:latin typeface="+mn-lt"/>
                <a:sym typeface="Symbol"/>
              </a:rPr>
              <a:t></a:t>
            </a:r>
            <a:r>
              <a:rPr lang="en-US" altLang="sk-SK" b="0" dirty="0">
                <a:solidFill>
                  <a:srgbClr val="000000"/>
                </a:solidFill>
                <a:latin typeface="+mn-lt"/>
              </a:rPr>
              <a:t> 1 000 000: 30%</a:t>
            </a:r>
          </a:p>
          <a:p>
            <a:pPr marL="342900" indent="-342900">
              <a:buFontTx/>
              <a:buChar char="-"/>
            </a:pPr>
            <a:r>
              <a:rPr lang="sk-SK" altLang="sk-SK" b="0" dirty="0">
                <a:solidFill>
                  <a:srgbClr val="000000"/>
                </a:solidFill>
                <a:latin typeface="+mn-lt"/>
              </a:rPr>
              <a:t>500 </a:t>
            </a:r>
            <a:r>
              <a:rPr lang="en-US" altLang="sk-SK" b="0" dirty="0">
                <a:solidFill>
                  <a:srgbClr val="000000"/>
                </a:solidFill>
                <a:latin typeface="+mn-lt"/>
                <a:sym typeface="Symbol"/>
              </a:rPr>
              <a:t> </a:t>
            </a:r>
            <a:r>
              <a:rPr lang="sk-SK" altLang="sk-SK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altLang="sk-SK" b="0" dirty="0">
                <a:solidFill>
                  <a:srgbClr val="000000"/>
                </a:solidFill>
                <a:latin typeface="+mn-lt"/>
              </a:rPr>
              <a:t>r</a:t>
            </a:r>
            <a:r>
              <a:rPr lang="sk-SK" altLang="sk-SK" b="0" dirty="0">
                <a:solidFill>
                  <a:srgbClr val="000000"/>
                </a:solidFill>
                <a:latin typeface="+mn-lt"/>
              </a:rPr>
              <a:t>íjem </a:t>
            </a:r>
            <a:r>
              <a:rPr lang="en-US" altLang="sk-SK" b="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sk-SK" altLang="sk-SK" b="0" dirty="0">
                <a:solidFill>
                  <a:srgbClr val="000000"/>
                </a:solidFill>
                <a:latin typeface="+mn-lt"/>
              </a:rPr>
              <a:t> 1 000 </a:t>
            </a:r>
            <a:r>
              <a:rPr lang="sk-SK" altLang="sk-SK" b="0" dirty="0" smtClean="0">
                <a:solidFill>
                  <a:srgbClr val="000000"/>
                </a:solidFill>
                <a:latin typeface="+mn-lt"/>
              </a:rPr>
              <a:t>000:</a:t>
            </a:r>
            <a:r>
              <a:rPr lang="en-US" altLang="sk-SK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sk-SK" b="0" dirty="0">
                <a:solidFill>
                  <a:srgbClr val="000000"/>
                </a:solidFill>
                <a:latin typeface="+mn-lt"/>
              </a:rPr>
              <a:t>20%</a:t>
            </a:r>
          </a:p>
          <a:p>
            <a:pPr marL="342900" indent="-342900">
              <a:buFontTx/>
              <a:buChar char="-"/>
            </a:pPr>
            <a:r>
              <a:rPr lang="en-US" altLang="sk-SK" b="0" dirty="0" err="1">
                <a:solidFill>
                  <a:srgbClr val="000000"/>
                </a:solidFill>
                <a:latin typeface="+mn-lt"/>
              </a:rPr>
              <a:t>pr</a:t>
            </a:r>
            <a:r>
              <a:rPr lang="sk-SK" altLang="sk-SK" b="0" dirty="0">
                <a:solidFill>
                  <a:srgbClr val="000000"/>
                </a:solidFill>
                <a:latin typeface="+mn-lt"/>
              </a:rPr>
              <a:t>íjem </a:t>
            </a:r>
            <a:r>
              <a:rPr lang="en-US" altLang="sk-SK" b="0" dirty="0">
                <a:solidFill>
                  <a:srgbClr val="000000"/>
                </a:solidFill>
                <a:latin typeface="+mn-lt"/>
              </a:rPr>
              <a:t>&lt; 500: </a:t>
            </a:r>
            <a:r>
              <a:rPr lang="en-US" altLang="sk-SK" b="0" dirty="0" err="1">
                <a:solidFill>
                  <a:srgbClr val="000000"/>
                </a:solidFill>
                <a:latin typeface="+mn-lt"/>
              </a:rPr>
              <a:t>neplat</a:t>
            </a:r>
            <a:r>
              <a:rPr lang="sk-SK" altLang="sk-SK" b="0" dirty="0">
                <a:solidFill>
                  <a:srgbClr val="000000"/>
                </a:solidFill>
                <a:latin typeface="+mn-lt"/>
              </a:rPr>
              <a:t>í sa</a:t>
            </a:r>
            <a:endParaRPr lang="en-US" altLang="sk-SK" b="0" dirty="0">
              <a:solidFill>
                <a:srgbClr val="000000"/>
              </a:solidFill>
              <a:latin typeface="+mn-lt"/>
            </a:endParaRPr>
          </a:p>
          <a:p>
            <a:endParaRPr lang="sk-SK" dirty="0">
              <a:latin typeface="+mn-lt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523037" y="6614319"/>
            <a:ext cx="3474484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program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3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03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  <a:cs typeface="+mn-cs"/>
              </a:rPr>
              <a:t>cpp</a:t>
            </a:r>
            <a:endParaRPr lang="sk-SK" altLang="sk-SK" sz="2700" b="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8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Prepísanie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dirty="0" smtClean="0"/>
              <a:t> so zloženým logickým výrazom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3" y="1356577"/>
            <a:ext cx="9752210" cy="4877174"/>
          </a:xfrm>
        </p:spPr>
        <p:txBody>
          <a:bodyPr/>
          <a:lstStyle/>
          <a:p>
            <a:r>
              <a:rPr lang="sk-SK" sz="2700" dirty="0"/>
              <a:t>Prepíšte</a:t>
            </a:r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  </a:t>
            </a:r>
          </a:p>
          <a:p>
            <a:pPr marL="0" indent="0">
              <a:buNone/>
            </a:pPr>
            <a:r>
              <a:rPr lang="en-US" sz="2700" dirty="0"/>
              <a:t>    </a:t>
            </a:r>
            <a:r>
              <a:rPr lang="en-US" sz="2700" dirty="0" err="1"/>
              <a:t>len</a:t>
            </a:r>
            <a:r>
              <a:rPr lang="en-US" sz="2700" dirty="0"/>
              <a:t> </a:t>
            </a:r>
            <a:r>
              <a:rPr lang="en-US" sz="2700" dirty="0" err="1"/>
              <a:t>pomocou</a:t>
            </a:r>
            <a:r>
              <a:rPr lang="en-US" sz="2700" dirty="0"/>
              <a:t> </a:t>
            </a:r>
            <a:r>
              <a:rPr lang="en-US" sz="2700" dirty="0" err="1"/>
              <a:t>jednoduch</a:t>
            </a:r>
            <a:r>
              <a:rPr lang="sk-SK" sz="2700" dirty="0"/>
              <a:t>ých výrazov s použitím </a:t>
            </a:r>
          </a:p>
          <a:p>
            <a:pPr marL="0" indent="0">
              <a:buNone/>
            </a:pPr>
            <a:r>
              <a:rPr lang="sk-SK" sz="2700" dirty="0"/>
              <a:t>   (aj vnorených) </a:t>
            </a:r>
            <a:r>
              <a:rPr lang="sk-SK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2700" dirty="0"/>
              <a:t> výrazov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8737" y="1954895"/>
            <a:ext cx="9272551" cy="104310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5123" y="1997060"/>
            <a:ext cx="8484224" cy="84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 (x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 0 &amp;&amp; !(x % 2)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("%d je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kladne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parne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cislo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.\n", x);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0912" y="4863038"/>
            <a:ext cx="9270431" cy="1402344"/>
            <a:chOff x="469255" y="4394123"/>
            <a:chExt cx="8351217" cy="126712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9255" y="4394123"/>
              <a:ext cx="8351217" cy="126712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20056" y="4432223"/>
              <a:ext cx="8152721" cy="10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if (x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&gt; 0</a:t>
              </a: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endPara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if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(!(x % 2)) </a:t>
              </a:r>
              <a:endPara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je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kladne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parne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cislo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.\n", 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0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Prepísanie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dirty="0" smtClean="0"/>
              <a:t> so zloženým logickým výrazom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3" y="1356577"/>
            <a:ext cx="9752210" cy="4877174"/>
          </a:xfrm>
        </p:spPr>
        <p:txBody>
          <a:bodyPr/>
          <a:lstStyle/>
          <a:p>
            <a:r>
              <a:rPr lang="sk-SK" sz="2700" dirty="0"/>
              <a:t>Prepíšte</a:t>
            </a:r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  </a:t>
            </a:r>
          </a:p>
          <a:p>
            <a:pPr marL="0" indent="0">
              <a:buNone/>
            </a:pPr>
            <a:r>
              <a:rPr lang="en-US" sz="2700" dirty="0"/>
              <a:t>    </a:t>
            </a:r>
            <a:r>
              <a:rPr lang="en-US" sz="2700" dirty="0" err="1"/>
              <a:t>len</a:t>
            </a:r>
            <a:r>
              <a:rPr lang="en-US" sz="2700" dirty="0"/>
              <a:t> </a:t>
            </a:r>
            <a:r>
              <a:rPr lang="en-US" sz="2700" dirty="0" err="1"/>
              <a:t>pomocou</a:t>
            </a:r>
            <a:r>
              <a:rPr lang="en-US" sz="2700" dirty="0"/>
              <a:t> </a:t>
            </a:r>
            <a:r>
              <a:rPr lang="en-US" sz="2700" dirty="0" err="1"/>
              <a:t>jednoduch</a:t>
            </a:r>
            <a:r>
              <a:rPr lang="sk-SK" sz="2700" dirty="0"/>
              <a:t>ých výrazov s použitím </a:t>
            </a:r>
          </a:p>
          <a:p>
            <a:pPr marL="0" indent="0">
              <a:buNone/>
            </a:pPr>
            <a:r>
              <a:rPr lang="sk-SK" sz="2700" dirty="0"/>
              <a:t>   (aj vnorených) </a:t>
            </a:r>
            <a:r>
              <a:rPr lang="sk-SK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2700" dirty="0"/>
              <a:t> výrazov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8737" y="1954895"/>
            <a:ext cx="9272551" cy="16330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5123" y="1997060"/>
            <a:ext cx="9238708" cy="159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 (x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 0 &amp;&amp; !(x % 2)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("%d je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kladne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parne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cislo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.\n", x);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else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("%d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nie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je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kladne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parne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cislo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.\n", x);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0906" y="4863039"/>
            <a:ext cx="9860964" cy="2757111"/>
            <a:chOff x="469255" y="4394123"/>
            <a:chExt cx="8883196" cy="249126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9255" y="4394123"/>
              <a:ext cx="8674745" cy="236873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20056" y="4432223"/>
              <a:ext cx="8832395" cy="2453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if (x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&gt; 0</a:t>
              </a: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endPara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if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(!(x % 2)) {</a:t>
              </a:r>
              <a:endPara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je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kladne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parne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cislo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.\n", x);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else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  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nie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je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kladne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parne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cislo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.\n", x);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else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nie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je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kladne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parne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cislo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.\n", 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56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Prepísanie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dirty="0" smtClean="0"/>
              <a:t> so zloženým logickým výrazom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3" y="1404153"/>
            <a:ext cx="9752210" cy="4877174"/>
          </a:xfrm>
        </p:spPr>
        <p:txBody>
          <a:bodyPr/>
          <a:lstStyle/>
          <a:p>
            <a:r>
              <a:rPr lang="sk-SK" sz="2700" dirty="0"/>
              <a:t>Prepíšte</a:t>
            </a:r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  </a:t>
            </a:r>
          </a:p>
          <a:p>
            <a:pPr marL="0" indent="0">
              <a:buNone/>
            </a:pPr>
            <a:r>
              <a:rPr lang="en-US" sz="2700" dirty="0"/>
              <a:t>    </a:t>
            </a:r>
            <a:r>
              <a:rPr lang="en-US" sz="2700" dirty="0" err="1"/>
              <a:t>len</a:t>
            </a:r>
            <a:r>
              <a:rPr lang="en-US" sz="2700" dirty="0"/>
              <a:t> </a:t>
            </a:r>
            <a:r>
              <a:rPr lang="en-US" sz="2700" dirty="0" err="1"/>
              <a:t>pomocou</a:t>
            </a:r>
            <a:r>
              <a:rPr lang="en-US" sz="2700" dirty="0"/>
              <a:t> </a:t>
            </a:r>
            <a:r>
              <a:rPr lang="en-US" sz="2700" dirty="0" err="1"/>
              <a:t>jednoduch</a:t>
            </a:r>
            <a:r>
              <a:rPr lang="sk-SK" sz="2700" dirty="0"/>
              <a:t>ých výrazov s použitím </a:t>
            </a:r>
          </a:p>
          <a:p>
            <a:pPr marL="0" indent="0">
              <a:buNone/>
            </a:pPr>
            <a:r>
              <a:rPr lang="sk-SK" sz="2700" dirty="0"/>
              <a:t>   (aj vnorených) </a:t>
            </a:r>
            <a:r>
              <a:rPr lang="sk-SK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2700" dirty="0"/>
              <a:t> výrazov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8731" y="2002472"/>
            <a:ext cx="9512407" cy="9955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5123" y="2044637"/>
            <a:ext cx="9050086" cy="84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 (x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&lt; -3 || x &gt; 5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("%d je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mimo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intervalu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&lt;-3,5&gt;.\n", x);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0912" y="4830918"/>
            <a:ext cx="9295101" cy="1753228"/>
            <a:chOff x="469255" y="4365104"/>
            <a:chExt cx="8373441" cy="158417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9255" y="4365104"/>
              <a:ext cx="8373441" cy="15841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20056" y="4403204"/>
              <a:ext cx="8152721" cy="1437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if (x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&lt; -3</a:t>
              </a: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endPara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je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mimo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intervalu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&lt;-3,5&gt;.\n", x);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else if (x &gt; 5) 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je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mimo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intervalu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&lt;-3,5&gt;.\n", 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93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Prepísanie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dirty="0" smtClean="0"/>
              <a:t> so zloženým logickým výrazom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3" y="1404153"/>
            <a:ext cx="9752210" cy="4877174"/>
          </a:xfrm>
        </p:spPr>
        <p:txBody>
          <a:bodyPr/>
          <a:lstStyle/>
          <a:p>
            <a:r>
              <a:rPr lang="sk-SK" sz="2700" dirty="0"/>
              <a:t>Prepíšte</a:t>
            </a:r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  </a:t>
            </a:r>
          </a:p>
          <a:p>
            <a:pPr marL="0" indent="0">
              <a:buNone/>
            </a:pPr>
            <a:r>
              <a:rPr lang="en-US" sz="2700" dirty="0"/>
              <a:t>    </a:t>
            </a:r>
            <a:r>
              <a:rPr lang="en-US" sz="2700" dirty="0" err="1"/>
              <a:t>len</a:t>
            </a:r>
            <a:r>
              <a:rPr lang="en-US" sz="2700" dirty="0"/>
              <a:t> </a:t>
            </a:r>
            <a:r>
              <a:rPr lang="en-US" sz="2700" dirty="0" err="1"/>
              <a:t>pomocou</a:t>
            </a:r>
            <a:r>
              <a:rPr lang="en-US" sz="2700" dirty="0"/>
              <a:t> </a:t>
            </a:r>
            <a:r>
              <a:rPr lang="en-US" sz="2700" dirty="0" err="1"/>
              <a:t>jednoduch</a:t>
            </a:r>
            <a:r>
              <a:rPr lang="sk-SK" sz="2700" dirty="0"/>
              <a:t>ých výrazov s použitím </a:t>
            </a:r>
          </a:p>
          <a:p>
            <a:pPr marL="0" indent="0">
              <a:buNone/>
            </a:pPr>
            <a:r>
              <a:rPr lang="sk-SK" sz="2700" dirty="0"/>
              <a:t>   (aj vnorených) </a:t>
            </a:r>
            <a:r>
              <a:rPr lang="sk-SK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2700" dirty="0"/>
              <a:t> výrazov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8731" y="2002474"/>
            <a:ext cx="9512407" cy="16330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5123" y="2044637"/>
            <a:ext cx="9050086" cy="159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 (x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&lt; -3 || x &gt; 5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("%d je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mimo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intervalu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&lt;-3,5&gt;.\n", x);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else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("%d je v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intervale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&lt;-3,5&gt;.\n", x);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0912" y="4830917"/>
            <a:ext cx="9295101" cy="2470458"/>
            <a:chOff x="469255" y="4365104"/>
            <a:chExt cx="8373441" cy="223224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9255" y="4365104"/>
              <a:ext cx="8373441" cy="2232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20056" y="4403204"/>
              <a:ext cx="8152721" cy="2114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if (x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&lt; -3</a:t>
              </a: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endPara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je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mimo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intervalu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&lt;-3,5&gt;.\n", x);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else if (x &gt; 5) 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je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mimo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intervalu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&lt;-3,5&gt;.\n", x);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else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 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 je v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intervale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&lt;-3,5&gt;.\n", 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Prepísanie zloženého </a:t>
            </a:r>
            <a:r>
              <a:rPr lang="sk-SK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sk-SK" altLang="sk-SK" dirty="0" smtClean="0"/>
              <a:t>: </a:t>
            </a:r>
            <a:r>
              <a:rPr lang="en-US" altLang="sk-SK" dirty="0" err="1" smtClean="0"/>
              <a:t>zistenie</a:t>
            </a:r>
            <a:r>
              <a:rPr lang="en-US" altLang="sk-SK" dirty="0" smtClean="0"/>
              <a:t>, </a:t>
            </a:r>
            <a:r>
              <a:rPr lang="sk-SK" altLang="sk-SK" dirty="0" smtClean="0"/>
              <a:t>či rok je priestupný</a:t>
            </a:r>
            <a:endParaRPr lang="en-US" altLang="sk-SK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4638" y="1518219"/>
            <a:ext cx="9283699" cy="159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lIns="91412" tIns="45706" rIns="91412" bIns="45706">
            <a:spAutoFit/>
          </a:bodyPr>
          <a:lstStyle/>
          <a:p>
            <a:pPr eaLnBrk="0" hangingPunct="0">
              <a:defRPr/>
            </a:pPr>
            <a:r>
              <a:rPr lang="sk-SK" b="0" dirty="0">
                <a:solidFill>
                  <a:srgbClr val="000000"/>
                </a:solidFill>
                <a:latin typeface="+mn-lt"/>
                <a:cs typeface="+mn-cs"/>
              </a:rPr>
              <a:t>Rok je priestupný:</a:t>
            </a:r>
          </a:p>
          <a:p>
            <a:pPr marL="457060" indent="-457060" eaLnBrk="0" hangingPunct="0">
              <a:buFont typeface="+mj-lt"/>
              <a:buAutoNum type="arabicPeriod"/>
              <a:defRPr/>
            </a:pPr>
            <a:r>
              <a:rPr lang="sk-SK" b="0" dirty="0">
                <a:latin typeface="+mn-lt"/>
                <a:cs typeface="+mn-cs"/>
              </a:rPr>
              <a:t>Rok je priestupný, ak je deliteľný</a:t>
            </a:r>
            <a:r>
              <a:rPr lang="en-US" b="0" dirty="0">
                <a:latin typeface="+mn-lt"/>
                <a:cs typeface="+mn-cs"/>
              </a:rPr>
              <a:t> 400</a:t>
            </a:r>
            <a:r>
              <a:rPr lang="sk-SK" b="0" dirty="0">
                <a:latin typeface="+mn-lt"/>
                <a:cs typeface="+mn-cs"/>
              </a:rPr>
              <a:t> (</a:t>
            </a:r>
            <a:r>
              <a:rPr lang="en-US" b="0" dirty="0">
                <a:latin typeface="+mn-lt"/>
                <a:cs typeface="+mn-cs"/>
              </a:rPr>
              <a:t>1600, 2000</a:t>
            </a:r>
            <a:r>
              <a:rPr lang="sk-SK" b="0" dirty="0">
                <a:latin typeface="+mn-lt"/>
                <a:cs typeface="+mn-cs"/>
              </a:rPr>
              <a:t>)</a:t>
            </a:r>
          </a:p>
          <a:p>
            <a:pPr marL="457060" indent="-457060" eaLnBrk="0" hangingPunct="0">
              <a:buFont typeface="+mj-lt"/>
              <a:buAutoNum type="arabicPeriod"/>
              <a:defRPr/>
            </a:pPr>
            <a:r>
              <a:rPr lang="sk-SK" b="0" dirty="0">
                <a:latin typeface="+mn-lt"/>
                <a:cs typeface="+mn-cs"/>
              </a:rPr>
              <a:t>Ak rok nie je deliteľný </a:t>
            </a:r>
            <a:r>
              <a:rPr lang="sk-SK" b="0" dirty="0" smtClean="0">
                <a:latin typeface="+mn-lt"/>
                <a:cs typeface="+mn-cs"/>
              </a:rPr>
              <a:t>100</a:t>
            </a:r>
            <a:r>
              <a:rPr lang="sk-SK" b="0" dirty="0">
                <a:latin typeface="+mn-lt"/>
                <a:cs typeface="+mn-cs"/>
              </a:rPr>
              <a:t>, ale je deliteľný 4, tak je tiež priestupný (napr. 2004, 2008, 1012)  </a:t>
            </a:r>
            <a:endParaRPr lang="en-US" b="0" dirty="0">
              <a:latin typeface="+mn-lt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4638" y="4470408"/>
            <a:ext cx="9283699" cy="3046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if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sk-SK" altLang="sk-SK" sz="2400" dirty="0">
                <a:latin typeface="Courier New" pitchFamily="49" charset="0"/>
              </a:rPr>
              <a:t>(rok </a:t>
            </a:r>
            <a:r>
              <a:rPr lang="en-US" altLang="sk-SK" sz="2400" dirty="0">
                <a:latin typeface="Courier New" pitchFamily="49" charset="0"/>
              </a:rPr>
              <a:t>%</a:t>
            </a:r>
            <a:r>
              <a:rPr lang="sk-SK" altLang="sk-SK" sz="2400" dirty="0" smtClean="0">
                <a:latin typeface="Courier New" pitchFamily="49" charset="0"/>
              </a:rPr>
              <a:t> </a:t>
            </a:r>
            <a:r>
              <a:rPr lang="en-US" altLang="sk-SK" sz="2400" dirty="0">
                <a:latin typeface="Courier New" pitchFamily="49" charset="0"/>
              </a:rPr>
              <a:t>400 </a:t>
            </a:r>
            <a:r>
              <a:rPr lang="en-US" altLang="sk-SK" sz="2400" dirty="0" smtClean="0">
                <a:latin typeface="Courier New" pitchFamily="49" charset="0"/>
              </a:rPr>
              <a:t>== </a:t>
            </a:r>
            <a:r>
              <a:rPr lang="en-US" altLang="sk-SK" sz="2400" dirty="0">
                <a:latin typeface="Courier New" pitchFamily="49" charset="0"/>
              </a:rPr>
              <a:t>0</a:t>
            </a:r>
            <a:r>
              <a:rPr lang="sk-SK" altLang="sk-SK" sz="2400" dirty="0">
                <a:latin typeface="Courier New" pitchFamily="49" charset="0"/>
              </a:rPr>
              <a:t>)</a:t>
            </a:r>
            <a:endParaRPr lang="en-US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smtClean="0">
                <a:latin typeface="Courier New" pitchFamily="49" charset="0"/>
              </a:rPr>
              <a:t> </a:t>
            </a:r>
            <a:r>
              <a:rPr lang="en-US" altLang="sk-SK" sz="2400" dirty="0">
                <a:latin typeface="Courier New" pitchFamily="49" charset="0"/>
              </a:rPr>
              <a:t> </a:t>
            </a:r>
            <a:r>
              <a:rPr lang="sk-SK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 je </a:t>
            </a:r>
            <a:r>
              <a:rPr lang="en-US" altLang="sk-SK" sz="2400" dirty="0" err="1">
                <a:latin typeface="Courier New" pitchFamily="49" charset="0"/>
              </a:rPr>
              <a:t>priestupny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rok</a:t>
            </a:r>
            <a:r>
              <a:rPr lang="en-US" altLang="sk-SK" sz="2400" dirty="0">
                <a:latin typeface="Courier New" pitchFamily="49" charset="0"/>
              </a:rPr>
              <a:t>", </a:t>
            </a:r>
            <a:r>
              <a:rPr lang="en-US" altLang="sk-SK" sz="2400" dirty="0" err="1">
                <a:latin typeface="Courier New" pitchFamily="49" charset="0"/>
              </a:rPr>
              <a:t>rok</a:t>
            </a:r>
            <a:r>
              <a:rPr lang="en-US" altLang="sk-SK" sz="2400" dirty="0">
                <a:latin typeface="Courier New" pitchFamily="49" charset="0"/>
              </a:rPr>
              <a:t>); </a:t>
            </a:r>
            <a:endParaRPr lang="en-US" altLang="sk-SK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smtClean="0">
                <a:latin typeface="Courier New" pitchFamily="49" charset="0"/>
              </a:rPr>
              <a:t>e</a:t>
            </a:r>
            <a:r>
              <a:rPr lang="sk-SK" altLang="sk-SK" sz="2400" dirty="0" smtClean="0">
                <a:latin typeface="Courier New" pitchFamily="49" charset="0"/>
              </a:rPr>
              <a:t>lse </a:t>
            </a:r>
            <a:r>
              <a:rPr lang="sk-SK" altLang="sk-SK" sz="2400" dirty="0">
                <a:latin typeface="Courier New" pitchFamily="49" charset="0"/>
              </a:rPr>
              <a:t>if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sk-SK" altLang="sk-SK" sz="2400" dirty="0">
                <a:latin typeface="Courier New" pitchFamily="49" charset="0"/>
              </a:rPr>
              <a:t>(rok </a:t>
            </a:r>
            <a:r>
              <a:rPr lang="en-US" altLang="sk-SK" sz="2400" dirty="0" smtClean="0">
                <a:latin typeface="Courier New" pitchFamily="49" charset="0"/>
              </a:rPr>
              <a:t>% </a:t>
            </a:r>
            <a:r>
              <a:rPr lang="en-US" altLang="sk-SK" sz="2400" dirty="0">
                <a:latin typeface="Courier New" pitchFamily="49" charset="0"/>
              </a:rPr>
              <a:t>100 </a:t>
            </a:r>
            <a:r>
              <a:rPr lang="en-US" altLang="sk-SK" sz="2400" dirty="0" smtClean="0">
                <a:latin typeface="Courier New" pitchFamily="49" charset="0"/>
              </a:rPr>
              <a:t>== </a:t>
            </a:r>
            <a:r>
              <a:rPr lang="en-US" altLang="sk-SK" sz="2400" dirty="0">
                <a:latin typeface="Courier New" pitchFamily="49" charset="0"/>
              </a:rPr>
              <a:t>0</a:t>
            </a:r>
            <a:r>
              <a:rPr lang="sk-SK" altLang="sk-SK" sz="2400" dirty="0">
                <a:latin typeface="Courier New" pitchFamily="49" charset="0"/>
              </a:rPr>
              <a:t>)</a:t>
            </a:r>
            <a:endParaRPr lang="en-US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</a:t>
            </a:r>
            <a:r>
              <a:rPr lang="en-US" altLang="sk-SK" sz="2400" dirty="0" smtClean="0">
                <a:latin typeface="Courier New" pitchFamily="49" charset="0"/>
              </a:rPr>
              <a:t>  </a:t>
            </a:r>
            <a:r>
              <a:rPr lang="en-US" altLang="sk-SK" sz="2400" dirty="0" err="1" smtClean="0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 </a:t>
            </a:r>
            <a:r>
              <a:rPr lang="en-US" altLang="sk-SK" sz="2400" dirty="0" err="1" smtClean="0">
                <a:latin typeface="Courier New" pitchFamily="49" charset="0"/>
              </a:rPr>
              <a:t>nie</a:t>
            </a:r>
            <a:r>
              <a:rPr lang="en-US" altLang="sk-SK" sz="2400" dirty="0" smtClean="0">
                <a:latin typeface="Courier New" pitchFamily="49" charset="0"/>
              </a:rPr>
              <a:t> je </a:t>
            </a:r>
            <a:r>
              <a:rPr lang="en-US" altLang="sk-SK" sz="2400" dirty="0" err="1">
                <a:latin typeface="Courier New" pitchFamily="49" charset="0"/>
              </a:rPr>
              <a:t>priestupny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rok</a:t>
            </a:r>
            <a:r>
              <a:rPr lang="en-US" altLang="sk-SK" sz="2400" dirty="0">
                <a:latin typeface="Courier New" pitchFamily="49" charset="0"/>
              </a:rPr>
              <a:t>", </a:t>
            </a:r>
            <a:r>
              <a:rPr lang="en-US" altLang="sk-SK" sz="2400" dirty="0" err="1">
                <a:latin typeface="Courier New" pitchFamily="49" charset="0"/>
              </a:rPr>
              <a:t>rok</a:t>
            </a:r>
            <a:r>
              <a:rPr lang="en-US" altLang="sk-SK" sz="2400" dirty="0">
                <a:latin typeface="Courier New" pitchFamily="49" charset="0"/>
              </a:rPr>
              <a:t>); </a:t>
            </a:r>
            <a:endParaRPr lang="en-US" altLang="sk-SK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smtClean="0">
                <a:latin typeface="Courier New" pitchFamily="49" charset="0"/>
              </a:rPr>
              <a:t>e</a:t>
            </a:r>
            <a:r>
              <a:rPr lang="sk-SK" altLang="sk-SK" sz="2400" dirty="0" smtClean="0">
                <a:latin typeface="Courier New" pitchFamily="49" charset="0"/>
              </a:rPr>
              <a:t>lse </a:t>
            </a:r>
            <a:r>
              <a:rPr lang="sk-SK" altLang="sk-SK" sz="2400" dirty="0">
                <a:latin typeface="Courier New" pitchFamily="49" charset="0"/>
              </a:rPr>
              <a:t>if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sk-SK" altLang="sk-SK" sz="2400" dirty="0">
                <a:latin typeface="Courier New" pitchFamily="49" charset="0"/>
              </a:rPr>
              <a:t>(rok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smtClean="0">
                <a:latin typeface="Courier New" pitchFamily="49" charset="0"/>
              </a:rPr>
              <a:t>%</a:t>
            </a:r>
            <a:r>
              <a:rPr lang="sk-SK" altLang="sk-SK" sz="2400" dirty="0" smtClean="0">
                <a:latin typeface="Courier New" pitchFamily="49" charset="0"/>
              </a:rPr>
              <a:t> </a:t>
            </a:r>
            <a:r>
              <a:rPr lang="en-US" altLang="sk-SK" sz="2400" dirty="0">
                <a:latin typeface="Courier New" pitchFamily="49" charset="0"/>
              </a:rPr>
              <a:t>4 </a:t>
            </a:r>
            <a:r>
              <a:rPr lang="en-US" altLang="sk-SK" sz="2400" dirty="0" smtClean="0">
                <a:latin typeface="Courier New" pitchFamily="49" charset="0"/>
              </a:rPr>
              <a:t>== </a:t>
            </a:r>
            <a:r>
              <a:rPr lang="en-US" altLang="sk-SK" sz="2400" dirty="0">
                <a:latin typeface="Courier New" pitchFamily="49" charset="0"/>
              </a:rPr>
              <a:t>0</a:t>
            </a:r>
            <a:r>
              <a:rPr lang="sk-SK" altLang="sk-SK" sz="2400" dirty="0">
                <a:latin typeface="Courier New" pitchFamily="49" charset="0"/>
              </a:rPr>
              <a:t>)</a:t>
            </a:r>
            <a:endParaRPr lang="en-US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</a:t>
            </a:r>
            <a:r>
              <a:rPr lang="en-US" altLang="sk-SK" sz="2400" dirty="0" smtClean="0">
                <a:latin typeface="Courier New" pitchFamily="49" charset="0"/>
              </a:rPr>
              <a:t>  </a:t>
            </a:r>
            <a:r>
              <a:rPr lang="en-US" altLang="sk-SK" sz="2400" dirty="0" err="1" smtClean="0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 je </a:t>
            </a:r>
            <a:r>
              <a:rPr lang="en-US" altLang="sk-SK" sz="2400" dirty="0" err="1">
                <a:latin typeface="Courier New" pitchFamily="49" charset="0"/>
              </a:rPr>
              <a:t>priestupny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rok</a:t>
            </a:r>
            <a:r>
              <a:rPr lang="en-US" altLang="sk-SK" sz="2400" dirty="0">
                <a:latin typeface="Courier New" pitchFamily="49" charset="0"/>
              </a:rPr>
              <a:t>", </a:t>
            </a:r>
            <a:r>
              <a:rPr lang="en-US" altLang="sk-SK" sz="2400" dirty="0" err="1">
                <a:latin typeface="Courier New" pitchFamily="49" charset="0"/>
              </a:rPr>
              <a:t>rok</a:t>
            </a:r>
            <a:r>
              <a:rPr lang="en-US" altLang="sk-SK" sz="2400" dirty="0">
                <a:latin typeface="Courier New" pitchFamily="49" charset="0"/>
              </a:rPr>
              <a:t>); </a:t>
            </a:r>
            <a:endParaRPr lang="en-US" altLang="sk-SK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 smtClean="0">
                <a:latin typeface="Courier New" pitchFamily="49" charset="0"/>
              </a:rPr>
              <a:t>else </a:t>
            </a:r>
            <a:endParaRPr lang="en-US" altLang="sk-SK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smtClean="0">
                <a:latin typeface="Courier New" pitchFamily="49" charset="0"/>
              </a:rPr>
              <a:t>  </a:t>
            </a:r>
            <a:r>
              <a:rPr lang="en-US" altLang="sk-SK" sz="2400" dirty="0" err="1" smtClean="0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 </a:t>
            </a:r>
            <a:r>
              <a:rPr lang="en-US" altLang="sk-SK" sz="2400" dirty="0" err="1">
                <a:latin typeface="Courier New" pitchFamily="49" charset="0"/>
              </a:rPr>
              <a:t>nie</a:t>
            </a:r>
            <a:r>
              <a:rPr lang="en-US" altLang="sk-SK" sz="2400" dirty="0">
                <a:latin typeface="Courier New" pitchFamily="49" charset="0"/>
              </a:rPr>
              <a:t> je </a:t>
            </a:r>
            <a:r>
              <a:rPr lang="en-US" altLang="sk-SK" sz="2400" dirty="0" err="1">
                <a:latin typeface="Courier New" pitchFamily="49" charset="0"/>
              </a:rPr>
              <a:t>priestupny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rok</a:t>
            </a:r>
            <a:r>
              <a:rPr lang="en-US" altLang="sk-SK" sz="2400" dirty="0">
                <a:latin typeface="Courier New" pitchFamily="49" charset="0"/>
              </a:rPr>
              <a:t>", </a:t>
            </a:r>
            <a:r>
              <a:rPr lang="en-US" altLang="sk-SK" sz="2400" dirty="0" err="1">
                <a:latin typeface="Courier New" pitchFamily="49" charset="0"/>
              </a:rPr>
              <a:t>rok</a:t>
            </a:r>
            <a:r>
              <a:rPr lang="en-US" altLang="sk-SK" sz="2400" dirty="0">
                <a:latin typeface="Courier New" pitchFamily="49" charset="0"/>
              </a:rPr>
              <a:t>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438400" y="3337719"/>
            <a:ext cx="7132637" cy="966955"/>
          </a:xfrm>
          <a:prstGeom prst="wedgeRoundRectCallout">
            <a:avLst>
              <a:gd name="adj1" fmla="val -70549"/>
              <a:gd name="adj2" fmla="val 68195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412" tIns="45706" rIns="91412" bIns="45706"/>
          <a:lstStyle/>
          <a:p>
            <a:pPr eaLnBrk="0" hangingPunct="0">
              <a:defRPr/>
            </a:pPr>
            <a:r>
              <a:rPr lang="en-US" b="0" dirty="0" err="1">
                <a:latin typeface="+mn-lt"/>
                <a:cs typeface="+mn-cs"/>
              </a:rPr>
              <a:t>Ako</a:t>
            </a:r>
            <a:r>
              <a:rPr lang="en-US" b="0" dirty="0">
                <a:latin typeface="+mn-lt"/>
                <a:cs typeface="+mn-cs"/>
              </a:rPr>
              <a:t> by </a:t>
            </a:r>
            <a:r>
              <a:rPr lang="en-US" b="0" dirty="0" err="1">
                <a:latin typeface="+mn-lt"/>
                <a:cs typeface="+mn-cs"/>
              </a:rPr>
              <a:t>sme</a:t>
            </a:r>
            <a:r>
              <a:rPr lang="en-US" b="0" dirty="0">
                <a:latin typeface="+mn-lt"/>
                <a:cs typeface="+mn-cs"/>
              </a:rPr>
              <a:t> to prep</a:t>
            </a:r>
            <a:r>
              <a:rPr lang="sk-SK" b="0" dirty="0">
                <a:latin typeface="+mn-lt"/>
                <a:cs typeface="+mn-cs"/>
              </a:rPr>
              <a:t>ísali do jednej podmienky (jedna </a:t>
            </a:r>
            <a:r>
              <a:rPr lang="sk-SK" dirty="0">
                <a:cs typeface="Courier New" pitchFamily="49" charset="0"/>
              </a:rPr>
              <a:t>if-else</a:t>
            </a:r>
            <a:r>
              <a:rPr lang="sk-SK" b="0" dirty="0">
                <a:latin typeface="+mn-lt"/>
                <a:cs typeface="+mn-cs"/>
              </a:rPr>
              <a:t> konštrukcia</a:t>
            </a:r>
            <a:r>
              <a:rPr lang="sk-SK" b="0" dirty="0" smtClean="0">
                <a:latin typeface="+mn-lt"/>
                <a:cs typeface="+mn-cs"/>
              </a:rPr>
              <a:t>)? </a:t>
            </a:r>
            <a:endParaRPr lang="en-US" b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91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Obsah</a:t>
            </a:r>
          </a:p>
        </p:txBody>
      </p:sp>
      <p:sp>
        <p:nvSpPr>
          <p:cNvPr id="4099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417" indent="-609417">
              <a:buFontTx/>
              <a:buAutoNum type="arabicPeriod"/>
            </a:pPr>
            <a:r>
              <a:rPr lang="sk-SK" altLang="sk-SK" dirty="0" smtClean="0"/>
              <a:t>Podmienky (</a:t>
            </a:r>
            <a:r>
              <a:rPr lang="sk-SK" alt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sk-SK" altLang="sk-SK" dirty="0" smtClean="0"/>
              <a:t>, podmienený výraz)</a:t>
            </a:r>
            <a:endParaRPr lang="en-US" altLang="sk-SK" dirty="0" smtClean="0"/>
          </a:p>
          <a:p>
            <a:pPr marL="609417" indent="-609417">
              <a:buFontTx/>
              <a:buAutoNum type="arabicPeriod"/>
            </a:pPr>
            <a:r>
              <a:rPr lang="sk-SK" altLang="sk-SK" dirty="0" smtClean="0"/>
              <a:t>Príkazy cyklov (</a:t>
            </a:r>
            <a:r>
              <a:rPr lang="sk-SK" altLang="sk-SK" b="1" dirty="0" smtClean="0">
                <a:latin typeface="Courier New" pitchFamily="49" charset="0"/>
              </a:rPr>
              <a:t>for</a:t>
            </a:r>
            <a:r>
              <a:rPr lang="sk-SK" altLang="sk-SK" dirty="0" smtClean="0"/>
              <a:t>, </a:t>
            </a:r>
            <a:r>
              <a:rPr lang="sk-SK" altLang="sk-SK" b="1" dirty="0" smtClean="0">
                <a:latin typeface="Courier New" pitchFamily="49" charset="0"/>
              </a:rPr>
              <a:t>while</a:t>
            </a:r>
            <a:r>
              <a:rPr lang="sk-SK" altLang="sk-SK" dirty="0" smtClean="0"/>
              <a:t>, </a:t>
            </a:r>
            <a:r>
              <a:rPr lang="sk-SK" altLang="sk-SK" b="1" dirty="0" smtClean="0">
                <a:latin typeface="Courier New" pitchFamily="49" charset="0"/>
              </a:rPr>
              <a:t>do-while</a:t>
            </a:r>
            <a:r>
              <a:rPr lang="sk-SK" altLang="sk-SK" dirty="0" smtClean="0"/>
              <a:t>)</a:t>
            </a:r>
            <a:endParaRPr lang="en-US" altLang="sk-SK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7"/>
          <p:cNvSpPr>
            <a:spLocks noChangeArrowheads="1"/>
          </p:cNvSpPr>
          <p:nvPr/>
        </p:nvSpPr>
        <p:spPr bwMode="auto">
          <a:xfrm>
            <a:off x="276225" y="3032918"/>
            <a:ext cx="9447213" cy="449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#include&lt;</a:t>
            </a:r>
            <a:r>
              <a:rPr lang="en-US" altLang="sk-SK" sz="2000" dirty="0" err="1">
                <a:latin typeface="Courier New" pitchFamily="49" charset="0"/>
              </a:rPr>
              <a:t>stdio.h</a:t>
            </a:r>
            <a:r>
              <a:rPr lang="en-US" altLang="sk-SK" sz="2000" dirty="0"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latin typeface="Courier New" pitchFamily="49" charset="0"/>
              </a:rPr>
              <a:t>int</a:t>
            </a:r>
            <a:r>
              <a:rPr lang="en-US" altLang="sk-SK" sz="2000" dirty="0">
                <a:latin typeface="Courier New" pitchFamily="49" charset="0"/>
              </a:rPr>
              <a:t> main(){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en-US" altLang="sk-SK" sz="2000" dirty="0" err="1">
                <a:latin typeface="Courier New" pitchFamily="49" charset="0"/>
              </a:rPr>
              <a:t>int</a:t>
            </a: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</a:t>
            </a: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en-US" altLang="sk-SK" sz="2000" dirty="0" err="1">
                <a:latin typeface="Courier New" pitchFamily="49" charset="0"/>
              </a:rPr>
              <a:t>printf</a:t>
            </a:r>
            <a:r>
              <a:rPr lang="en-US" altLang="sk-SK" sz="2000" dirty="0">
                <a:latin typeface="Courier New" pitchFamily="49" charset="0"/>
              </a:rPr>
              <a:t>("</a:t>
            </a:r>
            <a:r>
              <a:rPr lang="en-US" altLang="sk-SK" sz="2000" dirty="0" err="1">
                <a:latin typeface="Courier New" pitchFamily="49" charset="0"/>
              </a:rPr>
              <a:t>Zadajte</a:t>
            </a: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   </a:t>
            </a:r>
            <a:r>
              <a:rPr lang="en-US" altLang="sk-SK" sz="2000" dirty="0" err="1">
                <a:latin typeface="Courier New" pitchFamily="49" charset="0"/>
              </a:rPr>
              <a:t>scanf</a:t>
            </a:r>
            <a:r>
              <a:rPr lang="en-US" altLang="sk-SK" sz="2000" dirty="0">
                <a:latin typeface="Courier New" pitchFamily="49" charset="0"/>
              </a:rPr>
              <a:t>("%d",&amp;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   if(((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 % 4 == 0)&amp;&amp;(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 % 100 != 0))||(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 % 400 == 0))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   </a:t>
            </a:r>
            <a:r>
              <a:rPr lang="en-US" altLang="sk-SK" sz="2000" dirty="0" err="1">
                <a:latin typeface="Courier New" pitchFamily="49" charset="0"/>
              </a:rPr>
              <a:t>printf</a:t>
            </a:r>
            <a:r>
              <a:rPr lang="en-US" altLang="sk-SK" sz="2000" dirty="0">
                <a:latin typeface="Courier New" pitchFamily="49" charset="0"/>
              </a:rPr>
              <a:t>("%d je </a:t>
            </a:r>
            <a:r>
              <a:rPr lang="en-US" altLang="sk-SK" sz="2000" dirty="0" err="1">
                <a:latin typeface="Courier New" pitchFamily="49" charset="0"/>
              </a:rPr>
              <a:t>priestupny</a:t>
            </a: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", 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   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      </a:t>
            </a:r>
            <a:r>
              <a:rPr lang="en-US" altLang="sk-SK" sz="2000" dirty="0" err="1">
                <a:latin typeface="Courier New" pitchFamily="49" charset="0"/>
              </a:rPr>
              <a:t>printf</a:t>
            </a:r>
            <a:r>
              <a:rPr lang="en-US" altLang="sk-SK" sz="2000" dirty="0">
                <a:latin typeface="Courier New" pitchFamily="49" charset="0"/>
              </a:rPr>
              <a:t>("%d </a:t>
            </a:r>
            <a:r>
              <a:rPr lang="en-US" altLang="sk-SK" sz="2000" dirty="0" err="1">
                <a:latin typeface="Courier New" pitchFamily="49" charset="0"/>
              </a:rPr>
              <a:t>nie</a:t>
            </a:r>
            <a:r>
              <a:rPr lang="en-US" altLang="sk-SK" sz="2000" dirty="0">
                <a:latin typeface="Courier New" pitchFamily="49" charset="0"/>
              </a:rPr>
              <a:t> je </a:t>
            </a:r>
            <a:r>
              <a:rPr lang="en-US" altLang="sk-SK" sz="2000" dirty="0" err="1">
                <a:latin typeface="Courier New" pitchFamily="49" charset="0"/>
              </a:rPr>
              <a:t>priestupny</a:t>
            </a: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", </a:t>
            </a:r>
            <a:r>
              <a:rPr lang="en-US" altLang="sk-SK" sz="2000" dirty="0" err="1">
                <a:latin typeface="Courier New" pitchFamily="49" charset="0"/>
              </a:rPr>
              <a:t>rok</a:t>
            </a:r>
            <a:r>
              <a:rPr lang="en-US" altLang="sk-SK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  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   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}</a:t>
            </a:r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Príklad: priestupný rok</a:t>
            </a:r>
            <a:endParaRPr lang="en-US" altLang="sk-SK" smtClean="0"/>
          </a:p>
        </p:txBody>
      </p:sp>
      <p:sp>
        <p:nvSpPr>
          <p:cNvPr id="5" name="TextBox 4"/>
          <p:cNvSpPr txBox="1"/>
          <p:nvPr/>
        </p:nvSpPr>
        <p:spPr>
          <a:xfrm>
            <a:off x="295682" y="1280319"/>
            <a:ext cx="8247062" cy="159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12" tIns="45706" rIns="91412" bIns="45706">
            <a:spAutoFit/>
          </a:bodyPr>
          <a:lstStyle/>
          <a:p>
            <a:pPr eaLnBrk="0" hangingPunct="0">
              <a:defRPr/>
            </a:pPr>
            <a:r>
              <a:rPr lang="sk-SK" b="0" dirty="0">
                <a:solidFill>
                  <a:srgbClr val="000000"/>
                </a:solidFill>
                <a:latin typeface="+mn-lt"/>
                <a:cs typeface="+mn-cs"/>
              </a:rPr>
              <a:t>Rok je priestupný:</a:t>
            </a:r>
          </a:p>
          <a:p>
            <a:pPr marL="457060" indent="-457060" eaLnBrk="0" hangingPunct="0">
              <a:buFont typeface="+mj-lt"/>
              <a:buAutoNum type="arabicPeriod"/>
              <a:defRPr/>
            </a:pPr>
            <a:r>
              <a:rPr lang="sk-SK" b="0" dirty="0">
                <a:latin typeface="+mn-lt"/>
                <a:cs typeface="+mn-cs"/>
              </a:rPr>
              <a:t>Rok je priestupný, ak je deliteľný</a:t>
            </a:r>
            <a:r>
              <a:rPr lang="en-US" b="0" dirty="0">
                <a:latin typeface="+mn-lt"/>
                <a:cs typeface="+mn-cs"/>
              </a:rPr>
              <a:t> 400</a:t>
            </a:r>
            <a:r>
              <a:rPr lang="sk-SK" b="0" dirty="0">
                <a:latin typeface="+mn-lt"/>
                <a:cs typeface="+mn-cs"/>
              </a:rPr>
              <a:t> (</a:t>
            </a:r>
            <a:r>
              <a:rPr lang="en-US" b="0" dirty="0">
                <a:latin typeface="+mn-lt"/>
                <a:cs typeface="+mn-cs"/>
              </a:rPr>
              <a:t>1600, 2000</a:t>
            </a:r>
            <a:r>
              <a:rPr lang="sk-SK" b="0" dirty="0">
                <a:latin typeface="+mn-lt"/>
                <a:cs typeface="+mn-cs"/>
              </a:rPr>
              <a:t>)</a:t>
            </a:r>
          </a:p>
          <a:p>
            <a:pPr marL="457060" indent="-457060" eaLnBrk="0" hangingPunct="0">
              <a:buFont typeface="+mj-lt"/>
              <a:buAutoNum type="arabicPeriod"/>
              <a:defRPr/>
            </a:pPr>
            <a:r>
              <a:rPr lang="sk-SK" b="0" dirty="0">
                <a:latin typeface="+mn-lt"/>
                <a:cs typeface="+mn-cs"/>
              </a:rPr>
              <a:t>Ak rok nie je deliteľný </a:t>
            </a:r>
            <a:r>
              <a:rPr lang="sk-SK" b="0" dirty="0" smtClean="0">
                <a:latin typeface="+mn-lt"/>
                <a:cs typeface="+mn-cs"/>
              </a:rPr>
              <a:t>100</a:t>
            </a:r>
            <a:r>
              <a:rPr lang="sk-SK" b="0" dirty="0">
                <a:latin typeface="+mn-lt"/>
                <a:cs typeface="+mn-cs"/>
              </a:rPr>
              <a:t>, ale je deliteľný 4, tak je tiež priestupný (napr. 2004, 2008, 1012)  </a:t>
            </a:r>
            <a:endParaRPr lang="en-US" b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1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delenia</a:t>
            </a:r>
            <a:r>
              <a:rPr lang="en-US" dirty="0" smtClean="0"/>
              <a:t> </a:t>
            </a:r>
            <a:r>
              <a:rPr lang="en-US" dirty="0" err="1" smtClean="0"/>
              <a:t>nulou</a:t>
            </a:r>
            <a:r>
              <a:rPr lang="en-US" dirty="0" smtClean="0"/>
              <a:t> v </a:t>
            </a:r>
            <a:r>
              <a:rPr lang="en-US" dirty="0" err="1" smtClean="0"/>
              <a:t>podmienke</a:t>
            </a:r>
            <a:endParaRPr lang="sk-SK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6704" y="1643233"/>
            <a:ext cx="8675294" cy="525968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5763" y="1628595"/>
            <a:ext cx="8975972" cy="538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 &lt;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sk-SK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sk-SK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main()</a:t>
            </a:r>
            <a:b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delenec = 5, delitel = 0, podiel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sk-SK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delitel =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0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 </a:t>
            </a:r>
            <a:endParaRPr lang="sk-SK" altLang="sk-SK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Delenie nulou!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sk-SK" altLang="sk-SK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else if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podiel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delenec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delitel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&gt; 1)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Podiel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je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vacsi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ako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 (%.2lf)\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delite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&amp;&amp; (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podiel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delenec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delitel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&gt; 1) </a:t>
            </a:r>
            <a:endParaRPr lang="sk-SK" altLang="sk-SK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Podiel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je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vacsi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ako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 (%.2lf)\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 0;</a:t>
            </a:r>
            <a:b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553495" y="1783535"/>
            <a:ext cx="3411687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program: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03p04.cpp</a:t>
            </a:r>
            <a:endParaRPr lang="sk-SK" altLang="sk-SK" sz="27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16704" y="6982608"/>
            <a:ext cx="9112462" cy="557845"/>
          </a:xfrm>
          <a:prstGeom prst="wedgeRoundRectCallout">
            <a:avLst>
              <a:gd name="adj1" fmla="val 4483"/>
              <a:gd name="adj2" fmla="val -29796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1349" tIns="50674" rIns="101349" bIns="50674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sk-SK" b="0" dirty="0">
                <a:solidFill>
                  <a:srgbClr val="000000"/>
                </a:solidFill>
                <a:latin typeface="Arial"/>
                <a:cs typeface="+mn-cs"/>
              </a:rPr>
              <a:t>Využíva sa skrátené vyhodnocovanie logických výrazov.</a:t>
            </a:r>
          </a:p>
        </p:txBody>
      </p:sp>
    </p:spTree>
    <p:extLst>
      <p:ext uri="{BB962C8B-B14F-4D97-AF65-F5344CB8AC3E}">
        <p14:creationId xmlns:p14="http://schemas.microsoft.com/office/powerpoint/2010/main" val="6090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Podmie</a:t>
            </a:r>
            <a:r>
              <a:rPr lang="en-US" altLang="sk-SK" smtClean="0"/>
              <a:t>n</a:t>
            </a:r>
            <a:r>
              <a:rPr lang="sk-SK" altLang="sk-SK" smtClean="0"/>
              <a:t>ený výraz</a:t>
            </a:r>
            <a:endParaRPr lang="en-US" altLang="sk-SK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97372" y="1447693"/>
            <a:ext cx="9752210" cy="609647"/>
          </a:xfrm>
        </p:spPr>
        <p:txBody>
          <a:bodyPr/>
          <a:lstStyle/>
          <a:p>
            <a:r>
              <a:rPr lang="sk-SK" altLang="sk-SK" sz="2800"/>
              <a:t>ternárny operátor</a:t>
            </a:r>
            <a:endParaRPr lang="en-US" altLang="sk-SK" sz="2800"/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200895" y="2970932"/>
            <a:ext cx="9752210" cy="121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8" tIns="50679" rIns="101358" bIns="50679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+mn-cs"/>
              </a:rPr>
              <a:t>	má význam: </a:t>
            </a:r>
          </a:p>
          <a:p>
            <a:pPr eaLnBrk="0" hangingPunct="0"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+mn-cs"/>
              </a:rPr>
              <a:t>	</a:t>
            </a:r>
            <a:r>
              <a:rPr lang="sk-SK" altLang="sk-SK" sz="2400">
                <a:solidFill>
                  <a:srgbClr val="000000"/>
                </a:solidFill>
                <a:cs typeface="+mn-cs"/>
              </a:rPr>
              <a:t>ak</a:t>
            </a:r>
            <a:r>
              <a:rPr lang="sk-SK" altLang="sk-SK" sz="2400" b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podmienka</a:t>
            </a:r>
            <a:r>
              <a:rPr lang="sk-SK" altLang="sk-SK" sz="2400">
                <a:solidFill>
                  <a:srgbClr val="000000"/>
                </a:solidFill>
                <a:cs typeface="+mn-cs"/>
              </a:rPr>
              <a:t> tak </a:t>
            </a:r>
            <a:r>
              <a: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vyraz_1</a:t>
            </a:r>
            <a:r>
              <a:rPr lang="sk-SK" altLang="sk-SK" sz="2400" b="0">
                <a:solidFill>
                  <a:srgbClr val="000000"/>
                </a:solidFill>
                <a:cs typeface="+mn-cs"/>
              </a:rPr>
              <a:t>, </a:t>
            </a:r>
            <a:r>
              <a:rPr lang="sk-SK" altLang="sk-SK" sz="2400">
                <a:solidFill>
                  <a:srgbClr val="000000"/>
                </a:solidFill>
                <a:cs typeface="+mn-cs"/>
              </a:rPr>
              <a:t>inak</a:t>
            </a:r>
            <a:r>
              <a:rPr lang="sk-SK" altLang="sk-SK" sz="2400" b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vyraz_2</a:t>
            </a:r>
            <a:endParaRPr lang="en-US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685512" y="2285736"/>
            <a:ext cx="5868243" cy="45679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847636" y="2285738"/>
            <a:ext cx="5655012" cy="46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podmienka ? vyraz_1 : vyraz_2</a:t>
            </a:r>
            <a:endParaRPr lang="en-US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200895" y="4420380"/>
            <a:ext cx="9752210" cy="2514134"/>
            <a:chOff x="126" y="2784"/>
            <a:chExt cx="6144" cy="1584"/>
          </a:xfrm>
        </p:grpSpPr>
        <p:grpSp>
          <p:nvGrpSpPr>
            <p:cNvPr id="44042" name="Group 11"/>
            <p:cNvGrpSpPr>
              <a:grpSpLocks/>
            </p:cNvGrpSpPr>
            <p:nvPr/>
          </p:nvGrpSpPr>
          <p:grpSpPr bwMode="auto">
            <a:xfrm>
              <a:off x="432" y="3264"/>
              <a:ext cx="2784" cy="1104"/>
              <a:chOff x="432" y="2736"/>
              <a:chExt cx="2784" cy="1104"/>
            </a:xfrm>
          </p:grpSpPr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>
                <a:off x="432" y="2736"/>
                <a:ext cx="2784" cy="110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sk-SK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4045" name="Text Box 5"/>
              <p:cNvSpPr txBox="1">
                <a:spLocks noChangeArrowheads="1"/>
              </p:cNvSpPr>
              <p:nvPr/>
            </p:nvSpPr>
            <p:spPr bwMode="auto">
              <a:xfrm>
                <a:off x="534" y="2736"/>
                <a:ext cx="2624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sk-SK" altLang="sk-SK" sz="24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int i, j = 2, k</a:t>
                </a:r>
                <a:r>
                  <a:rPr lang="en-US" altLang="sk-SK" sz="24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;</a:t>
                </a: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sk-SK" sz="2400" dirty="0" err="1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i</a:t>
                </a:r>
                <a:r>
                  <a:rPr lang="en-US" altLang="sk-SK" sz="24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 = (j == 2) ? 1 : 3;</a:t>
                </a: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sk-SK" sz="24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k = (</a:t>
                </a:r>
                <a:r>
                  <a:rPr lang="en-US" altLang="sk-SK" sz="2400" dirty="0" err="1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i</a:t>
                </a:r>
                <a:r>
                  <a:rPr lang="en-US" altLang="sk-SK" sz="24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 &gt; j) ? </a:t>
                </a:r>
                <a:r>
                  <a:rPr lang="en-US" altLang="sk-SK" sz="2400" dirty="0" err="1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i</a:t>
                </a:r>
                <a:r>
                  <a:rPr lang="en-US" altLang="sk-SK" sz="24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 : j;</a:t>
                </a:r>
              </a:p>
            </p:txBody>
          </p:sp>
        </p:grpSp>
        <p:sp>
          <p:nvSpPr>
            <p:cNvPr id="44043" name="Rectangle 12"/>
            <p:cNvSpPr>
              <a:spLocks noChangeArrowheads="1"/>
            </p:cNvSpPr>
            <p:nvPr/>
          </p:nvSpPr>
          <p:spPr bwMode="auto">
            <a:xfrm>
              <a:off x="126" y="2784"/>
              <a:ext cx="614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70" tIns="50685" rIns="101370" bIns="50685"/>
            <a:lstStyle>
              <a:lvl1pPr marL="341313" indent="-341313"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sk-SK" sz="2800" b="0">
                  <a:solidFill>
                    <a:srgbClr val="000000"/>
                  </a:solidFill>
                  <a:cs typeface="+mn-cs"/>
                </a:rPr>
                <a:t>pr</a:t>
              </a:r>
              <a:r>
                <a:rPr lang="sk-SK" altLang="sk-SK" sz="2800" b="0">
                  <a:solidFill>
                    <a:srgbClr val="000000"/>
                  </a:solidFill>
                  <a:cs typeface="+mn-cs"/>
                </a:rPr>
                <a:t>íklad</a:t>
              </a:r>
              <a:endParaRPr lang="en-US" altLang="sk-SK" sz="2800" b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5563377" y="5409517"/>
            <a:ext cx="4342148" cy="534100"/>
          </a:xfrm>
          <a:prstGeom prst="wedgeRoundRectCallout">
            <a:avLst>
              <a:gd name="adj1" fmla="val -65606"/>
              <a:gd name="adj2" fmla="val 8214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b="0">
                <a:solidFill>
                  <a:srgbClr val="000000"/>
                </a:solidFill>
                <a:cs typeface="+mn-cs"/>
              </a:rPr>
              <a:t> bude 1, pre</a:t>
            </a:r>
            <a:r>
              <a:rPr lang="sk-SK" altLang="sk-SK" sz="2400" b="0">
                <a:solidFill>
                  <a:srgbClr val="000000"/>
                </a:solidFill>
                <a:cs typeface="+mn-cs"/>
              </a:rPr>
              <a:t>tože </a:t>
            </a: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j</a:t>
            </a:r>
            <a:r>
              <a: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 == </a:t>
            </a: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2</a:t>
            </a:r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>
            <a:off x="5566903" y="6400412"/>
            <a:ext cx="4187071" cy="534100"/>
          </a:xfrm>
          <a:prstGeom prst="wedgeRoundRectCallout">
            <a:avLst>
              <a:gd name="adj1" fmla="val -69569"/>
              <a:gd name="adj2" fmla="val -3869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b="0">
                <a:solidFill>
                  <a:srgbClr val="000000"/>
                </a:solidFill>
                <a:cs typeface="+mn-cs"/>
              </a:rPr>
              <a:t> bude maximum z </a:t>
            </a: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b="0">
                <a:solidFill>
                  <a:srgbClr val="000000"/>
                </a:solidFill>
                <a:cs typeface="+mn-cs"/>
              </a:rPr>
              <a:t> a </a:t>
            </a: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846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nimBg="1" autoUpdateAnimBg="0"/>
      <p:bldP spid="5325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Použitie podmieneného výrazu</a:t>
            </a:r>
            <a:endParaRPr lang="en-US" altLang="sk-SK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7372" y="1828942"/>
            <a:ext cx="9752210" cy="2666985"/>
          </a:xfrm>
        </p:spPr>
        <p:txBody>
          <a:bodyPr/>
          <a:lstStyle/>
          <a:p>
            <a:r>
              <a:rPr lang="en-US" altLang="sk-SK" sz="2800" dirty="0" err="1"/>
              <a:t>pou</a:t>
            </a:r>
            <a:r>
              <a:rPr lang="sk-SK" altLang="sk-SK" sz="2800" dirty="0"/>
              <a:t>žíva sa len na jednoduché výrazy</a:t>
            </a:r>
          </a:p>
          <a:p>
            <a:r>
              <a:rPr lang="sk-SK" altLang="sk-SK" sz="2800" dirty="0">
                <a:solidFill>
                  <a:srgbClr val="FF0000"/>
                </a:solidFill>
              </a:rPr>
              <a:t>výsledok sa môže priradiť do premennej</a:t>
            </a:r>
            <a:endParaRPr lang="en-US" altLang="sk-SK" sz="2800" dirty="0">
              <a:solidFill>
                <a:srgbClr val="FF0000"/>
              </a:solidFill>
            </a:endParaRPr>
          </a:p>
          <a:p>
            <a:r>
              <a:rPr lang="en-US" altLang="sk-SK" sz="2800" dirty="0"/>
              <a:t>v</a:t>
            </a:r>
            <a:r>
              <a:rPr lang="sk-SK" altLang="sk-SK" sz="2800" dirty="0"/>
              <a:t>äčšinou sa nepoužíva, </a:t>
            </a:r>
            <a:r>
              <a:rPr lang="sk-SK" altLang="sk-SK" sz="2800" dirty="0" smtClean="0"/>
              <a:t>konštrukci</a:t>
            </a:r>
            <a:r>
              <a:rPr lang="en-US" altLang="sk-SK" sz="2800" dirty="0"/>
              <a:t>a</a:t>
            </a:r>
            <a:r>
              <a:rPr lang="sk-SK" altLang="sk-SK" sz="2800" dirty="0" smtClean="0"/>
              <a:t> </a:t>
            </a:r>
            <a:r>
              <a:rPr lang="sk-SK" altLang="sk-SK" sz="2800" b="1" dirty="0">
                <a:latin typeface="Courier New" pitchFamily="49" charset="0"/>
              </a:rPr>
              <a:t>if-else</a:t>
            </a:r>
            <a:r>
              <a:rPr lang="sk-SK" altLang="sk-SK" sz="2800" dirty="0"/>
              <a:t> </a:t>
            </a:r>
            <a:r>
              <a:rPr lang="en-US" altLang="sk-SK" sz="2800" dirty="0" smtClean="0"/>
              <a:t>j</a:t>
            </a:r>
            <a:r>
              <a:rPr lang="sk-SK" altLang="sk-SK" sz="2800" dirty="0" smtClean="0"/>
              <a:t>e </a:t>
            </a:r>
            <a:r>
              <a:rPr lang="sk-SK" altLang="sk-SK" sz="2800" dirty="0"/>
              <a:t>čitateľnejšia </a:t>
            </a:r>
          </a:p>
          <a:p>
            <a:endParaRPr lang="sk-SK" altLang="sk-SK" sz="2800" dirty="0"/>
          </a:p>
          <a:p>
            <a:r>
              <a:rPr lang="sk-SK" altLang="sk-SK" sz="2800" dirty="0"/>
              <a:t>napr. konverzia znaku na malé písmeno</a:t>
            </a:r>
            <a:endParaRPr lang="en-US" altLang="sk-SK" sz="2800" dirty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04869" y="5308906"/>
            <a:ext cx="9144238" cy="534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238412" y="5069994"/>
            <a:ext cx="7993388" cy="1035998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sk-SK">
              <a:solidFill>
                <a:srgbClr val="000000"/>
              </a:solidFill>
              <a:cs typeface="+mn-cs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66993" y="5308908"/>
            <a:ext cx="9049077" cy="46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c =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(c &gt;= 'A' &amp;&amp; c &lt;= 'Z') ? c + 'a' - 'A' : c;</a:t>
            </a: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609734" y="6452653"/>
            <a:ext cx="6248886" cy="609646"/>
          </a:xfrm>
          <a:prstGeom prst="wedgeRoundRectCallout">
            <a:avLst>
              <a:gd name="adj1" fmla="val -36787"/>
              <a:gd name="adj2" fmla="val -18020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z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átvorky sa uvádzajú len kvôli čitateľnosti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26396" y="3715228"/>
            <a:ext cx="2973458" cy="1008107"/>
          </a:xfrm>
          <a:prstGeom prst="wedgeRoundRectCallout">
            <a:avLst>
              <a:gd name="adj1" fmla="val -49487"/>
              <a:gd name="adj2" fmla="val 84766"/>
              <a:gd name="adj3" fmla="val 16667"/>
            </a:avLst>
          </a:prstGeom>
          <a:solidFill>
            <a:srgbClr val="C2F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28" tIns="45714" rIns="91428" bIns="45714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Podmienený výraz (ternárny operátor)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Podmienený výraz: príklad</a:t>
            </a:r>
            <a:endParaRPr lang="en-US" altLang="sk-SK" smtClean="0"/>
          </a:p>
        </p:txBody>
      </p:sp>
      <p:sp>
        <p:nvSpPr>
          <p:cNvPr id="46083" name="Rectangle 1027"/>
          <p:cNvSpPr>
            <a:spLocks noChangeArrowheads="1"/>
          </p:cNvSpPr>
          <p:nvPr/>
        </p:nvSpPr>
        <p:spPr bwMode="auto">
          <a:xfrm>
            <a:off x="304869" y="3276633"/>
            <a:ext cx="9524881" cy="398259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46084" name="AutoShape 1029"/>
          <p:cNvSpPr>
            <a:spLocks noChangeArrowheads="1"/>
          </p:cNvSpPr>
          <p:nvPr/>
        </p:nvSpPr>
        <p:spPr bwMode="auto">
          <a:xfrm>
            <a:off x="1600111" y="1294843"/>
            <a:ext cx="8305415" cy="1753393"/>
          </a:xfrm>
          <a:prstGeom prst="cloudCallout">
            <a:avLst>
              <a:gd name="adj1" fmla="val -58278"/>
              <a:gd name="adj2" fmla="val 62773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1428" tIns="45714" rIns="91428" bIns="45714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program načíta číslo a vypíše jeho absolútnu hodnotu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100361" name="Text Box 1033"/>
          <p:cNvSpPr txBox="1">
            <a:spLocks noChangeArrowheads="1"/>
          </p:cNvSpPr>
          <p:nvPr/>
        </p:nvSpPr>
        <p:spPr bwMode="auto">
          <a:xfrm>
            <a:off x="415888" y="3383805"/>
            <a:ext cx="3580862" cy="46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#include &lt;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stdio.h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</a:t>
            </a:r>
          </a:p>
        </p:txBody>
      </p:sp>
      <p:sp>
        <p:nvSpPr>
          <p:cNvPr id="100362" name="Text Box 1034"/>
          <p:cNvSpPr txBox="1">
            <a:spLocks noChangeArrowheads="1"/>
          </p:cNvSpPr>
          <p:nvPr/>
        </p:nvSpPr>
        <p:spPr bwMode="auto">
          <a:xfrm>
            <a:off x="438799" y="3794919"/>
            <a:ext cx="2448348" cy="346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int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main()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</a:t>
            </a: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return 0;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100363" name="Text Box 1035"/>
          <p:cNvSpPr txBox="1">
            <a:spLocks noChangeArrowheads="1"/>
          </p:cNvSpPr>
          <p:nvPr/>
        </p:nvSpPr>
        <p:spPr bwMode="auto">
          <a:xfrm>
            <a:off x="990376" y="4562688"/>
            <a:ext cx="1882485" cy="46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double x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;</a:t>
            </a:r>
          </a:p>
        </p:txBody>
      </p:sp>
      <p:sp>
        <p:nvSpPr>
          <p:cNvPr id="100369" name="Rectangle 1041"/>
          <p:cNvSpPr>
            <a:spLocks noChangeArrowheads="1"/>
          </p:cNvSpPr>
          <p:nvPr/>
        </p:nvSpPr>
        <p:spPr bwMode="auto">
          <a:xfrm>
            <a:off x="995663" y="5233828"/>
            <a:ext cx="5161966" cy="156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scanf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("%lf", &amp;x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x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=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(x &lt; 0) </a:t>
            </a:r>
            <a:r>
              <a:rPr lang="en-US" altLang="sk-SK" sz="2400" dirty="0">
                <a:solidFill>
                  <a:srgbClr val="FF0000"/>
                </a:solidFill>
                <a:latin typeface="Courier New" pitchFamily="49" charset="0"/>
              </a:rPr>
              <a:t>?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 (-1) * x </a:t>
            </a:r>
            <a:r>
              <a:rPr lang="en-US" altLang="sk-SK" sz="2400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</a:rPr>
              <a:t>x;</a:t>
            </a:r>
            <a:endParaRPr lang="en-US" altLang="sk-SK" sz="2400" dirty="0" smtClean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None/>
            </a:pPr>
            <a:r>
              <a:rPr lang="en-US" altLang="sk-SK" sz="2400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("%f\n", 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</a:rPr>
              <a:t>x);</a:t>
            </a:r>
            <a:endParaRPr lang="sk-SK" altLang="sk-SK" sz="2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764574" y="5611019"/>
            <a:ext cx="4326664" cy="445733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sk-SK" sz="2000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8537" y="5585619"/>
            <a:ext cx="7391402" cy="8509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/>
          <a:p>
            <a:pPr eaLnBrk="0" hangingPunct="0"/>
            <a:r>
              <a:rPr lang="en-US" altLang="sk-SK" dirty="0" err="1">
                <a:solidFill>
                  <a:srgbClr val="000000"/>
                </a:solidFill>
              </a:rPr>
              <a:t>printf</a:t>
            </a:r>
            <a:r>
              <a:rPr lang="en-US" altLang="sk-SK" dirty="0">
                <a:solidFill>
                  <a:srgbClr val="000000"/>
                </a:solidFill>
              </a:rPr>
              <a:t>("%f\n", (x &lt; 0) </a:t>
            </a:r>
            <a:r>
              <a:rPr lang="en-US" altLang="sk-SK" dirty="0">
                <a:solidFill>
                  <a:srgbClr val="FF0000"/>
                </a:solidFill>
              </a:rPr>
              <a:t>?</a:t>
            </a:r>
            <a:r>
              <a:rPr lang="en-US" altLang="sk-SK" dirty="0">
                <a:solidFill>
                  <a:srgbClr val="000000"/>
                </a:solidFill>
              </a:rPr>
              <a:t> (-1) * x </a:t>
            </a:r>
            <a:r>
              <a:rPr lang="en-US" altLang="sk-SK" dirty="0">
                <a:solidFill>
                  <a:srgbClr val="FF0000"/>
                </a:solidFill>
              </a:rPr>
              <a:t>: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x);</a:t>
            </a:r>
            <a:endParaRPr lang="sk-SK" altLang="sk-SK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03637" y="5821185"/>
            <a:ext cx="4326664" cy="445733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sk-SK" sz="2000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0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Výpis rôznych hodnôt na základe podmienky</a:t>
            </a:r>
            <a:endParaRPr lang="sk-SK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67" y="2758922"/>
            <a:ext cx="9400834" cy="1753228"/>
            <a:chOff x="274638" y="2492897"/>
            <a:chExt cx="8468690" cy="158417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74638" y="2492897"/>
              <a:ext cx="8401818" cy="15841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20688" y="2492897"/>
              <a:ext cx="8322640" cy="1437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 x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scanf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("%d", &amp;x);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x % 2 </a:t>
              </a:r>
              <a:r>
                <a:rPr lang="en-US" altLang="sk-SK" sz="24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?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</a:t>
              </a: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ne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parne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\n") </a:t>
              </a:r>
              <a:r>
                <a:rPr lang="en-US" altLang="sk-SK" sz="24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: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parne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\n");</a:t>
              </a:r>
            </a:p>
          </p:txBody>
        </p:sp>
      </p:grp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7372" y="1828942"/>
            <a:ext cx="9752210" cy="69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470071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82465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94860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07254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800" b="0" kern="0" dirty="0">
                <a:solidFill>
                  <a:srgbClr val="000000"/>
                </a:solidFill>
              </a:rPr>
              <a:t>Zistenie, či číslo je párne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04867" y="5309071"/>
            <a:ext cx="9326601" cy="1753228"/>
            <a:chOff x="274638" y="4797152"/>
            <a:chExt cx="8401818" cy="158417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74638" y="4797152"/>
              <a:ext cx="8401818" cy="15841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20688" y="4797152"/>
              <a:ext cx="7982803" cy="1437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 x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scanf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("%d", &amp;x);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printf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("%s", x % 2 </a:t>
              </a:r>
              <a:r>
                <a:rPr lang="en-US" altLang="sk-SK" sz="24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?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"</a:t>
              </a:r>
              <a:r>
                <a:rPr lang="sk-SK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ne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parne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\n" </a:t>
              </a:r>
              <a:r>
                <a:rPr lang="en-US" altLang="sk-SK" sz="24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: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"</a:t>
              </a:r>
              <a:r>
                <a:rPr lang="en-US" altLang="sk-SK" sz="2400" dirty="0" err="1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parne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\n");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72297" y="4577905"/>
            <a:ext cx="2164792" cy="69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470071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82465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94860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07254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sk-SK" sz="2800" b="0" kern="0" dirty="0" err="1">
                <a:solidFill>
                  <a:srgbClr val="000000"/>
                </a:solidFill>
              </a:rPr>
              <a:t>alebo</a:t>
            </a:r>
            <a:endParaRPr lang="sk-SK" altLang="sk-SK" sz="2800" b="0" kern="0" dirty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66993" y="3794921"/>
            <a:ext cx="9084542" cy="55490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sk-SK" sz="2000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832894" y="6345070"/>
            <a:ext cx="5919303" cy="55490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sk-SK" sz="2000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5" name="Rounded Rectangle 1"/>
          <p:cNvSpPr>
            <a:spLocks noChangeArrowheads="1"/>
          </p:cNvSpPr>
          <p:nvPr/>
        </p:nvSpPr>
        <p:spPr bwMode="auto">
          <a:xfrm>
            <a:off x="6380427" y="1810852"/>
            <a:ext cx="3569153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66" tIns="50683" rIns="101366" bIns="50683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program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03p05.cpp</a:t>
            </a:r>
            <a:endParaRPr lang="sk-SK" altLang="sk-SK" sz="2700" b="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1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Príklad: výpis znaku s </a:t>
            </a:r>
            <a:r>
              <a:rPr lang="en-US" altLang="sk-SK" dirty="0" err="1" smtClean="0"/>
              <a:t>naj</a:t>
            </a:r>
            <a:r>
              <a:rPr lang="sk-SK" altLang="sk-SK" dirty="0" smtClean="0"/>
              <a:t>menším ordinálnym číslom</a:t>
            </a:r>
            <a:endParaRPr lang="en-US" altLang="sk-SK" dirty="0" smtClean="0"/>
          </a:p>
        </p:txBody>
      </p:sp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46037" y="1319674"/>
            <a:ext cx="9829801" cy="418150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50191" name="Rounded Rectangle 1"/>
          <p:cNvSpPr>
            <a:spLocks noChangeArrowheads="1"/>
          </p:cNvSpPr>
          <p:nvPr/>
        </p:nvSpPr>
        <p:spPr bwMode="auto">
          <a:xfrm>
            <a:off x="303281" y="5632935"/>
            <a:ext cx="3855667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66" tIns="50683" rIns="101366" bIns="50683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program: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03p06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A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.</a:t>
            </a:r>
            <a:r>
              <a:rPr lang="en-US" altLang="sk-SK" sz="2700" b="0" dirty="0" err="1">
                <a:solidFill>
                  <a:srgbClr val="000000"/>
                </a:solidFill>
                <a:cs typeface="+mn-cs"/>
              </a:rPr>
              <a:t>cpp</a:t>
            </a:r>
            <a:endParaRPr lang="sk-SK" altLang="sk-SK" sz="27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6" name="Rounded Rectangle 1"/>
          <p:cNvSpPr>
            <a:spLocks noChangeArrowheads="1"/>
          </p:cNvSpPr>
          <p:nvPr/>
        </p:nvSpPr>
        <p:spPr bwMode="auto">
          <a:xfrm>
            <a:off x="303278" y="6574176"/>
            <a:ext cx="8768654" cy="953136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66" tIns="50683" rIns="101366" bIns="50683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program: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03p06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B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.</a:t>
            </a:r>
            <a:r>
              <a:rPr lang="en-US" altLang="sk-SK" sz="2700" b="0" dirty="0" err="1">
                <a:solidFill>
                  <a:srgbClr val="000000"/>
                </a:solidFill>
                <a:cs typeface="+mn-cs"/>
              </a:rPr>
              <a:t>cpp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 – načítanie znaku </a:t>
            </a:r>
            <a:r>
              <a:rPr lang="sk-SK" altLang="sk-SK" sz="27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vo vnútri </a:t>
            </a:r>
            <a:r>
              <a:rPr lang="sk-SK" altLang="sk-SK" sz="2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putchar() </a:t>
            </a:r>
            <a:r>
              <a:rPr lang="sk-SK" altLang="sk-SK" sz="2700" b="0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-</a:t>
            </a:r>
            <a:r>
              <a:rPr lang="en-US" altLang="sk-SK" sz="2700" b="0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 </a:t>
            </a:r>
            <a:r>
              <a:rPr lang="en-US" altLang="sk-SK" sz="2700" b="0" dirty="0" err="1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priradenie</a:t>
            </a:r>
            <a:r>
              <a:rPr lang="en-US" altLang="sk-SK" sz="2700" b="0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 je v</a:t>
            </a:r>
            <a:r>
              <a:rPr lang="sk-SK" altLang="sk-SK" sz="2700" b="0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ýraz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355833" y="5624068"/>
            <a:ext cx="5435504" cy="8886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r>
              <a:rPr lang="sk-SK" b="0" dirty="0">
                <a:solidFill>
                  <a:srgbClr val="000000"/>
                </a:solidFill>
                <a:latin typeface="Arial" charset="0"/>
                <a:cs typeface="+mn-cs"/>
              </a:rPr>
              <a:t>Vytvorte program 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cs typeface="+mn-cs"/>
              </a:rPr>
              <a:t>06</a:t>
            </a:r>
            <a:r>
              <a:rPr lang="sk-SK" b="0" dirty="0" smtClean="0">
                <a:solidFill>
                  <a:srgbClr val="000000"/>
                </a:solidFill>
                <a:latin typeface="Arial" charset="0"/>
                <a:cs typeface="+mn-cs"/>
              </a:rPr>
              <a:t>C</a:t>
            </a:r>
            <a:r>
              <a:rPr lang="sk-SK" b="0" dirty="0">
                <a:solidFill>
                  <a:srgbClr val="000000"/>
                </a:solidFill>
                <a:latin typeface="Arial" charset="0"/>
                <a:cs typeface="+mn-cs"/>
              </a:rPr>
              <a:t>, kde sa 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cs typeface="+mn-cs"/>
              </a:rPr>
              <a:t>v</a:t>
            </a:r>
            <a:r>
              <a:rPr lang="sk-SK" b="0" dirty="0" smtClean="0">
                <a:solidFill>
                  <a:srgbClr val="000000"/>
                </a:solidFill>
                <a:latin typeface="Arial" charset="0"/>
                <a:cs typeface="+mn-cs"/>
              </a:rPr>
              <a:t>šetky </a:t>
            </a:r>
            <a:r>
              <a:rPr lang="sk-SK" b="0" dirty="0">
                <a:solidFill>
                  <a:srgbClr val="000000"/>
                </a:solidFill>
                <a:latin typeface="Arial" charset="0"/>
                <a:cs typeface="+mn-cs"/>
              </a:rPr>
              <a:t>znaky načítajú v </a:t>
            </a:r>
            <a:r>
              <a:rPr lang="sk-SK" dirty="0">
                <a:solidFill>
                  <a:srgbClr val="000000"/>
                </a:solidFill>
                <a:cs typeface="Courier New" panose="02070309020205020404" pitchFamily="49" charset="0"/>
              </a:rPr>
              <a:t>putchar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  <a:endParaRPr lang="sk-SK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57058" y="1324464"/>
            <a:ext cx="9718780" cy="433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#include &lt;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stdio.h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</a:t>
            </a:r>
            <a:endParaRPr lang="sk-SK" altLang="sk-SK" sz="2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int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main()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</a:t>
            </a:r>
          </a:p>
          <a:p>
            <a:pPr eaLnBrk="0" hangingPunct="0">
              <a:spcBef>
                <a:spcPct val="0"/>
              </a:spcBef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 c, d, e;</a:t>
            </a:r>
          </a:p>
          <a:p>
            <a:pPr eaLnBrk="0" hangingPunct="0">
              <a:spcBef>
                <a:spcPct val="0"/>
              </a:spcBef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c =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</a:rPr>
              <a:t>getchar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eaLnBrk="0" hangingPunct="0">
              <a:spcBef>
                <a:spcPct val="0"/>
              </a:spcBef>
              <a:buNone/>
            </a:pP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</a:rPr>
              <a:t>getchar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eaLnBrk="0" hangingPunct="0">
              <a:spcBef>
                <a:spcPct val="0"/>
              </a:spcBef>
              <a:buNone/>
            </a:pP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itchFamily="49" charset="0"/>
              </a:rPr>
              <a:t>e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</a:rPr>
              <a:t>getchar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eaLnBrk="0" hangingPunct="0">
              <a:spcBef>
                <a:spcPct val="0"/>
              </a:spcBef>
              <a:buNone/>
            </a:pPr>
            <a:endParaRPr lang="en-US" altLang="sk-SK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sk-SK" sz="2200" dirty="0" err="1" smtClean="0">
                <a:solidFill>
                  <a:srgbClr val="000000"/>
                </a:solidFill>
                <a:latin typeface="Courier New" pitchFamily="49" charset="0"/>
              </a:rPr>
              <a:t>putchar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(c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</a:rPr>
              <a:t>&lt; d </a:t>
            </a:r>
            <a:r>
              <a:rPr lang="en-US" altLang="sk-SK" sz="2200" dirty="0">
                <a:solidFill>
                  <a:srgbClr val="FF0000"/>
                </a:solidFill>
                <a:latin typeface="Courier New" pitchFamily="49" charset="0"/>
              </a:rPr>
              <a:t>?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(c &lt; e </a:t>
            </a:r>
            <a:r>
              <a:rPr lang="en-US" altLang="sk-SK" sz="2200" dirty="0" smtClean="0">
                <a:solidFill>
                  <a:srgbClr val="0070C0"/>
                </a:solidFill>
                <a:latin typeface="Courier New" pitchFamily="49" charset="0"/>
              </a:rPr>
              <a:t>?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 c </a:t>
            </a:r>
            <a:r>
              <a:rPr lang="en-US" altLang="sk-SK" sz="2200" dirty="0" smtClean="0">
                <a:solidFill>
                  <a:srgbClr val="0070C0"/>
                </a:solidFill>
                <a:latin typeface="Courier New" pitchFamily="49" charset="0"/>
              </a:rPr>
              <a:t>: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 e) </a:t>
            </a:r>
            <a:r>
              <a:rPr lang="en-US" altLang="sk-SK" sz="2200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 (d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en-US" altLang="sk-SK" sz="2200" dirty="0">
                <a:solidFill>
                  <a:srgbClr val="00B050"/>
                </a:solidFill>
                <a:latin typeface="Courier New" pitchFamily="49" charset="0"/>
              </a:rPr>
              <a:t>?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</a:rPr>
              <a:t> d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dirty="0">
                <a:solidFill>
                  <a:srgbClr val="00B050"/>
                </a:solidFill>
                <a:latin typeface="Courier New" pitchFamily="49" charset="0"/>
              </a:rPr>
              <a:t>: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</a:rPr>
              <a:t> e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));</a:t>
            </a:r>
            <a:endParaRPr lang="en-US" altLang="sk-SK" sz="22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return 0;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01285" y="4252119"/>
            <a:ext cx="7790052" cy="762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sk-SK" sz="2000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75038" y="4355669"/>
            <a:ext cx="2590799" cy="554900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sk-SK" sz="2000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459537" y="4355238"/>
            <a:ext cx="2590799" cy="55490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sk-SK" sz="2000" b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65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Poradie vyhodnocovania</a:t>
            </a:r>
            <a:endParaRPr lang="en-US" altLang="sk-SK" smtClean="0"/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197372" y="1828941"/>
            <a:ext cx="9752210" cy="3201084"/>
          </a:xfrm>
        </p:spPr>
        <p:txBody>
          <a:bodyPr>
            <a:normAutofit lnSpcReduction="10000"/>
          </a:bodyPr>
          <a:lstStyle/>
          <a:p>
            <a:r>
              <a:rPr lang="sk-SK" altLang="sk-SK" sz="2800" dirty="0"/>
              <a:t>len operátory:</a:t>
            </a:r>
          </a:p>
          <a:p>
            <a:pPr lvl="1"/>
            <a:r>
              <a:rPr lang="sk-SK" altLang="sk-SK" sz="2400" dirty="0"/>
              <a:t>logický súčin (</a:t>
            </a:r>
            <a:r>
              <a:rPr lang="en-US" altLang="sk-SK" sz="2400" b="1" dirty="0">
                <a:latin typeface="Courier New" pitchFamily="49" charset="0"/>
              </a:rPr>
              <a:t>&amp;&amp;</a:t>
            </a:r>
            <a:r>
              <a:rPr lang="sk-SK" altLang="sk-SK" sz="2400" dirty="0"/>
              <a:t>) </a:t>
            </a:r>
          </a:p>
          <a:p>
            <a:pPr lvl="1"/>
            <a:r>
              <a:rPr lang="sk-SK" altLang="sk-SK" sz="2400" dirty="0"/>
              <a:t>logický súčet (</a:t>
            </a:r>
            <a:r>
              <a:rPr lang="en-US" altLang="sk-SK" sz="2400" b="1" dirty="0">
                <a:latin typeface="Courier New" pitchFamily="49" charset="0"/>
              </a:rPr>
              <a:t>||</a:t>
            </a:r>
            <a:r>
              <a:rPr lang="sk-SK" altLang="sk-SK" sz="2400" dirty="0"/>
              <a:t>)</a:t>
            </a:r>
          </a:p>
          <a:p>
            <a:pPr lvl="1"/>
            <a:r>
              <a:rPr lang="sk-SK" altLang="sk-SK" sz="2400" dirty="0"/>
              <a:t>ternárny operátor (</a:t>
            </a:r>
            <a:r>
              <a:rPr lang="en-US" altLang="sk-SK" sz="2400" b="1" dirty="0">
                <a:latin typeface="Courier New" pitchFamily="49" charset="0"/>
              </a:rPr>
              <a:t>? :</a:t>
            </a:r>
            <a:r>
              <a:rPr lang="sk-SK" altLang="sk-SK" sz="2400" dirty="0"/>
              <a:t>) </a:t>
            </a:r>
          </a:p>
          <a:p>
            <a:pPr lvl="1"/>
            <a:r>
              <a:rPr lang="sk-SK" altLang="sk-SK" sz="2400" dirty="0"/>
              <a:t>operátor čiarky (</a:t>
            </a:r>
            <a:r>
              <a:rPr lang="sk-SK" altLang="sk-SK" sz="2400" b="1" dirty="0">
                <a:latin typeface="Courier New" pitchFamily="49" charset="0"/>
              </a:rPr>
              <a:t>,</a:t>
            </a:r>
            <a:r>
              <a:rPr lang="sk-SK" altLang="sk-SK" sz="2400" dirty="0"/>
              <a:t>)</a:t>
            </a:r>
            <a:r>
              <a:rPr lang="en-US" altLang="sk-SK" sz="2400" dirty="0"/>
              <a:t>   - </a:t>
            </a:r>
            <a:r>
              <a:rPr lang="sk-SK" altLang="sk-SK" sz="2400" dirty="0"/>
              <a:t> o ňom neskôr</a:t>
            </a:r>
          </a:p>
          <a:p>
            <a:pPr>
              <a:buFontTx/>
              <a:buNone/>
            </a:pPr>
            <a:r>
              <a:rPr lang="sk-SK" altLang="sk-SK" sz="2800" dirty="0"/>
              <a:t>	zaručujú poradie vyhodnocovania, iné operátory nezaručujú žiadne poradie vyhodnocovania</a:t>
            </a:r>
            <a:endParaRPr lang="en-US" altLang="sk-SK" sz="2800" dirty="0"/>
          </a:p>
          <a:p>
            <a:endParaRPr lang="en-US" altLang="sk-SK" sz="2800" dirty="0"/>
          </a:p>
        </p:txBody>
      </p:sp>
      <p:grpSp>
        <p:nvGrpSpPr>
          <p:cNvPr id="101380" name="Group 1028"/>
          <p:cNvGrpSpPr>
            <a:grpSpLocks/>
          </p:cNvGrpSpPr>
          <p:nvPr/>
        </p:nvGrpSpPr>
        <p:grpSpPr bwMode="auto">
          <a:xfrm>
            <a:off x="671412" y="5562369"/>
            <a:ext cx="9311651" cy="1524995"/>
            <a:chOff x="423" y="3696"/>
            <a:chExt cx="5865" cy="960"/>
          </a:xfrm>
        </p:grpSpPr>
        <p:sp>
          <p:nvSpPr>
            <p:cNvPr id="49160" name="AutoShape 1029"/>
            <p:cNvSpPr>
              <a:spLocks noChangeArrowheads="1"/>
            </p:cNvSpPr>
            <p:nvPr/>
          </p:nvSpPr>
          <p:spPr bwMode="auto">
            <a:xfrm>
              <a:off x="2832" y="3696"/>
              <a:ext cx="3456" cy="960"/>
            </a:xfrm>
            <a:prstGeom prst="wedgeRoundRectCallout">
              <a:avLst>
                <a:gd name="adj1" fmla="val -60014"/>
                <a:gd name="adj2" fmla="val 2239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b="0">
                  <a:solidFill>
                    <a:srgbClr val="000000"/>
                  </a:solidFill>
                  <a:cs typeface="+mn-cs"/>
                </a:rPr>
                <a:t>nie je dané, čo sa vyhodnotí skôr, 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b="0">
                  <a:solidFill>
                    <a:srgbClr val="000000"/>
                  </a:solidFill>
                  <a:cs typeface="+mn-cs"/>
                </a:rPr>
                <a:t>ak ľavý operand: i bude 3, j bude -1, 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b="0">
                  <a:solidFill>
                    <a:srgbClr val="000000"/>
                  </a:solidFill>
                  <a:cs typeface="+mn-cs"/>
                </a:rPr>
                <a:t>ak pravý operand: i bude 4, j bude 1</a:t>
              </a:r>
              <a:endParaRPr lang="en-US" altLang="sk-SK" sz="2400" b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49161" name="Oval 1030"/>
            <p:cNvSpPr>
              <a:spLocks noChangeArrowheads="1"/>
            </p:cNvSpPr>
            <p:nvPr/>
          </p:nvSpPr>
          <p:spPr bwMode="auto">
            <a:xfrm>
              <a:off x="423" y="4206"/>
              <a:ext cx="288" cy="28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49162" name="Oval 1031"/>
            <p:cNvSpPr>
              <a:spLocks noChangeArrowheads="1"/>
            </p:cNvSpPr>
            <p:nvPr/>
          </p:nvSpPr>
          <p:spPr bwMode="auto">
            <a:xfrm>
              <a:off x="1683" y="4215"/>
              <a:ext cx="288" cy="28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01384" name="Group 1032"/>
          <p:cNvGrpSpPr>
            <a:grpSpLocks/>
          </p:cNvGrpSpPr>
          <p:nvPr/>
        </p:nvGrpSpPr>
        <p:grpSpPr bwMode="auto">
          <a:xfrm>
            <a:off x="304867" y="5609806"/>
            <a:ext cx="3644302" cy="1296597"/>
            <a:chOff x="192" y="3726"/>
            <a:chExt cx="2296" cy="816"/>
          </a:xfrm>
        </p:grpSpPr>
        <p:sp>
          <p:nvSpPr>
            <p:cNvPr id="49158" name="Rectangle 1033"/>
            <p:cNvSpPr>
              <a:spLocks noChangeArrowheads="1"/>
            </p:cNvSpPr>
            <p:nvPr/>
          </p:nvSpPr>
          <p:spPr bwMode="auto">
            <a:xfrm>
              <a:off x="192" y="3726"/>
              <a:ext cx="2262" cy="81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49159" name="Text Box 1034"/>
            <p:cNvSpPr txBox="1">
              <a:spLocks noChangeArrowheads="1"/>
            </p:cNvSpPr>
            <p:nvPr/>
          </p:nvSpPr>
          <p:spPr bwMode="auto">
            <a:xfrm>
              <a:off x="220" y="3764"/>
              <a:ext cx="2268" cy="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int j, i = 1</a:t>
              </a:r>
              <a:r>
                <a:rPr lang="en-US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j</a:t>
              </a:r>
              <a:r>
                <a:rPr lang="en-US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= </a:t>
              </a:r>
              <a:r>
                <a:rPr lang="sk-SK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++</a:t>
              </a:r>
              <a:r>
                <a:rPr lang="en-US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</a:t>
              </a:r>
              <a:r>
                <a:rPr lang="sk-SK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- (</a:t>
              </a:r>
              <a:r>
                <a:rPr lang="en-US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i</a:t>
              </a:r>
              <a:r>
                <a:rPr lang="sk-SK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= 3</a:t>
              </a:r>
              <a:r>
                <a:rPr lang="en-US" altLang="sk-SK" sz="240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8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Operátor čiarky</a:t>
            </a:r>
            <a:endParaRPr lang="en-US" altLang="sk-SK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3" y="1643063"/>
            <a:ext cx="9145587" cy="3447256"/>
          </a:xfrm>
        </p:spPr>
        <p:txBody>
          <a:bodyPr/>
          <a:lstStyle/>
          <a:p>
            <a:r>
              <a:rPr lang="sk-SK" altLang="sk-SK" sz="2400" dirty="0"/>
              <a:t>tak ako logický súčin (</a:t>
            </a:r>
            <a:r>
              <a:rPr lang="en-US" altLang="sk-SK" sz="2400" b="1" dirty="0">
                <a:latin typeface="Courier New" pitchFamily="49" charset="0"/>
              </a:rPr>
              <a:t>&amp;&amp;</a:t>
            </a:r>
            <a:r>
              <a:rPr lang="sk-SK" altLang="sk-SK" sz="2400" dirty="0"/>
              <a:t>), logický súčet (</a:t>
            </a:r>
            <a:r>
              <a:rPr lang="en-US" altLang="sk-SK" sz="2400" b="1" dirty="0">
                <a:latin typeface="Courier New" pitchFamily="49" charset="0"/>
              </a:rPr>
              <a:t>||</a:t>
            </a:r>
            <a:r>
              <a:rPr lang="sk-SK" altLang="sk-SK" sz="2400" dirty="0"/>
              <a:t>), ternárny operátor (</a:t>
            </a:r>
            <a:r>
              <a:rPr lang="en-US" altLang="sk-SK" sz="2400" b="1" dirty="0">
                <a:latin typeface="Courier New" pitchFamily="49" charset="0"/>
              </a:rPr>
              <a:t>? :</a:t>
            </a:r>
            <a:r>
              <a:rPr lang="sk-SK" altLang="sk-SK" sz="2400" dirty="0"/>
              <a:t>) - už len operátor čiarky (</a:t>
            </a:r>
            <a:r>
              <a:rPr lang="sk-SK" altLang="sk-SK" sz="2400" b="1" dirty="0">
                <a:latin typeface="Courier New" pitchFamily="49" charset="0"/>
              </a:rPr>
              <a:t>,</a:t>
            </a:r>
            <a:r>
              <a:rPr lang="sk-SK" altLang="sk-SK" sz="2400" dirty="0"/>
              <a:t>) vyhodnocuje ľavý operand pred pravým</a:t>
            </a:r>
            <a:endParaRPr lang="en-US" altLang="sk-SK" sz="2400" dirty="0"/>
          </a:p>
          <a:p>
            <a:endParaRPr lang="en-US" altLang="sk-SK" sz="2000" dirty="0"/>
          </a:p>
          <a:p>
            <a:r>
              <a:rPr lang="en-US" altLang="sk-SK" sz="2400" dirty="0"/>
              <a:t>syntax:</a:t>
            </a:r>
          </a:p>
          <a:p>
            <a:endParaRPr lang="en-US" altLang="sk-SK" sz="2000" dirty="0"/>
          </a:p>
          <a:p>
            <a:r>
              <a:rPr lang="en-US" altLang="sk-SK" sz="2400" dirty="0" err="1"/>
              <a:t>spracov</a:t>
            </a:r>
            <a:r>
              <a:rPr lang="sk-SK" altLang="sk-SK" sz="2400" dirty="0"/>
              <a:t>áva sa tak, že sa vyhodnotí </a:t>
            </a:r>
            <a:r>
              <a:rPr lang="sk-SK" altLang="sk-SK" sz="2400" b="1" dirty="0">
                <a:latin typeface="Courier New" pitchFamily="49" charset="0"/>
              </a:rPr>
              <a:t>vyraz_1</a:t>
            </a:r>
            <a:r>
              <a:rPr lang="sk-SK" altLang="sk-SK" sz="2400" dirty="0"/>
              <a:t>, jeho výsledok sa zabudne a vyhodnotí sa </a:t>
            </a:r>
            <a:r>
              <a:rPr lang="sk-SK" altLang="sk-SK" sz="2400" b="1" dirty="0">
                <a:latin typeface="Courier New" pitchFamily="49" charset="0"/>
              </a:rPr>
              <a:t>vyraz_2</a:t>
            </a:r>
            <a:r>
              <a:rPr lang="sk-SK" altLang="sk-SK" sz="2400" dirty="0"/>
              <a:t> </a:t>
            </a:r>
            <a:endParaRPr lang="en-US" altLang="sk-SK" sz="24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198688" y="3300413"/>
            <a:ext cx="3505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360613" y="3300413"/>
            <a:ext cx="2646862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</a:rPr>
              <a:t>vyraz_1</a:t>
            </a: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</a:rPr>
              <a:t> vyraz_2</a:t>
            </a:r>
            <a:endParaRPr lang="en-US" altLang="sk-SK" sz="20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676283" y="5438782"/>
            <a:ext cx="3514725" cy="1293813"/>
            <a:chOff x="426" y="3726"/>
            <a:chExt cx="2214" cy="816"/>
          </a:xfrm>
        </p:grpSpPr>
        <p:sp>
          <p:nvSpPr>
            <p:cNvPr id="13322" name="Rectangle 6"/>
            <p:cNvSpPr>
              <a:spLocks noChangeArrowheads="1"/>
            </p:cNvSpPr>
            <p:nvPr/>
          </p:nvSpPr>
          <p:spPr bwMode="auto">
            <a:xfrm>
              <a:off x="426" y="3726"/>
              <a:ext cx="2214" cy="81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20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323" name="Text Box 7"/>
            <p:cNvSpPr txBox="1">
              <a:spLocks noChangeArrowheads="1"/>
            </p:cNvSpPr>
            <p:nvPr/>
          </p:nvSpPr>
          <p:spPr bwMode="auto">
            <a:xfrm>
              <a:off x="521" y="3764"/>
              <a:ext cx="1764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000">
                  <a:solidFill>
                    <a:srgbClr val="000000"/>
                  </a:solidFill>
                  <a:latin typeface="Courier New" pitchFamily="49" charset="0"/>
                </a:rPr>
                <a:t>int i = </a:t>
              </a:r>
              <a:r>
                <a:rPr lang="en-US" altLang="sk-SK" sz="2000">
                  <a:solidFill>
                    <a:srgbClr val="000000"/>
                  </a:solidFill>
                  <a:latin typeface="Courier New" pitchFamily="49" charset="0"/>
                </a:rPr>
                <a:t>2, j = 4;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k-SK" sz="200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000">
                  <a:solidFill>
                    <a:srgbClr val="000000"/>
                  </a:solidFill>
                  <a:latin typeface="Courier New" pitchFamily="49" charset="0"/>
                </a:rPr>
                <a:t>j</a:t>
              </a:r>
              <a:r>
                <a:rPr lang="en-US" altLang="sk-SK" sz="2000">
                  <a:solidFill>
                    <a:srgbClr val="000000"/>
                  </a:solidFill>
                  <a:latin typeface="Courier New" pitchFamily="49" charset="0"/>
                </a:rPr>
                <a:t> = (i++, i</a:t>
              </a:r>
              <a:r>
                <a:rPr lang="sk-SK" altLang="sk-SK" sz="20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000">
                  <a:solidFill>
                    <a:srgbClr val="000000"/>
                  </a:solidFill>
                  <a:latin typeface="Courier New" pitchFamily="49" charset="0"/>
                </a:rPr>
                <a:t>-</a:t>
              </a:r>
              <a:r>
                <a:rPr lang="sk-SK" altLang="sk-SK" sz="20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000">
                  <a:solidFill>
                    <a:srgbClr val="000000"/>
                  </a:solidFill>
                  <a:latin typeface="Courier New" pitchFamily="49" charset="0"/>
                </a:rPr>
                <a:t>j);</a:t>
              </a:r>
            </a:p>
          </p:txBody>
        </p:sp>
      </p:grp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4953005" y="5465767"/>
            <a:ext cx="4038600" cy="534987"/>
          </a:xfrm>
          <a:prstGeom prst="wedgeRoundRectCallout">
            <a:avLst>
              <a:gd name="adj1" fmla="val -104051"/>
              <a:gd name="adj2" fmla="val 2291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b="0" dirty="0">
                <a:solidFill>
                  <a:srgbClr val="000000"/>
                </a:solidFill>
              </a:rPr>
              <a:t>toto nie je operátor čiarky</a:t>
            </a:r>
            <a:endParaRPr lang="en-US" altLang="sk-SK" sz="2000" b="0" dirty="0">
              <a:solidFill>
                <a:srgbClr val="000000"/>
              </a:solidFill>
            </a:endParaRPr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4953005" y="6229357"/>
            <a:ext cx="4038600" cy="455613"/>
          </a:xfrm>
          <a:prstGeom prst="wedgeRoundRectCallout">
            <a:avLst>
              <a:gd name="adj1" fmla="val -108370"/>
              <a:gd name="adj2" fmla="val 1909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sk-SK" altLang="sk-SK" sz="2000" b="0" dirty="0">
                <a:solidFill>
                  <a:srgbClr val="000000"/>
                </a:solidFill>
              </a:rPr>
              <a:t> bude 3 a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sk-SK" altLang="sk-SK" sz="2000" b="0" dirty="0">
                <a:solidFill>
                  <a:srgbClr val="000000"/>
                </a:solidFill>
              </a:rPr>
              <a:t> </a:t>
            </a:r>
            <a:r>
              <a:rPr lang="sk-SK" altLang="sk-SK" sz="2000" b="0" dirty="0" smtClean="0">
                <a:solidFill>
                  <a:srgbClr val="000000"/>
                </a:solidFill>
              </a:rPr>
              <a:t>bude </a:t>
            </a:r>
            <a:r>
              <a:rPr lang="sk-SK" altLang="sk-SK" sz="2000" b="0" dirty="0">
                <a:solidFill>
                  <a:srgbClr val="000000"/>
                </a:solidFill>
              </a:rPr>
              <a:t>-1</a:t>
            </a:r>
            <a:endParaRPr lang="en-US" altLang="sk-SK" sz="2000" b="0" dirty="0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7801" y="6884993"/>
            <a:ext cx="99726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36" tIns="50667" rIns="101336" bIns="50667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470071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82465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94860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07254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sk-SK" altLang="sk-SK" sz="2400" kern="0" dirty="0"/>
              <a:t>je vhodné používať ho len v riadiacich príkazoch </a:t>
            </a:r>
            <a:r>
              <a:rPr lang="sk-SK" altLang="sk-SK" sz="2400" kern="0" dirty="0">
                <a:latin typeface="Courier New" pitchFamily="49" charset="0"/>
              </a:rPr>
              <a:t>for</a:t>
            </a:r>
            <a:r>
              <a:rPr lang="sk-SK" altLang="sk-SK" sz="2400" kern="0" dirty="0"/>
              <a:t> a </a:t>
            </a:r>
            <a:r>
              <a:rPr lang="sk-SK" altLang="sk-SK" sz="2400" kern="0" dirty="0">
                <a:latin typeface="Courier New" pitchFamily="49" charset="0"/>
              </a:rPr>
              <a:t>while</a:t>
            </a:r>
            <a:r>
              <a:rPr lang="sk-SK" altLang="sk-SK" sz="2400" kern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nimBg="1" autoUpdateAnimBg="0"/>
      <p:bldP spid="5530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0473" y="5928519"/>
            <a:ext cx="20621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65237" y="4328319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65237" y="5102639"/>
            <a:ext cx="1295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pic>
        <p:nvPicPr>
          <p:cNvPr id="14338" name="Picture 2" descr="D:\Pedagogika\C\obrazky\bart_simpson_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06" y="3536917"/>
            <a:ext cx="6202369" cy="383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Itera</a:t>
            </a:r>
            <a:r>
              <a:rPr lang="sk-SK" altLang="sk-SK" dirty="0" smtClean="0"/>
              <a:t>čné príkazy - cykly </a:t>
            </a:r>
            <a:endParaRPr lang="en-US" altLang="sk-SK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napíš 100x...</a:t>
            </a:r>
          </a:p>
          <a:p>
            <a:r>
              <a:rPr lang="sk-SK" altLang="sk-SK" dirty="0"/>
              <a:t>umožňujú </a:t>
            </a:r>
            <a:r>
              <a:rPr lang="sk-SK" altLang="sk-SK" b="1" dirty="0"/>
              <a:t>opakovať</a:t>
            </a:r>
            <a:r>
              <a:rPr lang="sk-SK" altLang="sk-SK" dirty="0"/>
              <a:t> vykonávanie príkazu alebo bloku príkazov</a:t>
            </a:r>
          </a:p>
          <a:p>
            <a:r>
              <a:rPr lang="sk-SK" altLang="sk-SK" dirty="0"/>
              <a:t>príkazy</a:t>
            </a:r>
            <a:r>
              <a:rPr lang="sk-SK" altLang="sk-SK" dirty="0" smtClean="0"/>
              <a:t>:</a:t>
            </a:r>
          </a:p>
          <a:p>
            <a:pPr marL="0" indent="0">
              <a:buNone/>
            </a:pPr>
            <a:endParaRPr lang="sk-SK" altLang="sk-SK" sz="1200" dirty="0" smtClean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altLang="sk-SK" b="1" dirty="0" smtClean="0">
                <a:latin typeface="Courier New" pitchFamily="49" charset="0"/>
              </a:rPr>
              <a:t>for</a:t>
            </a:r>
          </a:p>
          <a:p>
            <a:pPr marL="0" indent="0">
              <a:buNone/>
            </a:pPr>
            <a:endParaRPr lang="sk-SK" altLang="sk-SK" sz="1200" b="1" dirty="0" smtClean="0">
              <a:latin typeface="Courier New" pitchFamily="49" charset="0"/>
            </a:endParaRPr>
          </a:p>
          <a:p>
            <a:pPr marL="0" indent="0">
              <a:buNone/>
            </a:pPr>
            <a:r>
              <a:rPr lang="sk-SK" altLang="sk-SK" b="1" dirty="0">
                <a:latin typeface="Courier New" pitchFamily="49" charset="0"/>
              </a:rPr>
              <a:t>	</a:t>
            </a:r>
            <a:r>
              <a:rPr lang="sk-SK" altLang="sk-SK" b="1" dirty="0" smtClean="0">
                <a:latin typeface="Courier New" pitchFamily="49" charset="0"/>
              </a:rPr>
              <a:t>while</a:t>
            </a:r>
          </a:p>
          <a:p>
            <a:pPr marL="0" indent="0">
              <a:buNone/>
            </a:pPr>
            <a:endParaRPr lang="sk-SK" altLang="sk-SK" sz="1200" b="1" dirty="0" smtClean="0">
              <a:latin typeface="Courier New" pitchFamily="49" charset="0"/>
            </a:endParaRPr>
          </a:p>
          <a:p>
            <a:pPr marL="0" indent="0">
              <a:buNone/>
            </a:pPr>
            <a:r>
              <a:rPr lang="sk-SK" altLang="sk-SK" b="1" dirty="0">
                <a:latin typeface="Courier New" pitchFamily="49" charset="0"/>
              </a:rPr>
              <a:t>	</a:t>
            </a:r>
            <a:r>
              <a:rPr lang="sk-SK" altLang="sk-SK" b="1" dirty="0" smtClean="0">
                <a:latin typeface="Courier New" pitchFamily="49" charset="0"/>
              </a:rPr>
              <a:t>do-while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Vyhodnocovanie logických výrazov: príklady</a:t>
            </a:r>
            <a:endParaRPr lang="en-US" altLang="sk-SK" dirty="0" smtClean="0"/>
          </a:p>
        </p:txBody>
      </p:sp>
      <p:sp>
        <p:nvSpPr>
          <p:cNvPr id="43013" name="Rectangle 8"/>
          <p:cNvSpPr>
            <a:spLocks noGrp="1" noChangeArrowheads="1"/>
          </p:cNvSpPr>
          <p:nvPr>
            <p:ph idx="1"/>
          </p:nvPr>
        </p:nvSpPr>
        <p:spPr>
          <a:xfrm>
            <a:off x="197373" y="1722922"/>
            <a:ext cx="9752210" cy="609646"/>
          </a:xfrm>
        </p:spPr>
        <p:txBody>
          <a:bodyPr/>
          <a:lstStyle/>
          <a:p>
            <a:r>
              <a:rPr lang="sk-SK" altLang="sk-SK" sz="2800" dirty="0"/>
              <a:t>pre všetky príklady platí:</a:t>
            </a:r>
            <a:endParaRPr lang="en-US" altLang="sk-SK" sz="2800" dirty="0"/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4816190" y="1722922"/>
            <a:ext cx="4033092" cy="45679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4891973" y="1722922"/>
            <a:ext cx="3957317" cy="46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int i = 1, j = 1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k;</a:t>
            </a:r>
          </a:p>
        </p:txBody>
      </p:sp>
      <p:sp>
        <p:nvSpPr>
          <p:cNvPr id="43029" name="Rectangle 9"/>
          <p:cNvSpPr>
            <a:spLocks noChangeArrowheads="1"/>
          </p:cNvSpPr>
          <p:nvPr/>
        </p:nvSpPr>
        <p:spPr bwMode="auto">
          <a:xfrm>
            <a:off x="304872" y="2574863"/>
            <a:ext cx="3563240" cy="45707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43027" name="Rectangle 14"/>
          <p:cNvSpPr>
            <a:spLocks noChangeArrowheads="1"/>
          </p:cNvSpPr>
          <p:nvPr/>
        </p:nvSpPr>
        <p:spPr bwMode="auto">
          <a:xfrm>
            <a:off x="289699" y="4800411"/>
            <a:ext cx="3548954" cy="45707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43028" name="Text Box 15"/>
          <p:cNvSpPr txBox="1">
            <a:spLocks noChangeArrowheads="1"/>
          </p:cNvSpPr>
          <p:nvPr/>
        </p:nvSpPr>
        <p:spPr bwMode="auto">
          <a:xfrm>
            <a:off x="304870" y="2556240"/>
            <a:ext cx="3600538" cy="47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 =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&amp;&amp; (j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=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=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3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);</a:t>
            </a:r>
          </a:p>
        </p:txBody>
      </p:sp>
      <p:sp>
        <p:nvSpPr>
          <p:cNvPr id="52240" name="AutoShape 16"/>
          <p:cNvSpPr>
            <a:spLocks noChangeArrowheads="1"/>
          </p:cNvSpPr>
          <p:nvPr/>
        </p:nvSpPr>
        <p:spPr bwMode="auto">
          <a:xfrm>
            <a:off x="4515708" y="2496881"/>
            <a:ext cx="5334287" cy="534100"/>
          </a:xfrm>
          <a:prstGeom prst="wedgeRoundRectCallout">
            <a:avLst>
              <a:gd name="adj1" fmla="val -62144"/>
              <a:gd name="adj2" fmla="val -2321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bude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0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, pre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tože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neplat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í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i == 3</a:t>
            </a: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43030" name="Text Box 10"/>
          <p:cNvSpPr txBox="1">
            <a:spLocks noChangeArrowheads="1"/>
          </p:cNvSpPr>
          <p:nvPr/>
        </p:nvSpPr>
        <p:spPr bwMode="auto">
          <a:xfrm>
            <a:off x="279213" y="4758869"/>
            <a:ext cx="3411551" cy="4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(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2) || j;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279205" y="3549317"/>
            <a:ext cx="3563240" cy="45707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79205" y="3530694"/>
            <a:ext cx="2468446" cy="4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 =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!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&amp;&amp; j;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4490045" y="3527243"/>
            <a:ext cx="5334287" cy="724876"/>
          </a:xfrm>
          <a:prstGeom prst="wedgeRoundRectCallout">
            <a:avLst>
              <a:gd name="adj1" fmla="val -62144"/>
              <a:gd name="adj2" fmla="val -2321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bude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0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, pre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tože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neplat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í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!i</a:t>
            </a:r>
            <a:r>
              <a:rPr lang="sk-SK" altLang="sk-SK" sz="2400" b="0" dirty="0">
                <a:solidFill>
                  <a:srgbClr val="000000"/>
                </a:solidFill>
                <a:latin typeface="Arial"/>
                <a:cs typeface="+mn-cs"/>
              </a:rPr>
              <a:t> je 0, na druhej časti podmienky nezáleží</a:t>
            </a:r>
            <a:endParaRPr lang="en-US" altLang="sk-SK" sz="2400" b="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4490045" y="4800411"/>
            <a:ext cx="5334287" cy="1585308"/>
          </a:xfrm>
          <a:prstGeom prst="wedgeRoundRectCallout">
            <a:avLst>
              <a:gd name="adj1" fmla="val -62144"/>
              <a:gd name="adj2" fmla="val -2321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bude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1, </a:t>
            </a:r>
            <a:r>
              <a:rPr lang="sk-SK" altLang="sk-SK" sz="2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i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 zmení hodnotu na 2 čo je hodnota výrazu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, preto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prv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á časť podmienky platí, na druhej časti podmienky nezáleží</a:t>
            </a:r>
            <a:endParaRPr lang="en-US" altLang="sk-SK" sz="2400" b="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79204" y="6902918"/>
            <a:ext cx="9703859" cy="5578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1340" tIns="50670" rIns="101340" bIns="50670" numCol="1" rtlCol="0" anchor="t" anchorCtr="0" compatLnSpc="1">
            <a:prstTxWarp prst="textNoShape">
              <a:avLst/>
            </a:prstTxWarp>
          </a:bodyPr>
          <a:lstStyle/>
          <a:p>
            <a:pPr defTabSz="1013400" eaLnBrk="0" hangingPunct="0"/>
            <a:r>
              <a:rPr lang="sk-SK" b="0" dirty="0">
                <a:solidFill>
                  <a:srgbClr val="000000"/>
                </a:solidFill>
                <a:latin typeface="Arial"/>
                <a:cs typeface="+mn-cs"/>
              </a:rPr>
              <a:t>Využije skrátené vyhodnocovanie logických výrazov?</a:t>
            </a:r>
          </a:p>
        </p:txBody>
      </p:sp>
      <p:pic>
        <p:nvPicPr>
          <p:cNvPr id="2050" name="Picture 2" descr="C:\Users\koskova\AppData\Local\Microsoft\Windows\Temporary Internet Files\Content.IE5\0ZSD94ZL\600px-Red_x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169" y="2574863"/>
            <a:ext cx="612308" cy="61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koskova\AppData\Local\Microsoft\Windows\Temporary Internet Files\Content.IE5\IZU8YU1J\Green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169" y="3653569"/>
            <a:ext cx="600366" cy="5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koskova\AppData\Local\Microsoft\Windows\Temporary Internet Files\Content.IE5\IZU8YU1J\Green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20" y="5604339"/>
            <a:ext cx="600366" cy="5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1"/>
          <p:cNvSpPr>
            <a:spLocks noChangeArrowheads="1"/>
          </p:cNvSpPr>
          <p:nvPr/>
        </p:nvSpPr>
        <p:spPr bwMode="auto">
          <a:xfrm>
            <a:off x="6514047" y="846313"/>
            <a:ext cx="3569153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0" tIns="50670" rIns="101340" bIns="5067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program: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3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p0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1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  <a:cs typeface="+mn-cs"/>
              </a:rPr>
              <a:t>cpp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)</a:t>
            </a:r>
          </a:p>
        </p:txBody>
      </p:sp>
      <p:pic>
        <p:nvPicPr>
          <p:cNvPr id="40" name="Picture 2" descr="C:\Users\koskova\AppData\Local\Microsoft\Windows\Temporary Internet Files\Content.IE5\0ZSD94ZL\600px-Red_x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80" y="6979385"/>
            <a:ext cx="475669" cy="4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koskova\AppData\Local\Microsoft\Windows\Temporary Internet Files\Content.IE5\IZU8YU1J\Green_check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077" y="6949346"/>
            <a:ext cx="466392" cy="46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1"/>
          <p:cNvSpPr>
            <a:spLocks noChangeArrowheads="1"/>
          </p:cNvSpPr>
          <p:nvPr/>
        </p:nvSpPr>
        <p:spPr bwMode="auto">
          <a:xfrm>
            <a:off x="8235123" y="365919"/>
            <a:ext cx="1893194" cy="590106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0" tIns="50670" rIns="101340" bIns="5067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=</a:t>
            </a:r>
            <a:r>
              <a:rPr lang="en-US" altLang="sk-SK" sz="2400" b="0" dirty="0" smtClean="0">
                <a:solidFill>
                  <a:srgbClr val="000000"/>
                </a:solidFill>
                <a:cs typeface="+mn-cs"/>
              </a:rPr>
              <a:t>0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2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p0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8</a:t>
            </a:r>
            <a:r>
              <a:rPr lang="en-US" altLang="sk-SK" sz="2400" b="0" dirty="0" smtClean="0">
                <a:solidFill>
                  <a:srgbClr val="000000"/>
                </a:solidFill>
                <a:cs typeface="+mn-cs"/>
              </a:rPr>
              <a:t>.</a:t>
            </a:r>
            <a:r>
              <a:rPr lang="en-US" altLang="sk-SK" sz="2400" b="0" dirty="0" err="1" smtClean="0">
                <a:solidFill>
                  <a:srgbClr val="000000"/>
                </a:solidFill>
                <a:cs typeface="+mn-cs"/>
              </a:rPr>
              <a:t>cpp</a:t>
            </a:r>
            <a:endParaRPr lang="sk-SK" altLang="sk-SK" sz="2400" b="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2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0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en-US" altLang="sk-SK" smtClean="0">
                <a:latin typeface="Courier New" pitchFamily="49" charset="0"/>
              </a:rPr>
              <a:t>for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4" y="3048001"/>
            <a:ext cx="9753600" cy="4267200"/>
          </a:xfrm>
        </p:spPr>
        <p:txBody>
          <a:bodyPr/>
          <a:lstStyle/>
          <a:p>
            <a:pPr marL="609417" indent="-609417"/>
            <a:r>
              <a:rPr lang="en-US" altLang="sk-SK" sz="2400" dirty="0" err="1"/>
              <a:t>pou</a:t>
            </a:r>
            <a:r>
              <a:rPr lang="sk-SK" altLang="sk-SK" sz="2400" dirty="0"/>
              <a:t>žíva sa, keď dopredu vieme počet prechodov </a:t>
            </a:r>
            <a:r>
              <a:rPr lang="sk-SK" altLang="sk-SK" sz="2400" dirty="0" smtClean="0"/>
              <a:t>cyklom</a:t>
            </a:r>
            <a:endParaRPr lang="en-US" altLang="sk-SK" sz="2400" dirty="0" smtClean="0"/>
          </a:p>
          <a:p>
            <a:pPr marL="609417" indent="-609417"/>
            <a:r>
              <a:rPr lang="sk-SK" altLang="sk-SK" sz="2400" dirty="0" smtClean="0"/>
              <a:t>priebeh </a:t>
            </a:r>
            <a:r>
              <a:rPr lang="sk-SK" altLang="sk-SK" sz="2400" dirty="0"/>
              <a:t>for-cyklu:</a:t>
            </a:r>
          </a:p>
          <a:p>
            <a:pPr marL="1039501" lvl="1" indent="-533240">
              <a:buFontTx/>
              <a:buAutoNum type="arabicPeriod"/>
            </a:pPr>
            <a:r>
              <a:rPr lang="sk-SK" altLang="sk-SK" sz="2000" dirty="0"/>
              <a:t>na začiatku sa vyhodnotí </a:t>
            </a:r>
            <a:r>
              <a:rPr lang="sk-SK" altLang="sk-SK" sz="2000" b="1" dirty="0">
                <a:latin typeface="Courier New" pitchFamily="49" charset="0"/>
              </a:rPr>
              <a:t>vyraz_start</a:t>
            </a:r>
          </a:p>
          <a:p>
            <a:pPr marL="1039501" lvl="1" indent="-533240">
              <a:buFontTx/>
              <a:buAutoNum type="arabicPeriod"/>
            </a:pPr>
            <a:r>
              <a:rPr lang="sk-SK" altLang="sk-SK" sz="2000" dirty="0"/>
              <a:t>otestuje sa, či je </a:t>
            </a:r>
            <a:r>
              <a:rPr lang="sk-SK" altLang="sk-SK" sz="2000" b="1" dirty="0">
                <a:latin typeface="Courier New" pitchFamily="49" charset="0"/>
              </a:rPr>
              <a:t>vyraz_stop</a:t>
            </a:r>
            <a:r>
              <a:rPr lang="sk-SK" altLang="sk-SK" sz="2000" dirty="0"/>
              <a:t> pravdivý, </a:t>
            </a:r>
            <a:r>
              <a:rPr lang="en-US" altLang="sk-SK" sz="2000" dirty="0" err="1" smtClean="0"/>
              <a:t>ak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nie</a:t>
            </a:r>
            <a:r>
              <a:rPr lang="en-US" altLang="sk-SK" sz="2000" dirty="0" smtClean="0"/>
              <a:t> je - </a:t>
            </a:r>
            <a:r>
              <a:rPr lang="en-US" altLang="sk-SK" sz="2000" dirty="0" err="1" smtClean="0"/>
              <a:t>cyklus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skonči</a:t>
            </a:r>
          </a:p>
          <a:p>
            <a:pPr marL="1039501" lvl="1" indent="-533240">
              <a:buFontTx/>
              <a:buAutoNum type="arabicPeriod"/>
            </a:pPr>
            <a:r>
              <a:rPr lang="sk-SK" altLang="sk-SK" sz="2000" dirty="0"/>
              <a:t>ak áno, vykoná sa </a:t>
            </a:r>
            <a:r>
              <a:rPr lang="sk-SK" altLang="sk-SK" sz="2000" b="1" dirty="0">
                <a:latin typeface="Courier New" pitchFamily="49" charset="0"/>
              </a:rPr>
              <a:t>prikaz</a:t>
            </a:r>
            <a:r>
              <a:rPr lang="sk-SK" altLang="sk-SK" sz="2000" dirty="0"/>
              <a:t> a vykoná sa </a:t>
            </a:r>
            <a:r>
              <a:rPr lang="sk-SK" altLang="sk-SK" sz="2000" b="1" dirty="0">
                <a:latin typeface="Courier New" pitchFamily="49" charset="0"/>
              </a:rPr>
              <a:t>vyraz_iter</a:t>
            </a:r>
          </a:p>
          <a:p>
            <a:pPr marL="1039501" lvl="1" indent="-533240">
              <a:buFontTx/>
              <a:buAutoNum type="arabicPeriod"/>
            </a:pPr>
            <a:r>
              <a:rPr lang="sk-SK" altLang="sk-SK" sz="2000" dirty="0"/>
              <a:t>na začiatok cyklu (2)</a:t>
            </a:r>
          </a:p>
          <a:p>
            <a:pPr marL="609417" indent="-609417"/>
            <a:r>
              <a:rPr lang="sk-SK" altLang="sk-SK" sz="2400" dirty="0" smtClean="0"/>
              <a:t>dajú </a:t>
            </a:r>
            <a:r>
              <a:rPr lang="sk-SK" altLang="sk-SK" sz="2400" dirty="0"/>
              <a:t>sa použiť </a:t>
            </a:r>
            <a:r>
              <a:rPr lang="sk-SK" altLang="sk-SK" sz="2400" b="1" dirty="0">
                <a:latin typeface="Courier New" pitchFamily="49" charset="0"/>
              </a:rPr>
              <a:t>break</a:t>
            </a:r>
            <a:r>
              <a:rPr lang="sk-SK" altLang="sk-SK" sz="2400" dirty="0"/>
              <a:t> a </a:t>
            </a:r>
            <a:r>
              <a:rPr lang="sk-SK" altLang="sk-SK" sz="2400" b="1" dirty="0" smtClean="0">
                <a:latin typeface="Courier New" pitchFamily="49" charset="0"/>
              </a:rPr>
              <a:t>continue</a:t>
            </a:r>
            <a:r>
              <a:rPr lang="en-US" altLang="sk-SK" sz="2400" dirty="0" smtClean="0"/>
              <a:t> </a:t>
            </a:r>
            <a:endParaRPr lang="en-US" altLang="sk-SK" sz="2400" b="1" dirty="0" smtClean="0">
              <a:latin typeface="Courier New" pitchFamily="49" charset="0"/>
            </a:endParaRPr>
          </a:p>
          <a:p>
            <a:pPr marL="609417" indent="-609417"/>
            <a:r>
              <a:rPr lang="en-US" altLang="sk-SK" sz="2400" dirty="0"/>
              <a:t>v</a:t>
            </a:r>
            <a:r>
              <a:rPr lang="sk-SK" altLang="sk-SK" sz="2400" dirty="0"/>
              <a:t>ýrazy </a:t>
            </a:r>
            <a:r>
              <a:rPr lang="en-US" altLang="sk-SK" sz="2400" b="1" dirty="0" err="1">
                <a:latin typeface="Courier New" pitchFamily="49" charset="0"/>
              </a:rPr>
              <a:t>vyraz_start</a:t>
            </a:r>
            <a:r>
              <a:rPr lang="en-US" altLang="sk-SK" sz="2400" dirty="0"/>
              <a:t>, </a:t>
            </a:r>
            <a:r>
              <a:rPr lang="en-US" altLang="sk-SK" sz="2400" b="1" dirty="0" err="1">
                <a:latin typeface="Courier New" pitchFamily="49" charset="0"/>
              </a:rPr>
              <a:t>vyraz_stop</a:t>
            </a:r>
            <a:r>
              <a:rPr lang="sk-SK" altLang="sk-SK" sz="2400" dirty="0"/>
              <a:t>, </a:t>
            </a:r>
            <a:r>
              <a:rPr lang="en-US" altLang="sk-SK" sz="2400" b="1" dirty="0" err="1">
                <a:latin typeface="Courier New" pitchFamily="49" charset="0"/>
              </a:rPr>
              <a:t>vyraz_iter</a:t>
            </a:r>
            <a:r>
              <a:rPr lang="en-US" altLang="sk-SK" sz="2400" dirty="0"/>
              <a:t> </a:t>
            </a:r>
            <a:r>
              <a:rPr lang="en-US" altLang="sk-SK" sz="2400" dirty="0" err="1"/>
              <a:t>nemusia</a:t>
            </a:r>
            <a:r>
              <a:rPr lang="en-US" altLang="sk-SK" sz="2400" dirty="0"/>
              <a:t> </a:t>
            </a:r>
            <a:r>
              <a:rPr lang="en-US" altLang="sk-SK" sz="2400" dirty="0" err="1"/>
              <a:t>spolu</a:t>
            </a:r>
            <a:r>
              <a:rPr lang="en-US" altLang="sk-SK" sz="2400" dirty="0"/>
              <a:t> s</a:t>
            </a:r>
            <a:r>
              <a:rPr lang="sk-SK" altLang="sk-SK" sz="2400" dirty="0"/>
              <a:t>úvisieť a nemusia byť vôbec uvedené  - v každom prípade treba uviesť bodkočiarku</a:t>
            </a:r>
          </a:p>
          <a:p>
            <a:pPr marL="609417" indent="-609417"/>
            <a:endParaRPr lang="en-US" altLang="sk-SK" sz="2400" dirty="0"/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838204" y="1752600"/>
            <a:ext cx="7924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941388" y="1795464"/>
            <a:ext cx="7918370" cy="8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for (vyraz_start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latin typeface="Courier New" pitchFamily="49" charset="0"/>
              </a:rPr>
              <a:t>vyraz_stop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latin typeface="Courier New" pitchFamily="49" charset="0"/>
              </a:rPr>
              <a:t>vyraz_iter</a:t>
            </a:r>
            <a:r>
              <a:rPr lang="en-US" altLang="sk-SK" sz="24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prikaz</a:t>
            </a:r>
            <a:r>
              <a:rPr lang="en-US" altLang="sk-SK" sz="2400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en-US" altLang="sk-SK" smtClean="0">
                <a:latin typeface="Courier New" pitchFamily="49" charset="0"/>
              </a:rPr>
              <a:t>for</a:t>
            </a:r>
          </a:p>
        </p:txBody>
      </p:sp>
      <p:grpSp>
        <p:nvGrpSpPr>
          <p:cNvPr id="75785" name="Group 9"/>
          <p:cNvGrpSpPr>
            <a:grpSpLocks/>
          </p:cNvGrpSpPr>
          <p:nvPr/>
        </p:nvGrpSpPr>
        <p:grpSpPr bwMode="auto">
          <a:xfrm>
            <a:off x="500063" y="4328319"/>
            <a:ext cx="9204325" cy="2743200"/>
            <a:chOff x="432" y="2880"/>
            <a:chExt cx="5616" cy="1728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432" y="3936"/>
              <a:ext cx="5568" cy="67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400">
                <a:latin typeface="Courier New" pitchFamily="49" charset="0"/>
              </a:endParaRPr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497" y="3981"/>
              <a:ext cx="5410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latin typeface="Courier New" pitchFamily="49" charset="0"/>
                </a:rPr>
                <a:t>for (i = </a:t>
              </a:r>
              <a:r>
                <a:rPr lang="en-US" altLang="sk-SK" sz="2400" dirty="0">
                  <a:latin typeface="Courier New" pitchFamily="49" charset="0"/>
                </a:rPr>
                <a:t>1;</a:t>
              </a:r>
              <a:r>
                <a:rPr lang="sk-SK" altLang="sk-SK" sz="2400" dirty="0">
                  <a:latin typeface="Courier New" pitchFamily="49" charset="0"/>
                </a:rPr>
                <a:t> i </a:t>
              </a:r>
              <a:r>
                <a:rPr lang="en-US" altLang="sk-SK" sz="2400" dirty="0">
                  <a:latin typeface="Courier New" pitchFamily="49" charset="0"/>
                </a:rPr>
                <a:t>&lt;= 100; </a:t>
              </a:r>
              <a:r>
                <a:rPr lang="en-US" altLang="sk-SK" sz="2400" dirty="0" err="1">
                  <a:latin typeface="Courier New" pitchFamily="49" charset="0"/>
                </a:rPr>
                <a:t>i</a:t>
              </a:r>
              <a:r>
                <a:rPr lang="en-US" altLang="sk-SK" sz="2400" dirty="0">
                  <a:latin typeface="Courier New" pitchFamily="49" charset="0"/>
                </a:rPr>
                <a:t>++)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latin typeface="Courier New" pitchFamily="49" charset="0"/>
                </a:rPr>
                <a:t>   </a:t>
              </a:r>
              <a:r>
                <a:rPr lang="en-US" altLang="sk-SK" sz="2400" dirty="0" err="1">
                  <a:latin typeface="Courier New" pitchFamily="49" charset="0"/>
                </a:rPr>
                <a:t>printf</a:t>
              </a:r>
              <a:r>
                <a:rPr lang="en-US" altLang="sk-SK" sz="2400" dirty="0">
                  <a:latin typeface="Courier New" pitchFamily="49" charset="0"/>
                </a:rPr>
                <a:t>("%d: I will not cut corners</a:t>
              </a:r>
              <a:r>
                <a:rPr lang="sk-SK" altLang="sk-SK" sz="2400" b="0" dirty="0"/>
                <a:t>.</a:t>
              </a:r>
              <a:r>
                <a:rPr lang="en-US" altLang="sk-SK" sz="2400" b="0" dirty="0"/>
                <a:t> </a:t>
              </a:r>
              <a:r>
                <a:rPr lang="en-US" altLang="sk-SK" sz="2400" dirty="0">
                  <a:latin typeface="Courier New" pitchFamily="49" charset="0"/>
                </a:rPr>
                <a:t>\n", </a:t>
              </a:r>
              <a:r>
                <a:rPr lang="en-US" altLang="sk-SK" sz="2400" dirty="0" err="1">
                  <a:latin typeface="Courier New" pitchFamily="49" charset="0"/>
                </a:rPr>
                <a:t>i</a:t>
              </a:r>
              <a:r>
                <a:rPr lang="en-US" altLang="sk-SK" sz="240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22538" name="AutoShape 8"/>
            <p:cNvSpPr>
              <a:spLocks noChangeArrowheads="1"/>
            </p:cNvSpPr>
            <p:nvPr/>
          </p:nvSpPr>
          <p:spPr bwMode="auto">
            <a:xfrm>
              <a:off x="480" y="2880"/>
              <a:ext cx="5568" cy="960"/>
            </a:xfrm>
            <a:prstGeom prst="cloudCallout">
              <a:avLst>
                <a:gd name="adj1" fmla="val -43750"/>
                <a:gd name="adj2" fmla="val 61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sk-SK" sz="2400" b="0" dirty="0"/>
                <a:t>nap</a:t>
              </a:r>
              <a:r>
                <a:rPr lang="sk-SK" altLang="sk-SK" sz="2400" b="0" dirty="0"/>
                <a:t>íš 100x "</a:t>
              </a:r>
              <a:r>
                <a:rPr lang="en-US" altLang="sk-SK" sz="2400" dirty="0">
                  <a:latin typeface="Courier New" pitchFamily="49" charset="0"/>
                </a:rPr>
                <a:t>I will not cut corners</a:t>
              </a:r>
              <a:r>
                <a:rPr lang="sk-SK" altLang="sk-SK" sz="2400" b="0" dirty="0"/>
                <a:t>" - vždy do nového riadku, každý riadok začni číslom riadku</a:t>
              </a:r>
              <a:endParaRPr lang="en-US" altLang="sk-SK" sz="2400" b="0" dirty="0"/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38204" y="1752600"/>
            <a:ext cx="7924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941388" y="1795464"/>
            <a:ext cx="7918370" cy="8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for (vyraz_start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latin typeface="Courier New" pitchFamily="49" charset="0"/>
              </a:rPr>
              <a:t>vyraz_stop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latin typeface="Courier New" pitchFamily="49" charset="0"/>
              </a:rPr>
              <a:t>vyraz_iter</a:t>
            </a:r>
            <a:r>
              <a:rPr lang="en-US" altLang="sk-SK" sz="24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prikaz</a:t>
            </a:r>
            <a:r>
              <a:rPr lang="en-US" altLang="sk-SK" sz="2400" dirty="0">
                <a:latin typeface="Courier New" pitchFamily="49" charset="0"/>
              </a:rPr>
              <a:t>;</a:t>
            </a:r>
          </a:p>
        </p:txBody>
      </p:sp>
      <p:sp>
        <p:nvSpPr>
          <p:cNvPr id="75786" name="AutoShape 10"/>
          <p:cNvSpPr>
            <a:spLocks noChangeArrowheads="1"/>
          </p:cNvSpPr>
          <p:nvPr/>
        </p:nvSpPr>
        <p:spPr bwMode="auto">
          <a:xfrm>
            <a:off x="2408237" y="2880519"/>
            <a:ext cx="6629400" cy="533400"/>
          </a:xfrm>
          <a:prstGeom prst="wedgeRoundRectCallout">
            <a:avLst>
              <a:gd name="adj1" fmla="val -9171"/>
              <a:gd name="adj2" fmla="val -165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400" b="0" dirty="0"/>
              <a:t>keď nesplnený </a:t>
            </a:r>
            <a:r>
              <a:rPr lang="sk-SK" altLang="sk-SK" sz="2400" dirty="0">
                <a:latin typeface="Courier New" pitchFamily="49" charset="0"/>
              </a:rPr>
              <a:t>vyraz_stop</a:t>
            </a:r>
            <a:r>
              <a:rPr lang="sk-SK" altLang="sk-SK" sz="2400" b="0" dirty="0"/>
              <a:t> - končí cyklus</a:t>
            </a:r>
            <a:endParaRPr lang="en-US" altLang="sk-SK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Typické použitie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 smtClean="0"/>
              <a:t> cyklu</a:t>
            </a:r>
            <a:endParaRPr lang="sk-SK" dirty="0"/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5227645" y="2367134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0</a:t>
            </a:r>
            <a:r>
              <a:rPr lang="sk-SK" altLang="sk-SK" sz="2400" b="0" dirty="0"/>
              <a:t>3</a:t>
            </a:r>
            <a:r>
              <a:rPr lang="en-US" altLang="sk-SK" sz="2400" b="0" dirty="0" smtClean="0"/>
              <a:t>p07A.cpp</a:t>
            </a:r>
            <a:endParaRPr lang="sk-SK" altLang="sk-SK" sz="24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7651" y="1389856"/>
            <a:ext cx="4708597" cy="156686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841" y="1432719"/>
            <a:ext cx="460540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for (i = </a:t>
            </a:r>
            <a:r>
              <a:rPr lang="en-US" altLang="sk-SK" sz="2400" dirty="0">
                <a:latin typeface="Courier New" pitchFamily="49" charset="0"/>
              </a:rPr>
              <a:t>1;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&lt;=20;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 ");</a:t>
            </a: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5224099" y="446739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0</a:t>
            </a:r>
            <a:r>
              <a:rPr lang="sk-SK" altLang="sk-SK" sz="2400" b="0" dirty="0"/>
              <a:t>3</a:t>
            </a:r>
            <a:r>
              <a:rPr lang="en-US" altLang="sk-SK" sz="2400" b="0" dirty="0" smtClean="0"/>
              <a:t>p07B.cpp</a:t>
            </a:r>
            <a:endParaRPr lang="sk-SK" altLang="sk-SK" sz="2400" b="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4109" y="3490121"/>
            <a:ext cx="4712142" cy="185874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7294" y="3532983"/>
            <a:ext cx="4523189" cy="182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for (i = </a:t>
            </a:r>
            <a:r>
              <a:rPr lang="en-US" altLang="sk-SK" sz="2400" dirty="0">
                <a:latin typeface="Courier New" pitchFamily="49" charset="0"/>
              </a:rPr>
              <a:t>1;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&lt;=20;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if (i%2 ==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   </a:t>
            </a:r>
            <a:r>
              <a:rPr lang="en-US" altLang="sk-SK" sz="2400" dirty="0" err="1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 ");</a:t>
            </a: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5224099" y="667719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0</a:t>
            </a:r>
            <a:r>
              <a:rPr lang="sk-SK" altLang="sk-SK" sz="2400" b="0" dirty="0"/>
              <a:t>3</a:t>
            </a:r>
            <a:r>
              <a:rPr lang="en-US" altLang="sk-SK" sz="2400" b="0" dirty="0" smtClean="0"/>
              <a:t>p07C.cpp</a:t>
            </a:r>
            <a:endParaRPr lang="sk-SK" altLang="sk-SK" sz="2400" b="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4109" y="5699928"/>
            <a:ext cx="4712142" cy="157893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47292" y="5742782"/>
            <a:ext cx="4711810" cy="145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for (i = </a:t>
            </a:r>
            <a:r>
              <a:rPr lang="en-US" altLang="sk-SK" sz="2400" dirty="0">
                <a:latin typeface="Courier New" pitchFamily="49" charset="0"/>
              </a:rPr>
              <a:t>2;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&lt;=20;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+=2)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 ");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7638" y="1418745"/>
            <a:ext cx="3250886" cy="46685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sk-SK" b="0" dirty="0" smtClean="0">
                <a:latin typeface="+mn-lt"/>
              </a:rPr>
              <a:t>Výpis čísel od 1 po 20</a:t>
            </a:r>
            <a:endParaRPr lang="sk-SK" b="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7644" y="3532983"/>
            <a:ext cx="4453791" cy="466854"/>
          </a:xfrm>
          <a:prstGeom prst="rect">
            <a:avLst/>
          </a:prstGeom>
          <a:solidFill>
            <a:schemeClr val="bg1"/>
          </a:solidFill>
        </p:spPr>
        <p:txBody>
          <a:bodyPr wrap="none" lIns="91412" tIns="45706" rIns="91412" bIns="45706" rtlCol="0">
            <a:spAutoFit/>
          </a:bodyPr>
          <a:lstStyle/>
          <a:p>
            <a:r>
              <a:rPr lang="sk-SK" b="0" dirty="0" smtClean="0">
                <a:latin typeface="+mn-lt"/>
              </a:rPr>
              <a:t>Výpis </a:t>
            </a:r>
            <a:r>
              <a:rPr lang="sk-SK" b="0" i="1" dirty="0" smtClean="0">
                <a:latin typeface="+mn-lt"/>
              </a:rPr>
              <a:t>párnych</a:t>
            </a:r>
            <a:r>
              <a:rPr lang="sk-SK" b="0" dirty="0" smtClean="0">
                <a:latin typeface="+mn-lt"/>
              </a:rPr>
              <a:t> čísel od 1 po 20</a:t>
            </a:r>
            <a:endParaRPr lang="sk-SK" b="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4099" y="5722388"/>
            <a:ext cx="4453791" cy="841536"/>
          </a:xfrm>
          <a:prstGeom prst="rect">
            <a:avLst/>
          </a:prstGeom>
          <a:solidFill>
            <a:schemeClr val="bg1"/>
          </a:solidFill>
        </p:spPr>
        <p:txBody>
          <a:bodyPr wrap="none" lIns="91412" tIns="45706" rIns="91412" bIns="45706" rtlCol="0">
            <a:spAutoFit/>
          </a:bodyPr>
          <a:lstStyle/>
          <a:p>
            <a:r>
              <a:rPr lang="sk-SK" b="0" dirty="0" smtClean="0">
                <a:latin typeface="+mn-lt"/>
              </a:rPr>
              <a:t>Výpis </a:t>
            </a:r>
            <a:r>
              <a:rPr lang="sk-SK" b="0" i="1" dirty="0" smtClean="0">
                <a:latin typeface="+mn-lt"/>
              </a:rPr>
              <a:t>párnych</a:t>
            </a:r>
            <a:r>
              <a:rPr lang="sk-SK" b="0" dirty="0" smtClean="0">
                <a:latin typeface="+mn-lt"/>
              </a:rPr>
              <a:t> čísel od 1 po 20</a:t>
            </a:r>
          </a:p>
          <a:p>
            <a:r>
              <a:rPr lang="sk-SK" b="0" dirty="0" smtClean="0">
                <a:latin typeface="+mn-lt"/>
              </a:rPr>
              <a:t>inak</a:t>
            </a:r>
            <a:endParaRPr lang="sk-SK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70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Typické použitie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 smtClean="0"/>
              <a:t> cyklu</a:t>
            </a:r>
            <a:endParaRPr lang="sk-S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7651" y="1389856"/>
            <a:ext cx="4708597" cy="185874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0841" y="1432721"/>
            <a:ext cx="4605409" cy="181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sk-SK" altLang="sk-SK" sz="2400" dirty="0">
                <a:latin typeface="Courier New" pitchFamily="49" charset="0"/>
              </a:rPr>
              <a:t>, n</a:t>
            </a:r>
            <a:r>
              <a:rPr lang="en-US" altLang="sk-SK" sz="2400" dirty="0">
                <a:latin typeface="Courier New" pitchFamily="49" charset="0"/>
              </a:rPr>
              <a:t>;</a:t>
            </a:r>
            <a:endParaRPr lang="sk-SK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s</a:t>
            </a:r>
            <a:r>
              <a:rPr lang="sk-SK" altLang="sk-SK" sz="2400" dirty="0">
                <a:latin typeface="Courier New" pitchFamily="49" charset="0"/>
              </a:rPr>
              <a:t>canf</a:t>
            </a:r>
            <a:r>
              <a:rPr lang="en-US" altLang="sk-SK" sz="2400" dirty="0">
                <a:latin typeface="Courier New" pitchFamily="49" charset="0"/>
              </a:rPr>
              <a:t>("%d", &amp;n);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for (i = n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sk-SK" altLang="sk-SK" sz="2400" dirty="0">
                <a:latin typeface="Courier New" pitchFamily="49" charset="0"/>
              </a:rPr>
              <a:t> </a:t>
            </a:r>
            <a:r>
              <a:rPr lang="en-US" altLang="sk-SK" sz="2400" dirty="0">
                <a:latin typeface="Courier New" pitchFamily="49" charset="0"/>
              </a:rPr>
              <a:t>&gt;</a:t>
            </a:r>
            <a:r>
              <a:rPr lang="sk-SK" altLang="sk-SK" sz="2400" dirty="0">
                <a:latin typeface="Courier New" pitchFamily="49" charset="0"/>
              </a:rPr>
              <a:t> 0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--)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 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4240" y="3523457"/>
            <a:ext cx="4708597" cy="210026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17429" y="3566321"/>
            <a:ext cx="4605409" cy="181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sk-SK" sz="2400" dirty="0">
                <a:latin typeface="Courier New" pitchFamily="49" charset="0"/>
              </a:rPr>
              <a:t>s</a:t>
            </a:r>
            <a:r>
              <a:rPr lang="sk-SK" altLang="sk-SK" sz="2400" dirty="0">
                <a:latin typeface="Courier New" pitchFamily="49" charset="0"/>
              </a:rPr>
              <a:t>canf</a:t>
            </a:r>
            <a:r>
              <a:rPr lang="en-US" altLang="sk-SK" sz="2400" dirty="0">
                <a:latin typeface="Courier New" pitchFamily="49" charset="0"/>
              </a:rPr>
              <a:t>("%d", &amp;n);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for (i = n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sk-SK" altLang="sk-SK" sz="2400" dirty="0">
                <a:latin typeface="Courier New" pitchFamily="49" charset="0"/>
              </a:rPr>
              <a:t> </a:t>
            </a:r>
            <a:r>
              <a:rPr lang="en-US" altLang="sk-SK" sz="2400" dirty="0">
                <a:latin typeface="Courier New" pitchFamily="49" charset="0"/>
              </a:rPr>
              <a:t>&gt;</a:t>
            </a:r>
            <a:r>
              <a:rPr lang="sk-SK" altLang="sk-SK" sz="2400" dirty="0">
                <a:latin typeface="Courier New" pitchFamily="49" charset="0"/>
              </a:rPr>
              <a:t> 0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sk-SK" altLang="sk-SK" sz="2400" dirty="0">
                <a:solidFill>
                  <a:srgbClr val="FF0000"/>
                </a:solidFill>
                <a:latin typeface="Courier New" pitchFamily="49" charset="0"/>
              </a:rPr>
              <a:t>++</a:t>
            </a:r>
            <a:r>
              <a:rPr lang="en-US" altLang="sk-SK" sz="24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 ");</a:t>
            </a:r>
          </a:p>
        </p:txBody>
      </p:sp>
      <p:sp>
        <p:nvSpPr>
          <p:cNvPr id="10" name="Rounded Rectangle 1"/>
          <p:cNvSpPr>
            <a:spLocks noChangeArrowheads="1"/>
          </p:cNvSpPr>
          <p:nvPr/>
        </p:nvSpPr>
        <p:spPr bwMode="auto">
          <a:xfrm>
            <a:off x="5684845" y="2367134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0</a:t>
            </a:r>
            <a:r>
              <a:rPr lang="sk-SK" altLang="sk-SK" sz="2400" b="0" dirty="0"/>
              <a:t>3</a:t>
            </a:r>
            <a:r>
              <a:rPr lang="en-US" altLang="sk-SK" sz="2400" b="0" dirty="0" smtClean="0"/>
              <a:t>p07D.cpp</a:t>
            </a:r>
            <a:endParaRPr lang="sk-SK" altLang="sk-SK" sz="2400" b="0" dirty="0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989640" y="4629876"/>
            <a:ext cx="3657600" cy="1374846"/>
          </a:xfrm>
          <a:prstGeom prst="wedgeRoundRectCallout">
            <a:avLst>
              <a:gd name="adj1" fmla="val -96227"/>
              <a:gd name="adj2" fmla="val -662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400" b="0" dirty="0"/>
              <a:t> je vždy väčšie ako 0 -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 dirty="0"/>
              <a:t>nekonečný cyklus</a:t>
            </a:r>
            <a:endParaRPr lang="en-US" altLang="sk-SK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227643" y="1418745"/>
            <a:ext cx="3090736" cy="46685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sk-SK" b="0" dirty="0" smtClean="0">
                <a:latin typeface="+mn-lt"/>
              </a:rPr>
              <a:t>Výpis čísel od </a:t>
            </a:r>
            <a:r>
              <a:rPr lang="sk-SK" dirty="0" smtClean="0">
                <a:cs typeface="Courier New" panose="02070309020205020404" pitchFamily="49" charset="0"/>
              </a:rPr>
              <a:t>n</a:t>
            </a:r>
            <a:r>
              <a:rPr lang="sk-SK" b="0" dirty="0" smtClean="0">
                <a:latin typeface="+mn-lt"/>
              </a:rPr>
              <a:t> po </a:t>
            </a:r>
            <a:r>
              <a:rPr lang="en-US" b="0" dirty="0" smtClean="0">
                <a:latin typeface="+mn-lt"/>
              </a:rPr>
              <a:t>1</a:t>
            </a:r>
            <a:endParaRPr lang="sk-SK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7644" y="3490119"/>
            <a:ext cx="4432437" cy="466854"/>
          </a:xfrm>
          <a:prstGeom prst="rect">
            <a:avLst/>
          </a:prstGeom>
          <a:solidFill>
            <a:schemeClr val="bg1"/>
          </a:solidFill>
        </p:spPr>
        <p:txBody>
          <a:bodyPr wrap="none" lIns="91412" tIns="45706" rIns="91412" bIns="45706" rtlCol="0">
            <a:spAutoFit/>
          </a:bodyPr>
          <a:lstStyle/>
          <a:p>
            <a:r>
              <a:rPr lang="sk-SK" b="0" dirty="0" smtClean="0">
                <a:latin typeface="+mn-lt"/>
              </a:rPr>
              <a:t>Výpis čísel od </a:t>
            </a:r>
            <a:r>
              <a:rPr lang="sk-SK" dirty="0" smtClean="0">
                <a:cs typeface="Courier New" panose="02070309020205020404" pitchFamily="49" charset="0"/>
              </a:rPr>
              <a:t>n</a:t>
            </a:r>
            <a:r>
              <a:rPr lang="sk-SK" b="0" dirty="0" smtClean="0">
                <a:latin typeface="+mn-lt"/>
              </a:rPr>
              <a:t> po </a:t>
            </a:r>
            <a:r>
              <a:rPr lang="en-US" b="0" dirty="0" smtClean="0">
                <a:latin typeface="+mn-lt"/>
              </a:rPr>
              <a:t>1 s </a:t>
            </a:r>
            <a:r>
              <a:rPr lang="en-US" b="0" dirty="0" err="1" smtClean="0">
                <a:latin typeface="+mn-lt"/>
              </a:rPr>
              <a:t>chybou</a:t>
            </a:r>
            <a:endParaRPr lang="sk-SK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21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sk-SK" dirty="0" smtClean="0"/>
              <a:t>ýpočet priemeru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k-SK" dirty="0" smtClean="0"/>
              <a:t> čísel</a:t>
            </a:r>
            <a:endParaRPr lang="sk-SK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4473" y="1737519"/>
            <a:ext cx="6985913" cy="509295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637" y="1686727"/>
            <a:ext cx="6955750" cy="5324535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  double </a:t>
            </a:r>
            <a:r>
              <a:rPr lang="sk-SK" sz="2000" dirty="0"/>
              <a:t>x</a:t>
            </a:r>
            <a:r>
              <a:rPr lang="en-US" sz="2000" dirty="0"/>
              <a:t>, sum = 0.0;</a:t>
            </a:r>
            <a:endParaRPr lang="sk-SK" sz="2000" dirty="0"/>
          </a:p>
          <a:p>
            <a:r>
              <a:rPr lang="sk-SK" sz="2000" dirty="0"/>
              <a:t> </a:t>
            </a: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n;</a:t>
            </a:r>
            <a:endParaRPr lang="sk-SK" sz="2000" dirty="0"/>
          </a:p>
          <a:p>
            <a:r>
              <a:rPr lang="sk-SK" sz="2000" dirty="0"/>
              <a:t>   scanf(</a:t>
            </a:r>
            <a:r>
              <a:rPr lang="en-US" sz="2000" dirty="0"/>
              <a:t>"%d", &amp;n</a:t>
            </a:r>
            <a:r>
              <a:rPr lang="sk-SK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sk-SK" sz="2000" dirty="0"/>
              <a:t>   for (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&lt;n; </a:t>
            </a:r>
            <a:r>
              <a:rPr lang="en-US" sz="2000" dirty="0" err="1"/>
              <a:t>i</a:t>
            </a:r>
            <a:r>
              <a:rPr lang="en-US" sz="2000" dirty="0"/>
              <a:t>++</a:t>
            </a:r>
            <a:r>
              <a:rPr lang="sk-SK" sz="2000" dirty="0"/>
              <a:t>)</a:t>
            </a:r>
            <a:r>
              <a:rPr lang="en-US" sz="2000" dirty="0"/>
              <a:t> {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sk-SK" sz="2000" dirty="0"/>
              <a:t>Zadajte </a:t>
            </a:r>
            <a:r>
              <a:rPr lang="en-US" sz="2000" dirty="0"/>
              <a:t>%d. </a:t>
            </a:r>
            <a:r>
              <a:rPr lang="sk-SK" sz="2000" dirty="0"/>
              <a:t>cislo:</a:t>
            </a:r>
            <a:r>
              <a:rPr lang="en-US" sz="2000" dirty="0"/>
              <a:t> ", </a:t>
            </a:r>
            <a:r>
              <a:rPr lang="en-US" sz="2000" dirty="0" err="1"/>
              <a:t>i</a:t>
            </a:r>
            <a:r>
              <a:rPr lang="en-US" sz="2000" dirty="0"/>
              <a:t>);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scanf</a:t>
            </a:r>
            <a:r>
              <a:rPr lang="en-US" sz="2000" dirty="0"/>
              <a:t>("%lf", &amp;</a:t>
            </a:r>
            <a:r>
              <a:rPr lang="sk-SK" sz="2000" dirty="0"/>
              <a:t>x</a:t>
            </a:r>
            <a:r>
              <a:rPr lang="en-US" sz="2000" dirty="0"/>
              <a:t>); </a:t>
            </a:r>
          </a:p>
          <a:p>
            <a:r>
              <a:rPr lang="en-US" sz="2000" dirty="0"/>
              <a:t>      sum += </a:t>
            </a:r>
            <a:r>
              <a:rPr lang="sk-SK" sz="2000" dirty="0"/>
              <a:t>x</a:t>
            </a:r>
            <a:r>
              <a:rPr lang="en-US" sz="2000" dirty="0"/>
              <a:t>; </a:t>
            </a:r>
          </a:p>
          <a:p>
            <a:r>
              <a:rPr lang="en-US" sz="2000" dirty="0"/>
              <a:t>   } 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Priemer</a:t>
            </a:r>
            <a:r>
              <a:rPr lang="en-US" sz="2000" dirty="0"/>
              <a:t> cis</a:t>
            </a:r>
            <a:r>
              <a:rPr lang="sk-SK" sz="2000" dirty="0"/>
              <a:t>el:</a:t>
            </a:r>
            <a:r>
              <a:rPr lang="en-US" sz="2000" dirty="0"/>
              <a:t> %.2lf", sum / n); </a:t>
            </a:r>
          </a:p>
          <a:p>
            <a:r>
              <a:rPr lang="en-US" sz="2000" dirty="0"/>
              <a:t>   return 0;</a:t>
            </a:r>
          </a:p>
          <a:p>
            <a:r>
              <a:rPr lang="en-US" sz="2000" dirty="0"/>
              <a:t>}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379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itchFamily="49" charset="0"/>
              </a:rPr>
              <a:t>for</a:t>
            </a:r>
            <a:r>
              <a:rPr lang="sk-SK" altLang="sk-SK" smtClean="0"/>
              <a:t>: príklad</a:t>
            </a:r>
            <a:r>
              <a:rPr lang="en-US" altLang="sk-SK" smtClean="0"/>
              <a:t>y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04802" y="3005138"/>
            <a:ext cx="4849813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07993" y="3048000"/>
            <a:ext cx="4900432" cy="8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for (i = </a:t>
            </a:r>
            <a:r>
              <a:rPr lang="en-US" altLang="sk-SK" sz="2400">
                <a:latin typeface="Courier New" pitchFamily="49" charset="0"/>
              </a:rPr>
              <a:t>1; </a:t>
            </a:r>
            <a:r>
              <a:rPr lang="sk-SK" altLang="sk-SK" sz="2400">
                <a:latin typeface="Courier New" pitchFamily="49" charset="0"/>
              </a:rPr>
              <a:t>i </a:t>
            </a:r>
            <a:r>
              <a:rPr lang="en-US" altLang="sk-SK" sz="2400">
                <a:latin typeface="Courier New" pitchFamily="49" charset="0"/>
              </a:rPr>
              <a:t>&lt;= 10;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   printf("%d ", i);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28600" y="1557338"/>
            <a:ext cx="2236788" cy="5000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331789" y="1600200"/>
            <a:ext cx="2071114" cy="46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int i = </a:t>
            </a:r>
            <a:r>
              <a:rPr lang="en-US" altLang="sk-SK" sz="2400">
                <a:latin typeface="Courier New" pitchFamily="49" charset="0"/>
              </a:rPr>
              <a:t>1;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331788" y="4648200"/>
            <a:ext cx="4849812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434978" y="4691063"/>
            <a:ext cx="4145946" cy="8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for (</a:t>
            </a:r>
            <a:r>
              <a:rPr lang="en-US" altLang="sk-SK" sz="2400">
                <a:latin typeface="Courier New" pitchFamily="49" charset="0"/>
              </a:rPr>
              <a:t> ; </a:t>
            </a:r>
            <a:r>
              <a:rPr lang="sk-SK" altLang="sk-SK" sz="2400">
                <a:latin typeface="Courier New" pitchFamily="49" charset="0"/>
              </a:rPr>
              <a:t>i </a:t>
            </a:r>
            <a:r>
              <a:rPr lang="en-US" altLang="sk-SK" sz="2400">
                <a:latin typeface="Courier New" pitchFamily="49" charset="0"/>
              </a:rPr>
              <a:t>&lt;= 10;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   printf("%d ", i);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381000" y="6357938"/>
            <a:ext cx="4849813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484189" y="6400800"/>
            <a:ext cx="4334568" cy="8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for (</a:t>
            </a:r>
            <a:r>
              <a:rPr lang="en-US" altLang="sk-SK" sz="2400">
                <a:latin typeface="Courier New" pitchFamily="49" charset="0"/>
              </a:rPr>
              <a:t> ; </a:t>
            </a:r>
            <a:r>
              <a:rPr lang="sk-SK" altLang="sk-SK" sz="2400">
                <a:latin typeface="Courier New" pitchFamily="49" charset="0"/>
              </a:rPr>
              <a:t>i </a:t>
            </a:r>
            <a:r>
              <a:rPr lang="en-US" altLang="sk-SK" sz="2400">
                <a:latin typeface="Courier New" pitchFamily="49" charset="0"/>
              </a:rPr>
              <a:t>&lt;= 10;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   printf("%d ", i++);</a:t>
            </a:r>
          </a:p>
        </p:txBody>
      </p:sp>
      <p:sp>
        <p:nvSpPr>
          <p:cNvPr id="25611" name="AutoShape 12"/>
          <p:cNvSpPr>
            <a:spLocks noChangeArrowheads="1"/>
          </p:cNvSpPr>
          <p:nvPr/>
        </p:nvSpPr>
        <p:spPr bwMode="auto">
          <a:xfrm>
            <a:off x="2667008" y="1295400"/>
            <a:ext cx="7331075" cy="1371600"/>
          </a:xfrm>
          <a:prstGeom prst="cloudCallout">
            <a:avLst>
              <a:gd name="adj1" fmla="val -52361"/>
              <a:gd name="adj2" fmla="val -3078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2400" b="0" dirty="0"/>
              <a:t>v</a:t>
            </a:r>
            <a:r>
              <a:rPr lang="sk-SK" altLang="sk-SK" sz="2400" b="0" dirty="0"/>
              <a:t>šetky 3 príklady predokladajú definíciu, vypisujú čísla od </a:t>
            </a:r>
            <a:r>
              <a:rPr lang="en-US" altLang="sk-SK" sz="2400" b="0" dirty="0"/>
              <a:t>1</a:t>
            </a:r>
            <a:r>
              <a:rPr lang="sk-SK" altLang="sk-SK" sz="2400" b="0" dirty="0"/>
              <a:t> do </a:t>
            </a:r>
            <a:r>
              <a:rPr lang="en-US" altLang="sk-SK" sz="2400" b="0" dirty="0"/>
              <a:t>10</a:t>
            </a:r>
          </a:p>
        </p:txBody>
      </p:sp>
      <p:sp>
        <p:nvSpPr>
          <p:cNvPr id="79885" name="AutoShape 13"/>
          <p:cNvSpPr>
            <a:spLocks noChangeArrowheads="1"/>
          </p:cNvSpPr>
          <p:nvPr/>
        </p:nvSpPr>
        <p:spPr bwMode="auto">
          <a:xfrm>
            <a:off x="5957888" y="2971800"/>
            <a:ext cx="3962400" cy="914400"/>
          </a:xfrm>
          <a:prstGeom prst="wedgeRoundRectCallout">
            <a:avLst>
              <a:gd name="adj1" fmla="val -70875"/>
              <a:gd name="adj2" fmla="val 4444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/>
              <a:t>klasick</a:t>
            </a:r>
            <a:r>
              <a:rPr lang="sk-SK" altLang="sk-SK" sz="2400" b="0"/>
              <a:t>é a odporučené použitie</a:t>
            </a:r>
            <a:endParaRPr lang="en-US" altLang="sk-SK" sz="2400" b="0"/>
          </a:p>
        </p:txBody>
      </p:sp>
      <p:sp>
        <p:nvSpPr>
          <p:cNvPr id="79886" name="AutoShape 14"/>
          <p:cNvSpPr>
            <a:spLocks noChangeArrowheads="1"/>
          </p:cNvSpPr>
          <p:nvPr/>
        </p:nvSpPr>
        <p:spPr bwMode="auto">
          <a:xfrm>
            <a:off x="6000750" y="4419600"/>
            <a:ext cx="3962400" cy="1143000"/>
          </a:xfrm>
          <a:prstGeom prst="wedgeRoundRectCallout">
            <a:avLst>
              <a:gd name="adj1" fmla="val -70875"/>
              <a:gd name="adj2" fmla="val 455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/>
              <a:t>využitie inicializácie v definícii - nevhodné, lebo nie je všetko spolu</a:t>
            </a:r>
            <a:endParaRPr lang="en-US" altLang="sk-SK" sz="2400" b="0"/>
          </a:p>
        </p:txBody>
      </p:sp>
      <p:sp>
        <p:nvSpPr>
          <p:cNvPr id="79887" name="AutoShape 15"/>
          <p:cNvSpPr>
            <a:spLocks noChangeArrowheads="1"/>
          </p:cNvSpPr>
          <p:nvPr/>
        </p:nvSpPr>
        <p:spPr bwMode="auto">
          <a:xfrm>
            <a:off x="6043613" y="6096000"/>
            <a:ext cx="3962400" cy="1143000"/>
          </a:xfrm>
          <a:prstGeom prst="wedgeRoundRectCallout">
            <a:avLst>
              <a:gd name="adj1" fmla="val -70875"/>
              <a:gd name="adj2" fmla="val 455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/>
              <a:t>riadiaca premenná je menená v tele cyklu - nevhodné</a:t>
            </a:r>
            <a:endParaRPr lang="en-US" altLang="sk-SK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5" grpId="0" animBg="1" autoUpdateAnimBg="0"/>
      <p:bldP spid="79886" grpId="0" animBg="1" autoUpdateAnimBg="0"/>
      <p:bldP spid="7988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itchFamily="49" charset="0"/>
              </a:rPr>
              <a:t>for</a:t>
            </a:r>
            <a:r>
              <a:rPr lang="sk-SK" altLang="sk-SK" smtClean="0"/>
              <a:t>: príklad</a:t>
            </a:r>
            <a:r>
              <a:rPr lang="en-US" altLang="sk-SK" smtClean="0"/>
              <a:t>y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2133600"/>
            <a:ext cx="70866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07991" y="2176463"/>
            <a:ext cx="7352506" cy="8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for ( </a:t>
            </a:r>
            <a:r>
              <a:rPr lang="en-US" altLang="sk-SK" sz="2400">
                <a:latin typeface="Courier New" pitchFamily="49" charset="0"/>
              </a:rPr>
              <a:t>; </a:t>
            </a:r>
            <a:r>
              <a:rPr lang="sk-SK" altLang="sk-SK" sz="2400">
                <a:latin typeface="Courier New" pitchFamily="49" charset="0"/>
              </a:rPr>
              <a:t>i </a:t>
            </a:r>
            <a:r>
              <a:rPr lang="en-US" altLang="sk-SK" sz="2400">
                <a:latin typeface="Courier New" pitchFamily="49" charset="0"/>
              </a:rPr>
              <a:t>&lt;= 10; </a:t>
            </a:r>
            <a:r>
              <a:rPr lang="sk-SK" altLang="sk-SK" sz="2400">
                <a:latin typeface="Courier New" pitchFamily="49" charset="0"/>
              </a:rPr>
              <a:t>printf</a:t>
            </a:r>
            <a:r>
              <a:rPr lang="en-US" altLang="sk-SK" sz="2400">
                <a:latin typeface="Courier New" pitchFamily="49" charset="0"/>
              </a:rPr>
              <a:t>(%d ", i),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  </a:t>
            </a:r>
            <a:r>
              <a:rPr lang="en-US" altLang="sk-SK" sz="2400">
                <a:latin typeface="Courier New" pitchFamily="49" charset="0"/>
              </a:rPr>
              <a:t>;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331789" y="4572007"/>
            <a:ext cx="8202612" cy="1306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434982" y="4614863"/>
            <a:ext cx="8484233" cy="121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int i,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for (</a:t>
            </a:r>
            <a:r>
              <a:rPr lang="en-US" altLang="sk-SK" sz="2400">
                <a:latin typeface="Courier New" pitchFamily="49" charset="0"/>
              </a:rPr>
              <a:t>i = 1, sum = 0; </a:t>
            </a:r>
            <a:r>
              <a:rPr lang="sk-SK" altLang="sk-SK" sz="2400">
                <a:latin typeface="Courier New" pitchFamily="49" charset="0"/>
              </a:rPr>
              <a:t>i </a:t>
            </a:r>
            <a:r>
              <a:rPr lang="en-US" altLang="sk-SK" sz="2400">
                <a:latin typeface="Courier New" pitchFamily="49" charset="0"/>
              </a:rPr>
              <a:t>&lt;= 10; sum += i,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   printf("%d ", i);</a:t>
            </a:r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>
            <a:off x="304800" y="3352799"/>
            <a:ext cx="8686800" cy="533400"/>
          </a:xfrm>
          <a:prstGeom prst="wedgeRoundRectCallout">
            <a:avLst>
              <a:gd name="adj1" fmla="val 19731"/>
              <a:gd name="adj2" fmla="val -18100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/>
              <a:t>vyu</a:t>
            </a:r>
            <a:r>
              <a:rPr lang="sk-SK" altLang="sk-SK" sz="2400" b="0"/>
              <a:t>žitie operátora čiarka (,) - časté, nie úplne vhodné</a:t>
            </a:r>
            <a:endParaRPr lang="en-US" altLang="sk-SK" sz="2400" b="0"/>
          </a:p>
        </p:txBody>
      </p:sp>
      <p:grpSp>
        <p:nvGrpSpPr>
          <p:cNvPr id="80915" name="Group 19"/>
          <p:cNvGrpSpPr>
            <a:grpSpLocks/>
          </p:cNvGrpSpPr>
          <p:nvPr/>
        </p:nvGrpSpPr>
        <p:grpSpPr bwMode="auto">
          <a:xfrm>
            <a:off x="304801" y="6019800"/>
            <a:ext cx="9296400" cy="990600"/>
            <a:chOff x="192" y="3168"/>
            <a:chExt cx="5856" cy="624"/>
          </a:xfrm>
        </p:grpSpPr>
        <p:grpSp>
          <p:nvGrpSpPr>
            <p:cNvPr id="26633" name="Group 17"/>
            <p:cNvGrpSpPr>
              <a:grpSpLocks/>
            </p:cNvGrpSpPr>
            <p:nvPr/>
          </p:nvGrpSpPr>
          <p:grpSpPr bwMode="auto">
            <a:xfrm>
              <a:off x="192" y="3168"/>
              <a:ext cx="5856" cy="624"/>
              <a:chOff x="192" y="3168"/>
              <a:chExt cx="5856" cy="624"/>
            </a:xfrm>
          </p:grpSpPr>
          <p:sp>
            <p:nvSpPr>
              <p:cNvPr id="26635" name="AutoShape 16"/>
              <p:cNvSpPr>
                <a:spLocks noChangeArrowheads="1"/>
              </p:cNvSpPr>
              <p:nvPr/>
            </p:nvSpPr>
            <p:spPr bwMode="auto">
              <a:xfrm>
                <a:off x="288" y="3216"/>
                <a:ext cx="5616" cy="528"/>
              </a:xfrm>
              <a:prstGeom prst="wedgeRoundRectCallout">
                <a:avLst>
                  <a:gd name="adj1" fmla="val 28458"/>
                  <a:gd name="adj2" fmla="val -129079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sk-SK" altLang="sk-SK" sz="2400" b="0"/>
              </a:p>
            </p:txBody>
          </p:sp>
          <p:sp>
            <p:nvSpPr>
              <p:cNvPr id="26636" name="AutoShape 13"/>
              <p:cNvSpPr>
                <a:spLocks noChangeArrowheads="1"/>
              </p:cNvSpPr>
              <p:nvPr/>
            </p:nvSpPr>
            <p:spPr bwMode="auto">
              <a:xfrm>
                <a:off x="192" y="3168"/>
                <a:ext cx="5856" cy="624"/>
              </a:xfrm>
              <a:prstGeom prst="wedgeRoundRectCallout">
                <a:avLst>
                  <a:gd name="adj1" fmla="val -26824"/>
                  <a:gd name="adj2" fmla="val -111745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sk-SK" altLang="sk-SK" sz="2400" b="0"/>
                  <a:t>použitie operátora čiarka v inicializácii - vhodné, pri výpočte - nevhodné</a:t>
                </a:r>
                <a:endParaRPr lang="en-US" altLang="sk-SK" sz="2400" b="0"/>
              </a:p>
            </p:txBody>
          </p:sp>
        </p:grpSp>
        <p:sp>
          <p:nvSpPr>
            <p:cNvPr id="26634" name="Line 18"/>
            <p:cNvSpPr>
              <a:spLocks noChangeShapeType="1"/>
            </p:cNvSpPr>
            <p:nvPr/>
          </p:nvSpPr>
          <p:spPr bwMode="auto">
            <a:xfrm>
              <a:off x="3768" y="3168"/>
              <a:ext cx="115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8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itchFamily="49" charset="0"/>
              </a:rPr>
              <a:t>for</a:t>
            </a:r>
            <a:r>
              <a:rPr lang="sk-SK" altLang="sk-SK" smtClean="0"/>
              <a:t>: príklad</a:t>
            </a:r>
            <a:r>
              <a:rPr lang="en-US" altLang="sk-SK" smtClean="0"/>
              <a:t>y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28600" y="2165350"/>
            <a:ext cx="8229600" cy="1231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228600" y="3886200"/>
            <a:ext cx="8991600" cy="1143000"/>
          </a:xfrm>
          <a:prstGeom prst="wedgeRoundRectCallout">
            <a:avLst>
              <a:gd name="adj1" fmla="val 21028"/>
              <a:gd name="adj2" fmla="val -1245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 dirty="0"/>
              <a:t>cyklus môže meniť riadiacu štruktúru ľubovoľným spôsobom (nielen </a:t>
            </a:r>
            <a:r>
              <a:rPr lang="sk-SK" altLang="sk-SK" sz="2400" dirty="0">
                <a:latin typeface="Courier New" pitchFamily="49" charset="0"/>
              </a:rPr>
              <a:t>i++</a:t>
            </a:r>
            <a:r>
              <a:rPr lang="sk-SK" altLang="sk-SK" sz="2400" b="0" dirty="0"/>
              <a:t>)</a:t>
            </a:r>
            <a:endParaRPr lang="en-US" altLang="sk-SK" sz="2400" b="0" dirty="0"/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304801" y="2209800"/>
            <a:ext cx="7352506" cy="121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int i, sucin;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for (</a:t>
            </a:r>
            <a:r>
              <a:rPr lang="en-US" altLang="sk-SK" sz="2400">
                <a:latin typeface="Courier New" pitchFamily="49" charset="0"/>
              </a:rPr>
              <a:t>i = 3, sucin = 1; </a:t>
            </a:r>
            <a:r>
              <a:rPr lang="sk-SK" altLang="sk-SK" sz="2400">
                <a:latin typeface="Courier New" pitchFamily="49" charset="0"/>
              </a:rPr>
              <a:t>i </a:t>
            </a:r>
            <a:r>
              <a:rPr lang="en-US" altLang="sk-SK" sz="2400">
                <a:latin typeface="Courier New" pitchFamily="49" charset="0"/>
              </a:rPr>
              <a:t>&lt;= 9; i +=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   sucin *= i;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itchFamily="49" charset="0"/>
              </a:rPr>
              <a:t>while</a:t>
            </a:r>
            <a:endParaRPr lang="en-US" altLang="sk-SK" smtClean="0">
              <a:latin typeface="Courier New" pitchFamily="49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00200"/>
            <a:ext cx="9753600" cy="5410200"/>
          </a:xfrm>
        </p:spPr>
        <p:txBody>
          <a:bodyPr/>
          <a:lstStyle/>
          <a:p>
            <a:r>
              <a:rPr lang="sk-SK" altLang="sk-SK" sz="2800" dirty="0"/>
              <a:t>cyklus iteruje pokým platí </a:t>
            </a:r>
            <a:r>
              <a:rPr lang="sk-SK" altLang="sk-SK" sz="2800" b="1" dirty="0">
                <a:latin typeface="Courier New" pitchFamily="49" charset="0"/>
              </a:rPr>
              <a:t>podmienka</a:t>
            </a:r>
            <a:r>
              <a:rPr lang="sk-SK" altLang="sk-SK" sz="2800" b="1" dirty="0"/>
              <a:t>:</a:t>
            </a:r>
          </a:p>
          <a:p>
            <a:endParaRPr lang="sk-SK" altLang="sk-SK" sz="2800" b="1" dirty="0"/>
          </a:p>
          <a:p>
            <a:endParaRPr lang="sk-SK" altLang="sk-SK" sz="2800" b="1" dirty="0"/>
          </a:p>
          <a:p>
            <a:endParaRPr lang="sk-SK" altLang="sk-SK" sz="2800" dirty="0"/>
          </a:p>
          <a:p>
            <a:r>
              <a:rPr lang="sk-SK" altLang="sk-SK" sz="2800" dirty="0" smtClean="0"/>
              <a:t>používame, ak</a:t>
            </a:r>
            <a:r>
              <a:rPr lang="pt-BR" altLang="sk-SK" sz="2800" dirty="0" smtClean="0"/>
              <a:t>  </a:t>
            </a:r>
            <a:r>
              <a:rPr lang="pt-BR" altLang="sk-SK" sz="2800" dirty="0"/>
              <a:t>telo   cyklu   nevyžaduje   prvotnú   </a:t>
            </a:r>
            <a:r>
              <a:rPr lang="pt-BR" altLang="sk-SK" sz="2800" dirty="0" smtClean="0"/>
              <a:t>inicializáciu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>
                <a:latin typeface="Courier New" pitchFamily="49" charset="0"/>
              </a:rPr>
              <a:t>vyraz_start</a:t>
            </a:r>
            <a:r>
              <a:rPr lang="sk-SK" altLang="sk-SK" sz="2800" dirty="0" smtClean="0"/>
              <a:t> </a:t>
            </a:r>
            <a:r>
              <a:rPr lang="pt-BR" altLang="sk-SK" sz="2800" dirty="0" smtClean="0"/>
              <a:t>ani posun</a:t>
            </a:r>
            <a:r>
              <a:rPr lang="sk-SK" altLang="sk-SK" sz="2800" dirty="0" smtClean="0"/>
              <a:t> </a:t>
            </a:r>
            <a:r>
              <a:rPr lang="en-US" altLang="sk-SK" sz="2800" b="1" dirty="0" err="1" smtClean="0">
                <a:latin typeface="Courier New" pitchFamily="49" charset="0"/>
              </a:rPr>
              <a:t>vyraz_iter</a:t>
            </a:r>
            <a:endParaRPr lang="sk-SK" altLang="sk-SK" sz="2800" b="1" dirty="0" smtClean="0"/>
          </a:p>
          <a:p>
            <a:r>
              <a:rPr lang="sk-SK" altLang="sk-SK" sz="2800" dirty="0" smtClean="0"/>
              <a:t>testuje </a:t>
            </a:r>
            <a:r>
              <a:rPr lang="sk-SK" altLang="sk-SK" sz="2800" dirty="0"/>
              <a:t>podmienku </a:t>
            </a:r>
            <a:r>
              <a:rPr lang="sk-SK" altLang="sk-SK" sz="2800" b="1" dirty="0"/>
              <a:t>pred</a:t>
            </a:r>
            <a:r>
              <a:rPr lang="sk-SK" altLang="sk-SK" sz="2800" dirty="0"/>
              <a:t> prechodom cyklu</a:t>
            </a:r>
          </a:p>
          <a:p>
            <a:pPr lvl="1"/>
            <a:r>
              <a:rPr lang="sk-SK" altLang="sk-SK" sz="2400" dirty="0"/>
              <a:t>cyklus teda nemusí prebehnúť ani raz</a:t>
            </a:r>
          </a:p>
          <a:p>
            <a:r>
              <a:rPr lang="sk-SK" altLang="sk-SK" sz="2800" dirty="0"/>
              <a:t>používame ho, keď ukončovacia podmienka závisí na nejakom príkaze v tele cyklu </a:t>
            </a:r>
          </a:p>
          <a:p>
            <a:pPr lvl="1"/>
            <a:r>
              <a:rPr lang="sk-SK" altLang="sk-SK" sz="2400" dirty="0"/>
              <a:t>ak nie, podmienka by bola splnená stále a cyklus by bol nekonečný</a:t>
            </a:r>
            <a:endParaRPr lang="en-US" altLang="sk-SK" sz="24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2270919"/>
            <a:ext cx="3429000" cy="990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79463" y="2313783"/>
            <a:ext cx="3391462" cy="8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while (podmienka)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   prikaz</a:t>
            </a:r>
            <a:r>
              <a:rPr lang="en-US" altLang="sk-SK" sz="240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87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itchFamily="49" charset="0"/>
              </a:rPr>
              <a:t>while</a:t>
            </a:r>
            <a:r>
              <a:rPr lang="sk-SK" altLang="sk-SK" smtClean="0"/>
              <a:t>: príklad</a:t>
            </a:r>
            <a:endParaRPr lang="en-US" altLang="sk-SK" smtClean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2400" y="3048008"/>
            <a:ext cx="6904038" cy="4403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63525" y="3163895"/>
            <a:ext cx="6632576" cy="428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#include &lt;</a:t>
            </a:r>
            <a:r>
              <a:rPr lang="en-US" altLang="sk-SK" sz="2400" dirty="0" err="1">
                <a:latin typeface="Courier New" pitchFamily="49" charset="0"/>
              </a:rPr>
              <a:t>stdio.h</a:t>
            </a:r>
            <a:r>
              <a:rPr lang="en-US" altLang="sk-SK" sz="2400" dirty="0">
                <a:latin typeface="Courier New" pitchFamily="49" charset="0"/>
              </a:rPr>
              <a:t>&gt;</a:t>
            </a:r>
            <a:endParaRPr lang="sk-SK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1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c;</a:t>
            </a:r>
            <a:endParaRPr lang="sk-SK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1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  wh</a:t>
            </a:r>
            <a:r>
              <a:rPr lang="en-US" altLang="sk-SK" sz="2400" dirty="0" err="1">
                <a:latin typeface="Courier New" pitchFamily="49" charset="0"/>
              </a:rPr>
              <a:t>il</a:t>
            </a:r>
            <a:r>
              <a:rPr lang="sk-SK" altLang="sk-SK" sz="2400" dirty="0">
                <a:latin typeface="Courier New" pitchFamily="49" charset="0"/>
              </a:rPr>
              <a:t>e ((</a:t>
            </a:r>
            <a:r>
              <a:rPr lang="en-US" altLang="sk-SK" sz="2400" dirty="0">
                <a:latin typeface="Courier New" pitchFamily="49" charset="0"/>
              </a:rPr>
              <a:t>c = </a:t>
            </a:r>
            <a:r>
              <a:rPr lang="en-US" altLang="sk-SK" sz="2400" dirty="0" err="1">
                <a:latin typeface="Courier New" pitchFamily="49" charset="0"/>
              </a:rPr>
              <a:t>getchar</a:t>
            </a:r>
            <a:r>
              <a:rPr lang="en-US" altLang="sk-SK" sz="2400" dirty="0">
                <a:latin typeface="Courier New" pitchFamily="49" charset="0"/>
              </a:rPr>
              <a:t>()</a:t>
            </a:r>
            <a:r>
              <a:rPr lang="sk-SK" altLang="sk-SK" sz="2400" dirty="0">
                <a:latin typeface="Courier New" pitchFamily="49" charset="0"/>
              </a:rPr>
              <a:t>) </a:t>
            </a:r>
            <a:r>
              <a:rPr lang="en-US" altLang="sk-SK" sz="2400" dirty="0">
                <a:latin typeface="Courier New" pitchFamily="49" charset="0"/>
              </a:rPr>
              <a:t>!= '*')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   if (c </a:t>
            </a:r>
            <a:r>
              <a:rPr lang="sk-SK" altLang="sk-SK" sz="2400" dirty="0">
                <a:latin typeface="Courier New" pitchFamily="49" charset="0"/>
              </a:rPr>
              <a:t>!</a:t>
            </a:r>
            <a:r>
              <a:rPr lang="en-US" altLang="sk-SK" sz="2400" dirty="0">
                <a:latin typeface="Courier New" pitchFamily="49" charset="0"/>
              </a:rPr>
              <a:t>= ' 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      </a:t>
            </a:r>
            <a:r>
              <a:rPr lang="en-US" altLang="sk-SK" sz="2400" dirty="0" err="1">
                <a:latin typeface="Courier New" pitchFamily="49" charset="0"/>
              </a:rPr>
              <a:t>putchar</a:t>
            </a:r>
            <a:r>
              <a:rPr lang="en-US" altLang="sk-SK" sz="2400" dirty="0">
                <a:latin typeface="Courier New" pitchFamily="49" charset="0"/>
              </a:rPr>
              <a:t>(c);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}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2667000" y="990600"/>
            <a:ext cx="7239000" cy="2057399"/>
          </a:xfrm>
          <a:prstGeom prst="cloudCallout">
            <a:avLst>
              <a:gd name="adj1" fmla="val -63204"/>
              <a:gd name="adj2" fmla="val 489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/>
              <a:t>program číta znaky z klávesnice,  opisuje ich na obrazovku, medzery si nevšíma a skončí po prečítaní znaku *</a:t>
            </a:r>
            <a:endParaRPr lang="en-US" altLang="sk-SK" sz="1800" b="0"/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4724400" y="3276604"/>
            <a:ext cx="4343400" cy="1219200"/>
          </a:xfrm>
          <a:prstGeom prst="wedgeRoundRectCallout">
            <a:avLst>
              <a:gd name="adj1" fmla="val -74671"/>
              <a:gd name="adj2" fmla="val 10091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 err="1"/>
              <a:t>na</a:t>
            </a:r>
            <a:r>
              <a:rPr lang="sk-SK" altLang="sk-SK" sz="2400" b="0" dirty="0"/>
              <a:t>čítanie znaku - musí byť uzátvorkované, lebo != má väčšiu prioritu ako =</a:t>
            </a:r>
            <a:endParaRPr lang="en-US" altLang="sk-SK" sz="2400" b="0" dirty="0"/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523045" y="677863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0</a:t>
            </a:r>
            <a:r>
              <a:rPr lang="sk-SK" altLang="sk-SK" sz="2400" b="0" dirty="0"/>
              <a:t>3</a:t>
            </a:r>
            <a:r>
              <a:rPr lang="en-US" altLang="sk-SK" sz="2400" b="0" dirty="0" smtClean="0"/>
              <a:t>p08A.cpp</a:t>
            </a:r>
            <a:endParaRPr lang="sk-SK" altLang="sk-SK" sz="2400" b="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7202569" y="4861719"/>
            <a:ext cx="2703432" cy="1828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b="0" dirty="0" smtClean="0">
                <a:latin typeface="+mn-lt"/>
              </a:rPr>
              <a:t>Často: načítavanie po koniec riadku (znak </a:t>
            </a:r>
            <a:r>
              <a:rPr lang="en-US" dirty="0" smtClean="0"/>
              <a:t>'\n'</a:t>
            </a:r>
            <a:r>
              <a:rPr lang="en-US" b="0" dirty="0" smtClean="0">
                <a:latin typeface="+mn-lt"/>
              </a:rPr>
              <a:t>)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2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4" grpId="0" animBg="1" autoUpdateAnimBg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320916" y="2807808"/>
            <a:ext cx="4363028" cy="45707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22390" y="2807811"/>
            <a:ext cx="4354657" cy="4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!i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|| (j = j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-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1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29420" y="2728119"/>
            <a:ext cx="4990620" cy="1574052"/>
          </a:xfrm>
          <a:prstGeom prst="wedgeRoundRectCallout">
            <a:avLst>
              <a:gd name="adj1" fmla="val -60014"/>
              <a:gd name="adj2" fmla="val -300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bude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0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,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!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je 0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preto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prv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á podmienka neplatí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, 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hodnota </a:t>
            </a:r>
            <a:r>
              <a:rPr lang="sk-SK" altLang="sk-SK" sz="2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j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 sa zmení na 0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, takže druhá podmienka tiež neplatí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18751" y="4807129"/>
            <a:ext cx="4363028" cy="45707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420218" y="4807132"/>
            <a:ext cx="4166035" cy="4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|| (j = j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-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1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816190" y="1722922"/>
            <a:ext cx="4033092" cy="45679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891973" y="1722922"/>
            <a:ext cx="3957317" cy="46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int i = 1, j = 1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k;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97373" y="1722922"/>
            <a:ext cx="9752210" cy="60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470071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82465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94860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07254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800" b="0" kern="0" dirty="0">
                <a:solidFill>
                  <a:srgbClr val="000000"/>
                </a:solidFill>
              </a:rPr>
              <a:t>pre všetky príklady platí:</a:t>
            </a:r>
            <a:endParaRPr lang="en-US" altLang="sk-SK" sz="2800" b="0" kern="0" dirty="0">
              <a:solidFill>
                <a:srgbClr val="000000"/>
              </a:solidFill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Vyhodnocovanie logických výrazov: príklady</a:t>
            </a:r>
            <a:endParaRPr lang="en-US" altLang="sk-SK" dirty="0" smtClean="0"/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995304" y="4726152"/>
            <a:ext cx="5024736" cy="1354767"/>
          </a:xfrm>
          <a:prstGeom prst="wedgeRoundRectCallout">
            <a:avLst>
              <a:gd name="adj1" fmla="val -60014"/>
              <a:gd name="adj2" fmla="val -300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bude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1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,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je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1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preto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prv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á podmienka platí a teda je pravdivý celý výraz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20" name="Picture 2" descr="C:\Users\koskova\AppData\Local\Microsoft\Windows\Temporary Internet Files\Content.IE5\IZU8YU1J\Green_check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674" y="5394671"/>
            <a:ext cx="600366" cy="5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koskova\AppData\Local\Microsoft\Windows\Temporary Internet Files\Content.IE5\0ZSD94ZL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227" y="3722854"/>
            <a:ext cx="612308" cy="61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 bwMode="auto">
          <a:xfrm>
            <a:off x="279204" y="6902918"/>
            <a:ext cx="9703859" cy="5578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1340" tIns="50670" rIns="101340" bIns="50670" numCol="1" rtlCol="0" anchor="t" anchorCtr="0" compatLnSpc="1">
            <a:prstTxWarp prst="textNoShape">
              <a:avLst/>
            </a:prstTxWarp>
          </a:bodyPr>
          <a:lstStyle/>
          <a:p>
            <a:pPr defTabSz="1013400" eaLnBrk="0" hangingPunct="0"/>
            <a:r>
              <a:rPr lang="sk-SK" b="0" dirty="0">
                <a:solidFill>
                  <a:srgbClr val="000000"/>
                </a:solidFill>
                <a:latin typeface="Arial"/>
                <a:cs typeface="+mn-cs"/>
              </a:rPr>
              <a:t>Využije skrátené vyhodnocovanie logických výrazov?</a:t>
            </a:r>
          </a:p>
        </p:txBody>
      </p:sp>
      <p:pic>
        <p:nvPicPr>
          <p:cNvPr id="28" name="Picture 2" descr="C:\Users\koskova\AppData\Local\Microsoft\Windows\Temporary Internet Files\Content.IE5\0ZSD94ZL\600px-Red_x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80" y="6979385"/>
            <a:ext cx="475669" cy="4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koskova\AppData\Local\Microsoft\Windows\Temporary Internet Files\Content.IE5\IZU8YU1J\Green_check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077" y="6949346"/>
            <a:ext cx="466392" cy="46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1"/>
          <p:cNvSpPr>
            <a:spLocks noChangeArrowheads="1"/>
          </p:cNvSpPr>
          <p:nvPr/>
        </p:nvSpPr>
        <p:spPr bwMode="auto">
          <a:xfrm>
            <a:off x="6514047" y="846313"/>
            <a:ext cx="3569153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0" tIns="50670" rIns="101340" bIns="5067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program: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3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p0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1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  <a:cs typeface="+mn-cs"/>
              </a:rPr>
              <a:t>cpp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9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itchFamily="49" charset="0"/>
              </a:rPr>
              <a:t>while</a:t>
            </a:r>
            <a:endParaRPr lang="en-US" altLang="sk-SK" smtClean="0"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sk-SK" sz="2800"/>
              <a:t>telo cyklu m</a:t>
            </a:r>
            <a:r>
              <a:rPr lang="sk-SK" altLang="sk-SK" sz="2800"/>
              <a:t>ôže byť aj prázdne, napr. na vynechanie medzier na vstupe:</a:t>
            </a:r>
          </a:p>
          <a:p>
            <a:endParaRPr lang="sk-SK" altLang="sk-SK" sz="2800"/>
          </a:p>
          <a:p>
            <a:endParaRPr lang="sk-SK" altLang="sk-SK" sz="2800"/>
          </a:p>
          <a:p>
            <a:endParaRPr lang="sk-SK" altLang="sk-SK" sz="2800"/>
          </a:p>
          <a:p>
            <a:r>
              <a:rPr lang="sk-SK" altLang="sk-SK" sz="2800"/>
              <a:t>alebo preskočí všetky biele znaky na vstupe:</a:t>
            </a:r>
          </a:p>
          <a:p>
            <a:endParaRPr lang="en-US" altLang="sk-SK" sz="280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8600" y="3048000"/>
            <a:ext cx="4724400" cy="990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22263" y="3090863"/>
            <a:ext cx="4711810" cy="8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while (getchar() == </a:t>
            </a:r>
            <a:r>
              <a:rPr lang="en-US" altLang="sk-SK" sz="2400" dirty="0">
                <a:latin typeface="Courier New" pitchFamily="49" charset="0"/>
              </a:rPr>
              <a:t>' '</a:t>
            </a:r>
            <a:r>
              <a:rPr lang="sk-SK" altLang="sk-SK" sz="24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  </a:t>
            </a:r>
            <a:r>
              <a:rPr lang="en-US" altLang="sk-SK" sz="2400" dirty="0">
                <a:latin typeface="Courier New" pitchFamily="49" charset="0"/>
              </a:rPr>
              <a:t>;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4800" y="5257800"/>
            <a:ext cx="876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81007" y="5300663"/>
            <a:ext cx="8861475" cy="121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while (</a:t>
            </a:r>
            <a:r>
              <a:rPr lang="en-US" altLang="sk-SK" sz="2400">
                <a:latin typeface="Courier New" pitchFamily="49" charset="0"/>
              </a:rPr>
              <a:t>(</a:t>
            </a:r>
            <a:r>
              <a:rPr lang="sk-SK" altLang="sk-SK" sz="2400">
                <a:latin typeface="Courier New" pitchFamily="49" charset="0"/>
              </a:rPr>
              <a:t>c = getchar()</a:t>
            </a:r>
            <a:r>
              <a:rPr lang="en-US" altLang="sk-SK" sz="2400">
                <a:latin typeface="Courier New" pitchFamily="49" charset="0"/>
              </a:rPr>
              <a:t>)</a:t>
            </a:r>
            <a:r>
              <a:rPr lang="sk-SK" altLang="sk-SK" sz="2400">
                <a:latin typeface="Courier New" pitchFamily="49" charset="0"/>
              </a:rPr>
              <a:t> == </a:t>
            </a:r>
            <a:r>
              <a:rPr lang="en-US" altLang="sk-SK" sz="2400">
                <a:latin typeface="Courier New" pitchFamily="49" charset="0"/>
              </a:rPr>
              <a:t>' ' || c == '\t' || </a:t>
            </a:r>
            <a:endParaRPr lang="sk-SK" altLang="sk-SK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        </a:t>
            </a:r>
            <a:r>
              <a:rPr lang="en-US" altLang="sk-SK" sz="2400">
                <a:latin typeface="Courier New" pitchFamily="49" charset="0"/>
              </a:rPr>
              <a:t>c == '\n')</a:t>
            </a:r>
            <a:endParaRPr lang="sk-SK" altLang="sk-SK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   </a:t>
            </a:r>
            <a:r>
              <a:rPr lang="en-US" altLang="sk-SK" sz="240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26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Príkaz </a:t>
            </a:r>
            <a:r>
              <a:rPr lang="en-US" altLang="sk-SK" dirty="0" smtClean="0">
                <a:latin typeface="Courier New" pitchFamily="49" charset="0"/>
              </a:rPr>
              <a:t>do-w</a:t>
            </a:r>
            <a:r>
              <a:rPr lang="sk-SK" altLang="sk-SK" dirty="0" smtClean="0">
                <a:latin typeface="Courier New" pitchFamily="49" charset="0"/>
              </a:rPr>
              <a:t>hile</a:t>
            </a:r>
            <a:endParaRPr lang="en-US" altLang="sk-SK" dirty="0" smtClean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799"/>
            <a:ext cx="9753600" cy="5166519"/>
          </a:xfrm>
        </p:spPr>
        <p:txBody>
          <a:bodyPr/>
          <a:lstStyle/>
          <a:p>
            <a:r>
              <a:rPr lang="sk-SK" altLang="sk-SK" sz="2800" dirty="0"/>
              <a:t>testuje podmienku </a:t>
            </a:r>
            <a:r>
              <a:rPr lang="sk-SK" altLang="sk-SK" sz="2800" b="1" dirty="0"/>
              <a:t>p</a:t>
            </a:r>
            <a:r>
              <a:rPr lang="en-US" altLang="sk-SK" sz="2800" b="1" dirty="0"/>
              <a:t>o</a:t>
            </a:r>
            <a:r>
              <a:rPr lang="sk-SK" altLang="sk-SK" sz="2800" dirty="0"/>
              <a:t> prechod</a:t>
            </a:r>
            <a:r>
              <a:rPr lang="en-US" altLang="sk-SK" sz="2800" dirty="0"/>
              <a:t>e</a:t>
            </a:r>
            <a:r>
              <a:rPr lang="sk-SK" altLang="sk-SK" sz="2800" dirty="0"/>
              <a:t> cyklu</a:t>
            </a:r>
            <a:endParaRPr lang="en-US" altLang="sk-SK" sz="2800" dirty="0"/>
          </a:p>
          <a:p>
            <a:pPr lvl="1"/>
            <a:r>
              <a:rPr lang="en-US" altLang="sk-SK" sz="2400" b="1" dirty="0" err="1"/>
              <a:t>cyklus</a:t>
            </a:r>
            <a:r>
              <a:rPr lang="en-US" altLang="sk-SK" sz="2400" b="1" dirty="0"/>
              <a:t> </a:t>
            </a:r>
            <a:r>
              <a:rPr lang="en-US" altLang="sk-SK" sz="2400" b="1" dirty="0" err="1"/>
              <a:t>sa</a:t>
            </a:r>
            <a:r>
              <a:rPr lang="en-US" altLang="sk-SK" sz="2400" b="1" dirty="0"/>
              <a:t> </a:t>
            </a:r>
            <a:r>
              <a:rPr lang="en-US" altLang="sk-SK" sz="2400" b="1" dirty="0" err="1"/>
              <a:t>vykon</a:t>
            </a:r>
            <a:r>
              <a:rPr lang="sk-SK" altLang="sk-SK" sz="2400" b="1" dirty="0"/>
              <a:t>á aspoň raz</a:t>
            </a:r>
            <a:endParaRPr lang="en-US" altLang="sk-SK" sz="2400" b="1" dirty="0"/>
          </a:p>
          <a:p>
            <a:endParaRPr lang="en-US" altLang="sk-SK" sz="2800" dirty="0"/>
          </a:p>
          <a:p>
            <a:endParaRPr lang="en-US" altLang="sk-SK" sz="2800" dirty="0"/>
          </a:p>
          <a:p>
            <a:endParaRPr lang="en-US" altLang="sk-SK" sz="2800" dirty="0"/>
          </a:p>
          <a:p>
            <a:endParaRPr lang="en-US" altLang="sk-SK" sz="2800" dirty="0"/>
          </a:p>
          <a:p>
            <a:endParaRPr lang="sk-SK" altLang="sk-SK" sz="2800" dirty="0"/>
          </a:p>
          <a:p>
            <a:r>
              <a:rPr lang="sk-SK" altLang="sk-SK" sz="2800" dirty="0"/>
              <a:t>cyklus iteruje pokým platí </a:t>
            </a:r>
            <a:r>
              <a:rPr lang="sk-SK" altLang="sk-SK" sz="2800" b="1" dirty="0">
                <a:latin typeface="Courier New" pitchFamily="49" charset="0"/>
              </a:rPr>
              <a:t>podmienka</a:t>
            </a:r>
            <a:endParaRPr lang="sk-SK" altLang="sk-SK" sz="2800" dirty="0" smtClean="0"/>
          </a:p>
          <a:p>
            <a:r>
              <a:rPr lang="sk-SK" altLang="sk-SK" sz="2800" dirty="0"/>
              <a:t>t</a:t>
            </a:r>
            <a:r>
              <a:rPr lang="sk-SK" altLang="sk-SK" sz="2800" dirty="0" smtClean="0"/>
              <a:t>.j. </a:t>
            </a:r>
            <a:r>
              <a:rPr lang="en-US" altLang="sk-SK" sz="2800" dirty="0" smtClean="0"/>
              <a:t>program </a:t>
            </a:r>
            <a:r>
              <a:rPr lang="en-US" altLang="sk-SK" sz="2800" b="1" dirty="0"/>
              <a:t>op</a:t>
            </a:r>
            <a:r>
              <a:rPr lang="sk-SK" altLang="sk-SK" sz="2800" b="1" dirty="0"/>
              <a:t>úšťa </a:t>
            </a:r>
            <a:r>
              <a:rPr lang="sk-SK" altLang="sk-SK" sz="2800" dirty="0"/>
              <a:t>cyklus pri </a:t>
            </a:r>
            <a:r>
              <a:rPr lang="sk-SK" altLang="sk-SK" sz="2800" b="1" dirty="0"/>
              <a:t>nesplnenej</a:t>
            </a:r>
            <a:r>
              <a:rPr lang="sk-SK" altLang="sk-SK" sz="2800" dirty="0"/>
              <a:t> podmienke</a:t>
            </a:r>
          </a:p>
          <a:p>
            <a:r>
              <a:rPr lang="sk-SK" altLang="sk-SK" sz="2800" dirty="0"/>
              <a:t>používa sa najmenej často </a:t>
            </a:r>
            <a:endParaRPr lang="en-US" altLang="sk-SK" sz="2800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3276600"/>
            <a:ext cx="37338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79470" y="3319464"/>
            <a:ext cx="3768705" cy="121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do </a:t>
            </a:r>
            <a:r>
              <a:rPr lang="en-US" altLang="sk-SK" sz="24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prikazy</a:t>
            </a:r>
            <a:r>
              <a:rPr lang="en-US" altLang="sk-SK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}</a:t>
            </a:r>
            <a:r>
              <a:rPr lang="sk-SK" altLang="sk-SK" sz="2400" dirty="0">
                <a:latin typeface="Courier New" pitchFamily="49" charset="0"/>
              </a:rPr>
              <a:t> </a:t>
            </a:r>
            <a:r>
              <a:rPr lang="en-US" altLang="sk-SK" sz="2400" dirty="0">
                <a:latin typeface="Courier New" pitchFamily="49" charset="0"/>
              </a:rPr>
              <a:t>while</a:t>
            </a:r>
            <a:r>
              <a:rPr lang="sk-SK" altLang="sk-SK" sz="2400" dirty="0">
                <a:latin typeface="Courier New" pitchFamily="49" charset="0"/>
              </a:rPr>
              <a:t> (podmienka)</a:t>
            </a:r>
            <a:endParaRPr lang="en-US" altLang="sk-SK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itchFamily="49" charset="0"/>
              </a:rPr>
              <a:t>do-while</a:t>
            </a:r>
            <a:r>
              <a:rPr lang="sk-SK" altLang="sk-SK" smtClean="0"/>
              <a:t>: príklad</a:t>
            </a:r>
            <a:endParaRPr lang="en-US" altLang="sk-SK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4800" y="3352800"/>
            <a:ext cx="7086600" cy="42370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15928" y="3392495"/>
            <a:ext cx="6409400" cy="428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#include &lt;</a:t>
            </a:r>
            <a:r>
              <a:rPr lang="en-US" altLang="sk-SK" sz="2400" dirty="0" err="1">
                <a:latin typeface="Courier New" pitchFamily="49" charset="0"/>
              </a:rPr>
              <a:t>stdio.h</a:t>
            </a:r>
            <a:r>
              <a:rPr lang="en-US" altLang="sk-SK" sz="2400" dirty="0">
                <a:latin typeface="Courier New" pitchFamily="49" charset="0"/>
              </a:rPr>
              <a:t>&gt;</a:t>
            </a:r>
            <a:endParaRPr lang="sk-SK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1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c;</a:t>
            </a:r>
            <a:endParaRPr lang="sk-SK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1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  do</a:t>
            </a:r>
            <a:r>
              <a:rPr lang="en-US" altLang="sk-SK" sz="2400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   if ((c = </a:t>
            </a:r>
            <a:r>
              <a:rPr lang="en-US" altLang="sk-SK" sz="2400" dirty="0" err="1">
                <a:latin typeface="Courier New" pitchFamily="49" charset="0"/>
              </a:rPr>
              <a:t>getchar</a:t>
            </a:r>
            <a:r>
              <a:rPr lang="en-US" altLang="sk-SK" sz="2400" dirty="0">
                <a:latin typeface="Courier New" pitchFamily="49" charset="0"/>
              </a:rPr>
              <a:t>()) </a:t>
            </a:r>
            <a:r>
              <a:rPr lang="sk-SK" altLang="sk-SK" sz="2400" dirty="0">
                <a:latin typeface="Courier New" pitchFamily="49" charset="0"/>
              </a:rPr>
              <a:t>!</a:t>
            </a:r>
            <a:r>
              <a:rPr lang="en-US" altLang="sk-SK" sz="2400" dirty="0">
                <a:latin typeface="Courier New" pitchFamily="49" charset="0"/>
              </a:rPr>
              <a:t>= ' 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      </a:t>
            </a:r>
            <a:r>
              <a:rPr lang="en-US" altLang="sk-SK" sz="2400" dirty="0" err="1">
                <a:latin typeface="Courier New" pitchFamily="49" charset="0"/>
              </a:rPr>
              <a:t>putchar</a:t>
            </a:r>
            <a:r>
              <a:rPr lang="en-US" altLang="sk-SK" sz="2400" dirty="0">
                <a:latin typeface="Courier New" pitchFamily="49" charset="0"/>
              </a:rPr>
              <a:t>(c);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} </a:t>
            </a:r>
            <a:r>
              <a:rPr lang="sk-SK" altLang="sk-SK" sz="2400" dirty="0">
                <a:latin typeface="Courier New" pitchFamily="49" charset="0"/>
              </a:rPr>
              <a:t>wh</a:t>
            </a:r>
            <a:r>
              <a:rPr lang="en-US" altLang="sk-SK" sz="2400" dirty="0" err="1">
                <a:latin typeface="Courier New" pitchFamily="49" charset="0"/>
              </a:rPr>
              <a:t>il</a:t>
            </a:r>
            <a:r>
              <a:rPr lang="sk-SK" altLang="sk-SK" sz="2400" dirty="0">
                <a:latin typeface="Courier New" pitchFamily="49" charset="0"/>
              </a:rPr>
              <a:t>e (</a:t>
            </a:r>
            <a:r>
              <a:rPr lang="en-US" altLang="sk-SK" sz="2400" dirty="0">
                <a:latin typeface="Courier New" pitchFamily="49" charset="0"/>
              </a:rPr>
              <a:t>c != '*')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}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381000" y="1219204"/>
            <a:ext cx="9525000" cy="2057399"/>
          </a:xfrm>
          <a:prstGeom prst="cloudCallout">
            <a:avLst>
              <a:gd name="adj1" fmla="val -45935"/>
              <a:gd name="adj2" fmla="val 5455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/>
              <a:t>program číta znaky z klávesnice,  opisuje ich na obrazovku, medzier si nevšíma a skončí po prečítaní znaku *, na konci vypíše *</a:t>
            </a:r>
            <a:endParaRPr lang="en-US" altLang="sk-SK" sz="1800" b="0"/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5913437" y="6778633"/>
            <a:ext cx="40421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0</a:t>
            </a:r>
            <a:r>
              <a:rPr lang="sk-SK" altLang="sk-SK" sz="2400" b="0" dirty="0"/>
              <a:t>3</a:t>
            </a:r>
            <a:r>
              <a:rPr lang="en-US" altLang="sk-SK" sz="2400" b="0" dirty="0" smtClean="0"/>
              <a:t>p08B.cpp</a:t>
            </a:r>
            <a:endParaRPr lang="sk-SK" altLang="sk-SK" sz="2400" b="0" dirty="0"/>
          </a:p>
        </p:txBody>
      </p:sp>
    </p:spTree>
    <p:extLst>
      <p:ext uri="{BB962C8B-B14F-4D97-AF65-F5344CB8AC3E}">
        <p14:creationId xmlns:p14="http://schemas.microsoft.com/office/powerpoint/2010/main" val="5041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4481" y="1737519"/>
            <a:ext cx="6735763" cy="563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Súčet načítaných čísel – skončí sa po načítaní 0.0 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74637" y="1813727"/>
            <a:ext cx="6636697" cy="5632283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 double </a:t>
            </a:r>
            <a:r>
              <a:rPr lang="sk-SK" dirty="0" smtClean="0"/>
              <a:t>x</a:t>
            </a:r>
            <a:r>
              <a:rPr lang="en-US" dirty="0" smtClean="0"/>
              <a:t>, sum = 0; </a:t>
            </a:r>
          </a:p>
          <a:p>
            <a:endParaRPr lang="en-US" dirty="0"/>
          </a:p>
          <a:p>
            <a:r>
              <a:rPr lang="sk-SK" dirty="0" smtClean="0"/>
              <a:t>   </a:t>
            </a:r>
            <a:r>
              <a:rPr lang="en-US" dirty="0" smtClean="0"/>
              <a:t>do {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sk-SK" dirty="0" smtClean="0"/>
              <a:t>Zadajte cislo:</a:t>
            </a:r>
            <a:r>
              <a:rPr lang="en-US" dirty="0" smtClean="0"/>
              <a:t> ");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("%lf", &amp;</a:t>
            </a:r>
            <a:r>
              <a:rPr lang="sk-SK" dirty="0" smtClean="0"/>
              <a:t>x</a:t>
            </a:r>
            <a:r>
              <a:rPr lang="en-US" dirty="0" smtClean="0"/>
              <a:t>); </a:t>
            </a:r>
          </a:p>
          <a:p>
            <a:r>
              <a:rPr lang="en-US" dirty="0"/>
              <a:t> </a:t>
            </a:r>
            <a:r>
              <a:rPr lang="en-US" dirty="0" smtClean="0"/>
              <a:t>     sum += </a:t>
            </a:r>
            <a:r>
              <a:rPr lang="sk-SK" dirty="0" smtClean="0"/>
              <a:t>x</a:t>
            </a:r>
            <a:r>
              <a:rPr lang="en-US" dirty="0" smtClean="0"/>
              <a:t>; </a:t>
            </a:r>
          </a:p>
          <a:p>
            <a:r>
              <a:rPr lang="en-US" dirty="0"/>
              <a:t> </a:t>
            </a:r>
            <a:r>
              <a:rPr lang="en-US" dirty="0" smtClean="0"/>
              <a:t>  } while(</a:t>
            </a:r>
            <a:r>
              <a:rPr lang="sk-SK" dirty="0" smtClean="0"/>
              <a:t>x</a:t>
            </a:r>
            <a:r>
              <a:rPr lang="en-US" dirty="0" smtClean="0"/>
              <a:t> != 0.0); 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("Sum</a:t>
            </a:r>
            <a:r>
              <a:rPr lang="sk-SK" dirty="0" smtClean="0"/>
              <a:t>a cisel:</a:t>
            </a:r>
            <a:r>
              <a:rPr lang="en-US" dirty="0" smtClean="0"/>
              <a:t> %.2f",sum); </a:t>
            </a:r>
          </a:p>
          <a:p>
            <a:r>
              <a:rPr lang="en-US" dirty="0"/>
              <a:t> </a:t>
            </a:r>
            <a:r>
              <a:rPr lang="en-US" dirty="0" smtClean="0"/>
              <a:t>  return 0;</a:t>
            </a:r>
          </a:p>
          <a:p>
            <a:r>
              <a:rPr lang="en-US" dirty="0" smtClean="0"/>
              <a:t>}</a:t>
            </a:r>
            <a:endParaRPr lang="sk-SK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675444" y="4629875"/>
            <a:ext cx="3124201" cy="1219200"/>
          </a:xfrm>
          <a:prstGeom prst="wedgeRoundRectCallout">
            <a:avLst>
              <a:gd name="adj1" fmla="val -117753"/>
              <a:gd name="adj2" fmla="val 2591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 dirty="0"/>
              <a:t>Využíva sa, že pripočítanie 0 sumu nezmení</a:t>
            </a:r>
            <a:endParaRPr lang="en-US" altLang="sk-SK" sz="2400" b="0" dirty="0"/>
          </a:p>
        </p:txBody>
      </p:sp>
    </p:spTree>
    <p:extLst>
      <p:ext uri="{BB962C8B-B14F-4D97-AF65-F5344CB8AC3E}">
        <p14:creationId xmlns:p14="http://schemas.microsoft.com/office/powerpoint/2010/main" val="249654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Príkazy </a:t>
            </a:r>
            <a:r>
              <a:rPr lang="en-US" altLang="sk-SK" dirty="0" smtClean="0">
                <a:latin typeface="Courier New" pitchFamily="49" charset="0"/>
              </a:rPr>
              <a:t>for</a:t>
            </a:r>
            <a:r>
              <a:rPr lang="sk-SK" altLang="sk-SK" dirty="0" smtClean="0">
                <a:latin typeface="+mn-lt"/>
              </a:rPr>
              <a:t> a </a:t>
            </a:r>
            <a:r>
              <a:rPr lang="sk-SK" altLang="sk-SK" dirty="0" smtClean="0">
                <a:latin typeface="Courier New" pitchFamily="49" charset="0"/>
              </a:rPr>
              <a:t>while</a:t>
            </a:r>
            <a:endParaRPr lang="en-US" altLang="sk-SK" dirty="0" smtClean="0"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124200"/>
            <a:ext cx="9753600" cy="609600"/>
          </a:xfrm>
        </p:spPr>
        <p:txBody>
          <a:bodyPr/>
          <a:lstStyle/>
          <a:p>
            <a:r>
              <a:rPr lang="sk-SK" altLang="sk-SK" sz="2800"/>
              <a:t>dá sa prepísať ako while cyklus:</a:t>
            </a:r>
            <a:endParaRPr lang="en-US" altLang="sk-SK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12799" y="4232276"/>
            <a:ext cx="38862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89008" y="4191007"/>
            <a:ext cx="3957325" cy="196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vyraz_start</a:t>
            </a:r>
            <a:r>
              <a:rPr lang="en-US" altLang="sk-SK" sz="2400">
                <a:latin typeface="Courier New" pitchFamily="49" charset="0"/>
              </a:rPr>
              <a:t>;</a:t>
            </a:r>
            <a:endParaRPr lang="sk-SK" altLang="sk-SK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while (</a:t>
            </a:r>
            <a:r>
              <a:rPr lang="en-US" altLang="sk-SK" sz="2400">
                <a:latin typeface="Courier New" pitchFamily="49" charset="0"/>
              </a:rPr>
              <a:t>vyraz_stop)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   prikaz;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   vyraz_iter;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}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838204" y="1752600"/>
            <a:ext cx="7924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41388" y="1795464"/>
            <a:ext cx="7918370" cy="8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for (vyraz_start</a:t>
            </a:r>
            <a:r>
              <a:rPr lang="en-US" altLang="sk-SK" sz="2400">
                <a:latin typeface="Courier New" pitchFamily="49" charset="0"/>
              </a:rPr>
              <a:t>; vyraz_stop; vyraz_iter)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   prikaz;</a:t>
            </a:r>
          </a:p>
        </p:txBody>
      </p:sp>
    </p:spTree>
    <p:extLst>
      <p:ext uri="{BB962C8B-B14F-4D97-AF65-F5344CB8AC3E}">
        <p14:creationId xmlns:p14="http://schemas.microsoft.com/office/powerpoint/2010/main" val="38231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sk-SK" dirty="0" smtClean="0"/>
              <a:t>ýpis čísel od 1 po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4853" y="2118519"/>
            <a:ext cx="4166984" cy="194533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5974" y="2159801"/>
            <a:ext cx="4055862" cy="178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, n;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scanf</a:t>
            </a:r>
            <a:r>
              <a:rPr lang="en-US" altLang="sk-SK" sz="2400" dirty="0">
                <a:latin typeface="Courier New" pitchFamily="49" charset="0"/>
              </a:rPr>
              <a:t>("%d", &amp;n);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sk-SK" altLang="sk-SK" sz="2400" dirty="0">
                <a:latin typeface="Courier New" pitchFamily="49" charset="0"/>
              </a:rPr>
              <a:t> </a:t>
            </a:r>
            <a:r>
              <a:rPr lang="en-US" altLang="sk-SK" sz="2400" dirty="0">
                <a:latin typeface="Courier New" pitchFamily="49" charset="0"/>
              </a:rPr>
              <a:t>(</a:t>
            </a:r>
            <a:r>
              <a:rPr lang="en-US" altLang="sk-SK" sz="240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altLang="sk-SK" sz="2400" dirty="0">
                <a:solidFill>
                  <a:srgbClr val="0070C0"/>
                </a:solidFill>
                <a:latin typeface="Courier New" pitchFamily="49" charset="0"/>
              </a:rPr>
              <a:t>=1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lang="en-US" altLang="sk-SK" sz="2400" dirty="0">
                <a:solidFill>
                  <a:srgbClr val="00B050"/>
                </a:solidFill>
                <a:latin typeface="Courier New" pitchFamily="49" charset="0"/>
              </a:rPr>
              <a:t>&lt;=n</a:t>
            </a:r>
            <a:r>
              <a:rPr lang="en-US" altLang="sk-SK" sz="2400" dirty="0">
                <a:latin typeface="Courier New" pitchFamily="49" charset="0"/>
              </a:rPr>
              <a:t>; </a:t>
            </a:r>
            <a:r>
              <a:rPr lang="en-US" altLang="sk-SK" sz="2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altLang="sk-SK" sz="2400" dirty="0">
                <a:solidFill>
                  <a:srgbClr val="C00000"/>
                </a:solidFill>
                <a:latin typeface="Courier New" pitchFamily="49" charset="0"/>
              </a:rPr>
              <a:t>++</a:t>
            </a:r>
            <a:r>
              <a:rPr lang="en-US" altLang="sk-SK" sz="24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printf</a:t>
            </a:r>
            <a:r>
              <a:rPr lang="en-US" altLang="sk-SK" sz="2400" dirty="0">
                <a:latin typeface="Courier New" pitchFamily="49" charset="0"/>
              </a:rPr>
              <a:t>("%d\n", </a:t>
            </a:r>
            <a:r>
              <a:rPr lang="en-US" altLang="sk-SK" sz="2400" dirty="0" err="1">
                <a:latin typeface="Courier New" pitchFamily="49" charset="0"/>
              </a:rPr>
              <a:t>i</a:t>
            </a:r>
            <a:r>
              <a:rPr lang="en-US" altLang="sk-SK" sz="2400" dirty="0">
                <a:latin typeface="Courier New" pitchFamily="49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853" y="1621501"/>
            <a:ext cx="1043876" cy="523220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sk-SK" sz="2800" dirty="0"/>
              <a:t>for: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56237" y="1557340"/>
            <a:ext cx="4294187" cy="3075778"/>
            <a:chOff x="5456237" y="1557340"/>
            <a:chExt cx="4294187" cy="307577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456237" y="2065617"/>
              <a:ext cx="4294187" cy="25675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6" rIns="91412" bIns="4570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latin typeface="Courier New" pitchFamily="49" charset="0"/>
                </a:rPr>
                <a:t> int </a:t>
              </a:r>
              <a:r>
                <a:rPr lang="en-US" altLang="sk-SK" sz="2400" dirty="0" err="1">
                  <a:solidFill>
                    <a:srgbClr val="0070C0"/>
                  </a:solidFill>
                  <a:latin typeface="Courier New" pitchFamily="49" charset="0"/>
                </a:rPr>
                <a:t>i</a:t>
              </a:r>
              <a:r>
                <a:rPr lang="en-US" altLang="sk-SK" sz="2400" dirty="0">
                  <a:solidFill>
                    <a:srgbClr val="0070C0"/>
                  </a:solidFill>
                  <a:latin typeface="Courier New" pitchFamily="49" charset="0"/>
                </a:rPr>
                <a:t>=1</a:t>
              </a:r>
              <a:r>
                <a:rPr lang="sk-SK" altLang="sk-SK" sz="2400" dirty="0">
                  <a:latin typeface="Courier New" pitchFamily="49" charset="0"/>
                </a:rPr>
                <a:t>, n</a:t>
              </a:r>
              <a:r>
                <a:rPr lang="en-US" altLang="sk-SK" sz="2400" dirty="0"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1400" dirty="0">
                  <a:latin typeface="Courier New" pitchFamily="49" charset="0"/>
                </a:rPr>
                <a:t> </a:t>
              </a:r>
              <a:endParaRPr lang="en-US" altLang="sk-SK" sz="1400" dirty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latin typeface="Courier New" pitchFamily="49" charset="0"/>
                </a:rPr>
                <a:t> </a:t>
              </a:r>
              <a:r>
                <a:rPr lang="en-US" altLang="sk-SK" sz="2400" dirty="0" err="1">
                  <a:latin typeface="Courier New" pitchFamily="49" charset="0"/>
                </a:rPr>
                <a:t>scanf</a:t>
              </a:r>
              <a:r>
                <a:rPr lang="en-US" altLang="sk-SK" sz="2400" dirty="0">
                  <a:latin typeface="Courier New" pitchFamily="49" charset="0"/>
                </a:rPr>
                <a:t>("%d", &amp;n);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latin typeface="Courier New" pitchFamily="49" charset="0"/>
                </a:rPr>
                <a:t> </a:t>
              </a:r>
              <a:r>
                <a:rPr lang="en-US" altLang="sk-SK" sz="2400" dirty="0">
                  <a:solidFill>
                    <a:srgbClr val="FF0000"/>
                  </a:solidFill>
                  <a:latin typeface="Courier New" pitchFamily="49" charset="0"/>
                </a:rPr>
                <a:t>while</a:t>
              </a:r>
              <a:r>
                <a:rPr lang="sk-SK" altLang="sk-SK" sz="2400" dirty="0">
                  <a:latin typeface="Courier New" pitchFamily="49" charset="0"/>
                </a:rPr>
                <a:t> </a:t>
              </a:r>
              <a:r>
                <a:rPr lang="en-US" altLang="sk-SK" sz="2400" dirty="0">
                  <a:latin typeface="Courier New" pitchFamily="49" charset="0"/>
                </a:rPr>
                <a:t>(</a:t>
              </a:r>
              <a:r>
                <a:rPr lang="en-US" altLang="sk-SK" sz="2400" dirty="0" err="1">
                  <a:solidFill>
                    <a:srgbClr val="00B050"/>
                  </a:solidFill>
                  <a:latin typeface="Courier New" pitchFamily="49" charset="0"/>
                </a:rPr>
                <a:t>i</a:t>
              </a:r>
              <a:r>
                <a:rPr lang="en-US" altLang="sk-SK" sz="2400" dirty="0">
                  <a:solidFill>
                    <a:srgbClr val="00B050"/>
                  </a:solidFill>
                  <a:latin typeface="Courier New" pitchFamily="49" charset="0"/>
                </a:rPr>
                <a:t>&lt;=n</a:t>
              </a:r>
              <a:r>
                <a:rPr lang="en-US" altLang="sk-SK" sz="2400" dirty="0">
                  <a:latin typeface="Courier New" pitchFamily="49" charset="0"/>
                </a:rPr>
                <a:t>)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latin typeface="Courier New" pitchFamily="49" charset="0"/>
                </a:rPr>
                <a:t>    </a:t>
              </a:r>
              <a:r>
                <a:rPr lang="en-US" altLang="sk-SK" sz="2400" dirty="0" err="1">
                  <a:latin typeface="Courier New" pitchFamily="49" charset="0"/>
                </a:rPr>
                <a:t>printf</a:t>
              </a:r>
              <a:r>
                <a:rPr lang="en-US" altLang="sk-SK" sz="2400" dirty="0">
                  <a:latin typeface="Courier New" pitchFamily="49" charset="0"/>
                </a:rPr>
                <a:t>("%d\n", </a:t>
              </a:r>
              <a:r>
                <a:rPr lang="en-US" altLang="sk-SK" sz="2400" dirty="0" err="1">
                  <a:latin typeface="Courier New" pitchFamily="49" charset="0"/>
                </a:rPr>
                <a:t>i</a:t>
              </a:r>
              <a:r>
                <a:rPr lang="en-US" altLang="sk-SK" sz="2400" dirty="0">
                  <a:latin typeface="Courier New" pitchFamily="49" charset="0"/>
                </a:rPr>
                <a:t>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latin typeface="Courier New" pitchFamily="49" charset="0"/>
                </a:rPr>
                <a:t>    </a:t>
              </a:r>
              <a:r>
                <a:rPr lang="en-US" altLang="sk-SK" sz="2400" dirty="0" err="1">
                  <a:solidFill>
                    <a:srgbClr val="C00000"/>
                  </a:solidFill>
                  <a:latin typeface="Courier New" pitchFamily="49" charset="0"/>
                </a:rPr>
                <a:t>i</a:t>
              </a:r>
              <a:r>
                <a:rPr lang="en-US" altLang="sk-SK" sz="2400" dirty="0">
                  <a:solidFill>
                    <a:srgbClr val="C00000"/>
                  </a:solidFill>
                  <a:latin typeface="Courier New" pitchFamily="49" charset="0"/>
                </a:rPr>
                <a:t>++</a:t>
              </a:r>
              <a:r>
                <a:rPr lang="en-US" altLang="sk-SK" sz="2400" dirty="0"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dirty="0">
                  <a:latin typeface="Courier New" pitchFamily="49" charset="0"/>
                </a:rPr>
                <a:t> </a:t>
              </a:r>
              <a:r>
                <a:rPr lang="en-US" altLang="sk-SK" sz="240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56237" y="1557340"/>
              <a:ext cx="1473480" cy="523220"/>
            </a:xfrm>
            <a:prstGeom prst="rect">
              <a:avLst/>
            </a:prstGeom>
            <a:noFill/>
          </p:spPr>
          <p:txBody>
            <a:bodyPr wrap="none" lIns="91412" tIns="45706" rIns="91412" bIns="45706" rtlCol="0">
              <a:spAutoFit/>
            </a:bodyPr>
            <a:lstStyle/>
            <a:p>
              <a:r>
                <a:rPr lang="sk-SK" sz="2800" dirty="0"/>
                <a:t>while: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7037" y="4414698"/>
            <a:ext cx="9382544" cy="3037827"/>
            <a:chOff x="427037" y="4414698"/>
            <a:chExt cx="9382544" cy="3037827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27037" y="4937918"/>
              <a:ext cx="9382544" cy="2514607"/>
              <a:chOff x="884664" y="2712077"/>
              <a:chExt cx="9381728" cy="2515624"/>
            </a:xfrm>
          </p:grpSpPr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884664" y="2712077"/>
                <a:ext cx="5147925" cy="25156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sk-SK" altLang="sk-SK" sz="2000" dirty="0">
                    <a:latin typeface="Courier New" pitchFamily="49" charset="0"/>
                  </a:rPr>
                  <a:t> </a:t>
                </a:r>
                <a:r>
                  <a:rPr lang="sk-SK" altLang="sk-SK" sz="2400" dirty="0">
                    <a:latin typeface="Courier New" pitchFamily="49" charset="0"/>
                  </a:rPr>
                  <a:t>int </a:t>
                </a:r>
                <a:r>
                  <a:rPr lang="en-US" altLang="sk-SK" sz="2400" dirty="0" err="1">
                    <a:solidFill>
                      <a:srgbClr val="0070C0"/>
                    </a:solidFill>
                    <a:latin typeface="Courier New" pitchFamily="49" charset="0"/>
                  </a:rPr>
                  <a:t>i</a:t>
                </a:r>
                <a:r>
                  <a:rPr lang="en-US" altLang="sk-SK" sz="2400" dirty="0">
                    <a:solidFill>
                      <a:srgbClr val="0070C0"/>
                    </a:solidFill>
                    <a:latin typeface="Courier New" pitchFamily="49" charset="0"/>
                  </a:rPr>
                  <a:t>=1</a:t>
                </a:r>
                <a:r>
                  <a:rPr lang="sk-SK" altLang="sk-SK" sz="2400" dirty="0">
                    <a:latin typeface="Courier New" pitchFamily="49" charset="0"/>
                  </a:rPr>
                  <a:t>, n</a:t>
                </a:r>
                <a:r>
                  <a:rPr lang="en-US" altLang="sk-SK" sz="2400" dirty="0">
                    <a:latin typeface="Courier New" pitchFamily="49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sk-SK" altLang="sk-SK" sz="1400" dirty="0">
                    <a:latin typeface="Courier New" pitchFamily="49" charset="0"/>
                  </a:rPr>
                  <a:t> </a:t>
                </a:r>
                <a:endParaRPr lang="en-US" altLang="sk-SK" sz="1400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sk-SK" altLang="sk-SK" sz="2400" dirty="0">
                    <a:latin typeface="Courier New" pitchFamily="49" charset="0"/>
                  </a:rPr>
                  <a:t> </a:t>
                </a:r>
                <a:r>
                  <a:rPr lang="en-US" altLang="sk-SK" sz="2400" dirty="0" err="1">
                    <a:latin typeface="Courier New" pitchFamily="49" charset="0"/>
                  </a:rPr>
                  <a:t>scanf</a:t>
                </a:r>
                <a:r>
                  <a:rPr lang="en-US" altLang="sk-SK" sz="2400" dirty="0">
                    <a:latin typeface="Courier New" pitchFamily="49" charset="0"/>
                  </a:rPr>
                  <a:t>("%d", &amp;n);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sk-SK" sz="2400" dirty="0">
                    <a:latin typeface="Courier New" pitchFamily="49" charset="0"/>
                  </a:rPr>
                  <a:t> if</a:t>
                </a:r>
                <a:r>
                  <a:rPr lang="sk-SK" altLang="sk-SK" sz="2400" dirty="0">
                    <a:latin typeface="Courier New" pitchFamily="49" charset="0"/>
                  </a:rPr>
                  <a:t> </a:t>
                </a:r>
                <a:r>
                  <a:rPr lang="en-US" altLang="sk-SK" sz="2400" dirty="0">
                    <a:latin typeface="Courier New" pitchFamily="49" charset="0"/>
                  </a:rPr>
                  <a:t>(n &gt;= 1)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sk-SK" altLang="sk-SK" sz="2400" dirty="0">
                    <a:latin typeface="Courier New" pitchFamily="49" charset="0"/>
                  </a:rPr>
                  <a:t> </a:t>
                </a:r>
                <a:r>
                  <a:rPr lang="en-US" altLang="sk-SK" sz="2400" dirty="0">
                    <a:latin typeface="Courier New" pitchFamily="49" charset="0"/>
                  </a:rPr>
                  <a:t>  </a:t>
                </a:r>
                <a:r>
                  <a:rPr lang="sk-SK" altLang="sk-SK" sz="2400" dirty="0">
                    <a:latin typeface="Courier New" pitchFamily="49" charset="0"/>
                  </a:rPr>
                  <a:t> </a:t>
                </a:r>
                <a:r>
                  <a:rPr lang="en-US" altLang="sk-SK" sz="2400" dirty="0">
                    <a:solidFill>
                      <a:srgbClr val="FF0000"/>
                    </a:solidFill>
                    <a:latin typeface="Courier New" pitchFamily="49" charset="0"/>
                  </a:rPr>
                  <a:t>do</a:t>
                </a:r>
                <a:r>
                  <a:rPr lang="en-US" altLang="sk-SK" sz="2400" dirty="0">
                    <a:latin typeface="Courier New" pitchFamily="49" charset="0"/>
                  </a:rPr>
                  <a:t> {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sk-SK" altLang="sk-SK" sz="2400" dirty="0">
                    <a:latin typeface="Courier New" pitchFamily="49" charset="0"/>
                  </a:rPr>
                  <a:t>   </a:t>
                </a:r>
                <a:r>
                  <a:rPr lang="en-US" altLang="sk-SK" sz="2400" dirty="0">
                    <a:latin typeface="Courier New" pitchFamily="49" charset="0"/>
                  </a:rPr>
                  <a:t> </a:t>
                </a:r>
                <a:r>
                  <a:rPr lang="sk-SK" altLang="sk-SK" sz="2400" dirty="0">
                    <a:latin typeface="Courier New" pitchFamily="49" charset="0"/>
                  </a:rPr>
                  <a:t>   </a:t>
                </a:r>
                <a:r>
                  <a:rPr lang="en-US" altLang="sk-SK" sz="2400" dirty="0" err="1">
                    <a:latin typeface="Courier New" pitchFamily="49" charset="0"/>
                  </a:rPr>
                  <a:t>printf</a:t>
                </a:r>
                <a:r>
                  <a:rPr lang="en-US" altLang="sk-SK" sz="2400" dirty="0">
                    <a:latin typeface="Courier New" pitchFamily="49" charset="0"/>
                  </a:rPr>
                  <a:t>("%d\n", </a:t>
                </a:r>
                <a:r>
                  <a:rPr lang="en-US" altLang="sk-SK" sz="2400" dirty="0" err="1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altLang="sk-SK" sz="2400" dirty="0">
                    <a:solidFill>
                      <a:srgbClr val="C00000"/>
                    </a:solidFill>
                    <a:latin typeface="Courier New" pitchFamily="49" charset="0"/>
                  </a:rPr>
                  <a:t>++</a:t>
                </a:r>
                <a:r>
                  <a:rPr lang="en-US" altLang="sk-SK" sz="2400" dirty="0">
                    <a:latin typeface="Courier New" pitchFamily="49" charset="0"/>
                  </a:rPr>
                  <a:t>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sk-SK" altLang="sk-SK" sz="2400" dirty="0">
                    <a:latin typeface="Courier New" pitchFamily="49" charset="0"/>
                  </a:rPr>
                  <a:t> </a:t>
                </a:r>
                <a:r>
                  <a:rPr lang="en-US" altLang="sk-SK" sz="2400" dirty="0">
                    <a:latin typeface="Courier New" pitchFamily="49" charset="0"/>
                  </a:rPr>
                  <a:t>   } </a:t>
                </a:r>
                <a:r>
                  <a:rPr lang="en-US" altLang="sk-SK" sz="2400" dirty="0">
                    <a:solidFill>
                      <a:srgbClr val="FF0000"/>
                    </a:solidFill>
                    <a:latin typeface="Courier New" pitchFamily="49" charset="0"/>
                  </a:rPr>
                  <a:t>while</a:t>
                </a:r>
                <a:r>
                  <a:rPr lang="en-US" altLang="sk-SK" sz="2400" dirty="0">
                    <a:latin typeface="Courier New" pitchFamily="49" charset="0"/>
                  </a:rPr>
                  <a:t>(</a:t>
                </a:r>
                <a:r>
                  <a:rPr lang="en-US" altLang="sk-SK" sz="2400" dirty="0" err="1">
                    <a:solidFill>
                      <a:srgbClr val="00B050"/>
                    </a:solidFill>
                    <a:latin typeface="Courier New" pitchFamily="49" charset="0"/>
                  </a:rPr>
                  <a:t>i</a:t>
                </a:r>
                <a:r>
                  <a:rPr lang="en-US" altLang="sk-SK" sz="2400" dirty="0">
                    <a:solidFill>
                      <a:srgbClr val="00B050"/>
                    </a:solidFill>
                    <a:latin typeface="Courier New" pitchFamily="49" charset="0"/>
                  </a:rPr>
                  <a:t>&lt;=n</a:t>
                </a:r>
                <a:r>
                  <a:rPr lang="en-US" altLang="sk-SK" sz="2400" dirty="0">
                    <a:latin typeface="Courier New" pitchFamily="49" charset="0"/>
                  </a:rPr>
                  <a:t>);</a:t>
                </a:r>
              </a:p>
            </p:txBody>
          </p:sp>
          <p:sp>
            <p:nvSpPr>
              <p:cNvPr id="18" name="AutoShape 5"/>
              <p:cNvSpPr>
                <a:spLocks noChangeArrowheads="1"/>
              </p:cNvSpPr>
              <p:nvPr/>
            </p:nvSpPr>
            <p:spPr bwMode="auto">
              <a:xfrm>
                <a:off x="6218200" y="2849453"/>
                <a:ext cx="4048192" cy="1997088"/>
              </a:xfrm>
              <a:prstGeom prst="wedgeRoundRectCallout">
                <a:avLst>
                  <a:gd name="adj1" fmla="val -76503"/>
                  <a:gd name="adj2" fmla="val -201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sk-SK" altLang="sk-SK" sz="2400" dirty="0">
                    <a:latin typeface="Courier New" pitchFamily="49" charset="0"/>
                    <a:cs typeface="Courier New" pitchFamily="49" charset="0"/>
                  </a:rPr>
                  <a:t>do-while</a:t>
                </a:r>
                <a:r>
                  <a:rPr lang="sk-SK" altLang="sk-SK" sz="2400" b="0" dirty="0"/>
                  <a:t> vždy vykoná prvý beh </a:t>
                </a:r>
                <a:r>
                  <a:rPr lang="sk-SK" altLang="sk-SK" sz="2400" b="0" dirty="0" smtClean="0"/>
                  <a:t>cykom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sk-SK" altLang="sk-SK" sz="2400" dirty="0" smtClean="0"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sk-SK" altLang="sk-SK" sz="2400" b="0" dirty="0" smtClean="0"/>
                  <a:t> </a:t>
                </a:r>
                <a:r>
                  <a:rPr lang="sk-SK" altLang="sk-SK" sz="2400" b="0" dirty="0"/>
                  <a:t>zabezpečí, že keď </a:t>
                </a:r>
                <a:r>
                  <a:rPr lang="sk-SK" altLang="sk-S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altLang="sk-S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&lt;1</a:t>
                </a:r>
                <a:r>
                  <a:rPr lang="en-US" altLang="sk-SK" sz="2400" b="0" dirty="0"/>
                  <a:t>, </a:t>
                </a:r>
                <a:r>
                  <a:rPr lang="en-US" altLang="sk-SK" sz="2400" b="0" dirty="0" err="1"/>
                  <a:t>cyklus</a:t>
                </a:r>
                <a:r>
                  <a:rPr lang="en-US" altLang="sk-SK" sz="2400" b="0" dirty="0"/>
                  <a:t> </a:t>
                </a:r>
                <a:r>
                  <a:rPr lang="en-US" altLang="sk-SK" sz="2400" b="0" dirty="0" err="1"/>
                  <a:t>sa</a:t>
                </a:r>
                <a:r>
                  <a:rPr lang="en-US" altLang="sk-SK" sz="2400" b="0" dirty="0"/>
                  <a:t> </a:t>
                </a:r>
                <a:r>
                  <a:rPr lang="en-US" altLang="sk-SK" sz="2400" b="0" dirty="0" err="1"/>
                  <a:t>nevykon</a:t>
                </a:r>
                <a:r>
                  <a:rPr lang="sk-SK" altLang="sk-SK" sz="2400" b="0" dirty="0"/>
                  <a:t>á ani raz</a:t>
                </a:r>
                <a:endParaRPr lang="en-US" altLang="sk-SK" sz="2400" b="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4974" y="4414698"/>
              <a:ext cx="2117887" cy="523220"/>
            </a:xfrm>
            <a:prstGeom prst="rect">
              <a:avLst/>
            </a:prstGeom>
            <a:noFill/>
          </p:spPr>
          <p:txBody>
            <a:bodyPr wrap="none" lIns="91412" tIns="45706" rIns="91412" bIns="45706" rtlCol="0">
              <a:spAutoFit/>
            </a:bodyPr>
            <a:lstStyle/>
            <a:p>
              <a:r>
                <a:rPr lang="sk-SK" sz="2800" dirty="0"/>
                <a:t>do-while: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40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smtClean="0"/>
              <a:t>íkazy </a:t>
            </a:r>
            <a:r>
              <a:rPr lang="sk-SK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altLang="sk-SK" dirty="0" smtClean="0"/>
              <a:t> a </a:t>
            </a:r>
            <a:r>
              <a:rPr lang="sk-SK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alt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3600" cy="2514600"/>
          </a:xfrm>
        </p:spPr>
        <p:txBody>
          <a:bodyPr/>
          <a:lstStyle/>
          <a:p>
            <a:r>
              <a:rPr lang="sk-SK" altLang="sk-SK" sz="2800" dirty="0"/>
              <a:t>vo všetkých typoch cyklov je možné použiť príkazy na zmenu "normálneho" behu cyklu:</a:t>
            </a:r>
          </a:p>
          <a:p>
            <a:endParaRPr lang="en-US" altLang="sk-SK" sz="28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3871121"/>
            <a:ext cx="1905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79463" y="3913982"/>
            <a:ext cx="1128008" cy="46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>
                <a:latin typeface="Courier New" pitchFamily="49" charset="0"/>
              </a:rPr>
              <a:t>break</a:t>
            </a:r>
            <a:endParaRPr lang="en-US" altLang="sk-SK" sz="2400">
              <a:latin typeface="Courier New" pitchFamily="49" charset="0"/>
            </a:endParaRP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505200" y="4023519"/>
            <a:ext cx="6248400" cy="838200"/>
          </a:xfrm>
          <a:prstGeom prst="wedgeRoundRectCallout">
            <a:avLst>
              <a:gd name="adj1" fmla="val -63796"/>
              <a:gd name="adj2" fmla="val -4223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 dirty="0"/>
              <a:t>ukončuje cyklus (ukončuje najvnútornejšiu slučku a opúšťa cyklus)</a:t>
            </a:r>
            <a:endParaRPr lang="en-US" altLang="sk-SK" sz="2400" b="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85800" y="5047457"/>
            <a:ext cx="1905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79463" y="5090319"/>
            <a:ext cx="1693872" cy="46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continue</a:t>
            </a:r>
            <a:endParaRPr lang="en-US" altLang="sk-SK" sz="2400" dirty="0">
              <a:latin typeface="Courier New" pitchFamily="49" charset="0"/>
            </a:endParaRP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3505200" y="5242719"/>
            <a:ext cx="6248400" cy="838200"/>
          </a:xfrm>
          <a:prstGeom prst="wedgeRoundRectCallout">
            <a:avLst>
              <a:gd name="adj1" fmla="val -63796"/>
              <a:gd name="adj2" fmla="val -4223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/>
              <a:t>skáče na koniec najvnútornejšej slučky s tým si vynúti ďalšiu iteráciu </a:t>
            </a:r>
            <a:endParaRPr lang="en-US" altLang="sk-SK" sz="2400" b="0"/>
          </a:p>
        </p:txBody>
      </p:sp>
    </p:spTree>
    <p:extLst>
      <p:ext uri="{BB962C8B-B14F-4D97-AF65-F5344CB8AC3E}">
        <p14:creationId xmlns:p14="http://schemas.microsoft.com/office/powerpoint/2010/main" val="28685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</a:t>
            </a:r>
            <a:r>
              <a:rPr lang="sk-SK" altLang="sk-SK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sk-SK" altLang="sk-SK" smtClean="0"/>
              <a:t> a </a:t>
            </a:r>
            <a:r>
              <a:rPr lang="sk-SK" altLang="sk-SK" smtClean="0">
                <a:latin typeface="Courier New" pitchFamily="49" charset="0"/>
                <a:cs typeface="Courier New" pitchFamily="49" charset="0"/>
              </a:rPr>
              <a:t>continue</a:t>
            </a:r>
            <a:endParaRPr lang="en-US" altLang="sk-SK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1295400"/>
            <a:ext cx="7696200" cy="6232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04808" y="1295403"/>
            <a:ext cx="618630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#include &lt;</a:t>
            </a:r>
            <a:r>
              <a:rPr lang="en-US" altLang="sk-SK" sz="2000" dirty="0" err="1">
                <a:latin typeface="Courier New" pitchFamily="49" charset="0"/>
              </a:rPr>
              <a:t>stdio</a:t>
            </a:r>
            <a:r>
              <a:rPr lang="en-US" altLang="sk-SK" sz="2000" dirty="0">
                <a:latin typeface="Courier New" pitchFamily="49" charset="0"/>
              </a:rPr>
              <a:t> 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latin typeface="Courier New" pitchFamily="49" charset="0"/>
              </a:rPr>
              <a:t>int</a:t>
            </a:r>
            <a:r>
              <a:rPr lang="en-US" altLang="sk-SK" sz="20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</a:t>
            </a:r>
            <a:r>
              <a:rPr lang="en-US" altLang="sk-SK" sz="2000" dirty="0" err="1">
                <a:latin typeface="Courier New" pitchFamily="49" charset="0"/>
              </a:rPr>
              <a:t>int</a:t>
            </a: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;</a:t>
            </a:r>
            <a:endParaRPr lang="sk-SK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for(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=5;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&lt;=10;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=i+1)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   if(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 == 8)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   </a:t>
            </a:r>
            <a:r>
              <a:rPr lang="en-US" altLang="sk-SK" sz="2000" dirty="0" err="1">
                <a:latin typeface="Courier New" pitchFamily="49" charset="0"/>
              </a:rPr>
              <a:t>printf</a:t>
            </a:r>
            <a:r>
              <a:rPr lang="en-US" altLang="sk-SK" sz="2000" dirty="0">
                <a:latin typeface="Courier New" pitchFamily="49" charset="0"/>
              </a:rPr>
              <a:t>("</a:t>
            </a:r>
            <a:r>
              <a:rPr lang="en-US" altLang="sk-SK" sz="2000" dirty="0" err="1">
                <a:latin typeface="Courier New" pitchFamily="49" charset="0"/>
              </a:rPr>
              <a:t>prvy</a:t>
            </a:r>
            <a:r>
              <a:rPr lang="en-US" altLang="sk-SK" sz="2000" dirty="0">
                <a:latin typeface="Courier New" pitchFamily="49" charset="0"/>
              </a:rPr>
              <a:t> for – i: %d\n",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en-US" altLang="sk-SK" sz="2000" dirty="0">
                <a:latin typeface="Courier New" pitchFamily="49" charset="0"/>
              </a:rPr>
              <a:t>}</a:t>
            </a:r>
            <a:endParaRPr lang="sk-SK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for(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=5;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&lt;=</a:t>
            </a:r>
            <a:r>
              <a:rPr lang="sk-SK" altLang="sk-SK" sz="2000" dirty="0">
                <a:latin typeface="Courier New" pitchFamily="49" charset="0"/>
              </a:rPr>
              <a:t>10</a:t>
            </a:r>
            <a:r>
              <a:rPr lang="en-US" altLang="sk-SK" sz="2000" dirty="0">
                <a:latin typeface="Courier New" pitchFamily="49" charset="0"/>
              </a:rPr>
              <a:t>;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=i+1)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   if(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 == 8)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      continue;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   </a:t>
            </a:r>
            <a:r>
              <a:rPr lang="en-US" altLang="sk-SK" sz="2000" dirty="0" err="1">
                <a:latin typeface="Courier New" pitchFamily="49" charset="0"/>
              </a:rPr>
              <a:t>printf</a:t>
            </a:r>
            <a:r>
              <a:rPr lang="en-US" altLang="sk-SK" sz="2000" dirty="0">
                <a:latin typeface="Courier New" pitchFamily="49" charset="0"/>
              </a:rPr>
              <a:t>("</a:t>
            </a:r>
            <a:r>
              <a:rPr lang="en-US" altLang="sk-SK" sz="2000" dirty="0" err="1">
                <a:latin typeface="Courier New" pitchFamily="49" charset="0"/>
              </a:rPr>
              <a:t>druhy</a:t>
            </a:r>
            <a:r>
              <a:rPr lang="en-US" altLang="sk-SK" sz="2000" dirty="0">
                <a:latin typeface="Courier New" pitchFamily="49" charset="0"/>
              </a:rPr>
              <a:t> for – i: %d\n",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}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5532440" y="1820863"/>
            <a:ext cx="4572000" cy="900112"/>
          </a:xfrm>
          <a:prstGeom prst="cloudCallout">
            <a:avLst>
              <a:gd name="adj1" fmla="val -58231"/>
              <a:gd name="adj2" fmla="val -1054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/>
              <a:t>Čo vypíše program?</a:t>
            </a:r>
            <a:endParaRPr lang="en-US" altLang="sk-SK" sz="1800">
              <a:latin typeface="Courier New" pitchFamily="49" charset="0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6446838" y="4329120"/>
            <a:ext cx="3429000" cy="3178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prvy for – i: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prvy for – i: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prvy for – i: 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>
              <a:latin typeface="Courier New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46838" y="5499107"/>
            <a:ext cx="3429000" cy="196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druhy for – i: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druhy for – i: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druhy for – i: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druhy for – i: 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latin typeface="Courier New" pitchFamily="49" charset="0"/>
              </a:rPr>
              <a:t>druhy for – i: 10</a:t>
            </a: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5837245" y="318532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0</a:t>
            </a:r>
            <a:r>
              <a:rPr lang="sk-SK" altLang="sk-SK" sz="2400" b="0" dirty="0"/>
              <a:t>3</a:t>
            </a:r>
            <a:r>
              <a:rPr lang="en-US" altLang="sk-SK" sz="2400" b="0" dirty="0" smtClean="0"/>
              <a:t>p09.cpp</a:t>
            </a:r>
            <a:endParaRPr lang="sk-SK" altLang="sk-SK" sz="2400" b="0" dirty="0"/>
          </a:p>
        </p:txBody>
      </p:sp>
    </p:spTree>
    <p:extLst>
      <p:ext uri="{BB962C8B-B14F-4D97-AF65-F5344CB8AC3E}">
        <p14:creationId xmlns:p14="http://schemas.microsoft.com/office/powerpoint/2010/main" val="40321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itchFamily="49" charset="0"/>
              </a:rPr>
              <a:t>while</a:t>
            </a:r>
            <a:r>
              <a:rPr lang="sk-SK" altLang="sk-SK" smtClean="0"/>
              <a:t>: príklad s použitím </a:t>
            </a:r>
            <a:r>
              <a:rPr lang="sk-SK" altLang="sk-SK" smtClean="0">
                <a:latin typeface="Courier New" pitchFamily="49" charset="0"/>
              </a:rPr>
              <a:t>break</a:t>
            </a:r>
            <a:r>
              <a:rPr lang="sk-SK" altLang="sk-SK" smtClean="0"/>
              <a:t> a </a:t>
            </a:r>
            <a:r>
              <a:rPr lang="sk-SK" altLang="sk-SK" smtClean="0">
                <a:latin typeface="Courier New" pitchFamily="49" charset="0"/>
              </a:rPr>
              <a:t>continue</a:t>
            </a:r>
            <a:endParaRPr lang="en-US" altLang="sk-SK" smtClean="0">
              <a:latin typeface="Courier New" pitchFamily="49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4800" y="2147896"/>
            <a:ext cx="7086600" cy="53038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latin typeface="Courier New" pitchFamily="49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15928" y="2217739"/>
            <a:ext cx="6409400" cy="540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#include &lt;</a:t>
            </a:r>
            <a:r>
              <a:rPr lang="en-US" altLang="sk-SK" sz="2400" dirty="0" err="1">
                <a:latin typeface="Courier New" pitchFamily="49" charset="0"/>
              </a:rPr>
              <a:t>stdio.h</a:t>
            </a:r>
            <a:r>
              <a:rPr lang="en-US" altLang="sk-SK" sz="2400" dirty="0">
                <a:latin typeface="Courier New" pitchFamily="49" charset="0"/>
              </a:rPr>
              <a:t>&gt;</a:t>
            </a:r>
            <a:endParaRPr lang="sk-SK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1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  </a:t>
            </a:r>
            <a:r>
              <a:rPr lang="en-US" altLang="sk-SK" sz="2400" dirty="0" err="1">
                <a:latin typeface="Courier New" pitchFamily="49" charset="0"/>
              </a:rPr>
              <a:t>int</a:t>
            </a:r>
            <a:r>
              <a:rPr lang="en-US" altLang="sk-SK" sz="2400" dirty="0">
                <a:latin typeface="Courier New" pitchFamily="49" charset="0"/>
              </a:rPr>
              <a:t> c;</a:t>
            </a:r>
            <a:endParaRPr lang="sk-SK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1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  wh</a:t>
            </a:r>
            <a:r>
              <a:rPr lang="en-US" altLang="sk-SK" sz="2400" dirty="0" err="1">
                <a:latin typeface="Courier New" pitchFamily="49" charset="0"/>
              </a:rPr>
              <a:t>il</a:t>
            </a:r>
            <a:r>
              <a:rPr lang="sk-SK" altLang="sk-SK" sz="2400" dirty="0">
                <a:latin typeface="Courier New" pitchFamily="49" charset="0"/>
              </a:rPr>
              <a:t>e (1)</a:t>
            </a:r>
            <a:r>
              <a:rPr lang="en-US" altLang="sk-SK" sz="2400" dirty="0">
                <a:latin typeface="Courier New" pitchFamily="49" charset="0"/>
              </a:rPr>
              <a:t>{</a:t>
            </a:r>
            <a:endParaRPr lang="sk-SK" altLang="sk-SK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itchFamily="49" charset="0"/>
              </a:rPr>
              <a:t>      if</a:t>
            </a:r>
            <a:r>
              <a:rPr lang="en-US" altLang="sk-SK" sz="2400" dirty="0">
                <a:latin typeface="Courier New" pitchFamily="49" charset="0"/>
              </a:rPr>
              <a:t> (</a:t>
            </a:r>
            <a:r>
              <a:rPr lang="sk-SK" altLang="sk-SK" sz="2400" dirty="0">
                <a:latin typeface="Courier New" pitchFamily="49" charset="0"/>
              </a:rPr>
              <a:t>(</a:t>
            </a:r>
            <a:r>
              <a:rPr lang="en-US" altLang="sk-SK" sz="2400" dirty="0">
                <a:latin typeface="Courier New" pitchFamily="49" charset="0"/>
              </a:rPr>
              <a:t>c = </a:t>
            </a:r>
            <a:r>
              <a:rPr lang="en-US" altLang="sk-SK" sz="2400" dirty="0" err="1">
                <a:latin typeface="Courier New" pitchFamily="49" charset="0"/>
              </a:rPr>
              <a:t>getchar</a:t>
            </a:r>
            <a:r>
              <a:rPr lang="en-US" altLang="sk-SK" sz="2400" dirty="0">
                <a:latin typeface="Courier New" pitchFamily="49" charset="0"/>
              </a:rPr>
              <a:t>()</a:t>
            </a:r>
            <a:r>
              <a:rPr lang="sk-SK" altLang="sk-SK" sz="2400" dirty="0">
                <a:latin typeface="Courier New" pitchFamily="49" charset="0"/>
              </a:rPr>
              <a:t>) ==</a:t>
            </a:r>
            <a:r>
              <a:rPr lang="en-US" altLang="sk-SK" sz="2400" dirty="0">
                <a:latin typeface="Courier New" pitchFamily="49" charset="0"/>
              </a:rPr>
              <a:t> ' 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      continue;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   if (c == '*')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   </a:t>
            </a:r>
            <a:r>
              <a:rPr lang="en-US" altLang="sk-SK" sz="2400" dirty="0" err="1">
                <a:latin typeface="Courier New" pitchFamily="49" charset="0"/>
              </a:rPr>
              <a:t>putchar</a:t>
            </a:r>
            <a:r>
              <a:rPr lang="en-US" altLang="sk-SK" sz="2400" dirty="0">
                <a:latin typeface="Courier New" pitchFamily="49" charset="0"/>
              </a:rPr>
              <a:t>(c);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itchFamily="49" charset="0"/>
              </a:rPr>
              <a:t>}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105400" y="1295407"/>
            <a:ext cx="4800600" cy="3200401"/>
          </a:xfrm>
          <a:prstGeom prst="cloudCallout">
            <a:avLst>
              <a:gd name="adj1" fmla="val -76292"/>
              <a:gd name="adj2" fmla="val -222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/>
              <a:t>program číta znaky z klávesnice,  opisuje ich na obrazovku, medzier si nevšíma a skončí po prečítaní znaku *</a:t>
            </a:r>
            <a:endParaRPr lang="en-US" altLang="sk-SK" sz="1800" b="0"/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595700" y="677863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0</a:t>
            </a:r>
            <a:r>
              <a:rPr lang="sk-SK" altLang="sk-SK" sz="2400" b="0" dirty="0"/>
              <a:t>3</a:t>
            </a:r>
            <a:r>
              <a:rPr lang="en-US" altLang="sk-SK" sz="2400" b="0" dirty="0" smtClean="0"/>
              <a:t>p10.cpp</a:t>
            </a:r>
            <a:endParaRPr lang="sk-SK" altLang="sk-SK" sz="2400" b="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724402" y="5634042"/>
            <a:ext cx="5303839" cy="990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12" tIns="45706" rIns="91412" bIns="45706" numCol="1" rtlCol="0" anchor="t" anchorCtr="0" compatLnSpc="1">
            <a:prstTxWarp prst="textNoShape">
              <a:avLst/>
            </a:prstTxWarp>
          </a:bodyPr>
          <a:lstStyle/>
          <a:p>
            <a:pPr defTabSz="914125" eaLnBrk="0" hangingPunct="0"/>
            <a:r>
              <a:rPr lang="en-US" b="0" dirty="0" err="1">
                <a:latin typeface="+mn-lt"/>
              </a:rPr>
              <a:t>Podmienka</a:t>
            </a:r>
            <a:r>
              <a:rPr lang="en-US" b="0" dirty="0">
                <a:latin typeface="+mn-lt"/>
              </a:rPr>
              <a:t> 1 v</a:t>
            </a:r>
            <a:r>
              <a:rPr lang="sk-SK" b="0" dirty="0">
                <a:latin typeface="+mn-lt"/>
              </a:rPr>
              <a:t>ždy splnená</a:t>
            </a:r>
          </a:p>
          <a:p>
            <a:pPr defTabSz="914125" eaLnBrk="0" hangingPunct="0"/>
            <a:r>
              <a:rPr lang="sk-SK" dirty="0">
                <a:cs typeface="Courier New" panose="02070309020205020404" pitchFamily="49" charset="0"/>
              </a:rPr>
              <a:t>break</a:t>
            </a:r>
            <a:r>
              <a:rPr lang="sk-SK" b="0" dirty="0">
                <a:latin typeface="+mn-lt"/>
              </a:rPr>
              <a:t> zabezpečí, aby cyklus skončil</a:t>
            </a:r>
          </a:p>
        </p:txBody>
      </p:sp>
    </p:spTree>
    <p:extLst>
      <p:ext uri="{BB962C8B-B14F-4D97-AF65-F5344CB8AC3E}">
        <p14:creationId xmlns:p14="http://schemas.microsoft.com/office/powerpoint/2010/main" val="23921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Odporúčania</a:t>
            </a:r>
            <a:endParaRPr lang="en-US" altLang="sk-SK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2"/>
            <a:ext cx="9753600" cy="5791200"/>
          </a:xfrm>
        </p:spPr>
        <p:txBody>
          <a:bodyPr/>
          <a:lstStyle/>
          <a:p>
            <a:r>
              <a:rPr lang="sk-SK" altLang="sk-SK" sz="2800"/>
              <a:t>mať len jednu riadiacu premennú</a:t>
            </a:r>
          </a:p>
          <a:p>
            <a:r>
              <a:rPr lang="sk-SK" altLang="sk-SK" sz="2800"/>
              <a:t>riadiaca premenná má byť ovplyvňovaná len v riadiacej časti cyklu, nie v jeho tele</a:t>
            </a:r>
          </a:p>
          <a:p>
            <a:r>
              <a:rPr lang="sk-SK" altLang="sk-SK" sz="2800"/>
              <a:t>inicializácia v inicializačnej časti </a:t>
            </a:r>
          </a:p>
          <a:p>
            <a:r>
              <a:rPr lang="sk-SK" altLang="sk-SK" sz="2800"/>
              <a:t>ak má cyklus (nie len </a:t>
            </a:r>
            <a:r>
              <a:rPr lang="sk-SK" altLang="sk-SK" sz="2800" b="1">
                <a:latin typeface="Courier New" pitchFamily="49" charset="0"/>
              </a:rPr>
              <a:t>for</a:t>
            </a:r>
            <a:r>
              <a:rPr lang="sk-SK" altLang="sk-SK" sz="2800"/>
              <a:t>) prázdne telo, bodkočiarku dať na nový riadok</a:t>
            </a:r>
          </a:p>
          <a:p>
            <a:r>
              <a:rPr lang="sk-SK" altLang="sk-SK" sz="2800"/>
              <a:t>príklaz </a:t>
            </a:r>
            <a:r>
              <a:rPr lang="sk-SK" altLang="sk-SK" sz="2800" b="1">
                <a:latin typeface="Courier New" pitchFamily="49" charset="0"/>
              </a:rPr>
              <a:t>continue</a:t>
            </a:r>
            <a:r>
              <a:rPr lang="sk-SK" altLang="sk-SK" sz="2800"/>
              <a:t> je vhodné nahradiť </a:t>
            </a:r>
            <a:r>
              <a:rPr lang="sk-SK" altLang="sk-SK" sz="2800" b="1">
                <a:latin typeface="Courier New" pitchFamily="49" charset="0"/>
              </a:rPr>
              <a:t>if-else</a:t>
            </a:r>
            <a:r>
              <a:rPr lang="sk-SK" altLang="sk-SK" sz="2800"/>
              <a:t> konštrukciou</a:t>
            </a:r>
          </a:p>
          <a:p>
            <a:r>
              <a:rPr lang="sk-SK" altLang="sk-SK" sz="2800"/>
              <a:t>príkaz </a:t>
            </a:r>
            <a:r>
              <a:rPr lang="sk-SK" altLang="sk-SK" sz="2800" b="1">
                <a:latin typeface="Courier New" pitchFamily="49" charset="0"/>
              </a:rPr>
              <a:t>break</a:t>
            </a:r>
            <a:r>
              <a:rPr lang="sk-SK" altLang="sk-SK" sz="2800"/>
              <a:t> - len v najnutnejších prípadoch, najlepšie maximálne na jednom mieste</a:t>
            </a:r>
          </a:p>
          <a:p>
            <a:r>
              <a:rPr lang="sk-SK" altLang="sk-SK" sz="2800"/>
              <a:t>cykly </a:t>
            </a:r>
            <a:r>
              <a:rPr lang="sk-SK" altLang="sk-SK" sz="2800" b="1">
                <a:latin typeface="Courier New" pitchFamily="49" charset="0"/>
              </a:rPr>
              <a:t>while</a:t>
            </a:r>
            <a:r>
              <a:rPr lang="sk-SK" altLang="sk-SK" sz="2800"/>
              <a:t> a </a:t>
            </a:r>
            <a:r>
              <a:rPr lang="sk-SK" altLang="sk-SK" sz="2800" b="1">
                <a:latin typeface="Courier New" pitchFamily="49" charset="0"/>
              </a:rPr>
              <a:t>for</a:t>
            </a:r>
            <a:r>
              <a:rPr lang="sk-SK" altLang="sk-SK" sz="2800"/>
              <a:t> sú prehľadnejšie ako </a:t>
            </a:r>
            <a:r>
              <a:rPr lang="sk-SK" altLang="sk-SK" sz="2800" b="1">
                <a:latin typeface="Courier New" pitchFamily="49" charset="0"/>
              </a:rPr>
              <a:t>do-while</a:t>
            </a:r>
            <a:r>
              <a:rPr lang="sk-SK" altLang="sk-SK" sz="2800"/>
              <a:t>, preto ich uprednostňujte</a:t>
            </a:r>
            <a:endParaRPr lang="en-US" altLang="sk-SK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320916" y="4618922"/>
            <a:ext cx="4363028" cy="45707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22390" y="4618925"/>
            <a:ext cx="4354657" cy="4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&gt;= 0 &amp;&amp; --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% 2;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14245" y="4539231"/>
            <a:ext cx="4905794" cy="1992305"/>
          </a:xfrm>
          <a:prstGeom prst="wedgeRoundRectCallout">
            <a:avLst>
              <a:gd name="adj1" fmla="val -58389"/>
              <a:gd name="adj2" fmla="val -3319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bude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0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,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&gt;=0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je </a:t>
            </a:r>
            <a:r>
              <a:rPr lang="sk-SK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, teda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prv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á podmienka platí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, 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hodnota </a:t>
            </a:r>
            <a:r>
              <a:rPr lang="en-US" altLang="sk-SK" sz="2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i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 sa </a:t>
            </a:r>
            <a:r>
              <a:rPr lang="en-US" altLang="sk-SK" sz="2400" b="0" dirty="0" err="1">
                <a:solidFill>
                  <a:srgbClr val="FF0000"/>
                </a:solidFill>
                <a:cs typeface="+mn-cs"/>
              </a:rPr>
              <a:t>zn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íži na 0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, ale druhá podmienka neplatí (0 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%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 2 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= 0),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preto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neplat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í celý výraz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99039" y="1722922"/>
            <a:ext cx="4033093" cy="45679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874821" y="1722922"/>
            <a:ext cx="3957317" cy="46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int i = 1, j = 1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k;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97379" y="1722922"/>
            <a:ext cx="4486573" cy="60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470071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82465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94860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07254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800" b="0" kern="0" dirty="0">
                <a:solidFill>
                  <a:srgbClr val="000000"/>
                </a:solidFill>
              </a:rPr>
              <a:t>pre všetky príklady platí:</a:t>
            </a:r>
            <a:endParaRPr lang="en-US" altLang="sk-SK" sz="2800" b="0" kern="0" dirty="0">
              <a:solidFill>
                <a:srgbClr val="000000"/>
              </a:solidFill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0889" y="2634807"/>
            <a:ext cx="4403063" cy="45707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82349" y="2612901"/>
            <a:ext cx="4166035" cy="4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&lt; 0 &amp;&amp; --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% 2;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5114245" y="2599536"/>
            <a:ext cx="4905794" cy="1593844"/>
          </a:xfrm>
          <a:prstGeom prst="wedgeRoundRectCallout">
            <a:avLst>
              <a:gd name="adj1" fmla="val -58777"/>
              <a:gd name="adj2" fmla="val -308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bude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0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,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prv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á podmienka neplatí, preto celý výraz má hodnotu </a:t>
            </a:r>
            <a:r>
              <a:rPr lang="sk-SK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, hodnota </a:t>
            </a:r>
            <a:r>
              <a:rPr lang="sk-SK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 sa nemení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Vyhodnocovanie logických výrazov: príklady</a:t>
            </a:r>
            <a:endParaRPr lang="en-US" altLang="sk-SK" dirty="0" smtClean="0"/>
          </a:p>
        </p:txBody>
      </p:sp>
      <p:pic>
        <p:nvPicPr>
          <p:cNvPr id="21" name="Picture 2" descr="C:\Users\koskova\AppData\Local\Microsoft\Windows\Temporary Internet Files\Content.IE5\0ZSD94ZL\600px-Red_x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410" y="6004719"/>
            <a:ext cx="612308" cy="61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 bwMode="auto">
          <a:xfrm>
            <a:off x="279204" y="6902918"/>
            <a:ext cx="9703859" cy="5578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1340" tIns="50670" rIns="101340" bIns="50670" numCol="1" rtlCol="0" anchor="t" anchorCtr="0" compatLnSpc="1">
            <a:prstTxWarp prst="textNoShape">
              <a:avLst/>
            </a:prstTxWarp>
          </a:bodyPr>
          <a:lstStyle/>
          <a:p>
            <a:pPr defTabSz="1013400" eaLnBrk="0" hangingPunct="0"/>
            <a:r>
              <a:rPr lang="sk-SK" b="0" dirty="0">
                <a:solidFill>
                  <a:srgbClr val="000000"/>
                </a:solidFill>
                <a:latin typeface="Arial"/>
                <a:cs typeface="+mn-cs"/>
              </a:rPr>
              <a:t>Využije skrátené vyhodnocovanie logických výrazov?</a:t>
            </a:r>
          </a:p>
        </p:txBody>
      </p:sp>
      <p:pic>
        <p:nvPicPr>
          <p:cNvPr id="28" name="Picture 2" descr="C:\Users\koskova\AppData\Local\Microsoft\Windows\Temporary Internet Files\Content.IE5\0ZSD94ZL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80" y="6979385"/>
            <a:ext cx="475669" cy="4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koskova\AppData\Local\Microsoft\Windows\Temporary Internet Files\Content.IE5\IZU8YU1J\Green_check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077" y="6949346"/>
            <a:ext cx="466392" cy="46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1"/>
          <p:cNvSpPr>
            <a:spLocks noChangeArrowheads="1"/>
          </p:cNvSpPr>
          <p:nvPr/>
        </p:nvSpPr>
        <p:spPr bwMode="auto">
          <a:xfrm>
            <a:off x="6514047" y="846313"/>
            <a:ext cx="3569153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0" tIns="50670" rIns="101340" bIns="5067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program: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3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p0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1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  <a:cs typeface="+mn-cs"/>
              </a:rPr>
              <a:t>cpp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)</a:t>
            </a:r>
          </a:p>
        </p:txBody>
      </p:sp>
      <p:pic>
        <p:nvPicPr>
          <p:cNvPr id="22" name="Picture 2" descr="C:\Users\koskova\AppData\Local\Microsoft\Windows\Temporary Internet Files\Content.IE5\IZU8YU1J\Green_check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69" y="3718719"/>
            <a:ext cx="466392" cy="46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2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88902"/>
            <a:ext cx="8153400" cy="936625"/>
          </a:xfrm>
        </p:spPr>
        <p:txBody>
          <a:bodyPr/>
          <a:lstStyle/>
          <a:p>
            <a:endParaRPr lang="sk-SK" altLang="sk-SK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96850" y="1765300"/>
            <a:ext cx="9753600" cy="4876800"/>
          </a:xfrm>
        </p:spPr>
        <p:txBody>
          <a:bodyPr/>
          <a:lstStyle/>
          <a:p>
            <a:endParaRPr lang="sk-SK" altLang="sk-SK" smtClean="0"/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76200" y="9525"/>
            <a:ext cx="9952038" cy="751919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51" tIns="41227" rIns="82451" bIns="4122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06383" y="42667"/>
            <a:ext cx="9593263" cy="756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51" tIns="41227" rIns="82451" bIns="4122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tip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(time(0));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rand() % </a:t>
            </a:r>
            <a:r>
              <a:rPr lang="en-US" altLang="sk-SK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+ 1;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("Vas tip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cislo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&amp;tip);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while (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if (tip &gt;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ntip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je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prilis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vysoky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zadajte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dalsi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");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ntip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je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prilis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nizky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zadajte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dalsi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&amp;tip);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if (              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("*** BINGO! ***");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 %d je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cislo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.\n",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Skus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nabuduce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22" name="AutoShape 11"/>
          <p:cNvSpPr>
            <a:spLocks noChangeArrowheads="1"/>
          </p:cNvSpPr>
          <p:nvPr/>
        </p:nvSpPr>
        <p:spPr bwMode="auto">
          <a:xfrm>
            <a:off x="3627443" y="58740"/>
            <a:ext cx="6324600" cy="2136775"/>
          </a:xfrm>
          <a:prstGeom prst="cloudCallout">
            <a:avLst>
              <a:gd name="adj1" fmla="val -63556"/>
              <a:gd name="adj2" fmla="val -483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51" tIns="41227" rIns="82451" bIns="41227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altLang="sk-SK" sz="2200" b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sk-SK" altLang="sk-SK" sz="2200" b="0">
                <a:solidFill>
                  <a:srgbClr val="000000"/>
                </a:solidFill>
                <a:latin typeface="Arial" charset="0"/>
              </a:rPr>
              <a:t>náhodne vyberie magické číslo. Používateľ číslo háda pokým ho nezistí alebo neukončí program načítaním čísla -1.</a:t>
            </a:r>
            <a:endParaRPr lang="en-US" altLang="sk-SK" sz="2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0038" y="3626647"/>
            <a:ext cx="388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tip 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altLang="sk-SK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magicke</a:t>
            </a:r>
            <a:r>
              <a:rPr lang="en-US" altLang="sk-SK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&amp;&amp; tip != -1</a:t>
            </a:r>
            <a:endParaRPr lang="en-US" altLang="sk-SK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69988" y="5264947"/>
            <a:ext cx="2114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tip == magicke</a:t>
            </a:r>
            <a:endParaRPr lang="en-US" altLang="sk-SK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ounded Rectangle 1"/>
          <p:cNvSpPr>
            <a:spLocks noChangeArrowheads="1"/>
          </p:cNvSpPr>
          <p:nvPr/>
        </p:nvSpPr>
        <p:spPr bwMode="auto">
          <a:xfrm>
            <a:off x="4897437" y="6899282"/>
            <a:ext cx="5105401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 smtClean="0"/>
              <a:t>program: 0</a:t>
            </a:r>
            <a:r>
              <a:rPr lang="sk-SK" altLang="sk-SK" sz="2400" b="0" dirty="0" smtClean="0"/>
              <a:t>3</a:t>
            </a:r>
            <a:r>
              <a:rPr lang="en-US" altLang="sk-SK" sz="2400" b="0" dirty="0" smtClean="0"/>
              <a:t>p11</a:t>
            </a:r>
            <a:r>
              <a:rPr lang="sk-SK" altLang="sk-SK" sz="2400" b="0" dirty="0" smtClean="0"/>
              <a:t>A</a:t>
            </a:r>
            <a:r>
              <a:rPr lang="en-US" altLang="sk-SK" sz="2400" b="0" dirty="0" smtClean="0"/>
              <a:t>.</a:t>
            </a:r>
            <a:r>
              <a:rPr lang="en-US" altLang="sk-SK" sz="2400" b="0" dirty="0" err="1" smtClean="0"/>
              <a:t>cpp</a:t>
            </a:r>
            <a:r>
              <a:rPr lang="sk-SK" altLang="sk-SK" sz="2400" b="0" dirty="0" smtClean="0"/>
              <a:t>, </a:t>
            </a:r>
            <a:r>
              <a:rPr lang="en-US" altLang="sk-SK" sz="2400" b="0" dirty="0"/>
              <a:t>0</a:t>
            </a:r>
            <a:r>
              <a:rPr lang="sk-SK" altLang="sk-SK" sz="2400" b="0" dirty="0"/>
              <a:t>3</a:t>
            </a:r>
            <a:r>
              <a:rPr lang="en-US" altLang="sk-SK" sz="2400" b="0" dirty="0" smtClean="0"/>
              <a:t>p11</a:t>
            </a:r>
            <a:r>
              <a:rPr lang="sk-SK" altLang="sk-SK" sz="2400" b="0" dirty="0" smtClean="0"/>
              <a:t>B</a:t>
            </a:r>
            <a:r>
              <a:rPr lang="en-US" altLang="sk-SK" sz="2400" b="0" dirty="0" smtClean="0"/>
              <a:t>.</a:t>
            </a:r>
            <a:r>
              <a:rPr lang="en-US" altLang="sk-SK" sz="2400" b="0" dirty="0" err="1" smtClean="0"/>
              <a:t>cpp</a:t>
            </a:r>
            <a:r>
              <a:rPr lang="sk-SK" altLang="sk-SK" sz="2400" b="0" dirty="0" smtClean="0"/>
              <a:t> </a:t>
            </a:r>
            <a:endParaRPr lang="sk-SK" altLang="sk-SK" sz="2400" b="0" dirty="0"/>
          </a:p>
        </p:txBody>
      </p:sp>
    </p:spTree>
    <p:extLst>
      <p:ext uri="{BB962C8B-B14F-4D97-AF65-F5344CB8AC3E}">
        <p14:creationId xmlns:p14="http://schemas.microsoft.com/office/powerpoint/2010/main" val="38188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Príkazy vetvenia (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sk-SK" sz="2400" dirty="0" smtClean="0"/>
              <a:t>,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sk-SK" sz="2400" dirty="0" smtClean="0"/>
              <a:t>)</a:t>
            </a:r>
          </a:p>
          <a:p>
            <a:r>
              <a:rPr lang="sk-SK" sz="2400" dirty="0" smtClean="0"/>
              <a:t>Cykly (</a:t>
            </a:r>
            <a:r>
              <a:rPr lang="sk-SK" altLang="sk-SK" sz="2400" b="1" dirty="0" smtClean="0">
                <a:latin typeface="Courier New" pitchFamily="49" charset="0"/>
              </a:rPr>
              <a:t>for</a:t>
            </a:r>
            <a:r>
              <a:rPr lang="sk-SK" altLang="sk-SK" sz="2400" dirty="0" smtClean="0"/>
              <a:t>, </a:t>
            </a:r>
            <a:r>
              <a:rPr lang="sk-SK" altLang="sk-SK" sz="2400" b="1" dirty="0" smtClean="0">
                <a:latin typeface="Courier New" pitchFamily="49" charset="0"/>
              </a:rPr>
              <a:t>while</a:t>
            </a:r>
            <a:r>
              <a:rPr lang="sk-SK" altLang="sk-SK" sz="2400" dirty="0"/>
              <a:t>, </a:t>
            </a:r>
            <a:r>
              <a:rPr lang="sk-SK" altLang="sk-SK" sz="2400" b="1" dirty="0" smtClean="0">
                <a:latin typeface="Courier New" pitchFamily="49" charset="0"/>
              </a:rPr>
              <a:t>do-while</a:t>
            </a:r>
            <a:r>
              <a:rPr lang="sk-SK" sz="2400" dirty="0" smtClean="0"/>
              <a:t>)</a:t>
            </a:r>
          </a:p>
          <a:p>
            <a:r>
              <a:rPr lang="sk-SK" sz="2400" dirty="0" smtClean="0"/>
              <a:t>Príkazy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sz="2400" dirty="0" smtClean="0"/>
              <a:t>,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endParaRPr lang="sk-SK" sz="2400" dirty="0"/>
          </a:p>
          <a:p>
            <a:r>
              <a:rPr lang="sk-SK" sz="2400" dirty="0" smtClean="0"/>
              <a:t>Čítanie</a:t>
            </a:r>
            <a:r>
              <a:rPr lang="sk-SK" sz="2400" dirty="0"/>
              <a:t>: </a:t>
            </a:r>
          </a:p>
          <a:p>
            <a:pPr marL="0" indent="0">
              <a:buNone/>
            </a:pPr>
            <a:r>
              <a:rPr lang="sk-SK" sz="2000" dirty="0"/>
              <a:t>BOU EZZEDDINE, A. - TVAROŽEK, </a:t>
            </a:r>
            <a:r>
              <a:rPr lang="sk-SK" sz="2000" i="1" dirty="0"/>
              <a:t>J. Programovanie v jazyku C v riešených príkladoch (1)</a:t>
            </a:r>
            <a:r>
              <a:rPr lang="sk-SK" sz="2000" dirty="0"/>
              <a:t>. Bratislava: Vydavateľstvo SPEKTRUM STU, 2018. </a:t>
            </a:r>
          </a:p>
          <a:p>
            <a:pPr marL="0" lvl="1" indent="0">
              <a:buNone/>
            </a:pPr>
            <a:r>
              <a:rPr lang="sk-SK" sz="1800" dirty="0">
                <a:solidFill>
                  <a:srgbClr val="FF0000"/>
                </a:solidFill>
              </a:rPr>
              <a:t>https://is.stuba.sk/auth/dok_server/vyhledavani.pl?id=174676;download=164897;ve_slozce=174676</a:t>
            </a:r>
            <a:r>
              <a:rPr lang="sk-SK" sz="1800" dirty="0"/>
              <a:t> (vyžaduje prihlásenie do AIS)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Kapitola</a:t>
            </a:r>
            <a:r>
              <a:rPr lang="en-US" sz="2000" dirty="0" smtClean="0"/>
              <a:t> 2</a:t>
            </a:r>
            <a:endParaRPr lang="sk-SK" sz="2000" dirty="0" smtClean="0"/>
          </a:p>
          <a:p>
            <a:pPr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sz="1600" dirty="0" smtClean="0"/>
              <a:t>Časť </a:t>
            </a:r>
            <a:r>
              <a:rPr lang="sk-SK" sz="1600" dirty="0"/>
              <a:t>2.1 </a:t>
            </a:r>
            <a:r>
              <a:rPr lang="sk-SK" sz="1600" dirty="0" smtClean="0"/>
              <a:t>Podmienky</a:t>
            </a:r>
          </a:p>
          <a:p>
            <a:pPr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sz="1600" dirty="0" smtClean="0"/>
              <a:t>Časť 2.2 Cykly</a:t>
            </a:r>
            <a:endParaRPr lang="sk-SK" sz="1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77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75568" y="1734224"/>
            <a:ext cx="5272681" cy="45679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51345" y="1734224"/>
            <a:ext cx="5277664" cy="46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int i = 1, j = 1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l = 0, k;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97379" y="1722922"/>
            <a:ext cx="4486573" cy="60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470071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82465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94860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07254" indent="-229108" algn="l" defTabSz="915001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800" b="0" kern="0" dirty="0">
                <a:solidFill>
                  <a:srgbClr val="000000"/>
                </a:solidFill>
              </a:rPr>
              <a:t>pre všetky príklady platí:</a:t>
            </a:r>
            <a:endParaRPr lang="en-US" altLang="sk-SK" sz="2800" b="0" kern="0" dirty="0">
              <a:solidFill>
                <a:srgbClr val="000000"/>
              </a:solidFill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Vyhodnocovanie logických výrazov: príklady</a:t>
            </a:r>
            <a:endParaRPr lang="en-US" altLang="sk-SK" dirty="0" smtClean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279204" y="6902918"/>
            <a:ext cx="9703859" cy="5578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1340" tIns="50670" rIns="101340" bIns="50670" numCol="1" rtlCol="0" anchor="t" anchorCtr="0" compatLnSpc="1">
            <a:prstTxWarp prst="textNoShape">
              <a:avLst/>
            </a:prstTxWarp>
          </a:bodyPr>
          <a:lstStyle/>
          <a:p>
            <a:pPr defTabSz="1013400" eaLnBrk="0" hangingPunct="0"/>
            <a:r>
              <a:rPr lang="sk-SK" b="0" dirty="0">
                <a:solidFill>
                  <a:srgbClr val="000000"/>
                </a:solidFill>
                <a:latin typeface="Arial"/>
                <a:cs typeface="+mn-cs"/>
              </a:rPr>
              <a:t>Využije skrátené vyhodnocovanie logických výrazov?</a:t>
            </a:r>
          </a:p>
        </p:txBody>
      </p:sp>
      <p:pic>
        <p:nvPicPr>
          <p:cNvPr id="28" name="Picture 2" descr="C:\Users\koskova\AppData\Local\Microsoft\Windows\Temporary Internet Files\Content.IE5\0ZSD94ZL\600px-Red_x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80" y="6979385"/>
            <a:ext cx="475669" cy="4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koskova\AppData\Local\Microsoft\Windows\Temporary Internet Files\Content.IE5\IZU8YU1J\Green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077" y="6949346"/>
            <a:ext cx="466392" cy="46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1"/>
          <p:cNvSpPr>
            <a:spLocks noChangeArrowheads="1"/>
          </p:cNvSpPr>
          <p:nvPr/>
        </p:nvSpPr>
        <p:spPr bwMode="auto">
          <a:xfrm>
            <a:off x="6514047" y="846313"/>
            <a:ext cx="3569153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0" tIns="50670" rIns="101340" bIns="5067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program: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3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p0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1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  <a:cs typeface="+mn-cs"/>
              </a:rPr>
              <a:t>cpp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)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21498" y="2758920"/>
            <a:ext cx="4363028" cy="45707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22964" y="2758921"/>
            <a:ext cx="3600173" cy="4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40" tIns="50670" rIns="101340" bIns="5067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l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++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|| (-1)*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;</a:t>
            </a: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5030005" y="2679228"/>
            <a:ext cx="4990620" cy="1992305"/>
          </a:xfrm>
          <a:prstGeom prst="wedgeRoundRectCallout">
            <a:avLst>
              <a:gd name="adj1" fmla="val -60014"/>
              <a:gd name="adj2" fmla="val -300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k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sk-SK" sz="2400" b="0" dirty="0" err="1">
                <a:solidFill>
                  <a:srgbClr val="000000"/>
                </a:solidFill>
                <a:cs typeface="+mn-cs"/>
              </a:rPr>
              <a:t>bude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1,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l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je 0 (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hodnota </a:t>
            </a:r>
            <a:r>
              <a:rPr lang="en-US" altLang="sk-SK" sz="2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l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 sa zvýši na 1</a:t>
            </a:r>
            <a:r>
              <a:rPr lang="en-US" altLang="sk-SK" sz="2400" b="0" dirty="0">
                <a:solidFill>
                  <a:srgbClr val="FF0000"/>
                </a:solidFill>
                <a:cs typeface="+mn-cs"/>
              </a:rPr>
              <a:t> a</a:t>
            </a:r>
            <a:r>
              <a:rPr lang="sk-SK" altLang="sk-SK" sz="2400" b="0" dirty="0">
                <a:solidFill>
                  <a:srgbClr val="FF0000"/>
                </a:solidFill>
                <a:cs typeface="+mn-cs"/>
              </a:rPr>
              <a:t>ž po porovnaní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), druhá podmienka platí (-1 je </a:t>
            </a:r>
            <a:r>
              <a:rPr lang="sk-SK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),</a:t>
            </a:r>
            <a:r>
              <a:rPr lang="en-US" altLang="sk-SK" sz="2400" b="0" dirty="0">
                <a:solidFill>
                  <a:srgbClr val="000000"/>
                </a:solidFill>
                <a:cs typeface="+mn-cs"/>
              </a:rPr>
              <a:t>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celý výraz platí</a:t>
            </a:r>
            <a:endParaRPr lang="en-US" altLang="sk-SK" sz="2400" b="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23" name="Picture 2" descr="C:\Users\koskova\AppData\Local\Microsoft\Windows\Temporary Internet Files\Content.IE5\0ZSD94ZL\600px-Red_x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93" y="4193380"/>
            <a:ext cx="612308" cy="61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/>
              <a:t>P</a:t>
            </a:r>
            <a:r>
              <a:rPr lang="sk-SK" altLang="sk-SK" dirty="0" smtClean="0"/>
              <a:t>ríkaz </a:t>
            </a:r>
            <a:r>
              <a:rPr lang="sk-SK" altLang="sk-SK" dirty="0" smtClean="0">
                <a:latin typeface="Courier New" pitchFamily="49" charset="0"/>
              </a:rPr>
              <a:t>if</a:t>
            </a:r>
            <a:r>
              <a:rPr lang="en-US" altLang="sk-SK" dirty="0" smtClean="0">
                <a:latin typeface="Courier New" pitchFamily="49" charset="0"/>
              </a:rPr>
              <a:t>-else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7373" y="1828942"/>
            <a:ext cx="9752210" cy="5333969"/>
          </a:xfrm>
        </p:spPr>
        <p:txBody>
          <a:bodyPr/>
          <a:lstStyle/>
          <a:p>
            <a:r>
              <a:rPr lang="sk-SK" altLang="sk-SK" sz="2700" dirty="0"/>
              <a:t>ak platí </a:t>
            </a:r>
            <a:r>
              <a:rPr lang="sk-SK" altLang="sk-SK" sz="2700" b="1" dirty="0">
                <a:latin typeface="Courier New" pitchFamily="49" charset="0"/>
              </a:rPr>
              <a:t>podmienka</a:t>
            </a:r>
            <a:r>
              <a:rPr lang="sk-SK" altLang="sk-SK" sz="2700" dirty="0"/>
              <a:t>, vykoná sa </a:t>
            </a:r>
            <a:r>
              <a:rPr lang="sk-SK" altLang="sk-SK" sz="2700" b="1" dirty="0">
                <a:latin typeface="Courier New" pitchFamily="49" charset="0"/>
              </a:rPr>
              <a:t>prikaz_1</a:t>
            </a:r>
            <a:r>
              <a:rPr lang="sk-SK" altLang="sk-SK" sz="2700" dirty="0"/>
              <a:t> , inak sa vykoná </a:t>
            </a:r>
            <a:r>
              <a:rPr lang="sk-SK" altLang="sk-SK" sz="2700" b="1" dirty="0">
                <a:latin typeface="Courier New" pitchFamily="49" charset="0"/>
              </a:rPr>
              <a:t>prikaz_2</a:t>
            </a:r>
          </a:p>
          <a:p>
            <a:endParaRPr lang="sk-SK" altLang="sk-SK" sz="2800" dirty="0"/>
          </a:p>
          <a:p>
            <a:endParaRPr lang="sk-SK" altLang="sk-SK" sz="2800" dirty="0"/>
          </a:p>
          <a:p>
            <a:endParaRPr lang="sk-SK" altLang="sk-SK" sz="2800" dirty="0"/>
          </a:p>
          <a:p>
            <a:endParaRPr lang="sk-SK" altLang="sk-SK" sz="2800" dirty="0"/>
          </a:p>
          <a:p>
            <a:endParaRPr lang="sk-SK" altLang="sk-SK" sz="1400" dirty="0"/>
          </a:p>
          <a:p>
            <a:r>
              <a:rPr lang="sk-SK" altLang="sk-SK" sz="2700" dirty="0" smtClean="0"/>
              <a:t>ak </a:t>
            </a:r>
            <a:r>
              <a:rPr lang="sk-SK" altLang="sk-SK" sz="2700" dirty="0"/>
              <a:t>je v sebe vnorených viac príkazov </a:t>
            </a:r>
            <a:r>
              <a:rPr lang="sk-SK" altLang="sk-SK" sz="2700" b="1" dirty="0">
                <a:latin typeface="Courier New" pitchFamily="49" charset="0"/>
              </a:rPr>
              <a:t>if</a:t>
            </a:r>
            <a:r>
              <a:rPr lang="sk-SK" altLang="sk-SK" sz="2700" dirty="0"/>
              <a:t>, tak </a:t>
            </a:r>
            <a:r>
              <a:rPr lang="sk-SK" altLang="sk-SK" sz="2700" b="1" dirty="0">
                <a:latin typeface="Courier New" pitchFamily="49" charset="0"/>
              </a:rPr>
              <a:t>else</a:t>
            </a:r>
            <a:r>
              <a:rPr lang="sk-SK" altLang="sk-SK" sz="2700" dirty="0"/>
              <a:t> patrí vždy k najbližšiemu </a:t>
            </a:r>
            <a:r>
              <a:rPr lang="sk-SK" altLang="sk-SK" sz="2700" b="1" dirty="0">
                <a:latin typeface="Courier New" pitchFamily="49" charset="0"/>
              </a:rPr>
              <a:t>if</a:t>
            </a:r>
            <a:r>
              <a:rPr lang="sk-SK" altLang="sk-SK" sz="2700" dirty="0"/>
              <a:t>-u</a:t>
            </a:r>
          </a:p>
          <a:p>
            <a:endParaRPr lang="en-US" altLang="sk-SK" sz="2800" dirty="0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676698" y="3062291"/>
            <a:ext cx="3046905" cy="166203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838824" y="3104461"/>
            <a:ext cx="2824864" cy="15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 (podmienka)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prikaz_1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prikaz_2</a:t>
            </a: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1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Príkaz </a:t>
            </a:r>
            <a:r>
              <a:rPr lang="sk-SK" altLang="sk-SK" dirty="0" smtClean="0">
                <a:latin typeface="Courier New" pitchFamily="49" charset="0"/>
              </a:rPr>
              <a:t>if</a:t>
            </a:r>
            <a:endParaRPr lang="en-US" altLang="sk-SK" dirty="0" smtClean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19336" y="2500312"/>
            <a:ext cx="9845607" cy="50133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2237" y="2623433"/>
            <a:ext cx="10820400" cy="495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#include &lt;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stdio.h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</a:t>
            </a:r>
            <a:endParaRPr lang="sk-SK" altLang="sk-SK" sz="22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2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main()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c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  c = </a:t>
            </a:r>
            <a:r>
              <a:rPr lang="en-US" altLang="sk-SK" sz="2200" dirty="0" err="1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getchar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();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sk-SK" altLang="sk-SK" sz="22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sk-SK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 (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(c &gt;=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'A' &amp;&amp; c &lt;= 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'Z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) ||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</a:rPr>
              <a:t>(c &gt;= '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a' 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</a:rPr>
              <a:t>&amp;&amp; c &lt;= 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'z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sk-SK" sz="22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sk-SK" altLang="sk-SK" sz="22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  <a:endParaRPr lang="en-US" altLang="sk-SK" sz="22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("%d\n", c);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else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 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("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Znak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%c </a:t>
            </a:r>
            <a:r>
              <a:rPr lang="en-US" altLang="sk-SK" sz="22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nie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je </a:t>
            </a:r>
            <a:r>
              <a:rPr lang="en-US" altLang="sk-SK" sz="2200" dirty="0" err="1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pismeno</a:t>
            </a: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.\n", c);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return 0;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23667" y="746919"/>
            <a:ext cx="9409345" cy="1753393"/>
          </a:xfrm>
          <a:prstGeom prst="cloudCallout">
            <a:avLst>
              <a:gd name="adj1" fmla="val -47742"/>
              <a:gd name="adj2" fmla="val 4945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1412" tIns="45706" rIns="91412" bIns="4570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program načíta znak z klávesnice </a:t>
            </a: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a 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ak je to </a:t>
            </a:r>
            <a:r>
              <a:rPr lang="sk-SK" altLang="sk-SK" sz="2400" b="0" dirty="0" smtClean="0">
                <a:solidFill>
                  <a:srgbClr val="000000"/>
                </a:solidFill>
                <a:cs typeface="+mn-cs"/>
              </a:rPr>
              <a:t>písmeno</a:t>
            </a:r>
            <a:r>
              <a:rPr lang="sk-SK" altLang="sk-SK" sz="2400" b="0" dirty="0">
                <a:solidFill>
                  <a:srgbClr val="000000"/>
                </a:solidFill>
                <a:cs typeface="+mn-cs"/>
              </a:rPr>
              <a:t>, vypíše jeho ordinálne číslo, inak správu, že nie je veľké písmeno.</a:t>
            </a:r>
            <a:endParaRPr lang="en-US" altLang="sk-SK" sz="20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4280" name="Rounded Rectangle 1"/>
          <p:cNvSpPr>
            <a:spLocks noChangeArrowheads="1"/>
          </p:cNvSpPr>
          <p:nvPr/>
        </p:nvSpPr>
        <p:spPr bwMode="auto">
          <a:xfrm>
            <a:off x="5794642" y="6786651"/>
            <a:ext cx="3931684" cy="66586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sk-SK" sz="2700" b="0" dirty="0">
                <a:solidFill>
                  <a:srgbClr val="000000"/>
                </a:solidFill>
                <a:cs typeface="+mn-cs"/>
              </a:rPr>
              <a:t>program: 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0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3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  <a:cs typeface="+mn-cs"/>
              </a:rPr>
              <a:t>02</a:t>
            </a:r>
            <a:r>
              <a:rPr lang="en-US" altLang="sk-SK" sz="2700" b="0" dirty="0" smtClean="0">
                <a:solidFill>
                  <a:srgbClr val="000000"/>
                </a:solidFill>
                <a:cs typeface="+mn-cs"/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  <a:cs typeface="+mn-cs"/>
              </a:rPr>
              <a:t>cpp</a:t>
            </a:r>
            <a:r>
              <a:rPr lang="sk-SK" altLang="sk-SK" sz="2700" b="0" dirty="0">
                <a:solidFill>
                  <a:srgbClr val="000000"/>
                </a:solidFill>
                <a:cs typeface="+mn-cs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44345" y="4175919"/>
            <a:ext cx="4472247" cy="1206501"/>
            <a:chOff x="1444345" y="4175919"/>
            <a:chExt cx="4472247" cy="120650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444345" y="4925220"/>
              <a:ext cx="3610494" cy="457200"/>
            </a:xfrm>
            <a:prstGeom prst="roundRec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1366" tIns="50683" rIns="101366" bIns="50683" numCol="1" rtlCol="0" anchor="t" anchorCtr="0" compatLnSpc="1">
              <a:prstTxWarp prst="textNoShape">
                <a:avLst/>
              </a:prstTxWarp>
            </a:bodyPr>
            <a:lstStyle/>
            <a:p>
              <a:pPr defTabSz="1013661" eaLnBrk="0" hangingPunct="0"/>
              <a:endParaRPr lang="sk-SK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" name="Rounded Rectangular Callout 1"/>
            <p:cNvSpPr/>
            <p:nvPr/>
          </p:nvSpPr>
          <p:spPr bwMode="auto">
            <a:xfrm>
              <a:off x="3249592" y="4175919"/>
              <a:ext cx="2667000" cy="533400"/>
            </a:xfrm>
            <a:prstGeom prst="wedgeRoundRectCallout">
              <a:avLst>
                <a:gd name="adj1" fmla="val -43214"/>
                <a:gd name="adj2" fmla="val 91071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charset="0"/>
                </a:rPr>
                <a:t>v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charset="0"/>
                </a:rPr>
                <a:t>e</a:t>
              </a:r>
              <a:r>
                <a:rPr kumimoji="0" lang="sk-SK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charset="0"/>
                </a:rPr>
                <a:t>ľké</a:t>
              </a:r>
              <a:r>
                <a:rPr kumimoji="0" lang="sk-SK" b="0" i="0" u="none" strike="noStrike" cap="none" normalizeH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charset="0"/>
                </a:rPr>
                <a:t> písmeno</a:t>
              </a:r>
              <a:endParaRPr kumimoji="0" lang="sk-SK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27979" y="4175919"/>
            <a:ext cx="3898347" cy="1206501"/>
            <a:chOff x="5827979" y="4175919"/>
            <a:chExt cx="3898347" cy="120650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827979" y="4925220"/>
              <a:ext cx="3610494" cy="457200"/>
            </a:xfrm>
            <a:prstGeom prst="round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1366" tIns="50683" rIns="101366" bIns="50683" numCol="1" rtlCol="0" anchor="t" anchorCtr="0" compatLnSpc="1">
              <a:prstTxWarp prst="textNoShape">
                <a:avLst/>
              </a:prstTxWarp>
            </a:bodyPr>
            <a:lstStyle/>
            <a:p>
              <a:pPr defTabSz="1013661" eaLnBrk="0" hangingPunct="0"/>
              <a:endParaRPr lang="sk-SK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" name="Rounded Rectangular Callout 9"/>
            <p:cNvSpPr/>
            <p:nvPr/>
          </p:nvSpPr>
          <p:spPr bwMode="auto">
            <a:xfrm>
              <a:off x="7059326" y="4175919"/>
              <a:ext cx="2667000" cy="533400"/>
            </a:xfrm>
            <a:prstGeom prst="wedgeRoundRectCallout">
              <a:avLst>
                <a:gd name="adj1" fmla="val -43214"/>
                <a:gd name="adj2" fmla="val 91071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malé </a:t>
              </a:r>
              <a:r>
                <a:rPr kumimoji="0" lang="sk-SK" b="0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písmeno</a:t>
              </a:r>
              <a:endParaRPr kumimoji="0" lang="sk-SK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2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Neg</a:t>
            </a:r>
            <a:r>
              <a:rPr lang="sk-SK" altLang="sk-SK" dirty="0" smtClean="0"/>
              <a:t>ácia podmienky: nie je písmeno</a:t>
            </a:r>
            <a:endParaRPr lang="en-US" altLang="sk-SK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19336" y="2042319"/>
            <a:ext cx="9756501" cy="685800"/>
            <a:chOff x="119336" y="2880519"/>
            <a:chExt cx="9756501" cy="685800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119336" y="2880519"/>
              <a:ext cx="9756501" cy="685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6" rIns="91412" bIns="45706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122237" y="3028482"/>
              <a:ext cx="9753600" cy="46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12" tIns="45706" rIns="91412" bIns="45706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!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(c &gt;=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'A' &amp;&amp; c &lt;=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'Z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</a:rPr>
                <a:t>'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 ||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</a:rPr>
                <a:t>(c &gt;= '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a'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</a:rPr>
                <a:t>&amp;&amp; c &lt;=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'z')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</a:t>
              </a:r>
              <a:endPara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2237" y="3566319"/>
            <a:ext cx="9756501" cy="690237"/>
            <a:chOff x="122237" y="3642519"/>
            <a:chExt cx="9756501" cy="69023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22237" y="3642519"/>
              <a:ext cx="9756501" cy="685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6" rIns="91412" bIns="45706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125138" y="3871119"/>
              <a:ext cx="9753600" cy="46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12" tIns="45706" rIns="91412" bIns="45706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sk-SK" altLang="sk-SK" sz="24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!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(c &gt;=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'A' &amp;&amp; c &lt;=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'Z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</a:rPr>
                <a:t>'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 </a:t>
              </a:r>
              <a:r>
                <a:rPr lang="en-US" altLang="sk-SK" sz="24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&amp;&amp;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sk-SK" altLang="sk-SK" sz="24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!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</a:rPr>
                <a:t>c &gt;= '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a'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</a:rPr>
                <a:t>&amp;&amp; c &lt;=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'z')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</a:t>
              </a:r>
              <a:endPara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037" y="5053199"/>
            <a:ext cx="9829801" cy="988637"/>
            <a:chOff x="46037" y="4787481"/>
            <a:chExt cx="9829801" cy="988637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22238" y="4787481"/>
              <a:ext cx="9753600" cy="9886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6" rIns="91412" bIns="45706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46037" y="4792751"/>
              <a:ext cx="9753600" cy="830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12" tIns="45706" rIns="91412" bIns="45706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</a:t>
              </a:r>
              <a:r>
                <a:rPr lang="en-US" altLang="sk-SK" sz="24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!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(c &gt;= 'A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</a:rPr>
                <a:t>'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 </a:t>
              </a:r>
              <a:r>
                <a:rPr lang="en-US" altLang="sk-SK" sz="24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||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</a:t>
              </a:r>
              <a:r>
                <a:rPr lang="en-US" altLang="sk-SK" sz="24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!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(c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&lt;=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'Z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'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)) &amp;&amp; 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	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			  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altLang="sk-SK" sz="2400" dirty="0" smtClean="0">
                  <a:solidFill>
                    <a:srgbClr val="00B050"/>
                  </a:solidFill>
                  <a:latin typeface="Courier New" pitchFamily="49" charset="0"/>
                </a:rPr>
                <a:t>!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(c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</a:rPr>
                <a:t>&gt;=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'a') </a:t>
              </a:r>
              <a:r>
                <a:rPr lang="en-US" altLang="sk-SK" sz="2400" dirty="0" smtClean="0">
                  <a:solidFill>
                    <a:srgbClr val="00B050"/>
                  </a:solidFill>
                  <a:latin typeface="Courier New" pitchFamily="49" charset="0"/>
                </a:rPr>
                <a:t>||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400" dirty="0" smtClean="0">
                  <a:solidFill>
                    <a:srgbClr val="00B050"/>
                  </a:solidFill>
                  <a:latin typeface="Courier New" pitchFamily="49" charset="0"/>
                </a:rPr>
                <a:t>!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(c </a:t>
              </a:r>
              <a:r>
                <a:rPr lang="en-US" altLang="sk-SK" sz="2400" dirty="0">
                  <a:solidFill>
                    <a:srgbClr val="000000"/>
                  </a:solidFill>
                  <a:latin typeface="Courier New" pitchFamily="49" charset="0"/>
                </a:rPr>
                <a:t>&lt;=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'z')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</a:t>
              </a:r>
              <a:endPara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7" y="6729601"/>
            <a:ext cx="9832701" cy="494318"/>
            <a:chOff x="46037" y="6082883"/>
            <a:chExt cx="9832701" cy="4943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22238" y="6082883"/>
              <a:ext cx="9756500" cy="494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6" rIns="91412" bIns="45706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6037" y="6088152"/>
              <a:ext cx="9753600" cy="46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12" tIns="45706" rIns="91412" bIns="45706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(c &lt; 'A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'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 || c &gt; 'Z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'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 &amp;&amp; </a:t>
              </a:r>
              <a:r>
                <a:rPr lang="en-US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(c &lt; 'a' || c &gt; 'z'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sk-SK" altLang="sk-SK" sz="24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)</a:t>
              </a:r>
              <a:endParaRPr lang="en-US" altLang="sk-SK" sz="24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2237" y="2932906"/>
            <a:ext cx="7162800" cy="485478"/>
            <a:chOff x="122237" y="2932906"/>
            <a:chExt cx="7162800" cy="485478"/>
          </a:xfrm>
        </p:grpSpPr>
        <p:sp>
          <p:nvSpPr>
            <p:cNvPr id="23" name="AutoShape 1035"/>
            <p:cNvSpPr>
              <a:spLocks noChangeArrowheads="1"/>
            </p:cNvSpPr>
            <p:nvPr/>
          </p:nvSpPr>
          <p:spPr bwMode="auto">
            <a:xfrm>
              <a:off x="2748533" y="2932906"/>
              <a:ext cx="4536504" cy="481013"/>
            </a:xfrm>
            <a:prstGeom prst="wedgeRoundRectCallout">
              <a:avLst>
                <a:gd name="adj1" fmla="val 41528"/>
                <a:gd name="adj2" fmla="val 30356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lIns="82475" tIns="41238" rIns="82475" bIns="41238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-285750">
                <a:buNone/>
              </a:pP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!(A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||</a:t>
              </a:r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B) = !A </a:t>
              </a:r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&amp;&amp; 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sk-SK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2237" y="2956719"/>
              <a:ext cx="2531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+mn-lt"/>
                </a:rPr>
                <a:t>Pou</a:t>
              </a:r>
              <a:r>
                <a:rPr lang="sk-SK" b="0" dirty="0" smtClean="0">
                  <a:latin typeface="+mn-lt"/>
                </a:rPr>
                <a:t>žitie pravidla:</a:t>
              </a:r>
              <a:endParaRPr lang="sk-SK" b="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9173" y="4401344"/>
            <a:ext cx="7119664" cy="484188"/>
            <a:chOff x="89173" y="4401344"/>
            <a:chExt cx="7119664" cy="484188"/>
          </a:xfrm>
        </p:grpSpPr>
        <p:sp>
          <p:nvSpPr>
            <p:cNvPr id="24" name="AutoShape 1035"/>
            <p:cNvSpPr>
              <a:spLocks noChangeArrowheads="1"/>
            </p:cNvSpPr>
            <p:nvPr/>
          </p:nvSpPr>
          <p:spPr bwMode="auto">
            <a:xfrm>
              <a:off x="2672333" y="4404519"/>
              <a:ext cx="4536504" cy="481013"/>
            </a:xfrm>
            <a:prstGeom prst="wedgeRoundRectCallout">
              <a:avLst>
                <a:gd name="adj1" fmla="val 41528"/>
                <a:gd name="adj2" fmla="val 30356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lIns="82475" tIns="41238" rIns="82475" bIns="41238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-285750">
                <a:buNone/>
              </a:pP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!(A </a:t>
              </a:r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&amp;&amp; 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B) = !A </a:t>
              </a:r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|| 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sk-SK" sz="1800" dirty="0">
                <a:solidFill>
                  <a:srgbClr val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73" y="4401344"/>
              <a:ext cx="2531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+mn-lt"/>
                </a:rPr>
                <a:t>Pou</a:t>
              </a:r>
              <a:r>
                <a:rPr lang="sk-SK" b="0" dirty="0" smtClean="0">
                  <a:latin typeface="+mn-lt"/>
                </a:rPr>
                <a:t>žitie pravidla:</a:t>
              </a:r>
              <a:endParaRPr lang="sk-SK" b="0" dirty="0">
                <a:latin typeface="+mn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138" y="6157119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 smtClean="0">
                <a:latin typeface="+mn-lt"/>
              </a:rPr>
              <a:t>Otočenie jednoduchých podmienok:</a:t>
            </a:r>
            <a:endParaRPr lang="sk-SK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24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000000"/>
    </a:accent2>
    <a:accent3>
      <a:srgbClr val="FFFFFF"/>
    </a:accent3>
    <a:accent4>
      <a:srgbClr val="000000"/>
    </a:accent4>
    <a:accent5>
      <a:srgbClr val="AAE2CA"/>
    </a:accent5>
    <a:accent6>
      <a:srgbClr val="000000"/>
    </a:accent6>
    <a:hlink>
      <a:srgbClr val="0000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3733</TotalTime>
  <Words>4390</Words>
  <Application>Microsoft Office PowerPoint</Application>
  <PresentationFormat>Custom</PresentationFormat>
  <Paragraphs>734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Glass design template</vt:lpstr>
      <vt:lpstr>Theme1</vt:lpstr>
      <vt:lpstr>1_Theme1</vt:lpstr>
      <vt:lpstr>2_Theme1</vt:lpstr>
      <vt:lpstr>3_Theme1</vt:lpstr>
      <vt:lpstr>Riadiace štruktúry: Podmienky, cykly</vt:lpstr>
      <vt:lpstr>Obsah</vt:lpstr>
      <vt:lpstr>Vyhodnocovanie logických výrazov: príklady</vt:lpstr>
      <vt:lpstr>Vyhodnocovanie logických výrazov: príklady</vt:lpstr>
      <vt:lpstr>Vyhodnocovanie logických výrazov: príklady</vt:lpstr>
      <vt:lpstr>Vyhodnocovanie logických výrazov: príklady</vt:lpstr>
      <vt:lpstr>Príkaz if-else</vt:lpstr>
      <vt:lpstr>Príkaz if</vt:lpstr>
      <vt:lpstr>Negácia podmienky: nie je písmeno</vt:lpstr>
      <vt:lpstr>Príkaz if: so zloženým výrazom</vt:lpstr>
      <vt:lpstr>PowerPoint Presentation</vt:lpstr>
      <vt:lpstr>PowerPoint Presentation</vt:lpstr>
      <vt:lpstr>Zreťazenie príkazov if</vt:lpstr>
      <vt:lpstr>Príklad: výpočet dane</vt:lpstr>
      <vt:lpstr>Prepísanie if so zloženým logickým výrazom (&amp;&amp;)</vt:lpstr>
      <vt:lpstr>Prepísanie if so zloženým logickým výrazom (&amp;&amp;)</vt:lpstr>
      <vt:lpstr>Prepísanie if so zloženým logickým výrazom (||)</vt:lpstr>
      <vt:lpstr>Prepísanie if so zloženým logickým výrazom (||)</vt:lpstr>
      <vt:lpstr>Prepísanie zloženého if-else: zistenie, či rok je priestupný</vt:lpstr>
      <vt:lpstr>Príklad: priestupný rok</vt:lpstr>
      <vt:lpstr>Kontrola delenia nulou v podmienke</vt:lpstr>
      <vt:lpstr>Podmienený výraz</vt:lpstr>
      <vt:lpstr>Použitie podmieneného výrazu</vt:lpstr>
      <vt:lpstr>Podmienený výraz: príklad</vt:lpstr>
      <vt:lpstr>Výpis rôznych hodnôt na základe podmienky</vt:lpstr>
      <vt:lpstr>Príklad: výpis znaku s najmenším ordinálnym číslom</vt:lpstr>
      <vt:lpstr>Poradie vyhodnocovania</vt:lpstr>
      <vt:lpstr>Operátor čiarky</vt:lpstr>
      <vt:lpstr>Iteračné príkazy - cykly </vt:lpstr>
      <vt:lpstr>Príkaz for</vt:lpstr>
      <vt:lpstr>Príkaz for</vt:lpstr>
      <vt:lpstr>Typické použitie for cyklu</vt:lpstr>
      <vt:lpstr>Typické použitie for cyklu</vt:lpstr>
      <vt:lpstr>Výpočet priemeru n čísel</vt:lpstr>
      <vt:lpstr>Príkaz for: príklady</vt:lpstr>
      <vt:lpstr>Príkaz for: príklady</vt:lpstr>
      <vt:lpstr>Príkaz for: príklady</vt:lpstr>
      <vt:lpstr>Príkaz while</vt:lpstr>
      <vt:lpstr>Príkaz while: príklad</vt:lpstr>
      <vt:lpstr>Príkaz while</vt:lpstr>
      <vt:lpstr>Príkaz do-while</vt:lpstr>
      <vt:lpstr>Príkaz do-while: príklad</vt:lpstr>
      <vt:lpstr>Súčet načítaných čísel – skončí sa po načítaní 0.0 </vt:lpstr>
      <vt:lpstr>Príkazy for a while</vt:lpstr>
      <vt:lpstr>Výpis čísel od 1 po n</vt:lpstr>
      <vt:lpstr>Príkazy break a continue</vt:lpstr>
      <vt:lpstr>Príklad: break a continue</vt:lpstr>
      <vt:lpstr>Príkaz while: príklad s použitím break a continue</vt:lpstr>
      <vt:lpstr>Odporúčania</vt:lpstr>
      <vt:lpstr>PowerPoint Presentation</vt:lpstr>
      <vt:lpstr>Zhrnutie</vt:lpstr>
    </vt:vector>
  </TitlesOfParts>
  <Company>FIIT STU Bratislava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koskova</cp:lastModifiedBy>
  <cp:revision>367</cp:revision>
  <cp:lastPrinted>1601-01-01T00:00:00Z</cp:lastPrinted>
  <dcterms:created xsi:type="dcterms:W3CDTF">2005-06-24T10:35:13Z</dcterms:created>
  <dcterms:modified xsi:type="dcterms:W3CDTF">2019-10-09T12:55:44Z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