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8"/>
  </p:notesMasterIdLst>
  <p:sldIdLst>
    <p:sldId id="256" r:id="rId2"/>
    <p:sldId id="396" r:id="rId3"/>
    <p:sldId id="397" r:id="rId4"/>
    <p:sldId id="401" r:id="rId5"/>
    <p:sldId id="402" r:id="rId6"/>
    <p:sldId id="427" r:id="rId7"/>
    <p:sldId id="404" r:id="rId8"/>
    <p:sldId id="430" r:id="rId9"/>
    <p:sldId id="360" r:id="rId10"/>
    <p:sldId id="361" r:id="rId11"/>
    <p:sldId id="367" r:id="rId12"/>
    <p:sldId id="369" r:id="rId13"/>
    <p:sldId id="370" r:id="rId14"/>
    <p:sldId id="368" r:id="rId15"/>
    <p:sldId id="372" r:id="rId16"/>
    <p:sldId id="362" r:id="rId17"/>
    <p:sldId id="406" r:id="rId18"/>
    <p:sldId id="373" r:id="rId19"/>
    <p:sldId id="374" r:id="rId20"/>
    <p:sldId id="363" r:id="rId21"/>
    <p:sldId id="365" r:id="rId22"/>
    <p:sldId id="375" r:id="rId23"/>
    <p:sldId id="459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435" r:id="rId33"/>
    <p:sldId id="409" r:id="rId34"/>
    <p:sldId id="410" r:id="rId35"/>
    <p:sldId id="413" r:id="rId36"/>
    <p:sldId id="415" r:id="rId37"/>
    <p:sldId id="416" r:id="rId38"/>
    <p:sldId id="418" r:id="rId39"/>
    <p:sldId id="420" r:id="rId40"/>
    <p:sldId id="422" r:id="rId41"/>
    <p:sldId id="423" r:id="rId42"/>
    <p:sldId id="421" r:id="rId43"/>
    <p:sldId id="448" r:id="rId44"/>
    <p:sldId id="436" r:id="rId45"/>
    <p:sldId id="457" r:id="rId46"/>
    <p:sldId id="449" r:id="rId47"/>
    <p:sldId id="458" r:id="rId48"/>
    <p:sldId id="440" r:id="rId49"/>
    <p:sldId id="442" r:id="rId50"/>
    <p:sldId id="439" r:id="rId51"/>
    <p:sldId id="443" r:id="rId52"/>
    <p:sldId id="450" r:id="rId53"/>
    <p:sldId id="451" r:id="rId54"/>
    <p:sldId id="445" r:id="rId55"/>
    <p:sldId id="452" r:id="rId56"/>
    <p:sldId id="45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81378" autoAdjust="0"/>
  </p:normalViewPr>
  <p:slideViewPr>
    <p:cSldViewPr>
      <p:cViewPr varScale="1">
        <p:scale>
          <a:sx n="55" d="100"/>
          <a:sy n="55" d="100"/>
        </p:scale>
        <p:origin x="170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05F45-1E73-440F-9EEF-E84B83126C40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B8296-7DB7-48EC-B025-956F757B964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383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33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49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50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55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806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4FF8E-ADF4-464F-A154-165C141A9C7E}" type="slidenum">
              <a:rPr lang="sk-SK" smtClean="0"/>
              <a:pPr/>
              <a:t>56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51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68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445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33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591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69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9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32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296-7DB7-48EC-B025-956F757B964F}" type="slidenum">
              <a:rPr lang="sk-SK" smtClean="0"/>
              <a:pPr/>
              <a:t>47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28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18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156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575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CB20-35B2-4DC7-82AC-58D4D311180A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90AC-99D3-462E-8CB0-2DCF695E487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49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1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93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17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9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94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3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3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E25E9C6A-C305-4D54-BBB5-B5C2EB6C6FA7}" type="datetimeFigureOut">
              <a:rPr lang="sk-SK" smtClean="0"/>
              <a:pPr/>
              <a:t>25. 11. 2019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EBE614D-C2E0-452E-AA85-C407850B38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87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nmyessa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5919572" cy="1984648"/>
          </a:xfrm>
        </p:spPr>
        <p:txBody>
          <a:bodyPr/>
          <a:lstStyle/>
          <a:p>
            <a:br>
              <a:rPr lang="sk-SK" sz="4400" b="1" dirty="0"/>
            </a:br>
            <a:r>
              <a:rPr lang="sk-SK" sz="4400" b="1" dirty="0"/>
              <a:t>ako citovať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23728" y="4725144"/>
            <a:ext cx="5223494" cy="1119185"/>
          </a:xfrm>
        </p:spPr>
        <p:txBody>
          <a:bodyPr>
            <a:normAutofit/>
          </a:bodyPr>
          <a:lstStyle/>
          <a:p>
            <a:r>
              <a:rPr lang="sk-SK" dirty="0"/>
              <a:t>Informačné vzdelávanie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572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Citačná etika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700" dirty="0"/>
              <a:t>Nikdy neurobíte chybu, ak sa budete držať jednoduchej zásady - </a:t>
            </a:r>
            <a:r>
              <a:rPr lang="sk-SK" sz="2700" b="1" dirty="0"/>
              <a:t>uvádzať každý prevzatý údaj.</a:t>
            </a:r>
          </a:p>
          <a:p>
            <a:r>
              <a:rPr lang="sk-SK" sz="2700" dirty="0"/>
              <a:t>Pôvodné myšlienky sú tie, ku ktorým ste dospeli sami (na základe vášho výskumu - analýzou, experimentom atď.) </a:t>
            </a:r>
          </a:p>
          <a:p>
            <a:pPr marL="0" indent="0">
              <a:buNone/>
            </a:pPr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233063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citovať (zhrnutie)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b="1" dirty="0" err="1"/>
              <a:t>Legislat</a:t>
            </a:r>
            <a:r>
              <a:rPr lang="sk-SK" sz="2800" b="1" dirty="0" err="1"/>
              <a:t>íva</a:t>
            </a:r>
            <a:r>
              <a:rPr lang="sk-SK" sz="2800" dirty="0"/>
              <a:t>: </a:t>
            </a:r>
            <a:r>
              <a:rPr lang="en-GB" sz="2800" dirty="0"/>
              <a:t>Z</a:t>
            </a:r>
            <a:r>
              <a:rPr lang="sk-SK" sz="2800" dirty="0" err="1"/>
              <a:t>ákon</a:t>
            </a:r>
            <a:r>
              <a:rPr lang="sk-SK" sz="2800" dirty="0"/>
              <a:t> č. 185/2015 Z. z. o autorskom práve a právach súvisiacich s autorským právom</a:t>
            </a:r>
            <a:r>
              <a:rPr lang="en-GB" sz="2800" dirty="0"/>
              <a:t> </a:t>
            </a:r>
            <a:endParaRPr lang="sk-SK" sz="2800" dirty="0"/>
          </a:p>
          <a:p>
            <a:pPr marL="0" indent="0">
              <a:lnSpc>
                <a:spcPct val="90000"/>
              </a:lnSpc>
              <a:buNone/>
            </a:pPr>
            <a:r>
              <a:rPr lang="sk-SK" sz="2800" b="1" dirty="0"/>
              <a:t>Etická rovina</a:t>
            </a:r>
            <a:r>
              <a:rPr lang="sk-SK" sz="2800" dirty="0"/>
              <a:t>: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sk-SK" sz="2800" dirty="0"/>
              <a:t>akademická etika – plnenie študijných povinností bez podvodov, bez vydávania cudzej práce za vlastnú ...</a:t>
            </a:r>
          </a:p>
          <a:p>
            <a:pPr marL="0" lvl="3" indent="0">
              <a:lnSpc>
                <a:spcPct val="90000"/>
              </a:lnSpc>
              <a:buNone/>
            </a:pPr>
            <a:r>
              <a:rPr lang="sk-SK" sz="2800" b="1" dirty="0"/>
              <a:t>porušovanie</a:t>
            </a:r>
            <a:r>
              <a:rPr lang="sk-SK" sz="2800" dirty="0"/>
              <a:t> akademickej etiky </a:t>
            </a:r>
            <a:r>
              <a:rPr lang="sk-SK" sz="2800" b="1" dirty="0"/>
              <a:t>znižuje kvalitu vzdelania</a:t>
            </a:r>
            <a:r>
              <a:rPr lang="sk-SK" sz="2800" dirty="0"/>
              <a:t>, kredit univerzity</a:t>
            </a:r>
          </a:p>
          <a:p>
            <a:endParaRPr lang="sk-SK" b="1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990726" cy="3767328"/>
          </a:xfrm>
        </p:spPr>
        <p:txBody>
          <a:bodyPr>
            <a:normAutofit fontScale="85000" lnSpcReduction="20000"/>
          </a:bodyPr>
          <a:lstStyle/>
          <a:p>
            <a:pPr marL="514350" lvl="3" indent="-514350">
              <a:lnSpc>
                <a:spcPct val="90000"/>
              </a:lnSpc>
              <a:buFont typeface="+mj-lt"/>
              <a:buAutoNum type="arabicPeriod"/>
            </a:pPr>
            <a:r>
              <a:rPr lang="sk-SK" sz="2800" b="1" dirty="0"/>
              <a:t>Spätné overovanie myšlienok</a:t>
            </a:r>
          </a:p>
          <a:p>
            <a:pPr marL="514350" lvl="3" indent="-514350">
              <a:lnSpc>
                <a:spcPct val="90000"/>
              </a:lnSpc>
              <a:buFont typeface="+mj-lt"/>
              <a:buAutoNum type="arabicPeriod"/>
            </a:pPr>
            <a:r>
              <a:rPr lang="sk-SK" sz="2800" b="1" dirty="0"/>
              <a:t>Podpora našej argumentácie, doplnenie vlastnej myšlienky</a:t>
            </a:r>
          </a:p>
          <a:p>
            <a:pPr marL="514350" lvl="3" indent="-514350">
              <a:lnSpc>
                <a:spcPct val="90000"/>
              </a:lnSpc>
              <a:buFont typeface="+mj-lt"/>
              <a:buAutoNum type="arabicPeriod"/>
            </a:pPr>
            <a:r>
              <a:rPr lang="sk-SK" sz="2800" b="1" dirty="0"/>
              <a:t>Polemika s názorom iného autora</a:t>
            </a:r>
          </a:p>
          <a:p>
            <a:pPr marL="514350" lvl="3" indent="-514350">
              <a:lnSpc>
                <a:spcPct val="90000"/>
              </a:lnSpc>
              <a:buFont typeface="+mj-lt"/>
              <a:buAutoNum type="arabicPeriod"/>
            </a:pPr>
            <a:r>
              <a:rPr lang="sk-SK" sz="2800" b="1" dirty="0"/>
              <a:t>Schopnosť práce s literatúrou a orientácia v probléme</a:t>
            </a:r>
          </a:p>
          <a:p>
            <a:pPr marL="514350" lvl="3" indent="-514350">
              <a:lnSpc>
                <a:spcPct val="90000"/>
              </a:lnSpc>
              <a:buFont typeface="+mj-lt"/>
              <a:buAutoNum type="arabicPeriod"/>
            </a:pPr>
            <a:r>
              <a:rPr lang="sk-SK" sz="2800" b="1" dirty="0"/>
              <a:t>Získanie širšieho kontextu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123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citovania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Norma STN ISO 690 Informácie a dokumentácia. Návod na tvorbu bibliografických odkazov na informačné pramene a ich citovanie</a:t>
            </a:r>
          </a:p>
          <a:p>
            <a:pPr lvl="1"/>
            <a:endParaRPr lang="sk-SK" sz="2600" dirty="0"/>
          </a:p>
          <a:p>
            <a:pPr lvl="1"/>
            <a:endParaRPr lang="sk-SK" sz="2600" dirty="0"/>
          </a:p>
          <a:p>
            <a:pPr marL="0" lvl="1" indent="0">
              <a:buNone/>
            </a:pPr>
            <a:r>
              <a:rPr lang="sk-SK" sz="2600" dirty="0"/>
              <a:t>	Obsahuje pravidlá písania a odkazovania 	bibliografických citácií dostupných dokumentov. </a:t>
            </a:r>
          </a:p>
        </p:txBody>
      </p:sp>
    </p:spTree>
    <p:extLst>
      <p:ext uri="{BB962C8B-B14F-4D97-AF65-F5344CB8AC3E}">
        <p14:creationId xmlns:p14="http://schemas.microsoft.com/office/powerpoint/2010/main" val="50956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 norme sú stanovené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Všeobecné pravidlá pre písanie údajov bibliografických citácií – autor, názov, vydanie</a:t>
            </a:r>
          </a:p>
          <a:p>
            <a:r>
              <a:rPr lang="sk-SK" dirty="0"/>
              <a:t>Formálna úprava a štruktúra citácií (v akom poradí a v akej forme sa zapisujú)</a:t>
            </a:r>
          </a:p>
          <a:p>
            <a:r>
              <a:rPr lang="sk-SK" dirty="0"/>
              <a:t>Povinné a nepovinné údaje</a:t>
            </a:r>
          </a:p>
          <a:p>
            <a:r>
              <a:rPr lang="sk-SK" dirty="0"/>
              <a:t>Usporiadanie súpisov bibliografických citácií a metódy odkazov.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085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Technické odbory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6454" indent="0">
              <a:buNone/>
            </a:pPr>
            <a:r>
              <a:rPr lang="sk-SK" dirty="0"/>
              <a:t>IEEE </a:t>
            </a:r>
            <a:r>
              <a:rPr lang="sk-SK" dirty="0" err="1"/>
              <a:t>style</a:t>
            </a:r>
            <a:r>
              <a:rPr lang="sk-SK" i="1" dirty="0"/>
              <a:t> </a:t>
            </a:r>
            <a:r>
              <a:rPr lang="sk-SK" dirty="0"/>
              <a:t>– pravidlá </a:t>
            </a:r>
            <a:r>
              <a:rPr lang="sk-SK" dirty="0" err="1"/>
              <a:t>Institute</a:t>
            </a:r>
            <a:r>
              <a:rPr lang="sk-SK" dirty="0"/>
              <a:t> of </a:t>
            </a:r>
            <a:r>
              <a:rPr lang="sk-SK" dirty="0" err="1"/>
              <a:t>Electrical</a:t>
            </a:r>
            <a:r>
              <a:rPr lang="sk-SK" dirty="0"/>
              <a:t> and Electronics </a:t>
            </a:r>
            <a:r>
              <a:rPr lang="sk-SK" dirty="0" err="1"/>
              <a:t>Engineers</a:t>
            </a:r>
            <a:r>
              <a:rPr lang="sk-SK" dirty="0"/>
              <a:t>, ktoré sa používajú v technických odboroch ako je elektrotechnika, informatika atď. </a:t>
            </a:r>
          </a:p>
          <a:p>
            <a:pPr marL="0" indent="0">
              <a:buNone/>
            </a:pPr>
            <a:r>
              <a:rPr lang="sk-SK" dirty="0"/>
              <a:t>Manuál: http://www.ieee.org/portal/cms_docs_iportals/iportals/publications/authors/transjnl/auinfo07.pdf. </a:t>
            </a:r>
          </a:p>
          <a:p>
            <a:r>
              <a:rPr lang="sk-SK" dirty="0"/>
              <a:t>ACM </a:t>
            </a:r>
            <a:r>
              <a:rPr lang="sk-SK" dirty="0" err="1"/>
              <a:t>citation</a:t>
            </a:r>
            <a:r>
              <a:rPr lang="sk-SK" dirty="0"/>
              <a:t> </a:t>
            </a:r>
            <a:r>
              <a:rPr lang="sk-SK" dirty="0" err="1"/>
              <a:t>style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https://www.acm.org/publications/authors/reference-formatting</a:t>
            </a:r>
          </a:p>
          <a:p>
            <a:r>
              <a:rPr lang="sk-SK" dirty="0"/>
              <a:t>a iné.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922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Bibliografické citácie vytvorené podľa jednotlivých štýlov sa môžu líšiť napr. :</a:t>
            </a:r>
          </a:p>
          <a:p>
            <a:r>
              <a:rPr lang="sk-SK" dirty="0"/>
              <a:t>V rozsahu bibliografických údajov, </a:t>
            </a:r>
          </a:p>
          <a:p>
            <a:r>
              <a:rPr lang="sk-SK" dirty="0"/>
              <a:t>V poradí jednotlivých údajov</a:t>
            </a:r>
          </a:p>
          <a:p>
            <a:r>
              <a:rPr lang="sk-SK" dirty="0"/>
              <a:t>V interpunkcii  </a:t>
            </a:r>
          </a:p>
          <a:p>
            <a:r>
              <a:rPr lang="sk-SK" dirty="0"/>
              <a:t>V spôsobe odkazovania na pramene v texte...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0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b="1" dirty="0"/>
              <a:t>Citát (</a:t>
            </a:r>
            <a:r>
              <a:rPr lang="sk-SK" b="1" dirty="0" err="1"/>
              <a:t>quotation</a:t>
            </a:r>
            <a:r>
              <a:rPr lang="sk-SK" b="1" dirty="0"/>
              <a:t>):</a:t>
            </a:r>
            <a:r>
              <a:rPr lang="sk-SK" dirty="0"/>
              <a:t> „Je to </a:t>
            </a:r>
            <a:r>
              <a:rPr lang="sk-SK" b="1" dirty="0"/>
              <a:t>text, ktorý sme doslovne prevzali</a:t>
            </a:r>
            <a:r>
              <a:rPr lang="sk-SK" dirty="0"/>
              <a:t> z nejakého dokumentu, informačného zdroja. Píšeme ho v úvodzovkách.“ </a:t>
            </a:r>
          </a:p>
          <a:p>
            <a:pPr>
              <a:lnSpc>
                <a:spcPct val="90000"/>
              </a:lnSpc>
            </a:pPr>
            <a:r>
              <a:rPr lang="sk-SK" b="1" dirty="0"/>
              <a:t>Citácia alebo citovanie (</a:t>
            </a:r>
            <a:r>
              <a:rPr lang="sk-SK" b="1" dirty="0" err="1"/>
              <a:t>citation</a:t>
            </a:r>
            <a:r>
              <a:rPr lang="sk-SK" b="1" dirty="0"/>
              <a:t>):</a:t>
            </a:r>
            <a:r>
              <a:rPr lang="sk-SK" dirty="0"/>
              <a:t> „Skrátené </a:t>
            </a:r>
            <a:r>
              <a:rPr lang="sk-SK" b="1" dirty="0"/>
              <a:t>označenie prameňa</a:t>
            </a:r>
            <a:r>
              <a:rPr lang="sk-SK" dirty="0"/>
              <a:t> podľa niektorej metódy odporučenej normou ISO 690 [...] </a:t>
            </a:r>
            <a:r>
              <a:rPr lang="sk-SK" b="1" dirty="0"/>
              <a:t>Citácia slúži na spojenie citovaného miesta so záznamom o citovanom dokumente.</a:t>
            </a:r>
            <a:r>
              <a:rPr lang="sk-SK" dirty="0"/>
              <a:t>“ </a:t>
            </a:r>
            <a:r>
              <a:rPr lang="sk-SK" altLang="sk-SK" dirty="0"/>
              <a:t>Tento záznam je potom položkou v zozname bibliografických odkazov.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269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sk-SK" b="1" dirty="0"/>
              <a:t>Zoznam bibliografických odkazov (</a:t>
            </a:r>
            <a:r>
              <a:rPr lang="sk-SK" b="1" dirty="0" err="1"/>
              <a:t>references</a:t>
            </a:r>
            <a:r>
              <a:rPr lang="sk-SK" b="1" dirty="0"/>
              <a:t>/</a:t>
            </a:r>
            <a:r>
              <a:rPr lang="sk-SK" b="1" dirty="0" err="1"/>
              <a:t>bibliographic</a:t>
            </a:r>
            <a:r>
              <a:rPr lang="sk-SK" b="1" dirty="0"/>
              <a:t> </a:t>
            </a:r>
            <a:r>
              <a:rPr lang="sk-SK" b="1" dirty="0" err="1"/>
              <a:t>references</a:t>
            </a:r>
            <a:r>
              <a:rPr lang="sk-SK" b="1" dirty="0"/>
              <a:t>):</a:t>
            </a:r>
            <a:r>
              <a:rPr lang="sk-SK" dirty="0"/>
              <a:t> zoznam citácií použitých v dokumente v abecednom poradí (zjednodušene </a:t>
            </a:r>
            <a:r>
              <a:rPr lang="sk-SK" b="1" dirty="0"/>
              <a:t>zoznam použitej literatúry</a:t>
            </a:r>
            <a:r>
              <a:rPr lang="sk-SK" dirty="0"/>
              <a:t>)</a:t>
            </a:r>
          </a:p>
          <a:p>
            <a:pPr>
              <a:lnSpc>
                <a:spcPct val="90000"/>
              </a:lnSpc>
            </a:pPr>
            <a:r>
              <a:rPr lang="sk-SK" b="1" dirty="0"/>
              <a:t>Parafráza</a:t>
            </a:r>
            <a:r>
              <a:rPr lang="sk-SK" dirty="0"/>
              <a:t> prevzatý text sa uvádza vlastnými slovami autora písomnej práce a nedáva sa do úvodzoviek. Parafráza sa používa na zjednodušenie alebo zrozumiteľnejšie vyloženie použitého zdroja pri zachovaní jeho pôvodného obsahu,</a:t>
            </a:r>
          </a:p>
          <a:p>
            <a:r>
              <a:rPr lang="sk-SK" b="1" dirty="0"/>
              <a:t>Všeobecne známa informácia </a:t>
            </a:r>
            <a:r>
              <a:rPr lang="sk-SK" dirty="0"/>
              <a:t>– informácie, ktoré sú pre autorov a aj čitateľov (príp. očakávané publikum) známe, a preto nie je potrebné odkazovať na zdroj, napr. Einsteinova teória relativity, hlavné mesto Slovenskej republiky je Bratislava, a pod. </a:t>
            </a:r>
          </a:p>
          <a:p>
            <a:endParaRPr lang="sk-SK" dirty="0"/>
          </a:p>
          <a:p>
            <a:pPr>
              <a:lnSpc>
                <a:spcPct val="90000"/>
              </a:lnSpc>
            </a:pP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3621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Všeobecné zásady citovania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Prehľadnosť a jednotnosť údajov,</a:t>
            </a:r>
          </a:p>
          <a:p>
            <a:r>
              <a:rPr lang="sk-SK" dirty="0"/>
              <a:t>Presnosť – vybrať si jeden spôsob citácie pre danú prácu a dodržiavať to pri všetkých citáciách, </a:t>
            </a:r>
          </a:p>
          <a:p>
            <a:r>
              <a:rPr lang="sk-SK" dirty="0"/>
              <a:t>Úplnosť – viac údajov pre spätnú identifikáciu,</a:t>
            </a:r>
          </a:p>
          <a:p>
            <a:r>
              <a:rPr lang="sk-SK" dirty="0"/>
              <a:t>Použitie primárnych prameňov – citovať údaje iba z publikácií, ktoré sme mali v „ruke“,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8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206" y="2276871"/>
            <a:ext cx="8065294" cy="3744417"/>
          </a:xfrm>
        </p:spPr>
        <p:txBody>
          <a:bodyPr>
            <a:normAutofit/>
          </a:bodyPr>
          <a:lstStyle/>
          <a:p>
            <a:r>
              <a:rPr lang="sk-SK" dirty="0"/>
              <a:t>Platí zásada zachovania pravopisných noriem pre daný jazyk (pri cudzojazyčnej literatúre),</a:t>
            </a:r>
          </a:p>
          <a:p>
            <a:r>
              <a:rPr lang="sk-SK" dirty="0"/>
              <a:t>Platí zásada zachovania jazyka publikácie – neprekladáme údaje o názve, autorovi, vydaní, mená vydavateľov, </a:t>
            </a:r>
          </a:p>
          <a:p>
            <a:r>
              <a:rPr lang="sk-SK" dirty="0"/>
              <a:t>Chýbajúce údaje sa preskakujú – pokiaľ chýba údaj, vynecháme ho a pokračujeme údajom nasledujúcim.</a:t>
            </a:r>
          </a:p>
        </p:txBody>
      </p:sp>
    </p:spTree>
    <p:extLst>
      <p:ext uri="{BB962C8B-B14F-4D97-AF65-F5344CB8AC3E}">
        <p14:creationId xmlns:p14="http://schemas.microsoft.com/office/powerpoint/2010/main" val="1597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považovaná za plagiát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600" dirty="0"/>
              <a:t>Klonovanie</a:t>
            </a:r>
          </a:p>
          <a:p>
            <a:r>
              <a:rPr lang="sk-SK" sz="2600" dirty="0"/>
              <a:t>Kopírovanie (CTRL+C)</a:t>
            </a:r>
          </a:p>
          <a:p>
            <a:r>
              <a:rPr lang="sk-SK" sz="2600" dirty="0"/>
              <a:t>Drobné úpravy</a:t>
            </a:r>
          </a:p>
          <a:p>
            <a:r>
              <a:rPr lang="sk-SK" sz="2600" dirty="0"/>
              <a:t>Jeden zdroj</a:t>
            </a:r>
          </a:p>
          <a:p>
            <a:r>
              <a:rPr lang="sk-SK" sz="2600" dirty="0"/>
              <a:t>Spájanie textov (</a:t>
            </a:r>
            <a:r>
              <a:rPr lang="sk-SK" sz="2600" dirty="0" err="1"/>
              <a:t>mashups</a:t>
            </a:r>
            <a:r>
              <a:rPr lang="sk-SK" sz="2600" dirty="0"/>
              <a:t>)</a:t>
            </a:r>
          </a:p>
          <a:p>
            <a:r>
              <a:rPr lang="sk-SK" sz="2600" dirty="0"/>
              <a:t>Necitovanie textu</a:t>
            </a:r>
          </a:p>
          <a:p>
            <a:r>
              <a:rPr lang="sk-SK" sz="2600" dirty="0"/>
              <a:t>Citáty bez úvodzoviek</a:t>
            </a:r>
          </a:p>
          <a:p>
            <a:pPr marL="0" indent="0">
              <a:buNone/>
            </a:pPr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2881756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Hlavné zásady citovania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dirty="0"/>
              <a:t>Citovaný text musí byť presnou kópiou originálu, pri parafrázovanom texte je potrebné dbať na dodržanie pôvodného významu.</a:t>
            </a:r>
          </a:p>
          <a:p>
            <a:pPr>
              <a:lnSpc>
                <a:spcPct val="80000"/>
              </a:lnSpc>
            </a:pPr>
            <a:r>
              <a:rPr lang="sk-SK" dirty="0"/>
              <a:t>Citáty by nemali byť dlhšie ako 3 až 4 riadky, pokiaľ vypustíme v citáte určité formulácie z pôvodného textu, musí byť jasné, že sme to urobili. Vypustené slová nahradíme troma bodkami v hranatej zátvorke [...].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625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206" y="2492896"/>
            <a:ext cx="8065294" cy="326668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dirty="0"/>
              <a:t>Pri preklade citátu (napr. z Aj) je potrebné dôsledne dodržať pôvodný význam.</a:t>
            </a:r>
          </a:p>
          <a:p>
            <a:r>
              <a:rPr lang="sk-SK" dirty="0"/>
              <a:t>Pri parafrázovanom texte uveďte tiež zdroj formou: Spracované podľa </a:t>
            </a:r>
            <a:r>
              <a:rPr lang="sk-SK" dirty="0" err="1"/>
              <a:t>Stimpsona</a:t>
            </a:r>
            <a:r>
              <a:rPr lang="sk-SK" dirty="0"/>
              <a:t> (2006, str. 114 – 118). </a:t>
            </a:r>
          </a:p>
          <a:p>
            <a:r>
              <a:rPr lang="sk-SK" dirty="0"/>
              <a:t>Každý použitý zdroj si hneď zaevidujte v zozname literatúry so všetkými náležitými údajmi (podľa normy  ISO 690).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897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 údajov pre citácie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VŽDY  PRIMÁRNY DOKUMENT!!! </a:t>
            </a:r>
            <a:r>
              <a:rPr lang="sk-SK" dirty="0"/>
              <a:t>(dokument, ktorý „držím v ruke“)</a:t>
            </a:r>
          </a:p>
          <a:p>
            <a:pPr marL="0" indent="0">
              <a:buNone/>
            </a:pPr>
            <a:r>
              <a:rPr lang="sk-SK" b="1" dirty="0"/>
              <a:t>Neuvádzame IZ, ktoré nesúvisia s našou prácou!</a:t>
            </a:r>
          </a:p>
          <a:p>
            <a:pPr marL="0" indent="0">
              <a:buNone/>
            </a:pPr>
            <a:r>
              <a:rPr lang="sk-SK" dirty="0"/>
              <a:t>Citujeme iba tie IZ, z ktorých sme skutočne čerpali informácie v našej práci. </a:t>
            </a:r>
          </a:p>
          <a:p>
            <a:pPr marL="0" indent="0">
              <a:buNone/>
            </a:pPr>
            <a:r>
              <a:rPr lang="sk-SK" dirty="0"/>
              <a:t>Údaje písané iným písmom než latinkou transliterujeme.</a:t>
            </a:r>
          </a:p>
          <a:p>
            <a:pPr marL="0" indent="0">
              <a:buNone/>
            </a:pPr>
            <a:r>
              <a:rPr lang="sk-SK" dirty="0"/>
              <a:t>Je potrebné poznať:</a:t>
            </a:r>
          </a:p>
          <a:p>
            <a:r>
              <a:rPr lang="sk-SK" dirty="0"/>
              <a:t>Pramene údajov citácie – titulný list, rubová strana titulného listu, tiráž, stránkovanie publikácie....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390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 údajov pre citácie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Citácia musí jednoznačne identifikovať použitý zdroj</a:t>
            </a:r>
          </a:p>
          <a:p>
            <a:pPr marL="0" indent="0">
              <a:buNone/>
            </a:pPr>
            <a:r>
              <a:rPr lang="sk-SK" dirty="0"/>
              <a:t>Čitateľ musí byť schopný 100% identifikovať použitý IZ</a:t>
            </a:r>
          </a:p>
          <a:p>
            <a:endParaRPr lang="sk-SK" dirty="0"/>
          </a:p>
          <a:p>
            <a:r>
              <a:rPr lang="sk-SK" dirty="0"/>
              <a:t>Preklady cudzojazyčných textov: </a:t>
            </a:r>
          </a:p>
          <a:p>
            <a:r>
              <a:rPr lang="sk-SK" dirty="0"/>
              <a:t>Ak potrebujeme citovať preklad cudzojazyčného textu v poznámke pod čiarou uvedieme pôvodné znenie citátu.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87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citát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zh-CN" dirty="0"/>
              <a:t>„Analýzou podnikových procesov môžu byt operácie v organizácii efektívnym spôsobom preskúmané a vylepšované. „</a:t>
            </a:r>
            <a:r>
              <a:rPr lang="sk-SK" altLang="zh-CN" i="1" dirty="0"/>
              <a:t>Modelovanie procesov je tiež neoddeliteľnou súčasťou implementácie každého systému kvality alebo IT projektu</a:t>
            </a:r>
            <a:r>
              <a:rPr lang="sk-SK" altLang="zh-CN" dirty="0"/>
              <a:t> “</a:t>
            </a:r>
            <a:r>
              <a:rPr lang="en-GB" altLang="zh-CN" dirty="0">
                <a:ea typeface="宋体" charset="-122"/>
              </a:rPr>
              <a:t>[7]</a:t>
            </a:r>
            <a:r>
              <a:rPr lang="sk-SK" altLang="zh-CN" dirty="0"/>
              <a:t>.</a:t>
            </a:r>
          </a:p>
          <a:p>
            <a:pPr marL="0" indent="0">
              <a:buNone/>
            </a:pPr>
            <a:r>
              <a:rPr lang="sk-SK" altLang="zh-CN" dirty="0"/>
              <a:t>Analýza podnikových procesov je samostatná nezávislá činnosť, ktorá predchádza činnostiam budovania informačného systému podniku a implementácie </a:t>
            </a:r>
            <a:r>
              <a:rPr lang="sk-SK" altLang="zh-CN" dirty="0" err="1"/>
              <a:t>workflow</a:t>
            </a:r>
            <a:r>
              <a:rPr lang="en-GB" altLang="zh-CN" dirty="0">
                <a:ea typeface="宋体" charset="-122"/>
              </a:rPr>
              <a:t>.</a:t>
            </a:r>
            <a:r>
              <a:rPr lang="sk-SK" altLang="zh-CN" dirty="0"/>
              <a:t> </a:t>
            </a:r>
          </a:p>
          <a:p>
            <a:pPr marL="0" indent="0">
              <a:buNone/>
            </a:pPr>
            <a:r>
              <a:rPr lang="sk-SK" dirty="0"/>
              <a:t>Zoznam </a:t>
            </a:r>
            <a:r>
              <a:rPr lang="sk-SK" dirty="0" err="1"/>
              <a:t>bg</a:t>
            </a:r>
            <a:r>
              <a:rPr lang="sk-SK" dirty="0"/>
              <a:t>. odkazov:</a:t>
            </a:r>
          </a:p>
          <a:p>
            <a:pPr marL="0" indent="0">
              <a:buNone/>
            </a:pPr>
            <a:r>
              <a:rPr lang="en-GB" sz="1350" dirty="0"/>
              <a:t>[7]</a:t>
            </a:r>
            <a:r>
              <a:rPr lang="sk-SK" sz="1350" dirty="0"/>
              <a:t>  BUBENÍK, P. </a:t>
            </a:r>
            <a:r>
              <a:rPr lang="en-GB" sz="1350" dirty="0"/>
              <a:t>:</a:t>
            </a:r>
            <a:r>
              <a:rPr lang="sk-SK" sz="1350" dirty="0"/>
              <a:t>Podporné nástroje pre modelovanie podnikových procesov</a:t>
            </a:r>
            <a:r>
              <a:rPr lang="en-GB" sz="1350" dirty="0"/>
              <a:t> </a:t>
            </a:r>
            <a:r>
              <a:rPr lang="sk-SK" sz="1350" dirty="0"/>
              <a:t>[</a:t>
            </a:r>
            <a:r>
              <a:rPr lang="sk-SK" sz="1350" dirty="0" err="1"/>
              <a:t>online</a:t>
            </a:r>
            <a:r>
              <a:rPr lang="sk-SK" sz="1350" dirty="0"/>
              <a:t>]. </a:t>
            </a:r>
            <a:r>
              <a:rPr lang="en-GB" sz="1350" dirty="0"/>
              <a:t>[</a:t>
            </a:r>
            <a:r>
              <a:rPr lang="en-GB" sz="1350" dirty="0" err="1"/>
              <a:t>s.a.</a:t>
            </a:r>
            <a:r>
              <a:rPr lang="en-GB" sz="1350" dirty="0"/>
              <a:t>]. </a:t>
            </a:r>
            <a:r>
              <a:rPr lang="en-US" sz="1350" dirty="0"/>
              <a:t>[cit. 2008-12-11]. </a:t>
            </a:r>
            <a:r>
              <a:rPr lang="en-US" sz="1350" dirty="0" err="1"/>
              <a:t>Dostupné</a:t>
            </a:r>
            <a:r>
              <a:rPr lang="en-US" sz="1350" dirty="0"/>
              <a:t> </a:t>
            </a:r>
            <a:r>
              <a:rPr lang="en-US" sz="1350" dirty="0" err="1"/>
              <a:t>na</a:t>
            </a:r>
            <a:r>
              <a:rPr lang="en-US" sz="1350" dirty="0"/>
              <a:t> </a:t>
            </a:r>
            <a:r>
              <a:rPr lang="en-US" sz="1350" dirty="0" err="1"/>
              <a:t>internete</a:t>
            </a:r>
            <a:r>
              <a:rPr lang="en-US" sz="1350" dirty="0"/>
              <a:t>: &lt;</a:t>
            </a:r>
            <a:r>
              <a:rPr lang="sk-SK" sz="1350" dirty="0"/>
              <a:t>http://fstroj.utc.sk/kpi/bubenik/mapovanie%20procesov.pdf</a:t>
            </a:r>
            <a:r>
              <a:rPr lang="en-GB" sz="1350" dirty="0"/>
              <a:t>&gt;.</a:t>
            </a:r>
            <a:endParaRPr lang="en-US" sz="135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321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/>
              <a:t>Parafráza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Text: </a:t>
            </a:r>
          </a:p>
          <a:p>
            <a:pPr marL="0" indent="0">
              <a:buNone/>
            </a:pPr>
            <a:r>
              <a:rPr lang="en-GB" dirty="0">
                <a:latin typeface="Arial" charset="0"/>
              </a:rPr>
              <a:t>…”</a:t>
            </a:r>
            <a:r>
              <a:rPr lang="sk-SK" dirty="0">
                <a:latin typeface="Arial" charset="0"/>
              </a:rPr>
              <a:t>Rozsah práce je spravidla 60 - 100 strán. Do tohto rozsahu sa počíta len hlavný text, t. j. úvod, kapitoly, záver a zoznam použitej literatúry. Dôležitejší ako rozsah práce je kvalita práce a úroveň jej spracovania. Pri písaní je dôležité dbať na vyváženosť (proporcionálnosť) jednotlivých častí práce</a:t>
            </a:r>
            <a:r>
              <a:rPr lang="en-GB" dirty="0">
                <a:latin typeface="Arial" charset="0"/>
              </a:rPr>
              <a:t>”…..</a:t>
            </a:r>
            <a:r>
              <a:rPr lang="sk-SK" dirty="0">
                <a:latin typeface="Arial" charset="0"/>
              </a:rPr>
              <a:t>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Parafráza:</a:t>
            </a:r>
          </a:p>
          <a:p>
            <a:pPr marL="0" indent="0">
              <a:buNone/>
            </a:pPr>
            <a:r>
              <a:rPr lang="sk-SK" dirty="0">
                <a:latin typeface="Arial" charset="0"/>
              </a:rPr>
              <a:t>Práca, by mala obsahovať 60 – 100 strán. Dôležitejšia však je kvalita a úroveň práce</a:t>
            </a:r>
            <a:r>
              <a:rPr lang="en-GB" dirty="0">
                <a:latin typeface="Arial" charset="0"/>
              </a:rPr>
              <a:t> [</a:t>
            </a:r>
            <a:r>
              <a:rPr lang="sk-SK" dirty="0">
                <a:latin typeface="Arial" charset="0"/>
              </a:rPr>
              <a:t>4</a:t>
            </a:r>
            <a:r>
              <a:rPr lang="en-GB" dirty="0">
                <a:latin typeface="Arial" charset="0"/>
              </a:rPr>
              <a:t>]</a:t>
            </a:r>
            <a:r>
              <a:rPr lang="sk-SK" dirty="0">
                <a:latin typeface="Arial" charset="0"/>
              </a:rPr>
              <a:t>.</a:t>
            </a:r>
          </a:p>
          <a:p>
            <a:pPr marL="0" indent="0">
              <a:buNone/>
            </a:pPr>
            <a:r>
              <a:rPr lang="sk-SK" dirty="0"/>
              <a:t>Zoznam </a:t>
            </a:r>
            <a:r>
              <a:rPr lang="sk-SK" dirty="0" err="1"/>
              <a:t>bg</a:t>
            </a:r>
            <a:r>
              <a:rPr lang="sk-SK" dirty="0"/>
              <a:t>. odkazov</a:t>
            </a:r>
          </a:p>
          <a:p>
            <a:pPr marL="0" indent="0">
              <a:buNone/>
            </a:pPr>
            <a:r>
              <a:rPr lang="en-GB" sz="1350" dirty="0"/>
              <a:t>[</a:t>
            </a:r>
            <a:r>
              <a:rPr lang="sk-SK" sz="1350" dirty="0"/>
              <a:t>4</a:t>
            </a:r>
            <a:r>
              <a:rPr lang="en-GB" sz="1350" dirty="0"/>
              <a:t>] </a:t>
            </a:r>
            <a:r>
              <a:rPr lang="sk-SK" sz="1350" dirty="0"/>
              <a:t>GONDA, Vladimír: Ako napísať a úspešne obhájiť diplomovú prácu.  Bratislava: Elita, 2003. 124 s. ISBN 80-8044-076-X</a:t>
            </a:r>
            <a:r>
              <a:rPr lang="en-GB" sz="1350" dirty="0"/>
              <a:t>.</a:t>
            </a:r>
            <a:endParaRPr lang="sk-SK" sz="135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0456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b="1" dirty="0"/>
              <a:t>1. Systém mena a dátumu (harvardský syst</a:t>
            </a:r>
            <a:r>
              <a:rPr lang="sk-SK" b="1" dirty="0"/>
              <a:t>é</a:t>
            </a:r>
            <a:r>
              <a:rPr lang="sv-SE" b="1" dirty="0"/>
              <a:t>m) – príklad:</a:t>
            </a:r>
          </a:p>
          <a:p>
            <a:pPr marL="0" indent="0">
              <a:buNone/>
            </a:pPr>
            <a:r>
              <a:rPr lang="sk-SK" dirty="0"/>
              <a:t>Myšlienka neviditeľného deja bola vedecky skúmaná (</a:t>
            </a:r>
            <a:r>
              <a:rPr lang="sk-SK" dirty="0" err="1"/>
              <a:t>Crane</a:t>
            </a:r>
            <a:r>
              <a:rPr lang="sk-SK" dirty="0"/>
              <a:t> 1972). Jej absenciu medzi historikmi postrehol </a:t>
            </a:r>
            <a:r>
              <a:rPr lang="sk-SK" dirty="0" err="1"/>
              <a:t>Stieg</a:t>
            </a:r>
            <a:r>
              <a:rPr lang="sk-SK" dirty="0"/>
              <a:t> (1981). Je možné, že …..</a:t>
            </a:r>
          </a:p>
          <a:p>
            <a:pPr marL="0" indent="0">
              <a:buNone/>
            </a:pPr>
            <a:r>
              <a:rPr lang="sk-SK" b="1" dirty="0"/>
              <a:t>v zozname bibliografických odkazov </a:t>
            </a:r>
          </a:p>
          <a:p>
            <a:pPr marL="0" indent="0">
              <a:buNone/>
            </a:pPr>
            <a:r>
              <a:rPr lang="en-US" dirty="0"/>
              <a:t>CRANE, D., 1972. </a:t>
            </a:r>
            <a:r>
              <a:rPr lang="en-US" i="1" dirty="0"/>
              <a:t>Invisible Colleges</a:t>
            </a:r>
            <a:r>
              <a:rPr lang="en-US" dirty="0"/>
              <a:t>. Chicago: University of Chicago Press.</a:t>
            </a:r>
          </a:p>
          <a:p>
            <a:pPr marL="0" indent="0">
              <a:buNone/>
            </a:pPr>
            <a:r>
              <a:rPr lang="en-US" dirty="0"/>
              <a:t>STIEG, M. F., 1981. The information needs of historians. </a:t>
            </a:r>
            <a:r>
              <a:rPr lang="en-US" i="1" dirty="0"/>
              <a:t>College and Research Libraries</a:t>
            </a:r>
            <a:r>
              <a:rPr lang="en-US" dirty="0"/>
              <a:t>, </a:t>
            </a:r>
            <a:r>
              <a:rPr lang="en-US" b="1" dirty="0"/>
              <a:t>42</a:t>
            </a:r>
            <a:r>
              <a:rPr lang="en-US" dirty="0"/>
              <a:t>(6),</a:t>
            </a:r>
            <a:r>
              <a:rPr lang="sk-SK" dirty="0"/>
              <a:t> 549‐560.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5581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b="1" dirty="0"/>
              <a:t>Poznámka:</a:t>
            </a:r>
          </a:p>
          <a:p>
            <a:r>
              <a:rPr lang="sk-SK" dirty="0"/>
              <a:t> ak je meno uvedené v texte, do zátvorky sa už nemusí dávať,</a:t>
            </a:r>
          </a:p>
          <a:p>
            <a:r>
              <a:rPr lang="sk-SK" b="1" dirty="0"/>
              <a:t>zoznam bibliografických odkazov je usporiadaný abecedne, bez poradových čísiel,</a:t>
            </a:r>
          </a:p>
          <a:p>
            <a:r>
              <a:rPr lang="pl-PL" dirty="0"/>
              <a:t> v zápise zoznamu bibliografických odkazov je </a:t>
            </a:r>
            <a:r>
              <a:rPr lang="pl-PL" b="1" dirty="0"/>
              <a:t>rok vždy </a:t>
            </a:r>
            <a:r>
              <a:rPr lang="pl-PL" dirty="0"/>
              <a:t>za menom autora,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8440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b="1" dirty="0"/>
              <a:t>2. Číselné odkazy ‐ príklad</a:t>
            </a:r>
          </a:p>
          <a:p>
            <a:pPr marL="0" indent="0">
              <a:buNone/>
            </a:pPr>
            <a:r>
              <a:rPr lang="sk-SK" dirty="0"/>
              <a:t>Myšlienka neviditeľného deja bola vedecky skúmaná (26). Jej absenciu medzi historikmi </a:t>
            </a:r>
            <a:r>
              <a:rPr lang="nl-NL" dirty="0"/>
              <a:t>postrehol Stieg [13]. Je možné, že …..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v Zozname bibliografických odkazov </a:t>
            </a:r>
          </a:p>
          <a:p>
            <a:pPr marL="0" indent="0">
              <a:buNone/>
            </a:pPr>
            <a:r>
              <a:rPr lang="en-US" dirty="0"/>
              <a:t>13. STIEG, M. F. The information needs of historians. </a:t>
            </a:r>
            <a:r>
              <a:rPr lang="en-US" i="1" dirty="0"/>
              <a:t>College and Research Libraries</a:t>
            </a:r>
            <a:r>
              <a:rPr lang="en-US" dirty="0"/>
              <a:t>, 1981,</a:t>
            </a:r>
            <a:r>
              <a:rPr lang="sk-SK" dirty="0"/>
              <a:t> </a:t>
            </a:r>
            <a:r>
              <a:rPr lang="sk-SK" b="1" dirty="0"/>
              <a:t> 42</a:t>
            </a:r>
            <a:r>
              <a:rPr lang="sk-SK" dirty="0"/>
              <a:t>(6), 549‐560.</a:t>
            </a:r>
          </a:p>
          <a:p>
            <a:pPr marL="0" indent="0">
              <a:buNone/>
            </a:pPr>
            <a:r>
              <a:rPr lang="en-US" dirty="0"/>
              <a:t>26. CRANE, D. </a:t>
            </a:r>
            <a:r>
              <a:rPr lang="en-US" i="1" dirty="0"/>
              <a:t>Invisible Colleges</a:t>
            </a:r>
            <a:r>
              <a:rPr lang="en-US" dirty="0"/>
              <a:t>. Chicago: University of Chicago </a:t>
            </a:r>
            <a:r>
              <a:rPr lang="sk-SK" dirty="0"/>
              <a:t>      </a:t>
            </a:r>
            <a:r>
              <a:rPr lang="en-US" dirty="0"/>
              <a:t>Press. 1972.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998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Poznámka:</a:t>
            </a:r>
          </a:p>
          <a:p>
            <a:r>
              <a:rPr lang="sk-SK" dirty="0"/>
              <a:t>v texte sa uvádza číselný index (môže byť uvedený v zátvorke, alebo ako horný index a pod.)</a:t>
            </a:r>
          </a:p>
          <a:p>
            <a:r>
              <a:rPr lang="sk-SK" dirty="0"/>
              <a:t>v zozname bibliografických údajov sú publikácie zoradené podľa toho, ktorý zdroj sa použil prvý, t. z. publikácii, ktorú ste použili dáte číslo od 1 do … a potom zoradíte publikácie v poradí podľa výskytu v texte</a:t>
            </a:r>
          </a:p>
          <a:p>
            <a:r>
              <a:rPr lang="sk-SK" dirty="0"/>
              <a:t>z uvedeného príkladu je zjavné, že </a:t>
            </a:r>
            <a:r>
              <a:rPr lang="sk-SK" dirty="0" err="1"/>
              <a:t>Stieg</a:t>
            </a:r>
            <a:r>
              <a:rPr lang="sk-SK" dirty="0"/>
              <a:t> s číslom 13 bol v texte už predtým niekde uvedený.</a:t>
            </a:r>
          </a:p>
        </p:txBody>
      </p:sp>
    </p:spTree>
    <p:extLst>
      <p:ext uri="{BB962C8B-B14F-4D97-AF65-F5344CB8AC3E}">
        <p14:creationId xmlns:p14="http://schemas.microsoft.com/office/powerpoint/2010/main" val="40181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100" dirty="0"/>
          </a:p>
          <a:p>
            <a:r>
              <a:rPr lang="sk-SK" sz="2600" dirty="0"/>
              <a:t>Vylepšovanie literatúry</a:t>
            </a:r>
          </a:p>
          <a:p>
            <a:r>
              <a:rPr lang="sk-SK" sz="2600" dirty="0" err="1"/>
              <a:t>Nevyhľadateľný</a:t>
            </a:r>
            <a:r>
              <a:rPr lang="sk-SK" sz="2600" dirty="0"/>
              <a:t> IZ</a:t>
            </a:r>
          </a:p>
        </p:txBody>
      </p:sp>
    </p:spTree>
    <p:extLst>
      <p:ext uri="{BB962C8B-B14F-4D97-AF65-F5344CB8AC3E}">
        <p14:creationId xmlns:p14="http://schemas.microsoft.com/office/powerpoint/2010/main" val="2713975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2600" b="1" dirty="0"/>
              <a:t>3. Systém priebežných poznámok</a:t>
            </a:r>
          </a:p>
          <a:p>
            <a:pPr marL="0" indent="0">
              <a:buNone/>
            </a:pPr>
            <a:r>
              <a:rPr lang="sk-SK" sz="2600" dirty="0"/>
              <a:t>Myšlienka neviditeľného deja bola vedecky skúmaná</a:t>
            </a:r>
            <a:r>
              <a:rPr lang="sk-SK" sz="2600" baseline="30000" dirty="0"/>
              <a:t>32</a:t>
            </a:r>
            <a:r>
              <a:rPr lang="sk-SK" sz="2600" dirty="0"/>
              <a:t>. Jej absenciu medzi historikmi postrehol </a:t>
            </a:r>
            <a:r>
              <a:rPr lang="sk-SK" sz="2600" dirty="0" err="1"/>
              <a:t>Stieg</a:t>
            </a:r>
            <a:r>
              <a:rPr lang="sk-SK" sz="2600" dirty="0"/>
              <a:t> </a:t>
            </a:r>
            <a:r>
              <a:rPr lang="sk-SK" sz="2600" baseline="30000" dirty="0"/>
              <a:t>33</a:t>
            </a:r>
            <a:r>
              <a:rPr lang="sk-SK" sz="2600" dirty="0"/>
              <a:t>. Je možné, že ….. </a:t>
            </a:r>
            <a:r>
              <a:rPr lang="sk-SK" sz="2600" dirty="0" err="1"/>
              <a:t>Crane</a:t>
            </a:r>
            <a:r>
              <a:rPr lang="sk-SK" sz="2600" dirty="0"/>
              <a:t> povedal</a:t>
            </a:r>
            <a:r>
              <a:rPr lang="sk-SK" sz="2600" baseline="30000" dirty="0"/>
              <a:t>34</a:t>
            </a:r>
            <a:r>
              <a:rPr lang="sk-SK" sz="2600" dirty="0"/>
              <a:t>….</a:t>
            </a:r>
          </a:p>
          <a:p>
            <a:pPr marL="0" indent="0">
              <a:buNone/>
            </a:pPr>
            <a:r>
              <a:rPr lang="sk-SK" sz="2600" b="1" dirty="0"/>
              <a:t>v Zozname bibliografických odkazov </a:t>
            </a:r>
          </a:p>
          <a:p>
            <a:pPr marL="0" indent="0">
              <a:buNone/>
            </a:pPr>
            <a:r>
              <a:rPr lang="en-US" sz="2600" dirty="0"/>
              <a:t>32. CRANE, D. </a:t>
            </a:r>
            <a:r>
              <a:rPr lang="en-US" sz="2600" i="1" dirty="0"/>
              <a:t>Invisible Colleges</a:t>
            </a:r>
            <a:r>
              <a:rPr lang="en-US" sz="2600" dirty="0"/>
              <a:t>. Chicago: University of Chicago</a:t>
            </a:r>
            <a:r>
              <a:rPr lang="sk-SK" sz="2600" dirty="0"/>
              <a:t> </a:t>
            </a:r>
            <a:r>
              <a:rPr lang="en-US" sz="2600" dirty="0"/>
              <a:t>Press. 1972.</a:t>
            </a:r>
          </a:p>
          <a:p>
            <a:pPr marL="0" indent="0">
              <a:buNone/>
            </a:pPr>
            <a:r>
              <a:rPr lang="en-US" sz="2600" dirty="0"/>
              <a:t>33. STIEG, M. F. The information needs of historians. </a:t>
            </a:r>
            <a:r>
              <a:rPr lang="en-US" sz="2600" i="1" dirty="0"/>
              <a:t>College and Research</a:t>
            </a:r>
            <a:r>
              <a:rPr lang="sk-SK" sz="2600" i="1" dirty="0"/>
              <a:t> </a:t>
            </a:r>
            <a:r>
              <a:rPr lang="en-US" sz="2600" i="1" dirty="0"/>
              <a:t>Libraries</a:t>
            </a:r>
            <a:r>
              <a:rPr lang="en-US" sz="2600" dirty="0"/>
              <a:t>, 1981,</a:t>
            </a:r>
            <a:r>
              <a:rPr lang="sk-SK" sz="2600" dirty="0"/>
              <a:t> </a:t>
            </a:r>
            <a:r>
              <a:rPr lang="sk-SK" sz="2600" b="1" dirty="0"/>
              <a:t>42</a:t>
            </a:r>
            <a:r>
              <a:rPr lang="sk-SK" sz="2600" dirty="0"/>
              <a:t>(6), 549‐560.</a:t>
            </a:r>
          </a:p>
          <a:p>
            <a:pPr marL="0" indent="0">
              <a:buNone/>
            </a:pPr>
            <a:r>
              <a:rPr lang="pl-PL" sz="2600" dirty="0"/>
              <a:t>34. CRANE, D. odk. 32.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57472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citovania (techniky citovania)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2600" b="1" dirty="0"/>
              <a:t>Poznámka:</a:t>
            </a:r>
          </a:p>
          <a:p>
            <a:r>
              <a:rPr lang="sk-SK" sz="2600" dirty="0"/>
              <a:t>v texte sa uvádza číselný index (môže byť uvedený v zátvorke, alebo ako horný index a </a:t>
            </a:r>
            <a:r>
              <a:rPr lang="pl-PL" sz="2600" dirty="0"/>
              <a:t>pod.) v poradí v akom sa cituje dielo,</a:t>
            </a:r>
          </a:p>
          <a:p>
            <a:r>
              <a:rPr lang="sk-SK" sz="2600" dirty="0"/>
              <a:t>ak sa cituje viackrát, bude v zozname bibliografických odkazov uvedené toľkokrát, koľkokrát bolo citované (pozri dvakrát odkaz na </a:t>
            </a:r>
            <a:r>
              <a:rPr lang="sk-SK" sz="2600" dirty="0" err="1"/>
              <a:t>Craneho</a:t>
            </a:r>
            <a:r>
              <a:rPr lang="sk-SK" sz="2600" dirty="0"/>
              <a:t> – </a:t>
            </a:r>
            <a:r>
              <a:rPr lang="sk-SK" sz="2600" dirty="0" err="1"/>
              <a:t>t.z</a:t>
            </a:r>
            <a:r>
              <a:rPr lang="sk-SK" sz="2600" dirty="0"/>
              <a:t>. </a:t>
            </a:r>
            <a:r>
              <a:rPr lang="sk-SK" sz="2600" dirty="0" err="1"/>
              <a:t>Crane</a:t>
            </a:r>
            <a:r>
              <a:rPr lang="sk-SK" sz="2600" dirty="0"/>
              <a:t> ako autor bol citovaný prvýkrát v poradí 32, potom bol citovaný v poradí na 34. mieste,…)</a:t>
            </a:r>
          </a:p>
        </p:txBody>
      </p:sp>
    </p:spTree>
    <p:extLst>
      <p:ext uri="{BB962C8B-B14F-4D97-AF65-F5344CB8AC3E}">
        <p14:creationId xmlns:p14="http://schemas.microsoft.com/office/powerpoint/2010/main" val="38446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206" y="404664"/>
            <a:ext cx="8065294" cy="5976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b="1" dirty="0"/>
              <a:t>	</a:t>
            </a:r>
            <a:r>
              <a:rPr lang="sk-SK" sz="2600" b="1" dirty="0"/>
              <a:t>Citovanie a odkazovanie na použité zdroje podľa nového štandardu ISO 690 (2010) Časť 1: Tvorba bibliografických odkazov</a:t>
            </a:r>
          </a:p>
          <a:p>
            <a:pPr>
              <a:buNone/>
            </a:pPr>
            <a:r>
              <a:rPr lang="sk-SK" sz="2600" b="1" dirty="0"/>
              <a:t>	Autor:</a:t>
            </a:r>
            <a:r>
              <a:rPr lang="sk-SK" sz="2600" dirty="0"/>
              <a:t> Lucia </a:t>
            </a:r>
            <a:r>
              <a:rPr lang="sk-SK" sz="2600" dirty="0" err="1"/>
              <a:t>Lichnerová</a:t>
            </a:r>
            <a:r>
              <a:rPr lang="sk-SK" sz="2600" dirty="0"/>
              <a:t> </a:t>
            </a:r>
            <a:br>
              <a:rPr lang="sk-SK" sz="2600" dirty="0"/>
            </a:br>
            <a:r>
              <a:rPr lang="sk-SK" sz="2600" b="1" dirty="0"/>
              <a:t>Časopis</a:t>
            </a:r>
            <a:r>
              <a:rPr lang="sk-SK" sz="2600" dirty="0"/>
              <a:t>: </a:t>
            </a:r>
            <a:r>
              <a:rPr lang="sk-SK" sz="2600" dirty="0" err="1"/>
              <a:t>ItLib</a:t>
            </a:r>
            <a:r>
              <a:rPr lang="sk-SK" sz="2600" dirty="0"/>
              <a:t>, </a:t>
            </a:r>
            <a:r>
              <a:rPr lang="sk-SK" sz="2600" b="1" dirty="0"/>
              <a:t>Číslo:</a:t>
            </a:r>
            <a:r>
              <a:rPr lang="sk-SK" sz="2600" dirty="0"/>
              <a:t> 2/2013 </a:t>
            </a:r>
            <a:r>
              <a:rPr lang="sk-SK" sz="2000" dirty="0"/>
              <a:t>https://itlib.cvtisr.sk/archiv/2013/2/citovanie-a-odkazovanie-na-pouzite-zdroje-podla-noveho-standardu-iso-690-2010-cast-1-tvorba-bibliografickych-odkazov.html?page_id=2457</a:t>
            </a:r>
          </a:p>
          <a:p>
            <a:pPr>
              <a:buNone/>
            </a:pPr>
            <a:r>
              <a:rPr lang="sk-SK" sz="2600" b="1" dirty="0"/>
              <a:t>	Citovanie a odkazovanie na použité zdroje podľa nového štandardu ISO 690 (2010) Časť 2: Prvky a techniky citovania</a:t>
            </a:r>
          </a:p>
          <a:p>
            <a:pPr>
              <a:buNone/>
            </a:pPr>
            <a:r>
              <a:rPr lang="sk-SK" sz="2600" b="1" dirty="0"/>
              <a:t>	Autor:</a:t>
            </a:r>
            <a:r>
              <a:rPr lang="sk-SK" sz="2600" dirty="0"/>
              <a:t> Lucia </a:t>
            </a:r>
            <a:r>
              <a:rPr lang="sk-SK" sz="2600" dirty="0" err="1"/>
              <a:t>Lichnerová</a:t>
            </a:r>
            <a:br>
              <a:rPr lang="sk-SK" sz="2600" dirty="0"/>
            </a:br>
            <a:r>
              <a:rPr lang="sk-SK" sz="2600" b="1" dirty="0"/>
              <a:t>Časopis:</a:t>
            </a:r>
            <a:r>
              <a:rPr lang="sk-SK" sz="2600" dirty="0"/>
              <a:t> </a:t>
            </a:r>
            <a:r>
              <a:rPr lang="sk-SK" sz="2600" dirty="0" err="1"/>
              <a:t>ItLib</a:t>
            </a:r>
            <a:r>
              <a:rPr lang="sk-SK" sz="2600" dirty="0"/>
              <a:t>, </a:t>
            </a:r>
            <a:r>
              <a:rPr lang="sk-SK" sz="2600" b="1" dirty="0"/>
              <a:t>Číslo:</a:t>
            </a:r>
            <a:r>
              <a:rPr lang="sk-SK" sz="2600" dirty="0"/>
              <a:t> 3/2013 </a:t>
            </a:r>
          </a:p>
          <a:p>
            <a:r>
              <a:rPr lang="sk-SK" sz="2000" dirty="0"/>
              <a:t>https://itlib.cvtisr.sk/archiv/2013/3/citovanie-a-odkazovanie-na-pouzite-zdroje-podla-noveho-standardu-iso-690-2010-cast-2-prvky-a-techniky-citovania.html?page_id=2516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prvky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/>
              <a:t>Primárna zodpovednosť </a:t>
            </a:r>
            <a:r>
              <a:rPr lang="sk-SK" sz="2600" dirty="0"/>
              <a:t>- zodpovednosť za vytvorenie citovaného dokumentu má spravidla autor. Jeho meno uvádzame v </a:t>
            </a:r>
            <a:r>
              <a:rPr lang="sk-SK" sz="2600" i="1" dirty="0" err="1"/>
              <a:t>invertovanom</a:t>
            </a:r>
            <a:r>
              <a:rPr lang="sk-SK" sz="2600" i="1" dirty="0"/>
              <a:t> </a:t>
            </a:r>
            <a:r>
              <a:rPr lang="sk-SK" sz="2600" dirty="0"/>
              <a:t>slovoslede, pričom môžeme uviesť celé krstné meno alebo použiť len iniciály</a:t>
            </a:r>
          </a:p>
          <a:p>
            <a:r>
              <a:rPr lang="sk-SK" sz="2600" b="1" dirty="0"/>
              <a:t>priezviská </a:t>
            </a:r>
            <a:r>
              <a:rPr lang="sk-SK" sz="2600" dirty="0"/>
              <a:t>všetkých autorov sa uvádzajú VEĽKÝMI PÍSMENAMI/VERZÁLKAMI/KAPITÁLKAMI,</a:t>
            </a:r>
            <a:r>
              <a:rPr lang="sk-SK" sz="2600" b="1" dirty="0"/>
              <a:t> </a:t>
            </a:r>
            <a:endParaRPr lang="sk-SK" sz="2600" dirty="0"/>
          </a:p>
          <a:p>
            <a:pPr marL="0" indent="0">
              <a:buNone/>
            </a:pPr>
            <a:r>
              <a:rPr lang="sk-SK" sz="2600" i="1" dirty="0"/>
              <a:t> </a:t>
            </a:r>
            <a:endParaRPr lang="sk-SK" sz="2600" dirty="0"/>
          </a:p>
          <a:p>
            <a:endParaRPr lang="sk-SK" sz="2100" dirty="0"/>
          </a:p>
          <a:p>
            <a:endParaRPr lang="sk-SK" sz="2100" dirty="0"/>
          </a:p>
          <a:p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323975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600" b="1" dirty="0"/>
              <a:t>prvého autora </a:t>
            </a:r>
            <a:r>
              <a:rPr lang="sk-SK" sz="2600" dirty="0"/>
              <a:t>zaznamenáme v podobe: PRIEZVISKO, Meno; ostatných </a:t>
            </a:r>
            <a:r>
              <a:rPr lang="sk-SK" sz="2600" i="1" dirty="0"/>
              <a:t>môžeme </a:t>
            </a:r>
            <a:r>
              <a:rPr lang="sk-SK" sz="2600" dirty="0"/>
              <a:t>uviesť v priamom slovoslede, pričom pred údajom o poslednom autorovi norma </a:t>
            </a:r>
            <a:r>
              <a:rPr lang="sk-SK" sz="2600" i="1" dirty="0"/>
              <a:t>v príkladoch </a:t>
            </a:r>
            <a:r>
              <a:rPr lang="sk-SK" sz="2600" dirty="0"/>
              <a:t>zavádza používanie spojky „</a:t>
            </a:r>
            <a:r>
              <a:rPr lang="sk-SK" sz="2600" b="1" dirty="0"/>
              <a:t>a</a:t>
            </a:r>
            <a:r>
              <a:rPr lang="sk-SK" sz="2600" dirty="0"/>
              <a:t>“ a </a:t>
            </a:r>
            <a:r>
              <a:rPr lang="sk-SK" sz="2600" b="1" dirty="0"/>
              <a:t>priamy slovosled</a:t>
            </a:r>
            <a:r>
              <a:rPr lang="sk-SK" sz="2600" dirty="0"/>
              <a:t>: PLACHOVÁ, Beáta </a:t>
            </a:r>
            <a:r>
              <a:rPr lang="sk-SK" sz="2600" b="1" dirty="0"/>
              <a:t>a </a:t>
            </a:r>
            <a:r>
              <a:rPr lang="sk-SK" sz="2600" dirty="0"/>
              <a:t>Jana ORAVCOVÁ,</a:t>
            </a:r>
          </a:p>
          <a:p>
            <a:r>
              <a:rPr lang="sk-SK" sz="2600" dirty="0"/>
              <a:t>v prípade </a:t>
            </a:r>
            <a:r>
              <a:rPr lang="sk-SK" sz="2600" b="1" dirty="0"/>
              <a:t>4 a viacerých autorov </a:t>
            </a:r>
            <a:r>
              <a:rPr lang="sk-SK" sz="2600" dirty="0"/>
              <a:t>môžeme uviesť všetkých autorov alebo len prvého s označením „</a:t>
            </a:r>
            <a:r>
              <a:rPr lang="sk-SK" sz="2600" b="1" dirty="0"/>
              <a:t>et al</a:t>
            </a:r>
            <a:r>
              <a:rPr lang="sk-SK" sz="2600" dirty="0"/>
              <a:t>.“, alebo</a:t>
            </a:r>
          </a:p>
          <a:p>
            <a:r>
              <a:rPr lang="sk-SK" sz="2600" dirty="0"/>
              <a:t>„</a:t>
            </a:r>
            <a:r>
              <a:rPr lang="sk-SK" sz="2600" b="1" dirty="0"/>
              <a:t>a iní</a:t>
            </a:r>
            <a:r>
              <a:rPr lang="sk-SK" sz="2600" dirty="0"/>
              <a:t>“: HUDÁK, Peter et al., (z lat. et </a:t>
            </a:r>
            <a:r>
              <a:rPr lang="sk-SK" sz="2600" dirty="0" err="1"/>
              <a:t>alii</a:t>
            </a:r>
            <a:r>
              <a:rPr lang="sk-SK" sz="2600" dirty="0"/>
              <a:t> – a ostatní)</a:t>
            </a:r>
          </a:p>
          <a:p>
            <a:r>
              <a:rPr lang="sk-SK" sz="2600" dirty="0"/>
              <a:t>ak dokument nemá autora, použijeme na prvom mieste v bibliografickom odkaze </a:t>
            </a:r>
            <a:r>
              <a:rPr lang="sk-SK" sz="2600" b="1" dirty="0"/>
              <a:t>názov.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435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vydanie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/>
              <a:t>s výnimkou prvého vydania  </a:t>
            </a:r>
            <a:r>
              <a:rPr lang="sk-SK" sz="2600" dirty="0"/>
              <a:t>zapisujeme</a:t>
            </a:r>
            <a:r>
              <a:rPr lang="sk-SK" sz="2600" b="1" dirty="0"/>
              <a:t> </a:t>
            </a:r>
            <a:r>
              <a:rPr lang="sk-SK" sz="2600" dirty="0"/>
              <a:t>všetky ďalšie vydania dokumentu, ak sú v prameni uvedené. Uvádzame ich arabskými číslicami. Údaj o vydaní zapíšeme v jazyku dokumentu tak, ako bol uvedený.</a:t>
            </a:r>
          </a:p>
        </p:txBody>
      </p:sp>
    </p:spTree>
    <p:extLst>
      <p:ext uri="{BB962C8B-B14F-4D97-AF65-F5344CB8AC3E}">
        <p14:creationId xmlns:p14="http://schemas.microsoft.com/office/powerpoint/2010/main" val="130273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Vydavateľské údaje (miesto vydania, vydavateľ, dátum vydania)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600" dirty="0"/>
              <a:t>Zapisujeme ich v podobe: </a:t>
            </a:r>
            <a:r>
              <a:rPr lang="sk-SK" sz="2600" b="1" dirty="0"/>
              <a:t>Miesto vydania: meno vydavateľa, dátum vydania</a:t>
            </a:r>
            <a:r>
              <a:rPr lang="sk-SK" sz="2600" dirty="0"/>
              <a:t>. Údaje uvádzame </a:t>
            </a:r>
            <a:r>
              <a:rPr lang="sk-SK" sz="2600" i="1" dirty="0"/>
              <a:t>v prvom páde v jazyku citovaného dokumentu</a:t>
            </a:r>
            <a:r>
              <a:rPr lang="sk-SK" sz="2600" dirty="0"/>
              <a:t>,</a:t>
            </a:r>
          </a:p>
          <a:p>
            <a:r>
              <a:rPr lang="sk-SK" sz="2600" dirty="0"/>
              <a:t>v prípade </a:t>
            </a:r>
            <a:r>
              <a:rPr lang="sk-SK" sz="2600" b="1" dirty="0"/>
              <a:t>viacerých miest vydania </a:t>
            </a:r>
            <a:r>
              <a:rPr lang="sk-SK" sz="2600" dirty="0"/>
              <a:t>a </a:t>
            </a:r>
            <a:r>
              <a:rPr lang="sk-SK" sz="2600" b="1" dirty="0"/>
              <a:t>vydavateľov </a:t>
            </a:r>
            <a:r>
              <a:rPr lang="sk-SK" sz="2600" dirty="0"/>
              <a:t>uvádzame len prvé miesto vydania a prvého vydavateľa,</a:t>
            </a:r>
          </a:p>
          <a:p>
            <a:r>
              <a:rPr lang="sk-SK" sz="2600" dirty="0"/>
              <a:t>pokiaľ sa miesto vydania alebo vydavateľ v dokumente neuvádza, ale tento údaj je všeobecne známy, alebo je možné ho zistiť, MÔŽE byť tento údaj doplnený a uvedený v hranatých zátvorkách, inak sa vynecháva,</a:t>
            </a:r>
          </a:p>
          <a:p>
            <a:r>
              <a:rPr lang="sk-SK" sz="2600" dirty="0"/>
              <a:t>dátum vydania zapíšeme </a:t>
            </a:r>
            <a:r>
              <a:rPr lang="sk-SK" sz="2600" b="1" i="1" dirty="0"/>
              <a:t>arabskými </a:t>
            </a:r>
            <a:r>
              <a:rPr lang="sk-SK" sz="2600" dirty="0"/>
              <a:t>číslicami,</a:t>
            </a:r>
          </a:p>
          <a:p>
            <a:pPr marL="0" indent="0">
              <a:buNone/>
            </a:pP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75023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Vydavateľské údaje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600" b="1" dirty="0"/>
              <a:t>dátum vydania </a:t>
            </a:r>
            <a:r>
              <a:rPr lang="sk-SK" sz="2600" dirty="0"/>
              <a:t>je povinný údaj a nemôžeme ho vynechať; v prípade neznámeho dátumu odvodíme rok vydania od textu dokumentu, poprípade od iných prameňov, a zapíšeme ho </a:t>
            </a:r>
            <a:r>
              <a:rPr lang="sk-SK" sz="2600" i="1" dirty="0"/>
              <a:t>v </a:t>
            </a:r>
            <a:r>
              <a:rPr lang="sk-SK" sz="2600" b="1" i="1" dirty="0"/>
              <a:t>hranatých zátvorkách</a:t>
            </a:r>
            <a:r>
              <a:rPr lang="sk-SK" sz="2600" i="1" dirty="0"/>
              <a:t>, </a:t>
            </a:r>
            <a:r>
              <a:rPr lang="sk-SK" sz="2600" dirty="0"/>
              <a:t>napr. [1998],</a:t>
            </a:r>
          </a:p>
          <a:p>
            <a:r>
              <a:rPr lang="sk-SK" sz="2600" dirty="0"/>
              <a:t>pri viaczväzkových dokumentoch uvedieme celé rozpätie vydávania, napr. 1956-1958,</a:t>
            </a:r>
          </a:p>
          <a:p>
            <a:r>
              <a:rPr lang="sk-SK" sz="2600" dirty="0"/>
              <a:t>pokiaľ je známy len dátum </a:t>
            </a:r>
            <a:r>
              <a:rPr lang="sk-SK" sz="2600" dirty="0" err="1"/>
              <a:t>copyrightu</a:t>
            </a:r>
            <a:r>
              <a:rPr lang="sk-SK" sz="2600" dirty="0"/>
              <a:t>, zaznamená sa ako cop1999 alebo ©1999,</a:t>
            </a:r>
          </a:p>
          <a:p>
            <a:r>
              <a:rPr lang="sk-SK" sz="2600" dirty="0"/>
              <a:t>v prípade, že nie je možné zistiť dátum vydania, ani ho odvodiť, používame označenie [bez dátumu].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954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Číslovanie a rozsah strán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100" dirty="0"/>
              <a:t>Údaje používame len v prípade, že tvoríme odkaz na </a:t>
            </a:r>
            <a:r>
              <a:rPr lang="sk-SK" sz="2100" i="1" dirty="0"/>
              <a:t>príspevok </a:t>
            </a:r>
            <a:r>
              <a:rPr lang="sk-SK" sz="2100" dirty="0"/>
              <a:t>v monografii alebo seriáli.</a:t>
            </a:r>
          </a:p>
          <a:p>
            <a:r>
              <a:rPr lang="sk-SK" sz="2100" dirty="0"/>
              <a:t>zv. 2, s. 5-18</a:t>
            </a:r>
          </a:p>
          <a:p>
            <a:r>
              <a:rPr lang="sk-SK" sz="2100" dirty="0"/>
              <a:t>V prípade príspevku v časopise ide o číselné označenie seriálovej publikácie: o presné označenie ročníka a čísla periodika, v ktorom sa príspevok nachádza. Číselné označenie je možné uviesť dvomi spôsobmi:</a:t>
            </a:r>
          </a:p>
          <a:p>
            <a:r>
              <a:rPr lang="sk-SK" sz="2100" dirty="0"/>
              <a:t>a) roč. 6, č. 3, s. 5-15</a:t>
            </a:r>
          </a:p>
          <a:p>
            <a:r>
              <a:rPr lang="sk-SK" sz="2100" dirty="0"/>
              <a:t>b) 6(3), 5-15</a:t>
            </a:r>
          </a:p>
          <a:p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334408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Dátum a aktualizácia citovania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100" dirty="0"/>
              <a:t>Používame len pri </a:t>
            </a:r>
            <a:r>
              <a:rPr lang="sk-SK" sz="2100" i="1" dirty="0"/>
              <a:t>elektronických </a:t>
            </a:r>
            <a:r>
              <a:rPr lang="sk-SK" sz="2100" i="1" dirty="0" err="1"/>
              <a:t>online</a:t>
            </a:r>
            <a:r>
              <a:rPr lang="sk-SK" sz="2100" i="1" dirty="0"/>
              <a:t> </a:t>
            </a:r>
            <a:r>
              <a:rPr lang="sk-SK" sz="2100" dirty="0"/>
              <a:t>zdrojoch. Zapíšeme údaje o aktualizácii a revízii dokumentu, napr. Aktualizované v decembri1987. Povinný je údaj o dátume citovania: [cit. 10. apríla 2001]. Je možné použiť aj formalizovanú podobu dátumu, napr. [cit. 2001-04-10].</a:t>
            </a:r>
          </a:p>
          <a:p>
            <a:pPr marL="0" indent="0">
              <a:buNone/>
            </a:pPr>
            <a:r>
              <a:rPr lang="sk-SK" sz="2100" dirty="0"/>
              <a:t>	a) [cit. 10. apríla 2001]</a:t>
            </a:r>
          </a:p>
          <a:p>
            <a:pPr marL="0" indent="0">
              <a:buNone/>
            </a:pPr>
            <a:r>
              <a:rPr lang="sk-SK" sz="2100" dirty="0"/>
              <a:t>	b) [cit. 2011-04-10]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61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FIIT a plagiátorstvo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V prípade zistenia plagiátorstva a odpisovania na testoch, budú vykonané najprísnejšie možné opatrenia v súlade s platnými predpismi. Tieto opatrenia sa uskutočňujú v rámci predmetu a v rámci disciplinárneho konania. </a:t>
            </a:r>
          </a:p>
          <a:p>
            <a:pPr marL="0" indent="0">
              <a:buNone/>
            </a:pPr>
            <a:r>
              <a:rPr lang="sk-SK" sz="2600" b="1" dirty="0"/>
              <a:t>Opatrenia v rámci predmetu</a:t>
            </a:r>
          </a:p>
          <a:p>
            <a:r>
              <a:rPr lang="sk-SK" sz="2600" dirty="0"/>
              <a:t>Odpisovanie na teste konanom v priebehu výučby má za následok vylúčenie z testu a jeho hodnotenie počtom nula bodov. </a:t>
            </a:r>
          </a:p>
        </p:txBody>
      </p:sp>
    </p:spTree>
    <p:extLst>
      <p:ext uri="{BB962C8B-B14F-4D97-AF65-F5344CB8AC3E}">
        <p14:creationId xmlns:p14="http://schemas.microsoft.com/office/powerpoint/2010/main" val="1071838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Štandardné číslo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100" dirty="0"/>
              <a:t>ISBN pre knihy a ISSN pre seriály uvádzame len vtedy, ak sa v dokumente nachádzajú, a v takej podobe, ako boli v dokumente uvedené. </a:t>
            </a:r>
          </a:p>
          <a:p>
            <a:r>
              <a:rPr lang="sk-SK" sz="2100" dirty="0"/>
              <a:t>Zapisujeme aj označenie ISBN a ISSN, napr. </a:t>
            </a:r>
          </a:p>
          <a:p>
            <a:pPr marL="0" indent="0">
              <a:buNone/>
            </a:pPr>
            <a:r>
              <a:rPr lang="sk-SK" sz="2100" dirty="0"/>
              <a:t>    ISBN 80-88982-57-X.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588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Povinné údaje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726922"/>
            <a:ext cx="6804755" cy="733638"/>
          </a:xfrm>
        </p:spPr>
      </p:pic>
    </p:spTree>
    <p:extLst>
      <p:ext uri="{BB962C8B-B14F-4D97-AF65-F5344CB8AC3E}">
        <p14:creationId xmlns:p14="http://schemas.microsoft.com/office/powerpoint/2010/main" val="83947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Dostupnosť elektronických dokumentov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100" dirty="0"/>
              <a:t>Povinný údaj pri </a:t>
            </a:r>
            <a:r>
              <a:rPr lang="sk-SK" sz="2100" i="1" dirty="0"/>
              <a:t>elektronických </a:t>
            </a:r>
            <a:r>
              <a:rPr lang="sk-SK" sz="2100" i="1" dirty="0" err="1"/>
              <a:t>online</a:t>
            </a:r>
            <a:r>
              <a:rPr lang="sk-SK" sz="2100" i="1" dirty="0"/>
              <a:t> </a:t>
            </a:r>
            <a:r>
              <a:rPr lang="sk-SK" sz="2100" dirty="0"/>
              <a:t>zdrojoch. Používame frázu „</a:t>
            </a:r>
            <a:r>
              <a:rPr lang="sk-SK" sz="2100" i="1" dirty="0"/>
              <a:t>Dostupné na:“</a:t>
            </a:r>
            <a:r>
              <a:rPr lang="sk-SK" sz="2100" dirty="0"/>
              <a:t>, napr. </a:t>
            </a:r>
          </a:p>
          <a:p>
            <a:pPr marL="0" indent="0">
              <a:buNone/>
            </a:pPr>
            <a:endParaRPr lang="sk-SK" sz="2100" dirty="0"/>
          </a:p>
          <a:p>
            <a:pPr marL="0" indent="0">
              <a:buNone/>
            </a:pPr>
            <a:r>
              <a:rPr lang="sk-SK" sz="2100" dirty="0"/>
              <a:t>Dostupné na</a:t>
            </a:r>
            <a:r>
              <a:rPr lang="sk-SK" sz="2100" b="1" dirty="0"/>
              <a:t>: </a:t>
            </a:r>
            <a:r>
              <a:rPr lang="sk-SK" sz="2100" dirty="0"/>
              <a:t>http://www.fphil.uniba.sk. </a:t>
            </a:r>
          </a:p>
          <a:p>
            <a:pPr marL="0" indent="0">
              <a:buNone/>
            </a:pPr>
            <a:r>
              <a:rPr lang="sk-SK" sz="2100" dirty="0"/>
              <a:t>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4671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7F5C0-270F-4958-9C74-0124F829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2"/>
            <a:ext cx="8079581" cy="2425411"/>
          </a:xfrm>
        </p:spPr>
        <p:txBody>
          <a:bodyPr>
            <a:normAutofit/>
          </a:bodyPr>
          <a:lstStyle/>
          <a:p>
            <a:r>
              <a:rPr lang="sk-SK" dirty="0"/>
              <a:t>Generátor citácii</a:t>
            </a:r>
            <a:br>
              <a:rPr lang="sk-SK" dirty="0"/>
            </a:br>
            <a:r>
              <a:rPr lang="sk-SK" dirty="0"/>
              <a:t>Citačný manažér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EA06A2-A412-4DB6-A3F5-B2D1B4131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3573016"/>
            <a:ext cx="8065294" cy="2186562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330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Generátor citácií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Jednorazové vytvorenie citácie niektorých druhov dokumentov na základe, napr. DOI, ISBN...</a:t>
            </a:r>
          </a:p>
          <a:p>
            <a:r>
              <a:rPr lang="sk-SK" b="1" dirty="0"/>
              <a:t>Výhody:</a:t>
            </a:r>
          </a:p>
          <a:p>
            <a:r>
              <a:rPr lang="sk-SK" dirty="0"/>
              <a:t>Rýchle generovanie citácie</a:t>
            </a:r>
          </a:p>
          <a:p>
            <a:r>
              <a:rPr lang="sk-SK" dirty="0"/>
              <a:t>Zdarma</a:t>
            </a:r>
          </a:p>
          <a:p>
            <a:r>
              <a:rPr lang="sk-SK" b="1" dirty="0"/>
              <a:t>Nevýhody:</a:t>
            </a:r>
          </a:p>
          <a:p>
            <a:pPr marL="0" indent="0">
              <a:buNone/>
            </a:pPr>
            <a:r>
              <a:rPr lang="sk-SK" dirty="0"/>
              <a:t>Iba kopírovanie, </a:t>
            </a:r>
            <a:r>
              <a:rPr lang="sk-SK" dirty="0" err="1"/>
              <a:t>jednorazovosť</a:t>
            </a:r>
            <a:endParaRPr lang="sk-SK" dirty="0"/>
          </a:p>
          <a:p>
            <a:pPr algn="ctr"/>
            <a:r>
              <a:rPr lang="cs-CZ" dirty="0">
                <a:solidFill>
                  <a:schemeClr val="tx1"/>
                </a:solidFill>
              </a:rPr>
              <a:t>Generátor na www.citace.com (ČSN ISO 690)</a:t>
            </a:r>
          </a:p>
          <a:p>
            <a:pPr algn="ctr"/>
            <a:r>
              <a:rPr lang="cs-CZ" dirty="0" err="1">
                <a:solidFill>
                  <a:schemeClr val="tx1"/>
                </a:solidFill>
              </a:rPr>
              <a:t>Citation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Machine</a:t>
            </a:r>
            <a:r>
              <a:rPr lang="cs-CZ" dirty="0">
                <a:solidFill>
                  <a:schemeClr val="tx1"/>
                </a:solidFill>
              </a:rPr>
              <a:t> http://www.citationmachine.net/ </a:t>
            </a:r>
          </a:p>
          <a:p>
            <a:pPr marL="0" indent="0"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Generátor citácií</a:t>
            </a:r>
            <a:br>
              <a:rPr lang="sk-SK" dirty="0"/>
            </a:br>
            <a:r>
              <a:rPr lang="sk-SK" dirty="0"/>
              <a:t>www.citace.com</a:t>
            </a:r>
          </a:p>
        </p:txBody>
      </p:sp>
      <p:pic>
        <p:nvPicPr>
          <p:cNvPr id="7" name="Zástupný objekt pre obsah 6" descr="Výrez obrazovky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0" y="1953069"/>
            <a:ext cx="7648750" cy="4904931"/>
          </a:xfrm>
        </p:spPr>
      </p:pic>
    </p:spTree>
    <p:extLst>
      <p:ext uri="{BB962C8B-B14F-4D97-AF65-F5344CB8AC3E}">
        <p14:creationId xmlns:p14="http://schemas.microsoft.com/office/powerpoint/2010/main" val="695227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BCE47-BFAE-42D2-BDC8-9CC54F89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Manažér citácií</a:t>
            </a:r>
            <a:br>
              <a:rPr lang="sk-SK" dirty="0"/>
            </a:br>
            <a:r>
              <a:rPr lang="sk-SK" dirty="0"/>
              <a:t>Citačný manažér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35FB81-E27D-4654-88A1-04F0066D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2492896"/>
            <a:ext cx="8065294" cy="3600400"/>
          </a:xfrm>
        </p:spPr>
        <p:txBody>
          <a:bodyPr/>
          <a:lstStyle/>
          <a:p>
            <a:r>
              <a:rPr lang="sk-SK" dirty="0"/>
              <a:t>Nástroj pre správu citácií vrátane automatického generovania bibliografických citácií alebo ich importu z externých zdrojov, uchovávania poznámok a zároveň nástroj pre správu </a:t>
            </a:r>
            <a:r>
              <a:rPr lang="sk-SK" dirty="0" err="1"/>
              <a:t>plnotextových</a:t>
            </a:r>
            <a:r>
              <a:rPr lang="sk-SK" dirty="0"/>
              <a:t> dokumentov.</a:t>
            </a:r>
          </a:p>
          <a:p>
            <a:r>
              <a:rPr lang="sk-SK" dirty="0"/>
              <a:t>Umožňuje tvorbu citácií v rôznych citačných štýloch a export v rôznych formátoch – </a:t>
            </a:r>
            <a:r>
              <a:rPr lang="sk-SK" dirty="0" err="1"/>
              <a:t>pdf</a:t>
            </a:r>
            <a:r>
              <a:rPr lang="sk-SK" dirty="0"/>
              <a:t>, MS WORD a pod.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286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BCE47-BFAE-42D2-BDC8-9CC54F89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Manažér citácií</a:t>
            </a:r>
            <a:br>
              <a:rPr lang="sk-SK" dirty="0"/>
            </a:br>
            <a:r>
              <a:rPr lang="sk-SK" dirty="0"/>
              <a:t>Citačný manažér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" y="2161160"/>
            <a:ext cx="6575400" cy="403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716016" y="591618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Citace.com</a:t>
            </a:r>
          </a:p>
        </p:txBody>
      </p:sp>
    </p:spTree>
    <p:extLst>
      <p:ext uri="{BB962C8B-B14F-4D97-AF65-F5344CB8AC3E}">
        <p14:creationId xmlns:p14="http://schemas.microsoft.com/office/powerpoint/2010/main" val="3990645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Manažér citácií</a:t>
            </a:r>
          </a:p>
        </p:txBody>
      </p:sp>
      <p:pic>
        <p:nvPicPr>
          <p:cNvPr id="6" name="Picture 14" descr="https://www.citacepro.com/images/new/logoCitacePR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4057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www.zotero.org/static/images/theme/zot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30245"/>
            <a:ext cx="2470756" cy="5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9" y="2518874"/>
            <a:ext cx="377702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https://www.mzk.cz/sites/mzk.cz/files/souboryMZK/obrazky/loga/endnote_web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28042"/>
            <a:ext cx="3048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upload.wikimedia.org/wikipedia/en/f/f7/Citeulike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80457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encrypted-tbn3.gstatic.com/images?q=tbn:ANd9GcShmsWVK2iV8EYXq3DQxgmCurZsWWLgJ7ANgcmxyTb6yD6gPJdToQ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7192"/>
            <a:ext cx="2870071" cy="5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https://www.mendeley.com/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88152" y="2157731"/>
            <a:ext cx="7396215" cy="441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1315"/>
          </a:xfrm>
        </p:spPr>
        <p:txBody>
          <a:bodyPr/>
          <a:lstStyle/>
          <a:p>
            <a:r>
              <a:rPr lang="sk-SK" dirty="0"/>
              <a:t>FIIT a plagiátorstvo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206" y="2204864"/>
            <a:ext cx="8065294" cy="3554714"/>
          </a:xfrm>
        </p:spPr>
        <p:txBody>
          <a:bodyPr>
            <a:normAutofit/>
          </a:bodyPr>
          <a:lstStyle/>
          <a:p>
            <a:r>
              <a:rPr lang="sk-SK" sz="2600" dirty="0"/>
              <a:t>Odpisovanie na skúške má za následok vylúčenie zo skúšky a hodnotenie študenta známkou FX. </a:t>
            </a:r>
          </a:p>
          <a:p>
            <a:r>
              <a:rPr lang="sk-SK" sz="2600" dirty="0"/>
              <a:t>Odovzdanie projektu, ktorý obsahuje cudzie časti bez uvedenia zdroja predstavuje neakceptovateľné odovzdanie projektu. Ak je odovzdanie vlastného projektu stanovené ako podmienka absolvovania predmetu, plagiátorstvo v hociktorej jeho časti má za následok hodnotenie študenta známkou FX. </a:t>
            </a:r>
          </a:p>
          <a:p>
            <a:pPr marL="0" indent="0">
              <a:buNone/>
            </a:pPr>
            <a:endParaRPr lang="sk-SK" sz="2600" dirty="0"/>
          </a:p>
          <a:p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658536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https://www.zotero.org/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3503B78-2218-4A23-B219-53F62D9F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DAD2118-46EC-4330-81C5-0B3E5D91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9" y="1977244"/>
            <a:ext cx="8312727" cy="443020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Online</a:t>
            </a:r>
            <a:r>
              <a:rPr lang="sk-SK" dirty="0"/>
              <a:t> verzia	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FFE44DC-D183-4767-8FAC-E04D8226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8FA96EE-8019-4F94-BCCA-418CF446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57" y="1772816"/>
            <a:ext cx="9144000" cy="48732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3B0EA-0DC4-4890-B7D5-EA7D338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813704A-3CB0-4D7E-949F-97E4E774E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844824"/>
            <a:ext cx="8856984" cy="47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30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9C531-956E-47E4-9BBA-A48FA97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80C315D-0A3C-41AE-A679-99AAC40A3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123249"/>
            <a:ext cx="8640960" cy="46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1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EndNote</a:t>
            </a: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E71A3FD-FA08-4CED-B54E-F4292C31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C12CB9-841B-41D8-AF31-170F9208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770"/>
            <a:ext cx="9144000" cy="487323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B8621D-6D1F-4C32-80BD-9397362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52E047-30C6-494A-A6E8-8723147D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052737"/>
            <a:ext cx="8065294" cy="470684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sz="3200" b="1" dirty="0"/>
              <a:t>Ujasnite si typ citovaného dokumentu</a:t>
            </a:r>
          </a:p>
          <a:p>
            <a:r>
              <a:rPr lang="sk-SK" sz="3200" b="1" dirty="0"/>
              <a:t>Uvedomte si formu citovaného dokumentu</a:t>
            </a:r>
          </a:p>
          <a:p>
            <a:r>
              <a:rPr lang="sk-SK" sz="3200" b="1" dirty="0"/>
              <a:t>Použite generátor citácií</a:t>
            </a:r>
          </a:p>
          <a:p>
            <a:r>
              <a:rPr lang="sk-SK" sz="3200" b="1" dirty="0"/>
              <a:t>Alebo </a:t>
            </a:r>
          </a:p>
          <a:p>
            <a:r>
              <a:rPr lang="sk-SK" sz="3200" b="1" dirty="0"/>
              <a:t>Citačný manažér</a:t>
            </a:r>
          </a:p>
          <a:p>
            <a:r>
              <a:rPr lang="sk-SK" sz="3200" b="1"/>
              <a:t>H L A V N E  C I T U J T E !!!</a:t>
            </a:r>
            <a:endParaRPr lang="sk-SK" sz="3200" b="1" dirty="0"/>
          </a:p>
          <a:p>
            <a:r>
              <a:rPr lang="sk-SK" dirty="0"/>
              <a:t>Porovnanie citačných manažérov</a:t>
            </a:r>
          </a:p>
          <a:p>
            <a:r>
              <a:rPr lang="sk-SK" dirty="0"/>
              <a:t>https://mediatum.ub.tum.de/doc/1320978/1320978.pdf</a:t>
            </a:r>
          </a:p>
        </p:txBody>
      </p:sp>
    </p:spTree>
    <p:extLst>
      <p:ext uri="{BB962C8B-B14F-4D97-AF65-F5344CB8AC3E}">
        <p14:creationId xmlns:p14="http://schemas.microsoft.com/office/powerpoint/2010/main" val="3169354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písomná práca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8 – 10 normostrán textu (úvod, jadro, záver, bibliografické odkazy) – 1 normostrana = 1800 znakov</a:t>
            </a:r>
          </a:p>
          <a:p>
            <a:pPr marL="0" indent="0">
              <a:buNone/>
            </a:pPr>
            <a:r>
              <a:rPr lang="sk-SK" dirty="0"/>
              <a:t>použiť aj informačné zdroje z odborných databáz</a:t>
            </a:r>
          </a:p>
          <a:p>
            <a:pPr marL="0" indent="0">
              <a:buNone/>
            </a:pPr>
            <a:r>
              <a:rPr lang="sk-SK" dirty="0"/>
              <a:t>použiť </a:t>
            </a:r>
            <a:r>
              <a:rPr lang="sk-SK" b="1" dirty="0"/>
              <a:t>MINIMÁLNE 10 informačných zdrojov</a:t>
            </a:r>
          </a:p>
          <a:p>
            <a:pPr marL="0" indent="0">
              <a:buNone/>
            </a:pPr>
            <a:r>
              <a:rPr lang="sk-SK" b="1" dirty="0"/>
              <a:t>minimálne 6 v CUDZOM JAZYKU – </a:t>
            </a:r>
            <a:r>
              <a:rPr lang="sk-SK" b="1" dirty="0" err="1"/>
              <a:t>Springerlink</a:t>
            </a:r>
            <a:r>
              <a:rPr lang="sk-SK" b="1" dirty="0"/>
              <a:t>, ACM, IEEE, </a:t>
            </a:r>
            <a:r>
              <a:rPr lang="sk-SK" b="1" dirty="0" err="1"/>
              <a:t>ScienceDirect</a:t>
            </a: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2 IZ môžu byť v slovenčine a češtine -  neráta sa ako cudzí jazyk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600" b="1" dirty="0"/>
              <a:t>NESMIE BÝŤ POUŽITÁ WIKIPÉDIA, </a:t>
            </a:r>
            <a:r>
              <a:rPr lang="sk-SK" sz="2600" b="1" dirty="0" err="1"/>
              <a:t>referáty.sk</a:t>
            </a:r>
            <a:r>
              <a:rPr lang="sk-SK" sz="2600" b="1" dirty="0"/>
              <a:t>, a pod.</a:t>
            </a:r>
          </a:p>
        </p:txBody>
      </p:sp>
    </p:spTree>
    <p:extLst>
      <p:ext uri="{BB962C8B-B14F-4D97-AF65-F5344CB8AC3E}">
        <p14:creationId xmlns:p14="http://schemas.microsoft.com/office/powerpoint/2010/main" val="361504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Antiplagiátorské</a:t>
            </a:r>
            <a:r>
              <a:rPr lang="sk-SK" dirty="0"/>
              <a:t> systémy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sk-SK" sz="2300" dirty="0"/>
              <a:t>Slovensko: ANTIPLAG (v rámci CRZP), PLAG  (</a:t>
            </a:r>
            <a:r>
              <a:rPr lang="sk-SK" sz="2300" dirty="0" err="1"/>
              <a:t>www.plag.sk</a:t>
            </a:r>
            <a:r>
              <a:rPr lang="sk-SK" sz="2300" dirty="0"/>
              <a:t>)</a:t>
            </a:r>
          </a:p>
          <a:p>
            <a:pPr>
              <a:buNone/>
            </a:pPr>
            <a:r>
              <a:rPr lang="sk-SK" sz="2300" dirty="0"/>
              <a:t>Svet:</a:t>
            </a:r>
          </a:p>
          <a:p>
            <a:r>
              <a:rPr lang="sk-SK" sz="2300" dirty="0" err="1"/>
              <a:t>Turnitin</a:t>
            </a:r>
            <a:r>
              <a:rPr lang="sk-SK" sz="2300" dirty="0"/>
              <a:t> (</a:t>
            </a:r>
            <a:r>
              <a:rPr lang="sk-SK" sz="2300" dirty="0" err="1"/>
              <a:t>turnitin.com</a:t>
            </a:r>
            <a:r>
              <a:rPr lang="sk-SK" sz="2300" dirty="0"/>
              <a:t>)</a:t>
            </a:r>
          </a:p>
          <a:p>
            <a:r>
              <a:rPr lang="sk-SK" sz="2300" dirty="0" err="1"/>
              <a:t>WriteCheck</a:t>
            </a:r>
            <a:r>
              <a:rPr lang="sk-SK" sz="2300" dirty="0"/>
              <a:t> (</a:t>
            </a:r>
            <a:r>
              <a:rPr lang="sk-SK" sz="2300" dirty="0" err="1"/>
              <a:t>writecheck.com</a:t>
            </a:r>
            <a:r>
              <a:rPr lang="sk-SK" sz="2300" dirty="0"/>
              <a:t>)</a:t>
            </a:r>
          </a:p>
          <a:p>
            <a:r>
              <a:rPr lang="sk-SK" sz="2300" dirty="0" err="1"/>
              <a:t>iThenticate</a:t>
            </a:r>
            <a:r>
              <a:rPr lang="sk-SK" sz="2300" dirty="0"/>
              <a:t> (</a:t>
            </a:r>
            <a:r>
              <a:rPr lang="sk-SK" sz="2300" dirty="0" err="1"/>
              <a:t>ithenticate.com</a:t>
            </a:r>
            <a:r>
              <a:rPr lang="sk-SK" sz="2300" dirty="0"/>
              <a:t>)</a:t>
            </a:r>
          </a:p>
          <a:p>
            <a:r>
              <a:rPr lang="sk-SK" sz="2300" dirty="0" err="1"/>
              <a:t>Check</a:t>
            </a:r>
            <a:r>
              <a:rPr lang="sk-SK" sz="2300" dirty="0"/>
              <a:t> </a:t>
            </a:r>
            <a:r>
              <a:rPr lang="sk-SK" sz="2300" dirty="0" err="1"/>
              <a:t>for</a:t>
            </a:r>
            <a:r>
              <a:rPr lang="sk-SK" sz="2300" dirty="0"/>
              <a:t> </a:t>
            </a:r>
            <a:r>
              <a:rPr lang="sk-SK" sz="2300" dirty="0" err="1"/>
              <a:t>Plagiarism</a:t>
            </a:r>
            <a:r>
              <a:rPr lang="sk-SK" sz="2300" dirty="0"/>
              <a:t> (checkforplagiarism.net)</a:t>
            </a:r>
          </a:p>
          <a:p>
            <a:r>
              <a:rPr lang="sk-SK" sz="2300" dirty="0" err="1"/>
              <a:t>Viper</a:t>
            </a:r>
            <a:r>
              <a:rPr lang="sk-SK" sz="2300" dirty="0"/>
              <a:t> (</a:t>
            </a:r>
            <a:r>
              <a:rPr lang="sk-SK" sz="2300" dirty="0" err="1">
                <a:hlinkClick r:id="rId2"/>
              </a:rPr>
              <a:t>www.scanmyessay.com</a:t>
            </a:r>
            <a:r>
              <a:rPr lang="sk-SK" sz="2300" dirty="0"/>
              <a:t>)</a:t>
            </a:r>
          </a:p>
          <a:p>
            <a:r>
              <a:rPr lang="sk-SK" sz="2300" dirty="0" err="1"/>
              <a:t>Plagiarisma.net</a:t>
            </a:r>
            <a:endParaRPr lang="sk-SK" sz="2300" dirty="0"/>
          </a:p>
          <a:p>
            <a:pPr>
              <a:buNone/>
            </a:pPr>
            <a:r>
              <a:rPr lang="sk-SK" sz="2300" dirty="0"/>
              <a:t>Prehľad systémov: </a:t>
            </a:r>
            <a:r>
              <a:rPr lang="sk-SK" sz="2300" i="1" dirty="0" err="1"/>
              <a:t>Plagiat</a:t>
            </a:r>
            <a:r>
              <a:rPr lang="sk-SK" sz="2300" i="1" dirty="0"/>
              <a:t> </a:t>
            </a:r>
            <a:r>
              <a:rPr lang="sk-SK" sz="2300" i="1" dirty="0" err="1"/>
              <a:t>Portal</a:t>
            </a:r>
            <a:r>
              <a:rPr lang="sk-SK" sz="2300" i="1" dirty="0"/>
              <a:t> </a:t>
            </a:r>
            <a:r>
              <a:rPr lang="sk-SK" sz="2300" dirty="0"/>
              <a:t>(</a:t>
            </a:r>
            <a:r>
              <a:rPr lang="sk-SK" sz="2300" dirty="0" err="1"/>
              <a:t>plagiat.htw-berlin.de</a:t>
            </a:r>
            <a:r>
              <a:rPr lang="sk-SK" sz="2300" dirty="0"/>
              <a:t>/</a:t>
            </a:r>
            <a:r>
              <a:rPr lang="sk-SK" sz="2300" dirty="0" err="1"/>
              <a:t>software-en</a:t>
            </a:r>
            <a:r>
              <a:rPr lang="sk-SK" sz="23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vyhnúť plagiátorstvu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Zverejnením všetkých informačných zdrojov, ktoré ste pri písaní práce použili.</a:t>
            </a:r>
          </a:p>
          <a:p>
            <a:r>
              <a:rPr lang="sk-SK" sz="2600" dirty="0"/>
              <a:t>Správnym citovaním/parafrázovaním s uvedením kompletných bibliografických odkazov použitých informačných zdrojov.</a:t>
            </a:r>
          </a:p>
          <a:p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59015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Citačná etika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206" y="1700809"/>
            <a:ext cx="8065294" cy="40587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200" dirty="0"/>
              <a:t>Získavanie informácií 	</a:t>
            </a:r>
          </a:p>
          <a:p>
            <a:r>
              <a:rPr lang="sk-SK" sz="2200" dirty="0"/>
              <a:t>prístup k informáciám, selekcia, kódexy, overovanie pravdivosti informácií, predpovedanie dôsledkov, informačné potreby – kontexty: úloha, problém, digitálne rozdelenie, informačná chudoba</a:t>
            </a:r>
          </a:p>
          <a:p>
            <a:pPr>
              <a:buNone/>
            </a:pPr>
            <a:r>
              <a:rPr lang="sk-SK" sz="2200" dirty="0"/>
              <a:t>Využívanie informácií</a:t>
            </a:r>
          </a:p>
          <a:p>
            <a:r>
              <a:rPr lang="sk-SK" sz="2200" dirty="0"/>
              <a:t>dostupnosť, slobodný prístup k informáciám, intelektuálna sloboda, cenzúra, copyright, oprávnené využitie, komerčné využitie</a:t>
            </a:r>
          </a:p>
          <a:p>
            <a:pPr>
              <a:buNone/>
            </a:pPr>
            <a:r>
              <a:rPr lang="sk-SK" sz="2200" dirty="0"/>
              <a:t>Tvorba informácií vlastníctvo </a:t>
            </a:r>
          </a:p>
          <a:p>
            <a:r>
              <a:rPr lang="sk-SK" sz="2200" dirty="0"/>
              <a:t>zodpovednosť, pravidlá, intelektuálna sloboda, plagiátorstvo, copyright, princíp najmenšej námahy, cnosť </a:t>
            </a:r>
          </a:p>
          <a:p>
            <a:pPr>
              <a:buNone/>
            </a:pPr>
            <a:r>
              <a:rPr lang="sk-SK" sz="2200" dirty="0"/>
              <a:t>	</a:t>
            </a:r>
            <a:r>
              <a:rPr lang="sk-SK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Citačná etika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sk-SK" sz="2100" dirty="0"/>
              <a:t> </a:t>
            </a:r>
            <a:r>
              <a:rPr lang="sk-SK" sz="2600" dirty="0"/>
              <a:t>správne používanie literatúry poslúži čitateľovi a chráni </a:t>
            </a:r>
          </a:p>
          <a:p>
            <a:pPr>
              <a:lnSpc>
                <a:spcPct val="90000"/>
              </a:lnSpc>
              <a:buNone/>
            </a:pPr>
            <a:r>
              <a:rPr lang="sk-SK" sz="2600" dirty="0"/>
              <a:t>	morálny kredit autora,</a:t>
            </a:r>
          </a:p>
          <a:p>
            <a:pPr>
              <a:lnSpc>
                <a:spcPct val="90000"/>
              </a:lnSpc>
            </a:pPr>
            <a:r>
              <a:rPr lang="sk-SK" sz="2600" dirty="0"/>
              <a:t>počet a najmä kvalita použitých zdrojov predurčujú kvalitu práce,</a:t>
            </a:r>
          </a:p>
          <a:p>
            <a:r>
              <a:rPr lang="sk-SK" sz="2600" dirty="0"/>
              <a:t>je potrebné odkazovať na všetky zdroje,</a:t>
            </a:r>
          </a:p>
          <a:p>
            <a:r>
              <a:rPr lang="sk-SK" sz="2600" dirty="0"/>
              <a:t>bez odkazu možno uviesť len všeobecne známe fakty a pôvodné myšlienky (závery).</a:t>
            </a:r>
          </a:p>
          <a:p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3427366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a">
  <a:themeElements>
    <a:clrScheme name="Metropol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TM03457491[[fn=Metropola]]</Template>
  <TotalTime>6350</TotalTime>
  <Words>2853</Words>
  <Application>Microsoft Office PowerPoint</Application>
  <PresentationFormat>Prezentácia na obrazovke (4:3)</PresentationFormat>
  <Paragraphs>264</Paragraphs>
  <Slides>56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56</vt:i4>
      </vt:variant>
    </vt:vector>
  </HeadingPairs>
  <TitlesOfParts>
    <vt:vector size="59" baseType="lpstr">
      <vt:lpstr>Arial</vt:lpstr>
      <vt:lpstr>Calibri</vt:lpstr>
      <vt:lpstr>Metropola</vt:lpstr>
      <vt:lpstr> ako citovať</vt:lpstr>
      <vt:lpstr>práca považovaná za plagiát</vt:lpstr>
      <vt:lpstr>Prezentácia programu PowerPoint</vt:lpstr>
      <vt:lpstr>FIIT a plagiátorstvo</vt:lpstr>
      <vt:lpstr>FIIT a plagiátorstvo</vt:lpstr>
      <vt:lpstr>Antiplagiátorské systémy</vt:lpstr>
      <vt:lpstr>Ako sa vyhnúť plagiátorstvu</vt:lpstr>
      <vt:lpstr>Citačná etika</vt:lpstr>
      <vt:lpstr>Citačná etika</vt:lpstr>
      <vt:lpstr>Citačná etika</vt:lpstr>
      <vt:lpstr>Prečo citovať (zhrnutie)</vt:lpstr>
      <vt:lpstr>Pravidlá citovania </vt:lpstr>
      <vt:lpstr>V norme sú stanovené</vt:lpstr>
      <vt:lpstr>Technické odbory</vt:lpstr>
      <vt:lpstr>Prezentácia programu PowerPoint</vt:lpstr>
      <vt:lpstr>Základné pojmy</vt:lpstr>
      <vt:lpstr>Základné pojmy</vt:lpstr>
      <vt:lpstr>Všeobecné zásady citovania</vt:lpstr>
      <vt:lpstr>Prezentácia programu PowerPoint</vt:lpstr>
      <vt:lpstr>Hlavné zásady citovania</vt:lpstr>
      <vt:lpstr>Prezentácia programu PowerPoint</vt:lpstr>
      <vt:lpstr>Zdroje údajov pre citácie</vt:lpstr>
      <vt:lpstr>Zdroje údajov pre citácie</vt:lpstr>
      <vt:lpstr>citát</vt:lpstr>
      <vt:lpstr>Parafráza </vt:lpstr>
      <vt:lpstr>Metódy citovania (techniky citovania)</vt:lpstr>
      <vt:lpstr>Metódy citovania (techniky citovania)</vt:lpstr>
      <vt:lpstr>Metódy citovania (techniky citovania)</vt:lpstr>
      <vt:lpstr>Metódy citovania (Techniky citovania)</vt:lpstr>
      <vt:lpstr>Metódy citovania (techniky citovania)</vt:lpstr>
      <vt:lpstr>Metódy citovania (techniky citovania)</vt:lpstr>
      <vt:lpstr>Prezentácia programu PowerPoint</vt:lpstr>
      <vt:lpstr>Základné prvky</vt:lpstr>
      <vt:lpstr>Prezentácia programu PowerPoint</vt:lpstr>
      <vt:lpstr>vydanie</vt:lpstr>
      <vt:lpstr>Vydavateľské údaje (miesto vydania, vydavateľ, dátum vydania)</vt:lpstr>
      <vt:lpstr>Vydavateľské údaje</vt:lpstr>
      <vt:lpstr>Číslovanie a rozsah strán</vt:lpstr>
      <vt:lpstr>Dátum a aktualizácia citovania</vt:lpstr>
      <vt:lpstr>Štandardné číslo</vt:lpstr>
      <vt:lpstr>Povinné údaje</vt:lpstr>
      <vt:lpstr>Dostupnosť elektronických dokumentov</vt:lpstr>
      <vt:lpstr>Generátor citácii Citačný manažér</vt:lpstr>
      <vt:lpstr>Generátor citácií </vt:lpstr>
      <vt:lpstr>Generátor citácií www.citace.com</vt:lpstr>
      <vt:lpstr>Manažér citácií Citačný manažér</vt:lpstr>
      <vt:lpstr>Manažér citácií Citačný manažér</vt:lpstr>
      <vt:lpstr>Manažér citácií</vt:lpstr>
      <vt:lpstr>https://www.mendeley.com/</vt:lpstr>
      <vt:lpstr>https://www.zotero.org/</vt:lpstr>
      <vt:lpstr>Online verzia </vt:lpstr>
      <vt:lpstr>Prezentácia programu PowerPoint</vt:lpstr>
      <vt:lpstr>Prezentácia programu PowerPoint</vt:lpstr>
      <vt:lpstr>EndNote</vt:lpstr>
      <vt:lpstr>Prezentácia programu PowerPoint</vt:lpstr>
      <vt:lpstr>písomná práca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Elektronické informačné zdroje</dc:title>
  <dc:creator>Lucia</dc:creator>
  <cp:lastModifiedBy>Emma Macháčová</cp:lastModifiedBy>
  <cp:revision>269</cp:revision>
  <dcterms:created xsi:type="dcterms:W3CDTF">2012-11-06T13:57:35Z</dcterms:created>
  <dcterms:modified xsi:type="dcterms:W3CDTF">2019-11-25T14:06:03Z</dcterms:modified>
</cp:coreProperties>
</file>