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99" r:id="rId3"/>
    <p:sldId id="272" r:id="rId4"/>
    <p:sldId id="273" r:id="rId5"/>
    <p:sldId id="274" r:id="rId6"/>
    <p:sldId id="295" r:id="rId7"/>
    <p:sldId id="304" r:id="rId8"/>
    <p:sldId id="303" r:id="rId9"/>
    <p:sldId id="296" r:id="rId10"/>
    <p:sldId id="302" r:id="rId11"/>
    <p:sldId id="275" r:id="rId12"/>
    <p:sldId id="305" r:id="rId13"/>
    <p:sldId id="276" r:id="rId14"/>
    <p:sldId id="278" r:id="rId15"/>
    <p:sldId id="277" r:id="rId16"/>
    <p:sldId id="280" r:id="rId17"/>
    <p:sldId id="297" r:id="rId18"/>
    <p:sldId id="281" r:id="rId19"/>
    <p:sldId id="298" r:id="rId20"/>
    <p:sldId id="287" r:id="rId21"/>
    <p:sldId id="288" r:id="rId22"/>
    <p:sldId id="290" r:id="rId23"/>
    <p:sldId id="291" r:id="rId24"/>
    <p:sldId id="289" r:id="rId25"/>
    <p:sldId id="283" r:id="rId26"/>
    <p:sldId id="308" r:id="rId27"/>
    <p:sldId id="309" r:id="rId28"/>
    <p:sldId id="31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20" autoAdjust="0"/>
  </p:normalViewPr>
  <p:slideViewPr>
    <p:cSldViewPr>
      <p:cViewPr varScale="1">
        <p:scale>
          <a:sx n="51" d="100"/>
          <a:sy n="51" d="100"/>
        </p:scale>
        <p:origin x="172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8F8A1-0451-4FE8-AC18-29A1658840EC}" type="datetimeFigureOut">
              <a:rPr lang="sk-SK" smtClean="0"/>
              <a:pPr/>
              <a:t>17. 10. 2019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001F5-F974-48E4-991D-549602BDB9C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737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1247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6395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6569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6489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382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1278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1958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9242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1677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614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2431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4118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7927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7848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0199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2578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8868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001F5-F974-48E4-991D-549602BDB9C3}" type="slidenum">
              <a:rPr lang="sk-SK" smtClean="0"/>
              <a:pPr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335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Upravte štýl predlohy podnadpisov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10/17/2019</a:t>
            </a:fld>
            <a:endParaRPr lang="en-US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10/17/2019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10/17/2019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10/17/2019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10/17/2019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10/17/2019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10/17/2019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10/17/2019</a:t>
            </a:fld>
            <a:endParaRPr lang="en-US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10/17/2019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10/17/2019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10/17/2019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100000">
              <a:schemeClr val="tx1">
                <a:lumMod val="69000"/>
                <a:lumOff val="31000"/>
              </a:schemeClr>
            </a:gs>
            <a:gs pos="100000">
              <a:schemeClr val="bg2">
                <a:tint val="83000"/>
                <a:satMod val="200000"/>
              </a:schemeClr>
            </a:gs>
          </a:gsLst>
          <a:lin ang="1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Upravte štýl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10/17/2019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978-3-030-29563-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k.sagepub.com/en-gb/eur/journal/simul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referencework/10.1007/978-3-319-77525-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978-981-13-1669-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it.stuba.sk/iit-src2018/proceedings.html?page_id=516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Informačné pramene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32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zborníky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/>
          <a:lstStyle/>
          <a:p>
            <a:pPr marL="36576" indent="0">
              <a:buNone/>
            </a:pPr>
            <a:r>
              <a:rPr lang="sk-SK" dirty="0">
                <a:solidFill>
                  <a:schemeClr val="bg2"/>
                </a:solidFill>
              </a:rPr>
              <a:t>Zahraničná konferencia</a:t>
            </a:r>
          </a:p>
          <a:p>
            <a:pPr marL="36576" indent="0">
              <a:buNone/>
            </a:pPr>
            <a:r>
              <a:rPr lang="sk-SK" dirty="0">
                <a:hlinkClick r:id="rId3"/>
              </a:rPr>
              <a:t>https://link.springer.com/book/10.1007/978-3-030-29563-9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74638"/>
            <a:ext cx="4273908" cy="646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4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chemeClr val="bg2"/>
                </a:solidFill>
              </a:rPr>
              <a:t>Periodiká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Noviny</a:t>
            </a:r>
          </a:p>
          <a:p>
            <a:r>
              <a:rPr lang="sk-SK" dirty="0">
                <a:solidFill>
                  <a:schemeClr val="bg2"/>
                </a:solidFill>
              </a:rPr>
              <a:t>Časopisy</a:t>
            </a:r>
          </a:p>
          <a:p>
            <a:r>
              <a:rPr lang="sk-SK" dirty="0">
                <a:solidFill>
                  <a:schemeClr val="bg2"/>
                </a:solidFill>
              </a:rPr>
              <a:t>Periodické zborníky</a:t>
            </a:r>
          </a:p>
          <a:p>
            <a:r>
              <a:rPr lang="sk-SK" dirty="0">
                <a:solidFill>
                  <a:schemeClr val="bg2"/>
                </a:solidFill>
              </a:rPr>
              <a:t>ročenky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Vychádzajú v intervale jedného dňa až pol roka</a:t>
            </a:r>
          </a:p>
          <a:p>
            <a:r>
              <a:rPr lang="sk-SK" dirty="0">
                <a:solidFill>
                  <a:schemeClr val="bg2"/>
                </a:solidFill>
              </a:rPr>
              <a:t>Majú jednotnú úpravu, jednotné obsahové zameranie</a:t>
            </a:r>
          </a:p>
          <a:p>
            <a:r>
              <a:rPr lang="sk-SK" dirty="0">
                <a:solidFill>
                  <a:schemeClr val="bg2"/>
                </a:solidFill>
              </a:rPr>
              <a:t>Pravé periodiká</a:t>
            </a:r>
          </a:p>
          <a:p>
            <a:r>
              <a:rPr lang="sk-SK" dirty="0">
                <a:solidFill>
                  <a:schemeClr val="bg2"/>
                </a:solidFill>
              </a:rPr>
              <a:t>Nepravé periodiká</a:t>
            </a:r>
          </a:p>
          <a:p>
            <a:pPr marL="36576" indent="0">
              <a:buNone/>
            </a:pPr>
            <a:endParaRPr lang="sk-S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51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chemeClr val="bg2"/>
                </a:solidFill>
              </a:rPr>
              <a:t>Periodiká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1"/>
            <a:ext cx="4337248" cy="2188840"/>
          </a:xfrm>
        </p:spPr>
        <p:txBody>
          <a:bodyPr/>
          <a:lstStyle/>
          <a:p>
            <a:pPr marL="36576" indent="0">
              <a:buNone/>
            </a:pPr>
            <a:r>
              <a:rPr lang="sk-SK" dirty="0">
                <a:solidFill>
                  <a:schemeClr val="bg2"/>
                </a:solidFill>
                <a:hlinkClick r:id="rId3"/>
              </a:rPr>
              <a:t>https://uk.sagepub.com/en-gb/eur/journal/simulationá</a:t>
            </a:r>
            <a:endParaRPr lang="sk-SK" dirty="0">
              <a:solidFill>
                <a:schemeClr val="bg2"/>
              </a:solidFill>
            </a:endParaRPr>
          </a:p>
          <a:p>
            <a:pPr marL="36576" indent="0">
              <a:buNone/>
            </a:pPr>
            <a:endParaRPr lang="sk-SK" dirty="0">
              <a:solidFill>
                <a:schemeClr val="bg2"/>
              </a:solidFill>
            </a:endParaRPr>
          </a:p>
        </p:txBody>
      </p:sp>
      <p:pic>
        <p:nvPicPr>
          <p:cNvPr id="7" name="Zástupný objekt pre obsah 6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2208285" cy="2870770"/>
          </a:xfrm>
        </p:spPr>
      </p:pic>
    </p:spTree>
    <p:extLst>
      <p:ext uri="{BB962C8B-B14F-4D97-AF65-F5344CB8AC3E}">
        <p14:creationId xmlns:p14="http://schemas.microsoft.com/office/powerpoint/2010/main" val="162038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solidFill>
                  <a:schemeClr val="bg2"/>
                </a:solidFill>
              </a:rPr>
              <a:t>Špeciálne textové dokumenty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chemeClr val="bg2"/>
                </a:solidFill>
              </a:rPr>
              <a:t>Patentové dokumenty</a:t>
            </a:r>
          </a:p>
          <a:p>
            <a:r>
              <a:rPr lang="sk-SK" dirty="0">
                <a:solidFill>
                  <a:schemeClr val="bg2"/>
                </a:solidFill>
              </a:rPr>
              <a:t>Normatívne dokumenty</a:t>
            </a:r>
          </a:p>
          <a:p>
            <a:r>
              <a:rPr lang="sk-SK" dirty="0">
                <a:solidFill>
                  <a:schemeClr val="bg2"/>
                </a:solidFill>
              </a:rPr>
              <a:t>Firemná literatúra</a:t>
            </a:r>
          </a:p>
          <a:p>
            <a:r>
              <a:rPr lang="sk-SK" dirty="0">
                <a:solidFill>
                  <a:schemeClr val="bg2"/>
                </a:solidFill>
              </a:rPr>
              <a:t>Kvalifikačné práce</a:t>
            </a:r>
          </a:p>
          <a:p>
            <a:r>
              <a:rPr lang="sk-SK" dirty="0">
                <a:solidFill>
                  <a:schemeClr val="bg2"/>
                </a:solidFill>
              </a:rPr>
              <a:t>Výskumné správy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chemeClr val="bg2"/>
                </a:solidFill>
              </a:rPr>
              <a:t>Nevychádzajú obvyklou bežnou formou, je možné ich nájsť v špeciálnych inštitúciách a databázach</a:t>
            </a:r>
          </a:p>
          <a:p>
            <a:r>
              <a:rPr lang="sk-SK" dirty="0">
                <a:solidFill>
                  <a:schemeClr val="bg2"/>
                </a:solidFill>
              </a:rPr>
              <a:t>Nazývajú sa aj sivá  literatúra</a:t>
            </a:r>
          </a:p>
        </p:txBody>
      </p:sp>
    </p:spTree>
    <p:extLst>
      <p:ext uri="{BB962C8B-B14F-4D97-AF65-F5344CB8AC3E}">
        <p14:creationId xmlns:p14="http://schemas.microsoft.com/office/powerpoint/2010/main" val="1872240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Obrazové dokumenty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Grafika</a:t>
            </a:r>
          </a:p>
          <a:p>
            <a:r>
              <a:rPr lang="sk-SK" dirty="0">
                <a:solidFill>
                  <a:schemeClr val="bg2"/>
                </a:solidFill>
              </a:rPr>
              <a:t>Fotografické dokumenty</a:t>
            </a:r>
          </a:p>
          <a:p>
            <a:r>
              <a:rPr lang="sk-SK" dirty="0">
                <a:solidFill>
                  <a:schemeClr val="bg2"/>
                </a:solidFill>
              </a:rPr>
              <a:t>Kartografické materiály</a:t>
            </a:r>
          </a:p>
          <a:p>
            <a:r>
              <a:rPr lang="sk-SK" dirty="0">
                <a:solidFill>
                  <a:schemeClr val="bg2"/>
                </a:solidFill>
              </a:rPr>
              <a:t>Výkresy</a:t>
            </a:r>
          </a:p>
          <a:p>
            <a:r>
              <a:rPr lang="sk-SK" dirty="0">
                <a:solidFill>
                  <a:schemeClr val="bg2"/>
                </a:solidFill>
              </a:rPr>
              <a:t>Diagramy, schémy, ilustrácie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Sú tvorené zobrazením alebo znázornením (výtvarným, fotografickým, </a:t>
            </a:r>
            <a:r>
              <a:rPr lang="sk-SK" dirty="0" err="1">
                <a:solidFill>
                  <a:schemeClr val="bg2"/>
                </a:solidFill>
              </a:rPr>
              <a:t>schématickým</a:t>
            </a:r>
            <a:r>
              <a:rPr lang="sk-SK" dirty="0">
                <a:solidFill>
                  <a:schemeClr val="bg2"/>
                </a:solidFill>
              </a:rPr>
              <a:t>...), ktoré komunikovaný obsah </a:t>
            </a:r>
            <a:r>
              <a:rPr lang="sk-SK" dirty="0" err="1">
                <a:solidFill>
                  <a:schemeClr val="bg2"/>
                </a:solidFill>
              </a:rPr>
              <a:t>vizualizujú</a:t>
            </a:r>
            <a:r>
              <a:rPr lang="sk-SK" dirty="0">
                <a:solidFill>
                  <a:schemeClr val="bg2"/>
                </a:solidFill>
              </a:rPr>
              <a:t> bezprostredne alebo pomocou značiek</a:t>
            </a:r>
          </a:p>
        </p:txBody>
      </p:sp>
    </p:spTree>
    <p:extLst>
      <p:ext uri="{BB962C8B-B14F-4D97-AF65-F5344CB8AC3E}">
        <p14:creationId xmlns:p14="http://schemas.microsoft.com/office/powerpoint/2010/main" val="305960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Audiovizuálne dokumenty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Súčasne zaznamenávajú obraz aj zvuk</a:t>
            </a:r>
          </a:p>
          <a:p>
            <a:r>
              <a:rPr lang="sk-SK" dirty="0">
                <a:solidFill>
                  <a:schemeClr val="bg2"/>
                </a:solidFill>
              </a:rPr>
              <a:t>V rovnakom čase a priestore ich môže vnímať viac osôb</a:t>
            </a:r>
          </a:p>
          <a:p>
            <a:r>
              <a:rPr lang="sk-SK" dirty="0">
                <a:solidFill>
                  <a:schemeClr val="bg2"/>
                </a:solidFill>
              </a:rPr>
              <a:t>Obsah je zaznamenaný na rôznych nosičoch v analógovej alebo digitálnej forme a pre jeho sprostredkovanie je potrebné technické zariadenie</a:t>
            </a:r>
          </a:p>
        </p:txBody>
      </p:sp>
    </p:spTree>
    <p:extLst>
      <p:ext uri="{BB962C8B-B14F-4D97-AF65-F5344CB8AC3E}">
        <p14:creationId xmlns:p14="http://schemas.microsoft.com/office/powerpoint/2010/main" val="2022662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solidFill>
                  <a:schemeClr val="bg2"/>
                </a:solidFill>
              </a:rPr>
              <a:t>Delenie dokumentov podľa pôvodnosti obsahu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sk-SK" dirty="0">
                <a:solidFill>
                  <a:schemeClr val="bg2"/>
                </a:solidFill>
              </a:rPr>
              <a:t>Delenie je individuálne, záleží na odbore</a:t>
            </a:r>
          </a:p>
          <a:p>
            <a:r>
              <a:rPr lang="sk-SK" dirty="0">
                <a:solidFill>
                  <a:schemeClr val="bg2"/>
                </a:solidFill>
              </a:rPr>
              <a:t>Primárny dokument (informačný zdroj)</a:t>
            </a:r>
          </a:p>
          <a:p>
            <a:pPr lvl="1"/>
            <a:r>
              <a:rPr lang="sk-SK" dirty="0">
                <a:solidFill>
                  <a:schemeClr val="bg2"/>
                </a:solidFill>
              </a:rPr>
              <a:t>Obsahuje informáciu, ktorá má pôvodný charakter</a:t>
            </a:r>
          </a:p>
          <a:p>
            <a:pPr lvl="1"/>
            <a:r>
              <a:rPr lang="sk-SK" dirty="0">
                <a:solidFill>
                  <a:schemeClr val="bg2"/>
                </a:solidFill>
              </a:rPr>
              <a:t>Obsahuje pôvodný popis alebo interpretáciu skutočnosti</a:t>
            </a:r>
          </a:p>
          <a:p>
            <a:pPr lvl="1"/>
            <a:r>
              <a:rPr lang="sk-SK" dirty="0">
                <a:solidFill>
                  <a:schemeClr val="bg2"/>
                </a:solidFill>
              </a:rPr>
              <a:t>Môže obsahovať informácie akéhokoľvek typu – obrazové, zvukové, animáciu...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03958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Primárne dokumenty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Pramene, v ktorých sa určitá informácia vyskytuje po prvýkrát</a:t>
            </a:r>
          </a:p>
          <a:p>
            <a:pPr lvl="1"/>
            <a:r>
              <a:rPr lang="sk-SK" dirty="0">
                <a:solidFill>
                  <a:schemeClr val="bg2"/>
                </a:solidFill>
              </a:rPr>
              <a:t>Výsledky výskumov, monografie, denníky, technické správy, normatívne dokumenty, patentové dokumenty</a:t>
            </a:r>
          </a:p>
          <a:p>
            <a:pPr lvl="1"/>
            <a:r>
              <a:rPr lang="sk-SK" dirty="0">
                <a:solidFill>
                  <a:schemeClr val="bg2"/>
                </a:solidFill>
              </a:rPr>
              <a:t>Maľby, fotografie...</a:t>
            </a:r>
          </a:p>
          <a:p>
            <a:pPr lvl="1"/>
            <a:r>
              <a:rPr lang="sk-SK" dirty="0">
                <a:solidFill>
                  <a:schemeClr val="bg2"/>
                </a:solidFill>
              </a:rPr>
              <a:t>Rozhovory...</a:t>
            </a:r>
          </a:p>
          <a:p>
            <a:pPr lvl="1"/>
            <a:r>
              <a:rPr lang="sk-SK" dirty="0">
                <a:solidFill>
                  <a:schemeClr val="bg2"/>
                </a:solidFill>
              </a:rPr>
              <a:t>Stavby, mince...</a:t>
            </a:r>
          </a:p>
          <a:p>
            <a:pPr marL="36576" indent="0">
              <a:buNone/>
            </a:pPr>
            <a:endParaRPr lang="sk-S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solidFill>
                  <a:schemeClr val="bg2"/>
                </a:solidFill>
              </a:rPr>
              <a:t>Sekundárny dokument</a:t>
            </a:r>
            <a:br>
              <a:rPr lang="sk-SK" dirty="0">
                <a:solidFill>
                  <a:schemeClr val="bg2"/>
                </a:solidFill>
              </a:rPr>
            </a:br>
            <a:r>
              <a:rPr lang="sk-SK" sz="2900" dirty="0">
                <a:solidFill>
                  <a:schemeClr val="bg2"/>
                </a:solidFill>
                <a:latin typeface="+mn-lt"/>
              </a:rPr>
              <a:t>viac pohľadov: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chemeClr val="bg2"/>
                </a:solidFill>
              </a:rPr>
              <a:t>Dokument popisujúci primárne dokumenty</a:t>
            </a:r>
          </a:p>
          <a:p>
            <a:r>
              <a:rPr lang="sk-SK" dirty="0">
                <a:solidFill>
                  <a:schemeClr val="bg2"/>
                </a:solidFill>
              </a:rPr>
              <a:t>Obsahuje informácie o primárnych dokumentoch, napr. bibliografie, katalogizačný záznam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chemeClr val="bg2"/>
                </a:solidFill>
              </a:rPr>
              <a:t>Dokument obsahujúci informácie alebo časti  primárneho dokumentu, napr. antológie, encyklopédie, diplomové práce... </a:t>
            </a:r>
          </a:p>
          <a:p>
            <a:endParaRPr lang="sk-SK" dirty="0">
              <a:solidFill>
                <a:schemeClr val="bg2"/>
              </a:solidFill>
            </a:endParaRPr>
          </a:p>
          <a:p>
            <a:endParaRPr lang="sk-SK" dirty="0"/>
          </a:p>
          <a:p>
            <a:pPr marL="36576" indent="0" algn="r">
              <a:buNone/>
            </a:pPr>
            <a:r>
              <a:rPr lang="sk-SK" sz="1400" dirty="0"/>
              <a:t>Podľa TDKIV</a:t>
            </a:r>
          </a:p>
        </p:txBody>
      </p:sp>
    </p:spTree>
    <p:extLst>
      <p:ext uri="{BB962C8B-B14F-4D97-AF65-F5344CB8AC3E}">
        <p14:creationId xmlns:p14="http://schemas.microsoft.com/office/powerpoint/2010/main" val="2673986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Sekundárne dokumenty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Vychádzajú z primárnych dokumentov</a:t>
            </a:r>
          </a:p>
          <a:p>
            <a:r>
              <a:rPr lang="sk-SK" dirty="0">
                <a:solidFill>
                  <a:schemeClr val="bg2"/>
                </a:solidFill>
              </a:rPr>
              <a:t>Cieľ – zhrnúť a lepšie usporiadať informácie z primárnych prameňov</a:t>
            </a:r>
          </a:p>
          <a:p>
            <a:endParaRPr lang="sk-SK" dirty="0">
              <a:solidFill>
                <a:schemeClr val="bg2"/>
              </a:solidFill>
            </a:endParaRPr>
          </a:p>
          <a:p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Hodnotia, analyzujú, interpretujú pôvodné informácie,</a:t>
            </a:r>
          </a:p>
          <a:p>
            <a:r>
              <a:rPr lang="sk-SK" dirty="0">
                <a:solidFill>
                  <a:schemeClr val="bg2"/>
                </a:solidFill>
              </a:rPr>
              <a:t>Môžu byť menej presné než primárne pramene</a:t>
            </a:r>
          </a:p>
          <a:p>
            <a:pPr marL="36576" indent="0">
              <a:buNone/>
            </a:pPr>
            <a:endParaRPr lang="sk-S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74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Základné pojmy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36576" indent="0" algn="ctr">
              <a:buNone/>
            </a:pPr>
            <a:r>
              <a:rPr lang="sk-SK" b="1" dirty="0">
                <a:solidFill>
                  <a:schemeClr val="bg2"/>
                </a:solidFill>
              </a:rPr>
              <a:t>Informačný zdroj, informačný prameň –</a:t>
            </a:r>
          </a:p>
          <a:p>
            <a:pPr marL="36576" indent="0" algn="ctr">
              <a:buNone/>
            </a:pPr>
            <a:endParaRPr lang="sk-SK" b="1" dirty="0">
              <a:solidFill>
                <a:schemeClr val="bg2"/>
              </a:solidFill>
            </a:endParaRPr>
          </a:p>
          <a:p>
            <a:pPr marL="36576" indent="0" algn="ctr">
              <a:buNone/>
            </a:pPr>
            <a:r>
              <a:rPr lang="sk-SK" dirty="0">
                <a:solidFill>
                  <a:schemeClr val="bg2"/>
                </a:solidFill>
              </a:rPr>
              <a:t>informačný objekt, ktorý obsahuje dostupné informácie </a:t>
            </a:r>
            <a:r>
              <a:rPr lang="sk-SK" b="1" dirty="0">
                <a:solidFill>
                  <a:schemeClr val="bg2"/>
                </a:solidFill>
              </a:rPr>
              <a:t>zodpovedajúce informačným potrebám </a:t>
            </a:r>
            <a:r>
              <a:rPr lang="sk-SK" dirty="0">
                <a:solidFill>
                  <a:schemeClr val="bg2"/>
                </a:solidFill>
              </a:rPr>
              <a:t>používateľa</a:t>
            </a:r>
            <a:endParaRPr lang="sk-SK" b="1" dirty="0">
              <a:solidFill>
                <a:schemeClr val="bg2"/>
              </a:solidFill>
            </a:endParaRPr>
          </a:p>
          <a:p>
            <a:pPr marL="533400" indent="0">
              <a:buNone/>
            </a:pPr>
            <a:endParaRPr lang="sk-SK" b="1" dirty="0">
              <a:solidFill>
                <a:schemeClr val="bg2"/>
              </a:solidFill>
            </a:endParaRPr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6576" indent="0" algn="ctr">
              <a:buNone/>
            </a:pPr>
            <a:r>
              <a:rPr lang="sk-SK" b="1" dirty="0">
                <a:solidFill>
                  <a:schemeClr val="bg2"/>
                </a:solidFill>
              </a:rPr>
              <a:t>Dokument –</a:t>
            </a:r>
          </a:p>
          <a:p>
            <a:pPr marL="36576" indent="0" algn="ctr">
              <a:buNone/>
            </a:pPr>
            <a:endParaRPr lang="sk-SK" dirty="0">
              <a:solidFill>
                <a:schemeClr val="bg2"/>
              </a:solidFill>
            </a:endParaRPr>
          </a:p>
          <a:p>
            <a:pPr marL="36576" indent="0" algn="ctr">
              <a:buNone/>
            </a:pPr>
            <a:r>
              <a:rPr lang="sk-SK" dirty="0">
                <a:solidFill>
                  <a:schemeClr val="bg2"/>
                </a:solidFill>
              </a:rPr>
              <a:t>Informačný prameň tvorený nosičom informácií a množinou informácií na ňom fixovaných. Slúži na prenos dát v čase a priestore. Dokumenty môžu byť v tradičnej alebo elektronickej podobe</a:t>
            </a:r>
          </a:p>
        </p:txBody>
      </p:sp>
    </p:spTree>
    <p:extLst>
      <p:ext uri="{BB962C8B-B14F-4D97-AF65-F5344CB8AC3E}">
        <p14:creationId xmlns:p14="http://schemas.microsoft.com/office/powerpoint/2010/main" val="2009635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Sekundárne dokumenty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Kritiky, prehľadové články,</a:t>
            </a:r>
          </a:p>
          <a:p>
            <a:r>
              <a:rPr lang="sk-SK" dirty="0">
                <a:solidFill>
                  <a:schemeClr val="bg2"/>
                </a:solidFill>
              </a:rPr>
              <a:t>Encyklopédie, slovníky</a:t>
            </a:r>
          </a:p>
          <a:p>
            <a:r>
              <a:rPr lang="sk-SK" dirty="0">
                <a:solidFill>
                  <a:schemeClr val="bg2"/>
                </a:solidFill>
              </a:rPr>
              <a:t>Prehľadové periodiká</a:t>
            </a:r>
          </a:p>
          <a:p>
            <a:r>
              <a:rPr lang="sk-SK" dirty="0">
                <a:solidFill>
                  <a:schemeClr val="bg2"/>
                </a:solidFill>
              </a:rPr>
              <a:t>Učebnice, skriptá</a:t>
            </a:r>
          </a:p>
          <a:p>
            <a:r>
              <a:rPr lang="sk-SK" dirty="0">
                <a:solidFill>
                  <a:schemeClr val="bg2"/>
                </a:solidFill>
              </a:rPr>
              <a:t>Diplomové práce, bakalárske práce</a:t>
            </a:r>
          </a:p>
        </p:txBody>
      </p:sp>
    </p:spTree>
    <p:extLst>
      <p:ext uri="{BB962C8B-B14F-4D97-AF65-F5344CB8AC3E}">
        <p14:creationId xmlns:p14="http://schemas.microsoft.com/office/powerpoint/2010/main" val="598278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4"/>
          <p:cNvSpPr>
            <a:spLocks noGrp="1"/>
          </p:cNvSpPr>
          <p:nvPr>
            <p:ph sz="half" idx="1"/>
          </p:nvPr>
        </p:nvSpPr>
        <p:spPr>
          <a:xfrm>
            <a:off x="467544" y="260648"/>
            <a:ext cx="3657600" cy="5832648"/>
          </a:xfrm>
        </p:spPr>
        <p:txBody>
          <a:bodyPr/>
          <a:lstStyle/>
          <a:p>
            <a:pPr marL="36576" indent="0">
              <a:buNone/>
            </a:pPr>
            <a:r>
              <a:rPr lang="sk-SK" dirty="0">
                <a:solidFill>
                  <a:schemeClr val="bg2"/>
                </a:solidFill>
              </a:rPr>
              <a:t>Primárne pramene</a:t>
            </a:r>
          </a:p>
          <a:p>
            <a:r>
              <a:rPr lang="sk-SK" dirty="0">
                <a:solidFill>
                  <a:schemeClr val="bg2"/>
                </a:solidFill>
              </a:rPr>
              <a:t>Správy z vedeckých objavov</a:t>
            </a:r>
          </a:p>
          <a:p>
            <a:r>
              <a:rPr lang="sk-SK" dirty="0">
                <a:solidFill>
                  <a:schemeClr val="bg2"/>
                </a:solidFill>
              </a:rPr>
              <a:t>Výsledky experimentov</a:t>
            </a:r>
          </a:p>
          <a:p>
            <a:r>
              <a:rPr lang="sk-SK" dirty="0">
                <a:solidFill>
                  <a:schemeClr val="bg2"/>
                </a:solidFill>
              </a:rPr>
              <a:t>Publikované výsledky vedeckých experimentov</a:t>
            </a:r>
          </a:p>
          <a:p>
            <a:r>
              <a:rPr lang="sk-SK" dirty="0">
                <a:solidFill>
                  <a:schemeClr val="bg2"/>
                </a:solidFill>
              </a:rPr>
              <a:t>Zborníky z vedeckých konferencií</a:t>
            </a:r>
          </a:p>
          <a:p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>
          <a:xfrm>
            <a:off x="4283968" y="260648"/>
            <a:ext cx="3657600" cy="6840760"/>
          </a:xfrm>
        </p:spPr>
        <p:txBody>
          <a:bodyPr/>
          <a:lstStyle/>
          <a:p>
            <a:pPr marL="36576" indent="0">
              <a:buNone/>
            </a:pPr>
            <a:r>
              <a:rPr lang="sk-SK" dirty="0">
                <a:solidFill>
                  <a:schemeClr val="bg2"/>
                </a:solidFill>
              </a:rPr>
              <a:t>Sekundárne pramene</a:t>
            </a:r>
          </a:p>
          <a:p>
            <a:r>
              <a:rPr lang="sk-SK" dirty="0">
                <a:solidFill>
                  <a:schemeClr val="bg2"/>
                </a:solidFill>
              </a:rPr>
              <a:t>Analyzujú a interpretujú výsledky výskumu a vedecké objavy</a:t>
            </a:r>
          </a:p>
          <a:p>
            <a:r>
              <a:rPr lang="sk-SK" dirty="0">
                <a:solidFill>
                  <a:schemeClr val="bg2"/>
                </a:solidFill>
              </a:rPr>
              <a:t>Publikácie o význame výskumu a vedeckých experimentov</a:t>
            </a:r>
          </a:p>
          <a:p>
            <a:r>
              <a:rPr lang="sk-SK" dirty="0">
                <a:solidFill>
                  <a:schemeClr val="bg2"/>
                </a:solidFill>
              </a:rPr>
              <a:t>Recenzie výsledkov z niekoľkých experimentov alebo štúdií</a:t>
            </a:r>
          </a:p>
          <a:p>
            <a:endParaRPr lang="sk-SK" dirty="0">
              <a:solidFill>
                <a:schemeClr val="bg2"/>
              </a:solidFill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84453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Sekundárne pramene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Bibliografie, obsahové periodiká, registre, indexy</a:t>
            </a:r>
          </a:p>
          <a:p>
            <a:r>
              <a:rPr lang="sk-SK" dirty="0">
                <a:solidFill>
                  <a:schemeClr val="bg2"/>
                </a:solidFill>
              </a:rPr>
              <a:t>Informujú o existencii iných dokumentov – obsahujú nepriame odkazové informácie</a:t>
            </a:r>
          </a:p>
          <a:p>
            <a:r>
              <a:rPr lang="sk-SK" dirty="0">
                <a:solidFill>
                  <a:schemeClr val="bg2"/>
                </a:solidFill>
              </a:rPr>
              <a:t>Pomáhajú pri vyhľadávaní potrebnej literatúry</a:t>
            </a:r>
          </a:p>
        </p:txBody>
      </p:sp>
    </p:spTree>
    <p:extLst>
      <p:ext uri="{BB962C8B-B14F-4D97-AF65-F5344CB8AC3E}">
        <p14:creationId xmlns:p14="http://schemas.microsoft.com/office/powerpoint/2010/main" val="1899952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Bibliografie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Súpisy dokumentov vytvorené podľa určitých pravidiel</a:t>
            </a:r>
          </a:p>
          <a:p>
            <a:pPr lvl="1"/>
            <a:r>
              <a:rPr lang="sk-SK" dirty="0">
                <a:solidFill>
                  <a:schemeClr val="bg2"/>
                </a:solidFill>
              </a:rPr>
              <a:t>Tematicky zamerané, regionálne, retrospektívne (informujú o tom, čo už vyšlo)</a:t>
            </a:r>
          </a:p>
          <a:p>
            <a:pPr lvl="1"/>
            <a:r>
              <a:rPr lang="sk-SK" dirty="0">
                <a:solidFill>
                  <a:schemeClr val="bg2"/>
                </a:solidFill>
              </a:rPr>
              <a:t>Bibliografické databázy – obsahujú záznamy o primárnych dokumentoch – katalógy knižníc, archívov, odborné databázy, </a:t>
            </a:r>
          </a:p>
          <a:p>
            <a:pPr lvl="1"/>
            <a:endParaRPr lang="sk-S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80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Katalógy knižníc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Obsahuje záznamy o dokumentoch, ktoré má konkrétna knižnica vo svojom fonde, alebo ktoré trvalo alebo dočasne sprístupňuje</a:t>
            </a:r>
          </a:p>
          <a:p>
            <a:r>
              <a:rPr lang="sk-SK" dirty="0">
                <a:solidFill>
                  <a:schemeClr val="bg2"/>
                </a:solidFill>
              </a:rPr>
              <a:t>Vytvárané sú podľa vopred stanovených zásad</a:t>
            </a:r>
          </a:p>
          <a:p>
            <a:endParaRPr lang="sk-SK" dirty="0">
              <a:solidFill>
                <a:schemeClr val="bg2"/>
              </a:solidFill>
            </a:endParaRPr>
          </a:p>
          <a:p>
            <a:pPr marL="448056" lvl="1" indent="0" algn="r">
              <a:buNone/>
            </a:pPr>
            <a:r>
              <a:rPr lang="sk-SK" sz="1400" dirty="0"/>
              <a:t>Podľa </a:t>
            </a:r>
            <a:r>
              <a:rPr lang="sk-SK" sz="1400" dirty="0" err="1"/>
              <a:t>TDKiV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1583669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bg2"/>
                </a:solidFill>
              </a:rPr>
              <a:t>Populárne, odborné, vedecké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sk-SK" dirty="0">
                <a:solidFill>
                  <a:schemeClr val="bg2"/>
                </a:solidFill>
              </a:rPr>
              <a:t>Delenie dokumentov podľa typu informácii a komu sú určené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74288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Odborné publikácie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Určené odbornej verejnosti</a:t>
            </a:r>
          </a:p>
          <a:p>
            <a:r>
              <a:rPr lang="sk-SK" dirty="0">
                <a:solidFill>
                  <a:schemeClr val="bg2"/>
                </a:solidFill>
              </a:rPr>
              <a:t>Terminológia</a:t>
            </a:r>
          </a:p>
          <a:p>
            <a:r>
              <a:rPr lang="sk-SK" dirty="0">
                <a:solidFill>
                  <a:schemeClr val="bg2"/>
                </a:solidFill>
              </a:rPr>
              <a:t>Citovanie iných zdrojov</a:t>
            </a:r>
          </a:p>
          <a:p>
            <a:r>
              <a:rPr lang="sk-SK" dirty="0">
                <a:solidFill>
                  <a:schemeClr val="bg2"/>
                </a:solidFill>
              </a:rPr>
              <a:t>Autori – odborníci z daného odboru a pod.</a:t>
            </a:r>
          </a:p>
          <a:p>
            <a:endParaRPr lang="sk-S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90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solidFill>
                  <a:schemeClr val="bg2"/>
                </a:solidFill>
              </a:rPr>
              <a:t>Akademické a vedecké  publikácie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Určené odbornej verejnosti, profesionálom v danom odbore, výskumníkom, učiteľom, študentom...</a:t>
            </a:r>
          </a:p>
          <a:p>
            <a:r>
              <a:rPr lang="sk-SK" dirty="0">
                <a:solidFill>
                  <a:schemeClr val="bg2"/>
                </a:solidFill>
              </a:rPr>
              <a:t>Terminológia</a:t>
            </a:r>
          </a:p>
          <a:p>
            <a:r>
              <a:rPr lang="sk-SK" dirty="0">
                <a:solidFill>
                  <a:schemeClr val="bg2"/>
                </a:solidFill>
              </a:rPr>
              <a:t>Citovanie iných zdrojov</a:t>
            </a:r>
          </a:p>
          <a:p>
            <a:r>
              <a:rPr lang="sk-SK" dirty="0">
                <a:solidFill>
                  <a:schemeClr val="bg2"/>
                </a:solidFill>
              </a:rPr>
              <a:t>Autori – experti, špecialisti (PhD.)</a:t>
            </a:r>
          </a:p>
          <a:p>
            <a:endParaRPr lang="sk-S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91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chemeClr val="bg2"/>
                </a:solidFill>
              </a:rPr>
              <a:t>Osnova – rozšírená osnova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Podrobná osnova textu</a:t>
            </a:r>
          </a:p>
          <a:p>
            <a:r>
              <a:rPr lang="sk-SK" dirty="0">
                <a:solidFill>
                  <a:schemeClr val="bg2"/>
                </a:solidFill>
              </a:rPr>
              <a:t>Pridávať pasáže z dokumentov, citáty, definície</a:t>
            </a:r>
          </a:p>
          <a:p>
            <a:r>
              <a:rPr lang="sk-SK" dirty="0">
                <a:solidFill>
                  <a:schemeClr val="bg2"/>
                </a:solidFill>
              </a:rPr>
              <a:t>Tvorí sa priebežne </a:t>
            </a:r>
          </a:p>
          <a:p>
            <a:r>
              <a:rPr lang="sk-SK" dirty="0">
                <a:solidFill>
                  <a:schemeClr val="bg2"/>
                </a:solidFill>
              </a:rPr>
              <a:t>Logická nadväznosť jednotlivých bodov</a:t>
            </a:r>
          </a:p>
        </p:txBody>
      </p:sp>
    </p:spTree>
    <p:extLst>
      <p:ext uri="{BB962C8B-B14F-4D97-AF65-F5344CB8AC3E}">
        <p14:creationId xmlns:p14="http://schemas.microsoft.com/office/powerpoint/2010/main" val="65751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457200" y="1185528"/>
            <a:ext cx="6563072" cy="730250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bg2"/>
                </a:solidFill>
              </a:rPr>
              <a:t>Podľa spôsobu zaznamenania informácií</a:t>
            </a:r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7715200" cy="914400"/>
          </a:xfrm>
        </p:spPr>
        <p:txBody>
          <a:bodyPr/>
          <a:lstStyle/>
          <a:p>
            <a:r>
              <a:rPr lang="sk-SK" sz="4000" b="1" dirty="0">
                <a:solidFill>
                  <a:schemeClr val="bg2"/>
                </a:solidFill>
              </a:rPr>
              <a:t>Delenie dokumentov</a:t>
            </a:r>
          </a:p>
        </p:txBody>
      </p:sp>
      <p:sp>
        <p:nvSpPr>
          <p:cNvPr id="8" name="Zástupný symbol obsahu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Textové </a:t>
            </a:r>
          </a:p>
          <a:p>
            <a:r>
              <a:rPr lang="sk-SK" dirty="0">
                <a:solidFill>
                  <a:schemeClr val="bg2"/>
                </a:solidFill>
              </a:rPr>
              <a:t>Obrazové</a:t>
            </a:r>
          </a:p>
          <a:p>
            <a:r>
              <a:rPr lang="sk-SK" dirty="0">
                <a:solidFill>
                  <a:schemeClr val="bg2"/>
                </a:solidFill>
              </a:rPr>
              <a:t>Zvukové</a:t>
            </a:r>
          </a:p>
          <a:p>
            <a:r>
              <a:rPr lang="sk-SK" dirty="0">
                <a:solidFill>
                  <a:schemeClr val="bg2"/>
                </a:solidFill>
              </a:rPr>
              <a:t>Audiovizuálne</a:t>
            </a:r>
          </a:p>
          <a:p>
            <a:endParaRPr lang="sk-SK" dirty="0">
              <a:solidFill>
                <a:schemeClr val="bg2"/>
              </a:solidFill>
            </a:endParaRPr>
          </a:p>
          <a:p>
            <a:pPr marL="36576" indent="0">
              <a:buNone/>
            </a:pPr>
            <a:endParaRPr lang="sk-S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34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Textové dokumenty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Knižné publikácie</a:t>
            </a:r>
          </a:p>
          <a:p>
            <a:r>
              <a:rPr lang="sk-SK" dirty="0">
                <a:solidFill>
                  <a:schemeClr val="bg2"/>
                </a:solidFill>
              </a:rPr>
              <a:t>Periodiká</a:t>
            </a:r>
          </a:p>
          <a:p>
            <a:r>
              <a:rPr lang="sk-SK" dirty="0">
                <a:solidFill>
                  <a:schemeClr val="bg2"/>
                </a:solidFill>
              </a:rPr>
              <a:t>Špeciálne dokumenty</a:t>
            </a:r>
          </a:p>
        </p:txBody>
      </p:sp>
    </p:spTree>
    <p:extLst>
      <p:ext uri="{BB962C8B-B14F-4D97-AF65-F5344CB8AC3E}">
        <p14:creationId xmlns:p14="http://schemas.microsoft.com/office/powerpoint/2010/main" val="293730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Knižné publikácie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Monografie</a:t>
            </a:r>
          </a:p>
          <a:p>
            <a:r>
              <a:rPr lang="sk-SK" dirty="0">
                <a:solidFill>
                  <a:schemeClr val="bg2"/>
                </a:solidFill>
              </a:rPr>
              <a:t>Učebnice</a:t>
            </a:r>
          </a:p>
          <a:p>
            <a:r>
              <a:rPr lang="sk-SK" dirty="0">
                <a:solidFill>
                  <a:schemeClr val="bg2"/>
                </a:solidFill>
              </a:rPr>
              <a:t>Skriptá</a:t>
            </a:r>
          </a:p>
          <a:p>
            <a:r>
              <a:rPr lang="sk-SK" dirty="0">
                <a:solidFill>
                  <a:schemeClr val="bg2"/>
                </a:solidFill>
              </a:rPr>
              <a:t>Zborníky</a:t>
            </a:r>
          </a:p>
          <a:p>
            <a:r>
              <a:rPr lang="sk-SK" dirty="0">
                <a:solidFill>
                  <a:schemeClr val="bg2"/>
                </a:solidFill>
              </a:rPr>
              <a:t>Príručky</a:t>
            </a:r>
          </a:p>
          <a:p>
            <a:pPr marL="749808" lvl="2" indent="0">
              <a:buNone/>
            </a:pP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576" indent="0">
              <a:buNone/>
            </a:pPr>
            <a:r>
              <a:rPr lang="sk-SK" dirty="0">
                <a:solidFill>
                  <a:schemeClr val="bg2"/>
                </a:solidFill>
              </a:rPr>
              <a:t>Príručky:</a:t>
            </a:r>
          </a:p>
          <a:p>
            <a:r>
              <a:rPr lang="sk-SK" dirty="0">
                <a:solidFill>
                  <a:schemeClr val="bg2"/>
                </a:solidFill>
              </a:rPr>
              <a:t>	encyklopédie</a:t>
            </a:r>
          </a:p>
          <a:p>
            <a:r>
              <a:rPr lang="sk-SK" dirty="0">
                <a:solidFill>
                  <a:schemeClr val="bg2"/>
                </a:solidFill>
              </a:rPr>
              <a:t>	slovníky</a:t>
            </a:r>
          </a:p>
          <a:p>
            <a:r>
              <a:rPr lang="sk-SK" dirty="0">
                <a:solidFill>
                  <a:schemeClr val="bg2"/>
                </a:solidFill>
              </a:rPr>
              <a:t>	sprievodcovia</a:t>
            </a:r>
          </a:p>
          <a:p>
            <a:r>
              <a:rPr lang="sk-SK" dirty="0">
                <a:solidFill>
                  <a:schemeClr val="bg2"/>
                </a:solidFill>
              </a:rPr>
              <a:t>	adresáre</a:t>
            </a:r>
          </a:p>
          <a:p>
            <a:r>
              <a:rPr lang="sk-SK" dirty="0">
                <a:solidFill>
                  <a:schemeClr val="bg2"/>
                </a:solidFill>
              </a:rPr>
              <a:t>	tabuľky</a:t>
            </a:r>
          </a:p>
          <a:p>
            <a:r>
              <a:rPr lang="sk-SK" dirty="0">
                <a:solidFill>
                  <a:schemeClr val="bg2"/>
                </a:solidFill>
              </a:rPr>
              <a:t>	návody</a:t>
            </a:r>
          </a:p>
          <a:p>
            <a:r>
              <a:rPr lang="sk-SK" dirty="0">
                <a:solidFill>
                  <a:schemeClr val="bg2"/>
                </a:solidFill>
              </a:rPr>
              <a:t>	atlasy</a:t>
            </a:r>
          </a:p>
        </p:txBody>
      </p:sp>
    </p:spTree>
    <p:extLst>
      <p:ext uri="{BB962C8B-B14F-4D97-AF65-F5344CB8AC3E}">
        <p14:creationId xmlns:p14="http://schemas.microsoft.com/office/powerpoint/2010/main" val="214686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Encyklopédie - všeobecné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>
          <a:xfrm>
            <a:off x="457200" y="1647092"/>
            <a:ext cx="3538736" cy="4525963"/>
          </a:xfrm>
        </p:spPr>
        <p:txBody>
          <a:bodyPr/>
          <a:lstStyle/>
          <a:p>
            <a:pPr marL="36576" indent="0">
              <a:buNone/>
            </a:pPr>
            <a:r>
              <a:rPr lang="sk-SK" dirty="0" err="1">
                <a:solidFill>
                  <a:schemeClr val="bg2"/>
                </a:solidFill>
              </a:rPr>
              <a:t>Wikipédia</a:t>
            </a:r>
            <a:endParaRPr lang="sk-SK" dirty="0"/>
          </a:p>
        </p:txBody>
      </p:sp>
      <p:pic>
        <p:nvPicPr>
          <p:cNvPr id="3" name="Obrázok 2" descr="Výrez obrazovk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7920880" cy="451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5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Encyklopédie - odborné</a:t>
            </a:r>
          </a:p>
        </p:txBody>
      </p:sp>
      <p:pic>
        <p:nvPicPr>
          <p:cNvPr id="7" name="Zástupný objekt pre obsah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244"/>
            <a:ext cx="4003211" cy="5677756"/>
          </a:xfrm>
        </p:spPr>
      </p:pic>
      <p:sp>
        <p:nvSpPr>
          <p:cNvPr id="8" name="BlokTextu 7"/>
          <p:cNvSpPr txBox="1"/>
          <p:nvPr/>
        </p:nvSpPr>
        <p:spPr>
          <a:xfrm>
            <a:off x="4716016" y="2132856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hlinkClick r:id="rId4"/>
              </a:rPr>
              <a:t>https://link.springer.com/referencework/10.1007/978-3-319-77525-8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08165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Monografia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>
          <a:xfrm>
            <a:off x="457200" y="1647092"/>
            <a:ext cx="3538736" cy="4525963"/>
          </a:xfrm>
        </p:spPr>
        <p:txBody>
          <a:bodyPr/>
          <a:lstStyle/>
          <a:p>
            <a:pPr marL="36576" indent="0">
              <a:buNone/>
            </a:pPr>
            <a:r>
              <a:rPr lang="sk-SK" dirty="0">
                <a:solidFill>
                  <a:schemeClr val="bg2"/>
                </a:solidFill>
              </a:rPr>
              <a:t>Vedecká monografia</a:t>
            </a:r>
          </a:p>
          <a:p>
            <a:pPr marL="36576" indent="0">
              <a:buNone/>
            </a:pPr>
            <a:r>
              <a:rPr lang="sk-SK" dirty="0">
                <a:hlinkClick r:id="rId3"/>
              </a:rPr>
              <a:t>https://link.springer.com/book/10.1007/978-981-13-1669-2</a:t>
            </a:r>
            <a:endParaRPr lang="sk-SK" dirty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713010"/>
            <a:ext cx="3634730" cy="54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0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zborníky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/>
          <a:lstStyle/>
          <a:p>
            <a:pPr marL="36576" indent="0">
              <a:buNone/>
            </a:pPr>
            <a:r>
              <a:rPr lang="sk-SK" dirty="0">
                <a:solidFill>
                  <a:schemeClr val="bg2"/>
                </a:solidFill>
              </a:rPr>
              <a:t>Z konferencie, seminára</a:t>
            </a:r>
          </a:p>
          <a:p>
            <a:pPr marL="36576" indent="0">
              <a:buNone/>
            </a:pPr>
            <a:r>
              <a:rPr lang="sk-SK" dirty="0">
                <a:hlinkClick r:id="rId3"/>
              </a:rPr>
              <a:t>https://www.fiit.stuba.sk/iit-src2018/proceedings.html?page_id=5160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912" y="0"/>
            <a:ext cx="4829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8348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ký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</TotalTime>
  <Words>696</Words>
  <Application>Microsoft Office PowerPoint</Application>
  <PresentationFormat>Prezentácia na obrazovke (4:3)</PresentationFormat>
  <Paragraphs>162</Paragraphs>
  <Slides>28</Slides>
  <Notes>18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28</vt:i4>
      </vt:variant>
    </vt:vector>
  </HeadingPairs>
  <TitlesOfParts>
    <vt:vector size="33" baseType="lpstr">
      <vt:lpstr>Arial</vt:lpstr>
      <vt:lpstr>Calibri</vt:lpstr>
      <vt:lpstr>Franklin Gothic Book</vt:lpstr>
      <vt:lpstr>Wingdings 2</vt:lpstr>
      <vt:lpstr>Technický</vt:lpstr>
      <vt:lpstr>Informačné pramene</vt:lpstr>
      <vt:lpstr>Základné pojmy</vt:lpstr>
      <vt:lpstr>Podľa spôsobu zaznamenania informácií</vt:lpstr>
      <vt:lpstr>Textové dokumenty</vt:lpstr>
      <vt:lpstr>Knižné publikácie</vt:lpstr>
      <vt:lpstr>Encyklopédie - všeobecné</vt:lpstr>
      <vt:lpstr>Encyklopédie - odborné</vt:lpstr>
      <vt:lpstr>Monografia</vt:lpstr>
      <vt:lpstr>zborníky</vt:lpstr>
      <vt:lpstr>zborníky</vt:lpstr>
      <vt:lpstr>Periodiká</vt:lpstr>
      <vt:lpstr>Periodiká</vt:lpstr>
      <vt:lpstr>Špeciálne textové dokumenty</vt:lpstr>
      <vt:lpstr>Obrazové dokumenty</vt:lpstr>
      <vt:lpstr>Audiovizuálne dokumenty</vt:lpstr>
      <vt:lpstr>Delenie dokumentov podľa pôvodnosti obsahu</vt:lpstr>
      <vt:lpstr>Primárne dokumenty</vt:lpstr>
      <vt:lpstr>Sekundárny dokument viac pohľadov:</vt:lpstr>
      <vt:lpstr>Sekundárne dokumenty</vt:lpstr>
      <vt:lpstr>Sekundárne dokumenty</vt:lpstr>
      <vt:lpstr>Prezentácia programu PowerPoint</vt:lpstr>
      <vt:lpstr>Sekundárne pramene</vt:lpstr>
      <vt:lpstr>Bibliografie</vt:lpstr>
      <vt:lpstr>Katalógy knižníc</vt:lpstr>
      <vt:lpstr>Populárne, odborné, vedecké</vt:lpstr>
      <vt:lpstr>Odborné publikácie</vt:lpstr>
      <vt:lpstr>Akademické a vedecké  publikácie</vt:lpstr>
      <vt:lpstr>Osnova – rozšírená osnova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Lucia</dc:creator>
  <cp:lastModifiedBy>emmachac</cp:lastModifiedBy>
  <cp:revision>84</cp:revision>
  <dcterms:created xsi:type="dcterms:W3CDTF">2013-09-29T17:30:13Z</dcterms:created>
  <dcterms:modified xsi:type="dcterms:W3CDTF">2019-10-17T12:06:07Z</dcterms:modified>
</cp:coreProperties>
</file>