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D2C"/>
    <a:srgbClr val="3B9B28"/>
    <a:srgbClr val="ABCF6B"/>
    <a:srgbClr val="4472C4"/>
    <a:srgbClr val="008FFF"/>
    <a:srgbClr val="F9DF6D"/>
    <a:srgbClr val="404040"/>
    <a:srgbClr val="82D1FF"/>
    <a:srgbClr val="CD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3C8ECD-CB7E-466C-88F4-4FAF7BC08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1B5EF4-A5F2-41EE-AB01-013262CAF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5D0BA1-8287-4092-B5EB-17AB38F9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4A83F3F-5792-4DBF-A5CE-F8813EAE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BCA25D-FDD4-4570-A7EE-D545FCCD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06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30346-6033-4A02-AB51-3E34AE25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0368D2D4-332F-4313-9A69-D6B4D27AC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6B7EAF6-350D-4CC7-B149-0C411AF2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A0AB0B7-D35D-4FEC-AA28-96277748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F23F375-75E5-4EE7-BBF5-C9D47922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235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929D258-EC11-40B4-820B-E590303AA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8CAED115-944B-4CC6-84C8-2DAAF6915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C364ED-8B20-432D-8508-E7C62BF8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FEC9875-DF41-4DA0-8DB8-DD5EFEEF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3B19E2C-DE31-457A-A951-45A451EE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99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635E3-F5A1-407C-B294-1FE629DA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310E69-5921-4102-ADC1-B22D6E4C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B8D2CC8-7325-4820-8BA4-85E66B83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4D1BC7D-1B0A-4A16-9EF7-AAE8EA29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7D846FB-0710-4AF6-B8AA-7D08AED1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7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9C236E-C0D6-4822-8D54-21179DE9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0966B4A-B9EA-49B8-BFB0-CED58BBBD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D951E8F-7AA6-42B2-8AED-2EAFF7E6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50D21C-8F55-467F-BC2E-AC4922F2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0C8485C-190E-4E2C-A7AC-F8E46E6D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146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1F0AE0-1976-4B92-A182-487AF1F5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B40718-E062-405A-8D9D-9ADD38D28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59461BB-62D2-4118-A719-70E087CCF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60D8321-F5E0-4EC6-B39E-3D9CBAF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FD2A968-993F-43E9-8F5E-7DB236F4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8F1997C-1480-40FB-BB12-F8C2B89D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34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D987CB-53F6-4660-A15D-511621B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8C71D7D-58A2-4071-9538-CBCEB789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98A6098-5FD2-42F6-9105-28B02A14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987FD05C-3E2F-4CC6-A0B8-D48E20F6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EE093F9-96A2-4DA5-B9A3-7828040B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85C5400-7747-4993-A867-97F89E83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0ADA6BAE-AE54-4D57-9FD2-0943918A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AB82F84-C33A-4D28-B603-06502537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35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00F0AC-EC64-4F07-A1D9-26E6CFA1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28F81A0-84A4-42D5-ABA0-0BB3F5F5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810AA90-B731-4F65-86CF-9EE77C3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523F4DC-74B8-4504-94E8-6646A8FD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354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A231589-E304-4959-9B69-CB98ECCB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BAE77F0-B66A-4DFC-BC59-547AD23A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66CC6C0-1B2F-4FBC-A6AC-96049301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084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C36B97-8DAB-4E0C-906B-9DACD370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D2505A-1FD8-40A7-9824-D3024569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86CB3427-AE26-4773-94B5-4306D134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FE186D2-9EBE-4A5C-B649-931BB725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9D758D2-3754-42FB-942C-9599A1CA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6157DAE-AB5D-4FA0-9D95-7450B3BB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732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29DCEF-DC6E-4777-87BF-3992B6A6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16B3C15-6ABF-485B-8757-B38704B2A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90793DA0-6A35-4C55-A304-092782D88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9BEA839-C0C9-4F7F-A524-4AB5DBBF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0503D29-92FF-4251-9EEA-30B0345F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5FCBAFC-97BB-4B7B-9D14-3327336E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5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4FF3D9A-AA26-4C76-A2F3-423AFD36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EF9FCF35-E7C9-4AEF-979A-88C9D1F4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237731-BE3F-4DFE-9B09-C58E5525E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F3A0-162C-40B0-AE9A-B5AEB5679ACD}" type="datetimeFigureOut">
              <a:rPr lang="sk-SK" smtClean="0"/>
              <a:t>27. 11. 2019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F86E43-92EA-4FD1-A6BE-1B388BCAE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FD7EFDC-94AE-415E-BA29-B89CE1327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BD36-2665-4663-82CE-73873E08A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93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EEA02-1B9A-4DE9-8DEE-040825A91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sk-SK" dirty="0">
                <a:solidFill>
                  <a:schemeClr val="bg1"/>
                </a:solidFill>
              </a:rPr>
              <a:t>šifrovanie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platformou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b="1" dirty="0">
                <a:solidFill>
                  <a:schemeClr val="bg1"/>
                </a:solidFill>
              </a:rPr>
              <a:t>Google </a:t>
            </a:r>
            <a:r>
              <a:rPr lang="sk-SK" b="1" dirty="0" err="1">
                <a:solidFill>
                  <a:schemeClr val="bg1"/>
                </a:solidFill>
              </a:rPr>
              <a:t>Cloud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BC4995-5A46-447E-8705-4C242101B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>
                <a:solidFill>
                  <a:schemeClr val="bg1"/>
                </a:solidFill>
                <a:latin typeface="+mj-lt"/>
              </a:rPr>
              <a:t>Emma </a:t>
            </a:r>
            <a:r>
              <a:rPr lang="sk-SK" sz="2000" dirty="0" err="1">
                <a:solidFill>
                  <a:schemeClr val="bg1"/>
                </a:solidFill>
                <a:latin typeface="+mj-lt"/>
              </a:rPr>
              <a:t>Macháčováa</a:t>
            </a:r>
            <a:endParaRPr lang="sk-SK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8" name="Picture 4" descr="[How-To] Install FreeBSD 11 Google Cloud Compute ...">
            <a:extLst>
              <a:ext uri="{FF2B5EF4-FFF2-40B4-BE49-F238E27FC236}">
                <a16:creationId xmlns:a16="http://schemas.microsoft.com/office/drawing/2014/main" id="{6F28835D-D949-4BD4-91B8-4D492C9B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3" y="418186"/>
            <a:ext cx="5358566" cy="375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9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7F60A-E470-4616-9B39-9EDEFE8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341"/>
          </a:xfrm>
          <a:solidFill>
            <a:srgbClr val="CDEDFF"/>
          </a:solidFill>
          <a:ln w="28575">
            <a:solidFill>
              <a:srgbClr val="008FFF"/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rgbClr val="008FFF"/>
                </a:solidFill>
              </a:rPr>
              <a:t>Ďakujem za pozornosť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8002EF2-6A69-4D33-BD0B-554EB374A0B7}"/>
              </a:ext>
            </a:extLst>
          </p:cNvPr>
          <p:cNvSpPr txBox="1"/>
          <p:nvPr/>
        </p:nvSpPr>
        <p:spPr>
          <a:xfrm>
            <a:off x="10913533" y="5969000"/>
            <a:ext cx="109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CDEDFF"/>
                </a:solidFill>
              </a:rPr>
              <a:t>8/5</a:t>
            </a:r>
            <a:endParaRPr lang="sk-SK" dirty="0">
              <a:solidFill>
                <a:srgbClr val="CDEDFF"/>
              </a:solidFill>
            </a:endParaRPr>
          </a:p>
        </p:txBody>
      </p:sp>
      <p:pic>
        <p:nvPicPr>
          <p:cNvPr id="30" name="Obrázok 29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04EC2CC9-BABA-4C51-8F66-21F4A0B7D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58737" r="69940" b="8017"/>
          <a:stretch/>
        </p:blipFill>
        <p:spPr>
          <a:xfrm>
            <a:off x="4840826" y="1581943"/>
            <a:ext cx="2510348" cy="38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7F60A-E470-4616-9B39-9EDEFE8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341"/>
          </a:xfrm>
          <a:solidFill>
            <a:srgbClr val="CDEDFF"/>
          </a:solidFill>
          <a:ln w="28575">
            <a:solidFill>
              <a:srgbClr val="008FFF"/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rgbClr val="008FFF"/>
                </a:solidFill>
              </a:rPr>
              <a:t>Čo je to Google </a:t>
            </a:r>
            <a:r>
              <a:rPr lang="sk-SK" b="1" dirty="0" err="1">
                <a:solidFill>
                  <a:srgbClr val="008FFF"/>
                </a:solidFill>
              </a:rPr>
              <a:t>Cloud</a:t>
            </a:r>
            <a:r>
              <a:rPr lang="sk-SK" b="1" dirty="0">
                <a:solidFill>
                  <a:srgbClr val="008FFF"/>
                </a:solidFill>
              </a:rPr>
              <a:t>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8002EF2-6A69-4D33-BD0B-554EB374A0B7}"/>
              </a:ext>
            </a:extLst>
          </p:cNvPr>
          <p:cNvSpPr txBox="1"/>
          <p:nvPr/>
        </p:nvSpPr>
        <p:spPr>
          <a:xfrm>
            <a:off x="10913533" y="5969000"/>
            <a:ext cx="109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CDEDFF"/>
                </a:solidFill>
              </a:rPr>
              <a:t>0/5</a:t>
            </a:r>
            <a:endParaRPr lang="sk-SK" dirty="0">
              <a:solidFill>
                <a:srgbClr val="CDEDFF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037A9C2-AAC8-49B9-8D7A-259FB265F9F5}"/>
              </a:ext>
            </a:extLst>
          </p:cNvPr>
          <p:cNvSpPr txBox="1">
            <a:spLocks/>
          </p:cNvSpPr>
          <p:nvPr/>
        </p:nvSpPr>
        <p:spPr>
          <a:xfrm>
            <a:off x="4493511" y="2061398"/>
            <a:ext cx="6860289" cy="3907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000" dirty="0">
                <a:solidFill>
                  <a:srgbClr val="404040"/>
                </a:solidFill>
              </a:rPr>
              <a:t>súčasť Google </a:t>
            </a:r>
            <a:r>
              <a:rPr lang="sk-SK" sz="4000" dirty="0" err="1">
                <a:solidFill>
                  <a:srgbClr val="404040"/>
                </a:solidFill>
              </a:rPr>
              <a:t>Cloud</a:t>
            </a:r>
            <a:r>
              <a:rPr lang="sk-SK" sz="4000" dirty="0">
                <a:solidFill>
                  <a:srgbClr val="404040"/>
                </a:solidFill>
              </a:rPr>
              <a:t> </a:t>
            </a:r>
            <a:r>
              <a:rPr lang="sk-SK" sz="4000" dirty="0" err="1">
                <a:solidFill>
                  <a:srgbClr val="404040"/>
                </a:solidFill>
              </a:rPr>
              <a:t>Platform</a:t>
            </a:r>
            <a:endParaRPr lang="sk-SK" sz="4000" dirty="0">
              <a:solidFill>
                <a:srgbClr val="40404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000" dirty="0">
              <a:solidFill>
                <a:srgbClr val="40404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000" b="1" dirty="0">
                <a:solidFill>
                  <a:srgbClr val="404040"/>
                </a:solidFill>
              </a:rPr>
              <a:t>vznik: </a:t>
            </a:r>
            <a:r>
              <a:rPr lang="sk-SK" sz="4000" dirty="0">
                <a:solidFill>
                  <a:srgbClr val="404040"/>
                </a:solidFill>
              </a:rPr>
              <a:t>7. apríl 2008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000" dirty="0">
              <a:solidFill>
                <a:srgbClr val="40404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000" b="1" dirty="0">
                <a:solidFill>
                  <a:srgbClr val="404040"/>
                </a:solidFill>
              </a:rPr>
              <a:t>web: </a:t>
            </a:r>
            <a:r>
              <a:rPr lang="sk-SK" sz="4000" dirty="0">
                <a:solidFill>
                  <a:srgbClr val="404040"/>
                </a:solidFill>
              </a:rPr>
              <a:t>cloud.google.com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000" dirty="0">
              <a:solidFill>
                <a:srgbClr val="40404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000" b="1" dirty="0">
                <a:solidFill>
                  <a:srgbClr val="404040"/>
                </a:solidFill>
              </a:rPr>
              <a:t>jazyky: </a:t>
            </a:r>
            <a:r>
              <a:rPr lang="sk-SK" sz="4000" dirty="0" err="1">
                <a:solidFill>
                  <a:srgbClr val="404040"/>
                </a:solidFill>
              </a:rPr>
              <a:t>Python</a:t>
            </a:r>
            <a:r>
              <a:rPr lang="sk-SK" sz="4000" dirty="0">
                <a:solidFill>
                  <a:srgbClr val="404040"/>
                </a:solidFill>
              </a:rPr>
              <a:t>, Java, C++, Ruby, Go</a:t>
            </a:r>
          </a:p>
          <a:p>
            <a:pPr algn="ctr"/>
            <a:endParaRPr lang="sk-SK" sz="3200" dirty="0">
              <a:solidFill>
                <a:srgbClr val="404040"/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FF1E1ED5-B693-405C-8F63-463CAEC52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8794" flipH="1">
            <a:off x="451308" y="1952364"/>
            <a:ext cx="4145665" cy="29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7F60A-E470-4616-9B39-9EDEFE8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341"/>
          </a:xfrm>
          <a:solidFill>
            <a:srgbClr val="CDEDFF"/>
          </a:solidFill>
          <a:ln w="28575">
            <a:solidFill>
              <a:srgbClr val="008FFF"/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rgbClr val="008FFF"/>
                </a:solidFill>
              </a:rPr>
              <a:t>Aké sú typy šifrovania?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8002EF2-6A69-4D33-BD0B-554EB374A0B7}"/>
              </a:ext>
            </a:extLst>
          </p:cNvPr>
          <p:cNvSpPr txBox="1"/>
          <p:nvPr/>
        </p:nvSpPr>
        <p:spPr>
          <a:xfrm>
            <a:off x="10913533" y="5969000"/>
            <a:ext cx="109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CDEDFF"/>
                </a:solidFill>
              </a:rPr>
              <a:t>1/5</a:t>
            </a:r>
            <a:endParaRPr lang="sk-SK" dirty="0">
              <a:solidFill>
                <a:srgbClr val="CDEDFF"/>
              </a:solidFill>
            </a:endParaRPr>
          </a:p>
        </p:txBody>
      </p:sp>
      <p:pic>
        <p:nvPicPr>
          <p:cNvPr id="5" name="Obrázok 4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468E8099-F266-4C33-B5E6-05881C7AB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1" r="37912"/>
          <a:stretch/>
        </p:blipFill>
        <p:spPr>
          <a:xfrm>
            <a:off x="974956" y="1452032"/>
            <a:ext cx="1850888" cy="5272157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7037A9C2-AAC8-49B9-8D7A-259FB265F9F5}"/>
              </a:ext>
            </a:extLst>
          </p:cNvPr>
          <p:cNvSpPr txBox="1">
            <a:spLocks/>
          </p:cNvSpPr>
          <p:nvPr/>
        </p:nvSpPr>
        <p:spPr>
          <a:xfrm>
            <a:off x="838200" y="1558925"/>
            <a:ext cx="10515600" cy="485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>
                <a:solidFill>
                  <a:srgbClr val="404040"/>
                </a:solidFill>
              </a:rPr>
              <a:t>šifrovanie „v pokoji“</a:t>
            </a:r>
          </a:p>
          <a:p>
            <a:pPr algn="ctr"/>
            <a:endParaRPr lang="sk-SK" dirty="0">
              <a:solidFill>
                <a:srgbClr val="404040"/>
              </a:solidFill>
            </a:endParaRPr>
          </a:p>
          <a:p>
            <a:pPr algn="ctr"/>
            <a:endParaRPr lang="sk-SK" dirty="0">
              <a:solidFill>
                <a:srgbClr val="404040"/>
              </a:solidFill>
            </a:endParaRPr>
          </a:p>
          <a:p>
            <a:pPr algn="ctr"/>
            <a:r>
              <a:rPr lang="sk-SK" dirty="0">
                <a:solidFill>
                  <a:srgbClr val="404040"/>
                </a:solidFill>
              </a:rPr>
              <a:t>šifrovanie pri prenose dát</a:t>
            </a:r>
          </a:p>
          <a:p>
            <a:pPr algn="ctr"/>
            <a:endParaRPr lang="sk-SK" dirty="0">
              <a:solidFill>
                <a:srgbClr val="404040"/>
              </a:solidFill>
            </a:endParaRPr>
          </a:p>
          <a:p>
            <a:pPr algn="ctr"/>
            <a:endParaRPr lang="sk-SK" dirty="0">
              <a:solidFill>
                <a:srgbClr val="404040"/>
              </a:solidFill>
            </a:endParaRPr>
          </a:p>
          <a:p>
            <a:pPr algn="ctr"/>
            <a:r>
              <a:rPr lang="sk-SK" dirty="0">
                <a:solidFill>
                  <a:srgbClr val="404040"/>
                </a:solidFill>
              </a:rPr>
              <a:t>šifrovanie pri využívaní dát</a:t>
            </a:r>
          </a:p>
        </p:txBody>
      </p:sp>
    </p:spTree>
    <p:extLst>
      <p:ext uri="{BB962C8B-B14F-4D97-AF65-F5344CB8AC3E}">
        <p14:creationId xmlns:p14="http://schemas.microsoft.com/office/powerpoint/2010/main" val="191964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7F60A-E470-4616-9B39-9EDEFE8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341"/>
          </a:xfrm>
          <a:solidFill>
            <a:srgbClr val="CDEDFF"/>
          </a:solidFill>
          <a:ln w="28575">
            <a:solidFill>
              <a:srgbClr val="008FFF"/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rgbClr val="008FFF"/>
                </a:solidFill>
              </a:rPr>
              <a:t>Spôsoby chránenia dát firiem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8002EF2-6A69-4D33-BD0B-554EB374A0B7}"/>
              </a:ext>
            </a:extLst>
          </p:cNvPr>
          <p:cNvSpPr txBox="1"/>
          <p:nvPr/>
        </p:nvSpPr>
        <p:spPr>
          <a:xfrm>
            <a:off x="10913533" y="5969000"/>
            <a:ext cx="109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CDEDFF"/>
                </a:solidFill>
              </a:rPr>
              <a:t>2/5</a:t>
            </a:r>
            <a:endParaRPr lang="sk-SK" dirty="0">
              <a:solidFill>
                <a:srgbClr val="CDEDFF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264CD157-B4C4-499B-A449-A2DF88D12C1B}"/>
              </a:ext>
            </a:extLst>
          </p:cNvPr>
          <p:cNvSpPr/>
          <p:nvPr/>
        </p:nvSpPr>
        <p:spPr>
          <a:xfrm>
            <a:off x="838200" y="2650066"/>
            <a:ext cx="1804504" cy="970163"/>
          </a:xfrm>
          <a:prstGeom prst="rect">
            <a:avLst/>
          </a:prstGeom>
          <a:solidFill>
            <a:srgbClr val="82D1FF"/>
          </a:solidFill>
          <a:ln w="28575">
            <a:solidFill>
              <a:srgbClr val="00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BE155EDE-DE40-4F47-A41F-28DA9A54FA0D}"/>
              </a:ext>
            </a:extLst>
          </p:cNvPr>
          <p:cNvSpPr/>
          <p:nvPr/>
        </p:nvSpPr>
        <p:spPr>
          <a:xfrm>
            <a:off x="5127665" y="2662348"/>
            <a:ext cx="1804504" cy="970163"/>
          </a:xfrm>
          <a:prstGeom prst="rect">
            <a:avLst/>
          </a:prstGeom>
          <a:solidFill>
            <a:srgbClr val="82D1FF"/>
          </a:solidFill>
          <a:ln w="28575">
            <a:solidFill>
              <a:srgbClr val="00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9F8B12C8-3E85-4A09-9A10-F7D94ADFF76B}"/>
              </a:ext>
            </a:extLst>
          </p:cNvPr>
          <p:cNvSpPr/>
          <p:nvPr/>
        </p:nvSpPr>
        <p:spPr>
          <a:xfrm>
            <a:off x="9385300" y="2650065"/>
            <a:ext cx="1804504" cy="970163"/>
          </a:xfrm>
          <a:prstGeom prst="rect">
            <a:avLst/>
          </a:prstGeom>
          <a:solidFill>
            <a:srgbClr val="82D1FF"/>
          </a:solidFill>
          <a:ln w="28575">
            <a:solidFill>
              <a:srgbClr val="00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78ECD6A-D165-4975-BA94-412608F7BDEF}"/>
              </a:ext>
            </a:extLst>
          </p:cNvPr>
          <p:cNvSpPr txBox="1"/>
          <p:nvPr/>
        </p:nvSpPr>
        <p:spPr>
          <a:xfrm>
            <a:off x="838200" y="2889009"/>
            <a:ext cx="180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404040"/>
                </a:solidFill>
              </a:rPr>
              <a:t>model </a:t>
            </a:r>
            <a:r>
              <a:rPr lang="sk-SK" sz="2800" b="1" dirty="0">
                <a:solidFill>
                  <a:srgbClr val="404040"/>
                </a:solidFill>
              </a:rPr>
              <a:t>A</a:t>
            </a:r>
          </a:p>
        </p:txBody>
      </p:sp>
      <p:pic>
        <p:nvPicPr>
          <p:cNvPr id="12" name="Obrázok 11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DE596A86-E749-47B6-B127-C83E79A6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" t="13730" r="67587" b="56657"/>
          <a:stretch/>
        </p:blipFill>
        <p:spPr>
          <a:xfrm>
            <a:off x="1225090" y="1659138"/>
            <a:ext cx="980832" cy="827342"/>
          </a:xfrm>
          <a:prstGeom prst="rect">
            <a:avLst/>
          </a:prstGeo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999A7F39-69CB-4C09-85EB-9467EC1EB90C}"/>
              </a:ext>
            </a:extLst>
          </p:cNvPr>
          <p:cNvSpPr txBox="1"/>
          <p:nvPr/>
        </p:nvSpPr>
        <p:spPr>
          <a:xfrm>
            <a:off x="5111748" y="2889009"/>
            <a:ext cx="180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404040"/>
                </a:solidFill>
              </a:rPr>
              <a:t>model </a:t>
            </a:r>
            <a:r>
              <a:rPr lang="sk-SK" sz="2800" b="1" dirty="0">
                <a:solidFill>
                  <a:srgbClr val="404040"/>
                </a:solidFill>
              </a:rPr>
              <a:t>B</a:t>
            </a:r>
          </a:p>
        </p:txBody>
      </p:sp>
      <p:pic>
        <p:nvPicPr>
          <p:cNvPr id="14" name="Obrázok 13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497AE47-7E1C-426F-82A5-B7A3BC88D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" t="13730" r="67587" b="56657"/>
          <a:stretch/>
        </p:blipFill>
        <p:spPr>
          <a:xfrm>
            <a:off x="5885530" y="1659138"/>
            <a:ext cx="980832" cy="827342"/>
          </a:xfrm>
          <a:prstGeom prst="rect">
            <a:avLst/>
          </a:prstGeom>
        </p:spPr>
      </p:pic>
      <p:pic>
        <p:nvPicPr>
          <p:cNvPr id="16" name="Obrázok 15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2C8D8924-D872-4CF7-BADE-7FA77D063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0" t="5075" r="21277" b="72639"/>
          <a:stretch/>
        </p:blipFill>
        <p:spPr>
          <a:xfrm>
            <a:off x="5241056" y="1829353"/>
            <a:ext cx="607601" cy="622644"/>
          </a:xfrm>
          <a:prstGeom prst="rect">
            <a:avLst/>
          </a:prstGeom>
        </p:spPr>
      </p:pic>
      <p:pic>
        <p:nvPicPr>
          <p:cNvPr id="17" name="Obrázok 1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3CF064F-5AC6-487E-B5EF-74BB947E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4859648">
            <a:off x="4846525" y="2180169"/>
            <a:ext cx="678441" cy="1037130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id="{271D301E-39FD-4889-870A-DE6588B9D049}"/>
              </a:ext>
            </a:extLst>
          </p:cNvPr>
          <p:cNvSpPr txBox="1"/>
          <p:nvPr/>
        </p:nvSpPr>
        <p:spPr>
          <a:xfrm>
            <a:off x="9382719" y="2889009"/>
            <a:ext cx="180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404040"/>
                </a:solidFill>
              </a:rPr>
              <a:t>model </a:t>
            </a:r>
            <a:r>
              <a:rPr lang="sk-SK" sz="2800" b="1" dirty="0">
                <a:solidFill>
                  <a:srgbClr val="404040"/>
                </a:solidFill>
              </a:rPr>
              <a:t>C</a:t>
            </a:r>
          </a:p>
        </p:txBody>
      </p:sp>
      <p:pic>
        <p:nvPicPr>
          <p:cNvPr id="19" name="Obrázok 18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28D0FB9A-B9E5-4273-A9D3-9D6FA93EF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" t="13730" r="67587" b="56657"/>
          <a:stretch/>
        </p:blipFill>
        <p:spPr>
          <a:xfrm>
            <a:off x="10156501" y="1659138"/>
            <a:ext cx="980832" cy="827342"/>
          </a:xfrm>
          <a:prstGeom prst="rect">
            <a:avLst/>
          </a:prstGeom>
        </p:spPr>
      </p:pic>
      <p:pic>
        <p:nvPicPr>
          <p:cNvPr id="20" name="Obrázok 19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916636B8-39F3-4E04-A3D2-34E580EEE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0" t="5075" r="21277" b="72639"/>
          <a:stretch/>
        </p:blipFill>
        <p:spPr>
          <a:xfrm>
            <a:off x="9512027" y="1829353"/>
            <a:ext cx="607601" cy="622644"/>
          </a:xfrm>
          <a:prstGeom prst="rect">
            <a:avLst/>
          </a:prstGeom>
        </p:spPr>
      </p:pic>
      <p:pic>
        <p:nvPicPr>
          <p:cNvPr id="21" name="Obrázok 20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0EF6CB13-9440-433B-A5E6-27B98EE6F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4859648">
            <a:off x="9117496" y="2180169"/>
            <a:ext cx="678441" cy="1037130"/>
          </a:xfrm>
          <a:prstGeom prst="rect">
            <a:avLst/>
          </a:prstGeom>
        </p:spPr>
      </p:pic>
      <p:pic>
        <p:nvPicPr>
          <p:cNvPr id="22" name="Obrázok 21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FE7809E9-E442-466E-8E4D-825E8BD12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8" t="15536" r="-1091" b="51218"/>
          <a:stretch/>
        </p:blipFill>
        <p:spPr>
          <a:xfrm rot="14859648">
            <a:off x="9371397" y="2416969"/>
            <a:ext cx="540117" cy="825674"/>
          </a:xfrm>
          <a:prstGeom prst="rect">
            <a:avLst/>
          </a:prstGeom>
        </p:spPr>
      </p:pic>
      <p:sp>
        <p:nvSpPr>
          <p:cNvPr id="23" name="Obdĺžnik 22">
            <a:extLst>
              <a:ext uri="{FF2B5EF4-FFF2-40B4-BE49-F238E27FC236}">
                <a16:creationId xmlns:a16="http://schemas.microsoft.com/office/drawing/2014/main" id="{8E7A530D-C9CD-4098-B65E-DC76D00EFAD9}"/>
              </a:ext>
            </a:extLst>
          </p:cNvPr>
          <p:cNvSpPr/>
          <p:nvPr/>
        </p:nvSpPr>
        <p:spPr>
          <a:xfrm>
            <a:off x="5411348" y="5629778"/>
            <a:ext cx="1261904" cy="678443"/>
          </a:xfrm>
          <a:prstGeom prst="rect">
            <a:avLst/>
          </a:prstGeom>
          <a:solidFill>
            <a:srgbClr val="F9DF6D"/>
          </a:solidFill>
          <a:ln w="28575">
            <a:solidFill>
              <a:srgbClr val="DEB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BB97CCB6-901B-43C5-AA29-8676E0D7F7DA}"/>
              </a:ext>
            </a:extLst>
          </p:cNvPr>
          <p:cNvSpPr txBox="1"/>
          <p:nvPr/>
        </p:nvSpPr>
        <p:spPr>
          <a:xfrm>
            <a:off x="5398965" y="5670916"/>
            <a:ext cx="126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rgbClr val="404040"/>
                </a:solidFill>
              </a:rPr>
              <a:t>CLOUD</a:t>
            </a:r>
          </a:p>
          <a:p>
            <a:pPr algn="ctr"/>
            <a:r>
              <a:rPr lang="sk-SK" b="1" dirty="0">
                <a:solidFill>
                  <a:srgbClr val="404040"/>
                </a:solidFill>
              </a:rPr>
              <a:t>KMS</a:t>
            </a:r>
          </a:p>
        </p:txBody>
      </p: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BB7250FD-1EBB-421D-88B4-8FE6E981142A}"/>
              </a:ext>
            </a:extLst>
          </p:cNvPr>
          <p:cNvCxnSpPr>
            <a:cxnSpLocks/>
          </p:cNvCxnSpPr>
          <p:nvPr/>
        </p:nvCxnSpPr>
        <p:spPr>
          <a:xfrm>
            <a:off x="5853695" y="3710570"/>
            <a:ext cx="0" cy="18054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>
            <a:extLst>
              <a:ext uri="{FF2B5EF4-FFF2-40B4-BE49-F238E27FC236}">
                <a16:creationId xmlns:a16="http://schemas.microsoft.com/office/drawing/2014/main" id="{B0894C80-57FA-4B38-BFC5-67270244B5EF}"/>
              </a:ext>
            </a:extLst>
          </p:cNvPr>
          <p:cNvCxnSpPr>
            <a:cxnSpLocks/>
          </p:cNvCxnSpPr>
          <p:nvPr/>
        </p:nvCxnSpPr>
        <p:spPr>
          <a:xfrm flipH="1">
            <a:off x="6227246" y="3708398"/>
            <a:ext cx="29620" cy="182456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Obrázok 28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2328CA2-CB1B-4D4B-B040-513E5908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0" t="5075" r="21277" b="72639"/>
          <a:stretch/>
        </p:blipFill>
        <p:spPr>
          <a:xfrm>
            <a:off x="5999085" y="4261955"/>
            <a:ext cx="678442" cy="695239"/>
          </a:xfrm>
          <a:prstGeom prst="rect">
            <a:avLst/>
          </a:prstGeom>
        </p:spPr>
      </p:pic>
      <p:pic>
        <p:nvPicPr>
          <p:cNvPr id="25" name="Obrázok 24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FA87FF7F-0D8E-487C-BFDB-DFE68EC7B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4115731">
            <a:off x="6337644" y="4525308"/>
            <a:ext cx="482562" cy="737691"/>
          </a:xfrm>
          <a:prstGeom prst="rect">
            <a:avLst/>
          </a:prstGeom>
        </p:spPr>
      </p:pic>
      <p:sp>
        <p:nvSpPr>
          <p:cNvPr id="30" name="Obdĺžnik 29">
            <a:extLst>
              <a:ext uri="{FF2B5EF4-FFF2-40B4-BE49-F238E27FC236}">
                <a16:creationId xmlns:a16="http://schemas.microsoft.com/office/drawing/2014/main" id="{C792D2AD-4494-4E2A-AC57-DF83F22DA19B}"/>
              </a:ext>
            </a:extLst>
          </p:cNvPr>
          <p:cNvSpPr/>
          <p:nvPr/>
        </p:nvSpPr>
        <p:spPr>
          <a:xfrm>
            <a:off x="9811792" y="5713831"/>
            <a:ext cx="1063711" cy="603416"/>
          </a:xfrm>
          <a:prstGeom prst="rect">
            <a:avLst/>
          </a:prstGeom>
          <a:solidFill>
            <a:srgbClr val="ABCF6B"/>
          </a:solidFill>
          <a:ln w="28575">
            <a:solidFill>
              <a:srgbClr val="3B9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B9EB8A2E-02FD-4842-B875-C139257383A8}"/>
              </a:ext>
            </a:extLst>
          </p:cNvPr>
          <p:cNvSpPr txBox="1"/>
          <p:nvPr/>
        </p:nvSpPr>
        <p:spPr>
          <a:xfrm>
            <a:off x="9703424" y="5753929"/>
            <a:ext cx="126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rgbClr val="404040"/>
                </a:solidFill>
              </a:rPr>
              <a:t>HSM</a:t>
            </a:r>
          </a:p>
        </p:txBody>
      </p: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0301F0E2-2CC1-4358-A093-1AA417C65259}"/>
              </a:ext>
            </a:extLst>
          </p:cNvPr>
          <p:cNvCxnSpPr>
            <a:cxnSpLocks/>
          </p:cNvCxnSpPr>
          <p:nvPr/>
        </p:nvCxnSpPr>
        <p:spPr>
          <a:xfrm>
            <a:off x="10145771" y="3726281"/>
            <a:ext cx="10730" cy="57931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ovacia šípka 32">
            <a:extLst>
              <a:ext uri="{FF2B5EF4-FFF2-40B4-BE49-F238E27FC236}">
                <a16:creationId xmlns:a16="http://schemas.microsoft.com/office/drawing/2014/main" id="{401BD56D-A526-4960-8267-AE1177BA600C}"/>
              </a:ext>
            </a:extLst>
          </p:cNvPr>
          <p:cNvCxnSpPr>
            <a:cxnSpLocks/>
          </p:cNvCxnSpPr>
          <p:nvPr/>
        </p:nvCxnSpPr>
        <p:spPr>
          <a:xfrm>
            <a:off x="10548942" y="3724109"/>
            <a:ext cx="7955" cy="5814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dĺžnik 37">
            <a:extLst>
              <a:ext uri="{FF2B5EF4-FFF2-40B4-BE49-F238E27FC236}">
                <a16:creationId xmlns:a16="http://schemas.microsoft.com/office/drawing/2014/main" id="{079BAA04-5722-444F-A187-AD3D93844CB3}"/>
              </a:ext>
            </a:extLst>
          </p:cNvPr>
          <p:cNvSpPr/>
          <p:nvPr/>
        </p:nvSpPr>
        <p:spPr>
          <a:xfrm>
            <a:off x="9703423" y="4412222"/>
            <a:ext cx="1261904" cy="678443"/>
          </a:xfrm>
          <a:prstGeom prst="rect">
            <a:avLst/>
          </a:prstGeom>
          <a:solidFill>
            <a:srgbClr val="F9DF6D"/>
          </a:solidFill>
          <a:ln w="28575">
            <a:solidFill>
              <a:srgbClr val="DEB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4" name="Obrázok 33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77474562-04BA-42BF-8E12-D895CA948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0" t="5075" r="21277" b="72639"/>
          <a:stretch/>
        </p:blipFill>
        <p:spPr>
          <a:xfrm>
            <a:off x="10586260" y="3725288"/>
            <a:ext cx="379068" cy="388453"/>
          </a:xfrm>
          <a:prstGeom prst="rect">
            <a:avLst/>
          </a:prstGeom>
        </p:spPr>
      </p:pic>
      <p:pic>
        <p:nvPicPr>
          <p:cNvPr id="35" name="Obrázok 34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8A04E273-1596-456D-83F1-B15D58713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4115731">
            <a:off x="10756348" y="3871288"/>
            <a:ext cx="269623" cy="412172"/>
          </a:xfrm>
          <a:prstGeom prst="rect">
            <a:avLst/>
          </a:prstGeom>
        </p:spPr>
      </p:pic>
      <p:cxnSp>
        <p:nvCxnSpPr>
          <p:cNvPr id="52" name="Rovná spojovacia šípka 51">
            <a:extLst>
              <a:ext uri="{FF2B5EF4-FFF2-40B4-BE49-F238E27FC236}">
                <a16:creationId xmlns:a16="http://schemas.microsoft.com/office/drawing/2014/main" id="{3F1AC770-4D98-4F57-86C4-AAE945E2CA5E}"/>
              </a:ext>
            </a:extLst>
          </p:cNvPr>
          <p:cNvCxnSpPr>
            <a:cxnSpLocks/>
          </p:cNvCxnSpPr>
          <p:nvPr/>
        </p:nvCxnSpPr>
        <p:spPr>
          <a:xfrm>
            <a:off x="10343648" y="5141108"/>
            <a:ext cx="0" cy="4971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Obrázok 54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F56320D3-683E-4C52-A1B2-A903EE9CF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4859648">
            <a:off x="10677534" y="5146964"/>
            <a:ext cx="471997" cy="721540"/>
          </a:xfrm>
          <a:prstGeom prst="rect">
            <a:avLst/>
          </a:prstGeom>
        </p:spPr>
      </p:pic>
      <p:pic>
        <p:nvPicPr>
          <p:cNvPr id="56" name="Obrázok 55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015340F-5251-4148-B013-582FE4261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8" t="15536" r="-1091" b="51218"/>
          <a:stretch/>
        </p:blipFill>
        <p:spPr>
          <a:xfrm rot="14859648">
            <a:off x="10798709" y="5358275"/>
            <a:ext cx="375764" cy="574428"/>
          </a:xfrm>
          <a:prstGeom prst="rect">
            <a:avLst/>
          </a:prstGeom>
        </p:spPr>
      </p:pic>
      <p:sp>
        <p:nvSpPr>
          <p:cNvPr id="36" name="BlokTextu 35">
            <a:extLst>
              <a:ext uri="{FF2B5EF4-FFF2-40B4-BE49-F238E27FC236}">
                <a16:creationId xmlns:a16="http://schemas.microsoft.com/office/drawing/2014/main" id="{7C039146-E2EF-486D-850D-7102D3F2DFBC}"/>
              </a:ext>
            </a:extLst>
          </p:cNvPr>
          <p:cNvSpPr txBox="1"/>
          <p:nvPr/>
        </p:nvSpPr>
        <p:spPr>
          <a:xfrm>
            <a:off x="2385973" y="5420606"/>
            <a:ext cx="2878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err="1">
                <a:solidFill>
                  <a:srgbClr val="DEBD2C"/>
                </a:solidFill>
              </a:rPr>
              <a:t>cloud</a:t>
            </a:r>
            <a:r>
              <a:rPr lang="sk-SK" sz="2000" dirty="0">
                <a:solidFill>
                  <a:srgbClr val="DEBD2C"/>
                </a:solidFill>
              </a:rPr>
              <a:t> </a:t>
            </a:r>
            <a:r>
              <a:rPr lang="sk-SK" sz="2000" dirty="0" err="1">
                <a:solidFill>
                  <a:srgbClr val="DEBD2C"/>
                </a:solidFill>
              </a:rPr>
              <a:t>provider</a:t>
            </a:r>
            <a:r>
              <a:rPr lang="sk-SK" sz="2000" dirty="0">
                <a:solidFill>
                  <a:srgbClr val="DEBD2C"/>
                </a:solidFill>
              </a:rPr>
              <a:t> :</a:t>
            </a:r>
          </a:p>
          <a:p>
            <a:pPr algn="ctr"/>
            <a:r>
              <a:rPr lang="sk-SK" sz="2000" dirty="0" err="1">
                <a:solidFill>
                  <a:srgbClr val="DEBD2C"/>
                </a:solidFill>
              </a:rPr>
              <a:t>key</a:t>
            </a:r>
            <a:r>
              <a:rPr lang="sk-SK" sz="2000" dirty="0">
                <a:solidFill>
                  <a:srgbClr val="DEBD2C"/>
                </a:solidFill>
              </a:rPr>
              <a:t> management </a:t>
            </a:r>
            <a:r>
              <a:rPr lang="sk-SK" sz="2000" b="1" dirty="0" err="1">
                <a:solidFill>
                  <a:srgbClr val="DEBD2C"/>
                </a:solidFill>
              </a:rPr>
              <a:t>service</a:t>
            </a:r>
            <a:endParaRPr lang="sk-SK" sz="2000" b="1" dirty="0">
              <a:solidFill>
                <a:srgbClr val="DEBD2C"/>
              </a:solidFill>
            </a:endParaRPr>
          </a:p>
          <a:p>
            <a:pPr algn="ctr"/>
            <a:r>
              <a:rPr lang="sk-SK" sz="2000" b="1" dirty="0">
                <a:solidFill>
                  <a:srgbClr val="DEBD2C"/>
                </a:solidFill>
              </a:rPr>
              <a:t>= služba</a:t>
            </a:r>
            <a:endParaRPr lang="sk-SK" sz="2000" dirty="0">
              <a:solidFill>
                <a:srgbClr val="DEBD2C"/>
              </a:solidFill>
            </a:endParaRPr>
          </a:p>
        </p:txBody>
      </p:sp>
      <p:sp>
        <p:nvSpPr>
          <p:cNvPr id="40" name="BlokTextu 39">
            <a:extLst>
              <a:ext uri="{FF2B5EF4-FFF2-40B4-BE49-F238E27FC236}">
                <a16:creationId xmlns:a16="http://schemas.microsoft.com/office/drawing/2014/main" id="{DC961E01-A0FC-41EB-B2DD-727B92DE3AA2}"/>
              </a:ext>
            </a:extLst>
          </p:cNvPr>
          <p:cNvSpPr txBox="1"/>
          <p:nvPr/>
        </p:nvSpPr>
        <p:spPr>
          <a:xfrm>
            <a:off x="9712695" y="4437733"/>
            <a:ext cx="126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rgbClr val="404040"/>
                </a:solidFill>
              </a:rPr>
              <a:t>CLOUD</a:t>
            </a:r>
          </a:p>
          <a:p>
            <a:pPr algn="ctr"/>
            <a:r>
              <a:rPr lang="sk-SK" b="1" dirty="0">
                <a:solidFill>
                  <a:srgbClr val="404040"/>
                </a:solidFill>
              </a:rPr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14479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7F60A-E470-4616-9B39-9EDEFE8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341"/>
          </a:xfrm>
          <a:solidFill>
            <a:srgbClr val="CDEDFF"/>
          </a:solidFill>
          <a:ln w="28575">
            <a:solidFill>
              <a:srgbClr val="008FFF"/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rgbClr val="008FFF"/>
                </a:solidFill>
              </a:rPr>
              <a:t>Ako šifruje údaje </a:t>
            </a:r>
            <a:r>
              <a:rPr lang="sk-SK" b="1" dirty="0" err="1">
                <a:solidFill>
                  <a:srgbClr val="008FFF"/>
                </a:solidFill>
              </a:rPr>
              <a:t>Gogle</a:t>
            </a:r>
            <a:r>
              <a:rPr lang="sk-SK" b="1" dirty="0">
                <a:solidFill>
                  <a:srgbClr val="008FFF"/>
                </a:solidFill>
              </a:rPr>
              <a:t>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8002EF2-6A69-4D33-BD0B-554EB374A0B7}"/>
              </a:ext>
            </a:extLst>
          </p:cNvPr>
          <p:cNvSpPr txBox="1"/>
          <p:nvPr/>
        </p:nvSpPr>
        <p:spPr>
          <a:xfrm>
            <a:off x="10913533" y="5969000"/>
            <a:ext cx="109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CDEDFF"/>
                </a:solidFill>
              </a:rPr>
              <a:t>3/5</a:t>
            </a:r>
            <a:endParaRPr lang="sk-SK" dirty="0">
              <a:solidFill>
                <a:srgbClr val="CDEDFF"/>
              </a:solidFill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78ECD6A-D165-4975-BA94-412608F7BDEF}"/>
              </a:ext>
            </a:extLst>
          </p:cNvPr>
          <p:cNvSpPr txBox="1"/>
          <p:nvPr/>
        </p:nvSpPr>
        <p:spPr>
          <a:xfrm>
            <a:off x="1512163" y="3505575"/>
            <a:ext cx="1989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rgbClr val="008FFF"/>
                </a:solidFill>
              </a:rPr>
              <a:t>default-</a:t>
            </a:r>
            <a:r>
              <a:rPr lang="sk-SK" sz="2800" b="1" dirty="0" err="1">
                <a:solidFill>
                  <a:srgbClr val="008FFF"/>
                </a:solidFill>
              </a:rPr>
              <a:t>né</a:t>
            </a:r>
            <a:r>
              <a:rPr lang="sk-SK" sz="2800" b="1" dirty="0">
                <a:solidFill>
                  <a:srgbClr val="008FFF"/>
                </a:solidFill>
              </a:rPr>
              <a:t> šifrovanie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999A7F39-69CB-4C09-85EB-9467EC1EB90C}"/>
              </a:ext>
            </a:extLst>
          </p:cNvPr>
          <p:cNvSpPr txBox="1"/>
          <p:nvPr/>
        </p:nvSpPr>
        <p:spPr>
          <a:xfrm>
            <a:off x="4487054" y="3499842"/>
            <a:ext cx="3217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rgbClr val="008FFF"/>
                </a:solidFill>
              </a:rPr>
              <a:t>zákazníkom spravované kľúče</a:t>
            </a:r>
          </a:p>
          <a:p>
            <a:pPr algn="ctr"/>
            <a:endParaRPr lang="sk-SK" sz="2800" b="1" dirty="0">
              <a:solidFill>
                <a:srgbClr val="008FFF"/>
              </a:solidFill>
            </a:endParaRP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72807C72-3B91-4F2E-B2B3-3D41ACE9B549}"/>
              </a:ext>
            </a:extLst>
          </p:cNvPr>
          <p:cNvCxnSpPr/>
          <p:nvPr/>
        </p:nvCxnSpPr>
        <p:spPr>
          <a:xfrm>
            <a:off x="838200" y="2963334"/>
            <a:ext cx="10473267" cy="0"/>
          </a:xfrm>
          <a:prstGeom prst="straightConnector1">
            <a:avLst/>
          </a:prstGeom>
          <a:ln w="203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ok 1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3CF064F-5AC6-487E-B5EF-74BB947E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2167673" y="2444768"/>
            <a:ext cx="678441" cy="1037130"/>
          </a:xfrm>
          <a:prstGeom prst="rect">
            <a:avLst/>
          </a:prstGeom>
        </p:spPr>
      </p:pic>
      <p:pic>
        <p:nvPicPr>
          <p:cNvPr id="37" name="Obrázok 3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C82930C8-268B-4E8D-B80E-711EBE973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9406673" y="2444767"/>
            <a:ext cx="678441" cy="1037130"/>
          </a:xfrm>
          <a:prstGeom prst="rect">
            <a:avLst/>
          </a:prstGeom>
        </p:spPr>
      </p:pic>
      <p:pic>
        <p:nvPicPr>
          <p:cNvPr id="40" name="Obrázok 39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D05A4122-48FF-4D4E-B3C6-04CC953ED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5756778" y="2465932"/>
            <a:ext cx="678441" cy="1037130"/>
          </a:xfrm>
          <a:prstGeom prst="rect">
            <a:avLst/>
          </a:prstGeom>
        </p:spPr>
      </p:pic>
      <p:sp>
        <p:nvSpPr>
          <p:cNvPr id="41" name="BlokTextu 40">
            <a:extLst>
              <a:ext uri="{FF2B5EF4-FFF2-40B4-BE49-F238E27FC236}">
                <a16:creationId xmlns:a16="http://schemas.microsoft.com/office/drawing/2014/main" id="{40B0AAC8-595D-495D-AB63-44F74DA91643}"/>
              </a:ext>
            </a:extLst>
          </p:cNvPr>
          <p:cNvSpPr txBox="1"/>
          <p:nvPr/>
        </p:nvSpPr>
        <p:spPr>
          <a:xfrm>
            <a:off x="8090509" y="3499842"/>
            <a:ext cx="3217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rgbClr val="008FFF"/>
                </a:solidFill>
              </a:rPr>
              <a:t>zákazníkom dodávané kľúče</a:t>
            </a:r>
          </a:p>
          <a:p>
            <a:pPr algn="ctr"/>
            <a:endParaRPr lang="sk-SK" sz="2800" b="1" dirty="0">
              <a:solidFill>
                <a:srgbClr val="008FFF"/>
              </a:solidFill>
            </a:endParaRPr>
          </a:p>
        </p:txBody>
      </p:sp>
      <p:sp>
        <p:nvSpPr>
          <p:cNvPr id="42" name="BlokTextu 41">
            <a:extLst>
              <a:ext uri="{FF2B5EF4-FFF2-40B4-BE49-F238E27FC236}">
                <a16:creationId xmlns:a16="http://schemas.microsoft.com/office/drawing/2014/main" id="{339CD6FD-A8B1-49A9-AF08-4EAFB1A9C4E4}"/>
              </a:ext>
            </a:extLst>
          </p:cNvPr>
          <p:cNvSpPr txBox="1"/>
          <p:nvPr/>
        </p:nvSpPr>
        <p:spPr>
          <a:xfrm>
            <a:off x="4487054" y="4513331"/>
            <a:ext cx="3217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err="1">
                <a:solidFill>
                  <a:srgbClr val="404040"/>
                </a:solidFill>
              </a:rPr>
              <a:t>c</a:t>
            </a:r>
            <a:r>
              <a:rPr lang="sk-SK" sz="2000" dirty="0" err="1">
                <a:solidFill>
                  <a:srgbClr val="404040"/>
                </a:solidFill>
              </a:rPr>
              <a:t>ustomer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404040"/>
                </a:solidFill>
              </a:rPr>
              <a:t>m</a:t>
            </a:r>
            <a:r>
              <a:rPr lang="sk-SK" sz="2000" dirty="0" err="1">
                <a:solidFill>
                  <a:srgbClr val="404040"/>
                </a:solidFill>
              </a:rPr>
              <a:t>anaged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404040"/>
                </a:solidFill>
              </a:rPr>
              <a:t>e</a:t>
            </a:r>
            <a:r>
              <a:rPr lang="sk-SK" sz="2000" dirty="0" err="1">
                <a:solidFill>
                  <a:srgbClr val="404040"/>
                </a:solidFill>
              </a:rPr>
              <a:t>ncryption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404040"/>
                </a:solidFill>
              </a:rPr>
              <a:t>k</a:t>
            </a:r>
            <a:r>
              <a:rPr lang="sk-SK" sz="2000" dirty="0" err="1">
                <a:solidFill>
                  <a:srgbClr val="404040"/>
                </a:solidFill>
              </a:rPr>
              <a:t>eys</a:t>
            </a:r>
            <a:endParaRPr lang="sk-SK" sz="2000" dirty="0">
              <a:solidFill>
                <a:srgbClr val="404040"/>
              </a:solidFill>
            </a:endParaRPr>
          </a:p>
          <a:p>
            <a:pPr algn="ctr"/>
            <a:r>
              <a:rPr lang="sk-SK" sz="2000" dirty="0">
                <a:solidFill>
                  <a:srgbClr val="404040"/>
                </a:solidFill>
              </a:rPr>
              <a:t>(CMEK)</a:t>
            </a:r>
          </a:p>
          <a:p>
            <a:pPr algn="ctr"/>
            <a:endParaRPr lang="sk-SK" sz="2400" dirty="0">
              <a:solidFill>
                <a:srgbClr val="404040"/>
              </a:solidFill>
            </a:endParaRPr>
          </a:p>
        </p:txBody>
      </p:sp>
      <p:sp>
        <p:nvSpPr>
          <p:cNvPr id="43" name="BlokTextu 42">
            <a:extLst>
              <a:ext uri="{FF2B5EF4-FFF2-40B4-BE49-F238E27FC236}">
                <a16:creationId xmlns:a16="http://schemas.microsoft.com/office/drawing/2014/main" id="{74EE6C7A-D588-4C9A-87C9-B5F39542E415}"/>
              </a:ext>
            </a:extLst>
          </p:cNvPr>
          <p:cNvSpPr txBox="1"/>
          <p:nvPr/>
        </p:nvSpPr>
        <p:spPr>
          <a:xfrm>
            <a:off x="8090508" y="4513331"/>
            <a:ext cx="3217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err="1">
                <a:solidFill>
                  <a:srgbClr val="404040"/>
                </a:solidFill>
              </a:rPr>
              <a:t>c</a:t>
            </a:r>
            <a:r>
              <a:rPr lang="sk-SK" sz="2000" dirty="0" err="1">
                <a:solidFill>
                  <a:srgbClr val="404040"/>
                </a:solidFill>
              </a:rPr>
              <a:t>ustomer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404040"/>
                </a:solidFill>
              </a:rPr>
              <a:t>s</a:t>
            </a:r>
            <a:r>
              <a:rPr lang="sk-SK" sz="2000" dirty="0" err="1">
                <a:solidFill>
                  <a:srgbClr val="404040"/>
                </a:solidFill>
              </a:rPr>
              <a:t>upplied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404040"/>
                </a:solidFill>
              </a:rPr>
              <a:t>e</a:t>
            </a:r>
            <a:r>
              <a:rPr lang="sk-SK" sz="2000" dirty="0" err="1">
                <a:solidFill>
                  <a:srgbClr val="404040"/>
                </a:solidFill>
              </a:rPr>
              <a:t>ncryption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404040"/>
                </a:solidFill>
              </a:rPr>
              <a:t>k</a:t>
            </a:r>
            <a:r>
              <a:rPr lang="sk-SK" sz="2000" dirty="0" err="1">
                <a:solidFill>
                  <a:srgbClr val="404040"/>
                </a:solidFill>
              </a:rPr>
              <a:t>eys</a:t>
            </a:r>
            <a:endParaRPr lang="sk-SK" sz="2000" dirty="0">
              <a:solidFill>
                <a:srgbClr val="404040"/>
              </a:solidFill>
            </a:endParaRPr>
          </a:p>
          <a:p>
            <a:pPr algn="ctr"/>
            <a:r>
              <a:rPr lang="sk-SK" sz="2000" dirty="0">
                <a:solidFill>
                  <a:srgbClr val="404040"/>
                </a:solidFill>
              </a:rPr>
              <a:t>(CSEK)</a:t>
            </a:r>
          </a:p>
          <a:p>
            <a:pPr algn="ctr"/>
            <a:endParaRPr lang="sk-SK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6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ázok 17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F3A318E6-CC21-4631-B843-229C93AFA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0" t="71518" r="23449" b="3228"/>
          <a:stretch/>
        </p:blipFill>
        <p:spPr>
          <a:xfrm rot="16200000">
            <a:off x="5126700" y="1453445"/>
            <a:ext cx="537451" cy="195250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137F60A-E470-4616-9B39-9EDEFE8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341"/>
          </a:xfrm>
          <a:solidFill>
            <a:srgbClr val="CDEDFF"/>
          </a:solidFill>
          <a:ln w="28575">
            <a:solidFill>
              <a:srgbClr val="008FFF"/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rgbClr val="008FFF"/>
                </a:solidFill>
              </a:rPr>
              <a:t>Default-</a:t>
            </a:r>
            <a:r>
              <a:rPr lang="sk-SK" b="1" dirty="0" err="1">
                <a:solidFill>
                  <a:srgbClr val="008FFF"/>
                </a:solidFill>
              </a:rPr>
              <a:t>né</a:t>
            </a:r>
            <a:r>
              <a:rPr lang="sk-SK" b="1" dirty="0">
                <a:solidFill>
                  <a:srgbClr val="008FFF"/>
                </a:solidFill>
              </a:rPr>
              <a:t> šifrovanie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8002EF2-6A69-4D33-BD0B-554EB374A0B7}"/>
              </a:ext>
            </a:extLst>
          </p:cNvPr>
          <p:cNvSpPr txBox="1"/>
          <p:nvPr/>
        </p:nvSpPr>
        <p:spPr>
          <a:xfrm>
            <a:off x="10913533" y="5969000"/>
            <a:ext cx="109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CDEDFF"/>
                </a:solidFill>
              </a:rPr>
              <a:t>4/5</a:t>
            </a:r>
            <a:endParaRPr lang="sk-SK" dirty="0">
              <a:solidFill>
                <a:srgbClr val="CDEDFF"/>
              </a:solidFill>
            </a:endParaRPr>
          </a:p>
        </p:txBody>
      </p:sp>
      <p:pic>
        <p:nvPicPr>
          <p:cNvPr id="17" name="Obrázok 1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3CF064F-5AC6-487E-B5EF-74BB947E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4834671" y="1805419"/>
            <a:ext cx="678441" cy="1037130"/>
          </a:xfrm>
          <a:prstGeom prst="rect">
            <a:avLst/>
          </a:prstGeom>
        </p:spPr>
      </p:pic>
      <p:pic>
        <p:nvPicPr>
          <p:cNvPr id="16" name="Obrázok 15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0064902E-FCDB-43BA-A8E1-39FAEF699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0" t="28147" r="14637" b="38607"/>
          <a:stretch/>
        </p:blipFill>
        <p:spPr>
          <a:xfrm rot="16200000">
            <a:off x="876465" y="1870182"/>
            <a:ext cx="2567967" cy="3925641"/>
          </a:xfrm>
          <a:prstGeom prst="rect">
            <a:avLst/>
          </a:prstGeom>
        </p:spPr>
      </p:pic>
      <p:pic>
        <p:nvPicPr>
          <p:cNvPr id="20" name="Obrázok 19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F6FED95-F3BA-4680-B1B7-0D02A8BA1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0" t="71518" r="23449" b="3228"/>
          <a:stretch/>
        </p:blipFill>
        <p:spPr>
          <a:xfrm rot="16200000">
            <a:off x="5126700" y="2877259"/>
            <a:ext cx="537451" cy="1952507"/>
          </a:xfrm>
          <a:prstGeom prst="rect">
            <a:avLst/>
          </a:prstGeom>
        </p:spPr>
      </p:pic>
      <p:pic>
        <p:nvPicPr>
          <p:cNvPr id="21" name="Obrázok 20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B8F395EF-6EBA-4EF5-84AC-4EE29911C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4834671" y="3229233"/>
            <a:ext cx="678441" cy="1037130"/>
          </a:xfrm>
          <a:prstGeom prst="rect">
            <a:avLst/>
          </a:prstGeom>
        </p:spPr>
      </p:pic>
      <p:pic>
        <p:nvPicPr>
          <p:cNvPr id="22" name="Obrázok 21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3A936AEE-BEBF-41C2-A340-1CD31A0B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0" t="71518" r="23449" b="3228"/>
          <a:stretch/>
        </p:blipFill>
        <p:spPr>
          <a:xfrm rot="16200000">
            <a:off x="5126700" y="4486593"/>
            <a:ext cx="537451" cy="1952507"/>
          </a:xfrm>
          <a:prstGeom prst="rect">
            <a:avLst/>
          </a:prstGeom>
        </p:spPr>
      </p:pic>
      <p:pic>
        <p:nvPicPr>
          <p:cNvPr id="23" name="Obrázok 22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34AFF050-EF70-4142-92AB-2E75972C7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4834671" y="4838567"/>
            <a:ext cx="678441" cy="1037130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9D76BB2A-554F-4CE8-94BB-09C78F9A3C00}"/>
              </a:ext>
            </a:extLst>
          </p:cNvPr>
          <p:cNvCxnSpPr>
            <a:cxnSpLocks/>
          </p:cNvCxnSpPr>
          <p:nvPr/>
        </p:nvCxnSpPr>
        <p:spPr>
          <a:xfrm flipV="1">
            <a:off x="2963333" y="2427853"/>
            <a:ext cx="1706034" cy="1344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9195BF7B-9303-4C36-AC9D-46D4A8C8E4EC}"/>
              </a:ext>
            </a:extLst>
          </p:cNvPr>
          <p:cNvCxnSpPr>
            <a:cxnSpLocks/>
          </p:cNvCxnSpPr>
          <p:nvPr/>
        </p:nvCxnSpPr>
        <p:spPr>
          <a:xfrm>
            <a:off x="2963333" y="3771900"/>
            <a:ext cx="16106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39C7FA6B-4FF4-4D9B-9D7E-1C9FC47B202C}"/>
              </a:ext>
            </a:extLst>
          </p:cNvPr>
          <p:cNvCxnSpPr>
            <a:cxnSpLocks/>
          </p:cNvCxnSpPr>
          <p:nvPr/>
        </p:nvCxnSpPr>
        <p:spPr>
          <a:xfrm>
            <a:off x="2963333" y="3771900"/>
            <a:ext cx="1706034" cy="1697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pojnica: zalomená 27">
            <a:extLst>
              <a:ext uri="{FF2B5EF4-FFF2-40B4-BE49-F238E27FC236}">
                <a16:creationId xmlns:a16="http://schemas.microsoft.com/office/drawing/2014/main" id="{F3549B8A-DC07-4CD7-8104-99C0D0A44F0B}"/>
              </a:ext>
            </a:extLst>
          </p:cNvPr>
          <p:cNvCxnSpPr/>
          <p:nvPr/>
        </p:nvCxnSpPr>
        <p:spPr>
          <a:xfrm flipV="1">
            <a:off x="6167967" y="1926167"/>
            <a:ext cx="3966633" cy="50168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pojnica: zalomená 31">
            <a:extLst>
              <a:ext uri="{FF2B5EF4-FFF2-40B4-BE49-F238E27FC236}">
                <a16:creationId xmlns:a16="http://schemas.microsoft.com/office/drawing/2014/main" id="{853353E6-7341-48F8-8872-43D64A924993}"/>
              </a:ext>
            </a:extLst>
          </p:cNvPr>
          <p:cNvCxnSpPr/>
          <p:nvPr/>
        </p:nvCxnSpPr>
        <p:spPr>
          <a:xfrm flipV="1">
            <a:off x="6125206" y="3077633"/>
            <a:ext cx="2824061" cy="783167"/>
          </a:xfrm>
          <a:prstGeom prst="bentConnector3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pojnica: zalomená 33">
            <a:extLst>
              <a:ext uri="{FF2B5EF4-FFF2-40B4-BE49-F238E27FC236}">
                <a16:creationId xmlns:a16="http://schemas.microsoft.com/office/drawing/2014/main" id="{6BCD8748-7DB1-4A06-AE3C-DE0551963E4F}"/>
              </a:ext>
            </a:extLst>
          </p:cNvPr>
          <p:cNvCxnSpPr/>
          <p:nvPr/>
        </p:nvCxnSpPr>
        <p:spPr>
          <a:xfrm>
            <a:off x="8919633" y="3076786"/>
            <a:ext cx="1498600" cy="10454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pojnica: zalomená 35">
            <a:extLst>
              <a:ext uri="{FF2B5EF4-FFF2-40B4-BE49-F238E27FC236}">
                <a16:creationId xmlns:a16="http://schemas.microsoft.com/office/drawing/2014/main" id="{0A1A3812-231C-4756-87E4-51F16EAE5BE7}"/>
              </a:ext>
            </a:extLst>
          </p:cNvPr>
          <p:cNvCxnSpPr/>
          <p:nvPr/>
        </p:nvCxnSpPr>
        <p:spPr>
          <a:xfrm>
            <a:off x="6125206" y="5469467"/>
            <a:ext cx="2650494" cy="4995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Obrázok 43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F434A8C7-787D-4C16-AAE0-19CED68AA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0" t="71518" r="23449" b="3228"/>
          <a:stretch/>
        </p:blipFill>
        <p:spPr>
          <a:xfrm rot="16200000">
            <a:off x="9217040" y="5024044"/>
            <a:ext cx="537451" cy="1952507"/>
          </a:xfrm>
          <a:prstGeom prst="rect">
            <a:avLst/>
          </a:prstGeom>
        </p:spPr>
      </p:pic>
      <p:pic>
        <p:nvPicPr>
          <p:cNvPr id="45" name="Obrázok 44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3A6C3BBA-118C-4E54-946B-F55CC50278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8925011" y="5376018"/>
            <a:ext cx="678441" cy="1037130"/>
          </a:xfrm>
          <a:prstGeom prst="rect">
            <a:avLst/>
          </a:prstGeom>
        </p:spPr>
      </p:pic>
      <p:pic>
        <p:nvPicPr>
          <p:cNvPr id="46" name="Obrázok 45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EFF21CB5-4558-4FCA-B869-954D5A289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0" t="71518" r="23449" b="3228"/>
          <a:stretch/>
        </p:blipFill>
        <p:spPr>
          <a:xfrm rot="16200000">
            <a:off x="10842128" y="3170329"/>
            <a:ext cx="537451" cy="1952507"/>
          </a:xfrm>
          <a:prstGeom prst="rect">
            <a:avLst/>
          </a:prstGeom>
        </p:spPr>
      </p:pic>
      <p:pic>
        <p:nvPicPr>
          <p:cNvPr id="47" name="Obrázok 4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05DFCD7-CCE9-4F29-89C6-4355D9F45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10550099" y="3522303"/>
            <a:ext cx="678441" cy="1037130"/>
          </a:xfrm>
          <a:prstGeom prst="rect">
            <a:avLst/>
          </a:prstGeom>
        </p:spPr>
      </p:pic>
      <p:pic>
        <p:nvPicPr>
          <p:cNvPr id="50" name="Obrázok 49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BEE59C9E-E05C-4647-AB87-25AE4F326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0" t="71518" r="23449" b="3228"/>
          <a:stretch/>
        </p:blipFill>
        <p:spPr>
          <a:xfrm rot="16200000">
            <a:off x="10644807" y="993795"/>
            <a:ext cx="537451" cy="1952507"/>
          </a:xfrm>
          <a:prstGeom prst="rect">
            <a:avLst/>
          </a:prstGeom>
        </p:spPr>
      </p:pic>
      <p:pic>
        <p:nvPicPr>
          <p:cNvPr id="51" name="Obrázok 50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1915D2F8-C2B4-4CA9-9994-E6A2FDCCE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10352778" y="1345769"/>
            <a:ext cx="678441" cy="1037130"/>
          </a:xfrm>
          <a:prstGeom prst="rect">
            <a:avLst/>
          </a:prstGeom>
        </p:spPr>
      </p:pic>
      <p:sp>
        <p:nvSpPr>
          <p:cNvPr id="25" name="BlokTextu 24">
            <a:extLst>
              <a:ext uri="{FF2B5EF4-FFF2-40B4-BE49-F238E27FC236}">
                <a16:creationId xmlns:a16="http://schemas.microsoft.com/office/drawing/2014/main" id="{6B88860C-A3C3-4683-90D7-49FA2AECA47D}"/>
              </a:ext>
            </a:extLst>
          </p:cNvPr>
          <p:cNvSpPr txBox="1"/>
          <p:nvPr/>
        </p:nvSpPr>
        <p:spPr>
          <a:xfrm>
            <a:off x="4431898" y="5687605"/>
            <a:ext cx="192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err="1">
                <a:solidFill>
                  <a:srgbClr val="404040"/>
                </a:solidFill>
              </a:rPr>
              <a:t>data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dirty="0" err="1">
                <a:solidFill>
                  <a:srgbClr val="404040"/>
                </a:solidFill>
              </a:rPr>
              <a:t>chunk</a:t>
            </a:r>
            <a:endParaRPr lang="sk-SK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4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ázok 17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F3A318E6-CC21-4631-B843-229C93AFA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0" t="71518" r="23449" b="3228"/>
          <a:stretch/>
        </p:blipFill>
        <p:spPr>
          <a:xfrm rot="16200000">
            <a:off x="1540242" y="1686175"/>
            <a:ext cx="887338" cy="32236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137F60A-E470-4616-9B39-9EDEFE8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341"/>
          </a:xfrm>
          <a:solidFill>
            <a:srgbClr val="CDEDFF"/>
          </a:solidFill>
          <a:ln w="28575">
            <a:solidFill>
              <a:srgbClr val="008FFF"/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rgbClr val="008FFF"/>
                </a:solidFill>
              </a:rPr>
              <a:t>Kde sú tieto kľúče uchovávané?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8002EF2-6A69-4D33-BD0B-554EB374A0B7}"/>
              </a:ext>
            </a:extLst>
          </p:cNvPr>
          <p:cNvSpPr txBox="1"/>
          <p:nvPr/>
        </p:nvSpPr>
        <p:spPr>
          <a:xfrm>
            <a:off x="10913533" y="5969000"/>
            <a:ext cx="109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CDEDFF"/>
                </a:solidFill>
              </a:rPr>
              <a:t>5/5</a:t>
            </a:r>
            <a:endParaRPr lang="sk-SK" dirty="0">
              <a:solidFill>
                <a:srgbClr val="CDEDFF"/>
              </a:solidFill>
            </a:endParaRPr>
          </a:p>
        </p:txBody>
      </p:sp>
      <p:pic>
        <p:nvPicPr>
          <p:cNvPr id="17" name="Obrázok 1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3CF064F-5AC6-487E-B5EF-74BB947E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632748" y="3023699"/>
            <a:ext cx="678441" cy="1037130"/>
          </a:xfrm>
          <a:prstGeom prst="rect">
            <a:avLst/>
          </a:prstGeom>
        </p:spPr>
      </p:pic>
      <p:pic>
        <p:nvPicPr>
          <p:cNvPr id="23" name="Obrázok 22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34AFF050-EF70-4142-92AB-2E75972C7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7725083">
            <a:off x="4788796" y="2808846"/>
            <a:ext cx="678441" cy="1037130"/>
          </a:xfrm>
          <a:prstGeom prst="rect">
            <a:avLst/>
          </a:prstGeom>
        </p:spPr>
      </p:pic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9195BF7B-9303-4C36-AC9D-46D4A8C8E4EC}"/>
              </a:ext>
            </a:extLst>
          </p:cNvPr>
          <p:cNvCxnSpPr>
            <a:cxnSpLocks/>
          </p:cNvCxnSpPr>
          <p:nvPr/>
        </p:nvCxnSpPr>
        <p:spPr>
          <a:xfrm flipH="1">
            <a:off x="3310466" y="3275827"/>
            <a:ext cx="12035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rázok 24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2E590B7E-D60F-4C76-BEFB-3A8DB18AB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7725083">
            <a:off x="7231295" y="2779415"/>
            <a:ext cx="678441" cy="1037130"/>
          </a:xfrm>
          <a:prstGeom prst="rect">
            <a:avLst/>
          </a:prstGeom>
        </p:spPr>
      </p:pic>
      <p:pic>
        <p:nvPicPr>
          <p:cNvPr id="26" name="Obrázok 25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5711D94C-8A6E-45F8-8388-23EBBF9D7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2873647">
            <a:off x="5071191" y="3056443"/>
            <a:ext cx="401838" cy="614289"/>
          </a:xfrm>
          <a:prstGeom prst="rect">
            <a:avLst/>
          </a:prstGeom>
        </p:spPr>
      </p:pic>
      <p:pic>
        <p:nvPicPr>
          <p:cNvPr id="29" name="Obrázok 28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49AECC9C-E044-4409-99F8-1FC47726A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2873647">
            <a:off x="845382" y="3323687"/>
            <a:ext cx="401838" cy="614289"/>
          </a:xfrm>
          <a:prstGeom prst="rect">
            <a:avLst/>
          </a:prstGeom>
        </p:spPr>
      </p:pic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A6D579FD-046F-4C41-BEFC-21CCAE1DD2D9}"/>
              </a:ext>
            </a:extLst>
          </p:cNvPr>
          <p:cNvCxnSpPr>
            <a:cxnSpLocks/>
          </p:cNvCxnSpPr>
          <p:nvPr/>
        </p:nvCxnSpPr>
        <p:spPr>
          <a:xfrm flipH="1">
            <a:off x="5693833" y="3275054"/>
            <a:ext cx="12035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ovacia šípka 32">
            <a:extLst>
              <a:ext uri="{FF2B5EF4-FFF2-40B4-BE49-F238E27FC236}">
                <a16:creationId xmlns:a16="http://schemas.microsoft.com/office/drawing/2014/main" id="{6C51DEF7-FB5E-41AE-92CF-BA573CF9E1CD}"/>
              </a:ext>
            </a:extLst>
          </p:cNvPr>
          <p:cNvCxnSpPr>
            <a:cxnSpLocks/>
          </p:cNvCxnSpPr>
          <p:nvPr/>
        </p:nvCxnSpPr>
        <p:spPr>
          <a:xfrm flipH="1">
            <a:off x="8026400" y="3237727"/>
            <a:ext cx="12035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 7">
            <a:extLst>
              <a:ext uri="{FF2B5EF4-FFF2-40B4-BE49-F238E27FC236}">
                <a16:creationId xmlns:a16="http://schemas.microsoft.com/office/drawing/2014/main" id="{D90B3493-EF24-4940-904A-082B431BF460}"/>
              </a:ext>
            </a:extLst>
          </p:cNvPr>
          <p:cNvSpPr/>
          <p:nvPr/>
        </p:nvSpPr>
        <p:spPr>
          <a:xfrm>
            <a:off x="9399046" y="2988290"/>
            <a:ext cx="2146300" cy="619379"/>
          </a:xfrm>
          <a:prstGeom prst="rect">
            <a:avLst/>
          </a:prstGeom>
          <a:solidFill>
            <a:srgbClr val="ABCF6B"/>
          </a:solidFill>
          <a:ln w="28575">
            <a:solidFill>
              <a:srgbClr val="3B9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35" name="Obrázok 34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793B2FC2-D25B-4450-A746-178E5A76F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6200000">
            <a:off x="9700277" y="2797996"/>
            <a:ext cx="588657" cy="899878"/>
          </a:xfrm>
          <a:prstGeom prst="rect">
            <a:avLst/>
          </a:prstGeom>
        </p:spPr>
      </p:pic>
      <p:sp>
        <p:nvSpPr>
          <p:cNvPr id="37" name="BlokTextu 36">
            <a:extLst>
              <a:ext uri="{FF2B5EF4-FFF2-40B4-BE49-F238E27FC236}">
                <a16:creationId xmlns:a16="http://schemas.microsoft.com/office/drawing/2014/main" id="{F953A4AD-B480-483B-83C2-74D2EBD51BAB}"/>
              </a:ext>
            </a:extLst>
          </p:cNvPr>
          <p:cNvSpPr txBox="1"/>
          <p:nvPr/>
        </p:nvSpPr>
        <p:spPr>
          <a:xfrm>
            <a:off x="1022090" y="4069658"/>
            <a:ext cx="192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err="1">
                <a:solidFill>
                  <a:srgbClr val="404040"/>
                </a:solidFill>
              </a:rPr>
              <a:t>data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dirty="0" err="1">
                <a:solidFill>
                  <a:srgbClr val="404040"/>
                </a:solidFill>
              </a:rPr>
              <a:t>chunk</a:t>
            </a:r>
            <a:endParaRPr lang="sk-SK" sz="2000" dirty="0">
              <a:solidFill>
                <a:srgbClr val="404040"/>
              </a:solidFill>
            </a:endParaRPr>
          </a:p>
        </p:txBody>
      </p:sp>
      <p:sp>
        <p:nvSpPr>
          <p:cNvPr id="38" name="BlokTextu 37">
            <a:extLst>
              <a:ext uri="{FF2B5EF4-FFF2-40B4-BE49-F238E27FC236}">
                <a16:creationId xmlns:a16="http://schemas.microsoft.com/office/drawing/2014/main" id="{605767B5-B11A-4345-8A0B-BC302344504C}"/>
              </a:ext>
            </a:extLst>
          </p:cNvPr>
          <p:cNvSpPr txBox="1"/>
          <p:nvPr/>
        </p:nvSpPr>
        <p:spPr>
          <a:xfrm>
            <a:off x="9482724" y="3949606"/>
            <a:ext cx="1923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>
                <a:solidFill>
                  <a:srgbClr val="404040"/>
                </a:solidFill>
              </a:rPr>
              <a:t>vnútorný </a:t>
            </a:r>
            <a:r>
              <a:rPr lang="sk-SK" sz="2000" b="1" dirty="0" err="1">
                <a:solidFill>
                  <a:srgbClr val="3B9B28"/>
                </a:solidFill>
              </a:rPr>
              <a:t>k</a:t>
            </a:r>
            <a:r>
              <a:rPr lang="sk-SK" sz="2000" dirty="0" err="1">
                <a:solidFill>
                  <a:srgbClr val="404040"/>
                </a:solidFill>
              </a:rPr>
              <a:t>ey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>
                <a:solidFill>
                  <a:srgbClr val="3B9B28"/>
                </a:solidFill>
              </a:rPr>
              <a:t>m</a:t>
            </a:r>
            <a:r>
              <a:rPr lang="sk-SK" sz="2000" dirty="0">
                <a:solidFill>
                  <a:srgbClr val="404040"/>
                </a:solidFill>
              </a:rPr>
              <a:t>anagement </a:t>
            </a:r>
            <a:r>
              <a:rPr lang="sk-SK" sz="2000" b="1" dirty="0">
                <a:solidFill>
                  <a:srgbClr val="3B9B28"/>
                </a:solidFill>
              </a:rPr>
              <a:t>s</a:t>
            </a:r>
            <a:r>
              <a:rPr lang="sk-SK" sz="2000" dirty="0">
                <a:solidFill>
                  <a:srgbClr val="404040"/>
                </a:solidFill>
              </a:rPr>
              <a:t>ystém Google</a:t>
            </a:r>
          </a:p>
        </p:txBody>
      </p:sp>
      <p:sp>
        <p:nvSpPr>
          <p:cNvPr id="39" name="BlokTextu 38">
            <a:extLst>
              <a:ext uri="{FF2B5EF4-FFF2-40B4-BE49-F238E27FC236}">
                <a16:creationId xmlns:a16="http://schemas.microsoft.com/office/drawing/2014/main" id="{852201A7-CFA7-462A-BCC7-B7DF476EDE2F}"/>
              </a:ext>
            </a:extLst>
          </p:cNvPr>
          <p:cNvSpPr txBox="1"/>
          <p:nvPr/>
        </p:nvSpPr>
        <p:spPr>
          <a:xfrm>
            <a:off x="6608694" y="3949606"/>
            <a:ext cx="1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err="1">
                <a:solidFill>
                  <a:srgbClr val="3B9B28"/>
                </a:solidFill>
              </a:rPr>
              <a:t>k</a:t>
            </a:r>
            <a:r>
              <a:rPr lang="sk-SK" sz="2000" dirty="0" err="1">
                <a:solidFill>
                  <a:srgbClr val="404040"/>
                </a:solidFill>
              </a:rPr>
              <a:t>ey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3B9B28"/>
                </a:solidFill>
              </a:rPr>
              <a:t>e</a:t>
            </a:r>
            <a:r>
              <a:rPr lang="sk-SK" sz="2000" dirty="0" err="1">
                <a:solidFill>
                  <a:srgbClr val="404040"/>
                </a:solidFill>
              </a:rPr>
              <a:t>ncryption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3B9B28"/>
                </a:solidFill>
              </a:rPr>
              <a:t>k</a:t>
            </a:r>
            <a:r>
              <a:rPr lang="sk-SK" sz="2000" dirty="0" err="1">
                <a:solidFill>
                  <a:srgbClr val="404040"/>
                </a:solidFill>
              </a:rPr>
              <a:t>ey</a:t>
            </a:r>
            <a:endParaRPr lang="sk-SK" sz="2000" dirty="0">
              <a:solidFill>
                <a:srgbClr val="404040"/>
              </a:solidFill>
            </a:endParaRPr>
          </a:p>
        </p:txBody>
      </p:sp>
      <p:sp>
        <p:nvSpPr>
          <p:cNvPr id="40" name="BlokTextu 39">
            <a:extLst>
              <a:ext uri="{FF2B5EF4-FFF2-40B4-BE49-F238E27FC236}">
                <a16:creationId xmlns:a16="http://schemas.microsoft.com/office/drawing/2014/main" id="{6C5DD9D6-2A46-4EDA-A5EB-6B5D431784A6}"/>
              </a:ext>
            </a:extLst>
          </p:cNvPr>
          <p:cNvSpPr txBox="1"/>
          <p:nvPr/>
        </p:nvSpPr>
        <p:spPr>
          <a:xfrm>
            <a:off x="4166195" y="3985836"/>
            <a:ext cx="1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err="1">
                <a:solidFill>
                  <a:srgbClr val="DEBD2C"/>
                </a:solidFill>
              </a:rPr>
              <a:t>d</a:t>
            </a:r>
            <a:r>
              <a:rPr lang="sk-SK" sz="2000" dirty="0" err="1">
                <a:solidFill>
                  <a:srgbClr val="404040"/>
                </a:solidFill>
              </a:rPr>
              <a:t>ata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DEBD2C"/>
                </a:solidFill>
              </a:rPr>
              <a:t>e</a:t>
            </a:r>
            <a:r>
              <a:rPr lang="sk-SK" sz="2000" dirty="0" err="1">
                <a:solidFill>
                  <a:srgbClr val="404040"/>
                </a:solidFill>
              </a:rPr>
              <a:t>ncryption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 err="1">
                <a:solidFill>
                  <a:srgbClr val="DEBD2C"/>
                </a:solidFill>
              </a:rPr>
              <a:t>k</a:t>
            </a:r>
            <a:r>
              <a:rPr lang="sk-SK" sz="2000" dirty="0" err="1">
                <a:solidFill>
                  <a:srgbClr val="404040"/>
                </a:solidFill>
              </a:rPr>
              <a:t>ey</a:t>
            </a:r>
            <a:endParaRPr lang="sk-SK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FBD29F91-4369-4E07-98AB-30F839A7AC80}"/>
              </a:ext>
            </a:extLst>
          </p:cNvPr>
          <p:cNvCxnSpPr>
            <a:cxnSpLocks/>
          </p:cNvCxnSpPr>
          <p:nvPr/>
        </p:nvCxnSpPr>
        <p:spPr>
          <a:xfrm>
            <a:off x="2743200" y="3275827"/>
            <a:ext cx="177508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ázok 17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F3A318E6-CC21-4631-B843-229C93AFA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0" t="27852" r="15691" b="46894"/>
          <a:stretch/>
        </p:blipFill>
        <p:spPr>
          <a:xfrm rot="16200000">
            <a:off x="5332240" y="2232240"/>
            <a:ext cx="1527521" cy="227184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137F60A-E470-4616-9B39-9EDEFE8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341"/>
          </a:xfrm>
          <a:solidFill>
            <a:srgbClr val="CDEDFF"/>
          </a:solidFill>
          <a:ln w="28575">
            <a:solidFill>
              <a:srgbClr val="008FFF"/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rgbClr val="008FFF"/>
                </a:solidFill>
              </a:rPr>
              <a:t>Práca s dátami v praxi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8002EF2-6A69-4D33-BD0B-554EB374A0B7}"/>
              </a:ext>
            </a:extLst>
          </p:cNvPr>
          <p:cNvSpPr txBox="1"/>
          <p:nvPr/>
        </p:nvSpPr>
        <p:spPr>
          <a:xfrm>
            <a:off x="10913533" y="5969000"/>
            <a:ext cx="109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CDEDFF"/>
                </a:solidFill>
              </a:rPr>
              <a:t>6/5</a:t>
            </a:r>
            <a:endParaRPr lang="sk-SK" dirty="0">
              <a:solidFill>
                <a:srgbClr val="CDEDFF"/>
              </a:solidFill>
            </a:endParaRPr>
          </a:p>
        </p:txBody>
      </p:sp>
      <p:pic>
        <p:nvPicPr>
          <p:cNvPr id="17" name="Obrázok 1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3CF064F-5AC6-487E-B5EF-74BB947E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4699428" y="2931941"/>
            <a:ext cx="678441" cy="1037130"/>
          </a:xfrm>
          <a:prstGeom prst="rect">
            <a:avLst/>
          </a:prstGeom>
        </p:spPr>
      </p:pic>
      <p:pic>
        <p:nvPicPr>
          <p:cNvPr id="29" name="Obrázok 28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49AECC9C-E044-4409-99F8-1FC47726A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2873647">
            <a:off x="4912062" y="3231929"/>
            <a:ext cx="401838" cy="614289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D90B3493-EF24-4940-904A-082B431BF460}"/>
              </a:ext>
            </a:extLst>
          </p:cNvPr>
          <p:cNvSpPr/>
          <p:nvPr/>
        </p:nvSpPr>
        <p:spPr>
          <a:xfrm>
            <a:off x="9207500" y="2752222"/>
            <a:ext cx="2146300" cy="1317436"/>
          </a:xfrm>
          <a:prstGeom prst="rect">
            <a:avLst/>
          </a:prstGeom>
          <a:solidFill>
            <a:srgbClr val="ABCF6B"/>
          </a:solidFill>
          <a:ln w="28575">
            <a:solidFill>
              <a:srgbClr val="3B9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35" name="Obrázok 34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793B2FC2-D25B-4450-A746-178E5A76F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6200000">
            <a:off x="9536383" y="3231456"/>
            <a:ext cx="588657" cy="899878"/>
          </a:xfrm>
          <a:prstGeom prst="rect">
            <a:avLst/>
          </a:prstGeom>
        </p:spPr>
      </p:pic>
      <p:sp>
        <p:nvSpPr>
          <p:cNvPr id="37" name="BlokTextu 36">
            <a:extLst>
              <a:ext uri="{FF2B5EF4-FFF2-40B4-BE49-F238E27FC236}">
                <a16:creationId xmlns:a16="http://schemas.microsoft.com/office/drawing/2014/main" id="{F953A4AD-B480-483B-83C2-74D2EBD51BAB}"/>
              </a:ext>
            </a:extLst>
          </p:cNvPr>
          <p:cNvSpPr txBox="1"/>
          <p:nvPr/>
        </p:nvSpPr>
        <p:spPr>
          <a:xfrm>
            <a:off x="998543" y="4191939"/>
            <a:ext cx="192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>
                <a:solidFill>
                  <a:srgbClr val="404040"/>
                </a:solidFill>
              </a:rPr>
              <a:t>služba</a:t>
            </a:r>
          </a:p>
        </p:txBody>
      </p:sp>
      <p:sp>
        <p:nvSpPr>
          <p:cNvPr id="38" name="BlokTextu 37">
            <a:extLst>
              <a:ext uri="{FF2B5EF4-FFF2-40B4-BE49-F238E27FC236}">
                <a16:creationId xmlns:a16="http://schemas.microsoft.com/office/drawing/2014/main" id="{605767B5-B11A-4345-8A0B-BC302344504C}"/>
              </a:ext>
            </a:extLst>
          </p:cNvPr>
          <p:cNvSpPr txBox="1"/>
          <p:nvPr/>
        </p:nvSpPr>
        <p:spPr>
          <a:xfrm>
            <a:off x="9207500" y="4191939"/>
            <a:ext cx="219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err="1">
                <a:solidFill>
                  <a:srgbClr val="3B9B28"/>
                </a:solidFill>
              </a:rPr>
              <a:t>k</a:t>
            </a:r>
            <a:r>
              <a:rPr lang="sk-SK" sz="2000" dirty="0" err="1">
                <a:solidFill>
                  <a:srgbClr val="404040"/>
                </a:solidFill>
              </a:rPr>
              <a:t>ey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b="1" dirty="0">
                <a:solidFill>
                  <a:srgbClr val="3B9B28"/>
                </a:solidFill>
              </a:rPr>
              <a:t>m</a:t>
            </a:r>
            <a:r>
              <a:rPr lang="sk-SK" sz="2000" dirty="0">
                <a:solidFill>
                  <a:srgbClr val="404040"/>
                </a:solidFill>
              </a:rPr>
              <a:t>anagement </a:t>
            </a:r>
            <a:r>
              <a:rPr lang="sk-SK" sz="2000" b="1" dirty="0" err="1">
                <a:solidFill>
                  <a:srgbClr val="3B9B28"/>
                </a:solidFill>
              </a:rPr>
              <a:t>s</a:t>
            </a:r>
            <a:r>
              <a:rPr lang="sk-SK" sz="2000" dirty="0" err="1">
                <a:solidFill>
                  <a:srgbClr val="404040"/>
                </a:solidFill>
              </a:rPr>
              <a:t>ystem</a:t>
            </a:r>
            <a:endParaRPr lang="sk-SK" sz="2000" dirty="0">
              <a:solidFill>
                <a:srgbClr val="404040"/>
              </a:solidFill>
            </a:endParaRPr>
          </a:p>
        </p:txBody>
      </p:sp>
      <p:sp>
        <p:nvSpPr>
          <p:cNvPr id="40" name="BlokTextu 39">
            <a:extLst>
              <a:ext uri="{FF2B5EF4-FFF2-40B4-BE49-F238E27FC236}">
                <a16:creationId xmlns:a16="http://schemas.microsoft.com/office/drawing/2014/main" id="{6C5DD9D6-2A46-4EDA-A5EB-6B5D431784A6}"/>
              </a:ext>
            </a:extLst>
          </p:cNvPr>
          <p:cNvSpPr txBox="1"/>
          <p:nvPr/>
        </p:nvSpPr>
        <p:spPr>
          <a:xfrm>
            <a:off x="5360957" y="4176853"/>
            <a:ext cx="192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>
                <a:solidFill>
                  <a:srgbClr val="404040"/>
                </a:solidFill>
              </a:rPr>
              <a:t>úložný systém</a:t>
            </a:r>
          </a:p>
        </p:txBody>
      </p:sp>
      <p:pic>
        <p:nvPicPr>
          <p:cNvPr id="21" name="Obrázok 20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52335B07-9A2D-46EF-A7C4-B8940C47E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6200000">
            <a:off x="9536384" y="2672824"/>
            <a:ext cx="588657" cy="899878"/>
          </a:xfrm>
          <a:prstGeom prst="rect">
            <a:avLst/>
          </a:prstGeom>
        </p:spPr>
      </p:pic>
      <p:pic>
        <p:nvPicPr>
          <p:cNvPr id="22" name="Obrázok 21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685F39D4-95DD-48D6-A01F-707A641D9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6200000">
            <a:off x="10524978" y="3231456"/>
            <a:ext cx="588657" cy="899878"/>
          </a:xfrm>
          <a:prstGeom prst="rect">
            <a:avLst/>
          </a:prstGeom>
        </p:spPr>
      </p:pic>
      <p:pic>
        <p:nvPicPr>
          <p:cNvPr id="27" name="Obrázok 2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A8F9FE5-8082-4D13-B8B5-6D103FC8A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6200000">
            <a:off x="10522897" y="2666672"/>
            <a:ext cx="588657" cy="899878"/>
          </a:xfrm>
          <a:prstGeom prst="rect">
            <a:avLst/>
          </a:prstGeom>
        </p:spPr>
      </p:pic>
      <p:cxnSp>
        <p:nvCxnSpPr>
          <p:cNvPr id="28" name="Rovná spojovacia šípka 27">
            <a:extLst>
              <a:ext uri="{FF2B5EF4-FFF2-40B4-BE49-F238E27FC236}">
                <a16:creationId xmlns:a16="http://schemas.microsoft.com/office/drawing/2014/main" id="{ADCDC995-F6C5-43DA-B153-29394AEA3223}"/>
              </a:ext>
            </a:extLst>
          </p:cNvPr>
          <p:cNvCxnSpPr>
            <a:cxnSpLocks/>
          </p:cNvCxnSpPr>
          <p:nvPr/>
        </p:nvCxnSpPr>
        <p:spPr>
          <a:xfrm>
            <a:off x="7353299" y="3241186"/>
            <a:ext cx="15917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Obrázok 29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04EC2CC9-BABA-4C51-8F66-21F4A0B7D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58737" r="69940" b="8017"/>
          <a:stretch/>
        </p:blipFill>
        <p:spPr>
          <a:xfrm>
            <a:off x="1261563" y="2270145"/>
            <a:ext cx="1397599" cy="21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7F60A-E470-4616-9B39-9EDEFE8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341"/>
          </a:xfrm>
          <a:solidFill>
            <a:srgbClr val="CDEDFF"/>
          </a:solidFill>
          <a:ln w="28575">
            <a:solidFill>
              <a:srgbClr val="008FFF"/>
            </a:solidFill>
          </a:ln>
        </p:spPr>
        <p:txBody>
          <a:bodyPr/>
          <a:lstStyle/>
          <a:p>
            <a:pPr algn="ctr"/>
            <a:r>
              <a:rPr lang="sk-SK" b="1" dirty="0">
                <a:solidFill>
                  <a:srgbClr val="008FFF"/>
                </a:solidFill>
              </a:rPr>
              <a:t>Rekapitulácia pojmov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8002EF2-6A69-4D33-BD0B-554EB374A0B7}"/>
              </a:ext>
            </a:extLst>
          </p:cNvPr>
          <p:cNvSpPr txBox="1"/>
          <p:nvPr/>
        </p:nvSpPr>
        <p:spPr>
          <a:xfrm>
            <a:off x="10913533" y="5969000"/>
            <a:ext cx="109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CDEDFF"/>
                </a:solidFill>
              </a:rPr>
              <a:t>7/5</a:t>
            </a:r>
            <a:endParaRPr lang="sk-SK" dirty="0">
              <a:solidFill>
                <a:srgbClr val="CDEDFF"/>
              </a:solidFill>
            </a:endParaRPr>
          </a:p>
        </p:txBody>
      </p:sp>
      <p:pic>
        <p:nvPicPr>
          <p:cNvPr id="17" name="Obrázok 1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3CF064F-5AC6-487E-B5EF-74BB947E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0" t="54478" r="-413" b="12276"/>
          <a:stretch/>
        </p:blipFill>
        <p:spPr>
          <a:xfrm rot="19062763">
            <a:off x="4586874" y="4875992"/>
            <a:ext cx="603712" cy="922892"/>
          </a:xfrm>
          <a:prstGeom prst="rect">
            <a:avLst/>
          </a:prstGeom>
        </p:spPr>
      </p:pic>
      <p:pic>
        <p:nvPicPr>
          <p:cNvPr id="29" name="Obrázok 28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49AECC9C-E044-4409-99F8-1FC47726A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9397839">
            <a:off x="8589484" y="4869794"/>
            <a:ext cx="521588" cy="797350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D90B3493-EF24-4940-904A-082B431BF460}"/>
              </a:ext>
            </a:extLst>
          </p:cNvPr>
          <p:cNvSpPr/>
          <p:nvPr/>
        </p:nvSpPr>
        <p:spPr>
          <a:xfrm>
            <a:off x="8214520" y="3427553"/>
            <a:ext cx="1054305" cy="647151"/>
          </a:xfrm>
          <a:prstGeom prst="rect">
            <a:avLst/>
          </a:prstGeom>
          <a:solidFill>
            <a:srgbClr val="ABCF6B"/>
          </a:solidFill>
          <a:ln w="28575">
            <a:solidFill>
              <a:srgbClr val="3B9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35" name="Obrázok 34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793B2FC2-D25B-4450-A746-178E5A76F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6200000">
            <a:off x="8353918" y="3650514"/>
            <a:ext cx="289160" cy="442038"/>
          </a:xfrm>
          <a:prstGeom prst="rect">
            <a:avLst/>
          </a:prstGeom>
        </p:spPr>
      </p:pic>
      <p:pic>
        <p:nvPicPr>
          <p:cNvPr id="21" name="Obrázok 20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52335B07-9A2D-46EF-A7C4-B8940C47E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6200000">
            <a:off x="8353918" y="3365537"/>
            <a:ext cx="289160" cy="442038"/>
          </a:xfrm>
          <a:prstGeom prst="rect">
            <a:avLst/>
          </a:prstGeom>
        </p:spPr>
      </p:pic>
      <p:pic>
        <p:nvPicPr>
          <p:cNvPr id="22" name="Obrázok 21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685F39D4-95DD-48D6-A01F-707A641D9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6200000">
            <a:off x="8858916" y="3650514"/>
            <a:ext cx="289160" cy="442038"/>
          </a:xfrm>
          <a:prstGeom prst="rect">
            <a:avLst/>
          </a:prstGeom>
        </p:spPr>
      </p:pic>
      <p:pic>
        <p:nvPicPr>
          <p:cNvPr id="27" name="Obrázok 26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AA8F9FE5-8082-4D13-B8B5-6D103FC8A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0" t="16296" r="-1413" b="50458"/>
          <a:stretch/>
        </p:blipFill>
        <p:spPr>
          <a:xfrm rot="16200000">
            <a:off x="8858916" y="3365537"/>
            <a:ext cx="289160" cy="442038"/>
          </a:xfrm>
          <a:prstGeom prst="rect">
            <a:avLst/>
          </a:prstGeom>
        </p:spPr>
      </p:pic>
      <p:pic>
        <p:nvPicPr>
          <p:cNvPr id="19" name="Obrázok 18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78B8422C-CDD2-4602-86A0-2DE3925F8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1" r="37912"/>
          <a:stretch/>
        </p:blipFill>
        <p:spPr>
          <a:xfrm>
            <a:off x="560873" y="1624728"/>
            <a:ext cx="1628962" cy="4640012"/>
          </a:xfrm>
          <a:prstGeom prst="rect">
            <a:avLst/>
          </a:prstGeom>
        </p:spPr>
      </p:pic>
      <p:sp>
        <p:nvSpPr>
          <p:cNvPr id="20" name="Obdĺžnik 19">
            <a:extLst>
              <a:ext uri="{FF2B5EF4-FFF2-40B4-BE49-F238E27FC236}">
                <a16:creationId xmlns:a16="http://schemas.microsoft.com/office/drawing/2014/main" id="{893202BF-EC22-4B6E-AD64-A6BF4E8B0DDE}"/>
              </a:ext>
            </a:extLst>
          </p:cNvPr>
          <p:cNvSpPr/>
          <p:nvPr/>
        </p:nvSpPr>
        <p:spPr>
          <a:xfrm>
            <a:off x="4385204" y="3521236"/>
            <a:ext cx="973189" cy="523220"/>
          </a:xfrm>
          <a:prstGeom prst="rect">
            <a:avLst/>
          </a:prstGeom>
          <a:solidFill>
            <a:srgbClr val="F9DF6D"/>
          </a:solidFill>
          <a:ln w="28575">
            <a:solidFill>
              <a:srgbClr val="DEB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BD9B08AB-269D-42F5-A291-AA5714D779B1}"/>
              </a:ext>
            </a:extLst>
          </p:cNvPr>
          <p:cNvSpPr txBox="1"/>
          <p:nvPr/>
        </p:nvSpPr>
        <p:spPr>
          <a:xfrm>
            <a:off x="4354939" y="3521236"/>
            <a:ext cx="97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404040"/>
                </a:solidFill>
              </a:rPr>
              <a:t>KMS</a:t>
            </a: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979C0C2F-9C71-4B9A-BDAB-CD0DC18FBACA}"/>
              </a:ext>
            </a:extLst>
          </p:cNvPr>
          <p:cNvSpPr/>
          <p:nvPr/>
        </p:nvSpPr>
        <p:spPr>
          <a:xfrm>
            <a:off x="8233932" y="1970727"/>
            <a:ext cx="1063711" cy="603416"/>
          </a:xfrm>
          <a:prstGeom prst="rect">
            <a:avLst/>
          </a:prstGeom>
          <a:solidFill>
            <a:srgbClr val="ABCF6B"/>
          </a:solidFill>
          <a:ln w="28575">
            <a:solidFill>
              <a:srgbClr val="3B9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26124AF7-1912-4351-BD7F-BB106D1698AA}"/>
              </a:ext>
            </a:extLst>
          </p:cNvPr>
          <p:cNvSpPr txBox="1"/>
          <p:nvPr/>
        </p:nvSpPr>
        <p:spPr>
          <a:xfrm>
            <a:off x="8125564" y="2010825"/>
            <a:ext cx="126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404040"/>
                </a:solidFill>
              </a:rPr>
              <a:t>HSM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80C83520-8DDA-4262-984B-A3A1290D063A}"/>
              </a:ext>
            </a:extLst>
          </p:cNvPr>
          <p:cNvSpPr txBox="1">
            <a:spLocks/>
          </p:cNvSpPr>
          <p:nvPr/>
        </p:nvSpPr>
        <p:spPr>
          <a:xfrm>
            <a:off x="2207607" y="2009723"/>
            <a:ext cx="1478199" cy="570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000" dirty="0">
                <a:solidFill>
                  <a:srgbClr val="404040"/>
                </a:solidFill>
              </a:rPr>
              <a:t>šifrovanie </a:t>
            </a:r>
          </a:p>
          <a:p>
            <a:pPr algn="ctr"/>
            <a:r>
              <a:rPr lang="sk-SK" sz="2000" dirty="0">
                <a:solidFill>
                  <a:srgbClr val="404040"/>
                </a:solidFill>
              </a:rPr>
              <a:t>„v pokoji“</a:t>
            </a:r>
          </a:p>
        </p:txBody>
      </p:sp>
      <p:sp>
        <p:nvSpPr>
          <p:cNvPr id="32" name="Nadpis 1">
            <a:extLst>
              <a:ext uri="{FF2B5EF4-FFF2-40B4-BE49-F238E27FC236}">
                <a16:creationId xmlns:a16="http://schemas.microsoft.com/office/drawing/2014/main" id="{5955EBF0-424C-4D01-AC1D-EDA745237E4C}"/>
              </a:ext>
            </a:extLst>
          </p:cNvPr>
          <p:cNvSpPr txBox="1">
            <a:spLocks/>
          </p:cNvSpPr>
          <p:nvPr/>
        </p:nvSpPr>
        <p:spPr>
          <a:xfrm>
            <a:off x="2207607" y="3330505"/>
            <a:ext cx="1478199" cy="801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000" dirty="0">
                <a:solidFill>
                  <a:srgbClr val="404040"/>
                </a:solidFill>
              </a:rPr>
              <a:t>šifrovanie pri prenose dát</a:t>
            </a:r>
          </a:p>
        </p:txBody>
      </p:sp>
      <p:sp>
        <p:nvSpPr>
          <p:cNvPr id="33" name="Nadpis 1">
            <a:extLst>
              <a:ext uri="{FF2B5EF4-FFF2-40B4-BE49-F238E27FC236}">
                <a16:creationId xmlns:a16="http://schemas.microsoft.com/office/drawing/2014/main" id="{557E8C60-20DC-480A-878B-3F4F55D6A2FA}"/>
              </a:ext>
            </a:extLst>
          </p:cNvPr>
          <p:cNvSpPr txBox="1">
            <a:spLocks/>
          </p:cNvSpPr>
          <p:nvPr/>
        </p:nvSpPr>
        <p:spPr>
          <a:xfrm>
            <a:off x="2207607" y="4936806"/>
            <a:ext cx="1478199" cy="801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000" dirty="0">
                <a:solidFill>
                  <a:srgbClr val="404040"/>
                </a:solidFill>
              </a:rPr>
              <a:t>šifrovanie pri využívaní dát</a:t>
            </a:r>
          </a:p>
        </p:txBody>
      </p:sp>
      <p:pic>
        <p:nvPicPr>
          <p:cNvPr id="34" name="Obrázok 33" descr="Obrázok, na ktorom je objekt, hodiny&#10;&#10;Automaticky generovaný popis">
            <a:extLst>
              <a:ext uri="{FF2B5EF4-FFF2-40B4-BE49-F238E27FC236}">
                <a16:creationId xmlns:a16="http://schemas.microsoft.com/office/drawing/2014/main" id="{290A202C-37E7-476C-B54E-2DB46124B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0" t="71518" r="23449" b="3228"/>
          <a:stretch/>
        </p:blipFill>
        <p:spPr>
          <a:xfrm rot="16200000">
            <a:off x="4675952" y="1623384"/>
            <a:ext cx="391693" cy="1422982"/>
          </a:xfrm>
          <a:prstGeom prst="rect">
            <a:avLst/>
          </a:prstGeom>
        </p:spPr>
      </p:pic>
      <p:sp>
        <p:nvSpPr>
          <p:cNvPr id="36" name="Nadpis 1">
            <a:extLst>
              <a:ext uri="{FF2B5EF4-FFF2-40B4-BE49-F238E27FC236}">
                <a16:creationId xmlns:a16="http://schemas.microsoft.com/office/drawing/2014/main" id="{C4C9D28F-3D93-4F4B-A18D-C7C94A6663FE}"/>
              </a:ext>
            </a:extLst>
          </p:cNvPr>
          <p:cNvSpPr txBox="1">
            <a:spLocks/>
          </p:cNvSpPr>
          <p:nvPr/>
        </p:nvSpPr>
        <p:spPr>
          <a:xfrm>
            <a:off x="5900771" y="2004035"/>
            <a:ext cx="1478199" cy="570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000" dirty="0">
                <a:solidFill>
                  <a:srgbClr val="404040"/>
                </a:solidFill>
              </a:rPr>
              <a:t>„</a:t>
            </a:r>
            <a:r>
              <a:rPr lang="sk-SK" sz="2000" dirty="0" err="1">
                <a:solidFill>
                  <a:srgbClr val="404040"/>
                </a:solidFill>
              </a:rPr>
              <a:t>data</a:t>
            </a:r>
            <a:r>
              <a:rPr lang="sk-SK" sz="2000" dirty="0">
                <a:solidFill>
                  <a:srgbClr val="404040"/>
                </a:solidFill>
              </a:rPr>
              <a:t> </a:t>
            </a:r>
            <a:r>
              <a:rPr lang="sk-SK" sz="2000" dirty="0" err="1">
                <a:solidFill>
                  <a:srgbClr val="404040"/>
                </a:solidFill>
              </a:rPr>
              <a:t>chunk</a:t>
            </a:r>
            <a:r>
              <a:rPr lang="sk-SK" sz="2000" dirty="0">
                <a:solidFill>
                  <a:srgbClr val="404040"/>
                </a:solidFill>
              </a:rPr>
              <a:t>“</a:t>
            </a:r>
          </a:p>
        </p:txBody>
      </p:sp>
      <p:sp>
        <p:nvSpPr>
          <p:cNvPr id="39" name="Nadpis 1">
            <a:extLst>
              <a:ext uri="{FF2B5EF4-FFF2-40B4-BE49-F238E27FC236}">
                <a16:creationId xmlns:a16="http://schemas.microsoft.com/office/drawing/2014/main" id="{055512B9-B856-4D19-980B-A3C69EE7D02D}"/>
              </a:ext>
            </a:extLst>
          </p:cNvPr>
          <p:cNvSpPr txBox="1">
            <a:spLocks/>
          </p:cNvSpPr>
          <p:nvPr/>
        </p:nvSpPr>
        <p:spPr>
          <a:xfrm>
            <a:off x="5662624" y="3382215"/>
            <a:ext cx="2009935" cy="801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000" dirty="0">
                <a:solidFill>
                  <a:srgbClr val="404040"/>
                </a:solidFill>
              </a:rPr>
              <a:t>„</a:t>
            </a:r>
            <a:r>
              <a:rPr lang="sk-SK" sz="2000" dirty="0" err="1">
                <a:solidFill>
                  <a:srgbClr val="404040"/>
                </a:solidFill>
              </a:rPr>
              <a:t>key</a:t>
            </a:r>
            <a:r>
              <a:rPr lang="sk-SK" sz="2000" dirty="0">
                <a:solidFill>
                  <a:srgbClr val="404040"/>
                </a:solidFill>
              </a:rPr>
              <a:t> management </a:t>
            </a:r>
            <a:r>
              <a:rPr lang="sk-SK" sz="2000" dirty="0" err="1">
                <a:solidFill>
                  <a:srgbClr val="404040"/>
                </a:solidFill>
              </a:rPr>
              <a:t>service</a:t>
            </a:r>
            <a:r>
              <a:rPr lang="sk-SK" sz="2000" dirty="0">
                <a:solidFill>
                  <a:srgbClr val="404040"/>
                </a:solidFill>
              </a:rPr>
              <a:t>“</a:t>
            </a:r>
          </a:p>
          <a:p>
            <a:pPr algn="ctr"/>
            <a:r>
              <a:rPr lang="sk-SK" sz="2000" b="1" dirty="0">
                <a:solidFill>
                  <a:srgbClr val="404040"/>
                </a:solidFill>
              </a:rPr>
              <a:t>= služba</a:t>
            </a:r>
          </a:p>
        </p:txBody>
      </p:sp>
      <p:sp>
        <p:nvSpPr>
          <p:cNvPr id="41" name="Nadpis 1">
            <a:extLst>
              <a:ext uri="{FF2B5EF4-FFF2-40B4-BE49-F238E27FC236}">
                <a16:creationId xmlns:a16="http://schemas.microsoft.com/office/drawing/2014/main" id="{04655D3E-30A2-431E-8AFF-1DD2527B7E54}"/>
              </a:ext>
            </a:extLst>
          </p:cNvPr>
          <p:cNvSpPr txBox="1">
            <a:spLocks/>
          </p:cNvSpPr>
          <p:nvPr/>
        </p:nvSpPr>
        <p:spPr>
          <a:xfrm>
            <a:off x="5607180" y="4936806"/>
            <a:ext cx="2065379" cy="801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1900" dirty="0">
                <a:solidFill>
                  <a:srgbClr val="404040"/>
                </a:solidFill>
              </a:rPr>
              <a:t>„</a:t>
            </a:r>
            <a:r>
              <a:rPr lang="sk-SK" sz="1900" dirty="0" err="1">
                <a:solidFill>
                  <a:srgbClr val="404040"/>
                </a:solidFill>
              </a:rPr>
              <a:t>data</a:t>
            </a:r>
            <a:r>
              <a:rPr lang="sk-SK" sz="1900" dirty="0">
                <a:solidFill>
                  <a:srgbClr val="404040"/>
                </a:solidFill>
              </a:rPr>
              <a:t> </a:t>
            </a:r>
            <a:r>
              <a:rPr lang="sk-SK" sz="1900" dirty="0" err="1">
                <a:solidFill>
                  <a:srgbClr val="404040"/>
                </a:solidFill>
              </a:rPr>
              <a:t>encryption</a:t>
            </a:r>
            <a:r>
              <a:rPr lang="sk-SK" sz="1900" dirty="0">
                <a:solidFill>
                  <a:srgbClr val="404040"/>
                </a:solidFill>
              </a:rPr>
              <a:t> </a:t>
            </a:r>
            <a:r>
              <a:rPr lang="sk-SK" sz="1900" dirty="0" err="1">
                <a:solidFill>
                  <a:srgbClr val="404040"/>
                </a:solidFill>
              </a:rPr>
              <a:t>key</a:t>
            </a:r>
            <a:r>
              <a:rPr lang="sk-SK" sz="1900" dirty="0">
                <a:solidFill>
                  <a:srgbClr val="404040"/>
                </a:solidFill>
              </a:rPr>
              <a:t>“</a:t>
            </a:r>
          </a:p>
        </p:txBody>
      </p:sp>
      <p:sp>
        <p:nvSpPr>
          <p:cNvPr id="42" name="Nadpis 1">
            <a:extLst>
              <a:ext uri="{FF2B5EF4-FFF2-40B4-BE49-F238E27FC236}">
                <a16:creationId xmlns:a16="http://schemas.microsoft.com/office/drawing/2014/main" id="{0D10C729-041C-41DB-A8C2-EADEFCA2EF7D}"/>
              </a:ext>
            </a:extLst>
          </p:cNvPr>
          <p:cNvSpPr txBox="1">
            <a:spLocks/>
          </p:cNvSpPr>
          <p:nvPr/>
        </p:nvSpPr>
        <p:spPr>
          <a:xfrm>
            <a:off x="9534546" y="1871457"/>
            <a:ext cx="1905878" cy="83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1900" dirty="0">
                <a:solidFill>
                  <a:srgbClr val="404040"/>
                </a:solidFill>
              </a:rPr>
              <a:t>„hardware </a:t>
            </a:r>
            <a:r>
              <a:rPr lang="sk-SK" sz="1900" dirty="0" err="1">
                <a:solidFill>
                  <a:srgbClr val="404040"/>
                </a:solidFill>
              </a:rPr>
              <a:t>security</a:t>
            </a:r>
            <a:r>
              <a:rPr lang="sk-SK" sz="1900" dirty="0">
                <a:solidFill>
                  <a:srgbClr val="404040"/>
                </a:solidFill>
              </a:rPr>
              <a:t> module“</a:t>
            </a:r>
          </a:p>
        </p:txBody>
      </p:sp>
      <p:sp>
        <p:nvSpPr>
          <p:cNvPr id="43" name="Nadpis 1">
            <a:extLst>
              <a:ext uri="{FF2B5EF4-FFF2-40B4-BE49-F238E27FC236}">
                <a16:creationId xmlns:a16="http://schemas.microsoft.com/office/drawing/2014/main" id="{78FCE0F9-3B77-4F37-AA16-9D10EF5B0FF5}"/>
              </a:ext>
            </a:extLst>
          </p:cNvPr>
          <p:cNvSpPr txBox="1">
            <a:spLocks/>
          </p:cNvSpPr>
          <p:nvPr/>
        </p:nvSpPr>
        <p:spPr>
          <a:xfrm>
            <a:off x="9534546" y="3303665"/>
            <a:ext cx="1905878" cy="83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1900" dirty="0">
                <a:solidFill>
                  <a:srgbClr val="404040"/>
                </a:solidFill>
              </a:rPr>
              <a:t>„</a:t>
            </a:r>
            <a:r>
              <a:rPr lang="sk-SK" sz="1900" dirty="0" err="1">
                <a:solidFill>
                  <a:srgbClr val="404040"/>
                </a:solidFill>
              </a:rPr>
              <a:t>key</a:t>
            </a:r>
            <a:r>
              <a:rPr lang="sk-SK" sz="1900" dirty="0">
                <a:solidFill>
                  <a:srgbClr val="404040"/>
                </a:solidFill>
              </a:rPr>
              <a:t> management </a:t>
            </a:r>
            <a:r>
              <a:rPr lang="sk-SK" sz="1900" dirty="0" err="1">
                <a:solidFill>
                  <a:srgbClr val="404040"/>
                </a:solidFill>
              </a:rPr>
              <a:t>system</a:t>
            </a:r>
            <a:r>
              <a:rPr lang="sk-SK" sz="1900" dirty="0">
                <a:solidFill>
                  <a:srgbClr val="404040"/>
                </a:solidFill>
              </a:rPr>
              <a:t>“</a:t>
            </a:r>
          </a:p>
          <a:p>
            <a:pPr algn="ctr"/>
            <a:r>
              <a:rPr lang="sk-SK" sz="1900" b="1" dirty="0">
                <a:solidFill>
                  <a:srgbClr val="404040"/>
                </a:solidFill>
              </a:rPr>
              <a:t>=</a:t>
            </a:r>
            <a:r>
              <a:rPr lang="sk-SK" sz="1900" dirty="0">
                <a:solidFill>
                  <a:srgbClr val="404040"/>
                </a:solidFill>
              </a:rPr>
              <a:t> </a:t>
            </a:r>
            <a:r>
              <a:rPr lang="sk-SK" sz="1900" b="1" dirty="0">
                <a:solidFill>
                  <a:srgbClr val="404040"/>
                </a:solidFill>
              </a:rPr>
              <a:t>systém</a:t>
            </a:r>
          </a:p>
        </p:txBody>
      </p:sp>
      <p:sp>
        <p:nvSpPr>
          <p:cNvPr id="44" name="Nadpis 1">
            <a:extLst>
              <a:ext uri="{FF2B5EF4-FFF2-40B4-BE49-F238E27FC236}">
                <a16:creationId xmlns:a16="http://schemas.microsoft.com/office/drawing/2014/main" id="{C1816139-4ECF-4663-AA0D-09B20B207A1F}"/>
              </a:ext>
            </a:extLst>
          </p:cNvPr>
          <p:cNvSpPr txBox="1">
            <a:spLocks/>
          </p:cNvSpPr>
          <p:nvPr/>
        </p:nvSpPr>
        <p:spPr>
          <a:xfrm>
            <a:off x="9454795" y="4867838"/>
            <a:ext cx="2065379" cy="801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1900" dirty="0">
                <a:solidFill>
                  <a:srgbClr val="404040"/>
                </a:solidFill>
              </a:rPr>
              <a:t>„</a:t>
            </a:r>
            <a:r>
              <a:rPr lang="sk-SK" sz="1900" dirty="0" err="1">
                <a:solidFill>
                  <a:srgbClr val="404040"/>
                </a:solidFill>
              </a:rPr>
              <a:t>key</a:t>
            </a:r>
            <a:r>
              <a:rPr lang="sk-SK" sz="1900" dirty="0">
                <a:solidFill>
                  <a:srgbClr val="404040"/>
                </a:solidFill>
              </a:rPr>
              <a:t> </a:t>
            </a:r>
            <a:r>
              <a:rPr lang="sk-SK" sz="1900" dirty="0" err="1">
                <a:solidFill>
                  <a:srgbClr val="404040"/>
                </a:solidFill>
              </a:rPr>
              <a:t>encryption</a:t>
            </a:r>
            <a:r>
              <a:rPr lang="sk-SK" sz="1900" dirty="0">
                <a:solidFill>
                  <a:srgbClr val="404040"/>
                </a:solidFill>
              </a:rPr>
              <a:t> </a:t>
            </a:r>
            <a:r>
              <a:rPr lang="sk-SK" sz="1900" dirty="0" err="1">
                <a:solidFill>
                  <a:srgbClr val="404040"/>
                </a:solidFill>
              </a:rPr>
              <a:t>key</a:t>
            </a:r>
            <a:r>
              <a:rPr lang="sk-SK" sz="1900" dirty="0">
                <a:solidFill>
                  <a:srgbClr val="404040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9288804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206</Words>
  <Application>Microsoft Office PowerPoint</Application>
  <PresentationFormat>Širokouhlá</PresentationFormat>
  <Paragraphs>74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šifrovanie platformou Google Cloud</vt:lpstr>
      <vt:lpstr>Čo je to Google Cloud?</vt:lpstr>
      <vt:lpstr>Aké sú typy šifrovania?</vt:lpstr>
      <vt:lpstr>Spôsoby chránenia dát firiem</vt:lpstr>
      <vt:lpstr>Ako šifruje údaje Gogle?</vt:lpstr>
      <vt:lpstr>Default-né šifrovanie</vt:lpstr>
      <vt:lpstr>Kde sú tieto kľúče uchovávané?</vt:lpstr>
      <vt:lpstr>Práca s dátami v praxi</vt:lpstr>
      <vt:lpstr>Rekapitulácia pojmov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šifrovanie platformou Google Cloud</dc:title>
  <dc:creator>Emma Macháčová</dc:creator>
  <cp:lastModifiedBy>Emma Macháčová</cp:lastModifiedBy>
  <cp:revision>22</cp:revision>
  <dcterms:created xsi:type="dcterms:W3CDTF">2019-11-24T17:53:19Z</dcterms:created>
  <dcterms:modified xsi:type="dcterms:W3CDTF">2019-11-27T19:08:52Z</dcterms:modified>
</cp:coreProperties>
</file>