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60" r:id="rId2"/>
    <p:sldId id="396" r:id="rId3"/>
    <p:sldId id="394" r:id="rId4"/>
    <p:sldId id="386" r:id="rId5"/>
    <p:sldId id="399" r:id="rId6"/>
    <p:sldId id="388" r:id="rId7"/>
    <p:sldId id="354" r:id="rId8"/>
    <p:sldId id="360" r:id="rId9"/>
    <p:sldId id="357" r:id="rId10"/>
    <p:sldId id="361" r:id="rId11"/>
    <p:sldId id="324" r:id="rId12"/>
    <p:sldId id="315" r:id="rId13"/>
    <p:sldId id="362" r:id="rId14"/>
    <p:sldId id="355" r:id="rId15"/>
    <p:sldId id="356" r:id="rId16"/>
    <p:sldId id="316" r:id="rId17"/>
    <p:sldId id="318" r:id="rId18"/>
    <p:sldId id="330" r:id="rId19"/>
    <p:sldId id="363" r:id="rId20"/>
    <p:sldId id="364" r:id="rId21"/>
    <p:sldId id="349" r:id="rId22"/>
    <p:sldId id="370" r:id="rId23"/>
    <p:sldId id="365" r:id="rId24"/>
    <p:sldId id="397" r:id="rId25"/>
    <p:sldId id="366" r:id="rId26"/>
    <p:sldId id="369" r:id="rId27"/>
    <p:sldId id="371" r:id="rId28"/>
    <p:sldId id="368" r:id="rId29"/>
    <p:sldId id="398" r:id="rId30"/>
    <p:sldId id="367" r:id="rId31"/>
    <p:sldId id="313" r:id="rId32"/>
    <p:sldId id="314" r:id="rId33"/>
    <p:sldId id="350" r:id="rId34"/>
    <p:sldId id="351" r:id="rId35"/>
    <p:sldId id="372" r:id="rId36"/>
    <p:sldId id="389" r:id="rId37"/>
    <p:sldId id="390" r:id="rId38"/>
    <p:sldId id="387" r:id="rId39"/>
    <p:sldId id="391" r:id="rId40"/>
    <p:sldId id="392" r:id="rId41"/>
    <p:sldId id="393" r:id="rId42"/>
    <p:sldId id="395" r:id="rId4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 prednášky 5 min" id="{430C0052-20A9-4B38-9BDF-2C20618881B1}">
          <p14:sldIdLst>
            <p14:sldId id="260"/>
            <p14:sldId id="396"/>
            <p14:sldId id="394"/>
            <p14:sldId id="386"/>
            <p14:sldId id="399"/>
          </p14:sldIdLst>
        </p14:section>
        <p14:section name="Zadanie Prezentacie a Eseje 12 min" id="{0173185B-A70F-4A8D-B653-52D7C3DDC869}">
          <p14:sldIdLst>
            <p14:sldId id="388"/>
            <p14:sldId id="354"/>
            <p14:sldId id="360"/>
            <p14:sldId id="357"/>
            <p14:sldId id="361"/>
          </p14:sldIdLst>
        </p14:section>
        <p14:section name="Prečo písanie 10 min" id="{64C4747A-75AA-4AD5-9ED4-FC1A9C95DDB4}">
          <p14:sldIdLst>
            <p14:sldId id="324"/>
            <p14:sldId id="315"/>
            <p14:sldId id="362"/>
            <p14:sldId id="355"/>
            <p14:sldId id="356"/>
          </p14:sldIdLst>
        </p14:section>
        <p14:section name="Znaky dobrého písania 12 min" id="{6A315B93-4F41-4D2B-8DAD-DED71EF0EA92}">
          <p14:sldIdLst>
            <p14:sldId id="316"/>
            <p14:sldId id="318"/>
            <p14:sldId id="330"/>
          </p14:sldIdLst>
        </p14:section>
        <p14:section name="Výroková osnova 24 min" id="{2E0E7682-6453-462B-89AF-8EEDCC66EB60}">
          <p14:sldIdLst>
            <p14:sldId id="363"/>
            <p14:sldId id="364"/>
            <p14:sldId id="349"/>
            <p14:sldId id="370"/>
            <p14:sldId id="365"/>
            <p14:sldId id="397"/>
            <p14:sldId id="366"/>
            <p14:sldId id="369"/>
            <p14:sldId id="371"/>
          </p14:sldIdLst>
        </p14:section>
        <p14:section name="Ďalšie veci 17 min" id="{BFB8810C-5DDA-4C19-B742-4B1CAF51FD17}">
          <p14:sldIdLst>
            <p14:sldId id="368"/>
            <p14:sldId id="398"/>
            <p14:sldId id="367"/>
            <p14:sldId id="313"/>
            <p14:sldId id="314"/>
            <p14:sldId id="350"/>
            <p14:sldId id="351"/>
            <p14:sldId id="372"/>
          </p14:sldIdLst>
        </p14:section>
        <p14:section name="Zo spätnej väzby 20+ min" id="{35638702-9FE1-48A9-908C-406FEE7A2B47}">
          <p14:sldIdLst>
            <p14:sldId id="389"/>
            <p14:sldId id="390"/>
            <p14:sldId id="387"/>
            <p14:sldId id="391"/>
            <p14:sldId id="392"/>
            <p14:sldId id="393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Šimko" initials="JŠ" lastIdx="1" clrIdx="0">
    <p:extLst>
      <p:ext uri="{19B8F6BF-5375-455C-9EA6-DF929625EA0E}">
        <p15:presenceInfo xmlns:p15="http://schemas.microsoft.com/office/powerpoint/2012/main" userId="d78ae81ed252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88" autoAdjust="0"/>
    <p:restoredTop sz="76138" autoAdjust="0"/>
  </p:normalViewPr>
  <p:slideViewPr>
    <p:cSldViewPr>
      <p:cViewPr varScale="1">
        <p:scale>
          <a:sx n="80" d="100"/>
          <a:sy n="80" d="100"/>
        </p:scale>
        <p:origin x="48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A863A-790C-4B57-9DDF-B516907FB73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1F87-7648-4EF0-A2B5-B5CB10F5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8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1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</a:t>
            </a:r>
          </a:p>
          <a:p>
            <a:endParaRPr lang="sk-SK" dirty="0"/>
          </a:p>
          <a:p>
            <a:r>
              <a:rPr lang="sk-SK" dirty="0"/>
              <a:t>(mohla byť otázka do pléna, ale zrejme by nebola tak dobre uchopiteľná)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2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3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35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44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82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7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52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03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  <a:p>
            <a:endParaRPr lang="sk-SK" dirty="0"/>
          </a:p>
          <a:p>
            <a:r>
              <a:rPr lang="sk-SK" dirty="0"/>
              <a:t>povedať o výhodách:</a:t>
            </a:r>
          </a:p>
          <a:p>
            <a:r>
              <a:rPr lang="sk-SK" dirty="0"/>
              <a:t>-- núti vás sformulovať myšlienky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27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90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2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  <a:p>
            <a:endParaRPr lang="sk-SK" dirty="0"/>
          </a:p>
          <a:p>
            <a:r>
              <a:rPr lang="sk-SK" dirty="0"/>
              <a:t>hlavná výhoda: ak máte výrok dobre, nemusíte sa starať o okolie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3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91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5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79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26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33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63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2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44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1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4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8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1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91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9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24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5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8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8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32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936103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376864" cy="12016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sk-SK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56176" y="6165304"/>
            <a:ext cx="29878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9405" r="4121" b="15099"/>
          <a:stretch/>
        </p:blipFill>
        <p:spPr>
          <a:xfrm>
            <a:off x="4644008" y="5877272"/>
            <a:ext cx="4032448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457200" y="63618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B1B5-D958-4A91-AE1D-A2AAAB5B3981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242" r="66949" b="24101"/>
          <a:stretch/>
        </p:blipFill>
        <p:spPr>
          <a:xfrm>
            <a:off x="7740352" y="6371109"/>
            <a:ext cx="1008112" cy="442267"/>
          </a:xfrm>
          <a:prstGeom prst="rect">
            <a:avLst/>
          </a:prstGeom>
        </p:spPr>
      </p:pic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nnikn.sk/898303/dvadsat-rokov-sme-ignorovali-potreby-skolskeho-systemu-a-doviedlo-ho-to-na-pokraj-kolapsu/?ref=save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241343/what-is-the-meaning-of-fussy-sloppy-emergencystretch-tolerance-hbadnes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5472607"/>
          </a:xfrm>
        </p:spPr>
        <p:txBody>
          <a:bodyPr anchor="t">
            <a:normAutofit/>
          </a:bodyPr>
          <a:lstStyle/>
          <a:p>
            <a:r>
              <a:rPr lang="sk-SK" dirty="0"/>
              <a:t>Metódy inžinierskej práce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sz="2400" dirty="0"/>
              <a:t>Prednáška </a:t>
            </a:r>
            <a:r>
              <a:rPr lang="en-US" sz="2400" dirty="0"/>
              <a:t>4</a:t>
            </a:r>
            <a:r>
              <a:rPr lang="sk-SK" sz="2400" dirty="0"/>
              <a:t>:</a:t>
            </a:r>
            <a:br>
              <a:rPr lang="sk-SK" dirty="0"/>
            </a:br>
            <a:r>
              <a:rPr lang="sk-SK" sz="4400" dirty="0"/>
              <a:t>Ako </a:t>
            </a:r>
            <a:r>
              <a:rPr lang="en-US" sz="4400" dirty="0" err="1"/>
              <a:t>efekt</a:t>
            </a:r>
            <a:r>
              <a:rPr lang="sk-SK" sz="4400" dirty="0" err="1"/>
              <a:t>ívne</a:t>
            </a:r>
            <a:r>
              <a:rPr lang="sk-SK" sz="4400" dirty="0"/>
              <a:t> písať</a:t>
            </a:r>
            <a:br>
              <a:rPr lang="sk-SK" sz="4400" dirty="0"/>
            </a:b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6190" y="5877272"/>
            <a:ext cx="7376864" cy="864096"/>
          </a:xfrm>
        </p:spPr>
        <p:txBody>
          <a:bodyPr>
            <a:normAutofit/>
          </a:bodyPr>
          <a:lstStyle/>
          <a:p>
            <a:r>
              <a:rPr lang="sk-SK" dirty="0"/>
              <a:t>Jakub Šimko</a:t>
            </a:r>
          </a:p>
          <a:p>
            <a:r>
              <a:rPr lang="en-US" sz="1800" dirty="0" err="1"/>
              <a:t>j</a:t>
            </a:r>
            <a:r>
              <a:rPr lang="sk-SK" sz="1800" dirty="0" err="1"/>
              <a:t>akub.simko</a:t>
            </a:r>
            <a:r>
              <a:rPr lang="en-US" sz="1800" dirty="0"/>
              <a:t>@</a:t>
            </a:r>
            <a:r>
              <a:rPr lang="en-US" sz="1800" dirty="0" err="1"/>
              <a:t>stuba.sk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25901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07B996-4200-44EC-AEDA-863E5D3F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Hodnotenie eseje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E107E9-52B3-4018-BDC9-8EE56878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sk-SK" dirty="0">
                <a:solidFill>
                  <a:srgbClr val="0070C0"/>
                </a:solidFill>
              </a:rPr>
              <a:t>10 % </a:t>
            </a:r>
            <a:r>
              <a:rPr lang="sk-SK" dirty="0"/>
              <a:t>Rozpracovanie témy</a:t>
            </a:r>
            <a:endParaRPr lang="en-US" dirty="0"/>
          </a:p>
          <a:p>
            <a:pPr lvl="0"/>
            <a:endParaRPr lang="sk-SK" dirty="0"/>
          </a:p>
          <a:p>
            <a:pPr lvl="0"/>
            <a:r>
              <a:rPr lang="sk-SK" dirty="0">
                <a:solidFill>
                  <a:srgbClr val="0070C0"/>
                </a:solidFill>
              </a:rPr>
              <a:t>40 % </a:t>
            </a:r>
            <a:r>
              <a:rPr lang="sk-SK" dirty="0"/>
              <a:t>Úroveň argumentácie a úvahového charakteru práce</a:t>
            </a:r>
            <a:endParaRPr lang="en-US" dirty="0"/>
          </a:p>
          <a:p>
            <a:pPr lvl="0"/>
            <a:endParaRPr lang="sk-SK" dirty="0"/>
          </a:p>
          <a:p>
            <a:pPr lvl="0"/>
            <a:r>
              <a:rPr lang="sk-SK" dirty="0">
                <a:solidFill>
                  <a:srgbClr val="0070C0"/>
                </a:solidFill>
              </a:rPr>
              <a:t>20 %</a:t>
            </a:r>
            <a:r>
              <a:rPr lang="sk-SK" dirty="0"/>
              <a:t> Práca so zdrojmi</a:t>
            </a:r>
          </a:p>
          <a:p>
            <a:pPr lvl="0"/>
            <a:endParaRPr lang="sk-SK" dirty="0"/>
          </a:p>
          <a:p>
            <a:pPr lvl="0"/>
            <a:r>
              <a:rPr lang="sk-SK" dirty="0">
                <a:solidFill>
                  <a:srgbClr val="0070C0"/>
                </a:solidFill>
              </a:rPr>
              <a:t>10 % </a:t>
            </a:r>
            <a:r>
              <a:rPr lang="sk-SK" dirty="0"/>
              <a:t>Vhodnosť zvolenej štruktúry práce</a:t>
            </a:r>
            <a:endParaRPr lang="en-US" dirty="0"/>
          </a:p>
          <a:p>
            <a:pPr lvl="0"/>
            <a:endParaRPr lang="sk-SK" dirty="0"/>
          </a:p>
          <a:p>
            <a:pPr lvl="0"/>
            <a:r>
              <a:rPr lang="sk-SK" dirty="0">
                <a:solidFill>
                  <a:srgbClr val="0070C0"/>
                </a:solidFill>
              </a:rPr>
              <a:t>10 </a:t>
            </a:r>
            <a:r>
              <a:rPr lang="en-US" dirty="0">
                <a:solidFill>
                  <a:srgbClr val="0070C0"/>
                </a:solidFill>
              </a:rPr>
              <a:t>% </a:t>
            </a:r>
            <a:r>
              <a:rPr lang="en-US" dirty="0" err="1"/>
              <a:t>Jazykov</a:t>
            </a:r>
            <a:r>
              <a:rPr lang="sk-SK" dirty="0"/>
              <a:t>á a štylistická úroveň práce</a:t>
            </a:r>
            <a:endParaRPr lang="en-US" dirty="0"/>
          </a:p>
          <a:p>
            <a:pPr lvl="0"/>
            <a:endParaRPr lang="sk-SK" dirty="0"/>
          </a:p>
          <a:p>
            <a:pPr lvl="0"/>
            <a:r>
              <a:rPr lang="sk-SK" dirty="0">
                <a:solidFill>
                  <a:srgbClr val="0070C0"/>
                </a:solidFill>
              </a:rPr>
              <a:t>10 </a:t>
            </a:r>
            <a:r>
              <a:rPr lang="en-US" dirty="0">
                <a:solidFill>
                  <a:srgbClr val="0070C0"/>
                </a:solidFill>
              </a:rPr>
              <a:t>% </a:t>
            </a:r>
            <a:r>
              <a:rPr lang="en-US" dirty="0"/>
              <a:t>Form</a:t>
            </a:r>
            <a:r>
              <a:rPr lang="sk-SK" dirty="0" err="1"/>
              <a:t>álna</a:t>
            </a:r>
            <a:r>
              <a:rPr lang="sk-SK" dirty="0"/>
              <a:t> úroveň práce (dodržanie šablóny, primeranosť využitia funkcií </a:t>
            </a:r>
            <a:r>
              <a:rPr lang="sk-SK" dirty="0" err="1"/>
              <a:t>LaTeXu</a:t>
            </a:r>
            <a:r>
              <a:rPr lang="sk-SK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1313064-3D42-40E8-864F-0F00121A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7CC4B5E-3943-4247-AED4-74845D9EF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3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sk-SK" dirty="0"/>
              <a:t>V profesionálnom živote budete </a:t>
            </a:r>
            <a:r>
              <a:rPr lang="sk-SK" dirty="0">
                <a:solidFill>
                  <a:srgbClr val="0070C0"/>
                </a:solidFill>
              </a:rPr>
              <a:t>písať</a:t>
            </a:r>
            <a:r>
              <a:rPr lang="sk-SK" dirty="0"/>
              <a:t>. Veľa.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7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vlastne potrebujeme písať? </a:t>
            </a:r>
            <a:r>
              <a:rPr lang="sk-SK" sz="1800" dirty="0"/>
              <a:t>(ako informatici) </a:t>
            </a:r>
            <a:endParaRPr lang="en-US" sz="1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„Dokumentácia“ </a:t>
            </a:r>
            <a:br>
              <a:rPr lang="sk-SK" dirty="0"/>
            </a:br>
            <a:r>
              <a:rPr lang="sk-SK" sz="1800" dirty="0"/>
              <a:t>(za týmto pojmom sa skrýva veľa rôznych vecí)</a:t>
            </a:r>
          </a:p>
          <a:p>
            <a:endParaRPr lang="sk-SK" sz="2300" dirty="0"/>
          </a:p>
          <a:p>
            <a:r>
              <a:rPr lang="sk-SK" dirty="0"/>
              <a:t>Vedecké a odborné texty </a:t>
            </a:r>
            <a:br>
              <a:rPr lang="sk-SK" dirty="0"/>
            </a:br>
            <a:r>
              <a:rPr lang="sk-SK" sz="1800" dirty="0"/>
              <a:t>(vrátane záverečných prác)</a:t>
            </a:r>
          </a:p>
          <a:p>
            <a:endParaRPr lang="sk-SK" dirty="0"/>
          </a:p>
          <a:p>
            <a:r>
              <a:rPr lang="sk-SK" dirty="0"/>
              <a:t>Žiadosti o... (granty, ľudí, hardvér, ...)</a:t>
            </a:r>
          </a:p>
          <a:p>
            <a:endParaRPr lang="sk-SK" dirty="0"/>
          </a:p>
          <a:p>
            <a:r>
              <a:rPr lang="sk-SK" dirty="0"/>
              <a:t>Zmluvy</a:t>
            </a:r>
          </a:p>
          <a:p>
            <a:endParaRPr lang="sk-SK" dirty="0"/>
          </a:p>
          <a:p>
            <a:r>
              <a:rPr lang="sk-SK" dirty="0"/>
              <a:t>Reporty</a:t>
            </a:r>
          </a:p>
          <a:p>
            <a:endParaRPr lang="sk-SK" dirty="0"/>
          </a:p>
          <a:p>
            <a:r>
              <a:rPr lang="sk-SK" dirty="0"/>
              <a:t>Komunikácia s ostatnými </a:t>
            </a:r>
            <a:br>
              <a:rPr lang="sk-SK" dirty="0"/>
            </a:br>
            <a:r>
              <a:rPr lang="sk-SK" sz="1800" dirty="0"/>
              <a:t>(</a:t>
            </a:r>
            <a:r>
              <a:rPr lang="sk-SK" sz="1800" dirty="0" err="1"/>
              <a:t>a.k.a</a:t>
            </a:r>
            <a:r>
              <a:rPr lang="sk-SK" sz="1800" dirty="0"/>
              <a:t>. napísať mail nie je len tak)</a:t>
            </a:r>
          </a:p>
          <a:p>
            <a:endParaRPr lang="sk-SK" dirty="0"/>
          </a:p>
          <a:p>
            <a:r>
              <a:rPr lang="sk-SK" dirty="0"/>
              <a:t>...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EF2E97E1-0234-4152-A9D2-0B6749169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74" y="221900"/>
            <a:ext cx="1195738" cy="119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A9CFF-FAB2-4BD3-BB04-785C5EC3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892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P</a:t>
            </a:r>
            <a:r>
              <a:rPr lang="sk-SK" dirty="0" err="1"/>
              <a:t>ísať</a:t>
            </a:r>
            <a:r>
              <a:rPr lang="sk-SK" dirty="0"/>
              <a:t> </a:t>
            </a:r>
            <a:r>
              <a:rPr lang="en-US" dirty="0"/>
              <a:t>= </a:t>
            </a:r>
            <a:r>
              <a:rPr lang="sk-SK" dirty="0"/>
              <a:t>premýšľať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19272E3-19DF-43FF-9342-C70723C9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CD25784-DBAD-4561-9CF0-94908478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2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CB07AB-DA8D-4058-A249-A1A88C04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/>
          <a:lstStyle/>
          <a:p>
            <a:r>
              <a:rPr lang="sk-SK" dirty="0"/>
              <a:t>Okrem toho, vedieť písať sa na predstaviteľov </a:t>
            </a:r>
            <a:r>
              <a:rPr lang="sk-SK" dirty="0">
                <a:solidFill>
                  <a:srgbClr val="0070C0"/>
                </a:solidFill>
              </a:rPr>
              <a:t>technickej inteligencie </a:t>
            </a:r>
            <a:r>
              <a:rPr lang="sk-SK" dirty="0"/>
              <a:t>jednoducho sluší.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DE36C21-0C30-43C4-8429-FD6150AB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9667B87-C10E-4420-A71C-AB28C5670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7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A3A9F8-DC1D-4FE4-ACD9-6C4BE28E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Dobrá správa: </a:t>
            </a:r>
            <a:r>
              <a:rPr lang="sk-SK" dirty="0"/>
              <a:t>na písanie sa dá ísť metodicky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487FDEF-70E7-441E-A76A-56251BA0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B6602A9-A54C-44F7-BD5B-D242F5623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30DBD1D5-E377-489B-9335-3F48487E0331}"/>
              </a:ext>
            </a:extLst>
          </p:cNvPr>
          <p:cNvSpPr/>
          <p:nvPr/>
        </p:nvSpPr>
        <p:spPr>
          <a:xfrm>
            <a:off x="611560" y="3717032"/>
            <a:ext cx="792088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Aj niekto kto „nevie písať“ si vie </a:t>
            </a:r>
            <a:r>
              <a:rPr lang="en-US" sz="2800" b="1" dirty="0" err="1"/>
              <a:t>pom</a:t>
            </a:r>
            <a:r>
              <a:rPr lang="sk-SK" sz="2800" b="1" dirty="0" err="1"/>
              <a:t>ôcť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934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Aké sú znaky dobre napísaného text</a:t>
            </a:r>
            <a:r>
              <a:rPr lang="en-US" dirty="0"/>
              <a:t>u</a:t>
            </a:r>
            <a:r>
              <a:rPr lang="sk-SK" dirty="0"/>
              <a:t>?</a:t>
            </a:r>
            <a:br>
              <a:rPr lang="sk-SK" dirty="0"/>
            </a:br>
            <a:r>
              <a:rPr lang="sk-SK" sz="2000" dirty="0"/>
              <a:t>(dobrá esej)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Dá sa na to ísť aj </a:t>
            </a:r>
            <a:r>
              <a:rPr lang="sk-SK" dirty="0">
                <a:solidFill>
                  <a:srgbClr val="00B050"/>
                </a:solidFill>
              </a:rPr>
              <a:t>dvojitou negáciou</a:t>
            </a:r>
            <a:r>
              <a:rPr lang="sk-SK" dirty="0"/>
              <a:t>:</a:t>
            </a:r>
          </a:p>
          <a:p>
            <a:r>
              <a:rPr lang="sk-SK" dirty="0"/>
              <a:t>	Čo sú </a:t>
            </a:r>
            <a:r>
              <a:rPr lang="sk-SK" dirty="0">
                <a:solidFill>
                  <a:srgbClr val="FF0000"/>
                </a:solidFill>
              </a:rPr>
              <a:t>prešľapy</a:t>
            </a:r>
            <a:r>
              <a:rPr lang="sk-SK" dirty="0"/>
              <a:t>, ktoré znižujú čitateľnosť textov?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21900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7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sk-SK" dirty="0"/>
              <a:t>Čo si o dobrom písaní myslím ja...</a:t>
            </a:r>
            <a:br>
              <a:rPr lang="sk-SK" dirty="0"/>
            </a:br>
            <a:r>
              <a:rPr lang="sk-SK" sz="2400" dirty="0"/>
              <a:t>(píšem </a:t>
            </a:r>
            <a:r>
              <a:rPr lang="sk-SK" sz="2400" dirty="0">
                <a:solidFill>
                  <a:srgbClr val="0070C0"/>
                </a:solidFill>
              </a:rPr>
              <a:t>ja</a:t>
            </a:r>
            <a:r>
              <a:rPr lang="sk-SK" sz="2400" dirty="0"/>
              <a:t>, lebo </a:t>
            </a:r>
            <a:r>
              <a:rPr lang="en-US" sz="2400" dirty="0"/>
              <a:t>to </a:t>
            </a:r>
            <a:r>
              <a:rPr lang="en-US" sz="2400" dirty="0" err="1"/>
              <a:t>nie</a:t>
            </a:r>
            <a:r>
              <a:rPr lang="en-US" sz="2400" dirty="0"/>
              <a:t> </a:t>
            </a:r>
            <a:r>
              <a:rPr lang="en-US" sz="2400" dirty="0" err="1"/>
              <a:t>je</a:t>
            </a:r>
            <a:r>
              <a:rPr lang="en-US" sz="2400" dirty="0"/>
              <a:t> </a:t>
            </a:r>
            <a:r>
              <a:rPr lang="en-US" sz="2400" dirty="0" err="1"/>
              <a:t>nutne</a:t>
            </a:r>
            <a:r>
              <a:rPr lang="en-US" sz="2400" dirty="0"/>
              <a:t> </a:t>
            </a:r>
            <a:r>
              <a:rPr lang="sk-SK" sz="2400" dirty="0"/>
              <a:t>jediná cesta)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07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Craft</a:t>
            </a:r>
            <a:r>
              <a:rPr lang="sk-SK" dirty="0"/>
              <a:t> of </a:t>
            </a:r>
            <a:r>
              <a:rPr lang="sk-SK" dirty="0" err="1"/>
              <a:t>Scientific</a:t>
            </a:r>
            <a:r>
              <a:rPr lang="sk-SK" dirty="0"/>
              <a:t> </a:t>
            </a:r>
            <a:r>
              <a:rPr lang="sk-SK" dirty="0" err="1"/>
              <a:t>Writing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 descr="Výsledok vyhľadávania obrázkov pre dopyt the craft of scientific wri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264775"/>
            <a:ext cx="3276575" cy="490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28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749C0-88A5-4355-AA54-D7DDCBD5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Neviem ako začať...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8071572-64B9-4B13-8D6E-C7D6F4AF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FCF7D6F-94AE-4003-B806-50D5FD803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97C080F-AC1F-4228-A377-EAB32A453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550"/>
          <a:stretch/>
        </p:blipFill>
        <p:spPr>
          <a:xfrm>
            <a:off x="538944" y="1268760"/>
            <a:ext cx="8066112" cy="4761387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94A910AD-1556-4BB1-9D88-AC6752AAA744}"/>
              </a:ext>
            </a:extLst>
          </p:cNvPr>
          <p:cNvSpPr/>
          <p:nvPr/>
        </p:nvSpPr>
        <p:spPr>
          <a:xfrm>
            <a:off x="823227" y="1700836"/>
            <a:ext cx="7497546" cy="1421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Ak sa vám toto stáva, znamená to, že sa pokúšate robiť naraz aspoň 4 veci:</a:t>
            </a:r>
            <a:endParaRPr lang="en-US" sz="2800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FE5E3E1E-DF4F-4B18-92FE-5F37D49FF810}"/>
              </a:ext>
            </a:extLst>
          </p:cNvPr>
          <p:cNvSpPr/>
          <p:nvPr/>
        </p:nvSpPr>
        <p:spPr>
          <a:xfrm>
            <a:off x="823227" y="3179409"/>
            <a:ext cx="7497546" cy="6816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1. O čom to celé bude</a:t>
            </a:r>
            <a:endParaRPr lang="en-US" sz="2800" dirty="0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DDECADE6-6D99-4F59-BB63-202FBFB82215}"/>
              </a:ext>
            </a:extLst>
          </p:cNvPr>
          <p:cNvSpPr/>
          <p:nvPr/>
        </p:nvSpPr>
        <p:spPr>
          <a:xfrm>
            <a:off x="823227" y="3923139"/>
            <a:ext cx="7497546" cy="6816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2. Aká bude štruktúra, myšlienkový tok</a:t>
            </a:r>
            <a:endParaRPr lang="en-US" sz="2800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E1B2D7AD-F0B1-4543-BE1A-054AF6A77578}"/>
              </a:ext>
            </a:extLst>
          </p:cNvPr>
          <p:cNvSpPr/>
          <p:nvPr/>
        </p:nvSpPr>
        <p:spPr>
          <a:xfrm>
            <a:off x="823227" y="4672286"/>
            <a:ext cx="7497546" cy="6816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3. Ako pekne napísať jednotlivé vety</a:t>
            </a:r>
            <a:endParaRPr lang="en-US" sz="2800" dirty="0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BB02C77A-2B97-4B4F-A253-E1CCF7D01484}"/>
              </a:ext>
            </a:extLst>
          </p:cNvPr>
          <p:cNvSpPr/>
          <p:nvPr/>
        </p:nvSpPr>
        <p:spPr>
          <a:xfrm>
            <a:off x="823227" y="5432970"/>
            <a:ext cx="7497546" cy="6816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4. Ako bude dokument vyzerať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75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2CB9-484C-4124-B5C8-5492D2AE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1229-2860-4B2D-9742-D9006FAF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Bolo dosť veľa dôležitých otázok...</a:t>
            </a:r>
          </a:p>
          <a:p>
            <a:endParaRPr lang="sk-SK" dirty="0"/>
          </a:p>
          <a:p>
            <a:r>
              <a:rPr lang="sk-SK" dirty="0"/>
              <a:t>... až som to radšej presunul ku </a:t>
            </a:r>
            <a:r>
              <a:rPr lang="sk-SK" dirty="0">
                <a:solidFill>
                  <a:srgbClr val="0070C0"/>
                </a:solidFill>
              </a:rPr>
              <a:t>koncu prednášky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27AF6-BD7F-4B07-8D78-B8B9CD1D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05F8-745B-4195-A59D-57E89F3F0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2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44B316-DC19-4298-89AE-D415FD67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Rada </a:t>
            </a:r>
            <a:r>
              <a:rPr lang="en-US" dirty="0"/>
              <a:t>#</a:t>
            </a:r>
            <a:r>
              <a:rPr lang="sk-SK" dirty="0"/>
              <a:t>1</a:t>
            </a:r>
            <a:r>
              <a:rPr lang="en-US" dirty="0"/>
              <a:t>: </a:t>
            </a:r>
            <a:r>
              <a:rPr lang="sk-SK" dirty="0"/>
              <a:t>Keď </a:t>
            </a:r>
            <a:r>
              <a:rPr lang="sk-SK" dirty="0">
                <a:solidFill>
                  <a:srgbClr val="FF0000"/>
                </a:solidFill>
              </a:rPr>
              <a:t>neviete ako začať</a:t>
            </a:r>
            <a:r>
              <a:rPr lang="sk-SK" dirty="0"/>
              <a:t>, uvedomte si </a:t>
            </a:r>
            <a:r>
              <a:rPr lang="sk-SK" dirty="0">
                <a:solidFill>
                  <a:srgbClr val="0070C0"/>
                </a:solidFill>
              </a:rPr>
              <a:t>cieľ prečo píšete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AC8855-FD99-40CD-8309-D279280A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Kto to má čítať? (publikum)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Aké sú jeho znalosti?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Aký má postoj k danej téme?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Treba problematiku obšírne uviesť?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Čo textom chcete dosiahnuť?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Presvedčiť?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Informovať?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Zabaviť?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...</a:t>
            </a:r>
          </a:p>
          <a:p>
            <a:pPr marL="914400" lvl="1" indent="-457200">
              <a:buFont typeface="+mj-lt"/>
              <a:buAutoNum type="arabicPeriod"/>
            </a:pP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Čo chcem aby malo publikum na konci v hlave?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Viem myšlienky textu zoradiť podľa dôležitosti?</a:t>
            </a:r>
          </a:p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276707F-61AD-4906-B9C8-ED73A609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A4160F9-3CAE-46C3-8C82-4FF33644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376E7C-0D15-481A-BD09-95E7C54A0BAB}"/>
              </a:ext>
            </a:extLst>
          </p:cNvPr>
          <p:cNvGrpSpPr/>
          <p:nvPr/>
        </p:nvGrpSpPr>
        <p:grpSpPr>
          <a:xfrm>
            <a:off x="5549986" y="2063001"/>
            <a:ext cx="3305513" cy="2874603"/>
            <a:chOff x="5549986" y="2063001"/>
            <a:chExt cx="3305513" cy="2874603"/>
          </a:xfrm>
        </p:grpSpPr>
        <p:sp>
          <p:nvSpPr>
            <p:cNvPr id="7" name="Obdĺžnik 7">
              <a:extLst>
                <a:ext uri="{FF2B5EF4-FFF2-40B4-BE49-F238E27FC236}">
                  <a16:creationId xmlns:a16="http://schemas.microsoft.com/office/drawing/2014/main" id="{480FFB76-8678-43F8-BFA7-1D68B942B3E2}"/>
                </a:ext>
              </a:extLst>
            </p:cNvPr>
            <p:cNvSpPr/>
            <p:nvPr/>
          </p:nvSpPr>
          <p:spPr>
            <a:xfrm>
              <a:off x="6804248" y="2326911"/>
              <a:ext cx="2051251" cy="13779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Toto </a:t>
              </a:r>
              <a:r>
                <a:rPr lang="en-US" sz="3200" b="1" dirty="0" err="1"/>
                <a:t>si</a:t>
              </a:r>
              <a:r>
                <a:rPr lang="en-US" sz="3200" b="1" dirty="0"/>
                <a:t> s</a:t>
              </a:r>
              <a:r>
                <a:rPr lang="sk-SK" sz="3200" b="1" dirty="0"/>
                <a:t>píšte</a:t>
              </a:r>
              <a:endParaRPr lang="en-US" sz="3200" b="1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88F6D373-EBD9-41B0-A336-987694FA57F9}"/>
                </a:ext>
              </a:extLst>
            </p:cNvPr>
            <p:cNvSpPr/>
            <p:nvPr/>
          </p:nvSpPr>
          <p:spPr>
            <a:xfrm rot="11958799">
              <a:off x="5549986" y="2063001"/>
              <a:ext cx="936104" cy="578335"/>
            </a:xfrm>
            <a:prstGeom prst="rightArrow">
              <a:avLst>
                <a:gd name="adj1" fmla="val 30499"/>
                <a:gd name="adj2" fmla="val 4578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76DA0B2-99A2-4836-9025-7AFD8D64EE79}"/>
                </a:ext>
              </a:extLst>
            </p:cNvPr>
            <p:cNvSpPr/>
            <p:nvPr/>
          </p:nvSpPr>
          <p:spPr>
            <a:xfrm rot="10492591">
              <a:off x="5549986" y="3003069"/>
              <a:ext cx="936104" cy="578335"/>
            </a:xfrm>
            <a:prstGeom prst="rightArrow">
              <a:avLst>
                <a:gd name="adj1" fmla="val 30499"/>
                <a:gd name="adj2" fmla="val 4578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82FC3A4-209B-443C-AE4D-D176BB810DB7}"/>
                </a:ext>
              </a:extLst>
            </p:cNvPr>
            <p:cNvSpPr/>
            <p:nvPr/>
          </p:nvSpPr>
          <p:spPr>
            <a:xfrm rot="8549073">
              <a:off x="5803841" y="3847278"/>
              <a:ext cx="936104" cy="578335"/>
            </a:xfrm>
            <a:prstGeom prst="rightArrow">
              <a:avLst>
                <a:gd name="adj1" fmla="val 30499"/>
                <a:gd name="adj2" fmla="val 4578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2E71869-C9D8-45F1-ABEF-2811BFC03C17}"/>
                </a:ext>
              </a:extLst>
            </p:cNvPr>
            <p:cNvSpPr/>
            <p:nvPr/>
          </p:nvSpPr>
          <p:spPr>
            <a:xfrm rot="6301341">
              <a:off x="6736798" y="4180384"/>
              <a:ext cx="936104" cy="578335"/>
            </a:xfrm>
            <a:prstGeom prst="rightArrow">
              <a:avLst>
                <a:gd name="adj1" fmla="val 30499"/>
                <a:gd name="adj2" fmla="val 4578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5927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Rada </a:t>
            </a:r>
            <a:r>
              <a:rPr lang="en-US" dirty="0"/>
              <a:t>#</a:t>
            </a:r>
            <a:r>
              <a:rPr lang="sk-SK" dirty="0"/>
              <a:t>2</a:t>
            </a:r>
            <a:r>
              <a:rPr lang="en-US" dirty="0"/>
              <a:t>:</a:t>
            </a:r>
            <a:r>
              <a:rPr lang="sk-SK" dirty="0"/>
              <a:t> postavte </a:t>
            </a:r>
            <a:r>
              <a:rPr lang="sk-SK" dirty="0">
                <a:solidFill>
                  <a:srgbClr val="0070C0"/>
                </a:solidFill>
              </a:rPr>
              <a:t>výrokovú osnovu</a:t>
            </a:r>
            <a:br>
              <a:rPr lang="sk-SK" dirty="0">
                <a:solidFill>
                  <a:srgbClr val="0070C0"/>
                </a:solidFill>
              </a:rPr>
            </a:br>
            <a:r>
              <a:rPr lang="sk-SK" sz="2200" dirty="0"/>
              <a:t>(príklad: článok o automatickej detekcií potrieb študentov)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/>
              <a:t>Motivácia</a:t>
            </a:r>
          </a:p>
          <a:p>
            <a:endParaRPr lang="sk-SK" dirty="0"/>
          </a:p>
          <a:p>
            <a:r>
              <a:rPr lang="sk-SK" dirty="0"/>
              <a:t>Opis metódy</a:t>
            </a:r>
          </a:p>
          <a:p>
            <a:endParaRPr lang="sk-SK" dirty="0"/>
          </a:p>
          <a:p>
            <a:r>
              <a:rPr lang="sk-SK" dirty="0"/>
              <a:t>Experimenty</a:t>
            </a:r>
          </a:p>
          <a:p>
            <a:endParaRPr lang="sk-SK" dirty="0"/>
          </a:p>
          <a:p>
            <a:r>
              <a:rPr lang="sk-SK" dirty="0"/>
              <a:t>Výsledky</a:t>
            </a:r>
          </a:p>
          <a:p>
            <a:endParaRPr lang="sk-SK" dirty="0"/>
          </a:p>
          <a:p>
            <a:r>
              <a:rPr lang="sk-SK" dirty="0"/>
              <a:t>Záver</a:t>
            </a:r>
          </a:p>
        </p:txBody>
      </p:sp>
    </p:spTree>
    <p:extLst>
      <p:ext uri="{BB962C8B-B14F-4D97-AF65-F5344CB8AC3E}">
        <p14:creationId xmlns:p14="http://schemas.microsoft.com/office/powerpoint/2010/main" val="227642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Rada </a:t>
            </a:r>
            <a:r>
              <a:rPr lang="en-US" dirty="0"/>
              <a:t>#</a:t>
            </a:r>
            <a:r>
              <a:rPr lang="sk-SK" dirty="0"/>
              <a:t>2</a:t>
            </a:r>
            <a:r>
              <a:rPr lang="en-US" dirty="0"/>
              <a:t>:</a:t>
            </a:r>
            <a:r>
              <a:rPr lang="sk-SK" dirty="0"/>
              <a:t> postavte </a:t>
            </a:r>
            <a:r>
              <a:rPr lang="sk-SK" dirty="0">
                <a:solidFill>
                  <a:srgbClr val="0070C0"/>
                </a:solidFill>
              </a:rPr>
              <a:t>výrokovú osnovu</a:t>
            </a:r>
            <a:br>
              <a:rPr lang="sk-SK" dirty="0">
                <a:solidFill>
                  <a:srgbClr val="0070C0"/>
                </a:solidFill>
              </a:rPr>
            </a:br>
            <a:r>
              <a:rPr lang="sk-SK" sz="2200" dirty="0"/>
              <a:t>(príklad: článok o automatickej detekcií potrieb študentov)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sz="2300" dirty="0" err="1"/>
              <a:t>Nelinearita</a:t>
            </a:r>
            <a:r>
              <a:rPr lang="sk-SK" sz="2300" dirty="0"/>
              <a:t> obsahu</a:t>
            </a:r>
          </a:p>
          <a:p>
            <a:endParaRPr lang="sk-SK" sz="2800" dirty="0"/>
          </a:p>
          <a:p>
            <a:r>
              <a:rPr lang="sk-SK" sz="2300" dirty="0"/>
              <a:t>Kontext správania</a:t>
            </a:r>
          </a:p>
          <a:p>
            <a:endParaRPr lang="sk-SK" sz="2800" dirty="0"/>
          </a:p>
          <a:p>
            <a:r>
              <a:rPr lang="sk-SK" sz="2300" dirty="0"/>
              <a:t>A/B test</a:t>
            </a:r>
          </a:p>
          <a:p>
            <a:endParaRPr lang="sk-SK" sz="2800" dirty="0"/>
          </a:p>
          <a:p>
            <a:r>
              <a:rPr lang="sk-SK" sz="2300" dirty="0"/>
              <a:t>Zlepšenie výučby</a:t>
            </a:r>
          </a:p>
          <a:p>
            <a:endParaRPr lang="sk-SK" sz="2800" dirty="0"/>
          </a:p>
          <a:p>
            <a:r>
              <a:rPr lang="sk-SK" sz="2300" dirty="0"/>
              <a:t>Využívať kontext</a:t>
            </a: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3419872" y="1595908"/>
            <a:ext cx="5544616" cy="45259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Študentov mätie, keď narazia na nelineárny obsah vo výučbových systémoch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Naša metóda odporúčania rieši tento problém zisťovaním potrieb študentov z kontextu ich správania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sk-S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Uskutočnili sme A/B test v kontrolovanom prostredí triedy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k-SK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Skupina s odporúčaním dosiahla lepšie výsledky ako kontrolná skupina vo výstupnom teste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k-SK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Zahrnutie kontextu správania by malo byť vo výučbových systémoch využívané</a:t>
            </a:r>
            <a:endParaRPr kumimoji="0" lang="sk-SK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E21CDD-C9E7-4A9E-8295-21F82B5B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Jasné, dá sa začať aj niečím ľahším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B3E7A6-AB4F-4C4A-94FA-ABB70064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Kľúčové slová				</a:t>
            </a:r>
            <a:r>
              <a:rPr lang="sk-SK" dirty="0" err="1"/>
              <a:t>Mind</a:t>
            </a:r>
            <a:r>
              <a:rPr lang="sk-SK" dirty="0"/>
              <a:t> </a:t>
            </a:r>
            <a:r>
              <a:rPr lang="sk-SK" dirty="0" err="1"/>
              <a:t>map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BE7B7A7-9C0A-43CA-802F-38D76C7C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9532944-2DE1-4E61-B70E-45A68D567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4897800-5DF3-4420-8E0A-940F46BD080B}"/>
              </a:ext>
            </a:extLst>
          </p:cNvPr>
          <p:cNvSpPr/>
          <p:nvPr/>
        </p:nvSpPr>
        <p:spPr>
          <a:xfrm>
            <a:off x="683568" y="5373216"/>
            <a:ext cx="7497546" cy="86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... ale na výrokovú osnovu sa dostať musíte</a:t>
            </a:r>
            <a:endParaRPr lang="en-US" sz="2800" dirty="0"/>
          </a:p>
        </p:txBody>
      </p:sp>
      <p:pic>
        <p:nvPicPr>
          <p:cNvPr id="1026" name="Picture 2" descr="Výsledok vyhľadávania obrázkov pre dopyt tag cloud">
            <a:extLst>
              <a:ext uri="{FF2B5EF4-FFF2-40B4-BE49-F238E27FC236}">
                <a16:creationId xmlns:a16="http://schemas.microsoft.com/office/drawing/2014/main" id="{0DD17C0D-89CD-4A36-996B-C218C670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5186"/>
            <a:ext cx="4044716" cy="27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ýsledok vyhľadávania obrázkov pre dopyt mind map">
            <a:extLst>
              <a:ext uri="{FF2B5EF4-FFF2-40B4-BE49-F238E27FC236}">
                <a16:creationId xmlns:a16="http://schemas.microsoft.com/office/drawing/2014/main" id="{C280C173-F9E1-4496-A195-9B1E236C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44" y="2188736"/>
            <a:ext cx="4000956" cy="266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9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0322-56AF-43BB-94E1-143214DA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1" y="5085184"/>
            <a:ext cx="8229600" cy="1143000"/>
          </a:xfrm>
        </p:spPr>
        <p:txBody>
          <a:bodyPr/>
          <a:lstStyle/>
          <a:p>
            <a:pPr algn="ctr"/>
            <a:r>
              <a:rPr lang="sk-SK" dirty="0"/>
              <a:t>Máme výrokovú osnovu, čo ďalej?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31DA-8BB4-46BA-ADA3-02D81543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52B8-A230-46B5-9CB4-AD1C55FB1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Zástupný symbol obsahu 2">
            <a:extLst>
              <a:ext uri="{FF2B5EF4-FFF2-40B4-BE49-F238E27FC236}">
                <a16:creationId xmlns:a16="http://schemas.microsoft.com/office/drawing/2014/main" id="{2F5450E5-1D2B-4AB2-9E22-508C6ADCDCCB}"/>
              </a:ext>
            </a:extLst>
          </p:cNvPr>
          <p:cNvSpPr txBox="1">
            <a:spLocks/>
          </p:cNvSpPr>
          <p:nvPr/>
        </p:nvSpPr>
        <p:spPr>
          <a:xfrm>
            <a:off x="1799692" y="646384"/>
            <a:ext cx="5544616" cy="45259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Študentov mätie, keď narazia na nelineárny obsah vo výučbových systémoch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Naša metóda odporúčania rieši tento problém zisťovaním potrieb študentov z kontextu ich správania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sk-S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Uskutočnili sme A/B test v kontrolovanom prostredí triedy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k-SK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Skupina s odporúčaním dosiahla lepšie výsledky ako kontrolná skupina vo výstupnom teste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k-SK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Zahrnutie kontextu správania by malo byť vo výučbových systémoch využívané</a:t>
            </a:r>
            <a:endParaRPr kumimoji="0" lang="sk-SK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71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E559EE-906B-48A3-9ADA-6208FD00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Každý jeden odstavec by mal mať svoj </a:t>
            </a:r>
            <a:r>
              <a:rPr lang="sk-SK" dirty="0">
                <a:solidFill>
                  <a:srgbClr val="0070C0"/>
                </a:solidFill>
              </a:rPr>
              <a:t>„výrok“. </a:t>
            </a:r>
            <a:r>
              <a:rPr lang="sk-SK" dirty="0"/>
              <a:t>Zvyšok odstavca ho má podporiť/rozvinúť.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DB6F04-45C5-405E-AD89-BE5FC691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r>
              <a:rPr lang="sk-SK" dirty="0"/>
              <a:t>„</a:t>
            </a:r>
            <a:r>
              <a:rPr lang="sk-SK" dirty="0">
                <a:solidFill>
                  <a:srgbClr val="0070C0"/>
                </a:solidFill>
              </a:rPr>
              <a:t>Neurónový sieťam s hlbokým učením sa dnes venuje veľká pozornosť. </a:t>
            </a:r>
            <a:r>
              <a:rPr lang="sk-SK" dirty="0"/>
              <a:t>Sú predmetom veľkého množstva svetových vedeckých fór </a:t>
            </a:r>
            <a:r>
              <a:rPr lang="en-US" dirty="0"/>
              <a:t>[1,2,5]. </a:t>
            </a:r>
            <a:r>
              <a:rPr lang="en-US" dirty="0" err="1"/>
              <a:t>Pozornos</a:t>
            </a:r>
            <a:r>
              <a:rPr lang="sk-SK" dirty="0"/>
              <a:t>ť im venujú aj veľké technologické firmy ako IBM či Facebook </a:t>
            </a:r>
            <a:r>
              <a:rPr lang="en-US" dirty="0"/>
              <a:t>[6,7]</a:t>
            </a:r>
            <a:r>
              <a:rPr lang="sk-SK" dirty="0"/>
              <a:t>.</a:t>
            </a:r>
            <a:r>
              <a:rPr lang="en-US" dirty="0"/>
              <a:t> </a:t>
            </a:r>
            <a:r>
              <a:rPr lang="en-US" dirty="0" err="1"/>
              <a:t>Viac</a:t>
            </a:r>
            <a:r>
              <a:rPr lang="en-US" dirty="0"/>
              <a:t> ne</a:t>
            </a:r>
            <a:r>
              <a:rPr lang="sk-SK" dirty="0"/>
              <a:t>ž tretina projektov vlaňajšieho ročníka veľkej technologickej súťaže </a:t>
            </a:r>
            <a:r>
              <a:rPr lang="sk-SK" dirty="0" err="1"/>
              <a:t>Imagine</a:t>
            </a:r>
            <a:r>
              <a:rPr lang="sk-SK" dirty="0"/>
              <a:t> Cup, zahŕňala neurónové siete a ...“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5162200-DF0B-4459-B2D2-CDA39D9A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E9E296D-C096-4B30-A390-333B3AA0B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07C59D-FE3E-4990-9742-C1CBD914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sk-SK" dirty="0"/>
              <a:t>Prečítanie odstavca musí mozog zvládnuť na jeden „mentálny nádych“.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68BC21D-6FB2-4CF8-92EC-F5028131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26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D33463A-3ED9-4D44-9C6E-8D9DC9BFF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5B4D3C09-E357-4E35-9C58-85E8D5390F90}"/>
              </a:ext>
            </a:extLst>
          </p:cNvPr>
          <p:cNvSpPr/>
          <p:nvPr/>
        </p:nvSpPr>
        <p:spPr>
          <a:xfrm>
            <a:off x="107504" y="4839831"/>
            <a:ext cx="8928992" cy="86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Všimnite si, že odstavec sa drží jednej myšlienky</a:t>
            </a:r>
            <a:endParaRPr lang="en-US" sz="2800" b="1" dirty="0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C286EF2B-5389-466D-9269-939660C7262B}"/>
              </a:ext>
            </a:extLst>
          </p:cNvPr>
          <p:cNvSpPr/>
          <p:nvPr/>
        </p:nvSpPr>
        <p:spPr>
          <a:xfrm>
            <a:off x="107504" y="3863602"/>
            <a:ext cx="8928992" cy="86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Odstavce nemajú byť dlhé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874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A388BC-030E-444C-8589-C8D7E4B4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Hlavné benefity </a:t>
            </a:r>
            <a:r>
              <a:rPr lang="sk-SK" dirty="0">
                <a:solidFill>
                  <a:srgbClr val="0070C0"/>
                </a:solidFill>
              </a:rPr>
              <a:t>výrokovej osnovy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5B8145-D7BB-4239-AD9B-BE55C22C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Donúti vás naozaj premyslieť myšlienkový tok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Nie je tak prácne ju vytvoriť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Ľahko sa dá meniť</a:t>
            </a:r>
          </a:p>
          <a:p>
            <a:pPr lvl="1"/>
            <a:r>
              <a:rPr lang="sk-SK" dirty="0"/>
              <a:t>(nie je to ešte kompletný článok)</a:t>
            </a:r>
          </a:p>
          <a:p>
            <a:pPr lvl="1"/>
            <a:r>
              <a:rPr lang="sk-SK" dirty="0"/>
              <a:t>(viete nad ňou posedieť s kolegom)</a:t>
            </a:r>
          </a:p>
          <a:p>
            <a:pPr marL="342900" indent="-342900">
              <a:buFont typeface="+mj-lt"/>
              <a:buAutoNum type="arabicPeriod"/>
            </a:pPr>
            <a:endParaRPr lang="sk-SK" dirty="0"/>
          </a:p>
          <a:p>
            <a:pPr marL="342900" indent="-342900">
              <a:buFont typeface="+mj-lt"/>
              <a:buAutoNum type="arabicPeriod"/>
            </a:pPr>
            <a:r>
              <a:rPr lang="sk-SK" dirty="0"/>
              <a:t>Keď už ju máte, finálny text sa píše sa vám oveľa ľahšie</a:t>
            </a:r>
          </a:p>
          <a:p>
            <a:pPr lvl="1"/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4B76DCF-C13D-4884-AEAB-3553310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A1B54E4-8621-4CA4-B55E-1BFEBEE52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04B805-783E-4A1F-8E24-6F735536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Rada </a:t>
            </a:r>
            <a:r>
              <a:rPr lang="en-US" dirty="0"/>
              <a:t>#3: </a:t>
            </a:r>
            <a:br>
              <a:rPr lang="sk-SK" dirty="0"/>
            </a:br>
            <a:r>
              <a:rPr lang="sk-SK" dirty="0"/>
              <a:t>K písaniu </a:t>
            </a:r>
            <a:r>
              <a:rPr lang="sk-SK" dirty="0">
                <a:solidFill>
                  <a:srgbClr val="0070C0"/>
                </a:solidFill>
              </a:rPr>
              <a:t>pekných viet </a:t>
            </a:r>
            <a:r>
              <a:rPr lang="sk-SK" dirty="0"/>
              <a:t>je toho veľa, vyberám: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3911B9-3630-410E-92A5-1144077F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Vety nepíšte dlhé</a:t>
            </a:r>
          </a:p>
          <a:p>
            <a:pPr lvl="1"/>
            <a:r>
              <a:rPr lang="sk-SK" dirty="0"/>
              <a:t>(súvetia cez 3 riadky smrdia)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Neváhajte kus textu zahodiť, ak ho už nepotrebujete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Neváhajte vetu aj 3 krát prepísať, nebude krásna na prvý krát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Pre viac detailov: </a:t>
            </a:r>
            <a:r>
              <a:rPr lang="sk-SK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sk-SK" dirty="0" err="1">
                <a:solidFill>
                  <a:schemeClr val="accent3">
                    <a:lumMod val="75000"/>
                  </a:schemeClr>
                </a:solidFill>
              </a:rPr>
              <a:t>Craft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 of </a:t>
            </a:r>
            <a:r>
              <a:rPr lang="sk-SK" dirty="0" err="1">
                <a:solidFill>
                  <a:schemeClr val="accent3">
                    <a:lumMod val="75000"/>
                  </a:schemeClr>
                </a:solidFill>
              </a:rPr>
              <a:t>Scientific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sk-SK" dirty="0" err="1">
                <a:solidFill>
                  <a:schemeClr val="accent3">
                    <a:lumMod val="75000"/>
                  </a:schemeClr>
                </a:solidFill>
              </a:rPr>
              <a:t>Writing</a:t>
            </a:r>
            <a:r>
              <a:rPr lang="sk-SK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340BAFD-98D9-41A5-BE30-F8CD1013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484F5F3-82BD-436B-972B-9AFBC3AB2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CB72-85D4-4E32-BD7A-39F44DCD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8" y="2857500"/>
            <a:ext cx="8229600" cy="1143000"/>
          </a:xfrm>
        </p:spPr>
        <p:txBody>
          <a:bodyPr/>
          <a:lstStyle/>
          <a:p>
            <a:pPr algn="ctr"/>
            <a:r>
              <a:rPr lang="sk-SK" i="1" dirty="0"/>
              <a:t>Jednotlivé časti diela majú </a:t>
            </a:r>
            <a:r>
              <a:rPr lang="sk-SK" i="1" dirty="0">
                <a:solidFill>
                  <a:srgbClr val="0070C0"/>
                </a:solidFill>
              </a:rPr>
              <a:t>odlišnú cenu </a:t>
            </a:r>
            <a:br>
              <a:rPr lang="sk-SK" i="1" dirty="0"/>
            </a:br>
            <a:r>
              <a:rPr lang="sk-SK" i="1" dirty="0"/>
              <a:t>a zaslúžia si </a:t>
            </a:r>
            <a:r>
              <a:rPr lang="sk-SK" i="1" dirty="0">
                <a:solidFill>
                  <a:srgbClr val="0070C0"/>
                </a:solidFill>
              </a:rPr>
              <a:t>odlišnú mieru pozornosti.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8CE5E-0BCF-414C-A0BA-CA29499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FE9B-3913-4325-AD31-A21085B66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sk-SK"/>
              <a:t>it.ly</a:t>
            </a:r>
            <a:r>
              <a:rPr lang="en-US"/>
              <a:t>/mip-dotaznik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9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0B98-2654-4845-B9D3-7A7EFDC0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sk-SK" dirty="0"/>
              <a:t>ár upozornení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2852-D419-4475-A31B-1FE3BCB8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 odpovedaní na maily používajte </a:t>
            </a:r>
            <a:r>
              <a:rPr lang="sk-SK" dirty="0">
                <a:solidFill>
                  <a:srgbClr val="0070C0"/>
                </a:solidFill>
              </a:rPr>
              <a:t>REPLY ALL</a:t>
            </a:r>
          </a:p>
          <a:p>
            <a:endParaRPr lang="sk-SK" dirty="0"/>
          </a:p>
          <a:p>
            <a:r>
              <a:rPr lang="sk-SK" dirty="0"/>
              <a:t>Najskôr </a:t>
            </a:r>
            <a:r>
              <a:rPr lang="sk-SK" dirty="0">
                <a:solidFill>
                  <a:srgbClr val="0070C0"/>
                </a:solidFill>
              </a:rPr>
              <a:t>cvičiaci</a:t>
            </a:r>
            <a:r>
              <a:rPr lang="sk-SK" dirty="0"/>
              <a:t>, potom </a:t>
            </a:r>
            <a:r>
              <a:rPr lang="sk-SK" dirty="0">
                <a:solidFill>
                  <a:srgbClr val="0070C0"/>
                </a:solidFill>
              </a:rPr>
              <a:t>prednášajúci</a:t>
            </a:r>
            <a:r>
              <a:rPr lang="sk-SK" dirty="0"/>
              <a:t>, potom ...</a:t>
            </a:r>
          </a:p>
          <a:p>
            <a:endParaRPr lang="sk-SK" dirty="0"/>
          </a:p>
          <a:p>
            <a:r>
              <a:rPr lang="sk-SK" dirty="0"/>
              <a:t>Projekty sa nikdy neodovzdávajú mailom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5C7B-AB3A-45AA-A7C4-63EFFD9E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1873-A561-469A-87EE-5341A42B9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C5A191-47B7-4F9B-B81E-F0A932DF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zabezpečiť aby dokument dobre vyzeral?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736F15-D11F-4FDC-8562-DD941F3D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LaTeX</a:t>
            </a:r>
            <a:r>
              <a:rPr lang="sk-SK" dirty="0"/>
              <a:t> </a:t>
            </a:r>
            <a:r>
              <a:rPr lang="sk-SK" dirty="0" err="1">
                <a:sym typeface="Wingdings" panose="05000000000000000000" pitchFamily="2" charset="2"/>
              </a:rPr>
              <a:t>ofc</a:t>
            </a:r>
            <a:r>
              <a:rPr lang="sk-SK" dirty="0">
                <a:sym typeface="Wingdings" panose="05000000000000000000" pitchFamily="2" charset="2"/>
              </a:rPr>
              <a:t>...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EBD3446-06F3-4769-86E8-2236553D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9B29FFC-3FB1-481F-9A48-93560D18F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„Čím viac </a:t>
            </a:r>
            <a:r>
              <a:rPr lang="sk-SK" dirty="0">
                <a:solidFill>
                  <a:srgbClr val="0070C0"/>
                </a:solidFill>
              </a:rPr>
              <a:t>čítate</a:t>
            </a:r>
            <a:r>
              <a:rPr lang="sk-SK" dirty="0"/>
              <a:t>, tým lepšie </a:t>
            </a:r>
            <a:r>
              <a:rPr lang="sk-SK" dirty="0">
                <a:solidFill>
                  <a:srgbClr val="0070C0"/>
                </a:solidFill>
              </a:rPr>
              <a:t>píšete.“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Súhlasíte s výrokom?</a:t>
            </a:r>
          </a:p>
          <a:p>
            <a:endParaRPr lang="sk-SK" dirty="0"/>
          </a:p>
          <a:p>
            <a:r>
              <a:rPr lang="sk-SK" dirty="0"/>
              <a:t>Kedy to nefunguje?</a:t>
            </a:r>
          </a:p>
          <a:p>
            <a:r>
              <a:rPr lang="sk-SK" dirty="0"/>
              <a:t>	Keď čítate zle napísané veci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21900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99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Koľko kníh ročne prečítate?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Dobrí inžinieri čítajú</a:t>
            </a:r>
          </a:p>
          <a:p>
            <a:endParaRPr lang="sk-SK" dirty="0"/>
          </a:p>
          <a:p>
            <a:r>
              <a:rPr lang="sk-SK" dirty="0"/>
              <a:t>Knihy, články, noviny, blogy, ...</a:t>
            </a:r>
          </a:p>
          <a:p>
            <a:endParaRPr lang="sk-SK" dirty="0"/>
          </a:p>
          <a:p>
            <a:r>
              <a:rPr lang="sk-SK" dirty="0"/>
              <a:t>Odborné (informatické) ale aj všeobecno-populárne</a:t>
            </a:r>
          </a:p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Nestačí len počúvať, nestačí len pozerať </a:t>
            </a:r>
            <a:r>
              <a:rPr lang="sk-SK" dirty="0" err="1">
                <a:solidFill>
                  <a:srgbClr val="FF0000"/>
                </a:solidFill>
              </a:rPr>
              <a:t>screencasty</a:t>
            </a:r>
            <a:endParaRPr lang="sk-SK" dirty="0">
              <a:solidFill>
                <a:srgbClr val="FF0000"/>
              </a:solidFill>
            </a:endParaRPr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21900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/>
          <p:cNvSpPr/>
          <p:nvPr/>
        </p:nvSpPr>
        <p:spPr>
          <a:xfrm>
            <a:off x="899592" y="4941168"/>
            <a:ext cx="69847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Rada </a:t>
            </a:r>
            <a:r>
              <a:rPr lang="en-US" sz="2800" dirty="0"/>
              <a:t>#</a:t>
            </a:r>
            <a:r>
              <a:rPr lang="sk-SK" sz="2800" dirty="0"/>
              <a:t>4</a:t>
            </a:r>
            <a:r>
              <a:rPr lang="en-US" sz="2800" dirty="0"/>
              <a:t> – </a:t>
            </a:r>
            <a:r>
              <a:rPr lang="sk-SK" sz="2800" dirty="0"/>
              <a:t>čítajte veľa a kvalitne</a:t>
            </a:r>
          </a:p>
        </p:txBody>
      </p:sp>
    </p:spTree>
    <p:extLst>
      <p:ext uri="{BB962C8B-B14F-4D97-AF65-F5344CB8AC3E}">
        <p14:creationId xmlns:p14="http://schemas.microsoft.com/office/powerpoint/2010/main" val="23874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sk-SK" dirty="0"/>
              <a:t>Rada </a:t>
            </a:r>
            <a:r>
              <a:rPr lang="en-US" dirty="0"/>
              <a:t>#</a:t>
            </a:r>
            <a:r>
              <a:rPr lang="sk-SK" dirty="0"/>
              <a:t>5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Kultivujte</a:t>
            </a:r>
            <a:r>
              <a:rPr lang="en-US" dirty="0">
                <a:solidFill>
                  <a:srgbClr val="0070C0"/>
                </a:solidFill>
              </a:rPr>
              <a:t> v</a:t>
            </a:r>
            <a:r>
              <a:rPr lang="sk-SK" dirty="0" err="1">
                <a:solidFill>
                  <a:srgbClr val="0070C0"/>
                </a:solidFill>
              </a:rPr>
              <a:t>áš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slovn</a:t>
            </a:r>
            <a:r>
              <a:rPr lang="sk-SK" dirty="0" err="1">
                <a:solidFill>
                  <a:srgbClr val="0070C0"/>
                </a:solidFill>
              </a:rPr>
              <a:t>ík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/>
              <a:t>(súvisí s radou</a:t>
            </a:r>
            <a:r>
              <a:rPr lang="en-US" dirty="0"/>
              <a:t> #</a:t>
            </a:r>
            <a:r>
              <a:rPr lang="sk-SK" dirty="0"/>
              <a:t>4)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Viete ako sa po informaticky povie „oné“ ?</a:t>
            </a:r>
          </a:p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					</a:t>
            </a:r>
            <a:r>
              <a:rPr lang="sk-SK" sz="3600" dirty="0">
                <a:solidFill>
                  <a:srgbClr val="FF0000"/>
                </a:solidFill>
              </a:rPr>
              <a:t>Systém</a:t>
            </a:r>
          </a:p>
          <a:p>
            <a:endParaRPr lang="sk-SK" dirty="0"/>
          </a:p>
          <a:p>
            <a:r>
              <a:rPr lang="en-US" dirty="0"/>
              <a:t>S</a:t>
            </a:r>
            <a:r>
              <a:rPr lang="sk-SK" dirty="0"/>
              <a:t>ú aj ďalšie „oné“ ...</a:t>
            </a:r>
          </a:p>
          <a:p>
            <a:r>
              <a:rPr lang="sk-SK" sz="2000" dirty="0"/>
              <a:t>			</a:t>
            </a:r>
            <a:r>
              <a:rPr lang="sk-SK" sz="2000" dirty="0">
                <a:solidFill>
                  <a:srgbClr val="FF0000"/>
                </a:solidFill>
              </a:rPr>
              <a:t>Dáta</a:t>
            </a:r>
          </a:p>
          <a:p>
            <a:r>
              <a:rPr lang="sk-SK" sz="2000" dirty="0">
                <a:solidFill>
                  <a:srgbClr val="FF0000"/>
                </a:solidFill>
              </a:rPr>
              <a:t>			Funkcionalita</a:t>
            </a:r>
          </a:p>
          <a:p>
            <a:r>
              <a:rPr lang="sk-SK" sz="2000" dirty="0">
                <a:solidFill>
                  <a:srgbClr val="FF0000"/>
                </a:solidFill>
              </a:rPr>
              <a:t>			Aspekt</a:t>
            </a:r>
          </a:p>
          <a:p>
            <a:r>
              <a:rPr lang="sk-SK" sz="2000" dirty="0">
                <a:solidFill>
                  <a:srgbClr val="FF0000"/>
                </a:solidFill>
              </a:rPr>
              <a:t>			Načítať</a:t>
            </a:r>
          </a:p>
          <a:p>
            <a:r>
              <a:rPr lang="sk-SK" sz="2000" dirty="0">
                <a:solidFill>
                  <a:srgbClr val="FF0000"/>
                </a:solidFill>
              </a:rPr>
              <a:t>			Spracovať</a:t>
            </a:r>
            <a:r>
              <a:rPr lang="sk-SK" sz="2000" dirty="0"/>
              <a:t>	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823226" y="2852936"/>
            <a:ext cx="7863573" cy="142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Veci možno spravidla označiť konkrétnejšie.</a:t>
            </a:r>
          </a:p>
          <a:p>
            <a:pPr algn="ctr"/>
            <a:r>
              <a:rPr lang="sk-SK" sz="2800" b="1" dirty="0"/>
              <a:t>Prosím, robte to.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48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Výsledok vyhľadávania obrázkov pre dopyt phd comics draf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93"/>
          <a:stretch/>
        </p:blipFill>
        <p:spPr bwMode="auto">
          <a:xfrm>
            <a:off x="1835696" y="1208534"/>
            <a:ext cx="5904657" cy="5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Rada </a:t>
            </a:r>
            <a:r>
              <a:rPr lang="en-US" dirty="0"/>
              <a:t>#</a:t>
            </a:r>
            <a:r>
              <a:rPr lang="sk-SK" dirty="0"/>
              <a:t>6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nechajte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poradi</a:t>
            </a:r>
            <a:r>
              <a:rPr lang="sk-SK" dirty="0">
                <a:solidFill>
                  <a:srgbClr val="0070C0"/>
                </a:solidFill>
              </a:rPr>
              <a:t>ť</a:t>
            </a:r>
            <a:r>
              <a:rPr lang="sk-SK" dirty="0"/>
              <a:t> (ak je tá možnosť)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098" name="Picture 2" descr="Výsledok vyhľadávania obrázkov pre dopyt paper review gaunt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51889"/>
            <a:ext cx="6576392" cy="42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rld of Warcraft Character Boost to Level 90 to Cost $60 ...">
            <a:extLst>
              <a:ext uri="{FF2B5EF4-FFF2-40B4-BE49-F238E27FC236}">
                <a16:creationId xmlns:a16="http://schemas.microsoft.com/office/drawing/2014/main" id="{D6E35848-509A-4C73-BD58-F9496F16B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33368"/>
            <a:ext cx="65913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0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B67D9-FE55-494B-8435-B27FA886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Dvadsať</a:t>
            </a:r>
            <a:r>
              <a:rPr lang="en-US" dirty="0"/>
              <a:t> </a:t>
            </a:r>
            <a:r>
              <a:rPr lang="en-US" dirty="0" err="1"/>
              <a:t>rokov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ignorovali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 </a:t>
            </a:r>
            <a:r>
              <a:rPr lang="en-US" dirty="0" err="1"/>
              <a:t>školského</a:t>
            </a:r>
            <a:r>
              <a:rPr lang="en-US" dirty="0"/>
              <a:t> </a:t>
            </a:r>
            <a:r>
              <a:rPr lang="en-US" dirty="0" err="1"/>
              <a:t>systému</a:t>
            </a:r>
            <a:r>
              <a:rPr lang="en-US" dirty="0"/>
              <a:t> a </a:t>
            </a:r>
            <a:r>
              <a:rPr lang="en-US" dirty="0" err="1"/>
              <a:t>doviedlo</a:t>
            </a:r>
            <a:r>
              <a:rPr lang="en-US" dirty="0"/>
              <a:t> ho to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pokraj</a:t>
            </a:r>
            <a:r>
              <a:rPr lang="en-US" dirty="0"/>
              <a:t> </a:t>
            </a:r>
            <a:r>
              <a:rPr lang="en-US" dirty="0" err="1"/>
              <a:t>kolapsu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41AB32-F91E-41D0-9BE6-E280FF4B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endParaRPr lang="en-US" dirty="0"/>
          </a:p>
          <a:p>
            <a:r>
              <a:rPr lang="sk-SK" dirty="0"/>
              <a:t>článok</a:t>
            </a:r>
            <a:r>
              <a:rPr lang="en-US" dirty="0"/>
              <a:t> prof. Petra </a:t>
            </a:r>
            <a:r>
              <a:rPr lang="en-US" dirty="0" err="1"/>
              <a:t>Balla</a:t>
            </a:r>
            <a:r>
              <a:rPr lang="en-US" dirty="0"/>
              <a:t> </a:t>
            </a:r>
            <a:r>
              <a:rPr lang="sk-SK" dirty="0"/>
              <a:t>(FEI)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https://dennikn.sk/898303/dvadsat-rokov-sme-ignorovali-potreby-skolskeho-systemu-a-doviedlo-ho-to-na-pokraj-kolapsu/?ref=saved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0579BC7-48D3-4B30-A95B-57424121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35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C9FFB07-04DA-4155-A49A-DEC10390E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1E3032A3-C3A8-4A29-B07A-A5CBF22F6C84}"/>
              </a:ext>
            </a:extLst>
          </p:cNvPr>
          <p:cNvSpPr txBox="1">
            <a:spLocks/>
          </p:cNvSpPr>
          <p:nvPr/>
        </p:nvSpPr>
        <p:spPr>
          <a:xfrm>
            <a:off x="457200" y="1038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Prediskutujte</a:t>
            </a:r>
            <a:r>
              <a:rPr lang="en-US" dirty="0"/>
              <a:t> v </a:t>
            </a:r>
            <a:r>
              <a:rPr lang="en-US" dirty="0" err="1"/>
              <a:t>kaviarni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61865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C6CF-43AA-41C4-9C8D-8900AF93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C8BF-3D60-467E-BA5D-0F64CDED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sa stalo s Tatranom? </a:t>
            </a:r>
            <a:r>
              <a:rPr lang="sk-SK" dirty="0">
                <a:sym typeface="Wingdings" panose="05000000000000000000" pitchFamily="2" charset="2"/>
              </a:rPr>
              <a:t></a:t>
            </a:r>
          </a:p>
          <a:p>
            <a:r>
              <a:rPr lang="sk-SK" dirty="0">
                <a:sym typeface="Wingdings" panose="05000000000000000000" pitchFamily="2" charset="2"/>
              </a:rPr>
              <a:t>	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Nebojte sa, je v bezpečí</a:t>
            </a:r>
          </a:p>
          <a:p>
            <a:endParaRPr lang="sk-SK" dirty="0">
              <a:sym typeface="Wingdings" panose="05000000000000000000" pitchFamily="2" charset="2"/>
            </a:endParaRPr>
          </a:p>
          <a:p>
            <a:r>
              <a:rPr lang="sk-SK" dirty="0">
                <a:sym typeface="Wingdings" panose="05000000000000000000" pitchFamily="2" charset="2"/>
              </a:rPr>
              <a:t>Kde je študovňa?</a:t>
            </a:r>
          </a:p>
          <a:p>
            <a:r>
              <a:rPr lang="sk-SK" dirty="0">
                <a:sym typeface="Wingdings" panose="05000000000000000000" pitchFamily="2" charset="2"/>
              </a:rPr>
              <a:t>	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Cez knižnicu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C34E-F804-443B-87B0-4355A1CE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36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F54D-5011-44FF-9429-E194E36A0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may contain: indoor">
            <a:extLst>
              <a:ext uri="{FF2B5EF4-FFF2-40B4-BE49-F238E27FC236}">
                <a16:creationId xmlns:a16="http://schemas.microsoft.com/office/drawing/2014/main" id="{4DC30A8B-C2CE-4781-9439-6677C6759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50215"/>
            <a:ext cx="5436096" cy="36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8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FD3E-2F9C-4CCB-8F91-E18C6445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3FBA-A610-49CC-8D44-B3714702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Ako správne získavať informácie z kníh? (napr. prečítam si knihu, ktorá ma naozaj zaujíma, ale na konci z nej nič nemám ) </a:t>
            </a:r>
          </a:p>
          <a:p>
            <a:r>
              <a:rPr lang="sk-SK" dirty="0">
                <a:solidFill>
                  <a:srgbClr val="0070C0"/>
                </a:solidFill>
              </a:rPr>
              <a:t>	Robte si poznámky, výpisy</a:t>
            </a:r>
          </a:p>
          <a:p>
            <a:r>
              <a:rPr lang="sk-SK" dirty="0">
                <a:solidFill>
                  <a:srgbClr val="0070C0"/>
                </a:solidFill>
              </a:rPr>
              <a:t>	Nájdite si niekoho, s kým sa o knihe porozprávate</a:t>
            </a:r>
          </a:p>
          <a:p>
            <a:endParaRPr lang="sk-SK" dirty="0"/>
          </a:p>
          <a:p>
            <a:r>
              <a:rPr lang="sk-SK" dirty="0"/>
              <a:t>Existuje na FIIT debatný klub? Nedal by sa založiť?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Dal, ale niekto sa na to musí podujať</a:t>
            </a:r>
          </a:p>
          <a:p>
            <a:endParaRPr lang="en-US" dirty="0"/>
          </a:p>
          <a:p>
            <a:r>
              <a:rPr lang="en-US" dirty="0" err="1"/>
              <a:t>Bude</a:t>
            </a:r>
            <a:r>
              <a:rPr lang="en-US" dirty="0"/>
              <a:t> </a:t>
            </a:r>
            <a:r>
              <a:rPr lang="sk-SK" dirty="0"/>
              <a:t>ďalšia prehliadka BA pre 4 ročných?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Bude, nezabudol som, len treba vhodný termín</a:t>
            </a:r>
            <a:endParaRPr lang="en-US" dirty="0">
              <a:solidFill>
                <a:srgbClr val="0070C0"/>
              </a:solidFill>
            </a:endParaRPr>
          </a:p>
          <a:p>
            <a:endParaRPr lang="sk-SK" dirty="0"/>
          </a:p>
          <a:p>
            <a:r>
              <a:rPr lang="sk-SK" dirty="0"/>
              <a:t>Ako sa dostanem k štatistikám k hre </a:t>
            </a:r>
            <a:r>
              <a:rPr lang="sk-SK" dirty="0" err="1"/>
              <a:t>kamenozrut</a:t>
            </a:r>
            <a:r>
              <a:rPr lang="sk-SK" dirty="0"/>
              <a:t>, resp. aké je najväčšie skóre?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No idea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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84A4-753A-4B97-80BB-39F28650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37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2F2A-25DC-45FE-A079-74832D36D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0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561F-A138-4CE6-880B-BED1B7E3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5AD7-BB89-40D2-8ECD-4159894F3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i="1" dirty="0"/>
              <a:t>Hoci </a:t>
            </a:r>
            <a:r>
              <a:rPr lang="sk-SK" i="1" dirty="0" err="1"/>
              <a:t>presli</a:t>
            </a:r>
            <a:r>
              <a:rPr lang="sk-SK" i="1" dirty="0"/>
              <a:t> len tri </a:t>
            </a:r>
            <a:r>
              <a:rPr lang="sk-SK" i="1" dirty="0" err="1"/>
              <a:t>tyzdne</a:t>
            </a:r>
            <a:r>
              <a:rPr lang="sk-SK" i="1" dirty="0"/>
              <a:t>, </a:t>
            </a:r>
            <a:r>
              <a:rPr lang="sk-SK" i="1" dirty="0" err="1"/>
              <a:t>pocula</a:t>
            </a:r>
            <a:r>
              <a:rPr lang="sk-SK" i="1" dirty="0"/>
              <a:t> som </a:t>
            </a:r>
            <a:r>
              <a:rPr lang="sk-SK" i="1" dirty="0" err="1"/>
              <a:t>uz</a:t>
            </a:r>
            <a:r>
              <a:rPr lang="sk-SK" i="1" dirty="0"/>
              <a:t> viac </a:t>
            </a:r>
            <a:r>
              <a:rPr lang="sk-SK" i="1" dirty="0" err="1"/>
              <a:t>staznosti</a:t>
            </a:r>
            <a:r>
              <a:rPr lang="sk-SK" i="1" dirty="0"/>
              <a:t> na to, </a:t>
            </a:r>
            <a:r>
              <a:rPr lang="sk-SK" i="1" dirty="0" err="1"/>
              <a:t>ake</a:t>
            </a:r>
            <a:r>
              <a:rPr lang="sk-SK" i="1" dirty="0"/>
              <a:t> nepotrebne </a:t>
            </a:r>
            <a:r>
              <a:rPr lang="sk-SK" i="1" dirty="0" err="1"/>
              <a:t>su</a:t>
            </a:r>
            <a:r>
              <a:rPr lang="sk-SK" i="1" dirty="0"/>
              <a:t> </a:t>
            </a:r>
            <a:r>
              <a:rPr lang="sk-SK" i="1" dirty="0" err="1"/>
              <a:t>prednasky</a:t>
            </a:r>
            <a:r>
              <a:rPr lang="sk-SK" i="1" dirty="0"/>
              <a:t> z MIP, </a:t>
            </a:r>
            <a:r>
              <a:rPr lang="sk-SK" i="1" dirty="0" err="1"/>
              <a:t>pretoze</a:t>
            </a:r>
            <a:r>
              <a:rPr lang="sk-SK" i="1" dirty="0"/>
              <a:t> na nich </a:t>
            </a:r>
            <a:r>
              <a:rPr lang="sk-SK" i="1" dirty="0" err="1"/>
              <a:t>nepreberame</a:t>
            </a:r>
            <a:r>
              <a:rPr lang="sk-SK" i="1" dirty="0"/>
              <a:t> </a:t>
            </a:r>
            <a:r>
              <a:rPr lang="sk-SK" i="1" dirty="0" err="1"/>
              <a:t>LaTeX</a:t>
            </a:r>
            <a:r>
              <a:rPr lang="sk-SK" i="1" dirty="0"/>
              <a:t>. </a:t>
            </a:r>
            <a:r>
              <a:rPr lang="sk-SK" i="1" dirty="0" err="1"/>
              <a:t>Mozno</a:t>
            </a:r>
            <a:r>
              <a:rPr lang="sk-SK" i="1" dirty="0"/>
              <a:t> by ste mohli verejne v </a:t>
            </a:r>
            <a:r>
              <a:rPr lang="sk-SK" i="1" dirty="0" err="1"/>
              <a:t>rychlosti</a:t>
            </a:r>
            <a:r>
              <a:rPr lang="sk-SK" i="1" dirty="0"/>
              <a:t> </a:t>
            </a:r>
            <a:r>
              <a:rPr lang="sk-SK" i="1" dirty="0" err="1"/>
              <a:t>vysvetlit</a:t>
            </a:r>
            <a:r>
              <a:rPr lang="sk-SK" i="1" dirty="0"/>
              <a:t>, </a:t>
            </a:r>
            <a:r>
              <a:rPr lang="sk-SK" i="1" dirty="0" err="1"/>
              <a:t>preco</a:t>
            </a:r>
            <a:r>
              <a:rPr lang="sk-SK" i="1" dirty="0"/>
              <a:t> aj </a:t>
            </a:r>
            <a:r>
              <a:rPr lang="sk-SK" i="1" dirty="0" err="1"/>
              <a:t>Vase</a:t>
            </a:r>
            <a:r>
              <a:rPr lang="sk-SK" i="1" dirty="0"/>
              <a:t> </a:t>
            </a:r>
            <a:r>
              <a:rPr lang="sk-SK" i="1" dirty="0" err="1"/>
              <a:t>prednasky</a:t>
            </a:r>
            <a:r>
              <a:rPr lang="sk-SK" i="1" dirty="0"/>
              <a:t> </a:t>
            </a:r>
            <a:r>
              <a:rPr lang="sk-SK" i="1" dirty="0" err="1"/>
              <a:t>su</a:t>
            </a:r>
            <a:r>
              <a:rPr lang="sk-SK" i="1" dirty="0"/>
              <a:t> podstatne pre </a:t>
            </a:r>
            <a:r>
              <a:rPr lang="sk-SK" i="1" dirty="0" err="1"/>
              <a:t>studium</a:t>
            </a:r>
            <a:r>
              <a:rPr lang="sk-SK" i="1" dirty="0"/>
              <a:t>. </a:t>
            </a:r>
            <a:endParaRPr lang="en-US" i="1" dirty="0"/>
          </a:p>
          <a:p>
            <a:endParaRPr lang="sk-SK" dirty="0"/>
          </a:p>
          <a:p>
            <a:r>
              <a:rPr lang="sk-SK" dirty="0"/>
              <a:t>Z minulého roka:</a:t>
            </a:r>
            <a:br>
              <a:rPr lang="sk-SK" dirty="0"/>
            </a:br>
            <a:r>
              <a:rPr lang="sk-SK" i="1" dirty="0"/>
              <a:t>"Nenavštívil som po pár odprezentovaných prednáškach PPI a MIP (max 3 z oboch) prišli mi zbytočné. A obe predmety som absolvoval."</a:t>
            </a:r>
          </a:p>
          <a:p>
            <a:endParaRPr lang="sk-SK" dirty="0"/>
          </a:p>
          <a:p>
            <a:r>
              <a:rPr lang="en-US" dirty="0">
                <a:solidFill>
                  <a:srgbClr val="FF0000"/>
                </a:solidFill>
              </a:rPr>
              <a:t>Plot twist: 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Ide o výrok z dotazníka pre študentov vylúčených zo štúdia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58B22-FD77-49E3-8F9B-15674EF9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B101-C366-4DD3-8604-E153D34FF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A4C3-FA1D-45AE-8A4C-97B09DC1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777C-B595-492B-B920-9A2746FB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Je </a:t>
            </a:r>
            <a:r>
              <a:rPr lang="sk-SK" dirty="0" err="1"/>
              <a:t>najlepsia</a:t>
            </a:r>
            <a:r>
              <a:rPr lang="sk-SK" dirty="0"/>
              <a:t> </a:t>
            </a:r>
            <a:r>
              <a:rPr lang="sk-SK" dirty="0" err="1"/>
              <a:t>metoda</a:t>
            </a:r>
            <a:r>
              <a:rPr lang="sk-SK" dirty="0"/>
              <a:t> na vkladanie </a:t>
            </a:r>
            <a:r>
              <a:rPr lang="sk-SK" dirty="0" err="1"/>
              <a:t>inline</a:t>
            </a:r>
            <a:r>
              <a:rPr lang="sk-SK" dirty="0"/>
              <a:t> </a:t>
            </a:r>
            <a:r>
              <a:rPr lang="sk-SK" dirty="0" err="1"/>
              <a:t>neznamych</a:t>
            </a:r>
            <a:r>
              <a:rPr lang="sk-SK" dirty="0"/>
              <a:t> do textu </a:t>
            </a:r>
            <a:r>
              <a:rPr lang="sk-SK" dirty="0" err="1"/>
              <a:t>sposobom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sk-SK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$a$ text</a:t>
            </a:r>
            <a:r>
              <a:rPr lang="sk-SK" dirty="0"/>
              <a:t>? </a:t>
            </a:r>
          </a:p>
          <a:p>
            <a:r>
              <a:rPr lang="sk-SK" dirty="0"/>
              <a:t>	</a:t>
            </a:r>
            <a:r>
              <a:rPr lang="sk-SK" dirty="0" err="1">
                <a:solidFill>
                  <a:srgbClr val="0070C0"/>
                </a:solidFill>
              </a:rPr>
              <a:t>Ano</a:t>
            </a:r>
            <a:endParaRPr lang="sk-SK" dirty="0">
              <a:solidFill>
                <a:srgbClr val="0070C0"/>
              </a:solidFill>
            </a:endParaRPr>
          </a:p>
          <a:p>
            <a:endParaRPr lang="sk-SK" dirty="0"/>
          </a:p>
          <a:p>
            <a:r>
              <a:rPr lang="sk-SK" dirty="0"/>
              <a:t>Mali by sme </a:t>
            </a:r>
            <a:r>
              <a:rPr lang="sk-SK" dirty="0" err="1"/>
              <a:t>pouzivat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$$</a:t>
            </a:r>
            <a:r>
              <a:rPr lang="sk-SK" dirty="0"/>
              <a:t> alebo 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\[</a:t>
            </a:r>
            <a:r>
              <a:rPr lang="sk-SK" dirty="0"/>
              <a:t> na rovnice? 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Odporúča sa 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\[</a:t>
            </a:r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V </a:t>
            </a:r>
            <a:r>
              <a:rPr lang="en-US" dirty="0" err="1">
                <a:solidFill>
                  <a:srgbClr val="0070C0"/>
                </a:solidFill>
              </a:rPr>
              <a:t>praxi</a:t>
            </a:r>
            <a:r>
              <a:rPr lang="en-US" dirty="0">
                <a:solidFill>
                  <a:srgbClr val="0070C0"/>
                </a:solidFill>
              </a:rPr>
              <a:t> ma ten </a:t>
            </a:r>
            <a:r>
              <a:rPr lang="en-US" dirty="0" err="1">
                <a:solidFill>
                  <a:srgbClr val="0070C0"/>
                </a:solidFill>
              </a:rPr>
              <a:t>rozdiel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nikdy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netr</a:t>
            </a:r>
            <a:r>
              <a:rPr lang="sk-SK" dirty="0" err="1">
                <a:solidFill>
                  <a:srgbClr val="0070C0"/>
                </a:solidFill>
              </a:rPr>
              <a:t>ápil</a:t>
            </a:r>
            <a:endParaRPr lang="sk-SK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k-SK" dirty="0"/>
          </a:p>
          <a:p>
            <a:r>
              <a:rPr lang="sk-SK" dirty="0"/>
              <a:t>Ako </a:t>
            </a:r>
            <a:r>
              <a:rPr lang="sk-SK" dirty="0" err="1"/>
              <a:t>odstranit</a:t>
            </a:r>
            <a:r>
              <a:rPr lang="sk-SK" dirty="0"/>
              <a:t> DOI aj ISBN na prvej strane vo </a:t>
            </a:r>
            <a:r>
              <a:rPr lang="sk-SK" dirty="0" err="1"/>
              <a:t>footnote</a:t>
            </a:r>
            <a:endParaRPr lang="sk-SK" dirty="0"/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Robí to šablóna, neriešte to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sk-SK" dirty="0" err="1"/>
              <a:t>Overfull</a:t>
            </a:r>
            <a:r>
              <a:rPr lang="sk-SK" dirty="0"/>
              <a:t> box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sk-SK" dirty="0">
                <a:solidFill>
                  <a:srgbClr val="0070C0"/>
                </a:solidFill>
              </a:rPr>
              <a:t>Nemusí byť problém</a:t>
            </a:r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>
                <a:hlinkClick r:id="rId3"/>
              </a:rPr>
              <a:t> https://tex.stackexchange.com/questions/241343/what-is-the-meaning-of-fussy-sloppy-emergencystretch-tolerance-hbadness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5C830-DCA8-48DA-BD28-64D6DC01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6871-35EA-42FC-8D1F-925E029D8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1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F0EE9C-1739-4507-BA5C-D0ECC040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Appka</a:t>
            </a:r>
            <a:r>
              <a:rPr lang="sk-SK" dirty="0"/>
              <a:t> týždňa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92026C-80B4-458D-A823-4D103EE8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endParaRPr lang="sk-SK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Forest, stay focused</a:t>
            </a:r>
            <a:r>
              <a:rPr lang="sk-SK" sz="3600" dirty="0">
                <a:solidFill>
                  <a:srgbClr val="0070C0"/>
                </a:solidFill>
              </a:rPr>
              <a:t> </a:t>
            </a:r>
            <a:endParaRPr lang="sk-SK" sz="3600" dirty="0"/>
          </a:p>
          <a:p>
            <a:endParaRPr lang="sk-SK" dirty="0"/>
          </a:p>
          <a:p>
            <a:r>
              <a:rPr lang="sk-SK" dirty="0" err="1"/>
              <a:t>gamifikácia</a:t>
            </a:r>
            <a:r>
              <a:rPr lang="sk-SK" dirty="0"/>
              <a:t> sústredenia</a:t>
            </a:r>
            <a:r>
              <a:rPr lang="en-US" dirty="0"/>
              <a:t> </a:t>
            </a:r>
            <a:br>
              <a:rPr lang="sk-SK" dirty="0"/>
            </a:br>
            <a:r>
              <a:rPr lang="en-US" dirty="0"/>
              <a:t>(pomodoro timer)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5CB89DA-F56F-43EA-98B6-77018CF7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6D7D31BE-282E-4976-831E-0CBAD7C5935D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VÃ½sledok vyhÄ¾adÃ¡vania obrÃ¡zkov pre dopyt forest stay focused android">
            <a:extLst>
              <a:ext uri="{FF2B5EF4-FFF2-40B4-BE49-F238E27FC236}">
                <a16:creationId xmlns:a16="http://schemas.microsoft.com/office/drawing/2014/main" id="{A931CE97-66BE-4C98-8E91-826D9651F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7" r="9595"/>
          <a:stretch/>
        </p:blipFill>
        <p:spPr bwMode="auto">
          <a:xfrm>
            <a:off x="6115050" y="238822"/>
            <a:ext cx="2921447" cy="65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9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A4C3-FA1D-45AE-8A4C-97B09DC1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777C-B595-492B-B920-9A2746FBB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lang="sk-SK" i="1" dirty="0" err="1"/>
              <a:t>Ake</a:t>
            </a:r>
            <a:r>
              <a:rPr lang="sk-SK" i="1" dirty="0"/>
              <a:t> </a:t>
            </a:r>
            <a:r>
              <a:rPr lang="sk-SK" i="1" dirty="0" err="1"/>
              <a:t>nastroje</a:t>
            </a:r>
            <a:r>
              <a:rPr lang="sk-SK" i="1" dirty="0"/>
              <a:t> na vytvorenie </a:t>
            </a:r>
            <a:r>
              <a:rPr lang="sk-SK" i="1" dirty="0" err="1"/>
              <a:t>prezentacie</a:t>
            </a:r>
            <a:r>
              <a:rPr lang="sk-SK" i="1" dirty="0"/>
              <a:t> </a:t>
            </a:r>
            <a:r>
              <a:rPr lang="sk-SK" i="1" dirty="0" err="1"/>
              <a:t>su</a:t>
            </a:r>
            <a:r>
              <a:rPr lang="sk-SK" i="1" dirty="0"/>
              <a:t> dobre pre Linux </a:t>
            </a:r>
            <a:r>
              <a:rPr lang="sk-SK" i="1" dirty="0" err="1"/>
              <a:t>systemy</a:t>
            </a:r>
            <a:r>
              <a:rPr lang="sk-SK" i="1" dirty="0"/>
              <a:t>? </a:t>
            </a:r>
            <a:r>
              <a:rPr lang="sk-SK" i="1" dirty="0" err="1"/>
              <a:t>Odporucate</a:t>
            </a:r>
            <a:r>
              <a:rPr lang="sk-SK" i="1" dirty="0"/>
              <a:t> </a:t>
            </a:r>
            <a:r>
              <a:rPr lang="sk-SK" i="1" dirty="0" err="1"/>
              <a:t>radsie</a:t>
            </a:r>
            <a:r>
              <a:rPr lang="sk-SK" i="1" dirty="0"/>
              <a:t> </a:t>
            </a:r>
            <a:r>
              <a:rPr lang="sk-SK" i="1" dirty="0" err="1"/>
              <a:t>pouzivat</a:t>
            </a:r>
            <a:r>
              <a:rPr lang="sk-SK" i="1" dirty="0"/>
              <a:t> online </a:t>
            </a:r>
            <a:r>
              <a:rPr lang="sk-SK" i="1" dirty="0" err="1"/>
              <a:t>nastroje</a:t>
            </a:r>
            <a:r>
              <a:rPr lang="sk-SK" i="1" dirty="0"/>
              <a:t> alebo </a:t>
            </a:r>
            <a:r>
              <a:rPr lang="sk-SK" i="1" dirty="0" err="1"/>
              <a:t>OpenOffice</a:t>
            </a:r>
            <a:r>
              <a:rPr lang="sk-SK" i="1" dirty="0"/>
              <a:t>?</a:t>
            </a:r>
            <a:endParaRPr lang="en-US" i="1" dirty="0"/>
          </a:p>
          <a:p>
            <a:r>
              <a:rPr lang="sk-SK" dirty="0">
                <a:solidFill>
                  <a:srgbClr val="0070C0"/>
                </a:solidFill>
              </a:rPr>
              <a:t>	Mali by podporovať:</a:t>
            </a:r>
          </a:p>
          <a:p>
            <a:r>
              <a:rPr lang="sk-SK" dirty="0">
                <a:solidFill>
                  <a:srgbClr val="0070C0"/>
                </a:solidFill>
              </a:rPr>
              <a:t>		Tvorbu šablón</a:t>
            </a:r>
          </a:p>
          <a:p>
            <a:r>
              <a:rPr lang="sk-SK" dirty="0">
                <a:solidFill>
                  <a:srgbClr val="0070C0"/>
                </a:solidFill>
              </a:rPr>
              <a:t>		Aspoň jednoduché animácie </a:t>
            </a:r>
            <a:r>
              <a:rPr lang="sk-SK" dirty="0" err="1">
                <a:solidFill>
                  <a:srgbClr val="0070C0"/>
                </a:solidFill>
              </a:rPr>
              <a:t>slajdov</a:t>
            </a: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sk-SK" i="1" dirty="0" err="1"/>
              <a:t>Oplati</a:t>
            </a:r>
            <a:r>
              <a:rPr lang="sk-SK" i="1" dirty="0"/>
              <a:t> sa </a:t>
            </a:r>
            <a:r>
              <a:rPr lang="sk-SK" i="1" dirty="0" err="1"/>
              <a:t>ucit</a:t>
            </a:r>
            <a:r>
              <a:rPr lang="sk-SK" i="1" dirty="0"/>
              <a:t> </a:t>
            </a:r>
            <a:r>
              <a:rPr lang="sk-SK" i="1" dirty="0" err="1"/>
              <a:t>Vim</a:t>
            </a:r>
            <a:r>
              <a:rPr lang="sk-SK" i="1" dirty="0"/>
              <a:t> v 2020? 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Oplatí sa to zažiť</a:t>
            </a:r>
          </a:p>
          <a:p>
            <a:endParaRPr lang="sk-SK" dirty="0"/>
          </a:p>
          <a:p>
            <a:r>
              <a:rPr lang="sk-SK" i="1" dirty="0" err="1"/>
              <a:t>Aky</a:t>
            </a:r>
            <a:r>
              <a:rPr lang="sk-SK" i="1" dirty="0"/>
              <a:t> </a:t>
            </a:r>
            <a:r>
              <a:rPr lang="sk-SK" i="1" dirty="0" err="1"/>
              <a:t>textovy</a:t>
            </a:r>
            <a:r>
              <a:rPr lang="sk-SK" i="1" dirty="0"/>
              <a:t> editor </a:t>
            </a:r>
            <a:r>
              <a:rPr lang="sk-SK" i="1" dirty="0" err="1"/>
              <a:t>odporucate</a:t>
            </a:r>
            <a:r>
              <a:rPr lang="sk-SK" i="1" dirty="0"/>
              <a:t> (pre Linux, Windows, Mac)?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Mne osobne pokrýva </a:t>
            </a:r>
            <a:r>
              <a:rPr lang="sk-SK" dirty="0" err="1">
                <a:solidFill>
                  <a:srgbClr val="0070C0"/>
                </a:solidFill>
              </a:rPr>
              <a:t>Notepad</a:t>
            </a:r>
            <a:r>
              <a:rPr lang="sk-SK" dirty="0">
                <a:solidFill>
                  <a:srgbClr val="0070C0"/>
                </a:solidFill>
              </a:rPr>
              <a:t>++ väčšinu scenárov</a:t>
            </a:r>
          </a:p>
          <a:p>
            <a:endParaRPr lang="sk-SK" dirty="0"/>
          </a:p>
          <a:p>
            <a:r>
              <a:rPr lang="sk-SK" i="1" dirty="0" err="1"/>
              <a:t>Ake</a:t>
            </a:r>
            <a:r>
              <a:rPr lang="sk-SK" i="1" dirty="0"/>
              <a:t> 3 </a:t>
            </a:r>
            <a:r>
              <a:rPr lang="sk-SK" i="1" dirty="0" err="1">
                <a:solidFill>
                  <a:srgbClr val="FF0000"/>
                </a:solidFill>
              </a:rPr>
              <a:t>generic</a:t>
            </a:r>
            <a:r>
              <a:rPr lang="sk-SK" i="1" dirty="0">
                <a:solidFill>
                  <a:srgbClr val="FF0000"/>
                </a:solidFill>
              </a:rPr>
              <a:t> </a:t>
            </a:r>
            <a:r>
              <a:rPr lang="sk-SK" i="1" dirty="0" err="1">
                <a:solidFill>
                  <a:srgbClr val="FF0000"/>
                </a:solidFill>
              </a:rPr>
              <a:t>skills</a:t>
            </a:r>
            <a:r>
              <a:rPr lang="sk-SK" i="1" dirty="0">
                <a:solidFill>
                  <a:srgbClr val="FF0000"/>
                </a:solidFill>
              </a:rPr>
              <a:t> </a:t>
            </a:r>
            <a:r>
              <a:rPr lang="sk-SK" i="1" dirty="0" err="1"/>
              <a:t>musi</a:t>
            </a:r>
            <a:r>
              <a:rPr lang="sk-SK" i="1" dirty="0"/>
              <a:t> </a:t>
            </a:r>
            <a:r>
              <a:rPr lang="sk-SK" i="1" dirty="0" err="1"/>
              <a:t>ovladat</a:t>
            </a:r>
            <a:r>
              <a:rPr lang="sk-SK" i="1" dirty="0"/>
              <a:t> informatik aby sa </a:t>
            </a:r>
            <a:r>
              <a:rPr lang="sk-SK" i="1" dirty="0" err="1"/>
              <a:t>povazoval</a:t>
            </a:r>
            <a:r>
              <a:rPr lang="sk-SK" i="1" dirty="0"/>
              <a:t> za </a:t>
            </a:r>
            <a:r>
              <a:rPr lang="sk-SK" i="1" dirty="0" err="1"/>
              <a:t>dobreho</a:t>
            </a:r>
            <a:r>
              <a:rPr lang="sk-SK" i="1" dirty="0"/>
              <a:t> informatika? </a:t>
            </a:r>
            <a:r>
              <a:rPr lang="sk-SK" i="1" dirty="0" err="1"/>
              <a:t>Myslim</a:t>
            </a:r>
            <a:r>
              <a:rPr lang="sk-SK" i="1" dirty="0"/>
              <a:t> </a:t>
            </a:r>
            <a:r>
              <a:rPr lang="sk-SK" i="1" dirty="0" err="1"/>
              <a:t>nieco</a:t>
            </a:r>
            <a:r>
              <a:rPr lang="sk-SK" i="1" dirty="0"/>
              <a:t> </a:t>
            </a:r>
            <a:r>
              <a:rPr lang="sk-SK" i="1" dirty="0" err="1"/>
              <a:t>take</a:t>
            </a:r>
            <a:r>
              <a:rPr lang="sk-SK" i="1" dirty="0"/>
              <a:t> </a:t>
            </a:r>
            <a:r>
              <a:rPr lang="sk-SK" i="1" dirty="0" err="1"/>
              <a:t>co</a:t>
            </a:r>
            <a:r>
              <a:rPr lang="sk-SK" i="1" dirty="0"/>
              <a:t> sa da </a:t>
            </a:r>
            <a:r>
              <a:rPr lang="sk-SK" i="1" dirty="0" err="1"/>
              <a:t>naucit</a:t>
            </a:r>
            <a:r>
              <a:rPr lang="sk-SK" i="1" dirty="0"/>
              <a:t> a na </a:t>
            </a:r>
            <a:r>
              <a:rPr lang="sk-SK" i="1" dirty="0" err="1"/>
              <a:t>com</a:t>
            </a:r>
            <a:r>
              <a:rPr lang="sk-SK" i="1" dirty="0"/>
              <a:t> by sme mohli </a:t>
            </a:r>
            <a:r>
              <a:rPr lang="sk-SK" i="1" dirty="0" err="1"/>
              <a:t>zacat</a:t>
            </a:r>
            <a:r>
              <a:rPr lang="sk-SK" i="1" dirty="0"/>
              <a:t> </a:t>
            </a:r>
            <a:r>
              <a:rPr lang="sk-SK" i="1" dirty="0" err="1"/>
              <a:t>makat</a:t>
            </a:r>
            <a:r>
              <a:rPr lang="sk-SK" i="1" dirty="0"/>
              <a:t> </a:t>
            </a:r>
            <a:r>
              <a:rPr lang="sk-SK" i="1" dirty="0" err="1"/>
              <a:t>uz</a:t>
            </a:r>
            <a:r>
              <a:rPr lang="sk-SK" i="1" dirty="0"/>
              <a:t> teraz, </a:t>
            </a:r>
            <a:r>
              <a:rPr lang="sk-SK" i="1" dirty="0" err="1"/>
              <a:t>nieco</a:t>
            </a:r>
            <a:r>
              <a:rPr lang="sk-SK" i="1" dirty="0"/>
              <a:t> </a:t>
            </a:r>
            <a:r>
              <a:rPr lang="sk-SK" i="1" dirty="0" err="1"/>
              <a:t>co</a:t>
            </a:r>
            <a:r>
              <a:rPr lang="sk-SK" i="1" dirty="0"/>
              <a:t> bolo </a:t>
            </a:r>
            <a:r>
              <a:rPr lang="sk-SK" i="1" dirty="0" err="1"/>
              <a:t>aktualne</a:t>
            </a:r>
            <a:r>
              <a:rPr lang="sk-SK" i="1" dirty="0"/>
              <a:t> pre 10 rokmi a </a:t>
            </a:r>
            <a:r>
              <a:rPr lang="sk-SK" i="1" dirty="0" err="1"/>
              <a:t>stale</a:t>
            </a:r>
            <a:r>
              <a:rPr lang="sk-SK" i="1" dirty="0"/>
              <a:t> bude </a:t>
            </a:r>
            <a:r>
              <a:rPr lang="sk-SK" i="1" dirty="0" err="1"/>
              <a:t>aktualne</a:t>
            </a:r>
            <a:r>
              <a:rPr lang="sk-SK" i="1" dirty="0"/>
              <a:t> za 10 rokov.</a:t>
            </a:r>
          </a:p>
          <a:p>
            <a:r>
              <a:rPr lang="sk-SK" i="1" dirty="0"/>
              <a:t>	</a:t>
            </a:r>
            <a:r>
              <a:rPr lang="sk-SK" dirty="0">
                <a:solidFill>
                  <a:srgbClr val="0070C0"/>
                </a:solidFill>
              </a:rPr>
              <a:t>Dozviete sa v priebehu tohto predmetu</a:t>
            </a:r>
            <a:endParaRPr lang="sk-SK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5C830-DCA8-48DA-BD28-64D6DC01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6871-35EA-42FC-8D1F-925E029D8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9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A4C3-FA1D-45AE-8A4C-97B09DC1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777C-B595-492B-B920-9A2746FB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Neviem po anglicky. Viem, že je to môj problém. Ako sa rýchlo naučiť? metóda, prístup?</a:t>
            </a:r>
          </a:p>
          <a:p>
            <a:r>
              <a:rPr lang="sk-SK" dirty="0">
                <a:solidFill>
                  <a:srgbClr val="0070C0"/>
                </a:solidFill>
              </a:rPr>
              <a:t>	Neviem, či to ide rýchlo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	Obklopujte sa angličtinou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sk-SK" dirty="0"/>
              <a:t>Ako zistím počet získaných bodov z predmetu?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List záznamníku učiteľa, čierna šípka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5C830-DCA8-48DA-BD28-64D6DC01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6871-35EA-42FC-8D1F-925E029D8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A4C3-FA1D-45AE-8A4C-97B09DC1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777C-B595-492B-B920-9A2746FB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i="1" dirty="0" err="1"/>
              <a:t>Aky</a:t>
            </a:r>
            <a:r>
              <a:rPr lang="sk-SK" i="1" dirty="0"/>
              <a:t> </a:t>
            </a:r>
            <a:r>
              <a:rPr lang="sk-SK" i="1" dirty="0" err="1"/>
              <a:t>pristup</a:t>
            </a:r>
            <a:r>
              <a:rPr lang="sk-SK" i="1" dirty="0"/>
              <a:t> je </a:t>
            </a:r>
            <a:r>
              <a:rPr lang="sk-SK" i="1" dirty="0" err="1"/>
              <a:t>lepsi</a:t>
            </a:r>
            <a:r>
              <a:rPr lang="sk-SK" i="1" dirty="0"/>
              <a:t>?: </a:t>
            </a:r>
          </a:p>
          <a:p>
            <a:pPr marL="457200" indent="-457200">
              <a:buFont typeface="+mj-lt"/>
              <a:buAutoNum type="arabicPeriod"/>
            </a:pPr>
            <a:r>
              <a:rPr lang="sk-SK" i="1" dirty="0" err="1"/>
              <a:t>fixovat</a:t>
            </a:r>
            <a:r>
              <a:rPr lang="sk-SK" i="1" dirty="0"/>
              <a:t> </a:t>
            </a:r>
            <a:r>
              <a:rPr lang="sk-SK" i="1" dirty="0" err="1"/>
              <a:t>bugy</a:t>
            </a:r>
            <a:r>
              <a:rPr lang="sk-SK" i="1" dirty="0"/>
              <a:t> po miere ich vyskytnutia (</a:t>
            </a:r>
            <a:r>
              <a:rPr lang="sk-SK" i="1" dirty="0" err="1"/>
              <a:t>nieco</a:t>
            </a:r>
            <a:r>
              <a:rPr lang="sk-SK" i="1" dirty="0"/>
              <a:t> nefunguje -&gt; </a:t>
            </a:r>
            <a:r>
              <a:rPr lang="sk-SK" i="1" dirty="0" err="1"/>
              <a:t>stack</a:t>
            </a:r>
            <a:r>
              <a:rPr lang="sk-SK" i="1" dirty="0"/>
              <a:t> </a:t>
            </a:r>
            <a:r>
              <a:rPr lang="sk-SK" i="1" dirty="0" err="1"/>
              <a:t>overflow</a:t>
            </a:r>
            <a:r>
              <a:rPr lang="sk-SK" i="1" dirty="0"/>
              <a:t> -&gt; </a:t>
            </a:r>
            <a:r>
              <a:rPr lang="sk-SK" i="1" dirty="0" err="1"/>
              <a:t>ctrl</a:t>
            </a:r>
            <a:r>
              <a:rPr lang="sk-SK" i="1" dirty="0"/>
              <a:t>-c </a:t>
            </a:r>
            <a:r>
              <a:rPr lang="sk-SK" i="1" dirty="0" err="1"/>
              <a:t>ctrl</a:t>
            </a:r>
            <a:r>
              <a:rPr lang="sk-SK" i="1" dirty="0"/>
              <a:t>-v -&gt; </a:t>
            </a:r>
            <a:r>
              <a:rPr lang="sk-SK" i="1" dirty="0" err="1"/>
              <a:t>uz</a:t>
            </a:r>
            <a:r>
              <a:rPr lang="sk-SK" i="1" dirty="0"/>
              <a:t> to </a:t>
            </a:r>
            <a:r>
              <a:rPr lang="sk-SK" i="1" dirty="0" err="1"/>
              <a:t>fici</a:t>
            </a:r>
            <a:r>
              <a:rPr lang="sk-SK" i="1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sk-SK" i="1" dirty="0"/>
              <a:t>alebo </a:t>
            </a:r>
            <a:r>
              <a:rPr lang="sk-SK" i="1" dirty="0" err="1"/>
              <a:t>precitat</a:t>
            </a:r>
            <a:r>
              <a:rPr lang="sk-SK" i="1" dirty="0"/>
              <a:t> si </a:t>
            </a:r>
            <a:r>
              <a:rPr lang="sk-SK" i="1" dirty="0" err="1"/>
              <a:t>kompletnu</a:t>
            </a:r>
            <a:r>
              <a:rPr lang="sk-SK" i="1" dirty="0"/>
              <a:t> </a:t>
            </a:r>
            <a:r>
              <a:rPr lang="sk-SK" i="1" dirty="0" err="1"/>
              <a:t>dokumentaciu</a:t>
            </a:r>
            <a:r>
              <a:rPr lang="sk-SK" i="1" dirty="0"/>
              <a:t> pred </a:t>
            </a:r>
            <a:r>
              <a:rPr lang="sk-SK" i="1" dirty="0" err="1"/>
              <a:t>zaciatkom</a:t>
            </a:r>
            <a:r>
              <a:rPr lang="sk-SK" i="1" dirty="0"/>
              <a:t> </a:t>
            </a:r>
            <a:r>
              <a:rPr lang="sk-SK" i="1" dirty="0" err="1"/>
              <a:t>praci</a:t>
            </a:r>
            <a:r>
              <a:rPr lang="sk-SK" i="1" dirty="0"/>
              <a:t> s </a:t>
            </a:r>
            <a:r>
              <a:rPr lang="sk-SK" i="1" dirty="0" err="1"/>
              <a:t>kazdym</a:t>
            </a:r>
            <a:r>
              <a:rPr lang="sk-SK" i="1" dirty="0"/>
              <a:t> </a:t>
            </a:r>
            <a:r>
              <a:rPr lang="sk-SK" i="1" dirty="0" err="1"/>
              <a:t>nastrojom</a:t>
            </a:r>
            <a:r>
              <a:rPr lang="sk-SK" i="1" dirty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r>
              <a:rPr lang="sk-SK" i="1" dirty="0" err="1"/>
              <a:t>Co</a:t>
            </a:r>
            <a:r>
              <a:rPr lang="sk-SK" i="1" dirty="0"/>
              <a:t> je </a:t>
            </a:r>
            <a:r>
              <a:rPr lang="sk-SK" i="1" dirty="0" err="1"/>
              <a:t>lepsie</a:t>
            </a:r>
            <a:r>
              <a:rPr lang="sk-SK" i="1" dirty="0"/>
              <a:t> z </a:t>
            </a:r>
            <a:r>
              <a:rPr lang="sk-SK" i="1" dirty="0" err="1"/>
              <a:t>hladiska</a:t>
            </a:r>
            <a:r>
              <a:rPr lang="sk-SK" i="1" dirty="0"/>
              <a:t> straty </a:t>
            </a:r>
            <a:r>
              <a:rPr lang="sk-SK" i="1" dirty="0" err="1"/>
              <a:t>casu</a:t>
            </a:r>
            <a:r>
              <a:rPr lang="sk-SK" i="1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5C830-DCA8-48DA-BD28-64D6DC01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6871-35EA-42FC-8D1F-925E029D8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F2A18-5003-419D-8F88-7D043FCB8137}"/>
              </a:ext>
            </a:extLst>
          </p:cNvPr>
          <p:cNvSpPr/>
          <p:nvPr/>
        </p:nvSpPr>
        <p:spPr>
          <a:xfrm>
            <a:off x="1547664" y="5152818"/>
            <a:ext cx="6048672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/>
              <a:t>Miliónová otázka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137996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4DDE-DFF5-4F62-9CBC-E0A166E4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47" y="2564904"/>
            <a:ext cx="8229600" cy="1143000"/>
          </a:xfrm>
        </p:spPr>
        <p:txBody>
          <a:bodyPr/>
          <a:lstStyle/>
          <a:p>
            <a:r>
              <a:rPr lang="sk-SK" dirty="0"/>
              <a:t>Dnešná extra prednáška: </a:t>
            </a:r>
            <a:r>
              <a:rPr lang="sk-SK" dirty="0" err="1"/>
              <a:t>Zero</a:t>
            </a:r>
            <a:r>
              <a:rPr lang="sk-SK" dirty="0"/>
              <a:t> </a:t>
            </a:r>
            <a:r>
              <a:rPr lang="sk-SK" dirty="0" err="1"/>
              <a:t>Waste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E98B1-D1EF-46A4-8B12-DAB25D37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05A7-A7B6-4F12-808E-87A0B7135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0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20FE-67DD-48B4-8FDB-18D96895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#2: </a:t>
            </a:r>
            <a:r>
              <a:rPr lang="en-US" dirty="0" err="1">
                <a:solidFill>
                  <a:srgbClr val="0070C0"/>
                </a:solidFill>
              </a:rPr>
              <a:t>Prezent</a:t>
            </a:r>
            <a:r>
              <a:rPr lang="sk-SK" dirty="0" err="1">
                <a:solidFill>
                  <a:srgbClr val="0070C0"/>
                </a:solidFill>
              </a:rPr>
              <a:t>ácia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59B7-7C5D-4A44-901E-88CAA614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Zmysel</a:t>
            </a:r>
            <a:r>
              <a:rPr lang="en-US" dirty="0"/>
              <a:t> </a:t>
            </a:r>
            <a:r>
              <a:rPr lang="en-US" dirty="0" err="1"/>
              <a:t>zadania</a:t>
            </a:r>
            <a:r>
              <a:rPr lang="en-US" dirty="0"/>
              <a:t> by mal by</a:t>
            </a:r>
            <a:r>
              <a:rPr lang="sk-SK" dirty="0"/>
              <a:t>ť evidentný: </a:t>
            </a:r>
            <a:br>
              <a:rPr lang="sk-SK" dirty="0"/>
            </a:br>
            <a:r>
              <a:rPr lang="sk-SK" dirty="0"/>
              <a:t>prezentačné zručnosti sú dôležité</a:t>
            </a:r>
          </a:p>
          <a:p>
            <a:endParaRPr lang="sk-SK" dirty="0"/>
          </a:p>
          <a:p>
            <a:r>
              <a:rPr lang="sk-SK" dirty="0"/>
              <a:t>Budeme hodnotiť:</a:t>
            </a:r>
          </a:p>
          <a:p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30 % - Zmysluplnosť obsahu prezentácie </a:t>
            </a:r>
            <a:br>
              <a:rPr lang="sk-SK" dirty="0">
                <a:solidFill>
                  <a:srgbClr val="0070C0"/>
                </a:solidFill>
              </a:rPr>
            </a:br>
            <a:r>
              <a:rPr lang="sk-SK" dirty="0"/>
              <a:t>(zhodnotíme myšlienky, ktoré budete prezentovať) </a:t>
            </a:r>
          </a:p>
          <a:p>
            <a:r>
              <a:rPr lang="sk-SK" dirty="0">
                <a:solidFill>
                  <a:srgbClr val="0070C0"/>
                </a:solidFill>
              </a:rPr>
              <a:t>40 % - Kvalita prípravy </a:t>
            </a:r>
            <a:br>
              <a:rPr lang="sk-SK" dirty="0"/>
            </a:br>
            <a:r>
              <a:rPr lang="sk-SK" dirty="0"/>
              <a:t>(úroveň </a:t>
            </a:r>
            <a:r>
              <a:rPr lang="sk-SK" dirty="0" err="1"/>
              <a:t>slajdov</a:t>
            </a:r>
            <a:r>
              <a:rPr lang="sk-SK" dirty="0"/>
              <a:t> a logika štruktúry prezentácie, ...) </a:t>
            </a:r>
          </a:p>
          <a:p>
            <a:r>
              <a:rPr lang="sk-SK" dirty="0">
                <a:solidFill>
                  <a:srgbClr val="0070C0"/>
                </a:solidFill>
              </a:rPr>
              <a:t>30 % - Prednes </a:t>
            </a:r>
            <a:br>
              <a:rPr lang="sk-SK" dirty="0">
                <a:solidFill>
                  <a:srgbClr val="0070C0"/>
                </a:solidFill>
              </a:rPr>
            </a:br>
            <a:r>
              <a:rPr lang="sk-SK" dirty="0"/>
              <a:t>(úroveň, s akou prezentáciu podáte, dodržanie času,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608D3-ABF5-4E27-91B8-FD211919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5EF9-2DE1-407B-BC09-F48CF0886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057DD6-48D1-4CDF-AA06-84A12BEB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 </a:t>
            </a:r>
            <a:r>
              <a:rPr lang="he-IL" dirty="0"/>
              <a:t>#</a:t>
            </a:r>
            <a:r>
              <a:rPr lang="sk-SK" dirty="0"/>
              <a:t>3: </a:t>
            </a:r>
            <a:r>
              <a:rPr lang="sk-SK" dirty="0">
                <a:solidFill>
                  <a:srgbClr val="0070C0"/>
                </a:solidFill>
              </a:rPr>
              <a:t>Odborná esej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CC241F-F048-4182-A9AE-98A256516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Mo</a:t>
            </a:r>
            <a:r>
              <a:rPr lang="sk-SK" dirty="0" err="1"/>
              <a:t>žno</a:t>
            </a:r>
            <a:r>
              <a:rPr lang="sk-SK" dirty="0"/>
              <a:t> sa pýtate, načo také zadanie...</a:t>
            </a:r>
          </a:p>
          <a:p>
            <a:endParaRPr lang="sk-SK" dirty="0"/>
          </a:p>
          <a:p>
            <a:r>
              <a:rPr lang="sk-SK" dirty="0"/>
              <a:t>Bude to tréning:</a:t>
            </a:r>
          </a:p>
          <a:p>
            <a:r>
              <a:rPr lang="sk-SK" dirty="0"/>
              <a:t>	Argumentácie</a:t>
            </a:r>
          </a:p>
          <a:p>
            <a:r>
              <a:rPr lang="sk-SK" dirty="0"/>
              <a:t>	Kritického uvažovania</a:t>
            </a:r>
          </a:p>
          <a:p>
            <a:r>
              <a:rPr lang="sk-SK" dirty="0"/>
              <a:t>	Vyhľadávania informácií</a:t>
            </a:r>
          </a:p>
          <a:p>
            <a:r>
              <a:rPr lang="sk-SK" dirty="0"/>
              <a:t>	Akademického písania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2405030-A19F-449A-87D4-F7D25590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4B32964-E2B6-48D0-8DA7-3A1350EEB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4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436806-DD5F-41D6-9DA1-1F7D7958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5" y="2492896"/>
            <a:ext cx="8229600" cy="1143000"/>
          </a:xfrm>
        </p:spPr>
        <p:txBody>
          <a:bodyPr/>
          <a:lstStyle/>
          <a:p>
            <a:pPr algn="ctr"/>
            <a:r>
              <a:rPr lang="sk-SK" dirty="0"/>
              <a:t>Prečítajte si</a:t>
            </a:r>
            <a:r>
              <a:rPr lang="en-US" dirty="0"/>
              <a:t> k </a:t>
            </a:r>
            <a:r>
              <a:rPr lang="en-US" dirty="0" err="1"/>
              <a:t>eseji</a:t>
            </a:r>
            <a:r>
              <a:rPr lang="sk-SK" dirty="0"/>
              <a:t> pokyny na webe </a:t>
            </a:r>
            <a:r>
              <a:rPr lang="en-US" dirty="0"/>
              <a:t>!!!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A0DD07A-D081-4B73-9F8C-6DBC75CA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912671A-E67D-4548-814C-1B0F9C8A4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057DD6-48D1-4CDF-AA06-84A12BEB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</a:t>
            </a:r>
            <a:r>
              <a:rPr lang="sk-SK" dirty="0" err="1"/>
              <a:t>átky</a:t>
            </a:r>
            <a:r>
              <a:rPr lang="sk-SK" dirty="0"/>
              <a:t> výťah z pokynov k eseji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CC241F-F048-4182-A9AE-98A256516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Práca vo dvojiciach</a:t>
            </a:r>
          </a:p>
          <a:p>
            <a:r>
              <a:rPr lang="sk-SK" dirty="0"/>
              <a:t>Vypracovanie v </a:t>
            </a:r>
            <a:r>
              <a:rPr lang="sk-SK" dirty="0" err="1"/>
              <a:t>LaTeXu</a:t>
            </a:r>
            <a:r>
              <a:rPr lang="sk-SK" dirty="0"/>
              <a:t> (</a:t>
            </a:r>
            <a:r>
              <a:rPr lang="sk-SK" dirty="0" err="1"/>
              <a:t>sig-alternate</a:t>
            </a:r>
            <a:r>
              <a:rPr lang="sk-SK" dirty="0"/>
              <a:t>)</a:t>
            </a:r>
          </a:p>
          <a:p>
            <a:r>
              <a:rPr lang="sk-SK" dirty="0"/>
              <a:t>SK alebo EN</a:t>
            </a:r>
          </a:p>
          <a:p>
            <a:r>
              <a:rPr lang="sk-SK" dirty="0"/>
              <a:t>Rozsah </a:t>
            </a:r>
            <a:r>
              <a:rPr lang="en-US" dirty="0"/>
              <a:t>2-4 </a:t>
            </a:r>
            <a:r>
              <a:rPr lang="sk-SK" dirty="0"/>
              <a:t>strany </a:t>
            </a:r>
            <a:r>
              <a:rPr lang="en-US" dirty="0"/>
              <a:t>(bez </a:t>
            </a:r>
            <a:r>
              <a:rPr lang="en-US" dirty="0" err="1"/>
              <a:t>ilustr</a:t>
            </a:r>
            <a:r>
              <a:rPr lang="sk-SK" dirty="0" err="1"/>
              <a:t>ácií</a:t>
            </a:r>
            <a:r>
              <a:rPr lang="en-US" dirty="0"/>
              <a:t>)</a:t>
            </a:r>
          </a:p>
          <a:p>
            <a:endParaRPr lang="sk-SK" dirty="0"/>
          </a:p>
          <a:p>
            <a:r>
              <a:rPr lang="sk-SK" dirty="0"/>
              <a:t>Esej je úvaha</a:t>
            </a:r>
          </a:p>
          <a:p>
            <a:r>
              <a:rPr lang="sk-SK" dirty="0"/>
              <a:t>Esej nie je referát, rešerš, </a:t>
            </a:r>
            <a:r>
              <a:rPr lang="en-US" dirty="0" err="1"/>
              <a:t>opis</a:t>
            </a:r>
            <a:r>
              <a:rPr lang="en-US" dirty="0"/>
              <a:t>… </a:t>
            </a:r>
            <a:r>
              <a:rPr lang="sk-SK" dirty="0">
                <a:solidFill>
                  <a:srgbClr val="FF0000"/>
                </a:solidFill>
              </a:rPr>
              <a:t>Veľké riziko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sk-SK" dirty="0">
              <a:solidFill>
                <a:srgbClr val="FF0000"/>
              </a:solidFill>
            </a:endParaRPr>
          </a:p>
          <a:p>
            <a:endParaRPr lang="sk-SK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2405030-A19F-449A-87D4-F7D25590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4B32964-E2B6-48D0-8DA7-3A1350EEB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sk-SK"/>
              <a:t>it.ly</a:t>
            </a:r>
            <a:r>
              <a:rPr lang="en-US"/>
              <a:t>/mip-dotaznik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8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IIT_basi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IT_basic_template" id="{93ED54B8-88A3-48C5-A344-0538870932A7}" vid="{EDF93AC5-DCAC-47F3-A229-D6AC38CF2E2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67350</TotalTime>
  <Words>1529</Words>
  <Application>Microsoft Office PowerPoint</Application>
  <PresentationFormat>On-screen Show (4:3)</PresentationFormat>
  <Paragraphs>444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Consolas</vt:lpstr>
      <vt:lpstr>FIIT_basic_template</vt:lpstr>
      <vt:lpstr>Metódy inžinierskej práce     Prednáška 4: Ako efektívne písať </vt:lpstr>
      <vt:lpstr>Zo spätne väzby</vt:lpstr>
      <vt:lpstr>Pár upozornení</vt:lpstr>
      <vt:lpstr>Appka týždňa</vt:lpstr>
      <vt:lpstr>Dnešná extra prednáška: Zero Waste</vt:lpstr>
      <vt:lpstr>Projekt #2: Prezentácia</vt:lpstr>
      <vt:lpstr>Projekt #3: Odborná esej</vt:lpstr>
      <vt:lpstr>Prečítajte si k eseji pokyny na webe !!!</vt:lpstr>
      <vt:lpstr>Krátky výťah z pokynov k eseji</vt:lpstr>
      <vt:lpstr>Hodnotenie eseje</vt:lpstr>
      <vt:lpstr>V profesionálnom živote budete písať. Veľa.</vt:lpstr>
      <vt:lpstr>Čo vlastne potrebujeme písať? (ako informatici) </vt:lpstr>
      <vt:lpstr>Písať = premýšľať</vt:lpstr>
      <vt:lpstr>Okrem toho, vedieť písať sa na predstaviteľov technickej inteligencie jednoducho sluší.</vt:lpstr>
      <vt:lpstr>Dobrá správa: na písanie sa dá ísť metodicky</vt:lpstr>
      <vt:lpstr>Aké sú znaky dobre napísaného textu? (dobrá esej)</vt:lpstr>
      <vt:lpstr>Čo si o dobrom písaní myslím ja... (píšem ja, lebo to nie je nutne jediná cesta)</vt:lpstr>
      <vt:lpstr>The Craft of Scientific Writing</vt:lpstr>
      <vt:lpstr>Neviem ako začať...</vt:lpstr>
      <vt:lpstr>Rada #1: Keď neviete ako začať, uvedomte si cieľ prečo píšete</vt:lpstr>
      <vt:lpstr>Rada #2: postavte výrokovú osnovu (príklad: článok o automatickej detekcií potrieb študentov)</vt:lpstr>
      <vt:lpstr>Rada #2: postavte výrokovú osnovu (príklad: článok o automatickej detekcií potrieb študentov)</vt:lpstr>
      <vt:lpstr>Jasné, dá sa začať aj niečím ľahším</vt:lpstr>
      <vt:lpstr>Máme výrokovú osnovu, čo ďalej?</vt:lpstr>
      <vt:lpstr>Každý jeden odstavec by mal mať svoj „výrok“. Zvyšok odstavca ho má podporiť/rozvinúť.</vt:lpstr>
      <vt:lpstr>Prečítanie odstavca musí mozog zvládnuť na jeden „mentálny nádych“.</vt:lpstr>
      <vt:lpstr>Hlavné benefity výrokovej osnovy:</vt:lpstr>
      <vt:lpstr>Rada #3:  K písaniu pekných viet je toho veľa, vyberám:</vt:lpstr>
      <vt:lpstr>Jednotlivé časti diela majú odlišnú cenu  a zaslúžia si odlišnú mieru pozornosti.</vt:lpstr>
      <vt:lpstr>Ako zabezpečiť aby dokument dobre vyzeral?</vt:lpstr>
      <vt:lpstr>„Čím viac čítate, tým lepšie píšete.“</vt:lpstr>
      <vt:lpstr>Koľko kníh ročne prečítate?</vt:lpstr>
      <vt:lpstr>Rada #5: Kultivujte váš slovník (súvisí s radou #4)</vt:lpstr>
      <vt:lpstr>Rada #6: nechajte si poradiť (ak je tá možnosť)</vt:lpstr>
      <vt:lpstr>Dvadsať rokov sme ignorovali potreby školského systému a doviedlo ho to na pokraj kolapsu</vt:lpstr>
      <vt:lpstr>Zo spätnej väzby</vt:lpstr>
      <vt:lpstr>Zo spätnej väzby</vt:lpstr>
      <vt:lpstr>Zo spätnej väzby</vt:lpstr>
      <vt:lpstr>Zo spätnej väzby</vt:lpstr>
      <vt:lpstr>Zo spätnej väzby</vt:lpstr>
      <vt:lpstr>Zo spätnej väzby</vt:lpstr>
      <vt:lpstr>Zo spätnej väzby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Jakub Šimko</dc:creator>
  <cp:lastModifiedBy>Jakub Šimko</cp:lastModifiedBy>
  <cp:revision>939</cp:revision>
  <dcterms:created xsi:type="dcterms:W3CDTF">2014-09-15T13:35:51Z</dcterms:created>
  <dcterms:modified xsi:type="dcterms:W3CDTF">2019-10-17T18:24:18Z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