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72" r:id="rId2"/>
    <p:sldId id="299" r:id="rId3"/>
    <p:sldId id="388" r:id="rId4"/>
    <p:sldId id="390" r:id="rId5"/>
    <p:sldId id="391" r:id="rId6"/>
    <p:sldId id="392" r:id="rId7"/>
    <p:sldId id="387" r:id="rId8"/>
    <p:sldId id="321" r:id="rId9"/>
    <p:sldId id="382" r:id="rId10"/>
    <p:sldId id="301" r:id="rId11"/>
    <p:sldId id="384" r:id="rId12"/>
    <p:sldId id="302" r:id="rId13"/>
    <p:sldId id="303" r:id="rId14"/>
    <p:sldId id="304" r:id="rId15"/>
    <p:sldId id="305" r:id="rId16"/>
    <p:sldId id="307" r:id="rId17"/>
    <p:sldId id="312" r:id="rId18"/>
    <p:sldId id="306" r:id="rId19"/>
    <p:sldId id="309" r:id="rId20"/>
    <p:sldId id="298" r:id="rId21"/>
    <p:sldId id="281" r:id="rId22"/>
    <p:sldId id="294" r:id="rId23"/>
    <p:sldId id="262" r:id="rId24"/>
    <p:sldId id="280" r:id="rId25"/>
    <p:sldId id="279" r:id="rId26"/>
    <p:sldId id="385" r:id="rId27"/>
    <p:sldId id="338" r:id="rId28"/>
    <p:sldId id="335" r:id="rId29"/>
    <p:sldId id="336" r:id="rId30"/>
    <p:sldId id="337" r:id="rId31"/>
    <p:sldId id="275" r:id="rId32"/>
    <p:sldId id="283" r:id="rId33"/>
    <p:sldId id="282" r:id="rId34"/>
    <p:sldId id="339" r:id="rId35"/>
    <p:sldId id="340" r:id="rId36"/>
    <p:sldId id="386" r:id="rId37"/>
    <p:sldId id="389" r:id="rId38"/>
    <p:sldId id="378" r:id="rId39"/>
    <p:sldId id="379" r:id="rId40"/>
    <p:sldId id="380" r:id="rId41"/>
    <p:sldId id="381" r:id="rId4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 a spätná väzba 16 min" id="{8545F8DE-3C5A-47B4-9857-B5B0D6F18743}">
          <p14:sldIdLst>
            <p14:sldId id="272"/>
            <p14:sldId id="299"/>
            <p14:sldId id="388"/>
            <p14:sldId id="390"/>
            <p14:sldId id="391"/>
            <p14:sldId id="392"/>
            <p14:sldId id="387"/>
            <p14:sldId id="321"/>
            <p14:sldId id="382"/>
          </p14:sldIdLst>
        </p14:section>
        <p14:section name="Poučenie z krízového vývoja 18 min" id="{4E1D7340-DCA4-4EB7-9CA2-A830F1A9534D}">
          <p14:sldIdLst>
            <p14:sldId id="301"/>
            <p14:sldId id="384"/>
            <p14:sldId id="302"/>
            <p14:sldId id="303"/>
            <p14:sldId id="304"/>
            <p14:sldId id="305"/>
            <p14:sldId id="307"/>
            <p14:sldId id="312"/>
            <p14:sldId id="306"/>
          </p14:sldIdLst>
        </p14:section>
        <p14:section name="Mapa Informatiky 35 min" id="{F96ED4FD-4BFC-49C3-B549-6014CA9606E5}">
          <p14:sldIdLst>
            <p14:sldId id="309"/>
            <p14:sldId id="298"/>
            <p14:sldId id="281"/>
            <p14:sldId id="294"/>
            <p14:sldId id="262"/>
            <p14:sldId id="280"/>
            <p14:sldId id="279"/>
            <p14:sldId id="385"/>
          </p14:sldIdLst>
        </p14:section>
        <p14:section name="Git+Refaktoring kratko 18 min" id="{72464583-0E1F-45F3-8244-B540024D277B}">
          <p14:sldIdLst>
            <p14:sldId id="338"/>
            <p14:sldId id="335"/>
            <p14:sldId id="336"/>
            <p14:sldId id="337"/>
            <p14:sldId id="275"/>
            <p14:sldId id="283"/>
            <p14:sldId id="282"/>
            <p14:sldId id="339"/>
            <p14:sldId id="340"/>
            <p14:sldId id="386"/>
            <p14:sldId id="389"/>
          </p14:sldIdLst>
        </p14:section>
        <p14:section name="bloom a finty pri programovani" id="{C6B723E4-176C-4A86-BDEF-53EB01C7CAAC}">
          <p14:sldIdLst>
            <p14:sldId id="378"/>
            <p14:sldId id="379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Šimko" initials="JŠ" lastIdx="1" clrIdx="0">
    <p:extLst>
      <p:ext uri="{19B8F6BF-5375-455C-9EA6-DF929625EA0E}">
        <p15:presenceInfo xmlns:p15="http://schemas.microsoft.com/office/powerpoint/2012/main" userId="d78ae81ed252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 autoAdjust="0"/>
    <p:restoredTop sz="70855" autoAdjust="0"/>
  </p:normalViewPr>
  <p:slideViewPr>
    <p:cSldViewPr>
      <p:cViewPr varScale="1">
        <p:scale>
          <a:sx n="88" d="100"/>
          <a:sy n="88" d="100"/>
        </p:scale>
        <p:origin x="220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A863A-790C-4B57-9DDF-B516907FB736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1F87-7648-4EF0-A2B5-B5CB10F5E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endParaRPr lang="sk-SK" dirty="0"/>
          </a:p>
          <a:p>
            <a:r>
              <a:rPr lang="sk-SK" dirty="0"/>
              <a:t>rýchla otázka do pléna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2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5</a:t>
            </a:r>
          </a:p>
          <a:p>
            <a:endParaRPr lang="sk-SK" dirty="0"/>
          </a:p>
          <a:p>
            <a:r>
              <a:rPr lang="sk-SK" dirty="0" err="1"/>
              <a:t>cas</a:t>
            </a:r>
            <a:r>
              <a:rPr lang="sk-SK" dirty="0"/>
              <a:t> na rozmyslenie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9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48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36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5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75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(1 každý</a:t>
            </a:r>
            <a:r>
              <a:rPr lang="sk-SK" baseline="0" dirty="0"/>
              <a:t> sám 3 veci)</a:t>
            </a:r>
          </a:p>
          <a:p>
            <a:r>
              <a:rPr lang="sk-SK" baseline="0" dirty="0"/>
              <a:t>(2 potom medzi sebou, skúste vybrať dôležitejšie)</a:t>
            </a:r>
            <a:endParaRPr lang="sk-SK" dirty="0"/>
          </a:p>
          <a:p>
            <a:r>
              <a:rPr lang="sk-SK" dirty="0"/>
              <a:t>(5 zber návrhov + doplnenie)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3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(2 min diskusie v skupinkách)</a:t>
            </a:r>
          </a:p>
          <a:p>
            <a:r>
              <a:rPr lang="sk-SK" dirty="0"/>
              <a:t>(5 zber návrhov + doplnenie)</a:t>
            </a:r>
          </a:p>
          <a:p>
            <a:endParaRPr lang="sk-SK" dirty="0"/>
          </a:p>
          <a:p>
            <a:r>
              <a:rPr lang="sk-SK" dirty="0"/>
              <a:t>Potom</a:t>
            </a:r>
            <a:r>
              <a:rPr lang="sk-SK" baseline="0" dirty="0"/>
              <a:t> príklady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aseline="0" dirty="0"/>
              <a:t>15 min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4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7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93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47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80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08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  <a:p>
            <a:endParaRPr lang="sk-SK" dirty="0"/>
          </a:p>
          <a:p>
            <a:r>
              <a:rPr lang="sk-SK" dirty="0"/>
              <a:t>(hneď</a:t>
            </a:r>
            <a:r>
              <a:rPr lang="sk-SK" baseline="0" dirty="0"/>
              <a:t> brať návrhy</a:t>
            </a:r>
            <a:r>
              <a:rPr lang="sk-SK" dirty="0"/>
              <a:t>)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17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8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3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82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77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52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1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B1F87-7648-4EF0-A2B5-B5CB10F5EA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3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936103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4437112"/>
            <a:ext cx="7376864" cy="12016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  <a:endParaRPr lang="sk-SK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56176" y="6165304"/>
            <a:ext cx="29878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" t="9405" r="4121" b="15099"/>
          <a:stretch/>
        </p:blipFill>
        <p:spPr>
          <a:xfrm>
            <a:off x="4644008" y="5877272"/>
            <a:ext cx="4032448" cy="720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dirty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textu.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457200" y="63618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B1B5-D958-4A91-AE1D-A2AAAB5B3981}" type="slidenum">
              <a:rPr lang="sk-SK" smtClean="0"/>
              <a:pPr/>
              <a:t>‹#›</a:t>
            </a:fld>
            <a:endParaRPr lang="sk-S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16242" r="66949" b="24101"/>
          <a:stretch/>
        </p:blipFill>
        <p:spPr>
          <a:xfrm>
            <a:off x="7740352" y="6371109"/>
            <a:ext cx="1008112" cy="4422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ta3ppcdls0k0/mapa-informatiky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kvcFdNygYE" TargetMode="External"/><Relationship Id="rId7" Type="http://schemas.openxmlformats.org/officeDocument/2006/relationships/hyperlink" Target="https://services.github.com/on-demand/downloads/github-git-cheat-shee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gerdudler.github.io/git-guide/" TargetMode="External"/><Relationship Id="rId5" Type="http://schemas.openxmlformats.org/officeDocument/2006/relationships/hyperlink" Target="https://www.atlassian.com/git/tutorials/" TargetMode="External"/><Relationship Id="rId4" Type="http://schemas.openxmlformats.org/officeDocument/2006/relationships/hyperlink" Target="https://www.youtube.com/watch?v=q7e1Deh7_Bc&amp;list=PL9n3wo1YKCEgKQBl1DrR_EzED9ogmKHX7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116633"/>
            <a:ext cx="8424936" cy="5472607"/>
          </a:xfrm>
        </p:spPr>
        <p:txBody>
          <a:bodyPr anchor="t">
            <a:normAutofit/>
          </a:bodyPr>
          <a:lstStyle/>
          <a:p>
            <a:r>
              <a:rPr lang="sk-SK" dirty="0"/>
              <a:t>Metódy inžinierskej práce</a:t>
            </a: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br>
              <a:rPr lang="sk-SK" dirty="0"/>
            </a:br>
            <a:r>
              <a:rPr lang="sk-SK" sz="2400" dirty="0"/>
              <a:t>Prednáška 5:</a:t>
            </a:r>
            <a:br>
              <a:rPr lang="sk-SK" sz="4400" dirty="0"/>
            </a:br>
            <a:r>
              <a:rPr lang="en-US" sz="4400" dirty="0"/>
              <a:t>M</a:t>
            </a:r>
            <a:r>
              <a:rPr lang="sk-SK" sz="4400" dirty="0"/>
              <a:t>apa informatiky</a:t>
            </a:r>
            <a:br>
              <a:rPr lang="sk-SK" sz="4400" dirty="0"/>
            </a:br>
            <a:r>
              <a:rPr lang="sk-SK" sz="2400" dirty="0"/>
              <a:t>+ ďalšie poučky, však viete...</a:t>
            </a:r>
            <a:br>
              <a:rPr lang="sk-SK" sz="4400" dirty="0"/>
            </a:b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16190" y="5877272"/>
            <a:ext cx="7376864" cy="864096"/>
          </a:xfrm>
        </p:spPr>
        <p:txBody>
          <a:bodyPr>
            <a:normAutofit/>
          </a:bodyPr>
          <a:lstStyle/>
          <a:p>
            <a:r>
              <a:rPr lang="sk-SK" dirty="0"/>
              <a:t>Jakub Šimko</a:t>
            </a:r>
          </a:p>
          <a:p>
            <a:r>
              <a:rPr lang="en-US" sz="1800" dirty="0" err="1"/>
              <a:t>j</a:t>
            </a:r>
            <a:r>
              <a:rPr lang="sk-SK" sz="1800" dirty="0" err="1"/>
              <a:t>akub.simko</a:t>
            </a:r>
            <a:r>
              <a:rPr lang="en-US" sz="1800" dirty="0"/>
              <a:t>@</a:t>
            </a:r>
            <a:r>
              <a:rPr lang="en-US" sz="1800" dirty="0" err="1"/>
              <a:t>stuba.sk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74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1407" y="24928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Pou</a:t>
            </a:r>
            <a:r>
              <a:rPr lang="sk-SK" sz="3600" dirty="0" err="1"/>
              <a:t>čenie</a:t>
            </a:r>
            <a:r>
              <a:rPr lang="sk-SK" sz="3600" dirty="0"/>
              <a:t> z krízového vývoja</a:t>
            </a:r>
            <a:endParaRPr lang="en-US" sz="360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10</a:t>
            </a:fld>
            <a:endParaRPr lang="sk-SK"/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421407" y="3717032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sk-SK" sz="1800" dirty="0"/>
              <a:t>(</a:t>
            </a:r>
            <a:r>
              <a:rPr lang="sk-SK" sz="1800" dirty="0" err="1"/>
              <a:t>a.k.a</a:t>
            </a:r>
            <a:r>
              <a:rPr lang="sk-SK" sz="1800" dirty="0"/>
              <a:t>. máme za sebou prvé zadanie)</a:t>
            </a:r>
          </a:p>
          <a:p>
            <a:pPr algn="ctr"/>
            <a:endParaRPr lang="sk-SK" sz="1800" dirty="0"/>
          </a:p>
          <a:p>
            <a:pPr algn="ctr"/>
            <a:r>
              <a:rPr lang="sk-SK" sz="1800" dirty="0"/>
              <a:t>A to je príležitosť si trocha pohovoriť o </a:t>
            </a:r>
            <a:r>
              <a:rPr lang="sk-SK" sz="1800" dirty="0">
                <a:solidFill>
                  <a:srgbClr val="0070C0"/>
                </a:solidFill>
              </a:rPr>
              <a:t>dobrých inžinierskych praktikách</a:t>
            </a:r>
            <a:r>
              <a:rPr lang="sk-SK" sz="1800" dirty="0"/>
              <a:t>.</a:t>
            </a:r>
            <a:endParaRPr lang="en-US" sz="1800" dirty="0"/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9F5AF5BB-4F1C-4F89-86BE-76D55ADDCA7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7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40B388-A66F-44CC-BB7F-EEF85DE5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Disclaimer</a:t>
            </a:r>
            <a:r>
              <a:rPr lang="sk-SK" dirty="0"/>
              <a:t>: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9C0B5DA-B5E9-4C6D-8978-FD580D3D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11</a:t>
            </a:fld>
            <a:endParaRPr lang="sk-SK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E3BEEBC3-8A37-449A-8479-09D16680840B}"/>
              </a:ext>
            </a:extLst>
          </p:cNvPr>
          <p:cNvSpPr txBox="1">
            <a:spLocks/>
          </p:cNvSpPr>
          <p:nvPr/>
        </p:nvSpPr>
        <p:spPr>
          <a:xfrm>
            <a:off x="421407" y="2060848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sk-SK" sz="2400" i="1" dirty="0"/>
              <a:t>Ak sa vás nasledujúce veci náhodou netýkajú, gratulujem.</a:t>
            </a:r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F5AACFBF-41FA-4DF5-BF60-23AF9A2B4240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DD64C55-E9F5-4254-B1EE-8D6CE13E4075}"/>
              </a:ext>
            </a:extLst>
          </p:cNvPr>
          <p:cNvSpPr txBox="1">
            <a:spLocks/>
          </p:cNvSpPr>
          <p:nvPr/>
        </p:nvSpPr>
        <p:spPr>
          <a:xfrm>
            <a:off x="418094" y="3629807"/>
            <a:ext cx="8229600" cy="1430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sk-SK" sz="2400" i="1" dirty="0"/>
              <a:t>Mnohých však trápia, preto prosím, vydržte nasledujúcu kázeň.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626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Pou</a:t>
            </a:r>
            <a:r>
              <a:rPr lang="sk-SK" dirty="0" err="1">
                <a:solidFill>
                  <a:srgbClr val="0070C0"/>
                </a:solidFill>
              </a:rPr>
              <a:t>čenie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#1: </a:t>
            </a:r>
            <a:r>
              <a:rPr lang="sk-SK" dirty="0"/>
              <a:t>Práca na poslednú chvíľu je zlá (</a:t>
            </a:r>
            <a:r>
              <a:rPr lang="sk-SK" dirty="0" err="1"/>
              <a:t>duh</a:t>
            </a:r>
            <a:r>
              <a:rPr lang="en-US" dirty="0"/>
              <a:t>!</a:t>
            </a:r>
            <a:r>
              <a:rPr lang="sk-SK" dirty="0"/>
              <a:t>)</a:t>
            </a:r>
            <a:br>
              <a:rPr lang="sk-SK" dirty="0"/>
            </a:b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12</a:t>
            </a:fld>
            <a:endParaRPr lang="sk-SK"/>
          </a:p>
        </p:txBody>
      </p:sp>
      <p:pic>
        <p:nvPicPr>
          <p:cNvPr id="1028" name="Picture 4" descr="Výsledok vyhľadávania obrázkov pre dopyt rolling eyes 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6" b="3599"/>
          <a:stretch/>
        </p:blipFill>
        <p:spPr bwMode="auto">
          <a:xfrm>
            <a:off x="2153816" y="1124744"/>
            <a:ext cx="4836368" cy="5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FC2FBE68-AFA7-4B7B-B89E-1965BDEE5EBD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Pou</a:t>
            </a:r>
            <a:r>
              <a:rPr lang="sk-SK" dirty="0" err="1">
                <a:solidFill>
                  <a:srgbClr val="0070C0"/>
                </a:solidFill>
              </a:rPr>
              <a:t>čenie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#1: </a:t>
            </a:r>
            <a:r>
              <a:rPr lang="sk-SK" dirty="0"/>
              <a:t>Práca na poslednú chvíľu je zlá (</a:t>
            </a:r>
            <a:r>
              <a:rPr lang="sk-SK" dirty="0" err="1"/>
              <a:t>duh</a:t>
            </a:r>
            <a:r>
              <a:rPr lang="en-US" dirty="0"/>
              <a:t>!</a:t>
            </a:r>
            <a:r>
              <a:rPr lang="sk-SK" dirty="0"/>
              <a:t>)</a:t>
            </a:r>
            <a:br>
              <a:rPr lang="sk-SK" dirty="0"/>
            </a:br>
            <a:r>
              <a:rPr lang="en-US" dirty="0">
                <a:solidFill>
                  <a:srgbClr val="FF0000"/>
                </a:solidFill>
              </a:rPr>
              <a:t>Len</a:t>
            </a:r>
            <a:r>
              <a:rPr lang="sk-SK" dirty="0">
                <a:solidFill>
                  <a:srgbClr val="FF0000"/>
                </a:solidFill>
              </a:rPr>
              <a:t>že v informatike to je smrteľné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13</a:t>
            </a:fld>
            <a:endParaRPr lang="sk-SK"/>
          </a:p>
        </p:txBody>
      </p:sp>
      <p:pic>
        <p:nvPicPr>
          <p:cNvPr id="1026" name="Picture 2" descr="Výsledok vyhľadávania obrázkov pre dopyt deadline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846" y="1417638"/>
            <a:ext cx="4746019" cy="4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Skupina 5"/>
          <p:cNvGrpSpPr/>
          <p:nvPr/>
        </p:nvGrpSpPr>
        <p:grpSpPr>
          <a:xfrm>
            <a:off x="7308304" y="2636912"/>
            <a:ext cx="1728192" cy="1781527"/>
            <a:chOff x="7308304" y="2636912"/>
            <a:chExt cx="1728192" cy="1781527"/>
          </a:xfrm>
        </p:grpSpPr>
        <p:pic>
          <p:nvPicPr>
            <p:cNvPr id="5" name="Picture 2" descr="https://pixabay.com/static/uploads/photo/2012/04/23/15/41/question-38595_960_72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047" y="2636912"/>
              <a:ext cx="1196752" cy="1196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BlokTextu 2"/>
            <p:cNvSpPr txBox="1"/>
            <p:nvPr/>
          </p:nvSpPr>
          <p:spPr>
            <a:xfrm>
              <a:off x="7308304" y="3833664"/>
              <a:ext cx="17281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3200" b="1" dirty="0"/>
                <a:t>Prečo?</a:t>
              </a:r>
              <a:endParaRPr lang="en-US" sz="3200" b="1" dirty="0"/>
            </a:p>
          </p:txBody>
        </p:sp>
      </p:grpSp>
      <p:sp>
        <p:nvSpPr>
          <p:cNvPr id="8" name="Zástupný symbol päty 4">
            <a:extLst>
              <a:ext uri="{FF2B5EF4-FFF2-40B4-BE49-F238E27FC236}">
                <a16:creationId xmlns:a16="http://schemas.microsoft.com/office/drawing/2014/main" id="{087DADB4-C4FB-4BDA-B127-EDFCB5A58B2D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Obdĺžnik 4">
            <a:extLst>
              <a:ext uri="{FF2B5EF4-FFF2-40B4-BE49-F238E27FC236}">
                <a16:creationId xmlns:a16="http://schemas.microsoft.com/office/drawing/2014/main" id="{A8E87461-24CC-48CB-A688-202DD078ACE4}"/>
              </a:ext>
            </a:extLst>
          </p:cNvPr>
          <p:cNvSpPr/>
          <p:nvPr/>
        </p:nvSpPr>
        <p:spPr>
          <a:xfrm>
            <a:off x="611559" y="5241578"/>
            <a:ext cx="8075240" cy="1008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Riziko</a:t>
            </a:r>
            <a:r>
              <a:rPr lang="en-US" sz="3600" b="1" dirty="0"/>
              <a:t> neo</a:t>
            </a:r>
            <a:r>
              <a:rPr lang="sk-SK" sz="3600" b="1" dirty="0"/>
              <a:t>čakávaných situácií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64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Skúste tieto činnosti zoradiť podľa rizika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sk-SK" dirty="0"/>
              <a:t>Napísať esej na tému „zásady časového manažmentu“</a:t>
            </a:r>
          </a:p>
          <a:p>
            <a:pPr marL="457200" indent="-457200">
              <a:buFont typeface="+mj-lt"/>
              <a:buAutoNum type="alphaUcPeriod"/>
            </a:pPr>
            <a:endParaRPr lang="sk-SK" sz="1800" dirty="0"/>
          </a:p>
          <a:p>
            <a:pPr marL="457200" indent="-457200">
              <a:buFont typeface="+mj-lt"/>
              <a:buAutoNum type="alphaUcPeriod"/>
            </a:pPr>
            <a:r>
              <a:rPr lang="sk-SK" dirty="0"/>
              <a:t>Spraviť zadanie na </a:t>
            </a:r>
            <a:r>
              <a:rPr lang="sk-SK" dirty="0" err="1"/>
              <a:t>PrPr</a:t>
            </a:r>
            <a:r>
              <a:rPr lang="sk-SK" dirty="0"/>
              <a:t> (</a:t>
            </a:r>
            <a:r>
              <a:rPr lang="sk-SK" dirty="0" err="1"/>
              <a:t>ZPrPr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lphaUcPeriod"/>
            </a:pPr>
            <a:endParaRPr lang="sk-SK" sz="1800" dirty="0"/>
          </a:p>
          <a:p>
            <a:pPr marL="457200" indent="-457200">
              <a:buFont typeface="+mj-lt"/>
              <a:buAutoNum type="alphaUcPeriod"/>
            </a:pPr>
            <a:r>
              <a:rPr lang="sk-SK" dirty="0"/>
              <a:t>Naprogramovať </a:t>
            </a:r>
            <a:r>
              <a:rPr lang="sk-SK" dirty="0" err="1"/>
              <a:t>Tetris</a:t>
            </a:r>
            <a:endParaRPr lang="sk-SK" dirty="0"/>
          </a:p>
          <a:p>
            <a:pPr marL="457200" indent="-457200">
              <a:buFont typeface="+mj-lt"/>
              <a:buAutoNum type="alphaUcPeriod"/>
            </a:pPr>
            <a:endParaRPr lang="sk-SK" sz="1800" dirty="0"/>
          </a:p>
          <a:p>
            <a:pPr marL="457200" indent="-457200">
              <a:buFont typeface="+mj-lt"/>
              <a:buAutoNum type="alphaUcPeriod"/>
            </a:pPr>
            <a:r>
              <a:rPr lang="sk-SK" dirty="0"/>
              <a:t>Spraviť zadanie </a:t>
            </a:r>
            <a:r>
              <a:rPr lang="sk-SK" dirty="0" err="1"/>
              <a:t>LaTeX</a:t>
            </a:r>
            <a:r>
              <a:rPr lang="sk-SK" dirty="0"/>
              <a:t> na </a:t>
            </a:r>
            <a:r>
              <a:rPr lang="sk-SK" dirty="0" err="1"/>
              <a:t>MIPku</a:t>
            </a:r>
            <a:endParaRPr lang="sk-SK" dirty="0"/>
          </a:p>
          <a:p>
            <a:pPr marL="457200" indent="-457200">
              <a:buFont typeface="+mj-lt"/>
              <a:buAutoNum type="alphaUcPeriod"/>
            </a:pPr>
            <a:endParaRPr lang="sk-SK" sz="1800" dirty="0"/>
          </a:p>
          <a:p>
            <a:pPr marL="457200" indent="-457200">
              <a:buFont typeface="+mj-lt"/>
              <a:buAutoNum type="alphaUcPeriod"/>
            </a:pPr>
            <a:r>
              <a:rPr lang="sk-SK" dirty="0"/>
              <a:t>Rozbehať MS SQL Server na Linuxovom stroji</a:t>
            </a:r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14</a:t>
            </a:fld>
            <a:endParaRPr lang="sk-SK"/>
          </a:p>
        </p:txBody>
      </p:sp>
      <p:pic>
        <p:nvPicPr>
          <p:cNvPr id="5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74638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B5C75C23-7076-48E9-8C15-761F1501A763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FD00838-5D3C-40B9-92CC-0234DC14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Kde sa berie riziko v informatike?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Dôsledok: v informatike sa oveľa ťažšie</a:t>
            </a:r>
          </a:p>
          <a:p>
            <a:r>
              <a:rPr lang="sk-SK" dirty="0">
                <a:solidFill>
                  <a:srgbClr val="FF0000"/>
                </a:solidFill>
              </a:rPr>
              <a:t>	Odhaduje úsilie </a:t>
            </a:r>
          </a:p>
          <a:p>
            <a:r>
              <a:rPr lang="sk-SK" dirty="0">
                <a:solidFill>
                  <a:srgbClr val="FF0000"/>
                </a:solidFill>
              </a:rPr>
              <a:t>	Predvídajú problémy</a:t>
            </a:r>
            <a:endParaRPr lang="en-US" dirty="0">
              <a:solidFill>
                <a:srgbClr val="FF0000"/>
              </a:solidFill>
            </a:endParaRP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Najlepšia odpoveď: začnite s vecami čo najskôr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15</a:t>
            </a:fld>
            <a:endParaRPr lang="sk-SK"/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C736AC92-4DA4-4D7F-B963-4EDD0F2B1084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bdĺžnik 4">
            <a:extLst>
              <a:ext uri="{FF2B5EF4-FFF2-40B4-BE49-F238E27FC236}">
                <a16:creationId xmlns:a16="http://schemas.microsoft.com/office/drawing/2014/main" id="{193EBFCB-7CDA-4349-85AA-760C355CF725}"/>
              </a:ext>
            </a:extLst>
          </p:cNvPr>
          <p:cNvSpPr/>
          <p:nvPr/>
        </p:nvSpPr>
        <p:spPr>
          <a:xfrm>
            <a:off x="461525" y="1438952"/>
            <a:ext cx="256742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Zložitosť</a:t>
            </a:r>
            <a:endParaRPr lang="en-US" sz="2800" b="1" dirty="0"/>
          </a:p>
        </p:txBody>
      </p:sp>
      <p:sp>
        <p:nvSpPr>
          <p:cNvPr id="11" name="Obdĺžnik 4">
            <a:extLst>
              <a:ext uri="{FF2B5EF4-FFF2-40B4-BE49-F238E27FC236}">
                <a16:creationId xmlns:a16="http://schemas.microsoft.com/office/drawing/2014/main" id="{4D9970E5-74FC-41E4-A97A-50AFA37B0A57}"/>
              </a:ext>
            </a:extLst>
          </p:cNvPr>
          <p:cNvSpPr/>
          <p:nvPr/>
        </p:nvSpPr>
        <p:spPr>
          <a:xfrm>
            <a:off x="3131182" y="1438952"/>
            <a:ext cx="288633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Neviditeľnosť</a:t>
            </a:r>
            <a:endParaRPr lang="en-US" sz="2800" b="1" dirty="0"/>
          </a:p>
        </p:txBody>
      </p:sp>
      <p:sp>
        <p:nvSpPr>
          <p:cNvPr id="12" name="Obdĺžnik 4">
            <a:extLst>
              <a:ext uri="{FF2B5EF4-FFF2-40B4-BE49-F238E27FC236}">
                <a16:creationId xmlns:a16="http://schemas.microsoft.com/office/drawing/2014/main" id="{4EF4E668-2690-4120-AB3B-702990F7460C}"/>
              </a:ext>
            </a:extLst>
          </p:cNvPr>
          <p:cNvSpPr/>
          <p:nvPr/>
        </p:nvSpPr>
        <p:spPr>
          <a:xfrm>
            <a:off x="6115050" y="1438952"/>
            <a:ext cx="2886339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Deravosť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999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Pou</a:t>
            </a:r>
            <a:r>
              <a:rPr lang="sk-SK" dirty="0" err="1">
                <a:solidFill>
                  <a:srgbClr val="0070C0"/>
                </a:solidFill>
              </a:rPr>
              <a:t>čenie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sk-SK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sk-SK" dirty="0"/>
              <a:t>Vždy sa zorientujte, čo je dôležité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Priveľmi ste riešili nedôležité veci...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Zlá správa </a:t>
            </a:r>
            <a:r>
              <a:rPr lang="sk-SK" dirty="0"/>
              <a:t>je, že toto informatici robia často.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Dôležitosť sa dá zisťovať:</a:t>
            </a:r>
          </a:p>
          <a:p>
            <a:r>
              <a:rPr lang="sk-SK" dirty="0"/>
              <a:t>	Viete sa na ňu spýtať</a:t>
            </a:r>
          </a:p>
          <a:p>
            <a:r>
              <a:rPr lang="sk-SK" dirty="0"/>
              <a:t>	Sledujte, na čo dávame dôraz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16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21398B2E-1A72-4752-9A15-7860A7FECB1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DBDEA266-BAC5-4138-A7D1-89E83F0AC5F5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Pou</a:t>
            </a:r>
            <a:r>
              <a:rPr lang="sk-SK" dirty="0" err="1">
                <a:solidFill>
                  <a:srgbClr val="0070C0"/>
                </a:solidFill>
              </a:rPr>
              <a:t>čenie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sk-SK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sk-SK" dirty="0" err="1"/>
              <a:t>Askalot</a:t>
            </a:r>
            <a:r>
              <a:rPr lang="sk-SK" dirty="0"/>
              <a:t> by mohol byť oveľa užitočnejším miestom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Neklaďte duplicitné otázky</a:t>
            </a:r>
          </a:p>
          <a:p>
            <a:endParaRPr lang="sk-SK" dirty="0"/>
          </a:p>
          <a:p>
            <a:r>
              <a:rPr lang="sk-SK" dirty="0">
                <a:solidFill>
                  <a:srgbClr val="FF0000"/>
                </a:solidFill>
              </a:rPr>
              <a:t>Málo videní = vaša škoda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k-SK" dirty="0">
                <a:solidFill>
                  <a:srgbClr val="0070C0"/>
                </a:solidFill>
              </a:rPr>
              <a:t>Spravte si </a:t>
            </a:r>
            <a:r>
              <a:rPr lang="sk-SK" dirty="0" err="1">
                <a:solidFill>
                  <a:srgbClr val="0070C0"/>
                </a:solidFill>
              </a:rPr>
              <a:t>follow</a:t>
            </a:r>
            <a:r>
              <a:rPr lang="sk-SK" dirty="0">
                <a:solidFill>
                  <a:srgbClr val="0070C0"/>
                </a:solidFill>
              </a:rPr>
              <a:t> na relevantné tagy</a:t>
            </a:r>
          </a:p>
          <a:p>
            <a:endParaRPr lang="sk-SK" dirty="0"/>
          </a:p>
          <a:p>
            <a:r>
              <a:rPr lang="sk-SK" dirty="0"/>
              <a:t>Dajte </a:t>
            </a:r>
            <a:r>
              <a:rPr lang="sk-SK" dirty="0" err="1">
                <a:solidFill>
                  <a:srgbClr val="0070C0"/>
                </a:solidFill>
              </a:rPr>
              <a:t>upvote</a:t>
            </a:r>
            <a:r>
              <a:rPr lang="sk-SK" dirty="0"/>
              <a:t>, ak vám niečo pomohlo... </a:t>
            </a:r>
          </a:p>
          <a:p>
            <a:r>
              <a:rPr lang="sk-SK" dirty="0"/>
              <a:t>	(odpovede aj </a:t>
            </a:r>
            <a:r>
              <a:rPr lang="sk-SK" dirty="0">
                <a:solidFill>
                  <a:srgbClr val="0070C0"/>
                </a:solidFill>
              </a:rPr>
              <a:t>otázky)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17</a:t>
            </a:fld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2C535FB8-1137-474D-AC34-8FD0FE474084}"/>
              </a:ext>
            </a:extLst>
          </p:cNvPr>
          <p:cNvSpPr/>
          <p:nvPr/>
        </p:nvSpPr>
        <p:spPr>
          <a:xfrm>
            <a:off x="521670" y="4783829"/>
            <a:ext cx="80752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Veľmi chválim tých, čo odpovedali</a:t>
            </a:r>
            <a:endParaRPr lang="en-US" sz="2800" b="1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695F2021-E151-49A9-8125-5F4C0CFFBEE0}"/>
              </a:ext>
            </a:extLst>
          </p:cNvPr>
          <p:cNvSpPr/>
          <p:nvPr/>
        </p:nvSpPr>
        <p:spPr>
          <a:xfrm>
            <a:off x="534313" y="5883222"/>
            <a:ext cx="80752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A tiež tých, čo sa </a:t>
            </a:r>
            <a:r>
              <a:rPr lang="sk-SK" sz="2800" b="1" u="sng" dirty="0"/>
              <a:t>kompetentne</a:t>
            </a:r>
            <a:r>
              <a:rPr lang="sk-SK" sz="2800" b="1" dirty="0"/>
              <a:t> pýtali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94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Pou</a:t>
            </a:r>
            <a:r>
              <a:rPr lang="sk-SK" dirty="0" err="1">
                <a:solidFill>
                  <a:srgbClr val="0070C0"/>
                </a:solidFill>
              </a:rPr>
              <a:t>čenie</a:t>
            </a:r>
            <a:r>
              <a:rPr lang="sk-SK" dirty="0">
                <a:solidFill>
                  <a:srgbClr val="0070C0"/>
                </a:solidFill>
              </a:rPr>
              <a:t> ostatné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sk-SK" dirty="0"/>
              <a:t>Čítajte chybové hlášky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Netýka sa to všetkých, ale ...</a:t>
            </a:r>
          </a:p>
          <a:p>
            <a:endParaRPr lang="sk-SK" dirty="0"/>
          </a:p>
          <a:p>
            <a:r>
              <a:rPr lang="sk-SK" dirty="0"/>
              <a:t>mnohí sa prirýchlo </a:t>
            </a:r>
            <a:r>
              <a:rPr lang="sk-SK" dirty="0">
                <a:solidFill>
                  <a:srgbClr val="FF0000"/>
                </a:solidFill>
              </a:rPr>
              <a:t>hádžete o zem</a:t>
            </a:r>
            <a:r>
              <a:rPr lang="en-US" dirty="0"/>
              <a:t>!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18</a:t>
            </a:fld>
            <a:endParaRPr lang="sk-SK"/>
          </a:p>
        </p:txBody>
      </p:sp>
      <p:pic>
        <p:nvPicPr>
          <p:cNvPr id="3074" name="Picture 2" descr="Výsledok vyhľadávania obrázkov pre dopyt throwing a fit 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12976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003699F7-53A9-48D1-9458-FE0418B6BF3B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2555B7-18F6-4FBC-A6D7-DF93FE58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Mapa informatiky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A09DE4C-5D8F-4400-86D5-4FAE2404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92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r>
              <a:rPr lang="en-US" sz="4800" dirty="0">
                <a:solidFill>
                  <a:srgbClr val="0070C0"/>
                </a:solidFill>
              </a:rPr>
              <a:t>b</a:t>
            </a:r>
            <a:r>
              <a:rPr lang="sk-SK" sz="4800" dirty="0">
                <a:solidFill>
                  <a:srgbClr val="0070C0"/>
                </a:solidFill>
              </a:rPr>
              <a:t>it.ly</a:t>
            </a:r>
            <a:r>
              <a:rPr lang="en-US" sz="4800" dirty="0">
                <a:solidFill>
                  <a:srgbClr val="0070C0"/>
                </a:solidFill>
              </a:rPr>
              <a:t>/</a:t>
            </a:r>
            <a:r>
              <a:rPr lang="en-US" sz="4800" dirty="0" err="1">
                <a:solidFill>
                  <a:srgbClr val="0070C0"/>
                </a:solidFill>
              </a:rPr>
              <a:t>mip-dotaznik</a:t>
            </a:r>
            <a:endParaRPr lang="en-US" sz="48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45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20</a:t>
            </a:fld>
            <a:endParaRPr lang="sk-SK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449850" y="1484784"/>
            <a:ext cx="8229600" cy="1143000"/>
          </a:xfrm>
        </p:spPr>
        <p:txBody>
          <a:bodyPr/>
          <a:lstStyle/>
          <a:p>
            <a:r>
              <a:rPr lang="sk-SK" dirty="0"/>
              <a:t>Jedným z cieľov tohto predmetu je dať vám </a:t>
            </a:r>
            <a:r>
              <a:rPr lang="sk-SK" dirty="0">
                <a:solidFill>
                  <a:srgbClr val="00B050"/>
                </a:solidFill>
              </a:rPr>
              <a:t>prehľad oblasti,</a:t>
            </a:r>
            <a:r>
              <a:rPr lang="sk-SK" dirty="0"/>
              <a:t> ktorú idete študovať.</a:t>
            </a:r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49850" y="3573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/>
              <a:t>Úplne najlepšie bude, ak v nej začnete vidieť </a:t>
            </a:r>
            <a:r>
              <a:rPr lang="sk-SK" dirty="0">
                <a:solidFill>
                  <a:srgbClr val="00B050"/>
                </a:solidFill>
              </a:rPr>
              <a:t>súvislosti.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DB424038-CE3E-473E-B32C-4AC639EE312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sk-SK" dirty="0"/>
              <a:t>Čo by ste sa na FIIT chceli naučiť?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21</a:t>
            </a:fld>
            <a:endParaRPr lang="sk-SK"/>
          </a:p>
        </p:txBody>
      </p:sp>
      <p:pic>
        <p:nvPicPr>
          <p:cNvPr id="2050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Skúste byť špecifickejší ako </a:t>
            </a:r>
          </a:p>
          <a:p>
            <a:r>
              <a:rPr lang="sk-SK" dirty="0"/>
              <a:t>„byť dobrými informatikmi“</a:t>
            </a:r>
          </a:p>
          <a:p>
            <a:endParaRPr lang="sk-SK" dirty="0"/>
          </a:p>
          <a:p>
            <a:r>
              <a:rPr lang="sk-SK" dirty="0"/>
              <a:t>Choďte skôr do zručností</a:t>
            </a:r>
            <a:endParaRPr lang="en-US" dirty="0"/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2DECA103-C6FB-4490-BDD3-791860E6E782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5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>
            <a:normAutofit/>
          </a:bodyPr>
          <a:lstStyle/>
          <a:p>
            <a:r>
              <a:rPr lang="en-US" dirty="0"/>
              <a:t>Pre</a:t>
            </a:r>
            <a:r>
              <a:rPr lang="sk-SK" dirty="0"/>
              <a:t>čo máte toľko matematiky?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/>
              <a:t>Príklad 1: </a:t>
            </a:r>
            <a:r>
              <a:rPr lang="sk-SK" dirty="0">
                <a:solidFill>
                  <a:srgbClr val="0070C0"/>
                </a:solidFill>
              </a:rPr>
              <a:t>zložitosť algoritmov</a:t>
            </a:r>
            <a:r>
              <a:rPr lang="sk-SK" dirty="0"/>
              <a:t>, ich efektívnosť... treba si ju vedieť uvedomiť a to nejde bez matematického pozadia</a:t>
            </a:r>
          </a:p>
          <a:p>
            <a:endParaRPr lang="sk-SK" dirty="0"/>
          </a:p>
          <a:p>
            <a:r>
              <a:rPr lang="sk-SK" dirty="0"/>
              <a:t>Príklad 2: </a:t>
            </a:r>
            <a:r>
              <a:rPr lang="sk-SK" dirty="0">
                <a:solidFill>
                  <a:srgbClr val="0070C0"/>
                </a:solidFill>
              </a:rPr>
              <a:t>numerická nestabilita </a:t>
            </a:r>
            <a:r>
              <a:rPr lang="sk-SK" dirty="0"/>
              <a:t>(prečo nemôžeme len tak porovnávať </a:t>
            </a:r>
            <a:br>
              <a:rPr lang="sk-SK" dirty="0"/>
            </a:br>
            <a:r>
              <a:rPr lang="sk-SK" dirty="0" err="1"/>
              <a:t>float</a:t>
            </a:r>
            <a:r>
              <a:rPr lang="sk-SK" dirty="0"/>
              <a:t> == </a:t>
            </a:r>
            <a:r>
              <a:rPr lang="sk-SK" dirty="0" err="1"/>
              <a:t>float</a:t>
            </a:r>
            <a:r>
              <a:rPr lang="sk-SK" dirty="0"/>
              <a:t> ?)</a:t>
            </a:r>
          </a:p>
          <a:p>
            <a:endParaRPr lang="sk-SK" dirty="0"/>
          </a:p>
          <a:p>
            <a:r>
              <a:rPr lang="sk-SK" dirty="0"/>
              <a:t>Príklad 3: </a:t>
            </a:r>
            <a:r>
              <a:rPr lang="sk-SK" dirty="0">
                <a:solidFill>
                  <a:srgbClr val="0070C0"/>
                </a:solidFill>
              </a:rPr>
              <a:t>3D grafika</a:t>
            </a:r>
            <a:r>
              <a:rPr lang="sk-SK" dirty="0"/>
              <a:t> (to sú samé matice a ich transformácie)</a:t>
            </a:r>
          </a:p>
          <a:p>
            <a:endParaRPr lang="sk-SK" dirty="0"/>
          </a:p>
          <a:p>
            <a:r>
              <a:rPr lang="sk-SK" dirty="0"/>
              <a:t>Príklad 4: </a:t>
            </a:r>
            <a:r>
              <a:rPr lang="sk-SK" dirty="0">
                <a:solidFill>
                  <a:srgbClr val="0070C0"/>
                </a:solidFill>
              </a:rPr>
              <a:t>strojové učenie</a:t>
            </a:r>
            <a:r>
              <a:rPr lang="sk-SK" dirty="0"/>
              <a:t> (plné štatistiky a diferenciálneho počtu)</a:t>
            </a:r>
          </a:p>
          <a:p>
            <a:endParaRPr lang="sk-SK" dirty="0"/>
          </a:p>
          <a:p>
            <a:r>
              <a:rPr lang="sk-SK" dirty="0"/>
              <a:t>Príklad 5: </a:t>
            </a:r>
            <a:r>
              <a:rPr lang="sk-SK" dirty="0" err="1">
                <a:solidFill>
                  <a:srgbClr val="0070C0"/>
                </a:solidFill>
              </a:rPr>
              <a:t>funkcionálne</a:t>
            </a:r>
            <a:r>
              <a:rPr lang="sk-SK" dirty="0">
                <a:solidFill>
                  <a:srgbClr val="0070C0"/>
                </a:solidFill>
              </a:rPr>
              <a:t> programovanie </a:t>
            </a:r>
            <a:r>
              <a:rPr lang="sk-SK" dirty="0"/>
              <a:t>(to je tak blízko matematike, že sa to ani nedá rozlíšiť)</a:t>
            </a:r>
          </a:p>
          <a:p>
            <a:endParaRPr lang="sk-SK" dirty="0"/>
          </a:p>
          <a:p>
            <a:r>
              <a:rPr lang="sk-SK" dirty="0"/>
              <a:t>Príklad 6: (abstraktnejší) </a:t>
            </a:r>
            <a:r>
              <a:rPr lang="sk-SK" dirty="0" err="1">
                <a:solidFill>
                  <a:srgbClr val="0070C0"/>
                </a:solidFill>
              </a:rPr>
              <a:t>divide</a:t>
            </a:r>
            <a:r>
              <a:rPr lang="sk-SK" dirty="0">
                <a:solidFill>
                  <a:srgbClr val="0070C0"/>
                </a:solidFill>
              </a:rPr>
              <a:t> et </a:t>
            </a:r>
            <a:r>
              <a:rPr lang="sk-SK" dirty="0" err="1">
                <a:solidFill>
                  <a:srgbClr val="0070C0"/>
                </a:solidFill>
              </a:rPr>
              <a:t>impera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/>
              <a:t>je princíp, ktorý matematikou trénujete, podobne aj </a:t>
            </a:r>
            <a:r>
              <a:rPr lang="sk-SK" dirty="0">
                <a:solidFill>
                  <a:srgbClr val="0070C0"/>
                </a:solidFill>
              </a:rPr>
              <a:t>abstrakciu</a:t>
            </a:r>
          </a:p>
          <a:p>
            <a:endParaRPr lang="sk-SK" dirty="0"/>
          </a:p>
          <a:p>
            <a:r>
              <a:rPr lang="sk-SK" dirty="0"/>
              <a:t>Príklad 7: </a:t>
            </a:r>
            <a:r>
              <a:rPr lang="sk-SK" dirty="0">
                <a:solidFill>
                  <a:srgbClr val="0070C0"/>
                </a:solidFill>
              </a:rPr>
              <a:t>množinová algebra</a:t>
            </a:r>
            <a:r>
              <a:rPr lang="sk-SK" dirty="0"/>
              <a:t> (tú máte už v obyčajných </a:t>
            </a: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then</a:t>
            </a:r>
            <a:r>
              <a:rPr lang="sk-SK" dirty="0"/>
              <a:t> príkazoch)</a:t>
            </a:r>
            <a:endParaRPr lang="en-US" dirty="0"/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22</a:t>
            </a:fld>
            <a:endParaRPr lang="sk-SK" dirty="0"/>
          </a:p>
        </p:txBody>
      </p:sp>
      <p:sp>
        <p:nvSpPr>
          <p:cNvPr id="6" name="Zástupný symbol päty 4">
            <a:extLst>
              <a:ext uri="{FF2B5EF4-FFF2-40B4-BE49-F238E27FC236}">
                <a16:creationId xmlns:a16="http://schemas.microsoft.com/office/drawing/2014/main" id="{A9FF4DD6-DBB7-41AA-A462-07093AF88FB1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2" descr="https://pixabay.com/static/uploads/photo/2012/04/23/15/41/question-38595_960_720.png">
            <a:extLst>
              <a:ext uri="{FF2B5EF4-FFF2-40B4-BE49-F238E27FC236}">
                <a16:creationId xmlns:a16="http://schemas.microsoft.com/office/drawing/2014/main" id="{CBC0C039-DBD4-453E-84A2-DF03387A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sk-SK" dirty="0" err="1"/>
              <a:t>ďme</a:t>
            </a:r>
            <a:r>
              <a:rPr lang="sk-SK" dirty="0"/>
              <a:t> si spraviť predstavu o tom, </a:t>
            </a:r>
            <a:br>
              <a:rPr lang="sk-SK" dirty="0"/>
            </a:br>
            <a:r>
              <a:rPr lang="sk-SK" dirty="0"/>
              <a:t>čím všetkým je informatika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3"/>
              </a:rPr>
              <a:t>https://prezi.com/ta3ppcdls0k0/mapa-informatiky/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23</a:t>
            </a:fld>
            <a:endParaRPr lang="sk-SK"/>
          </a:p>
        </p:txBody>
      </p:sp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AF18F47C-BE3A-4D5C-8EC4-F5EE0FFB3A26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4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24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9690"/>
            <a:ext cx="8809703" cy="6607277"/>
          </a:xfrm>
          <a:prstGeom prst="rect">
            <a:avLst/>
          </a:prstGeom>
        </p:spPr>
      </p:pic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03B8C1BA-2CEC-4CC2-A7FA-1CF039DB42F9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13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25</a:t>
            </a:fld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3"/>
          <a:srcRect l="4451" t="13420" r="5716" b="12549"/>
          <a:stretch/>
        </p:blipFill>
        <p:spPr>
          <a:xfrm>
            <a:off x="0" y="875645"/>
            <a:ext cx="9144170" cy="5473622"/>
          </a:xfrm>
          <a:prstGeom prst="rect">
            <a:avLst/>
          </a:prstGeom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sk-SK" dirty="0"/>
              <a:t>Takýchto máp existuje viac, </a:t>
            </a:r>
            <a:br>
              <a:rPr lang="sk-SK" dirty="0"/>
            </a:br>
            <a:r>
              <a:rPr lang="sk-SK" dirty="0"/>
              <a:t>napr. toto je mapa ACM:</a:t>
            </a:r>
            <a:endParaRPr lang="en-US" dirty="0"/>
          </a:p>
        </p:txBody>
      </p:sp>
      <p:sp>
        <p:nvSpPr>
          <p:cNvPr id="7" name="Zástupný symbol päty 4">
            <a:extLst>
              <a:ext uri="{FF2B5EF4-FFF2-40B4-BE49-F238E27FC236}">
                <a16:creationId xmlns:a16="http://schemas.microsoft.com/office/drawing/2014/main" id="{A31D2F36-684B-4EA5-BB9B-9D01A67C82CA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3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43B5DC-8485-4636-8385-CCA7C2FE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3228"/>
          </a:xfrm>
        </p:spPr>
        <p:txBody>
          <a:bodyPr/>
          <a:lstStyle/>
          <a:p>
            <a:pPr algn="ctr"/>
            <a:r>
              <a:rPr lang="sk-SK" dirty="0"/>
              <a:t>Môže byť človek expert vo všetkom?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26</a:t>
            </a:fld>
            <a:endParaRPr lang="sk-SK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t="11942"/>
          <a:stretch/>
        </p:blipFill>
        <p:spPr>
          <a:xfrm>
            <a:off x="1570264" y="885716"/>
            <a:ext cx="6066421" cy="4006484"/>
          </a:xfrm>
          <a:prstGeom prst="rect">
            <a:avLst/>
          </a:prstGeom>
        </p:spPr>
      </p:pic>
      <p:sp>
        <p:nvSpPr>
          <p:cNvPr id="5" name="Zástupný symbol päty 4">
            <a:extLst>
              <a:ext uri="{FF2B5EF4-FFF2-40B4-BE49-F238E27FC236}">
                <a16:creationId xmlns:a16="http://schemas.microsoft.com/office/drawing/2014/main" id="{03B8C1BA-2CEC-4CC2-A7FA-1CF039DB42F9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47575-CB5E-40AC-BF68-0B764A38D06C}"/>
              </a:ext>
            </a:extLst>
          </p:cNvPr>
          <p:cNvSpPr/>
          <p:nvPr/>
        </p:nvSpPr>
        <p:spPr>
          <a:xfrm>
            <a:off x="674694" y="4884448"/>
            <a:ext cx="7794612" cy="560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to sotva...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06892-F372-4D59-9193-7E49F2955326}"/>
              </a:ext>
            </a:extLst>
          </p:cNvPr>
          <p:cNvSpPr/>
          <p:nvPr/>
        </p:nvSpPr>
        <p:spPr>
          <a:xfrm>
            <a:off x="674694" y="5617653"/>
            <a:ext cx="7794612" cy="560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... ale môže zo všetkého ochutnať.</a:t>
            </a:r>
          </a:p>
        </p:txBody>
      </p:sp>
    </p:spTree>
    <p:extLst>
      <p:ext uri="{BB962C8B-B14F-4D97-AF65-F5344CB8AC3E}">
        <p14:creationId xmlns:p14="http://schemas.microsoft.com/office/powerpoint/2010/main" val="70636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FF11-145C-4BB8-86DB-DD6DEF7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sk-SK" dirty="0"/>
              <a:t>Git + </a:t>
            </a:r>
            <a:r>
              <a:rPr lang="sk-SK" dirty="0" err="1"/>
              <a:t>Refaktoring</a:t>
            </a:r>
            <a:r>
              <a:rPr lang="sk-SK" dirty="0"/>
              <a:t> </a:t>
            </a:r>
            <a:br>
              <a:rPr lang="sk-SK" dirty="0"/>
            </a:br>
            <a:r>
              <a:rPr lang="sk-SK" dirty="0"/>
              <a:t>(krátky úvod)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C04DC-3AFB-47F8-816F-5ED6F4FF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0727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9768F-AC22-4065-8E9D-5B0B7D22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Predstavenie</a:t>
            </a:r>
            <a:r>
              <a:rPr lang="en-US" dirty="0"/>
              <a:t> </a:t>
            </a:r>
            <a:r>
              <a:rPr lang="en-US" dirty="0" err="1"/>
              <a:t>posledn</a:t>
            </a:r>
            <a:r>
              <a:rPr lang="sk-SK" dirty="0" err="1"/>
              <a:t>ého</a:t>
            </a:r>
            <a:r>
              <a:rPr lang="sk-SK" dirty="0"/>
              <a:t> zadania:</a:t>
            </a:r>
            <a:br>
              <a:rPr lang="sk-SK" dirty="0"/>
            </a:br>
            <a:r>
              <a:rPr lang="sk-SK" dirty="0">
                <a:solidFill>
                  <a:srgbClr val="0070C0"/>
                </a:solidFill>
              </a:rPr>
              <a:t>Git + </a:t>
            </a:r>
            <a:r>
              <a:rPr lang="sk-SK" dirty="0" err="1">
                <a:solidFill>
                  <a:srgbClr val="0070C0"/>
                </a:solidFill>
              </a:rPr>
              <a:t>Refaktoring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48CFF8-DAEF-4D42-94E3-5E57E562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sk-SK" dirty="0" err="1"/>
              <a:t>Formalitky</a:t>
            </a:r>
            <a:r>
              <a:rPr lang="sk-SK" dirty="0"/>
              <a:t>:</a:t>
            </a:r>
          </a:p>
          <a:p>
            <a:r>
              <a:rPr lang="sk-SK" dirty="0"/>
              <a:t>	30 bodov</a:t>
            </a:r>
          </a:p>
          <a:p>
            <a:r>
              <a:rPr lang="sk-SK" dirty="0"/>
              <a:t>	Niekedy v decembri </a:t>
            </a:r>
            <a:r>
              <a:rPr lang="sk-SK" sz="1800" dirty="0"/>
              <a:t>(ďaleko, ale práve preto to nepodceňte)</a:t>
            </a:r>
            <a:endParaRPr lang="en-US" dirty="0"/>
          </a:p>
          <a:p>
            <a:r>
              <a:rPr lang="sk-SK" dirty="0"/>
              <a:t>	zadanie je na webe, </a:t>
            </a:r>
            <a:r>
              <a:rPr lang="sk-SK" dirty="0">
                <a:solidFill>
                  <a:srgbClr val="FF0000"/>
                </a:solidFill>
              </a:rPr>
              <a:t>prečítať</a:t>
            </a:r>
            <a:r>
              <a:rPr lang="en-US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26AF649-16E3-40A5-B202-740F08DA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59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9768F-AC22-4065-8E9D-5B0B7D22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Predstavenie</a:t>
            </a:r>
            <a:r>
              <a:rPr lang="en-US" dirty="0"/>
              <a:t> </a:t>
            </a:r>
            <a:r>
              <a:rPr lang="en-US" dirty="0" err="1"/>
              <a:t>posledn</a:t>
            </a:r>
            <a:r>
              <a:rPr lang="sk-SK" dirty="0" err="1"/>
              <a:t>ého</a:t>
            </a:r>
            <a:r>
              <a:rPr lang="sk-SK" dirty="0"/>
              <a:t> zadania:</a:t>
            </a:r>
            <a:br>
              <a:rPr lang="sk-SK" dirty="0"/>
            </a:br>
            <a:r>
              <a:rPr lang="sk-SK" dirty="0">
                <a:solidFill>
                  <a:srgbClr val="0070C0"/>
                </a:solidFill>
              </a:rPr>
              <a:t>Git + </a:t>
            </a:r>
            <a:r>
              <a:rPr lang="sk-SK" dirty="0" err="1">
                <a:solidFill>
                  <a:srgbClr val="0070C0"/>
                </a:solidFill>
              </a:rPr>
              <a:t>Refaktoring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48CFF8-DAEF-4D42-94E3-5E57E562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sk-SK" dirty="0"/>
              <a:t>Nájdite si </a:t>
            </a:r>
            <a:r>
              <a:rPr lang="sk-SK" dirty="0">
                <a:solidFill>
                  <a:srgbClr val="0070C0"/>
                </a:solidFill>
              </a:rPr>
              <a:t>netriviálny</a:t>
            </a:r>
            <a:r>
              <a:rPr lang="sk-SK" dirty="0"/>
              <a:t> a </a:t>
            </a:r>
            <a:r>
              <a:rPr lang="sk-SK" dirty="0">
                <a:solidFill>
                  <a:srgbClr val="0070C0"/>
                </a:solidFill>
              </a:rPr>
              <a:t>funkčný</a:t>
            </a:r>
            <a:r>
              <a:rPr lang="sk-SK" dirty="0"/>
              <a:t> kód</a:t>
            </a:r>
            <a:r>
              <a:rPr lang="en-US" dirty="0"/>
              <a:t>!</a:t>
            </a:r>
            <a:endParaRPr lang="sk-SK" dirty="0"/>
          </a:p>
          <a:p>
            <a:r>
              <a:rPr lang="sk-SK" sz="2000" dirty="0"/>
              <a:t>(podľa vlastného výberu, schváli cvičiaci)</a:t>
            </a:r>
          </a:p>
          <a:p>
            <a:endParaRPr lang="sk-SK" dirty="0"/>
          </a:p>
          <a:p>
            <a:r>
              <a:rPr lang="sk-SK" dirty="0"/>
              <a:t>Prostredníctvom techník </a:t>
            </a:r>
            <a:r>
              <a:rPr lang="sk-SK" dirty="0" err="1">
                <a:solidFill>
                  <a:srgbClr val="0070C0"/>
                </a:solidFill>
              </a:rPr>
              <a:t>refaktoringu</a:t>
            </a:r>
            <a:r>
              <a:rPr lang="sk-SK" dirty="0"/>
              <a:t> kód zlepšite</a:t>
            </a:r>
            <a:r>
              <a:rPr lang="en-US" dirty="0"/>
              <a:t>!</a:t>
            </a:r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en-US" dirty="0"/>
          </a:p>
          <a:p>
            <a:r>
              <a:rPr lang="sk-SK" dirty="0"/>
              <a:t>Priebeh zlepšovania zaznamenávajte </a:t>
            </a:r>
            <a:r>
              <a:rPr lang="sk-SK" dirty="0" err="1">
                <a:solidFill>
                  <a:srgbClr val="0070C0"/>
                </a:solidFill>
              </a:rPr>
              <a:t>verziovaním</a:t>
            </a:r>
            <a:r>
              <a:rPr lang="sk-SK" dirty="0"/>
              <a:t> pomocou nástroja </a:t>
            </a:r>
            <a:r>
              <a:rPr lang="sk-SK" dirty="0">
                <a:solidFill>
                  <a:srgbClr val="0070C0"/>
                </a:solidFill>
              </a:rPr>
              <a:t>Git</a:t>
            </a:r>
            <a:r>
              <a:rPr lang="en-US" dirty="0"/>
              <a:t>!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26AF649-16E3-40A5-B202-740F08DA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29</a:t>
            </a:fld>
            <a:endParaRPr lang="sk-SK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BA8C2A49-5DE9-4586-92C0-D70BC5107B94}"/>
              </a:ext>
            </a:extLst>
          </p:cNvPr>
          <p:cNvSpPr/>
          <p:nvPr/>
        </p:nvSpPr>
        <p:spPr>
          <a:xfrm>
            <a:off x="5952688" y="1574800"/>
            <a:ext cx="3024336" cy="106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/>
              <a:t>aspoň 100 riadkov (vykonateľných)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51F78AC2-292B-4EDD-A441-02488BB3050F}"/>
              </a:ext>
            </a:extLst>
          </p:cNvPr>
          <p:cNvSpPr/>
          <p:nvPr/>
        </p:nvSpPr>
        <p:spPr>
          <a:xfrm>
            <a:off x="539552" y="3429000"/>
            <a:ext cx="84374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/>
              <a:t>Zlepšovanie kvality kódu bez zmeny jeho funkcionality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C6344977-5FD5-48EB-8BCF-095D65375EA6}"/>
              </a:ext>
            </a:extLst>
          </p:cNvPr>
          <p:cNvSpPr/>
          <p:nvPr/>
        </p:nvSpPr>
        <p:spPr>
          <a:xfrm>
            <a:off x="1350928" y="5523923"/>
            <a:ext cx="671983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2400" b="1" dirty="0" err="1"/>
              <a:t>verziovanie</a:t>
            </a:r>
            <a:r>
              <a:rPr lang="sk-SK" sz="2400" b="1" dirty="0"/>
              <a:t> je známe tiež ako </a:t>
            </a:r>
            <a:r>
              <a:rPr lang="sk-SK" sz="2400" b="1" u="sng" dirty="0" err="1"/>
              <a:t>source</a:t>
            </a:r>
            <a:r>
              <a:rPr lang="sk-SK" sz="2400" b="1" u="sng" dirty="0"/>
              <a:t> </a:t>
            </a:r>
            <a:r>
              <a:rPr lang="sk-SK" sz="2400" b="1" u="sng" dirty="0" err="1"/>
              <a:t>control</a:t>
            </a:r>
            <a:endParaRPr lang="sk-SK" sz="2400" b="1" u="sng" dirty="0"/>
          </a:p>
        </p:txBody>
      </p:sp>
    </p:spTree>
    <p:extLst>
      <p:ext uri="{BB962C8B-B14F-4D97-AF65-F5344CB8AC3E}">
        <p14:creationId xmlns:p14="http://schemas.microsoft.com/office/powerpoint/2010/main" val="318519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374D-3A80-4345-B9BA-5CCDD7CD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Upozornenia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0A64-089A-4D12-AC86-CD2BCF6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70C0"/>
                </a:solidFill>
              </a:rPr>
              <a:t>Dvere v Aule sú hlučné, zatvárajte ich potichu. Vždy.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Prosím, začínajte s úlohami čo najskôr</a:t>
            </a:r>
          </a:p>
          <a:p>
            <a:r>
              <a:rPr lang="sk-SK" dirty="0">
                <a:solidFill>
                  <a:srgbClr val="0070C0"/>
                </a:solidFill>
              </a:rPr>
              <a:t>	</a:t>
            </a:r>
            <a:r>
              <a:rPr lang="sk-SK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pr</a:t>
            </a:r>
            <a:r>
              <a:rPr lang="sk-SK" dirty="0" err="1">
                <a:solidFill>
                  <a:srgbClr val="FF0000"/>
                </a:solidFill>
                <a:sym typeface="Wingdings" panose="05000000000000000000" pitchFamily="2" charset="2"/>
              </a:rPr>
              <a:t>ípad</a:t>
            </a:r>
            <a:r>
              <a:rPr lang="sk-SK" dirty="0">
                <a:solidFill>
                  <a:srgbClr val="FF0000"/>
                </a:solidFill>
                <a:sym typeface="Wingdings" panose="05000000000000000000" pitchFamily="2" charset="2"/>
              </a:rPr>
              <a:t>: druhý projekt na MIP</a:t>
            </a:r>
            <a:endParaRPr lang="sk-SK" dirty="0">
              <a:solidFill>
                <a:srgbClr val="FF0000"/>
              </a:solidFill>
            </a:endParaRPr>
          </a:p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7622F-83D0-480D-8EBD-756F6B85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5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4D5C04-39AA-46C3-9268-B135451B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 </a:t>
            </a:r>
            <a:r>
              <a:rPr lang="sk-SK" dirty="0" err="1">
                <a:solidFill>
                  <a:srgbClr val="0070C0"/>
                </a:solidFill>
              </a:rPr>
              <a:t>refaktoringu</a:t>
            </a:r>
            <a:r>
              <a:rPr lang="sk-SK" dirty="0"/>
              <a:t> bude ešte prednáška, </a:t>
            </a:r>
            <a:br>
              <a:rPr lang="sk-SK" dirty="0"/>
            </a:br>
            <a:r>
              <a:rPr lang="sk-SK" dirty="0"/>
              <a:t>v skratke však môže ísť napr. o...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1F0051-FB63-414B-8676-32F9E668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Zlepšovanie </a:t>
            </a:r>
            <a:r>
              <a:rPr lang="sk-SK" dirty="0">
                <a:solidFill>
                  <a:srgbClr val="0070C0"/>
                </a:solidFill>
              </a:rPr>
              <a:t>pomenovaní</a:t>
            </a:r>
            <a:r>
              <a:rPr lang="sk-SK" dirty="0"/>
              <a:t> vecí v kóde</a:t>
            </a:r>
            <a:endParaRPr lang="en-US" dirty="0"/>
          </a:p>
          <a:p>
            <a:r>
              <a:rPr lang="sk-SK" dirty="0"/>
              <a:t>Zlepšovanie </a:t>
            </a:r>
            <a:r>
              <a:rPr lang="en-US" dirty="0" err="1">
                <a:solidFill>
                  <a:srgbClr val="0070C0"/>
                </a:solidFill>
              </a:rPr>
              <a:t>umiestnenia</a:t>
            </a:r>
            <a:r>
              <a:rPr lang="sk-SK" dirty="0"/>
              <a:t> vecí v kóde</a:t>
            </a:r>
            <a:endParaRPr lang="en-US" dirty="0"/>
          </a:p>
          <a:p>
            <a:endParaRPr lang="sk-SK" dirty="0"/>
          </a:p>
          <a:p>
            <a:r>
              <a:rPr lang="sk-SK" dirty="0"/>
              <a:t>Reštrukturalizáciu súborovej štruktúry</a:t>
            </a:r>
          </a:p>
          <a:p>
            <a:r>
              <a:rPr lang="sk-SK" dirty="0"/>
              <a:t>Odstraňovanie duplicít</a:t>
            </a:r>
          </a:p>
          <a:p>
            <a:r>
              <a:rPr lang="sk-SK" dirty="0"/>
              <a:t>Zmenšovanie funkcií</a:t>
            </a:r>
          </a:p>
          <a:p>
            <a:r>
              <a:rPr lang="sk-SK" dirty="0"/>
              <a:t>Odstraňovanie magických čísiel</a:t>
            </a:r>
          </a:p>
          <a:p>
            <a:r>
              <a:rPr lang="sk-SK" dirty="0"/>
              <a:t>Odstraňovanie závislostí</a:t>
            </a:r>
          </a:p>
          <a:p>
            <a:r>
              <a:rPr lang="sk-SK" dirty="0"/>
              <a:t>	napr. globálnych premenných</a:t>
            </a:r>
          </a:p>
          <a:p>
            <a:r>
              <a:rPr lang="sk-SK" dirty="0"/>
              <a:t>Písanie automatických testov </a:t>
            </a:r>
            <a:r>
              <a:rPr lang="sk-SK" dirty="0">
                <a:solidFill>
                  <a:srgbClr val="FF0000"/>
                </a:solidFill>
              </a:rPr>
              <a:t>*</a:t>
            </a:r>
          </a:p>
          <a:p>
            <a:r>
              <a:rPr lang="sk-SK" dirty="0"/>
              <a:t>...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034A817-3028-4ABE-A028-B1D21796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346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>
            <a:normAutofit/>
          </a:bodyPr>
          <a:lstStyle/>
          <a:p>
            <a:r>
              <a:rPr lang="sk-SK" dirty="0"/>
              <a:t>Ako si zálohujete vašu prácu </a:t>
            </a:r>
            <a:br>
              <a:rPr lang="sk-SK" dirty="0"/>
            </a:br>
            <a:r>
              <a:rPr lang="sk-SK" dirty="0"/>
              <a:t>(zdrojové kódy)?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31</a:t>
            </a:fld>
            <a:endParaRPr lang="sk-SK"/>
          </a:p>
        </p:txBody>
      </p:sp>
      <p:pic>
        <p:nvPicPr>
          <p:cNvPr id="2050" name="Picture 2" descr="https://pixabay.com/static/uploads/photo/2012/04/23/15/41/question-38595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7762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objekt pre pätu 4">
            <a:extLst>
              <a:ext uri="{FF2B5EF4-FFF2-40B4-BE49-F238E27FC236}">
                <a16:creationId xmlns:a16="http://schemas.microsoft.com/office/drawing/2014/main" id="{BB16DDFA-FF81-4AE1-844F-2984AD9F65C8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747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3884" y="1076216"/>
            <a:ext cx="8229600" cy="1143000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0070C0"/>
                </a:solidFill>
              </a:rPr>
              <a:t>Source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control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32</a:t>
            </a:fld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405284" y="2341834"/>
            <a:ext cx="8333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/>
              <a:t>je </a:t>
            </a:r>
            <a:r>
              <a:rPr lang="sk-SK" sz="2800" b="1" dirty="0">
                <a:solidFill>
                  <a:srgbClr val="0070C0"/>
                </a:solidFill>
              </a:rPr>
              <a:t>softvér</a:t>
            </a:r>
            <a:r>
              <a:rPr lang="sk-SK" sz="2800" b="1" dirty="0"/>
              <a:t>, </a:t>
            </a:r>
          </a:p>
          <a:p>
            <a:r>
              <a:rPr lang="sk-SK" sz="2800" b="1" dirty="0"/>
              <a:t>ktorý uchováva </a:t>
            </a:r>
            <a:r>
              <a:rPr lang="sk-SK" sz="2800" b="1" dirty="0">
                <a:solidFill>
                  <a:srgbClr val="0070C0"/>
                </a:solidFill>
              </a:rPr>
              <a:t>verzie</a:t>
            </a:r>
            <a:r>
              <a:rPr lang="sk-SK" sz="2800" b="1" dirty="0"/>
              <a:t> zdrojových kódov </a:t>
            </a:r>
          </a:p>
          <a:p>
            <a:r>
              <a:rPr lang="sk-SK" sz="2800" b="1" dirty="0"/>
              <a:t>vo </a:t>
            </a:r>
            <a:r>
              <a:rPr lang="sk-SK" sz="2800" b="1" dirty="0">
                <a:solidFill>
                  <a:srgbClr val="0070C0"/>
                </a:solidFill>
              </a:rPr>
              <a:t>vzdialenom</a:t>
            </a:r>
            <a:r>
              <a:rPr lang="sk-SK" sz="2800" b="1" dirty="0"/>
              <a:t> a </a:t>
            </a:r>
            <a:r>
              <a:rPr lang="sk-SK" sz="2800" b="1" dirty="0" err="1">
                <a:solidFill>
                  <a:srgbClr val="0070C0"/>
                </a:solidFill>
              </a:rPr>
              <a:t>zdieľateľnom</a:t>
            </a:r>
            <a:r>
              <a:rPr lang="sk-SK" sz="2800" b="1" dirty="0"/>
              <a:t> úložisku</a:t>
            </a:r>
            <a:endParaRPr lang="en-US" sz="2800" b="1" dirty="0"/>
          </a:p>
        </p:txBody>
      </p:sp>
      <p:sp>
        <p:nvSpPr>
          <p:cNvPr id="6" name="Obdĺžnik 5"/>
          <p:cNvSpPr/>
          <p:nvPr/>
        </p:nvSpPr>
        <p:spPr>
          <a:xfrm>
            <a:off x="355110" y="4772121"/>
            <a:ext cx="8333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Pr</a:t>
            </a:r>
            <a:r>
              <a:rPr lang="sk-SK" sz="2800" b="1" dirty="0" err="1"/>
              <a:t>íklady</a:t>
            </a:r>
            <a:r>
              <a:rPr lang="sk-SK" sz="2800" b="1" dirty="0"/>
              <a:t>: </a:t>
            </a:r>
            <a:r>
              <a:rPr lang="sk-SK" sz="4400" b="1" dirty="0">
                <a:solidFill>
                  <a:srgbClr val="00B050"/>
                </a:solidFill>
              </a:rPr>
              <a:t>Git</a:t>
            </a:r>
            <a:r>
              <a:rPr lang="sk-SK" sz="2800" b="1" dirty="0"/>
              <a:t>, </a:t>
            </a:r>
            <a:r>
              <a:rPr lang="sk-SK" sz="2800" b="1" dirty="0" err="1"/>
              <a:t>Mercurial</a:t>
            </a:r>
            <a:r>
              <a:rPr lang="sk-SK" sz="2800" b="1" dirty="0"/>
              <a:t>, SVN, </a:t>
            </a:r>
            <a:r>
              <a:rPr lang="sk-SK" sz="2800" b="1" dirty="0" err="1"/>
              <a:t>Bazaar</a:t>
            </a:r>
            <a:r>
              <a:rPr lang="sk-SK" sz="2800" b="1" dirty="0"/>
              <a:t>, ...</a:t>
            </a:r>
            <a:endParaRPr lang="en-US" sz="2800" b="1" dirty="0"/>
          </a:p>
        </p:txBody>
      </p:sp>
      <p:sp>
        <p:nvSpPr>
          <p:cNvPr id="7" name="Zástupný objekt pre pätu 4">
            <a:extLst>
              <a:ext uri="{FF2B5EF4-FFF2-40B4-BE49-F238E27FC236}">
                <a16:creationId xmlns:a16="http://schemas.microsoft.com/office/drawing/2014/main" id="{07111E20-412B-4B42-BEE5-CB7EABDAAF4B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solidFill>
                  <a:srgbClr val="0070C0"/>
                </a:solidFill>
              </a:rPr>
              <a:t>Source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err="1">
                <a:solidFill>
                  <a:srgbClr val="0070C0"/>
                </a:solidFill>
              </a:rPr>
              <a:t>control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/>
              <a:t>používame kvôli: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rgbClr val="0070C0"/>
                </a:solidFill>
              </a:rPr>
              <a:t>Zálohovanie našej práce</a:t>
            </a:r>
          </a:p>
          <a:p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Prístup k predchádzajúcim verziám </a:t>
            </a:r>
          </a:p>
          <a:p>
            <a:r>
              <a:rPr lang="sk-SK" dirty="0"/>
              <a:t>(neoceniteľné ak spravíte chyby)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Paralelná práca viacerých programátorov</a:t>
            </a:r>
          </a:p>
          <a:p>
            <a:r>
              <a:rPr lang="sk-SK" dirty="0"/>
              <a:t>(viete oddeliť prácu pomocou vetvenia)</a:t>
            </a:r>
          </a:p>
          <a:p>
            <a:r>
              <a:rPr lang="sk-SK" dirty="0"/>
              <a:t>(viete, čo kto spravil)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Riadenie tvorby softvéru</a:t>
            </a:r>
          </a:p>
          <a:p>
            <a:r>
              <a:rPr lang="sk-SK" dirty="0"/>
              <a:t>(väzba kódu na úlohy)</a:t>
            </a:r>
          </a:p>
          <a:p>
            <a:r>
              <a:rPr lang="sk-SK" dirty="0"/>
              <a:t>(podpora nasadzovania softvéru – prostredia)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AF3B137-2DD8-4A91-92D6-737ED4657DF2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3EBD099D-F460-4BAB-BE35-A05DD7683D11}"/>
              </a:ext>
            </a:extLst>
          </p:cNvPr>
          <p:cNvSpPr/>
          <p:nvPr/>
        </p:nvSpPr>
        <p:spPr>
          <a:xfrm rot="21333349">
            <a:off x="213347" y="3347485"/>
            <a:ext cx="8437472" cy="125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Pointa: nebavíme sa o krátkych </a:t>
            </a:r>
            <a:r>
              <a:rPr lang="sk-SK" sz="2800" b="1" dirty="0" err="1"/>
              <a:t>programčekoch</a:t>
            </a:r>
            <a:endParaRPr lang="sk-SK" sz="2800" b="1" dirty="0"/>
          </a:p>
        </p:txBody>
      </p:sp>
    </p:spTree>
    <p:extLst>
      <p:ext uri="{BB962C8B-B14F-4D97-AF65-F5344CB8AC3E}">
        <p14:creationId xmlns:p14="http://schemas.microsoft.com/office/powerpoint/2010/main" val="40482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B01691-22B0-4754-AEE3-ED0B947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88" y="1124744"/>
            <a:ext cx="8229600" cy="1143000"/>
          </a:xfrm>
        </p:spPr>
        <p:txBody>
          <a:bodyPr/>
          <a:lstStyle/>
          <a:p>
            <a:r>
              <a:rPr lang="sk-SK" dirty="0"/>
              <a:t>Git (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control</a:t>
            </a:r>
            <a:r>
              <a:rPr lang="sk-SK" dirty="0"/>
              <a:t>) pre vás môže byť </a:t>
            </a:r>
            <a:r>
              <a:rPr lang="sk-SK" dirty="0">
                <a:solidFill>
                  <a:srgbClr val="0070C0"/>
                </a:solidFill>
              </a:rPr>
              <a:t>fundamentálne nová vec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418D980-1D3E-44EC-B9FF-8ED0C3A4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34</a:t>
            </a:fld>
            <a:endParaRPr lang="sk-SK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7178B7E2-136A-4441-9CA3-E1BD2DF0DBD5}"/>
              </a:ext>
            </a:extLst>
          </p:cNvPr>
          <p:cNvSpPr txBox="1">
            <a:spLocks/>
          </p:cNvSpPr>
          <p:nvPr/>
        </p:nvSpPr>
        <p:spPr>
          <a:xfrm>
            <a:off x="457200" y="47971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/>
              <a:t>Preto sa na ňu pozrite z </a:t>
            </a:r>
            <a:r>
              <a:rPr lang="sk-SK" dirty="0">
                <a:solidFill>
                  <a:srgbClr val="0070C0"/>
                </a:solidFill>
              </a:rPr>
              <a:t>viacerých pohľadov</a:t>
            </a:r>
            <a:r>
              <a:rPr lang="sk-SK" dirty="0"/>
              <a:t>, </a:t>
            </a:r>
            <a:r>
              <a:rPr lang="sk-SK" dirty="0">
                <a:solidFill>
                  <a:srgbClr val="0070C0"/>
                </a:solidFill>
              </a:rPr>
              <a:t>viacerými spôsobmi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13DA64F-DD70-471A-A1C8-E7F71B0C0274}"/>
              </a:ext>
            </a:extLst>
          </p:cNvPr>
          <p:cNvSpPr txBox="1">
            <a:spLocks/>
          </p:cNvSpPr>
          <p:nvPr/>
        </p:nvSpPr>
        <p:spPr>
          <a:xfrm>
            <a:off x="457200" y="29249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sk-SK" dirty="0"/>
              <a:t>Zároveň je </a:t>
            </a:r>
            <a:r>
              <a:rPr lang="sk-SK" dirty="0">
                <a:solidFill>
                  <a:srgbClr val="0070C0"/>
                </a:solidFill>
              </a:rPr>
              <a:t>dôležitá</a:t>
            </a:r>
            <a:r>
              <a:rPr lang="sk-SK" dirty="0"/>
              <a:t> v živote informatika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3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Git tutoriály na samoštúdium</a:t>
            </a:r>
            <a:br>
              <a:rPr lang="sk-SK" dirty="0"/>
            </a:br>
            <a:r>
              <a:rPr lang="sk-SK" sz="2400" dirty="0"/>
              <a:t>(iba z prednášky to asi nedáte)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sk-SK" dirty="0"/>
              <a:t>Materiálov sú tony, oplatí sa </a:t>
            </a:r>
            <a:r>
              <a:rPr lang="sk-SK" dirty="0" err="1">
                <a:solidFill>
                  <a:srgbClr val="0070C0"/>
                </a:solidFill>
              </a:rPr>
              <a:t>google</a:t>
            </a:r>
            <a:r>
              <a:rPr lang="sk-SK" dirty="0"/>
              <a:t> toho, čo vám vyhovuje</a:t>
            </a:r>
          </a:p>
          <a:p>
            <a:endParaRPr lang="sk-SK" dirty="0"/>
          </a:p>
          <a:p>
            <a:r>
              <a:rPr lang="sk-SK" dirty="0"/>
              <a:t>Videá (česky):</a:t>
            </a:r>
          </a:p>
          <a:p>
            <a:r>
              <a:rPr lang="sk-SK" dirty="0"/>
              <a:t>Úvod po lopate:</a:t>
            </a:r>
          </a:p>
          <a:p>
            <a:r>
              <a:rPr lang="sk-SK" dirty="0">
                <a:hlinkClick r:id="rId3"/>
              </a:rPr>
              <a:t>https://www.youtube.com/watch?v=3kvcFdNygYE</a:t>
            </a:r>
            <a:endParaRPr lang="sk-SK" dirty="0"/>
          </a:p>
          <a:p>
            <a:r>
              <a:rPr lang="sk-SK" dirty="0"/>
              <a:t>Podrobný </a:t>
            </a:r>
            <a:r>
              <a:rPr lang="sk-SK" dirty="0" err="1"/>
              <a:t>screencast</a:t>
            </a:r>
            <a:r>
              <a:rPr lang="sk-SK" dirty="0"/>
              <a:t>:</a:t>
            </a:r>
          </a:p>
          <a:p>
            <a:r>
              <a:rPr lang="sk-SK" dirty="0">
                <a:hlinkClick r:id="rId4"/>
              </a:rPr>
              <a:t>https://www.youtube.com/watch?v=q7e1Deh7_Bc&amp;list=PL9n3wo1YKCEgKQBl1DrR_EzED9ogmKHX7</a:t>
            </a:r>
            <a:endParaRPr lang="sk-SK" dirty="0"/>
          </a:p>
          <a:p>
            <a:endParaRPr lang="sk-SK" dirty="0"/>
          </a:p>
          <a:p>
            <a:r>
              <a:rPr lang="sk-SK" dirty="0"/>
              <a:t>Texty, stránky:</a:t>
            </a:r>
          </a:p>
          <a:p>
            <a:r>
              <a:rPr lang="sk-SK" dirty="0"/>
              <a:t>Mne sa páči:</a:t>
            </a:r>
          </a:p>
          <a:p>
            <a:r>
              <a:rPr lang="en-US" dirty="0">
                <a:hlinkClick r:id="rId5"/>
              </a:rPr>
              <a:t>https://www.atlassian.com/git/tutorials/</a:t>
            </a:r>
            <a:endParaRPr lang="en-US" dirty="0"/>
          </a:p>
          <a:p>
            <a:endParaRPr lang="en-US" dirty="0"/>
          </a:p>
          <a:p>
            <a:r>
              <a:rPr lang="sk-SK" dirty="0"/>
              <a:t>Veľmi základný úvod nájdete:</a:t>
            </a:r>
          </a:p>
          <a:p>
            <a:r>
              <a:rPr lang="en-US" dirty="0">
                <a:hlinkClick r:id="rId6"/>
              </a:rPr>
              <a:t>http://rogerdudler.github.io/git-guide/</a:t>
            </a:r>
            <a:endParaRPr lang="sk-SK" dirty="0"/>
          </a:p>
          <a:p>
            <a:endParaRPr lang="sk-SK" dirty="0"/>
          </a:p>
          <a:p>
            <a:r>
              <a:rPr lang="en-US" dirty="0"/>
              <a:t>Cheat sheet:</a:t>
            </a:r>
          </a:p>
          <a:p>
            <a:r>
              <a:rPr lang="sk-SK" dirty="0">
                <a:hlinkClick r:id="rId7"/>
              </a:rPr>
              <a:t>https://services.github.com/on-demand/downloads/github-git-cheat-sheet.pdf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427EB0E-FF47-41DE-9A39-865CAFF46619}"/>
              </a:ext>
            </a:extLst>
          </p:cNvPr>
          <p:cNvSpPr txBox="1">
            <a:spLocks/>
          </p:cNvSpPr>
          <p:nvPr/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sk-S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C027-9FB4-4167-B1E2-41032FE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Hlavná prednáška o Gite bude nabudúce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614D-8124-48D2-916F-B5ADC205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0070C0"/>
                </a:solidFill>
              </a:rPr>
              <a:t>Príďte na ňu pripravení...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6D0DD-F6AF-466D-AE95-D6EAAC9B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100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1E4B-DBAD-4011-9EBA-0DB76756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988840"/>
            <a:ext cx="3970784" cy="2434282"/>
          </a:xfrm>
        </p:spPr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sk-SK" dirty="0"/>
              <a:t>ž o malú chvíľu: </a:t>
            </a:r>
            <a:br>
              <a:rPr lang="sk-SK" dirty="0"/>
            </a:br>
            <a:br>
              <a:rPr lang="sk-SK" dirty="0"/>
            </a:br>
            <a:r>
              <a:rPr lang="sk-SK" dirty="0">
                <a:solidFill>
                  <a:srgbClr val="0070C0"/>
                </a:solidFill>
              </a:rPr>
              <a:t>Diskusia s prodekanom 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dirty="0">
                <a:solidFill>
                  <a:srgbClr val="0070C0"/>
                </a:solidFill>
              </a:rPr>
              <a:t>Petrom </a:t>
            </a:r>
            <a:r>
              <a:rPr lang="sk-SK" dirty="0" err="1">
                <a:solidFill>
                  <a:srgbClr val="0070C0"/>
                </a:solidFill>
              </a:rPr>
              <a:t>Pištekom</a:t>
            </a:r>
            <a:r>
              <a:rPr lang="sk-SK" dirty="0">
                <a:solidFill>
                  <a:srgbClr val="0070C0"/>
                </a:solidFill>
              </a:rPr>
              <a:t>, </a:t>
            </a:r>
            <a:br>
              <a:rPr lang="sk-SK" dirty="0">
                <a:solidFill>
                  <a:srgbClr val="0070C0"/>
                </a:solidFill>
              </a:rPr>
            </a:b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F50A-321F-48FC-87D0-D42A6DCF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37</a:t>
            </a:fld>
            <a:endParaRPr lang="sk-SK"/>
          </a:p>
        </p:txBody>
      </p:sp>
      <p:pic>
        <p:nvPicPr>
          <p:cNvPr id="1028" name="Picture 4" descr="Výsledok vyhľadávania obrázkov pre dopyt pistek prodekan">
            <a:extLst>
              <a:ext uri="{FF2B5EF4-FFF2-40B4-BE49-F238E27FC236}">
                <a16:creationId xmlns:a16="http://schemas.microsoft.com/office/drawing/2014/main" id="{30EB1AD7-3A6F-4466-89DF-A3D223FBF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8" y="1196752"/>
            <a:ext cx="41707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8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EA7C96-3F3E-40C1-94E6-736C335C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dostať</a:t>
            </a:r>
            <a:r>
              <a:rPr lang="en-US" i="1" dirty="0"/>
              <a:t> z </a:t>
            </a:r>
            <a:r>
              <a:rPr lang="en-US" i="1" dirty="0" err="1"/>
              <a:t>bloomovej</a:t>
            </a:r>
            <a:r>
              <a:rPr lang="en-US" i="1" dirty="0"/>
              <a:t> </a:t>
            </a:r>
            <a:r>
              <a:rPr lang="en-US" i="1" dirty="0" err="1"/>
              <a:t>taxonomie</a:t>
            </a:r>
            <a:r>
              <a:rPr lang="en-US" i="1" dirty="0"/>
              <a:t> </a:t>
            </a:r>
            <a:r>
              <a:rPr lang="en-US" i="1" dirty="0" err="1"/>
              <a:t>lvl</a:t>
            </a:r>
            <a:r>
              <a:rPr lang="en-US" i="1" dirty="0"/>
              <a:t> 2 (</a:t>
            </a:r>
            <a:r>
              <a:rPr lang="en-US" i="1" dirty="0" err="1"/>
              <a:t>porozumieť</a:t>
            </a:r>
            <a:r>
              <a:rPr lang="en-US" i="1" dirty="0"/>
              <a:t>) do lvl3 (</a:t>
            </a:r>
            <a:r>
              <a:rPr lang="en-US" i="1" dirty="0" err="1"/>
              <a:t>použiť</a:t>
            </a:r>
            <a:r>
              <a:rPr lang="en-US" i="1" dirty="0"/>
              <a:t>)? </a:t>
            </a:r>
            <a:endParaRPr lang="sk-SK" i="1" dirty="0"/>
          </a:p>
          <a:p>
            <a:endParaRPr lang="sk-SK" i="1" dirty="0"/>
          </a:p>
          <a:p>
            <a:r>
              <a:rPr lang="en-US" i="1" dirty="0" err="1"/>
              <a:t>Napríklad</a:t>
            </a:r>
            <a:r>
              <a:rPr lang="en-US" i="1" dirty="0"/>
              <a:t> v </a:t>
            </a:r>
            <a:r>
              <a:rPr lang="en-US" i="1" dirty="0" err="1"/>
              <a:t>kontexte</a:t>
            </a:r>
            <a:r>
              <a:rPr lang="en-US" i="1" dirty="0"/>
              <a:t> PRPR. </a:t>
            </a:r>
            <a:r>
              <a:rPr lang="en-US" i="1" dirty="0" err="1"/>
              <a:t>Viem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napr</a:t>
            </a:r>
            <a:r>
              <a:rPr lang="en-US" i="1" dirty="0"/>
              <a:t>. </a:t>
            </a:r>
            <a:r>
              <a:rPr lang="en-US" i="1" dirty="0" err="1"/>
              <a:t>zapamätať</a:t>
            </a:r>
            <a:r>
              <a:rPr lang="en-US" i="1" dirty="0"/>
              <a:t>,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sa</a:t>
            </a:r>
            <a:r>
              <a:rPr lang="en-US" i="1" dirty="0"/>
              <a:t> </a:t>
            </a:r>
            <a:r>
              <a:rPr lang="en-US" i="1" dirty="0" err="1"/>
              <a:t>zapisuje</a:t>
            </a:r>
            <a:r>
              <a:rPr lang="en-US" i="1" dirty="0"/>
              <a:t> for </a:t>
            </a:r>
            <a:r>
              <a:rPr lang="en-US" i="1" dirty="0" err="1"/>
              <a:t>cyklus</a:t>
            </a:r>
            <a:r>
              <a:rPr lang="en-US" i="1" dirty="0"/>
              <a:t>. </a:t>
            </a:r>
            <a:r>
              <a:rPr lang="en-US" i="1" dirty="0" err="1"/>
              <a:t>Chápem</a:t>
            </a:r>
            <a:r>
              <a:rPr lang="en-US" i="1" dirty="0"/>
              <a:t> </a:t>
            </a:r>
            <a:r>
              <a:rPr lang="en-US" i="1" dirty="0" err="1"/>
              <a:t>aj</a:t>
            </a:r>
            <a:r>
              <a:rPr lang="en-US" i="1" dirty="0"/>
              <a:t> </a:t>
            </a:r>
            <a:r>
              <a:rPr lang="en-US" i="1" dirty="0" err="1"/>
              <a:t>ako</a:t>
            </a:r>
            <a:r>
              <a:rPr lang="en-US" i="1" dirty="0"/>
              <a:t> </a:t>
            </a:r>
            <a:r>
              <a:rPr lang="en-US" i="1" dirty="0" err="1"/>
              <a:t>funguje</a:t>
            </a:r>
            <a:r>
              <a:rPr lang="en-US" i="1" dirty="0"/>
              <a:t>, </a:t>
            </a:r>
            <a:r>
              <a:rPr lang="en-US" i="1" dirty="0" err="1"/>
              <a:t>pochopím</a:t>
            </a:r>
            <a:r>
              <a:rPr lang="en-US" i="1" dirty="0"/>
              <a:t> to </a:t>
            </a:r>
            <a:r>
              <a:rPr lang="en-US" i="1" dirty="0" err="1"/>
              <a:t>aj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jednoduchom</a:t>
            </a:r>
            <a:r>
              <a:rPr lang="en-US" i="1" dirty="0"/>
              <a:t> </a:t>
            </a:r>
            <a:r>
              <a:rPr lang="en-US" i="1" dirty="0" err="1"/>
              <a:t>príklade</a:t>
            </a:r>
            <a:r>
              <a:rPr lang="en-US" i="1" dirty="0"/>
              <a:t>. No </a:t>
            </a:r>
            <a:r>
              <a:rPr lang="en-US" i="1" dirty="0" err="1"/>
              <a:t>keď</a:t>
            </a:r>
            <a:r>
              <a:rPr lang="en-US" i="1" dirty="0"/>
              <a:t> </a:t>
            </a:r>
            <a:r>
              <a:rPr lang="en-US" i="1" dirty="0" err="1"/>
              <a:t>zrazu</a:t>
            </a:r>
            <a:r>
              <a:rPr lang="en-US" i="1" dirty="0"/>
              <a:t> </a:t>
            </a:r>
            <a:r>
              <a:rPr lang="en-US" i="1" dirty="0" err="1"/>
              <a:t>po</a:t>
            </a:r>
            <a:r>
              <a:rPr lang="en-US" i="1" dirty="0"/>
              <a:t> </a:t>
            </a:r>
            <a:r>
              <a:rPr lang="en-US" i="1" dirty="0" err="1"/>
              <a:t>mne</a:t>
            </a:r>
            <a:r>
              <a:rPr lang="en-US" i="1" dirty="0"/>
              <a:t> </a:t>
            </a:r>
            <a:r>
              <a:rPr lang="en-US" i="1" dirty="0" err="1"/>
              <a:t>chcú</a:t>
            </a:r>
            <a:r>
              <a:rPr lang="en-US" i="1" dirty="0"/>
              <a:t>, aby </a:t>
            </a:r>
            <a:r>
              <a:rPr lang="en-US" i="1" dirty="0" err="1"/>
              <a:t>som</a:t>
            </a:r>
            <a:r>
              <a:rPr lang="en-US" i="1" dirty="0"/>
              <a:t> </a:t>
            </a:r>
            <a:r>
              <a:rPr lang="en-US" i="1" dirty="0" err="1"/>
              <a:t>vykreslil</a:t>
            </a:r>
            <a:r>
              <a:rPr lang="en-US" i="1" dirty="0"/>
              <a:t> </a:t>
            </a:r>
            <a:r>
              <a:rPr lang="en-US" i="1" dirty="0" err="1"/>
              <a:t>nejaký</a:t>
            </a:r>
            <a:r>
              <a:rPr lang="en-US" i="1" dirty="0"/>
              <a:t> </a:t>
            </a:r>
            <a:r>
              <a:rPr lang="en-US" i="1" dirty="0" err="1"/>
              <a:t>obrazec</a:t>
            </a:r>
            <a:r>
              <a:rPr lang="en-US" i="1" dirty="0"/>
              <a:t>, </a:t>
            </a:r>
            <a:r>
              <a:rPr lang="en-US" i="1" dirty="0" err="1"/>
              <a:t>kde</a:t>
            </a:r>
            <a:r>
              <a:rPr lang="en-US" i="1" dirty="0"/>
              <a:t> </a:t>
            </a:r>
            <a:r>
              <a:rPr lang="en-US" i="1" dirty="0" err="1"/>
              <a:t>ich</a:t>
            </a:r>
            <a:r>
              <a:rPr lang="en-US" i="1" dirty="0"/>
              <a:t> </a:t>
            </a:r>
            <a:r>
              <a:rPr lang="en-US" i="1" dirty="0" err="1"/>
              <a:t>potrebujem</a:t>
            </a:r>
            <a:r>
              <a:rPr lang="en-US" i="1" dirty="0"/>
              <a:t> </a:t>
            </a:r>
            <a:r>
              <a:rPr lang="en-US" i="1" dirty="0" err="1"/>
              <a:t>použiť</a:t>
            </a:r>
            <a:r>
              <a:rPr lang="en-US" i="1" dirty="0"/>
              <a:t> 4, s </a:t>
            </a:r>
            <a:r>
              <a:rPr lang="en-US" i="1" dirty="0" err="1"/>
              <a:t>rôznymi</a:t>
            </a:r>
            <a:r>
              <a:rPr lang="en-US" i="1" dirty="0"/>
              <a:t> </a:t>
            </a:r>
            <a:r>
              <a:rPr lang="en-US" i="1" dirty="0" err="1"/>
              <a:t>podmienkami</a:t>
            </a:r>
            <a:r>
              <a:rPr lang="en-US" i="1" dirty="0"/>
              <a:t> a </a:t>
            </a:r>
            <a:r>
              <a:rPr lang="en-US" i="1" dirty="0" err="1"/>
              <a:t>vstupmi</a:t>
            </a:r>
            <a:r>
              <a:rPr lang="en-US" i="1" dirty="0"/>
              <a:t>, </a:t>
            </a:r>
            <a:r>
              <a:rPr lang="en-US" i="1" dirty="0" err="1"/>
              <a:t>tak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to </a:t>
            </a:r>
            <a:r>
              <a:rPr lang="en-US" i="1" dirty="0" err="1"/>
              <a:t>iba</a:t>
            </a:r>
            <a:r>
              <a:rPr lang="en-US" i="1" dirty="0"/>
              <a:t> </a:t>
            </a:r>
            <a:r>
              <a:rPr lang="en-US" i="1" dirty="0" err="1"/>
              <a:t>kukám</a:t>
            </a:r>
            <a:r>
              <a:rPr lang="en-US" i="1" dirty="0"/>
              <a:t> s </a:t>
            </a:r>
            <a:r>
              <a:rPr lang="en-US" i="1" dirty="0" err="1"/>
              <a:t>otvorenou</a:t>
            </a:r>
            <a:r>
              <a:rPr lang="en-US" i="1" dirty="0"/>
              <a:t> </a:t>
            </a:r>
            <a:r>
              <a:rPr lang="en-US" i="1" dirty="0" err="1"/>
              <a:t>hubou</a:t>
            </a:r>
            <a:r>
              <a:rPr lang="en-US" i="1" dirty="0"/>
              <a:t> a </a:t>
            </a:r>
            <a:r>
              <a:rPr lang="en-US" i="1" dirty="0" err="1"/>
              <a:t>výrazom</a:t>
            </a:r>
            <a:r>
              <a:rPr lang="en-US" i="1" dirty="0"/>
              <a:t> </a:t>
            </a:r>
            <a:r>
              <a:rPr lang="en-US" i="1" dirty="0" err="1"/>
              <a:t>že</a:t>
            </a:r>
            <a:r>
              <a:rPr lang="en-US" i="1" dirty="0"/>
              <a:t> "</a:t>
            </a:r>
            <a:r>
              <a:rPr lang="en-US" i="1" dirty="0" err="1"/>
              <a:t>ako</a:t>
            </a:r>
            <a:r>
              <a:rPr lang="en-US" i="1" dirty="0"/>
              <a:t>?".</a:t>
            </a:r>
            <a:endParaRPr lang="sk-SK" i="1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DDB4F3E-73F7-4630-BAB0-4CD1C284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DEE8A33-CF7A-4B34-860D-32FBC0561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1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D888C4-2FF2-4B3C-8077-332894B5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 v skutočnosti nespočíva len v znalosti pojmu cyklu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BABDD5-C198-4720-9F7B-45E8B67D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Skutočným kľúčom je </a:t>
            </a:r>
            <a:r>
              <a:rPr lang="sk-SK" dirty="0">
                <a:solidFill>
                  <a:srgbClr val="0070C0"/>
                </a:solidFill>
              </a:rPr>
              <a:t>dekompozícia problému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88EE1DF-7218-4DCB-9219-17EDA41E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39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5B4449F-EACC-45B9-824D-ECDEB73E0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5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374D-3A80-4345-B9BA-5CCDD7CD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0A64-089A-4D12-AC86-CD2BCF6E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sk-SK" i="1" dirty="0"/>
              <a:t>Ako sa mám donútiť počúvať prednášku, ktorá je nudná, látka ma extra nezaujala a výklad profesora je </a:t>
            </a:r>
            <a:r>
              <a:rPr lang="sk-SK" i="1" dirty="0" err="1"/>
              <a:t>úspávajúci</a:t>
            </a:r>
            <a:r>
              <a:rPr lang="sk-SK" i="1" dirty="0"/>
              <a:t>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Protiotázka: rozumiete napriek tomu látke?</a:t>
            </a:r>
          </a:p>
          <a:p>
            <a:r>
              <a:rPr lang="sk-SK" dirty="0">
                <a:solidFill>
                  <a:srgbClr val="0070C0"/>
                </a:solidFill>
              </a:rPr>
              <a:t>		Áno: píšte poznámky, kreslite poznámky</a:t>
            </a:r>
          </a:p>
          <a:p>
            <a:r>
              <a:rPr lang="sk-SK" dirty="0">
                <a:solidFill>
                  <a:srgbClr val="0070C0"/>
                </a:solidFill>
              </a:rPr>
              <a:t>		Nie: často sa pýtajte, utvorte „</a:t>
            </a:r>
            <a:r>
              <a:rPr lang="sk-SK" dirty="0" err="1">
                <a:solidFill>
                  <a:srgbClr val="0070C0"/>
                </a:solidFill>
              </a:rPr>
              <a:t>pýtací</a:t>
            </a:r>
            <a:r>
              <a:rPr lang="sk-SK" dirty="0">
                <a:solidFill>
                  <a:srgbClr val="0070C0"/>
                </a:solidFill>
              </a:rPr>
              <a:t> gang“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Pomáha sadnúť si čo najviac dopredu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7622F-83D0-480D-8EBD-756F6B85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8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/>
          <a:lstStyle/>
          <a:p>
            <a:pPr algn="ctr"/>
            <a:r>
              <a:rPr lang="sk-SK" dirty="0"/>
              <a:t>... Dekompozícia je tu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40</a:t>
            </a:fld>
            <a:endParaRPr lang="sk-SK" dirty="0"/>
          </a:p>
        </p:txBody>
      </p:sp>
      <p:cxnSp>
        <p:nvCxnSpPr>
          <p:cNvPr id="5" name="Rovná spojnica 4"/>
          <p:cNvCxnSpPr/>
          <p:nvPr/>
        </p:nvCxnSpPr>
        <p:spPr>
          <a:xfrm>
            <a:off x="179512" y="3789040"/>
            <a:ext cx="878497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2587352" y="494116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accent3">
                    <a:lumMod val="75000"/>
                  </a:schemeClr>
                </a:solidFill>
              </a:rPr>
              <a:t>zručnosti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627784" y="1887215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myslenie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Skupina 13"/>
          <p:cNvGrpSpPr/>
          <p:nvPr/>
        </p:nvGrpSpPr>
        <p:grpSpPr>
          <a:xfrm>
            <a:off x="7428410" y="4104070"/>
            <a:ext cx="1432932" cy="802583"/>
            <a:chOff x="1266860" y="4272858"/>
            <a:chExt cx="1432932" cy="802583"/>
          </a:xfrm>
        </p:grpSpPr>
        <p:sp>
          <p:nvSpPr>
            <p:cNvPr id="11" name="Ovál 10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1266860" y="4339843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Programovať </a:t>
              </a:r>
            </a:p>
            <a:p>
              <a:pPr algn="ctr"/>
              <a:r>
                <a:rPr lang="sk-SK" sz="1200" dirty="0"/>
                <a:t>(v konkrétnom jazyku)</a:t>
              </a:r>
            </a:p>
          </p:txBody>
        </p:sp>
      </p:grpSp>
      <p:grpSp>
        <p:nvGrpSpPr>
          <p:cNvPr id="15" name="Skupina 14"/>
          <p:cNvGrpSpPr/>
          <p:nvPr/>
        </p:nvGrpSpPr>
        <p:grpSpPr>
          <a:xfrm>
            <a:off x="-4274" y="950405"/>
            <a:ext cx="1685023" cy="1353740"/>
            <a:chOff x="1266860" y="4272858"/>
            <a:chExt cx="1432932" cy="802583"/>
          </a:xfrm>
        </p:grpSpPr>
        <p:sp>
          <p:nvSpPr>
            <p:cNvPr id="16" name="Ovál 1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1266860" y="4450372"/>
              <a:ext cx="1432932" cy="4379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400" b="1" dirty="0"/>
                <a:t>Dekomponovať problémy (</a:t>
              </a:r>
              <a:r>
                <a:rPr lang="sk-SK" sz="1400" b="1" dirty="0" err="1"/>
                <a:t>divide</a:t>
              </a:r>
              <a:r>
                <a:rPr lang="sk-SK" sz="1400" b="1" dirty="0"/>
                <a:t> et </a:t>
              </a:r>
              <a:r>
                <a:rPr lang="sk-SK" sz="1400" b="1" dirty="0" err="1"/>
                <a:t>impera</a:t>
              </a:r>
              <a:r>
                <a:rPr lang="sk-SK" sz="1400" b="1" dirty="0"/>
                <a:t>)</a:t>
              </a:r>
              <a:endParaRPr lang="en-US" sz="1400" b="1" dirty="0"/>
            </a:p>
          </p:txBody>
        </p:sp>
      </p:grpSp>
      <p:grpSp>
        <p:nvGrpSpPr>
          <p:cNvPr id="18" name="Skupina 17"/>
          <p:cNvGrpSpPr/>
          <p:nvPr/>
        </p:nvGrpSpPr>
        <p:grpSpPr>
          <a:xfrm>
            <a:off x="3887836" y="3904819"/>
            <a:ext cx="1432932" cy="802583"/>
            <a:chOff x="1266860" y="4272858"/>
            <a:chExt cx="1432932" cy="802583"/>
          </a:xfrm>
        </p:grpSpPr>
        <p:sp>
          <p:nvSpPr>
            <p:cNvPr id="19" name="Ovál 18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BlokTextu 19"/>
            <p:cNvSpPr txBox="1"/>
            <p:nvPr/>
          </p:nvSpPr>
          <p:spPr>
            <a:xfrm>
              <a:off x="1266860" y="4339843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Získavať požiadavky od zákazníka</a:t>
              </a:r>
              <a:endParaRPr lang="en-US" sz="1200" dirty="0"/>
            </a:p>
          </p:txBody>
        </p:sp>
      </p:grpSp>
      <p:grpSp>
        <p:nvGrpSpPr>
          <p:cNvPr id="21" name="Skupina 20"/>
          <p:cNvGrpSpPr/>
          <p:nvPr/>
        </p:nvGrpSpPr>
        <p:grpSpPr>
          <a:xfrm>
            <a:off x="3582574" y="5404757"/>
            <a:ext cx="1432932" cy="802583"/>
            <a:chOff x="1266860" y="4272858"/>
            <a:chExt cx="1432932" cy="802583"/>
          </a:xfrm>
        </p:grpSpPr>
        <p:sp>
          <p:nvSpPr>
            <p:cNvPr id="22" name="Ovál 21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BlokTextu 22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Vypočítať zložitosť algoritmu</a:t>
              </a:r>
              <a:endParaRPr lang="en-US" sz="1200" dirty="0"/>
            </a:p>
          </p:txBody>
        </p:sp>
      </p:grpSp>
      <p:grpSp>
        <p:nvGrpSpPr>
          <p:cNvPr id="24" name="Skupina 23"/>
          <p:cNvGrpSpPr/>
          <p:nvPr/>
        </p:nvGrpSpPr>
        <p:grpSpPr>
          <a:xfrm>
            <a:off x="6300192" y="5984841"/>
            <a:ext cx="1432932" cy="802583"/>
            <a:chOff x="1266860" y="4272858"/>
            <a:chExt cx="1432932" cy="802583"/>
          </a:xfrm>
        </p:grpSpPr>
        <p:sp>
          <p:nvSpPr>
            <p:cNvPr id="25" name="Ovál 24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BlokTextu 25"/>
            <p:cNvSpPr txBox="1"/>
            <p:nvPr/>
          </p:nvSpPr>
          <p:spPr>
            <a:xfrm>
              <a:off x="1266860" y="4339843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Písať (dokumentáciu ale aj emaily)</a:t>
              </a:r>
              <a:endParaRPr lang="en-US" sz="1200" dirty="0"/>
            </a:p>
          </p:txBody>
        </p:sp>
      </p:grpSp>
      <p:grpSp>
        <p:nvGrpSpPr>
          <p:cNvPr id="27" name="Skupina 26"/>
          <p:cNvGrpSpPr/>
          <p:nvPr/>
        </p:nvGrpSpPr>
        <p:grpSpPr>
          <a:xfrm>
            <a:off x="646335" y="3928442"/>
            <a:ext cx="1432932" cy="802583"/>
            <a:chOff x="1266860" y="4272858"/>
            <a:chExt cx="1432932" cy="802583"/>
          </a:xfrm>
        </p:grpSpPr>
        <p:sp>
          <p:nvSpPr>
            <p:cNvPr id="28" name="Ovál 27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BlokTextu 28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Pochopiť dokumentáciu</a:t>
              </a:r>
              <a:endParaRPr lang="en-US" sz="1200" dirty="0"/>
            </a:p>
          </p:txBody>
        </p:sp>
      </p:grpSp>
      <p:grpSp>
        <p:nvGrpSpPr>
          <p:cNvPr id="30" name="Skupina 29"/>
          <p:cNvGrpSpPr/>
          <p:nvPr/>
        </p:nvGrpSpPr>
        <p:grpSpPr>
          <a:xfrm>
            <a:off x="81975" y="4868621"/>
            <a:ext cx="1432932" cy="802583"/>
            <a:chOff x="1266860" y="4272858"/>
            <a:chExt cx="1432932" cy="802583"/>
          </a:xfrm>
        </p:grpSpPr>
        <p:sp>
          <p:nvSpPr>
            <p:cNvPr id="31" name="Ovál 30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" name="BlokTextu 31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Tvoriť diagramy UML</a:t>
              </a:r>
              <a:endParaRPr lang="en-US" sz="1200" dirty="0"/>
            </a:p>
          </p:txBody>
        </p:sp>
      </p:grpSp>
      <p:grpSp>
        <p:nvGrpSpPr>
          <p:cNvPr id="33" name="Skupina 32"/>
          <p:cNvGrpSpPr/>
          <p:nvPr/>
        </p:nvGrpSpPr>
        <p:grpSpPr>
          <a:xfrm>
            <a:off x="1584516" y="5213746"/>
            <a:ext cx="1432932" cy="802583"/>
            <a:chOff x="1266860" y="4272858"/>
            <a:chExt cx="1432932" cy="802583"/>
          </a:xfrm>
        </p:grpSpPr>
        <p:sp>
          <p:nvSpPr>
            <p:cNvPr id="34" name="Ovál 33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" name="BlokTextu 34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Vyhľadávať informácie</a:t>
              </a:r>
              <a:endParaRPr lang="en-US" sz="1200" dirty="0"/>
            </a:p>
          </p:txBody>
        </p:sp>
      </p:grpSp>
      <p:grpSp>
        <p:nvGrpSpPr>
          <p:cNvPr id="36" name="Skupina 35"/>
          <p:cNvGrpSpPr/>
          <p:nvPr/>
        </p:nvGrpSpPr>
        <p:grpSpPr>
          <a:xfrm>
            <a:off x="5687310" y="4037969"/>
            <a:ext cx="1432932" cy="802583"/>
            <a:chOff x="1266860" y="4272858"/>
            <a:chExt cx="1432932" cy="802583"/>
          </a:xfrm>
        </p:grpSpPr>
        <p:sp>
          <p:nvSpPr>
            <p:cNvPr id="37" name="Ovál 36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BlokTextu 37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Pracovať so </a:t>
              </a:r>
              <a:r>
                <a:rPr lang="sk-SK" sz="1200" dirty="0" err="1"/>
                <a:t>source</a:t>
              </a:r>
              <a:r>
                <a:rPr lang="sk-SK" sz="1200" dirty="0"/>
                <a:t> </a:t>
              </a:r>
              <a:r>
                <a:rPr lang="sk-SK" sz="1200" dirty="0" err="1"/>
                <a:t>control</a:t>
              </a:r>
              <a:endParaRPr lang="en-US" sz="1200" dirty="0"/>
            </a:p>
          </p:txBody>
        </p:sp>
      </p:grpSp>
      <p:grpSp>
        <p:nvGrpSpPr>
          <p:cNvPr id="39" name="Skupina 38"/>
          <p:cNvGrpSpPr/>
          <p:nvPr/>
        </p:nvGrpSpPr>
        <p:grpSpPr>
          <a:xfrm>
            <a:off x="1543917" y="2866351"/>
            <a:ext cx="1432932" cy="802583"/>
            <a:chOff x="1266860" y="4272858"/>
            <a:chExt cx="1432932" cy="802583"/>
          </a:xfrm>
        </p:grpSpPr>
        <p:sp>
          <p:nvSpPr>
            <p:cNvPr id="40" name="Ovál 39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BlokTextu 40"/>
            <p:cNvSpPr txBox="1"/>
            <p:nvPr/>
          </p:nvSpPr>
          <p:spPr>
            <a:xfrm>
              <a:off x="1266860" y="4461586"/>
              <a:ext cx="1432932" cy="415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 err="1"/>
                <a:t>Troubleshooting</a:t>
              </a:r>
              <a:r>
                <a:rPr lang="sk-SK" sz="1200" dirty="0"/>
                <a:t> </a:t>
              </a:r>
              <a:r>
                <a:rPr lang="sk-SK" sz="900" dirty="0"/>
                <a:t>(lokalizácia problémov)</a:t>
              </a:r>
              <a:endParaRPr lang="en-US" sz="900" dirty="0"/>
            </a:p>
          </p:txBody>
        </p:sp>
      </p:grpSp>
      <p:grpSp>
        <p:nvGrpSpPr>
          <p:cNvPr id="42" name="Skupina 41"/>
          <p:cNvGrpSpPr/>
          <p:nvPr/>
        </p:nvGrpSpPr>
        <p:grpSpPr>
          <a:xfrm>
            <a:off x="2771800" y="2355499"/>
            <a:ext cx="1432932" cy="802583"/>
            <a:chOff x="1266860" y="4272858"/>
            <a:chExt cx="1432932" cy="802583"/>
          </a:xfrm>
        </p:grpSpPr>
        <p:sp>
          <p:nvSpPr>
            <p:cNvPr id="43" name="Ovál 4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" name="BlokTextu 43"/>
            <p:cNvSpPr txBox="1"/>
            <p:nvPr/>
          </p:nvSpPr>
          <p:spPr>
            <a:xfrm>
              <a:off x="1266860" y="4346170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Rozpoznať a meniť úroveň abstrakcie</a:t>
              </a:r>
              <a:endParaRPr lang="en-US" sz="1200" dirty="0"/>
            </a:p>
          </p:txBody>
        </p:sp>
      </p:grpSp>
      <p:grpSp>
        <p:nvGrpSpPr>
          <p:cNvPr id="45" name="Skupina 44"/>
          <p:cNvGrpSpPr/>
          <p:nvPr/>
        </p:nvGrpSpPr>
        <p:grpSpPr>
          <a:xfrm>
            <a:off x="3103260" y="1052323"/>
            <a:ext cx="1432932" cy="802583"/>
            <a:chOff x="1266860" y="4272858"/>
            <a:chExt cx="1432932" cy="802583"/>
          </a:xfrm>
        </p:grpSpPr>
        <p:sp>
          <p:nvSpPr>
            <p:cNvPr id="46" name="Ovál 4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BlokTextu 46"/>
            <p:cNvSpPr txBox="1"/>
            <p:nvPr/>
          </p:nvSpPr>
          <p:spPr>
            <a:xfrm>
              <a:off x="1266860" y="4346169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Rozpoznávať podobnosti medzi vecami</a:t>
              </a:r>
              <a:endParaRPr lang="en-US" sz="1200" dirty="0"/>
            </a:p>
          </p:txBody>
        </p:sp>
      </p:grpSp>
      <p:grpSp>
        <p:nvGrpSpPr>
          <p:cNvPr id="49" name="Skupina 48"/>
          <p:cNvGrpSpPr/>
          <p:nvPr/>
        </p:nvGrpSpPr>
        <p:grpSpPr>
          <a:xfrm>
            <a:off x="6221215" y="888325"/>
            <a:ext cx="1432932" cy="802583"/>
            <a:chOff x="1266860" y="4272858"/>
            <a:chExt cx="1432932" cy="802583"/>
          </a:xfrm>
        </p:grpSpPr>
        <p:sp>
          <p:nvSpPr>
            <p:cNvPr id="50" name="Ovál 49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BlokTextu 50"/>
            <p:cNvSpPr txBox="1"/>
            <p:nvPr/>
          </p:nvSpPr>
          <p:spPr>
            <a:xfrm>
              <a:off x="1266860" y="4530835"/>
              <a:ext cx="1432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Myslieť objektovo</a:t>
              </a:r>
              <a:endParaRPr lang="en-US" sz="1200" dirty="0"/>
            </a:p>
          </p:txBody>
        </p:sp>
      </p:grpSp>
      <p:grpSp>
        <p:nvGrpSpPr>
          <p:cNvPr id="52" name="Skupina 51"/>
          <p:cNvGrpSpPr/>
          <p:nvPr/>
        </p:nvGrpSpPr>
        <p:grpSpPr>
          <a:xfrm>
            <a:off x="6523444" y="1978345"/>
            <a:ext cx="1432932" cy="802583"/>
            <a:chOff x="1266860" y="4272858"/>
            <a:chExt cx="1432932" cy="802583"/>
          </a:xfrm>
        </p:grpSpPr>
        <p:sp>
          <p:nvSpPr>
            <p:cNvPr id="53" name="Ovál 5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4" name="BlokTextu 53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Myslieť </a:t>
              </a:r>
              <a:r>
                <a:rPr lang="sk-SK" sz="1200" dirty="0" err="1"/>
                <a:t>funkcionálne</a:t>
              </a:r>
              <a:endParaRPr lang="en-US" sz="1200" dirty="0"/>
            </a:p>
          </p:txBody>
        </p:sp>
      </p:grpSp>
      <p:grpSp>
        <p:nvGrpSpPr>
          <p:cNvPr id="55" name="Skupina 54"/>
          <p:cNvGrpSpPr/>
          <p:nvPr/>
        </p:nvGrpSpPr>
        <p:grpSpPr>
          <a:xfrm>
            <a:off x="6228184" y="2914449"/>
            <a:ext cx="1432932" cy="802583"/>
            <a:chOff x="1266860" y="4272858"/>
            <a:chExt cx="1432932" cy="802583"/>
          </a:xfrm>
        </p:grpSpPr>
        <p:sp>
          <p:nvSpPr>
            <p:cNvPr id="56" name="Ovál 5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BlokTextu 56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Overovať si predpoklady</a:t>
              </a:r>
              <a:endParaRPr lang="en-US" sz="1200" dirty="0"/>
            </a:p>
          </p:txBody>
        </p:sp>
      </p:grpSp>
      <p:grpSp>
        <p:nvGrpSpPr>
          <p:cNvPr id="58" name="Skupina 57"/>
          <p:cNvGrpSpPr/>
          <p:nvPr/>
        </p:nvGrpSpPr>
        <p:grpSpPr>
          <a:xfrm>
            <a:off x="1261934" y="1884586"/>
            <a:ext cx="1432932" cy="802583"/>
            <a:chOff x="1266860" y="4272858"/>
            <a:chExt cx="1432932" cy="802583"/>
          </a:xfrm>
        </p:grpSpPr>
        <p:sp>
          <p:nvSpPr>
            <p:cNvPr id="59" name="Ovál 58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0" name="BlokTextu 59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Rozpoznávať úzke hrdlá</a:t>
              </a:r>
              <a:endParaRPr lang="en-US" sz="1200" dirty="0"/>
            </a:p>
          </p:txBody>
        </p:sp>
      </p:grpSp>
      <p:grpSp>
        <p:nvGrpSpPr>
          <p:cNvPr id="61" name="Skupina 60"/>
          <p:cNvGrpSpPr/>
          <p:nvPr/>
        </p:nvGrpSpPr>
        <p:grpSpPr>
          <a:xfrm>
            <a:off x="7643726" y="1330273"/>
            <a:ext cx="1432932" cy="802583"/>
            <a:chOff x="1266860" y="4272858"/>
            <a:chExt cx="1432932" cy="802583"/>
          </a:xfrm>
        </p:grpSpPr>
        <p:sp>
          <p:nvSpPr>
            <p:cNvPr id="62" name="Ovál 61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BlokTextu 62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Zaujímať o iné oblasti poznania</a:t>
              </a:r>
              <a:endParaRPr lang="en-US" sz="1200" dirty="0"/>
            </a:p>
          </p:txBody>
        </p:sp>
      </p:grpSp>
      <p:grpSp>
        <p:nvGrpSpPr>
          <p:cNvPr id="64" name="Skupina 63"/>
          <p:cNvGrpSpPr/>
          <p:nvPr/>
        </p:nvGrpSpPr>
        <p:grpSpPr>
          <a:xfrm>
            <a:off x="1558455" y="759451"/>
            <a:ext cx="1432932" cy="802583"/>
            <a:chOff x="1266860" y="4272858"/>
            <a:chExt cx="1432932" cy="802583"/>
          </a:xfrm>
        </p:grpSpPr>
        <p:sp>
          <p:nvSpPr>
            <p:cNvPr id="65" name="Ovál 64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6" name="BlokTextu 65"/>
            <p:cNvSpPr txBox="1"/>
            <p:nvPr/>
          </p:nvSpPr>
          <p:spPr>
            <a:xfrm>
              <a:off x="1266860" y="4346169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Abstraktné myslenie </a:t>
              </a:r>
            </a:p>
            <a:p>
              <a:pPr algn="ctr"/>
              <a:r>
                <a:rPr lang="sk-SK" sz="1200" dirty="0"/>
                <a:t>(konská dávka)</a:t>
              </a:r>
              <a:endParaRPr lang="en-US" sz="1200" dirty="0"/>
            </a:p>
          </p:txBody>
        </p:sp>
      </p:grpSp>
      <p:grpSp>
        <p:nvGrpSpPr>
          <p:cNvPr id="67" name="Skupina 66"/>
          <p:cNvGrpSpPr/>
          <p:nvPr/>
        </p:nvGrpSpPr>
        <p:grpSpPr>
          <a:xfrm>
            <a:off x="4644597" y="813247"/>
            <a:ext cx="1432932" cy="802583"/>
            <a:chOff x="1266860" y="4272858"/>
            <a:chExt cx="1432932" cy="802583"/>
          </a:xfrm>
        </p:grpSpPr>
        <p:sp>
          <p:nvSpPr>
            <p:cNvPr id="68" name="Ovál 67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BlokTextu 68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Akceptovať mieru neistoty</a:t>
              </a:r>
              <a:endParaRPr lang="en-US" sz="1200" dirty="0"/>
            </a:p>
          </p:txBody>
        </p:sp>
      </p:grpSp>
      <p:grpSp>
        <p:nvGrpSpPr>
          <p:cNvPr id="70" name="Skupina 69"/>
          <p:cNvGrpSpPr/>
          <p:nvPr/>
        </p:nvGrpSpPr>
        <p:grpSpPr>
          <a:xfrm>
            <a:off x="7626958" y="2616309"/>
            <a:ext cx="1432932" cy="802583"/>
            <a:chOff x="1266860" y="4272858"/>
            <a:chExt cx="1432932" cy="802583"/>
          </a:xfrm>
        </p:grpSpPr>
        <p:sp>
          <p:nvSpPr>
            <p:cNvPr id="71" name="Ovál 70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2" name="BlokTextu 71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Rešpektovať ľudí iných profesií</a:t>
              </a:r>
              <a:endParaRPr lang="en-US" sz="1200" dirty="0"/>
            </a:p>
          </p:txBody>
        </p:sp>
      </p:grpSp>
      <p:grpSp>
        <p:nvGrpSpPr>
          <p:cNvPr id="73" name="Skupina 72"/>
          <p:cNvGrpSpPr/>
          <p:nvPr/>
        </p:nvGrpSpPr>
        <p:grpSpPr>
          <a:xfrm>
            <a:off x="5083284" y="2338385"/>
            <a:ext cx="1432932" cy="802583"/>
            <a:chOff x="1266860" y="4272858"/>
            <a:chExt cx="1432932" cy="802583"/>
          </a:xfrm>
        </p:grpSpPr>
        <p:sp>
          <p:nvSpPr>
            <p:cNvPr id="74" name="Ovál 73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BlokTextu 74"/>
            <p:cNvSpPr txBox="1"/>
            <p:nvPr/>
          </p:nvSpPr>
          <p:spPr>
            <a:xfrm>
              <a:off x="1266860" y="4438502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Vstupovať do nepoznaného</a:t>
              </a:r>
              <a:endParaRPr lang="en-US" sz="1200" dirty="0"/>
            </a:p>
          </p:txBody>
        </p:sp>
      </p:grpSp>
      <p:grpSp>
        <p:nvGrpSpPr>
          <p:cNvPr id="76" name="Skupina 75"/>
          <p:cNvGrpSpPr/>
          <p:nvPr/>
        </p:nvGrpSpPr>
        <p:grpSpPr>
          <a:xfrm>
            <a:off x="81975" y="2508221"/>
            <a:ext cx="1432932" cy="802583"/>
            <a:chOff x="1266860" y="4272858"/>
            <a:chExt cx="1432932" cy="802583"/>
          </a:xfrm>
        </p:grpSpPr>
        <p:sp>
          <p:nvSpPr>
            <p:cNvPr id="77" name="Ovál 76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BlokTextu 77"/>
            <p:cNvSpPr txBox="1"/>
            <p:nvPr/>
          </p:nvSpPr>
          <p:spPr>
            <a:xfrm>
              <a:off x="1266860" y="4346169"/>
              <a:ext cx="143293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Oddeľovať od seba to, čo spolu nesúvisí</a:t>
              </a:r>
              <a:endParaRPr lang="en-US" sz="1200" dirty="0"/>
            </a:p>
          </p:txBody>
        </p:sp>
      </p:grpSp>
      <p:grpSp>
        <p:nvGrpSpPr>
          <p:cNvPr id="79" name="Skupina 78"/>
          <p:cNvGrpSpPr/>
          <p:nvPr/>
        </p:nvGrpSpPr>
        <p:grpSpPr>
          <a:xfrm>
            <a:off x="302797" y="5775791"/>
            <a:ext cx="1432932" cy="802583"/>
            <a:chOff x="1266860" y="4272858"/>
            <a:chExt cx="1432932" cy="802583"/>
          </a:xfrm>
        </p:grpSpPr>
        <p:sp>
          <p:nvSpPr>
            <p:cNvPr id="80" name="Ovál 79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1" name="BlokTextu 80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Používať grafický program</a:t>
              </a:r>
              <a:endParaRPr lang="en-US" sz="1200" dirty="0"/>
            </a:p>
          </p:txBody>
        </p:sp>
      </p:grpSp>
      <p:grpSp>
        <p:nvGrpSpPr>
          <p:cNvPr id="82" name="Skupina 81"/>
          <p:cNvGrpSpPr/>
          <p:nvPr/>
        </p:nvGrpSpPr>
        <p:grpSpPr>
          <a:xfrm>
            <a:off x="2233351" y="3898374"/>
            <a:ext cx="1432932" cy="802583"/>
            <a:chOff x="1266860" y="4272858"/>
            <a:chExt cx="1432932" cy="802583"/>
          </a:xfrm>
        </p:grpSpPr>
        <p:sp>
          <p:nvSpPr>
            <p:cNvPr id="83" name="Ovál 8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4" name="BlokTextu 83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Navrhovať systémy</a:t>
              </a:r>
              <a:endParaRPr lang="en-US" sz="1200" dirty="0"/>
            </a:p>
          </p:txBody>
        </p:sp>
      </p:grpSp>
      <p:grpSp>
        <p:nvGrpSpPr>
          <p:cNvPr id="112" name="Skupina 111"/>
          <p:cNvGrpSpPr/>
          <p:nvPr/>
        </p:nvGrpSpPr>
        <p:grpSpPr>
          <a:xfrm>
            <a:off x="7603564" y="4963544"/>
            <a:ext cx="1432932" cy="802583"/>
            <a:chOff x="1266860" y="4272858"/>
            <a:chExt cx="1432932" cy="802583"/>
          </a:xfrm>
        </p:grpSpPr>
        <p:sp>
          <p:nvSpPr>
            <p:cNvPr id="113" name="Ovál 112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4" name="BlokTextu 113"/>
            <p:cNvSpPr txBox="1"/>
            <p:nvPr/>
          </p:nvSpPr>
          <p:spPr>
            <a:xfrm>
              <a:off x="1266860" y="4524509"/>
              <a:ext cx="1432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Prezentovať</a:t>
              </a:r>
              <a:endParaRPr lang="en-US" sz="1200" dirty="0"/>
            </a:p>
          </p:txBody>
        </p:sp>
      </p:grpSp>
      <p:grpSp>
        <p:nvGrpSpPr>
          <p:cNvPr id="115" name="Skupina 114"/>
          <p:cNvGrpSpPr/>
          <p:nvPr/>
        </p:nvGrpSpPr>
        <p:grpSpPr>
          <a:xfrm>
            <a:off x="2388836" y="5995983"/>
            <a:ext cx="1432932" cy="802583"/>
            <a:chOff x="1266860" y="4272858"/>
            <a:chExt cx="1432932" cy="802583"/>
          </a:xfrm>
        </p:grpSpPr>
        <p:sp>
          <p:nvSpPr>
            <p:cNvPr id="116" name="Ovál 115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7" name="BlokTextu 116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Postarať sa o vlastné zariadenia</a:t>
              </a:r>
              <a:endParaRPr lang="en-US" sz="1200" dirty="0"/>
            </a:p>
          </p:txBody>
        </p:sp>
      </p:grpSp>
      <p:grpSp>
        <p:nvGrpSpPr>
          <p:cNvPr id="118" name="Skupina 117"/>
          <p:cNvGrpSpPr/>
          <p:nvPr/>
        </p:nvGrpSpPr>
        <p:grpSpPr>
          <a:xfrm>
            <a:off x="4721664" y="6001485"/>
            <a:ext cx="1432932" cy="802583"/>
            <a:chOff x="1266860" y="4272858"/>
            <a:chExt cx="1432932" cy="802583"/>
          </a:xfrm>
        </p:grpSpPr>
        <p:sp>
          <p:nvSpPr>
            <p:cNvPr id="119" name="Ovál 118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0" name="BlokTextu 119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Vysvetliť babke </a:t>
              </a:r>
            </a:p>
            <a:p>
              <a:pPr algn="ctr"/>
              <a:r>
                <a:rPr lang="sk-SK" sz="1200" dirty="0"/>
                <a:t>čo robíte</a:t>
              </a:r>
              <a:endParaRPr lang="en-US" sz="1200" dirty="0"/>
            </a:p>
          </p:txBody>
        </p:sp>
      </p:grpSp>
      <p:grpSp>
        <p:nvGrpSpPr>
          <p:cNvPr id="121" name="Skupina 120"/>
          <p:cNvGrpSpPr/>
          <p:nvPr/>
        </p:nvGrpSpPr>
        <p:grpSpPr>
          <a:xfrm>
            <a:off x="6065245" y="5092897"/>
            <a:ext cx="1432932" cy="802583"/>
            <a:chOff x="1266860" y="4272858"/>
            <a:chExt cx="1432932" cy="802583"/>
          </a:xfrm>
        </p:grpSpPr>
        <p:sp>
          <p:nvSpPr>
            <p:cNvPr id="122" name="Ovál 121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3" name="BlokTextu 122"/>
            <p:cNvSpPr txBox="1"/>
            <p:nvPr/>
          </p:nvSpPr>
          <p:spPr>
            <a:xfrm>
              <a:off x="1266860" y="4432176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Mať slovnú zásobu</a:t>
              </a:r>
              <a:endParaRPr lang="en-US" sz="1200" dirty="0"/>
            </a:p>
          </p:txBody>
        </p:sp>
      </p:grpSp>
      <p:grpSp>
        <p:nvGrpSpPr>
          <p:cNvPr id="149" name="Skupina 148"/>
          <p:cNvGrpSpPr/>
          <p:nvPr/>
        </p:nvGrpSpPr>
        <p:grpSpPr>
          <a:xfrm>
            <a:off x="155725" y="3932211"/>
            <a:ext cx="8710501" cy="2773502"/>
            <a:chOff x="155725" y="3932211"/>
            <a:chExt cx="8710501" cy="2773502"/>
          </a:xfrm>
        </p:grpSpPr>
        <p:sp>
          <p:nvSpPr>
            <p:cNvPr id="124" name="Ovál 123"/>
            <p:cNvSpPr/>
            <p:nvPr/>
          </p:nvSpPr>
          <p:spPr>
            <a:xfrm>
              <a:off x="1792268" y="4731025"/>
              <a:ext cx="725397" cy="382131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5" name="Ovál 124"/>
            <p:cNvSpPr/>
            <p:nvPr/>
          </p:nvSpPr>
          <p:spPr>
            <a:xfrm>
              <a:off x="5264910" y="5502272"/>
              <a:ext cx="675242" cy="372961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6" name="Ovál 125"/>
            <p:cNvSpPr/>
            <p:nvPr/>
          </p:nvSpPr>
          <p:spPr>
            <a:xfrm>
              <a:off x="4337258" y="6330547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7" name="Ovál 126"/>
            <p:cNvSpPr/>
            <p:nvPr/>
          </p:nvSpPr>
          <p:spPr>
            <a:xfrm>
              <a:off x="3922916" y="6436876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8" name="Ovál 127"/>
            <p:cNvSpPr/>
            <p:nvPr/>
          </p:nvSpPr>
          <p:spPr>
            <a:xfrm>
              <a:off x="4337258" y="657356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9" name="Ovál 128"/>
            <p:cNvSpPr/>
            <p:nvPr/>
          </p:nvSpPr>
          <p:spPr>
            <a:xfrm>
              <a:off x="7099273" y="4816297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0" name="Ovál 129"/>
            <p:cNvSpPr/>
            <p:nvPr/>
          </p:nvSpPr>
          <p:spPr>
            <a:xfrm>
              <a:off x="7503061" y="5789411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1" name="Ovál 130"/>
            <p:cNvSpPr/>
            <p:nvPr/>
          </p:nvSpPr>
          <p:spPr>
            <a:xfrm>
              <a:off x="7991206" y="6040528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2" name="Ovál 131"/>
            <p:cNvSpPr/>
            <p:nvPr/>
          </p:nvSpPr>
          <p:spPr>
            <a:xfrm>
              <a:off x="8558887" y="589548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3" name="Ovál 132"/>
            <p:cNvSpPr/>
            <p:nvPr/>
          </p:nvSpPr>
          <p:spPr>
            <a:xfrm>
              <a:off x="5310284" y="460742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4" name="Ovál 133"/>
            <p:cNvSpPr/>
            <p:nvPr/>
          </p:nvSpPr>
          <p:spPr>
            <a:xfrm>
              <a:off x="3611542" y="4720866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5" name="Ovál 134"/>
            <p:cNvSpPr/>
            <p:nvPr/>
          </p:nvSpPr>
          <p:spPr>
            <a:xfrm>
              <a:off x="2025258" y="6146974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6" name="Ovál 135"/>
            <p:cNvSpPr/>
            <p:nvPr/>
          </p:nvSpPr>
          <p:spPr>
            <a:xfrm>
              <a:off x="1743757" y="6386132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7" name="Ovál 136"/>
            <p:cNvSpPr/>
            <p:nvPr/>
          </p:nvSpPr>
          <p:spPr>
            <a:xfrm>
              <a:off x="1396042" y="4862293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Ovál 137"/>
            <p:cNvSpPr/>
            <p:nvPr/>
          </p:nvSpPr>
          <p:spPr>
            <a:xfrm>
              <a:off x="3087057" y="5621547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9" name="Ovál 138"/>
            <p:cNvSpPr/>
            <p:nvPr/>
          </p:nvSpPr>
          <p:spPr>
            <a:xfrm>
              <a:off x="311252" y="4646494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0" name="Ovál 139"/>
            <p:cNvSpPr/>
            <p:nvPr/>
          </p:nvSpPr>
          <p:spPr>
            <a:xfrm>
              <a:off x="155725" y="4310265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1" name="Ovál 140"/>
            <p:cNvSpPr/>
            <p:nvPr/>
          </p:nvSpPr>
          <p:spPr>
            <a:xfrm>
              <a:off x="307879" y="4021765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2" name="Ovál 141"/>
            <p:cNvSpPr/>
            <p:nvPr/>
          </p:nvSpPr>
          <p:spPr>
            <a:xfrm>
              <a:off x="3017833" y="4774294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3" name="Ovál 142"/>
            <p:cNvSpPr/>
            <p:nvPr/>
          </p:nvSpPr>
          <p:spPr>
            <a:xfrm>
              <a:off x="5388940" y="4014145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4" name="Ovál 143"/>
            <p:cNvSpPr/>
            <p:nvPr/>
          </p:nvSpPr>
          <p:spPr>
            <a:xfrm>
              <a:off x="7036259" y="4076030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5" name="Ovál 144"/>
            <p:cNvSpPr/>
            <p:nvPr/>
          </p:nvSpPr>
          <p:spPr>
            <a:xfrm>
              <a:off x="7449894" y="3932211"/>
              <a:ext cx="307339" cy="132153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46" name="Skupina 145"/>
          <p:cNvGrpSpPr/>
          <p:nvPr/>
        </p:nvGrpSpPr>
        <p:grpSpPr>
          <a:xfrm>
            <a:off x="3923928" y="2924944"/>
            <a:ext cx="1432932" cy="802583"/>
            <a:chOff x="1266860" y="4272858"/>
            <a:chExt cx="1432932" cy="802583"/>
          </a:xfrm>
        </p:grpSpPr>
        <p:sp>
          <p:nvSpPr>
            <p:cNvPr id="147" name="Ovál 146"/>
            <p:cNvSpPr/>
            <p:nvPr/>
          </p:nvSpPr>
          <p:spPr>
            <a:xfrm>
              <a:off x="1266860" y="4272858"/>
              <a:ext cx="1432932" cy="80258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8" name="BlokTextu 147"/>
            <p:cNvSpPr txBox="1"/>
            <p:nvPr/>
          </p:nvSpPr>
          <p:spPr>
            <a:xfrm>
              <a:off x="1266860" y="4438503"/>
              <a:ext cx="14329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sk-SK" sz="1200" dirty="0"/>
                <a:t>Dopredu počítať </a:t>
              </a:r>
            </a:p>
            <a:p>
              <a:pPr algn="ctr"/>
              <a:r>
                <a:rPr lang="sk-SK" sz="1200" dirty="0"/>
                <a:t>s chybami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042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CEEEA2-B1BC-4502-AC31-B2B10CCB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Dekompozíciu sa pri programovaní naučíte najmä skúšaním, skúšaním a skúšaním (I</a:t>
            </a:r>
            <a:r>
              <a:rPr lang="en-US" dirty="0"/>
              <a:t>’m sorry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3D63C6A-276B-4FD1-98C5-AB2DF341B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Ale s</a:t>
            </a:r>
            <a:r>
              <a:rPr lang="sk-SK" dirty="0">
                <a:solidFill>
                  <a:srgbClr val="00B050"/>
                </a:solidFill>
              </a:rPr>
              <a:t>ú tu finty...</a:t>
            </a:r>
          </a:p>
          <a:p>
            <a:r>
              <a:rPr lang="sk-SK" dirty="0">
                <a:solidFill>
                  <a:srgbClr val="00B050"/>
                </a:solidFill>
              </a:rPr>
              <a:t>	</a:t>
            </a:r>
            <a:r>
              <a:rPr lang="sk-SK" dirty="0"/>
              <a:t>Krájanie na podobné kúsky</a:t>
            </a:r>
          </a:p>
          <a:p>
            <a:r>
              <a:rPr lang="sk-SK" dirty="0"/>
              <a:t>	Úvaha „ako vyzerá jednoduchý prípad“</a:t>
            </a:r>
          </a:p>
          <a:p>
            <a:r>
              <a:rPr lang="sk-SK" dirty="0"/>
              <a:t>	Namiesto parametrov najskôr konštanty (mená)</a:t>
            </a:r>
          </a:p>
          <a:p>
            <a:r>
              <a:rPr lang="sk-SK" dirty="0"/>
              <a:t>	Pomenúvajte aj kroky </a:t>
            </a:r>
          </a:p>
          <a:p>
            <a:r>
              <a:rPr lang="sk-SK" dirty="0"/>
              <a:t>		- </a:t>
            </a:r>
            <a:r>
              <a:rPr lang="sk-SK" dirty="0" err="1"/>
              <a:t>pseudokód</a:t>
            </a:r>
            <a:endParaRPr lang="sk-SK" dirty="0"/>
          </a:p>
          <a:p>
            <a:r>
              <a:rPr lang="sk-SK" dirty="0"/>
              <a:t>		- hojne používajte krátke funkcie</a:t>
            </a:r>
          </a:p>
          <a:p>
            <a:r>
              <a:rPr lang="sk-SK" dirty="0"/>
              <a:t>		- </a:t>
            </a:r>
            <a:r>
              <a:rPr lang="sk-SK" dirty="0" err="1"/>
              <a:t>PrPr</a:t>
            </a:r>
            <a:r>
              <a:rPr lang="sk-SK" dirty="0"/>
              <a:t>: </a:t>
            </a:r>
            <a:r>
              <a:rPr lang="sk-SK" dirty="0" err="1"/>
              <a:t>kolko</a:t>
            </a:r>
            <a:r>
              <a:rPr lang="sk-SK" dirty="0"/>
              <a:t> funkcií máte v prvom projekte?</a:t>
            </a:r>
          </a:p>
          <a:p>
            <a:r>
              <a:rPr lang="sk-SK" dirty="0"/>
              <a:t>	Existuje tam nejaká „základná operácia“?</a:t>
            </a:r>
          </a:p>
          <a:p>
            <a:r>
              <a:rPr lang="sk-SK" dirty="0"/>
              <a:t>	Obmedzte si reprezentáciu dát</a:t>
            </a:r>
          </a:p>
          <a:p>
            <a:r>
              <a:rPr lang="sk-SK" dirty="0"/>
              <a:t>	Existujú nejaké medzivýsledky?</a:t>
            </a:r>
          </a:p>
          <a:p>
            <a:r>
              <a:rPr lang="sk-SK" dirty="0"/>
              <a:t>	Niekedy treba viac prechodov</a:t>
            </a:r>
          </a:p>
          <a:p>
            <a:r>
              <a:rPr lang="sk-SK" dirty="0"/>
              <a:t>	Hlasné premýšľanie skúseného programátora</a:t>
            </a:r>
            <a:endParaRPr lang="en-US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98E5DF8-BD75-41F1-A9EC-4AF8F99A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41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75B4803-B467-4FA8-B2CD-694432F11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4B1F247B-A6D5-497B-AF50-C59F00F2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C7FC-C771-4466-AD73-3CB18693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61643"/>
          </a:xfrm>
        </p:spPr>
        <p:txBody>
          <a:bodyPr>
            <a:normAutofit fontScale="85000" lnSpcReduction="20000"/>
          </a:bodyPr>
          <a:lstStyle/>
          <a:p>
            <a:r>
              <a:rPr lang="pt-BR" i="1" dirty="0"/>
              <a:t>Extra prednáška o tom ako napísať životopis</a:t>
            </a:r>
            <a:r>
              <a:rPr lang="sk-SK" i="1" dirty="0"/>
              <a:t>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O samotnom životopise sú oveľa lepšie tutoriály</a:t>
            </a:r>
          </a:p>
          <a:p>
            <a:r>
              <a:rPr lang="sk-SK" dirty="0">
                <a:solidFill>
                  <a:srgbClr val="0070C0"/>
                </a:solidFill>
              </a:rPr>
              <a:t>	Skôr je otázka, čo robiť, aby človek mohol mať dobrý 	životopis</a:t>
            </a:r>
            <a:r>
              <a:rPr lang="sk-SK" dirty="0"/>
              <a:t>	</a:t>
            </a:r>
          </a:p>
          <a:p>
            <a:endParaRPr lang="sk-SK" dirty="0"/>
          </a:p>
          <a:p>
            <a:r>
              <a:rPr lang="sk-SK" dirty="0"/>
              <a:t>Kedy čítať popri škole? Ako si nájsť čas? Je dobrá stratégia mať každý deň slot 20-30 minút?</a:t>
            </a:r>
          </a:p>
          <a:p>
            <a:r>
              <a:rPr lang="sk-SK" dirty="0"/>
              <a:t>	</a:t>
            </a:r>
            <a:r>
              <a:rPr lang="sk-SK" dirty="0">
                <a:solidFill>
                  <a:srgbClr val="0070C0"/>
                </a:solidFill>
              </a:rPr>
              <a:t>mať pravidelný slot je fajn</a:t>
            </a:r>
          </a:p>
          <a:p>
            <a:r>
              <a:rPr lang="sk-SK" dirty="0">
                <a:solidFill>
                  <a:srgbClr val="0070C0"/>
                </a:solidFill>
              </a:rPr>
              <a:t>	v doprave</a:t>
            </a:r>
          </a:p>
          <a:p>
            <a:r>
              <a:rPr lang="sk-SK" dirty="0"/>
              <a:t>	</a:t>
            </a:r>
            <a:r>
              <a:rPr lang="en-US" dirty="0">
                <a:solidFill>
                  <a:srgbClr val="0070C0"/>
                </a:solidFill>
              </a:rPr>
              <a:t>v </a:t>
            </a:r>
            <a:r>
              <a:rPr lang="en-US" dirty="0" err="1">
                <a:solidFill>
                  <a:srgbClr val="0070C0"/>
                </a:solidFill>
              </a:rPr>
              <a:t>prest</a:t>
            </a:r>
            <a:r>
              <a:rPr lang="sk-SK" dirty="0" err="1">
                <a:solidFill>
                  <a:srgbClr val="0070C0"/>
                </a:solidFill>
              </a:rPr>
              <a:t>ávkach</a:t>
            </a:r>
            <a:br>
              <a:rPr lang="en-US" dirty="0"/>
            </a:br>
            <a:br>
              <a:rPr lang="sk-SK" dirty="0"/>
            </a:br>
            <a:r>
              <a:rPr lang="sk-SK" dirty="0"/>
              <a:t>e-</a:t>
            </a:r>
            <a:r>
              <a:rPr lang="sk-SK" dirty="0" err="1"/>
              <a:t>books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 </a:t>
            </a:r>
            <a:r>
              <a:rPr lang="sk-SK" dirty="0" err="1"/>
              <a:t>paper-books</a:t>
            </a:r>
            <a:r>
              <a:rPr lang="sk-SK" dirty="0"/>
              <a:t>?</a:t>
            </a:r>
          </a:p>
          <a:p>
            <a:r>
              <a:rPr lang="sk-SK" dirty="0">
                <a:solidFill>
                  <a:srgbClr val="0070C0"/>
                </a:solidFill>
              </a:rPr>
              <a:t>	v prvom priblížení je to určite jedno</a:t>
            </a:r>
          </a:p>
          <a:p>
            <a:r>
              <a:rPr lang="sk-SK" dirty="0">
                <a:solidFill>
                  <a:srgbClr val="0070C0"/>
                </a:solidFill>
              </a:rPr>
              <a:t>	ľahko si otestujete, čo vám vyhovuje viac</a:t>
            </a:r>
          </a:p>
          <a:p>
            <a:r>
              <a:rPr lang="sk-SK" dirty="0">
                <a:solidFill>
                  <a:srgbClr val="0070C0"/>
                </a:solidFill>
              </a:rPr>
              <a:t>	neviem o serióznej štúdií, ktorá by to objektívne porovnala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8549-ECB9-47C8-B5CC-21914E9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11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4B1F247B-A6D5-497B-AF50-C59F00F2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C7FC-C771-4466-AD73-3CB18693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najviac</a:t>
            </a:r>
            <a:r>
              <a:rPr lang="en-US" dirty="0"/>
              <a:t> </a:t>
            </a:r>
            <a:r>
              <a:rPr lang="en-US" dirty="0" err="1"/>
              <a:t>zmierniť</a:t>
            </a:r>
            <a:r>
              <a:rPr lang="en-US" dirty="0"/>
              <a:t> </a:t>
            </a:r>
            <a:r>
              <a:rPr lang="en-US" dirty="0" err="1"/>
              <a:t>stres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prezentovaní</a:t>
            </a:r>
            <a:r>
              <a:rPr lang="en-US" dirty="0"/>
              <a:t>, </a:t>
            </a:r>
            <a:r>
              <a:rPr lang="en-US" dirty="0" err="1"/>
              <a:t>keď</a:t>
            </a:r>
            <a:r>
              <a:rPr lang="en-US" dirty="0"/>
              <a:t> </a:t>
            </a:r>
            <a:r>
              <a:rPr lang="en-US" dirty="0" err="1"/>
              <a:t>viem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mi to </a:t>
            </a:r>
            <a:r>
              <a:rPr lang="en-US" dirty="0" err="1"/>
              <a:t>robí</a:t>
            </a:r>
            <a:r>
              <a:rPr lang="en-US" dirty="0"/>
              <a:t> </a:t>
            </a:r>
            <a:r>
              <a:rPr lang="en-US" dirty="0" err="1"/>
              <a:t>problémy</a:t>
            </a:r>
            <a:r>
              <a:rPr lang="en-US" dirty="0"/>
              <a:t>?</a:t>
            </a:r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	Dobrá príprava dodáva sebaistotu</a:t>
            </a:r>
          </a:p>
          <a:p>
            <a:r>
              <a:rPr lang="sk-SK" dirty="0">
                <a:solidFill>
                  <a:srgbClr val="0070C0"/>
                </a:solidFill>
              </a:rPr>
              <a:t>		Dobré myšlienky</a:t>
            </a:r>
          </a:p>
          <a:p>
            <a:r>
              <a:rPr lang="sk-SK" dirty="0">
                <a:solidFill>
                  <a:srgbClr val="0070C0"/>
                </a:solidFill>
              </a:rPr>
              <a:t>		Dobré </a:t>
            </a:r>
            <a:r>
              <a:rPr lang="sk-SK" dirty="0" err="1">
                <a:solidFill>
                  <a:srgbClr val="0070C0"/>
                </a:solidFill>
              </a:rPr>
              <a:t>slajdy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	Tréning prezentácie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err="1"/>
              <a:t>Dobrý</a:t>
            </a:r>
            <a:r>
              <a:rPr lang="en-US" dirty="0"/>
              <a:t> </a:t>
            </a:r>
            <a:r>
              <a:rPr lang="en-US" dirty="0" err="1"/>
              <a:t>deň</a:t>
            </a:r>
            <a:r>
              <a:rPr lang="en-US" dirty="0"/>
              <a:t>, </a:t>
            </a:r>
            <a:r>
              <a:rPr lang="en-US" dirty="0" err="1"/>
              <a:t>existuje</a:t>
            </a:r>
            <a:r>
              <a:rPr lang="en-US" dirty="0"/>
              <a:t> </a:t>
            </a:r>
            <a:r>
              <a:rPr lang="en-US" dirty="0" err="1"/>
              <a:t>možnosť</a:t>
            </a:r>
            <a:r>
              <a:rPr lang="en-US" dirty="0"/>
              <a:t> aby tie </a:t>
            </a:r>
            <a:r>
              <a:rPr lang="en-US" dirty="0" err="1"/>
              <a:t>vaše</a:t>
            </a:r>
            <a:r>
              <a:rPr lang="en-US" dirty="0"/>
              <a:t> </a:t>
            </a:r>
            <a:r>
              <a:rPr lang="en-US" dirty="0" err="1"/>
              <a:t>bonusové</a:t>
            </a:r>
            <a:r>
              <a:rPr lang="en-US" dirty="0"/>
              <a:t> </a:t>
            </a:r>
            <a:r>
              <a:rPr lang="en-US" dirty="0" err="1"/>
              <a:t>prednášky</a:t>
            </a:r>
            <a:r>
              <a:rPr lang="en-US" dirty="0"/>
              <a:t> v </a:t>
            </a:r>
            <a:r>
              <a:rPr lang="en-US" dirty="0" err="1"/>
              <a:t>štvrtok</a:t>
            </a:r>
            <a:r>
              <a:rPr lang="en-US" dirty="0"/>
              <a:t> po </a:t>
            </a:r>
            <a:r>
              <a:rPr lang="en-US" dirty="0" err="1"/>
              <a:t>vašej</a:t>
            </a:r>
            <a:r>
              <a:rPr lang="en-US" dirty="0"/>
              <a:t> </a:t>
            </a:r>
            <a:r>
              <a:rPr lang="en-US" dirty="0" err="1"/>
              <a:t>prednáške</a:t>
            </a:r>
            <a:r>
              <a:rPr lang="en-US" dirty="0"/>
              <a:t> </a:t>
            </a:r>
            <a:r>
              <a:rPr lang="en-US" dirty="0" err="1"/>
              <a:t>boli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iné</a:t>
            </a:r>
            <a:r>
              <a:rPr lang="en-US" dirty="0"/>
              <a:t> </a:t>
            </a:r>
            <a:r>
              <a:rPr lang="en-US" dirty="0" err="1"/>
              <a:t>dni</a:t>
            </a:r>
            <a:r>
              <a:rPr lang="en-US" dirty="0"/>
              <a:t>?</a:t>
            </a:r>
            <a:endParaRPr lang="sk-SK" dirty="0"/>
          </a:p>
          <a:p>
            <a:r>
              <a:rPr lang="sk-SK" dirty="0">
                <a:solidFill>
                  <a:srgbClr val="0070C0"/>
                </a:solidFill>
              </a:rPr>
              <a:t>	Bohužiaľ, toto zabezpečiť neviem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</a:t>
            </a: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Nahrávame ich</a:t>
            </a:r>
          </a:p>
          <a:p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	Mať to rovno po MIP zabezpečuje najväčšiu účasť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8549-ECB9-47C8-B5CC-21914E9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38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4B1F247B-A6D5-497B-AF50-C59F00F2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C7FC-C771-4466-AD73-3CB18693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164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Vedeli by sme mi prosím povedať či funguje v Bratislave nejaký </a:t>
            </a:r>
            <a:r>
              <a:rPr lang="sk-SK" dirty="0" err="1"/>
              <a:t>car</a:t>
            </a:r>
            <a:r>
              <a:rPr lang="sk-SK" dirty="0"/>
              <a:t> </a:t>
            </a:r>
            <a:r>
              <a:rPr lang="sk-SK" dirty="0" err="1"/>
              <a:t>sharing</a:t>
            </a:r>
            <a:r>
              <a:rPr lang="sk-SK" dirty="0"/>
              <a:t> pre študentov? Prípadne ako na to? Oplatí sa to?</a:t>
            </a:r>
          </a:p>
          <a:p>
            <a:r>
              <a:rPr lang="sk-SK" dirty="0">
                <a:solidFill>
                  <a:srgbClr val="0070C0"/>
                </a:solidFill>
              </a:rPr>
              <a:t>	Firmy už sú, zameranie na študentov nie.</a:t>
            </a:r>
          </a:p>
          <a:p>
            <a:r>
              <a:rPr lang="sk-SK" dirty="0">
                <a:solidFill>
                  <a:srgbClr val="0070C0"/>
                </a:solidFill>
              </a:rPr>
              <a:t>	Existujúce riešenie: FB skupiny</a:t>
            </a:r>
          </a:p>
          <a:p>
            <a:r>
              <a:rPr lang="sk-SK" dirty="0">
                <a:solidFill>
                  <a:srgbClr val="0070C0"/>
                </a:solidFill>
              </a:rPr>
              <a:t>		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sk-SK" dirty="0" err="1">
                <a:solidFill>
                  <a:srgbClr val="0070C0"/>
                </a:solidFill>
                <a:sym typeface="Wingdings" panose="05000000000000000000" pitchFamily="2" charset="2"/>
              </a:rPr>
              <a:t>sub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-optimálne  </a:t>
            </a:r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Biznis príležitosť? </a:t>
            </a:r>
            <a:r>
              <a:rPr lang="sk-SK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sk-SK" dirty="0"/>
              <a:t>Dajú sa niekde zakúpiť mikiny/tričká s logom fakulty ? Videl som tento </a:t>
            </a:r>
            <a:r>
              <a:rPr lang="sk-SK" dirty="0" err="1"/>
              <a:t>merch</a:t>
            </a:r>
            <a:r>
              <a:rPr lang="sk-SK" dirty="0"/>
              <a:t> už na pár študentoch...</a:t>
            </a:r>
          </a:p>
          <a:p>
            <a:r>
              <a:rPr lang="sk-SK" dirty="0">
                <a:solidFill>
                  <a:srgbClr val="0070C0"/>
                </a:solidFill>
              </a:rPr>
              <a:t>	Kontaktujte pani Zuzanu </a:t>
            </a:r>
            <a:r>
              <a:rPr lang="sk-SK" dirty="0" err="1">
                <a:solidFill>
                  <a:srgbClr val="0070C0"/>
                </a:solidFill>
              </a:rPr>
              <a:t>Marušincovú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Pre</a:t>
            </a:r>
            <a:r>
              <a:rPr lang="sk-SK" dirty="0"/>
              <a:t>čo volám svoju priateľku mladá?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8549-ECB9-47C8-B5CC-21914E9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297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4B1F247B-A6D5-497B-AF50-C59F00F2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 spätnej väzby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C7FC-C771-4466-AD73-3CB18693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Mám na sebe </a:t>
            </a:r>
            <a:r>
              <a:rPr lang="sk-SK" dirty="0" err="1"/>
              <a:t>makať</a:t>
            </a:r>
            <a:r>
              <a:rPr lang="sk-SK" dirty="0"/>
              <a:t> jak sprostý a vôbec nemať žiadne iné záujmy typu filmy, seriály a iné relaxačné praktiky?</a:t>
            </a:r>
          </a:p>
          <a:p>
            <a:r>
              <a:rPr lang="sk-SK" dirty="0">
                <a:solidFill>
                  <a:srgbClr val="0070C0"/>
                </a:solidFill>
              </a:rPr>
              <a:t>	Nič také som nepovedal.</a:t>
            </a:r>
          </a:p>
          <a:p>
            <a:r>
              <a:rPr lang="sk-SK" dirty="0">
                <a:solidFill>
                  <a:srgbClr val="0070C0"/>
                </a:solidFill>
              </a:rPr>
              <a:t>	Samozrejme, relax potrebuje každý.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sk-SK" dirty="0"/>
              <a:t>Ako si môže informatik nájsť frajerku? Nejaké tipy, triky?</a:t>
            </a:r>
          </a:p>
          <a:p>
            <a:r>
              <a:rPr lang="sk-SK" dirty="0">
                <a:solidFill>
                  <a:srgbClr val="0070C0"/>
                </a:solidFill>
              </a:rPr>
              <a:t>	Príležitosti? Schopnosti?</a:t>
            </a:r>
          </a:p>
          <a:p>
            <a:r>
              <a:rPr lang="sk-SK" dirty="0">
                <a:solidFill>
                  <a:srgbClr val="0070C0"/>
                </a:solidFill>
              </a:rPr>
              <a:t>		Hlavne to treba skúšať</a:t>
            </a:r>
          </a:p>
          <a:p>
            <a:r>
              <a:rPr lang="sk-SK" dirty="0">
                <a:solidFill>
                  <a:srgbClr val="0070C0"/>
                </a:solidFill>
              </a:rPr>
              <a:t>		Chodiť medzi ľudí</a:t>
            </a:r>
          </a:p>
          <a:p>
            <a:r>
              <a:rPr lang="sk-SK" dirty="0">
                <a:solidFill>
                  <a:srgbClr val="0070C0"/>
                </a:solidFill>
              </a:rPr>
              <a:t>		Dnes už sú informatici cenení</a:t>
            </a:r>
          </a:p>
          <a:p>
            <a:endParaRPr lang="sk-SK" dirty="0">
              <a:solidFill>
                <a:srgbClr val="0070C0"/>
              </a:solidFill>
            </a:endParaRPr>
          </a:p>
          <a:p>
            <a:r>
              <a:rPr lang="sk-SK" dirty="0">
                <a:solidFill>
                  <a:srgbClr val="0070C0"/>
                </a:solidFill>
              </a:rPr>
              <a:t>	Akú frajerku chcete mať?</a:t>
            </a:r>
            <a:br>
              <a:rPr lang="sk-SK" dirty="0">
                <a:solidFill>
                  <a:srgbClr val="0070C0"/>
                </a:solidFill>
              </a:rPr>
            </a:br>
            <a:r>
              <a:rPr lang="sk-SK" dirty="0">
                <a:solidFill>
                  <a:srgbClr val="0070C0"/>
                </a:solidFill>
              </a:rPr>
              <a:t>	(to je oveľa ťažšia otázka)</a:t>
            </a:r>
          </a:p>
          <a:p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8549-ECB9-47C8-B5CC-21914E9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67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4392-3556-4421-8EAD-1F0D6DCA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Appka</a:t>
            </a:r>
            <a:r>
              <a:rPr lang="sk-SK" dirty="0"/>
              <a:t> týždňa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F3E6-BDB0-4FB1-9C16-3F0672D8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4474840" cy="2116832"/>
          </a:xfrm>
        </p:spPr>
        <p:txBody>
          <a:bodyPr/>
          <a:lstStyle/>
          <a:p>
            <a:r>
              <a:rPr lang="en-US" sz="4400" dirty="0"/>
              <a:t>Podcast Addict</a:t>
            </a:r>
          </a:p>
          <a:p>
            <a:r>
              <a:rPr lang="en-US" dirty="0" err="1"/>
              <a:t>Pohodlne</a:t>
            </a:r>
            <a:r>
              <a:rPr lang="sk-SK" dirty="0"/>
              <a:t> </a:t>
            </a:r>
            <a:r>
              <a:rPr lang="en-US" dirty="0"/>
              <a:t>s</a:t>
            </a:r>
            <a:r>
              <a:rPr lang="sk-SK" dirty="0" err="1"/>
              <a:t>ťahujte</a:t>
            </a:r>
            <a:r>
              <a:rPr lang="sk-SK" dirty="0"/>
              <a:t>, organizujte, počúvajte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A8EF8-3DF7-452B-A845-465A29C3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B1B5-D958-4A91-AE1D-A2AAAB5B3981}" type="slidenum">
              <a:rPr lang="sk-SK" smtClean="0"/>
              <a:pPr/>
              <a:t>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25FF-8BC3-4250-89FA-E51902FA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k-SK"/>
            </a:defPPr>
            <a:lvl1pPr marL="0" algn="ct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b</a:t>
            </a:r>
            <a:r>
              <a:rPr lang="sk-SK">
                <a:solidFill>
                  <a:srgbClr val="0070C0"/>
                </a:solidFill>
              </a:rPr>
              <a:t>it.ly</a:t>
            </a:r>
            <a:r>
              <a:rPr lang="en-US">
                <a:solidFill>
                  <a:srgbClr val="0070C0"/>
                </a:solidFill>
              </a:rPr>
              <a:t>/mip-dotaznik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Podcast Addict - screenshot">
            <a:extLst>
              <a:ext uri="{FF2B5EF4-FFF2-40B4-BE49-F238E27FC236}">
                <a16:creationId xmlns:a16="http://schemas.microsoft.com/office/drawing/2014/main" id="{654E9749-2D09-4573-9DBC-1914B4C2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8557"/>
            <a:ext cx="3692252" cy="590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casts: how-to | Consumentenbond">
            <a:extLst>
              <a:ext uri="{FF2B5EF4-FFF2-40B4-BE49-F238E27FC236}">
                <a16:creationId xmlns:a16="http://schemas.microsoft.com/office/drawing/2014/main" id="{30391276-AA82-4D58-B2AC-2B43969B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7" y="3226882"/>
            <a:ext cx="4474839" cy="29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12833"/>
      </p:ext>
    </p:extLst>
  </p:cSld>
  <p:clrMapOvr>
    <a:masterClrMapping/>
  </p:clrMapOvr>
</p:sld>
</file>

<file path=ppt/theme/theme1.xml><?xml version="1.0" encoding="utf-8"?>
<a:theme xmlns:a="http://schemas.openxmlformats.org/drawingml/2006/main" name="FIIT_basi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IT_basic_template" id="{93ED54B8-88A3-48C5-A344-0538870932A7}" vid="{EDF93AC5-DCAC-47F3-A229-D6AC38CF2E2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51144</TotalTime>
  <Words>1399</Words>
  <Application>Microsoft Office PowerPoint</Application>
  <PresentationFormat>On-screen Show (4:3)</PresentationFormat>
  <Paragraphs>417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FIIT_basic_template</vt:lpstr>
      <vt:lpstr>Metódy inžinierskej práce     Prednáška 5: Mapa informatiky + ďalšie poučky, však viete... </vt:lpstr>
      <vt:lpstr>Zo spätnej väzby</vt:lpstr>
      <vt:lpstr>Upozornenia</vt:lpstr>
      <vt:lpstr>Zo spätnej väzby</vt:lpstr>
      <vt:lpstr>Zo spätnej väzby</vt:lpstr>
      <vt:lpstr>Zo spätnej väzby</vt:lpstr>
      <vt:lpstr>Zo spätnej väzby</vt:lpstr>
      <vt:lpstr>Zo spätnej väzby</vt:lpstr>
      <vt:lpstr>Appka týždňa</vt:lpstr>
      <vt:lpstr>Poučenie z krízového vývoja</vt:lpstr>
      <vt:lpstr>Disclaimer:</vt:lpstr>
      <vt:lpstr>Poučenie #1: Práca na poslednú chvíľu je zlá (duh!) </vt:lpstr>
      <vt:lpstr>Poučenie #1: Práca na poslednú chvíľu je zlá (duh!) Lenže v informatike to je smrteľné</vt:lpstr>
      <vt:lpstr>Skúste tieto činnosti zoradiť podľa rizika</vt:lpstr>
      <vt:lpstr>Kde sa berie riziko v informatike?</vt:lpstr>
      <vt:lpstr>Poučenie #2: Vždy sa zorientujte, čo je dôležité</vt:lpstr>
      <vt:lpstr>Poučenie #3: Askalot by mohol byť oveľa užitočnejším miestom</vt:lpstr>
      <vt:lpstr>Poučenie ostatné: Čítajte chybové hlášky</vt:lpstr>
      <vt:lpstr>Mapa informatiky</vt:lpstr>
      <vt:lpstr>Jedným z cieľov tohto predmetu je dať vám prehľad oblasti, ktorú idete študovať.</vt:lpstr>
      <vt:lpstr>Čo by ste sa na FIIT chceli naučiť?</vt:lpstr>
      <vt:lpstr>Prečo máte toľko matematiky?</vt:lpstr>
      <vt:lpstr>Poďme si spraviť predstavu o tom,  čím všetkým je informatika</vt:lpstr>
      <vt:lpstr>PowerPoint Presentation</vt:lpstr>
      <vt:lpstr>Takýchto máp existuje viac,  napr. toto je mapa ACM:</vt:lpstr>
      <vt:lpstr>Môže byť človek expert vo všetkom?</vt:lpstr>
      <vt:lpstr>Git + Refaktoring  (krátky úvod)</vt:lpstr>
      <vt:lpstr>Predstavenie posledného zadania: Git + Refaktoring</vt:lpstr>
      <vt:lpstr>Predstavenie posledného zadania: Git + Refaktoring</vt:lpstr>
      <vt:lpstr>O refaktoringu bude ešte prednáška,  v skratke však môže ísť napr. o...</vt:lpstr>
      <vt:lpstr>Ako si zálohujete vašu prácu  (zdrojové kódy)?</vt:lpstr>
      <vt:lpstr>Source control</vt:lpstr>
      <vt:lpstr>Source control používame kvôli:</vt:lpstr>
      <vt:lpstr>Git (source control) pre vás môže byť fundamentálne nová vec</vt:lpstr>
      <vt:lpstr>Git tutoriály na samoštúdium (iba z prednášky to asi nedáte)</vt:lpstr>
      <vt:lpstr>Hlavná prednáška o Gite bude nabudúce</vt:lpstr>
      <vt:lpstr>Už o malú chvíľu:   Diskusia s prodekanom  Petrom Pištekom,  </vt:lpstr>
      <vt:lpstr>PowerPoint Presentation</vt:lpstr>
      <vt:lpstr>Problém v skutočnosti nespočíva len v znalosti pojmu cyklu</vt:lpstr>
      <vt:lpstr>... Dekompozícia je tu</vt:lpstr>
      <vt:lpstr>Dekompozíciu sa pri programovaní naučíte najmä skúšaním, skúšaním a skúšaním (I’m sorry 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Jakub Šimko</dc:creator>
  <cp:lastModifiedBy>Jakub Šimko</cp:lastModifiedBy>
  <cp:revision>439</cp:revision>
  <dcterms:created xsi:type="dcterms:W3CDTF">2014-09-15T13:35:51Z</dcterms:created>
  <dcterms:modified xsi:type="dcterms:W3CDTF">2019-10-25T07:45:01Z</dcterms:modified>
</cp:coreProperties>
</file>