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6" r:id="rId2"/>
    <p:sldMasterId id="2147483768" r:id="rId3"/>
  </p:sldMasterIdLst>
  <p:notesMasterIdLst>
    <p:notesMasterId r:id="rId56"/>
  </p:notesMasterIdLst>
  <p:sldIdLst>
    <p:sldId id="256" r:id="rId4"/>
    <p:sldId id="475" r:id="rId5"/>
    <p:sldId id="434" r:id="rId6"/>
    <p:sldId id="479" r:id="rId7"/>
    <p:sldId id="43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5" r:id="rId16"/>
    <p:sldId id="437" r:id="rId17"/>
    <p:sldId id="413" r:id="rId18"/>
    <p:sldId id="438" r:id="rId19"/>
    <p:sldId id="414" r:id="rId20"/>
    <p:sldId id="415" r:id="rId21"/>
    <p:sldId id="416" r:id="rId22"/>
    <p:sldId id="417" r:id="rId23"/>
    <p:sldId id="439" r:id="rId24"/>
    <p:sldId id="419" r:id="rId25"/>
    <p:sldId id="420" r:id="rId26"/>
    <p:sldId id="421" r:id="rId27"/>
    <p:sldId id="422" r:id="rId28"/>
    <p:sldId id="423" r:id="rId29"/>
    <p:sldId id="424" r:id="rId30"/>
    <p:sldId id="440" r:id="rId31"/>
    <p:sldId id="441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68" r:id="rId40"/>
    <p:sldId id="449" r:id="rId41"/>
    <p:sldId id="450" r:id="rId42"/>
    <p:sldId id="472" r:id="rId43"/>
    <p:sldId id="452" r:id="rId44"/>
    <p:sldId id="478" r:id="rId45"/>
    <p:sldId id="454" r:id="rId46"/>
    <p:sldId id="474" r:id="rId47"/>
    <p:sldId id="471" r:id="rId48"/>
    <p:sldId id="467" r:id="rId49"/>
    <p:sldId id="451" r:id="rId50"/>
    <p:sldId id="473" r:id="rId51"/>
    <p:sldId id="455" r:id="rId52"/>
    <p:sldId id="456" r:id="rId53"/>
    <p:sldId id="476" r:id="rId54"/>
    <p:sldId id="477" r:id="rId55"/>
  </p:sldIdLst>
  <p:sldSz cx="10150475" cy="7589838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90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FF33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979" autoAdjust="0"/>
  </p:normalViewPr>
  <p:slideViewPr>
    <p:cSldViewPr>
      <p:cViewPr>
        <p:scale>
          <a:sx n="100" d="100"/>
          <a:sy n="100" d="100"/>
        </p:scale>
        <p:origin x="-2304" y="-234"/>
      </p:cViewPr>
      <p:guideLst>
        <p:guide orient="horz" pos="2390"/>
        <p:guide pos="319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13" Type="http://schemas.openxmlformats.org/officeDocument/2006/relationships/slide" Target="slides/slide35.xml"/><Relationship Id="rId18" Type="http://schemas.openxmlformats.org/officeDocument/2006/relationships/slide" Target="slides/slide45.xml"/><Relationship Id="rId3" Type="http://schemas.openxmlformats.org/officeDocument/2006/relationships/slide" Target="slides/slide21.xml"/><Relationship Id="rId21" Type="http://schemas.openxmlformats.org/officeDocument/2006/relationships/slide" Target="slides/slide50.xml"/><Relationship Id="rId7" Type="http://schemas.openxmlformats.org/officeDocument/2006/relationships/slide" Target="slides/slide25.xml"/><Relationship Id="rId12" Type="http://schemas.openxmlformats.org/officeDocument/2006/relationships/slide" Target="slides/slide34.xml"/><Relationship Id="rId17" Type="http://schemas.openxmlformats.org/officeDocument/2006/relationships/slide" Target="slides/slide42.xml"/><Relationship Id="rId2" Type="http://schemas.openxmlformats.org/officeDocument/2006/relationships/slide" Target="slides/slide20.xml"/><Relationship Id="rId16" Type="http://schemas.openxmlformats.org/officeDocument/2006/relationships/slide" Target="slides/slide41.xml"/><Relationship Id="rId20" Type="http://schemas.openxmlformats.org/officeDocument/2006/relationships/slide" Target="slides/slide49.xml"/><Relationship Id="rId1" Type="http://schemas.openxmlformats.org/officeDocument/2006/relationships/slide" Target="slides/slide19.xml"/><Relationship Id="rId6" Type="http://schemas.openxmlformats.org/officeDocument/2006/relationships/slide" Target="slides/slide24.xml"/><Relationship Id="rId11" Type="http://schemas.openxmlformats.org/officeDocument/2006/relationships/slide" Target="slides/slide33.xml"/><Relationship Id="rId5" Type="http://schemas.openxmlformats.org/officeDocument/2006/relationships/slide" Target="slides/slide23.xml"/><Relationship Id="rId15" Type="http://schemas.openxmlformats.org/officeDocument/2006/relationships/slide" Target="slides/slide40.xml"/><Relationship Id="rId10" Type="http://schemas.openxmlformats.org/officeDocument/2006/relationships/slide" Target="slides/slide30.xml"/><Relationship Id="rId19" Type="http://schemas.openxmlformats.org/officeDocument/2006/relationships/slide" Target="slides/slide47.xml"/><Relationship Id="rId4" Type="http://schemas.openxmlformats.org/officeDocument/2006/relationships/slide" Target="slides/slide22.xml"/><Relationship Id="rId9" Type="http://schemas.openxmlformats.org/officeDocument/2006/relationships/slide" Target="slides/slide29.xml"/><Relationship Id="rId14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7131B-47F0-41C8-9187-4F1B48DD6D53}" type="datetimeFigureOut">
              <a:rPr lang="sk-SK" smtClean="0"/>
              <a:t>15. 11. 2019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583DF-7F4A-4283-9AAC-BF8B8A889C5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50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fld id="{84619990-BB43-4AE3-8E89-9FD70679237B}" type="slidenum">
              <a:rPr lang="en-US" altLang="sk-SK" sz="1200" b="0" smtClean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defRPr/>
              </a:pPr>
              <a:t>9</a:t>
            </a:fld>
            <a:endParaRPr lang="en-US" altLang="sk-SK" sz="1200" b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49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96754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fld id="{0B4D56E8-641F-4225-A14D-CA1F1EFC966C}" type="slidenum">
              <a:rPr lang="en-US" altLang="sk-SK" sz="1200" b="0" smtClean="0">
                <a:solidFill>
                  <a:srgbClr val="000000"/>
                </a:solidFill>
                <a:latin typeface="Tahoma" panose="020B0604030504040204" pitchFamily="34" charset="0"/>
              </a:rPr>
              <a:pPr eaLnBrk="1" hangingPunct="1">
                <a:defRPr/>
              </a:pPr>
              <a:t>11</a:t>
            </a:fld>
            <a:endParaRPr lang="en-US" altLang="sk-SK" sz="1200" b="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59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243714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609600"/>
            <a:ext cx="9144000" cy="1265238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0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/>
            </a:lvl1pPr>
          </a:lstStyle>
          <a:p>
            <a:fld id="{9EFFF355-B4E7-42F3-A1DA-8993ADD770D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01153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F35ED-0B72-4AB1-8457-3A3CA247371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93056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015F5-7EB4-4BBF-ABB4-2F04FA54C86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34208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2" y="609601"/>
            <a:ext cx="9143999" cy="1265238"/>
          </a:xfrm>
        </p:spPr>
        <p:txBody>
          <a:bodyPr/>
          <a:lstStyle>
            <a:lvl1pPr>
              <a:defRPr sz="4427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048002"/>
            <a:ext cx="6324600" cy="6731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500" b="1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3AA04852-13FB-48BE-B4B3-98124C5755B9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2715744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B1C44487-1BE1-4DC8-8A39-3A1E100D4049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2456940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90" y="4876801"/>
            <a:ext cx="8628062" cy="1508124"/>
          </a:xfrm>
        </p:spPr>
        <p:txBody>
          <a:bodyPr anchor="t"/>
          <a:lstStyle>
            <a:lvl1pPr algn="l">
              <a:defRPr sz="398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90" y="3216275"/>
            <a:ext cx="8628062" cy="1660526"/>
          </a:xfrm>
        </p:spPr>
        <p:txBody>
          <a:bodyPr anchor="b"/>
          <a:lstStyle>
            <a:lvl1pPr marL="0" indent="0">
              <a:buNone/>
              <a:defRPr sz="1992"/>
            </a:lvl1pPr>
            <a:lvl2pPr marL="456377" indent="0">
              <a:buNone/>
              <a:defRPr sz="1771"/>
            </a:lvl2pPr>
            <a:lvl3pPr marL="912755" indent="0">
              <a:buNone/>
              <a:defRPr sz="1549"/>
            </a:lvl3pPr>
            <a:lvl4pPr marL="1369132" indent="0">
              <a:buNone/>
              <a:defRPr sz="1439"/>
            </a:lvl4pPr>
            <a:lvl5pPr marL="1825509" indent="0">
              <a:buNone/>
              <a:defRPr sz="1439"/>
            </a:lvl5pPr>
            <a:lvl6pPr marL="2281887" indent="0">
              <a:buNone/>
              <a:defRPr sz="1439"/>
            </a:lvl6pPr>
            <a:lvl7pPr marL="2738264" indent="0">
              <a:buNone/>
              <a:defRPr sz="1439"/>
            </a:lvl7pPr>
            <a:lvl8pPr marL="3194641" indent="0">
              <a:buNone/>
              <a:defRPr sz="1439"/>
            </a:lvl8pPr>
            <a:lvl9pPr marL="3651019" indent="0">
              <a:buNone/>
              <a:defRPr sz="143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7BEAC0F4-3288-4481-AF23-D1B6CDD7EB1B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2633326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767"/>
            </a:lvl1pPr>
            <a:lvl2pPr>
              <a:defRPr sz="2435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767"/>
            </a:lvl1pPr>
            <a:lvl2pPr>
              <a:defRPr sz="2435"/>
            </a:lvl2pPr>
            <a:lvl3pPr>
              <a:defRPr sz="1992"/>
            </a:lvl3pPr>
            <a:lvl4pPr>
              <a:defRPr sz="1771"/>
            </a:lvl4pPr>
            <a:lvl5pPr>
              <a:defRPr sz="1771"/>
            </a:lvl5pPr>
            <a:lvl6pPr>
              <a:defRPr sz="1771"/>
            </a:lvl6pPr>
            <a:lvl7pPr>
              <a:defRPr sz="1771"/>
            </a:lvl7pPr>
            <a:lvl8pPr>
              <a:defRPr sz="1771"/>
            </a:lvl8pPr>
            <a:lvl9pPr>
              <a:defRPr sz="177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AA7D90C0-572B-42DE-89E7-127D83DD7061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3338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2" y="1698627"/>
            <a:ext cx="4484688" cy="708025"/>
          </a:xfrm>
        </p:spPr>
        <p:txBody>
          <a:bodyPr anchor="b"/>
          <a:lstStyle>
            <a:lvl1pPr marL="0" indent="0">
              <a:buNone/>
              <a:defRPr sz="2435" b="1"/>
            </a:lvl1pPr>
            <a:lvl2pPr marL="456377" indent="0">
              <a:buNone/>
              <a:defRPr sz="1992" b="1"/>
            </a:lvl2pPr>
            <a:lvl3pPr marL="912755" indent="0">
              <a:buNone/>
              <a:defRPr sz="1771" b="1"/>
            </a:lvl3pPr>
            <a:lvl4pPr marL="1369132" indent="0">
              <a:buNone/>
              <a:defRPr sz="1549" b="1"/>
            </a:lvl4pPr>
            <a:lvl5pPr marL="1825509" indent="0">
              <a:buNone/>
              <a:defRPr sz="1549" b="1"/>
            </a:lvl5pPr>
            <a:lvl6pPr marL="2281887" indent="0">
              <a:buNone/>
              <a:defRPr sz="1549" b="1"/>
            </a:lvl6pPr>
            <a:lvl7pPr marL="2738264" indent="0">
              <a:buNone/>
              <a:defRPr sz="1549" b="1"/>
            </a:lvl7pPr>
            <a:lvl8pPr marL="3194641" indent="0">
              <a:buNone/>
              <a:defRPr sz="1549" b="1"/>
            </a:lvl8pPr>
            <a:lvl9pPr marL="3651019" indent="0">
              <a:buNone/>
              <a:defRPr sz="1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2" y="2406652"/>
            <a:ext cx="4484688" cy="4373563"/>
          </a:xfrm>
        </p:spPr>
        <p:txBody>
          <a:bodyPr/>
          <a:lstStyle>
            <a:lvl1pPr>
              <a:defRPr sz="2435"/>
            </a:lvl1pPr>
            <a:lvl2pPr>
              <a:defRPr sz="1992"/>
            </a:lvl2pPr>
            <a:lvl3pPr>
              <a:defRPr sz="1771"/>
            </a:lvl3pPr>
            <a:lvl4pPr>
              <a:defRPr sz="1549"/>
            </a:lvl4pPr>
            <a:lvl5pPr>
              <a:defRPr sz="1549"/>
            </a:lvl5pPr>
            <a:lvl6pPr>
              <a:defRPr sz="1549"/>
            </a:lvl6pPr>
            <a:lvl7pPr>
              <a:defRPr sz="1549"/>
            </a:lvl7pPr>
            <a:lvl8pPr>
              <a:defRPr sz="1549"/>
            </a:lvl8pPr>
            <a:lvl9pPr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7"/>
            <a:ext cx="4486275" cy="708025"/>
          </a:xfrm>
        </p:spPr>
        <p:txBody>
          <a:bodyPr anchor="b"/>
          <a:lstStyle>
            <a:lvl1pPr marL="0" indent="0">
              <a:buNone/>
              <a:defRPr sz="2435" b="1"/>
            </a:lvl1pPr>
            <a:lvl2pPr marL="456377" indent="0">
              <a:buNone/>
              <a:defRPr sz="1992" b="1"/>
            </a:lvl2pPr>
            <a:lvl3pPr marL="912755" indent="0">
              <a:buNone/>
              <a:defRPr sz="1771" b="1"/>
            </a:lvl3pPr>
            <a:lvl4pPr marL="1369132" indent="0">
              <a:buNone/>
              <a:defRPr sz="1549" b="1"/>
            </a:lvl4pPr>
            <a:lvl5pPr marL="1825509" indent="0">
              <a:buNone/>
              <a:defRPr sz="1549" b="1"/>
            </a:lvl5pPr>
            <a:lvl6pPr marL="2281887" indent="0">
              <a:buNone/>
              <a:defRPr sz="1549" b="1"/>
            </a:lvl6pPr>
            <a:lvl7pPr marL="2738264" indent="0">
              <a:buNone/>
              <a:defRPr sz="1549" b="1"/>
            </a:lvl7pPr>
            <a:lvl8pPr marL="3194641" indent="0">
              <a:buNone/>
              <a:defRPr sz="1549" b="1"/>
            </a:lvl8pPr>
            <a:lvl9pPr marL="3651019" indent="0">
              <a:buNone/>
              <a:defRPr sz="154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2"/>
            <a:ext cx="4486275" cy="4373563"/>
          </a:xfrm>
        </p:spPr>
        <p:txBody>
          <a:bodyPr/>
          <a:lstStyle>
            <a:lvl1pPr>
              <a:defRPr sz="2435"/>
            </a:lvl1pPr>
            <a:lvl2pPr>
              <a:defRPr sz="1992"/>
            </a:lvl2pPr>
            <a:lvl3pPr>
              <a:defRPr sz="1771"/>
            </a:lvl3pPr>
            <a:lvl4pPr>
              <a:defRPr sz="1549"/>
            </a:lvl4pPr>
            <a:lvl5pPr>
              <a:defRPr sz="1549"/>
            </a:lvl5pPr>
            <a:lvl6pPr>
              <a:defRPr sz="1549"/>
            </a:lvl6pPr>
            <a:lvl7pPr>
              <a:defRPr sz="1549"/>
            </a:lvl7pPr>
            <a:lvl8pPr>
              <a:defRPr sz="1549"/>
            </a:lvl8pPr>
            <a:lvl9pPr>
              <a:defRPr sz="154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1AF3CD3B-33DB-4AFE-8726-48E5B699E360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1328499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0881D74A-C808-46A2-B443-B24C6ECF224E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3214629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4B51CEB3-FE27-480B-BE4C-0C27954D5DD3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1313913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3" y="301628"/>
            <a:ext cx="3338513" cy="1285875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6"/>
            <a:ext cx="5673725" cy="6478589"/>
          </a:xfrm>
        </p:spPr>
        <p:txBody>
          <a:bodyPr/>
          <a:lstStyle>
            <a:lvl1pPr>
              <a:defRPr sz="3209"/>
            </a:lvl1pPr>
            <a:lvl2pPr>
              <a:defRPr sz="2767"/>
            </a:lvl2pPr>
            <a:lvl3pPr>
              <a:defRPr sz="2435"/>
            </a:lvl3pPr>
            <a:lvl4pPr>
              <a:defRPr sz="1992"/>
            </a:lvl4pPr>
            <a:lvl5pPr>
              <a:defRPr sz="1992"/>
            </a:lvl5pPr>
            <a:lvl6pPr>
              <a:defRPr sz="1992"/>
            </a:lvl6pPr>
            <a:lvl7pPr>
              <a:defRPr sz="1992"/>
            </a:lvl7pPr>
            <a:lvl8pPr>
              <a:defRPr sz="1992"/>
            </a:lvl8pPr>
            <a:lvl9pPr>
              <a:defRPr sz="19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3" y="1587500"/>
            <a:ext cx="3338513" cy="5192713"/>
          </a:xfrm>
        </p:spPr>
        <p:txBody>
          <a:bodyPr/>
          <a:lstStyle>
            <a:lvl1pPr marL="0" indent="0">
              <a:buNone/>
              <a:defRPr sz="1439"/>
            </a:lvl1pPr>
            <a:lvl2pPr marL="456377" indent="0">
              <a:buNone/>
              <a:defRPr sz="1217"/>
            </a:lvl2pPr>
            <a:lvl3pPr marL="912755" indent="0">
              <a:buNone/>
              <a:defRPr sz="996"/>
            </a:lvl3pPr>
            <a:lvl4pPr marL="1369132" indent="0">
              <a:buNone/>
              <a:defRPr sz="885"/>
            </a:lvl4pPr>
            <a:lvl5pPr marL="1825509" indent="0">
              <a:buNone/>
              <a:defRPr sz="885"/>
            </a:lvl5pPr>
            <a:lvl6pPr marL="2281887" indent="0">
              <a:buNone/>
              <a:defRPr sz="885"/>
            </a:lvl6pPr>
            <a:lvl7pPr marL="2738264" indent="0">
              <a:buNone/>
              <a:defRPr sz="885"/>
            </a:lvl7pPr>
            <a:lvl8pPr marL="3194641" indent="0">
              <a:buNone/>
              <a:defRPr sz="885"/>
            </a:lvl8pPr>
            <a:lvl9pPr marL="3651019" indent="0">
              <a:buNone/>
              <a:defRPr sz="8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1A8CFAE9-6FBC-40CA-9D1B-841A7BF2376D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343921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135D1-2455-4DEF-8A1C-C365C2D14E5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4239381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1992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6"/>
            <a:ext cx="6091237" cy="4554537"/>
          </a:xfrm>
        </p:spPr>
        <p:txBody>
          <a:bodyPr/>
          <a:lstStyle>
            <a:lvl1pPr marL="0" indent="0">
              <a:buNone/>
              <a:defRPr sz="3209"/>
            </a:lvl1pPr>
            <a:lvl2pPr marL="456377" indent="0">
              <a:buNone/>
              <a:defRPr sz="2767"/>
            </a:lvl2pPr>
            <a:lvl3pPr marL="912755" indent="0">
              <a:buNone/>
              <a:defRPr sz="2435"/>
            </a:lvl3pPr>
            <a:lvl4pPr marL="1369132" indent="0">
              <a:buNone/>
              <a:defRPr sz="1992"/>
            </a:lvl4pPr>
            <a:lvl5pPr marL="1825509" indent="0">
              <a:buNone/>
              <a:defRPr sz="1992"/>
            </a:lvl5pPr>
            <a:lvl6pPr marL="2281887" indent="0">
              <a:buNone/>
              <a:defRPr sz="1992"/>
            </a:lvl6pPr>
            <a:lvl7pPr marL="2738264" indent="0">
              <a:buNone/>
              <a:defRPr sz="1992"/>
            </a:lvl7pPr>
            <a:lvl8pPr marL="3194641" indent="0">
              <a:buNone/>
              <a:defRPr sz="1992"/>
            </a:lvl8pPr>
            <a:lvl9pPr marL="3651019" indent="0">
              <a:buNone/>
              <a:defRPr sz="1992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7"/>
          </a:xfrm>
        </p:spPr>
        <p:txBody>
          <a:bodyPr/>
          <a:lstStyle>
            <a:lvl1pPr marL="0" indent="0">
              <a:buNone/>
              <a:defRPr sz="1439"/>
            </a:lvl1pPr>
            <a:lvl2pPr marL="456377" indent="0">
              <a:buNone/>
              <a:defRPr sz="1217"/>
            </a:lvl2pPr>
            <a:lvl3pPr marL="912755" indent="0">
              <a:buNone/>
              <a:defRPr sz="996"/>
            </a:lvl3pPr>
            <a:lvl4pPr marL="1369132" indent="0">
              <a:buNone/>
              <a:defRPr sz="885"/>
            </a:lvl4pPr>
            <a:lvl5pPr marL="1825509" indent="0">
              <a:buNone/>
              <a:defRPr sz="885"/>
            </a:lvl5pPr>
            <a:lvl6pPr marL="2281887" indent="0">
              <a:buNone/>
              <a:defRPr sz="885"/>
            </a:lvl6pPr>
            <a:lvl7pPr marL="2738264" indent="0">
              <a:buNone/>
              <a:defRPr sz="885"/>
            </a:lvl7pPr>
            <a:lvl8pPr marL="3194641" indent="0">
              <a:buNone/>
              <a:defRPr sz="885"/>
            </a:lvl8pPr>
            <a:lvl9pPr marL="3651019" indent="0">
              <a:buNone/>
              <a:defRPr sz="8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B2EED74A-FC84-4E59-B74E-C52CF6D63B38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2268619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5414536E-BF19-40DC-9AD2-04DB2F6DE8DE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3348998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050" y="152400"/>
            <a:ext cx="24384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850" y="152400"/>
            <a:ext cx="71628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>
              <a:defRPr/>
            </a:pPr>
            <a:fld id="{8195A813-A737-4548-A983-4BFCBEA3A122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817153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04868" y="609647"/>
            <a:ext cx="9144238" cy="1264973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1139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29091" y="3048234"/>
            <a:ext cx="6324663" cy="67289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858000"/>
            <a:ext cx="2114550" cy="506413"/>
          </a:xfrm>
        </p:spPr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858000"/>
            <a:ext cx="4419600" cy="506413"/>
          </a:xfrm>
        </p:spPr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205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43863" y="6858000"/>
            <a:ext cx="1862137" cy="506413"/>
          </a:xfrm>
        </p:spPr>
        <p:txBody>
          <a:bodyPr/>
          <a:lstStyle>
            <a:lvl1pPr>
              <a:defRPr sz="1600"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A8082A-2571-4B6A-9774-F38CF99E9E7F}" type="slidenum">
              <a:rPr kumimoji="0" lang="en-US" altLang="sk-SK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086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27BFE3-87AB-4690-80C2-F4E10F8EB407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056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817" y="4877174"/>
            <a:ext cx="8627904" cy="150742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817" y="3216897"/>
            <a:ext cx="8627904" cy="1660277"/>
          </a:xfrm>
        </p:spPr>
        <p:txBody>
          <a:bodyPr anchor="b"/>
          <a:lstStyle>
            <a:lvl1pPr marL="0" indent="0">
              <a:buNone/>
              <a:defRPr sz="2200"/>
            </a:lvl1pPr>
            <a:lvl2pPr marL="506852" indent="0">
              <a:buNone/>
              <a:defRPr sz="2000"/>
            </a:lvl2pPr>
            <a:lvl3pPr marL="1013704" indent="0">
              <a:buNone/>
              <a:defRPr sz="1800"/>
            </a:lvl3pPr>
            <a:lvl4pPr marL="1520556" indent="0">
              <a:buNone/>
              <a:defRPr sz="1600"/>
            </a:lvl4pPr>
            <a:lvl5pPr marL="2027408" indent="0">
              <a:buNone/>
              <a:defRPr sz="1600"/>
            </a:lvl5pPr>
            <a:lvl6pPr marL="2534260" indent="0">
              <a:buNone/>
              <a:defRPr sz="1600"/>
            </a:lvl6pPr>
            <a:lvl7pPr marL="3041112" indent="0">
              <a:buNone/>
              <a:defRPr sz="1600"/>
            </a:lvl7pPr>
            <a:lvl8pPr marL="3547963" indent="0">
              <a:buNone/>
              <a:defRPr sz="1600"/>
            </a:lvl8pPr>
            <a:lvl9pPr marL="4054815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254A0C-43D3-4929-9F76-1A64F0D0AB22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826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371" y="1828941"/>
            <a:ext cx="4791518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063" y="1828941"/>
            <a:ext cx="4791517" cy="4877174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F312A7-E5E1-44B6-9664-85C3D5F94F16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471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3945"/>
            <a:ext cx="9135428" cy="1264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524" y="1698930"/>
            <a:ext cx="4484889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524" y="2406962"/>
            <a:ext cx="4484889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301" y="1698930"/>
            <a:ext cx="4486651" cy="70803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6852" indent="0">
              <a:buNone/>
              <a:defRPr sz="2200" b="1"/>
            </a:lvl2pPr>
            <a:lvl3pPr marL="1013704" indent="0">
              <a:buNone/>
              <a:defRPr sz="2000" b="1"/>
            </a:lvl3pPr>
            <a:lvl4pPr marL="1520556" indent="0">
              <a:buNone/>
              <a:defRPr sz="1800" b="1"/>
            </a:lvl4pPr>
            <a:lvl5pPr marL="2027408" indent="0">
              <a:buNone/>
              <a:defRPr sz="1800" b="1"/>
            </a:lvl5pPr>
            <a:lvl6pPr marL="2534260" indent="0">
              <a:buNone/>
              <a:defRPr sz="1800" b="1"/>
            </a:lvl6pPr>
            <a:lvl7pPr marL="3041112" indent="0">
              <a:buNone/>
              <a:defRPr sz="1800" b="1"/>
            </a:lvl7pPr>
            <a:lvl8pPr marL="3547963" indent="0">
              <a:buNone/>
              <a:defRPr sz="1800" b="1"/>
            </a:lvl8pPr>
            <a:lvl9pPr marL="4054815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301" y="2406962"/>
            <a:ext cx="4486651" cy="437294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19472E-E3FB-4DE7-8FA9-6D8360B88B4C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911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4A958F-C521-4467-9D7D-61765444D00E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676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2E7B17-4B83-401C-9967-BDC9F5ED1A48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03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88" y="4876800"/>
            <a:ext cx="8628062" cy="1508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688" y="3216275"/>
            <a:ext cx="8628062" cy="16605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6A1A5-6B32-42B1-B4F2-956EE5187A1D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680279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524" y="302188"/>
            <a:ext cx="3339436" cy="128605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554" y="302189"/>
            <a:ext cx="5674397" cy="6477716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524" y="1588244"/>
            <a:ext cx="3339436" cy="519166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3EC817-98F7-4772-80EA-0BF379BEC9EB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436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564" y="5312887"/>
            <a:ext cx="6090285" cy="627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564" y="678166"/>
            <a:ext cx="6090285" cy="4553903"/>
          </a:xfrm>
        </p:spPr>
        <p:txBody>
          <a:bodyPr/>
          <a:lstStyle>
            <a:lvl1pPr marL="0" indent="0">
              <a:buNone/>
              <a:defRPr sz="3500"/>
            </a:lvl1pPr>
            <a:lvl2pPr marL="506852" indent="0">
              <a:buNone/>
              <a:defRPr sz="3100"/>
            </a:lvl2pPr>
            <a:lvl3pPr marL="1013704" indent="0">
              <a:buNone/>
              <a:defRPr sz="2700"/>
            </a:lvl3pPr>
            <a:lvl4pPr marL="1520556" indent="0">
              <a:buNone/>
              <a:defRPr sz="2200"/>
            </a:lvl4pPr>
            <a:lvl5pPr marL="2027408" indent="0">
              <a:buNone/>
              <a:defRPr sz="2200"/>
            </a:lvl5pPr>
            <a:lvl6pPr marL="2534260" indent="0">
              <a:buNone/>
              <a:defRPr sz="2200"/>
            </a:lvl6pPr>
            <a:lvl7pPr marL="3041112" indent="0">
              <a:buNone/>
              <a:defRPr sz="2200"/>
            </a:lvl7pPr>
            <a:lvl8pPr marL="3547963" indent="0">
              <a:buNone/>
              <a:defRPr sz="2200"/>
            </a:lvl8pPr>
            <a:lvl9pPr marL="4054815" indent="0">
              <a:buNone/>
              <a:defRPr sz="22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564" y="5940103"/>
            <a:ext cx="6090285" cy="890751"/>
          </a:xfrm>
        </p:spPr>
        <p:txBody>
          <a:bodyPr/>
          <a:lstStyle>
            <a:lvl1pPr marL="0" indent="0">
              <a:buNone/>
              <a:defRPr sz="1600"/>
            </a:lvl1pPr>
            <a:lvl2pPr marL="506852" indent="0">
              <a:buNone/>
              <a:defRPr sz="1300"/>
            </a:lvl2pPr>
            <a:lvl3pPr marL="1013704" indent="0">
              <a:buNone/>
              <a:defRPr sz="1100"/>
            </a:lvl3pPr>
            <a:lvl4pPr marL="1520556" indent="0">
              <a:buNone/>
              <a:defRPr sz="1000"/>
            </a:lvl4pPr>
            <a:lvl5pPr marL="2027408" indent="0">
              <a:buNone/>
              <a:defRPr sz="1000"/>
            </a:lvl5pPr>
            <a:lvl6pPr marL="2534260" indent="0">
              <a:buNone/>
              <a:defRPr sz="1000"/>
            </a:lvl6pPr>
            <a:lvl7pPr marL="3041112" indent="0">
              <a:buNone/>
              <a:defRPr sz="1000"/>
            </a:lvl7pPr>
            <a:lvl8pPr marL="3547963" indent="0">
              <a:buNone/>
              <a:defRPr sz="1000"/>
            </a:lvl8pPr>
            <a:lvl9pPr marL="405481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CC5854-955D-40B3-B931-53F9C0274D32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366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537AB3-F28A-45BF-A76F-9894DE0FDCEF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350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2409" y="152852"/>
            <a:ext cx="2437171" cy="655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371" y="152852"/>
            <a:ext cx="7145864" cy="655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>
                <a:latin typeface="Courier New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Courier New" panose="02070309020205020404" pitchFamily="49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A2B9C3-D327-4B6D-A7E1-BCF814A7E2DD}" type="slidenum">
              <a:rPr kumimoji="0" lang="en-US" altLang="sk-SK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70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50" y="1828800"/>
            <a:ext cx="4800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9CF4FE-581A-4C20-9651-8B6BF0C69369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64037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9134475" cy="12652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98625"/>
            <a:ext cx="4484688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406650"/>
            <a:ext cx="44846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6200" y="1698625"/>
            <a:ext cx="4486275" cy="7080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6200" y="2406650"/>
            <a:ext cx="44862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D8CB9-11C1-4EA3-9145-ACDBEA7103D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78560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3C9E3-386B-4853-B56C-0C87FE5D367F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71491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8343C-80A4-4C1A-A12A-988D94F9BA57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31382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1625"/>
            <a:ext cx="3338513" cy="1285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0" y="301625"/>
            <a:ext cx="5673725" cy="6478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587500"/>
            <a:ext cx="3338513" cy="5192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4C2DAC-1669-4F54-85F6-13E43516B38A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127987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38" y="5313363"/>
            <a:ext cx="6091237" cy="627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89138" y="677863"/>
            <a:ext cx="6091237" cy="45545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9138" y="5940425"/>
            <a:ext cx="6091237" cy="8905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E6629-C230-4FE5-AFF1-E6BC05459C65}" type="slidenum">
              <a:rPr lang="en-US" altLang="sk-SK"/>
              <a:pPr/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:p14="http://schemas.microsoft.com/office/powerpoint/2010/main" val="270913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34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3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l" defTabSz="1014413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defTabSz="1014413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70" tIns="50685" rIns="101370" bIns="50685" numCol="1" anchor="t" anchorCtr="0" compatLnSpc="1">
            <a:prstTxWarp prst="textNoShape">
              <a:avLst/>
            </a:prstTxWarp>
          </a:bodyPr>
          <a:lstStyle>
            <a:lvl1pPr algn="r" defTabSz="1014413">
              <a:defRPr sz="1400"/>
            </a:lvl1pPr>
          </a:lstStyle>
          <a:p>
            <a:fld id="{751F6A38-2A11-4D19-A62A-BA22AD3F2395}" type="slidenum">
              <a:rPr lang="en-US" altLang="sk-SK"/>
              <a:pPr/>
              <a:t>‹#›</a:t>
            </a:fld>
            <a:endParaRPr lang="en-US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defTabSz="1014413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3913" indent="-317500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defTabSz="10144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defTabSz="10144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2812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7384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956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6528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110038" indent="-254000" algn="l" defTabSz="10144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defTabSz="1012588">
              <a:defRPr sz="143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 defTabSz="1012588">
              <a:defRPr sz="1439"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1011238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F376ED-C253-4F67-AE0D-487F9606E3CF}" type="slidenum">
              <a:rPr lang="en-US" altLang="sk-SK" smtClean="0"/>
              <a:pPr>
                <a:defRPr/>
              </a:pPr>
              <a:t>‹#›</a:t>
            </a:fld>
            <a:endParaRPr lang="en-US" altLang="sk-SK" smtClean="0"/>
          </a:p>
        </p:txBody>
      </p:sp>
    </p:spTree>
    <p:extLst>
      <p:ext uri="{BB962C8B-B14F-4D97-AF65-F5344CB8AC3E}">
        <p14:creationId xmlns:p14="http://schemas.microsoft.com/office/powerpoint/2010/main" val="349703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6377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6pPr>
      <a:lvl7pPr marL="912755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7pPr>
      <a:lvl8pPr marL="1369132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8pPr>
      <a:lvl9pPr marL="1825509" algn="l" defTabSz="1012588" rtl="0" eaLnBrk="0" fontAlgn="base" hangingPunct="0">
        <a:spcBef>
          <a:spcPct val="0"/>
        </a:spcBef>
        <a:spcAft>
          <a:spcPct val="0"/>
        </a:spcAft>
        <a:defRPr sz="3984" b="1">
          <a:solidFill>
            <a:schemeClr val="tx2"/>
          </a:solidFill>
          <a:latin typeface="Arial" charset="0"/>
        </a:defRPr>
      </a:lvl9pPr>
    </p:titleStyle>
    <p:bodyStyle>
      <a:lvl1pPr marL="376238" indent="-37623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0738" indent="-315913" algn="l" rtl="0" eaLnBrk="0" fontAlgn="base" hangingPunct="0">
        <a:spcBef>
          <a:spcPct val="20000"/>
        </a:spcBef>
        <a:spcAft>
          <a:spcPct val="0"/>
        </a:spcAft>
        <a:buChar char="–"/>
        <a:defRPr sz="2700">
          <a:solidFill>
            <a:schemeClr val="tx1"/>
          </a:solidFill>
          <a:latin typeface="+mn-lt"/>
        </a:defRPr>
      </a:lvl2pPr>
      <a:lvl3pPr marL="1262063" indent="-2508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68475" indent="-250825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6475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33511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6pPr>
      <a:lvl7pPr marL="3189888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7pPr>
      <a:lvl8pPr marL="3646266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8pPr>
      <a:lvl9pPr marL="4102643" indent="-253543" algn="l" defTabSz="1012588" rtl="0" eaLnBrk="0" fontAlgn="base" hangingPunct="0">
        <a:spcBef>
          <a:spcPct val="20000"/>
        </a:spcBef>
        <a:spcAft>
          <a:spcPct val="0"/>
        </a:spcAft>
        <a:buChar char="»"/>
        <a:defRPr sz="1992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56377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2pPr>
      <a:lvl3pPr marL="912755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3pPr>
      <a:lvl4pPr marL="1369132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4pPr>
      <a:lvl5pPr marL="1825509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5pPr>
      <a:lvl6pPr marL="2281887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6pPr>
      <a:lvl7pPr marL="2738264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7pPr>
      <a:lvl8pPr marL="3194641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8pPr>
      <a:lvl9pPr marL="3651019" algn="l" defTabSz="912755" rtl="0" eaLnBrk="1" latinLnBrk="0" hangingPunct="1">
        <a:defRPr sz="1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1518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title style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6850" y="1828800"/>
            <a:ext cx="97520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k-SK" smtClean="0"/>
              <a:t>Click to edit Master text styles</a:t>
            </a:r>
          </a:p>
          <a:p>
            <a:pPr lvl="1"/>
            <a:r>
              <a:rPr lang="en-US" altLang="sk-SK" smtClean="0"/>
              <a:t>Second level</a:t>
            </a:r>
          </a:p>
          <a:p>
            <a:pPr lvl="2"/>
            <a:r>
              <a:rPr lang="en-US" altLang="sk-SK" smtClean="0"/>
              <a:t>Third level</a:t>
            </a:r>
          </a:p>
          <a:p>
            <a:pPr lvl="3"/>
            <a:r>
              <a:rPr lang="en-US" altLang="sk-SK" smtClean="0"/>
              <a:t>Fourth level</a:t>
            </a:r>
          </a:p>
          <a:p>
            <a:pPr lvl="4"/>
            <a:r>
              <a:rPr lang="en-US" altLang="sk-SK" smtClean="0"/>
              <a:t>Fifth level</a:t>
            </a:r>
          </a:p>
        </p:txBody>
      </p:sp>
      <p:sp>
        <p:nvSpPr>
          <p:cNvPr id="9011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1450" y="6915150"/>
            <a:ext cx="211455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011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915150"/>
            <a:ext cx="32131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011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884988"/>
            <a:ext cx="2114550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31256B-0B0E-476D-9D4E-BFEE3E8883E7}" type="slidenum">
              <a:rPr kumimoji="0" lang="en-US" altLang="sk-SK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sk-SK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73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506852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1013704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520556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2027408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31591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66825" indent="-2524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773238" indent="-25241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79650" indent="-25241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787686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294537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801389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308241" indent="-253426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685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3704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556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27408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4260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1112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7963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54815" algn="l" defTabSz="101370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k-SK" altLang="sk-SK" dirty="0" smtClean="0"/>
              <a:t>Ukazovatele a polia</a:t>
            </a:r>
            <a:r>
              <a:rPr lang="en-US" altLang="sk-SK" dirty="0" smtClean="0"/>
              <a:t>, re</a:t>
            </a:r>
            <a:r>
              <a:rPr lang="sk-SK" altLang="sk-SK" dirty="0" err="1" smtClean="0"/>
              <a:t>ťazce</a:t>
            </a:r>
            <a:r>
              <a:rPr lang="sk-SK" altLang="sk-SK" dirty="0" smtClean="0"/>
              <a:t/>
            </a:r>
            <a:br>
              <a:rPr lang="sk-SK" altLang="sk-SK" dirty="0" smtClean="0"/>
            </a:br>
            <a:endParaRPr lang="en-US" altLang="sk-SK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599" y="5486400"/>
            <a:ext cx="9494837" cy="188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2" tIns="50681" rIns="101362" bIns="50681" numCol="1" anchor="t" anchorCtr="0" compatLnSpc="1">
            <a:prstTxWarp prst="textNoShape">
              <a:avLst/>
            </a:prstTxWarp>
          </a:bodyPr>
          <a:lstStyle>
            <a:lvl1pPr marL="0" indent="0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5238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1650" indent="-250825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79650" indent="-252413" algn="l" defTabSz="10128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20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364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525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09687" indent="-253978" algn="l" defTabSz="1014327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b="0" kern="0" dirty="0" smtClean="0"/>
              <a:t>Gabriela </a:t>
            </a:r>
            <a:r>
              <a:rPr lang="en-US" altLang="sk-SK" b="0" kern="0" dirty="0" err="1" smtClean="0"/>
              <a:t>Grmanov</a:t>
            </a:r>
            <a:r>
              <a:rPr lang="sk-SK" altLang="sk-SK" b="0" kern="0" dirty="0" smtClean="0"/>
              <a:t>á</a:t>
            </a:r>
          </a:p>
          <a:p>
            <a:r>
              <a:rPr lang="sk-SK" altLang="sk-SK" b="0" kern="0" dirty="0" smtClean="0"/>
              <a:t>Základy procedurálneho programovania 1</a:t>
            </a:r>
          </a:p>
          <a:p>
            <a:r>
              <a:rPr lang="sk-SK" altLang="sk-SK" kern="0" dirty="0"/>
              <a:t>8</a:t>
            </a:r>
            <a:r>
              <a:rPr lang="sk-SK" altLang="sk-SK" b="0" kern="0" dirty="0" smtClean="0"/>
              <a:t>. prednáška</a:t>
            </a:r>
            <a:endParaRPr lang="en-US" altLang="sk-SK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sk-SK" sz="3984" dirty="0" err="1" smtClean="0"/>
              <a:t>Ukazovate</a:t>
            </a:r>
            <a:r>
              <a:rPr lang="sk-SK" altLang="sk-SK" sz="3984" dirty="0" smtClean="0"/>
              <a:t>ľ na typ </a:t>
            </a:r>
            <a:r>
              <a:rPr lang="sk-SK" altLang="sk-SK" sz="398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sk-SK" sz="3984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77731" indent="-377731">
              <a:defRPr/>
            </a:pPr>
            <a:r>
              <a:rPr lang="sk-SK" altLang="sk-S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altLang="sk-SK" sz="2800" dirty="0"/>
              <a:t>: prázdny typ (napr. funkcia, ktorá nevracia typ)</a:t>
            </a:r>
          </a:p>
          <a:p>
            <a:pPr marL="377731" indent="-377731">
              <a:defRPr/>
            </a:pPr>
            <a:r>
              <a:rPr lang="sk-SK" altLang="sk-SK" sz="2800" b="1" dirty="0" err="1">
                <a:latin typeface="Courier New" panose="02070309020205020404" pitchFamily="49" charset="0"/>
              </a:rPr>
              <a:t>void</a:t>
            </a:r>
            <a:r>
              <a:rPr lang="sk-SK" altLang="sk-SK" sz="2800" b="1" dirty="0">
                <a:latin typeface="Courier New" panose="02070309020205020404" pitchFamily="49" charset="0"/>
              </a:rPr>
              <a:t> </a:t>
            </a:r>
            <a:r>
              <a:rPr lang="en-US" altLang="sk-SK" sz="2800" b="1" dirty="0">
                <a:latin typeface="Courier New" panose="02070309020205020404" pitchFamily="49" charset="0"/>
              </a:rPr>
              <a:t>*</a:t>
            </a:r>
            <a:r>
              <a:rPr lang="en-US" altLang="sk-SK" sz="2800" b="1" dirty="0" err="1">
                <a:latin typeface="Courier New" panose="02070309020205020404" pitchFamily="49" charset="0"/>
              </a:rPr>
              <a:t>p_void</a:t>
            </a:r>
            <a:r>
              <a:rPr lang="en-US" altLang="sk-SK" sz="2800" b="1" dirty="0">
                <a:latin typeface="Courier New" panose="02070309020205020404" pitchFamily="49" charset="0"/>
              </a:rPr>
              <a:t>;</a:t>
            </a:r>
            <a:r>
              <a:rPr lang="en-US" altLang="sk-SK" sz="2800" dirty="0"/>
              <a:t> </a:t>
            </a:r>
            <a:endParaRPr lang="sk-SK" altLang="sk-SK" sz="2800" dirty="0"/>
          </a:p>
          <a:p>
            <a:pPr marL="822223" lvl="1" indent="-316240">
              <a:defRPr/>
            </a:pPr>
            <a:r>
              <a:rPr lang="sk-SK" altLang="sk-SK" sz="2400" dirty="0"/>
              <a:t>neukazuje na žiaden </a:t>
            </a:r>
            <a:r>
              <a:rPr lang="sk-SK" altLang="sk-SK" sz="2400" dirty="0" smtClean="0"/>
              <a:t>konkrétny </a:t>
            </a:r>
            <a:r>
              <a:rPr lang="sk-SK" altLang="sk-SK" sz="2400" dirty="0"/>
              <a:t>typ</a:t>
            </a:r>
          </a:p>
          <a:p>
            <a:pPr marL="822223" lvl="1" indent="-316240">
              <a:defRPr/>
            </a:pPr>
            <a:r>
              <a:rPr lang="sk-SK" altLang="sk-SK" sz="2400" dirty="0">
                <a:solidFill>
                  <a:srgbClr val="FF0000"/>
                </a:solidFill>
              </a:rPr>
              <a:t>generický </a:t>
            </a:r>
            <a:r>
              <a:rPr lang="sk-SK" altLang="sk-SK" sz="2400" dirty="0" smtClean="0">
                <a:solidFill>
                  <a:srgbClr val="FF0000"/>
                </a:solidFill>
              </a:rPr>
              <a:t>ukazovateľ</a:t>
            </a:r>
            <a:r>
              <a:rPr lang="sk-SK" altLang="sk-SK" sz="2400" dirty="0" smtClean="0"/>
              <a:t>: </a:t>
            </a:r>
            <a:r>
              <a:rPr lang="sk-SK" altLang="sk-SK" sz="2400" dirty="0"/>
              <a:t>ukazovateľ na ľubovoľný typ (nezabudnúť na pretypovanie!)</a:t>
            </a:r>
          </a:p>
          <a:p>
            <a:pPr marL="377731" indent="-377731">
              <a:defRPr/>
            </a:pPr>
            <a:r>
              <a:rPr lang="sk-SK" altLang="sk-SK" sz="2400" dirty="0"/>
              <a:t>Niekedy vznikne situácia, kedy potrebujeme použiť ukazovateľ, ale nemusíme vedieť na aký typ </a:t>
            </a:r>
            <a:r>
              <a:rPr lang="sk-SK" altLang="sk-SK" sz="2400" dirty="0" smtClean="0"/>
              <a:t>bude ukazovať</a:t>
            </a:r>
            <a:endParaRPr lang="sk-SK" altLang="sk-SK" sz="2400" dirty="0"/>
          </a:p>
          <a:p>
            <a:pPr marL="377731" indent="-377731">
              <a:defRPr/>
            </a:pPr>
            <a:r>
              <a:rPr lang="sk-SK" altLang="sk-SK" sz="2400" dirty="0"/>
              <a:t>Použijeme generický ukazovateľ</a:t>
            </a:r>
          </a:p>
          <a:p>
            <a:pPr marL="377731" indent="-377731">
              <a:defRPr/>
            </a:pPr>
            <a:endParaRPr lang="sk-SK" altLang="sk-SK" sz="2400" dirty="0"/>
          </a:p>
          <a:p>
            <a:pPr marL="377731" indent="-377731">
              <a:defRPr/>
            </a:pPr>
            <a:endParaRPr lang="sk-SK" altLang="sk-SK" sz="2400" dirty="0"/>
          </a:p>
          <a:p>
            <a:pPr marL="377731" indent="-377731">
              <a:defRPr/>
            </a:pPr>
            <a:r>
              <a:rPr lang="sk-SK" altLang="sk-SK" sz="2400" dirty="0"/>
              <a:t>Môže ukazovať na ľubovoľný typ</a:t>
            </a:r>
          </a:p>
          <a:p>
            <a:pPr marL="377731" indent="-377731">
              <a:defRPr/>
            </a:pPr>
            <a:endParaRPr lang="sk-SK" altLang="sk-SK" sz="2400" dirty="0"/>
          </a:p>
          <a:p>
            <a:pPr marL="377731" indent="-377731">
              <a:defRPr/>
            </a:pPr>
            <a:endParaRPr lang="en-US" altLang="sk-SK" sz="2400" dirty="0"/>
          </a:p>
        </p:txBody>
      </p:sp>
      <p:sp>
        <p:nvSpPr>
          <p:cNvPr id="4" name="Rectangle 3"/>
          <p:cNvSpPr/>
          <p:nvPr/>
        </p:nvSpPr>
        <p:spPr>
          <a:xfrm>
            <a:off x="5380037" y="5318919"/>
            <a:ext cx="2630487" cy="6715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40374" y="5479256"/>
            <a:ext cx="21526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*p</a:t>
            </a:r>
            <a:r>
              <a:rPr lang="sk-SK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sk-SK" altLang="sk-SK" sz="2656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title"/>
          </p:nvPr>
        </p:nvSpPr>
        <p:spPr>
          <a:xfrm>
            <a:off x="384175" y="209550"/>
            <a:ext cx="8624888" cy="1020763"/>
          </a:xfrm>
        </p:spPr>
        <p:txBody>
          <a:bodyPr/>
          <a:lstStyle/>
          <a:p>
            <a:pPr eaLnBrk="1" hangingPunct="1">
              <a:defRPr/>
            </a:pPr>
            <a:r>
              <a:rPr lang="sk-SK" altLang="sk-SK" sz="3984" smtClean="0"/>
              <a:t>P</a:t>
            </a:r>
            <a:r>
              <a:rPr lang="en-US" altLang="sk-SK" sz="3984" smtClean="0"/>
              <a:t>r</a:t>
            </a:r>
            <a:r>
              <a:rPr lang="sk-SK" altLang="sk-SK" sz="3984" smtClean="0"/>
              <a:t>íklad ukazovateľa na typ </a:t>
            </a:r>
            <a:r>
              <a:rPr lang="sk-SK" altLang="sk-SK" sz="3984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sk-SK" sz="3984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>
          <a:xfrm>
            <a:off x="436563" y="6578600"/>
            <a:ext cx="8264525" cy="588963"/>
          </a:xfrm>
        </p:spPr>
        <p:txBody>
          <a:bodyPr/>
          <a:lstStyle/>
          <a:p>
            <a:pPr marL="377731" indent="-377731" eaLnBrk="1" hangingPunct="1">
              <a:lnSpc>
                <a:spcPct val="90000"/>
              </a:lnSpc>
              <a:defRPr/>
            </a:pPr>
            <a:r>
              <a:rPr lang="sk-SK" altLang="sk-SK" sz="2800" dirty="0"/>
              <a:t>pri priraďovaní je potrebné uviesť typ</a:t>
            </a:r>
            <a:endParaRPr lang="en-US" altLang="sk-SK" sz="2800" dirty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52425" y="2108200"/>
            <a:ext cx="5229225" cy="3541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defTabSz="1011966">
              <a:defRPr/>
            </a:pPr>
            <a:endParaRPr lang="sk-SK" sz="1992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520700" y="2276475"/>
            <a:ext cx="5145088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int i;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float f;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*p_void = &amp;i;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sk-SK" sz="2656" b="1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*(int *) p_void = 2;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p_void = &amp;f;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*(float *) p_void = 3.5;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endParaRPr lang="en-US" altLang="sk-SK" sz="2656" b="1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9814" name="AutoShape 6"/>
          <p:cNvSpPr>
            <a:spLocks noChangeArrowheads="1"/>
          </p:cNvSpPr>
          <p:nvPr/>
        </p:nvSpPr>
        <p:spPr bwMode="auto">
          <a:xfrm>
            <a:off x="6002338" y="3373438"/>
            <a:ext cx="3879850" cy="506412"/>
          </a:xfrm>
          <a:prstGeom prst="wedgeRoundRectCallout">
            <a:avLst>
              <a:gd name="adj1" fmla="val -80301"/>
              <a:gd name="adj2" fmla="val 9548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11966">
              <a:spcBef>
                <a:spcPct val="0"/>
              </a:spcBef>
              <a:buFontTx/>
              <a:buNone/>
              <a:defRPr/>
            </a:pPr>
            <a:r>
              <a:rPr lang="en-US" altLang="sk-SK" sz="2656" smtClean="0">
                <a:solidFill>
                  <a:srgbClr val="000000"/>
                </a:solidFill>
                <a:sym typeface="Symbol" panose="05050102010706020507" pitchFamily="18" charset="2"/>
              </a:rPr>
              <a:t>nastavenie </a:t>
            </a: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sk-SK" sz="2656" smtClean="0">
                <a:solidFill>
                  <a:srgbClr val="000000"/>
                </a:solidFill>
                <a:sym typeface="Symbol" panose="05050102010706020507" pitchFamily="18" charset="2"/>
              </a:rPr>
              <a:t> na 2</a:t>
            </a:r>
          </a:p>
        </p:txBody>
      </p:sp>
      <p:sp>
        <p:nvSpPr>
          <p:cNvPr id="119815" name="AutoShape 7"/>
          <p:cNvSpPr>
            <a:spLocks noChangeArrowheads="1"/>
          </p:cNvSpPr>
          <p:nvPr/>
        </p:nvSpPr>
        <p:spPr bwMode="auto">
          <a:xfrm>
            <a:off x="5918200" y="2530475"/>
            <a:ext cx="3963988" cy="504825"/>
          </a:xfrm>
          <a:prstGeom prst="wedgeRoundRectCallout">
            <a:avLst>
              <a:gd name="adj1" fmla="val -90648"/>
              <a:gd name="adj2" fmla="val 10381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11966">
              <a:spcBef>
                <a:spcPct val="0"/>
              </a:spcBef>
              <a:buFontTx/>
              <a:buNone/>
              <a:defRPr/>
            </a:pPr>
            <a:r>
              <a:rPr lang="en-US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p_void</a:t>
            </a:r>
            <a:r>
              <a:rPr lang="en-US" altLang="sk-SK" sz="2656" dirty="0" smtClean="0">
                <a:solidFill>
                  <a:srgbClr val="000000"/>
                </a:solidFill>
              </a:rPr>
              <a:t> </a:t>
            </a:r>
            <a:r>
              <a:rPr lang="en-US" altLang="sk-SK" sz="2656" dirty="0" err="1" smtClean="0">
                <a:solidFill>
                  <a:srgbClr val="000000"/>
                </a:solidFill>
              </a:rPr>
              <a:t>ukazuje</a:t>
            </a:r>
            <a:r>
              <a:rPr lang="en-US" altLang="sk-SK" sz="2656" dirty="0" smtClean="0">
                <a:solidFill>
                  <a:srgbClr val="000000"/>
                </a:solidFill>
              </a:rPr>
              <a:t> </a:t>
            </a:r>
            <a:r>
              <a:rPr lang="en-US" altLang="sk-SK" sz="2656" dirty="0" err="1" smtClean="0">
                <a:solidFill>
                  <a:srgbClr val="000000"/>
                </a:solidFill>
              </a:rPr>
              <a:t>na</a:t>
            </a:r>
            <a:r>
              <a:rPr lang="en-US" altLang="sk-SK" sz="2656" dirty="0" smtClean="0">
                <a:solidFill>
                  <a:srgbClr val="000000"/>
                </a:solidFill>
              </a:rPr>
              <a:t> </a:t>
            </a:r>
            <a:r>
              <a:rPr lang="en-US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endParaRPr lang="en-US" altLang="sk-SK" sz="2656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9816" name="AutoShape 8"/>
          <p:cNvSpPr>
            <a:spLocks noChangeArrowheads="1"/>
          </p:cNvSpPr>
          <p:nvPr/>
        </p:nvSpPr>
        <p:spPr bwMode="auto">
          <a:xfrm>
            <a:off x="6086475" y="4216400"/>
            <a:ext cx="3795713" cy="506413"/>
          </a:xfrm>
          <a:prstGeom prst="wedgeRoundRectCallout">
            <a:avLst>
              <a:gd name="adj1" fmla="val -126898"/>
              <a:gd name="adj2" fmla="val -100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p_void</a:t>
            </a:r>
            <a:r>
              <a:rPr lang="en-US" altLang="sk-SK" sz="2656" smtClean="0">
                <a:solidFill>
                  <a:srgbClr val="000000"/>
                </a:solidFill>
                <a:sym typeface="Symbol" panose="05050102010706020507" pitchFamily="18" charset="2"/>
              </a:rPr>
              <a:t> ukazuje na </a:t>
            </a: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</a:p>
          <a:p>
            <a:pPr defTabSz="1011966">
              <a:spcBef>
                <a:spcPct val="0"/>
              </a:spcBef>
              <a:buFontTx/>
              <a:buNone/>
              <a:defRPr/>
            </a:pPr>
            <a:endParaRPr lang="en-US" altLang="sk-SK" sz="1992" smtClean="0">
              <a:solidFill>
                <a:srgbClr val="000000"/>
              </a:solidFill>
            </a:endParaRPr>
          </a:p>
        </p:txBody>
      </p:sp>
      <p:sp>
        <p:nvSpPr>
          <p:cNvPr id="119817" name="AutoShape 9"/>
          <p:cNvSpPr>
            <a:spLocks noChangeArrowheads="1"/>
          </p:cNvSpPr>
          <p:nvPr/>
        </p:nvSpPr>
        <p:spPr bwMode="auto">
          <a:xfrm>
            <a:off x="6086475" y="4975225"/>
            <a:ext cx="3795713" cy="506413"/>
          </a:xfrm>
          <a:prstGeom prst="wedgeRoundRectCallout">
            <a:avLst>
              <a:gd name="adj1" fmla="val -65417"/>
              <a:gd name="adj2" fmla="val -4895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smtClean="0">
                <a:solidFill>
                  <a:srgbClr val="000000"/>
                </a:solidFill>
                <a:sym typeface="Symbol" panose="05050102010706020507" pitchFamily="18" charset="2"/>
              </a:rPr>
              <a:t>nastavenie </a:t>
            </a: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sk-SK" sz="2656" smtClean="0">
                <a:solidFill>
                  <a:srgbClr val="000000"/>
                </a:solidFill>
                <a:sym typeface="Symbol" panose="05050102010706020507" pitchFamily="18" charset="2"/>
              </a:rPr>
              <a:t> na 3.5</a:t>
            </a:r>
          </a:p>
          <a:p>
            <a:pPr defTabSz="1011966">
              <a:spcBef>
                <a:spcPct val="0"/>
              </a:spcBef>
              <a:buFontTx/>
              <a:buNone/>
              <a:defRPr/>
            </a:pPr>
            <a:endParaRPr lang="en-US" altLang="sk-SK" sz="1992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 autoUpdateAnimBg="0"/>
      <p:bldP spid="119815" grpId="0" animBg="1" autoUpdateAnimBg="0"/>
      <p:bldP spid="119816" grpId="0" animBg="1" autoUpdateAnimBg="0"/>
      <p:bldP spid="11981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Keď ukazovateľ neukazuje nikam</a:t>
            </a:r>
            <a:endParaRPr lang="en-US" altLang="sk-SK" sz="3984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928813"/>
            <a:ext cx="9721850" cy="4075112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3099"/>
              <a:t>Nulový ukazovateľ: </a:t>
            </a:r>
            <a:r>
              <a:rPr lang="sk-SK" altLang="sk-SK" sz="3099" b="1">
                <a:latin typeface="Courier New" panose="02070309020205020404" pitchFamily="49" charset="0"/>
              </a:rPr>
              <a:t>NULL</a:t>
            </a:r>
          </a:p>
          <a:p>
            <a:pPr marL="377731" indent="-377731">
              <a:defRPr/>
            </a:pPr>
            <a:r>
              <a:rPr lang="sk-SK" altLang="sk-SK" sz="3099" b="1">
                <a:latin typeface="Courier New" panose="02070309020205020404" pitchFamily="49" charset="0"/>
              </a:rPr>
              <a:t>NULL</a:t>
            </a:r>
            <a:r>
              <a:rPr lang="en-US" altLang="sk-SK" sz="3099"/>
              <a:t> -</a:t>
            </a:r>
            <a:r>
              <a:rPr lang="sk-SK" altLang="sk-SK" sz="3099"/>
              <a:t> symbolická konštanta definovaná v </a:t>
            </a:r>
            <a:r>
              <a:rPr lang="sk-SK" altLang="sk-SK" sz="3099" b="1">
                <a:latin typeface="Courier New" panose="02070309020205020404" pitchFamily="49" charset="0"/>
              </a:rPr>
              <a:t>stdio.h</a:t>
            </a:r>
            <a:r>
              <a:rPr lang="sk-SK" altLang="sk-SK" sz="3099"/>
              <a:t>:</a:t>
            </a:r>
            <a:endParaRPr lang="en-US" altLang="sk-SK" sz="3099"/>
          </a:p>
          <a:p>
            <a:pPr marL="822223" lvl="1" indent="-316240">
              <a:defRPr/>
            </a:pPr>
            <a:r>
              <a:rPr lang="en-US" altLang="sk-SK" sz="2656" b="1">
                <a:latin typeface="Courier New" panose="02070309020205020404" pitchFamily="49" charset="0"/>
              </a:rPr>
              <a:t>#define NULL 0</a:t>
            </a:r>
          </a:p>
          <a:p>
            <a:pPr marL="822223" lvl="1" indent="-316240">
              <a:defRPr/>
            </a:pPr>
            <a:r>
              <a:rPr lang="en-US" altLang="sk-SK" sz="2656" b="1">
                <a:latin typeface="Courier New" panose="02070309020205020404" pitchFamily="49" charset="0"/>
              </a:rPr>
              <a:t>#define NULL ((void *) 0)</a:t>
            </a:r>
          </a:p>
          <a:p>
            <a:pPr marL="377731" indent="-377731">
              <a:defRPr/>
            </a:pPr>
            <a:r>
              <a:rPr lang="en-US" altLang="sk-SK" sz="3099"/>
              <a:t>Je mo</a:t>
            </a:r>
            <a:r>
              <a:rPr lang="sk-SK" altLang="sk-SK" sz="3099"/>
              <a:t>žné priradiť ho ukazovateľom na ľubovoľný typ</a:t>
            </a:r>
            <a:endParaRPr lang="en-US" altLang="sk-SK" sz="3099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2360613" y="5818188"/>
            <a:ext cx="4216400" cy="1181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>
              <a:spcBef>
                <a:spcPct val="0"/>
              </a:spcBef>
              <a:buFontTx/>
              <a:buNone/>
              <a:defRPr/>
            </a:pPr>
            <a:endParaRPr lang="sk-SK" altLang="sk-SK" sz="2656" b="1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2628900" y="6005513"/>
            <a:ext cx="4198938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if (</a:t>
            </a:r>
            <a:r>
              <a:rPr lang="en-US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p_i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== NULL)</a:t>
            </a:r>
            <a:endParaRPr lang="sk-SK" altLang="sk-SK" sz="2656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...</a:t>
            </a:r>
            <a:endParaRPr lang="en-US" altLang="sk-SK" sz="2656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1837" cy="936625"/>
          </a:xfrm>
        </p:spPr>
        <p:txBody>
          <a:bodyPr/>
          <a:lstStyle/>
          <a:p>
            <a:r>
              <a:rPr lang="sk-SK" dirty="0"/>
              <a:t>O</a:t>
            </a:r>
            <a:r>
              <a:rPr lang="sk-SK" dirty="0" smtClean="0"/>
              <a:t>pakovanie </a:t>
            </a:r>
            <a:r>
              <a:rPr lang="en-US" dirty="0" err="1" smtClean="0"/>
              <a:t>volan</a:t>
            </a:r>
            <a:r>
              <a:rPr lang="sk-SK" dirty="0" err="1" smtClean="0"/>
              <a:t>ia</a:t>
            </a:r>
            <a:r>
              <a:rPr lang="sk-SK" dirty="0" smtClean="0"/>
              <a:t> funkcie odkazom a polí</a:t>
            </a:r>
            <a:endParaRPr lang="sk-SK" dirty="0"/>
          </a:p>
        </p:txBody>
      </p:sp>
      <p:sp>
        <p:nvSpPr>
          <p:cNvPr id="5" name="Rectangle 3"/>
          <p:cNvSpPr/>
          <p:nvPr/>
        </p:nvSpPr>
        <p:spPr>
          <a:xfrm>
            <a:off x="46037" y="1661319"/>
            <a:ext cx="9792586" cy="5852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61222" y="1896408"/>
            <a:ext cx="990600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endParaRPr lang="en-US" altLang="sk-SK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bilancia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ucet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double </a:t>
            </a:r>
            <a:r>
              <a:rPr lang="en-US" altLang="sk-SK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sk-SK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prijem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sk-SK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altLang="sk-SK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sk-SK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vydaj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endParaRPr lang="en-US" altLang="sk-SK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ucet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{350.0, -25.40, -15.80, -</a:t>
            </a: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49.99, 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1345.70, -236.00, -1500.0};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prijem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vydaj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ucet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bilancia</a:t>
            </a:r>
            <a:r>
              <a:rPr lang="en-US" altLang="sk-SK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ucet</a:t>
            </a:r>
            <a:r>
              <a:rPr lang="en-US" altLang="sk-S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en-US" altLang="sk-S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sk-SK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prijem</a:t>
            </a:r>
            <a:r>
              <a:rPr lang="en-US" altLang="sk-S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sk-SK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vydaj</a:t>
            </a:r>
            <a:r>
              <a:rPr lang="en-US" altLang="sk-SK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Prijem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%.2f,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vydaj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%.2f\n",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prijem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vydaj</a:t>
            </a: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endParaRPr lang="en-US" altLang="sk-SK" sz="20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prijem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vydaj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sk-SK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Usetrili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!\n");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altLang="sk-SK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3627437" y="342785"/>
            <a:ext cx="6675438" cy="2118519"/>
          </a:xfrm>
          <a:prstGeom prst="cloudCallout">
            <a:avLst>
              <a:gd name="adj1" fmla="val -57779"/>
              <a:gd name="adj2" fmla="val 1356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400" dirty="0" err="1" smtClean="0">
                <a:solidFill>
                  <a:srgbClr val="000000"/>
                </a:solidFill>
              </a:rPr>
              <a:t>Deklar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ácia</a:t>
            </a:r>
            <a:r>
              <a:rPr lang="sk-SK" altLang="sk-SK" sz="2400" dirty="0" smtClean="0">
                <a:solidFill>
                  <a:srgbClr val="000000"/>
                </a:solidFill>
              </a:rPr>
              <a:t>  volanie funkcie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bilancia</a:t>
            </a:r>
            <a:r>
              <a:rPr lang="sk-SK" altLang="sk-SK" sz="2400" dirty="0" smtClean="0">
                <a:solidFill>
                  <a:srgbClr val="000000"/>
                </a:solidFill>
              </a:rPr>
              <a:t> vráti cez argumenty sumu kladných a sumu záporných hodnôt v poli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294437" y="67667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>
                <a:solidFill>
                  <a:srgbClr val="000000"/>
                </a:solidFill>
              </a:rPr>
              <a:t>4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351837" cy="936625"/>
          </a:xfrm>
        </p:spPr>
        <p:txBody>
          <a:bodyPr/>
          <a:lstStyle/>
          <a:p>
            <a:r>
              <a:rPr lang="sk-SK" dirty="0"/>
              <a:t>O</a:t>
            </a:r>
            <a:r>
              <a:rPr lang="sk-SK" dirty="0" smtClean="0"/>
              <a:t>pakovanie </a:t>
            </a:r>
            <a:r>
              <a:rPr lang="en-US" dirty="0" err="1" smtClean="0"/>
              <a:t>volan</a:t>
            </a:r>
            <a:r>
              <a:rPr lang="sk-SK" dirty="0" err="1" smtClean="0"/>
              <a:t>ia</a:t>
            </a:r>
            <a:r>
              <a:rPr lang="sk-SK" dirty="0" smtClean="0"/>
              <a:t> funkcie odkazom a polí</a:t>
            </a:r>
            <a:endParaRPr lang="sk-SK" dirty="0"/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3246437" y="1502859"/>
            <a:ext cx="6675438" cy="1828800"/>
          </a:xfrm>
          <a:prstGeom prst="cloudCallout">
            <a:avLst>
              <a:gd name="adj1" fmla="val -49848"/>
              <a:gd name="adj2" fmla="val 589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400" dirty="0" smtClean="0">
                <a:solidFill>
                  <a:srgbClr val="000000"/>
                </a:solidFill>
              </a:rPr>
              <a:t>funkcia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bilancia</a:t>
            </a:r>
            <a:r>
              <a:rPr lang="sk-SK" altLang="sk-SK" sz="2400" dirty="0" smtClean="0">
                <a:solidFill>
                  <a:srgbClr val="000000"/>
                </a:solidFill>
              </a:rPr>
              <a:t> vráti cez argumenty sumu kladných a sumu záporných hodnôt v poli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46037" y="3490119"/>
            <a:ext cx="9792586" cy="3733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61222" y="3587584"/>
            <a:ext cx="9677401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bilancia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ucet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</a:t>
            </a:r>
            <a:r>
              <a:rPr lang="en-US" altLang="sk-SK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prijem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</a:t>
            </a:r>
            <a:r>
              <a:rPr lang="en-US" altLang="sk-SK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vydaj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for(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ucet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0)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*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prijem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ucet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  <a:endParaRPr lang="en-US" altLang="sk-SK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*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vydaj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ucet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		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altLang="sk-SK" sz="2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294437" y="64619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>
                <a:solidFill>
                  <a:srgbClr val="000000"/>
                </a:solidFill>
              </a:rPr>
              <a:t>4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94037" y="1828800"/>
            <a:ext cx="3124200" cy="56753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ctr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>
              <a:spcBef>
                <a:spcPct val="0"/>
              </a:spcBef>
              <a:buFontTx/>
              <a:buNone/>
              <a:defRPr/>
            </a:pPr>
            <a:endParaRPr lang="sk-SK" altLang="sk-SK" sz="2656" b="1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Ukazovatele a polia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2575719"/>
          </a:xfrm>
        </p:spPr>
        <p:txBody>
          <a:bodyPr/>
          <a:lstStyle/>
          <a:p>
            <a:r>
              <a:rPr lang="en-US" sz="2800" dirty="0" err="1" smtClean="0"/>
              <a:t>Defin</a:t>
            </a:r>
            <a:r>
              <a:rPr lang="sk-SK" sz="2800" dirty="0" err="1" smtClean="0"/>
              <a:t>ícia</a:t>
            </a:r>
            <a:r>
              <a:rPr lang="sk-SK" sz="2800" dirty="0" smtClean="0"/>
              <a:t> poľa:   </a:t>
            </a:r>
            <a:r>
              <a:rPr lang="sk-SK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pole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endParaRPr lang="sk-SK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2800" dirty="0" smtClean="0"/>
              <a:t>Premenná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</a:t>
            </a:r>
            <a:r>
              <a:rPr lang="sk-SK" sz="2800" dirty="0" smtClean="0"/>
              <a:t> je statický ukazovateľ – ukazuje na začiatok poľa</a:t>
            </a:r>
          </a:p>
          <a:p>
            <a:r>
              <a:rPr lang="sk-SK" sz="2800" dirty="0" smtClean="0"/>
              <a:t>Pomocný ukazovateľ je možné použiť na prístup k prvkom poľa (namiesto indexov)</a:t>
            </a:r>
            <a:endParaRPr lang="sk-SK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7037" y="4860528"/>
            <a:ext cx="2667000" cy="205859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t" anchorCtr="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sk-S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</a:t>
            </a:r>
          </a:p>
          <a:p>
            <a:pPr algn="l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pole;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Ukazovatele a polia</a:t>
            </a:r>
            <a:endParaRPr lang="sk-SK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0836" y="3413918"/>
            <a:ext cx="4743493" cy="3172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1" tIns="50590" rIns="101181" bIns="50590" anchor="t" anchorCtr="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N 3</a:t>
            </a:r>
          </a:p>
          <a:p>
            <a:pPr algn="l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l">
              <a:buNone/>
            </a:pP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sk-SK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*p;</a:t>
            </a:r>
          </a:p>
          <a:p>
            <a:pPr algn="l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pole;</a:t>
            </a:r>
          </a:p>
          <a:p>
            <a:pPr algn="l">
              <a:buNone/>
            </a:pPr>
            <a:r>
              <a:rPr lang="pl-P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printf("%u %u", pole, p);</a:t>
            </a:r>
            <a:endParaRPr lang="sk-SK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sk-SK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375333" y="3184400"/>
            <a:ext cx="1099683" cy="387860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606887" y="3606167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 dirty="0">
                <a:solidFill>
                  <a:srgbClr val="FF0000"/>
                </a:solidFill>
                <a:latin typeface="Arial" charset="0"/>
              </a:rPr>
              <a:t>5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7375333" y="4196641"/>
            <a:ext cx="109968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7375333" y="4871468"/>
            <a:ext cx="10150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7606887" y="4280994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 dirty="0">
                <a:solidFill>
                  <a:srgbClr val="FF0000"/>
                </a:solidFill>
                <a:latin typeface="Arial" charset="0"/>
              </a:rPr>
              <a:t>6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7606887" y="4955821"/>
            <a:ext cx="761319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sk-SK" altLang="sk-SK" b="0" dirty="0">
                <a:solidFill>
                  <a:srgbClr val="FF0000"/>
                </a:solidFill>
                <a:latin typeface="Arial" charset="0"/>
              </a:rPr>
              <a:t>7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7375333" y="3521814"/>
            <a:ext cx="1099683" cy="2108834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104399" y="3595367"/>
            <a:ext cx="1207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0000"/>
                </a:solidFill>
              </a:rPr>
              <a:t>pole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8621288" y="2651919"/>
            <a:ext cx="1006281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>
                <a:solidFill>
                  <a:srgbClr val="0070C0"/>
                </a:solidFill>
                <a:latin typeface="Arial" charset="0"/>
              </a:rPr>
              <a:t>index: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8621288" y="3623741"/>
            <a:ext cx="921690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70C0"/>
                </a:solidFill>
              </a:rPr>
              <a:t>x[0]</a:t>
            </a:r>
            <a:endParaRPr lang="en-US" altLang="sk-SK" dirty="0">
              <a:solidFill>
                <a:srgbClr val="0070C0"/>
              </a:solidFill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8621288" y="4298568"/>
            <a:ext cx="921690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70C0"/>
                </a:solidFill>
              </a:rPr>
              <a:t>x[1]</a:t>
            </a:r>
            <a:endParaRPr lang="en-US" altLang="sk-SK" dirty="0">
              <a:solidFill>
                <a:srgbClr val="0070C0"/>
              </a:solidFill>
            </a:endParaRP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8621288" y="4973395"/>
            <a:ext cx="921690" cy="46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70C0"/>
                </a:solidFill>
              </a:rPr>
              <a:t>x[2]</a:t>
            </a:r>
            <a:endParaRPr lang="en-US" altLang="sk-SK" dirty="0">
              <a:solidFill>
                <a:srgbClr val="0070C0"/>
              </a:solidFill>
            </a:endParaRP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7313559" y="2652487"/>
            <a:ext cx="1383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err="1" smtClean="0">
                <a:solidFill>
                  <a:srgbClr val="FF0000"/>
                </a:solidFill>
                <a:latin typeface="Arial" charset="0"/>
              </a:rPr>
              <a:t>hodnota</a:t>
            </a:r>
            <a:r>
              <a:rPr lang="en-US" altLang="sk-SK" b="0" dirty="0" smtClean="0">
                <a:solidFill>
                  <a:srgbClr val="FF0000"/>
                </a:solidFill>
                <a:latin typeface="Arial" charset="0"/>
              </a:rPr>
              <a:t>:</a:t>
            </a:r>
            <a:endParaRPr lang="en-US" altLang="sk-SK" b="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113480" y="2652487"/>
            <a:ext cx="12121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b="0" dirty="0" err="1" smtClean="0">
                <a:solidFill>
                  <a:srgbClr val="00B050"/>
                </a:solidFill>
                <a:latin typeface="Arial" charset="0"/>
              </a:rPr>
              <a:t>adresa</a:t>
            </a:r>
            <a:r>
              <a:rPr lang="en-US" altLang="sk-SK" b="0" dirty="0" smtClean="0">
                <a:solidFill>
                  <a:srgbClr val="00B050"/>
                </a:solidFill>
                <a:latin typeface="Arial" charset="0"/>
              </a:rPr>
              <a:t>:</a:t>
            </a:r>
            <a:endParaRPr lang="en-US" altLang="sk-SK" b="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6258871" y="3622539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88820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6258871" y="4297366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88824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6266161" y="4972193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88828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6277819" y="6144138"/>
            <a:ext cx="1106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B050"/>
                </a:solidFill>
              </a:rPr>
              <a:t>88836</a:t>
            </a:r>
            <a:endParaRPr lang="en-US" altLang="sk-SK" dirty="0">
              <a:solidFill>
                <a:srgbClr val="00B050"/>
              </a:solidFill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394281" y="6144138"/>
            <a:ext cx="1080735" cy="54884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/>
            <a:endParaRPr lang="sk-SK" altLang="sk-S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549487" y="6124591"/>
            <a:ext cx="833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en-US" altLang="sk-SK" dirty="0" smtClean="0">
                <a:solidFill>
                  <a:srgbClr val="000000"/>
                </a:solidFill>
              </a:rPr>
              <a:t>p</a:t>
            </a:r>
            <a:endParaRPr lang="en-US" altLang="sk-SK" dirty="0">
              <a:solidFill>
                <a:srgbClr val="000000"/>
              </a:solidFill>
            </a:endParaRPr>
          </a:p>
        </p:txBody>
      </p:sp>
      <p:grpSp>
        <p:nvGrpSpPr>
          <p:cNvPr id="33" name="Skupina 32"/>
          <p:cNvGrpSpPr/>
          <p:nvPr/>
        </p:nvGrpSpPr>
        <p:grpSpPr>
          <a:xfrm>
            <a:off x="6656715" y="3881679"/>
            <a:ext cx="3219122" cy="2779867"/>
            <a:chOff x="6106265" y="4118795"/>
            <a:chExt cx="3219122" cy="2779867"/>
          </a:xfrm>
        </p:grpSpPr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6812172" y="6436997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88820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32" name="Oblúk 31"/>
            <p:cNvSpPr/>
            <p:nvPr/>
          </p:nvSpPr>
          <p:spPr bwMode="auto">
            <a:xfrm rot="1715027">
              <a:off x="6106265" y="4118795"/>
              <a:ext cx="3219122" cy="2617926"/>
            </a:xfrm>
            <a:prstGeom prst="arc">
              <a:avLst>
                <a:gd name="adj1" fmla="val 15320639"/>
                <a:gd name="adj2" fmla="val 301822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4" name="Rounded Rectangle 1"/>
          <p:cNvSpPr>
            <a:spLocks noChangeArrowheads="1"/>
          </p:cNvSpPr>
          <p:nvPr/>
        </p:nvSpPr>
        <p:spPr bwMode="auto">
          <a:xfrm>
            <a:off x="347292" y="678803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 smtClean="0">
                <a:solidFill>
                  <a:srgbClr val="000000"/>
                </a:solidFill>
              </a:rPr>
              <a:t>5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sp>
        <p:nvSpPr>
          <p:cNvPr id="36" name="Zástupný objekt pre obsah 2"/>
          <p:cNvSpPr>
            <a:spLocks noGrp="1"/>
          </p:cNvSpPr>
          <p:nvPr>
            <p:ph idx="1"/>
          </p:nvPr>
        </p:nvSpPr>
        <p:spPr>
          <a:xfrm>
            <a:off x="196850" y="1828800"/>
            <a:ext cx="9753600" cy="2575719"/>
          </a:xfrm>
        </p:spPr>
        <p:txBody>
          <a:bodyPr/>
          <a:lstStyle/>
          <a:p>
            <a:r>
              <a:rPr lang="sk-SK" sz="2800" dirty="0" smtClean="0"/>
              <a:t>Premenná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</a:t>
            </a:r>
            <a:r>
              <a:rPr lang="sk-SK" sz="2800" dirty="0" smtClean="0"/>
              <a:t> je </a:t>
            </a:r>
            <a:r>
              <a:rPr lang="sk-SK" sz="2800" dirty="0" smtClean="0">
                <a:solidFill>
                  <a:srgbClr val="FF0000"/>
                </a:solidFill>
              </a:rPr>
              <a:t>statický ukazovateľ </a:t>
            </a:r>
            <a:r>
              <a:rPr lang="sk-SK" sz="2800" dirty="0" smtClean="0"/>
              <a:t>– ukazuje na začiatok poľa</a:t>
            </a:r>
          </a:p>
        </p:txBody>
      </p:sp>
    </p:spTree>
    <p:extLst>
      <p:ext uri="{BB962C8B-B14F-4D97-AF65-F5344CB8AC3E}">
        <p14:creationId xmlns:p14="http://schemas.microsoft.com/office/powerpoint/2010/main" val="47194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Ukazovateľová aritmetika</a:t>
            </a:r>
            <a:endParaRPr lang="en-US" altLang="sk-SK" sz="3984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77731" indent="-377731">
              <a:defRPr/>
            </a:pPr>
            <a:r>
              <a:rPr lang="sk-SK" altLang="sk-SK" sz="3099" dirty="0"/>
              <a:t>S ukazovateľmi sa dajú robiť </a:t>
            </a:r>
            <a:r>
              <a:rPr lang="sk-SK" altLang="sk-SK" sz="3099" dirty="0" err="1"/>
              <a:t>niekt</a:t>
            </a:r>
            <a:r>
              <a:rPr lang="en-US" altLang="sk-SK" sz="3099" dirty="0"/>
              <a:t>o</a:t>
            </a:r>
            <a:r>
              <a:rPr lang="sk-SK" altLang="sk-SK" sz="3099" dirty="0" err="1"/>
              <a:t>ré</a:t>
            </a:r>
            <a:r>
              <a:rPr lang="sk-SK" altLang="sk-SK" sz="3099" dirty="0"/>
              <a:t> aritmetické operácie:</a:t>
            </a:r>
          </a:p>
          <a:p>
            <a:pPr marL="820466" lvl="1" indent="-314483">
              <a:defRPr/>
            </a:pPr>
            <a:r>
              <a:rPr lang="sk-SK" altLang="sk-SK" sz="2656" dirty="0"/>
              <a:t>Súčet ukazovateľa a celého čísla </a:t>
            </a:r>
          </a:p>
          <a:p>
            <a:pPr marL="820466" lvl="1" indent="-314483">
              <a:defRPr/>
            </a:pPr>
            <a:r>
              <a:rPr lang="sk-SK" altLang="sk-SK" sz="2656" dirty="0"/>
              <a:t>Rozdiel ukazovateľa a celého čísla</a:t>
            </a:r>
          </a:p>
          <a:p>
            <a:pPr marL="820466" lvl="1" indent="-314483">
              <a:defRPr/>
            </a:pPr>
            <a:r>
              <a:rPr lang="sk-SK" altLang="sk-SK" sz="2656" dirty="0"/>
              <a:t>Porovnávanie ukazovateľov rovnakého typu</a:t>
            </a:r>
          </a:p>
          <a:p>
            <a:pPr marL="820466" lvl="1" indent="-314483">
              <a:defRPr/>
            </a:pPr>
            <a:r>
              <a:rPr lang="sk-SK" altLang="sk-SK" sz="2656" dirty="0"/>
              <a:t>Rozdiel dvoch ukazovateľov rovnakého typu</a:t>
            </a:r>
          </a:p>
          <a:p>
            <a:pPr marL="377731" indent="-377731">
              <a:defRPr/>
            </a:pPr>
            <a:r>
              <a:rPr lang="sk-SK" altLang="sk-SK" sz="3099" dirty="0"/>
              <a:t>Majú zmysel </a:t>
            </a:r>
            <a:r>
              <a:rPr lang="sk-SK" altLang="sk-SK" sz="3099" dirty="0" err="1"/>
              <a:t>le</a:t>
            </a:r>
            <a:r>
              <a:rPr lang="en-US" altLang="sk-SK" sz="3099" dirty="0"/>
              <a:t>n</a:t>
            </a:r>
            <a:r>
              <a:rPr lang="sk-SK" altLang="sk-SK" sz="3099" dirty="0"/>
              <a:t> v rámci bloku </a:t>
            </a:r>
            <a:r>
              <a:rPr lang="sk-SK" altLang="sk-SK" sz="3099" dirty="0" smtClean="0"/>
              <a:t>pamäte </a:t>
            </a:r>
            <a:r>
              <a:rPr lang="sk-SK" altLang="sk-SK" sz="3099" dirty="0"/>
              <a:t>(POLIA)</a:t>
            </a:r>
          </a:p>
          <a:p>
            <a:pPr marL="377731" indent="-377731">
              <a:defRPr/>
            </a:pPr>
            <a:r>
              <a:rPr lang="sk-SK" altLang="sk-SK" sz="3099" dirty="0"/>
              <a:t>Ostatné operácie nedávajú zmysel</a:t>
            </a:r>
          </a:p>
        </p:txBody>
      </p:sp>
    </p:spTree>
    <p:extLst>
      <p:ext uri="{BB962C8B-B14F-4D97-AF65-F5344CB8AC3E}">
        <p14:creationId xmlns:p14="http://schemas.microsoft.com/office/powerpoint/2010/main" val="37355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Operátor </a:t>
            </a:r>
            <a:r>
              <a:rPr lang="sk-SK" altLang="sk-SK" sz="3984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endParaRPr lang="en-US" altLang="sk-SK" sz="3984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828800"/>
            <a:ext cx="9721850" cy="2303463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3099"/>
              <a:t>Na vysvetlenie aritmetických operácií s ukazovateľmi potrebujeme operátor </a:t>
            </a:r>
            <a:r>
              <a:rPr lang="sk-SK" altLang="sk-SK" sz="3099" b="1">
                <a:latin typeface="Courier New" panose="02070309020205020404" pitchFamily="49" charset="0"/>
              </a:rPr>
              <a:t>sizeof()</a:t>
            </a:r>
            <a:r>
              <a:rPr lang="sk-SK" altLang="sk-SK" sz="3099"/>
              <a:t>:</a:t>
            </a:r>
            <a:r>
              <a:rPr lang="sk-SK" altLang="sk-SK" sz="3099" b="1"/>
              <a:t> </a:t>
            </a:r>
          </a:p>
          <a:p>
            <a:pPr marL="820466" lvl="1" indent="-314483">
              <a:defRPr/>
            </a:pPr>
            <a:r>
              <a:rPr lang="en-US" altLang="sk-SK" sz="2656"/>
              <a:t>z</a:t>
            </a:r>
            <a:r>
              <a:rPr lang="sk-SK" altLang="sk-SK" sz="2656"/>
              <a:t>istí veľkosť dátového typu v Bytoch</a:t>
            </a:r>
          </a:p>
          <a:p>
            <a:pPr marL="820466" lvl="1" indent="-314483">
              <a:defRPr/>
            </a:pPr>
            <a:r>
              <a:rPr lang="en-US" altLang="sk-SK" sz="2656"/>
              <a:t>v</a:t>
            </a:r>
            <a:r>
              <a:rPr lang="sk-SK" altLang="sk-SK" sz="2656"/>
              <a:t>yhodnotí sa v čase prekladu (nezdržuje beh)</a:t>
            </a:r>
            <a:endParaRPr lang="en-US" altLang="sk-SK" sz="2656"/>
          </a:p>
        </p:txBody>
      </p:sp>
      <p:grpSp>
        <p:nvGrpSpPr>
          <p:cNvPr id="87044" name="Group 4"/>
          <p:cNvGrpSpPr>
            <a:grpSpLocks/>
          </p:cNvGrpSpPr>
          <p:nvPr/>
        </p:nvGrpSpPr>
        <p:grpSpPr bwMode="auto">
          <a:xfrm>
            <a:off x="606425" y="4384675"/>
            <a:ext cx="3551238" cy="1181100"/>
            <a:chOff x="336" y="2496"/>
            <a:chExt cx="2022" cy="672"/>
          </a:xfrm>
        </p:grpSpPr>
        <p:sp>
          <p:nvSpPr>
            <p:cNvPr id="17418" name="Rectangle 5"/>
            <p:cNvSpPr>
              <a:spLocks noChangeArrowheads="1"/>
            </p:cNvSpPr>
            <p:nvPr/>
          </p:nvSpPr>
          <p:spPr bwMode="auto">
            <a:xfrm>
              <a:off x="336" y="2496"/>
              <a:ext cx="1968" cy="67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19" name="Text Box 6"/>
            <p:cNvSpPr txBox="1">
              <a:spLocks noChangeArrowheads="1"/>
            </p:cNvSpPr>
            <p:nvPr/>
          </p:nvSpPr>
          <p:spPr bwMode="auto">
            <a:xfrm>
              <a:off x="384" y="2560"/>
              <a:ext cx="197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</a:t>
              </a:r>
              <a:r>
                <a:rPr kumimoji="0" lang="sk-SK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nt i, </a:t>
              </a: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*p_i;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 = sizeof(p_i);</a:t>
              </a:r>
            </a:p>
          </p:txBody>
        </p:sp>
      </p:grpSp>
      <p:grpSp>
        <p:nvGrpSpPr>
          <p:cNvPr id="87047" name="Group 7"/>
          <p:cNvGrpSpPr>
            <a:grpSpLocks/>
          </p:cNvGrpSpPr>
          <p:nvPr/>
        </p:nvGrpSpPr>
        <p:grpSpPr bwMode="auto">
          <a:xfrm>
            <a:off x="606425" y="6156325"/>
            <a:ext cx="3756025" cy="1181100"/>
            <a:chOff x="336" y="3504"/>
            <a:chExt cx="2138" cy="672"/>
          </a:xfrm>
        </p:grpSpPr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36" y="3504"/>
              <a:ext cx="2112" cy="67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84" y="3568"/>
              <a:ext cx="209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</a:t>
              </a:r>
              <a:r>
                <a:rPr kumimoji="0" lang="sk-SK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nt i, </a:t>
              </a: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*p_i;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 = sizeof(*p_i);</a:t>
              </a:r>
            </a:p>
          </p:txBody>
        </p:sp>
      </p:grp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822825" y="4216400"/>
            <a:ext cx="4806950" cy="1349375"/>
          </a:xfrm>
          <a:prstGeom prst="wedgeRoundRectCallout">
            <a:avLst>
              <a:gd name="adj1" fmla="val -65389"/>
              <a:gd name="adj2" fmla="val -316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počet Bytov potrebných na uloženie ukazovateľa na 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nevyužíva sa</a:t>
            </a:r>
            <a:endParaRPr kumimoji="0" lang="en-US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4991100" y="5988050"/>
            <a:ext cx="4806950" cy="1349375"/>
          </a:xfrm>
          <a:prstGeom prst="wedgeRoundRectCallout">
            <a:avLst>
              <a:gd name="adj1" fmla="val -63926"/>
              <a:gd name="adj2" fmla="val -3059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počet Bytov potrebných na uloženie typu 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– využíva sa často</a:t>
            </a:r>
            <a:endParaRPr kumimoji="0" lang="en-US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30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animBg="1" autoUpdateAnimBg="0"/>
      <p:bldP spid="8705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Súčet ukazovateľa a celého čísla</a:t>
            </a:r>
            <a:endParaRPr lang="en-US" altLang="sk-SK" sz="3984" smtClean="0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77914" y="2034679"/>
            <a:ext cx="3359149" cy="160784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62051" y="2147390"/>
            <a:ext cx="3153880" cy="135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n, *p1, *p2;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p2 =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 n;  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88072" name="Group 8"/>
          <p:cNvGrpSpPr>
            <a:grpSpLocks/>
          </p:cNvGrpSpPr>
          <p:nvPr/>
        </p:nvGrpSpPr>
        <p:grpSpPr bwMode="auto">
          <a:xfrm>
            <a:off x="46037" y="5396874"/>
            <a:ext cx="6248518" cy="674687"/>
            <a:chOff x="150" y="2736"/>
            <a:chExt cx="3577" cy="384"/>
          </a:xfrm>
        </p:grpSpPr>
        <p:sp>
          <p:nvSpPr>
            <p:cNvPr id="18462" name="Rectangle 9"/>
            <p:cNvSpPr>
              <a:spLocks noChangeArrowheads="1"/>
            </p:cNvSpPr>
            <p:nvPr/>
          </p:nvSpPr>
          <p:spPr bwMode="auto">
            <a:xfrm>
              <a:off x="150" y="2736"/>
              <a:ext cx="3577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463" name="Text Box 10"/>
            <p:cNvSpPr txBox="1">
              <a:spLocks noChangeArrowheads="1"/>
            </p:cNvSpPr>
            <p:nvPr/>
          </p:nvSpPr>
          <p:spPr bwMode="auto">
            <a:xfrm>
              <a:off x="198" y="2814"/>
              <a:ext cx="346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 = (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int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*) p1 + 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sizeof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(*p1)*n;</a:t>
              </a:r>
            </a:p>
          </p:txBody>
        </p:sp>
      </p:grp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6599237" y="6080919"/>
            <a:ext cx="927100" cy="47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43618" y="6154650"/>
            <a:ext cx="7274445" cy="1297869"/>
            <a:chOff x="234" y="3232"/>
            <a:chExt cx="4141" cy="739"/>
          </a:xfrm>
        </p:grpSpPr>
        <p:sp>
          <p:nvSpPr>
            <p:cNvPr id="18458" name="Text Box 13"/>
            <p:cNvSpPr txBox="1">
              <a:spLocks noChangeArrowheads="1"/>
            </p:cNvSpPr>
            <p:nvPr/>
          </p:nvSpPr>
          <p:spPr bwMode="auto">
            <a:xfrm>
              <a:off x="234" y="3708"/>
              <a:ext cx="4141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1011966" eaLnBrk="1" hangingPunct="1"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</a:t>
              </a:r>
              <a:r>
                <a:rPr kumimoji="0" lang="en-US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= 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altLang="sk-SK" sz="24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87536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+   4      * 3 = </a:t>
              </a:r>
              <a:r>
                <a:rPr lang="en-US" altLang="sk-SK" sz="24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87548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59" name="Line 14"/>
            <p:cNvSpPr>
              <a:spLocks noChangeShapeType="1"/>
            </p:cNvSpPr>
            <p:nvPr/>
          </p:nvSpPr>
          <p:spPr bwMode="auto">
            <a:xfrm>
              <a:off x="1705" y="32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460" name="Line 15"/>
            <p:cNvSpPr>
              <a:spLocks noChangeShapeType="1"/>
            </p:cNvSpPr>
            <p:nvPr/>
          </p:nvSpPr>
          <p:spPr bwMode="auto">
            <a:xfrm>
              <a:off x="2613" y="32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461" name="Line 16"/>
            <p:cNvSpPr>
              <a:spLocks noChangeShapeType="1"/>
            </p:cNvSpPr>
            <p:nvPr/>
          </p:nvSpPr>
          <p:spPr bwMode="auto">
            <a:xfrm>
              <a:off x="3435" y="32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8443" name="Rectangle 18"/>
          <p:cNvSpPr>
            <a:spLocks noChangeArrowheads="1"/>
          </p:cNvSpPr>
          <p:nvPr/>
        </p:nvSpPr>
        <p:spPr bwMode="auto">
          <a:xfrm>
            <a:off x="8253180" y="2042319"/>
            <a:ext cx="1205705" cy="455664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4" name="Line 19"/>
          <p:cNvSpPr>
            <a:spLocks noChangeShapeType="1"/>
          </p:cNvSpPr>
          <p:nvPr/>
        </p:nvSpPr>
        <p:spPr bwMode="auto">
          <a:xfrm flipV="1">
            <a:off x="8253180" y="2546466"/>
            <a:ext cx="1216251" cy="5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8478151" y="2636053"/>
            <a:ext cx="4780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8446" name="Line 21"/>
          <p:cNvSpPr>
            <a:spLocks noChangeShapeType="1"/>
          </p:cNvSpPr>
          <p:nvPr/>
        </p:nvSpPr>
        <p:spPr bwMode="auto">
          <a:xfrm>
            <a:off x="8253180" y="3816494"/>
            <a:ext cx="1205705" cy="1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7" name="Line 22"/>
          <p:cNvSpPr>
            <a:spLocks noChangeShapeType="1"/>
          </p:cNvSpPr>
          <p:nvPr/>
        </p:nvSpPr>
        <p:spPr bwMode="auto">
          <a:xfrm>
            <a:off x="8253180" y="4406714"/>
            <a:ext cx="1205705" cy="5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8" name="Line 23"/>
          <p:cNvSpPr>
            <a:spLocks noChangeShapeType="1"/>
          </p:cNvSpPr>
          <p:nvPr/>
        </p:nvSpPr>
        <p:spPr bwMode="auto">
          <a:xfrm flipV="1">
            <a:off x="8253180" y="3212220"/>
            <a:ext cx="1205705" cy="14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9" name="Text Box 24"/>
          <p:cNvSpPr txBox="1">
            <a:spLocks noChangeArrowheads="1"/>
          </p:cNvSpPr>
          <p:nvPr/>
        </p:nvSpPr>
        <p:spPr bwMode="auto">
          <a:xfrm>
            <a:off x="7145337" y="2636053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87536</a:t>
            </a:r>
          </a:p>
        </p:txBody>
      </p:sp>
      <p:sp>
        <p:nvSpPr>
          <p:cNvPr id="18450" name="Text Box 25"/>
          <p:cNvSpPr txBox="1">
            <a:spLocks noChangeArrowheads="1"/>
          </p:cNvSpPr>
          <p:nvPr/>
        </p:nvSpPr>
        <p:spPr bwMode="auto">
          <a:xfrm>
            <a:off x="6611937" y="5538959"/>
            <a:ext cx="928006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451" name="Line 26"/>
          <p:cNvSpPr>
            <a:spLocks noChangeShapeType="1"/>
          </p:cNvSpPr>
          <p:nvPr/>
        </p:nvSpPr>
        <p:spPr bwMode="auto">
          <a:xfrm flipV="1">
            <a:off x="8253180" y="4995178"/>
            <a:ext cx="1205705" cy="1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2" name="Text Box 27"/>
          <p:cNvSpPr txBox="1">
            <a:spLocks noChangeArrowheads="1"/>
          </p:cNvSpPr>
          <p:nvPr/>
        </p:nvSpPr>
        <p:spPr bwMode="auto">
          <a:xfrm>
            <a:off x="8492212" y="3226273"/>
            <a:ext cx="467518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8453" name="Text Box 28"/>
          <p:cNvSpPr txBox="1">
            <a:spLocks noChangeArrowheads="1"/>
          </p:cNvSpPr>
          <p:nvPr/>
        </p:nvSpPr>
        <p:spPr bwMode="auto">
          <a:xfrm>
            <a:off x="8506273" y="3872705"/>
            <a:ext cx="28121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8454" name="Text Box 29"/>
          <p:cNvSpPr txBox="1">
            <a:spLocks noChangeArrowheads="1"/>
          </p:cNvSpPr>
          <p:nvPr/>
        </p:nvSpPr>
        <p:spPr bwMode="auto">
          <a:xfrm>
            <a:off x="8478151" y="4462926"/>
            <a:ext cx="393700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8455" name="Text Box 30"/>
          <p:cNvSpPr txBox="1">
            <a:spLocks noChangeArrowheads="1"/>
          </p:cNvSpPr>
          <p:nvPr/>
        </p:nvSpPr>
        <p:spPr bwMode="auto">
          <a:xfrm>
            <a:off x="7145337" y="4491032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87548</a:t>
            </a:r>
          </a:p>
        </p:txBody>
      </p:sp>
      <p:sp>
        <p:nvSpPr>
          <p:cNvPr id="18456" name="Text Box 31"/>
          <p:cNvSpPr txBox="1">
            <a:spLocks noChangeArrowheads="1"/>
          </p:cNvSpPr>
          <p:nvPr/>
        </p:nvSpPr>
        <p:spPr bwMode="auto">
          <a:xfrm>
            <a:off x="7145337" y="3310590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87540</a:t>
            </a:r>
          </a:p>
        </p:txBody>
      </p:sp>
      <p:sp>
        <p:nvSpPr>
          <p:cNvPr id="18457" name="Text Box 32"/>
          <p:cNvSpPr txBox="1">
            <a:spLocks noChangeArrowheads="1"/>
          </p:cNvSpPr>
          <p:nvPr/>
        </p:nvSpPr>
        <p:spPr bwMode="auto">
          <a:xfrm>
            <a:off x="7145337" y="3900811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87544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3786186" y="2324195"/>
            <a:ext cx="2889251" cy="1181100"/>
            <a:chOff x="3654309" y="2145305"/>
            <a:chExt cx="2889251" cy="1181100"/>
          </a:xfrm>
        </p:grpSpPr>
        <p:grpSp>
          <p:nvGrpSpPr>
            <p:cNvPr id="88066" name="Group 2"/>
            <p:cNvGrpSpPr>
              <a:grpSpLocks/>
            </p:cNvGrpSpPr>
            <p:nvPr/>
          </p:nvGrpSpPr>
          <p:grpSpPr bwMode="auto">
            <a:xfrm>
              <a:off x="3654309" y="2145305"/>
              <a:ext cx="2889251" cy="1181100"/>
              <a:chOff x="2496" y="1344"/>
              <a:chExt cx="1776" cy="672"/>
            </a:xfrm>
          </p:grpSpPr>
          <p:sp>
            <p:nvSpPr>
              <p:cNvPr id="18464" name="AutoShape 3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1776" cy="672"/>
              </a:xfrm>
              <a:prstGeom prst="wedgeRoundRectCallout">
                <a:avLst>
                  <a:gd name="adj1" fmla="val -67398"/>
                  <a:gd name="adj2" fmla="val -43750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1011966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465" name="Rectangle 4"/>
              <p:cNvSpPr>
                <a:spLocks noChangeArrowheads="1"/>
              </p:cNvSpPr>
              <p:nvPr/>
            </p:nvSpPr>
            <p:spPr bwMode="auto">
              <a:xfrm>
                <a:off x="2496" y="1393"/>
                <a:ext cx="63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10119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sk-SK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(n=3)</a:t>
                </a:r>
              </a:p>
            </p:txBody>
          </p:sp>
        </p:grpSp>
        <p:sp>
          <p:nvSpPr>
            <p:cNvPr id="88097" name="Text Box 33"/>
            <p:cNvSpPr txBox="1">
              <a:spLocks noChangeArrowheads="1"/>
            </p:cNvSpPr>
            <p:nvPr/>
          </p:nvSpPr>
          <p:spPr bwMode="auto">
            <a:xfrm>
              <a:off x="3706339" y="2716065"/>
              <a:ext cx="2785189" cy="471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189" tIns="50594" rIns="101189" bIns="5059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sizeof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(*p1)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=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=4</a:t>
              </a:r>
            </a:p>
          </p:txBody>
        </p:sp>
      </p:grp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7146080" y="5543054"/>
            <a:ext cx="1381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87556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146080" y="6128899"/>
            <a:ext cx="1381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87562</a:t>
            </a:r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8257515" y="5450770"/>
            <a:ext cx="1210729" cy="237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V="1">
            <a:off x="8254774" y="6002645"/>
            <a:ext cx="1204110" cy="20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8242897" y="5535087"/>
            <a:ext cx="1381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87536</a:t>
            </a:r>
          </a:p>
        </p:txBody>
      </p:sp>
      <p:sp>
        <p:nvSpPr>
          <p:cNvPr id="42" name="Oblúk 41"/>
          <p:cNvSpPr/>
          <p:nvPr/>
        </p:nvSpPr>
        <p:spPr bwMode="auto">
          <a:xfrm rot="1715027">
            <a:off x="7353152" y="2882493"/>
            <a:ext cx="2724964" cy="3162020"/>
          </a:xfrm>
          <a:prstGeom prst="arc">
            <a:avLst>
              <a:gd name="adj1" fmla="val 15856654"/>
              <a:gd name="adj2" fmla="val 1987244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8214484" y="4609607"/>
            <a:ext cx="1626089" cy="1915546"/>
            <a:chOff x="8214484" y="4609607"/>
            <a:chExt cx="1626089" cy="1915546"/>
          </a:xfrm>
        </p:grpSpPr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8242897" y="6063488"/>
              <a:ext cx="13814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87548</a:t>
              </a:r>
            </a:p>
          </p:txBody>
        </p:sp>
        <p:sp>
          <p:nvSpPr>
            <p:cNvPr id="43" name="Oblúk 42"/>
            <p:cNvSpPr/>
            <p:nvPr/>
          </p:nvSpPr>
          <p:spPr bwMode="auto">
            <a:xfrm rot="1715027">
              <a:off x="8214484" y="4609607"/>
              <a:ext cx="1626089" cy="1907245"/>
            </a:xfrm>
            <a:prstGeom prst="arc">
              <a:avLst>
                <a:gd name="adj1" fmla="val 15856654"/>
                <a:gd name="adj2" fmla="val 1987244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666929" y="3800727"/>
            <a:ext cx="4120350" cy="1181100"/>
          </a:xfrm>
          <a:prstGeom prst="wedgeRoundRectCallout">
            <a:avLst>
              <a:gd name="adj1" fmla="val -46702"/>
              <a:gd name="adj2" fmla="val -733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 nastaví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prvkov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daného typu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 pamäti 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za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Opakovnie</a:t>
            </a:r>
            <a:r>
              <a:rPr lang="sk-SK" dirty="0" smtClean="0"/>
              <a:t> ukazovateľov</a:t>
            </a:r>
          </a:p>
          <a:p>
            <a:r>
              <a:rPr lang="sk-SK" dirty="0" smtClean="0"/>
              <a:t>Ukazovatele a polia</a:t>
            </a:r>
          </a:p>
          <a:p>
            <a:r>
              <a:rPr lang="sk-SK" dirty="0" smtClean="0"/>
              <a:t>Reťazce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778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20700" y="2024063"/>
            <a:ext cx="3795713" cy="1855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Súčet ukazovateľa a celého čísla - príklady</a:t>
            </a:r>
            <a:endParaRPr lang="en-US" altLang="sk-SK" sz="3984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0563" y="2192338"/>
            <a:ext cx="3625850" cy="1855787"/>
          </a:xfrm>
        </p:spPr>
        <p:txBody>
          <a:bodyPr/>
          <a:lstStyle/>
          <a:p>
            <a:pPr marL="377731" indent="-377731">
              <a:buFontTx/>
              <a:buNone/>
              <a:defRPr/>
            </a:pPr>
            <a:r>
              <a:rPr lang="sk-SK" altLang="sk-SK" sz="2656" b="1" dirty="0" err="1">
                <a:latin typeface="Courier New" panose="02070309020205020404" pitchFamily="49" charset="0"/>
              </a:rPr>
              <a:t>char</a:t>
            </a:r>
            <a:r>
              <a:rPr lang="sk-SK" altLang="sk-SK" sz="2656" b="1" dirty="0">
                <a:latin typeface="Courier New" panose="02070309020205020404" pitchFamily="49" charset="0"/>
              </a:rPr>
              <a:t> </a:t>
            </a:r>
            <a:r>
              <a:rPr lang="en-US" altLang="sk-SK" sz="2656" b="1" dirty="0">
                <a:latin typeface="Courier New" panose="02070309020205020404" pitchFamily="49" charset="0"/>
              </a:rPr>
              <a:t>*</a:t>
            </a:r>
            <a:r>
              <a:rPr lang="en-US" altLang="sk-SK" sz="2656" b="1" dirty="0" err="1" smtClean="0">
                <a:latin typeface="Courier New" panose="02070309020205020404" pitchFamily="49" charset="0"/>
              </a:rPr>
              <a:t>p_c</a:t>
            </a:r>
            <a:r>
              <a:rPr lang="en-US" altLang="sk-SK" sz="2656" b="1" dirty="0" smtClean="0">
                <a:latin typeface="Courier New" panose="02070309020205020404" pitchFamily="49" charset="0"/>
              </a:rPr>
              <a:t>;</a:t>
            </a:r>
            <a:endParaRPr lang="en-US" altLang="sk-SK" sz="2656" b="1" dirty="0">
              <a:latin typeface="Courier New" panose="02070309020205020404" pitchFamily="49" charset="0"/>
            </a:endParaRPr>
          </a:p>
          <a:p>
            <a:pPr marL="377731" indent="-377731">
              <a:buFontTx/>
              <a:buNone/>
              <a:defRPr/>
            </a:pPr>
            <a:r>
              <a:rPr lang="en-US" altLang="sk-SK" sz="2656" b="1" dirty="0" err="1">
                <a:latin typeface="Courier New" panose="02070309020205020404" pitchFamily="49" charset="0"/>
              </a:rPr>
              <a:t>int</a:t>
            </a:r>
            <a:r>
              <a:rPr lang="en-US" altLang="sk-SK" sz="2656" b="1" dirty="0">
                <a:latin typeface="Courier New" panose="02070309020205020404" pitchFamily="49" charset="0"/>
              </a:rPr>
              <a:t> *</a:t>
            </a:r>
            <a:r>
              <a:rPr lang="en-US" altLang="sk-SK" sz="2656" b="1" dirty="0" err="1" smtClean="0">
                <a:latin typeface="Courier New" panose="02070309020205020404" pitchFamily="49" charset="0"/>
              </a:rPr>
              <a:t>p_i</a:t>
            </a:r>
            <a:r>
              <a:rPr lang="en-US" altLang="sk-SK" sz="2656" b="1" dirty="0" smtClean="0">
                <a:latin typeface="Courier New" panose="02070309020205020404" pitchFamily="49" charset="0"/>
              </a:rPr>
              <a:t>;   </a:t>
            </a:r>
            <a:endParaRPr lang="en-US" altLang="sk-SK" sz="2656" b="1" dirty="0">
              <a:latin typeface="Courier New" panose="02070309020205020404" pitchFamily="49" charset="0"/>
            </a:endParaRPr>
          </a:p>
          <a:p>
            <a:pPr marL="377731" indent="-377731">
              <a:buFontTx/>
              <a:buNone/>
              <a:defRPr/>
            </a:pPr>
            <a:r>
              <a:rPr lang="en-US" altLang="sk-SK" sz="2656" b="1" dirty="0" smtClean="0">
                <a:latin typeface="Courier New" panose="02070309020205020404" pitchFamily="49" charset="0"/>
              </a:rPr>
              <a:t>double </a:t>
            </a:r>
            <a:r>
              <a:rPr lang="en-US" altLang="sk-SK" sz="2656" b="1" dirty="0">
                <a:latin typeface="Courier New" panose="02070309020205020404" pitchFamily="49" charset="0"/>
              </a:rPr>
              <a:t>*</a:t>
            </a:r>
            <a:r>
              <a:rPr lang="en-US" altLang="sk-SK" sz="2656" b="1" dirty="0" err="1" smtClean="0">
                <a:latin typeface="Courier New" panose="02070309020205020404" pitchFamily="49" charset="0"/>
              </a:rPr>
              <a:t>p_d</a:t>
            </a:r>
            <a:r>
              <a:rPr lang="en-US" altLang="sk-SK" sz="2656" b="1" dirty="0" smtClean="0">
                <a:latin typeface="Courier New" panose="02070309020205020404" pitchFamily="49" charset="0"/>
              </a:rPr>
              <a:t>;</a:t>
            </a:r>
            <a:endParaRPr lang="en-US" altLang="sk-SK" sz="2656" b="1" dirty="0">
              <a:latin typeface="Courier New" panose="02070309020205020404" pitchFamily="49" charset="0"/>
            </a:endParaRPr>
          </a:p>
        </p:txBody>
      </p: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305394" y="4891088"/>
            <a:ext cx="9956780" cy="1951831"/>
            <a:chOff x="272" y="2784"/>
            <a:chExt cx="3598" cy="1200"/>
          </a:xfrm>
        </p:grpSpPr>
        <p:sp>
          <p:nvSpPr>
            <p:cNvPr id="19467" name="AutoShape 6"/>
            <p:cNvSpPr>
              <a:spLocks noChangeArrowheads="1"/>
            </p:cNvSpPr>
            <p:nvPr/>
          </p:nvSpPr>
          <p:spPr bwMode="auto">
            <a:xfrm>
              <a:off x="272" y="2784"/>
              <a:ext cx="3430" cy="1200"/>
            </a:xfrm>
            <a:prstGeom prst="wedgeRoundRectCallout">
              <a:avLst>
                <a:gd name="adj1" fmla="val -44074"/>
                <a:gd name="adj2" fmla="val -9825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19468" name="Rectangle 7"/>
            <p:cNvSpPr>
              <a:spLocks noChangeArrowheads="1"/>
            </p:cNvSpPr>
            <p:nvPr/>
          </p:nvSpPr>
          <p:spPr bwMode="auto">
            <a:xfrm>
              <a:off x="2574" y="2854"/>
              <a:ext cx="1296" cy="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79413" indent="-379413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419896" marR="0" lvl="0" indent="-419896" algn="l" defTabSz="1011966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p_c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+ 1 ==</a:t>
              </a:r>
            </a:p>
            <a:p>
              <a:pPr marL="419896" marR="0" lvl="0" indent="-419896" algn="l" defTabSz="1011966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p_i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+ 1 ==</a:t>
              </a:r>
            </a:p>
            <a:p>
              <a:pPr marL="419896" marR="0" lvl="0" indent="-419896" algn="l" defTabSz="1011966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p_d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+ 1 ==</a:t>
              </a:r>
            </a:p>
          </p:txBody>
        </p:sp>
      </p:grp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8801694" y="4937919"/>
            <a:ext cx="631825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 marL="379413" indent="-379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6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kumimoji="0" lang="en-US" altLang="sk-SK" sz="3209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8842969" y="5458619"/>
            <a:ext cx="6746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 marL="379413" indent="-379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6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kumimoji="0" lang="en-US" altLang="sk-SK" sz="3209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8842969" y="5950744"/>
            <a:ext cx="7588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 marL="379413" indent="-379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marR="0" lvl="0" indent="-419896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67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  <a:endParaRPr kumimoji="0" lang="en-US" altLang="sk-SK" sz="3209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381594" y="5014119"/>
            <a:ext cx="6293843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 marL="379413" indent="-3794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19896" lvl="0" indent="-419896" algn="l" defTabSz="1011966">
              <a:spcBef>
                <a:spcPct val="20000"/>
              </a:spcBef>
              <a:defRPr/>
            </a:pPr>
            <a:r>
              <a:rPr kumimoji="0" lang="en-US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</a:t>
            </a:r>
            <a:r>
              <a:rPr kumimoji="0" lang="en-US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sk-SK" sz="2656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p_c</a:t>
            </a:r>
            <a:r>
              <a:rPr lang="en-US" altLang="sk-SK" sz="2656" dirty="0">
                <a:solidFill>
                  <a:srgbClr val="000000"/>
                </a:solidFill>
                <a:latin typeface="+mn-lt"/>
              </a:rPr>
              <a:t> </a:t>
            </a:r>
            <a:r>
              <a:rPr lang="sk-SK" altLang="sk-SK" sz="2656" dirty="0" smtClean="0">
                <a:solidFill>
                  <a:srgbClr val="000000"/>
                </a:solidFill>
                <a:latin typeface="+mn-lt"/>
              </a:rPr>
              <a:t>obsahuje adresu </a:t>
            </a:r>
            <a:r>
              <a:rPr lang="en-US" altLang="sk-SK" sz="2656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altLang="sk-SK" sz="2656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19896" lvl="0" indent="-419896" algn="l" defTabSz="1011966">
              <a:spcBef>
                <a:spcPct val="20000"/>
              </a:spcBef>
              <a:defRPr/>
            </a:pP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p_i</a:t>
            </a:r>
            <a:r>
              <a:rPr lang="en-US" altLang="sk-SK" sz="2656" dirty="0">
                <a:solidFill>
                  <a:srgbClr val="000000"/>
                </a:solidFill>
              </a:rPr>
              <a:t> </a:t>
            </a:r>
            <a:r>
              <a:rPr lang="sk-SK" altLang="sk-SK" sz="2656" dirty="0">
                <a:solidFill>
                  <a:srgbClr val="000000"/>
                </a:solidFill>
              </a:rPr>
              <a:t>obsahuje adresu</a:t>
            </a:r>
            <a:r>
              <a:rPr lang="en-US" altLang="sk-SK" sz="2656" dirty="0" smtClean="0">
                <a:solidFill>
                  <a:srgbClr val="000000"/>
                </a:solidFill>
              </a:rPr>
              <a:t> </a:t>
            </a:r>
            <a:r>
              <a:rPr lang="en-US" altLang="sk-SK" sz="2656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sk-SK" sz="2656" dirty="0" smtClean="0">
                <a:solidFill>
                  <a:srgbClr val="000000"/>
                </a:solidFill>
              </a:rPr>
              <a:t>,</a:t>
            </a:r>
            <a:endParaRPr lang="en-US" altLang="sk-SK" sz="2656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19896" lvl="0" indent="-419896" algn="l" defTabSz="1011966">
              <a:spcBef>
                <a:spcPct val="20000"/>
              </a:spcBef>
              <a:defRPr/>
            </a:pP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p_d</a:t>
            </a:r>
            <a:r>
              <a:rPr lang="en-US" altLang="sk-SK" sz="2656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sk-SK" altLang="sk-SK" sz="2656" dirty="0">
                <a:solidFill>
                  <a:srgbClr val="000000"/>
                </a:solidFill>
              </a:rPr>
              <a:t>obsahuje adresu </a:t>
            </a:r>
            <a:r>
              <a:rPr lang="en-US" altLang="sk-SK" sz="2656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altLang="sk-SK" sz="2656" dirty="0" smtClean="0">
                <a:solidFill>
                  <a:srgbClr val="000000"/>
                </a:solidFill>
              </a:rPr>
              <a:t>, p</a:t>
            </a:r>
            <a:r>
              <a:rPr kumimoji="0" lang="sk-SK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otom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platí:</a:t>
            </a:r>
            <a:endParaRPr kumimoji="0" lang="en-US" altLang="sk-SK" sz="2656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466" name="AutoShape 12"/>
          <p:cNvSpPr>
            <a:spLocks noChangeArrowheads="1"/>
          </p:cNvSpPr>
          <p:nvPr/>
        </p:nvSpPr>
        <p:spPr bwMode="auto">
          <a:xfrm>
            <a:off x="5327650" y="1855788"/>
            <a:ext cx="4470400" cy="2108200"/>
          </a:xfrm>
          <a:prstGeom prst="wedgeRoundRectCallout">
            <a:avLst>
              <a:gd name="adj1" fmla="val -72329"/>
              <a:gd name="adj2" fmla="val -3491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Vieme: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sizeof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(char) 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 1  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sizeof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== 4</a:t>
            </a:r>
          </a:p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sizeof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(double</a:t>
            </a:r>
            <a:r>
              <a:rPr lang="en-US" altLang="sk-SK" sz="2656" b="1" noProof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 8</a:t>
            </a:r>
          </a:p>
        </p:txBody>
      </p:sp>
    </p:spTree>
    <p:extLst>
      <p:ext uri="{BB962C8B-B14F-4D97-AF65-F5344CB8AC3E}">
        <p14:creationId xmlns:p14="http://schemas.microsoft.com/office/powerpoint/2010/main" val="6977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 autoUpdateAnimBg="0"/>
      <p:bldP spid="89097" grpId="0" autoUpdateAnimBg="0"/>
      <p:bldP spid="8909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228599" y="152400"/>
            <a:ext cx="8558887" cy="936625"/>
          </a:xfrm>
        </p:spPr>
        <p:txBody>
          <a:bodyPr/>
          <a:lstStyle/>
          <a:p>
            <a:pPr>
              <a:defRPr/>
            </a:pPr>
            <a:r>
              <a:rPr lang="sk-SK" altLang="sk-SK" sz="3984" dirty="0"/>
              <a:t>Rozdiel ukazovateľa a celého čísla</a:t>
            </a:r>
            <a:endParaRPr lang="en-US" altLang="sk-SK" sz="3984" dirty="0" smtClean="0"/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177914" y="2034679"/>
            <a:ext cx="3359149" cy="160784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62051" y="2147390"/>
            <a:ext cx="3153880" cy="135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n, *p1, *p2;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p1 =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 n;  </a:t>
            </a:r>
            <a:r>
              <a:rPr kumimoji="0" lang="en-US" altLang="sk-SK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88072" name="Group 8"/>
          <p:cNvGrpSpPr>
            <a:grpSpLocks/>
          </p:cNvGrpSpPr>
          <p:nvPr/>
        </p:nvGrpSpPr>
        <p:grpSpPr bwMode="auto">
          <a:xfrm>
            <a:off x="46037" y="5396874"/>
            <a:ext cx="6351583" cy="674687"/>
            <a:chOff x="150" y="2736"/>
            <a:chExt cx="3636" cy="384"/>
          </a:xfrm>
        </p:grpSpPr>
        <p:sp>
          <p:nvSpPr>
            <p:cNvPr id="18462" name="Rectangle 9"/>
            <p:cNvSpPr>
              <a:spLocks noChangeArrowheads="1"/>
            </p:cNvSpPr>
            <p:nvPr/>
          </p:nvSpPr>
          <p:spPr bwMode="auto">
            <a:xfrm>
              <a:off x="150" y="2736"/>
              <a:ext cx="3577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463" name="Text Box 10"/>
            <p:cNvSpPr txBox="1">
              <a:spLocks noChangeArrowheads="1"/>
            </p:cNvSpPr>
            <p:nvPr/>
          </p:nvSpPr>
          <p:spPr bwMode="auto">
            <a:xfrm>
              <a:off x="198" y="2814"/>
              <a:ext cx="3588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p1 = (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int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*) p2 </a:t>
              </a:r>
              <a:r>
                <a:rPr lang="en-US" altLang="sk-SK" sz="24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-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sizeof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(*p2)*n;</a:t>
              </a:r>
            </a:p>
          </p:txBody>
        </p:sp>
      </p:grp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6599237" y="6028474"/>
            <a:ext cx="927100" cy="47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43618" y="6154650"/>
            <a:ext cx="7458897" cy="1297869"/>
            <a:chOff x="234" y="3232"/>
            <a:chExt cx="4246" cy="739"/>
          </a:xfrm>
        </p:grpSpPr>
        <p:sp>
          <p:nvSpPr>
            <p:cNvPr id="18458" name="Text Box 13"/>
            <p:cNvSpPr txBox="1">
              <a:spLocks noChangeArrowheads="1"/>
            </p:cNvSpPr>
            <p:nvPr/>
          </p:nvSpPr>
          <p:spPr bwMode="auto">
            <a:xfrm>
              <a:off x="234" y="3708"/>
              <a:ext cx="424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defTabSz="1011966" eaLnBrk="1" hangingPunct="1"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p1</a:t>
              </a:r>
              <a:r>
                <a:rPr kumimoji="0" lang="en-US" altLang="sk-SK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rPr>
                <a:t>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=  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   </a:t>
              </a:r>
              <a:r>
                <a:rPr lang="en-US" altLang="sk-SK" sz="24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87548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kumimoji="0" lang="en-US" altLang="sk-SK" sz="2400" b="1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  4      * 3 = </a:t>
              </a:r>
              <a:r>
                <a:rPr lang="en-US" altLang="sk-SK" sz="2400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87536</a:t>
              </a:r>
              <a:endPara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459" name="Line 14"/>
            <p:cNvSpPr>
              <a:spLocks noChangeShapeType="1"/>
            </p:cNvSpPr>
            <p:nvPr/>
          </p:nvSpPr>
          <p:spPr bwMode="auto">
            <a:xfrm>
              <a:off x="1705" y="32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460" name="Line 15"/>
            <p:cNvSpPr>
              <a:spLocks noChangeShapeType="1"/>
            </p:cNvSpPr>
            <p:nvPr/>
          </p:nvSpPr>
          <p:spPr bwMode="auto">
            <a:xfrm>
              <a:off x="2613" y="32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461" name="Line 16"/>
            <p:cNvSpPr>
              <a:spLocks noChangeShapeType="1"/>
            </p:cNvSpPr>
            <p:nvPr/>
          </p:nvSpPr>
          <p:spPr bwMode="auto">
            <a:xfrm>
              <a:off x="3435" y="32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8443" name="Rectangle 18"/>
          <p:cNvSpPr>
            <a:spLocks noChangeArrowheads="1"/>
          </p:cNvSpPr>
          <p:nvPr/>
        </p:nvSpPr>
        <p:spPr bwMode="auto">
          <a:xfrm>
            <a:off x="8253180" y="2042319"/>
            <a:ext cx="1205705" cy="455664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4" name="Line 19"/>
          <p:cNvSpPr>
            <a:spLocks noChangeShapeType="1"/>
          </p:cNvSpPr>
          <p:nvPr/>
        </p:nvSpPr>
        <p:spPr bwMode="auto">
          <a:xfrm flipV="1">
            <a:off x="8253180" y="2546466"/>
            <a:ext cx="1216251" cy="5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5" name="Text Box 20"/>
          <p:cNvSpPr txBox="1">
            <a:spLocks noChangeArrowheads="1"/>
          </p:cNvSpPr>
          <p:nvPr/>
        </p:nvSpPr>
        <p:spPr bwMode="auto">
          <a:xfrm>
            <a:off x="8478151" y="2636053"/>
            <a:ext cx="4780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8446" name="Line 21"/>
          <p:cNvSpPr>
            <a:spLocks noChangeShapeType="1"/>
          </p:cNvSpPr>
          <p:nvPr/>
        </p:nvSpPr>
        <p:spPr bwMode="auto">
          <a:xfrm>
            <a:off x="8253180" y="3816494"/>
            <a:ext cx="1205705" cy="1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7" name="Line 22"/>
          <p:cNvSpPr>
            <a:spLocks noChangeShapeType="1"/>
          </p:cNvSpPr>
          <p:nvPr/>
        </p:nvSpPr>
        <p:spPr bwMode="auto">
          <a:xfrm>
            <a:off x="8253180" y="4406714"/>
            <a:ext cx="1205705" cy="5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8" name="Line 23"/>
          <p:cNvSpPr>
            <a:spLocks noChangeShapeType="1"/>
          </p:cNvSpPr>
          <p:nvPr/>
        </p:nvSpPr>
        <p:spPr bwMode="auto">
          <a:xfrm flipV="1">
            <a:off x="8253180" y="3212220"/>
            <a:ext cx="1205705" cy="14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9" name="Text Box 24"/>
          <p:cNvSpPr txBox="1">
            <a:spLocks noChangeArrowheads="1"/>
          </p:cNvSpPr>
          <p:nvPr/>
        </p:nvSpPr>
        <p:spPr bwMode="auto">
          <a:xfrm>
            <a:off x="7145337" y="2636053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87536</a:t>
            </a:r>
          </a:p>
        </p:txBody>
      </p:sp>
      <p:sp>
        <p:nvSpPr>
          <p:cNvPr id="18450" name="Text Box 25"/>
          <p:cNvSpPr txBox="1">
            <a:spLocks noChangeArrowheads="1"/>
          </p:cNvSpPr>
          <p:nvPr/>
        </p:nvSpPr>
        <p:spPr bwMode="auto">
          <a:xfrm>
            <a:off x="6611937" y="5538959"/>
            <a:ext cx="928006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451" name="Line 26"/>
          <p:cNvSpPr>
            <a:spLocks noChangeShapeType="1"/>
          </p:cNvSpPr>
          <p:nvPr/>
        </p:nvSpPr>
        <p:spPr bwMode="auto">
          <a:xfrm flipV="1">
            <a:off x="8253180" y="4995178"/>
            <a:ext cx="1205705" cy="1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52" name="Text Box 27"/>
          <p:cNvSpPr txBox="1">
            <a:spLocks noChangeArrowheads="1"/>
          </p:cNvSpPr>
          <p:nvPr/>
        </p:nvSpPr>
        <p:spPr bwMode="auto">
          <a:xfrm>
            <a:off x="8492212" y="3226273"/>
            <a:ext cx="467518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8453" name="Text Box 28"/>
          <p:cNvSpPr txBox="1">
            <a:spLocks noChangeArrowheads="1"/>
          </p:cNvSpPr>
          <p:nvPr/>
        </p:nvSpPr>
        <p:spPr bwMode="auto">
          <a:xfrm>
            <a:off x="8506273" y="3872705"/>
            <a:ext cx="28121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8454" name="Text Box 29"/>
          <p:cNvSpPr txBox="1">
            <a:spLocks noChangeArrowheads="1"/>
          </p:cNvSpPr>
          <p:nvPr/>
        </p:nvSpPr>
        <p:spPr bwMode="auto">
          <a:xfrm>
            <a:off x="8478151" y="4462926"/>
            <a:ext cx="393700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8455" name="Text Box 30"/>
          <p:cNvSpPr txBox="1">
            <a:spLocks noChangeArrowheads="1"/>
          </p:cNvSpPr>
          <p:nvPr/>
        </p:nvSpPr>
        <p:spPr bwMode="auto">
          <a:xfrm>
            <a:off x="7145337" y="4491032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87548</a:t>
            </a:r>
          </a:p>
        </p:txBody>
      </p:sp>
      <p:sp>
        <p:nvSpPr>
          <p:cNvPr id="18456" name="Text Box 31"/>
          <p:cNvSpPr txBox="1">
            <a:spLocks noChangeArrowheads="1"/>
          </p:cNvSpPr>
          <p:nvPr/>
        </p:nvSpPr>
        <p:spPr bwMode="auto">
          <a:xfrm>
            <a:off x="7145337" y="3310590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87540</a:t>
            </a:r>
          </a:p>
        </p:txBody>
      </p:sp>
      <p:sp>
        <p:nvSpPr>
          <p:cNvPr id="18457" name="Text Box 32"/>
          <p:cNvSpPr txBox="1">
            <a:spLocks noChangeArrowheads="1"/>
          </p:cNvSpPr>
          <p:nvPr/>
        </p:nvSpPr>
        <p:spPr bwMode="auto">
          <a:xfrm>
            <a:off x="7145337" y="3900811"/>
            <a:ext cx="1381464" cy="4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87544</a:t>
            </a:r>
          </a:p>
        </p:txBody>
      </p:sp>
      <p:grpSp>
        <p:nvGrpSpPr>
          <p:cNvPr id="3" name="Skupina 2"/>
          <p:cNvGrpSpPr/>
          <p:nvPr/>
        </p:nvGrpSpPr>
        <p:grpSpPr>
          <a:xfrm>
            <a:off x="3786186" y="2324195"/>
            <a:ext cx="2889251" cy="1181100"/>
            <a:chOff x="3654309" y="2145305"/>
            <a:chExt cx="2889251" cy="1181100"/>
          </a:xfrm>
        </p:grpSpPr>
        <p:grpSp>
          <p:nvGrpSpPr>
            <p:cNvPr id="88066" name="Group 2"/>
            <p:cNvGrpSpPr>
              <a:grpSpLocks/>
            </p:cNvGrpSpPr>
            <p:nvPr/>
          </p:nvGrpSpPr>
          <p:grpSpPr bwMode="auto">
            <a:xfrm>
              <a:off x="3654309" y="2145305"/>
              <a:ext cx="2889251" cy="1181100"/>
              <a:chOff x="2496" y="1344"/>
              <a:chExt cx="1776" cy="672"/>
            </a:xfrm>
          </p:grpSpPr>
          <p:sp>
            <p:nvSpPr>
              <p:cNvPr id="18464" name="AutoShape 3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1776" cy="672"/>
              </a:xfrm>
              <a:prstGeom prst="wedgeRoundRectCallout">
                <a:avLst>
                  <a:gd name="adj1" fmla="val -67398"/>
                  <a:gd name="adj2" fmla="val -43750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1011966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k-SK" altLang="sk-SK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465" name="Rectangle 4"/>
              <p:cNvSpPr>
                <a:spLocks noChangeArrowheads="1"/>
              </p:cNvSpPr>
              <p:nvPr/>
            </p:nvSpPr>
            <p:spPr bwMode="auto">
              <a:xfrm>
                <a:off x="2496" y="1393"/>
                <a:ext cx="63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1011966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sk-SK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(n=3)</a:t>
                </a:r>
              </a:p>
            </p:txBody>
          </p:sp>
        </p:grpSp>
        <p:sp>
          <p:nvSpPr>
            <p:cNvPr id="88097" name="Text Box 33"/>
            <p:cNvSpPr txBox="1">
              <a:spLocks noChangeArrowheads="1"/>
            </p:cNvSpPr>
            <p:nvPr/>
          </p:nvSpPr>
          <p:spPr bwMode="auto">
            <a:xfrm>
              <a:off x="3706339" y="2716065"/>
              <a:ext cx="2785189" cy="471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189" tIns="50594" rIns="101189" bIns="5059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sizeof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(*p2)</a:t>
              </a:r>
              <a:r>
                <a:rPr kumimoji="0" lang="sk-SK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=</a:t>
              </a: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=4</a:t>
              </a:r>
            </a:p>
          </p:txBody>
        </p:sp>
      </p:grp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7146080" y="5543054"/>
            <a:ext cx="1381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87556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146080" y="6076454"/>
            <a:ext cx="1381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87562</a:t>
            </a:r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8257515" y="5450770"/>
            <a:ext cx="1210729" cy="237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 flipV="1">
            <a:off x="8254774" y="6002645"/>
            <a:ext cx="1204110" cy="20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7353152" y="2882493"/>
            <a:ext cx="2724964" cy="3162020"/>
            <a:chOff x="7353152" y="2882493"/>
            <a:chExt cx="2724964" cy="3162020"/>
          </a:xfrm>
        </p:grpSpPr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8242897" y="5535087"/>
              <a:ext cx="13814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87536</a:t>
              </a:r>
            </a:p>
          </p:txBody>
        </p:sp>
        <p:sp>
          <p:nvSpPr>
            <p:cNvPr id="42" name="Oblúk 41"/>
            <p:cNvSpPr/>
            <p:nvPr/>
          </p:nvSpPr>
          <p:spPr bwMode="auto">
            <a:xfrm rot="1715027">
              <a:off x="7353152" y="2882493"/>
              <a:ext cx="2724964" cy="3162020"/>
            </a:xfrm>
            <a:prstGeom prst="arc">
              <a:avLst>
                <a:gd name="adj1" fmla="val 15856654"/>
                <a:gd name="adj2" fmla="val 1987244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Skupina 1"/>
          <p:cNvGrpSpPr/>
          <p:nvPr/>
        </p:nvGrpSpPr>
        <p:grpSpPr>
          <a:xfrm>
            <a:off x="8214484" y="4609607"/>
            <a:ext cx="1626089" cy="1915546"/>
            <a:chOff x="8214484" y="4609607"/>
            <a:chExt cx="1626089" cy="1915546"/>
          </a:xfrm>
        </p:grpSpPr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8242897" y="6063488"/>
              <a:ext cx="13814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87548</a:t>
              </a:r>
            </a:p>
          </p:txBody>
        </p:sp>
        <p:sp>
          <p:nvSpPr>
            <p:cNvPr id="43" name="Oblúk 42"/>
            <p:cNvSpPr/>
            <p:nvPr/>
          </p:nvSpPr>
          <p:spPr bwMode="auto">
            <a:xfrm rot="1715027">
              <a:off x="8214484" y="4609607"/>
              <a:ext cx="1626089" cy="1907245"/>
            </a:xfrm>
            <a:prstGeom prst="arc">
              <a:avLst>
                <a:gd name="adj1" fmla="val 15856654"/>
                <a:gd name="adj2" fmla="val 1987244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666929" y="3800727"/>
            <a:ext cx="4484508" cy="1181100"/>
          </a:xfrm>
          <a:prstGeom prst="wedgeRoundRectCallout">
            <a:avLst>
              <a:gd name="adj1" fmla="val -46702"/>
              <a:gd name="adj2" fmla="val -733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sa nastaví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prvkov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daného typu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 pamäti 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pred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Porovnávanie ukazovateľov</a:t>
            </a:r>
            <a:endParaRPr lang="en-US" altLang="sk-SK" sz="3984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288" y="1771650"/>
            <a:ext cx="9191625" cy="5143500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3099" dirty="0"/>
              <a:t>operátory: </a:t>
            </a:r>
            <a:r>
              <a:rPr lang="sk-SK" altLang="sk-SK" sz="3099" b="1" dirty="0"/>
              <a:t> </a:t>
            </a:r>
            <a:r>
              <a:rPr lang="en-US" altLang="sk-SK" sz="3099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 </a:t>
            </a:r>
            <a:r>
              <a:rPr lang="sk-SK" altLang="sk-SK" sz="3099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3099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 </a:t>
            </a:r>
            <a:r>
              <a:rPr lang="sk-SK" altLang="sk-SK" sz="3099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3099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k-SK" altLang="sk-SK" sz="3099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3099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</a:t>
            </a:r>
            <a:r>
              <a:rPr lang="sk-SK" altLang="sk-SK" sz="3099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3099" b="1" dirty="0">
                <a:latin typeface="Courier New" panose="02070309020205020404" pitchFamily="49" charset="0"/>
                <a:cs typeface="Courier New" panose="02070309020205020404" pitchFamily="49" charset="0"/>
              </a:rPr>
              <a:t>  == </a:t>
            </a:r>
            <a:r>
              <a:rPr lang="sk-SK" altLang="sk-SK" sz="3099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3099" b="1" dirty="0">
                <a:latin typeface="Courier New" panose="02070309020205020404" pitchFamily="49" charset="0"/>
                <a:cs typeface="Courier New" panose="02070309020205020404" pitchFamily="49" charset="0"/>
              </a:rPr>
              <a:t> !=</a:t>
            </a:r>
            <a:r>
              <a:rPr lang="en-US" altLang="sk-SK" sz="309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77731" indent="-377731">
              <a:defRPr/>
            </a:pPr>
            <a:r>
              <a:rPr lang="en-US" altLang="sk-SK" sz="3099" dirty="0" err="1">
                <a:solidFill>
                  <a:srgbClr val="FF0000"/>
                </a:solidFill>
              </a:rPr>
              <a:t>porovn</a:t>
            </a:r>
            <a:r>
              <a:rPr lang="sk-SK" altLang="sk-SK" sz="3099" dirty="0" err="1">
                <a:solidFill>
                  <a:srgbClr val="FF0000"/>
                </a:solidFill>
              </a:rPr>
              <a:t>ávanie</a:t>
            </a:r>
            <a:r>
              <a:rPr lang="sk-SK" altLang="sk-SK" sz="3099" dirty="0">
                <a:solidFill>
                  <a:srgbClr val="FF0000"/>
                </a:solidFill>
              </a:rPr>
              <a:t> má zmysel len keď ukazovatele:</a:t>
            </a:r>
          </a:p>
          <a:p>
            <a:pPr marL="820466" lvl="1" indent="-314483">
              <a:defRPr/>
            </a:pPr>
            <a:r>
              <a:rPr lang="sk-SK" altLang="sk-SK" sz="2656" dirty="0">
                <a:solidFill>
                  <a:srgbClr val="FF0000"/>
                </a:solidFill>
              </a:rPr>
              <a:t>sú rovnakého typu</a:t>
            </a:r>
          </a:p>
          <a:p>
            <a:pPr marL="820466" lvl="1" indent="-314483">
              <a:defRPr/>
            </a:pPr>
            <a:r>
              <a:rPr lang="sk-SK" altLang="sk-SK" sz="2656" dirty="0">
                <a:solidFill>
                  <a:srgbClr val="FF0000"/>
                </a:solidFill>
              </a:rPr>
              <a:t>ukazujú na ten istý úsek pamäte</a:t>
            </a:r>
          </a:p>
          <a:p>
            <a:pPr marL="377731" indent="-377731">
              <a:defRPr/>
            </a:pPr>
            <a:r>
              <a:rPr lang="sk-SK" altLang="sk-SK" sz="3099" dirty="0"/>
              <a:t>výsledok porovnania:</a:t>
            </a:r>
          </a:p>
          <a:p>
            <a:pPr marL="820466" lvl="1" indent="-314483">
              <a:defRPr/>
            </a:pPr>
            <a:r>
              <a:rPr lang="sk-SK" altLang="sk-SK" sz="2656" dirty="0"/>
              <a:t>ak je podmienka splnená: </a:t>
            </a:r>
            <a:r>
              <a:rPr lang="sk-SK" altLang="sk-SK" sz="2656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20466" lvl="1" indent="-314483">
              <a:defRPr/>
            </a:pPr>
            <a:r>
              <a:rPr lang="sk-SK" altLang="sk-SK" sz="2656" dirty="0"/>
              <a:t>inak: </a:t>
            </a:r>
            <a:r>
              <a:rPr lang="sk-SK" altLang="sk-SK" sz="2656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altLang="sk-SK" sz="265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Porovnávanie ukazovateľov</a:t>
            </a:r>
            <a:r>
              <a:rPr lang="en-US" altLang="sk-SK" sz="3984" smtClean="0"/>
              <a:t>:</a:t>
            </a:r>
            <a:r>
              <a:rPr lang="sk-SK" altLang="sk-SK" sz="3984" smtClean="0"/>
              <a:t> príklad</a:t>
            </a:r>
            <a:r>
              <a:rPr lang="en-US" altLang="sk-SK" sz="3984" smtClean="0"/>
              <a:t> - </a:t>
            </a:r>
            <a:r>
              <a:rPr lang="sk-SK" altLang="sk-SK" sz="3984" smtClean="0"/>
              <a:t>výpis reťazca</a:t>
            </a:r>
            <a:endParaRPr lang="en-US" altLang="sk-SK" sz="3984" smtClean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22237" y="2312988"/>
            <a:ext cx="9906000" cy="323453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22237" y="2312988"/>
            <a:ext cx="9906000" cy="3056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...</a:t>
            </a:r>
          </a:p>
          <a:p>
            <a:pPr lvl="0" algn="l" defTabSz="1011966" eaLnBrk="1" hangingPunct="1">
              <a:defRPr/>
            </a:pP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char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p1,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*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p2 ,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str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[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N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] =</a:t>
            </a:r>
            <a:r>
              <a:rPr kumimoji="0" lang="en-US" alt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{'a',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'h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',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'o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',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'j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', '\0'}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;</a:t>
            </a:r>
            <a:endParaRPr kumimoji="0" lang="sk-SK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p1 =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str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2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=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p1;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//</a:t>
            </a:r>
            <a:r>
              <a:rPr kumimoji="0" lang="en-US" alt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p2 - </a:t>
            </a:r>
            <a:r>
              <a:rPr kumimoji="0" lang="en-US" altLang="sk-SK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riadiaca</a:t>
            </a:r>
            <a:r>
              <a:rPr kumimoji="0" lang="en-US" alt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sk-SK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premenna</a:t>
            </a:r>
            <a:r>
              <a:rPr kumimoji="0" lang="en-US" alt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sk-SK" sz="2400" b="1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cyklu</a:t>
            </a: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while(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</a:rPr>
              <a:t>p2 &lt; p1+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</a:rPr>
              <a:t>N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</a:rPr>
              <a:t>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&amp;&amp;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</a:rPr>
              <a:t>*p2 != '\0'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    </a:t>
            </a:r>
            <a:r>
              <a:rPr kumimoji="0" lang="en-US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printf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("%c",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</a:rPr>
              <a:t>*p2++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>
            <a:off x="2601417" y="1345009"/>
            <a:ext cx="3795713" cy="1089819"/>
          </a:xfrm>
          <a:prstGeom prst="wedgeRoundRectCallout">
            <a:avLst>
              <a:gd name="adj1" fmla="val -46319"/>
              <a:gd name="adj2" fmla="val 6998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pole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s </a:t>
            </a: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znakmi,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p1, p2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 ukazovatele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2166" name="AutoShape 6"/>
          <p:cNvSpPr>
            <a:spLocks noChangeArrowheads="1"/>
          </p:cNvSpPr>
          <p:nvPr/>
        </p:nvSpPr>
        <p:spPr bwMode="auto">
          <a:xfrm>
            <a:off x="394492" y="6233319"/>
            <a:ext cx="9467057" cy="1290637"/>
          </a:xfrm>
          <a:prstGeom prst="wedgeRoundRectCallout">
            <a:avLst>
              <a:gd name="adj1" fmla="val -43415"/>
              <a:gd name="adj2" fmla="val -11480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v</a:t>
            </a:r>
            <a:r>
              <a:rPr kumimoji="0" lang="sk-SK" altLang="sk-SK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yisuje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znaky pokiaľ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: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nepresiahne dĺžku pridelenej pamäte premennej </a:t>
            </a:r>
            <a:r>
              <a:rPr kumimoji="0" lang="sk-SK" altLang="sk-SK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pokým nedosiahne</a:t>
            </a:r>
            <a:r>
              <a:rPr kumimoji="0" lang="en-US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koniec zapísaného slova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656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737350" y="1280319"/>
            <a:ext cx="3124200" cy="1219200"/>
          </a:xfrm>
          <a:prstGeom prst="wedgeRoundRectCallout">
            <a:avLst>
              <a:gd name="adj1" fmla="val 23306"/>
              <a:gd name="adj2" fmla="val 6252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špeciálny znak </a:t>
            </a:r>
            <a:r>
              <a:rPr kumimoji="0" lang="en-US" altLang="sk-SK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kumimoji="0" lang="en-US" altLang="sk-SK" sz="24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sk-SK" sz="24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znamen</a:t>
            </a:r>
            <a:r>
              <a:rPr kumimoji="0" lang="sk-SK" altLang="sk-SK" sz="24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á koniec reťazca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429005" y="4812655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 smtClean="0">
                <a:solidFill>
                  <a:srgbClr val="000000"/>
                </a:solidFill>
              </a:rPr>
              <a:t>6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sp>
        <p:nvSpPr>
          <p:cNvPr id="2" name="Bublina v tvare zaobleného obdĺžnika 1"/>
          <p:cNvSpPr/>
          <p:nvPr/>
        </p:nvSpPr>
        <p:spPr bwMode="auto">
          <a:xfrm>
            <a:off x="4222750" y="5598419"/>
            <a:ext cx="5638800" cy="917079"/>
          </a:xfrm>
          <a:prstGeom prst="wedgeRoundRectCallout">
            <a:avLst>
              <a:gd name="adj1" fmla="val -52537"/>
              <a:gd name="adj2" fmla="val -82020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kazovate</a:t>
            </a: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ľ</a:t>
            </a:r>
            <a:r>
              <a:rPr kumimoji="0" lang="sk-SK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sk-SK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kumimoji="0" lang="sk-SK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sa posúva po prvkoch poľa, používa sa namiesto indexu</a:t>
            </a:r>
            <a:endParaRPr kumimoji="0" lang="sk-S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 autoUpdateAnimBg="0"/>
      <p:bldP spid="92166" grpId="0" animBg="1" autoUpdateAnimBg="0"/>
      <p:bldP spid="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dirty="0" smtClean="0"/>
              <a:t>Porovnávanie ukazovateľov s konštantou </a:t>
            </a:r>
            <a:r>
              <a:rPr lang="sk-SK" altLang="sk-SK" sz="3984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en-US" altLang="sk-SK" sz="3984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749425"/>
            <a:ext cx="9669463" cy="1708150"/>
          </a:xfrm>
        </p:spPr>
        <p:txBody>
          <a:bodyPr/>
          <a:lstStyle/>
          <a:p>
            <a:pPr marL="377731" indent="-377731">
              <a:defRPr/>
            </a:pPr>
            <a:r>
              <a:rPr lang="sk-SK" altLang="sk-SK" sz="3099"/>
              <a:t>bez explicitného pretypovávania</a:t>
            </a:r>
            <a:r>
              <a:rPr lang="en-US" altLang="sk-SK" sz="3099"/>
              <a:t> </a:t>
            </a:r>
          </a:p>
          <a:p>
            <a:pPr marL="377731" indent="-377731">
              <a:defRPr/>
            </a:pPr>
            <a:r>
              <a:rPr lang="sk-SK" altLang="sk-SK" sz="3099" b="1">
                <a:latin typeface="Courier New" panose="02070309020205020404" pitchFamily="49" charset="0"/>
              </a:rPr>
              <a:t>p = NULL</a:t>
            </a:r>
            <a:r>
              <a:rPr lang="en-US" altLang="sk-SK" sz="3099"/>
              <a:t>:</a:t>
            </a:r>
          </a:p>
          <a:p>
            <a:pPr marL="820466" lvl="1" indent="-314483">
              <a:defRPr/>
            </a:pPr>
            <a:r>
              <a:rPr lang="sk-SK" altLang="sk-SK" sz="2656"/>
              <a:t>neukazuje na žiadne zmysluplné miesto v pamäti</a:t>
            </a:r>
            <a:endParaRPr lang="en-US" altLang="sk-SK" sz="2656"/>
          </a:p>
        </p:txBody>
      </p:sp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690563" y="3570288"/>
            <a:ext cx="4689430" cy="3854450"/>
            <a:chOff x="384" y="1984"/>
            <a:chExt cx="2669" cy="2210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384" y="1984"/>
              <a:ext cx="2539" cy="22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58" name="Text Box 6"/>
            <p:cNvSpPr txBox="1">
              <a:spLocks noChangeArrowheads="1"/>
            </p:cNvSpPr>
            <p:nvPr/>
          </p:nvSpPr>
          <p:spPr bwMode="auto">
            <a:xfrm>
              <a:off x="480" y="2032"/>
              <a:ext cx="2573" cy="2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int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n,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*p, pole[N];</a:t>
              </a:r>
              <a:endPara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...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if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(n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&gt;= 0)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 = pole;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else 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 = NULL; 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...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if (p != NULL) 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2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sk-SK" sz="3984" smtClean="0"/>
              <a:t>Rozdiel dvoch</a:t>
            </a:r>
            <a:r>
              <a:rPr lang="sk-SK" altLang="sk-SK" sz="3984" smtClean="0"/>
              <a:t> ukazovateľ</a:t>
            </a:r>
            <a:r>
              <a:rPr lang="en-US" altLang="sk-SK" sz="3984" smtClean="0"/>
              <a:t>ov rovnak</a:t>
            </a:r>
            <a:r>
              <a:rPr lang="sk-SK" altLang="sk-SK" sz="3984" smtClean="0"/>
              <a:t>ého typu</a:t>
            </a:r>
            <a:endParaRPr lang="en-US" altLang="sk-SK" sz="3984" smtClean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36563" y="1758950"/>
            <a:ext cx="3711575" cy="13493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20700" y="1773238"/>
            <a:ext cx="3487738" cy="132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n, *p1, *p2;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 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p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- </a:t>
            </a:r>
            <a:r>
              <a: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p2</a:t>
            </a: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436564" y="3176588"/>
            <a:ext cx="9439153" cy="619125"/>
            <a:chOff x="240" y="1968"/>
            <a:chExt cx="5335" cy="384"/>
          </a:xfrm>
        </p:grpSpPr>
        <p:sp>
          <p:nvSpPr>
            <p:cNvPr id="24587" name="Rectangle 6"/>
            <p:cNvSpPr>
              <a:spLocks noChangeArrowheads="1"/>
            </p:cNvSpPr>
            <p:nvPr/>
          </p:nvSpPr>
          <p:spPr bwMode="auto">
            <a:xfrm>
              <a:off x="240" y="1968"/>
              <a:ext cx="5335" cy="3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88" name="Text Box 7"/>
            <p:cNvSpPr txBox="1">
              <a:spLocks noChangeArrowheads="1"/>
            </p:cNvSpPr>
            <p:nvPr/>
          </p:nvSpPr>
          <p:spPr bwMode="auto">
            <a:xfrm>
              <a:off x="288" y="2021"/>
              <a:ext cx="5244" cy="31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n = ((</a:t>
              </a: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int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*) p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- (</a:t>
              </a: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int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*) p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2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/ </a:t>
              </a: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sizeof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(*p1);</a:t>
              </a:r>
            </a:p>
          </p:txBody>
        </p:sp>
      </p:grpSp>
      <p:grpSp>
        <p:nvGrpSpPr>
          <p:cNvPr id="94216" name="Group 8"/>
          <p:cNvGrpSpPr>
            <a:grpSpLocks/>
          </p:cNvGrpSpPr>
          <p:nvPr/>
        </p:nvGrpSpPr>
        <p:grpSpPr bwMode="auto">
          <a:xfrm>
            <a:off x="436563" y="4648200"/>
            <a:ext cx="8939212" cy="3128963"/>
            <a:chOff x="240" y="2476"/>
            <a:chExt cx="5088" cy="1921"/>
          </a:xfrm>
        </p:grpSpPr>
        <p:sp>
          <p:nvSpPr>
            <p:cNvPr id="24584" name="Rectangle 9"/>
            <p:cNvSpPr>
              <a:spLocks noChangeArrowheads="1"/>
            </p:cNvSpPr>
            <p:nvPr/>
          </p:nvSpPr>
          <p:spPr bwMode="auto">
            <a:xfrm>
              <a:off x="240" y="2786"/>
              <a:ext cx="5088" cy="13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585" name="Text Box 10"/>
            <p:cNvSpPr txBox="1">
              <a:spLocks noChangeArrowheads="1"/>
            </p:cNvSpPr>
            <p:nvPr/>
          </p:nvSpPr>
          <p:spPr bwMode="auto">
            <a:xfrm>
              <a:off x="288" y="2834"/>
              <a:ext cx="5040" cy="1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char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p1,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*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 , </a:t>
              </a:r>
              <a:r>
                <a:rPr kumimoji="0" lang="sk-SK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str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[</a:t>
              </a: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N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];</a:t>
              </a:r>
              <a:endPara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p1 = </a:t>
              </a:r>
              <a:r>
                <a:rPr kumimoji="0" lang="sk-SK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str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for (p2=p1;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p2&lt;p1+N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&amp;&amp; *p2 != '?';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C00FF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p2++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    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printf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("%d", (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 &lt; p1+N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? (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p2-p1+1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) :-1);</a:t>
              </a:r>
            </a:p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24586" name="Text Box 11"/>
            <p:cNvSpPr txBox="1">
              <a:spLocks noChangeArrowheads="1"/>
            </p:cNvSpPr>
            <p:nvPr/>
          </p:nvSpPr>
          <p:spPr bwMode="auto">
            <a:xfrm>
              <a:off x="248" y="2476"/>
              <a:ext cx="80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príklad</a:t>
              </a:r>
              <a:r>
                <a:rPr kumimoji="0" lang="sk-SK" altLang="sk-SK" sz="2656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:</a:t>
              </a:r>
              <a:endParaRPr kumimoji="0" lang="en-US" altLang="sk-SK" sz="265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</p:grpSp>
      <p:sp>
        <p:nvSpPr>
          <p:cNvPr id="94220" name="AutoShape 12"/>
          <p:cNvSpPr>
            <a:spLocks noChangeArrowheads="1"/>
          </p:cNvSpPr>
          <p:nvPr/>
        </p:nvSpPr>
        <p:spPr bwMode="auto">
          <a:xfrm>
            <a:off x="3475037" y="4033838"/>
            <a:ext cx="6659563" cy="1349375"/>
          </a:xfrm>
          <a:prstGeom prst="cloudCallout">
            <a:avLst>
              <a:gd name="adj1" fmla="val -56856"/>
              <a:gd name="adj2" fmla="val 368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ak</a:t>
            </a:r>
            <a:r>
              <a:rPr kumimoji="0" lang="en-US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je v </a:t>
            </a:r>
            <a:r>
              <a:rPr kumimoji="0" lang="en-US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bloku</a:t>
            </a:r>
            <a:r>
              <a:rPr kumimoji="0" lang="en-US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pam</a:t>
            </a:r>
            <a:r>
              <a:rPr kumimoji="0" lang="sk-SK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äte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</a:p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vypíše</a:t>
            </a:r>
            <a:r>
              <a:rPr kumimoji="0" lang="en-US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poz</a:t>
            </a:r>
            <a:r>
              <a:rPr kumimoji="0" lang="sk-SK" altLang="sk-SK" sz="265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íciu</a:t>
            </a:r>
            <a:r>
              <a:rPr kumimoji="0" lang="sk-SK" altLang="sk-SK" sz="2656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inak </a:t>
            </a: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endParaRPr kumimoji="0" lang="en-US" altLang="sk-SK" sz="2656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"/>
          <p:cNvSpPr>
            <a:spLocks noChangeArrowheads="1"/>
          </p:cNvSpPr>
          <p:nvPr/>
        </p:nvSpPr>
        <p:spPr bwMode="auto">
          <a:xfrm>
            <a:off x="6391903" y="18978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>
                <a:solidFill>
                  <a:srgbClr val="000000"/>
                </a:solidFill>
              </a:rPr>
              <a:t>7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0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3984" smtClean="0"/>
              <a:t>Ukazovateľová aritmetika</a:t>
            </a:r>
            <a:endParaRPr lang="en-US" altLang="sk-SK" sz="3984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517650"/>
            <a:ext cx="6699250" cy="6072188"/>
          </a:xfrm>
        </p:spPr>
        <p:txBody>
          <a:bodyPr/>
          <a:lstStyle/>
          <a:p>
            <a:pPr marL="672888" indent="-672888">
              <a:defRPr/>
            </a:pPr>
            <a:r>
              <a:rPr lang="sk-SK" altLang="sk-SK" sz="2767" dirty="0"/>
              <a:t>aritmetické operácie:</a:t>
            </a:r>
          </a:p>
          <a:p>
            <a:pPr marL="1094541" lvl="1" indent="-588557">
              <a:defRPr/>
            </a:pPr>
            <a:r>
              <a:rPr lang="sk-SK" altLang="sk-SK" sz="2435" dirty="0"/>
              <a:t>Súčet ukazovateľa a celého čísla </a:t>
            </a:r>
          </a:p>
          <a:p>
            <a:pPr marL="1094541" lvl="1" indent="-588557">
              <a:defRPr/>
            </a:pPr>
            <a:r>
              <a:rPr lang="sk-SK" altLang="sk-SK" sz="2435" dirty="0"/>
              <a:t>Rozdiel ukazovateľa a celého čísla</a:t>
            </a:r>
          </a:p>
          <a:p>
            <a:pPr marL="1094541" lvl="1" indent="-588557">
              <a:defRPr/>
            </a:pPr>
            <a:r>
              <a:rPr lang="sk-SK" altLang="sk-SK" sz="2435" dirty="0"/>
              <a:t>Porovnávanie ukazovateľov rovnakého typu</a:t>
            </a:r>
          </a:p>
          <a:p>
            <a:pPr marL="1094541" lvl="1" indent="-588557">
              <a:defRPr/>
            </a:pPr>
            <a:r>
              <a:rPr lang="sk-SK" altLang="sk-SK" sz="2435" dirty="0"/>
              <a:t>Rozdiel dvoch ukazovateľov rovnakého typu</a:t>
            </a:r>
          </a:p>
          <a:p>
            <a:pPr marL="672888" indent="-672888">
              <a:defRPr/>
            </a:pPr>
            <a:r>
              <a:rPr lang="sk-SK" altLang="sk-SK" sz="2767" dirty="0"/>
              <a:t>majú zmysel len vtedy, keď:</a:t>
            </a:r>
            <a:r>
              <a:rPr lang="sk-SK" altLang="sk-SK" sz="2435" dirty="0"/>
              <a:t> </a:t>
            </a:r>
          </a:p>
          <a:p>
            <a:pPr marL="1094541" lvl="1" indent="-588557">
              <a:defRPr/>
            </a:pPr>
            <a:r>
              <a:rPr lang="sk-SK" altLang="sk-SK" sz="2435" dirty="0"/>
              <a:t>sú ukazovatele na rovnaký typ</a:t>
            </a:r>
          </a:p>
          <a:p>
            <a:pPr marL="1094541" lvl="1" indent="-588557">
              <a:defRPr/>
            </a:pPr>
            <a:r>
              <a:rPr lang="sk-SK" altLang="sk-SK" sz="2435" dirty="0"/>
              <a:t>ukazujú na ten istý úsek pamäte</a:t>
            </a:r>
            <a:r>
              <a:rPr lang="en-US" altLang="sk-SK" sz="2435" dirty="0"/>
              <a:t> (OS </a:t>
            </a:r>
            <a:r>
              <a:rPr lang="sk-SK" altLang="sk-SK" sz="2435" dirty="0"/>
              <a:t>nezaručí, že neskôr alokovaný blok bude na vyššej adrese)</a:t>
            </a:r>
            <a:endParaRPr lang="en-US" altLang="sk-SK" sz="2435" dirty="0"/>
          </a:p>
        </p:txBody>
      </p:sp>
      <p:grpSp>
        <p:nvGrpSpPr>
          <p:cNvPr id="2" name="Skupina 1"/>
          <p:cNvGrpSpPr>
            <a:grpSpLocks/>
          </p:cNvGrpSpPr>
          <p:nvPr/>
        </p:nvGrpSpPr>
        <p:grpSpPr bwMode="auto">
          <a:xfrm>
            <a:off x="7562850" y="2446338"/>
            <a:ext cx="2235200" cy="4891087"/>
            <a:chOff x="7562850" y="2446338"/>
            <a:chExt cx="2235200" cy="4891087"/>
          </a:xfrm>
        </p:grpSpPr>
        <p:sp>
          <p:nvSpPr>
            <p:cNvPr id="25607" name="Text Box 4"/>
            <p:cNvSpPr txBox="1">
              <a:spLocks noChangeArrowheads="1"/>
            </p:cNvSpPr>
            <p:nvPr/>
          </p:nvSpPr>
          <p:spPr bwMode="auto">
            <a:xfrm>
              <a:off x="7562850" y="2811463"/>
              <a:ext cx="1476375" cy="50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1: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5608" name="Rectangle 7"/>
            <p:cNvSpPr>
              <a:spLocks noChangeArrowheads="1"/>
            </p:cNvSpPr>
            <p:nvPr/>
          </p:nvSpPr>
          <p:spPr bwMode="auto">
            <a:xfrm>
              <a:off x="8926513" y="2446338"/>
              <a:ext cx="871537" cy="489108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8926513" y="2698750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9151938" y="2782888"/>
              <a:ext cx="477837" cy="503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8926513" y="3963988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8926513" y="4554538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8926513" y="3373438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614" name="Text Box 15"/>
            <p:cNvSpPr txBox="1">
              <a:spLocks noChangeArrowheads="1"/>
            </p:cNvSpPr>
            <p:nvPr/>
          </p:nvSpPr>
          <p:spPr bwMode="auto">
            <a:xfrm>
              <a:off x="9166225" y="3373438"/>
              <a:ext cx="463550" cy="503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5615" name="Text Box 16"/>
            <p:cNvSpPr txBox="1">
              <a:spLocks noChangeArrowheads="1"/>
            </p:cNvSpPr>
            <p:nvPr/>
          </p:nvSpPr>
          <p:spPr bwMode="auto">
            <a:xfrm>
              <a:off x="9178925" y="4021138"/>
              <a:ext cx="280988" cy="500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5616" name="Text Box 17"/>
            <p:cNvSpPr txBox="1">
              <a:spLocks noChangeArrowheads="1"/>
            </p:cNvSpPr>
            <p:nvPr/>
          </p:nvSpPr>
          <p:spPr bwMode="auto">
            <a:xfrm>
              <a:off x="9207500" y="6494463"/>
              <a:ext cx="393700" cy="500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656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5617" name="Line 21"/>
            <p:cNvSpPr>
              <a:spLocks noChangeShapeType="1"/>
            </p:cNvSpPr>
            <p:nvPr/>
          </p:nvSpPr>
          <p:spPr bwMode="auto">
            <a:xfrm>
              <a:off x="8926513" y="7085013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618" name="Line 22"/>
            <p:cNvSpPr>
              <a:spLocks noChangeShapeType="1"/>
            </p:cNvSpPr>
            <p:nvPr/>
          </p:nvSpPr>
          <p:spPr bwMode="auto">
            <a:xfrm>
              <a:off x="8926513" y="6410325"/>
              <a:ext cx="871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1011966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199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619" name="Text Box 23"/>
            <p:cNvSpPr txBox="1">
              <a:spLocks noChangeArrowheads="1"/>
            </p:cNvSpPr>
            <p:nvPr/>
          </p:nvSpPr>
          <p:spPr bwMode="auto">
            <a:xfrm>
              <a:off x="7577138" y="6550025"/>
              <a:ext cx="1476375" cy="50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101196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p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2: </a:t>
              </a:r>
              <a:r>
                <a:rPr kumimoji="0" lang="en-US" altLang="sk-SK" sz="265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8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7562850" y="4638675"/>
            <a:ext cx="1476375" cy="51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1: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8926513" y="2446338"/>
            <a:ext cx="871537" cy="48910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8926513" y="4554538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9151938" y="4638675"/>
            <a:ext cx="47783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8926513" y="5818188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8926513" y="6408738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8926513" y="5229225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9164638" y="5229225"/>
            <a:ext cx="4651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9178925" y="5875338"/>
            <a:ext cx="280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6635" name="Text Box 12"/>
          <p:cNvSpPr txBox="1">
            <a:spLocks noChangeArrowheads="1"/>
          </p:cNvSpPr>
          <p:nvPr/>
        </p:nvSpPr>
        <p:spPr bwMode="auto">
          <a:xfrm>
            <a:off x="9207500" y="3373438"/>
            <a:ext cx="3937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656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</a:t>
            </a:r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>
            <a:off x="8926513" y="3963988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8926513" y="3289300"/>
            <a:ext cx="87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189" tIns="50594" rIns="101189" bIns="50594"/>
          <a:lstStyle/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sz="19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7521575" y="3414713"/>
            <a:ext cx="1474788" cy="51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2: </a:t>
            </a:r>
            <a:r>
              <a:rPr kumimoji="0" lang="en-US" altLang="sk-SK" sz="265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26639" name="Rectangle 16"/>
          <p:cNvSpPr>
            <a:spLocks noChangeArrowheads="1"/>
          </p:cNvSpPr>
          <p:nvPr/>
        </p:nvSpPr>
        <p:spPr bwMode="auto">
          <a:xfrm>
            <a:off x="244475" y="152400"/>
            <a:ext cx="812641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6" tIns="50592" rIns="101186" bIns="5059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3984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Ukazovateľová aritmetika</a:t>
            </a:r>
            <a:endParaRPr kumimoji="0" lang="en-US" altLang="sk-SK" sz="3984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15913" y="1517650"/>
            <a:ext cx="6699250" cy="6072188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72888" indent="-672888">
              <a:defRPr/>
            </a:pPr>
            <a:r>
              <a:rPr lang="sk-SK" altLang="sk-SK" sz="2767" kern="0" smtClean="0"/>
              <a:t>aritmetické operácie:</a:t>
            </a:r>
          </a:p>
          <a:p>
            <a:pPr marL="1094541" lvl="1" indent="-588557">
              <a:defRPr/>
            </a:pPr>
            <a:r>
              <a:rPr lang="sk-SK" altLang="sk-SK" sz="2435" kern="0" smtClean="0"/>
              <a:t>Súčet ukazovateľa a celého čísla </a:t>
            </a:r>
          </a:p>
          <a:p>
            <a:pPr marL="1094541" lvl="1" indent="-588557">
              <a:defRPr/>
            </a:pPr>
            <a:r>
              <a:rPr lang="sk-SK" altLang="sk-SK" sz="2435" kern="0" smtClean="0"/>
              <a:t>Rozdiel ukazovateľa a celého čísla</a:t>
            </a:r>
          </a:p>
          <a:p>
            <a:pPr marL="1094541" lvl="1" indent="-588557">
              <a:defRPr/>
            </a:pPr>
            <a:r>
              <a:rPr lang="sk-SK" altLang="sk-SK" sz="2435" kern="0" smtClean="0"/>
              <a:t>Porovnávanie ukazovateľov rovnakého typu</a:t>
            </a:r>
          </a:p>
          <a:p>
            <a:pPr marL="1094541" lvl="1" indent="-588557">
              <a:defRPr/>
            </a:pPr>
            <a:r>
              <a:rPr lang="sk-SK" altLang="sk-SK" sz="2435" kern="0" smtClean="0"/>
              <a:t>Rozdiel dvoch ukazovateľov rovnakého typu</a:t>
            </a:r>
          </a:p>
          <a:p>
            <a:pPr marL="672888" indent="-672888">
              <a:defRPr/>
            </a:pPr>
            <a:r>
              <a:rPr lang="sk-SK" altLang="sk-SK" sz="2767" kern="0" smtClean="0"/>
              <a:t>majú zmysel len vtedy, keď:</a:t>
            </a:r>
            <a:r>
              <a:rPr lang="sk-SK" altLang="sk-SK" sz="2435" kern="0" smtClean="0"/>
              <a:t> </a:t>
            </a:r>
          </a:p>
          <a:p>
            <a:pPr marL="1094541" lvl="1" indent="-588557">
              <a:defRPr/>
            </a:pPr>
            <a:r>
              <a:rPr lang="sk-SK" altLang="sk-SK" sz="2435" kern="0" smtClean="0"/>
              <a:t>sú ukazovatele na rovnaký typ</a:t>
            </a:r>
          </a:p>
          <a:p>
            <a:pPr marL="1094541" lvl="1" indent="-588557">
              <a:defRPr/>
            </a:pPr>
            <a:r>
              <a:rPr lang="sk-SK" altLang="sk-SK" sz="2435" kern="0" smtClean="0"/>
              <a:t>ukazujú na ten istý úsek pamäte</a:t>
            </a:r>
            <a:r>
              <a:rPr lang="en-US" altLang="sk-SK" sz="2435" kern="0" smtClean="0"/>
              <a:t> (OS </a:t>
            </a:r>
            <a:r>
              <a:rPr lang="sk-SK" altLang="sk-SK" sz="2435" kern="0" smtClean="0"/>
              <a:t>nezaručí, že neskôr alokovaný blok bude na vyššej adrese)</a:t>
            </a:r>
            <a:endParaRPr lang="en-US" altLang="sk-SK" sz="2435" kern="0" dirty="0"/>
          </a:p>
        </p:txBody>
      </p:sp>
    </p:spTree>
    <p:extLst>
      <p:ext uri="{BB962C8B-B14F-4D97-AF65-F5344CB8AC3E}">
        <p14:creationId xmlns:p14="http://schemas.microsoft.com/office/powerpoint/2010/main" val="266355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ChangeArrowheads="1"/>
          </p:cNvSpPr>
          <p:nvPr/>
        </p:nvSpPr>
        <p:spPr bwMode="auto">
          <a:xfrm>
            <a:off x="15875" y="866698"/>
            <a:ext cx="9998075" cy="666202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81" tIns="45640" rIns="91281" bIns="4564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656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5" name="Text Box 1027"/>
          <p:cNvSpPr txBox="1">
            <a:spLocks noChangeArrowheads="1"/>
          </p:cNvSpPr>
          <p:nvPr/>
        </p:nvSpPr>
        <p:spPr bwMode="auto">
          <a:xfrm>
            <a:off x="122237" y="927817"/>
            <a:ext cx="10224914" cy="652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81" tIns="45640" rIns="91281" bIns="4564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defTabSz="1011966"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znaky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[N], *p, c;</a:t>
            </a:r>
          </a:p>
          <a:p>
            <a:pPr lvl="0" algn="l" defTabSz="1011966">
              <a:defRPr/>
            </a:pP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velkost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0" algn="l" defTabSz="1011966">
              <a:defRPr/>
            </a:pPr>
            <a:endParaRPr lang="en-US" altLang="sk-SK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algn="l" defTabSz="1011966">
              <a:defRPr/>
            </a:pP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Zadajte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velkost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pola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: ");</a:t>
            </a:r>
          </a:p>
          <a:p>
            <a:pPr lvl="0" algn="l" defTabSz="1011966">
              <a:defRPr/>
            </a:pP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("%d", &amp;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velkost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0" algn="l" defTabSz="1011966"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((c =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!= '\n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');   //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vyprazdnenie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buffera</a:t>
            </a:r>
            <a:endParaRPr lang="en-US" altLang="sk-SK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algn="l" defTabSz="1011966"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lvl="0" algn="l" defTabSz="1011966">
              <a:defRPr/>
            </a:pP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Zadajte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%d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znakov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:\n",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velkost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0" algn="l" defTabSz="1011966"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for(                                    )</a:t>
            </a:r>
            <a:endParaRPr lang="en-US" altLang="sk-SK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algn="l" defTabSz="1011966"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scanf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("%c", p);</a:t>
            </a:r>
          </a:p>
          <a:p>
            <a:pPr lvl="0" algn="l" defTabSz="1011966"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((c =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getchar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 != '\n</a:t>
            </a: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');  //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vyprazdnenie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buffera</a:t>
            </a:r>
            <a:endParaRPr lang="en-US" altLang="sk-SK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algn="l" defTabSz="1011966">
              <a:defRPr/>
            </a:pPr>
            <a:endParaRPr lang="en-US" altLang="sk-SK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algn="l" defTabSz="1011966">
              <a:defRPr/>
            </a:pP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("\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nZadane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znaky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:\n");</a:t>
            </a:r>
          </a:p>
          <a:p>
            <a:pPr lvl="0" algn="l" defTabSz="1011966"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for(                                    )</a:t>
            </a:r>
            <a:endParaRPr lang="en-US" altLang="sk-SK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algn="l" defTabSz="1011966"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("%c", *p);</a:t>
            </a:r>
          </a:p>
          <a:p>
            <a:pPr lvl="0" algn="l" defTabSz="1011966">
              <a:defRPr/>
            </a:pP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lvl="0" algn="l" defTabSz="1011966">
              <a:defRPr/>
            </a:pPr>
            <a:r>
              <a:rPr lang="en-US" altLang="sk-SK" sz="22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("\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nZadane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znaky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opacne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:\n");</a:t>
            </a:r>
          </a:p>
          <a:p>
            <a:pPr lvl="0" algn="l" defTabSz="1011966"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for(                                         )</a:t>
            </a:r>
            <a:endParaRPr lang="en-US" altLang="sk-SK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0" algn="l" defTabSz="1011966">
              <a:defRPr/>
            </a:pPr>
            <a:r>
              <a:rPr lang="en-US" altLang="sk-SK" sz="2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sk-SK" sz="2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sk-SK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("%c", *p); 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2245" y="3592793"/>
            <a:ext cx="6205537" cy="43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0" rIns="91281" bIns="4564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 =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znaky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p &lt;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znaky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velkost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p++</a:t>
            </a:r>
          </a:p>
        </p:txBody>
      </p:sp>
      <p:sp>
        <p:nvSpPr>
          <p:cNvPr id="10" name="AutoShape 13"/>
          <p:cNvSpPr>
            <a:spLocks noChangeArrowheads="1"/>
          </p:cNvSpPr>
          <p:nvPr/>
        </p:nvSpPr>
        <p:spPr bwMode="auto">
          <a:xfrm>
            <a:off x="3825962" y="0"/>
            <a:ext cx="6324513" cy="2157573"/>
          </a:xfrm>
          <a:prstGeom prst="cloudCallout">
            <a:avLst>
              <a:gd name="adj1" fmla="val -46721"/>
              <a:gd name="adj2" fmla="val -955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81" tIns="45640" rIns="91281" bIns="4564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1011966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Program 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načíta do poľa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znaky</a:t>
            </a:r>
            <a:r>
              <a:rPr kumimoji="0" lang="sk-SK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vyp</a:t>
            </a:r>
            <a:r>
              <a:rPr kumimoji="0" lang="sk-SK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íše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obsah poľa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</a:t>
            </a:r>
            <a:r>
              <a:rPr kumimoji="0" lang="en-US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vyp</a:t>
            </a:r>
            <a:r>
              <a:rPr kumimoji="0" lang="sk-SK" altLang="sk-SK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íše</a:t>
            </a:r>
            <a:r>
              <a:rPr kumimoji="0" lang="sk-SK" altLang="sk-SK" sz="22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obsah poľa opačne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–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pou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žitím </a:t>
            </a:r>
            <a:r>
              <a:rPr kumimoji="0" lang="sk-SK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ukazovateľovej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aritmetiky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ounded Rectangle 1"/>
          <p:cNvSpPr>
            <a:spLocks noChangeArrowheads="1"/>
          </p:cNvSpPr>
          <p:nvPr/>
        </p:nvSpPr>
        <p:spPr bwMode="auto">
          <a:xfrm>
            <a:off x="122237" y="101958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72244" y="5281834"/>
            <a:ext cx="6205537" cy="43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81" tIns="45640" rIns="91281" bIns="4564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 =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znaky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p &lt;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znaky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velkost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</a:t>
            </a:r>
            <a:r>
              <a:rPr kumimoji="0" lang="en-US" altLang="sk-SK" sz="1992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p++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5637" y="6612295"/>
            <a:ext cx="7261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sk-SK" sz="2200" b="1" dirty="0">
                <a:solidFill>
                  <a:srgbClr val="7030A0"/>
                </a:solidFill>
                <a:latin typeface="Courier New" panose="02070309020205020404" pitchFamily="49" charset="0"/>
              </a:rPr>
              <a:t>p = </a:t>
            </a:r>
            <a:r>
              <a:rPr lang="en-US" altLang="sk-SK" sz="22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znaky</a:t>
            </a:r>
            <a:r>
              <a:rPr lang="en-US" altLang="sk-SK" sz="2200" b="1" dirty="0">
                <a:solidFill>
                  <a:srgbClr val="7030A0"/>
                </a:solidFill>
                <a:latin typeface="Courier New" panose="02070309020205020404" pitchFamily="49" charset="0"/>
              </a:rPr>
              <a:t> + </a:t>
            </a:r>
            <a:r>
              <a:rPr lang="en-US" altLang="sk-SK" sz="22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velkost</a:t>
            </a:r>
            <a:r>
              <a:rPr lang="en-US" altLang="sk-SK" sz="2200" b="1" dirty="0">
                <a:solidFill>
                  <a:srgbClr val="7030A0"/>
                </a:solidFill>
                <a:latin typeface="Courier New" panose="02070309020205020404" pitchFamily="49" charset="0"/>
              </a:rPr>
              <a:t> - 1; p &gt;= </a:t>
            </a:r>
            <a:r>
              <a:rPr lang="en-US" altLang="sk-SK" sz="2200" b="1" dirty="0" err="1">
                <a:solidFill>
                  <a:srgbClr val="7030A0"/>
                </a:solidFill>
                <a:latin typeface="Courier New" panose="02070309020205020404" pitchFamily="49" charset="0"/>
              </a:rPr>
              <a:t>znaky</a:t>
            </a:r>
            <a:r>
              <a:rPr lang="en-US" altLang="sk-SK" sz="2200" b="1" dirty="0">
                <a:solidFill>
                  <a:srgbClr val="7030A0"/>
                </a:solidFill>
                <a:latin typeface="Courier New" panose="02070309020205020404" pitchFamily="49" charset="0"/>
              </a:rPr>
              <a:t>; p--</a:t>
            </a:r>
            <a:endParaRPr lang="sk-SK" sz="2200" dirty="0">
              <a:solidFill>
                <a:srgbClr val="7030A0"/>
              </a:solidFill>
            </a:endParaRPr>
          </a:p>
        </p:txBody>
      </p:sp>
      <p:sp>
        <p:nvSpPr>
          <p:cNvPr id="2" name="Bublina v tvare zaobleného obdĺžnika 1"/>
          <p:cNvSpPr/>
          <p:nvPr/>
        </p:nvSpPr>
        <p:spPr bwMode="auto">
          <a:xfrm>
            <a:off x="7335361" y="3244866"/>
            <a:ext cx="2514600" cy="474837"/>
          </a:xfrm>
          <a:prstGeom prst="wedgeRoundRectCallout">
            <a:avLst>
              <a:gd name="adj1" fmla="val -64551"/>
              <a:gd name="adj2" fmla="val 48777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Načítanie</a:t>
            </a:r>
            <a:r>
              <a:rPr kumimoji="0" lang="sk-SK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poľa</a:t>
            </a:r>
            <a:endParaRPr kumimoji="0" lang="sk-SK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Bublina v tvare zaobleného obdĺžnika 12"/>
          <p:cNvSpPr/>
          <p:nvPr/>
        </p:nvSpPr>
        <p:spPr bwMode="auto">
          <a:xfrm>
            <a:off x="7220725" y="5080489"/>
            <a:ext cx="2514600" cy="474837"/>
          </a:xfrm>
          <a:prstGeom prst="wedgeRoundRectCallout">
            <a:avLst>
              <a:gd name="adj1" fmla="val -67820"/>
              <a:gd name="adj2" fmla="val -531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Výpis</a:t>
            </a:r>
            <a:r>
              <a:rPr kumimoji="0" lang="sk-SK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poľa</a:t>
            </a:r>
            <a:endParaRPr kumimoji="0" lang="sk-SK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Bublina v tvare zaobleného obdĺžnika 13"/>
          <p:cNvSpPr/>
          <p:nvPr/>
        </p:nvSpPr>
        <p:spPr bwMode="auto">
          <a:xfrm>
            <a:off x="6904037" y="6141213"/>
            <a:ext cx="2874958" cy="474837"/>
          </a:xfrm>
          <a:prstGeom prst="wedgeRoundRectCallout">
            <a:avLst>
              <a:gd name="adj1" fmla="val -68177"/>
              <a:gd name="adj2" fmla="val 4012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Výpis</a:t>
            </a:r>
            <a:r>
              <a:rPr kumimoji="0" lang="sk-SK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poľa obrátene</a:t>
            </a:r>
            <a:endParaRPr kumimoji="0" lang="sk-SK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1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Čo sú to reťazce</a:t>
            </a:r>
            <a:endParaRPr lang="en-US" altLang="sk-SK" smtClean="0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6850" y="1889919"/>
            <a:ext cx="9752013" cy="4876800"/>
          </a:xfrm>
        </p:spPr>
        <p:txBody>
          <a:bodyPr/>
          <a:lstStyle/>
          <a:p>
            <a:r>
              <a:rPr lang="sk-SK" altLang="sk-SK" sz="2800" dirty="0" smtClean="0"/>
              <a:t>reťazce sú </a:t>
            </a:r>
            <a:r>
              <a:rPr lang="sk-SK" altLang="sk-SK" sz="2800" dirty="0" smtClean="0">
                <a:solidFill>
                  <a:srgbClr val="FF0000"/>
                </a:solidFill>
              </a:rPr>
              <a:t>jednorozmerné polia typu </a:t>
            </a:r>
            <a:r>
              <a:rPr lang="sk-SK" altLang="sk-SK" sz="28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char</a:t>
            </a:r>
            <a:r>
              <a:rPr lang="sk-SK" altLang="sk-SK" sz="2800" dirty="0" smtClean="0">
                <a:solidFill>
                  <a:srgbClr val="FF0000"/>
                </a:solidFill>
              </a:rPr>
              <a:t> ukončené znakom </a:t>
            </a:r>
            <a:r>
              <a:rPr lang="en-US" altLang="sk-SK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'\0'</a:t>
            </a:r>
            <a:r>
              <a:rPr lang="en-US" altLang="sk-SK" sz="2800" dirty="0"/>
              <a:t> </a:t>
            </a:r>
            <a:endParaRPr lang="sk-SK" altLang="sk-SK" sz="2800" b="1" dirty="0" smtClean="0">
              <a:latin typeface="Courier New" panose="02070309020205020404" pitchFamily="49" charset="0"/>
            </a:endParaRPr>
          </a:p>
          <a:p>
            <a:pPr lvl="1"/>
            <a:r>
              <a:rPr lang="sk-SK" altLang="sk-SK" sz="2400" dirty="0" smtClean="0"/>
              <a:t>dĺžka reťazca: </a:t>
            </a:r>
            <a:r>
              <a:rPr lang="en-US" altLang="sk-SK" sz="2400" dirty="0" smtClean="0"/>
              <a:t>z interval &lt;0, </a:t>
            </a:r>
            <a:r>
              <a:rPr lang="sk-SK" altLang="sk-SK" sz="2400" dirty="0" smtClean="0"/>
              <a:t>veľkosť poľa -1</a:t>
            </a:r>
            <a:r>
              <a:rPr lang="en-US" altLang="sk-SK" sz="2400" dirty="0" smtClean="0"/>
              <a:t>&gt;</a:t>
            </a:r>
            <a:endParaRPr lang="sk-SK" altLang="sk-SK" sz="2400" dirty="0" smtClean="0"/>
          </a:p>
          <a:p>
            <a:pPr lvl="1"/>
            <a:r>
              <a:rPr lang="sk-SK" altLang="sk-SK" sz="2400" dirty="0" smtClean="0"/>
              <a:t>z celkovej pamäte je </a:t>
            </a:r>
            <a:r>
              <a:rPr lang="sk-SK" altLang="sk-SK" sz="2400" dirty="0" smtClean="0">
                <a:solidFill>
                  <a:srgbClr val="FF0000"/>
                </a:solidFill>
              </a:rPr>
              <a:t>aktívna len časť od začiatku poľa do znaku </a:t>
            </a:r>
            <a:r>
              <a:rPr lang="en-US" alt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'\0'</a:t>
            </a:r>
            <a:r>
              <a:rPr lang="en-US" altLang="sk-SK" sz="2400" dirty="0" smtClean="0"/>
              <a:t>  </a:t>
            </a:r>
            <a:r>
              <a:rPr lang="en-US" altLang="sk-SK" sz="2400" dirty="0" smtClean="0">
                <a:sym typeface="Symbol" panose="05050102010706020507" pitchFamily="18" charset="2"/>
              </a:rPr>
              <a:t> </a:t>
            </a:r>
            <a:r>
              <a:rPr lang="en-US" altLang="sk-SK" sz="2400" dirty="0" err="1" smtClean="0">
                <a:sym typeface="Symbol" panose="05050102010706020507" pitchFamily="18" charset="2"/>
              </a:rPr>
              <a:t>ukon</a:t>
            </a:r>
            <a:r>
              <a:rPr lang="sk-SK" altLang="sk-SK" sz="2400" dirty="0" smtClean="0">
                <a:sym typeface="Symbol" panose="05050102010706020507" pitchFamily="18" charset="2"/>
              </a:rPr>
              <a:t>č</a:t>
            </a:r>
            <a:r>
              <a:rPr lang="en-US" altLang="sk-SK" sz="2400" dirty="0" err="1" smtClean="0">
                <a:sym typeface="Symbol" panose="05050102010706020507" pitchFamily="18" charset="2"/>
              </a:rPr>
              <a:t>ovac</a:t>
            </a:r>
            <a:r>
              <a:rPr lang="sk-SK" altLang="sk-SK" sz="2400" dirty="0" smtClean="0">
                <a:sym typeface="Symbol" panose="05050102010706020507" pitchFamily="18" charset="2"/>
              </a:rPr>
              <a:t>í znak</a:t>
            </a:r>
          </a:p>
          <a:p>
            <a:pPr lvl="1"/>
            <a:r>
              <a:rPr lang="sk-SK" altLang="sk-SK" sz="2400" dirty="0" smtClean="0">
                <a:sym typeface="Symbol" panose="05050102010706020507" pitchFamily="18" charset="2"/>
              </a:rPr>
              <a:t>ak nie je reťazec ukončený znakom </a:t>
            </a:r>
            <a:r>
              <a:rPr lang="en-US" altLang="sk-SK" sz="24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  <a:t>'</a:t>
            </a:r>
            <a:r>
              <a:rPr lang="en-US" altLang="sk-SK" sz="2400" b="1" dirty="0" smtClean="0">
                <a:latin typeface="Courier New" panose="02070309020205020404" pitchFamily="49" charset="0"/>
              </a:rPr>
              <a:t>\0'</a:t>
            </a:r>
            <a:r>
              <a:rPr lang="sk-SK" altLang="sk-SK" sz="2400" dirty="0" smtClean="0"/>
              <a:t>, považuje sa za reťazec celá pamäť až do najbližšieho znaku </a:t>
            </a:r>
            <a:r>
              <a:rPr lang="en-US" altLang="sk-SK" sz="2400" b="1" dirty="0" smtClean="0">
                <a:latin typeface="Courier New" panose="02070309020205020404" pitchFamily="49" charset="0"/>
              </a:rPr>
              <a:t>'\</a:t>
            </a:r>
            <a:r>
              <a:rPr lang="en-US" altLang="sk-SK" sz="2400" b="1" dirty="0">
                <a:latin typeface="Courier New" panose="02070309020205020404" pitchFamily="49" charset="0"/>
              </a:rPr>
              <a:t>0</a:t>
            </a:r>
            <a:r>
              <a:rPr lang="en-US" altLang="sk-SK" sz="2400" b="1" dirty="0" smtClean="0">
                <a:latin typeface="Courier New" panose="02070309020205020404" pitchFamily="49" charset="0"/>
              </a:rPr>
              <a:t>'‚</a:t>
            </a:r>
            <a:endParaRPr lang="sk-SK" altLang="sk-SK" sz="2400" b="1" dirty="0">
              <a:latin typeface="Courier New" panose="02070309020205020404" pitchFamily="49" charset="0"/>
            </a:endParaRPr>
          </a:p>
          <a:p>
            <a:pPr lvl="1"/>
            <a:r>
              <a:rPr lang="sk-SK" altLang="sk-SK" sz="2400" dirty="0" smtClean="0"/>
              <a:t>Terminológia:</a:t>
            </a:r>
          </a:p>
          <a:p>
            <a:pPr lvl="2"/>
            <a:r>
              <a:rPr lang="sk-SK" altLang="sk-SK" sz="2200" dirty="0" smtClean="0">
                <a:solidFill>
                  <a:srgbClr val="FF0000"/>
                </a:solidFill>
              </a:rPr>
              <a:t>pole</a:t>
            </a:r>
            <a:r>
              <a:rPr lang="en-US" altLang="sk-SK" sz="2200" dirty="0" smtClean="0">
                <a:solidFill>
                  <a:srgbClr val="FF0000"/>
                </a:solidFill>
              </a:rPr>
              <a:t> </a:t>
            </a:r>
            <a:r>
              <a:rPr lang="en-US" altLang="sk-SK" sz="2200" dirty="0" err="1" smtClean="0">
                <a:solidFill>
                  <a:srgbClr val="FF0000"/>
                </a:solidFill>
              </a:rPr>
              <a:t>znakov</a:t>
            </a:r>
            <a:r>
              <a:rPr lang="sk-SK" altLang="sk-SK" sz="2200" dirty="0" smtClean="0"/>
              <a:t>:</a:t>
            </a:r>
            <a:r>
              <a:rPr lang="en-US" altLang="sk-SK" sz="2200" dirty="0" smtClean="0"/>
              <a:t> (</a:t>
            </a:r>
            <a:r>
              <a:rPr lang="en-US" altLang="sk-SK" sz="2200" dirty="0" err="1" smtClean="0"/>
              <a:t>statick</a:t>
            </a:r>
            <a:r>
              <a:rPr lang="sk-SK" altLang="sk-SK" sz="2200" dirty="0" smtClean="0"/>
              <a:t>é) </a:t>
            </a:r>
            <a:r>
              <a:rPr lang="en-US" altLang="sk-SK" sz="2200" dirty="0" smtClean="0"/>
              <a:t>pole</a:t>
            </a:r>
            <a:r>
              <a:rPr lang="sk-SK" altLang="sk-SK" sz="2200" dirty="0" smtClean="0"/>
              <a:t> prvkov typu </a:t>
            </a:r>
            <a:r>
              <a:rPr lang="sk-SK" altLang="sk-SK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endParaRPr lang="sk-SK" altLang="sk-SK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sk-SK" altLang="sk-SK" sz="2200" dirty="0" smtClean="0">
                <a:solidFill>
                  <a:srgbClr val="FF0000"/>
                </a:solidFill>
              </a:rPr>
              <a:t>reťazec</a:t>
            </a:r>
            <a:r>
              <a:rPr lang="sk-SK" altLang="sk-SK" sz="2200" dirty="0" smtClean="0"/>
              <a:t>: postupnosť znakov zapísaná v poli znakov a ukončený znakom </a:t>
            </a:r>
            <a:r>
              <a:rPr lang="en-US" altLang="sk-SK" sz="2200" b="1" dirty="0">
                <a:latin typeface="Courier New" panose="02070309020205020404" pitchFamily="49" charset="0"/>
              </a:rPr>
              <a:t>'\0'</a:t>
            </a:r>
            <a:endParaRPr lang="en-US" altLang="sk-SK" sz="2200" dirty="0" smtClean="0"/>
          </a:p>
        </p:txBody>
      </p:sp>
    </p:spTree>
    <p:extLst>
      <p:ext uri="{BB962C8B-B14F-4D97-AF65-F5344CB8AC3E}">
        <p14:creationId xmlns:p14="http://schemas.microsoft.com/office/powerpoint/2010/main" val="24971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</a:t>
            </a:r>
            <a:r>
              <a:rPr lang="sk-SK" dirty="0" smtClean="0"/>
              <a:t>pakovanie ukazovateľov: aké hodnoty majú premenné?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5852319"/>
            <a:ext cx="9450387" cy="929481"/>
          </a:xfrm>
        </p:spPr>
        <p:txBody>
          <a:bodyPr/>
          <a:lstStyle/>
          <a:p>
            <a:r>
              <a:rPr lang="sk-SK" sz="2800" dirty="0" smtClean="0"/>
              <a:t>Určte hodnoty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sz="2800" dirty="0" smtClean="0"/>
              <a:t>, 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sk-SK" sz="2800" dirty="0" smtClean="0"/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sz="2800" dirty="0" smtClean="0"/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sk-SK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sk-SK" sz="2800" dirty="0" smtClean="0"/>
              <a:t> po vykonaní príkazov. (riešenie na tabuli)</a:t>
            </a:r>
            <a:endParaRPr lang="sk-SK" sz="2800" dirty="0"/>
          </a:p>
        </p:txBody>
      </p:sp>
      <p:sp>
        <p:nvSpPr>
          <p:cNvPr id="4" name="Rectangle 3"/>
          <p:cNvSpPr/>
          <p:nvPr/>
        </p:nvSpPr>
        <p:spPr>
          <a:xfrm>
            <a:off x="235651" y="1432719"/>
            <a:ext cx="6515986" cy="36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0837" y="1508919"/>
            <a:ext cx="6172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sk-SK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2, j =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*p, *q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&amp;i;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&amp;j;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*p * *q;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*q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*p + 1;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p;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*q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*p + 4;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*q + *p + i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294437" y="6690519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08p01.cpp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2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126"/>
            <a:ext cx="8151813" cy="936625"/>
          </a:xfrm>
        </p:spPr>
        <p:txBody>
          <a:bodyPr/>
          <a:lstStyle/>
          <a:p>
            <a:r>
              <a:rPr lang="sk-SK" altLang="sk-SK" dirty="0" smtClean="0"/>
              <a:t>Definícia a inicializácia reťazca</a:t>
            </a:r>
            <a:endParaRPr lang="en-US" altLang="sk-SK" dirty="0" smtClean="0"/>
          </a:p>
        </p:txBody>
      </p:sp>
      <p:sp>
        <p:nvSpPr>
          <p:cNvPr id="23567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196850" y="1322388"/>
            <a:ext cx="7621588" cy="720725"/>
          </a:xfrm>
        </p:spPr>
        <p:txBody>
          <a:bodyPr/>
          <a:lstStyle/>
          <a:p>
            <a:r>
              <a:rPr lang="en-US" altLang="sk-SK" sz="2400" dirty="0" err="1" smtClean="0"/>
              <a:t>Inicializ</a:t>
            </a:r>
            <a:r>
              <a:rPr lang="sk-SK" altLang="sk-SK" sz="2400" dirty="0" err="1" smtClean="0"/>
              <a:t>ácia</a:t>
            </a:r>
            <a:r>
              <a:rPr lang="sk-SK" altLang="sk-SK" sz="2400" dirty="0" smtClean="0"/>
              <a:t> - len v definícii</a:t>
            </a:r>
            <a:endParaRPr lang="en-US" altLang="sk-SK" sz="2000" dirty="0" smtClean="0"/>
          </a:p>
        </p:txBody>
      </p:sp>
      <p:sp>
        <p:nvSpPr>
          <p:cNvPr id="23574" name="Rectangle 29"/>
          <p:cNvSpPr>
            <a:spLocks noChangeArrowheads="1"/>
          </p:cNvSpPr>
          <p:nvPr/>
        </p:nvSpPr>
        <p:spPr bwMode="auto">
          <a:xfrm>
            <a:off x="417513" y="1972469"/>
            <a:ext cx="5413375" cy="5270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75" name="Text Box 30"/>
          <p:cNvSpPr txBox="1">
            <a:spLocks noChangeArrowheads="1"/>
          </p:cNvSpPr>
          <p:nvPr/>
        </p:nvSpPr>
        <p:spPr bwMode="auto">
          <a:xfrm>
            <a:off x="501650" y="1966119"/>
            <a:ext cx="2048165" cy="4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s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[6];</a:t>
            </a:r>
          </a:p>
        </p:txBody>
      </p:sp>
      <p:grpSp>
        <p:nvGrpSpPr>
          <p:cNvPr id="66601" name="Group 41"/>
          <p:cNvGrpSpPr>
            <a:grpSpLocks/>
          </p:cNvGrpSpPr>
          <p:nvPr/>
        </p:nvGrpSpPr>
        <p:grpSpPr bwMode="auto">
          <a:xfrm>
            <a:off x="417513" y="3794919"/>
            <a:ext cx="5413375" cy="523875"/>
            <a:chOff x="624" y="2130"/>
            <a:chExt cx="3072" cy="336"/>
          </a:xfrm>
        </p:grpSpPr>
        <p:sp>
          <p:nvSpPr>
            <p:cNvPr id="23585" name="Rectangle 33"/>
            <p:cNvSpPr>
              <a:spLocks noChangeArrowheads="1"/>
            </p:cNvSpPr>
            <p:nvPr/>
          </p:nvSpPr>
          <p:spPr bwMode="auto">
            <a:xfrm>
              <a:off x="624" y="2130"/>
              <a:ext cx="3072" cy="33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633" y="2142"/>
              <a:ext cx="2720" cy="2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char s</a:t>
              </a:r>
              <a:r>
                <a:rPr kumimoji="0" lang="en-US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[] = </a:t>
              </a:r>
              <a:r>
                <a:rPr kumimoji="0" lang="sk-SK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"</a:t>
              </a:r>
              <a:r>
                <a:rPr kumimoji="0" lang="en-US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abrakadabra</a:t>
              </a:r>
              <a:r>
                <a:rPr kumimoji="0" lang="sk-SK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"</a:t>
              </a:r>
              <a:r>
                <a:rPr kumimoji="0" lang="en-US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</a:p>
          </p:txBody>
        </p:sp>
      </p:grp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2255837" y="1981994"/>
            <a:ext cx="1863820" cy="4716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ahoj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grpSp>
        <p:nvGrpSpPr>
          <p:cNvPr id="5" name="Skupina 4"/>
          <p:cNvGrpSpPr/>
          <p:nvPr/>
        </p:nvGrpSpPr>
        <p:grpSpPr>
          <a:xfrm>
            <a:off x="427038" y="5490369"/>
            <a:ext cx="3352800" cy="971550"/>
            <a:chOff x="427038" y="5490369"/>
            <a:chExt cx="3352800" cy="971550"/>
          </a:xfrm>
        </p:grpSpPr>
        <p:sp>
          <p:nvSpPr>
            <p:cNvPr id="23581" name="Rectangle 9"/>
            <p:cNvSpPr>
              <a:spLocks noChangeArrowheads="1"/>
            </p:cNvSpPr>
            <p:nvPr/>
          </p:nvSpPr>
          <p:spPr bwMode="auto">
            <a:xfrm>
              <a:off x="427038" y="5490369"/>
              <a:ext cx="3352800" cy="97155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82" name="Text Box 10"/>
            <p:cNvSpPr txBox="1">
              <a:spLocks noChangeArrowheads="1"/>
            </p:cNvSpPr>
            <p:nvPr/>
          </p:nvSpPr>
          <p:spPr bwMode="auto">
            <a:xfrm>
              <a:off x="520700" y="5528469"/>
              <a:ext cx="2232511" cy="841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char s</a:t>
              </a:r>
              <a:r>
                <a:rPr kumimoji="0" lang="en-US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[</a:t>
              </a:r>
              <a:r>
                <a:rPr kumimoji="0" lang="sk-SK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10</a:t>
              </a:r>
              <a:r>
                <a:rPr kumimoji="0" lang="en-US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];</a:t>
              </a:r>
              <a:endParaRPr kumimoji="0" lang="sk-SK" altLang="sk-SK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 = "ahoj"</a:t>
              </a:r>
              <a:r>
                <a:rPr kumimoji="0" lang="en-US" altLang="sk-SK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;</a:t>
              </a:r>
            </a:p>
          </p:txBody>
        </p:sp>
      </p:grp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161131" y="6622256"/>
            <a:ext cx="7391400" cy="906463"/>
          </a:xfrm>
          <a:prstGeom prst="wedgeRoundRectCallout">
            <a:avLst>
              <a:gd name="adj1" fmla="val -33805"/>
              <a:gd name="adj2" fmla="val -87801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v C </a:t>
            </a: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</a:rPr>
              <a:t>nie</a:t>
            </a:r>
            <a:r>
              <a: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</a:rPr>
              <a:t> je </a:t>
            </a:r>
            <a:r>
              <a:rPr kumimoji="0" lang="en-US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</a:rPr>
              <a:t>mo</a:t>
            </a:r>
            <a:r>
              <a:rPr kumimoji="0" lang="sk-SK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</a:rPr>
              <a:t>žné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</a:rPr>
              <a:t> takto priradiť statickému reťazcu konštantu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je</a:t>
            </a:r>
            <a:r>
              <a:rPr kumimoji="0" lang="sk-SK" altLang="sk-SK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to </a:t>
            </a:r>
            <a:r>
              <a:rPr kumimoji="0" lang="sk-SK" altLang="sk-SK" sz="2000" b="0" i="0" u="none" strike="noStrike" kern="120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možn</a:t>
            </a:r>
            <a:r>
              <a:rPr lang="sk-SK" altLang="sk-SK" sz="2000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é len v rámci definície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" name="Skupina 3"/>
          <p:cNvGrpSpPr/>
          <p:nvPr/>
        </p:nvGrpSpPr>
        <p:grpSpPr>
          <a:xfrm>
            <a:off x="6590348" y="2027238"/>
            <a:ext cx="3514089" cy="5349081"/>
            <a:chOff x="6590348" y="2027238"/>
            <a:chExt cx="3514089" cy="5349081"/>
          </a:xfrm>
        </p:grpSpPr>
        <p:sp>
          <p:nvSpPr>
            <p:cNvPr id="23555" name="Rectangle 6"/>
            <p:cNvSpPr>
              <a:spLocks noChangeArrowheads="1"/>
            </p:cNvSpPr>
            <p:nvPr/>
          </p:nvSpPr>
          <p:spPr bwMode="auto">
            <a:xfrm>
              <a:off x="7921356" y="2485232"/>
              <a:ext cx="1100138" cy="489108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56" name="Text Box 7"/>
            <p:cNvSpPr txBox="1">
              <a:spLocks noChangeArrowheads="1"/>
            </p:cNvSpPr>
            <p:nvPr/>
          </p:nvSpPr>
          <p:spPr bwMode="auto">
            <a:xfrm>
              <a:off x="8259494" y="2905919"/>
              <a:ext cx="762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endPara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57" name="Line 8"/>
            <p:cNvSpPr>
              <a:spLocks noChangeShapeType="1"/>
            </p:cNvSpPr>
            <p:nvPr/>
          </p:nvSpPr>
          <p:spPr bwMode="auto">
            <a:xfrm>
              <a:off x="7921356" y="5372894"/>
              <a:ext cx="1100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23558" name="Line 9"/>
            <p:cNvSpPr>
              <a:spLocks noChangeShapeType="1"/>
            </p:cNvSpPr>
            <p:nvPr/>
          </p:nvSpPr>
          <p:spPr bwMode="auto">
            <a:xfrm>
              <a:off x="7921356" y="3475832"/>
              <a:ext cx="1100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23559" name="Line 10"/>
            <p:cNvSpPr>
              <a:spLocks noChangeShapeType="1"/>
            </p:cNvSpPr>
            <p:nvPr/>
          </p:nvSpPr>
          <p:spPr bwMode="auto">
            <a:xfrm>
              <a:off x="7921356" y="4129882"/>
              <a:ext cx="1100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23560" name="Text Box 11"/>
            <p:cNvSpPr txBox="1">
              <a:spLocks noChangeArrowheads="1"/>
            </p:cNvSpPr>
            <p:nvPr/>
          </p:nvSpPr>
          <p:spPr bwMode="auto">
            <a:xfrm>
              <a:off x="8259494" y="3559969"/>
              <a:ext cx="762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h</a:t>
              </a:r>
              <a:endPara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61" name="Text Box 12"/>
            <p:cNvSpPr txBox="1">
              <a:spLocks noChangeArrowheads="1"/>
            </p:cNvSpPr>
            <p:nvPr/>
          </p:nvSpPr>
          <p:spPr bwMode="auto">
            <a:xfrm>
              <a:off x="8259494" y="4171157"/>
              <a:ext cx="762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</a:t>
              </a:r>
              <a:endPara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62" name="Rectangle 13"/>
            <p:cNvSpPr>
              <a:spLocks noChangeArrowheads="1"/>
            </p:cNvSpPr>
            <p:nvPr/>
          </p:nvSpPr>
          <p:spPr bwMode="auto">
            <a:xfrm>
              <a:off x="7921356" y="2821782"/>
              <a:ext cx="1100138" cy="379571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63" name="Line 16"/>
            <p:cNvSpPr>
              <a:spLocks noChangeShapeType="1"/>
            </p:cNvSpPr>
            <p:nvPr/>
          </p:nvSpPr>
          <p:spPr bwMode="auto">
            <a:xfrm>
              <a:off x="7921356" y="4761707"/>
              <a:ext cx="1100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23564" name="Text Box 17"/>
            <p:cNvSpPr txBox="1">
              <a:spLocks noChangeArrowheads="1"/>
            </p:cNvSpPr>
            <p:nvPr/>
          </p:nvSpPr>
          <p:spPr bwMode="auto">
            <a:xfrm>
              <a:off x="8302356" y="4825207"/>
              <a:ext cx="760413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j</a:t>
              </a:r>
              <a:endPara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3565" name="Text Box 18"/>
            <p:cNvSpPr txBox="1">
              <a:spLocks noChangeArrowheads="1"/>
            </p:cNvSpPr>
            <p:nvPr/>
          </p:nvSpPr>
          <p:spPr bwMode="auto">
            <a:xfrm>
              <a:off x="8175356" y="5436394"/>
              <a:ext cx="760413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\0</a:t>
              </a:r>
            </a:p>
          </p:txBody>
        </p:sp>
        <p:sp>
          <p:nvSpPr>
            <p:cNvPr id="23566" name="Line 19"/>
            <p:cNvSpPr>
              <a:spLocks noChangeShapeType="1"/>
            </p:cNvSpPr>
            <p:nvPr/>
          </p:nvSpPr>
          <p:spPr bwMode="auto">
            <a:xfrm>
              <a:off x="7921356" y="6026944"/>
              <a:ext cx="1100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366" tIns="50683" rIns="101366" bIns="50683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endParaRP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9098156" y="2027238"/>
              <a:ext cx="1006281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>
                  <a:solidFill>
                    <a:srgbClr val="0070C0"/>
                  </a:solidFill>
                  <a:latin typeface="Arial" charset="0"/>
                </a:rPr>
                <a:t>index:</a:t>
              </a:r>
            </a:p>
          </p:txBody>
        </p:sp>
        <p:sp>
          <p:nvSpPr>
            <p:cNvPr id="38" name="Text Box 33"/>
            <p:cNvSpPr txBox="1">
              <a:spLocks noChangeArrowheads="1"/>
            </p:cNvSpPr>
            <p:nvPr/>
          </p:nvSpPr>
          <p:spPr bwMode="auto">
            <a:xfrm>
              <a:off x="9098156" y="2999060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x[0]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9098156" y="3673887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x[1]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9098156" y="4252119"/>
              <a:ext cx="921690" cy="462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x[2]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41" name="Text Box 32"/>
            <p:cNvSpPr txBox="1">
              <a:spLocks noChangeArrowheads="1"/>
            </p:cNvSpPr>
            <p:nvPr/>
          </p:nvSpPr>
          <p:spPr bwMode="auto">
            <a:xfrm>
              <a:off x="7790427" y="2027806"/>
              <a:ext cx="13837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err="1" smtClean="0">
                  <a:solidFill>
                    <a:srgbClr val="FF0000"/>
                  </a:solidFill>
                  <a:latin typeface="Arial" charset="0"/>
                </a:rPr>
                <a:t>hodnota</a:t>
              </a:r>
              <a:r>
                <a:rPr lang="en-US" altLang="sk-SK" b="0" dirty="0" smtClean="0">
                  <a:solidFill>
                    <a:srgbClr val="FF0000"/>
                  </a:solidFill>
                  <a:latin typeface="Arial" charset="0"/>
                </a:rPr>
                <a:t>:</a:t>
              </a:r>
              <a:endParaRPr lang="en-US" altLang="sk-SK" b="0" dirty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6590348" y="2027806"/>
              <a:ext cx="121219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b="0" dirty="0" err="1" smtClean="0">
                  <a:solidFill>
                    <a:srgbClr val="00B050"/>
                  </a:solidFill>
                  <a:latin typeface="Arial" charset="0"/>
                </a:rPr>
                <a:t>adresa</a:t>
              </a:r>
              <a:r>
                <a:rPr lang="en-US" altLang="sk-SK" b="0" dirty="0" smtClean="0">
                  <a:solidFill>
                    <a:srgbClr val="00B050"/>
                  </a:solidFill>
                  <a:latin typeface="Arial" charset="0"/>
                </a:rPr>
                <a:t>:</a:t>
              </a:r>
              <a:endParaRPr lang="en-US" altLang="sk-SK" b="0" dirty="0">
                <a:solidFill>
                  <a:srgbClr val="00B050"/>
                </a:solidFill>
                <a:latin typeface="Arial" charset="0"/>
              </a:endParaRPr>
            </a:p>
          </p:txBody>
        </p:sp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6735740" y="2997858"/>
              <a:ext cx="11063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86820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6735740" y="3672685"/>
              <a:ext cx="11063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86821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45" name="Text Box 35"/>
            <p:cNvSpPr txBox="1">
              <a:spLocks noChangeArrowheads="1"/>
            </p:cNvSpPr>
            <p:nvPr/>
          </p:nvSpPr>
          <p:spPr bwMode="auto">
            <a:xfrm>
              <a:off x="6743030" y="4347512"/>
              <a:ext cx="11063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86822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46" name="Text Box 35"/>
            <p:cNvSpPr txBox="1">
              <a:spLocks noChangeArrowheads="1"/>
            </p:cNvSpPr>
            <p:nvPr/>
          </p:nvSpPr>
          <p:spPr bwMode="auto">
            <a:xfrm>
              <a:off x="6754688" y="5519457"/>
              <a:ext cx="11063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86824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47" name="Text Box 35"/>
            <p:cNvSpPr txBox="1">
              <a:spLocks noChangeArrowheads="1"/>
            </p:cNvSpPr>
            <p:nvPr/>
          </p:nvSpPr>
          <p:spPr bwMode="auto">
            <a:xfrm>
              <a:off x="6751638" y="4933454"/>
              <a:ext cx="11063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86823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6751636" y="6101467"/>
              <a:ext cx="110639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B050"/>
                  </a:solidFill>
                </a:rPr>
                <a:t>86825</a:t>
              </a:r>
              <a:endParaRPr lang="en-US" altLang="sk-SK" dirty="0">
                <a:solidFill>
                  <a:srgbClr val="00B050"/>
                </a:solidFill>
              </a:endParaRPr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9088829" y="4856733"/>
              <a:ext cx="922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x[3]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9093111" y="5445785"/>
              <a:ext cx="922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x[4]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9106369" y="6075933"/>
              <a:ext cx="922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 eaLnBrk="1" hangingPunct="1"/>
              <a:r>
                <a:rPr lang="en-US" altLang="sk-SK" dirty="0" smtClean="0">
                  <a:solidFill>
                    <a:srgbClr val="0070C0"/>
                  </a:solidFill>
                </a:rPr>
                <a:t>x[5]</a:t>
              </a:r>
              <a:endParaRPr lang="en-US" altLang="sk-SK" dirty="0">
                <a:solidFill>
                  <a:srgbClr val="0070C0"/>
                </a:solidFill>
              </a:endParaRPr>
            </a:p>
          </p:txBody>
        </p:sp>
      </p:grpSp>
      <p:sp>
        <p:nvSpPr>
          <p:cNvPr id="58" name="AutoShape 45"/>
          <p:cNvSpPr>
            <a:spLocks noChangeArrowheads="1"/>
          </p:cNvSpPr>
          <p:nvPr/>
        </p:nvSpPr>
        <p:spPr bwMode="auto">
          <a:xfrm>
            <a:off x="417513" y="4491993"/>
            <a:ext cx="5181600" cy="728501"/>
          </a:xfrm>
          <a:prstGeom prst="wedgeRoundRectCallout">
            <a:avLst>
              <a:gd name="adj1" fmla="val -815"/>
              <a:gd name="adj2" fmla="val -10302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000" b="0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kumimoji="0" lang="sk-SK" altLang="sk-SK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ytvorí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sa reťazec s miestom</a:t>
            </a:r>
            <a:r>
              <a:rPr kumimoji="0" lang="sk-SK" altLang="sk-SK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pre</a:t>
            </a:r>
            <a:r>
              <a:rPr kumimoji="0" lang="sk-SK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daný text (12</a:t>
            </a:r>
            <a:r>
              <a:rPr kumimoji="0" lang="sk-SK" altLang="sk-SK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znakov)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Bublina v tvare zaobleného obdĺžnika 2"/>
          <p:cNvSpPr/>
          <p:nvPr/>
        </p:nvSpPr>
        <p:spPr bwMode="auto">
          <a:xfrm>
            <a:off x="427038" y="2775567"/>
            <a:ext cx="5938765" cy="622514"/>
          </a:xfrm>
          <a:prstGeom prst="wedgeRoundRectCallout">
            <a:avLst>
              <a:gd name="adj1" fmla="val -26126"/>
              <a:gd name="adj2" fmla="val -102543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Definícia</a:t>
            </a:r>
            <a:r>
              <a:rPr kumimoji="0" lang="sk-SK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statického poľa pre najviac 6 znakov</a:t>
            </a:r>
            <a:endParaRPr kumimoji="0" lang="sk-SK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Bublina v tvare zaobleného obdĺžnika 51"/>
          <p:cNvSpPr/>
          <p:nvPr/>
        </p:nvSpPr>
        <p:spPr bwMode="auto">
          <a:xfrm>
            <a:off x="417513" y="2728119"/>
            <a:ext cx="5948291" cy="824250"/>
          </a:xfrm>
          <a:prstGeom prst="wedgeRoundRectCallout">
            <a:avLst>
              <a:gd name="adj1" fmla="val -26717"/>
              <a:gd name="adj2" fmla="val -90690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Definícia</a:t>
            </a:r>
            <a:r>
              <a:rPr kumimoji="0" lang="sk-SK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statického poľa pre najviac 6 znakov aj s inicializáciou – 5 znakov (aj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\0)</a:t>
            </a:r>
            <a:endParaRPr kumimoji="0" lang="sk-SK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Bublina v tvare zaobleného obdĺžnika 5"/>
          <p:cNvSpPr/>
          <p:nvPr/>
        </p:nvSpPr>
        <p:spPr bwMode="auto">
          <a:xfrm>
            <a:off x="7575256" y="1411061"/>
            <a:ext cx="2438400" cy="555057"/>
          </a:xfrm>
          <a:prstGeom prst="wedgeRoundRectCallout">
            <a:avLst>
              <a:gd name="adj1" fmla="val -32631"/>
              <a:gd name="adj2" fmla="val 206879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k-SK" sz="2400" dirty="0">
                <a:latin typeface="Arial" charset="0"/>
              </a:rPr>
              <a:t>p</a:t>
            </a:r>
            <a:r>
              <a:rPr kumimoji="0" lang="sk-S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ole znakov</a:t>
            </a:r>
          </a:p>
        </p:txBody>
      </p:sp>
      <p:grpSp>
        <p:nvGrpSpPr>
          <p:cNvPr id="7" name="Skupina 6"/>
          <p:cNvGrpSpPr/>
          <p:nvPr/>
        </p:nvGrpSpPr>
        <p:grpSpPr>
          <a:xfrm>
            <a:off x="8123237" y="2905919"/>
            <a:ext cx="1635242" cy="4419364"/>
            <a:chOff x="8123237" y="2905919"/>
            <a:chExt cx="1635242" cy="4419364"/>
          </a:xfrm>
        </p:grpSpPr>
        <p:sp>
          <p:nvSpPr>
            <p:cNvPr id="2" name="Zaoblený obdĺžnik 1"/>
            <p:cNvSpPr/>
            <p:nvPr/>
          </p:nvSpPr>
          <p:spPr bwMode="auto">
            <a:xfrm>
              <a:off x="8123237" y="2905919"/>
              <a:ext cx="685800" cy="3121025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k-SK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Bublina v tvare zaobleného obdĺžnika 52"/>
            <p:cNvSpPr/>
            <p:nvPr/>
          </p:nvSpPr>
          <p:spPr bwMode="auto">
            <a:xfrm>
              <a:off x="8437154" y="6770226"/>
              <a:ext cx="1321325" cy="555057"/>
            </a:xfrm>
            <a:prstGeom prst="wedgeRoundRectCallout">
              <a:avLst>
                <a:gd name="adj1" fmla="val -48182"/>
                <a:gd name="adj2" fmla="val -183683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sk-SK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reťazec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9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5" grpId="0" animBg="1" autoUpdateAnimBg="0"/>
      <p:bldP spid="37" grpId="0" animBg="1" autoUpdateAnimBg="0"/>
      <p:bldP spid="58" grpId="0" animBg="1" autoUpdateAnimBg="0"/>
      <p:bldP spid="3" grpId="0" animBg="1"/>
      <p:bldP spid="52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Poznámky k definícii a inicializácii reťazcov</a:t>
            </a:r>
            <a:endParaRPr lang="en-US" altLang="sk-SK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8" y="1685925"/>
            <a:ext cx="9642475" cy="5309394"/>
          </a:xfrm>
        </p:spPr>
        <p:txBody>
          <a:bodyPr/>
          <a:lstStyle/>
          <a:p>
            <a:pPr lvl="1"/>
            <a:r>
              <a:rPr lang="sk-SK" altLang="sk-SK" b="1" dirty="0" smtClean="0">
                <a:latin typeface="Courier New" panose="02070309020205020404" pitchFamily="49" charset="0"/>
              </a:rPr>
              <a:t>"x"</a:t>
            </a:r>
            <a:r>
              <a:rPr lang="sk-SK" altLang="sk-SK" dirty="0" smtClean="0"/>
              <a:t> a </a:t>
            </a:r>
            <a:r>
              <a:rPr lang="en-US" altLang="sk-SK" b="1" dirty="0" smtClean="0">
                <a:latin typeface="Courier New" panose="02070309020205020404" pitchFamily="49" charset="0"/>
              </a:rPr>
              <a:t>'x'</a:t>
            </a:r>
            <a:r>
              <a:rPr lang="sk-SK" altLang="sk-SK" dirty="0" smtClean="0"/>
              <a:t>:</a:t>
            </a:r>
          </a:p>
          <a:p>
            <a:pPr lvl="2"/>
            <a:r>
              <a:rPr lang="sk-SK" altLang="sk-SK" b="1" dirty="0" smtClean="0">
                <a:latin typeface="Courier New" panose="02070309020205020404" pitchFamily="49" charset="0"/>
              </a:rPr>
              <a:t>"x"</a:t>
            </a:r>
            <a:r>
              <a:rPr lang="sk-SK" altLang="sk-SK" dirty="0" smtClean="0"/>
              <a:t> je reťazec s jedným znakom ukončený </a:t>
            </a:r>
            <a:r>
              <a:rPr lang="en-US" altLang="sk-SK" b="1" dirty="0" smtClean="0">
                <a:latin typeface="Courier New" panose="02070309020205020404" pitchFamily="49" charset="0"/>
              </a:rPr>
              <a:t>'\0'</a:t>
            </a:r>
            <a:r>
              <a:rPr lang="en-US" altLang="sk-SK" dirty="0" smtClean="0"/>
              <a:t> (2 </a:t>
            </a:r>
            <a:r>
              <a:rPr lang="en-US" altLang="sk-SK" dirty="0" err="1" smtClean="0"/>
              <a:t>Byty</a:t>
            </a:r>
            <a:r>
              <a:rPr lang="en-US" altLang="sk-SK" dirty="0" smtClean="0"/>
              <a:t>)</a:t>
            </a:r>
          </a:p>
          <a:p>
            <a:pPr lvl="2"/>
            <a:r>
              <a:rPr lang="en-US" altLang="sk-SK" b="1" dirty="0" smtClean="0">
                <a:latin typeface="Courier New" panose="02070309020205020404" pitchFamily="49" charset="0"/>
              </a:rPr>
              <a:t>'x'</a:t>
            </a:r>
            <a:r>
              <a:rPr lang="en-US" altLang="sk-SK" dirty="0" smtClean="0"/>
              <a:t> je </a:t>
            </a:r>
            <a:r>
              <a:rPr lang="en-US" altLang="sk-SK" dirty="0" err="1" smtClean="0"/>
              <a:t>jeden</a:t>
            </a:r>
            <a:r>
              <a:rPr lang="en-US" altLang="sk-SK" dirty="0" smtClean="0"/>
              <a:t> </a:t>
            </a:r>
            <a:r>
              <a:rPr lang="en-US" altLang="sk-SK" dirty="0" err="1" smtClean="0"/>
              <a:t>znak</a:t>
            </a:r>
            <a:r>
              <a:rPr lang="en-US" altLang="sk-SK" dirty="0" smtClean="0"/>
              <a:t> (1 Byte)</a:t>
            </a:r>
            <a:endParaRPr lang="sk-SK" altLang="sk-SK" dirty="0" smtClean="0"/>
          </a:p>
          <a:p>
            <a:pPr lvl="1"/>
            <a:endParaRPr lang="sk-SK" altLang="sk-SK" dirty="0"/>
          </a:p>
          <a:p>
            <a:pPr lvl="1"/>
            <a:r>
              <a:rPr lang="sk-SK" altLang="sk-SK" dirty="0" smtClean="0"/>
              <a:t>Nie je potrebné si pamätať dĺžku reťazca – vďaka ukončovaciemu znaku </a:t>
            </a:r>
            <a:r>
              <a:rPr lang="en-US" altLang="sk-SK" b="1" dirty="0">
                <a:latin typeface="Courier New" panose="02070309020205020404" pitchFamily="49" charset="0"/>
              </a:rPr>
              <a:t>'\0' </a:t>
            </a:r>
            <a:r>
              <a:rPr lang="sk-SK" altLang="sk-SK" b="1" dirty="0" smtClean="0">
                <a:latin typeface="Courier New" panose="02070309020205020404" pitchFamily="49" charset="0"/>
              </a:rPr>
              <a:t>- </a:t>
            </a:r>
            <a:r>
              <a:rPr lang="sk-SK" altLang="sk-SK" dirty="0" smtClean="0"/>
              <a:t>vieme dĺžku zistiť</a:t>
            </a:r>
          </a:p>
          <a:p>
            <a:pPr lvl="1"/>
            <a:endParaRPr lang="sk-SK" altLang="sk-SK" dirty="0" smtClean="0"/>
          </a:p>
          <a:p>
            <a:pPr lvl="1"/>
            <a:r>
              <a:rPr lang="sk-SK" altLang="sk-SK" dirty="0" smtClean="0">
                <a:solidFill>
                  <a:srgbClr val="7030A0"/>
                </a:solidFill>
              </a:rPr>
              <a:t>DÚ: prepíšte program 08p08.cpp tak, že pri výpisoch </a:t>
            </a:r>
            <a:r>
              <a:rPr lang="sk-SK" altLang="sk-SK" dirty="0" err="1" smtClean="0">
                <a:solidFill>
                  <a:srgbClr val="7030A0"/>
                </a:solidFill>
              </a:rPr>
              <a:t>ne</a:t>
            </a:r>
            <a:r>
              <a:rPr lang="en-US" altLang="sk-SK" dirty="0" err="1" smtClean="0">
                <a:solidFill>
                  <a:srgbClr val="7030A0"/>
                </a:solidFill>
              </a:rPr>
              <a:t>pou</a:t>
            </a:r>
            <a:r>
              <a:rPr lang="sk-SK" altLang="sk-SK" dirty="0" smtClean="0">
                <a:solidFill>
                  <a:srgbClr val="7030A0"/>
                </a:solidFill>
              </a:rPr>
              <a:t>žujete dĺžku reťazca (premenná </a:t>
            </a:r>
            <a:r>
              <a:rPr lang="sk-SK" altLang="sk-SK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velkost</a:t>
            </a:r>
            <a:r>
              <a:rPr lang="sk-SK" altLang="sk-SK" dirty="0" smtClean="0">
                <a:solidFill>
                  <a:srgbClr val="7030A0"/>
                </a:solidFill>
              </a:rPr>
              <a:t>), ale v cykle pôjdete po </a:t>
            </a:r>
            <a:r>
              <a:rPr lang="en-US" altLang="sk-SK" dirty="0" err="1" smtClean="0">
                <a:solidFill>
                  <a:srgbClr val="7030A0"/>
                </a:solidFill>
              </a:rPr>
              <a:t>znak</a:t>
            </a:r>
            <a:r>
              <a:rPr lang="en-US" altLang="sk-SK" dirty="0" smtClean="0">
                <a:solidFill>
                  <a:srgbClr val="7030A0"/>
                </a:solidFill>
              </a:rPr>
              <a:t> </a:t>
            </a:r>
            <a:r>
              <a:rPr lang="en-US" altLang="sk-SK" b="1" dirty="0">
                <a:solidFill>
                  <a:srgbClr val="7030A0"/>
                </a:solidFill>
                <a:latin typeface="Courier New" panose="02070309020205020404" pitchFamily="49" charset="0"/>
              </a:rPr>
              <a:t>'\0'</a:t>
            </a:r>
            <a:endParaRPr lang="en-US" altLang="sk-SK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 smtClean="0"/>
              <a:t>Čítanie reťazca z klávesnice</a:t>
            </a:r>
            <a:endParaRPr lang="en-US" altLang="sk-SK" dirty="0" smtClean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08000" y="4328319"/>
            <a:ext cx="8832850" cy="2530475"/>
          </a:xfrm>
        </p:spPr>
        <p:txBody>
          <a:bodyPr/>
          <a:lstStyle/>
          <a:p>
            <a:r>
              <a:rPr lang="sk-SK" altLang="sk-SK" sz="2400" b="1" dirty="0" err="1" smtClean="0">
                <a:latin typeface="Courier New" panose="02070309020205020404" pitchFamily="49" charset="0"/>
              </a:rPr>
              <a:t>scanf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()</a:t>
            </a:r>
            <a:r>
              <a:rPr lang="sk-SK" altLang="sk-SK" sz="2400" dirty="0" smtClean="0"/>
              <a:t> </a:t>
            </a:r>
            <a:r>
              <a:rPr lang="sk-SK" altLang="sk-SK" sz="2400" dirty="0" smtClean="0">
                <a:solidFill>
                  <a:srgbClr val="FF0000"/>
                </a:solidFill>
              </a:rPr>
              <a:t>vynecháva biele znaky a číta po prvý biely znak</a:t>
            </a:r>
          </a:p>
          <a:p>
            <a:r>
              <a:rPr lang="sk-SK" altLang="sk-SK" sz="2400" dirty="0" smtClean="0"/>
              <a:t>ak je na vstupe 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"   ahoj Eva!"</a:t>
            </a:r>
            <a:r>
              <a:rPr lang="sk-SK" altLang="sk-SK" sz="2400" dirty="0" smtClean="0"/>
              <a:t>, </a:t>
            </a:r>
            <a:r>
              <a:rPr lang="sk-SK" altLang="sk-SK" sz="2400" b="1" dirty="0" err="1" smtClean="0">
                <a:latin typeface="Courier New" panose="02070309020205020404" pitchFamily="49" charset="0"/>
              </a:rPr>
              <a:t>scanf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()</a:t>
            </a:r>
            <a:r>
              <a:rPr lang="sk-SK" altLang="sk-SK" sz="2400" dirty="0" smtClean="0"/>
              <a:t> prečíta iba </a:t>
            </a:r>
            <a:r>
              <a:rPr lang="sk-SK" altLang="sk-SK" sz="2400" b="1" dirty="0" smtClean="0">
                <a:latin typeface="Courier New" panose="02070309020205020404" pitchFamily="49" charset="0"/>
              </a:rPr>
              <a:t>"ahoj"</a:t>
            </a:r>
            <a:r>
              <a:rPr lang="sk-SK" altLang="sk-SK" sz="2400" dirty="0" smtClean="0"/>
              <a:t> a zvyšok zostáva v bufferi klávesnice</a:t>
            </a:r>
          </a:p>
          <a:p>
            <a:endParaRPr lang="sk-SK" altLang="sk-SK" sz="2400" dirty="0"/>
          </a:p>
          <a:p>
            <a:pPr marL="379413" lvl="1" indent="-379413">
              <a:buFontTx/>
              <a:buChar char="•"/>
            </a:pPr>
            <a:r>
              <a:rPr lang="sk-SK" altLang="sk-SK" sz="2400" dirty="0">
                <a:solidFill>
                  <a:srgbClr val="7030A0"/>
                </a:solidFill>
              </a:rPr>
              <a:t>DÚ: prepíšte program 08p08.cpp tak, že </a:t>
            </a:r>
            <a:r>
              <a:rPr lang="sk-SK" altLang="sk-SK" sz="2400" dirty="0" smtClean="0">
                <a:solidFill>
                  <a:srgbClr val="7030A0"/>
                </a:solidFill>
              </a:rPr>
              <a:t>načítate reťazec pomocou funkcie </a:t>
            </a:r>
            <a:r>
              <a:rPr lang="sk-SK" altLang="sk-SK" sz="2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sk-SK" altLang="sk-SK" sz="2400" dirty="0" smtClean="0">
                <a:solidFill>
                  <a:srgbClr val="7030A0"/>
                </a:solidFill>
              </a:rPr>
              <a:t> (hodnotu premennej </a:t>
            </a:r>
            <a:r>
              <a:rPr lang="sk-SK" altLang="sk-SK" sz="2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velkost</a:t>
            </a:r>
            <a:r>
              <a:rPr lang="sk-SK" altLang="sk-SK" sz="2400" dirty="0" smtClean="0">
                <a:solidFill>
                  <a:srgbClr val="7030A0"/>
                </a:solidFill>
              </a:rPr>
              <a:t> vypočítajte, netreba ju zadávať)</a:t>
            </a:r>
            <a:endParaRPr lang="en-US" altLang="sk-SK" sz="2000" dirty="0" smtClean="0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507999" y="1585119"/>
            <a:ext cx="4050355" cy="14160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661" name="Text Box 1029"/>
          <p:cNvSpPr txBox="1">
            <a:spLocks noChangeArrowheads="1"/>
          </p:cNvSpPr>
          <p:nvPr/>
        </p:nvSpPr>
        <p:spPr bwMode="auto">
          <a:xfrm>
            <a:off x="601663" y="1585119"/>
            <a:ext cx="3330575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s[10];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"%s", s);</a:t>
            </a:r>
          </a:p>
        </p:txBody>
      </p:sp>
      <p:grpSp>
        <p:nvGrpSpPr>
          <p:cNvPr id="2" name="Skupina 1"/>
          <p:cNvGrpSpPr/>
          <p:nvPr/>
        </p:nvGrpSpPr>
        <p:grpSpPr>
          <a:xfrm>
            <a:off x="538625" y="2471211"/>
            <a:ext cx="7088259" cy="1659242"/>
            <a:chOff x="591192" y="2777376"/>
            <a:chExt cx="7088259" cy="1659242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91192" y="2777376"/>
              <a:ext cx="3546012" cy="51911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7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scanf</a:t>
              </a:r>
              <a:r>
                <a:rPr kumimoji="0" lang="en-US" altLang="sk-SK" sz="27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("%</a:t>
              </a:r>
              <a:r>
                <a:rPr lang="sk-SK" altLang="sk-SK" sz="2700" noProof="0" dirty="0" smtClean="0">
                  <a:solidFill>
                    <a:srgbClr val="3333CC"/>
                  </a:solidFill>
                </a:rPr>
                <a:t>9</a:t>
              </a:r>
              <a:r>
                <a:rPr kumimoji="0" lang="en-US" altLang="sk-SK" sz="27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s", s);</a:t>
              </a: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auto">
            <a:xfrm>
              <a:off x="2274533" y="3409950"/>
              <a:ext cx="5404918" cy="1026668"/>
            </a:xfrm>
            <a:prstGeom prst="wedgeRoundRectCallout">
              <a:avLst>
                <a:gd name="adj1" fmla="val -41829"/>
                <a:gd name="adj2" fmla="val -74111"/>
                <a:gd name="adj3" fmla="val 16667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366" tIns="50683" rIns="101366" bIns="50683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rPr>
                <a:t>s</a:t>
              </a:r>
              <a:r>
                <a:rPr kumimoji="0" lang="sk-SK" altLang="sk-SK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má 10 znakov, preto je vhodné povoliť zapísať</a:t>
              </a:r>
              <a:r>
                <a:rPr kumimoji="0" lang="sk-SK" altLang="sk-SK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najviac 9 znakov</a:t>
              </a:r>
              <a:endParaRPr kumimoji="0" lang="en-US" altLang="sk-SK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70665" name="AutoShape 1033"/>
          <p:cNvSpPr>
            <a:spLocks noChangeArrowheads="1"/>
          </p:cNvSpPr>
          <p:nvPr/>
        </p:nvSpPr>
        <p:spPr bwMode="auto">
          <a:xfrm>
            <a:off x="4671513" y="1608137"/>
            <a:ext cx="5410199" cy="651669"/>
          </a:xfrm>
          <a:prstGeom prst="wedgeRoundRectCallout">
            <a:avLst>
              <a:gd name="adj1" fmla="val -67747"/>
              <a:gd name="adj2" fmla="val 12289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sem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nepartr</a:t>
            </a: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 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&amp;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pretože </a:t>
            </a:r>
            <a:r>
              <a: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je adresa</a:t>
            </a:r>
            <a:endParaRPr kumimoji="0" lang="en-US" altLang="sk-SK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4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Formátované čítanie</a:t>
            </a:r>
            <a:r>
              <a:rPr lang="en-US" altLang="sk-SK" smtClean="0"/>
              <a:t>:</a:t>
            </a:r>
            <a:r>
              <a:rPr lang="sk-SK" altLang="sk-SK" smtClean="0"/>
              <a:t> príklad</a:t>
            </a:r>
            <a:endParaRPr lang="en-US" altLang="sk-SK" smtClean="0"/>
          </a:p>
        </p:txBody>
      </p:sp>
      <p:sp>
        <p:nvSpPr>
          <p:cNvPr id="26627" name="AutoShape 7"/>
          <p:cNvSpPr>
            <a:spLocks noChangeArrowheads="1"/>
          </p:cNvSpPr>
          <p:nvPr/>
        </p:nvSpPr>
        <p:spPr bwMode="auto">
          <a:xfrm>
            <a:off x="592138" y="2024063"/>
            <a:ext cx="8712200" cy="5143500"/>
          </a:xfrm>
          <a:prstGeom prst="cloudCallout">
            <a:avLst>
              <a:gd name="adj1" fmla="val -46722"/>
              <a:gd name="adj2" fmla="val -5693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Program v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ypočíta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celkov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ú sumu peňazí zo súboru, kde jednotlivé sumy sú vždy uvedené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znakom 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$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znamienko 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je pre príjem a 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pre výdaj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</a:t>
            </a:r>
            <a:r>
              <a:rPr kumimoji="0" lang="sk-SK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íklad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súboru: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  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10 -5-   8       +20</a:t>
            </a:r>
          </a:p>
        </p:txBody>
      </p:sp>
    </p:spTree>
    <p:extLst>
      <p:ext uri="{BB962C8B-B14F-4D97-AF65-F5344CB8AC3E}">
        <p14:creationId xmlns:p14="http://schemas.microsoft.com/office/powerpoint/2010/main" val="186283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Formátované čítanie</a:t>
            </a:r>
            <a:r>
              <a:rPr lang="en-US" altLang="sk-SK" smtClean="0"/>
              <a:t>:</a:t>
            </a:r>
            <a:r>
              <a:rPr lang="sk-SK" altLang="sk-SK" smtClean="0"/>
              <a:t> príklad</a:t>
            </a:r>
            <a:endParaRPr lang="en-US" altLang="sk-SK" smtClean="0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69863" y="1855788"/>
            <a:ext cx="9726612" cy="56499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69863" y="2024063"/>
            <a:ext cx="9720137" cy="5519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include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sk-SK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dio.h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sk-SK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200" dirty="0" err="1" smtClean="0">
                <a:solidFill>
                  <a:srgbClr val="000000"/>
                </a:solidFill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main()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FILE *f;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kolko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suma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akcia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[2];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f =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fopen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("peniaze.txt", "r");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while (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fscanf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(f, "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%1s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akcia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r>
              <a:rPr lang="sk-SK" altLang="sk-SK" sz="2200" dirty="0">
                <a:solidFill>
                  <a:srgbClr val="000000"/>
                </a:solidFill>
              </a:rPr>
              <a:t>=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 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fscanf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(f, "%d",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&amp;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kolko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suma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+=  (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akcia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[0] == '+') ?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kolko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: (-1*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kolko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Spolu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 %d\n",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suma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fclose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(f);</a:t>
            </a:r>
            <a:endParaRPr kumimoji="0" lang="sk-SK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 </a:t>
            </a:r>
            <a:r>
              <a:rPr lang="sk-SK" altLang="sk-SK" sz="2200" dirty="0" smtClean="0">
                <a:solidFill>
                  <a:srgbClr val="000000"/>
                </a:solidFill>
              </a:rPr>
              <a:t>  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return</a:t>
            </a:r>
            <a:r>
              <a:rPr lang="sk-SK" altLang="sk-SK" sz="2200" dirty="0" smtClean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0;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2723" name="AutoShape 19"/>
          <p:cNvSpPr>
            <a:spLocks noChangeArrowheads="1"/>
          </p:cNvSpPr>
          <p:nvPr/>
        </p:nvSpPr>
        <p:spPr bwMode="auto">
          <a:xfrm>
            <a:off x="5227637" y="2024063"/>
            <a:ext cx="4414838" cy="1685925"/>
          </a:xfrm>
          <a:prstGeom prst="wedgeRoundRectCallout">
            <a:avLst>
              <a:gd name="adj1" fmla="val -64985"/>
              <a:gd name="adj2" fmla="val 116247"/>
              <a:gd name="adj3" fmla="val 1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namiesto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%1s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nemôže byť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pretože by prečítal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medzeru, nie prvý znak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724" name="AutoShape 20"/>
          <p:cNvSpPr>
            <a:spLocks noChangeArrowheads="1"/>
          </p:cNvSpPr>
          <p:nvPr/>
        </p:nvSpPr>
        <p:spPr bwMode="auto">
          <a:xfrm>
            <a:off x="4812506" y="6574825"/>
            <a:ext cx="5245100" cy="645319"/>
          </a:xfrm>
          <a:prstGeom prst="wedgeRoundRectCallout">
            <a:avLst>
              <a:gd name="adj1" fmla="val -65761"/>
              <a:gd name="adj2" fmla="val -243769"/>
              <a:gd name="adj3" fmla="val 1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%d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preskočia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biele znaky</a:t>
            </a: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ounded Rectangle 1"/>
          <p:cNvSpPr>
            <a:spLocks noChangeArrowheads="1"/>
          </p:cNvSpPr>
          <p:nvPr/>
        </p:nvSpPr>
        <p:spPr bwMode="auto">
          <a:xfrm>
            <a:off x="6429486" y="1190328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p09.cpp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6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3" grpId="0" animBg="1" autoUpdateAnimBg="0"/>
      <p:bldP spid="7272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Výpis reťazca na obrazovku</a:t>
            </a:r>
            <a:r>
              <a:rPr lang="en-US" altLang="sk-SK" smtClean="0"/>
              <a:t>: pomocou statick</a:t>
            </a:r>
            <a:r>
              <a:rPr lang="sk-SK" altLang="sk-SK" smtClean="0"/>
              <a:t>ého reťazca</a:t>
            </a:r>
            <a:endParaRPr lang="en-US" altLang="sk-SK" smtClean="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254000" y="1791494"/>
            <a:ext cx="3646488" cy="1470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347663" y="1820069"/>
            <a:ext cx="3538958" cy="134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algn="l" eaLnBrk="1" hangingPunct="1">
              <a:defRPr/>
            </a:pPr>
            <a:r>
              <a:rPr lang="en-US" altLang="sk-SK" sz="2700" dirty="0" smtClean="0">
                <a:solidFill>
                  <a:srgbClr val="000000"/>
                </a:solidFill>
              </a:rPr>
              <a:t>char s[10];</a:t>
            </a:r>
          </a:p>
          <a:p>
            <a:pPr lvl="0" algn="l" eaLnBrk="1" hangingPunct="1">
              <a:defRPr/>
            </a:pPr>
            <a:r>
              <a:rPr lang="en-US" altLang="sk-SK" sz="2700" dirty="0" smtClean="0">
                <a:solidFill>
                  <a:srgbClr val="000000"/>
                </a:solidFill>
              </a:rPr>
              <a:t>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printf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("%s", s);</a:t>
            </a:r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 bwMode="auto">
          <a:xfrm>
            <a:off x="508000" y="4328319"/>
            <a:ext cx="88328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79413" lvl="1" indent="-379413">
              <a:buFontTx/>
              <a:buChar char="•"/>
            </a:pPr>
            <a:r>
              <a:rPr lang="sk-SK" altLang="sk-SK" sz="2400" kern="0" dirty="0" smtClean="0">
                <a:solidFill>
                  <a:srgbClr val="7030A0"/>
                </a:solidFill>
              </a:rPr>
              <a:t>DÚ: prepíšte program 08p08.cpp tak, že reťazec vypíšete pomocou </a:t>
            </a:r>
            <a:r>
              <a:rPr lang="sk-SK" altLang="sk-SK" sz="24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400" kern="0" dirty="0" smtClean="0">
                <a:solidFill>
                  <a:srgbClr val="7030A0"/>
                </a:solidFill>
              </a:rPr>
              <a:t> (nie otočený)</a:t>
            </a:r>
            <a:endParaRPr lang="en-US" altLang="sk-SK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19744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Prístup k jednotlivým znakom reťazca</a:t>
            </a:r>
            <a:endParaRPr lang="en-US" altLang="sk-SK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744663"/>
            <a:ext cx="9752013" cy="1206500"/>
          </a:xfrm>
        </p:spPr>
        <p:txBody>
          <a:bodyPr/>
          <a:lstStyle/>
          <a:p>
            <a:r>
              <a:rPr lang="sk-SK" altLang="sk-SK" smtClean="0"/>
              <a:t>reťazec = jednorozmerné pole znakov</a:t>
            </a:r>
          </a:p>
          <a:p>
            <a:r>
              <a:rPr lang="sk-SK" altLang="sk-SK" smtClean="0"/>
              <a:t>pracuje sa s ním ako s </a:t>
            </a:r>
          </a:p>
          <a:p>
            <a:pPr>
              <a:buFontTx/>
              <a:buNone/>
            </a:pPr>
            <a:r>
              <a:rPr lang="sk-SK" altLang="sk-SK" smtClean="0"/>
              <a:t>	jednorozmerným poľom</a:t>
            </a:r>
            <a:endParaRPr lang="en-US" altLang="sk-SK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92138" y="3935413"/>
            <a:ext cx="5837237" cy="270805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76275" y="4048125"/>
            <a:ext cx="5622862" cy="259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s[10];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700" dirty="0" err="1" smtClean="0">
                <a:solidFill>
                  <a:srgbClr val="000000"/>
                </a:solidFill>
              </a:rPr>
              <a:t>int</a:t>
            </a:r>
            <a:r>
              <a:rPr lang="en-US" altLang="sk-SK" sz="2700" dirty="0" smtClean="0">
                <a:solidFill>
                  <a:srgbClr val="000000"/>
                </a:solidFill>
              </a:rPr>
              <a:t> </a:t>
            </a:r>
            <a:r>
              <a:rPr lang="en-US" altLang="sk-SK" sz="27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700" dirty="0" smtClean="0">
                <a:solidFill>
                  <a:srgbClr val="000000"/>
                </a:solidFill>
              </a:rPr>
              <a:t>;</a:t>
            </a:r>
            <a:endParaRPr kumimoji="0" lang="en-US" altLang="sk-SK" sz="2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10-1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</a:t>
            </a:r>
            <a:r>
              <a:rPr kumimoji="0" lang="en-US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s[</a:t>
            </a:r>
            <a:r>
              <a:rPr kumimoji="0" lang="en-US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 '*';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s[10-1] = '\0';</a:t>
            </a:r>
          </a:p>
        </p:txBody>
      </p:sp>
      <p:sp>
        <p:nvSpPr>
          <p:cNvPr id="29702" name="AutoShape 12"/>
          <p:cNvSpPr>
            <a:spLocks noChangeArrowheads="1"/>
          </p:cNvSpPr>
          <p:nvPr/>
        </p:nvSpPr>
        <p:spPr bwMode="auto">
          <a:xfrm>
            <a:off x="5913438" y="2276475"/>
            <a:ext cx="4237037" cy="1855788"/>
          </a:xfrm>
          <a:prstGeom prst="cloudCallout">
            <a:avLst>
              <a:gd name="adj1" fmla="val -50681"/>
              <a:gd name="adj2" fmla="val 6221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 znakoch naplní reťazec hviezdičkami</a:t>
            </a:r>
            <a:endParaRPr kumimoji="0" lang="en-US" altLang="sk-SK" sz="27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789" name="AutoShape 13"/>
          <p:cNvSpPr>
            <a:spLocks noChangeArrowheads="1"/>
          </p:cNvSpPr>
          <p:nvPr/>
        </p:nvSpPr>
        <p:spPr bwMode="auto">
          <a:xfrm>
            <a:off x="592138" y="6842919"/>
            <a:ext cx="4398962" cy="590550"/>
          </a:xfrm>
          <a:prstGeom prst="wedgeRoundRectCallout">
            <a:avLst>
              <a:gd name="adj1" fmla="val 12438"/>
              <a:gd name="adj2" fmla="val -99981"/>
              <a:gd name="adj3" fmla="val 16667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dôležité: ukončiť reťazec!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294437" y="681313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p1</a:t>
            </a:r>
            <a:r>
              <a:rPr lang="en-US" altLang="sk-SK" sz="2400" dirty="0" smtClean="0">
                <a:solidFill>
                  <a:srgbClr val="000000"/>
                </a:solidFill>
              </a:rPr>
              <a:t>0A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1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9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Prístup k jednotlivým znakom reťazca</a:t>
            </a:r>
            <a:endParaRPr lang="en-US" altLang="sk-SK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744663"/>
            <a:ext cx="9752013" cy="1206500"/>
          </a:xfrm>
        </p:spPr>
        <p:txBody>
          <a:bodyPr/>
          <a:lstStyle/>
          <a:p>
            <a:r>
              <a:rPr lang="sk-SK" altLang="sk-SK" smtClean="0"/>
              <a:t>reťazec = jednorozmerné pole znakov</a:t>
            </a:r>
          </a:p>
          <a:p>
            <a:r>
              <a:rPr lang="sk-SK" altLang="sk-SK" smtClean="0"/>
              <a:t>pracuje sa s ním ako s </a:t>
            </a:r>
          </a:p>
          <a:p>
            <a:pPr>
              <a:buFontTx/>
              <a:buNone/>
            </a:pPr>
            <a:r>
              <a:rPr lang="sk-SK" altLang="sk-SK" smtClean="0"/>
              <a:t>	jednorozmerným poľom</a:t>
            </a:r>
            <a:endParaRPr lang="en-US" altLang="sk-SK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92138" y="3935413"/>
            <a:ext cx="6123779" cy="2446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676275" y="4048125"/>
            <a:ext cx="6039642" cy="217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s[10]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(p = s; p &lt; s+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10-1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p++)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*p = '*';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700" dirty="0" smtClean="0">
                <a:solidFill>
                  <a:srgbClr val="000000"/>
                </a:solidFill>
              </a:rPr>
              <a:t>*p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'\0';</a:t>
            </a:r>
          </a:p>
        </p:txBody>
      </p:sp>
      <p:sp>
        <p:nvSpPr>
          <p:cNvPr id="29702" name="AutoShape 12"/>
          <p:cNvSpPr>
            <a:spLocks noChangeArrowheads="1"/>
          </p:cNvSpPr>
          <p:nvPr/>
        </p:nvSpPr>
        <p:spPr bwMode="auto">
          <a:xfrm>
            <a:off x="5913438" y="2276475"/>
            <a:ext cx="4237037" cy="3194844"/>
          </a:xfrm>
          <a:prstGeom prst="cloudCallout">
            <a:avLst>
              <a:gd name="adj1" fmla="val -35162"/>
              <a:gd name="adj2" fmla="val 1140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 znakoch naplní reťazec hviezdičkami – </a:t>
            </a:r>
            <a:r>
              <a:rPr kumimoji="0" lang="sk-SK" altLang="sk-SK" sz="27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pomocou ukazovateľov</a:t>
            </a:r>
            <a:endParaRPr kumimoji="0" lang="en-US" altLang="sk-SK" sz="27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ounded Rectangle 1"/>
          <p:cNvSpPr>
            <a:spLocks noChangeArrowheads="1"/>
          </p:cNvSpPr>
          <p:nvPr/>
        </p:nvSpPr>
        <p:spPr bwMode="auto">
          <a:xfrm>
            <a:off x="6294437" y="681313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p1</a:t>
            </a:r>
            <a:r>
              <a:rPr lang="en-US" altLang="sk-SK" sz="2400" dirty="0" smtClean="0">
                <a:solidFill>
                  <a:srgbClr val="000000"/>
                </a:solidFill>
              </a:rPr>
              <a:t>0B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Štandardné funkcie pre prácu s reťazcami</a:t>
            </a:r>
            <a:endParaRPr lang="en-US" altLang="sk-SK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altLang="sk-SK" dirty="0" smtClean="0"/>
              <a:t>nie sú súčasťou samotného jazyka C</a:t>
            </a:r>
          </a:p>
          <a:p>
            <a:r>
              <a:rPr lang="sk-SK" altLang="sk-SK" dirty="0" smtClean="0"/>
              <a:t>sú definované v </a:t>
            </a:r>
            <a:r>
              <a:rPr lang="en-US" altLang="sk-SK" b="1" dirty="0" smtClean="0">
                <a:latin typeface="Courier New" panose="02070309020205020404" pitchFamily="49" charset="0"/>
              </a:rPr>
              <a:t>&lt;</a:t>
            </a:r>
            <a:r>
              <a:rPr lang="sk-SK" altLang="sk-SK" b="1" dirty="0" err="1" smtClean="0">
                <a:latin typeface="Courier New" panose="02070309020205020404" pitchFamily="49" charset="0"/>
              </a:rPr>
              <a:t>string.h</a:t>
            </a:r>
            <a:r>
              <a:rPr lang="en-US" altLang="sk-SK" b="1" dirty="0" smtClean="0"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45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Zistenie</a:t>
            </a:r>
            <a:r>
              <a:rPr lang="en-US" altLang="sk-SK" dirty="0" smtClean="0"/>
              <a:t> d</a:t>
            </a:r>
            <a:r>
              <a:rPr lang="sk-SK" altLang="sk-SK" dirty="0" err="1" smtClean="0"/>
              <a:t>ĺžky</a:t>
            </a:r>
            <a:r>
              <a:rPr lang="sk-SK" altLang="sk-SK" dirty="0" smtClean="0"/>
              <a:t> reťazca</a:t>
            </a:r>
            <a:endParaRPr lang="en-US" altLang="sk-SK" dirty="0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82575" y="1685925"/>
            <a:ext cx="4735513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334963" y="1730375"/>
            <a:ext cx="4371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strlen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*s);</a:t>
            </a:r>
          </a:p>
        </p:txBody>
      </p:sp>
      <p:sp>
        <p:nvSpPr>
          <p:cNvPr id="31755" name="AutoShape 26"/>
          <p:cNvSpPr>
            <a:spLocks noChangeArrowheads="1"/>
          </p:cNvSpPr>
          <p:nvPr/>
        </p:nvSpPr>
        <p:spPr bwMode="auto">
          <a:xfrm>
            <a:off x="1014413" y="2551113"/>
            <a:ext cx="5921375" cy="590550"/>
          </a:xfrm>
          <a:prstGeom prst="wedgeRoundRectCallout">
            <a:avLst>
              <a:gd name="adj1" fmla="val -43454"/>
              <a:gd name="adj2" fmla="val -10565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vracia d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ĺžku reťazca (bez 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\0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04800" y="4641729"/>
            <a:ext cx="5303837" cy="285933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50837" y="4641729"/>
            <a:ext cx="3942915" cy="281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str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[20];</a:t>
            </a:r>
            <a:endParaRPr kumimoji="0" lang="sk-SK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sk-SK" altLang="sk-SK" sz="2200" dirty="0" smtClean="0">
                <a:solidFill>
                  <a:srgbClr val="000000"/>
                </a:solidFill>
              </a:rPr>
              <a:t>nt i,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dlzka</a:t>
            </a:r>
            <a:r>
              <a:rPr lang="en-US" altLang="sk-SK" sz="2200" dirty="0" smtClean="0"/>
              <a:t>;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("%s",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str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lvl="0" algn="l" eaLnBrk="1" hangingPunct="1">
              <a:defRPr/>
            </a:pPr>
            <a:r>
              <a:rPr lang="sk-SK" altLang="sk-SK" sz="2200" dirty="0" err="1">
                <a:solidFill>
                  <a:srgbClr val="000000"/>
                </a:solidFill>
              </a:rPr>
              <a:t>dlzka</a:t>
            </a:r>
            <a:r>
              <a:rPr lang="en-US" altLang="sk-SK" sz="2200" dirty="0">
                <a:solidFill>
                  <a:srgbClr val="000000"/>
                </a:solidFill>
              </a:rPr>
              <a:t> = </a:t>
            </a:r>
            <a:r>
              <a:rPr lang="en-US" altLang="sk-SK" sz="2200" dirty="0" err="1">
                <a:solidFill>
                  <a:srgbClr val="FF0000"/>
                </a:solidFill>
              </a:rPr>
              <a:t>strlen</a:t>
            </a:r>
            <a:r>
              <a:rPr lang="en-US" altLang="sk-SK" sz="2200" dirty="0">
                <a:solidFill>
                  <a:srgbClr val="FF0000"/>
                </a:solidFill>
              </a:rPr>
              <a:t>(</a:t>
            </a:r>
            <a:r>
              <a:rPr lang="en-US" altLang="sk-SK" sz="2200" dirty="0" err="1">
                <a:solidFill>
                  <a:srgbClr val="FF0000"/>
                </a:solidFill>
              </a:rPr>
              <a:t>str</a:t>
            </a:r>
            <a:r>
              <a:rPr lang="en-US" altLang="sk-SK" sz="2200" dirty="0">
                <a:solidFill>
                  <a:srgbClr val="FF0000"/>
                </a:solidFill>
              </a:rPr>
              <a:t>);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for(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200" dirty="0" smtClean="0">
                <a:solidFill>
                  <a:srgbClr val="000000"/>
                </a:solidFill>
              </a:rPr>
              <a:t>=0;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200" dirty="0" smtClean="0">
                <a:solidFill>
                  <a:srgbClr val="000000"/>
                </a:solidFill>
              </a:rPr>
              <a:t>&lt;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dlzka</a:t>
            </a:r>
            <a:r>
              <a:rPr lang="en-US" altLang="sk-SK" sz="2200" dirty="0" smtClean="0">
                <a:solidFill>
                  <a:srgbClr val="000000"/>
                </a:solidFill>
              </a:rPr>
              <a:t>;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200" dirty="0" smtClean="0">
                <a:solidFill>
                  <a:srgbClr val="000000"/>
                </a:solidFill>
              </a:rPr>
              <a:t>++)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if(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str</a:t>
            </a:r>
            <a:r>
              <a:rPr lang="en-US" altLang="sk-SK" sz="2200" dirty="0" smtClean="0">
                <a:solidFill>
                  <a:srgbClr val="000000"/>
                </a:solidFill>
              </a:rPr>
              <a:t>[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200" dirty="0" smtClean="0">
                <a:solidFill>
                  <a:srgbClr val="000000"/>
                </a:solidFill>
              </a:rPr>
              <a:t>] == '*</a:t>
            </a:r>
            <a:r>
              <a:rPr lang="en-US" altLang="sk-SK" sz="2200" dirty="0">
                <a:solidFill>
                  <a:srgbClr val="000000"/>
                </a:solidFill>
              </a:rPr>
              <a:t>'</a:t>
            </a:r>
            <a:r>
              <a:rPr lang="en-US" altLang="sk-SK" sz="2200" dirty="0" smtClean="0">
                <a:solidFill>
                  <a:srgbClr val="000000"/>
                </a:solidFill>
              </a:rPr>
              <a:t>)</a:t>
            </a:r>
          </a:p>
          <a:p>
            <a:pPr lvl="0" algn="l" eaLnBrk="1" hangingPunct="1"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 = </a:t>
            </a:r>
            <a:r>
              <a:rPr lang="en-US" altLang="sk-SK" sz="2200" dirty="0">
                <a:solidFill>
                  <a:srgbClr val="000000"/>
                </a:solidFill>
              </a:rPr>
              <a:t>'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lang="en-US" altLang="sk-SK" sz="2200" dirty="0" smtClean="0">
                <a:solidFill>
                  <a:srgbClr val="000000"/>
                </a:solidFill>
              </a:rPr>
              <a:t>'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35037" y="3457575"/>
            <a:ext cx="8712200" cy="1156494"/>
          </a:xfrm>
          <a:prstGeom prst="cloudCallout">
            <a:avLst>
              <a:gd name="adj1" fmla="val -35593"/>
              <a:gd name="adj2" fmla="val 5064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Časť programu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na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nahradenie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znaku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*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znakom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18" name="Rounded Rectangle 1"/>
          <p:cNvSpPr>
            <a:spLocks noChangeArrowheads="1"/>
          </p:cNvSpPr>
          <p:nvPr/>
        </p:nvSpPr>
        <p:spPr bwMode="auto">
          <a:xfrm>
            <a:off x="6294437" y="681313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p11A.cpp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2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Riešenie z tabule</a:t>
            </a:r>
            <a:endParaRPr lang="sk-SK" dirty="0"/>
          </a:p>
        </p:txBody>
      </p:sp>
      <p:pic>
        <p:nvPicPr>
          <p:cNvPr id="1026" name="Picture 2" descr="D:\Pedagogika\Zaklady proceduralneho programovania 1\prednasky\2019\obrazky\priklad tabu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63" y="2144836"/>
            <a:ext cx="8382000" cy="45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6850" y="6842919"/>
            <a:ext cx="9752013" cy="685800"/>
          </a:xfrm>
        </p:spPr>
        <p:txBody>
          <a:bodyPr/>
          <a:lstStyle/>
          <a:p>
            <a:pPr>
              <a:defRPr/>
            </a:pPr>
            <a:r>
              <a:rPr lang="en-US" altLang="sk-SK" sz="2000" dirty="0" err="1" smtClean="0">
                <a:solidFill>
                  <a:srgbClr val="00B0F0"/>
                </a:solidFill>
              </a:rPr>
              <a:t>Hodnoty</a:t>
            </a:r>
            <a:r>
              <a:rPr lang="en-US" altLang="sk-SK" sz="2000" dirty="0" smtClean="0">
                <a:solidFill>
                  <a:srgbClr val="00B0F0"/>
                </a:solidFill>
              </a:rPr>
              <a:t> </a:t>
            </a:r>
            <a:r>
              <a:rPr lang="en-US" altLang="sk-SK" sz="2000" dirty="0" err="1" smtClean="0">
                <a:solidFill>
                  <a:srgbClr val="00B0F0"/>
                </a:solidFill>
              </a:rPr>
              <a:t>premenn</a:t>
            </a:r>
            <a:r>
              <a:rPr lang="sk-SK" altLang="sk-SK" sz="2000" dirty="0" smtClean="0">
                <a:solidFill>
                  <a:srgbClr val="00B0F0"/>
                </a:solidFill>
              </a:rPr>
              <a:t>ých </a:t>
            </a:r>
            <a:r>
              <a:rPr lang="sk-SK" altLang="sk-SK" sz="2000" dirty="0" smtClean="0"/>
              <a:t>– ako sa menia (príkazmi vykonávanými v jednotlivých riadkoch programu) sú zapísané v riadkoch</a:t>
            </a:r>
            <a:endParaRPr lang="sk-SK" altLang="sk-SK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8437" y="2623374"/>
            <a:ext cx="1338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premenné</a:t>
            </a:r>
            <a:endParaRPr lang="sk-SK" dirty="0"/>
          </a:p>
        </p:txBody>
      </p:sp>
      <p:sp>
        <p:nvSpPr>
          <p:cNvPr id="7" name="TextBox 6"/>
          <p:cNvSpPr txBox="1"/>
          <p:nvPr/>
        </p:nvSpPr>
        <p:spPr>
          <a:xfrm>
            <a:off x="638968" y="1661319"/>
            <a:ext cx="246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>
                <a:solidFill>
                  <a:srgbClr val="00B050"/>
                </a:solidFill>
              </a:rPr>
              <a:t>adresy premenných</a:t>
            </a:r>
            <a:endParaRPr lang="sk-SK" dirty="0">
              <a:solidFill>
                <a:srgbClr val="00B05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89368" y="3109119"/>
            <a:ext cx="576829" cy="3429000"/>
          </a:xfrm>
          <a:prstGeom prst="round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790003" y="3109119"/>
            <a:ext cx="576829" cy="342900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>
            <a:stCxn id="7" idx="2"/>
            <a:endCxn id="10" idx="0"/>
          </p:cNvCxnSpPr>
          <p:nvPr/>
        </p:nvCxnSpPr>
        <p:spPr bwMode="auto">
          <a:xfrm>
            <a:off x="1871037" y="2061429"/>
            <a:ext cx="207381" cy="104769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6" idx="2"/>
          </p:cNvCxnSpPr>
          <p:nvPr/>
        </p:nvCxnSpPr>
        <p:spPr bwMode="auto">
          <a:xfrm>
            <a:off x="867852" y="3023484"/>
            <a:ext cx="321516" cy="238035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2460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err="1" smtClean="0"/>
              <a:t>Zistenie</a:t>
            </a:r>
            <a:r>
              <a:rPr lang="en-US" altLang="sk-SK" dirty="0" smtClean="0"/>
              <a:t> d</a:t>
            </a:r>
            <a:r>
              <a:rPr lang="sk-SK" altLang="sk-SK" dirty="0" err="1" smtClean="0"/>
              <a:t>ĺžky</a:t>
            </a:r>
            <a:r>
              <a:rPr lang="sk-SK" altLang="sk-SK" dirty="0" smtClean="0"/>
              <a:t> reťazca</a:t>
            </a:r>
            <a:endParaRPr lang="en-US" altLang="sk-SK" dirty="0" smtClean="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82575" y="1685925"/>
            <a:ext cx="4735513" cy="590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334963" y="1730375"/>
            <a:ext cx="4371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strlen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*s);</a:t>
            </a:r>
          </a:p>
        </p:txBody>
      </p:sp>
      <p:sp>
        <p:nvSpPr>
          <p:cNvPr id="31755" name="AutoShape 26"/>
          <p:cNvSpPr>
            <a:spLocks noChangeArrowheads="1"/>
          </p:cNvSpPr>
          <p:nvPr/>
        </p:nvSpPr>
        <p:spPr bwMode="auto">
          <a:xfrm>
            <a:off x="1014413" y="2551113"/>
            <a:ext cx="5921375" cy="590550"/>
          </a:xfrm>
          <a:prstGeom prst="wedgeRoundRectCallout">
            <a:avLst>
              <a:gd name="adj1" fmla="val -43454"/>
              <a:gd name="adj2" fmla="val -10565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vracia d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ĺžku reťazca (bez 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\0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04800" y="4641729"/>
            <a:ext cx="5837237" cy="285933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50837" y="4641729"/>
            <a:ext cx="5642098" cy="281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str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[20]</a:t>
            </a:r>
            <a:r>
              <a: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*p;</a:t>
            </a:r>
            <a:endParaRPr kumimoji="0" lang="sk-SK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nt</a:t>
            </a:r>
            <a:r>
              <a:rPr lang="en-US" altLang="sk-SK" sz="2200" dirty="0" smtClean="0">
                <a:solidFill>
                  <a:srgbClr val="000000"/>
                </a:solidFill>
              </a:rPr>
              <a:t>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dlzka</a:t>
            </a:r>
            <a:r>
              <a:rPr lang="en-US" altLang="sk-SK" sz="2200" dirty="0" smtClean="0">
                <a:solidFill>
                  <a:srgbClr val="000000"/>
                </a:solidFill>
              </a:rPr>
              <a:t>;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("%s", </a:t>
            </a:r>
            <a:r>
              <a:rPr lang="sk-SK" altLang="sk-SK" sz="2200" dirty="0" err="1" smtClean="0">
                <a:solidFill>
                  <a:srgbClr val="000000"/>
                </a:solidFill>
              </a:rPr>
              <a:t>str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algn="l" eaLnBrk="1" hangingPunct="1">
              <a:defRPr/>
            </a:pPr>
            <a:r>
              <a:rPr lang="sk-SK" altLang="sk-SK" sz="2200" dirty="0" err="1">
                <a:solidFill>
                  <a:srgbClr val="000000"/>
                </a:solidFill>
              </a:rPr>
              <a:t>dlzka</a:t>
            </a:r>
            <a:r>
              <a:rPr lang="en-US" altLang="sk-SK" sz="2200" dirty="0">
                <a:solidFill>
                  <a:srgbClr val="000000"/>
                </a:solidFill>
              </a:rPr>
              <a:t> = </a:t>
            </a:r>
            <a:r>
              <a:rPr lang="en-US" altLang="sk-SK" sz="2200" dirty="0" err="1">
                <a:solidFill>
                  <a:srgbClr val="FF0000"/>
                </a:solidFill>
              </a:rPr>
              <a:t>strlen</a:t>
            </a:r>
            <a:r>
              <a:rPr lang="en-US" altLang="sk-SK" sz="2200" dirty="0">
                <a:solidFill>
                  <a:srgbClr val="FF0000"/>
                </a:solidFill>
              </a:rPr>
              <a:t>(</a:t>
            </a:r>
            <a:r>
              <a:rPr lang="en-US" altLang="sk-SK" sz="2200" dirty="0" err="1">
                <a:solidFill>
                  <a:srgbClr val="FF0000"/>
                </a:solidFill>
              </a:rPr>
              <a:t>str</a:t>
            </a:r>
            <a:r>
              <a:rPr lang="en-US" altLang="sk-SK" sz="2200" dirty="0" smtClean="0">
                <a:solidFill>
                  <a:srgbClr val="FF0000"/>
                </a:solidFill>
              </a:rPr>
              <a:t>);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for(p =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str</a:t>
            </a:r>
            <a:r>
              <a:rPr lang="en-US" altLang="sk-SK" sz="2200" dirty="0" smtClean="0">
                <a:solidFill>
                  <a:srgbClr val="000000"/>
                </a:solidFill>
              </a:rPr>
              <a:t>; p &lt;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str+dlzka</a:t>
            </a:r>
            <a:r>
              <a:rPr lang="en-US" altLang="sk-SK" sz="2200" dirty="0" smtClean="0">
                <a:solidFill>
                  <a:srgbClr val="000000"/>
                </a:solidFill>
              </a:rPr>
              <a:t>; </a:t>
            </a:r>
            <a:r>
              <a:rPr lang="en-US" altLang="sk-SK" sz="2200" dirty="0">
                <a:solidFill>
                  <a:srgbClr val="000000"/>
                </a:solidFill>
              </a:rPr>
              <a:t>p</a:t>
            </a:r>
            <a:r>
              <a:rPr lang="en-US" altLang="sk-SK" sz="2200" dirty="0" smtClean="0">
                <a:solidFill>
                  <a:srgbClr val="000000"/>
                </a:solidFill>
              </a:rPr>
              <a:t>++)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if(*p == '*')</a:t>
            </a:r>
          </a:p>
          <a:p>
            <a:pPr lvl="0" algn="l" eaLnBrk="1" hangingPunct="1">
              <a:defRPr/>
            </a:pPr>
            <a:r>
              <a:rPr kumimoji="0" lang="en-US" altLang="sk-SK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*p = </a:t>
            </a:r>
            <a:r>
              <a:rPr lang="en-US" altLang="sk-SK" sz="2200" dirty="0" smtClean="0">
                <a:solidFill>
                  <a:srgbClr val="000000"/>
                </a:solidFill>
              </a:rPr>
              <a:t>'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lang="en-US" altLang="sk-SK" sz="2200" dirty="0" smtClean="0">
                <a:solidFill>
                  <a:srgbClr val="000000"/>
                </a:solidFill>
              </a:rPr>
              <a:t>'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35037" y="3457575"/>
            <a:ext cx="8712200" cy="1156494"/>
          </a:xfrm>
          <a:prstGeom prst="cloudCallout">
            <a:avLst>
              <a:gd name="adj1" fmla="val -35593"/>
              <a:gd name="adj2" fmla="val 5064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Časť programu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na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nahradenie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znaku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+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znakom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-</a:t>
            </a:r>
            <a:r>
              <a:rPr kumimoji="0" lang="en-US" altLang="sk-SK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 </a:t>
            </a:r>
            <a:r>
              <a:rPr kumimoji="0" lang="en-US" altLang="sk-SK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pomocou</a:t>
            </a:r>
            <a:r>
              <a:rPr kumimoji="0" lang="en-US" altLang="sk-SK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 </a:t>
            </a:r>
            <a:r>
              <a:rPr kumimoji="0" lang="en-US" altLang="sk-SK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ukazovate</a:t>
            </a:r>
            <a:r>
              <a:rPr kumimoji="0" lang="sk-SK" altLang="sk-SK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ľov</a:t>
            </a:r>
            <a:endParaRPr kumimoji="0" lang="en-US" altLang="sk-SK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9" name="Rounded Rectangle 1"/>
          <p:cNvSpPr>
            <a:spLocks noChangeArrowheads="1"/>
          </p:cNvSpPr>
          <p:nvPr/>
        </p:nvSpPr>
        <p:spPr bwMode="auto">
          <a:xfrm>
            <a:off x="6294437" y="681313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p11</a:t>
            </a:r>
            <a:r>
              <a:rPr lang="en-US" altLang="sk-SK" sz="2400" dirty="0" smtClean="0">
                <a:solidFill>
                  <a:srgbClr val="000000"/>
                </a:solidFill>
              </a:rPr>
              <a:t>B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sp>
        <p:nvSpPr>
          <p:cNvPr id="10" name="Rectangle 1027"/>
          <p:cNvSpPr txBox="1">
            <a:spLocks noChangeArrowheads="1"/>
          </p:cNvSpPr>
          <p:nvPr/>
        </p:nvSpPr>
        <p:spPr bwMode="auto">
          <a:xfrm>
            <a:off x="5837238" y="-15081"/>
            <a:ext cx="4313238" cy="21790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101366" tIns="50683" rIns="101366" bIns="50683" numCol="1" anchor="t" anchorCtr="0" compatLnSpc="1">
            <a:prstTxWarp prst="textNoShape">
              <a:avLst/>
            </a:prstTxWarp>
          </a:bodyPr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79413" lvl="1" indent="-379413">
              <a:buFontTx/>
              <a:buChar char="•"/>
            </a:pPr>
            <a:r>
              <a:rPr lang="sk-SK" altLang="sk-SK" sz="2400" kern="0" dirty="0" smtClean="0">
                <a:solidFill>
                  <a:srgbClr val="7030A0"/>
                </a:solidFill>
              </a:rPr>
              <a:t>DÚ: prepíšte program 08p08.cpp tak, na určenie hodnoty premennej </a:t>
            </a:r>
            <a:r>
              <a:rPr lang="sk-SK" altLang="sk-SK" sz="24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velkost</a:t>
            </a:r>
            <a:r>
              <a:rPr lang="sk-SK" altLang="sk-SK" sz="2400" kern="0" dirty="0" smtClean="0">
                <a:solidFill>
                  <a:srgbClr val="7030A0"/>
                </a:solidFill>
              </a:rPr>
              <a:t> použijete </a:t>
            </a:r>
            <a:r>
              <a:rPr lang="sk-SK" altLang="sk-SK" sz="24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sk-SK" altLang="sk-SK" sz="24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sk-SK" sz="2000" b="1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smtClean="0"/>
              <a:t>K</a:t>
            </a:r>
            <a:r>
              <a:rPr lang="sk-SK" altLang="sk-SK" dirty="0" err="1" smtClean="0"/>
              <a:t>opírovanie</a:t>
            </a:r>
            <a:r>
              <a:rPr lang="sk-SK" altLang="sk-SK" dirty="0" smtClean="0"/>
              <a:t> reťazca znakov</a:t>
            </a:r>
            <a:endParaRPr lang="en-US" altLang="sk-SK" dirty="0" smtClean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8762" y="1796256"/>
            <a:ext cx="6978650" cy="6429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3212" y="1861343"/>
            <a:ext cx="70818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</a:t>
            </a:r>
            <a:r>
              <a:rPr kumimoji="0" lang="sk-SK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strcpy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*s1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sk-SK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*s2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85762" y="2558256"/>
            <a:ext cx="9642475" cy="627063"/>
          </a:xfrm>
          <a:prstGeom prst="wedgeRoundRectCallout">
            <a:avLst>
              <a:gd name="adj1" fmla="val -34633"/>
              <a:gd name="adj2" fmla="val -8963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kop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írovanie reťazca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do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vracia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ukazovateľ na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endParaRPr kumimoji="0" lang="en-US" altLang="sk-SK" sz="27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808037" y="4099719"/>
            <a:ext cx="5410200" cy="3009231"/>
          </a:xfrm>
          <a:prstGeom prst="cloudCallout">
            <a:avLst>
              <a:gd name="adj1" fmla="val -37746"/>
              <a:gd name="adj2" fmla="val 37669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0" dirty="0" err="1">
                <a:latin typeface="Arial" charset="0"/>
              </a:rPr>
              <a:t>Ak</a:t>
            </a:r>
            <a:r>
              <a:rPr lang="en-US" b="0" dirty="0">
                <a:latin typeface="Arial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lan</a:t>
            </a:r>
            <a:r>
              <a:rPr lang="en-US" b="0" dirty="0">
                <a:latin typeface="Arial" charset="0"/>
              </a:rPr>
              <a:t> m</a:t>
            </a:r>
            <a:r>
              <a:rPr lang="sk-SK" b="0" dirty="0">
                <a:latin typeface="Arial" charset="0"/>
              </a:rPr>
              <a:t>á hodnotu </a:t>
            </a:r>
            <a:r>
              <a:rPr lang="en-US" dirty="0">
                <a:cs typeface="Courier New" panose="02070309020205020404" pitchFamily="49" charset="0"/>
              </a:rPr>
              <a:t>'</a:t>
            </a:r>
            <a:r>
              <a:rPr lang="sk-SK" dirty="0">
                <a:cs typeface="Courier New" panose="02070309020205020404" pitchFamily="49" charset="0"/>
              </a:rPr>
              <a:t>s</a:t>
            </a:r>
            <a:r>
              <a:rPr lang="en-US" dirty="0">
                <a:cs typeface="Courier New" panose="02070309020205020404" pitchFamily="49" charset="0"/>
              </a:rPr>
              <a:t>'</a:t>
            </a:r>
            <a:r>
              <a:rPr lang="sk-SK" b="0" dirty="0">
                <a:latin typeface="Arial" charset="0"/>
              </a:rPr>
              <a:t>, do </a:t>
            </a:r>
            <a:r>
              <a:rPr lang="sk-SK" dirty="0">
                <a:cs typeface="Courier New" panose="02070309020205020404" pitchFamily="49" charset="0"/>
              </a:rPr>
              <a:t>pozdrav</a:t>
            </a:r>
            <a:r>
              <a:rPr lang="sk-SK" b="0" dirty="0">
                <a:latin typeface="Arial" charset="0"/>
              </a:rPr>
              <a:t> kopíruj slovenský pozdrav z </a:t>
            </a:r>
            <a:r>
              <a:rPr lang="sk-SK" dirty="0" smtClean="0">
                <a:cs typeface="Courier New" panose="02070309020205020404" pitchFamily="49" charset="0"/>
              </a:rPr>
              <a:t>s</a:t>
            </a:r>
            <a:r>
              <a:rPr lang="en-US" dirty="0" smtClean="0">
                <a:cs typeface="Courier New" panose="02070309020205020404" pitchFamily="49" charset="0"/>
              </a:rPr>
              <a:t>1</a:t>
            </a:r>
            <a:r>
              <a:rPr lang="sk-SK" b="0" dirty="0" smtClean="0">
                <a:latin typeface="Arial" charset="0"/>
              </a:rPr>
              <a:t>, </a:t>
            </a:r>
            <a:r>
              <a:rPr lang="sk-SK" b="0" dirty="0">
                <a:latin typeface="Arial" charset="0"/>
              </a:rPr>
              <a:t>inak anglický z </a:t>
            </a:r>
            <a:r>
              <a:rPr lang="sk-SK" dirty="0" smtClean="0">
                <a:cs typeface="Courier New" panose="02070309020205020404" pitchFamily="49" charset="0"/>
              </a:rPr>
              <a:t>s</a:t>
            </a:r>
            <a:r>
              <a:rPr lang="en-US" dirty="0" smtClean="0">
                <a:cs typeface="Courier New" panose="02070309020205020404" pitchFamily="49" charset="0"/>
              </a:rPr>
              <a:t>2</a:t>
            </a:r>
            <a:endParaRPr lang="sk-SK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smtClean="0"/>
              <a:t>K</a:t>
            </a:r>
            <a:r>
              <a:rPr lang="sk-SK" altLang="sk-SK" dirty="0" err="1" smtClean="0"/>
              <a:t>opírovanie</a:t>
            </a:r>
            <a:r>
              <a:rPr lang="sk-SK" altLang="sk-SK" dirty="0" smtClean="0"/>
              <a:t> reťazca znakov</a:t>
            </a:r>
            <a:endParaRPr lang="en-US" altLang="sk-SK" dirty="0" smtClean="0"/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46037" y="1546665"/>
            <a:ext cx="9522538" cy="595011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char</a:t>
            </a:r>
            <a:r>
              <a:rPr kumimoji="0" lang="en-US" altLang="sk-SK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lan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lang="en-US" altLang="sk-SK" dirty="0" err="1" smtClean="0">
                <a:solidFill>
                  <a:srgbClr val="000000"/>
                </a:solidFill>
              </a:rPr>
              <a:t>pozdrav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[10], s1[]="</a:t>
            </a:r>
            <a:r>
              <a:rPr lang="en-US" altLang="sk-SK" dirty="0" err="1" smtClean="0">
                <a:solidFill>
                  <a:srgbClr val="000000"/>
                </a:solidFill>
              </a:rPr>
              <a:t>ahojte</a:t>
            </a:r>
            <a:r>
              <a:rPr lang="en-US" altLang="sk-SK" dirty="0" smtClean="0">
                <a:solidFill>
                  <a:srgbClr val="000000"/>
                </a:solidFill>
              </a:rPr>
              <a:t>", s2="hello</a:t>
            </a:r>
            <a:r>
              <a:rPr lang="en-US" altLang="sk-SK" dirty="0">
                <a:solidFill>
                  <a:srgbClr val="000000"/>
                </a:solidFill>
              </a:rPr>
              <a:t>"</a:t>
            </a:r>
            <a:r>
              <a:rPr lang="en-US" altLang="sk-SK" dirty="0" smtClean="0">
                <a:solidFill>
                  <a:srgbClr val="000000"/>
                </a:solidFill>
              </a:rPr>
              <a:t>;</a:t>
            </a:r>
            <a:endParaRPr kumimoji="0" lang="sk-SK" altLang="sk-SK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int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=0;</a:t>
            </a:r>
            <a:endParaRPr kumimoji="0" lang="sk-SK" altLang="sk-SK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algn="l" eaLnBrk="1" hangingPunct="1">
              <a:defRPr/>
            </a:pPr>
            <a:r>
              <a:rPr lang="en-US" altLang="sk-SK" dirty="0" err="1" smtClean="0">
                <a:solidFill>
                  <a:srgbClr val="000000"/>
                </a:solidFill>
              </a:rPr>
              <a:t>scanf</a:t>
            </a:r>
            <a:r>
              <a:rPr lang="en-US" altLang="sk-SK" dirty="0" smtClean="0">
                <a:solidFill>
                  <a:srgbClr val="000000"/>
                </a:solidFill>
              </a:rPr>
              <a:t>("%c", &amp;</a:t>
            </a:r>
            <a:r>
              <a:rPr lang="en-US" altLang="sk-SK" dirty="0" err="1" smtClean="0">
                <a:solidFill>
                  <a:srgbClr val="000000"/>
                </a:solidFill>
              </a:rPr>
              <a:t>lan</a:t>
            </a:r>
            <a:r>
              <a:rPr lang="en-US" altLang="sk-SK" dirty="0" smtClean="0">
                <a:solidFill>
                  <a:srgbClr val="000000"/>
                </a:solidFill>
              </a:rPr>
              <a:t>);</a:t>
            </a:r>
            <a:endParaRPr kumimoji="0" lang="en-US" altLang="sk-SK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lvl="0" algn="l" eaLnBrk="1" hangingPunct="1"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if(</a:t>
            </a:r>
            <a:r>
              <a:rPr lang="en-US" altLang="sk-SK" dirty="0" err="1" smtClean="0">
                <a:solidFill>
                  <a:srgbClr val="000000"/>
                </a:solidFill>
              </a:rPr>
              <a:t>lan</a:t>
            </a:r>
            <a:r>
              <a:rPr lang="en-US" altLang="sk-SK" dirty="0" smtClean="0">
                <a:solidFill>
                  <a:srgbClr val="000000"/>
                </a:solidFill>
              </a:rPr>
              <a:t> == 's</a:t>
            </a:r>
            <a:r>
              <a:rPr lang="en-US" altLang="sk-SK" dirty="0">
                <a:solidFill>
                  <a:srgbClr val="000000"/>
                </a:solidFill>
              </a:rPr>
              <a:t>'</a:t>
            </a:r>
            <a:r>
              <a:rPr lang="en-US" altLang="sk-SK" dirty="0" smtClean="0">
                <a:solidFill>
                  <a:srgbClr val="000000"/>
                </a:solidFill>
              </a:rPr>
              <a:t>) </a:t>
            </a:r>
            <a:endParaRPr kumimoji="0" lang="en-US" altLang="sk-SK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while (</a:t>
            </a:r>
            <a:r>
              <a:rPr lang="en-US" altLang="sk-SK" dirty="0" err="1" smtClean="0">
                <a:solidFill>
                  <a:srgbClr val="000000"/>
                </a:solidFill>
              </a:rPr>
              <a:t>pozdrav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 != '\0')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</a:t>
            </a:r>
            <a:r>
              <a:rPr lang="en-US" altLang="sk-SK" dirty="0" err="1" smtClean="0">
                <a:solidFill>
                  <a:srgbClr val="000000"/>
                </a:solidFill>
              </a:rPr>
              <a:t>pozdrav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 = s1[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   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++;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dirty="0" smtClean="0">
                <a:solidFill>
                  <a:srgbClr val="000000"/>
                </a:solidFill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sk-SK" dirty="0">
                <a:solidFill>
                  <a:srgbClr val="000000"/>
                </a:solidFill>
              </a:rPr>
              <a:t>e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lse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  <a:p>
            <a:pPr lvl="0" algn="l" eaLnBrk="1" hangingPunct="1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while </a:t>
            </a:r>
            <a:r>
              <a:rPr lang="en-US" altLang="sk-SK" dirty="0">
                <a:solidFill>
                  <a:srgbClr val="000000"/>
                </a:solidFill>
              </a:rPr>
              <a:t>(</a:t>
            </a:r>
            <a:r>
              <a:rPr lang="en-US" altLang="sk-SK" dirty="0" smtClean="0">
                <a:solidFill>
                  <a:srgbClr val="000000"/>
                </a:solidFill>
              </a:rPr>
              <a:t>s2[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] != '\0</a:t>
            </a:r>
            <a:r>
              <a:rPr lang="en-US" altLang="sk-SK" dirty="0" smtClean="0">
                <a:solidFill>
                  <a:srgbClr val="000000"/>
                </a:solidFill>
              </a:rPr>
              <a:t>') {</a:t>
            </a:r>
            <a:endParaRPr lang="en-US" altLang="sk-SK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en-US" altLang="sk-SK" dirty="0">
                <a:solidFill>
                  <a:srgbClr val="000000"/>
                </a:solidFill>
              </a:rPr>
              <a:t>      </a:t>
            </a:r>
            <a:r>
              <a:rPr lang="en-US" altLang="sk-SK" dirty="0" err="1" smtClean="0">
                <a:solidFill>
                  <a:srgbClr val="000000"/>
                </a:solidFill>
              </a:rPr>
              <a:t>pozdrav</a:t>
            </a:r>
            <a:r>
              <a:rPr lang="en-US" altLang="sk-SK" dirty="0" smtClean="0">
                <a:solidFill>
                  <a:srgbClr val="000000"/>
                </a:solidFill>
              </a:rPr>
              <a:t>[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>
                <a:solidFill>
                  <a:srgbClr val="000000"/>
                </a:solidFill>
              </a:rPr>
              <a:t>] = </a:t>
            </a:r>
            <a:r>
              <a:rPr lang="en-US" altLang="sk-SK" dirty="0" smtClean="0">
                <a:solidFill>
                  <a:srgbClr val="000000"/>
                </a:solidFill>
              </a:rPr>
              <a:t>s2[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];</a:t>
            </a:r>
          </a:p>
          <a:p>
            <a:pPr lvl="0" algn="l" eaLnBrk="1" hangingPunct="1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   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++;</a:t>
            </a:r>
          </a:p>
          <a:p>
            <a:pPr lvl="0" algn="l" eaLnBrk="1" hangingPunct="1">
              <a:defRPr/>
            </a:pPr>
            <a:r>
              <a:rPr lang="en-US" altLang="sk-SK" dirty="0">
                <a:solidFill>
                  <a:srgbClr val="000000"/>
                </a:solidFill>
              </a:rPr>
              <a:t> </a:t>
            </a:r>
            <a:r>
              <a:rPr lang="en-US" altLang="sk-SK" dirty="0" smtClean="0">
                <a:solidFill>
                  <a:srgbClr val="000000"/>
                </a:solidFill>
              </a:rPr>
              <a:t>  }</a:t>
            </a:r>
          </a:p>
          <a:p>
            <a:pPr lvl="0" algn="l" eaLnBrk="1" hangingPunct="1">
              <a:defRPr/>
            </a:pPr>
            <a:r>
              <a:rPr lang="en-US" altLang="sk-SK" dirty="0" err="1" smtClean="0">
                <a:solidFill>
                  <a:srgbClr val="000000"/>
                </a:solidFill>
              </a:rPr>
              <a:t>pozdrav</a:t>
            </a:r>
            <a:r>
              <a:rPr lang="en-US" altLang="sk-SK" dirty="0" smtClean="0">
                <a:solidFill>
                  <a:srgbClr val="000000"/>
                </a:solidFill>
              </a:rPr>
              <a:t>[</a:t>
            </a:r>
            <a:r>
              <a:rPr lang="en-US" altLang="sk-SK" dirty="0" err="1" smtClean="0">
                <a:solidFill>
                  <a:srgbClr val="000000"/>
                </a:solidFill>
              </a:rPr>
              <a:t>i</a:t>
            </a:r>
            <a:r>
              <a:rPr lang="en-US" altLang="sk-SK" dirty="0" smtClean="0">
                <a:solidFill>
                  <a:srgbClr val="000000"/>
                </a:solidFill>
              </a:rPr>
              <a:t>] = </a:t>
            </a:r>
            <a:r>
              <a:rPr lang="en-US" altLang="sk-SK" dirty="0">
                <a:solidFill>
                  <a:srgbClr val="000000"/>
                </a:solidFill>
              </a:rPr>
              <a:t>'</a:t>
            </a:r>
            <a:r>
              <a:rPr lang="en-US" altLang="sk-SK" dirty="0" smtClean="0">
                <a:solidFill>
                  <a:srgbClr val="000000"/>
                </a:solidFill>
              </a:rPr>
              <a:t>\0</a:t>
            </a:r>
            <a:r>
              <a:rPr lang="en-US" altLang="sk-SK" dirty="0">
                <a:solidFill>
                  <a:srgbClr val="000000"/>
                </a:solidFill>
              </a:rPr>
              <a:t>'</a:t>
            </a:r>
            <a:r>
              <a:rPr lang="en-US" altLang="sk-SK" dirty="0" smtClean="0">
                <a:solidFill>
                  <a:srgbClr val="000000"/>
                </a:solidFill>
              </a:rPr>
              <a:t>;</a:t>
            </a:r>
            <a:endParaRPr lang="en-US" altLang="sk-SK" dirty="0">
              <a:solidFill>
                <a:srgbClr val="000000"/>
              </a:solidFill>
            </a:endParaRP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46037" y="1506680"/>
            <a:ext cx="4397375" cy="47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#include &lt;</a:t>
            </a:r>
            <a:r>
              <a:rPr kumimoji="0" lang="en-US" altLang="sk-SK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string.h</a:t>
            </a:r>
            <a:r>
              <a: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5913437" y="6792801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p1</a:t>
            </a:r>
            <a:r>
              <a:rPr lang="en-US" altLang="sk-SK" sz="2400" dirty="0" smtClean="0">
                <a:solidFill>
                  <a:srgbClr val="000000"/>
                </a:solidFill>
              </a:rPr>
              <a:t>2A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grpSp>
        <p:nvGrpSpPr>
          <p:cNvPr id="2" name="Skupina 1"/>
          <p:cNvGrpSpPr/>
          <p:nvPr/>
        </p:nvGrpSpPr>
        <p:grpSpPr>
          <a:xfrm>
            <a:off x="50033" y="3428012"/>
            <a:ext cx="9295949" cy="4041896"/>
            <a:chOff x="50033" y="3428012"/>
            <a:chExt cx="9295949" cy="4041896"/>
          </a:xfrm>
        </p:grpSpPr>
        <p:sp>
          <p:nvSpPr>
            <p:cNvPr id="93190" name="Text Box 6"/>
            <p:cNvSpPr txBox="1">
              <a:spLocks noChangeArrowheads="1"/>
            </p:cNvSpPr>
            <p:nvPr/>
          </p:nvSpPr>
          <p:spPr bwMode="auto">
            <a:xfrm>
              <a:off x="50033" y="3428012"/>
              <a:ext cx="8786758" cy="40418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01366" tIns="50683" rIns="101366" bIns="50683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altLang="sk-SK" dirty="0">
                  <a:solidFill>
                    <a:srgbClr val="000000"/>
                  </a:solidFill>
                </a:rPr>
                <a:t>if(</a:t>
              </a:r>
              <a:r>
                <a:rPr lang="en-US" altLang="sk-SK" dirty="0" err="1">
                  <a:solidFill>
                    <a:srgbClr val="000000"/>
                  </a:solidFill>
                </a:rPr>
                <a:t>lan</a:t>
              </a:r>
              <a:r>
                <a:rPr lang="en-US" altLang="sk-SK" dirty="0">
                  <a:solidFill>
                    <a:srgbClr val="000000"/>
                  </a:solidFill>
                </a:rPr>
                <a:t> == 's')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sk-SK" dirty="0">
                  <a:solidFill>
                    <a:srgbClr val="3333CC"/>
                  </a:solidFill>
                </a:rPr>
                <a:t> </a:t>
              </a:r>
              <a:r>
                <a:rPr lang="en-US" altLang="sk-SK" dirty="0" smtClean="0">
                  <a:solidFill>
                    <a:srgbClr val="3333CC"/>
                  </a:solidFill>
                </a:rPr>
                <a:t>  </a:t>
              </a:r>
              <a:r>
                <a:rPr kumimoji="0" lang="en-US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strcpy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(</a:t>
              </a:r>
              <a:r>
                <a:rPr kumimoji="0" lang="en-US" altLang="sk-SK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pozdrav</a:t>
              </a:r>
              <a:r>
                <a:rPr kumimoji="0" lang="en-US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, s1);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sk-SK" dirty="0" smtClean="0"/>
                <a:t>else</a:t>
              </a:r>
            </a:p>
            <a:p>
              <a:pPr lvl="0" algn="l" eaLnBrk="1" hangingPunct="1">
                <a:defRPr/>
              </a:pPr>
              <a:r>
                <a:rPr lang="en-US" altLang="sk-SK" dirty="0">
                  <a:solidFill>
                    <a:srgbClr val="3333CC"/>
                  </a:solidFill>
                </a:rPr>
                <a:t> </a:t>
              </a:r>
              <a:r>
                <a:rPr lang="en-US" altLang="sk-SK" dirty="0" smtClean="0">
                  <a:solidFill>
                    <a:srgbClr val="3333CC"/>
                  </a:solidFill>
                </a:rPr>
                <a:t>  </a:t>
              </a:r>
              <a:r>
                <a:rPr lang="en-US" altLang="sk-SK" dirty="0" err="1">
                  <a:solidFill>
                    <a:srgbClr val="FF0000"/>
                  </a:solidFill>
                </a:rPr>
                <a:t>strcpy</a:t>
              </a:r>
              <a:r>
                <a:rPr lang="en-US" altLang="sk-SK" dirty="0">
                  <a:solidFill>
                    <a:srgbClr val="FF0000"/>
                  </a:solidFill>
                </a:rPr>
                <a:t>(</a:t>
              </a:r>
              <a:r>
                <a:rPr lang="en-US" altLang="sk-SK" dirty="0" err="1">
                  <a:solidFill>
                    <a:srgbClr val="FF0000"/>
                  </a:solidFill>
                </a:rPr>
                <a:t>pozdrav</a:t>
              </a:r>
              <a:r>
                <a:rPr lang="en-US" altLang="sk-SK" dirty="0">
                  <a:solidFill>
                    <a:srgbClr val="FF0000"/>
                  </a:solidFill>
                </a:rPr>
                <a:t>, </a:t>
              </a:r>
              <a:r>
                <a:rPr lang="en-US" altLang="sk-SK" dirty="0" smtClean="0">
                  <a:solidFill>
                    <a:srgbClr val="FF0000"/>
                  </a:solidFill>
                </a:rPr>
                <a:t>s2);</a:t>
              </a:r>
              <a:endParaRPr lang="en-US" altLang="sk-SK" dirty="0">
                <a:solidFill>
                  <a:srgbClr val="FF0000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     </a:t>
              </a:r>
              <a:endPara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       </a:t>
              </a:r>
              <a:endPara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</a:rPr>
                <a:t>  </a:t>
              </a:r>
              <a:endPara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sk-SK" dirty="0">
                <a:solidFill>
                  <a:srgbClr val="3333CC"/>
                </a:solidFill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ounded Rectangle 1"/>
            <p:cNvSpPr>
              <a:spLocks noChangeArrowheads="1"/>
            </p:cNvSpPr>
            <p:nvPr/>
          </p:nvSpPr>
          <p:spPr bwMode="auto">
            <a:xfrm>
              <a:off x="5913437" y="6766719"/>
              <a:ext cx="3432545" cy="60166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9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0"/>
                </a:spcBef>
                <a:buFontTx/>
                <a:buNone/>
                <a:defRPr/>
              </a:pPr>
              <a:r>
                <a:rPr lang="en-US" altLang="sk-SK" sz="2400" dirty="0">
                  <a:solidFill>
                    <a:srgbClr val="000000"/>
                  </a:solidFill>
                </a:rPr>
                <a:t>program: </a:t>
              </a:r>
              <a:r>
                <a:rPr lang="sk-SK" altLang="sk-SK" sz="2400" dirty="0" smtClean="0">
                  <a:solidFill>
                    <a:srgbClr val="000000"/>
                  </a:solidFill>
                </a:rPr>
                <a:t>0</a:t>
              </a:r>
              <a:r>
                <a:rPr lang="en-US" altLang="sk-SK" sz="2400" dirty="0" smtClean="0">
                  <a:solidFill>
                    <a:srgbClr val="000000"/>
                  </a:solidFill>
                </a:rPr>
                <a:t>8</a:t>
              </a:r>
              <a:r>
                <a:rPr lang="sk-SK" altLang="sk-SK" sz="2400" dirty="0" smtClean="0">
                  <a:solidFill>
                    <a:srgbClr val="000000"/>
                  </a:solidFill>
                </a:rPr>
                <a:t>p1</a:t>
              </a:r>
              <a:r>
                <a:rPr lang="en-US" altLang="sk-SK" sz="2400" dirty="0" smtClean="0">
                  <a:solidFill>
                    <a:srgbClr val="000000"/>
                  </a:solidFill>
                </a:rPr>
                <a:t>2B</a:t>
              </a:r>
              <a:r>
                <a:rPr lang="sk-SK" altLang="sk-SK" sz="2400" dirty="0" smtClean="0">
                  <a:solidFill>
                    <a:srgbClr val="000000"/>
                  </a:solidFill>
                </a:rPr>
                <a:t>.</a:t>
              </a:r>
              <a:r>
                <a:rPr lang="sk-SK" altLang="sk-SK" sz="2400" dirty="0" err="1" smtClean="0">
                  <a:solidFill>
                    <a:srgbClr val="000000"/>
                  </a:solidFill>
                </a:rPr>
                <a:t>cpp</a:t>
              </a:r>
              <a:endParaRPr lang="sk-SK" altLang="sk-SK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761037" y="3605791"/>
            <a:ext cx="4295774" cy="3009231"/>
          </a:xfrm>
          <a:prstGeom prst="cloudCallout">
            <a:avLst>
              <a:gd name="adj1" fmla="val -35593"/>
              <a:gd name="adj2" fmla="val 5064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b="0" dirty="0" err="1">
                <a:latin typeface="Arial" charset="0"/>
              </a:rPr>
              <a:t>Ak</a:t>
            </a:r>
            <a:r>
              <a:rPr lang="en-US" b="0" dirty="0">
                <a:latin typeface="Arial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lan</a:t>
            </a:r>
            <a:r>
              <a:rPr lang="en-US" b="0" dirty="0">
                <a:latin typeface="Arial" charset="0"/>
              </a:rPr>
              <a:t> m</a:t>
            </a:r>
            <a:r>
              <a:rPr lang="sk-SK" b="0" dirty="0">
                <a:latin typeface="Arial" charset="0"/>
              </a:rPr>
              <a:t>á hodnotu </a:t>
            </a:r>
            <a:r>
              <a:rPr lang="en-US" dirty="0">
                <a:cs typeface="Courier New" panose="02070309020205020404" pitchFamily="49" charset="0"/>
              </a:rPr>
              <a:t>'</a:t>
            </a:r>
            <a:r>
              <a:rPr lang="sk-SK" dirty="0">
                <a:cs typeface="Courier New" panose="02070309020205020404" pitchFamily="49" charset="0"/>
              </a:rPr>
              <a:t>s</a:t>
            </a:r>
            <a:r>
              <a:rPr lang="en-US" dirty="0">
                <a:cs typeface="Courier New" panose="02070309020205020404" pitchFamily="49" charset="0"/>
              </a:rPr>
              <a:t>'</a:t>
            </a:r>
            <a:r>
              <a:rPr lang="sk-SK" b="0" dirty="0">
                <a:latin typeface="Arial" charset="0"/>
              </a:rPr>
              <a:t>, do </a:t>
            </a:r>
            <a:r>
              <a:rPr lang="sk-SK" dirty="0">
                <a:cs typeface="Courier New" panose="02070309020205020404" pitchFamily="49" charset="0"/>
              </a:rPr>
              <a:t>pozdrav</a:t>
            </a:r>
            <a:r>
              <a:rPr lang="sk-SK" b="0" dirty="0">
                <a:latin typeface="Arial" charset="0"/>
              </a:rPr>
              <a:t> kopíruj slovenský pozdrav z </a:t>
            </a:r>
            <a:r>
              <a:rPr lang="sk-SK" dirty="0" smtClean="0">
                <a:cs typeface="Courier New" panose="02070309020205020404" pitchFamily="49" charset="0"/>
              </a:rPr>
              <a:t>s</a:t>
            </a:r>
            <a:r>
              <a:rPr lang="en-US" dirty="0" smtClean="0">
                <a:cs typeface="Courier New" panose="02070309020205020404" pitchFamily="49" charset="0"/>
              </a:rPr>
              <a:t>1</a:t>
            </a:r>
            <a:r>
              <a:rPr lang="sk-SK" b="0" dirty="0" smtClean="0">
                <a:latin typeface="Arial" charset="0"/>
              </a:rPr>
              <a:t>, </a:t>
            </a:r>
            <a:r>
              <a:rPr lang="sk-SK" b="0" dirty="0">
                <a:latin typeface="Arial" charset="0"/>
              </a:rPr>
              <a:t>inak anglický z </a:t>
            </a:r>
            <a:r>
              <a:rPr lang="sk-SK" dirty="0" smtClean="0">
                <a:cs typeface="Courier New" panose="02070309020205020404" pitchFamily="49" charset="0"/>
              </a:rPr>
              <a:t>s</a:t>
            </a:r>
            <a:r>
              <a:rPr lang="en-US" dirty="0" smtClean="0">
                <a:cs typeface="Courier New" panose="02070309020205020404" pitchFamily="49" charset="0"/>
              </a:rPr>
              <a:t>2</a:t>
            </a:r>
            <a:endParaRPr lang="sk-SK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7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04800" y="4641729"/>
            <a:ext cx="6827838" cy="285933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50837" y="4641729"/>
            <a:ext cx="6661608" cy="281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subor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[20],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nazov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[10],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pripona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[5];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("%s",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nazov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scanf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("%s",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pripona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strcpy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subor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nazov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strcat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subor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".");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strcat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subor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sk-SK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pripona</a:t>
            </a:r>
            <a:r>
              <a: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sk-SK" dirty="0" err="1"/>
              <a:t>S</a:t>
            </a:r>
            <a:r>
              <a:rPr lang="en-US" altLang="sk-SK" dirty="0" err="1" smtClean="0"/>
              <a:t>pojenie</a:t>
            </a:r>
            <a:r>
              <a:rPr lang="en-US" altLang="sk-SK" dirty="0" smtClean="0"/>
              <a:t> re</a:t>
            </a:r>
            <a:r>
              <a:rPr lang="sk-SK" altLang="sk-SK" dirty="0" err="1" smtClean="0"/>
              <a:t>ťazcov</a:t>
            </a:r>
            <a:endParaRPr lang="en-US" altLang="sk-SK" dirty="0" smtClean="0"/>
          </a:p>
        </p:txBody>
      </p:sp>
      <p:sp>
        <p:nvSpPr>
          <p:cNvPr id="35845" name="AutoShape 3"/>
          <p:cNvSpPr>
            <a:spLocks noChangeArrowheads="1"/>
          </p:cNvSpPr>
          <p:nvPr/>
        </p:nvSpPr>
        <p:spPr bwMode="auto">
          <a:xfrm>
            <a:off x="935037" y="3457575"/>
            <a:ext cx="8712200" cy="1156494"/>
          </a:xfrm>
          <a:prstGeom prst="cloudCallout">
            <a:avLst>
              <a:gd name="adj1" fmla="val -35593"/>
              <a:gd name="adj2" fmla="val 5064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Časť programu </a:t>
            </a: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spoj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 názov súboru s príponou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  <a:endParaRPr kumimoji="0" lang="en-US" altLang="sk-SK" sz="27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512875" y="6927056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p13.cpp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282575" y="1432719"/>
            <a:ext cx="6907213" cy="6429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84163" y="1534319"/>
            <a:ext cx="70818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*strc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at(char *s1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char *s2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338138" y="2445544"/>
            <a:ext cx="9642475" cy="588963"/>
          </a:xfrm>
          <a:prstGeom prst="wedgeRoundRectCallout">
            <a:avLst>
              <a:gd name="adj1" fmla="val -36148"/>
              <a:gd name="adj2" fmla="val -123213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pripoj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 reťazec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k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vracia ukazovateľ na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endParaRPr kumimoji="0" lang="en-US" altLang="sk-SK" sz="27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1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Riziko pri používaní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k-SK" dirty="0" smtClean="0"/>
              <a:t> a </a:t>
            </a:r>
            <a:r>
              <a:rPr lang="sk-SK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sk-SK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k-S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6850" y="1828800"/>
            <a:ext cx="9752013" cy="4876800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800" kern="0" dirty="0" smtClean="0"/>
              <a:t>Kopírovaný reťazec môže byť dlhší ako pole, ktoré máme k dispozícii</a:t>
            </a:r>
            <a:endParaRPr lang="en-US" altLang="sk-SK" sz="2800" kern="0" dirty="0" smtClean="0"/>
          </a:p>
          <a:p>
            <a:r>
              <a:rPr lang="sk-SK" altLang="sk-SK" sz="2800" kern="0" dirty="0" smtClean="0"/>
              <a:t>toto je potrebné ošetriť (kontrolovať) v programe </a:t>
            </a:r>
          </a:p>
          <a:p>
            <a:r>
              <a:rPr lang="en-US" altLang="sk-SK" sz="2800" kern="0" dirty="0" smtClean="0"/>
              <a:t>m</a:t>
            </a:r>
            <a:r>
              <a:rPr lang="sk-SK" altLang="sk-SK" sz="2800" kern="0" dirty="0" err="1" smtClean="0"/>
              <a:t>ožným</a:t>
            </a:r>
            <a:r>
              <a:rPr lang="sk-SK" altLang="sk-SK" sz="2800" kern="0" dirty="0" smtClean="0"/>
              <a:t> riešením je použiť </a:t>
            </a:r>
            <a:r>
              <a:rPr lang="sk-SK" altLang="sk-SK" sz="28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sk-SK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sk-SK" altLang="sk-SK" sz="2800" kern="0" dirty="0" smtClean="0"/>
              <a:t>, </a:t>
            </a:r>
            <a:r>
              <a:rPr lang="sk-SK" altLang="sk-SK" sz="28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strncat</a:t>
            </a:r>
            <a:r>
              <a:rPr lang="sk-SK" altLang="sk-SK" sz="28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k-SK" altLang="sk-SK" sz="2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k-SK" altLang="sk-SK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1518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smtClean="0"/>
              <a:t>P</a:t>
            </a:r>
            <a:r>
              <a:rPr lang="sk-SK" altLang="sk-SK" dirty="0" err="1" smtClean="0"/>
              <a:t>orovnávanie</a:t>
            </a:r>
            <a:r>
              <a:rPr lang="sk-SK" altLang="sk-SK" dirty="0" smtClean="0"/>
              <a:t> reťazcov </a:t>
            </a:r>
            <a:endParaRPr lang="en-US" altLang="sk-SK" dirty="0" smtClean="0"/>
          </a:p>
        </p:txBody>
      </p:sp>
      <p:grpSp>
        <p:nvGrpSpPr>
          <p:cNvPr id="96262" name="Group 6"/>
          <p:cNvGrpSpPr>
            <a:grpSpLocks/>
          </p:cNvGrpSpPr>
          <p:nvPr/>
        </p:nvGrpSpPr>
        <p:grpSpPr bwMode="auto">
          <a:xfrm>
            <a:off x="304800" y="4328319"/>
            <a:ext cx="5075411" cy="2743662"/>
            <a:chOff x="0" y="2352"/>
            <a:chExt cx="5848" cy="2062"/>
          </a:xfrm>
        </p:grpSpPr>
        <p:sp>
          <p:nvSpPr>
            <p:cNvPr id="34821" name="Rectangle 4"/>
            <p:cNvSpPr>
              <a:spLocks noChangeArrowheads="1"/>
            </p:cNvSpPr>
            <p:nvPr/>
          </p:nvSpPr>
          <p:spPr bwMode="auto">
            <a:xfrm>
              <a:off x="0" y="2352"/>
              <a:ext cx="5848" cy="206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k-SK" altLang="sk-SK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69" y="2420"/>
              <a:ext cx="5455" cy="1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char</a:t>
              </a:r>
              <a:r>
                <a:rPr kumimoji="0" lang="sk-SK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1[10], s2[10], m[10];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sk-SK" sz="2200" dirty="0" err="1" smtClean="0">
                  <a:solidFill>
                    <a:srgbClr val="000000"/>
                  </a:solidFill>
                </a:rPr>
                <a:t>scanf</a:t>
              </a:r>
              <a:r>
                <a:rPr lang="en-US" altLang="sk-SK" sz="2200" dirty="0" smtClean="0">
                  <a:solidFill>
                    <a:srgbClr val="000000"/>
                  </a:solidFill>
                </a:rPr>
                <a:t>("%s %s", s1, s2);</a:t>
              </a:r>
              <a:endParaRPr kumimoji="0" lang="sk-SK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if</a:t>
              </a:r>
              <a:r>
                <a:rPr kumimoji="0" lang="sk-SK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(</a:t>
              </a:r>
              <a:r>
                <a:rPr kumimoji="0" lang="sk-SK" altLang="sk-SK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strcmp</a:t>
              </a:r>
              <a:r>
                <a:rPr kumimoji="0" lang="sk-SK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</a:t>
              </a:r>
              <a:r>
                <a:rPr lang="en-US" altLang="sk-SK" sz="2200" dirty="0" smtClean="0">
                  <a:solidFill>
                    <a:srgbClr val="000000"/>
                  </a:solidFill>
                </a:rPr>
                <a:t>s1</a:t>
              </a:r>
              <a:r>
                <a:rPr kumimoji="0" lang="sk-SK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, </a:t>
              </a:r>
              <a:r>
                <a:rPr lang="en-US" altLang="sk-SK" sz="2200" dirty="0" smtClean="0">
                  <a:solidFill>
                    <a:srgbClr val="000000"/>
                  </a:solidFill>
                </a:rPr>
                <a:t>s2</a:t>
              </a:r>
              <a:r>
                <a:rPr kumimoji="0" lang="sk-SK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 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&lt;</a:t>
              </a:r>
              <a:r>
                <a:rPr kumimoji="0" lang="sk-SK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0)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 </a:t>
              </a:r>
              <a:r>
                <a:rPr kumimoji="0" lang="en-US" altLang="sk-SK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strcp</a:t>
              </a:r>
              <a:r>
                <a:rPr kumimoji="0" lang="sk-SK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(m, s1</a:t>
              </a:r>
              <a:r>
                <a:rPr kumimoji="0" lang="sk-SK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k-SK" altLang="sk-SK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else</a:t>
              </a:r>
              <a:endParaRPr kumimoji="0" lang="en-US" altLang="sk-SK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 </a:t>
              </a:r>
              <a:r>
                <a:rPr kumimoji="0" lang="en-US" altLang="sk-SK" sz="2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strcp</a:t>
              </a:r>
              <a:r>
                <a:rPr kumimoji="0" lang="sk-SK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</a:t>
              </a:r>
              <a:r>
                <a:rPr kumimoji="0" lang="en-US" altLang="sk-SK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(m, s2);</a:t>
              </a:r>
            </a:p>
          </p:txBody>
        </p:sp>
      </p:grpSp>
      <p:sp>
        <p:nvSpPr>
          <p:cNvPr id="34820" name="AutoShape 3"/>
          <p:cNvSpPr>
            <a:spLocks noChangeArrowheads="1"/>
          </p:cNvSpPr>
          <p:nvPr/>
        </p:nvSpPr>
        <p:spPr bwMode="auto">
          <a:xfrm>
            <a:off x="5380037" y="3713397"/>
            <a:ext cx="4770438" cy="3358122"/>
          </a:xfrm>
          <a:prstGeom prst="cloudCallout">
            <a:avLst>
              <a:gd name="adj1" fmla="val -49636"/>
              <a:gd name="adj2" fmla="val -27421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Časť programu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prekop</a:t>
            </a:r>
            <a:r>
              <a:rPr kumimoji="0" lang="sk-SK" altLang="sk-SK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íruje</a:t>
            </a:r>
            <a:r>
              <a:rPr kumimoji="0" lang="sk-SK" altLang="sk-SK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lexikograficky menší reťazec (skôr v abecede) do reťazca </a:t>
            </a:r>
            <a:r>
              <a:rPr kumimoji="0" lang="sk-SK" altLang="sk-SK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ourier New" panose="02070309020205020404" pitchFamily="49" charset="0"/>
              </a:rPr>
              <a:t>m</a:t>
            </a:r>
            <a:endParaRPr kumimoji="0" lang="en-US" altLang="sk-SK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4000" y="1570831"/>
            <a:ext cx="6513513" cy="6746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388" y="1666740"/>
            <a:ext cx="6664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sk-SK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strcmp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1, </a:t>
            </a:r>
            <a:r>
              <a:rPr kumimoji="0" lang="sk-SK" altLang="sk-SK" sz="27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*s2</a:t>
            </a:r>
            <a:r>
              <a:rPr kumimoji="0" lang="en-US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254000" y="2409031"/>
            <a:ext cx="9558338" cy="928688"/>
          </a:xfrm>
          <a:prstGeom prst="wedgeRoundRectCallout">
            <a:avLst>
              <a:gd name="adj1" fmla="val -34628"/>
              <a:gd name="adj2" fmla="val -7670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vracia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ak sú reťazce rovnaké, záporné číslo, ak </a:t>
            </a:r>
            <a:r>
              <a:rPr kumimoji="0" lang="sk-SK" altLang="sk-SK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je menšie, inak </a:t>
            </a:r>
            <a:r>
              <a:rPr kumimoji="0" lang="en-US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sk-SK" altLang="sk-SK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ladné číslo</a:t>
            </a:r>
            <a:endParaRPr kumimoji="0" lang="en-US" altLang="sk-SK" sz="27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ounded Rectangle 1"/>
          <p:cNvSpPr>
            <a:spLocks noChangeArrowheads="1"/>
          </p:cNvSpPr>
          <p:nvPr/>
        </p:nvSpPr>
        <p:spPr bwMode="auto">
          <a:xfrm>
            <a:off x="6294437" y="681313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p1</a:t>
            </a:r>
            <a:r>
              <a:rPr lang="en-US" altLang="sk-SK" sz="2400" dirty="0" smtClean="0">
                <a:solidFill>
                  <a:srgbClr val="000000"/>
                </a:solidFill>
              </a:rPr>
              <a:t>4.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3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74637" y="4656985"/>
            <a:ext cx="8382000" cy="28403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74637" y="4773581"/>
            <a:ext cx="6661608" cy="281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algn="l" eaLnBrk="1" hangingPunct="1">
              <a:defRPr/>
            </a:pPr>
            <a:r>
              <a:rPr lang="en-US" altLang="sk-SK" sz="2200" dirty="0" err="1" smtClean="0">
                <a:solidFill>
                  <a:srgbClr val="000000"/>
                </a:solidFill>
              </a:rPr>
              <a:t>int</a:t>
            </a:r>
            <a:r>
              <a:rPr lang="en-US" altLang="sk-SK" sz="2200" dirty="0" smtClean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indexVyskytu</a:t>
            </a:r>
            <a:r>
              <a:rPr lang="en-US" altLang="sk-SK" sz="2200" dirty="0">
                <a:solidFill>
                  <a:srgbClr val="000000"/>
                </a:solidFill>
              </a:rPr>
              <a:t>(char </a:t>
            </a:r>
            <a:r>
              <a:rPr lang="en-US" altLang="sk-SK" sz="2200" dirty="0" err="1">
                <a:solidFill>
                  <a:srgbClr val="000000"/>
                </a:solidFill>
              </a:rPr>
              <a:t>str</a:t>
            </a:r>
            <a:r>
              <a:rPr lang="en-US" altLang="sk-SK" sz="2200" dirty="0">
                <a:solidFill>
                  <a:srgbClr val="000000"/>
                </a:solidFill>
              </a:rPr>
              <a:t>[], char c) {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char </a:t>
            </a:r>
            <a:r>
              <a:rPr lang="en-US" altLang="sk-SK" sz="2200" dirty="0">
                <a:solidFill>
                  <a:srgbClr val="000000"/>
                </a:solidFill>
              </a:rPr>
              <a:t>* p = </a:t>
            </a:r>
            <a:r>
              <a:rPr lang="en-US" altLang="sk-SK" sz="2200" dirty="0" err="1">
                <a:solidFill>
                  <a:srgbClr val="000000"/>
                </a:solidFill>
              </a:rPr>
              <a:t>strchr</a:t>
            </a:r>
            <a:r>
              <a:rPr lang="en-US" altLang="sk-SK" sz="2200" dirty="0">
                <a:solidFill>
                  <a:srgbClr val="000000"/>
                </a:solidFill>
              </a:rPr>
              <a:t>(</a:t>
            </a:r>
            <a:r>
              <a:rPr lang="en-US" altLang="sk-SK" sz="2200" dirty="0" err="1">
                <a:solidFill>
                  <a:srgbClr val="000000"/>
                </a:solidFill>
              </a:rPr>
              <a:t>str</a:t>
            </a:r>
            <a:r>
              <a:rPr lang="en-US" altLang="sk-SK" sz="2200" dirty="0">
                <a:solidFill>
                  <a:srgbClr val="000000"/>
                </a:solidFill>
              </a:rPr>
              <a:t>, c);</a:t>
            </a:r>
          </a:p>
          <a:p>
            <a:pPr lvl="0" algn="l" eaLnBrk="1" hangingPunct="1">
              <a:defRPr/>
            </a:pPr>
            <a:endParaRPr lang="en-US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if(p </a:t>
            </a:r>
            <a:r>
              <a:rPr lang="en-US" altLang="sk-SK" sz="2200" dirty="0">
                <a:solidFill>
                  <a:srgbClr val="000000"/>
                </a:solidFill>
              </a:rPr>
              <a:t>== NULL)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   return </a:t>
            </a:r>
            <a:r>
              <a:rPr lang="en-US" altLang="sk-SK" sz="2200" dirty="0">
                <a:solidFill>
                  <a:srgbClr val="000000"/>
                </a:solidFill>
              </a:rPr>
              <a:t>-1;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else 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   return </a:t>
            </a:r>
            <a:r>
              <a:rPr lang="en-US" altLang="sk-SK" sz="2200" dirty="0">
                <a:solidFill>
                  <a:srgbClr val="000000"/>
                </a:solidFill>
              </a:rPr>
              <a:t>p - </a:t>
            </a:r>
            <a:r>
              <a:rPr lang="en-US" altLang="sk-SK" sz="2200" dirty="0" err="1">
                <a:solidFill>
                  <a:srgbClr val="000000"/>
                </a:solidFill>
              </a:rPr>
              <a:t>str</a:t>
            </a:r>
            <a:r>
              <a:rPr lang="en-US" altLang="sk-SK" sz="2200" dirty="0">
                <a:solidFill>
                  <a:srgbClr val="000000"/>
                </a:solidFill>
              </a:rPr>
              <a:t>;	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}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sk-SK" dirty="0"/>
              <a:t>N</a:t>
            </a:r>
            <a:r>
              <a:rPr lang="sk-SK" altLang="sk-SK" dirty="0" err="1" smtClean="0"/>
              <a:t>ájdenie</a:t>
            </a:r>
            <a:r>
              <a:rPr lang="sk-SK" altLang="sk-SK" dirty="0" smtClean="0"/>
              <a:t> prvého výskytu znaku</a:t>
            </a:r>
            <a:endParaRPr lang="en-US" altLang="sk-SK" dirty="0" smtClean="0"/>
          </a:p>
        </p:txBody>
      </p:sp>
      <p:sp>
        <p:nvSpPr>
          <p:cNvPr id="35845" name="AutoShape 3"/>
          <p:cNvSpPr>
            <a:spLocks noChangeArrowheads="1"/>
          </p:cNvSpPr>
          <p:nvPr/>
        </p:nvSpPr>
        <p:spPr bwMode="auto">
          <a:xfrm>
            <a:off x="731837" y="3334880"/>
            <a:ext cx="9213583" cy="1322105"/>
          </a:xfrm>
          <a:prstGeom prst="cloudCallout">
            <a:avLst>
              <a:gd name="adj1" fmla="val -42315"/>
              <a:gd name="adj2" fmla="val 72282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b="0" dirty="0" err="1">
                <a:latin typeface="Arial" panose="020B0604020202020204" pitchFamily="34" charset="0"/>
              </a:rPr>
              <a:t>F</a:t>
            </a:r>
            <a:r>
              <a:rPr kumimoji="0" lang="sk-SK" altLang="sk-SK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unkcia</a:t>
            </a: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 vráti index prvého výskytu</a:t>
            </a:r>
            <a:r>
              <a:rPr kumimoji="0" lang="en-US" altLang="sk-SK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znaku</a:t>
            </a:r>
            <a:r>
              <a:rPr kumimoji="0" lang="sk-SK" altLang="sk-SK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,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ak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sa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 v re</a:t>
            </a:r>
            <a:r>
              <a:rPr kumimoji="0" lang="sk-SK" altLang="sk-SK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ťazci</a:t>
            </a: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 nachádza, inak vráti -</a:t>
            </a:r>
            <a:r>
              <a:rPr lang="en-US" altLang="sk-SK" b="0" dirty="0">
                <a:latin typeface="Arial" panose="020B0604020202020204" pitchFamily="34" charset="0"/>
              </a:rPr>
              <a:t>1</a:t>
            </a:r>
            <a:endParaRPr kumimoji="0" lang="en-US" altLang="sk-SK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4947868" y="6841607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p1</a:t>
            </a:r>
            <a:r>
              <a:rPr lang="en-US" altLang="sk-SK" sz="2400" dirty="0" smtClean="0">
                <a:solidFill>
                  <a:srgbClr val="000000"/>
                </a:solidFill>
              </a:rPr>
              <a:t>5.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82575" y="1432719"/>
            <a:ext cx="6399213" cy="660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284163" y="1515269"/>
            <a:ext cx="64563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*strchr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char c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9" name="AutoShape 21"/>
          <p:cNvSpPr>
            <a:spLocks noChangeArrowheads="1"/>
          </p:cNvSpPr>
          <p:nvPr/>
        </p:nvSpPr>
        <p:spPr bwMode="auto">
          <a:xfrm>
            <a:off x="254000" y="2275682"/>
            <a:ext cx="9642475" cy="928687"/>
          </a:xfrm>
          <a:prstGeom prst="wedgeRoundRectCallout">
            <a:avLst>
              <a:gd name="adj1" fmla="val -35653"/>
              <a:gd name="adj2" fmla="val -7954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nájdenie znaku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 reťazci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vracia prvý výskyt</a:t>
            </a: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znaku, ak sa v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nenachádza, vráti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NULL</a:t>
            </a:r>
            <a:endParaRPr kumimoji="0" lang="en-US" altLang="sk-SK" sz="20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1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 smtClean="0"/>
              <a:t>N</a:t>
            </a:r>
            <a:r>
              <a:rPr lang="sk-SK" altLang="sk-SK" dirty="0" err="1" smtClean="0"/>
              <a:t>ájdenie</a:t>
            </a:r>
            <a:r>
              <a:rPr lang="sk-SK" altLang="sk-SK" dirty="0" smtClean="0"/>
              <a:t> prvého výskytu reťazca</a:t>
            </a:r>
            <a:endParaRPr lang="en-US" altLang="sk-SK" dirty="0" smtClean="0"/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295275" y="1718469"/>
            <a:ext cx="6894513" cy="7254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4" name="Text Box 12"/>
          <p:cNvSpPr txBox="1">
            <a:spLocks noChangeArrowheads="1"/>
          </p:cNvSpPr>
          <p:nvPr/>
        </p:nvSpPr>
        <p:spPr bwMode="auto">
          <a:xfrm>
            <a:off x="298450" y="1799432"/>
            <a:ext cx="7080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*strstr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*s1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char *s2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2779" name="AutoShape 24"/>
          <p:cNvSpPr>
            <a:spLocks noChangeArrowheads="1"/>
          </p:cNvSpPr>
          <p:nvPr/>
        </p:nvSpPr>
        <p:spPr bwMode="auto">
          <a:xfrm>
            <a:off x="338138" y="2561432"/>
            <a:ext cx="9390062" cy="928687"/>
          </a:xfrm>
          <a:prstGeom prst="wedgeRoundRectCallout">
            <a:avLst>
              <a:gd name="adj1" fmla="val -35810"/>
              <a:gd name="adj2" fmla="val -7329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vracia ukazovateľ na prvý výskyt reťazca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 reťazci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v prípade neúspechu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NULL</a:t>
            </a:r>
            <a:endParaRPr kumimoji="0" lang="en-US" altLang="sk-SK" sz="27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487023" y="5000528"/>
            <a:ext cx="9213583" cy="2299591"/>
          </a:xfrm>
          <a:prstGeom prst="cloudCallout">
            <a:avLst>
              <a:gd name="adj1" fmla="val -32614"/>
              <a:gd name="adj2" fmla="val 2099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b="0" dirty="0">
                <a:latin typeface="Arial" panose="020B0604020202020204" pitchFamily="34" charset="0"/>
              </a:rPr>
              <a:t>F</a:t>
            </a:r>
            <a:r>
              <a:rPr kumimoji="0" lang="sk-SK" altLang="sk-SK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unkcia</a:t>
            </a: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 v</a:t>
            </a:r>
            <a:r>
              <a:rPr kumimoji="0" lang="en-US" altLang="sk-SK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yp</a:t>
            </a:r>
            <a:r>
              <a:rPr kumimoji="0" lang="sk-SK" altLang="sk-SK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íše</a:t>
            </a:r>
            <a:r>
              <a:rPr kumimoji="0" lang="sk-SK" altLang="sk-SK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 indexy všetkých </a:t>
            </a: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výskytov</a:t>
            </a:r>
            <a:r>
              <a:rPr kumimoji="0" lang="en-US" altLang="sk-SK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sk-SK" altLang="sk-SK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podreťazca</a:t>
            </a:r>
            <a:r>
              <a:rPr kumimoji="0" lang="en-US" altLang="sk-SK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sk-SK" altLang="sk-SK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</a:rPr>
              <a:t>v reťazci</a:t>
            </a:r>
            <a:endParaRPr kumimoji="0" lang="en-US" altLang="sk-SK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581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sk-SK" dirty="0"/>
              <a:t>N</a:t>
            </a:r>
            <a:r>
              <a:rPr lang="sk-SK" altLang="sk-SK" dirty="0" err="1"/>
              <a:t>ájdenie</a:t>
            </a:r>
            <a:r>
              <a:rPr lang="sk-SK" altLang="sk-SK" dirty="0"/>
              <a:t> </a:t>
            </a:r>
            <a:r>
              <a:rPr lang="sk-SK" altLang="sk-SK" dirty="0" smtClean="0"/>
              <a:t>všetkých výskytov </a:t>
            </a:r>
            <a:r>
              <a:rPr lang="sk-SK" altLang="sk-SK" dirty="0"/>
              <a:t>reťazca</a:t>
            </a:r>
            <a:endParaRPr lang="sk-SK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6757" y="1356518"/>
            <a:ext cx="9983717" cy="6233319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2237" y="1483518"/>
            <a:ext cx="10229892" cy="61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lvl="0" algn="l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void </a:t>
            </a:r>
            <a:r>
              <a:rPr lang="en-US" altLang="sk-SK" sz="2200" dirty="0" err="1">
                <a:solidFill>
                  <a:srgbClr val="000000"/>
                </a:solidFill>
              </a:rPr>
              <a:t>vypisVyskyty</a:t>
            </a:r>
            <a:r>
              <a:rPr lang="en-US" altLang="sk-SK" sz="2200" dirty="0">
                <a:solidFill>
                  <a:srgbClr val="000000"/>
                </a:solidFill>
              </a:rPr>
              <a:t>(char </a:t>
            </a:r>
            <a:r>
              <a:rPr lang="en-US" altLang="sk-SK" sz="2200" dirty="0" err="1">
                <a:solidFill>
                  <a:srgbClr val="000000"/>
                </a:solidFill>
              </a:rPr>
              <a:t>str</a:t>
            </a:r>
            <a:r>
              <a:rPr lang="en-US" altLang="sk-SK" sz="2200" dirty="0">
                <a:solidFill>
                  <a:srgbClr val="000000"/>
                </a:solidFill>
              </a:rPr>
              <a:t>[], char pod[]) {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char </a:t>
            </a:r>
            <a:r>
              <a:rPr lang="en-US" altLang="sk-SK" sz="2200" dirty="0">
                <a:solidFill>
                  <a:srgbClr val="FF0000"/>
                </a:solidFill>
              </a:rPr>
              <a:t>*p = </a:t>
            </a:r>
            <a:r>
              <a:rPr lang="en-US" altLang="sk-SK" sz="2200" dirty="0" err="1">
                <a:solidFill>
                  <a:srgbClr val="FF0000"/>
                </a:solidFill>
              </a:rPr>
              <a:t>str</a:t>
            </a:r>
            <a:r>
              <a:rPr lang="en-US" altLang="sk-SK" sz="2200" dirty="0">
                <a:solidFill>
                  <a:srgbClr val="000000"/>
                </a:solidFill>
              </a:rPr>
              <a:t>;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int</a:t>
            </a:r>
            <a:r>
              <a:rPr lang="en-US" altLang="sk-SK" sz="2200" dirty="0" smtClean="0">
                <a:solidFill>
                  <a:srgbClr val="000000"/>
                </a:solidFill>
              </a:rPr>
              <a:t> </a:t>
            </a:r>
            <a:r>
              <a:rPr lang="en-US" altLang="sk-SK" sz="2200" dirty="0" err="1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 = 0;</a:t>
            </a:r>
          </a:p>
          <a:p>
            <a:pPr lvl="0" algn="l" eaLnBrk="1" hangingPunct="1">
              <a:defRPr/>
            </a:pPr>
            <a:endParaRPr lang="en-US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while</a:t>
            </a:r>
            <a:r>
              <a:rPr lang="en-US" altLang="sk-SK" sz="2200" dirty="0">
                <a:solidFill>
                  <a:srgbClr val="000000"/>
                </a:solidFill>
              </a:rPr>
              <a:t>((</a:t>
            </a:r>
            <a:r>
              <a:rPr lang="en-US" altLang="sk-SK" sz="2200" dirty="0">
                <a:solidFill>
                  <a:srgbClr val="FF0000"/>
                </a:solidFill>
              </a:rPr>
              <a:t>p = </a:t>
            </a:r>
            <a:r>
              <a:rPr lang="en-US" altLang="sk-SK" sz="2200" dirty="0" err="1">
                <a:solidFill>
                  <a:srgbClr val="FF0000"/>
                </a:solidFill>
              </a:rPr>
              <a:t>strstr</a:t>
            </a:r>
            <a:r>
              <a:rPr lang="en-US" altLang="sk-SK" sz="2200" dirty="0">
                <a:solidFill>
                  <a:srgbClr val="FF0000"/>
                </a:solidFill>
              </a:rPr>
              <a:t>(p, pod)</a:t>
            </a:r>
            <a:r>
              <a:rPr lang="en-US" altLang="sk-SK" sz="2200" dirty="0">
                <a:solidFill>
                  <a:srgbClr val="000000"/>
                </a:solidFill>
              </a:rPr>
              <a:t>) </a:t>
            </a:r>
            <a:r>
              <a:rPr lang="en-US" altLang="sk-SK" sz="2200" dirty="0">
                <a:solidFill>
                  <a:srgbClr val="0070C0"/>
                </a:solidFill>
              </a:rPr>
              <a:t>!= NULL</a:t>
            </a:r>
            <a:r>
              <a:rPr lang="en-US" altLang="sk-SK" sz="2200" dirty="0">
                <a:solidFill>
                  <a:srgbClr val="000000"/>
                </a:solidFill>
              </a:rPr>
              <a:t>) {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++;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   if(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==1) 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     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</a:rPr>
              <a:t>("</a:t>
            </a:r>
            <a:r>
              <a:rPr lang="en-US" altLang="sk-SK" sz="2200" dirty="0" err="1">
                <a:solidFill>
                  <a:srgbClr val="000000"/>
                </a:solidFill>
              </a:rPr>
              <a:t>Vyskyty</a:t>
            </a:r>
            <a:r>
              <a:rPr lang="en-US" altLang="sk-SK" sz="2200" dirty="0">
                <a:solidFill>
                  <a:srgbClr val="000000"/>
                </a:solidFill>
              </a:rPr>
              <a:t> %s v </a:t>
            </a:r>
            <a:r>
              <a:rPr lang="en-US" altLang="sk-SK" sz="2200" dirty="0" err="1">
                <a:solidFill>
                  <a:srgbClr val="000000"/>
                </a:solidFill>
              </a:rPr>
              <a:t>retazci</a:t>
            </a:r>
            <a:r>
              <a:rPr lang="en-US" altLang="sk-SK" sz="2200" dirty="0">
                <a:solidFill>
                  <a:srgbClr val="000000"/>
                </a:solidFill>
              </a:rPr>
              <a:t> %s: %d", </a:t>
            </a:r>
            <a:r>
              <a:rPr lang="en-US" altLang="sk-SK" sz="2200" dirty="0" smtClean="0">
                <a:solidFill>
                  <a:srgbClr val="000000"/>
                </a:solidFill>
              </a:rPr>
              <a:t>pod</a:t>
            </a:r>
            <a:r>
              <a:rPr lang="en-US" altLang="sk-SK" sz="2200" dirty="0">
                <a:solidFill>
                  <a:srgbClr val="000000"/>
                </a:solidFill>
              </a:rPr>
              <a:t>, </a:t>
            </a:r>
            <a:r>
              <a:rPr lang="en-US" altLang="sk-SK" sz="2200" dirty="0" err="1">
                <a:solidFill>
                  <a:srgbClr val="000000"/>
                </a:solidFill>
              </a:rPr>
              <a:t>str</a:t>
            </a:r>
            <a:r>
              <a:rPr lang="en-US" altLang="sk-SK" sz="2200" dirty="0">
                <a:solidFill>
                  <a:srgbClr val="000000"/>
                </a:solidFill>
              </a:rPr>
              <a:t>, </a:t>
            </a:r>
            <a:endParaRPr lang="sk-SK" altLang="sk-SK" sz="2200" dirty="0" smtClean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sk-SK" altLang="sk-SK" sz="2200" dirty="0">
                <a:solidFill>
                  <a:srgbClr val="000000"/>
                </a:solidFill>
              </a:rPr>
              <a:t> </a:t>
            </a:r>
            <a:r>
              <a:rPr lang="sk-SK" altLang="sk-SK" sz="2200" dirty="0" smtClean="0">
                <a:solidFill>
                  <a:srgbClr val="000000"/>
                </a:solidFill>
              </a:rPr>
              <a:t>           </a:t>
            </a:r>
            <a:r>
              <a:rPr lang="en-US" altLang="sk-SK" sz="2200" dirty="0" smtClean="0">
                <a:solidFill>
                  <a:srgbClr val="FF0000"/>
                </a:solidFill>
              </a:rPr>
              <a:t>p-</a:t>
            </a:r>
            <a:r>
              <a:rPr lang="en-US" altLang="sk-SK" sz="2200" dirty="0" err="1" smtClean="0">
                <a:solidFill>
                  <a:srgbClr val="FF0000"/>
                </a:solidFill>
              </a:rPr>
              <a:t>str</a:t>
            </a:r>
            <a:r>
              <a:rPr lang="en-US" altLang="sk-SK" sz="2200" dirty="0" smtClean="0">
                <a:solidFill>
                  <a:srgbClr val="000000"/>
                </a:solidFill>
              </a:rPr>
              <a:t>);</a:t>
            </a:r>
          </a:p>
          <a:p>
            <a:pPr lvl="0" algn="l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     else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     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</a:rPr>
              <a:t>(", %d", p-</a:t>
            </a:r>
            <a:r>
              <a:rPr lang="en-US" altLang="sk-SK" sz="2200" dirty="0" err="1">
                <a:solidFill>
                  <a:srgbClr val="000000"/>
                </a:solidFill>
              </a:rPr>
              <a:t>str</a:t>
            </a:r>
            <a:r>
              <a:rPr lang="en-US" altLang="sk-SK" sz="2200" dirty="0" smtClean="0">
                <a:solidFill>
                  <a:srgbClr val="000000"/>
                </a:solidFill>
              </a:rPr>
              <a:t>);</a:t>
            </a:r>
          </a:p>
          <a:p>
            <a:pPr lvl="0" algn="l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 </a:t>
            </a:r>
            <a:r>
              <a:rPr lang="en-US" altLang="sk-SK" sz="2200" dirty="0" smtClean="0">
                <a:solidFill>
                  <a:srgbClr val="000000"/>
                </a:solidFill>
              </a:rPr>
              <a:t>     </a:t>
            </a:r>
            <a:r>
              <a:rPr lang="en-US" altLang="sk-SK" sz="2200" dirty="0" smtClean="0">
                <a:solidFill>
                  <a:srgbClr val="FF0000"/>
                </a:solidFill>
              </a:rPr>
              <a:t>p</a:t>
            </a:r>
            <a:r>
              <a:rPr lang="en-US" altLang="sk-SK" sz="2200" dirty="0">
                <a:solidFill>
                  <a:srgbClr val="FF0000"/>
                </a:solidFill>
              </a:rPr>
              <a:t>++</a:t>
            </a:r>
            <a:r>
              <a:rPr lang="en-US" altLang="sk-SK" sz="2200" dirty="0">
                <a:solidFill>
                  <a:srgbClr val="7030A0"/>
                </a:solidFill>
              </a:rPr>
              <a:t>;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}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if(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i</a:t>
            </a:r>
            <a:r>
              <a:rPr lang="en-US" altLang="sk-SK" sz="2200" dirty="0">
                <a:solidFill>
                  <a:srgbClr val="000000"/>
                </a:solidFill>
              </a:rPr>
              <a:t>==0)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</a:rPr>
              <a:t>("</a:t>
            </a:r>
            <a:r>
              <a:rPr lang="en-US" altLang="sk-SK" sz="2200" dirty="0" err="1">
                <a:solidFill>
                  <a:srgbClr val="000000"/>
                </a:solidFill>
              </a:rPr>
              <a:t>Podretazec</a:t>
            </a:r>
            <a:r>
              <a:rPr lang="en-US" altLang="sk-SK" sz="2200" dirty="0">
                <a:solidFill>
                  <a:srgbClr val="000000"/>
                </a:solidFill>
              </a:rPr>
              <a:t> %s </a:t>
            </a:r>
            <a:r>
              <a:rPr lang="en-US" altLang="sk-SK" sz="2200" dirty="0" err="1">
                <a:solidFill>
                  <a:srgbClr val="000000"/>
                </a:solidFill>
              </a:rPr>
              <a:t>sa</a:t>
            </a:r>
            <a:r>
              <a:rPr lang="en-US" altLang="sk-SK" sz="2200" dirty="0">
                <a:solidFill>
                  <a:srgbClr val="000000"/>
                </a:solidFill>
              </a:rPr>
              <a:t> v </a:t>
            </a:r>
            <a:r>
              <a:rPr lang="en-US" altLang="sk-SK" sz="2200" dirty="0" err="1">
                <a:solidFill>
                  <a:srgbClr val="000000"/>
                </a:solidFill>
              </a:rPr>
              <a:t>retazci</a:t>
            </a:r>
            <a:r>
              <a:rPr lang="en-US" altLang="sk-SK" sz="2200" dirty="0">
                <a:solidFill>
                  <a:srgbClr val="000000"/>
                </a:solidFill>
              </a:rPr>
              <a:t> %s </a:t>
            </a:r>
            <a:r>
              <a:rPr lang="en-US" altLang="sk-SK" sz="2200" dirty="0" err="1">
                <a:solidFill>
                  <a:srgbClr val="000000"/>
                </a:solidFill>
              </a:rPr>
              <a:t>nenachadza</a:t>
            </a:r>
            <a:r>
              <a:rPr lang="en-US" altLang="sk-SK" sz="2200" dirty="0">
                <a:solidFill>
                  <a:srgbClr val="000000"/>
                </a:solidFill>
              </a:rPr>
              <a:t>\n");</a:t>
            </a: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else</a:t>
            </a:r>
            <a:endParaRPr lang="en-US" altLang="sk-SK" sz="2200" dirty="0">
              <a:solidFill>
                <a:srgbClr val="000000"/>
              </a:solidFill>
            </a:endParaRPr>
          </a:p>
          <a:p>
            <a:pPr lvl="0" algn="l" eaLnBrk="1" hangingPunct="1">
              <a:defRPr/>
            </a:pPr>
            <a:r>
              <a:rPr lang="en-US" altLang="sk-SK" sz="2200" dirty="0" smtClean="0">
                <a:solidFill>
                  <a:srgbClr val="000000"/>
                </a:solidFill>
              </a:rPr>
              <a:t>      </a:t>
            </a:r>
            <a:r>
              <a:rPr lang="en-US" altLang="sk-SK" sz="2200" dirty="0" err="1" smtClean="0">
                <a:solidFill>
                  <a:srgbClr val="000000"/>
                </a:solidFill>
              </a:rPr>
              <a:t>printf</a:t>
            </a:r>
            <a:r>
              <a:rPr lang="en-US" altLang="sk-SK" sz="2200" dirty="0">
                <a:solidFill>
                  <a:srgbClr val="000000"/>
                </a:solidFill>
              </a:rPr>
              <a:t>("\n");	</a:t>
            </a:r>
          </a:p>
          <a:p>
            <a:pPr lvl="0" algn="l" eaLnBrk="1" hangingPunct="1">
              <a:defRPr/>
            </a:pPr>
            <a:r>
              <a:rPr lang="en-US" altLang="sk-SK" sz="2200" dirty="0">
                <a:solidFill>
                  <a:srgbClr val="000000"/>
                </a:solidFill>
              </a:rPr>
              <a:t>}</a:t>
            </a:r>
            <a:endParaRPr kumimoji="0" lang="en-US" altLang="sk-SK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6290892" y="681313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p1</a:t>
            </a:r>
            <a:r>
              <a:rPr lang="en-US" altLang="sk-SK" sz="2400" dirty="0" smtClean="0">
                <a:solidFill>
                  <a:srgbClr val="000000"/>
                </a:solidFill>
              </a:rPr>
              <a:t>6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  <p:sp>
        <p:nvSpPr>
          <p:cNvPr id="7" name="Bublina v tvare zaobleného obdĺžnika 6"/>
          <p:cNvSpPr/>
          <p:nvPr/>
        </p:nvSpPr>
        <p:spPr bwMode="auto">
          <a:xfrm>
            <a:off x="5684837" y="4252119"/>
            <a:ext cx="4343400" cy="1752600"/>
          </a:xfrm>
          <a:prstGeom prst="wedgeRoundRectCallout">
            <a:avLst>
              <a:gd name="adj1" fmla="val -121129"/>
              <a:gd name="adj2" fmla="val 15602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Posun ukazovateľa</a:t>
            </a:r>
            <a:r>
              <a:rPr kumimoji="0" lang="sk-SK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sk-SK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sk-SK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za začiatok nájdeného výskytu </a:t>
            </a:r>
            <a:r>
              <a:rPr kumimoji="0" lang="sk-SK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podreťazca</a:t>
            </a:r>
            <a:r>
              <a:rPr kumimoji="0" lang="sk-SK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aby sme mohli znovu použiť funkciu </a:t>
            </a:r>
            <a:r>
              <a:rPr kumimoji="0" lang="sk-SK" sz="22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kumimoji="0" lang="sk-SK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sk-SK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Práca s obm</a:t>
            </a:r>
            <a:r>
              <a:rPr lang="en-US" altLang="sk-SK" smtClean="0"/>
              <a:t>e</a:t>
            </a:r>
            <a:r>
              <a:rPr lang="sk-SK" altLang="sk-SK" smtClean="0"/>
              <a:t>dzenou časťou reťazca</a:t>
            </a:r>
            <a:endParaRPr lang="en-US" altLang="sk-SK" smtClean="0"/>
          </a:p>
        </p:txBody>
      </p:sp>
      <p:sp>
        <p:nvSpPr>
          <p:cNvPr id="36867" name="Text Box 19"/>
          <p:cNvSpPr txBox="1">
            <a:spLocks noChangeArrowheads="1"/>
          </p:cNvSpPr>
          <p:nvPr/>
        </p:nvSpPr>
        <p:spPr bwMode="auto">
          <a:xfrm>
            <a:off x="1166813" y="3057525"/>
            <a:ext cx="204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3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68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1527175"/>
          </a:xfrm>
          <a:noFill/>
        </p:spPr>
        <p:txBody>
          <a:bodyPr/>
          <a:lstStyle/>
          <a:p>
            <a:r>
              <a:rPr lang="sk-SK" altLang="sk-SK" sz="2800" dirty="0" smtClean="0"/>
              <a:t>podobne ako uvedené funkcie, </a:t>
            </a:r>
          </a:p>
          <a:p>
            <a:r>
              <a:rPr lang="sk-SK" altLang="sk-SK" sz="2800" dirty="0" smtClean="0"/>
              <a:t>v názve je </a:t>
            </a:r>
            <a:r>
              <a:rPr lang="sk-SK" altLang="sk-SK" sz="2800" b="1" dirty="0" smtClean="0">
                <a:latin typeface="Courier New" panose="02070309020205020404" pitchFamily="49" charset="0"/>
              </a:rPr>
              <a:t>n</a:t>
            </a:r>
            <a:r>
              <a:rPr lang="sk-SK" altLang="sk-SK" sz="2800" dirty="0" smtClean="0"/>
              <a:t> (zo slova </a:t>
            </a:r>
            <a:r>
              <a:rPr lang="sk-SK" altLang="sk-SK" sz="2800" i="1" dirty="0" err="1" smtClean="0"/>
              <a:t>number</a:t>
            </a:r>
            <a:r>
              <a:rPr lang="sk-SK" altLang="sk-SK" sz="2800" dirty="0" smtClean="0"/>
              <a:t>), napr. </a:t>
            </a:r>
            <a:r>
              <a:rPr lang="sk-SK" altLang="sk-SK" sz="2800" b="1" dirty="0" err="1" smtClean="0">
                <a:latin typeface="Courier New" panose="02070309020205020404" pitchFamily="49" charset="0"/>
              </a:rPr>
              <a:t>strncpy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()</a:t>
            </a:r>
            <a:r>
              <a:rPr lang="sk-SK" altLang="sk-SK" sz="2800" dirty="0" smtClean="0"/>
              <a:t>:</a:t>
            </a:r>
            <a:endParaRPr lang="en-US" altLang="sk-SK" sz="2800" dirty="0" smtClean="0"/>
          </a:p>
        </p:txBody>
      </p:sp>
      <p:sp>
        <p:nvSpPr>
          <p:cNvPr id="36869" name="Rectangle 27"/>
          <p:cNvSpPr>
            <a:spLocks noChangeArrowheads="1"/>
          </p:cNvSpPr>
          <p:nvPr/>
        </p:nvSpPr>
        <p:spPr bwMode="auto">
          <a:xfrm>
            <a:off x="422275" y="3879850"/>
            <a:ext cx="9051925" cy="6762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70" name="Text Box 28"/>
          <p:cNvSpPr txBox="1">
            <a:spLocks noChangeArrowheads="1"/>
          </p:cNvSpPr>
          <p:nvPr/>
        </p:nvSpPr>
        <p:spPr bwMode="auto">
          <a:xfrm>
            <a:off x="508000" y="3978275"/>
            <a:ext cx="91646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*strncpy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*s1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char *s2, int max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6871" name="AutoShape 29"/>
          <p:cNvSpPr>
            <a:spLocks noChangeArrowheads="1"/>
          </p:cNvSpPr>
          <p:nvPr/>
        </p:nvSpPr>
        <p:spPr bwMode="auto">
          <a:xfrm>
            <a:off x="422275" y="5313363"/>
            <a:ext cx="9220200" cy="927100"/>
          </a:xfrm>
          <a:prstGeom prst="wedgeRoundRectCallout">
            <a:avLst>
              <a:gd name="adj1" fmla="val -34977"/>
              <a:gd name="adj2" fmla="val -13882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kop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írovanie najviac max znakov z reťazca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s2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do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vracia ukazovateľ na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s1</a:t>
            </a:r>
            <a:endParaRPr kumimoji="0" lang="en-US" altLang="sk-SK" sz="27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Opakovanie ukazovateľov: doplňte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 </a:t>
            </a:r>
            <a:r>
              <a:rPr lang="en-US" dirty="0" err="1" smtClean="0"/>
              <a:t>alebo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sk-SK" dirty="0" smtClean="0"/>
              <a:t>č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235651" y="1432718"/>
            <a:ext cx="9487786" cy="6077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0837" y="1508919"/>
            <a:ext cx="116586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k, sum;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*p, *s;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%d %d", &amp;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&amp;j, &amp;k);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s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ukazuje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p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ukazuje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miesto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ukazuje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prekopiruj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sk-SK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hodnotu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miesta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ukazuje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zuje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miesto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ukazuje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pripocitaj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sk-SK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hodnotu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miesta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ukazuje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miesto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ukazuje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pripocitaj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sk-SK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hodnotu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 + %d + %d = %d\n",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j, k, sum);</a:t>
            </a:r>
            <a:endParaRPr lang="sk-SK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4079875" y="1204119"/>
            <a:ext cx="6070600" cy="1349375"/>
          </a:xfrm>
          <a:prstGeom prst="cloudCallout">
            <a:avLst>
              <a:gd name="adj1" fmla="val -56856"/>
              <a:gd name="adj2" fmla="val 368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9" tIns="50594" rIns="101189" bIns="5059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119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k-SK" altLang="sk-SK" sz="2400" dirty="0" smtClean="0">
                <a:solidFill>
                  <a:srgbClr val="000000"/>
                </a:solidFill>
              </a:rPr>
              <a:t>do </a:t>
            </a:r>
            <a:r>
              <a:rPr lang="sk-SK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sk-SK" altLang="sk-SK" sz="2400" dirty="0" smtClean="0">
                <a:solidFill>
                  <a:srgbClr val="000000"/>
                </a:solidFill>
              </a:rPr>
              <a:t> vlož sumu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sk-SK" altLang="sk-SK" sz="2400" dirty="0" smtClean="0">
                <a:solidFill>
                  <a:srgbClr val="000000"/>
                </a:solidFill>
              </a:rPr>
              <a:t>,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sk-SK" altLang="sk-SK" sz="2400" dirty="0" smtClean="0">
                <a:solidFill>
                  <a:srgbClr val="000000"/>
                </a:solidFill>
              </a:rPr>
              <a:t> a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sk-SK" altLang="sk-SK" sz="2400" dirty="0" smtClean="0">
                <a:solidFill>
                  <a:srgbClr val="000000"/>
                </a:solidFill>
              </a:rPr>
              <a:t> (použi ukazovatele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altLang="sk-SK" sz="2400" dirty="0" smtClean="0">
                <a:solidFill>
                  <a:srgbClr val="000000"/>
                </a:solidFill>
              </a:rPr>
              <a:t> a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sk-SK" altLang="sk-SK" sz="2400" dirty="0" smtClean="0">
                <a:solidFill>
                  <a:srgbClr val="000000"/>
                </a:solidFill>
              </a:rPr>
              <a:t>)</a:t>
            </a:r>
            <a:endParaRPr kumimoji="0" lang="en-US" altLang="sk-SK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1254963" y="3317171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sk-SK" sz="2400" dirty="0">
              <a:solidFill>
                <a:srgbClr val="00B05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1254963" y="3674557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sk-SK" sz="2400" dirty="0">
              <a:solidFill>
                <a:srgbClr val="00B050"/>
              </a:solidFill>
            </a:endParaRPr>
          </a:p>
        </p:txBody>
      </p:sp>
      <p:grpSp>
        <p:nvGrpSpPr>
          <p:cNvPr id="17" name="Skupina 16"/>
          <p:cNvGrpSpPr/>
          <p:nvPr/>
        </p:nvGrpSpPr>
        <p:grpSpPr>
          <a:xfrm>
            <a:off x="350837" y="4056031"/>
            <a:ext cx="1273138" cy="461665"/>
            <a:chOff x="350837" y="4056031"/>
            <a:chExt cx="1273138" cy="461665"/>
          </a:xfrm>
        </p:grpSpPr>
        <p:sp>
          <p:nvSpPr>
            <p:cNvPr id="9" name="Obdĺžnik 8"/>
            <p:cNvSpPr/>
            <p:nvPr/>
          </p:nvSpPr>
          <p:spPr>
            <a:xfrm>
              <a:off x="350837" y="4056031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sk-SK" sz="2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sk-SK" sz="2400" dirty="0">
                <a:solidFill>
                  <a:srgbClr val="FF0000"/>
                </a:solidFill>
              </a:endParaRPr>
            </a:p>
          </p:txBody>
        </p:sp>
        <p:sp>
          <p:nvSpPr>
            <p:cNvPr id="10" name="Obdĺžnik 9"/>
            <p:cNvSpPr/>
            <p:nvPr/>
          </p:nvSpPr>
          <p:spPr>
            <a:xfrm>
              <a:off x="1254963" y="4056031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sk-SK" sz="2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sk-SK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Obdĺžnik 10"/>
          <p:cNvSpPr/>
          <p:nvPr/>
        </p:nvSpPr>
        <p:spPr>
          <a:xfrm>
            <a:off x="1254963" y="481170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sk-SK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sk-SK" sz="2400" dirty="0">
              <a:solidFill>
                <a:srgbClr val="00B050"/>
              </a:solidFill>
            </a:endParaRPr>
          </a:p>
        </p:txBody>
      </p:sp>
      <p:grpSp>
        <p:nvGrpSpPr>
          <p:cNvPr id="18" name="Skupina 17"/>
          <p:cNvGrpSpPr/>
          <p:nvPr/>
        </p:nvGrpSpPr>
        <p:grpSpPr>
          <a:xfrm>
            <a:off x="350837" y="5151421"/>
            <a:ext cx="1447800" cy="461665"/>
            <a:chOff x="350837" y="5151421"/>
            <a:chExt cx="1447800" cy="461665"/>
          </a:xfrm>
        </p:grpSpPr>
        <p:sp>
          <p:nvSpPr>
            <p:cNvPr id="12" name="Obdĺžnik 11"/>
            <p:cNvSpPr/>
            <p:nvPr/>
          </p:nvSpPr>
          <p:spPr>
            <a:xfrm>
              <a:off x="350837" y="5151421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sk-SK" sz="2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sk-SK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Obdĺžnik 12"/>
            <p:cNvSpPr/>
            <p:nvPr/>
          </p:nvSpPr>
          <p:spPr>
            <a:xfrm>
              <a:off x="1429625" y="5151421"/>
              <a:ext cx="3690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sk-SK" sz="24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sk-SK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Obdĺžnik 15"/>
          <p:cNvSpPr/>
          <p:nvPr/>
        </p:nvSpPr>
        <p:spPr>
          <a:xfrm>
            <a:off x="350837" y="5853185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sk-S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Práca s reťazcom naopak</a:t>
            </a:r>
            <a:endParaRPr lang="en-US" altLang="sk-SK" smtClean="0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166813" y="3057525"/>
            <a:ext cx="204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35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6850" y="1828800"/>
            <a:ext cx="9752013" cy="1527175"/>
          </a:xfrm>
          <a:noFill/>
        </p:spPr>
        <p:txBody>
          <a:bodyPr/>
          <a:lstStyle/>
          <a:p>
            <a:r>
              <a:rPr lang="sk-SK" altLang="sk-SK" sz="2800" dirty="0" smtClean="0"/>
              <a:t>podobne ako uvedené funkcie, </a:t>
            </a:r>
          </a:p>
          <a:p>
            <a:r>
              <a:rPr lang="sk-SK" altLang="sk-SK" sz="2800" dirty="0" smtClean="0"/>
              <a:t>v názve je r (zo slova </a:t>
            </a:r>
            <a:r>
              <a:rPr lang="sk-SK" altLang="sk-SK" sz="2800" i="1" dirty="0" err="1" smtClean="0"/>
              <a:t>reverse</a:t>
            </a:r>
            <a:r>
              <a:rPr lang="sk-SK" altLang="sk-SK" sz="2800" dirty="0" smtClean="0"/>
              <a:t>), napr. </a:t>
            </a:r>
            <a:r>
              <a:rPr lang="sk-SK" altLang="sk-SK" sz="2800" b="1" dirty="0" err="1" smtClean="0">
                <a:latin typeface="Courier New" panose="02070309020205020404" pitchFamily="49" charset="0"/>
              </a:rPr>
              <a:t>strrchr</a:t>
            </a:r>
            <a:r>
              <a:rPr lang="en-US" altLang="sk-SK" sz="2800" b="1" dirty="0" smtClean="0">
                <a:latin typeface="Courier New" panose="02070309020205020404" pitchFamily="49" charset="0"/>
              </a:rPr>
              <a:t>()</a:t>
            </a:r>
            <a:r>
              <a:rPr lang="sk-SK" altLang="sk-SK" sz="2800" dirty="0" smtClean="0"/>
              <a:t>:</a:t>
            </a:r>
            <a:endParaRPr lang="en-US" altLang="sk-SK" sz="2800" dirty="0" smtClean="0"/>
          </a:p>
        </p:txBody>
      </p:sp>
      <p:sp>
        <p:nvSpPr>
          <p:cNvPr id="37893" name="Rectangle 9"/>
          <p:cNvSpPr>
            <a:spLocks noChangeArrowheads="1"/>
          </p:cNvSpPr>
          <p:nvPr/>
        </p:nvSpPr>
        <p:spPr bwMode="auto">
          <a:xfrm>
            <a:off x="592138" y="3795713"/>
            <a:ext cx="6597650" cy="7429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 anchor="ctr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k-SK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894" name="Text Box 10"/>
          <p:cNvSpPr txBox="1">
            <a:spLocks noChangeArrowheads="1"/>
          </p:cNvSpPr>
          <p:nvPr/>
        </p:nvSpPr>
        <p:spPr bwMode="auto">
          <a:xfrm>
            <a:off x="693738" y="3960813"/>
            <a:ext cx="64563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366" tIns="50683" rIns="101366" bIns="50683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 *strchr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(char *s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char c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7895" name="AutoShape 12"/>
          <p:cNvSpPr>
            <a:spLocks noChangeArrowheads="1"/>
          </p:cNvSpPr>
          <p:nvPr/>
        </p:nvSpPr>
        <p:spPr bwMode="auto">
          <a:xfrm>
            <a:off x="508000" y="5313363"/>
            <a:ext cx="8880475" cy="927100"/>
          </a:xfrm>
          <a:prstGeom prst="wedgeRoundRectCallout">
            <a:avLst>
              <a:gd name="adj1" fmla="val -32241"/>
              <a:gd name="adj2" fmla="val -14886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366" tIns="50683" rIns="101366" bIns="50683"/>
          <a:lstStyle>
            <a:lvl1pPr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nájdenie znaku </a:t>
            </a:r>
            <a:r>
              <a:rPr kumimoji="0" lang="en-US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v reťazci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vracia posledný výskyt znaku, ak sa v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</a:t>
            </a:r>
            <a:r>
              <a:rPr kumimoji="0" lang="sk-SK" altLang="sk-SK" sz="2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nenachádza, vráti </a:t>
            </a:r>
            <a:r>
              <a:rPr kumimoji="0" lang="sk-SK" altLang="sk-SK" sz="27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</a:t>
            </a:r>
            <a:endParaRPr kumimoji="0" lang="en-US" altLang="sk-SK" sz="27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sk-SK" sz="20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7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očakávať na písomke</a:t>
            </a:r>
            <a:endParaRPr lang="sk-S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6850" y="1601787"/>
            <a:ext cx="9752013" cy="5545931"/>
          </a:xfrm>
          <a:prstGeom prst="rect">
            <a:avLst/>
          </a:prstGeom>
        </p:spPr>
        <p:txBody>
          <a:bodyPr/>
          <a:lstStyle>
            <a:lvl1pPr marL="379413" indent="-379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325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279650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787686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94537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801389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308241" indent="-25342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k-SK" altLang="sk-SK" sz="2800" kern="0" dirty="0" smtClean="0"/>
              <a:t>Učivo z prvých 6 prednášok:</a:t>
            </a:r>
          </a:p>
          <a:p>
            <a:pPr lvl="1"/>
            <a:r>
              <a:rPr lang="sk-SK" altLang="sk-SK" sz="2400" kern="0" dirty="0" smtClean="0"/>
              <a:t>Podmienky (aj skrátené vyhodnocovanie)</a:t>
            </a:r>
          </a:p>
          <a:p>
            <a:pPr lvl="1"/>
            <a:r>
              <a:rPr lang="sk-SK" altLang="sk-SK" sz="2400" kern="0" dirty="0" smtClean="0"/>
              <a:t>Cykly</a:t>
            </a:r>
          </a:p>
          <a:p>
            <a:pPr lvl="1"/>
            <a:r>
              <a:rPr lang="sk-SK" altLang="sk-SK" sz="2400" kern="0" dirty="0" smtClean="0"/>
              <a:t>Polia – prístup cez indexy</a:t>
            </a:r>
          </a:p>
          <a:p>
            <a:pPr lvl="1"/>
            <a:r>
              <a:rPr lang="sk-SK" altLang="sk-SK" sz="2400" kern="0" dirty="0" smtClean="0"/>
              <a:t>Funkcie (volanie odkazom nebude)</a:t>
            </a:r>
          </a:p>
          <a:p>
            <a:pPr lvl="1"/>
            <a:r>
              <a:rPr lang="sk-SK" altLang="sk-SK" sz="2400" kern="0" dirty="0" smtClean="0"/>
              <a:t>Súbory (aj ošetriť otvorenie a zatvorenie súboru)</a:t>
            </a:r>
          </a:p>
          <a:p>
            <a:r>
              <a:rPr lang="en-US" altLang="sk-SK" sz="2800" kern="0" dirty="0" err="1" smtClean="0"/>
              <a:t>Pr</a:t>
            </a:r>
            <a:r>
              <a:rPr lang="sk-SK" altLang="sk-SK" sz="2800" kern="0" dirty="0" err="1" smtClean="0"/>
              <a:t>íklady</a:t>
            </a:r>
            <a:r>
              <a:rPr lang="sk-SK" altLang="sk-SK" sz="2800" kern="0" dirty="0" smtClean="0"/>
              <a:t> typu:</a:t>
            </a:r>
          </a:p>
          <a:p>
            <a:pPr lvl="1"/>
            <a:r>
              <a:rPr lang="sk-SK" altLang="sk-SK" sz="2400" kern="0" dirty="0" smtClean="0"/>
              <a:t>Čo vypíše program?</a:t>
            </a:r>
          </a:p>
          <a:p>
            <a:pPr lvl="1"/>
            <a:r>
              <a:rPr lang="sk-SK" altLang="sk-SK" sz="2400" kern="0" dirty="0" smtClean="0"/>
              <a:t>Doplniť do (časti) programu </a:t>
            </a:r>
          </a:p>
          <a:p>
            <a:pPr lvl="1"/>
            <a:r>
              <a:rPr lang="sk-SK" altLang="sk-SK" sz="2400" kern="0" dirty="0" smtClean="0"/>
              <a:t>Napísať funkciu</a:t>
            </a:r>
          </a:p>
          <a:p>
            <a:pPr lvl="1"/>
            <a:r>
              <a:rPr lang="sk-SK" altLang="sk-SK" sz="2400" kern="0" dirty="0" smtClean="0"/>
              <a:t>Napísať program</a:t>
            </a:r>
            <a:endParaRPr lang="en-US" altLang="sk-SK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44427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6850" y="1661319"/>
            <a:ext cx="9753600" cy="5699919"/>
          </a:xfrm>
          <a:prstGeom prst="rect">
            <a:avLst/>
          </a:prstGeom>
        </p:spPr>
        <p:txBody>
          <a:bodyPr/>
          <a:lstStyle>
            <a:lvl1pPr marL="379413" indent="-379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3913" indent="-3175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266825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773238" indent="-252413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2812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7384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31956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6528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4110038" indent="-254000" algn="l" defTabSz="1014413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sk-SK" sz="2400" kern="0" dirty="0" err="1" smtClean="0"/>
              <a:t>Ukazovatele</a:t>
            </a:r>
            <a:r>
              <a:rPr lang="en-US" altLang="sk-SK" sz="2400" kern="0" dirty="0" smtClean="0"/>
              <a:t> a </a:t>
            </a:r>
            <a:r>
              <a:rPr lang="en-US" altLang="sk-SK" sz="2400" kern="0" dirty="0" err="1" smtClean="0"/>
              <a:t>polia</a:t>
            </a:r>
            <a:r>
              <a:rPr lang="en-US" altLang="sk-SK" sz="2400" kern="0" dirty="0" smtClean="0"/>
              <a:t> </a:t>
            </a:r>
          </a:p>
          <a:p>
            <a:pPr lvl="1"/>
            <a:r>
              <a:rPr lang="sk-SK" altLang="sk-SK" sz="2000" kern="0" dirty="0" smtClean="0">
                <a:cs typeface="Courier New" panose="02070309020205020404" pitchFamily="49" charset="0"/>
              </a:rPr>
              <a:t>Statické pole – adresa začiatku poľa</a:t>
            </a:r>
          </a:p>
          <a:p>
            <a:pPr lvl="1"/>
            <a:r>
              <a:rPr lang="sk-SK" altLang="sk-SK" sz="2000" kern="0" dirty="0" err="1" smtClean="0">
                <a:cs typeface="Courier New" panose="02070309020205020404" pitchFamily="49" charset="0"/>
              </a:rPr>
              <a:t>Ukzovateľová</a:t>
            </a:r>
            <a:r>
              <a:rPr lang="sk-SK" altLang="sk-SK" sz="2000" kern="0" dirty="0" smtClean="0">
                <a:cs typeface="Courier New" panose="02070309020205020404" pitchFamily="49" charset="0"/>
              </a:rPr>
              <a:t> aritmetika - p</a:t>
            </a:r>
            <a:r>
              <a:rPr lang="en-US" altLang="sk-SK" sz="2000" b="0" kern="0" dirty="0" smtClean="0">
                <a:cs typeface="Courier New" panose="02070309020205020404" pitchFamily="49" charset="0"/>
              </a:rPr>
              <a:t>r</a:t>
            </a:r>
            <a:r>
              <a:rPr lang="sk-SK" altLang="sk-SK" sz="2000" kern="0" dirty="0" err="1" smtClean="0">
                <a:cs typeface="Courier New" panose="02070309020205020404" pitchFamily="49" charset="0"/>
              </a:rPr>
              <a:t>ístup</a:t>
            </a:r>
            <a:r>
              <a:rPr lang="sk-SK" altLang="sk-SK" sz="2000" kern="0" dirty="0" smtClean="0">
                <a:cs typeface="Courier New" panose="02070309020205020404" pitchFamily="49" charset="0"/>
              </a:rPr>
              <a:t> k prvkom cez ukazovatele</a:t>
            </a:r>
          </a:p>
          <a:p>
            <a:pPr marL="609600" indent="-609600">
              <a:buFontTx/>
              <a:buAutoNum type="arabicPeriod"/>
            </a:pPr>
            <a:r>
              <a:rPr lang="sk-SK" altLang="sk-SK" sz="2400" b="0" kern="0" dirty="0" smtClean="0">
                <a:cs typeface="Courier New" panose="02070309020205020404" pitchFamily="49" charset="0"/>
              </a:rPr>
              <a:t>Reťazce</a:t>
            </a:r>
          </a:p>
          <a:p>
            <a:pPr lvl="1"/>
            <a:r>
              <a:rPr lang="sk-SK" altLang="sk-SK" sz="2000" kern="0" dirty="0" smtClean="0">
                <a:cs typeface="Courier New" panose="02070309020205020404" pitchFamily="49" charset="0"/>
              </a:rPr>
              <a:t>Ukončovací znak </a:t>
            </a:r>
            <a:r>
              <a:rPr lang="en-US" altLang="sk-SK" sz="20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altLang="sk-SK" sz="2000" b="0" kern="0" dirty="0" err="1" smtClean="0">
                <a:cs typeface="Courier New" panose="02070309020205020404" pitchFamily="49" charset="0"/>
              </a:rPr>
              <a:t>Funkcie</a:t>
            </a:r>
            <a:r>
              <a:rPr lang="en-US" altLang="sk-SK" sz="2000" b="0" kern="0" dirty="0" smtClean="0">
                <a:cs typeface="Courier New" panose="02070309020205020404" pitchFamily="49" charset="0"/>
              </a:rPr>
              <a:t> </a:t>
            </a:r>
            <a:r>
              <a:rPr lang="en-US" altLang="sk-SK" sz="2000" b="0" kern="0" dirty="0" err="1" smtClean="0">
                <a:cs typeface="Courier New" panose="02070309020205020404" pitchFamily="49" charset="0"/>
              </a:rPr>
              <a:t>na</a:t>
            </a:r>
            <a:r>
              <a:rPr lang="en-US" altLang="sk-SK" sz="2000" b="0" kern="0" dirty="0" smtClean="0">
                <a:cs typeface="Courier New" panose="02070309020205020404" pitchFamily="49" charset="0"/>
              </a:rPr>
              <a:t> </a:t>
            </a:r>
            <a:r>
              <a:rPr lang="en-US" altLang="sk-SK" sz="2000" b="0" kern="0" dirty="0" err="1" smtClean="0">
                <a:cs typeface="Courier New" panose="02070309020205020404" pitchFamily="49" charset="0"/>
              </a:rPr>
              <a:t>pr</a:t>
            </a:r>
            <a:r>
              <a:rPr lang="sk-SK" altLang="sk-SK" sz="2000" b="0" kern="0" dirty="0" err="1" smtClean="0">
                <a:cs typeface="Courier New" panose="02070309020205020404" pitchFamily="49" charset="0"/>
              </a:rPr>
              <a:t>ácu</a:t>
            </a:r>
            <a:r>
              <a:rPr lang="sk-SK" altLang="sk-SK" sz="2000" b="0" kern="0" dirty="0" smtClean="0">
                <a:cs typeface="Courier New" panose="02070309020205020404" pitchFamily="49" charset="0"/>
              </a:rPr>
              <a:t> s reťazcom z knižnice </a:t>
            </a:r>
            <a:r>
              <a:rPr lang="sk-SK" altLang="sk-SK" sz="20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sk-SK" altLang="sk-SK" sz="2000" b="0" kern="0" dirty="0" smtClean="0">
                <a:cs typeface="Courier New" panose="02070309020205020404" pitchFamily="49" charset="0"/>
              </a:rPr>
              <a:t> </a:t>
            </a:r>
            <a:endParaRPr lang="en-US" altLang="sk-SK" sz="2000" b="0" kern="0" dirty="0" smtClean="0">
              <a:cs typeface="Courier New" panose="02070309020205020404" pitchFamily="49" charset="0"/>
            </a:endParaRPr>
          </a:p>
          <a:p>
            <a:endParaRPr lang="sk-SK" sz="2400" dirty="0" smtClean="0"/>
          </a:p>
          <a:p>
            <a:r>
              <a:rPr lang="sk-SK" sz="2400" b="0" dirty="0" smtClean="0"/>
              <a:t>Čítanie</a:t>
            </a:r>
            <a:r>
              <a:rPr lang="sk-SK" sz="2400" b="0" dirty="0"/>
              <a:t>: </a:t>
            </a:r>
          </a:p>
          <a:p>
            <a:pPr marL="0" indent="0">
              <a:buNone/>
            </a:pPr>
            <a:r>
              <a:rPr lang="sk-SK" sz="2000" b="0" dirty="0"/>
              <a:t>BOU EZZEDDINE, A. - TVAROŽEK, </a:t>
            </a:r>
            <a:r>
              <a:rPr lang="sk-SK" sz="2000" b="0" i="1" dirty="0"/>
              <a:t>J. Programovanie v jazyku C v riešených príkladoch (1)</a:t>
            </a:r>
            <a:r>
              <a:rPr lang="sk-SK" sz="2000" b="0" dirty="0"/>
              <a:t>. Bratislava: Vydavateľstvo SPEKTRUM STU, 2018. </a:t>
            </a:r>
          </a:p>
          <a:p>
            <a:pPr marL="0" lvl="1" indent="0">
              <a:buNone/>
            </a:pPr>
            <a:r>
              <a:rPr lang="sk-SK" sz="1800" b="0" dirty="0">
                <a:solidFill>
                  <a:srgbClr val="FF0000"/>
                </a:solidFill>
              </a:rPr>
              <a:t>https://is.stuba.sk/auth/dok_server/vyhledavani.pl?id=174676;download=164897;ve_slozce=174676</a:t>
            </a:r>
            <a:r>
              <a:rPr lang="sk-SK" sz="1800" b="0" dirty="0"/>
              <a:t> </a:t>
            </a:r>
            <a:r>
              <a:rPr lang="sk-SK" sz="1800" b="0" dirty="0" smtClean="0"/>
              <a:t>(vyžaduje </a:t>
            </a:r>
            <a:r>
              <a:rPr lang="sk-SK" sz="1800" b="0" dirty="0"/>
              <a:t>prihlásenie do AIS</a:t>
            </a:r>
            <a:r>
              <a:rPr lang="sk-SK" sz="1800" b="0" dirty="0" smtClean="0"/>
              <a:t>) alebo </a:t>
            </a:r>
            <a:r>
              <a:rPr lang="sk-SK" sz="1800" b="0" dirty="0" smtClean="0">
                <a:solidFill>
                  <a:srgbClr val="FF0000"/>
                </a:solidFill>
              </a:rPr>
              <a:t>na dokumentovom serveri AIS pre ZPrPr1</a:t>
            </a:r>
          </a:p>
          <a:p>
            <a:pPr marL="285750" lvl="1" indent="-285750"/>
            <a:r>
              <a:rPr lang="sk-SK" sz="2000" b="0" dirty="0" smtClean="0"/>
              <a:t>Kapitola </a:t>
            </a:r>
            <a:r>
              <a:rPr lang="en-US" sz="2000" b="0" dirty="0" smtClean="0"/>
              <a:t>4 </a:t>
            </a:r>
            <a:r>
              <a:rPr lang="en-US" sz="2000" b="0" dirty="0" err="1" smtClean="0"/>
              <a:t>Polia</a:t>
            </a:r>
            <a:r>
              <a:rPr lang="en-US" sz="2000" b="0" dirty="0" smtClean="0"/>
              <a:t> a re</a:t>
            </a:r>
            <a:r>
              <a:rPr lang="sk-SK" sz="2000" b="0" dirty="0" err="1" smtClean="0"/>
              <a:t>ťazce</a:t>
            </a:r>
            <a:r>
              <a:rPr lang="sk-SK" sz="2000" b="0" dirty="0" smtClean="0"/>
              <a:t> – časť 4.</a:t>
            </a:r>
            <a:r>
              <a:rPr lang="en-US" sz="2000" b="0" dirty="0" smtClean="0"/>
              <a:t>2</a:t>
            </a:r>
            <a:endParaRPr lang="sk-SK" sz="2000" b="0" dirty="0" smtClean="0"/>
          </a:p>
          <a:p>
            <a:pPr marL="0" lvl="1" indent="0">
              <a:buNone/>
            </a:pPr>
            <a:endParaRPr lang="sk-SK" sz="1800" b="0" dirty="0"/>
          </a:p>
          <a:p>
            <a:pPr marL="609600" indent="-609600"/>
            <a:endParaRPr lang="sk-SK" altLang="sk-SK" b="0" kern="0" dirty="0" smtClean="0"/>
          </a:p>
          <a:p>
            <a:pPr marL="0" indent="0">
              <a:buNone/>
            </a:pPr>
            <a:endParaRPr lang="sk-SK" altLang="sk-SK" sz="28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32964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Príklad: čo urobí program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235651" y="1417223"/>
            <a:ext cx="9713212" cy="35206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3775" y="1575973"/>
            <a:ext cx="9676700" cy="336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i; 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*p = 25;</a:t>
            </a:r>
            <a:endParaRPr lang="sk-SK" altLang="sk-SK" sz="2656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hodnota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kam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ukazuje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p:</a:t>
            </a: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%d\n",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</a:t>
            </a: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altLang="sk-SK" sz="2656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(0); 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258651" y="5395119"/>
            <a:ext cx="9464786" cy="1603375"/>
          </a:xfrm>
          <a:prstGeom prst="wedgeRoundRectCallout">
            <a:avLst>
              <a:gd name="adj1" fmla="val -39897"/>
              <a:gd name="adj2" fmla="val -77569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181" tIns="50590" rIns="101181" bIns="50590"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dirty="0" err="1" smtClean="0">
                <a:solidFill>
                  <a:srgbClr val="000000"/>
                </a:solidFill>
              </a:rPr>
              <a:t>Nevieme</a:t>
            </a:r>
            <a:r>
              <a:rPr lang="en-US" altLang="sk-SK" sz="2656" dirty="0" smtClean="0">
                <a:solidFill>
                  <a:srgbClr val="000000"/>
                </a:solidFill>
              </a:rPr>
              <a:t> </a:t>
            </a:r>
            <a:r>
              <a:rPr lang="sk-SK" altLang="sk-SK" sz="2656" dirty="0" smtClean="0">
                <a:solidFill>
                  <a:srgbClr val="000000"/>
                </a:solidFill>
              </a:rPr>
              <a:t>určiť – bude sa chovať nepredvídateľne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dirty="0" err="1" smtClean="0">
                <a:solidFill>
                  <a:srgbClr val="000000"/>
                </a:solidFill>
              </a:rPr>
              <a:t>chyba</a:t>
            </a:r>
            <a:r>
              <a:rPr lang="en-US" altLang="sk-SK" sz="2656" dirty="0" smtClean="0">
                <a:solidFill>
                  <a:srgbClr val="000000"/>
                </a:solidFill>
              </a:rPr>
              <a:t>: </a:t>
            </a:r>
            <a:r>
              <a:rPr lang="sk-SK" altLang="sk-SK" sz="2656" dirty="0" smtClean="0">
                <a:solidFill>
                  <a:srgbClr val="000000"/>
                </a:solidFill>
              </a:rPr>
              <a:t>priraďujeme p neukazuje na žiadne nám vyhradené miesto v pamäti</a:t>
            </a:r>
            <a:endParaRPr lang="en-US" altLang="sk-SK" sz="177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6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sk-SK" altLang="sk-SK" sz="4427"/>
              <a:t>Prečo je potrebné určovať typ smerníka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7731" indent="-377731">
              <a:defRPr/>
            </a:pPr>
            <a:r>
              <a:rPr lang="sk-SK" altLang="sk-SK" sz="2800" dirty="0" smtClean="0">
                <a:solidFill>
                  <a:srgbClr val="FF0000"/>
                </a:solidFill>
              </a:rPr>
              <a:t>Všetky ukazovatele majú rovnakú veľkosť </a:t>
            </a:r>
            <a:endParaRPr lang="en-US" altLang="sk-SK" sz="2800" dirty="0" smtClean="0">
              <a:solidFill>
                <a:srgbClr val="FF0000"/>
              </a:solidFill>
            </a:endParaRPr>
          </a:p>
          <a:p>
            <a:pPr marL="822231" lvl="1" indent="-377731">
              <a:defRPr/>
            </a:pPr>
            <a:r>
              <a:rPr lang="en-US" altLang="sk-SK" sz="2000" dirty="0" smtClean="0"/>
              <a:t>V</a:t>
            </a:r>
            <a:r>
              <a:rPr lang="sk-SK" altLang="sk-SK" sz="2000" dirty="0" smtClean="0"/>
              <a:t>šetky predstavujú pamäťové miesta na uchovanie adresy</a:t>
            </a:r>
          </a:p>
          <a:p>
            <a:pPr marL="377731" indent="-377731">
              <a:defRPr/>
            </a:pPr>
            <a:r>
              <a:rPr lang="sk-SK" altLang="sk-SK" sz="2800" dirty="0" smtClean="0"/>
              <a:t>Prečo musí byť určený typ smerníka, keď všetky sú rovnako veľké?</a:t>
            </a:r>
          </a:p>
          <a:p>
            <a:pPr marL="377731" indent="-377731">
              <a:defRPr/>
            </a:pPr>
            <a:r>
              <a:rPr lang="sk-SK" altLang="sk-SK" sz="2800" dirty="0" smtClean="0"/>
              <a:t>Ak nasmerujeme smerník na určitú adresu, vieme že na tejto adrese začína a ďalej spojito pokračuje toľko bajtov, koľko je potrebných na uloženie príslušného typu premennej</a:t>
            </a:r>
            <a:endParaRPr lang="sk-SK" altLang="sk-SK" sz="2800" dirty="0"/>
          </a:p>
          <a:p>
            <a:pPr marL="822231" lvl="1" indent="-377731">
              <a:defRPr/>
            </a:pPr>
            <a:r>
              <a:rPr lang="sk-SK" altLang="sk-SK" sz="2300" dirty="0" smtClean="0"/>
              <a:t>Inak nevieme, koľko bytov tvorí zapísanú hodnotu</a:t>
            </a:r>
          </a:p>
        </p:txBody>
      </p:sp>
    </p:spTree>
    <p:extLst>
      <p:ext uri="{BB962C8B-B14F-4D97-AF65-F5344CB8AC3E}">
        <p14:creationId xmlns:p14="http://schemas.microsoft.com/office/powerpoint/2010/main" val="6912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Príklad – veľkosti ukazovateľov</a:t>
            </a:r>
            <a:endParaRPr lang="sk-SK" dirty="0"/>
          </a:p>
        </p:txBody>
      </p:sp>
      <p:sp>
        <p:nvSpPr>
          <p:cNvPr id="4" name="Rectangle 3"/>
          <p:cNvSpPr/>
          <p:nvPr/>
        </p:nvSpPr>
        <p:spPr>
          <a:xfrm>
            <a:off x="122237" y="1738313"/>
            <a:ext cx="9677400" cy="54856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011966">
              <a:defRPr/>
            </a:pPr>
            <a:endParaRPr lang="sk-SK" sz="1992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8275" y="1826399"/>
            <a:ext cx="9829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char* ch;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int* in;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float* flt;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double* doub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sk-SK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endParaRPr lang="sk-SK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Velkost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bytoch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u",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sizeof(ch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printf("\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Velkost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bytoch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u",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sizeof(in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printf("\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Velkost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bytoch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u",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sizeof(flt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printf("\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Velkost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sk-S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bytoch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u",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sizeof(doub));</a:t>
            </a:r>
            <a:endParaRPr lang="en-US" altLang="sk-SK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endParaRPr lang="en-US" altLang="sk-S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“\n\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nVelkost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znak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u",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sizeof(char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printf("\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Velkost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 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u",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sizeof(int));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nVelkost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 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u",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sizeof(float));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printf("\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sk-SK" sz="24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Velkost</a:t>
            </a:r>
            <a:r>
              <a:rPr lang="en-US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 </a:t>
            </a:r>
            <a:r>
              <a:rPr lang="sk-SK" altLang="sk-SK" sz="2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k-SK" altLang="sk-S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%u ",sizeof(double));</a:t>
            </a:r>
            <a:endParaRPr lang="sk-SK" altLang="sk-SK" sz="2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1"/>
          <p:cNvSpPr>
            <a:spLocks noChangeArrowheads="1"/>
          </p:cNvSpPr>
          <p:nvPr/>
        </p:nvSpPr>
        <p:spPr bwMode="auto">
          <a:xfrm>
            <a:off x="5989637" y="2034382"/>
            <a:ext cx="3432545" cy="6016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  <a:defRPr/>
            </a:pPr>
            <a:r>
              <a:rPr lang="en-US" altLang="sk-SK" sz="2400" dirty="0">
                <a:solidFill>
                  <a:srgbClr val="000000"/>
                </a:solidFill>
              </a:rPr>
              <a:t>program: </a:t>
            </a:r>
            <a:r>
              <a:rPr lang="sk-SK" altLang="sk-SK" sz="2400" dirty="0" smtClean="0">
                <a:solidFill>
                  <a:srgbClr val="000000"/>
                </a:solidFill>
              </a:rPr>
              <a:t>0</a:t>
            </a:r>
            <a:r>
              <a:rPr lang="en-US" altLang="sk-SK" sz="2400" dirty="0" smtClean="0">
                <a:solidFill>
                  <a:srgbClr val="000000"/>
                </a:solidFill>
              </a:rPr>
              <a:t>8</a:t>
            </a:r>
            <a:r>
              <a:rPr lang="sk-SK" altLang="sk-SK" sz="2400" dirty="0" smtClean="0">
                <a:solidFill>
                  <a:srgbClr val="000000"/>
                </a:solidFill>
              </a:rPr>
              <a:t>p0</a:t>
            </a:r>
            <a:r>
              <a:rPr lang="en-US" altLang="sk-SK" sz="2400" dirty="0" smtClean="0">
                <a:solidFill>
                  <a:srgbClr val="000000"/>
                </a:solidFill>
              </a:rPr>
              <a:t>3</a:t>
            </a:r>
            <a:r>
              <a:rPr lang="sk-SK" altLang="sk-SK" sz="2400" dirty="0" smtClean="0">
                <a:solidFill>
                  <a:srgbClr val="000000"/>
                </a:solidFill>
              </a:rPr>
              <a:t>.</a:t>
            </a:r>
            <a:r>
              <a:rPr lang="sk-SK" altLang="sk-SK" sz="2400" dirty="0" err="1" smtClean="0">
                <a:solidFill>
                  <a:srgbClr val="000000"/>
                </a:solidFill>
              </a:rPr>
              <a:t>cpp</a:t>
            </a:r>
            <a:endParaRPr lang="sk-SK" altLang="sk-SK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altLang="sk-SK" sz="3984" smtClean="0"/>
              <a:t>Konverzia ukazovateľov</a:t>
            </a:r>
            <a:endParaRPr lang="en-US" altLang="sk-SK" sz="3984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731" indent="-377731" eaLnBrk="1" hangingPunct="1">
              <a:defRPr/>
            </a:pPr>
            <a:r>
              <a:rPr lang="sk-SK" altLang="sk-SK" sz="2800" dirty="0"/>
              <a:t>Vyhnúť sa jej!</a:t>
            </a:r>
          </a:p>
          <a:p>
            <a:pPr marL="377731" indent="-377731" eaLnBrk="1" hangingPunct="1">
              <a:defRPr/>
            </a:pPr>
            <a:r>
              <a:rPr lang="sk-SK" altLang="sk-SK" sz="2800" dirty="0"/>
              <a:t>Ak sa nedá vyhnúť – explicitne pretypovávať</a:t>
            </a:r>
          </a:p>
          <a:p>
            <a:pPr marL="377731" indent="-377731" eaLnBrk="1" hangingPunct="1">
              <a:defRPr/>
            </a:pPr>
            <a:endParaRPr lang="en-US" altLang="sk-SK" sz="2800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942975" y="3947319"/>
            <a:ext cx="4132263" cy="2782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defTabSz="1011966">
              <a:defRPr/>
            </a:pPr>
            <a:endParaRPr lang="en-US" sz="1992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111250" y="4115594"/>
            <a:ext cx="3963988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*p_i;</a:t>
            </a:r>
            <a:endParaRPr lang="sk-SK" altLang="sk-SK" sz="2656" b="1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sk-SK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char </a:t>
            </a: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sk-SK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p_c</a:t>
            </a: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endParaRPr lang="en-US" altLang="sk-SK" sz="2656" b="1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p_c = p_i;</a:t>
            </a:r>
          </a:p>
          <a:p>
            <a:pPr algn="l" defTabSz="1011966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sk-SK" sz="2656" b="1" smtClean="0">
                <a:solidFill>
                  <a:srgbClr val="000000"/>
                </a:solidFill>
                <a:latin typeface="Courier New" panose="02070309020205020404" pitchFamily="49" charset="0"/>
              </a:rPr>
              <a:t>p_c = (char *)p_i; </a:t>
            </a: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6340475" y="4958557"/>
            <a:ext cx="2192338" cy="506412"/>
          </a:xfrm>
          <a:prstGeom prst="wedgeRoundRectCallout">
            <a:avLst>
              <a:gd name="adj1" fmla="val -168111"/>
              <a:gd name="adj2" fmla="val 7604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11966">
              <a:spcBef>
                <a:spcPct val="0"/>
              </a:spcBef>
              <a:buFontTx/>
              <a:buNone/>
              <a:defRPr/>
            </a:pPr>
            <a:r>
              <a:rPr lang="en-US" altLang="sk-SK" sz="2656" smtClean="0">
                <a:solidFill>
                  <a:srgbClr val="000000"/>
                </a:solidFill>
              </a:rPr>
              <a:t>nevhodn</a:t>
            </a:r>
            <a:r>
              <a:rPr lang="sk-SK" altLang="sk-SK" sz="2656" smtClean="0">
                <a:solidFill>
                  <a:srgbClr val="000000"/>
                </a:solidFill>
              </a:rPr>
              <a:t>é</a:t>
            </a:r>
            <a:endParaRPr lang="en-US" altLang="sk-SK" sz="2656" smtClean="0">
              <a:solidFill>
                <a:srgbClr val="000000"/>
              </a:solidFill>
            </a:endParaRP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6256338" y="5887244"/>
            <a:ext cx="2360612" cy="504825"/>
          </a:xfrm>
          <a:prstGeom prst="wedgeRoundRectCallout">
            <a:avLst>
              <a:gd name="adj1" fmla="val -108481"/>
              <a:gd name="adj2" fmla="val -32292"/>
              <a:gd name="adj3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11966">
              <a:spcBef>
                <a:spcPct val="0"/>
              </a:spcBef>
              <a:buFontTx/>
              <a:buNone/>
              <a:defRPr/>
            </a:pPr>
            <a:r>
              <a:rPr lang="sk-SK" altLang="sk-SK" sz="2656" smtClean="0">
                <a:solidFill>
                  <a:srgbClr val="000000"/>
                </a:solidFill>
              </a:rPr>
              <a:t>vhodnejšie</a:t>
            </a:r>
            <a:endParaRPr lang="en-US" altLang="sk-SK" sz="2656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nimBg="1" autoUpdateAnimBg="0"/>
      <p:bldP spid="112647" grpId="0" animBg="1" autoUpdateAnimBg="0"/>
    </p:bldLst>
  </p:timing>
</p:sld>
</file>

<file path=ppt/theme/theme1.xml><?xml version="1.0" encoding="utf-8"?>
<a:theme xmlns:a="http://schemas.openxmlformats.org/drawingml/2006/main" name="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lobe">
  <a:themeElements>
    <a:clrScheme name="Glob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ob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Settings\koskova\Application Data\Microsoft\Templates\Glass design template.pot</Template>
  <TotalTime>5576</TotalTime>
  <Words>3648</Words>
  <Application>Microsoft Office PowerPoint</Application>
  <PresentationFormat>Custom</PresentationFormat>
  <Paragraphs>668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Glass design template</vt:lpstr>
      <vt:lpstr>3_Glass design template</vt:lpstr>
      <vt:lpstr>Globe</vt:lpstr>
      <vt:lpstr>Ukazovatele a polia, reťazce </vt:lpstr>
      <vt:lpstr>Obsah</vt:lpstr>
      <vt:lpstr>Opakovanie ukazovateľov: aké hodnoty majú premenné?</vt:lpstr>
      <vt:lpstr>Riešenie z tabule</vt:lpstr>
      <vt:lpstr>Opakovanie ukazovateľov: doplňte &amp;, * alebo nič</vt:lpstr>
      <vt:lpstr>Príklad: čo urobí program</vt:lpstr>
      <vt:lpstr>Prečo je potrebné určovať typ smerníka</vt:lpstr>
      <vt:lpstr>Príklad – veľkosti ukazovateľov</vt:lpstr>
      <vt:lpstr>Konverzia ukazovateľov</vt:lpstr>
      <vt:lpstr>Ukazovateľ na typ void</vt:lpstr>
      <vt:lpstr>Príklad ukazovateľa na typ void</vt:lpstr>
      <vt:lpstr>Keď ukazovateľ neukazuje nikam</vt:lpstr>
      <vt:lpstr>Opakovanie volania funkcie odkazom a polí</vt:lpstr>
      <vt:lpstr>Opakovanie volania funkcie odkazom a polí</vt:lpstr>
      <vt:lpstr>Ukazovatele a polia</vt:lpstr>
      <vt:lpstr>Ukazovatele a polia</vt:lpstr>
      <vt:lpstr>Ukazovateľová aritmetika</vt:lpstr>
      <vt:lpstr>Operátor sizeof</vt:lpstr>
      <vt:lpstr>Súčet ukazovateľa a celého čísla</vt:lpstr>
      <vt:lpstr>Súčet ukazovateľa a celého čísla - príklady</vt:lpstr>
      <vt:lpstr>Rozdiel ukazovateľa a celého čísla</vt:lpstr>
      <vt:lpstr>Porovnávanie ukazovateľov</vt:lpstr>
      <vt:lpstr>Porovnávanie ukazovateľov: príklad - výpis reťazca</vt:lpstr>
      <vt:lpstr>Porovnávanie ukazovateľov s konštantou NULL</vt:lpstr>
      <vt:lpstr>Rozdiel dvoch ukazovateľov rovnakého typu</vt:lpstr>
      <vt:lpstr>Ukazovateľová aritmetika</vt:lpstr>
      <vt:lpstr>PowerPoint Presentation</vt:lpstr>
      <vt:lpstr>PowerPoint Presentation</vt:lpstr>
      <vt:lpstr>Čo sú to reťazce</vt:lpstr>
      <vt:lpstr>Definícia a inicializácia reťazca</vt:lpstr>
      <vt:lpstr>Poznámky k definícii a inicializácii reťazcov</vt:lpstr>
      <vt:lpstr>Čítanie reťazca z klávesnice</vt:lpstr>
      <vt:lpstr>Formátované čítanie: príklad</vt:lpstr>
      <vt:lpstr>Formátované čítanie: príklad</vt:lpstr>
      <vt:lpstr>Výpis reťazca na obrazovku: pomocou statického reťazca</vt:lpstr>
      <vt:lpstr>Prístup k jednotlivým znakom reťazca</vt:lpstr>
      <vt:lpstr>Prístup k jednotlivým znakom reťazca</vt:lpstr>
      <vt:lpstr>Štandardné funkcie pre prácu s reťazcami</vt:lpstr>
      <vt:lpstr>Zistenie dĺžky reťazca</vt:lpstr>
      <vt:lpstr>Zistenie dĺžky reťazca</vt:lpstr>
      <vt:lpstr>Kopírovanie reťazca znakov</vt:lpstr>
      <vt:lpstr>Kopírovanie reťazca znakov</vt:lpstr>
      <vt:lpstr>Spojenie reťazcov</vt:lpstr>
      <vt:lpstr>Riziko pri používaní strcpy() a strcat()</vt:lpstr>
      <vt:lpstr>Porovnávanie reťazcov </vt:lpstr>
      <vt:lpstr>Nájdenie prvého výskytu znaku</vt:lpstr>
      <vt:lpstr>Nájdenie prvého výskytu reťazca</vt:lpstr>
      <vt:lpstr>Nájdenie všetkých výskytov reťazca</vt:lpstr>
      <vt:lpstr>Práca s obmedzenou časťou reťazca</vt:lpstr>
      <vt:lpstr>Práca s reťazcom naopak</vt:lpstr>
      <vt:lpstr>Čo očakávať na písomke</vt:lpstr>
      <vt:lpstr>Zhrnutie</vt:lpstr>
    </vt:vector>
  </TitlesOfParts>
  <Company>FIIT STU Bratislava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Procedurálne programovanie</dc:title>
  <dc:creator>koskova</dc:creator>
  <cp:lastModifiedBy>koskova</cp:lastModifiedBy>
  <cp:revision>509</cp:revision>
  <cp:lastPrinted>1601-01-01T00:00:00Z</cp:lastPrinted>
  <dcterms:created xsi:type="dcterms:W3CDTF">2005-06-24T10:35:13Z</dcterms:created>
  <dcterms:modified xsi:type="dcterms:W3CDTF">2019-11-15T08:04:33Z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TC010875761033</vt:lpwstr>
  </property>
</Properties>
</file>