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768" r:id="rId1"/>
    <p:sldMasterId id="2147485026" r:id="rId2"/>
    <p:sldMasterId id="2147485038" r:id="rId3"/>
    <p:sldMasterId id="2147485600" r:id="rId4"/>
    <p:sldMasterId id="2147485612" r:id="rId5"/>
  </p:sldMasterIdLst>
  <p:notesMasterIdLst>
    <p:notesMasterId r:id="rId57"/>
  </p:notesMasterIdLst>
  <p:sldIdLst>
    <p:sldId id="462" r:id="rId6"/>
    <p:sldId id="514" r:id="rId7"/>
    <p:sldId id="418" r:id="rId8"/>
    <p:sldId id="424" r:id="rId9"/>
    <p:sldId id="518" r:id="rId10"/>
    <p:sldId id="464" r:id="rId11"/>
    <p:sldId id="467" r:id="rId12"/>
    <p:sldId id="519" r:id="rId13"/>
    <p:sldId id="520" r:id="rId14"/>
    <p:sldId id="521" r:id="rId15"/>
    <p:sldId id="523" r:id="rId16"/>
    <p:sldId id="524" r:id="rId17"/>
    <p:sldId id="522" r:id="rId18"/>
    <p:sldId id="525" r:id="rId19"/>
    <p:sldId id="567" r:id="rId20"/>
    <p:sldId id="527" r:id="rId21"/>
    <p:sldId id="528" r:id="rId22"/>
    <p:sldId id="555" r:id="rId23"/>
    <p:sldId id="556" r:id="rId24"/>
    <p:sldId id="573" r:id="rId25"/>
    <p:sldId id="558" r:id="rId26"/>
    <p:sldId id="560" r:id="rId27"/>
    <p:sldId id="562" r:id="rId28"/>
    <p:sldId id="563" r:id="rId29"/>
    <p:sldId id="564" r:id="rId30"/>
    <p:sldId id="606" r:id="rId31"/>
    <p:sldId id="605" r:id="rId32"/>
    <p:sldId id="602" r:id="rId33"/>
    <p:sldId id="603" r:id="rId34"/>
    <p:sldId id="607" r:id="rId35"/>
    <p:sldId id="529" r:id="rId36"/>
    <p:sldId id="530" r:id="rId37"/>
    <p:sldId id="531" r:id="rId38"/>
    <p:sldId id="532" r:id="rId39"/>
    <p:sldId id="533" r:id="rId40"/>
    <p:sldId id="534" r:id="rId41"/>
    <p:sldId id="535" r:id="rId42"/>
    <p:sldId id="536" r:id="rId43"/>
    <p:sldId id="598" r:id="rId44"/>
    <p:sldId id="601" r:id="rId45"/>
    <p:sldId id="616" r:id="rId46"/>
    <p:sldId id="617" r:id="rId47"/>
    <p:sldId id="618" r:id="rId48"/>
    <p:sldId id="611" r:id="rId49"/>
    <p:sldId id="612" r:id="rId50"/>
    <p:sldId id="608" r:id="rId51"/>
    <p:sldId id="609" r:id="rId52"/>
    <p:sldId id="586" r:id="rId53"/>
    <p:sldId id="597" r:id="rId54"/>
    <p:sldId id="619" r:id="rId55"/>
    <p:sldId id="610" r:id="rId56"/>
  </p:sldIdLst>
  <p:sldSz cx="10150475" cy="7589838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91">
          <p15:clr>
            <a:srgbClr val="A4A3A4"/>
          </p15:clr>
        </p15:guide>
        <p15:guide id="2" pos="31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564" y="52"/>
      </p:cViewPr>
      <p:guideLst>
        <p:guide orient="horz" pos="2391"/>
        <p:guide pos="3197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tableStyles" Target="tableStyle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3.xml"/><Relationship Id="rId13" Type="http://schemas.openxmlformats.org/officeDocument/2006/relationships/slide" Target="slides/slide43.xml"/><Relationship Id="rId3" Type="http://schemas.openxmlformats.org/officeDocument/2006/relationships/slide" Target="slides/slide22.xml"/><Relationship Id="rId7" Type="http://schemas.openxmlformats.org/officeDocument/2006/relationships/slide" Target="slides/slide32.xml"/><Relationship Id="rId12" Type="http://schemas.openxmlformats.org/officeDocument/2006/relationships/slide" Target="slides/slide42.xml"/><Relationship Id="rId2" Type="http://schemas.openxmlformats.org/officeDocument/2006/relationships/slide" Target="slides/slide21.xml"/><Relationship Id="rId1" Type="http://schemas.openxmlformats.org/officeDocument/2006/relationships/slide" Target="slides/slide3.xml"/><Relationship Id="rId6" Type="http://schemas.openxmlformats.org/officeDocument/2006/relationships/slide" Target="slides/slide25.xml"/><Relationship Id="rId11" Type="http://schemas.openxmlformats.org/officeDocument/2006/relationships/slide" Target="slides/slide41.xml"/><Relationship Id="rId5" Type="http://schemas.openxmlformats.org/officeDocument/2006/relationships/slide" Target="slides/slide24.xml"/><Relationship Id="rId10" Type="http://schemas.openxmlformats.org/officeDocument/2006/relationships/slide" Target="slides/slide38.xml"/><Relationship Id="rId4" Type="http://schemas.openxmlformats.org/officeDocument/2006/relationships/slide" Target="slides/slide23.xml"/><Relationship Id="rId9" Type="http://schemas.openxmlformats.org/officeDocument/2006/relationships/slide" Target="slides/slide37.xml"/><Relationship Id="rId14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B73AB5B-D74E-4701-BDB1-C062725C14AD}" type="datetimeFigureOut">
              <a:rPr lang="sk-SK"/>
              <a:pPr>
                <a:defRPr/>
              </a:pPr>
              <a:t>6. 3. 2020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0" y="1143000"/>
            <a:ext cx="4127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k-SK" noProof="0" smtClean="0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noProof="0" smtClean="0"/>
              <a:t>Upraviť štýly predlohy textu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815A24-DD8C-4BF2-B180-38BCCB293BA9}" type="slidenum">
              <a:rPr lang="sk-SK" altLang="sk-SK"/>
              <a:pPr/>
              <a:t>‹#›</a:t>
            </a:fld>
            <a:endParaRPr lang="sk-SK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altLang="sk-SK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1A1EBA-8FDF-4869-97C2-D5CBC966DDF7}" type="slidenum">
              <a:rPr kumimoji="0" lang="en-US" altLang="sk-SK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sk-SK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6350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583DF-7F4A-4283-9AAC-BF8B8A889C51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5862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304868" y="609647"/>
            <a:ext cx="9144238" cy="1264973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0179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229091" y="3048234"/>
            <a:ext cx="6324663" cy="67289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0"/>
            <a:ext cx="2114550" cy="506413"/>
          </a:xfrm>
        </p:spPr>
        <p:txBody>
          <a:bodyPr/>
          <a:lstStyle>
            <a:lvl1pPr>
              <a:defRPr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858000"/>
            <a:ext cx="4419600" cy="506413"/>
          </a:xfrm>
        </p:spPr>
        <p:txBody>
          <a:bodyPr/>
          <a:lstStyle>
            <a:lvl1pPr algn="l">
              <a:defRPr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3" y="6858000"/>
            <a:ext cx="1862137" cy="506413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</a:defRPr>
            </a:lvl1pPr>
          </a:lstStyle>
          <a:p>
            <a:fld id="{E8A28A32-B9CF-4D3F-9117-E25D0C66BABA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64801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urier New" panose="02070309020205020404" pitchFamily="49" charset="0"/>
              </a:defRPr>
            </a:lvl1pPr>
          </a:lstStyle>
          <a:p>
            <a:fld id="{AB0025E4-BD2C-4187-A2F9-494FE3A1619B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60247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409" y="152852"/>
            <a:ext cx="2437171" cy="6553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371" y="152852"/>
            <a:ext cx="7145864" cy="6553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urier New" panose="02070309020205020404" pitchFamily="49" charset="0"/>
              </a:defRPr>
            </a:lvl1pPr>
          </a:lstStyle>
          <a:p>
            <a:fld id="{3E1B7022-4DB5-47B7-8052-9EA17F602127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4214782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609600"/>
            <a:ext cx="9144000" cy="1265238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8000"/>
            <a:ext cx="6324600" cy="6731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0"/>
            <a:ext cx="2114550" cy="506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858000"/>
            <a:ext cx="4419600" cy="506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3" y="6858000"/>
            <a:ext cx="1862137" cy="506413"/>
          </a:xfrm>
        </p:spPr>
        <p:txBody>
          <a:bodyPr/>
          <a:lstStyle>
            <a:lvl1pPr>
              <a:defRPr sz="1600"/>
            </a:lvl1pPr>
          </a:lstStyle>
          <a:p>
            <a:fld id="{33DD24D6-1AD5-4CC9-AC0A-4AEE8F04277B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710540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5FEA3E-B62B-4E93-B720-508489FF31E1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00175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76800"/>
            <a:ext cx="8628062" cy="1508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16275"/>
            <a:ext cx="8628062" cy="16605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B1C4BD-DEE8-481F-8261-694BAB0BFF94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740443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9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3FCBBC-7438-4334-A2E5-9D5F4D882F63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679775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9134475" cy="12652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98625"/>
            <a:ext cx="4484688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06650"/>
            <a:ext cx="4484688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698625"/>
            <a:ext cx="448627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06650"/>
            <a:ext cx="4486275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CC578D-8F8C-419F-821B-FCF3C0759C06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006023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F99A34-179A-46F8-9D5F-DFCC68DB703B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939779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2D8963-60A5-4BDF-96DD-08EB285B81DA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4183854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1625"/>
            <a:ext cx="3338513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1625"/>
            <a:ext cx="5673725" cy="6478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87500"/>
            <a:ext cx="3338513" cy="51927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33E45C-D3B8-4355-A192-002BBA4A90E0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7765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urier New" panose="02070309020205020404" pitchFamily="49" charset="0"/>
              </a:defRPr>
            </a:lvl1pPr>
          </a:lstStyle>
          <a:p>
            <a:fld id="{6708412D-A1ED-4C53-AFAC-216240807BE0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18786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3363"/>
            <a:ext cx="6091237" cy="627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7863"/>
            <a:ext cx="6091237" cy="45545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0425"/>
            <a:ext cx="6091237" cy="890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A034D-AD40-49B5-8A9B-EBA14D06DEAB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214692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938A0A-3A43-4C64-962D-D8439B525072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06892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050" y="152400"/>
            <a:ext cx="2438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850" y="152400"/>
            <a:ext cx="7162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02612D-253F-485E-AE7A-CF8FF32712CA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6991919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2" y="609601"/>
            <a:ext cx="9143999" cy="1265238"/>
          </a:xfrm>
        </p:spPr>
        <p:txBody>
          <a:bodyPr/>
          <a:lstStyle>
            <a:lvl1pPr>
              <a:defRPr sz="4427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8002"/>
            <a:ext cx="6324600" cy="6731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0"/>
            <a:ext cx="2114550" cy="506413"/>
          </a:xfrm>
        </p:spPr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858000"/>
            <a:ext cx="4419600" cy="506413"/>
          </a:xfrm>
        </p:spPr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3" y="6858000"/>
            <a:ext cx="1862137" cy="506413"/>
          </a:xfrm>
        </p:spPr>
        <p:txBody>
          <a:bodyPr/>
          <a:lstStyle>
            <a:lvl1pPr>
              <a:defRPr sz="1500" b="1">
                <a:latin typeface="Courier New" panose="02070309020205020404" pitchFamily="49" charset="0"/>
              </a:defRPr>
            </a:lvl1pPr>
          </a:lstStyle>
          <a:p>
            <a:fld id="{DC36621B-74FC-4493-B0EA-2FE72DC078E0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581699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fld id="{5257D157-D9D9-4962-87B0-04601524DBA7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0879376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90" y="4876801"/>
            <a:ext cx="8628062" cy="1508124"/>
          </a:xfrm>
        </p:spPr>
        <p:txBody>
          <a:bodyPr anchor="t"/>
          <a:lstStyle>
            <a:lvl1pPr algn="l">
              <a:defRPr sz="398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90" y="3216275"/>
            <a:ext cx="8628062" cy="1660526"/>
          </a:xfrm>
        </p:spPr>
        <p:txBody>
          <a:bodyPr anchor="b"/>
          <a:lstStyle>
            <a:lvl1pPr marL="0" indent="0">
              <a:buNone/>
              <a:defRPr sz="1992"/>
            </a:lvl1pPr>
            <a:lvl2pPr marL="456377" indent="0">
              <a:buNone/>
              <a:defRPr sz="1771"/>
            </a:lvl2pPr>
            <a:lvl3pPr marL="912755" indent="0">
              <a:buNone/>
              <a:defRPr sz="1549"/>
            </a:lvl3pPr>
            <a:lvl4pPr marL="1369132" indent="0">
              <a:buNone/>
              <a:defRPr sz="1439"/>
            </a:lvl4pPr>
            <a:lvl5pPr marL="1825509" indent="0">
              <a:buNone/>
              <a:defRPr sz="1439"/>
            </a:lvl5pPr>
            <a:lvl6pPr marL="2281887" indent="0">
              <a:buNone/>
              <a:defRPr sz="1439"/>
            </a:lvl6pPr>
            <a:lvl7pPr marL="2738264" indent="0">
              <a:buNone/>
              <a:defRPr sz="1439"/>
            </a:lvl7pPr>
            <a:lvl8pPr marL="3194641" indent="0">
              <a:buNone/>
              <a:defRPr sz="1439"/>
            </a:lvl8pPr>
            <a:lvl9pPr marL="3651019" indent="0">
              <a:buNone/>
              <a:defRPr sz="143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fld id="{AB68BC43-6519-4620-B1D3-D93DCA6ADB75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0871362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850" y="1828800"/>
            <a:ext cx="4800600" cy="4876800"/>
          </a:xfrm>
        </p:spPr>
        <p:txBody>
          <a:bodyPr/>
          <a:lstStyle>
            <a:lvl1pPr>
              <a:defRPr sz="2767"/>
            </a:lvl1pPr>
            <a:lvl2pPr>
              <a:defRPr sz="2435"/>
            </a:lvl2pPr>
            <a:lvl3pPr>
              <a:defRPr sz="1992"/>
            </a:lvl3pPr>
            <a:lvl4pPr>
              <a:defRPr sz="1771"/>
            </a:lvl4pPr>
            <a:lvl5pPr>
              <a:defRPr sz="1771"/>
            </a:lvl5pPr>
            <a:lvl6pPr>
              <a:defRPr sz="1771"/>
            </a:lvl6pPr>
            <a:lvl7pPr>
              <a:defRPr sz="1771"/>
            </a:lvl7pPr>
            <a:lvl8pPr>
              <a:defRPr sz="1771"/>
            </a:lvl8pPr>
            <a:lvl9pPr>
              <a:defRPr sz="177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9850" y="1828800"/>
            <a:ext cx="4800600" cy="4876800"/>
          </a:xfrm>
        </p:spPr>
        <p:txBody>
          <a:bodyPr/>
          <a:lstStyle>
            <a:lvl1pPr>
              <a:defRPr sz="2767"/>
            </a:lvl1pPr>
            <a:lvl2pPr>
              <a:defRPr sz="2435"/>
            </a:lvl2pPr>
            <a:lvl3pPr>
              <a:defRPr sz="1992"/>
            </a:lvl3pPr>
            <a:lvl4pPr>
              <a:defRPr sz="1771"/>
            </a:lvl4pPr>
            <a:lvl5pPr>
              <a:defRPr sz="1771"/>
            </a:lvl5pPr>
            <a:lvl6pPr>
              <a:defRPr sz="1771"/>
            </a:lvl6pPr>
            <a:lvl7pPr>
              <a:defRPr sz="1771"/>
            </a:lvl7pPr>
            <a:lvl8pPr>
              <a:defRPr sz="1771"/>
            </a:lvl8pPr>
            <a:lvl9pPr>
              <a:defRPr sz="177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fld id="{5A68E494-A7A7-4E7B-952C-D3E201334A07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6799479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9134475" cy="12652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2" y="1698627"/>
            <a:ext cx="4484688" cy="708025"/>
          </a:xfrm>
        </p:spPr>
        <p:txBody>
          <a:bodyPr anchor="b"/>
          <a:lstStyle>
            <a:lvl1pPr marL="0" indent="0">
              <a:buNone/>
              <a:defRPr sz="2435" b="1"/>
            </a:lvl1pPr>
            <a:lvl2pPr marL="456377" indent="0">
              <a:buNone/>
              <a:defRPr sz="1992" b="1"/>
            </a:lvl2pPr>
            <a:lvl3pPr marL="912755" indent="0">
              <a:buNone/>
              <a:defRPr sz="1771" b="1"/>
            </a:lvl3pPr>
            <a:lvl4pPr marL="1369132" indent="0">
              <a:buNone/>
              <a:defRPr sz="1549" b="1"/>
            </a:lvl4pPr>
            <a:lvl5pPr marL="1825509" indent="0">
              <a:buNone/>
              <a:defRPr sz="1549" b="1"/>
            </a:lvl5pPr>
            <a:lvl6pPr marL="2281887" indent="0">
              <a:buNone/>
              <a:defRPr sz="1549" b="1"/>
            </a:lvl6pPr>
            <a:lvl7pPr marL="2738264" indent="0">
              <a:buNone/>
              <a:defRPr sz="1549" b="1"/>
            </a:lvl7pPr>
            <a:lvl8pPr marL="3194641" indent="0">
              <a:buNone/>
              <a:defRPr sz="1549" b="1"/>
            </a:lvl8pPr>
            <a:lvl9pPr marL="3651019" indent="0">
              <a:buNone/>
              <a:defRPr sz="154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2" y="2406652"/>
            <a:ext cx="4484688" cy="4373563"/>
          </a:xfrm>
        </p:spPr>
        <p:txBody>
          <a:bodyPr/>
          <a:lstStyle>
            <a:lvl1pPr>
              <a:defRPr sz="2435"/>
            </a:lvl1pPr>
            <a:lvl2pPr>
              <a:defRPr sz="1992"/>
            </a:lvl2pPr>
            <a:lvl3pPr>
              <a:defRPr sz="1771"/>
            </a:lvl3pPr>
            <a:lvl4pPr>
              <a:defRPr sz="1549"/>
            </a:lvl4pPr>
            <a:lvl5pPr>
              <a:defRPr sz="1549"/>
            </a:lvl5pPr>
            <a:lvl6pPr>
              <a:defRPr sz="1549"/>
            </a:lvl6pPr>
            <a:lvl7pPr>
              <a:defRPr sz="1549"/>
            </a:lvl7pPr>
            <a:lvl8pPr>
              <a:defRPr sz="1549"/>
            </a:lvl8pPr>
            <a:lvl9pPr>
              <a:defRPr sz="154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698627"/>
            <a:ext cx="4486275" cy="708025"/>
          </a:xfrm>
        </p:spPr>
        <p:txBody>
          <a:bodyPr anchor="b"/>
          <a:lstStyle>
            <a:lvl1pPr marL="0" indent="0">
              <a:buNone/>
              <a:defRPr sz="2435" b="1"/>
            </a:lvl1pPr>
            <a:lvl2pPr marL="456377" indent="0">
              <a:buNone/>
              <a:defRPr sz="1992" b="1"/>
            </a:lvl2pPr>
            <a:lvl3pPr marL="912755" indent="0">
              <a:buNone/>
              <a:defRPr sz="1771" b="1"/>
            </a:lvl3pPr>
            <a:lvl4pPr marL="1369132" indent="0">
              <a:buNone/>
              <a:defRPr sz="1549" b="1"/>
            </a:lvl4pPr>
            <a:lvl5pPr marL="1825509" indent="0">
              <a:buNone/>
              <a:defRPr sz="1549" b="1"/>
            </a:lvl5pPr>
            <a:lvl6pPr marL="2281887" indent="0">
              <a:buNone/>
              <a:defRPr sz="1549" b="1"/>
            </a:lvl6pPr>
            <a:lvl7pPr marL="2738264" indent="0">
              <a:buNone/>
              <a:defRPr sz="1549" b="1"/>
            </a:lvl7pPr>
            <a:lvl8pPr marL="3194641" indent="0">
              <a:buNone/>
              <a:defRPr sz="1549" b="1"/>
            </a:lvl8pPr>
            <a:lvl9pPr marL="3651019" indent="0">
              <a:buNone/>
              <a:defRPr sz="154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06652"/>
            <a:ext cx="4486275" cy="4373563"/>
          </a:xfrm>
        </p:spPr>
        <p:txBody>
          <a:bodyPr/>
          <a:lstStyle>
            <a:lvl1pPr>
              <a:defRPr sz="2435"/>
            </a:lvl1pPr>
            <a:lvl2pPr>
              <a:defRPr sz="1992"/>
            </a:lvl2pPr>
            <a:lvl3pPr>
              <a:defRPr sz="1771"/>
            </a:lvl3pPr>
            <a:lvl4pPr>
              <a:defRPr sz="1549"/>
            </a:lvl4pPr>
            <a:lvl5pPr>
              <a:defRPr sz="1549"/>
            </a:lvl5pPr>
            <a:lvl6pPr>
              <a:defRPr sz="1549"/>
            </a:lvl6pPr>
            <a:lvl7pPr>
              <a:defRPr sz="1549"/>
            </a:lvl7pPr>
            <a:lvl8pPr>
              <a:defRPr sz="1549"/>
            </a:lvl8pPr>
            <a:lvl9pPr>
              <a:defRPr sz="154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fld id="{97F24398-B8ED-4D78-A069-03BFAB7B1EEE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5455410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fld id="{E580B80E-DBB0-44B4-BA1B-CB00C679B617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8107007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fld id="{880B135D-D46E-45FE-A46B-E1BACF7AE6AC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42095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817" y="4877174"/>
            <a:ext cx="8627904" cy="150742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817" y="3216897"/>
            <a:ext cx="8627904" cy="1660277"/>
          </a:xfrm>
        </p:spPr>
        <p:txBody>
          <a:bodyPr anchor="b"/>
          <a:lstStyle>
            <a:lvl1pPr marL="0" indent="0">
              <a:buNone/>
              <a:defRPr sz="2200"/>
            </a:lvl1pPr>
            <a:lvl2pPr marL="506852" indent="0">
              <a:buNone/>
              <a:defRPr sz="2000"/>
            </a:lvl2pPr>
            <a:lvl3pPr marL="1013704" indent="0">
              <a:buNone/>
              <a:defRPr sz="1800"/>
            </a:lvl3pPr>
            <a:lvl4pPr marL="1520556" indent="0">
              <a:buNone/>
              <a:defRPr sz="1600"/>
            </a:lvl4pPr>
            <a:lvl5pPr marL="2027408" indent="0">
              <a:buNone/>
              <a:defRPr sz="1600"/>
            </a:lvl5pPr>
            <a:lvl6pPr marL="2534260" indent="0">
              <a:buNone/>
              <a:defRPr sz="1600"/>
            </a:lvl6pPr>
            <a:lvl7pPr marL="3041112" indent="0">
              <a:buNone/>
              <a:defRPr sz="1600"/>
            </a:lvl7pPr>
            <a:lvl8pPr marL="3547963" indent="0">
              <a:buNone/>
              <a:defRPr sz="1600"/>
            </a:lvl8pPr>
            <a:lvl9pPr marL="4054815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urier New" panose="02070309020205020404" pitchFamily="49" charset="0"/>
              </a:defRPr>
            </a:lvl1pPr>
          </a:lstStyle>
          <a:p>
            <a:fld id="{6BCE13FB-01EB-4992-AC94-8C077E424246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8912118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3" y="301628"/>
            <a:ext cx="3338513" cy="1285875"/>
          </a:xfrm>
        </p:spPr>
        <p:txBody>
          <a:bodyPr anchor="b"/>
          <a:lstStyle>
            <a:lvl1pPr algn="l">
              <a:defRPr sz="199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1626"/>
            <a:ext cx="5673725" cy="6478589"/>
          </a:xfrm>
        </p:spPr>
        <p:txBody>
          <a:bodyPr/>
          <a:lstStyle>
            <a:lvl1pPr>
              <a:defRPr sz="3209"/>
            </a:lvl1pPr>
            <a:lvl2pPr>
              <a:defRPr sz="2767"/>
            </a:lvl2pPr>
            <a:lvl3pPr>
              <a:defRPr sz="2435"/>
            </a:lvl3pPr>
            <a:lvl4pPr>
              <a:defRPr sz="1992"/>
            </a:lvl4pPr>
            <a:lvl5pPr>
              <a:defRPr sz="1992"/>
            </a:lvl5pPr>
            <a:lvl6pPr>
              <a:defRPr sz="1992"/>
            </a:lvl6pPr>
            <a:lvl7pPr>
              <a:defRPr sz="1992"/>
            </a:lvl7pPr>
            <a:lvl8pPr>
              <a:defRPr sz="1992"/>
            </a:lvl8pPr>
            <a:lvl9pPr>
              <a:defRPr sz="199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3" y="1587500"/>
            <a:ext cx="3338513" cy="5192713"/>
          </a:xfrm>
        </p:spPr>
        <p:txBody>
          <a:bodyPr/>
          <a:lstStyle>
            <a:lvl1pPr marL="0" indent="0">
              <a:buNone/>
              <a:defRPr sz="1439"/>
            </a:lvl1pPr>
            <a:lvl2pPr marL="456377" indent="0">
              <a:buNone/>
              <a:defRPr sz="1217"/>
            </a:lvl2pPr>
            <a:lvl3pPr marL="912755" indent="0">
              <a:buNone/>
              <a:defRPr sz="996"/>
            </a:lvl3pPr>
            <a:lvl4pPr marL="1369132" indent="0">
              <a:buNone/>
              <a:defRPr sz="885"/>
            </a:lvl4pPr>
            <a:lvl5pPr marL="1825509" indent="0">
              <a:buNone/>
              <a:defRPr sz="885"/>
            </a:lvl5pPr>
            <a:lvl6pPr marL="2281887" indent="0">
              <a:buNone/>
              <a:defRPr sz="885"/>
            </a:lvl6pPr>
            <a:lvl7pPr marL="2738264" indent="0">
              <a:buNone/>
              <a:defRPr sz="885"/>
            </a:lvl7pPr>
            <a:lvl8pPr marL="3194641" indent="0">
              <a:buNone/>
              <a:defRPr sz="885"/>
            </a:lvl8pPr>
            <a:lvl9pPr marL="3651019" indent="0">
              <a:buNone/>
              <a:defRPr sz="88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fld id="{9F4301C5-0ADA-4437-8B69-AD2F319C12AB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668952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3363"/>
            <a:ext cx="6091237" cy="627062"/>
          </a:xfrm>
        </p:spPr>
        <p:txBody>
          <a:bodyPr anchor="b"/>
          <a:lstStyle>
            <a:lvl1pPr algn="l">
              <a:defRPr sz="199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7866"/>
            <a:ext cx="6091237" cy="4554537"/>
          </a:xfrm>
        </p:spPr>
        <p:txBody>
          <a:bodyPr/>
          <a:lstStyle>
            <a:lvl1pPr marL="0" indent="0">
              <a:buNone/>
              <a:defRPr sz="3209"/>
            </a:lvl1pPr>
            <a:lvl2pPr marL="456377" indent="0">
              <a:buNone/>
              <a:defRPr sz="2767"/>
            </a:lvl2pPr>
            <a:lvl3pPr marL="912755" indent="0">
              <a:buNone/>
              <a:defRPr sz="2435"/>
            </a:lvl3pPr>
            <a:lvl4pPr marL="1369132" indent="0">
              <a:buNone/>
              <a:defRPr sz="1992"/>
            </a:lvl4pPr>
            <a:lvl5pPr marL="1825509" indent="0">
              <a:buNone/>
              <a:defRPr sz="1992"/>
            </a:lvl5pPr>
            <a:lvl6pPr marL="2281887" indent="0">
              <a:buNone/>
              <a:defRPr sz="1992"/>
            </a:lvl6pPr>
            <a:lvl7pPr marL="2738264" indent="0">
              <a:buNone/>
              <a:defRPr sz="1992"/>
            </a:lvl7pPr>
            <a:lvl8pPr marL="3194641" indent="0">
              <a:buNone/>
              <a:defRPr sz="1992"/>
            </a:lvl8pPr>
            <a:lvl9pPr marL="3651019" indent="0">
              <a:buNone/>
              <a:defRPr sz="1992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0425"/>
            <a:ext cx="6091237" cy="890587"/>
          </a:xfrm>
        </p:spPr>
        <p:txBody>
          <a:bodyPr/>
          <a:lstStyle>
            <a:lvl1pPr marL="0" indent="0">
              <a:buNone/>
              <a:defRPr sz="1439"/>
            </a:lvl1pPr>
            <a:lvl2pPr marL="456377" indent="0">
              <a:buNone/>
              <a:defRPr sz="1217"/>
            </a:lvl2pPr>
            <a:lvl3pPr marL="912755" indent="0">
              <a:buNone/>
              <a:defRPr sz="996"/>
            </a:lvl3pPr>
            <a:lvl4pPr marL="1369132" indent="0">
              <a:buNone/>
              <a:defRPr sz="885"/>
            </a:lvl4pPr>
            <a:lvl5pPr marL="1825509" indent="0">
              <a:buNone/>
              <a:defRPr sz="885"/>
            </a:lvl5pPr>
            <a:lvl6pPr marL="2281887" indent="0">
              <a:buNone/>
              <a:defRPr sz="885"/>
            </a:lvl6pPr>
            <a:lvl7pPr marL="2738264" indent="0">
              <a:buNone/>
              <a:defRPr sz="885"/>
            </a:lvl7pPr>
            <a:lvl8pPr marL="3194641" indent="0">
              <a:buNone/>
              <a:defRPr sz="885"/>
            </a:lvl8pPr>
            <a:lvl9pPr marL="3651019" indent="0">
              <a:buNone/>
              <a:defRPr sz="88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fld id="{551F4326-CE19-4C44-88E0-61401D24E54E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2604871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fld id="{B192196C-E979-4608-9DFE-EDA88E204952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4438413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050" y="152400"/>
            <a:ext cx="2438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850" y="152400"/>
            <a:ext cx="7162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fld id="{75ED55F5-9774-4855-858B-279326672D9E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8799686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609600"/>
            <a:ext cx="9144000" cy="1265238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8000"/>
            <a:ext cx="6324600" cy="6731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0"/>
            <a:ext cx="2114550" cy="506413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858000"/>
            <a:ext cx="4419600" cy="506413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3" y="6858000"/>
            <a:ext cx="1862137" cy="506413"/>
          </a:xfrm>
        </p:spPr>
        <p:txBody>
          <a:bodyPr/>
          <a:lstStyle>
            <a:lvl1pPr>
              <a:defRPr sz="1600"/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FFF355-B4E7-42F3-A1DA-8993ADD770D5}" type="slidenum">
              <a:rPr kumimoji="0" lang="en-US" altLang="sk-SK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2198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2135D1-2455-4DEF-8A1C-C365C2D14E55}" type="slidenum">
              <a:rPr kumimoji="0" lang="en-US" altLang="sk-SK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47570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76800"/>
            <a:ext cx="8628062" cy="1508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16275"/>
            <a:ext cx="8628062" cy="16605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16A1A5-6B32-42B1-B4F2-956EE5187A1D}" type="slidenum">
              <a:rPr kumimoji="0" lang="en-US" altLang="sk-SK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25051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9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CF4FE-581A-4C20-9651-8B6BF0C69369}" type="slidenum">
              <a:rPr kumimoji="0" lang="en-US" altLang="sk-SK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22560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9134475" cy="12652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98625"/>
            <a:ext cx="4484688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06650"/>
            <a:ext cx="4484688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698625"/>
            <a:ext cx="448627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06650"/>
            <a:ext cx="4486275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1D8CB9-11C1-4EA3-9145-ACDBEA7103DA}" type="slidenum">
              <a:rPr kumimoji="0" lang="en-US" altLang="sk-SK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2284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3C9E3-386B-4853-B56C-0C87FE5D367F}" type="slidenum">
              <a:rPr kumimoji="0" lang="en-US" altLang="sk-SK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387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371" y="1828941"/>
            <a:ext cx="4791518" cy="4877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063" y="1828941"/>
            <a:ext cx="4791517" cy="4877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urier New" panose="02070309020205020404" pitchFamily="49" charset="0"/>
              </a:defRPr>
            </a:lvl1pPr>
          </a:lstStyle>
          <a:p>
            <a:fld id="{9639BB00-99B0-4033-84FA-1A2D42072C2C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9464060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D8343C-80A4-4C1A-A12A-988D94F9BA57}" type="slidenum">
              <a:rPr kumimoji="0" lang="en-US" altLang="sk-SK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8606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1625"/>
            <a:ext cx="3338513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1625"/>
            <a:ext cx="5673725" cy="6478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87500"/>
            <a:ext cx="3338513" cy="51927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4C2DAC-1669-4F54-85F6-13E43516B38A}" type="slidenum">
              <a:rPr kumimoji="0" lang="en-US" altLang="sk-SK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53366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3363"/>
            <a:ext cx="6091237" cy="627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7863"/>
            <a:ext cx="6091237" cy="45545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0425"/>
            <a:ext cx="6091237" cy="890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1E6629-C230-4FE5-AFF1-E6BC05459C65}" type="slidenum">
              <a:rPr kumimoji="0" lang="en-US" altLang="sk-SK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74932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DF35ED-0B72-4AB1-8457-3A3CA2473715}" type="slidenum">
              <a:rPr kumimoji="0" lang="en-US" altLang="sk-SK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16298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050" y="152400"/>
            <a:ext cx="2438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850" y="152400"/>
            <a:ext cx="7162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1015F5-7EB4-4BBF-ABB4-2F04FA54C86F}" type="slidenum">
              <a:rPr kumimoji="0" lang="en-US" altLang="sk-SK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7351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2" y="609601"/>
            <a:ext cx="9143999" cy="1265238"/>
          </a:xfrm>
        </p:spPr>
        <p:txBody>
          <a:bodyPr/>
          <a:lstStyle>
            <a:lvl1pPr>
              <a:defRPr sz="4427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8002"/>
            <a:ext cx="6324600" cy="6731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0"/>
            <a:ext cx="2114550" cy="506413"/>
          </a:xfrm>
        </p:spPr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858000"/>
            <a:ext cx="4419600" cy="506413"/>
          </a:xfrm>
        </p:spPr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3" y="6858000"/>
            <a:ext cx="1862137" cy="506413"/>
          </a:xfrm>
        </p:spPr>
        <p:txBody>
          <a:bodyPr/>
          <a:lstStyle>
            <a:lvl1pPr>
              <a:defRPr sz="1500"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12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A04852-13FB-48BE-B4B3-98124C5755B9}" type="slidenum">
              <a:rPr kumimoji="0" lang="en-US" altLang="sk-SK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12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5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24039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12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44487-1BE1-4DC8-8A39-3A1E100D4049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12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01208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90" y="4876801"/>
            <a:ext cx="8628062" cy="1508124"/>
          </a:xfrm>
        </p:spPr>
        <p:txBody>
          <a:bodyPr anchor="t"/>
          <a:lstStyle>
            <a:lvl1pPr algn="l">
              <a:defRPr sz="398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90" y="3216275"/>
            <a:ext cx="8628062" cy="1660526"/>
          </a:xfrm>
        </p:spPr>
        <p:txBody>
          <a:bodyPr anchor="b"/>
          <a:lstStyle>
            <a:lvl1pPr marL="0" indent="0">
              <a:buNone/>
              <a:defRPr sz="1992"/>
            </a:lvl1pPr>
            <a:lvl2pPr marL="456377" indent="0">
              <a:buNone/>
              <a:defRPr sz="1771"/>
            </a:lvl2pPr>
            <a:lvl3pPr marL="912755" indent="0">
              <a:buNone/>
              <a:defRPr sz="1549"/>
            </a:lvl3pPr>
            <a:lvl4pPr marL="1369132" indent="0">
              <a:buNone/>
              <a:defRPr sz="1439"/>
            </a:lvl4pPr>
            <a:lvl5pPr marL="1825509" indent="0">
              <a:buNone/>
              <a:defRPr sz="1439"/>
            </a:lvl5pPr>
            <a:lvl6pPr marL="2281887" indent="0">
              <a:buNone/>
              <a:defRPr sz="1439"/>
            </a:lvl6pPr>
            <a:lvl7pPr marL="2738264" indent="0">
              <a:buNone/>
              <a:defRPr sz="1439"/>
            </a:lvl7pPr>
            <a:lvl8pPr marL="3194641" indent="0">
              <a:buNone/>
              <a:defRPr sz="1439"/>
            </a:lvl8pPr>
            <a:lvl9pPr marL="3651019" indent="0">
              <a:buNone/>
              <a:defRPr sz="143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12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EAC0F4-3288-4481-AF23-D1B6CDD7EB1B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12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48509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850" y="1828800"/>
            <a:ext cx="4800600" cy="4876800"/>
          </a:xfrm>
        </p:spPr>
        <p:txBody>
          <a:bodyPr/>
          <a:lstStyle>
            <a:lvl1pPr>
              <a:defRPr sz="2767"/>
            </a:lvl1pPr>
            <a:lvl2pPr>
              <a:defRPr sz="2435"/>
            </a:lvl2pPr>
            <a:lvl3pPr>
              <a:defRPr sz="1992"/>
            </a:lvl3pPr>
            <a:lvl4pPr>
              <a:defRPr sz="1771"/>
            </a:lvl4pPr>
            <a:lvl5pPr>
              <a:defRPr sz="1771"/>
            </a:lvl5pPr>
            <a:lvl6pPr>
              <a:defRPr sz="1771"/>
            </a:lvl6pPr>
            <a:lvl7pPr>
              <a:defRPr sz="1771"/>
            </a:lvl7pPr>
            <a:lvl8pPr>
              <a:defRPr sz="1771"/>
            </a:lvl8pPr>
            <a:lvl9pPr>
              <a:defRPr sz="177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9850" y="1828800"/>
            <a:ext cx="4800600" cy="4876800"/>
          </a:xfrm>
        </p:spPr>
        <p:txBody>
          <a:bodyPr/>
          <a:lstStyle>
            <a:lvl1pPr>
              <a:defRPr sz="2767"/>
            </a:lvl1pPr>
            <a:lvl2pPr>
              <a:defRPr sz="2435"/>
            </a:lvl2pPr>
            <a:lvl3pPr>
              <a:defRPr sz="1992"/>
            </a:lvl3pPr>
            <a:lvl4pPr>
              <a:defRPr sz="1771"/>
            </a:lvl4pPr>
            <a:lvl5pPr>
              <a:defRPr sz="1771"/>
            </a:lvl5pPr>
            <a:lvl6pPr>
              <a:defRPr sz="1771"/>
            </a:lvl6pPr>
            <a:lvl7pPr>
              <a:defRPr sz="1771"/>
            </a:lvl7pPr>
            <a:lvl8pPr>
              <a:defRPr sz="1771"/>
            </a:lvl8pPr>
            <a:lvl9pPr>
              <a:defRPr sz="177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12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7D90C0-572B-42DE-89E7-127D83DD7061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12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11397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9134475" cy="12652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2" y="1698627"/>
            <a:ext cx="4484688" cy="708025"/>
          </a:xfrm>
        </p:spPr>
        <p:txBody>
          <a:bodyPr anchor="b"/>
          <a:lstStyle>
            <a:lvl1pPr marL="0" indent="0">
              <a:buNone/>
              <a:defRPr sz="2435" b="1"/>
            </a:lvl1pPr>
            <a:lvl2pPr marL="456377" indent="0">
              <a:buNone/>
              <a:defRPr sz="1992" b="1"/>
            </a:lvl2pPr>
            <a:lvl3pPr marL="912755" indent="0">
              <a:buNone/>
              <a:defRPr sz="1771" b="1"/>
            </a:lvl3pPr>
            <a:lvl4pPr marL="1369132" indent="0">
              <a:buNone/>
              <a:defRPr sz="1549" b="1"/>
            </a:lvl4pPr>
            <a:lvl5pPr marL="1825509" indent="0">
              <a:buNone/>
              <a:defRPr sz="1549" b="1"/>
            </a:lvl5pPr>
            <a:lvl6pPr marL="2281887" indent="0">
              <a:buNone/>
              <a:defRPr sz="1549" b="1"/>
            </a:lvl6pPr>
            <a:lvl7pPr marL="2738264" indent="0">
              <a:buNone/>
              <a:defRPr sz="1549" b="1"/>
            </a:lvl7pPr>
            <a:lvl8pPr marL="3194641" indent="0">
              <a:buNone/>
              <a:defRPr sz="1549" b="1"/>
            </a:lvl8pPr>
            <a:lvl9pPr marL="3651019" indent="0">
              <a:buNone/>
              <a:defRPr sz="154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2" y="2406652"/>
            <a:ext cx="4484688" cy="4373563"/>
          </a:xfrm>
        </p:spPr>
        <p:txBody>
          <a:bodyPr/>
          <a:lstStyle>
            <a:lvl1pPr>
              <a:defRPr sz="2435"/>
            </a:lvl1pPr>
            <a:lvl2pPr>
              <a:defRPr sz="1992"/>
            </a:lvl2pPr>
            <a:lvl3pPr>
              <a:defRPr sz="1771"/>
            </a:lvl3pPr>
            <a:lvl4pPr>
              <a:defRPr sz="1549"/>
            </a:lvl4pPr>
            <a:lvl5pPr>
              <a:defRPr sz="1549"/>
            </a:lvl5pPr>
            <a:lvl6pPr>
              <a:defRPr sz="1549"/>
            </a:lvl6pPr>
            <a:lvl7pPr>
              <a:defRPr sz="1549"/>
            </a:lvl7pPr>
            <a:lvl8pPr>
              <a:defRPr sz="1549"/>
            </a:lvl8pPr>
            <a:lvl9pPr>
              <a:defRPr sz="154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698627"/>
            <a:ext cx="4486275" cy="708025"/>
          </a:xfrm>
        </p:spPr>
        <p:txBody>
          <a:bodyPr anchor="b"/>
          <a:lstStyle>
            <a:lvl1pPr marL="0" indent="0">
              <a:buNone/>
              <a:defRPr sz="2435" b="1"/>
            </a:lvl1pPr>
            <a:lvl2pPr marL="456377" indent="0">
              <a:buNone/>
              <a:defRPr sz="1992" b="1"/>
            </a:lvl2pPr>
            <a:lvl3pPr marL="912755" indent="0">
              <a:buNone/>
              <a:defRPr sz="1771" b="1"/>
            </a:lvl3pPr>
            <a:lvl4pPr marL="1369132" indent="0">
              <a:buNone/>
              <a:defRPr sz="1549" b="1"/>
            </a:lvl4pPr>
            <a:lvl5pPr marL="1825509" indent="0">
              <a:buNone/>
              <a:defRPr sz="1549" b="1"/>
            </a:lvl5pPr>
            <a:lvl6pPr marL="2281887" indent="0">
              <a:buNone/>
              <a:defRPr sz="1549" b="1"/>
            </a:lvl6pPr>
            <a:lvl7pPr marL="2738264" indent="0">
              <a:buNone/>
              <a:defRPr sz="1549" b="1"/>
            </a:lvl7pPr>
            <a:lvl8pPr marL="3194641" indent="0">
              <a:buNone/>
              <a:defRPr sz="1549" b="1"/>
            </a:lvl8pPr>
            <a:lvl9pPr marL="3651019" indent="0">
              <a:buNone/>
              <a:defRPr sz="154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06652"/>
            <a:ext cx="4486275" cy="4373563"/>
          </a:xfrm>
        </p:spPr>
        <p:txBody>
          <a:bodyPr/>
          <a:lstStyle>
            <a:lvl1pPr>
              <a:defRPr sz="2435"/>
            </a:lvl1pPr>
            <a:lvl2pPr>
              <a:defRPr sz="1992"/>
            </a:lvl2pPr>
            <a:lvl3pPr>
              <a:defRPr sz="1771"/>
            </a:lvl3pPr>
            <a:lvl4pPr>
              <a:defRPr sz="1549"/>
            </a:lvl4pPr>
            <a:lvl5pPr>
              <a:defRPr sz="1549"/>
            </a:lvl5pPr>
            <a:lvl6pPr>
              <a:defRPr sz="1549"/>
            </a:lvl6pPr>
            <a:lvl7pPr>
              <a:defRPr sz="1549"/>
            </a:lvl7pPr>
            <a:lvl8pPr>
              <a:defRPr sz="1549"/>
            </a:lvl8pPr>
            <a:lvl9pPr>
              <a:defRPr sz="154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12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F3CD3B-33DB-4AFE-8726-48E5B699E360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12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38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3945"/>
            <a:ext cx="9135428" cy="12649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524" y="1698930"/>
            <a:ext cx="4484889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852" indent="0">
              <a:buNone/>
              <a:defRPr sz="2200" b="1"/>
            </a:lvl2pPr>
            <a:lvl3pPr marL="1013704" indent="0">
              <a:buNone/>
              <a:defRPr sz="2000" b="1"/>
            </a:lvl3pPr>
            <a:lvl4pPr marL="1520556" indent="0">
              <a:buNone/>
              <a:defRPr sz="1800" b="1"/>
            </a:lvl4pPr>
            <a:lvl5pPr marL="2027408" indent="0">
              <a:buNone/>
              <a:defRPr sz="1800" b="1"/>
            </a:lvl5pPr>
            <a:lvl6pPr marL="2534260" indent="0">
              <a:buNone/>
              <a:defRPr sz="1800" b="1"/>
            </a:lvl6pPr>
            <a:lvl7pPr marL="3041112" indent="0">
              <a:buNone/>
              <a:defRPr sz="1800" b="1"/>
            </a:lvl7pPr>
            <a:lvl8pPr marL="3547963" indent="0">
              <a:buNone/>
              <a:defRPr sz="1800" b="1"/>
            </a:lvl8pPr>
            <a:lvl9pPr marL="4054815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524" y="2406962"/>
            <a:ext cx="4484889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301" y="1698930"/>
            <a:ext cx="4486651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852" indent="0">
              <a:buNone/>
              <a:defRPr sz="2200" b="1"/>
            </a:lvl2pPr>
            <a:lvl3pPr marL="1013704" indent="0">
              <a:buNone/>
              <a:defRPr sz="2000" b="1"/>
            </a:lvl3pPr>
            <a:lvl4pPr marL="1520556" indent="0">
              <a:buNone/>
              <a:defRPr sz="1800" b="1"/>
            </a:lvl4pPr>
            <a:lvl5pPr marL="2027408" indent="0">
              <a:buNone/>
              <a:defRPr sz="1800" b="1"/>
            </a:lvl5pPr>
            <a:lvl6pPr marL="2534260" indent="0">
              <a:buNone/>
              <a:defRPr sz="1800" b="1"/>
            </a:lvl6pPr>
            <a:lvl7pPr marL="3041112" indent="0">
              <a:buNone/>
              <a:defRPr sz="1800" b="1"/>
            </a:lvl7pPr>
            <a:lvl8pPr marL="3547963" indent="0">
              <a:buNone/>
              <a:defRPr sz="1800" b="1"/>
            </a:lvl8pPr>
            <a:lvl9pPr marL="4054815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301" y="2406962"/>
            <a:ext cx="4486651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urier New" panose="02070309020205020404" pitchFamily="49" charset="0"/>
              </a:defRPr>
            </a:lvl1pPr>
          </a:lstStyle>
          <a:p>
            <a:fld id="{C02BCD82-8FA1-465F-B49D-E070E4FCEAE0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40365293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12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81D74A-C808-46A2-B443-B24C6ECF224E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12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72794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12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51CEB3-FE27-480B-BE4C-0C27954D5DD3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12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100526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3" y="301628"/>
            <a:ext cx="3338513" cy="1285875"/>
          </a:xfrm>
        </p:spPr>
        <p:txBody>
          <a:bodyPr anchor="b"/>
          <a:lstStyle>
            <a:lvl1pPr algn="l">
              <a:defRPr sz="199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1626"/>
            <a:ext cx="5673725" cy="6478589"/>
          </a:xfrm>
        </p:spPr>
        <p:txBody>
          <a:bodyPr/>
          <a:lstStyle>
            <a:lvl1pPr>
              <a:defRPr sz="3209"/>
            </a:lvl1pPr>
            <a:lvl2pPr>
              <a:defRPr sz="2767"/>
            </a:lvl2pPr>
            <a:lvl3pPr>
              <a:defRPr sz="2435"/>
            </a:lvl3pPr>
            <a:lvl4pPr>
              <a:defRPr sz="1992"/>
            </a:lvl4pPr>
            <a:lvl5pPr>
              <a:defRPr sz="1992"/>
            </a:lvl5pPr>
            <a:lvl6pPr>
              <a:defRPr sz="1992"/>
            </a:lvl6pPr>
            <a:lvl7pPr>
              <a:defRPr sz="1992"/>
            </a:lvl7pPr>
            <a:lvl8pPr>
              <a:defRPr sz="1992"/>
            </a:lvl8pPr>
            <a:lvl9pPr>
              <a:defRPr sz="199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3" y="1587500"/>
            <a:ext cx="3338513" cy="5192713"/>
          </a:xfrm>
        </p:spPr>
        <p:txBody>
          <a:bodyPr/>
          <a:lstStyle>
            <a:lvl1pPr marL="0" indent="0">
              <a:buNone/>
              <a:defRPr sz="1439"/>
            </a:lvl1pPr>
            <a:lvl2pPr marL="456377" indent="0">
              <a:buNone/>
              <a:defRPr sz="1217"/>
            </a:lvl2pPr>
            <a:lvl3pPr marL="912755" indent="0">
              <a:buNone/>
              <a:defRPr sz="996"/>
            </a:lvl3pPr>
            <a:lvl4pPr marL="1369132" indent="0">
              <a:buNone/>
              <a:defRPr sz="885"/>
            </a:lvl4pPr>
            <a:lvl5pPr marL="1825509" indent="0">
              <a:buNone/>
              <a:defRPr sz="885"/>
            </a:lvl5pPr>
            <a:lvl6pPr marL="2281887" indent="0">
              <a:buNone/>
              <a:defRPr sz="885"/>
            </a:lvl6pPr>
            <a:lvl7pPr marL="2738264" indent="0">
              <a:buNone/>
              <a:defRPr sz="885"/>
            </a:lvl7pPr>
            <a:lvl8pPr marL="3194641" indent="0">
              <a:buNone/>
              <a:defRPr sz="885"/>
            </a:lvl8pPr>
            <a:lvl9pPr marL="3651019" indent="0">
              <a:buNone/>
              <a:defRPr sz="88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12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8CFAE9-6FBC-40CA-9D1B-841A7BF2376D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12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14100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3363"/>
            <a:ext cx="6091237" cy="627062"/>
          </a:xfrm>
        </p:spPr>
        <p:txBody>
          <a:bodyPr anchor="b"/>
          <a:lstStyle>
            <a:lvl1pPr algn="l">
              <a:defRPr sz="199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7866"/>
            <a:ext cx="6091237" cy="4554537"/>
          </a:xfrm>
        </p:spPr>
        <p:txBody>
          <a:bodyPr/>
          <a:lstStyle>
            <a:lvl1pPr marL="0" indent="0">
              <a:buNone/>
              <a:defRPr sz="3209"/>
            </a:lvl1pPr>
            <a:lvl2pPr marL="456377" indent="0">
              <a:buNone/>
              <a:defRPr sz="2767"/>
            </a:lvl2pPr>
            <a:lvl3pPr marL="912755" indent="0">
              <a:buNone/>
              <a:defRPr sz="2435"/>
            </a:lvl3pPr>
            <a:lvl4pPr marL="1369132" indent="0">
              <a:buNone/>
              <a:defRPr sz="1992"/>
            </a:lvl4pPr>
            <a:lvl5pPr marL="1825509" indent="0">
              <a:buNone/>
              <a:defRPr sz="1992"/>
            </a:lvl5pPr>
            <a:lvl6pPr marL="2281887" indent="0">
              <a:buNone/>
              <a:defRPr sz="1992"/>
            </a:lvl6pPr>
            <a:lvl7pPr marL="2738264" indent="0">
              <a:buNone/>
              <a:defRPr sz="1992"/>
            </a:lvl7pPr>
            <a:lvl8pPr marL="3194641" indent="0">
              <a:buNone/>
              <a:defRPr sz="1992"/>
            </a:lvl8pPr>
            <a:lvl9pPr marL="3651019" indent="0">
              <a:buNone/>
              <a:defRPr sz="1992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0425"/>
            <a:ext cx="6091237" cy="890587"/>
          </a:xfrm>
        </p:spPr>
        <p:txBody>
          <a:bodyPr/>
          <a:lstStyle>
            <a:lvl1pPr marL="0" indent="0">
              <a:buNone/>
              <a:defRPr sz="1439"/>
            </a:lvl1pPr>
            <a:lvl2pPr marL="456377" indent="0">
              <a:buNone/>
              <a:defRPr sz="1217"/>
            </a:lvl2pPr>
            <a:lvl3pPr marL="912755" indent="0">
              <a:buNone/>
              <a:defRPr sz="996"/>
            </a:lvl3pPr>
            <a:lvl4pPr marL="1369132" indent="0">
              <a:buNone/>
              <a:defRPr sz="885"/>
            </a:lvl4pPr>
            <a:lvl5pPr marL="1825509" indent="0">
              <a:buNone/>
              <a:defRPr sz="885"/>
            </a:lvl5pPr>
            <a:lvl6pPr marL="2281887" indent="0">
              <a:buNone/>
              <a:defRPr sz="885"/>
            </a:lvl6pPr>
            <a:lvl7pPr marL="2738264" indent="0">
              <a:buNone/>
              <a:defRPr sz="885"/>
            </a:lvl7pPr>
            <a:lvl8pPr marL="3194641" indent="0">
              <a:buNone/>
              <a:defRPr sz="885"/>
            </a:lvl8pPr>
            <a:lvl9pPr marL="3651019" indent="0">
              <a:buNone/>
              <a:defRPr sz="88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12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EED74A-FC84-4E59-B74E-C52CF6D63B38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12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872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12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14536E-BF19-40DC-9AD2-04DB2F6DE8DE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12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40434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050" y="152400"/>
            <a:ext cx="2438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850" y="152400"/>
            <a:ext cx="7162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12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95A813-A737-4548-A983-4BFCBEA3A122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12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073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urier New" panose="02070309020205020404" pitchFamily="49" charset="0"/>
              </a:defRPr>
            </a:lvl1pPr>
          </a:lstStyle>
          <a:p>
            <a:fld id="{3EE4BC0D-32D4-40D9-9C6B-3D81619143BA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52713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urier New" panose="02070309020205020404" pitchFamily="49" charset="0"/>
              </a:defRPr>
            </a:lvl1pPr>
          </a:lstStyle>
          <a:p>
            <a:fld id="{36E2A09F-4CAE-4956-8D6D-F440D3A5A796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34880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2188"/>
            <a:ext cx="3339436" cy="128605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554" y="302189"/>
            <a:ext cx="5674397" cy="6477716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524" y="1588244"/>
            <a:ext cx="3339436" cy="5191661"/>
          </a:xfrm>
        </p:spPr>
        <p:txBody>
          <a:bodyPr/>
          <a:lstStyle>
            <a:lvl1pPr marL="0" indent="0">
              <a:buNone/>
              <a:defRPr sz="1600"/>
            </a:lvl1pPr>
            <a:lvl2pPr marL="506852" indent="0">
              <a:buNone/>
              <a:defRPr sz="1300"/>
            </a:lvl2pPr>
            <a:lvl3pPr marL="1013704" indent="0">
              <a:buNone/>
              <a:defRPr sz="1100"/>
            </a:lvl3pPr>
            <a:lvl4pPr marL="1520556" indent="0">
              <a:buNone/>
              <a:defRPr sz="1000"/>
            </a:lvl4pPr>
            <a:lvl5pPr marL="2027408" indent="0">
              <a:buNone/>
              <a:defRPr sz="1000"/>
            </a:lvl5pPr>
            <a:lvl6pPr marL="2534260" indent="0">
              <a:buNone/>
              <a:defRPr sz="1000"/>
            </a:lvl6pPr>
            <a:lvl7pPr marL="3041112" indent="0">
              <a:buNone/>
              <a:defRPr sz="1000"/>
            </a:lvl7pPr>
            <a:lvl8pPr marL="3547963" indent="0">
              <a:buNone/>
              <a:defRPr sz="1000"/>
            </a:lvl8pPr>
            <a:lvl9pPr marL="405481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urier New" panose="02070309020205020404" pitchFamily="49" charset="0"/>
              </a:defRPr>
            </a:lvl1pPr>
          </a:lstStyle>
          <a:p>
            <a:fld id="{CF2FA119-5B11-4676-843F-2F337D4F14B9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41955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564" y="5312887"/>
            <a:ext cx="6090285" cy="627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564" y="678166"/>
            <a:ext cx="6090285" cy="4553903"/>
          </a:xfrm>
        </p:spPr>
        <p:txBody>
          <a:bodyPr/>
          <a:lstStyle>
            <a:lvl1pPr marL="0" indent="0">
              <a:buNone/>
              <a:defRPr sz="3500"/>
            </a:lvl1pPr>
            <a:lvl2pPr marL="506852" indent="0">
              <a:buNone/>
              <a:defRPr sz="3100"/>
            </a:lvl2pPr>
            <a:lvl3pPr marL="1013704" indent="0">
              <a:buNone/>
              <a:defRPr sz="2700"/>
            </a:lvl3pPr>
            <a:lvl4pPr marL="1520556" indent="0">
              <a:buNone/>
              <a:defRPr sz="2200"/>
            </a:lvl4pPr>
            <a:lvl5pPr marL="2027408" indent="0">
              <a:buNone/>
              <a:defRPr sz="2200"/>
            </a:lvl5pPr>
            <a:lvl6pPr marL="2534260" indent="0">
              <a:buNone/>
              <a:defRPr sz="2200"/>
            </a:lvl6pPr>
            <a:lvl7pPr marL="3041112" indent="0">
              <a:buNone/>
              <a:defRPr sz="2200"/>
            </a:lvl7pPr>
            <a:lvl8pPr marL="3547963" indent="0">
              <a:buNone/>
              <a:defRPr sz="2200"/>
            </a:lvl8pPr>
            <a:lvl9pPr marL="4054815" indent="0">
              <a:buNone/>
              <a:defRPr sz="22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564" y="5940103"/>
            <a:ext cx="6090285" cy="890751"/>
          </a:xfrm>
        </p:spPr>
        <p:txBody>
          <a:bodyPr/>
          <a:lstStyle>
            <a:lvl1pPr marL="0" indent="0">
              <a:buNone/>
              <a:defRPr sz="1600"/>
            </a:lvl1pPr>
            <a:lvl2pPr marL="506852" indent="0">
              <a:buNone/>
              <a:defRPr sz="1300"/>
            </a:lvl2pPr>
            <a:lvl3pPr marL="1013704" indent="0">
              <a:buNone/>
              <a:defRPr sz="1100"/>
            </a:lvl3pPr>
            <a:lvl4pPr marL="1520556" indent="0">
              <a:buNone/>
              <a:defRPr sz="1000"/>
            </a:lvl4pPr>
            <a:lvl5pPr marL="2027408" indent="0">
              <a:buNone/>
              <a:defRPr sz="1000"/>
            </a:lvl5pPr>
            <a:lvl6pPr marL="2534260" indent="0">
              <a:buNone/>
              <a:defRPr sz="1000"/>
            </a:lvl6pPr>
            <a:lvl7pPr marL="3041112" indent="0">
              <a:buNone/>
              <a:defRPr sz="1000"/>
            </a:lvl7pPr>
            <a:lvl8pPr marL="3547963" indent="0">
              <a:buNone/>
              <a:defRPr sz="1000"/>
            </a:lvl8pPr>
            <a:lvl9pPr marL="405481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urier New" panose="02070309020205020404" pitchFamily="49" charset="0"/>
              </a:defRPr>
            </a:lvl1pPr>
          </a:lstStyle>
          <a:p>
            <a:fld id="{059D1C53-E5D5-40D4-8777-BD25626512F6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34178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151813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201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0" y="69151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0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725F4C02-D1FF-4FFE-8B36-67070956EA5D}" type="slidenum">
              <a:rPr lang="en-US" altLang="sk-SK"/>
              <a:pPr/>
              <a:t>‹#›</a:t>
            </a:fld>
            <a:endParaRPr lang="en-US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65" r:id="rId1"/>
    <p:sldLayoutId id="2147485566" r:id="rId2"/>
    <p:sldLayoutId id="2147485567" r:id="rId3"/>
    <p:sldLayoutId id="2147485568" r:id="rId4"/>
    <p:sldLayoutId id="2147485569" r:id="rId5"/>
    <p:sldLayoutId id="2147485570" r:id="rId6"/>
    <p:sldLayoutId id="2147485571" r:id="rId7"/>
    <p:sldLayoutId id="2147485572" r:id="rId8"/>
    <p:sldLayoutId id="2147485573" r:id="rId9"/>
    <p:sldLayoutId id="2147485574" r:id="rId10"/>
    <p:sldLayoutId id="214748557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506852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1013704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520556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2027408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79413" indent="-3794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31591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6825" indent="-2524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3238" indent="-25241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79650" indent="-252413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787686" indent="-253426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294537" indent="-253426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801389" indent="-253426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308241" indent="-253426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6852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3704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556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7408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4260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1112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47963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54815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1534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3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0" y="69151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defTabSz="1014413" eaLnBrk="0" hangingPunct="0">
              <a:defRPr sz="1400" b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0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ctr" defTabSz="1014413" eaLnBrk="0" hangingPunct="0">
              <a:defRPr sz="1400" b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400" b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1DEBA816-08CF-456C-BD0C-444C95DB329A}" type="slidenum">
              <a:rPr lang="en-US" altLang="sk-SK"/>
              <a:pPr/>
              <a:t>‹#›</a:t>
            </a:fld>
            <a:endParaRPr lang="en-US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76" r:id="rId1"/>
    <p:sldLayoutId id="2147485534" r:id="rId2"/>
    <p:sldLayoutId id="2147485535" r:id="rId3"/>
    <p:sldLayoutId id="2147485536" r:id="rId4"/>
    <p:sldLayoutId id="2147485537" r:id="rId5"/>
    <p:sldLayoutId id="2147485538" r:id="rId6"/>
    <p:sldLayoutId id="2147485539" r:id="rId7"/>
    <p:sldLayoutId id="2147485540" r:id="rId8"/>
    <p:sldLayoutId id="2147485541" r:id="rId9"/>
    <p:sldLayoutId id="2147485542" r:id="rId10"/>
    <p:sldLayoutId id="2147485543" r:id="rId11"/>
  </p:sldLayoutIdLst>
  <p:txStyles>
    <p:titleStyle>
      <a:lvl1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79413" indent="-379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7500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6825" indent="-252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3238" indent="-252413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2812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7384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956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6528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1100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151813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201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0" y="69151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l" defTabSz="1012588">
              <a:defRPr sz="1439"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0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ctr" defTabSz="1012588">
              <a:defRPr sz="1439"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defTabSz="1011238">
              <a:defRPr sz="1400" b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5230016D-993B-4C5D-B1FD-569CC0E497AD}" type="slidenum">
              <a:rPr lang="en-US" altLang="sk-SK"/>
              <a:pPr/>
              <a:t>‹#›</a:t>
            </a:fld>
            <a:endParaRPr lang="en-US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77" r:id="rId1"/>
    <p:sldLayoutId id="2147485578" r:id="rId2"/>
    <p:sldLayoutId id="2147485579" r:id="rId3"/>
    <p:sldLayoutId id="2147485580" r:id="rId4"/>
    <p:sldLayoutId id="2147485581" r:id="rId5"/>
    <p:sldLayoutId id="2147485582" r:id="rId6"/>
    <p:sldLayoutId id="2147485583" r:id="rId7"/>
    <p:sldLayoutId id="2147485584" r:id="rId8"/>
    <p:sldLayoutId id="2147485585" r:id="rId9"/>
    <p:sldLayoutId id="2147485586" r:id="rId10"/>
    <p:sldLayoutId id="214748558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6377" algn="l" defTabSz="1012588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6pPr>
      <a:lvl7pPr marL="912755" algn="l" defTabSz="1012588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7pPr>
      <a:lvl8pPr marL="1369132" algn="l" defTabSz="1012588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8pPr>
      <a:lvl9pPr marL="1825509" algn="l" defTabSz="1012588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9pPr>
    </p:titleStyle>
    <p:bodyStyle>
      <a:lvl1pPr marL="376238" indent="-376238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0738" indent="-315913" algn="l" rtl="0" eaLnBrk="0" fontAlgn="base" hangingPunct="0">
        <a:spcBef>
          <a:spcPct val="20000"/>
        </a:spcBef>
        <a:spcAft>
          <a:spcPct val="0"/>
        </a:spcAft>
        <a:buChar char="–"/>
        <a:defRPr sz="2700">
          <a:solidFill>
            <a:schemeClr val="tx1"/>
          </a:solidFill>
          <a:latin typeface="+mn-lt"/>
        </a:defRPr>
      </a:lvl2pPr>
      <a:lvl3pPr marL="1262063" indent="-25082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68475" indent="-250825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76475" indent="-252413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733511" indent="-253543" algn="l" defTabSz="1012588" rtl="0" eaLnBrk="0" fontAlgn="base" hangingPunct="0">
        <a:spcBef>
          <a:spcPct val="20000"/>
        </a:spcBef>
        <a:spcAft>
          <a:spcPct val="0"/>
        </a:spcAft>
        <a:buChar char="»"/>
        <a:defRPr sz="1992">
          <a:solidFill>
            <a:schemeClr val="tx1"/>
          </a:solidFill>
          <a:latin typeface="+mn-lt"/>
        </a:defRPr>
      </a:lvl6pPr>
      <a:lvl7pPr marL="3189888" indent="-253543" algn="l" defTabSz="1012588" rtl="0" eaLnBrk="0" fontAlgn="base" hangingPunct="0">
        <a:spcBef>
          <a:spcPct val="20000"/>
        </a:spcBef>
        <a:spcAft>
          <a:spcPct val="0"/>
        </a:spcAft>
        <a:buChar char="»"/>
        <a:defRPr sz="1992">
          <a:solidFill>
            <a:schemeClr val="tx1"/>
          </a:solidFill>
          <a:latin typeface="+mn-lt"/>
        </a:defRPr>
      </a:lvl7pPr>
      <a:lvl8pPr marL="3646266" indent="-253543" algn="l" defTabSz="1012588" rtl="0" eaLnBrk="0" fontAlgn="base" hangingPunct="0">
        <a:spcBef>
          <a:spcPct val="20000"/>
        </a:spcBef>
        <a:spcAft>
          <a:spcPct val="0"/>
        </a:spcAft>
        <a:buChar char="»"/>
        <a:defRPr sz="1992">
          <a:solidFill>
            <a:schemeClr val="tx1"/>
          </a:solidFill>
          <a:latin typeface="+mn-lt"/>
        </a:defRPr>
      </a:lvl8pPr>
      <a:lvl9pPr marL="4102643" indent="-253543" algn="l" defTabSz="1012588" rtl="0" eaLnBrk="0" fontAlgn="base" hangingPunct="0">
        <a:spcBef>
          <a:spcPct val="20000"/>
        </a:spcBef>
        <a:spcAft>
          <a:spcPct val="0"/>
        </a:spcAft>
        <a:buChar char="»"/>
        <a:defRPr sz="1992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2755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56377" algn="l" defTabSz="912755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2pPr>
      <a:lvl3pPr marL="912755" algn="l" defTabSz="912755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3pPr>
      <a:lvl4pPr marL="1369132" algn="l" defTabSz="912755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4pPr>
      <a:lvl5pPr marL="1825509" algn="l" defTabSz="912755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5pPr>
      <a:lvl6pPr marL="2281887" algn="l" defTabSz="912755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6pPr>
      <a:lvl7pPr marL="2738264" algn="l" defTabSz="912755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7pPr>
      <a:lvl8pPr marL="3194641" algn="l" defTabSz="912755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8pPr>
      <a:lvl9pPr marL="3651019" algn="l" defTabSz="912755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1534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3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0" y="69151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l" defTabSz="1014413">
              <a:defRPr sz="1400">
                <a:latin typeface="Arial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0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defTabSz="1014413">
              <a:defRPr sz="1400">
                <a:latin typeface="Arial" charset="0"/>
              </a:defRPr>
            </a:lvl1pPr>
          </a:lstStyle>
          <a:p>
            <a:pPr marL="0" marR="0" lvl="0" indent="0" algn="ct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400"/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1F6A38-2A11-4D19-A62A-BA22AD3F2395}" type="slidenum">
              <a:rPr kumimoji="0" lang="en-US" altLang="sk-SK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51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01" r:id="rId1"/>
    <p:sldLayoutId id="2147485602" r:id="rId2"/>
    <p:sldLayoutId id="2147485603" r:id="rId3"/>
    <p:sldLayoutId id="2147485604" r:id="rId4"/>
    <p:sldLayoutId id="2147485605" r:id="rId5"/>
    <p:sldLayoutId id="2147485606" r:id="rId6"/>
    <p:sldLayoutId id="2147485607" r:id="rId7"/>
    <p:sldLayoutId id="2147485608" r:id="rId8"/>
    <p:sldLayoutId id="2147485609" r:id="rId9"/>
    <p:sldLayoutId id="2147485610" r:id="rId10"/>
    <p:sldLayoutId id="2147485611" r:id="rId11"/>
  </p:sldLayoutIdLst>
  <p:txStyles>
    <p:titleStyle>
      <a:lvl1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79413" indent="-379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7500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6825" indent="-252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3238" indent="-252413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2812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7384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956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6528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1100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151813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201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0" y="69151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l" defTabSz="1012588">
              <a:defRPr sz="1439" b="0">
                <a:solidFill>
                  <a:srgbClr val="000000"/>
                </a:solidFill>
                <a:latin typeface="Arial" charset="0"/>
              </a:defRPr>
            </a:lvl1pPr>
          </a:lstStyle>
          <a:p>
            <a:pPr marL="0" marR="0" lvl="0" indent="0" algn="l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0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ctr" defTabSz="1012588">
              <a:defRPr sz="1439" b="0">
                <a:solidFill>
                  <a:srgbClr val="000000"/>
                </a:solidFill>
                <a:latin typeface="Arial" charset="0"/>
              </a:defRPr>
            </a:lvl1pPr>
          </a:lstStyle>
          <a:p>
            <a:pPr marL="0" marR="0" lvl="0" indent="0" algn="ctr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defTabSz="1011238">
              <a:defRPr sz="1400" b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10112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F376ED-C253-4F67-AE0D-487F9606E3CF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0112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03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13" r:id="rId1"/>
    <p:sldLayoutId id="2147485614" r:id="rId2"/>
    <p:sldLayoutId id="2147485615" r:id="rId3"/>
    <p:sldLayoutId id="2147485616" r:id="rId4"/>
    <p:sldLayoutId id="2147485617" r:id="rId5"/>
    <p:sldLayoutId id="2147485618" r:id="rId6"/>
    <p:sldLayoutId id="2147485619" r:id="rId7"/>
    <p:sldLayoutId id="2147485620" r:id="rId8"/>
    <p:sldLayoutId id="2147485621" r:id="rId9"/>
    <p:sldLayoutId id="2147485622" r:id="rId10"/>
    <p:sldLayoutId id="214748562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6377" algn="l" defTabSz="1012588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6pPr>
      <a:lvl7pPr marL="912755" algn="l" defTabSz="1012588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7pPr>
      <a:lvl8pPr marL="1369132" algn="l" defTabSz="1012588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8pPr>
      <a:lvl9pPr marL="1825509" algn="l" defTabSz="1012588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9pPr>
    </p:titleStyle>
    <p:bodyStyle>
      <a:lvl1pPr marL="376238" indent="-376238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0738" indent="-315913" algn="l" rtl="0" eaLnBrk="0" fontAlgn="base" hangingPunct="0">
        <a:spcBef>
          <a:spcPct val="20000"/>
        </a:spcBef>
        <a:spcAft>
          <a:spcPct val="0"/>
        </a:spcAft>
        <a:buChar char="–"/>
        <a:defRPr sz="2700">
          <a:solidFill>
            <a:schemeClr val="tx1"/>
          </a:solidFill>
          <a:latin typeface="+mn-lt"/>
        </a:defRPr>
      </a:lvl2pPr>
      <a:lvl3pPr marL="1262063" indent="-25082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68475" indent="-250825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76475" indent="-252413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733511" indent="-253543" algn="l" defTabSz="1012588" rtl="0" eaLnBrk="0" fontAlgn="base" hangingPunct="0">
        <a:spcBef>
          <a:spcPct val="20000"/>
        </a:spcBef>
        <a:spcAft>
          <a:spcPct val="0"/>
        </a:spcAft>
        <a:buChar char="»"/>
        <a:defRPr sz="1992">
          <a:solidFill>
            <a:schemeClr val="tx1"/>
          </a:solidFill>
          <a:latin typeface="+mn-lt"/>
        </a:defRPr>
      </a:lvl6pPr>
      <a:lvl7pPr marL="3189888" indent="-253543" algn="l" defTabSz="1012588" rtl="0" eaLnBrk="0" fontAlgn="base" hangingPunct="0">
        <a:spcBef>
          <a:spcPct val="20000"/>
        </a:spcBef>
        <a:spcAft>
          <a:spcPct val="0"/>
        </a:spcAft>
        <a:buChar char="»"/>
        <a:defRPr sz="1992">
          <a:solidFill>
            <a:schemeClr val="tx1"/>
          </a:solidFill>
          <a:latin typeface="+mn-lt"/>
        </a:defRPr>
      </a:lvl7pPr>
      <a:lvl8pPr marL="3646266" indent="-253543" algn="l" defTabSz="1012588" rtl="0" eaLnBrk="0" fontAlgn="base" hangingPunct="0">
        <a:spcBef>
          <a:spcPct val="20000"/>
        </a:spcBef>
        <a:spcAft>
          <a:spcPct val="0"/>
        </a:spcAft>
        <a:buChar char="»"/>
        <a:defRPr sz="1992">
          <a:solidFill>
            <a:schemeClr val="tx1"/>
          </a:solidFill>
          <a:latin typeface="+mn-lt"/>
        </a:defRPr>
      </a:lvl8pPr>
      <a:lvl9pPr marL="4102643" indent="-253543" algn="l" defTabSz="1012588" rtl="0" eaLnBrk="0" fontAlgn="base" hangingPunct="0">
        <a:spcBef>
          <a:spcPct val="20000"/>
        </a:spcBef>
        <a:spcAft>
          <a:spcPct val="0"/>
        </a:spcAft>
        <a:buChar char="»"/>
        <a:defRPr sz="1992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2755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56377" algn="l" defTabSz="912755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2pPr>
      <a:lvl3pPr marL="912755" algn="l" defTabSz="912755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3pPr>
      <a:lvl4pPr marL="1369132" algn="l" defTabSz="912755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4pPr>
      <a:lvl5pPr marL="1825509" algn="l" defTabSz="912755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5pPr>
      <a:lvl6pPr marL="2281887" algn="l" defTabSz="912755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6pPr>
      <a:lvl7pPr marL="2738264" algn="l" defTabSz="912755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7pPr>
      <a:lvl8pPr marL="3194641" algn="l" defTabSz="912755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8pPr>
      <a:lvl9pPr marL="3651019" algn="l" defTabSz="912755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609600"/>
            <a:ext cx="9144000" cy="2041525"/>
          </a:xfrm>
        </p:spPr>
        <p:txBody>
          <a:bodyPr/>
          <a:lstStyle/>
          <a:p>
            <a:r>
              <a:rPr lang="sk-SK" altLang="sk-SK" dirty="0" smtClean="0"/>
              <a:t>Ukazovatele</a:t>
            </a:r>
            <a:r>
              <a:rPr lang="en-US" altLang="sk-SK" dirty="0" smtClean="0"/>
              <a:t> a j</a:t>
            </a:r>
            <a:r>
              <a:rPr lang="sk-SK" altLang="sk-SK" dirty="0" err="1" smtClean="0"/>
              <a:t>ednorozme</a:t>
            </a:r>
            <a:r>
              <a:rPr lang="en-US" altLang="sk-SK" dirty="0" smtClean="0"/>
              <a:t>r</a:t>
            </a:r>
            <a:r>
              <a:rPr lang="sk-SK" altLang="sk-SK" dirty="0" err="1" smtClean="0"/>
              <a:t>né</a:t>
            </a:r>
            <a:r>
              <a:rPr lang="sk-SK" altLang="sk-SK" dirty="0" smtClean="0"/>
              <a:t> dynamické polia</a:t>
            </a:r>
            <a:r>
              <a:rPr lang="en-US" altLang="sk-SK" dirty="0" smtClean="0"/>
              <a:t/>
            </a:r>
            <a:br>
              <a:rPr lang="en-US" altLang="sk-SK" dirty="0" smtClean="0"/>
            </a:br>
            <a:endParaRPr lang="en-US" altLang="sk-SK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34950" y="5319713"/>
            <a:ext cx="8345488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70" tIns="50685" rIns="101370" bIns="50685"/>
          <a:lstStyle>
            <a:lvl1pPr marL="0" indent="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75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812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84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56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28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100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sk-SK" altLang="sk-SK" dirty="0">
                <a:solidFill>
                  <a:srgbClr val="000000"/>
                </a:solidFill>
              </a:rPr>
              <a:t>Základy p</a:t>
            </a:r>
            <a:r>
              <a:rPr lang="en-US" altLang="sk-SK" dirty="0" err="1">
                <a:solidFill>
                  <a:srgbClr val="000000"/>
                </a:solidFill>
              </a:rPr>
              <a:t>rocedur</a:t>
            </a:r>
            <a:r>
              <a:rPr lang="sk-SK" altLang="sk-SK" dirty="0">
                <a:solidFill>
                  <a:srgbClr val="000000"/>
                </a:solidFill>
              </a:rPr>
              <a:t>álneho programovania </a:t>
            </a:r>
            <a:r>
              <a:rPr lang="sk-SK" altLang="sk-SK" dirty="0" smtClean="0">
                <a:solidFill>
                  <a:srgbClr val="000000"/>
                </a:solidFill>
              </a:rPr>
              <a:t>2</a:t>
            </a:r>
          </a:p>
          <a:p>
            <a:pPr>
              <a:defRPr/>
            </a:pPr>
            <a:r>
              <a:rPr lang="sk-SK" altLang="sk-SK" b="0" kern="0" dirty="0">
                <a:solidFill>
                  <a:srgbClr val="000000"/>
                </a:solidFill>
              </a:rPr>
              <a:t>2</a:t>
            </a:r>
            <a:r>
              <a:rPr lang="sk-SK" altLang="sk-SK" b="0" kern="0" dirty="0" smtClean="0">
                <a:solidFill>
                  <a:srgbClr val="000000"/>
                </a:solidFill>
              </a:rPr>
              <a:t>. </a:t>
            </a:r>
            <a:r>
              <a:rPr lang="sk-SK" altLang="sk-SK" b="0" kern="0" dirty="0" smtClean="0">
                <a:solidFill>
                  <a:srgbClr val="000000"/>
                </a:solidFill>
              </a:rPr>
              <a:t>prednáška, 2019/20</a:t>
            </a:r>
          </a:p>
          <a:p>
            <a:pPr>
              <a:defRPr/>
            </a:pPr>
            <a:r>
              <a:rPr lang="sk-SK" altLang="sk-SK" b="0" dirty="0">
                <a:solidFill>
                  <a:srgbClr val="000000"/>
                </a:solidFill>
              </a:rPr>
              <a:t>Gabriela Grmanová</a:t>
            </a:r>
            <a:endParaRPr lang="en-US" altLang="sk-SK" b="0" dirty="0">
              <a:solidFill>
                <a:srgbClr val="000000"/>
              </a:solidFill>
            </a:endParaRPr>
          </a:p>
          <a:p>
            <a:pPr>
              <a:defRPr/>
            </a:pPr>
            <a:endParaRPr lang="en-US" altLang="sk-SK" b="0" kern="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altLang="sk-SK" sz="3984" smtClean="0"/>
              <a:t>Referenčný operátor </a:t>
            </a:r>
            <a:r>
              <a:rPr lang="en-US" altLang="sk-SK" sz="3984" smtClean="0">
                <a:latin typeface="Courier New" panose="02070309020205020404" pitchFamily="49" charset="0"/>
              </a:rPr>
              <a:t>&amp;</a:t>
            </a:r>
            <a:endParaRPr lang="sk-SK" altLang="sk-SK" sz="2213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533400" y="1585119"/>
            <a:ext cx="9107488" cy="5419725"/>
          </a:xfrm>
        </p:spPr>
        <p:txBody>
          <a:bodyPr/>
          <a:lstStyle/>
          <a:p>
            <a:pPr marL="377731" indent="-377731">
              <a:defRPr/>
            </a:pPr>
            <a:r>
              <a:rPr lang="sk-SK" altLang="sk-SK" sz="2656" dirty="0" smtClean="0">
                <a:solidFill>
                  <a:srgbClr val="00B050"/>
                </a:solidFill>
                <a:cs typeface="Tahoma" panose="020B0604030504040204" pitchFamily="34" charset="0"/>
              </a:rPr>
              <a:t>Priradenie hodnoty do </a:t>
            </a:r>
            <a:r>
              <a:rPr lang="sk-SK" altLang="sk-SK" sz="2656" dirty="0" err="1" smtClean="0">
                <a:solidFill>
                  <a:srgbClr val="00B050"/>
                </a:solidFill>
                <a:cs typeface="Tahoma" panose="020B0604030504040204" pitchFamily="34" charset="0"/>
              </a:rPr>
              <a:t>ukzovateľa</a:t>
            </a:r>
            <a:r>
              <a:rPr lang="sk-SK" altLang="sk-SK" sz="2656" dirty="0" smtClean="0">
                <a:solidFill>
                  <a:srgbClr val="00B050"/>
                </a:solidFill>
                <a:cs typeface="Tahoma" panose="020B0604030504040204" pitchFamily="34" charset="0"/>
              </a:rPr>
              <a:t> (1.)</a:t>
            </a:r>
          </a:p>
          <a:p>
            <a:pPr marL="377731" indent="-377731">
              <a:defRPr/>
            </a:pPr>
            <a:r>
              <a:rPr lang="sk-SK" altLang="sk-SK" sz="2656" dirty="0" smtClean="0">
                <a:cs typeface="Tahoma" panose="020B0604030504040204" pitchFamily="34" charset="0"/>
              </a:rPr>
              <a:t>Jedinou </a:t>
            </a:r>
            <a:r>
              <a:rPr lang="sk-SK" altLang="sk-SK" sz="2656" dirty="0">
                <a:cs typeface="Tahoma" panose="020B0604030504040204" pitchFamily="34" charset="0"/>
              </a:rPr>
              <a:t>úlohou ukazovateľa je ukazovať na premenné určitého typu</a:t>
            </a:r>
          </a:p>
          <a:p>
            <a:pPr marL="377731" indent="-377731">
              <a:defRPr/>
            </a:pPr>
            <a:r>
              <a:rPr lang="sk-SK" altLang="sk-SK" sz="2656" dirty="0">
                <a:cs typeface="Tahoma" panose="020B0604030504040204" pitchFamily="34" charset="0"/>
              </a:rPr>
              <a:t>Každá premenná je uložená v pamäti na nejakej adrese</a:t>
            </a:r>
          </a:p>
          <a:p>
            <a:pPr marL="377731" indent="-377731">
              <a:defRPr/>
            </a:pPr>
            <a:r>
              <a:rPr lang="sk-SK" altLang="sk-SK" sz="2656" dirty="0">
                <a:cs typeface="Tahoma" panose="020B0604030504040204" pitchFamily="34" charset="0"/>
              </a:rPr>
              <a:t>Ak má ukazovateľ ukazovať na premennú, musíme poznať jej adresu</a:t>
            </a:r>
          </a:p>
          <a:p>
            <a:pPr marL="377731" indent="-377731">
              <a:defRPr/>
            </a:pPr>
            <a:r>
              <a:rPr lang="sk-SK" altLang="sk-SK" sz="2656" dirty="0">
                <a:cs typeface="Tahoma" panose="020B0604030504040204" pitchFamily="34" charset="0"/>
              </a:rPr>
              <a:t>Adresu ľubovoľnej premennej získame pomocou </a:t>
            </a:r>
            <a:r>
              <a:rPr lang="sk-SK" altLang="sk-SK" sz="2656" dirty="0">
                <a:solidFill>
                  <a:srgbClr val="00B050"/>
                </a:solidFill>
                <a:cs typeface="Tahoma" panose="020B0604030504040204" pitchFamily="34" charset="0"/>
              </a:rPr>
              <a:t>referenčného operátora </a:t>
            </a:r>
            <a:r>
              <a:rPr lang="en-US" altLang="sk-SK" sz="3099" b="1" dirty="0" smtClean="0">
                <a:solidFill>
                  <a:srgbClr val="00B050"/>
                </a:solidFill>
              </a:rPr>
              <a:t>&amp;</a:t>
            </a:r>
            <a:r>
              <a:rPr lang="sk-SK" altLang="sk-SK" sz="3099" b="1" dirty="0" smtClean="0">
                <a:solidFill>
                  <a:srgbClr val="00B050"/>
                </a:solidFill>
              </a:rPr>
              <a:t> </a:t>
            </a:r>
            <a:r>
              <a:rPr lang="sk-SK" altLang="sk-SK" sz="2660" b="1" dirty="0" smtClean="0">
                <a:solidFill>
                  <a:srgbClr val="00B050"/>
                </a:solidFill>
              </a:rPr>
              <a:t>- adresa premennej</a:t>
            </a:r>
            <a:endParaRPr lang="sk-SK" altLang="sk-SK" sz="2660" b="1" dirty="0">
              <a:solidFill>
                <a:srgbClr val="00B050"/>
              </a:solidFill>
            </a:endParaRPr>
          </a:p>
          <a:p>
            <a:pPr marL="377731" indent="-377731">
              <a:defRPr/>
            </a:pPr>
            <a:r>
              <a:rPr lang="en-US" altLang="sk-SK" sz="2656" dirty="0" err="1">
                <a:cs typeface="Tahoma" panose="020B0604030504040204" pitchFamily="34" charset="0"/>
              </a:rPr>
              <a:t>pr</a:t>
            </a:r>
            <a:r>
              <a:rPr lang="sk-SK" altLang="sk-SK" sz="2656" dirty="0">
                <a:cs typeface="Tahoma" panose="020B0604030504040204" pitchFamily="34" charset="0"/>
              </a:rPr>
              <a:t>í</a:t>
            </a:r>
            <a:r>
              <a:rPr lang="en-US" altLang="sk-SK" sz="2656" dirty="0" err="1">
                <a:cs typeface="Tahoma" panose="020B0604030504040204" pitchFamily="34" charset="0"/>
              </a:rPr>
              <a:t>kazom</a:t>
            </a:r>
            <a:r>
              <a:rPr lang="en-US" altLang="sk-SK" sz="2656" dirty="0">
                <a:cs typeface="Tahoma" panose="020B0604030504040204" pitchFamily="34" charset="0"/>
              </a:rPr>
              <a:t>:</a:t>
            </a:r>
            <a:endParaRPr lang="sk-SK" altLang="sk-SK" sz="2656" dirty="0">
              <a:cs typeface="Tahoma" panose="020B0604030504040204" pitchFamily="34" charset="0"/>
            </a:endParaRPr>
          </a:p>
          <a:p>
            <a:pPr marL="377731" indent="-377731">
              <a:buFont typeface="Wingdings 2" panose="05020102010507070707" pitchFamily="18" charset="2"/>
              <a:buNone/>
              <a:defRPr/>
            </a:pPr>
            <a:endParaRPr lang="sk-SK" altLang="sk-SK" sz="2656" dirty="0">
              <a:cs typeface="Tahoma" panose="020B0604030504040204" pitchFamily="34" charset="0"/>
            </a:endParaRPr>
          </a:p>
          <a:p>
            <a:pPr marL="377731" indent="-377731">
              <a:buFont typeface="Wingdings 2" panose="05020102010507070707" pitchFamily="18" charset="2"/>
              <a:buNone/>
              <a:defRPr/>
            </a:pPr>
            <a:r>
              <a:rPr lang="sk-SK" altLang="sk-SK" sz="2656" dirty="0" smtClean="0">
                <a:cs typeface="Tahoma" panose="020B0604030504040204" pitchFamily="34" charset="0"/>
              </a:rPr>
              <a:t>	sme </a:t>
            </a:r>
            <a:r>
              <a:rPr lang="sk-SK" altLang="sk-SK" sz="2656" dirty="0">
                <a:cs typeface="Tahoma" panose="020B0604030504040204" pitchFamily="34" charset="0"/>
              </a:rPr>
              <a:t>adresu premennej </a:t>
            </a:r>
            <a:r>
              <a:rPr lang="sk-SK" altLang="sk-SK" sz="2656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</a:t>
            </a:r>
            <a:r>
              <a:rPr lang="sk-SK" altLang="sk-SK" sz="2656" dirty="0">
                <a:cs typeface="Tahoma" panose="020B0604030504040204" pitchFamily="34" charset="0"/>
              </a:rPr>
              <a:t> uložili do premennej </a:t>
            </a:r>
            <a:r>
              <a:rPr lang="sk-SK" altLang="sk-SK" sz="2656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sk-SK" altLang="sk-SK" sz="2656" dirty="0">
                <a:cs typeface="Tahoma" panose="020B0604030504040204" pitchFamily="34" charset="0"/>
              </a:rPr>
              <a:t> – teda  </a:t>
            </a:r>
            <a:r>
              <a:rPr lang="sk-SK" altLang="sk-SK" sz="2656" dirty="0">
                <a:solidFill>
                  <a:srgbClr val="FF0000"/>
                </a:solidFill>
                <a:cs typeface="Tahoma" panose="020B0604030504040204" pitchFamily="34" charset="0"/>
              </a:rPr>
              <a:t>ukazovateľ </a:t>
            </a:r>
            <a:r>
              <a:rPr lang="sk-SK" altLang="sk-SK" sz="2656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sk-SK" altLang="sk-SK" sz="2656" dirty="0">
                <a:solidFill>
                  <a:srgbClr val="FF0000"/>
                </a:solidFill>
                <a:cs typeface="Tahoma" panose="020B0604030504040204" pitchFamily="34" charset="0"/>
              </a:rPr>
              <a:t> ukazuje na premennú </a:t>
            </a:r>
            <a:r>
              <a:rPr lang="sk-SK" altLang="sk-SK" sz="2656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pPr marL="377731" indent="-377731">
              <a:defRPr/>
            </a:pPr>
            <a:endParaRPr lang="sk-SK" altLang="sk-SK" sz="3209" dirty="0" smtClean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86050" y="5471319"/>
            <a:ext cx="3425825" cy="5802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965" name="TextBox 4"/>
          <p:cNvSpPr txBox="1">
            <a:spLocks noChangeArrowheads="1"/>
          </p:cNvSpPr>
          <p:nvPr/>
        </p:nvSpPr>
        <p:spPr bwMode="auto">
          <a:xfrm>
            <a:off x="3562350" y="5540376"/>
            <a:ext cx="238918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&amp;</a:t>
            </a:r>
            <a:r>
              <a:rPr kumimoji="0" lang="en-US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sk-SK" altLang="sk-SK" sz="2656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36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1" name="Rectangle 17"/>
          <p:cNvSpPr>
            <a:spLocks noChangeArrowheads="1"/>
          </p:cNvSpPr>
          <p:nvPr/>
        </p:nvSpPr>
        <p:spPr bwMode="auto">
          <a:xfrm>
            <a:off x="5918200" y="4638675"/>
            <a:ext cx="6324600" cy="227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/>
          <a:lstStyle>
            <a:lvl1pPr marL="379413" indent="-379413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19896" marR="0" lvl="0" indent="-419896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sk-SK" altLang="sk-SK" sz="3209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419896" marR="0" lvl="0" indent="-419896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sk-SK" sz="3209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46096" name="Text Box 23"/>
          <p:cNvSpPr txBox="1">
            <a:spLocks noChangeArrowheads="1"/>
          </p:cNvSpPr>
          <p:nvPr/>
        </p:nvSpPr>
        <p:spPr bwMode="auto">
          <a:xfrm>
            <a:off x="582612" y="2867025"/>
            <a:ext cx="758825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i: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46098" name="Text Box 25"/>
          <p:cNvSpPr txBox="1">
            <a:spLocks noChangeArrowheads="1"/>
          </p:cNvSpPr>
          <p:nvPr/>
        </p:nvSpPr>
        <p:spPr bwMode="auto">
          <a:xfrm>
            <a:off x="230187" y="5481638"/>
            <a:ext cx="1111250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p_i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21542" name="Rectangle 38"/>
          <p:cNvSpPr>
            <a:spLocks noChangeArrowheads="1"/>
          </p:cNvSpPr>
          <p:nvPr/>
        </p:nvSpPr>
        <p:spPr bwMode="auto">
          <a:xfrm>
            <a:off x="4665662" y="5286498"/>
            <a:ext cx="5243513" cy="2089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/>
          <a:lstStyle>
            <a:lvl1pPr marL="341313" indent="-341313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77731" marR="0" lvl="0" indent="-377731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hodnota </a:t>
            </a: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p_i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</a:rPr>
              <a:t>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(adresa, kam </a:t>
            </a: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p_i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 ukazuje) sa prepíše adresou premennej 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</a:p>
          <a:p>
            <a:pPr marL="377731" marR="0" lvl="0" indent="-377731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hodnota 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</a:t>
            </a: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p_i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</a:rPr>
              <a:t>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je tá istá ako hodnota 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6101" name="Rectangle 40"/>
          <p:cNvSpPr>
            <a:spLocks noChangeArrowheads="1"/>
          </p:cNvSpPr>
          <p:nvPr/>
        </p:nvSpPr>
        <p:spPr bwMode="auto">
          <a:xfrm>
            <a:off x="5172074" y="3261519"/>
            <a:ext cx="2951163" cy="1638894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46102" name="Text Box 41"/>
          <p:cNvSpPr txBox="1">
            <a:spLocks noChangeArrowheads="1"/>
          </p:cNvSpPr>
          <p:nvPr/>
        </p:nvSpPr>
        <p:spPr bwMode="auto">
          <a:xfrm>
            <a:off x="5256212" y="3345657"/>
            <a:ext cx="2867025" cy="132873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i,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*</a:t>
            </a:r>
            <a:r>
              <a:rPr kumimoji="0" lang="en-US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p_i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656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p_i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&amp;</a:t>
            </a:r>
            <a:r>
              <a:rPr kumimoji="0" lang="en-US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</a:p>
        </p:txBody>
      </p:sp>
      <p:sp>
        <p:nvSpPr>
          <p:cNvPr id="46103" name="Rectangle 13"/>
          <p:cNvSpPr>
            <a:spLocks noChangeArrowheads="1"/>
          </p:cNvSpPr>
          <p:nvPr/>
        </p:nvSpPr>
        <p:spPr bwMode="auto">
          <a:xfrm>
            <a:off x="4665662" y="1508919"/>
            <a:ext cx="3762375" cy="210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/>
          <a:lstStyle>
            <a:lvl1pPr marL="341313" indent="-341313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77731" marR="0" lvl="0" indent="-377731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k-SK" altLang="sk-SK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uka</a:t>
            </a:r>
            <a:r>
              <a:rPr kumimoji="0" lang="en-US" altLang="sk-SK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zovate</a:t>
            </a:r>
            <a:r>
              <a:rPr kumimoji="0" lang="sk-SK" alt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ľ </a:t>
            </a:r>
            <a:r>
              <a:rPr kumimoji="0" lang="sk-SK" altLang="sk-SK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p_i</a:t>
            </a:r>
            <a:endParaRPr kumimoji="0" lang="sk-SK" altLang="sk-SK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820466" lvl="1" indent="-314483" defTabSz="1011966">
              <a:defRPr/>
            </a:pP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p_i</a:t>
            </a:r>
            <a:r>
              <a:rPr lang="en-US" altLang="sk-SK" sz="2400" b="1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sk-SK" altLang="sk-SK" sz="3200" dirty="0" smtClean="0">
                <a:latin typeface="Tahoma" panose="020B0604030504040204" pitchFamily="34" charset="0"/>
                <a:sym typeface="Symbol" panose="05050102010706020507" pitchFamily="18" charset="2"/>
              </a:rPr>
              <a:t>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820466" marR="0" lvl="1" indent="-314483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p_i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sk-SK" altLang="sk-SK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???</a:t>
            </a:r>
            <a:endParaRPr kumimoji="0" lang="sk-SK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960437" y="5471664"/>
            <a:ext cx="1841500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None/>
              <a:defRPr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sk-SK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487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  <a:r>
              <a:rPr lang="sk-SK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altLang="sk-SK" sz="2400" b="1" dirty="0">
              <a:solidFill>
                <a:srgbClr val="00B050"/>
              </a:solidFill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960437" y="2880519"/>
            <a:ext cx="1841500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None/>
              <a:defRPr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sk-SK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487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484</a:t>
            </a:r>
            <a:endParaRPr lang="en-US" altLang="sk-SK" sz="2400" b="1" dirty="0">
              <a:solidFill>
                <a:srgbClr val="00B050"/>
              </a:solidFill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2456341" y="2533816"/>
            <a:ext cx="1438275" cy="43021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2" name="Line 13"/>
          <p:cNvSpPr>
            <a:spLocks noChangeShapeType="1"/>
          </p:cNvSpPr>
          <p:nvPr/>
        </p:nvSpPr>
        <p:spPr bwMode="auto">
          <a:xfrm>
            <a:off x="2456341" y="5373853"/>
            <a:ext cx="14382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 flipV="1">
            <a:off x="2456342" y="5982647"/>
            <a:ext cx="1438274" cy="87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2397604" y="5435753"/>
            <a:ext cx="1497013" cy="594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1011966">
              <a:buNone/>
              <a:defRPr/>
            </a:pPr>
            <a:r>
              <a:rPr lang="sk-SK" altLang="sk-SK" sz="3200" dirty="0">
                <a:latin typeface="Tahoma" panose="020B0604030504040204" pitchFamily="34" charset="0"/>
                <a:sym typeface="Symbol" panose="05050102010706020507" pitchFamily="18" charset="2"/>
              </a:rPr>
              <a:t></a:t>
            </a:r>
            <a:endParaRPr lang="sk-SK" sz="2000" dirty="0">
              <a:latin typeface="Arial"/>
            </a:endParaRP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2446817" y="1892465"/>
            <a:ext cx="134937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pamäť</a:t>
            </a:r>
            <a:endParaRPr kumimoji="0" lang="en-US" altLang="sk-SK" sz="2656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6093" name="Line 20"/>
          <p:cNvSpPr>
            <a:spLocks noChangeShapeType="1"/>
          </p:cNvSpPr>
          <p:nvPr/>
        </p:nvSpPr>
        <p:spPr bwMode="auto">
          <a:xfrm>
            <a:off x="2463392" y="2830014"/>
            <a:ext cx="1431224" cy="1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6094" name="Line 21"/>
          <p:cNvSpPr>
            <a:spLocks noChangeShapeType="1"/>
          </p:cNvSpPr>
          <p:nvPr/>
        </p:nvSpPr>
        <p:spPr bwMode="auto">
          <a:xfrm>
            <a:off x="2463392" y="3452314"/>
            <a:ext cx="1431224" cy="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6095" name="Text Box 22"/>
          <p:cNvSpPr txBox="1">
            <a:spLocks noChangeArrowheads="1"/>
          </p:cNvSpPr>
          <p:nvPr/>
        </p:nvSpPr>
        <p:spPr bwMode="auto">
          <a:xfrm>
            <a:off x="2702404" y="2921153"/>
            <a:ext cx="758825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altLang="sk-SK" sz="3984" dirty="0" smtClean="0"/>
              <a:t>Čo urobí </a:t>
            </a:r>
            <a:r>
              <a:rPr lang="en-US" altLang="sk-SK" sz="3984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altLang="sk-SK" sz="3984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altLang="sk-SK" sz="3984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k-SK" sz="3984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" name="Rectangle 1"/>
          <p:cNvSpPr/>
          <p:nvPr/>
        </p:nvSpPr>
        <p:spPr>
          <a:xfrm>
            <a:off x="338404" y="6988879"/>
            <a:ext cx="35621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sk-SK" altLang="sk-SK" b="1" kern="0" dirty="0" smtClean="0">
                <a:solidFill>
                  <a:srgbClr val="FF0000"/>
                </a:solidFill>
              </a:rPr>
              <a:t>p</a:t>
            </a:r>
            <a:r>
              <a:rPr lang="en-US" altLang="sk-SK" b="1" kern="0" dirty="0" err="1">
                <a:solidFill>
                  <a:srgbClr val="FF0000"/>
                </a:solidFill>
              </a:rPr>
              <a:t>resmerovanie</a:t>
            </a:r>
            <a:r>
              <a:rPr lang="en-US" altLang="sk-SK" b="1" kern="0" dirty="0">
                <a:solidFill>
                  <a:srgbClr val="FF0000"/>
                </a:solidFill>
              </a:rPr>
              <a:t> </a:t>
            </a:r>
            <a:r>
              <a:rPr lang="sk-SK" altLang="sk-SK" b="1" kern="0" dirty="0">
                <a:solidFill>
                  <a:srgbClr val="FF0000"/>
                </a:solidFill>
              </a:rPr>
              <a:t>ukazovateľa</a:t>
            </a:r>
          </a:p>
        </p:txBody>
      </p:sp>
    </p:spTree>
    <p:extLst>
      <p:ext uri="{BB962C8B-B14F-4D97-AF65-F5344CB8AC3E}">
        <p14:creationId xmlns:p14="http://schemas.microsoft.com/office/powerpoint/2010/main" val="3050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2" grpId="0" autoUpdateAnimBg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 bwMode="auto">
          <a:xfrm>
            <a:off x="5172074" y="2042319"/>
            <a:ext cx="2951163" cy="8788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altLang="sk-SK" sz="3984" dirty="0" smtClean="0"/>
              <a:t>Čo urobí </a:t>
            </a:r>
            <a:r>
              <a:rPr lang="en-US" altLang="sk-SK" sz="3984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altLang="sk-SK" sz="3984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altLang="sk-SK" sz="3984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k-SK" sz="3984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7115" name="Rectangle 17"/>
          <p:cNvSpPr>
            <a:spLocks noChangeArrowheads="1"/>
          </p:cNvSpPr>
          <p:nvPr/>
        </p:nvSpPr>
        <p:spPr bwMode="auto">
          <a:xfrm>
            <a:off x="5918200" y="4638675"/>
            <a:ext cx="6324600" cy="227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/>
          <a:lstStyle>
            <a:lvl1pPr marL="379413" indent="-379413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19896" marR="0" lvl="0" indent="-419896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sk-SK" altLang="sk-SK" sz="3209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419896" marR="0" lvl="0" indent="-419896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sk-SK" sz="3209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cxnSp>
        <p:nvCxnSpPr>
          <p:cNvPr id="86033" name="AutoShape 30"/>
          <p:cNvCxnSpPr>
            <a:cxnSpLocks noChangeShapeType="1"/>
          </p:cNvCxnSpPr>
          <p:nvPr/>
        </p:nvCxnSpPr>
        <p:spPr bwMode="auto">
          <a:xfrm flipV="1">
            <a:off x="3752737" y="3073166"/>
            <a:ext cx="158750" cy="2698750"/>
          </a:xfrm>
          <a:prstGeom prst="curvedConnector3">
            <a:avLst>
              <a:gd name="adj1" fmla="val 48221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582612" y="2867025"/>
            <a:ext cx="758825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i: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230187" y="5481638"/>
            <a:ext cx="1111250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p_i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960437" y="5471664"/>
            <a:ext cx="1841500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None/>
              <a:defRPr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sk-SK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487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  <a:r>
              <a:rPr lang="sk-SK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altLang="sk-SK" sz="2400" b="1" dirty="0">
              <a:solidFill>
                <a:srgbClr val="00B050"/>
              </a:solidFill>
            </a:endParaRP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960437" y="2880519"/>
            <a:ext cx="1841500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None/>
              <a:defRPr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sk-SK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487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484</a:t>
            </a:r>
            <a:endParaRPr lang="en-US" altLang="sk-SK" sz="2400" b="1" dirty="0">
              <a:solidFill>
                <a:srgbClr val="00B050"/>
              </a:solidFill>
            </a:endParaRPr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456341" y="2533816"/>
            <a:ext cx="1438275" cy="43021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0" name="Line 13"/>
          <p:cNvSpPr>
            <a:spLocks noChangeShapeType="1"/>
          </p:cNvSpPr>
          <p:nvPr/>
        </p:nvSpPr>
        <p:spPr bwMode="auto">
          <a:xfrm>
            <a:off x="2456341" y="5373853"/>
            <a:ext cx="14382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" name="Line 14"/>
          <p:cNvSpPr>
            <a:spLocks noChangeShapeType="1"/>
          </p:cNvSpPr>
          <p:nvPr/>
        </p:nvSpPr>
        <p:spPr bwMode="auto">
          <a:xfrm flipV="1">
            <a:off x="2456342" y="5982647"/>
            <a:ext cx="1438274" cy="87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397604" y="5435753"/>
            <a:ext cx="1497013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None/>
              <a:defRPr/>
            </a:pP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sk-SK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487</a:t>
            </a:r>
            <a:r>
              <a:rPr lang="en-US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484</a:t>
            </a:r>
            <a:endParaRPr lang="en-US" altLang="sk-SK" sz="2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2446817" y="1892465"/>
            <a:ext cx="134937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pamäť</a:t>
            </a:r>
            <a:endParaRPr kumimoji="0" lang="en-US" altLang="sk-SK" sz="2656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" name="Line 20"/>
          <p:cNvSpPr>
            <a:spLocks noChangeShapeType="1"/>
          </p:cNvSpPr>
          <p:nvPr/>
        </p:nvSpPr>
        <p:spPr bwMode="auto">
          <a:xfrm>
            <a:off x="2463392" y="2830014"/>
            <a:ext cx="1431224" cy="1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5" name="Line 21"/>
          <p:cNvSpPr>
            <a:spLocks noChangeShapeType="1"/>
          </p:cNvSpPr>
          <p:nvPr/>
        </p:nvSpPr>
        <p:spPr bwMode="auto">
          <a:xfrm>
            <a:off x="2463392" y="3452314"/>
            <a:ext cx="1431224" cy="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6" name="Text Box 22"/>
          <p:cNvSpPr txBox="1">
            <a:spLocks noChangeArrowheads="1"/>
          </p:cNvSpPr>
          <p:nvPr/>
        </p:nvSpPr>
        <p:spPr bwMode="auto">
          <a:xfrm>
            <a:off x="2702404" y="2921153"/>
            <a:ext cx="758825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ectangle 38"/>
          <p:cNvSpPr>
            <a:spLocks noChangeArrowheads="1"/>
          </p:cNvSpPr>
          <p:nvPr/>
        </p:nvSpPr>
        <p:spPr bwMode="auto">
          <a:xfrm>
            <a:off x="4665662" y="5286498"/>
            <a:ext cx="5243513" cy="2089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/>
          <a:lstStyle>
            <a:lvl1pPr marL="341313" indent="-341313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77731" marR="0" lvl="0" indent="-377731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hodnota </a:t>
            </a: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p_i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</a:rPr>
              <a:t>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(adresa, kam </a:t>
            </a: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p_i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 ukazuje) sa prepíše adresou premennej 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</a:p>
          <a:p>
            <a:pPr marL="377731" marR="0" lvl="0" indent="-377731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hodnota 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</a:t>
            </a: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p_i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</a:rPr>
              <a:t>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je tá istá ako hodnota 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8" name="Rectangle 40"/>
          <p:cNvSpPr>
            <a:spLocks noChangeArrowheads="1"/>
          </p:cNvSpPr>
          <p:nvPr/>
        </p:nvSpPr>
        <p:spPr bwMode="auto">
          <a:xfrm>
            <a:off x="5172074" y="3261519"/>
            <a:ext cx="2951163" cy="1638894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49" name="Text Box 41"/>
          <p:cNvSpPr txBox="1">
            <a:spLocks noChangeArrowheads="1"/>
          </p:cNvSpPr>
          <p:nvPr/>
        </p:nvSpPr>
        <p:spPr bwMode="auto">
          <a:xfrm>
            <a:off x="5256212" y="3345657"/>
            <a:ext cx="2867025" cy="132873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i,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*</a:t>
            </a:r>
            <a:r>
              <a:rPr kumimoji="0" lang="en-US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p_i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656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p_i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&amp;</a:t>
            </a:r>
            <a:r>
              <a:rPr kumimoji="0" lang="en-US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4665662" y="1508919"/>
            <a:ext cx="3762375" cy="210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/>
          <a:lstStyle>
            <a:lvl1pPr marL="341313" indent="-341313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77731" marR="0" lvl="0" indent="-377731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k-SK" altLang="sk-SK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uka</a:t>
            </a:r>
            <a:r>
              <a:rPr kumimoji="0" lang="en-US" altLang="sk-SK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zovate</a:t>
            </a:r>
            <a:r>
              <a:rPr kumimoji="0" lang="sk-SK" alt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ľ </a:t>
            </a:r>
            <a:r>
              <a:rPr kumimoji="0" lang="sk-SK" altLang="sk-SK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p_i</a:t>
            </a:r>
            <a:endParaRPr kumimoji="0" lang="sk-SK" altLang="sk-SK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820466" marR="0" lvl="1" indent="-314483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p_i</a:t>
            </a:r>
            <a:r>
              <a:rPr lang="en-US" altLang="sk-SK" sz="2400" b="1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6487484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820466" marR="0" lvl="1" indent="-314483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p_i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7</a:t>
            </a:r>
            <a:endParaRPr kumimoji="0" lang="sk-SK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8404" y="6988879"/>
            <a:ext cx="35621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sk-SK" altLang="sk-SK" b="1" kern="0" dirty="0" smtClean="0">
                <a:solidFill>
                  <a:srgbClr val="FF0000"/>
                </a:solidFill>
              </a:rPr>
              <a:t>p</a:t>
            </a:r>
            <a:r>
              <a:rPr lang="en-US" altLang="sk-SK" b="1" kern="0" dirty="0" err="1">
                <a:solidFill>
                  <a:srgbClr val="FF0000"/>
                </a:solidFill>
              </a:rPr>
              <a:t>resmerovanie</a:t>
            </a:r>
            <a:r>
              <a:rPr lang="en-US" altLang="sk-SK" b="1" kern="0" dirty="0">
                <a:solidFill>
                  <a:srgbClr val="FF0000"/>
                </a:solidFill>
              </a:rPr>
              <a:t> </a:t>
            </a:r>
            <a:r>
              <a:rPr lang="sk-SK" altLang="sk-SK" b="1" kern="0" dirty="0">
                <a:solidFill>
                  <a:srgbClr val="FF0000"/>
                </a:solidFill>
              </a:rPr>
              <a:t>ukazovateľa</a:t>
            </a:r>
          </a:p>
        </p:txBody>
      </p:sp>
    </p:spTree>
    <p:extLst>
      <p:ext uri="{BB962C8B-B14F-4D97-AF65-F5344CB8AC3E}">
        <p14:creationId xmlns:p14="http://schemas.microsoft.com/office/powerpoint/2010/main" val="99107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altLang="sk-SK" sz="3984" dirty="0" err="1" smtClean="0"/>
              <a:t>Derefe</a:t>
            </a:r>
            <a:r>
              <a:rPr lang="en-US" altLang="sk-SK" sz="3984" dirty="0" smtClean="0"/>
              <a:t>re</a:t>
            </a:r>
            <a:r>
              <a:rPr lang="sk-SK" altLang="sk-SK" sz="3984" dirty="0" err="1" smtClean="0"/>
              <a:t>nčný</a:t>
            </a:r>
            <a:r>
              <a:rPr lang="sk-SK" altLang="sk-SK" sz="3984" dirty="0" smtClean="0"/>
              <a:t> operátor </a:t>
            </a:r>
            <a:r>
              <a:rPr lang="sk-SK" altLang="sk-SK" sz="398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196850" y="1661319"/>
            <a:ext cx="9752013" cy="1737519"/>
          </a:xfrm>
        </p:spPr>
        <p:txBody>
          <a:bodyPr/>
          <a:lstStyle/>
          <a:p>
            <a:pPr marL="377731" indent="-377731">
              <a:defRPr/>
            </a:pPr>
            <a:r>
              <a:rPr lang="sk-SK" altLang="sk-SK" sz="2800" dirty="0" smtClean="0"/>
              <a:t>Hodnotu premennej na ktorú ukazovateľ ukazuje sprístupníme pomocou unárneho </a:t>
            </a:r>
            <a:r>
              <a:rPr lang="sk-SK" altLang="sk-SK" sz="2800" dirty="0" smtClean="0">
                <a:solidFill>
                  <a:srgbClr val="FF0000"/>
                </a:solidFill>
              </a:rPr>
              <a:t>dereferenčného operátora </a:t>
            </a:r>
            <a:r>
              <a:rPr lang="sk-SK" altLang="sk-SK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sk-SK" altLang="sk-SK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2800" b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- hodnota na adrese</a:t>
            </a:r>
          </a:p>
          <a:p>
            <a:pPr marL="822231" lvl="1" indent="-377731">
              <a:defRPr/>
            </a:pPr>
            <a:r>
              <a:rPr lang="sk-SK" altLang="sk-SK" sz="2400" dirty="0" smtClean="0">
                <a:cs typeface="Courier New" panose="02070309020205020404" pitchFamily="49" charset="0"/>
              </a:rPr>
              <a:t>Iný význam </a:t>
            </a:r>
            <a:r>
              <a:rPr lang="en-US" alt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sk-SK" sz="2400" dirty="0" smtClean="0">
                <a:cs typeface="Courier New" panose="02070309020205020404" pitchFamily="49" charset="0"/>
              </a:rPr>
              <a:t> </a:t>
            </a:r>
            <a:r>
              <a:rPr lang="en-US" altLang="sk-SK" sz="2400" dirty="0" err="1" smtClean="0">
                <a:cs typeface="Courier New" panose="02070309020205020404" pitchFamily="49" charset="0"/>
              </a:rPr>
              <a:t>ako</a:t>
            </a:r>
            <a:r>
              <a:rPr lang="en-US" altLang="sk-SK" sz="2400" dirty="0" smtClean="0">
                <a:cs typeface="Courier New" panose="02070309020205020404" pitchFamily="49" charset="0"/>
              </a:rPr>
              <a:t> </a:t>
            </a:r>
            <a:r>
              <a:rPr lang="en-US" altLang="sk-SK" sz="2400" dirty="0" err="1" smtClean="0">
                <a:cs typeface="Courier New" panose="02070309020205020404" pitchFamily="49" charset="0"/>
              </a:rPr>
              <a:t>pri</a:t>
            </a:r>
            <a:r>
              <a:rPr lang="en-US" altLang="sk-SK" sz="2400" dirty="0" smtClean="0">
                <a:cs typeface="Courier New" panose="02070309020205020404" pitchFamily="49" charset="0"/>
              </a:rPr>
              <a:t> </a:t>
            </a:r>
            <a:r>
              <a:rPr lang="en-US" altLang="sk-SK" sz="2400" dirty="0" err="1" smtClean="0">
                <a:cs typeface="Courier New" panose="02070309020205020404" pitchFamily="49" charset="0"/>
              </a:rPr>
              <a:t>defin</a:t>
            </a:r>
            <a:r>
              <a:rPr lang="sk-SK" altLang="sk-SK" sz="2400" dirty="0" err="1" smtClean="0">
                <a:cs typeface="Courier New" panose="02070309020205020404" pitchFamily="49" charset="0"/>
              </a:rPr>
              <a:t>ícii</a:t>
            </a:r>
            <a:endParaRPr lang="sk-SK" altLang="sk-SK" sz="3200" dirty="0" smtClean="0">
              <a:cs typeface="Courier New" panose="02070309020205020404" pitchFamily="49" charset="0"/>
            </a:endParaRPr>
          </a:p>
          <a:p>
            <a:pPr marL="377731" indent="-377731">
              <a:defRPr/>
            </a:pPr>
            <a:endParaRPr lang="sk-SK" altLang="sk-SK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5637" y="4497615"/>
            <a:ext cx="4114800" cy="2667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" name="Skupina 1"/>
          <p:cNvGrpSpPr/>
          <p:nvPr/>
        </p:nvGrpSpPr>
        <p:grpSpPr>
          <a:xfrm>
            <a:off x="744537" y="4497615"/>
            <a:ext cx="9204326" cy="1371600"/>
            <a:chOff x="744537" y="3834281"/>
            <a:chExt cx="9204326" cy="1371600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744537" y="3945731"/>
              <a:ext cx="2230438" cy="50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656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int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*p;</a:t>
              </a:r>
              <a:endPara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7" name="AutoShape 37"/>
            <p:cNvSpPr>
              <a:spLocks noChangeArrowheads="1"/>
            </p:cNvSpPr>
            <p:nvPr/>
          </p:nvSpPr>
          <p:spPr bwMode="auto">
            <a:xfrm>
              <a:off x="4981576" y="3834281"/>
              <a:ext cx="4967287" cy="1371600"/>
            </a:xfrm>
            <a:prstGeom prst="wedgeRoundRectCallout">
              <a:avLst>
                <a:gd name="adj1" fmla="val -65338"/>
                <a:gd name="adj2" fmla="val -21052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181" tIns="50590" rIns="101181" bIns="50590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457200" marR="0" lvl="0" indent="-45720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en-US" altLang="sk-SK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Def</a:t>
              </a:r>
              <a:r>
                <a:rPr kumimoji="0" lang="sk-SK" altLang="sk-SK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inícia</a:t>
              </a:r>
              <a:r>
                <a:rPr kumimoji="0" lang="sk-SK" altLang="sk-SK" sz="2400" b="0" i="0" u="none" strike="noStrike" kern="120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ukazovateľa</a:t>
              </a:r>
              <a:r>
                <a:rPr kumimoji="0" lang="sk-SK" altLang="sk-SK" sz="2400" b="0" i="0" u="none" strike="noStrike" kern="120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– tu definícia premennej </a:t>
              </a:r>
              <a:r>
                <a:rPr kumimoji="0" lang="sk-SK" altLang="sk-SK" sz="2400" b="1" i="0" u="none" strike="noStrike" kern="120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kumimoji="0" lang="sk-SK" altLang="sk-SK" sz="2400" b="0" i="0" u="none" strike="noStrike" kern="120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typu ukazovateľ na </a:t>
              </a:r>
              <a:r>
                <a:rPr kumimoji="0" lang="sk-SK" altLang="sk-SK" sz="2400" b="1" i="0" u="none" strike="noStrike" kern="1200" cap="none" spc="0" normalizeH="0" noProof="0" dirty="0" err="1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" name="Skupina 2"/>
          <p:cNvGrpSpPr/>
          <p:nvPr/>
        </p:nvGrpSpPr>
        <p:grpSpPr>
          <a:xfrm>
            <a:off x="753103" y="5601253"/>
            <a:ext cx="9213221" cy="1752600"/>
            <a:chOff x="753103" y="4937919"/>
            <a:chExt cx="9213221" cy="1752600"/>
          </a:xfrm>
        </p:grpSpPr>
        <p:sp>
          <p:nvSpPr>
            <p:cNvPr id="6" name="TextBox 4"/>
            <p:cNvSpPr txBox="1">
              <a:spLocks noChangeArrowheads="1"/>
            </p:cNvSpPr>
            <p:nvPr/>
          </p:nvSpPr>
          <p:spPr bwMode="auto">
            <a:xfrm>
              <a:off x="753103" y="4937919"/>
              <a:ext cx="4093534" cy="909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...</a:t>
              </a:r>
            </a:p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656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printf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("%d", 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*p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);</a:t>
              </a:r>
              <a:endPara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8" name="AutoShape 37"/>
            <p:cNvSpPr>
              <a:spLocks noChangeArrowheads="1"/>
            </p:cNvSpPr>
            <p:nvPr/>
          </p:nvSpPr>
          <p:spPr bwMode="auto">
            <a:xfrm>
              <a:off x="4999037" y="5352257"/>
              <a:ext cx="4967287" cy="1338262"/>
            </a:xfrm>
            <a:prstGeom prst="wedgeRoundRectCallout">
              <a:avLst>
                <a:gd name="adj1" fmla="val -63197"/>
                <a:gd name="adj2" fmla="val -22641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181" tIns="50590" rIns="101181" bIns="50590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R="0" lvl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tabLst/>
                <a:defRPr/>
              </a:pPr>
              <a:r>
                <a:rPr kumimoji="0" lang="sk-SK" altLang="sk-SK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2. Použitie </a:t>
              </a:r>
              <a:r>
                <a:rPr kumimoji="0" lang="sk-SK" altLang="sk-SK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dereferenčného</a:t>
              </a:r>
              <a:r>
                <a:rPr lang="sk-SK" altLang="sk-SK" sz="2400" dirty="0">
                  <a:solidFill>
                    <a:srgbClr val="FF0000"/>
                  </a:solidFill>
                </a:rPr>
                <a:t>  </a:t>
              </a:r>
              <a:endParaRPr lang="sk-SK" altLang="sk-SK" sz="2400" dirty="0" smtClean="0">
                <a:solidFill>
                  <a:srgbClr val="FF0000"/>
                </a:solidFill>
              </a:endParaRPr>
            </a:p>
            <a:p>
              <a:pPr marR="0" lvl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tabLst/>
                <a:defRPr/>
              </a:pPr>
              <a:r>
                <a:rPr kumimoji="0" lang="sk-SK" altLang="sk-SK" sz="2400" b="0" i="0" u="none" strike="noStrike" kern="1200" cap="none" spc="0" normalizeH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</a:t>
              </a:r>
              <a:r>
                <a:rPr kumimoji="0" lang="sk-SK" altLang="sk-SK" sz="2400" b="0" i="0" u="none" strike="noStrike" kern="120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 operátora </a:t>
              </a:r>
              <a:r>
                <a:rPr kumimoji="0" lang="sk-SK" altLang="sk-SK" sz="24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– tu prístup k </a:t>
              </a:r>
            </a:p>
            <a:p>
              <a:pPr marR="0" lvl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tabLst/>
                <a:defRPr/>
              </a:pPr>
              <a:r>
                <a:rPr lang="sk-SK" altLang="sk-SK" sz="2400" dirty="0">
                  <a:solidFill>
                    <a:srgbClr val="000000"/>
                  </a:solidFill>
                </a:rPr>
                <a:t> </a:t>
              </a:r>
              <a:r>
                <a:rPr lang="sk-SK" altLang="sk-SK" sz="2400" dirty="0" smtClean="0">
                  <a:solidFill>
                    <a:srgbClr val="000000"/>
                  </a:solidFill>
                </a:rPr>
                <a:t>   </a:t>
              </a:r>
              <a:r>
                <a:rPr kumimoji="0" lang="sk-SK" altLang="sk-SK" sz="24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premennej, na ktorú ukazuje </a:t>
              </a:r>
              <a:r>
                <a:rPr kumimoji="0" lang="sk-SK" altLang="sk-SK" sz="2400" b="1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BlokTextu 8"/>
          <p:cNvSpPr txBox="1"/>
          <p:nvPr/>
        </p:nvSpPr>
        <p:spPr>
          <a:xfrm>
            <a:off x="565271" y="3715256"/>
            <a:ext cx="7176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 smtClean="0"/>
              <a:t> </a:t>
            </a:r>
            <a:r>
              <a:rPr lang="sk-SK" sz="2800" dirty="0"/>
              <a:t>m</a:t>
            </a:r>
            <a:r>
              <a:rPr lang="sk-SK" sz="2800" dirty="0" smtClean="0"/>
              <a:t>á 2 v kontexte ukazovateľov 2 významy: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9252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altLang="sk-SK" sz="3984" dirty="0" smtClean="0"/>
              <a:t>Použitie </a:t>
            </a:r>
            <a:r>
              <a:rPr lang="sk-SK" altLang="sk-SK" sz="3984" dirty="0" err="1" smtClean="0"/>
              <a:t>dereferenčného</a:t>
            </a:r>
            <a:r>
              <a:rPr lang="sk-SK" altLang="sk-SK" sz="3984" dirty="0" smtClean="0"/>
              <a:t> operátora</a:t>
            </a:r>
            <a:endParaRPr lang="en-US" altLang="sk-SK" sz="3984" dirty="0" smtClean="0"/>
          </a:p>
        </p:txBody>
      </p:sp>
      <p:sp>
        <p:nvSpPr>
          <p:cNvPr id="43014" name="Rectangle 10"/>
          <p:cNvSpPr>
            <a:spLocks noChangeArrowheads="1"/>
          </p:cNvSpPr>
          <p:nvPr/>
        </p:nvSpPr>
        <p:spPr bwMode="auto">
          <a:xfrm>
            <a:off x="4167187" y="1661319"/>
            <a:ext cx="563245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/>
          <a:lstStyle>
            <a:lvl1pPr marL="341313" indent="-341313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77731" marR="0" lvl="0" indent="-377731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k-SK" altLang="sk-SK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</a:rPr>
              <a:t>uka</a:t>
            </a:r>
            <a:r>
              <a:rPr kumimoji="0" lang="en-US" altLang="sk-SK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</a:rPr>
              <a:t>zovate</a:t>
            </a:r>
            <a:r>
              <a:rPr kumimoji="0" lang="sk-SK" alt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</a:rPr>
              <a:t>ľ </a:t>
            </a:r>
            <a:r>
              <a:rPr kumimoji="0" lang="sk-SK" alt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sk-SK" alt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</a:rPr>
              <a:t>:</a:t>
            </a:r>
          </a:p>
          <a:p>
            <a:pPr lvl="0" algn="l" defTabSz="1011966" eaLnBrk="1" hangingPunct="1">
              <a:spcBef>
                <a:spcPct val="0"/>
              </a:spcBef>
              <a:buNone/>
              <a:defRPr/>
            </a:pP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zapísaný na adrese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sk-S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487536</a:t>
            </a:r>
            <a:endParaRPr lang="en-US" altLang="sk-SK" sz="2400" b="1" dirty="0">
              <a:solidFill>
                <a:srgbClr val="000000"/>
              </a:solidFill>
            </a:endParaRPr>
          </a:p>
          <a:p>
            <a:pPr marL="820466" lvl="1" indent="-314483" algn="l" defTabSz="1011966">
              <a:defRPr/>
            </a:pP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jeho hodnota je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487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sk-SK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84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vyjadruje adresu, kde je uložená skutočná hodnota</a:t>
            </a:r>
          </a:p>
          <a:p>
            <a:pPr marL="820466" lvl="1" indent="-314483" algn="l" defTabSz="1011966">
              <a:defRPr/>
            </a:pP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na adrese 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6487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sk-SK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84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v pamäti je hodnota </a:t>
            </a:r>
            <a:r>
              <a:rPr lang="sk-SK" altLang="sk-SK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ktorá sa použije napr. pri výpočtoch</a:t>
            </a:r>
          </a:p>
          <a:p>
            <a:pPr marL="377731" marR="0" lvl="0" indent="-377731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k-SK" alt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sk-SK" alt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</a:rPr>
              <a:t>: </a:t>
            </a:r>
            <a:r>
              <a:rPr kumimoji="0" lang="sk-SK" alt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ukazovateľ</a:t>
            </a:r>
          </a:p>
          <a:p>
            <a:pPr marL="377731" marR="0" lvl="0" indent="-377731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</a:t>
            </a:r>
            <a:r>
              <a:rPr kumimoji="0" lang="sk-SK" alt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sk-SK" alt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</a:rPr>
              <a:t>: </a:t>
            </a:r>
            <a:r>
              <a:rPr kumimoji="0" lang="sk-SK" alt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hodnota, kam ukazuje</a:t>
            </a:r>
          </a:p>
          <a:p>
            <a:pPr marL="377731" marR="0" lvl="0" indent="-377731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sk-SK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</a:endParaRPr>
          </a:p>
        </p:txBody>
      </p:sp>
      <p:cxnSp>
        <p:nvCxnSpPr>
          <p:cNvPr id="19" name="AutoShape 30"/>
          <p:cNvCxnSpPr>
            <a:cxnSpLocks noChangeShapeType="1"/>
          </p:cNvCxnSpPr>
          <p:nvPr/>
        </p:nvCxnSpPr>
        <p:spPr bwMode="auto">
          <a:xfrm flipV="1">
            <a:off x="3752737" y="3073166"/>
            <a:ext cx="158750" cy="2698750"/>
          </a:xfrm>
          <a:prstGeom prst="curvedConnector3">
            <a:avLst>
              <a:gd name="adj1" fmla="val 48221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582612" y="2867025"/>
            <a:ext cx="758825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i: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230187" y="5481638"/>
            <a:ext cx="1111250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p_i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960437" y="5471664"/>
            <a:ext cx="1841500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None/>
              <a:defRPr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sk-SK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487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  <a:r>
              <a:rPr lang="sk-SK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altLang="sk-SK" sz="2400" b="1" dirty="0">
              <a:solidFill>
                <a:srgbClr val="00B050"/>
              </a:solidFill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960437" y="2880519"/>
            <a:ext cx="1841500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None/>
              <a:defRPr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sk-SK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487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484</a:t>
            </a:r>
            <a:endParaRPr lang="en-US" altLang="sk-SK" sz="2400" b="1" dirty="0">
              <a:solidFill>
                <a:srgbClr val="00B050"/>
              </a:solidFill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2456341" y="2533816"/>
            <a:ext cx="1438275" cy="43021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2456341" y="5373853"/>
            <a:ext cx="14382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 flipV="1">
            <a:off x="2456342" y="5982647"/>
            <a:ext cx="1438274" cy="87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2397604" y="5435753"/>
            <a:ext cx="1497013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None/>
              <a:defRPr/>
            </a:pP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sk-SK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487</a:t>
            </a:r>
            <a:r>
              <a:rPr lang="en-US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484</a:t>
            </a:r>
            <a:endParaRPr lang="en-US" altLang="sk-SK" sz="2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2446817" y="1892465"/>
            <a:ext cx="134937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pamäť</a:t>
            </a:r>
            <a:endParaRPr kumimoji="0" lang="en-US" altLang="sk-SK" sz="2656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" name="Line 20"/>
          <p:cNvSpPr>
            <a:spLocks noChangeShapeType="1"/>
          </p:cNvSpPr>
          <p:nvPr/>
        </p:nvSpPr>
        <p:spPr bwMode="auto">
          <a:xfrm>
            <a:off x="2463392" y="2830014"/>
            <a:ext cx="1431224" cy="1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" name="Line 21"/>
          <p:cNvSpPr>
            <a:spLocks noChangeShapeType="1"/>
          </p:cNvSpPr>
          <p:nvPr/>
        </p:nvSpPr>
        <p:spPr bwMode="auto">
          <a:xfrm>
            <a:off x="2463392" y="3452314"/>
            <a:ext cx="1431224" cy="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2702404" y="2921153"/>
            <a:ext cx="758825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AutoShape 37"/>
          <p:cNvSpPr>
            <a:spLocks noChangeArrowheads="1"/>
          </p:cNvSpPr>
          <p:nvPr/>
        </p:nvSpPr>
        <p:spPr bwMode="auto">
          <a:xfrm>
            <a:off x="4999038" y="5167300"/>
            <a:ext cx="4967287" cy="2285219"/>
          </a:xfrm>
          <a:prstGeom prst="wedgeRoundRectCallout">
            <a:avLst>
              <a:gd name="adj1" fmla="val -86743"/>
              <a:gd name="adj2" fmla="val -12387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35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Pamäťové miesto je potrebné mať</a:t>
            </a:r>
            <a:r>
              <a:rPr kumimoji="0" lang="sk-SK" altLang="sk-SK" sz="2435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prístupné</a:t>
            </a:r>
            <a:r>
              <a:rPr lang="sk-SK" altLang="sk-SK" sz="2435" noProof="0" dirty="0" smtClean="0">
                <a:solidFill>
                  <a:srgbClr val="FF0000"/>
                </a:solidFill>
              </a:rPr>
              <a:t>, </a:t>
            </a:r>
            <a:r>
              <a:rPr lang="sk-SK" altLang="sk-SK" sz="2435" noProof="0" dirty="0" err="1" smtClean="0">
                <a:solidFill>
                  <a:srgbClr val="FF0000"/>
                </a:solidFill>
              </a:rPr>
              <a:t>t.j</a:t>
            </a:r>
            <a:r>
              <a:rPr lang="sk-SK" altLang="sk-SK" sz="2435" noProof="0" dirty="0" smtClean="0">
                <a:solidFill>
                  <a:srgbClr val="FF0000"/>
                </a:solidFill>
              </a:rPr>
              <a:t>. adresa, ktorá je hodnotou </a:t>
            </a:r>
            <a:r>
              <a:rPr lang="sk-SK" altLang="sk-SK" sz="2435" b="1" noProof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sk-SK" altLang="sk-SK" sz="2435" noProof="0" dirty="0" smtClean="0">
                <a:solidFill>
                  <a:srgbClr val="FF0000"/>
                </a:solidFill>
              </a:rPr>
              <a:t> musí ukazovať na miesto v pamäti, kam môžeme pristupovať</a:t>
            </a:r>
            <a:endParaRPr lang="sk-SK" altLang="sk-SK" sz="2435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52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 err="1" smtClean="0"/>
              <a:t>prirad</a:t>
            </a:r>
            <a:r>
              <a:rPr lang="sk-SK" dirty="0" smtClean="0"/>
              <a:t>íme hodnotu na miesto, kam ukazuje ukazovateľ?</a:t>
            </a:r>
            <a:endParaRPr lang="sk-SK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20700" y="1771649"/>
            <a:ext cx="8970963" cy="4233069"/>
          </a:xfrm>
          <a:prstGeom prst="rect">
            <a:avLst/>
          </a:prstGeom>
        </p:spPr>
        <p:txBody>
          <a:bodyPr/>
          <a:lstStyle>
            <a:lvl1pPr marL="376238" indent="-3762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0738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700">
                <a:solidFill>
                  <a:schemeClr val="tx1"/>
                </a:solidFill>
                <a:latin typeface="+mn-lt"/>
              </a:defRPr>
            </a:lvl2pPr>
            <a:lvl3pPr marL="1262063" indent="-2508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68475" indent="-25082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276475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733511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6pPr>
            <a:lvl7pPr marL="3189888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7pPr>
            <a:lvl8pPr marL="3646266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8pPr>
            <a:lvl9pPr marL="4102643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9pPr>
          </a:lstStyle>
          <a:p>
            <a:pPr marL="377731" marR="0" lvl="0" indent="-377731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sk-SK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</a:t>
            </a:r>
            <a:r>
              <a:rPr kumimoji="0" lang="sk-SK" altLang="sk-SK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omocou</a:t>
            </a:r>
            <a:r>
              <a:rPr kumimoji="0" lang="sk-SK" altLang="sk-SK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sk-SK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</a:t>
            </a:r>
            <a:r>
              <a:rPr kumimoji="0" lang="sk-SK" altLang="sk-SK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referenčného operátora </a:t>
            </a:r>
            <a:r>
              <a:rPr kumimoji="0" lang="en-US" altLang="sk-SK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</a:p>
          <a:p>
            <a:pPr marL="822231" marR="0" lvl="1" indent="-377731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sk-SK" altLang="sk-SK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sk-SK" altLang="sk-SK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*p</a:t>
            </a:r>
            <a:r>
              <a:rPr kumimoji="0" lang="en-US" altLang="sk-SK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  <a:r>
              <a:rPr kumimoji="0" lang="sk-SK" altLang="sk-SK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sk-SK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– </a:t>
            </a:r>
            <a:r>
              <a:rPr kumimoji="0" lang="sk-SK" altLang="sk-SK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definícia premennej </a:t>
            </a:r>
            <a:r>
              <a:rPr kumimoji="0" lang="sk-SK" altLang="sk-SK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</a:t>
            </a:r>
            <a:r>
              <a:rPr kumimoji="0" lang="sk-SK" altLang="sk-SK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- </a:t>
            </a:r>
            <a:r>
              <a:rPr kumimoji="0" lang="en-US" altLang="sk-SK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ukazovate</a:t>
            </a:r>
            <a:r>
              <a:rPr kumimoji="0" lang="sk-SK" altLang="sk-SK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ľ na typ </a:t>
            </a:r>
            <a:r>
              <a:rPr kumimoji="0" lang="sk-SK" altLang="sk-SK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endParaRPr kumimoji="0" lang="sk-SK" altLang="sk-SK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822231" marR="0" lvl="1" indent="-377731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sk-SK" altLang="sk-SK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 </a:t>
            </a:r>
            <a:r>
              <a:rPr kumimoji="0" lang="en-US" altLang="sk-SK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– </a:t>
            </a:r>
            <a:r>
              <a:rPr kumimoji="0" lang="sk-SK" altLang="sk-SK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 </a:t>
            </a:r>
            <a:r>
              <a:rPr kumimoji="0" lang="sk-SK" altLang="sk-SK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</a:t>
            </a:r>
            <a:r>
              <a:rPr kumimoji="0" lang="sk-SK" altLang="sk-SK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je zapísaná adresa miesta, kde je hod</a:t>
            </a:r>
            <a:r>
              <a:rPr kumimoji="0" lang="en-US" altLang="sk-SK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</a:t>
            </a:r>
            <a:r>
              <a:rPr kumimoji="0" lang="sk-SK" altLang="sk-SK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ota</a:t>
            </a:r>
            <a:r>
              <a:rPr kumimoji="0" lang="sk-SK" altLang="sk-SK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ktorá nás zaujíma</a:t>
            </a:r>
          </a:p>
          <a:p>
            <a:pPr marL="822231" marR="0" lvl="1" indent="-377731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sk-SK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*p</a:t>
            </a:r>
            <a:r>
              <a:rPr kumimoji="0" lang="sk-SK" altLang="sk-SK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</a:t>
            </a:r>
            <a:r>
              <a:rPr kumimoji="0" lang="en-US" altLang="sk-SK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hodnota</a:t>
            </a:r>
            <a:r>
              <a:rPr kumimoji="0" lang="en-US" altLang="sk-SK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sk-SK" altLang="sk-SK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ktorá nás zaujíma – ukazuje na ňu premenná </a:t>
            </a:r>
            <a:r>
              <a:rPr kumimoji="0" lang="sk-SK" altLang="sk-SK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</a:t>
            </a:r>
            <a:endParaRPr kumimoji="0" lang="sk-SK" altLang="sk-SK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77731" marR="0" lvl="0" indent="-377731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sk-SK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5637" y="4404519"/>
            <a:ext cx="3048000" cy="2819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44536" y="4479130"/>
            <a:ext cx="2586015" cy="1727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*p;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656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*p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3;</a:t>
            </a:r>
            <a:endParaRPr kumimoji="0" lang="sk-SK" altLang="sk-SK" sz="2656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6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altLang="sk-SK" sz="3984" smtClean="0"/>
              <a:t>Čo urobí </a:t>
            </a:r>
            <a:r>
              <a:rPr lang="en-US" altLang="sk-SK" sz="3984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*p_i = i;</a:t>
            </a:r>
          </a:p>
        </p:txBody>
      </p:sp>
      <p:sp>
        <p:nvSpPr>
          <p:cNvPr id="44044" name="Rectangle 16"/>
          <p:cNvSpPr>
            <a:spLocks noChangeArrowheads="1"/>
          </p:cNvSpPr>
          <p:nvPr/>
        </p:nvSpPr>
        <p:spPr bwMode="auto">
          <a:xfrm>
            <a:off x="5918200" y="4638675"/>
            <a:ext cx="6324600" cy="227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/>
          <a:lstStyle>
            <a:lvl1pPr marL="379413" indent="-379413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19896" marR="0" lvl="0" indent="-419896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sk-SK" altLang="sk-SK" sz="3209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419896" marR="0" lvl="0" indent="-419896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sk-SK" sz="3209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grpSp>
        <p:nvGrpSpPr>
          <p:cNvPr id="20516" name="Group 36"/>
          <p:cNvGrpSpPr>
            <a:grpSpLocks/>
          </p:cNvGrpSpPr>
          <p:nvPr/>
        </p:nvGrpSpPr>
        <p:grpSpPr bwMode="auto">
          <a:xfrm>
            <a:off x="5124347" y="3086623"/>
            <a:ext cx="2784475" cy="1855787"/>
            <a:chOff x="4080" y="1440"/>
            <a:chExt cx="1248" cy="1056"/>
          </a:xfrm>
        </p:grpSpPr>
        <p:sp>
          <p:nvSpPr>
            <p:cNvPr id="44058" name="Rectangle 14"/>
            <p:cNvSpPr>
              <a:spLocks noChangeArrowheads="1"/>
            </p:cNvSpPr>
            <p:nvPr/>
          </p:nvSpPr>
          <p:spPr bwMode="auto">
            <a:xfrm>
              <a:off x="4080" y="1440"/>
              <a:ext cx="1248" cy="105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44059" name="Text Box 15"/>
            <p:cNvSpPr txBox="1">
              <a:spLocks noChangeArrowheads="1"/>
            </p:cNvSpPr>
            <p:nvPr/>
          </p:nvSpPr>
          <p:spPr bwMode="auto">
            <a:xfrm>
              <a:off x="4149" y="1502"/>
              <a:ext cx="1152" cy="98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656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int</a:t>
              </a:r>
              <a:r>
                <a:rPr kumimoji="0" lang="sk-SK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i,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*</a:t>
              </a:r>
              <a:r>
                <a:rPr kumimoji="0" lang="en-US" altLang="sk-SK" sz="2656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p_i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;</a:t>
              </a:r>
            </a:p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...</a:t>
              </a:r>
              <a:endPara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*</a:t>
              </a:r>
              <a:r>
                <a:rPr kumimoji="0" lang="en-US" altLang="sk-SK" sz="2656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p_i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= </a:t>
              </a:r>
              <a:r>
                <a:rPr kumimoji="0" lang="en-US" altLang="sk-SK" sz="2656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i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;</a:t>
              </a:r>
            </a:p>
          </p:txBody>
        </p:sp>
      </p:grpSp>
      <p:sp>
        <p:nvSpPr>
          <p:cNvPr id="20517" name="AutoShape 37"/>
          <p:cNvSpPr>
            <a:spLocks noChangeArrowheads="1"/>
          </p:cNvSpPr>
          <p:nvPr/>
        </p:nvSpPr>
        <p:spPr bwMode="auto">
          <a:xfrm>
            <a:off x="7113924" y="3231953"/>
            <a:ext cx="2936123" cy="1051320"/>
          </a:xfrm>
          <a:prstGeom prst="wedgeRoundRectCallout">
            <a:avLst>
              <a:gd name="adj1" fmla="val -72846"/>
              <a:gd name="adj2" fmla="val 1763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35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treba</a:t>
            </a:r>
            <a:r>
              <a:rPr kumimoji="0" lang="en-US" altLang="sk-SK" sz="243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sk-SK" altLang="sk-SK" sz="243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inicializovať </a:t>
            </a:r>
            <a:r>
              <a:rPr kumimoji="0" lang="sk-SK" altLang="sk-SK" sz="243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en-US" altLang="sk-SK" sz="243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_</a:t>
            </a:r>
            <a:r>
              <a:rPr kumimoji="0" lang="en-US" altLang="sk-SK" sz="2435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endParaRPr kumimoji="0" lang="en-US" altLang="sk-SK" sz="2435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960437" y="3795713"/>
            <a:ext cx="1841500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None/>
              <a:defRPr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sk-SK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487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  <a:r>
              <a:rPr lang="sk-SK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altLang="sk-SK" sz="2400" b="1" dirty="0">
              <a:solidFill>
                <a:srgbClr val="00B050"/>
              </a:solidFill>
            </a:endParaRP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582612" y="2867025"/>
            <a:ext cx="758825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i: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-14289" y="3794919"/>
            <a:ext cx="1431926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p_i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230187" y="5481638"/>
            <a:ext cx="1111250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p_i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cxnSp>
        <p:nvCxnSpPr>
          <p:cNvPr id="35" name="AutoShape 26"/>
          <p:cNvCxnSpPr>
            <a:cxnSpLocks noChangeShapeType="1"/>
          </p:cNvCxnSpPr>
          <p:nvPr/>
        </p:nvCxnSpPr>
        <p:spPr bwMode="auto">
          <a:xfrm flipV="1">
            <a:off x="3881104" y="4052617"/>
            <a:ext cx="1587" cy="1685925"/>
          </a:xfrm>
          <a:prstGeom prst="curvedConnector3">
            <a:avLst>
              <a:gd name="adj1" fmla="val 343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Rectangle 38"/>
          <p:cNvSpPr>
            <a:spLocks noChangeArrowheads="1"/>
          </p:cNvSpPr>
          <p:nvPr/>
        </p:nvSpPr>
        <p:spPr bwMode="auto">
          <a:xfrm>
            <a:off x="4665662" y="5134098"/>
            <a:ext cx="5243513" cy="2089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/>
          <a:lstStyle>
            <a:lvl1pPr marL="341313" indent="-341313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77731" lvl="0" indent="-377731" algn="l" defTabSz="1011966">
              <a:defRPr/>
            </a:pPr>
            <a:r>
              <a:rPr lang="sk-SK" altLang="sk-SK" sz="2400" dirty="0">
                <a:solidFill>
                  <a:srgbClr val="000000"/>
                </a:solidFill>
              </a:rPr>
              <a:t>obsah pamäte, na ktorú ukazuje </a:t>
            </a:r>
            <a:r>
              <a:rPr lang="sk-SK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k-SK" altLang="sk-SK" sz="2400" dirty="0">
                <a:solidFill>
                  <a:srgbClr val="000000"/>
                </a:solidFill>
              </a:rPr>
              <a:t>sa prepíše hodnotou premennej </a:t>
            </a: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sk-SK" altLang="sk-SK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77731" lvl="0" indent="-377731" algn="l" defTabSz="1011966">
              <a:defRPr/>
            </a:pPr>
            <a:r>
              <a:rPr lang="sk-SK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k-SK" altLang="sk-SK" sz="2400" dirty="0">
                <a:solidFill>
                  <a:srgbClr val="000000"/>
                </a:solidFill>
              </a:rPr>
              <a:t>ukazuje na to isté miesto v pamäti</a:t>
            </a:r>
            <a:endParaRPr lang="en-US" altLang="sk-SK" sz="2400" dirty="0">
              <a:solidFill>
                <a:srgbClr val="000000"/>
              </a:solidFill>
            </a:endParaRPr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4665662" y="1508919"/>
            <a:ext cx="3762375" cy="210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/>
          <a:lstStyle>
            <a:lvl1pPr marL="341313" indent="-341313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77731" marR="0" lvl="0" indent="-377731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k-SK" altLang="sk-SK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uka</a:t>
            </a:r>
            <a:r>
              <a:rPr kumimoji="0" lang="en-US" altLang="sk-SK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zovate</a:t>
            </a:r>
            <a:r>
              <a:rPr kumimoji="0" lang="sk-SK" alt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ľ </a:t>
            </a:r>
            <a:r>
              <a:rPr kumimoji="0" lang="sk-SK" altLang="sk-SK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p_i</a:t>
            </a:r>
            <a:endParaRPr kumimoji="0" lang="sk-SK" altLang="sk-SK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820466" marR="0" lvl="1" indent="-314483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p_i</a:t>
            </a:r>
            <a:r>
              <a:rPr lang="en-US" altLang="sk-SK" sz="2400" b="1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6487496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820466" marR="0" lvl="1" indent="-314483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p_i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25</a:t>
            </a:r>
          </a:p>
        </p:txBody>
      </p: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960437" y="5471664"/>
            <a:ext cx="1841500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None/>
              <a:defRPr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sk-SK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487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  <a:r>
              <a:rPr lang="sk-SK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altLang="sk-SK" sz="2400" b="1" dirty="0">
              <a:solidFill>
                <a:srgbClr val="00B050"/>
              </a:solidFill>
            </a:endParaRP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960437" y="2880519"/>
            <a:ext cx="1841500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None/>
              <a:defRPr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sk-SK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487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484</a:t>
            </a:r>
            <a:endParaRPr lang="en-US" altLang="sk-SK" sz="2400" b="1" dirty="0">
              <a:solidFill>
                <a:srgbClr val="00B050"/>
              </a:solidFill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2456341" y="2533816"/>
            <a:ext cx="1438275" cy="43021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" name="Rectangle 1"/>
          <p:cNvSpPr/>
          <p:nvPr/>
        </p:nvSpPr>
        <p:spPr bwMode="auto">
          <a:xfrm>
            <a:off x="2456342" y="3611728"/>
            <a:ext cx="1438274" cy="661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1273" tIns="45636" rIns="91273" bIns="45636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2626204" y="3714916"/>
            <a:ext cx="758825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Line 13"/>
          <p:cNvSpPr>
            <a:spLocks noChangeShapeType="1"/>
          </p:cNvSpPr>
          <p:nvPr/>
        </p:nvSpPr>
        <p:spPr bwMode="auto">
          <a:xfrm>
            <a:off x="2456341" y="5373853"/>
            <a:ext cx="14382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6" name="Line 14"/>
          <p:cNvSpPr>
            <a:spLocks noChangeShapeType="1"/>
          </p:cNvSpPr>
          <p:nvPr/>
        </p:nvSpPr>
        <p:spPr bwMode="auto">
          <a:xfrm flipV="1">
            <a:off x="2456342" y="5982647"/>
            <a:ext cx="1438274" cy="87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2397604" y="5435753"/>
            <a:ext cx="1497013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None/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sk-S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487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  <a:r>
              <a:rPr lang="sk-S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altLang="sk-SK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 Box 17"/>
          <p:cNvSpPr txBox="1">
            <a:spLocks noChangeArrowheads="1"/>
          </p:cNvSpPr>
          <p:nvPr/>
        </p:nvSpPr>
        <p:spPr bwMode="auto">
          <a:xfrm>
            <a:off x="2446817" y="1892465"/>
            <a:ext cx="134937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pamäť</a:t>
            </a:r>
            <a:endParaRPr kumimoji="0" lang="en-US" altLang="sk-SK" sz="2656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>
            <a:off x="2463392" y="2830014"/>
            <a:ext cx="1431224" cy="1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0" name="Line 21"/>
          <p:cNvSpPr>
            <a:spLocks noChangeShapeType="1"/>
          </p:cNvSpPr>
          <p:nvPr/>
        </p:nvSpPr>
        <p:spPr bwMode="auto">
          <a:xfrm>
            <a:off x="2463392" y="3452314"/>
            <a:ext cx="1431224" cy="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" name="Text Box 22"/>
          <p:cNvSpPr txBox="1">
            <a:spLocks noChangeArrowheads="1"/>
          </p:cNvSpPr>
          <p:nvPr/>
        </p:nvSpPr>
        <p:spPr bwMode="auto">
          <a:xfrm>
            <a:off x="2702404" y="2921153"/>
            <a:ext cx="758825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0518" name="Group 38"/>
          <p:cNvGrpSpPr>
            <a:grpSpLocks/>
          </p:cNvGrpSpPr>
          <p:nvPr/>
        </p:nvGrpSpPr>
        <p:grpSpPr bwMode="auto">
          <a:xfrm>
            <a:off x="2696581" y="2483200"/>
            <a:ext cx="4438536" cy="1718922"/>
            <a:chOff x="1187" y="1438"/>
            <a:chExt cx="2328" cy="978"/>
          </a:xfrm>
        </p:grpSpPr>
        <p:sp>
          <p:nvSpPr>
            <p:cNvPr id="11293" name="Text Box 27"/>
            <p:cNvSpPr txBox="1">
              <a:spLocks noChangeArrowheads="1"/>
            </p:cNvSpPr>
            <p:nvPr/>
          </p:nvSpPr>
          <p:spPr bwMode="auto">
            <a:xfrm>
              <a:off x="1187" y="2150"/>
              <a:ext cx="240" cy="2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sz="2435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kumimoji="0" lang="en-US" sz="2435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4061" name="Text Box 28"/>
            <p:cNvSpPr txBox="1">
              <a:spLocks noChangeArrowheads="1"/>
            </p:cNvSpPr>
            <p:nvPr/>
          </p:nvSpPr>
          <p:spPr bwMode="auto">
            <a:xfrm>
              <a:off x="3275" y="1438"/>
              <a:ext cx="240" cy="2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33527" y="7166739"/>
            <a:ext cx="65662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sk-SK" altLang="sk-SK" b="1" kern="0" dirty="0" smtClean="0">
                <a:solidFill>
                  <a:srgbClr val="FF0000"/>
                </a:solidFill>
              </a:rPr>
              <a:t>zmena hodnoty na mieste, kam ukazuje ukazovateľ</a:t>
            </a:r>
            <a:endParaRPr lang="sk-SK" altLang="sk-SK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53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7" grpId="0" animBg="1" autoUpdateAnimBg="0"/>
      <p:bldP spid="36" grpId="0" autoUpdateAnimBg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Použitie referenčného a dereferenčného operátora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37" y="6654803"/>
            <a:ext cx="7694816" cy="950116"/>
          </a:xfrm>
        </p:spPr>
        <p:txBody>
          <a:bodyPr/>
          <a:lstStyle/>
          <a:p>
            <a:r>
              <a:rPr lang="en-US" sz="2400" dirty="0" err="1" smtClean="0"/>
              <a:t>Referen</a:t>
            </a:r>
            <a:r>
              <a:rPr lang="sk-SK" sz="2400" dirty="0" smtClean="0"/>
              <a:t>čný operátor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sk-SK" sz="2400" dirty="0" smtClean="0"/>
              <a:t> - </a:t>
            </a:r>
            <a:r>
              <a:rPr lang="sk-SK" sz="2400" b="1" dirty="0" smtClean="0">
                <a:solidFill>
                  <a:srgbClr val="00B050"/>
                </a:solidFill>
              </a:rPr>
              <a:t>adresa premennej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err="1" smtClean="0"/>
              <a:t>Dereferen</a:t>
            </a:r>
            <a:r>
              <a:rPr lang="sk-SK" sz="2400" dirty="0" smtClean="0"/>
              <a:t>čný operátor </a:t>
            </a:r>
            <a:r>
              <a:rPr lang="sk-SK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sk-SK" sz="2400" dirty="0" smtClean="0"/>
              <a:t> - </a:t>
            </a:r>
            <a:r>
              <a:rPr lang="sk-SK" sz="2400" b="1" dirty="0" smtClean="0">
                <a:solidFill>
                  <a:srgbClr val="FF0000"/>
                </a:solidFill>
              </a:rPr>
              <a:t>hodnota na adrese</a:t>
            </a:r>
            <a:endParaRPr lang="sk-SK" sz="2400" b="1" dirty="0">
              <a:solidFill>
                <a:srgbClr val="FF0000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7420986" y="5509415"/>
            <a:ext cx="2117887" cy="1894820"/>
            <a:chOff x="7420986" y="5509415"/>
            <a:chExt cx="2117887" cy="1894820"/>
          </a:xfrm>
        </p:grpSpPr>
        <p:sp>
          <p:nvSpPr>
            <p:cNvPr id="4" name="TextBox 3"/>
            <p:cNvSpPr txBox="1"/>
            <p:nvPr/>
          </p:nvSpPr>
          <p:spPr>
            <a:xfrm>
              <a:off x="7420986" y="6881015"/>
              <a:ext cx="21178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&amp;*</a:t>
              </a:r>
              <a:r>
                <a:rPr lang="sk-SK" sz="2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pointer</a:t>
              </a:r>
              <a:endParaRPr lang="sk-SK" sz="2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Right Brace 4"/>
            <p:cNvSpPr/>
            <p:nvPr/>
          </p:nvSpPr>
          <p:spPr bwMode="auto">
            <a:xfrm rot="16200000">
              <a:off x="8580296" y="6234830"/>
              <a:ext cx="190502" cy="1377518"/>
            </a:xfrm>
            <a:prstGeom prst="rightBrac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ight Brace 5"/>
            <p:cNvSpPr/>
            <p:nvPr/>
          </p:nvSpPr>
          <p:spPr bwMode="auto">
            <a:xfrm rot="16200000">
              <a:off x="8526104" y="5647959"/>
              <a:ext cx="190503" cy="1666008"/>
            </a:xfrm>
            <a:prstGeom prst="rightBrac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ight Brace 6"/>
            <p:cNvSpPr/>
            <p:nvPr/>
          </p:nvSpPr>
          <p:spPr bwMode="auto">
            <a:xfrm rot="16200000">
              <a:off x="8444709" y="5033164"/>
              <a:ext cx="190504" cy="1981198"/>
            </a:xfrm>
            <a:prstGeom prst="rightBrac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122322" y="6415670"/>
              <a:ext cx="1127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rgbClr val="00B050"/>
                  </a:solidFill>
                </a:rPr>
                <a:t>adresa</a:t>
              </a:r>
              <a:endParaRPr lang="sk-SK" sz="2400" dirty="0">
                <a:solidFill>
                  <a:srgbClr val="00B05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945704" y="5966615"/>
              <a:ext cx="1298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rgbClr val="FF0000"/>
                  </a:solidFill>
                </a:rPr>
                <a:t>hodnota</a:t>
              </a:r>
              <a:endParaRPr lang="sk-SK" sz="24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06560" y="5509415"/>
              <a:ext cx="1127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rgbClr val="00B050"/>
                  </a:solidFill>
                </a:rPr>
                <a:t>adresa</a:t>
              </a:r>
              <a:endParaRPr lang="sk-SK" sz="24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22237" y="1356519"/>
            <a:ext cx="4800600" cy="52899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198436" y="1356520"/>
            <a:ext cx="5207715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400" b="1" noProof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k-SK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 *pointer;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("%d", </a:t>
            </a:r>
            <a:r>
              <a:rPr lang="en-US" alt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algn="l" defTabSz="1011966" eaLnBrk="1" hangingPunct="1">
              <a:spcBef>
                <a:spcPct val="0"/>
              </a:spcBef>
              <a:buNone/>
              <a:defRPr/>
            </a:pP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"%d"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altLang="sk-SK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algn="l" defTabSz="1011966" eaLnBrk="1" hangingPunct="1">
              <a:spcBef>
                <a:spcPct val="0"/>
              </a:spcBef>
              <a:buNone/>
              <a:defRPr/>
            </a:pP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"%d"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*&amp;</a:t>
            </a:r>
            <a:r>
              <a:rPr lang="en-US" altLang="sk-SK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algn="l" defTabSz="1011966" eaLnBrk="1" hangingPunct="1">
              <a:spcBef>
                <a:spcPct val="0"/>
              </a:spcBef>
              <a:buNone/>
              <a:defRPr/>
            </a:pPr>
            <a:endParaRPr kumimoji="0" lang="en-US" altLang="sk-SK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 defTabSz="1011966" eaLnBrk="1" hangingPunct="1">
              <a:spcBef>
                <a:spcPct val="0"/>
              </a:spcBef>
              <a:buNone/>
              <a:defRPr/>
            </a:pP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 = &amp;</a:t>
            </a:r>
            <a:r>
              <a:rPr lang="en-US" altLang="sk-SK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algn="l" defTabSz="1011966" eaLnBrk="1" hangingPunct="1">
              <a:spcBef>
                <a:spcPct val="0"/>
              </a:spcBef>
              <a:buNone/>
              <a:defRPr/>
            </a:pP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pointer);</a:t>
            </a:r>
            <a:endParaRPr lang="en-US" altLang="sk-SK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 defTabSz="1011966" eaLnBrk="1" hangingPunct="1">
              <a:spcBef>
                <a:spcPct val="0"/>
              </a:spcBef>
              <a:buNone/>
              <a:defRPr/>
            </a:pP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ointer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sk-SK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 defTabSz="1011966" eaLnBrk="1" hangingPunct="1">
              <a:spcBef>
                <a:spcPct val="0"/>
              </a:spcBef>
              <a:buNone/>
              <a:defRPr/>
            </a:pP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&amp;p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ointer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defTabSz="1011966" eaLnBrk="1" hangingPunct="1">
              <a:spcBef>
                <a:spcPct val="0"/>
              </a:spcBef>
              <a:buNone/>
              <a:defRPr/>
            </a:pP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&amp;*p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ointer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defTabSz="1011966" eaLnBrk="1" hangingPunct="1">
              <a:spcBef>
                <a:spcPct val="0"/>
              </a:spcBef>
              <a:buNone/>
              <a:defRPr/>
            </a:pP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*&amp;pointer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defTabSz="1011966" eaLnBrk="1" hangingPunct="1">
              <a:spcBef>
                <a:spcPct val="0"/>
              </a:spcBef>
              <a:buNone/>
              <a:defRPr/>
            </a:pP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**&amp;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pointer);</a:t>
            </a:r>
          </a:p>
          <a:p>
            <a:pPr algn="l" defTabSz="1011966" eaLnBrk="1" hangingPunct="1">
              <a:spcBef>
                <a:spcPct val="0"/>
              </a:spcBef>
              <a:buNone/>
              <a:defRPr/>
            </a:pP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&amp;*&amp;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sk-SK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6517979" y="1926930"/>
            <a:ext cx="758825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i: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5406152" y="4522578"/>
            <a:ext cx="1733976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pointer: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6886279" y="4531569"/>
            <a:ext cx="1116031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None/>
              <a:defRPr/>
            </a:pPr>
            <a:r>
              <a:rPr lang="sk-SK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87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  <a:r>
              <a:rPr lang="sk-SK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altLang="sk-SK" sz="2400" b="1" dirty="0">
              <a:solidFill>
                <a:srgbClr val="00B050"/>
              </a:solidFill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6895804" y="1940424"/>
            <a:ext cx="1161624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None/>
              <a:defRPr/>
            </a:pPr>
            <a:r>
              <a:rPr lang="sk-SK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87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484</a:t>
            </a:r>
            <a:endParaRPr lang="en-US" altLang="sk-SK" sz="2400" b="1" dirty="0">
              <a:solidFill>
                <a:srgbClr val="00B050"/>
              </a:solidFill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7941580" y="1181253"/>
            <a:ext cx="1192212" cy="43021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7" name="Text Box 22"/>
          <p:cNvSpPr txBox="1">
            <a:spLocks noChangeArrowheads="1"/>
          </p:cNvSpPr>
          <p:nvPr/>
        </p:nvSpPr>
        <p:spPr bwMode="auto">
          <a:xfrm>
            <a:off x="8281823" y="4482199"/>
            <a:ext cx="517567" cy="533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</a:t>
            </a:r>
            <a:endParaRPr kumimoji="0" lang="en-US" altLang="sk-SK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>
            <a:off x="7941579" y="4433758"/>
            <a:ext cx="1192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 flipV="1">
            <a:off x="7941580" y="5042552"/>
            <a:ext cx="1192211" cy="87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7006537" y="688703"/>
            <a:ext cx="134937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pamäť</a:t>
            </a:r>
            <a:endParaRPr kumimoji="0" lang="en-US" altLang="sk-SK" sz="2656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>
            <a:off x="7947424" y="1889919"/>
            <a:ext cx="1186367" cy="1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>
            <a:off x="7947424" y="2512219"/>
            <a:ext cx="1186367" cy="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8367670" y="1981058"/>
            <a:ext cx="517567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7961312" y="2059578"/>
            <a:ext cx="1172257" cy="2907580"/>
            <a:chOff x="8129194" y="2059578"/>
            <a:chExt cx="1172257" cy="2907580"/>
          </a:xfrm>
        </p:grpSpPr>
        <p:sp>
          <p:nvSpPr>
            <p:cNvPr id="24" name="Text Box 16"/>
            <p:cNvSpPr txBox="1">
              <a:spLocks noChangeArrowheads="1"/>
            </p:cNvSpPr>
            <p:nvPr/>
          </p:nvSpPr>
          <p:spPr bwMode="auto">
            <a:xfrm>
              <a:off x="8129194" y="4495658"/>
              <a:ext cx="1172257" cy="4715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01181" tIns="50590" rIns="101181" bIns="50590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defTabSz="1011966" eaLnBrk="1" hangingPunct="1">
                <a:spcBef>
                  <a:spcPct val="0"/>
                </a:spcBef>
                <a:buNone/>
                <a:defRPr/>
              </a:pPr>
              <a:r>
                <a:rPr lang="sk-SK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87</a:t>
              </a:r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484</a:t>
              </a:r>
              <a:endPara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AutoShape 30"/>
            <p:cNvCxnSpPr>
              <a:cxnSpLocks noChangeShapeType="1"/>
            </p:cNvCxnSpPr>
            <p:nvPr/>
          </p:nvCxnSpPr>
          <p:spPr bwMode="auto">
            <a:xfrm flipV="1">
              <a:off x="9129319" y="2059578"/>
              <a:ext cx="158750" cy="2698750"/>
            </a:xfrm>
            <a:prstGeom prst="curvedConnector3">
              <a:avLst>
                <a:gd name="adj1" fmla="val 482218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Group 32"/>
          <p:cNvGrpSpPr/>
          <p:nvPr/>
        </p:nvGrpSpPr>
        <p:grpSpPr>
          <a:xfrm>
            <a:off x="3322637" y="1885360"/>
            <a:ext cx="5637885" cy="626859"/>
            <a:chOff x="3322637" y="1885360"/>
            <a:chExt cx="5637885" cy="626859"/>
          </a:xfrm>
        </p:grpSpPr>
        <p:sp>
          <p:nvSpPr>
            <p:cNvPr id="30" name="Oval 29"/>
            <p:cNvSpPr/>
            <p:nvPr/>
          </p:nvSpPr>
          <p:spPr bwMode="auto">
            <a:xfrm>
              <a:off x="8122322" y="1885360"/>
              <a:ext cx="838200" cy="626859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2" name="Straight Connector 31"/>
            <p:cNvCxnSpPr>
              <a:endCxn id="30" idx="2"/>
            </p:cNvCxnSpPr>
            <p:nvPr/>
          </p:nvCxnSpPr>
          <p:spPr bwMode="auto">
            <a:xfrm flipV="1">
              <a:off x="3322637" y="2198790"/>
              <a:ext cx="4799685" cy="156714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Group 33"/>
          <p:cNvGrpSpPr/>
          <p:nvPr/>
        </p:nvGrpSpPr>
        <p:grpSpPr>
          <a:xfrm>
            <a:off x="3475037" y="1861907"/>
            <a:ext cx="4582392" cy="790012"/>
            <a:chOff x="4046537" y="965173"/>
            <a:chExt cx="4582392" cy="790012"/>
          </a:xfrm>
        </p:grpSpPr>
        <p:sp>
          <p:nvSpPr>
            <p:cNvPr id="35" name="Oval 34"/>
            <p:cNvSpPr/>
            <p:nvPr/>
          </p:nvSpPr>
          <p:spPr bwMode="auto">
            <a:xfrm>
              <a:off x="7399337" y="965173"/>
              <a:ext cx="1229592" cy="626859"/>
            </a:xfrm>
            <a:prstGeom prst="ellips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6" name="Straight Connector 35"/>
            <p:cNvCxnSpPr>
              <a:endCxn id="35" idx="2"/>
            </p:cNvCxnSpPr>
            <p:nvPr/>
          </p:nvCxnSpPr>
          <p:spPr bwMode="auto">
            <a:xfrm flipV="1">
              <a:off x="4046537" y="1278603"/>
              <a:ext cx="3352800" cy="47658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3" name="Group 42"/>
          <p:cNvGrpSpPr/>
          <p:nvPr/>
        </p:nvGrpSpPr>
        <p:grpSpPr>
          <a:xfrm>
            <a:off x="3703637" y="1892286"/>
            <a:ext cx="5253420" cy="1140633"/>
            <a:chOff x="3707102" y="1885360"/>
            <a:chExt cx="5253420" cy="1140633"/>
          </a:xfrm>
        </p:grpSpPr>
        <p:sp>
          <p:nvSpPr>
            <p:cNvPr id="44" name="Oval 43"/>
            <p:cNvSpPr/>
            <p:nvPr/>
          </p:nvSpPr>
          <p:spPr bwMode="auto">
            <a:xfrm>
              <a:off x="8122322" y="1885360"/>
              <a:ext cx="838200" cy="626859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" name="Straight Connector 44"/>
            <p:cNvCxnSpPr>
              <a:endCxn id="44" idx="2"/>
            </p:cNvCxnSpPr>
            <p:nvPr/>
          </p:nvCxnSpPr>
          <p:spPr bwMode="auto">
            <a:xfrm flipV="1">
              <a:off x="3707102" y="2198790"/>
              <a:ext cx="4415220" cy="827203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7" name="Group 46"/>
          <p:cNvGrpSpPr/>
          <p:nvPr/>
        </p:nvGrpSpPr>
        <p:grpSpPr>
          <a:xfrm>
            <a:off x="4389437" y="4175919"/>
            <a:ext cx="4756623" cy="837977"/>
            <a:chOff x="3872306" y="754055"/>
            <a:chExt cx="4756623" cy="837977"/>
          </a:xfrm>
        </p:grpSpPr>
        <p:sp>
          <p:nvSpPr>
            <p:cNvPr id="48" name="Oval 47"/>
            <p:cNvSpPr/>
            <p:nvPr/>
          </p:nvSpPr>
          <p:spPr bwMode="auto">
            <a:xfrm>
              <a:off x="7399337" y="965173"/>
              <a:ext cx="1229592" cy="626859"/>
            </a:xfrm>
            <a:prstGeom prst="ellips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9" name="Straight Connector 48"/>
            <p:cNvCxnSpPr>
              <a:endCxn id="48" idx="2"/>
            </p:cNvCxnSpPr>
            <p:nvPr/>
          </p:nvCxnSpPr>
          <p:spPr bwMode="auto">
            <a:xfrm>
              <a:off x="3872306" y="754055"/>
              <a:ext cx="3527031" cy="524548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Group 50"/>
          <p:cNvGrpSpPr/>
          <p:nvPr/>
        </p:nvGrpSpPr>
        <p:grpSpPr>
          <a:xfrm>
            <a:off x="4541837" y="1889919"/>
            <a:ext cx="4415220" cy="2632659"/>
            <a:chOff x="4545302" y="1885360"/>
            <a:chExt cx="4415220" cy="2632659"/>
          </a:xfrm>
        </p:grpSpPr>
        <p:sp>
          <p:nvSpPr>
            <p:cNvPr id="52" name="Oval 51"/>
            <p:cNvSpPr/>
            <p:nvPr/>
          </p:nvSpPr>
          <p:spPr bwMode="auto">
            <a:xfrm>
              <a:off x="8122322" y="1885360"/>
              <a:ext cx="838200" cy="626859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3" name="Straight Connector 52"/>
            <p:cNvCxnSpPr>
              <a:endCxn id="52" idx="2"/>
            </p:cNvCxnSpPr>
            <p:nvPr/>
          </p:nvCxnSpPr>
          <p:spPr bwMode="auto">
            <a:xfrm flipV="1">
              <a:off x="4545302" y="2198790"/>
              <a:ext cx="3577020" cy="231922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5" name="Group 54"/>
          <p:cNvGrpSpPr/>
          <p:nvPr/>
        </p:nvGrpSpPr>
        <p:grpSpPr>
          <a:xfrm>
            <a:off x="4541837" y="4433758"/>
            <a:ext cx="3476687" cy="626859"/>
            <a:chOff x="5152242" y="965173"/>
            <a:chExt cx="3476687" cy="626859"/>
          </a:xfrm>
        </p:grpSpPr>
        <p:sp>
          <p:nvSpPr>
            <p:cNvPr id="56" name="Oval 55"/>
            <p:cNvSpPr/>
            <p:nvPr/>
          </p:nvSpPr>
          <p:spPr bwMode="auto">
            <a:xfrm>
              <a:off x="7399337" y="965173"/>
              <a:ext cx="1229592" cy="626859"/>
            </a:xfrm>
            <a:prstGeom prst="ellips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7" name="Straight Connector 56"/>
            <p:cNvCxnSpPr>
              <a:endCxn id="56" idx="2"/>
            </p:cNvCxnSpPr>
            <p:nvPr/>
          </p:nvCxnSpPr>
          <p:spPr bwMode="auto">
            <a:xfrm flipV="1">
              <a:off x="5152242" y="1278603"/>
              <a:ext cx="2247095" cy="8446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9" name="Group 58"/>
          <p:cNvGrpSpPr/>
          <p:nvPr/>
        </p:nvGrpSpPr>
        <p:grpSpPr>
          <a:xfrm>
            <a:off x="4694237" y="4382722"/>
            <a:ext cx="4451823" cy="859997"/>
            <a:chOff x="4177106" y="965173"/>
            <a:chExt cx="4451823" cy="859997"/>
          </a:xfrm>
        </p:grpSpPr>
        <p:sp>
          <p:nvSpPr>
            <p:cNvPr id="60" name="Oval 59"/>
            <p:cNvSpPr/>
            <p:nvPr/>
          </p:nvSpPr>
          <p:spPr bwMode="auto">
            <a:xfrm>
              <a:off x="7399337" y="965173"/>
              <a:ext cx="1229592" cy="626859"/>
            </a:xfrm>
            <a:prstGeom prst="ellips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1" name="Straight Connector 60"/>
            <p:cNvCxnSpPr>
              <a:endCxn id="60" idx="2"/>
            </p:cNvCxnSpPr>
            <p:nvPr/>
          </p:nvCxnSpPr>
          <p:spPr bwMode="auto">
            <a:xfrm flipV="1">
              <a:off x="4177106" y="1278603"/>
              <a:ext cx="3222231" cy="54656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1" name="Group 70"/>
          <p:cNvGrpSpPr/>
          <p:nvPr/>
        </p:nvGrpSpPr>
        <p:grpSpPr>
          <a:xfrm>
            <a:off x="4694237" y="4404519"/>
            <a:ext cx="4451823" cy="1104896"/>
            <a:chOff x="4177106" y="965173"/>
            <a:chExt cx="4451823" cy="1104896"/>
          </a:xfrm>
        </p:grpSpPr>
        <p:sp>
          <p:nvSpPr>
            <p:cNvPr id="72" name="Oval 71"/>
            <p:cNvSpPr/>
            <p:nvPr/>
          </p:nvSpPr>
          <p:spPr bwMode="auto">
            <a:xfrm>
              <a:off x="7399337" y="965173"/>
              <a:ext cx="1229592" cy="626859"/>
            </a:xfrm>
            <a:prstGeom prst="ellips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3" name="Straight Connector 72"/>
            <p:cNvCxnSpPr>
              <a:endCxn id="72" idx="2"/>
            </p:cNvCxnSpPr>
            <p:nvPr/>
          </p:nvCxnSpPr>
          <p:spPr bwMode="auto">
            <a:xfrm flipV="1">
              <a:off x="4177106" y="1278603"/>
              <a:ext cx="3222231" cy="79146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5" name="Group 74"/>
          <p:cNvGrpSpPr/>
          <p:nvPr/>
        </p:nvGrpSpPr>
        <p:grpSpPr>
          <a:xfrm>
            <a:off x="4846637" y="4438193"/>
            <a:ext cx="3171887" cy="1947518"/>
            <a:chOff x="5457042" y="965173"/>
            <a:chExt cx="3171887" cy="1947518"/>
          </a:xfrm>
        </p:grpSpPr>
        <p:sp>
          <p:nvSpPr>
            <p:cNvPr id="76" name="Oval 75"/>
            <p:cNvSpPr/>
            <p:nvPr/>
          </p:nvSpPr>
          <p:spPr bwMode="auto">
            <a:xfrm>
              <a:off x="7399337" y="965173"/>
              <a:ext cx="1229592" cy="626859"/>
            </a:xfrm>
            <a:prstGeom prst="ellips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7" name="Straight Connector 76"/>
            <p:cNvCxnSpPr>
              <a:endCxn id="76" idx="2"/>
            </p:cNvCxnSpPr>
            <p:nvPr/>
          </p:nvCxnSpPr>
          <p:spPr bwMode="auto">
            <a:xfrm flipV="1">
              <a:off x="5457042" y="1278603"/>
              <a:ext cx="1942295" cy="1634088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8" name="Group 87"/>
          <p:cNvGrpSpPr/>
          <p:nvPr/>
        </p:nvGrpSpPr>
        <p:grpSpPr>
          <a:xfrm>
            <a:off x="4846637" y="1889919"/>
            <a:ext cx="4110420" cy="4133844"/>
            <a:chOff x="4850102" y="1885360"/>
            <a:chExt cx="4110420" cy="4133844"/>
          </a:xfrm>
        </p:grpSpPr>
        <p:sp>
          <p:nvSpPr>
            <p:cNvPr id="89" name="Oval 88"/>
            <p:cNvSpPr/>
            <p:nvPr/>
          </p:nvSpPr>
          <p:spPr bwMode="auto">
            <a:xfrm>
              <a:off x="8122322" y="1885360"/>
              <a:ext cx="838200" cy="626859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 bwMode="auto">
            <a:xfrm flipV="1">
              <a:off x="4850102" y="2179746"/>
              <a:ext cx="3272220" cy="3839458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1187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1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1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1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Ukazovatele a polia</a:t>
            </a:r>
            <a:endParaRPr lang="sk-SK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50836" y="3413918"/>
            <a:ext cx="4743493" cy="3172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 anchor="t" anchorCtr="0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N 3</a:t>
            </a:r>
          </a:p>
          <a:p>
            <a:pPr algn="l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l">
              <a:buNone/>
            </a:pP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pole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  <a:endParaRPr lang="sk-SK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None/>
            </a:pP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*p;</a:t>
            </a:r>
          </a:p>
          <a:p>
            <a:pPr algn="l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pole;</a:t>
            </a:r>
          </a:p>
          <a:p>
            <a:pPr algn="l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printf("%u %u", pole, p);</a:t>
            </a:r>
            <a:endParaRPr lang="sk-SK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sk-SK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7375333" y="3184400"/>
            <a:ext cx="1099683" cy="387860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7606887" y="3606167"/>
            <a:ext cx="761319" cy="462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sk-SK" altLang="sk-SK" b="0" dirty="0">
                <a:solidFill>
                  <a:srgbClr val="FF0000"/>
                </a:solidFill>
                <a:latin typeface="Arial" charset="0"/>
              </a:rPr>
              <a:t>5</a:t>
            </a:r>
            <a:endParaRPr lang="en-US" altLang="sk-SK" b="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7375333" y="4196641"/>
            <a:ext cx="10996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7375333" y="4871468"/>
            <a:ext cx="101509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7606887" y="4280994"/>
            <a:ext cx="761319" cy="462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sk-SK" altLang="sk-SK" b="0" dirty="0">
                <a:solidFill>
                  <a:srgbClr val="FF0000"/>
                </a:solidFill>
                <a:latin typeface="Arial" charset="0"/>
              </a:rPr>
              <a:t>6</a:t>
            </a:r>
            <a:endParaRPr lang="en-US" altLang="sk-SK" b="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7606887" y="4955821"/>
            <a:ext cx="761319" cy="462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sk-SK" altLang="sk-SK" b="0" dirty="0">
                <a:solidFill>
                  <a:srgbClr val="FF0000"/>
                </a:solidFill>
                <a:latin typeface="Arial" charset="0"/>
              </a:rPr>
              <a:t>7</a:t>
            </a:r>
            <a:endParaRPr lang="en-US" altLang="sk-SK" b="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7375333" y="3521814"/>
            <a:ext cx="1099683" cy="2108834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/>
            <a:endParaRPr lang="sk-SK" altLang="sk-SK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5104399" y="3595367"/>
            <a:ext cx="12070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dirty="0" smtClean="0">
                <a:solidFill>
                  <a:srgbClr val="000000"/>
                </a:solidFill>
              </a:rPr>
              <a:t>pole</a:t>
            </a:r>
            <a:endParaRPr lang="en-US" altLang="sk-SK" dirty="0">
              <a:solidFill>
                <a:srgbClr val="000000"/>
              </a:solidFill>
            </a:endParaRPr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8621288" y="2651919"/>
            <a:ext cx="1006281" cy="462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b="0" dirty="0">
                <a:solidFill>
                  <a:srgbClr val="0070C0"/>
                </a:solidFill>
                <a:latin typeface="Arial" charset="0"/>
              </a:rPr>
              <a:t>index:</a:t>
            </a:r>
          </a:p>
        </p:txBody>
      </p:sp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8621288" y="3623741"/>
            <a:ext cx="921690" cy="462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dirty="0" smtClean="0">
                <a:solidFill>
                  <a:srgbClr val="0070C0"/>
                </a:solidFill>
              </a:rPr>
              <a:t>x[0]</a:t>
            </a:r>
            <a:endParaRPr lang="en-US" altLang="sk-SK" dirty="0">
              <a:solidFill>
                <a:srgbClr val="0070C0"/>
              </a:solidFill>
            </a:endParaRPr>
          </a:p>
        </p:txBody>
      </p:sp>
      <p:sp>
        <p:nvSpPr>
          <p:cNvPr id="18" name="Text Box 34"/>
          <p:cNvSpPr txBox="1">
            <a:spLocks noChangeArrowheads="1"/>
          </p:cNvSpPr>
          <p:nvPr/>
        </p:nvSpPr>
        <p:spPr bwMode="auto">
          <a:xfrm>
            <a:off x="8621288" y="4298568"/>
            <a:ext cx="921690" cy="462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dirty="0" smtClean="0">
                <a:solidFill>
                  <a:srgbClr val="0070C0"/>
                </a:solidFill>
              </a:rPr>
              <a:t>x[1]</a:t>
            </a:r>
            <a:endParaRPr lang="en-US" altLang="sk-SK" dirty="0">
              <a:solidFill>
                <a:srgbClr val="0070C0"/>
              </a:solidFill>
            </a:endParaRPr>
          </a:p>
        </p:txBody>
      </p:sp>
      <p:sp>
        <p:nvSpPr>
          <p:cNvPr id="19" name="Text Box 35"/>
          <p:cNvSpPr txBox="1">
            <a:spLocks noChangeArrowheads="1"/>
          </p:cNvSpPr>
          <p:nvPr/>
        </p:nvSpPr>
        <p:spPr bwMode="auto">
          <a:xfrm>
            <a:off x="8621288" y="4973395"/>
            <a:ext cx="921690" cy="462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dirty="0" smtClean="0">
                <a:solidFill>
                  <a:srgbClr val="0070C0"/>
                </a:solidFill>
              </a:rPr>
              <a:t>x[2]</a:t>
            </a:r>
            <a:endParaRPr lang="en-US" altLang="sk-SK" dirty="0">
              <a:solidFill>
                <a:srgbClr val="0070C0"/>
              </a:solidFill>
            </a:endParaRPr>
          </a:p>
        </p:txBody>
      </p: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7313559" y="2652487"/>
            <a:ext cx="1383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b="0" dirty="0" err="1" smtClean="0">
                <a:solidFill>
                  <a:srgbClr val="FF0000"/>
                </a:solidFill>
                <a:latin typeface="Arial" charset="0"/>
              </a:rPr>
              <a:t>hodnota</a:t>
            </a:r>
            <a:r>
              <a:rPr lang="en-US" altLang="sk-SK" b="0" dirty="0" smtClean="0">
                <a:solidFill>
                  <a:srgbClr val="FF0000"/>
                </a:solidFill>
                <a:latin typeface="Arial" charset="0"/>
              </a:rPr>
              <a:t>:</a:t>
            </a:r>
            <a:endParaRPr lang="en-US" altLang="sk-SK" b="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6113480" y="2652487"/>
            <a:ext cx="12121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b="0" dirty="0" err="1" smtClean="0">
                <a:solidFill>
                  <a:srgbClr val="00B050"/>
                </a:solidFill>
                <a:latin typeface="Arial" charset="0"/>
              </a:rPr>
              <a:t>adresa</a:t>
            </a:r>
            <a:r>
              <a:rPr lang="en-US" altLang="sk-SK" b="0" dirty="0" smtClean="0">
                <a:solidFill>
                  <a:srgbClr val="00B050"/>
                </a:solidFill>
                <a:latin typeface="Arial" charset="0"/>
              </a:rPr>
              <a:t>:</a:t>
            </a:r>
            <a:endParaRPr lang="en-US" altLang="sk-SK" b="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6258871" y="3622539"/>
            <a:ext cx="11063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dirty="0" smtClean="0">
                <a:solidFill>
                  <a:srgbClr val="00B050"/>
                </a:solidFill>
              </a:rPr>
              <a:t>88820</a:t>
            </a:r>
            <a:endParaRPr lang="en-US" altLang="sk-SK" dirty="0">
              <a:solidFill>
                <a:srgbClr val="00B050"/>
              </a:solidFill>
            </a:endParaRPr>
          </a:p>
        </p:txBody>
      </p:sp>
      <p:sp>
        <p:nvSpPr>
          <p:cNvPr id="23" name="Text Box 34"/>
          <p:cNvSpPr txBox="1">
            <a:spLocks noChangeArrowheads="1"/>
          </p:cNvSpPr>
          <p:nvPr/>
        </p:nvSpPr>
        <p:spPr bwMode="auto">
          <a:xfrm>
            <a:off x="6258871" y="4297366"/>
            <a:ext cx="11063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dirty="0" smtClean="0">
                <a:solidFill>
                  <a:srgbClr val="00B050"/>
                </a:solidFill>
              </a:rPr>
              <a:t>88824</a:t>
            </a:r>
            <a:endParaRPr lang="en-US" altLang="sk-SK" dirty="0">
              <a:solidFill>
                <a:srgbClr val="00B050"/>
              </a:solidFill>
            </a:endParaRPr>
          </a:p>
        </p:txBody>
      </p:sp>
      <p:sp>
        <p:nvSpPr>
          <p:cNvPr id="24" name="Text Box 35"/>
          <p:cNvSpPr txBox="1">
            <a:spLocks noChangeArrowheads="1"/>
          </p:cNvSpPr>
          <p:nvPr/>
        </p:nvSpPr>
        <p:spPr bwMode="auto">
          <a:xfrm>
            <a:off x="6266161" y="4972193"/>
            <a:ext cx="11063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dirty="0" smtClean="0">
                <a:solidFill>
                  <a:srgbClr val="00B050"/>
                </a:solidFill>
              </a:rPr>
              <a:t>88828</a:t>
            </a:r>
            <a:endParaRPr lang="en-US" altLang="sk-SK" dirty="0">
              <a:solidFill>
                <a:srgbClr val="00B050"/>
              </a:solidFill>
            </a:endParaRPr>
          </a:p>
        </p:txBody>
      </p:sp>
      <p:sp>
        <p:nvSpPr>
          <p:cNvPr id="27" name="Text Box 35"/>
          <p:cNvSpPr txBox="1">
            <a:spLocks noChangeArrowheads="1"/>
          </p:cNvSpPr>
          <p:nvPr/>
        </p:nvSpPr>
        <p:spPr bwMode="auto">
          <a:xfrm>
            <a:off x="6277819" y="6144138"/>
            <a:ext cx="11063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dirty="0" smtClean="0">
                <a:solidFill>
                  <a:srgbClr val="00B050"/>
                </a:solidFill>
              </a:rPr>
              <a:t>88836</a:t>
            </a:r>
            <a:endParaRPr lang="en-US" altLang="sk-SK" dirty="0">
              <a:solidFill>
                <a:srgbClr val="00B050"/>
              </a:solidFill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7394281" y="6144138"/>
            <a:ext cx="1080735" cy="54884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/>
            <a:endParaRPr lang="sk-SK" altLang="sk-SK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5549487" y="6124591"/>
            <a:ext cx="8334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dirty="0" smtClean="0">
                <a:solidFill>
                  <a:srgbClr val="000000"/>
                </a:solidFill>
              </a:rPr>
              <a:t>p</a:t>
            </a:r>
            <a:endParaRPr lang="en-US" altLang="sk-SK" dirty="0">
              <a:solidFill>
                <a:srgbClr val="000000"/>
              </a:solidFill>
            </a:endParaRPr>
          </a:p>
        </p:txBody>
      </p:sp>
      <p:grpSp>
        <p:nvGrpSpPr>
          <p:cNvPr id="33" name="Skupina 32"/>
          <p:cNvGrpSpPr/>
          <p:nvPr/>
        </p:nvGrpSpPr>
        <p:grpSpPr>
          <a:xfrm>
            <a:off x="6656715" y="3881679"/>
            <a:ext cx="3219122" cy="2779867"/>
            <a:chOff x="6106265" y="4118795"/>
            <a:chExt cx="3219122" cy="2779867"/>
          </a:xfrm>
        </p:grpSpPr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6812172" y="6436997"/>
              <a:ext cx="110639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dirty="0" smtClean="0">
                  <a:solidFill>
                    <a:srgbClr val="00B050"/>
                  </a:solidFill>
                </a:rPr>
                <a:t>88820</a:t>
              </a:r>
              <a:endParaRPr lang="en-US" altLang="sk-SK" dirty="0">
                <a:solidFill>
                  <a:srgbClr val="00B050"/>
                </a:solidFill>
              </a:endParaRPr>
            </a:p>
          </p:txBody>
        </p:sp>
        <p:sp>
          <p:nvSpPr>
            <p:cNvPr id="32" name="Oblúk 31"/>
            <p:cNvSpPr/>
            <p:nvPr/>
          </p:nvSpPr>
          <p:spPr bwMode="auto">
            <a:xfrm rot="1715027">
              <a:off x="6106265" y="4118795"/>
              <a:ext cx="3219122" cy="2617926"/>
            </a:xfrm>
            <a:prstGeom prst="arc">
              <a:avLst>
                <a:gd name="adj1" fmla="val 15320639"/>
                <a:gd name="adj2" fmla="val 301822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6" name="Zástupný objekt pre obsah 2"/>
          <p:cNvSpPr>
            <a:spLocks noGrp="1"/>
          </p:cNvSpPr>
          <p:nvPr>
            <p:ph idx="1"/>
          </p:nvPr>
        </p:nvSpPr>
        <p:spPr>
          <a:xfrm>
            <a:off x="196850" y="1828800"/>
            <a:ext cx="9753600" cy="2575719"/>
          </a:xfrm>
        </p:spPr>
        <p:txBody>
          <a:bodyPr/>
          <a:lstStyle/>
          <a:p>
            <a:r>
              <a:rPr lang="sk-SK" sz="2800" dirty="0" smtClean="0"/>
              <a:t>Premenná </a:t>
            </a:r>
            <a:r>
              <a:rPr lang="sk-SK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pole</a:t>
            </a:r>
            <a:r>
              <a:rPr lang="sk-SK" sz="2800" dirty="0" smtClean="0"/>
              <a:t> je </a:t>
            </a:r>
            <a:r>
              <a:rPr lang="sk-SK" sz="2800" dirty="0" smtClean="0">
                <a:solidFill>
                  <a:srgbClr val="FF0000"/>
                </a:solidFill>
              </a:rPr>
              <a:t>statický ukazovateľ </a:t>
            </a:r>
            <a:r>
              <a:rPr lang="sk-SK" sz="2800" dirty="0" smtClean="0"/>
              <a:t>– ukazuje na začiatok poľa</a:t>
            </a:r>
          </a:p>
        </p:txBody>
      </p:sp>
    </p:spTree>
    <p:extLst>
      <p:ext uri="{BB962C8B-B14F-4D97-AF65-F5344CB8AC3E}">
        <p14:creationId xmlns:p14="http://schemas.microsoft.com/office/powerpoint/2010/main" val="255184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altLang="sk-SK" sz="3984" smtClean="0"/>
              <a:t>Ukazovateľová aritmetika</a:t>
            </a:r>
            <a:endParaRPr lang="en-US" altLang="sk-SK" sz="3984" smtClean="0"/>
          </a:p>
        </p:txBody>
      </p:sp>
      <p:grpSp>
        <p:nvGrpSpPr>
          <p:cNvPr id="4" name="Skupina 3"/>
          <p:cNvGrpSpPr>
            <a:grpSpLocks/>
          </p:cNvGrpSpPr>
          <p:nvPr/>
        </p:nvGrpSpPr>
        <p:grpSpPr bwMode="auto">
          <a:xfrm>
            <a:off x="7562850" y="2446338"/>
            <a:ext cx="2235200" cy="4891087"/>
            <a:chOff x="7562850" y="2446338"/>
            <a:chExt cx="2235200" cy="4891087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7562850" y="2811463"/>
              <a:ext cx="1476375" cy="5010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p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1: 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8926513" y="2446338"/>
              <a:ext cx="871537" cy="489108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8926513" y="2698750"/>
              <a:ext cx="871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101196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992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9151938" y="2782888"/>
              <a:ext cx="477837" cy="503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656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8926513" y="3963988"/>
              <a:ext cx="871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101196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992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8926513" y="4554538"/>
              <a:ext cx="871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101196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992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8926513" y="3373438"/>
              <a:ext cx="871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101196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992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9166225" y="3373438"/>
              <a:ext cx="463550" cy="503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656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9178925" y="4021138"/>
              <a:ext cx="280988" cy="500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656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9207500" y="6494463"/>
              <a:ext cx="393700" cy="500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656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8926513" y="7085013"/>
              <a:ext cx="871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101196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992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8926513" y="6410325"/>
              <a:ext cx="871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101196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992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7577138" y="6550025"/>
              <a:ext cx="1476375" cy="5010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p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2: 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50</a:t>
              </a:r>
            </a:p>
          </p:txBody>
        </p:sp>
      </p:grp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96850" y="1889919"/>
            <a:ext cx="7621587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marL="379413" indent="-379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75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812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84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56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28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100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77731" indent="-377731">
              <a:defRPr/>
            </a:pPr>
            <a:r>
              <a:rPr lang="sk-SK" altLang="sk-SK" sz="2800" b="0" kern="0" dirty="0" smtClean="0"/>
              <a:t>S ukazovateľmi sa dajú robiť </a:t>
            </a:r>
            <a:r>
              <a:rPr lang="sk-SK" altLang="sk-SK" sz="2800" b="0" kern="0" dirty="0" err="1" smtClean="0"/>
              <a:t>niekt</a:t>
            </a:r>
            <a:r>
              <a:rPr lang="en-US" altLang="sk-SK" sz="2800" b="0" kern="0" dirty="0" smtClean="0"/>
              <a:t>o</a:t>
            </a:r>
            <a:r>
              <a:rPr lang="sk-SK" altLang="sk-SK" sz="2800" b="0" kern="0" dirty="0" err="1" smtClean="0"/>
              <a:t>ré</a:t>
            </a:r>
            <a:r>
              <a:rPr lang="sk-SK" altLang="sk-SK" sz="2800" b="0" kern="0" dirty="0" smtClean="0"/>
              <a:t> aritmetické operácie:</a:t>
            </a:r>
          </a:p>
          <a:p>
            <a:pPr marL="820466" lvl="1" indent="-314483">
              <a:defRPr/>
            </a:pPr>
            <a:r>
              <a:rPr lang="sk-SK" altLang="sk-SK" sz="2400" b="0" kern="0" dirty="0" smtClean="0"/>
              <a:t>Súčet ukazovateľa a celého čísla </a:t>
            </a:r>
          </a:p>
          <a:p>
            <a:pPr marL="820466" lvl="1" indent="-314483">
              <a:defRPr/>
            </a:pPr>
            <a:r>
              <a:rPr lang="sk-SK" altLang="sk-SK" sz="2400" b="0" kern="0" dirty="0" smtClean="0"/>
              <a:t>Rozdiel ukazovateľa a celého čísla</a:t>
            </a:r>
          </a:p>
          <a:p>
            <a:pPr marL="820466" lvl="1" indent="-314483">
              <a:defRPr/>
            </a:pPr>
            <a:r>
              <a:rPr lang="sk-SK" altLang="sk-SK" sz="2400" b="0" kern="0" dirty="0" smtClean="0"/>
              <a:t>Porovnávanie ukazovateľov rovnakého typu</a:t>
            </a:r>
          </a:p>
          <a:p>
            <a:pPr marL="820466" lvl="1" indent="-314483">
              <a:defRPr/>
            </a:pPr>
            <a:r>
              <a:rPr lang="sk-SK" altLang="sk-SK" sz="2400" b="0" kern="0" dirty="0" smtClean="0"/>
              <a:t>Rozdiel dvoch ukazovateľov rovnakého typu</a:t>
            </a:r>
          </a:p>
          <a:p>
            <a:pPr marL="377731" indent="-377731">
              <a:defRPr/>
            </a:pPr>
            <a:r>
              <a:rPr lang="sk-SK" altLang="sk-SK" sz="2800" b="0" kern="0" dirty="0" smtClean="0"/>
              <a:t>Majú zmysel </a:t>
            </a:r>
            <a:r>
              <a:rPr lang="sk-SK" altLang="sk-SK" sz="2800" b="0" kern="0" dirty="0" err="1" smtClean="0"/>
              <a:t>le</a:t>
            </a:r>
            <a:r>
              <a:rPr lang="en-US" altLang="sk-SK" sz="2800" b="0" kern="0" dirty="0" smtClean="0"/>
              <a:t>n</a:t>
            </a:r>
            <a:r>
              <a:rPr lang="sk-SK" altLang="sk-SK" sz="2800" b="0" kern="0" dirty="0" smtClean="0"/>
              <a:t> v rámci bloku pamäte (POLIA)</a:t>
            </a:r>
          </a:p>
          <a:p>
            <a:pPr marL="377731" indent="-377731">
              <a:defRPr/>
            </a:pPr>
            <a:r>
              <a:rPr lang="sk-SK" altLang="sk-SK" sz="2800" b="0" kern="0" dirty="0" smtClean="0"/>
              <a:t>Ostatné operácie nedávajú zmysel</a:t>
            </a:r>
            <a:endParaRPr lang="sk-SK" altLang="sk-SK" sz="2800" b="0" kern="0" dirty="0"/>
          </a:p>
        </p:txBody>
      </p:sp>
    </p:spTree>
    <p:extLst>
      <p:ext uri="{BB962C8B-B14F-4D97-AF65-F5344CB8AC3E}">
        <p14:creationId xmlns:p14="http://schemas.microsoft.com/office/powerpoint/2010/main" val="119235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Kratu</a:t>
            </a:r>
            <a:r>
              <a:rPr lang="sk-SK" dirty="0" err="1" smtClean="0"/>
              <a:t>čké</a:t>
            </a:r>
            <a:r>
              <a:rPr lang="sk-SK" dirty="0" smtClean="0"/>
              <a:t> zopakovanie statických polí</a:t>
            </a:r>
          </a:p>
          <a:p>
            <a:r>
              <a:rPr lang="sk-SK" dirty="0" smtClean="0"/>
              <a:t>Zopakovanie ukazovateľov</a:t>
            </a:r>
          </a:p>
          <a:p>
            <a:r>
              <a:rPr lang="sk-SK" dirty="0" smtClean="0"/>
              <a:t>Zopakovanie </a:t>
            </a:r>
            <a:r>
              <a:rPr lang="sk-SK" dirty="0" err="1" smtClean="0"/>
              <a:t>ukazovateľovej</a:t>
            </a:r>
            <a:r>
              <a:rPr lang="sk-SK" dirty="0" smtClean="0"/>
              <a:t> aritmetiky</a:t>
            </a:r>
          </a:p>
          <a:p>
            <a:r>
              <a:rPr lang="sk-SK" dirty="0" smtClean="0"/>
              <a:t>Dynamické jednorozmerné polia</a:t>
            </a:r>
          </a:p>
        </p:txBody>
      </p:sp>
    </p:spTree>
    <p:extLst>
      <p:ext uri="{BB962C8B-B14F-4D97-AF65-F5344CB8AC3E}">
        <p14:creationId xmlns:p14="http://schemas.microsoft.com/office/powerpoint/2010/main" val="383115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altLang="sk-SK" sz="3984" smtClean="0"/>
              <a:t>Ukazovateľová aritmetika</a:t>
            </a:r>
            <a:endParaRPr lang="en-US" altLang="sk-SK" sz="3984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889919"/>
            <a:ext cx="7621587" cy="4876800"/>
          </a:xfrm>
        </p:spPr>
        <p:txBody>
          <a:bodyPr/>
          <a:lstStyle/>
          <a:p>
            <a:pPr marL="377731" indent="-377731">
              <a:defRPr/>
            </a:pPr>
            <a:r>
              <a:rPr lang="sk-SK" altLang="sk-SK" sz="2800" dirty="0"/>
              <a:t>S ukazovateľmi sa dajú robiť </a:t>
            </a:r>
            <a:r>
              <a:rPr lang="sk-SK" altLang="sk-SK" sz="2800" dirty="0" err="1"/>
              <a:t>niekt</a:t>
            </a:r>
            <a:r>
              <a:rPr lang="en-US" altLang="sk-SK" sz="2800" dirty="0"/>
              <a:t>o</a:t>
            </a:r>
            <a:r>
              <a:rPr lang="sk-SK" altLang="sk-SK" sz="2800" dirty="0" err="1"/>
              <a:t>ré</a:t>
            </a:r>
            <a:r>
              <a:rPr lang="sk-SK" altLang="sk-SK" sz="2800" dirty="0"/>
              <a:t> aritmetické operácie:</a:t>
            </a:r>
          </a:p>
          <a:p>
            <a:pPr marL="820466" lvl="1" indent="-314483">
              <a:defRPr/>
            </a:pPr>
            <a:r>
              <a:rPr lang="sk-SK" altLang="sk-SK" sz="2400" dirty="0"/>
              <a:t>Súčet ukazovateľa a celého čísla </a:t>
            </a:r>
          </a:p>
          <a:p>
            <a:pPr marL="820466" lvl="1" indent="-314483">
              <a:defRPr/>
            </a:pPr>
            <a:r>
              <a:rPr lang="sk-SK" altLang="sk-SK" sz="2400" dirty="0"/>
              <a:t>Rozdiel ukazovateľa a celého čísla</a:t>
            </a:r>
          </a:p>
          <a:p>
            <a:pPr marL="820466" lvl="1" indent="-314483">
              <a:defRPr/>
            </a:pPr>
            <a:r>
              <a:rPr lang="sk-SK" altLang="sk-SK" sz="2400" dirty="0"/>
              <a:t>Porovnávanie ukazovateľov rovnakého typu</a:t>
            </a:r>
          </a:p>
          <a:p>
            <a:pPr marL="820466" lvl="1" indent="-314483">
              <a:defRPr/>
            </a:pPr>
            <a:r>
              <a:rPr lang="sk-SK" altLang="sk-SK" sz="2400" dirty="0"/>
              <a:t>Rozdiel dvoch ukazovateľov rovnakého typu</a:t>
            </a:r>
          </a:p>
          <a:p>
            <a:pPr marL="377731" indent="-377731">
              <a:defRPr/>
            </a:pPr>
            <a:r>
              <a:rPr lang="sk-SK" altLang="sk-SK" sz="2800" dirty="0"/>
              <a:t>Majú zmysel </a:t>
            </a:r>
            <a:r>
              <a:rPr lang="sk-SK" altLang="sk-SK" sz="2800" dirty="0" err="1"/>
              <a:t>le</a:t>
            </a:r>
            <a:r>
              <a:rPr lang="en-US" altLang="sk-SK" sz="2800" dirty="0"/>
              <a:t>n</a:t>
            </a:r>
            <a:r>
              <a:rPr lang="sk-SK" altLang="sk-SK" sz="2800" dirty="0"/>
              <a:t> v rámci bloku </a:t>
            </a:r>
            <a:r>
              <a:rPr lang="sk-SK" altLang="sk-SK" sz="2800" dirty="0" smtClean="0"/>
              <a:t>pamäte </a:t>
            </a:r>
            <a:r>
              <a:rPr lang="sk-SK" altLang="sk-SK" sz="2800" dirty="0"/>
              <a:t>(POLIA)</a:t>
            </a:r>
          </a:p>
          <a:p>
            <a:pPr marL="377731" indent="-377731">
              <a:defRPr/>
            </a:pPr>
            <a:r>
              <a:rPr lang="sk-SK" altLang="sk-SK" sz="2800" dirty="0"/>
              <a:t>Ostatné operácie nedávajú zmysel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7562850" y="4638675"/>
            <a:ext cx="1476375" cy="510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9" tIns="50594" rIns="101189" bIns="5059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1: 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8926513" y="2446338"/>
            <a:ext cx="871537" cy="48910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9" tIns="50594" rIns="101189" bIns="50594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8926513" y="4554538"/>
            <a:ext cx="871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9" tIns="50594" rIns="101189" bIns="50594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9151938" y="4638675"/>
            <a:ext cx="47783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9" tIns="50594" rIns="101189" bIns="5059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8926513" y="5818188"/>
            <a:ext cx="871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9" tIns="50594" rIns="101189" bIns="50594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8926513" y="6408738"/>
            <a:ext cx="871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9" tIns="50594" rIns="101189" bIns="50594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>
            <a:off x="8926513" y="5229225"/>
            <a:ext cx="871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9" tIns="50594" rIns="101189" bIns="50594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9164638" y="5229225"/>
            <a:ext cx="4651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9" tIns="50594" rIns="101189" bIns="5059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9178925" y="5875338"/>
            <a:ext cx="280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9" tIns="50594" rIns="101189" bIns="5059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9207500" y="3373438"/>
            <a:ext cx="39370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9" tIns="50594" rIns="101189" bIns="5059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7</a:t>
            </a:r>
          </a:p>
        </p:txBody>
      </p:sp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8926513" y="3963988"/>
            <a:ext cx="871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9" tIns="50594" rIns="101189" bIns="50594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" name="Line 14"/>
          <p:cNvSpPr>
            <a:spLocks noChangeShapeType="1"/>
          </p:cNvSpPr>
          <p:nvPr/>
        </p:nvSpPr>
        <p:spPr bwMode="auto">
          <a:xfrm>
            <a:off x="8926513" y="3289300"/>
            <a:ext cx="871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9" tIns="50594" rIns="101189" bIns="50594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7521575" y="3414713"/>
            <a:ext cx="1474788" cy="510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9" tIns="50594" rIns="101189" bIns="5059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2: 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98939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altLang="sk-SK" sz="3984" dirty="0" smtClean="0"/>
              <a:t>Súčet ukazovateľa a celého čísla</a:t>
            </a:r>
            <a:endParaRPr lang="en-US" altLang="sk-SK" sz="3984" dirty="0" smtClean="0"/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177914" y="2034679"/>
            <a:ext cx="3359149" cy="160784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9" tIns="50594" rIns="101189" bIns="50594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262051" y="2147390"/>
            <a:ext cx="3153880" cy="1357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9" tIns="50594" rIns="101189" bIns="5059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n, *p1, *p2;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p2 = 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 n;  </a:t>
            </a:r>
            <a:r>
              <a:rPr kumimoji="0" lang="en-US" alt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</a:t>
            </a:r>
            <a:endParaRPr kumimoji="0" lang="en-US" alt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6065837" y="6080919"/>
            <a:ext cx="927100" cy="471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9" tIns="50594" rIns="101189" bIns="5059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</a:t>
            </a:r>
            <a:endParaRPr kumimoji="0" lang="en-US" alt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43" name="Rectangle 18"/>
          <p:cNvSpPr>
            <a:spLocks noChangeArrowheads="1"/>
          </p:cNvSpPr>
          <p:nvPr/>
        </p:nvSpPr>
        <p:spPr bwMode="auto">
          <a:xfrm>
            <a:off x="7719780" y="2042319"/>
            <a:ext cx="1205705" cy="455664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44" name="Line 19"/>
          <p:cNvSpPr>
            <a:spLocks noChangeShapeType="1"/>
          </p:cNvSpPr>
          <p:nvPr/>
        </p:nvSpPr>
        <p:spPr bwMode="auto">
          <a:xfrm flipV="1">
            <a:off x="7719780" y="2546466"/>
            <a:ext cx="1216251" cy="52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45" name="Text Box 20"/>
          <p:cNvSpPr txBox="1">
            <a:spLocks noChangeArrowheads="1"/>
          </p:cNvSpPr>
          <p:nvPr/>
        </p:nvSpPr>
        <p:spPr bwMode="auto">
          <a:xfrm>
            <a:off x="7944751" y="2636053"/>
            <a:ext cx="478064" cy="4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8446" name="Line 21"/>
          <p:cNvSpPr>
            <a:spLocks noChangeShapeType="1"/>
          </p:cNvSpPr>
          <p:nvPr/>
        </p:nvSpPr>
        <p:spPr bwMode="auto">
          <a:xfrm>
            <a:off x="7719780" y="3816494"/>
            <a:ext cx="1205705" cy="17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47" name="Line 22"/>
          <p:cNvSpPr>
            <a:spLocks noChangeShapeType="1"/>
          </p:cNvSpPr>
          <p:nvPr/>
        </p:nvSpPr>
        <p:spPr bwMode="auto">
          <a:xfrm>
            <a:off x="7719780" y="4406714"/>
            <a:ext cx="1205705" cy="52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48" name="Line 23"/>
          <p:cNvSpPr>
            <a:spLocks noChangeShapeType="1"/>
          </p:cNvSpPr>
          <p:nvPr/>
        </p:nvSpPr>
        <p:spPr bwMode="auto">
          <a:xfrm flipV="1">
            <a:off x="7719780" y="3212220"/>
            <a:ext cx="1205705" cy="140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49" name="Text Box 24"/>
          <p:cNvSpPr txBox="1">
            <a:spLocks noChangeArrowheads="1"/>
          </p:cNvSpPr>
          <p:nvPr/>
        </p:nvSpPr>
        <p:spPr bwMode="auto">
          <a:xfrm>
            <a:off x="6611937" y="2636053"/>
            <a:ext cx="1381464" cy="4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87536</a:t>
            </a:r>
          </a:p>
        </p:txBody>
      </p:sp>
      <p:sp>
        <p:nvSpPr>
          <p:cNvPr id="18450" name="Text Box 25"/>
          <p:cNvSpPr txBox="1">
            <a:spLocks noChangeArrowheads="1"/>
          </p:cNvSpPr>
          <p:nvPr/>
        </p:nvSpPr>
        <p:spPr bwMode="auto">
          <a:xfrm>
            <a:off x="6078537" y="5538959"/>
            <a:ext cx="928006" cy="4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</a:t>
            </a:r>
            <a:endParaRPr kumimoji="0" lang="en-US" alt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51" name="Line 26"/>
          <p:cNvSpPr>
            <a:spLocks noChangeShapeType="1"/>
          </p:cNvSpPr>
          <p:nvPr/>
        </p:nvSpPr>
        <p:spPr bwMode="auto">
          <a:xfrm flipV="1">
            <a:off x="7719780" y="4995178"/>
            <a:ext cx="1205705" cy="17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52" name="Text Box 27"/>
          <p:cNvSpPr txBox="1">
            <a:spLocks noChangeArrowheads="1"/>
          </p:cNvSpPr>
          <p:nvPr/>
        </p:nvSpPr>
        <p:spPr bwMode="auto">
          <a:xfrm>
            <a:off x="7958812" y="3226273"/>
            <a:ext cx="467518" cy="4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8453" name="Text Box 28"/>
          <p:cNvSpPr txBox="1">
            <a:spLocks noChangeArrowheads="1"/>
          </p:cNvSpPr>
          <p:nvPr/>
        </p:nvSpPr>
        <p:spPr bwMode="auto">
          <a:xfrm>
            <a:off x="7972873" y="3872705"/>
            <a:ext cx="281214" cy="4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8454" name="Text Box 29"/>
          <p:cNvSpPr txBox="1">
            <a:spLocks noChangeArrowheads="1"/>
          </p:cNvSpPr>
          <p:nvPr/>
        </p:nvSpPr>
        <p:spPr bwMode="auto">
          <a:xfrm>
            <a:off x="7944751" y="4462926"/>
            <a:ext cx="393700" cy="4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18455" name="Text Box 30"/>
          <p:cNvSpPr txBox="1">
            <a:spLocks noChangeArrowheads="1"/>
          </p:cNvSpPr>
          <p:nvPr/>
        </p:nvSpPr>
        <p:spPr bwMode="auto">
          <a:xfrm>
            <a:off x="6611937" y="4491032"/>
            <a:ext cx="1381464" cy="4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87548</a:t>
            </a:r>
          </a:p>
        </p:txBody>
      </p:sp>
      <p:sp>
        <p:nvSpPr>
          <p:cNvPr id="18456" name="Text Box 31"/>
          <p:cNvSpPr txBox="1">
            <a:spLocks noChangeArrowheads="1"/>
          </p:cNvSpPr>
          <p:nvPr/>
        </p:nvSpPr>
        <p:spPr bwMode="auto">
          <a:xfrm>
            <a:off x="6611937" y="3310590"/>
            <a:ext cx="1381464" cy="4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87540</a:t>
            </a:r>
          </a:p>
        </p:txBody>
      </p:sp>
      <p:sp>
        <p:nvSpPr>
          <p:cNvPr id="18457" name="Text Box 32"/>
          <p:cNvSpPr txBox="1">
            <a:spLocks noChangeArrowheads="1"/>
          </p:cNvSpPr>
          <p:nvPr/>
        </p:nvSpPr>
        <p:spPr bwMode="auto">
          <a:xfrm>
            <a:off x="6611937" y="3900811"/>
            <a:ext cx="1381464" cy="4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87544</a:t>
            </a: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6612680" y="5543054"/>
            <a:ext cx="13814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87556</a:t>
            </a: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6612680" y="6128899"/>
            <a:ext cx="13814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87562</a:t>
            </a:r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>
            <a:off x="7724115" y="5450770"/>
            <a:ext cx="1210729" cy="237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V="1">
            <a:off x="7721374" y="6002645"/>
            <a:ext cx="1204110" cy="20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8" name="Text Box 24"/>
          <p:cNvSpPr txBox="1">
            <a:spLocks noChangeArrowheads="1"/>
          </p:cNvSpPr>
          <p:nvPr/>
        </p:nvSpPr>
        <p:spPr bwMode="auto">
          <a:xfrm>
            <a:off x="7709497" y="5535087"/>
            <a:ext cx="13814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87536</a:t>
            </a:r>
          </a:p>
        </p:txBody>
      </p:sp>
      <p:sp>
        <p:nvSpPr>
          <p:cNvPr id="42" name="Oblúk 41"/>
          <p:cNvSpPr/>
          <p:nvPr/>
        </p:nvSpPr>
        <p:spPr bwMode="auto">
          <a:xfrm rot="1715027">
            <a:off x="6819752" y="2882493"/>
            <a:ext cx="2724964" cy="3162020"/>
          </a:xfrm>
          <a:prstGeom prst="arc">
            <a:avLst>
              <a:gd name="adj1" fmla="val 15856654"/>
              <a:gd name="adj2" fmla="val 1987244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" name="Skupina 1"/>
          <p:cNvGrpSpPr/>
          <p:nvPr/>
        </p:nvGrpSpPr>
        <p:grpSpPr>
          <a:xfrm>
            <a:off x="7681084" y="4609607"/>
            <a:ext cx="1626089" cy="1915546"/>
            <a:chOff x="8214484" y="4609607"/>
            <a:chExt cx="1626089" cy="1915546"/>
          </a:xfrm>
        </p:grpSpPr>
        <p:sp>
          <p:nvSpPr>
            <p:cNvPr id="39" name="Text Box 30"/>
            <p:cNvSpPr txBox="1">
              <a:spLocks noChangeArrowheads="1"/>
            </p:cNvSpPr>
            <p:nvPr/>
          </p:nvSpPr>
          <p:spPr bwMode="auto">
            <a:xfrm>
              <a:off x="8242897" y="6063488"/>
              <a:ext cx="138146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87548</a:t>
              </a:r>
            </a:p>
          </p:txBody>
        </p:sp>
        <p:sp>
          <p:nvSpPr>
            <p:cNvPr id="43" name="Oblúk 42"/>
            <p:cNvSpPr/>
            <p:nvPr/>
          </p:nvSpPr>
          <p:spPr bwMode="auto">
            <a:xfrm rot="1715027">
              <a:off x="8214484" y="4609607"/>
              <a:ext cx="1626089" cy="1907245"/>
            </a:xfrm>
            <a:prstGeom prst="arc">
              <a:avLst>
                <a:gd name="adj1" fmla="val 15856654"/>
                <a:gd name="adj2" fmla="val 1987244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47" name="AutoShape 3"/>
          <p:cNvSpPr>
            <a:spLocks noChangeArrowheads="1"/>
          </p:cNvSpPr>
          <p:nvPr/>
        </p:nvSpPr>
        <p:spPr bwMode="auto">
          <a:xfrm>
            <a:off x="474359" y="4101313"/>
            <a:ext cx="4534429" cy="2371883"/>
          </a:xfrm>
          <a:prstGeom prst="wedgeRoundRectCallout">
            <a:avLst>
              <a:gd name="adj1" fmla="val -46702"/>
              <a:gd name="adj2" fmla="val -7332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1011966"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p2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sa nastaví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 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prvkov daného typu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v pamäti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za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p1</a:t>
            </a:r>
            <a:r>
              <a:rPr lang="sk-SK" altLang="sk-SK" b="0" dirty="0" smtClean="0">
                <a:solidFill>
                  <a:srgbClr val="000000"/>
                </a:solidFill>
              </a:rPr>
              <a:t> </a:t>
            </a:r>
          </a:p>
          <a:p>
            <a:pPr lvl="0" algn="ctr" defTabSz="1011966">
              <a:defRPr/>
            </a:pPr>
            <a:endParaRPr lang="sk-SK" altLang="sk-SK" b="0" dirty="0">
              <a:solidFill>
                <a:srgbClr val="000000"/>
              </a:solidFill>
            </a:endParaRPr>
          </a:p>
          <a:p>
            <a:pPr lvl="0" algn="ctr" defTabSz="1011966">
              <a:defRPr/>
            </a:pPr>
            <a:r>
              <a:rPr lang="sk-SK" altLang="sk-SK" b="0" dirty="0" smtClean="0">
                <a:solidFill>
                  <a:srgbClr val="000000"/>
                </a:solidFill>
              </a:rPr>
              <a:t>(preto je potrebné, aby sme určili, na aký typ ukazuje ukazovateľ)</a:t>
            </a:r>
            <a:endParaRPr kumimoji="0" lang="sk-SK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12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>
          <a:xfrm>
            <a:off x="228599" y="152400"/>
            <a:ext cx="8558887" cy="936625"/>
          </a:xfrm>
        </p:spPr>
        <p:txBody>
          <a:bodyPr/>
          <a:lstStyle/>
          <a:p>
            <a:pPr>
              <a:defRPr/>
            </a:pPr>
            <a:r>
              <a:rPr lang="sk-SK" altLang="sk-SK" sz="3984" dirty="0"/>
              <a:t>Rozdiel ukazovateľa a celého čísla</a:t>
            </a:r>
            <a:endParaRPr lang="en-US" altLang="sk-SK" sz="3984" dirty="0" smtClean="0"/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177914" y="2034679"/>
            <a:ext cx="3359149" cy="160784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9" tIns="50594" rIns="101189" bIns="50594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262051" y="2147390"/>
            <a:ext cx="3153880" cy="1357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9" tIns="50594" rIns="101189" bIns="5059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n, *p1, *p2;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p1 = 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 n;  </a:t>
            </a:r>
            <a:r>
              <a:rPr kumimoji="0" lang="en-US" alt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</a:t>
            </a:r>
            <a:endParaRPr kumimoji="0" lang="en-US" alt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6065837" y="6028474"/>
            <a:ext cx="927100" cy="471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9" tIns="50594" rIns="101189" bIns="5059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</a:t>
            </a:r>
            <a:endParaRPr kumimoji="0" lang="en-US" alt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43" name="Rectangle 18"/>
          <p:cNvSpPr>
            <a:spLocks noChangeArrowheads="1"/>
          </p:cNvSpPr>
          <p:nvPr/>
        </p:nvSpPr>
        <p:spPr bwMode="auto">
          <a:xfrm>
            <a:off x="7719780" y="2042319"/>
            <a:ext cx="1205705" cy="455664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44" name="Line 19"/>
          <p:cNvSpPr>
            <a:spLocks noChangeShapeType="1"/>
          </p:cNvSpPr>
          <p:nvPr/>
        </p:nvSpPr>
        <p:spPr bwMode="auto">
          <a:xfrm flipV="1">
            <a:off x="7719780" y="2546466"/>
            <a:ext cx="1216251" cy="52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45" name="Text Box 20"/>
          <p:cNvSpPr txBox="1">
            <a:spLocks noChangeArrowheads="1"/>
          </p:cNvSpPr>
          <p:nvPr/>
        </p:nvSpPr>
        <p:spPr bwMode="auto">
          <a:xfrm>
            <a:off x="7944751" y="2636053"/>
            <a:ext cx="478064" cy="4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8446" name="Line 21"/>
          <p:cNvSpPr>
            <a:spLocks noChangeShapeType="1"/>
          </p:cNvSpPr>
          <p:nvPr/>
        </p:nvSpPr>
        <p:spPr bwMode="auto">
          <a:xfrm>
            <a:off x="7719780" y="3816494"/>
            <a:ext cx="1205705" cy="17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47" name="Line 22"/>
          <p:cNvSpPr>
            <a:spLocks noChangeShapeType="1"/>
          </p:cNvSpPr>
          <p:nvPr/>
        </p:nvSpPr>
        <p:spPr bwMode="auto">
          <a:xfrm>
            <a:off x="7719780" y="4406714"/>
            <a:ext cx="1205705" cy="52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48" name="Line 23"/>
          <p:cNvSpPr>
            <a:spLocks noChangeShapeType="1"/>
          </p:cNvSpPr>
          <p:nvPr/>
        </p:nvSpPr>
        <p:spPr bwMode="auto">
          <a:xfrm flipV="1">
            <a:off x="7719780" y="3212220"/>
            <a:ext cx="1205705" cy="140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49" name="Text Box 24"/>
          <p:cNvSpPr txBox="1">
            <a:spLocks noChangeArrowheads="1"/>
          </p:cNvSpPr>
          <p:nvPr/>
        </p:nvSpPr>
        <p:spPr bwMode="auto">
          <a:xfrm>
            <a:off x="6611937" y="2636053"/>
            <a:ext cx="1381464" cy="4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87536</a:t>
            </a:r>
          </a:p>
        </p:txBody>
      </p:sp>
      <p:sp>
        <p:nvSpPr>
          <p:cNvPr id="18450" name="Text Box 25"/>
          <p:cNvSpPr txBox="1">
            <a:spLocks noChangeArrowheads="1"/>
          </p:cNvSpPr>
          <p:nvPr/>
        </p:nvSpPr>
        <p:spPr bwMode="auto">
          <a:xfrm>
            <a:off x="6078537" y="5538959"/>
            <a:ext cx="928006" cy="4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</a:t>
            </a:r>
            <a:endParaRPr kumimoji="0" lang="en-US" alt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51" name="Line 26"/>
          <p:cNvSpPr>
            <a:spLocks noChangeShapeType="1"/>
          </p:cNvSpPr>
          <p:nvPr/>
        </p:nvSpPr>
        <p:spPr bwMode="auto">
          <a:xfrm flipV="1">
            <a:off x="7719780" y="4995178"/>
            <a:ext cx="1205705" cy="17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52" name="Text Box 27"/>
          <p:cNvSpPr txBox="1">
            <a:spLocks noChangeArrowheads="1"/>
          </p:cNvSpPr>
          <p:nvPr/>
        </p:nvSpPr>
        <p:spPr bwMode="auto">
          <a:xfrm>
            <a:off x="7958812" y="3226273"/>
            <a:ext cx="467518" cy="4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8453" name="Text Box 28"/>
          <p:cNvSpPr txBox="1">
            <a:spLocks noChangeArrowheads="1"/>
          </p:cNvSpPr>
          <p:nvPr/>
        </p:nvSpPr>
        <p:spPr bwMode="auto">
          <a:xfrm>
            <a:off x="7972873" y="3872705"/>
            <a:ext cx="281214" cy="4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8454" name="Text Box 29"/>
          <p:cNvSpPr txBox="1">
            <a:spLocks noChangeArrowheads="1"/>
          </p:cNvSpPr>
          <p:nvPr/>
        </p:nvSpPr>
        <p:spPr bwMode="auto">
          <a:xfrm>
            <a:off x="7944751" y="4462926"/>
            <a:ext cx="393700" cy="4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18455" name="Text Box 30"/>
          <p:cNvSpPr txBox="1">
            <a:spLocks noChangeArrowheads="1"/>
          </p:cNvSpPr>
          <p:nvPr/>
        </p:nvSpPr>
        <p:spPr bwMode="auto">
          <a:xfrm>
            <a:off x="6611937" y="4491032"/>
            <a:ext cx="1381464" cy="4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87548</a:t>
            </a:r>
          </a:p>
        </p:txBody>
      </p:sp>
      <p:sp>
        <p:nvSpPr>
          <p:cNvPr id="18456" name="Text Box 31"/>
          <p:cNvSpPr txBox="1">
            <a:spLocks noChangeArrowheads="1"/>
          </p:cNvSpPr>
          <p:nvPr/>
        </p:nvSpPr>
        <p:spPr bwMode="auto">
          <a:xfrm>
            <a:off x="6611937" y="3310590"/>
            <a:ext cx="1381464" cy="4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87540</a:t>
            </a:r>
          </a:p>
        </p:txBody>
      </p:sp>
      <p:sp>
        <p:nvSpPr>
          <p:cNvPr id="18457" name="Text Box 32"/>
          <p:cNvSpPr txBox="1">
            <a:spLocks noChangeArrowheads="1"/>
          </p:cNvSpPr>
          <p:nvPr/>
        </p:nvSpPr>
        <p:spPr bwMode="auto">
          <a:xfrm>
            <a:off x="6611937" y="3900811"/>
            <a:ext cx="1381464" cy="4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87544</a:t>
            </a: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6612680" y="5543054"/>
            <a:ext cx="13814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87556</a:t>
            </a: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6612680" y="6076454"/>
            <a:ext cx="13814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87562</a:t>
            </a:r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>
            <a:off x="7724115" y="5450770"/>
            <a:ext cx="1210729" cy="237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V="1">
            <a:off x="7721374" y="6002645"/>
            <a:ext cx="1204110" cy="20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4" name="Skupina 3"/>
          <p:cNvGrpSpPr/>
          <p:nvPr/>
        </p:nvGrpSpPr>
        <p:grpSpPr>
          <a:xfrm>
            <a:off x="6819752" y="2882493"/>
            <a:ext cx="2724964" cy="3162020"/>
            <a:chOff x="7353152" y="2882493"/>
            <a:chExt cx="2724964" cy="3162020"/>
          </a:xfrm>
        </p:grpSpPr>
        <p:sp>
          <p:nvSpPr>
            <p:cNvPr id="38" name="Text Box 24"/>
            <p:cNvSpPr txBox="1">
              <a:spLocks noChangeArrowheads="1"/>
            </p:cNvSpPr>
            <p:nvPr/>
          </p:nvSpPr>
          <p:spPr bwMode="auto">
            <a:xfrm>
              <a:off x="8242897" y="5535087"/>
              <a:ext cx="138146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87536</a:t>
              </a:r>
            </a:p>
          </p:txBody>
        </p:sp>
        <p:sp>
          <p:nvSpPr>
            <p:cNvPr id="42" name="Oblúk 41"/>
            <p:cNvSpPr/>
            <p:nvPr/>
          </p:nvSpPr>
          <p:spPr bwMode="auto">
            <a:xfrm rot="1715027">
              <a:off x="7353152" y="2882493"/>
              <a:ext cx="2724964" cy="3162020"/>
            </a:xfrm>
            <a:prstGeom prst="arc">
              <a:avLst>
                <a:gd name="adj1" fmla="val 15856654"/>
                <a:gd name="adj2" fmla="val 1987244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" name="Skupina 1"/>
          <p:cNvGrpSpPr/>
          <p:nvPr/>
        </p:nvGrpSpPr>
        <p:grpSpPr>
          <a:xfrm>
            <a:off x="7681084" y="4609607"/>
            <a:ext cx="1626089" cy="1915546"/>
            <a:chOff x="8214484" y="4609607"/>
            <a:chExt cx="1626089" cy="1915546"/>
          </a:xfrm>
        </p:grpSpPr>
        <p:sp>
          <p:nvSpPr>
            <p:cNvPr id="39" name="Text Box 30"/>
            <p:cNvSpPr txBox="1">
              <a:spLocks noChangeArrowheads="1"/>
            </p:cNvSpPr>
            <p:nvPr/>
          </p:nvSpPr>
          <p:spPr bwMode="auto">
            <a:xfrm>
              <a:off x="8242897" y="6063488"/>
              <a:ext cx="138146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87548</a:t>
              </a:r>
            </a:p>
          </p:txBody>
        </p:sp>
        <p:sp>
          <p:nvSpPr>
            <p:cNvPr id="43" name="Oblúk 42"/>
            <p:cNvSpPr/>
            <p:nvPr/>
          </p:nvSpPr>
          <p:spPr bwMode="auto">
            <a:xfrm rot="1715027">
              <a:off x="8214484" y="4609607"/>
              <a:ext cx="1626089" cy="1907245"/>
            </a:xfrm>
            <a:prstGeom prst="arc">
              <a:avLst>
                <a:gd name="adj1" fmla="val 15856654"/>
                <a:gd name="adj2" fmla="val 1987244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44" name="AutoShape 3"/>
          <p:cNvSpPr>
            <a:spLocks noChangeArrowheads="1"/>
          </p:cNvSpPr>
          <p:nvPr/>
        </p:nvSpPr>
        <p:spPr bwMode="auto">
          <a:xfrm>
            <a:off x="666929" y="3800727"/>
            <a:ext cx="4484508" cy="1181100"/>
          </a:xfrm>
          <a:prstGeom prst="wedgeRoundRectCallout">
            <a:avLst>
              <a:gd name="adj1" fmla="val -46702"/>
              <a:gd name="adj2" fmla="val -7332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p2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sa nastaví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 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prvkov daného typu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v pamäti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pred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247247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altLang="sk-SK" sz="3984" smtClean="0"/>
              <a:t>Porovnávanie ukazovateľov</a:t>
            </a:r>
            <a:r>
              <a:rPr lang="en-US" altLang="sk-SK" sz="3984" smtClean="0"/>
              <a:t>:</a:t>
            </a:r>
            <a:r>
              <a:rPr lang="sk-SK" altLang="sk-SK" sz="3984" smtClean="0"/>
              <a:t> príklad</a:t>
            </a:r>
            <a:r>
              <a:rPr lang="en-US" altLang="sk-SK" sz="3984" smtClean="0"/>
              <a:t> - </a:t>
            </a:r>
            <a:r>
              <a:rPr lang="sk-SK" altLang="sk-SK" sz="3984" smtClean="0"/>
              <a:t>výpis reťazca</a:t>
            </a:r>
            <a:endParaRPr lang="en-US" altLang="sk-SK" sz="3984" smtClean="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22237" y="2312988"/>
            <a:ext cx="9906000" cy="3234531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9" tIns="50594" rIns="101189" bIns="50594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22237" y="2312988"/>
            <a:ext cx="9906000" cy="3056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9" tIns="50594" rIns="101189" bIns="5059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char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p1, 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p2 , </a:t>
            </a: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 = 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{'a', 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', 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'o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', 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'j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', '\0'}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  <a:endParaRPr kumimoji="0" lang="sk-SK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p1 = </a:t>
            </a: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p1;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// p2 - 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riadiaca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premenna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cyklu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while(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p2 &lt; p1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 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&amp;&amp; 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*p2 != '\0'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printf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("%c", 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*p2++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92166" name="AutoShape 6"/>
          <p:cNvSpPr>
            <a:spLocks noChangeArrowheads="1"/>
          </p:cNvSpPr>
          <p:nvPr/>
        </p:nvSpPr>
        <p:spPr bwMode="auto">
          <a:xfrm>
            <a:off x="394492" y="6233319"/>
            <a:ext cx="9467057" cy="1290637"/>
          </a:xfrm>
          <a:prstGeom prst="wedgeRoundRectCallout">
            <a:avLst>
              <a:gd name="adj1" fmla="val -43415"/>
              <a:gd name="adj2" fmla="val -11480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9" tIns="50594" rIns="101189" bIns="50594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yisuje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znaky pokiaľ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endParaRPr kumimoji="0" lang="en-US" alt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nepresiahne dĺžku pridelenej pamäte premennej </a:t>
            </a: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pokým nedosiahne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koniec zapísaného slova</a:t>
            </a:r>
            <a:endParaRPr kumimoji="0" lang="en-US" alt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656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Bublina v tvare zaobleného obdĺžnika 1"/>
          <p:cNvSpPr/>
          <p:nvPr/>
        </p:nvSpPr>
        <p:spPr bwMode="auto">
          <a:xfrm>
            <a:off x="4222750" y="5598419"/>
            <a:ext cx="5638800" cy="917079"/>
          </a:xfrm>
          <a:prstGeom prst="wedgeRoundRectCallout">
            <a:avLst>
              <a:gd name="adj1" fmla="val -52537"/>
              <a:gd name="adj2" fmla="val -82020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kazovate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ľ 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p2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sa posúva po prvkoch poľa, používa sa namiesto indexu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68288" y="1661319"/>
            <a:ext cx="9191625" cy="54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marL="379413" indent="-379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75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812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84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56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28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100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77731" indent="-377731">
              <a:defRPr/>
            </a:pPr>
            <a:r>
              <a:rPr lang="sk-SK" altLang="sk-SK" sz="2800" b="0" kern="0" dirty="0" smtClean="0"/>
              <a:t>operátory: </a:t>
            </a:r>
            <a:r>
              <a:rPr lang="sk-SK" altLang="sk-SK" sz="2800" b="1" kern="0" dirty="0" smtClean="0"/>
              <a:t> </a:t>
            </a:r>
            <a:r>
              <a:rPr lang="en-US" altLang="sk-SK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 </a:t>
            </a:r>
            <a:r>
              <a:rPr lang="sk-SK" altLang="sk-SK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  </a:t>
            </a:r>
            <a:r>
              <a:rPr lang="sk-SK" altLang="sk-SK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sk-SK" altLang="sk-SK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&gt;=</a:t>
            </a:r>
            <a:r>
              <a:rPr lang="sk-SK" altLang="sk-SK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== </a:t>
            </a:r>
            <a:r>
              <a:rPr lang="sk-SK" altLang="sk-SK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</a:t>
            </a:r>
            <a:r>
              <a:rPr lang="en-US" altLang="sk-SK" sz="2800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588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6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altLang="sk-SK" sz="3984" dirty="0" smtClean="0"/>
              <a:t>Porovnávanie ukazovateľov s konštantou </a:t>
            </a:r>
            <a:r>
              <a:rPr lang="sk-SK" altLang="sk-SK" sz="398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altLang="sk-SK" sz="3984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725" y="1661319"/>
            <a:ext cx="9669463" cy="1708150"/>
          </a:xfrm>
        </p:spPr>
        <p:txBody>
          <a:bodyPr/>
          <a:lstStyle/>
          <a:p>
            <a:pPr marL="377731" indent="-377731">
              <a:defRPr/>
            </a:pPr>
            <a:r>
              <a:rPr lang="sk-SK" altLang="sk-SK" sz="2800" b="1" dirty="0">
                <a:latin typeface="Courier New" panose="02070309020205020404" pitchFamily="49" charset="0"/>
              </a:rPr>
              <a:t>NULL</a:t>
            </a:r>
            <a:r>
              <a:rPr lang="en-US" altLang="sk-SK" sz="2800" dirty="0"/>
              <a:t> -</a:t>
            </a:r>
            <a:r>
              <a:rPr lang="sk-SK" altLang="sk-SK" sz="2800" dirty="0"/>
              <a:t> symbolická konštanta definovaná v </a:t>
            </a:r>
            <a:r>
              <a:rPr lang="sk-SK" altLang="sk-SK" sz="2800" b="1" dirty="0" err="1">
                <a:latin typeface="Courier New" panose="02070309020205020404" pitchFamily="49" charset="0"/>
              </a:rPr>
              <a:t>stdio.h</a:t>
            </a:r>
            <a:r>
              <a:rPr lang="sk-SK" altLang="sk-SK" sz="2800" b="1" dirty="0">
                <a:latin typeface="Courier New" panose="02070309020205020404" pitchFamily="49" charset="0"/>
              </a:rPr>
              <a:t> </a:t>
            </a:r>
            <a:endParaRPr lang="sk-SK" altLang="sk-SK" sz="2800" b="1" dirty="0" smtClean="0">
              <a:latin typeface="Courier New" panose="02070309020205020404" pitchFamily="49" charset="0"/>
            </a:endParaRPr>
          </a:p>
          <a:p>
            <a:pPr marL="377731" indent="-377731">
              <a:defRPr/>
            </a:pPr>
            <a:r>
              <a:rPr lang="sk-SK" altLang="sk-SK" sz="2800" b="1" dirty="0" smtClean="0">
                <a:latin typeface="Courier New" panose="02070309020205020404" pitchFamily="49" charset="0"/>
              </a:rPr>
              <a:t>p </a:t>
            </a:r>
            <a:r>
              <a:rPr lang="sk-SK" altLang="sk-SK" sz="2800" b="1" dirty="0">
                <a:latin typeface="Courier New" panose="02070309020205020404" pitchFamily="49" charset="0"/>
              </a:rPr>
              <a:t>= </a:t>
            </a:r>
            <a:r>
              <a:rPr lang="sk-SK" altLang="sk-SK" sz="2800" b="1" dirty="0" smtClean="0">
                <a:latin typeface="Courier New" panose="02070309020205020404" pitchFamily="49" charset="0"/>
              </a:rPr>
              <a:t>NULL</a:t>
            </a:r>
            <a:r>
              <a:rPr lang="en-US" altLang="sk-SK" sz="2800" dirty="0" smtClean="0"/>
              <a:t>;</a:t>
            </a:r>
          </a:p>
          <a:p>
            <a:pPr marL="820466" lvl="1" indent="-314483">
              <a:defRPr/>
            </a:pPr>
            <a:r>
              <a:rPr lang="sk-SK" altLang="sk-SK" sz="2400" dirty="0" smtClean="0"/>
              <a:t>Význam: </a:t>
            </a:r>
            <a:r>
              <a:rPr lang="en-US" altLang="sk-SK" sz="2400" dirty="0" smtClean="0"/>
              <a:t> </a:t>
            </a:r>
            <a:r>
              <a:rPr lang="sk-SK" altLang="sk-SK" sz="2400" b="1" dirty="0" smtClean="0">
                <a:latin typeface="Courier New" panose="02070309020205020404" pitchFamily="49" charset="0"/>
              </a:rPr>
              <a:t>p </a:t>
            </a:r>
            <a:r>
              <a:rPr lang="sk-SK" altLang="sk-SK" sz="2400" dirty="0" smtClean="0">
                <a:solidFill>
                  <a:srgbClr val="FF0000"/>
                </a:solidFill>
              </a:rPr>
              <a:t>neukazuje nikam</a:t>
            </a:r>
            <a:r>
              <a:rPr lang="en-US" altLang="sk-SK" sz="2400" dirty="0" smtClean="0"/>
              <a:t> - </a:t>
            </a:r>
            <a:r>
              <a:rPr lang="sk-SK" altLang="sk-SK" sz="2400" dirty="0" smtClean="0"/>
              <a:t>neukazuje </a:t>
            </a:r>
            <a:r>
              <a:rPr lang="sk-SK" altLang="sk-SK" sz="2400" dirty="0"/>
              <a:t>na žiadne zmysluplné miesto v pamäti</a:t>
            </a:r>
            <a:endParaRPr lang="en-US" altLang="sk-SK" sz="2400" dirty="0"/>
          </a:p>
        </p:txBody>
      </p:sp>
      <p:grpSp>
        <p:nvGrpSpPr>
          <p:cNvPr id="93188" name="Group 4"/>
          <p:cNvGrpSpPr>
            <a:grpSpLocks/>
          </p:cNvGrpSpPr>
          <p:nvPr/>
        </p:nvGrpSpPr>
        <p:grpSpPr bwMode="auto">
          <a:xfrm>
            <a:off x="690563" y="3674269"/>
            <a:ext cx="4689430" cy="3854450"/>
            <a:chOff x="384" y="1984"/>
            <a:chExt cx="2669" cy="2210"/>
          </a:xfrm>
        </p:grpSpPr>
        <p:sp>
          <p:nvSpPr>
            <p:cNvPr id="23557" name="Rectangle 5"/>
            <p:cNvSpPr>
              <a:spLocks noChangeArrowheads="1"/>
            </p:cNvSpPr>
            <p:nvPr/>
          </p:nvSpPr>
          <p:spPr bwMode="auto">
            <a:xfrm>
              <a:off x="384" y="1984"/>
              <a:ext cx="2539" cy="220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101196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65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558" name="Text Box 6"/>
            <p:cNvSpPr txBox="1">
              <a:spLocks noChangeArrowheads="1"/>
            </p:cNvSpPr>
            <p:nvPr/>
          </p:nvSpPr>
          <p:spPr bwMode="auto">
            <a:xfrm>
              <a:off x="480" y="2032"/>
              <a:ext cx="2573" cy="2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656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int</a:t>
              </a:r>
              <a:r>
                <a:rPr kumimoji="0" lang="sk-SK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n, 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*p, pole[N];</a:t>
              </a:r>
              <a:endPara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...</a:t>
              </a:r>
            </a:p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if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</a:t>
              </a:r>
              <a:r>
                <a:rPr kumimoji="0" lang="sk-SK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(n 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&gt;= 0)</a:t>
              </a:r>
            </a:p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   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p = pole;</a:t>
              </a:r>
            </a:p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else </a:t>
              </a:r>
            </a:p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  </a:t>
              </a:r>
              <a:r>
                <a:rPr kumimoji="0" lang="sk-SK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p = NULL; </a:t>
              </a:r>
            </a:p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...</a:t>
              </a:r>
            </a:p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if (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p != NULL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) </a:t>
              </a:r>
            </a:p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808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sk-SK" sz="3984" smtClean="0"/>
              <a:t>Rozdiel dvoch</a:t>
            </a:r>
            <a:r>
              <a:rPr lang="sk-SK" altLang="sk-SK" sz="3984" smtClean="0"/>
              <a:t> ukazovateľ</a:t>
            </a:r>
            <a:r>
              <a:rPr lang="en-US" altLang="sk-SK" sz="3984" smtClean="0"/>
              <a:t>ov rovnak</a:t>
            </a:r>
            <a:r>
              <a:rPr lang="sk-SK" altLang="sk-SK" sz="3984" smtClean="0"/>
              <a:t>ého typu</a:t>
            </a:r>
            <a:endParaRPr lang="en-US" altLang="sk-SK" sz="3984" smtClean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36563" y="2902744"/>
            <a:ext cx="3711575" cy="13493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9" tIns="50594" rIns="101189" bIns="50594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20700" y="2917032"/>
            <a:ext cx="3487738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9" tIns="50594" rIns="101189" bIns="5059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n, *p1, *p2;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 </a:t>
            </a:r>
            <a:r>
              <a:rPr kumimoji="0" lang="en-US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p</a:t>
            </a: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- </a:t>
            </a: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p2</a:t>
            </a:r>
            <a:r>
              <a:rPr kumimoji="0" lang="en-US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</a:p>
        </p:txBody>
      </p:sp>
      <p:grpSp>
        <p:nvGrpSpPr>
          <p:cNvPr id="94216" name="Group 8"/>
          <p:cNvGrpSpPr>
            <a:grpSpLocks/>
          </p:cNvGrpSpPr>
          <p:nvPr/>
        </p:nvGrpSpPr>
        <p:grpSpPr bwMode="auto">
          <a:xfrm>
            <a:off x="436563" y="4648200"/>
            <a:ext cx="8939212" cy="3128963"/>
            <a:chOff x="240" y="2476"/>
            <a:chExt cx="5088" cy="1921"/>
          </a:xfrm>
        </p:grpSpPr>
        <p:sp>
          <p:nvSpPr>
            <p:cNvPr id="24584" name="Rectangle 9"/>
            <p:cNvSpPr>
              <a:spLocks noChangeArrowheads="1"/>
            </p:cNvSpPr>
            <p:nvPr/>
          </p:nvSpPr>
          <p:spPr bwMode="auto">
            <a:xfrm>
              <a:off x="240" y="2786"/>
              <a:ext cx="5088" cy="13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101196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65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585" name="Text Box 10"/>
            <p:cNvSpPr txBox="1">
              <a:spLocks noChangeArrowheads="1"/>
            </p:cNvSpPr>
            <p:nvPr/>
          </p:nvSpPr>
          <p:spPr bwMode="auto">
            <a:xfrm>
              <a:off x="288" y="2834"/>
              <a:ext cx="5040" cy="1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656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char</a:t>
              </a:r>
              <a:r>
                <a:rPr kumimoji="0" lang="sk-SK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*</a:t>
              </a:r>
              <a:r>
                <a:rPr kumimoji="0" lang="sk-SK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p1, 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*</a:t>
              </a:r>
              <a:r>
                <a:rPr kumimoji="0" lang="sk-SK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p2 , </a:t>
              </a:r>
              <a:r>
                <a:rPr kumimoji="0" lang="sk-SK" altLang="sk-SK" sz="2656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str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[</a:t>
              </a:r>
              <a:r>
                <a:rPr kumimoji="0" lang="sk-SK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N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];</a:t>
              </a:r>
              <a:endPara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p1 = </a:t>
              </a:r>
              <a:r>
                <a:rPr kumimoji="0" lang="sk-SK" altLang="sk-SK" sz="2656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str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;</a:t>
              </a:r>
            </a:p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for (p2=p1; 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p2&lt;p1+N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&amp;&amp; *p2 != '?'; 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C00FF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p2++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)</a:t>
              </a:r>
            </a:p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   ;</a:t>
              </a:r>
            </a:p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656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printf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("%d", (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p2 &lt; p1+N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) ? (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p2-p1+1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) :-1);</a:t>
              </a:r>
            </a:p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24586" name="Text Box 11"/>
            <p:cNvSpPr txBox="1">
              <a:spLocks noChangeArrowheads="1"/>
            </p:cNvSpPr>
            <p:nvPr/>
          </p:nvSpPr>
          <p:spPr bwMode="auto">
            <a:xfrm>
              <a:off x="248" y="2476"/>
              <a:ext cx="803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656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príklad</a:t>
              </a:r>
              <a:r>
                <a:rPr kumimoji="0" lang="sk-SK" altLang="sk-SK" sz="2656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:</a:t>
              </a:r>
              <a:endParaRPr kumimoji="0" lang="en-US" altLang="sk-SK" sz="265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</p:grpSp>
      <p:sp>
        <p:nvSpPr>
          <p:cNvPr id="94220" name="AutoShape 12"/>
          <p:cNvSpPr>
            <a:spLocks noChangeArrowheads="1"/>
          </p:cNvSpPr>
          <p:nvPr/>
        </p:nvSpPr>
        <p:spPr bwMode="auto">
          <a:xfrm>
            <a:off x="3475037" y="4033838"/>
            <a:ext cx="6659563" cy="1349375"/>
          </a:xfrm>
          <a:prstGeom prst="cloudCallout">
            <a:avLst>
              <a:gd name="adj1" fmla="val -56856"/>
              <a:gd name="adj2" fmla="val 3684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9" tIns="50594" rIns="101189" bIns="50594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ak</a:t>
            </a:r>
            <a:r>
              <a:rPr kumimoji="0" lang="en-US" altLang="sk-SK" sz="2656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je v </a:t>
            </a:r>
            <a:r>
              <a:rPr kumimoji="0" lang="en-US" altLang="sk-SK" sz="2656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bloku</a:t>
            </a:r>
            <a:r>
              <a:rPr kumimoji="0" lang="en-US" altLang="sk-SK" sz="2656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pam</a:t>
            </a:r>
            <a:r>
              <a:rPr kumimoji="0" lang="sk-SK" altLang="sk-SK" sz="2656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äte</a:t>
            </a:r>
            <a:r>
              <a:rPr kumimoji="0" lang="sk-SK" altLang="sk-SK" sz="2656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?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  <a:r>
              <a:rPr kumimoji="0" lang="sk-SK" altLang="sk-SK" sz="2656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vypíše</a:t>
            </a:r>
            <a:r>
              <a:rPr kumimoji="0" lang="en-US" altLang="sk-SK" sz="2656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2656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poz</a:t>
            </a:r>
            <a:r>
              <a:rPr kumimoji="0" lang="sk-SK" altLang="sk-SK" sz="2656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íciu</a:t>
            </a:r>
            <a:r>
              <a:rPr kumimoji="0" lang="sk-SK" altLang="sk-SK" sz="2656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inak </a:t>
            </a: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-1</a:t>
            </a:r>
            <a:endParaRPr kumimoji="0" lang="en-US" altLang="sk-SK" sz="2656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12725" y="1661319"/>
            <a:ext cx="9669463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marL="379413" indent="-379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75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812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84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56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28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100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77731" indent="-377731">
              <a:defRPr/>
            </a:pPr>
            <a:r>
              <a:rPr lang="en-US" altLang="sk-SK" sz="2800" b="0" kern="0" dirty="0" err="1" smtClean="0"/>
              <a:t>Zistenie</a:t>
            </a:r>
            <a:r>
              <a:rPr lang="en-US" altLang="sk-SK" sz="2800" b="0" kern="0" dirty="0" smtClean="0"/>
              <a:t> </a:t>
            </a:r>
            <a:r>
              <a:rPr lang="en-US" altLang="sk-SK" sz="2800" b="0" kern="0" dirty="0" err="1" smtClean="0"/>
              <a:t>po</a:t>
            </a:r>
            <a:r>
              <a:rPr lang="sk-SK" altLang="sk-SK" sz="2800" b="0" kern="0" dirty="0" err="1" smtClean="0"/>
              <a:t>čtu</a:t>
            </a:r>
            <a:r>
              <a:rPr lang="sk-SK" altLang="sk-SK" sz="2800" b="0" kern="0" dirty="0" smtClean="0"/>
              <a:t> prvkov poľa, ktoré sa nachádzajú medzi dvomi ukazovateľmi</a:t>
            </a:r>
            <a:endParaRPr lang="en-US" altLang="sk-SK" sz="2400" b="0" kern="0" dirty="0"/>
          </a:p>
        </p:txBody>
      </p:sp>
    </p:spTree>
    <p:extLst>
      <p:ext uri="{BB962C8B-B14F-4D97-AF65-F5344CB8AC3E}">
        <p14:creationId xmlns:p14="http://schemas.microsoft.com/office/powerpoint/2010/main" val="341390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9342437" cy="936625"/>
          </a:xfrm>
        </p:spPr>
        <p:txBody>
          <a:bodyPr/>
          <a:lstStyle/>
          <a:p>
            <a:r>
              <a:rPr lang="sk-SK" dirty="0" smtClean="0"/>
              <a:t>Príklad – </a:t>
            </a:r>
            <a:r>
              <a:rPr lang="en-US" dirty="0" err="1" smtClean="0"/>
              <a:t>vlo</a:t>
            </a:r>
            <a:r>
              <a:rPr lang="sk-SK" dirty="0" smtClean="0"/>
              <a:t>ženie znaku do reťazca</a:t>
            </a:r>
            <a:r>
              <a:rPr lang="en-US" dirty="0" smtClean="0"/>
              <a:t> (</a:t>
            </a:r>
            <a:r>
              <a:rPr lang="sk-SK" dirty="0" smtClean="0"/>
              <a:t>pomocný ukazovateľ</a:t>
            </a:r>
            <a:r>
              <a:rPr lang="en-US" dirty="0" smtClean="0"/>
              <a:t>)</a:t>
            </a: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509589" y="1889919"/>
            <a:ext cx="80708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vloz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[], 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c, 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i, 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n) {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len =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*p;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(len+</a:t>
            </a:r>
            <a:r>
              <a:rPr lang="sk-SK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&gt; n) 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(i&lt;</a:t>
            </a:r>
            <a:r>
              <a:rPr lang="sk-SK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) i = </a:t>
            </a:r>
            <a:r>
              <a:rPr lang="sk-SK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(i&gt;len) i = len;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(p=</a:t>
            </a:r>
            <a:r>
              <a:rPr lang="sk-SK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str+len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; p&gt;=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str+i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; p--)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*(p+</a:t>
            </a:r>
            <a:r>
              <a:rPr lang="sk-SK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) = *(p);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*(p+</a:t>
            </a:r>
            <a:r>
              <a:rPr lang="sk-SK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) = c;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ounded Rectangle 1"/>
          <p:cNvSpPr>
            <a:spLocks noChangeArrowheads="1"/>
          </p:cNvSpPr>
          <p:nvPr/>
        </p:nvSpPr>
        <p:spPr bwMode="auto">
          <a:xfrm>
            <a:off x="6294437" y="6577503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2A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Zaoblený obdĺžnik 6"/>
          <p:cNvSpPr/>
          <p:nvPr/>
        </p:nvSpPr>
        <p:spPr bwMode="auto">
          <a:xfrm>
            <a:off x="808037" y="2651919"/>
            <a:ext cx="1905000" cy="4572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Zaoblený obdĺžnik 7"/>
          <p:cNvSpPr/>
          <p:nvPr/>
        </p:nvSpPr>
        <p:spPr bwMode="auto">
          <a:xfrm>
            <a:off x="808037" y="4785519"/>
            <a:ext cx="5181600" cy="12192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03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9342437" cy="936625"/>
          </a:xfrm>
        </p:spPr>
        <p:txBody>
          <a:bodyPr/>
          <a:lstStyle/>
          <a:p>
            <a:r>
              <a:rPr lang="sk-SK" dirty="0" smtClean="0"/>
              <a:t>Príklad – </a:t>
            </a:r>
            <a:r>
              <a:rPr lang="en-US" dirty="0" err="1" smtClean="0"/>
              <a:t>vlo</a:t>
            </a:r>
            <a:r>
              <a:rPr lang="sk-SK" dirty="0" smtClean="0"/>
              <a:t>ženie znaku do reťazca</a:t>
            </a:r>
            <a:r>
              <a:rPr lang="en-US" dirty="0" smtClean="0"/>
              <a:t> (</a:t>
            </a:r>
            <a:r>
              <a:rPr lang="en-US" dirty="0" err="1" smtClean="0"/>
              <a:t>ukazovate</a:t>
            </a:r>
            <a:r>
              <a:rPr lang="sk-SK" dirty="0" err="1" smtClean="0"/>
              <a:t>ľová</a:t>
            </a:r>
            <a:r>
              <a:rPr lang="sk-SK" dirty="0" smtClean="0"/>
              <a:t> aritmetika</a:t>
            </a:r>
            <a:r>
              <a:rPr lang="en-US" dirty="0" smtClean="0"/>
              <a:t>)</a:t>
            </a: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509589" y="1889919"/>
            <a:ext cx="80708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vloz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[], 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c, 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i, 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n) {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j, len =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(len+</a:t>
            </a:r>
            <a:r>
              <a:rPr lang="sk-SK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&gt; n) 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(i&lt;</a:t>
            </a:r>
            <a:r>
              <a:rPr lang="sk-SK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) i = </a:t>
            </a:r>
            <a:r>
              <a:rPr lang="sk-SK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(i&gt;len) i = len;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(j=len; j&gt;=i; j--)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*(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+ j+</a:t>
            </a:r>
            <a:r>
              <a:rPr lang="sk-SK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) = *(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+ j);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*(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) = c;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ounded Rectangle 1"/>
          <p:cNvSpPr>
            <a:spLocks noChangeArrowheads="1"/>
          </p:cNvSpPr>
          <p:nvPr/>
        </p:nvSpPr>
        <p:spPr bwMode="auto">
          <a:xfrm>
            <a:off x="6294437" y="6577503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2B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Zaoblený obdĺžnik 5"/>
          <p:cNvSpPr/>
          <p:nvPr/>
        </p:nvSpPr>
        <p:spPr bwMode="auto">
          <a:xfrm>
            <a:off x="1254963" y="4841171"/>
            <a:ext cx="2143874" cy="4572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7" name="Zaoblený obdĺžnik 6"/>
          <p:cNvSpPr/>
          <p:nvPr/>
        </p:nvSpPr>
        <p:spPr bwMode="auto">
          <a:xfrm>
            <a:off x="3744733" y="4841171"/>
            <a:ext cx="2016304" cy="4572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Zaoblený obdĺžnik 7"/>
          <p:cNvSpPr/>
          <p:nvPr/>
        </p:nvSpPr>
        <p:spPr bwMode="auto">
          <a:xfrm>
            <a:off x="808037" y="5583768"/>
            <a:ext cx="1905000" cy="4572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22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Príklad: vzácne písmená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6850" y="1828800"/>
            <a:ext cx="9752013" cy="2423319"/>
          </a:xfrm>
        </p:spPr>
        <p:txBody>
          <a:bodyPr/>
          <a:lstStyle/>
          <a:p>
            <a:pPr lvl="0"/>
            <a:r>
              <a:rPr lang="sk-SK" sz="2400" b="1" dirty="0"/>
              <a:t>Napíšte funkciu</a:t>
            </a:r>
            <a:r>
              <a:rPr lang="sk-SK" sz="2400" dirty="0"/>
              <a:t> </a:t>
            </a:r>
            <a:r>
              <a:rPr lang="sk-SK" sz="2400" dirty="0" err="1"/>
              <a:t>vzacnePismena</a:t>
            </a:r>
            <a:r>
              <a:rPr lang="sk-SK" sz="2400" dirty="0"/>
              <a:t>, ktorá má 2 argumenty: celé číslo k a pole celých čísel </a:t>
            </a:r>
            <a:r>
              <a:rPr lang="sk-SK" sz="2400" dirty="0" err="1"/>
              <a:t>hist</a:t>
            </a:r>
            <a:r>
              <a:rPr lang="sk-SK" sz="2400" dirty="0"/>
              <a:t> predstavujúce </a:t>
            </a:r>
            <a:r>
              <a:rPr lang="sk-SK" sz="2400" dirty="0" err="1"/>
              <a:t>histogram</a:t>
            </a:r>
            <a:r>
              <a:rPr lang="sk-SK" sz="2400" dirty="0"/>
              <a:t> pre 26 písmen 'A' až 'Z' vyplnený ich počtami výskytov. Funkcia </a:t>
            </a:r>
            <a:r>
              <a:rPr lang="sk-SK" sz="2400" b="1" dirty="0"/>
              <a:t>vypíše všetky písmená, ktoré majú v poli </a:t>
            </a:r>
            <a:r>
              <a:rPr lang="sk-SK" sz="2400" dirty="0" err="1"/>
              <a:t>hist</a:t>
            </a:r>
            <a:r>
              <a:rPr lang="sk-SK" sz="2400" b="1" dirty="0"/>
              <a:t> menej ako </a:t>
            </a:r>
            <a:r>
              <a:rPr lang="sk-SK" sz="2400" dirty="0"/>
              <a:t>k </a:t>
            </a:r>
            <a:r>
              <a:rPr lang="sk-SK" sz="2400" b="1" dirty="0"/>
              <a:t>výskytov</a:t>
            </a:r>
            <a:r>
              <a:rPr lang="sk-SK" sz="2400" dirty="0"/>
              <a:t>. Na prístup do poľa </a:t>
            </a:r>
            <a:r>
              <a:rPr lang="sk-SK" sz="2400" dirty="0" err="1"/>
              <a:t>hist</a:t>
            </a:r>
            <a:r>
              <a:rPr lang="sk-SK" sz="2400" dirty="0"/>
              <a:t> </a:t>
            </a:r>
            <a:r>
              <a:rPr lang="sk-SK" sz="2400" b="1" dirty="0"/>
              <a:t>použite výhradne ukazovatele</a:t>
            </a:r>
            <a:r>
              <a:rPr lang="sk-SK" sz="2400" dirty="0"/>
              <a:t>, nepoužívajte indexy.</a:t>
            </a:r>
          </a:p>
          <a:p>
            <a:endParaRPr lang="sk-SK" sz="2400" dirty="0"/>
          </a:p>
        </p:txBody>
      </p:sp>
      <p:sp>
        <p:nvSpPr>
          <p:cNvPr id="4" name="Obdĺžnik 3"/>
          <p:cNvSpPr/>
          <p:nvPr/>
        </p:nvSpPr>
        <p:spPr>
          <a:xfrm>
            <a:off x="731837" y="4237894"/>
            <a:ext cx="80708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vznacnePismena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k, 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hist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[]) {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*p;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(p=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hist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; p&lt;=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hist+N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; p++) 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(*p &lt; k) 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"%c "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p-hi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st);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1"/>
          <p:cNvSpPr>
            <a:spLocks noChangeArrowheads="1"/>
          </p:cNvSpPr>
          <p:nvPr/>
        </p:nvSpPr>
        <p:spPr bwMode="auto">
          <a:xfrm>
            <a:off x="6294437" y="6577503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10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Príklad: teplotné výkyvy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6850" y="1828800"/>
            <a:ext cx="9752013" cy="3556601"/>
          </a:xfrm>
        </p:spPr>
        <p:txBody>
          <a:bodyPr/>
          <a:lstStyle/>
          <a:p>
            <a:r>
              <a:rPr lang="sk-SK" sz="2400" b="1" dirty="0"/>
              <a:t>Na vyznačených miestach doplňte funkciu</a:t>
            </a:r>
            <a:r>
              <a:rPr lang="sk-SK" sz="2400" dirty="0"/>
              <a:t> </a:t>
            </a:r>
            <a:r>
              <a:rPr lang="sk-SK" sz="2400" dirty="0" err="1"/>
              <a:t>teplotneVykyvy</a:t>
            </a:r>
            <a:r>
              <a:rPr lang="sk-SK" sz="2400" dirty="0"/>
              <a:t>, ktorá </a:t>
            </a:r>
            <a:r>
              <a:rPr lang="sk-SK" sz="2400" b="1" dirty="0"/>
              <a:t>vypíše indexy meraní teploty, kde nastali teplotné výkyvy</a:t>
            </a:r>
            <a:r>
              <a:rPr lang="sk-SK" sz="2400" dirty="0"/>
              <a:t>. Funkcia dostane cez argumenty pole teploty s nameranými teplotami a dĺžku poľa n. Tretí argument rozdiel predstavuje hranicu, od ktorej rozdiel po sebe zaznamenaných teplôt v poli teploty považujeme za teplotný výkyv. Funkcia teda </a:t>
            </a:r>
            <a:r>
              <a:rPr lang="sk-SK" sz="2400" b="1" dirty="0"/>
              <a:t>vypíše index prvku v poli </a:t>
            </a:r>
            <a:r>
              <a:rPr lang="sk-SK" sz="2400" dirty="0"/>
              <a:t>teploty</a:t>
            </a:r>
            <a:r>
              <a:rPr lang="sk-SK" sz="2400" b="1" dirty="0"/>
              <a:t>, ktorého hodnota je väčšia alebo menšia od predchádzajúcej hodnoty v poli o viac ako </a:t>
            </a:r>
            <a:r>
              <a:rPr lang="sk-SK" sz="2400" dirty="0"/>
              <a:t>rozdiel. </a:t>
            </a:r>
            <a:r>
              <a:rPr lang="sk-SK" sz="2400" b="1" dirty="0"/>
              <a:t>Nepoužívajte žiadne ďalšie premenné.</a:t>
            </a:r>
            <a:endParaRPr lang="sk-SK" sz="2400" dirty="0"/>
          </a:p>
        </p:txBody>
      </p:sp>
      <p:sp>
        <p:nvSpPr>
          <p:cNvPr id="9" name="Obdĺžnik 8"/>
          <p:cNvSpPr/>
          <p:nvPr/>
        </p:nvSpPr>
        <p:spPr>
          <a:xfrm>
            <a:off x="555893" y="5385401"/>
            <a:ext cx="93929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0" dirty="0" smtClean="0">
                <a:latin typeface="+mn-lt"/>
              </a:rPr>
              <a:t>Pre </a:t>
            </a:r>
            <a:r>
              <a:rPr lang="sk-SK" dirty="0" smtClean="0"/>
              <a:t>k: 5</a:t>
            </a:r>
            <a:r>
              <a:rPr lang="sk-SK" b="0" dirty="0" smtClean="0">
                <a:latin typeface="+mn-lt"/>
              </a:rPr>
              <a:t> a</a:t>
            </a:r>
            <a:r>
              <a:rPr lang="sk-SK" dirty="0" smtClean="0"/>
              <a:t> </a:t>
            </a:r>
          </a:p>
          <a:p>
            <a:r>
              <a:rPr lang="sk-SK" dirty="0" smtClean="0"/>
              <a:t>teploty: 3, 5, 17, 19, 6, 3, 3, 0, 10, 10, -5, -3, -2, -1, 0, 1, 0, 0, 0, 0</a:t>
            </a:r>
            <a:endParaRPr lang="en-US" dirty="0" smtClean="0"/>
          </a:p>
          <a:p>
            <a:endParaRPr lang="sk-SK" dirty="0" smtClean="0"/>
          </a:p>
          <a:p>
            <a:r>
              <a:rPr lang="en-US" dirty="0" err="1" smtClean="0"/>
              <a:t>Indexy</a:t>
            </a:r>
            <a:r>
              <a:rPr lang="en-US" dirty="0" smtClean="0"/>
              <a:t>: 2, 4, 8, 10</a:t>
            </a:r>
            <a:endParaRPr lang="sk-SK" dirty="0"/>
          </a:p>
        </p:txBody>
      </p:sp>
      <p:sp>
        <p:nvSpPr>
          <p:cNvPr id="10" name="Zaoblený obdĺžnik 9"/>
          <p:cNvSpPr/>
          <p:nvPr/>
        </p:nvSpPr>
        <p:spPr bwMode="auto">
          <a:xfrm>
            <a:off x="3322637" y="5745304"/>
            <a:ext cx="533400" cy="4572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Zaoblený obdĺžnik 10"/>
          <p:cNvSpPr/>
          <p:nvPr/>
        </p:nvSpPr>
        <p:spPr bwMode="auto">
          <a:xfrm>
            <a:off x="4694237" y="5755571"/>
            <a:ext cx="533400" cy="4572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Zaoblený obdĺžnik 11"/>
          <p:cNvSpPr/>
          <p:nvPr/>
        </p:nvSpPr>
        <p:spPr bwMode="auto">
          <a:xfrm>
            <a:off x="6980237" y="5751289"/>
            <a:ext cx="533400" cy="4572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Zaoblený obdĺžnik 12"/>
          <p:cNvSpPr/>
          <p:nvPr/>
        </p:nvSpPr>
        <p:spPr bwMode="auto">
          <a:xfrm>
            <a:off x="8463141" y="5745297"/>
            <a:ext cx="533400" cy="4572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04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Statické polia</a:t>
            </a:r>
            <a:endParaRPr lang="en-US" altLang="sk-SK" dirty="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8576" y="1813719"/>
            <a:ext cx="9752013" cy="1206500"/>
          </a:xfrm>
        </p:spPr>
        <p:txBody>
          <a:bodyPr/>
          <a:lstStyle/>
          <a:p>
            <a:r>
              <a:rPr lang="sk-SK" altLang="sk-SK" sz="2800" dirty="0" smtClean="0"/>
              <a:t>pole je štruktúra zložená z niekoľkých prvkov rovnakého typu</a:t>
            </a:r>
            <a:r>
              <a:rPr lang="en-US" altLang="sk-SK" sz="2800" dirty="0" smtClean="0"/>
              <a:t> (</a:t>
            </a:r>
            <a:r>
              <a:rPr lang="en-US" altLang="sk-SK" sz="2800" dirty="0" err="1" smtClean="0"/>
              <a:t>blok</a:t>
            </a:r>
            <a:r>
              <a:rPr lang="en-US" altLang="sk-SK" sz="2800" dirty="0" smtClean="0"/>
              <a:t> </a:t>
            </a:r>
            <a:r>
              <a:rPr lang="en-US" altLang="sk-SK" sz="2800" dirty="0" err="1" smtClean="0"/>
              <a:t>prvkov</a:t>
            </a:r>
            <a:r>
              <a:rPr lang="en-US" altLang="sk-SK" sz="2800" dirty="0" smtClean="0"/>
              <a:t>)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458787" y="3358357"/>
            <a:ext cx="2198688" cy="6746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/>
            <a:endParaRPr lang="sk-SK" altLang="sk-SK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542925" y="3442494"/>
            <a:ext cx="2114550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sk-SK" altLang="sk-SK" dirty="0">
                <a:solidFill>
                  <a:srgbClr val="000000"/>
                </a:solidFill>
              </a:rPr>
              <a:t>TYP x</a:t>
            </a:r>
            <a:r>
              <a:rPr lang="en-US" altLang="sk-SK" dirty="0">
                <a:solidFill>
                  <a:srgbClr val="000000"/>
                </a:solidFill>
              </a:rPr>
              <a:t>[</a:t>
            </a:r>
            <a:r>
              <a:rPr lang="sk-SK" altLang="sk-SK" dirty="0">
                <a:solidFill>
                  <a:srgbClr val="0070C0"/>
                </a:solidFill>
              </a:rPr>
              <a:t>N</a:t>
            </a:r>
            <a:r>
              <a:rPr lang="en-US" altLang="sk-SK" dirty="0">
                <a:solidFill>
                  <a:srgbClr val="000000"/>
                </a:solidFill>
              </a:rPr>
              <a:t>];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-133350" y="4539457"/>
            <a:ext cx="7442200" cy="269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 marL="342900" indent="-3429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822325" indent="-315913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lvl="1">
              <a:spcBef>
                <a:spcPct val="20000"/>
              </a:spcBef>
              <a:buFontTx/>
              <a:buChar char="–"/>
            </a:pPr>
            <a:r>
              <a:rPr lang="sk-SK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pole </a:t>
            </a:r>
            <a:r>
              <a:rPr lang="sk-SK" altLang="sk-SK" b="0" dirty="0" err="1">
                <a:solidFill>
                  <a:srgbClr val="000000"/>
                </a:solidFill>
                <a:latin typeface="Arial" panose="020B0604020202020204" pitchFamily="34" charset="0"/>
              </a:rPr>
              <a:t>obsa</a:t>
            </a:r>
            <a:r>
              <a:rPr lang="en-US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  <a:r>
              <a:rPr lang="sk-SK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uje </a:t>
            </a:r>
            <a:r>
              <a:rPr lang="en-US" altLang="sk-SK" dirty="0">
                <a:solidFill>
                  <a:srgbClr val="000000"/>
                </a:solidFill>
              </a:rPr>
              <a:t>N</a:t>
            </a:r>
            <a:r>
              <a:rPr lang="sk-SK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 prvkov</a:t>
            </a:r>
            <a:endParaRPr lang="en-US" altLang="sk-SK" b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sk-SK" b="0" dirty="0" err="1">
                <a:solidFill>
                  <a:srgbClr val="000000"/>
                </a:solidFill>
                <a:latin typeface="Arial" panose="020B0604020202020204" pitchFamily="34" charset="0"/>
              </a:rPr>
              <a:t>doln</a:t>
            </a:r>
            <a:r>
              <a:rPr lang="sk-SK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á hranica je vždy </a:t>
            </a:r>
            <a:r>
              <a:rPr lang="sk-SK" altLang="sk-SK" dirty="0">
                <a:solidFill>
                  <a:srgbClr val="0070C0"/>
                </a:solidFill>
              </a:rPr>
              <a:t>0</a:t>
            </a:r>
            <a:r>
              <a:rPr lang="sk-SK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lvl="1">
              <a:spcBef>
                <a:spcPct val="20000"/>
              </a:spcBef>
            </a:pPr>
            <a:r>
              <a:rPr lang="sk-SK" altLang="sk-SK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  horná hranica je </a:t>
            </a:r>
            <a:r>
              <a:rPr lang="sk-SK" altLang="sk-SK" dirty="0">
                <a:solidFill>
                  <a:srgbClr val="0070C0"/>
                </a:solidFill>
                <a:sym typeface="Symbol" panose="05050102010706020507" pitchFamily="18" charset="2"/>
              </a:rPr>
              <a:t>N-1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sk-SK" altLang="sk-SK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číslo </a:t>
            </a:r>
            <a:r>
              <a:rPr lang="sk-SK" altLang="sk-SK" dirty="0">
                <a:solidFill>
                  <a:srgbClr val="0070C0"/>
                </a:solidFill>
                <a:sym typeface="Symbol" panose="05050102010706020507" pitchFamily="18" charset="2"/>
              </a:rPr>
              <a:t>N</a:t>
            </a:r>
            <a:r>
              <a:rPr lang="sk-SK" altLang="sk-SK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musí byť známe v čase </a:t>
            </a:r>
            <a:r>
              <a:rPr lang="sk-SK" altLang="sk-SK" b="0" dirty="0" smtClean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prekladu</a:t>
            </a:r>
          </a:p>
          <a:p>
            <a:pPr marL="506412" lvl="1" indent="0">
              <a:spcBef>
                <a:spcPct val="20000"/>
              </a:spcBef>
            </a:pPr>
            <a:r>
              <a:rPr lang="sk-SK" altLang="sk-SK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sk-SK" altLang="sk-SK" b="0" dirty="0" smtClean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sk-SK" altLang="sk-SK" b="0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číslo alebo konštanta – NIE premenná</a:t>
            </a:r>
            <a:r>
              <a:rPr lang="sk-SK" altLang="sk-SK" b="0" dirty="0" smtClean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 </a:t>
            </a:r>
            <a:endParaRPr lang="sk-SK" altLang="sk-SK" b="0" dirty="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sk-SK" altLang="sk-SK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hodnoty nie sú inicializované na 0</a:t>
            </a:r>
            <a:endParaRPr lang="sk-SK" altLang="sk-SK" b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2" name="Skupina 21"/>
          <p:cNvGrpSpPr/>
          <p:nvPr/>
        </p:nvGrpSpPr>
        <p:grpSpPr>
          <a:xfrm>
            <a:off x="6347053" y="2490436"/>
            <a:ext cx="3681184" cy="4962083"/>
            <a:chOff x="6194653" y="2414235"/>
            <a:chExt cx="3681184" cy="4962083"/>
          </a:xfrm>
        </p:grpSpPr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7487099" y="3945832"/>
              <a:ext cx="1099683" cy="337413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 eaLnBrk="1" hangingPunct="1"/>
              <a:endParaRPr lang="sk-SK" altLang="sk-SK" b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7825463" y="4367599"/>
              <a:ext cx="761319" cy="462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sk-SK" altLang="sk-SK" b="0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altLang="sk-SK" b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>
              <a:off x="7487099" y="6898200"/>
              <a:ext cx="10996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auto">
            <a:xfrm>
              <a:off x="7487099" y="4958073"/>
              <a:ext cx="10996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7487099" y="5632900"/>
              <a:ext cx="10150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28" name="Text Box 23"/>
            <p:cNvSpPr txBox="1">
              <a:spLocks noChangeArrowheads="1"/>
            </p:cNvSpPr>
            <p:nvPr/>
          </p:nvSpPr>
          <p:spPr bwMode="auto">
            <a:xfrm>
              <a:off x="7825463" y="5042426"/>
              <a:ext cx="761319" cy="462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sk-SK" altLang="sk-SK" b="0">
                  <a:solidFill>
                    <a:srgbClr val="FF0000"/>
                  </a:solidFill>
                  <a:latin typeface="Arial" charset="0"/>
                </a:rPr>
                <a:t>6</a:t>
              </a:r>
              <a:endParaRPr lang="en-US" altLang="sk-SK" b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29" name="Text Box 24"/>
            <p:cNvSpPr txBox="1">
              <a:spLocks noChangeArrowheads="1"/>
            </p:cNvSpPr>
            <p:nvPr/>
          </p:nvSpPr>
          <p:spPr bwMode="auto">
            <a:xfrm>
              <a:off x="7825463" y="5717253"/>
              <a:ext cx="761319" cy="462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sk-SK" altLang="sk-SK" b="0">
                  <a:solidFill>
                    <a:srgbClr val="FF0000"/>
                  </a:solidFill>
                  <a:latin typeface="Arial" charset="0"/>
                </a:rPr>
                <a:t>7</a:t>
              </a:r>
              <a:endParaRPr lang="en-US" altLang="sk-SK" b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7487099" y="4283246"/>
              <a:ext cx="1099683" cy="2108834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 eaLnBrk="1" hangingPunct="1"/>
              <a:endParaRPr lang="sk-SK" altLang="sk-SK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1" name="Text Box 26"/>
            <p:cNvSpPr txBox="1">
              <a:spLocks noChangeArrowheads="1"/>
            </p:cNvSpPr>
            <p:nvPr/>
          </p:nvSpPr>
          <p:spPr bwMode="auto">
            <a:xfrm>
              <a:off x="6218237" y="2430986"/>
              <a:ext cx="1691820" cy="831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sk-SK" altLang="sk-SK" dirty="0">
                  <a:solidFill>
                    <a:srgbClr val="0070C0"/>
                  </a:solidFill>
                </a:rPr>
                <a:t>N</a:t>
              </a:r>
              <a:r>
                <a:rPr lang="sk-SK" altLang="sk-SK" b="0" dirty="0">
                  <a:solidFill>
                    <a:srgbClr val="0070C0"/>
                  </a:solidFill>
                  <a:latin typeface="Arial" charset="0"/>
                </a:rPr>
                <a:t>: 3</a:t>
              </a:r>
            </a:p>
            <a:p>
              <a:pPr eaLnBrk="1" hangingPunct="1"/>
              <a:r>
                <a:rPr lang="sk-SK" altLang="sk-SK" b="0" dirty="0">
                  <a:solidFill>
                    <a:srgbClr val="000000"/>
                  </a:solidFill>
                  <a:latin typeface="Arial" charset="0"/>
                </a:rPr>
                <a:t>TYP: </a:t>
              </a:r>
              <a:r>
                <a:rPr lang="sk-SK" altLang="sk-SK" dirty="0" err="1">
                  <a:solidFill>
                    <a:srgbClr val="000000"/>
                  </a:solidFill>
                </a:rPr>
                <a:t>int</a:t>
              </a:r>
              <a:endParaRPr lang="en-US" altLang="sk-SK" dirty="0">
                <a:solidFill>
                  <a:srgbClr val="000000"/>
                </a:solidFill>
              </a:endParaRP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8733054" y="3413351"/>
              <a:ext cx="1006281" cy="462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b="0" dirty="0">
                  <a:solidFill>
                    <a:srgbClr val="0070C0"/>
                  </a:solidFill>
                  <a:latin typeface="Arial" charset="0"/>
                </a:rPr>
                <a:t>index:</a:t>
              </a: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8733054" y="4385173"/>
              <a:ext cx="921690" cy="462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dirty="0" smtClean="0">
                  <a:solidFill>
                    <a:srgbClr val="0070C0"/>
                  </a:solidFill>
                </a:rPr>
                <a:t>x[0]</a:t>
              </a:r>
              <a:endParaRPr lang="en-US" altLang="sk-SK" dirty="0">
                <a:solidFill>
                  <a:srgbClr val="0070C0"/>
                </a:solidFill>
              </a:endParaRP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8733054" y="5060000"/>
              <a:ext cx="921690" cy="462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dirty="0" smtClean="0">
                  <a:solidFill>
                    <a:srgbClr val="0070C0"/>
                  </a:solidFill>
                </a:rPr>
                <a:t>x[1]</a:t>
              </a:r>
              <a:endParaRPr lang="en-US" altLang="sk-SK" dirty="0">
                <a:solidFill>
                  <a:srgbClr val="0070C0"/>
                </a:solidFill>
              </a:endParaRP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8733054" y="5734827"/>
              <a:ext cx="921690" cy="462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dirty="0" smtClean="0">
                  <a:solidFill>
                    <a:srgbClr val="0070C0"/>
                  </a:solidFill>
                </a:rPr>
                <a:t>x[2]</a:t>
              </a:r>
              <a:endParaRPr lang="en-US" altLang="sk-SK" dirty="0">
                <a:solidFill>
                  <a:srgbClr val="0070C0"/>
                </a:solidFill>
              </a:endParaRP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7425325" y="3413919"/>
              <a:ext cx="13837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b="0" dirty="0" err="1" smtClean="0">
                  <a:solidFill>
                    <a:srgbClr val="FF0000"/>
                  </a:solidFill>
                  <a:latin typeface="Arial" charset="0"/>
                </a:rPr>
                <a:t>hodnota</a:t>
              </a:r>
              <a:r>
                <a:rPr lang="en-US" altLang="sk-SK" b="0" dirty="0" smtClean="0">
                  <a:solidFill>
                    <a:srgbClr val="FF0000"/>
                  </a:solidFill>
                  <a:latin typeface="Arial" charset="0"/>
                </a:rPr>
                <a:t>:</a:t>
              </a:r>
              <a:endParaRPr lang="en-US" altLang="sk-SK" b="0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37" name="Text Box 32"/>
            <p:cNvSpPr txBox="1">
              <a:spLocks noChangeArrowheads="1"/>
            </p:cNvSpPr>
            <p:nvPr/>
          </p:nvSpPr>
          <p:spPr bwMode="auto">
            <a:xfrm>
              <a:off x="6225246" y="3413919"/>
              <a:ext cx="121219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b="0" dirty="0" err="1" smtClean="0">
                  <a:solidFill>
                    <a:srgbClr val="00B050"/>
                  </a:solidFill>
                  <a:latin typeface="Arial" charset="0"/>
                </a:rPr>
                <a:t>adresa</a:t>
              </a:r>
              <a:r>
                <a:rPr lang="en-US" altLang="sk-SK" b="0" dirty="0" smtClean="0">
                  <a:solidFill>
                    <a:srgbClr val="00B050"/>
                  </a:solidFill>
                  <a:latin typeface="Arial" charset="0"/>
                </a:rPr>
                <a:t>:</a:t>
              </a:r>
              <a:endParaRPr lang="en-US" altLang="sk-SK" b="0" dirty="0">
                <a:solidFill>
                  <a:srgbClr val="00B050"/>
                </a:solidFill>
                <a:latin typeface="Arial" charset="0"/>
              </a:endParaRPr>
            </a:p>
          </p:txBody>
        </p:sp>
        <p:sp>
          <p:nvSpPr>
            <p:cNvPr id="38" name="Text Box 33"/>
            <p:cNvSpPr txBox="1">
              <a:spLocks noChangeArrowheads="1"/>
            </p:cNvSpPr>
            <p:nvPr/>
          </p:nvSpPr>
          <p:spPr bwMode="auto">
            <a:xfrm>
              <a:off x="6370637" y="4383971"/>
              <a:ext cx="110639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dirty="0" smtClean="0">
                  <a:solidFill>
                    <a:srgbClr val="00B050"/>
                  </a:solidFill>
                </a:rPr>
                <a:t>88820</a:t>
              </a:r>
              <a:endParaRPr lang="en-US" altLang="sk-SK" dirty="0">
                <a:solidFill>
                  <a:srgbClr val="00B050"/>
                </a:solidFill>
              </a:endParaRPr>
            </a:p>
          </p:txBody>
        </p:sp>
        <p:sp>
          <p:nvSpPr>
            <p:cNvPr id="39" name="Text Box 34"/>
            <p:cNvSpPr txBox="1">
              <a:spLocks noChangeArrowheads="1"/>
            </p:cNvSpPr>
            <p:nvPr/>
          </p:nvSpPr>
          <p:spPr bwMode="auto">
            <a:xfrm>
              <a:off x="6370637" y="5058798"/>
              <a:ext cx="110639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dirty="0" smtClean="0">
                  <a:solidFill>
                    <a:srgbClr val="00B050"/>
                  </a:solidFill>
                </a:rPr>
                <a:t>88824</a:t>
              </a:r>
              <a:endParaRPr lang="en-US" altLang="sk-SK" dirty="0">
                <a:solidFill>
                  <a:srgbClr val="00B050"/>
                </a:solidFill>
              </a:endParaRPr>
            </a:p>
          </p:txBody>
        </p:sp>
        <p:sp>
          <p:nvSpPr>
            <p:cNvPr id="40" name="Text Box 35"/>
            <p:cNvSpPr txBox="1">
              <a:spLocks noChangeArrowheads="1"/>
            </p:cNvSpPr>
            <p:nvPr/>
          </p:nvSpPr>
          <p:spPr bwMode="auto">
            <a:xfrm>
              <a:off x="6377927" y="5733625"/>
              <a:ext cx="110639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dirty="0" smtClean="0">
                  <a:solidFill>
                    <a:srgbClr val="00B050"/>
                  </a:solidFill>
                </a:rPr>
                <a:t>88828</a:t>
              </a:r>
              <a:endParaRPr lang="en-US" altLang="sk-SK" dirty="0">
                <a:solidFill>
                  <a:srgbClr val="00B050"/>
                </a:solidFill>
              </a:endParaRPr>
            </a:p>
          </p:txBody>
        </p:sp>
        <p:sp>
          <p:nvSpPr>
            <p:cNvPr id="41" name="Obdĺžnik 40"/>
            <p:cNvSpPr/>
            <p:nvPr/>
          </p:nvSpPr>
          <p:spPr bwMode="auto">
            <a:xfrm>
              <a:off x="6194653" y="2414235"/>
              <a:ext cx="3681184" cy="4962083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Príklad: teplotné výkyvy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122237" y="2210376"/>
            <a:ext cx="9906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2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sk-SK" sz="22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teplotneVykyvy</a:t>
            </a:r>
            <a:r>
              <a:rPr lang="sk-SK" sz="22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2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sk-SK" sz="2200" b="0" dirty="0">
                <a:solidFill>
                  <a:srgbClr val="000000"/>
                </a:solidFill>
                <a:latin typeface="Consolas" panose="020B0609020204030204" pitchFamily="49" charset="0"/>
              </a:rPr>
              <a:t> teploty[], </a:t>
            </a:r>
            <a:r>
              <a:rPr lang="sk-SK" sz="22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k-SK" sz="2200" b="0" dirty="0">
                <a:solidFill>
                  <a:srgbClr val="000000"/>
                </a:solidFill>
                <a:latin typeface="Consolas" panose="020B0609020204030204" pitchFamily="49" charset="0"/>
              </a:rPr>
              <a:t> n, </a:t>
            </a:r>
            <a:r>
              <a:rPr lang="sk-SK" sz="22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sk-SK" sz="2200" b="0" dirty="0">
                <a:solidFill>
                  <a:srgbClr val="000000"/>
                </a:solidFill>
                <a:latin typeface="Consolas" panose="020B0609020204030204" pitchFamily="49" charset="0"/>
              </a:rPr>
              <a:t> rozdiel) </a:t>
            </a:r>
          </a:p>
          <a:p>
            <a:r>
              <a:rPr lang="sk-SK" sz="2200" b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k-SK" sz="22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2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sk-SK" sz="2200" b="0" dirty="0">
                <a:solidFill>
                  <a:srgbClr val="000000"/>
                </a:solidFill>
                <a:latin typeface="Consolas" panose="020B0609020204030204" pitchFamily="49" charset="0"/>
              </a:rPr>
              <a:t> *p;   </a:t>
            </a:r>
            <a:r>
              <a:rPr lang="sk-SK" sz="22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sk-SK" sz="2200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ukazovatel</a:t>
            </a:r>
            <a:r>
              <a:rPr lang="sk-SK" sz="22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na </a:t>
            </a:r>
            <a:r>
              <a:rPr lang="sk-SK" sz="2200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pristup</a:t>
            </a:r>
            <a:r>
              <a:rPr lang="sk-SK" sz="22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k prvkom </a:t>
            </a:r>
            <a:r>
              <a:rPr lang="sk-SK" sz="2200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pola</a:t>
            </a:r>
            <a:endParaRPr lang="sk-SK" sz="2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2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2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sk-SK" sz="2200" b="0" dirty="0">
                <a:solidFill>
                  <a:srgbClr val="000000"/>
                </a:solidFill>
                <a:latin typeface="Consolas" panose="020B0609020204030204" pitchFamily="49" charset="0"/>
              </a:rPr>
              <a:t> (p = teploty; p &lt; teploty + n-</a:t>
            </a:r>
            <a:r>
              <a:rPr lang="sk-SK" sz="2200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k-SK" sz="2200" b="0" dirty="0">
                <a:solidFill>
                  <a:srgbClr val="000000"/>
                </a:solidFill>
                <a:latin typeface="Consolas" panose="020B0609020204030204" pitchFamily="49" charset="0"/>
              </a:rPr>
              <a:t>; p++)   </a:t>
            </a:r>
          </a:p>
          <a:p>
            <a:r>
              <a:rPr lang="sk-SK" sz="22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</a:p>
          <a:p>
            <a:r>
              <a:rPr lang="sk-SK" sz="22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sz="22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sk-SK" sz="2200" b="0" dirty="0">
                <a:solidFill>
                  <a:srgbClr val="000000"/>
                </a:solidFill>
                <a:latin typeface="Consolas" panose="020B0609020204030204" pitchFamily="49" charset="0"/>
              </a:rPr>
              <a:t> (*(</a:t>
            </a:r>
            <a:r>
              <a:rPr lang="sk-SK" sz="22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p+</a:t>
            </a:r>
            <a:r>
              <a:rPr lang="sk-SK" sz="2200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k-SK" sz="2200" b="0" dirty="0">
                <a:solidFill>
                  <a:srgbClr val="000000"/>
                </a:solidFill>
                <a:latin typeface="Consolas" panose="020B0609020204030204" pitchFamily="49" charset="0"/>
              </a:rPr>
              <a:t>) - *p &gt; rozdiel || </a:t>
            </a:r>
            <a:r>
              <a:rPr lang="sk-SK" sz="22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*(p+</a:t>
            </a:r>
            <a:r>
              <a:rPr lang="sk-SK" sz="2200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k-SK" sz="2200" b="0" dirty="0">
                <a:solidFill>
                  <a:srgbClr val="000000"/>
                </a:solidFill>
                <a:latin typeface="Consolas" panose="020B0609020204030204" pitchFamily="49" charset="0"/>
              </a:rPr>
              <a:t>) - *p &lt; (-</a:t>
            </a:r>
            <a:r>
              <a:rPr lang="sk-SK" sz="2200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k-SK" sz="2200" b="0" dirty="0">
                <a:solidFill>
                  <a:srgbClr val="000000"/>
                </a:solidFill>
                <a:latin typeface="Consolas" panose="020B0609020204030204" pitchFamily="49" charset="0"/>
              </a:rPr>
              <a:t>)*rozdiel</a:t>
            </a:r>
            <a:r>
              <a:rPr lang="sk-SK" sz="22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sk-SK" sz="22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2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sk-SK" sz="2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2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lang="sk-SK" sz="2200" b="0" dirty="0">
                <a:solidFill>
                  <a:srgbClr val="000000"/>
                </a:solidFill>
                <a:latin typeface="Consolas" panose="020B0609020204030204" pitchFamily="49" charset="0"/>
              </a:rPr>
              <a:t>, p+</a:t>
            </a:r>
            <a:r>
              <a:rPr lang="sk-SK" sz="2200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k-SK" sz="2200" b="0" dirty="0">
                <a:solidFill>
                  <a:srgbClr val="000000"/>
                </a:solidFill>
                <a:latin typeface="Consolas" panose="020B0609020204030204" pitchFamily="49" charset="0"/>
              </a:rPr>
              <a:t>-teploty);</a:t>
            </a:r>
          </a:p>
          <a:p>
            <a:r>
              <a:rPr lang="sk-SK" sz="22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k-SK" sz="2000" dirty="0"/>
          </a:p>
        </p:txBody>
      </p:sp>
      <p:sp>
        <p:nvSpPr>
          <p:cNvPr id="5" name="Rounded Rectangle 1"/>
          <p:cNvSpPr>
            <a:spLocks noChangeArrowheads="1"/>
          </p:cNvSpPr>
          <p:nvPr/>
        </p:nvSpPr>
        <p:spPr bwMode="auto">
          <a:xfrm>
            <a:off x="6294437" y="6577503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4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628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2238" y="1738313"/>
            <a:ext cx="4114800" cy="5029200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altLang="sk-SK" b="0" kern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Príklad: Ukazovatele a ich aritmetika</a:t>
            </a:r>
          </a:p>
        </p:txBody>
      </p:sp>
      <p:sp>
        <p:nvSpPr>
          <p:cNvPr id="16388" name="Content Placeholder 2"/>
          <p:cNvSpPr>
            <a:spLocks noGrp="1"/>
          </p:cNvSpPr>
          <p:nvPr>
            <p:ph idx="1"/>
          </p:nvPr>
        </p:nvSpPr>
        <p:spPr>
          <a:xfrm>
            <a:off x="196850" y="1828800"/>
            <a:ext cx="4040188" cy="478631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sk-SK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 x[5]={1, 2, 3, 4, 5};</a:t>
            </a:r>
          </a:p>
          <a:p>
            <a:pPr marL="0" indent="0">
              <a:buFontTx/>
              <a:buNone/>
            </a:pPr>
            <a:r>
              <a:rPr lang="en-US" altLang="sk-SK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 *p, *q, *r, s;</a:t>
            </a:r>
          </a:p>
          <a:p>
            <a:pPr marL="0" indent="0">
              <a:buFontTx/>
              <a:buNone/>
            </a:pPr>
            <a:endParaRPr lang="en-US" altLang="sk-SK" sz="20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altLang="sk-SK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 = x;</a:t>
            </a:r>
          </a:p>
          <a:p>
            <a:pPr marL="0" indent="0">
              <a:buFontTx/>
              <a:buNone/>
            </a:pPr>
            <a:r>
              <a:rPr lang="en-US" altLang="sk-SK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q = &amp;x[0];</a:t>
            </a:r>
          </a:p>
          <a:p>
            <a:pPr marL="0" indent="0">
              <a:buFontTx/>
              <a:buNone/>
            </a:pPr>
            <a:r>
              <a:rPr lang="en-US" altLang="sk-SK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 = x + 2;</a:t>
            </a:r>
          </a:p>
          <a:p>
            <a:pPr marL="0" indent="0">
              <a:buFontTx/>
              <a:buNone/>
            </a:pPr>
            <a:r>
              <a:rPr lang="en-US" altLang="sk-SK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 = x + 3;</a:t>
            </a:r>
          </a:p>
          <a:p>
            <a:pPr marL="0" indent="0">
              <a:buFontTx/>
              <a:buNone/>
            </a:pPr>
            <a:r>
              <a:rPr lang="en-US" altLang="sk-SK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 = x[1] + 3;</a:t>
            </a:r>
          </a:p>
          <a:p>
            <a:pPr marL="0" indent="0">
              <a:buFontTx/>
              <a:buNone/>
            </a:pPr>
            <a:r>
              <a:rPr lang="en-US" altLang="sk-SK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 = *x;</a:t>
            </a:r>
          </a:p>
          <a:p>
            <a:pPr marL="0" indent="0">
              <a:buFontTx/>
              <a:buNone/>
            </a:pPr>
            <a:r>
              <a:rPr lang="en-US" altLang="sk-SK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q = r;</a:t>
            </a:r>
          </a:p>
          <a:p>
            <a:pPr marL="0" indent="0">
              <a:buFontTx/>
              <a:buNone/>
            </a:pPr>
            <a:r>
              <a:rPr lang="en-US" altLang="sk-SK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*p = *q;</a:t>
            </a:r>
          </a:p>
          <a:p>
            <a:pPr marL="0" indent="0">
              <a:buFontTx/>
              <a:buNone/>
            </a:pPr>
            <a:r>
              <a:rPr lang="en-US" altLang="sk-SK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*(p+1) = s;</a:t>
            </a:r>
          </a:p>
          <a:p>
            <a:pPr marL="0" indent="0">
              <a:buFontTx/>
              <a:buNone/>
            </a:pPr>
            <a:endParaRPr lang="en-US" altLang="sk-SK" sz="20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198438" y="4100513"/>
            <a:ext cx="1524000" cy="266700"/>
            <a:chOff x="198437" y="4099719"/>
            <a:chExt cx="1524000" cy="266700"/>
          </a:xfrm>
        </p:grpSpPr>
        <p:cxnSp>
          <p:nvCxnSpPr>
            <p:cNvPr id="16391" name="Straight Connector 8"/>
            <p:cNvCxnSpPr>
              <a:cxnSpLocks noChangeShapeType="1"/>
            </p:cNvCxnSpPr>
            <p:nvPr/>
          </p:nvCxnSpPr>
          <p:spPr bwMode="auto">
            <a:xfrm>
              <a:off x="198437" y="4099719"/>
              <a:ext cx="1524000" cy="26670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392" name="Straight Connector 10"/>
            <p:cNvCxnSpPr>
              <a:cxnSpLocks noChangeShapeType="1"/>
            </p:cNvCxnSpPr>
            <p:nvPr/>
          </p:nvCxnSpPr>
          <p:spPr bwMode="auto">
            <a:xfrm flipV="1">
              <a:off x="198437" y="4099719"/>
              <a:ext cx="1524000" cy="26670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4618038" y="2195513"/>
            <a:ext cx="4995862" cy="331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822325" indent="-315913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sk-SK" b="0">
                <a:solidFill>
                  <a:srgbClr val="000000"/>
                </a:solidFill>
                <a:latin typeface="Arial" panose="020B0604020202020204" pitchFamily="34" charset="0"/>
              </a:rPr>
              <a:t>Je mo</a:t>
            </a:r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žné vykonať všetky príkazy?</a:t>
            </a:r>
          </a:p>
          <a:p>
            <a:pPr>
              <a:spcBef>
                <a:spcPct val="20000"/>
              </a:spcBef>
            </a:pPr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Kam budú ukazovať smerníky? Ako sa budú meniť hodnoty, na ktoré ukazujú? </a:t>
            </a:r>
          </a:p>
          <a:p>
            <a:pPr>
              <a:spcBef>
                <a:spcPct val="20000"/>
              </a:spcBef>
            </a:pPr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Zmenia sa hodnoty z poľa x? </a:t>
            </a:r>
          </a:p>
          <a:p>
            <a:pPr>
              <a:spcBef>
                <a:spcPct val="20000"/>
              </a:spcBef>
            </a:pPr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 Riešenie na tabuli.</a:t>
            </a:r>
            <a:endParaRPr lang="en-US" altLang="sk-SK" b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endParaRPr lang="en-US" altLang="sk-SK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03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Dynamické prideľovanie a uvoľňovanie pamäte</a:t>
            </a:r>
            <a:endParaRPr lang="en-US" altLang="sk-SK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508919"/>
            <a:ext cx="9752013" cy="1797050"/>
          </a:xfrm>
        </p:spPr>
        <p:txBody>
          <a:bodyPr/>
          <a:lstStyle/>
          <a:p>
            <a:r>
              <a:rPr lang="sk-SK" altLang="sk-SK" sz="2800" dirty="0" smtClean="0">
                <a:solidFill>
                  <a:srgbClr val="FF0000"/>
                </a:solidFill>
              </a:rPr>
              <a:t>prideľovanie pamäte za chodu programu</a:t>
            </a:r>
          </a:p>
          <a:p>
            <a:pPr lvl="1"/>
            <a:r>
              <a:rPr lang="sk-SK" altLang="sk-SK" sz="2400" dirty="0" smtClean="0"/>
              <a:t>v zásobníku (</a:t>
            </a:r>
            <a:r>
              <a:rPr lang="sk-SK" altLang="sk-SK" sz="2400" dirty="0" err="1" smtClean="0"/>
              <a:t>stack</a:t>
            </a:r>
            <a:r>
              <a:rPr lang="sk-SK" altLang="sk-SK" sz="2400" dirty="0" smtClean="0"/>
              <a:t>) - riadi operačný systém</a:t>
            </a:r>
          </a:p>
          <a:p>
            <a:pPr lvl="1"/>
            <a:r>
              <a:rPr lang="sk-SK" altLang="sk-SK" sz="2400" dirty="0" smtClean="0">
                <a:solidFill>
                  <a:srgbClr val="FF0000"/>
                </a:solidFill>
              </a:rPr>
              <a:t>v hromade (</a:t>
            </a:r>
            <a:r>
              <a:rPr lang="sk-SK" altLang="sk-SK" sz="2400" dirty="0" err="1" smtClean="0">
                <a:solidFill>
                  <a:srgbClr val="FF0000"/>
                </a:solidFill>
              </a:rPr>
              <a:t>heap</a:t>
            </a:r>
            <a:r>
              <a:rPr lang="sk-SK" altLang="sk-SK" sz="2400" dirty="0" smtClean="0">
                <a:solidFill>
                  <a:srgbClr val="FF0000"/>
                </a:solidFill>
              </a:rPr>
              <a:t>) - riadi programátor </a:t>
            </a:r>
            <a:r>
              <a:rPr lang="sk-SK" altLang="sk-SK" sz="2400" dirty="0" smtClean="0"/>
              <a:t>(prakticky celá operačná pamäť)</a:t>
            </a:r>
            <a:endParaRPr lang="en-US" altLang="sk-SK" sz="2400" dirty="0" smtClean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50838" y="4024313"/>
            <a:ext cx="9448799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 marL="379413" indent="-379413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822325" indent="-315913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sk-SK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pomocou </a:t>
            </a:r>
            <a:r>
              <a:rPr lang="sk-SK" altLang="sk-SK" b="0" i="1" dirty="0">
                <a:solidFill>
                  <a:srgbClr val="000000"/>
                </a:solidFill>
                <a:latin typeface="Arial" panose="020B0604020202020204" pitchFamily="34" charset="0"/>
              </a:rPr>
              <a:t>run-</a:t>
            </a:r>
            <a:r>
              <a:rPr lang="sk-SK" altLang="sk-SK" b="0" i="1" dirty="0" err="1">
                <a:solidFill>
                  <a:srgbClr val="000000"/>
                </a:solidFill>
                <a:latin typeface="Arial" panose="020B0604020202020204" pitchFamily="34" charset="0"/>
              </a:rPr>
              <a:t>time</a:t>
            </a:r>
            <a:r>
              <a:rPr lang="sk-SK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 funkcií v štandardnej knižnici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sk-SK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životnosť dynamických dát - od alokovania po uvoľnenie pamäte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sk-SK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formálne neexistuje dynamická premenná – prístup cez ukazovatele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sk-SK" altLang="sk-SK" b="0" dirty="0">
                <a:solidFill>
                  <a:srgbClr val="00B050"/>
                </a:solidFill>
                <a:latin typeface="Arial" panose="020B0604020202020204" pitchFamily="34" charset="0"/>
              </a:rPr>
              <a:t>Ukazovateľ </a:t>
            </a:r>
            <a:r>
              <a:rPr lang="sk-SK" altLang="sk-SK" b="0" dirty="0" smtClean="0">
                <a:solidFill>
                  <a:srgbClr val="00B050"/>
                </a:solidFill>
                <a:latin typeface="Arial" panose="020B0604020202020204" pitchFamily="34" charset="0"/>
              </a:rPr>
              <a:t>obsahuje </a:t>
            </a:r>
            <a:r>
              <a:rPr lang="sk-SK" altLang="sk-SK" b="0" dirty="0">
                <a:solidFill>
                  <a:srgbClr val="00B050"/>
                </a:solidFill>
                <a:latin typeface="Arial" panose="020B0604020202020204" pitchFamily="34" charset="0"/>
              </a:rPr>
              <a:t>hodnotu, ktorá je adresou na začiatok dynamicky pridelenej pamäte</a:t>
            </a:r>
            <a:endParaRPr lang="en-US" altLang="sk-SK" b="0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endParaRPr lang="en-US" altLang="sk-SK" b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7285" name="AutoShape 5"/>
          <p:cNvSpPr>
            <a:spLocks noChangeArrowheads="1"/>
          </p:cNvSpPr>
          <p:nvPr/>
        </p:nvSpPr>
        <p:spPr bwMode="auto">
          <a:xfrm>
            <a:off x="1279525" y="3338513"/>
            <a:ext cx="7697788" cy="457200"/>
          </a:xfrm>
          <a:prstGeom prst="wedgeRoundRectCallout">
            <a:avLst>
              <a:gd name="adj1" fmla="val 1898"/>
              <a:gd name="adj2" fmla="val -14583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/>
            <a:r>
              <a:rPr lang="sk-SK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budeme sa zaoberať týmto prideľovaním</a:t>
            </a:r>
            <a:endParaRPr lang="en-US" altLang="sk-SK" b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54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P</a:t>
            </a:r>
            <a:r>
              <a:rPr lang="sk-SK" altLang="sk-SK" smtClean="0"/>
              <a:t>rideľovanie pamäte</a:t>
            </a:r>
            <a:endParaRPr lang="en-US" altLang="sk-SK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662113"/>
            <a:ext cx="9752013" cy="1527175"/>
          </a:xfrm>
        </p:spPr>
        <p:txBody>
          <a:bodyPr/>
          <a:lstStyle/>
          <a:p>
            <a:r>
              <a:rPr lang="sk-SK" altLang="sk-SK" sz="2400" dirty="0" smtClean="0"/>
              <a:t>pomocou </a:t>
            </a:r>
            <a:r>
              <a:rPr lang="sk-SK" altLang="sk-SK" sz="2400" dirty="0" smtClean="0"/>
              <a:t>funkcií </a:t>
            </a:r>
            <a:r>
              <a:rPr lang="en-US" altLang="sk-SK" sz="2400" dirty="0" err="1" smtClean="0"/>
              <a:t>definovanej</a:t>
            </a:r>
            <a:r>
              <a:rPr lang="en-US" altLang="sk-SK" sz="2400" dirty="0" smtClean="0"/>
              <a:t> v </a:t>
            </a:r>
            <a:r>
              <a:rPr lang="en-US" altLang="sk-SK" sz="2400" b="1" dirty="0" err="1" smtClean="0">
                <a:latin typeface="Courier New" panose="02070309020205020404" pitchFamily="49" charset="0"/>
              </a:rPr>
              <a:t>stdlib.h</a:t>
            </a:r>
            <a:r>
              <a:rPr lang="en-US" altLang="sk-SK" sz="2400" dirty="0" smtClean="0"/>
              <a:t> (</a:t>
            </a:r>
            <a:r>
              <a:rPr lang="en-US" altLang="sk-SK" sz="2400" dirty="0" err="1" smtClean="0"/>
              <a:t>niekedy</a:t>
            </a:r>
            <a:r>
              <a:rPr lang="en-US" altLang="sk-SK" sz="2400" dirty="0" smtClean="0"/>
              <a:t> v </a:t>
            </a:r>
            <a:r>
              <a:rPr lang="en-US" altLang="sk-SK" sz="2400" b="1" dirty="0" err="1" smtClean="0">
                <a:latin typeface="Courier New" panose="02070309020205020404" pitchFamily="49" charset="0"/>
              </a:rPr>
              <a:t>alloc.h</a:t>
            </a:r>
            <a:r>
              <a:rPr lang="en-US" altLang="sk-SK" sz="2400" dirty="0" smtClean="0"/>
              <a:t>)</a:t>
            </a:r>
            <a:r>
              <a:rPr lang="sk-SK" altLang="sk-SK" sz="2400" dirty="0" smtClean="0"/>
              <a:t>:</a:t>
            </a:r>
            <a:endParaRPr lang="en-US" altLang="sk-SK" sz="2400" dirty="0" smtClean="0"/>
          </a:p>
          <a:p>
            <a:endParaRPr lang="en-US" altLang="sk-SK" sz="2400" dirty="0" smtClean="0"/>
          </a:p>
        </p:txBody>
      </p:sp>
      <p:grpSp>
        <p:nvGrpSpPr>
          <p:cNvPr id="99332" name="Group 4"/>
          <p:cNvGrpSpPr>
            <a:grpSpLocks/>
          </p:cNvGrpSpPr>
          <p:nvPr/>
        </p:nvGrpSpPr>
        <p:grpSpPr bwMode="auto">
          <a:xfrm>
            <a:off x="1127125" y="2873375"/>
            <a:ext cx="5810250" cy="633413"/>
            <a:chOff x="687" y="2328"/>
            <a:chExt cx="3297" cy="432"/>
          </a:xfrm>
        </p:grpSpPr>
        <p:sp>
          <p:nvSpPr>
            <p:cNvPr id="18444" name="Rectangle 5"/>
            <p:cNvSpPr>
              <a:spLocks noChangeArrowheads="1"/>
            </p:cNvSpPr>
            <p:nvPr/>
          </p:nvSpPr>
          <p:spPr bwMode="auto">
            <a:xfrm>
              <a:off x="687" y="2328"/>
              <a:ext cx="3297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/>
              <a:endParaRPr lang="sk-SK" altLang="sk-SK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45" name="Text Box 6"/>
            <p:cNvSpPr txBox="1">
              <a:spLocks noChangeArrowheads="1"/>
            </p:cNvSpPr>
            <p:nvPr/>
          </p:nvSpPr>
          <p:spPr bwMode="auto">
            <a:xfrm>
              <a:off x="783" y="2406"/>
              <a:ext cx="3153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/>
              <a:r>
                <a:rPr lang="en-US" altLang="sk-SK">
                  <a:solidFill>
                    <a:srgbClr val="000000"/>
                  </a:solidFill>
                </a:rPr>
                <a:t>void *malloc(unsigned int)</a:t>
              </a:r>
            </a:p>
          </p:txBody>
        </p:sp>
      </p:grpSp>
      <p:sp>
        <p:nvSpPr>
          <p:cNvPr id="99335" name="AutoShape 7"/>
          <p:cNvSpPr>
            <a:spLocks noChangeArrowheads="1"/>
          </p:cNvSpPr>
          <p:nvPr/>
        </p:nvSpPr>
        <p:spPr bwMode="auto">
          <a:xfrm>
            <a:off x="5886450" y="2119313"/>
            <a:ext cx="2284413" cy="590550"/>
          </a:xfrm>
          <a:prstGeom prst="wedgeRoundRectCallout">
            <a:avLst>
              <a:gd name="adj1" fmla="val -74079"/>
              <a:gd name="adj2" fmla="val 10062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sk-SK" b="0">
                <a:solidFill>
                  <a:srgbClr val="000000"/>
                </a:solidFill>
                <a:latin typeface="Arial" panose="020B0604020202020204" pitchFamily="34" charset="0"/>
              </a:rPr>
              <a:t>po</a:t>
            </a:r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čet Bytov</a:t>
            </a:r>
            <a:endParaRPr lang="en-US" altLang="sk-SK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9336" name="AutoShape 8"/>
          <p:cNvSpPr>
            <a:spLocks noChangeArrowheads="1"/>
          </p:cNvSpPr>
          <p:nvPr/>
        </p:nvSpPr>
        <p:spPr bwMode="auto">
          <a:xfrm>
            <a:off x="423863" y="3871912"/>
            <a:ext cx="9304337" cy="1273175"/>
          </a:xfrm>
          <a:prstGeom prst="wedgeRoundRectCallout">
            <a:avLst>
              <a:gd name="adj1" fmla="val -33254"/>
              <a:gd name="adj2" fmla="val -8700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sk-SK" altLang="sk-SK" b="0" dirty="0">
                <a:solidFill>
                  <a:srgbClr val="FF0000"/>
                </a:solidFill>
                <a:latin typeface="Arial" panose="020B0604020202020204" pitchFamily="34" charset="0"/>
              </a:rPr>
              <a:t>Adresa prvého prideleného prvku </a:t>
            </a:r>
            <a:r>
              <a:rPr lang="sk-SK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- je možné pretypovať (nie je to nutné).</a:t>
            </a:r>
            <a:r>
              <a:rPr lang="en-US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k-SK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Ak nie je v pamäti dosť miesta, vráti </a:t>
            </a:r>
            <a:r>
              <a:rPr lang="sk-SK" altLang="sk-SK" dirty="0">
                <a:solidFill>
                  <a:srgbClr val="000000"/>
                </a:solidFill>
                <a:cs typeface="Courier New" panose="02070309020205020404" pitchFamily="49" charset="0"/>
              </a:rPr>
              <a:t>NULL</a:t>
            </a:r>
            <a:r>
              <a:rPr lang="sk-SK" altLang="sk-SK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. (funkcia vracia generický ukazovateľ)</a:t>
            </a:r>
            <a:endParaRPr lang="en-US" altLang="sk-SK" b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1" hangingPunct="1"/>
            <a:endParaRPr lang="en-US" altLang="sk-SK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23863" y="5462588"/>
            <a:ext cx="9304337" cy="1685925"/>
            <a:chOff x="423410" y="5462354"/>
            <a:chExt cx="9304338" cy="1685365"/>
          </a:xfrm>
        </p:grpSpPr>
        <p:grpSp>
          <p:nvGrpSpPr>
            <p:cNvPr id="18440" name="Group 1"/>
            <p:cNvGrpSpPr>
              <a:grpSpLocks/>
            </p:cNvGrpSpPr>
            <p:nvPr/>
          </p:nvGrpSpPr>
          <p:grpSpPr bwMode="auto">
            <a:xfrm>
              <a:off x="1126673" y="5462354"/>
              <a:ext cx="5921375" cy="663575"/>
              <a:chOff x="1126673" y="5090319"/>
              <a:chExt cx="5921375" cy="663575"/>
            </a:xfrm>
          </p:grpSpPr>
          <p:sp>
            <p:nvSpPr>
              <p:cNvPr id="18442" name="Rectangle 4"/>
              <p:cNvSpPr>
                <a:spLocks noChangeArrowheads="1"/>
              </p:cNvSpPr>
              <p:nvPr/>
            </p:nvSpPr>
            <p:spPr bwMode="auto">
              <a:xfrm>
                <a:off x="1126673" y="5090319"/>
                <a:ext cx="5667375" cy="663575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1366" tIns="50683" rIns="101366" bIns="50683" anchor="ctr"/>
              <a:lstStyle>
                <a:lvl1pPr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/>
                <a:endParaRPr lang="sk-SK" altLang="sk-SK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443" name="Text Box 5"/>
              <p:cNvSpPr txBox="1">
                <a:spLocks noChangeArrowheads="1"/>
              </p:cNvSpPr>
              <p:nvPr/>
            </p:nvSpPr>
            <p:spPr bwMode="auto">
              <a:xfrm>
                <a:off x="1237798" y="5163344"/>
                <a:ext cx="5810250" cy="4714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1366" tIns="50683" rIns="101366" bIns="50683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eaLnBrk="1" hangingPunct="1"/>
                <a:r>
                  <a:rPr lang="en-US" altLang="sk-SK">
                    <a:solidFill>
                      <a:srgbClr val="000000"/>
                    </a:solidFill>
                  </a:rPr>
                  <a:t>void *</a:t>
                </a:r>
                <a:r>
                  <a:rPr lang="sk-SK" altLang="sk-SK">
                    <a:solidFill>
                      <a:srgbClr val="000000"/>
                    </a:solidFill>
                  </a:rPr>
                  <a:t>c</a:t>
                </a:r>
                <a:r>
                  <a:rPr lang="en-US" altLang="sk-SK">
                    <a:solidFill>
                      <a:srgbClr val="000000"/>
                    </a:solidFill>
                  </a:rPr>
                  <a:t>alloc(unsigned int)</a:t>
                </a:r>
              </a:p>
            </p:txBody>
          </p:sp>
        </p:grpSp>
        <p:sp>
          <p:nvSpPr>
            <p:cNvPr id="18441" name="AutoShape 8"/>
            <p:cNvSpPr>
              <a:spLocks noChangeArrowheads="1"/>
            </p:cNvSpPr>
            <p:nvPr/>
          </p:nvSpPr>
          <p:spPr bwMode="auto">
            <a:xfrm>
              <a:off x="423410" y="6461919"/>
              <a:ext cx="9304338" cy="685800"/>
            </a:xfrm>
            <a:prstGeom prst="wedgeRoundRectCallout">
              <a:avLst>
                <a:gd name="adj1" fmla="val -36898"/>
                <a:gd name="adj2" fmla="val -99912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366" tIns="50683" rIns="101366" bIns="50683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/>
              <a:r>
                <a:rPr lang="sk-SK" altLang="sk-SK" b="0">
                  <a:solidFill>
                    <a:srgbClr val="000000"/>
                  </a:solidFill>
                  <a:latin typeface="Arial" panose="020B0604020202020204" pitchFamily="34" charset="0"/>
                </a:rPr>
                <a:t>Rovnako ako </a:t>
              </a:r>
              <a:r>
                <a:rPr lang="sk-SK" altLang="sk-SK">
                  <a:solidFill>
                    <a:srgbClr val="000000"/>
                  </a:solidFill>
                  <a:cs typeface="Courier New" panose="02070309020205020404" pitchFamily="49" charset="0"/>
                </a:rPr>
                <a:t>malloc()</a:t>
              </a:r>
              <a:r>
                <a:rPr lang="sk-SK" altLang="sk-SK" b="0">
                  <a:solidFill>
                    <a:srgbClr val="000000"/>
                  </a:solidFill>
                  <a:latin typeface="Arial" panose="020B0604020202020204" pitchFamily="34" charset="0"/>
                </a:rPr>
                <a:t> len automaticky inicializuje bajty na 0</a:t>
              </a:r>
              <a:endParaRPr lang="en-US" altLang="sk-SK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374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5" grpId="0" animBg="1" autoUpdateAnimBg="0"/>
      <p:bldP spid="99336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Testovanie pridelenia pamäte</a:t>
            </a:r>
            <a:endParaRPr lang="en-US" altLang="sk-SK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2505075"/>
            <a:ext cx="9752013" cy="952500"/>
          </a:xfrm>
        </p:spPr>
        <p:txBody>
          <a:bodyPr/>
          <a:lstStyle/>
          <a:p>
            <a:r>
              <a:rPr lang="sk-SK" altLang="sk-SK" sz="2400" smtClean="0"/>
              <a:t>kontrola, či </a:t>
            </a:r>
            <a:r>
              <a:rPr lang="sk-SK" altLang="sk-SK" sz="2400" b="1" smtClean="0">
                <a:latin typeface="Courier New" panose="02070309020205020404" pitchFamily="49" charset="0"/>
              </a:rPr>
              <a:t>malloc()</a:t>
            </a:r>
            <a:r>
              <a:rPr lang="sk-SK" altLang="sk-SK" sz="2400" smtClean="0"/>
              <a:t> </a:t>
            </a:r>
            <a:r>
              <a:rPr lang="en-US" altLang="sk-SK" sz="2400" smtClean="0"/>
              <a:t>alebo </a:t>
            </a:r>
            <a:r>
              <a:rPr lang="en-US" altLang="sk-SK" sz="2400" b="1" smtClean="0">
                <a:latin typeface="Courier New" panose="02070309020205020404" pitchFamily="49" charset="0"/>
              </a:rPr>
              <a:t>c</a:t>
            </a:r>
            <a:r>
              <a:rPr lang="sk-SK" altLang="sk-SK" sz="2400" b="1" smtClean="0">
                <a:latin typeface="Courier New" panose="02070309020205020404" pitchFamily="49" charset="0"/>
              </a:rPr>
              <a:t>alloc()</a:t>
            </a:r>
            <a:r>
              <a:rPr lang="sk-SK" altLang="sk-SK" sz="2400" smtClean="0"/>
              <a:t> pridelil pamäť:</a:t>
            </a:r>
            <a:endParaRPr lang="en-US" altLang="sk-SK" sz="2400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30200" y="3338513"/>
            <a:ext cx="8555038" cy="357981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22275" y="3490913"/>
            <a:ext cx="9390063" cy="348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sk-SK" altLang="sk-SK" sz="2000" dirty="0" err="1" smtClean="0">
                <a:solidFill>
                  <a:srgbClr val="000000"/>
                </a:solidFill>
              </a:rPr>
              <a:t>char</a:t>
            </a:r>
            <a:r>
              <a:rPr lang="sk-SK" altLang="sk-SK" sz="2000" dirty="0" smtClean="0">
                <a:solidFill>
                  <a:srgbClr val="000000"/>
                </a:solidFill>
              </a:rPr>
              <a:t> </a:t>
            </a:r>
            <a:r>
              <a:rPr lang="en-US" altLang="sk-SK" sz="2000" dirty="0" smtClean="0">
                <a:solidFill>
                  <a:srgbClr val="000000"/>
                </a:solidFill>
              </a:rPr>
              <a:t>*p</a:t>
            </a:r>
            <a:r>
              <a:rPr lang="en-US" altLang="sk-SK" sz="2000" dirty="0">
                <a:solidFill>
                  <a:srgbClr val="000000"/>
                </a:solidFill>
              </a:rPr>
              <a:t>;</a:t>
            </a:r>
          </a:p>
          <a:p>
            <a:pPr eaLnBrk="1" hangingPunct="1"/>
            <a:r>
              <a:rPr lang="en-US" altLang="sk-SK" sz="2000" dirty="0">
                <a:solidFill>
                  <a:srgbClr val="000000"/>
                </a:solidFill>
              </a:rPr>
              <a:t>double </a:t>
            </a:r>
            <a:r>
              <a:rPr lang="en-US" altLang="sk-SK" sz="2000" dirty="0" smtClean="0">
                <a:solidFill>
                  <a:srgbClr val="000000"/>
                </a:solidFill>
              </a:rPr>
              <a:t>*</a:t>
            </a:r>
            <a:r>
              <a:rPr lang="sk-SK" altLang="sk-SK" sz="2000" dirty="0" smtClean="0">
                <a:solidFill>
                  <a:srgbClr val="000000"/>
                </a:solidFill>
              </a:rPr>
              <a:t>q</a:t>
            </a:r>
            <a:r>
              <a:rPr lang="en-US" altLang="sk-SK" sz="2000" dirty="0" smtClean="0">
                <a:solidFill>
                  <a:srgbClr val="000000"/>
                </a:solidFill>
              </a:rPr>
              <a:t>;</a:t>
            </a:r>
            <a:endParaRPr lang="en-US" altLang="sk-SK" sz="2000" dirty="0">
              <a:solidFill>
                <a:srgbClr val="000000"/>
              </a:solidFill>
            </a:endParaRPr>
          </a:p>
          <a:p>
            <a:pPr eaLnBrk="1" hangingPunct="1"/>
            <a:endParaRPr lang="en-US" altLang="sk-SK" sz="200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sk-SK" sz="2000" dirty="0">
                <a:solidFill>
                  <a:srgbClr val="000000"/>
                </a:solidFill>
              </a:rPr>
              <a:t>if((p = </a:t>
            </a:r>
            <a:r>
              <a:rPr lang="en-US" altLang="sk-SK" sz="2000" dirty="0" err="1">
                <a:solidFill>
                  <a:srgbClr val="000000"/>
                </a:solidFill>
              </a:rPr>
              <a:t>malloc</a:t>
            </a:r>
            <a:r>
              <a:rPr lang="en-US" altLang="sk-SK" sz="2000" dirty="0">
                <a:solidFill>
                  <a:srgbClr val="000000"/>
                </a:solidFill>
              </a:rPr>
              <a:t>(1000)) == NULL) {</a:t>
            </a:r>
          </a:p>
          <a:p>
            <a:pPr eaLnBrk="1" hangingPunct="1"/>
            <a:r>
              <a:rPr lang="en-US" altLang="sk-SK" sz="2000" dirty="0">
                <a:solidFill>
                  <a:srgbClr val="000000"/>
                </a:solidFill>
              </a:rPr>
              <a:t>    </a:t>
            </a:r>
            <a:r>
              <a:rPr lang="en-US" altLang="sk-SK" sz="2000" dirty="0" err="1">
                <a:solidFill>
                  <a:srgbClr val="000000"/>
                </a:solidFill>
              </a:rPr>
              <a:t>printf</a:t>
            </a:r>
            <a:r>
              <a:rPr lang="en-US" altLang="sk-SK" sz="2000" dirty="0">
                <a:solidFill>
                  <a:srgbClr val="000000"/>
                </a:solidFill>
              </a:rPr>
              <a:t>("</a:t>
            </a:r>
            <a:r>
              <a:rPr lang="en-US" altLang="sk-SK" sz="2000" dirty="0" err="1">
                <a:solidFill>
                  <a:srgbClr val="000000"/>
                </a:solidFill>
              </a:rPr>
              <a:t>Nepodarilo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sa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pridelit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pamat</a:t>
            </a:r>
            <a:r>
              <a:rPr lang="en-US" altLang="sk-SK" sz="2000" dirty="0">
                <a:solidFill>
                  <a:srgbClr val="000000"/>
                </a:solidFill>
              </a:rPr>
              <a:t>\n");</a:t>
            </a:r>
          </a:p>
          <a:p>
            <a:pPr eaLnBrk="1" hangingPunct="1"/>
            <a:r>
              <a:rPr lang="en-US" altLang="sk-SK" sz="2000" dirty="0">
                <a:solidFill>
                  <a:srgbClr val="000000"/>
                </a:solidFill>
              </a:rPr>
              <a:t>    </a:t>
            </a:r>
            <a:r>
              <a:rPr lang="en-US" altLang="sk-SK" sz="2000" dirty="0" smtClean="0">
                <a:solidFill>
                  <a:srgbClr val="000000"/>
                </a:solidFill>
              </a:rPr>
              <a:t>return 0;</a:t>
            </a:r>
            <a:endParaRPr lang="en-US" altLang="sk-SK" sz="200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sk-SK" sz="2000" dirty="0">
                <a:solidFill>
                  <a:srgbClr val="000000"/>
                </a:solidFill>
              </a:rPr>
              <a:t>}</a:t>
            </a:r>
            <a:endParaRPr lang="sk-SK" altLang="sk-SK" sz="2000" dirty="0">
              <a:solidFill>
                <a:srgbClr val="000000"/>
              </a:solidFill>
            </a:endParaRPr>
          </a:p>
          <a:p>
            <a:pPr eaLnBrk="1" hangingPunct="1"/>
            <a:r>
              <a:rPr lang="sk-SK" altLang="sk-SK" sz="2000" dirty="0" err="1">
                <a:solidFill>
                  <a:srgbClr val="000000"/>
                </a:solidFill>
              </a:rPr>
              <a:t>if</a:t>
            </a:r>
            <a:r>
              <a:rPr lang="en-US" altLang="sk-SK" sz="2000" dirty="0">
                <a:solidFill>
                  <a:srgbClr val="000000"/>
                </a:solidFill>
              </a:rPr>
              <a:t>((q = </a:t>
            </a:r>
            <a:r>
              <a:rPr lang="en-US" altLang="sk-SK" sz="2000" dirty="0" err="1">
                <a:solidFill>
                  <a:srgbClr val="000000"/>
                </a:solidFill>
              </a:rPr>
              <a:t>calloc</a:t>
            </a:r>
            <a:r>
              <a:rPr lang="en-US" altLang="sk-SK" sz="2000" dirty="0">
                <a:solidFill>
                  <a:srgbClr val="000000"/>
                </a:solidFill>
              </a:rPr>
              <a:t>(20 * </a:t>
            </a:r>
            <a:r>
              <a:rPr lang="en-US" altLang="sk-SK" sz="2000" dirty="0" err="1">
                <a:solidFill>
                  <a:srgbClr val="000000"/>
                </a:solidFill>
              </a:rPr>
              <a:t>sizeof</a:t>
            </a:r>
            <a:r>
              <a:rPr lang="en-US" altLang="sk-SK" sz="2000" dirty="0">
                <a:solidFill>
                  <a:srgbClr val="000000"/>
                </a:solidFill>
              </a:rPr>
              <a:t>(double))) == NULL) {</a:t>
            </a:r>
          </a:p>
          <a:p>
            <a:pPr eaLnBrk="1" hangingPunct="1"/>
            <a:r>
              <a:rPr lang="en-US" altLang="sk-SK" sz="2000" dirty="0">
                <a:solidFill>
                  <a:srgbClr val="000000"/>
                </a:solidFill>
              </a:rPr>
              <a:t>    </a:t>
            </a:r>
            <a:r>
              <a:rPr lang="en-US" altLang="sk-SK" sz="2000" dirty="0" err="1">
                <a:solidFill>
                  <a:srgbClr val="000000"/>
                </a:solidFill>
              </a:rPr>
              <a:t>printf</a:t>
            </a:r>
            <a:r>
              <a:rPr lang="en-US" altLang="sk-SK" sz="2000" dirty="0">
                <a:solidFill>
                  <a:srgbClr val="000000"/>
                </a:solidFill>
              </a:rPr>
              <a:t>("</a:t>
            </a:r>
            <a:r>
              <a:rPr lang="en-US" altLang="sk-SK" sz="2000" dirty="0" err="1">
                <a:solidFill>
                  <a:srgbClr val="000000"/>
                </a:solidFill>
              </a:rPr>
              <a:t>Nepodarilo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sa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pridelit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pamat</a:t>
            </a:r>
            <a:r>
              <a:rPr lang="en-US" altLang="sk-SK" sz="2000" dirty="0">
                <a:solidFill>
                  <a:srgbClr val="000000"/>
                </a:solidFill>
              </a:rPr>
              <a:t>\n");</a:t>
            </a:r>
          </a:p>
          <a:p>
            <a:pPr eaLnBrk="1" hangingPunct="1"/>
            <a:r>
              <a:rPr lang="en-US" altLang="sk-SK" sz="2000" dirty="0">
                <a:solidFill>
                  <a:srgbClr val="000000"/>
                </a:solidFill>
              </a:rPr>
              <a:t>    </a:t>
            </a:r>
            <a:r>
              <a:rPr lang="en-US" altLang="sk-SK" sz="2000" dirty="0" smtClean="0">
                <a:solidFill>
                  <a:srgbClr val="000000"/>
                </a:solidFill>
              </a:rPr>
              <a:t>return 0;</a:t>
            </a:r>
            <a:endParaRPr lang="en-US" altLang="sk-SK" sz="200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sk-SK" sz="2000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706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Kedy potrebujeme</a:t>
            </a:r>
            <a:r>
              <a:rPr lang="sk-SK" altLang="sk-SK" smtClean="0"/>
              <a:t> pridel</a:t>
            </a:r>
            <a:r>
              <a:rPr lang="en-US" altLang="sk-SK" smtClean="0"/>
              <a:t>i</a:t>
            </a:r>
            <a:r>
              <a:rPr lang="sk-SK" altLang="sk-SK" smtClean="0"/>
              <a:t>ť pamäť</a:t>
            </a:r>
            <a:endParaRPr lang="en-US" altLang="sk-SK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433513"/>
            <a:ext cx="9953625" cy="457200"/>
          </a:xfrm>
        </p:spPr>
        <p:txBody>
          <a:bodyPr/>
          <a:lstStyle/>
          <a:p>
            <a:r>
              <a:rPr lang="sk-SK" altLang="sk-SK" sz="2400" smtClean="0"/>
              <a:t>Definícia premennej – ukazovateľa vytvorí miesto v pamäti pre ukazovateľ:</a:t>
            </a:r>
            <a:endParaRPr lang="en-US" altLang="sk-SK" sz="2400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74638" y="2271713"/>
            <a:ext cx="9558337" cy="4714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442913" y="2271713"/>
            <a:ext cx="3260725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sk-SK" altLang="sk-SK">
                <a:solidFill>
                  <a:srgbClr val="000000"/>
                </a:solidFill>
              </a:rPr>
              <a:t>int </a:t>
            </a:r>
            <a:r>
              <a:rPr lang="en-US" altLang="sk-SK">
                <a:solidFill>
                  <a:srgbClr val="000000"/>
                </a:solidFill>
              </a:rPr>
              <a:t>*p_i;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98438" y="2941638"/>
            <a:ext cx="9952037" cy="2149475"/>
            <a:chOff x="198437" y="2942231"/>
            <a:chExt cx="9952038" cy="2148088"/>
          </a:xfrm>
        </p:grpSpPr>
        <p:sp>
          <p:nvSpPr>
            <p:cNvPr id="8" name="Rectangle 3"/>
            <p:cNvSpPr txBox="1">
              <a:spLocks noChangeArrowheads="1"/>
            </p:cNvSpPr>
            <p:nvPr/>
          </p:nvSpPr>
          <p:spPr bwMode="auto">
            <a:xfrm>
              <a:off x="198437" y="2942231"/>
              <a:ext cx="9952038" cy="1005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370" tIns="50685" rIns="101370" bIns="50685"/>
            <a:lstStyle>
              <a:lvl1pPr marL="379413" indent="-379413" algn="l" defTabSz="10144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23913" indent="-317500" algn="l" defTabSz="10144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266825" indent="-252413" algn="l" defTabSz="10144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773238" indent="-252413" algn="l" defTabSz="10144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281238" indent="-254000" algn="l" defTabSz="10144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738438" indent="-254000" algn="l" defTabSz="10144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3195638" indent="-254000" algn="l" defTabSz="10144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652838" indent="-254000" algn="l" defTabSz="10144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4110038" indent="-254000" algn="l" defTabSz="10144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>
                <a:defRPr/>
              </a:pPr>
              <a:r>
                <a:rPr lang="sk-SK" sz="2400" b="0" dirty="0" smtClean="0"/>
                <a:t>Pri použití </a:t>
              </a:r>
              <a:r>
                <a:rPr lang="sk-SK" sz="2400" b="0" dirty="0" smtClean="0">
                  <a:solidFill>
                    <a:srgbClr val="00B050"/>
                  </a:solidFill>
                </a:rPr>
                <a:t>ukazovateľa len na prístup k už vyhradeným premenným </a:t>
              </a:r>
              <a:r>
                <a:rPr lang="sk-SK" sz="2400" b="0" dirty="0" smtClean="0"/>
                <a:t>(miestam v pamäti) </a:t>
              </a:r>
              <a:r>
                <a:rPr lang="sk-SK" sz="2400" b="0" dirty="0" smtClean="0">
                  <a:solidFill>
                    <a:srgbClr val="00B050"/>
                  </a:solidFill>
                </a:rPr>
                <a:t>nie je potrebné alokovať pamäť!</a:t>
              </a:r>
              <a:endParaRPr lang="en-US" sz="2400" b="0" dirty="0" smtClean="0">
                <a:solidFill>
                  <a:srgbClr val="00B050"/>
                </a:solidFill>
              </a:endParaRPr>
            </a:p>
          </p:txBody>
        </p:sp>
        <p:sp>
          <p:nvSpPr>
            <p:cNvPr id="20492" name="Rectangle 4"/>
            <p:cNvSpPr>
              <a:spLocks noChangeArrowheads="1"/>
            </p:cNvSpPr>
            <p:nvPr/>
          </p:nvSpPr>
          <p:spPr bwMode="auto">
            <a:xfrm>
              <a:off x="276224" y="3794919"/>
              <a:ext cx="9558338" cy="1295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366" tIns="50683" rIns="101366" bIns="50683" anchor="ctr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/>
              <a:endParaRPr lang="sk-SK" altLang="sk-SK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93" name="Text Box 5"/>
            <p:cNvSpPr txBox="1">
              <a:spLocks noChangeArrowheads="1"/>
            </p:cNvSpPr>
            <p:nvPr/>
          </p:nvSpPr>
          <p:spPr bwMode="auto">
            <a:xfrm>
              <a:off x="444499" y="3794919"/>
              <a:ext cx="8897938" cy="1210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366" tIns="50683" rIns="101366" bIns="50683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/>
              <a:r>
                <a:rPr lang="sk-SK" altLang="sk-SK">
                  <a:solidFill>
                    <a:srgbClr val="000000"/>
                  </a:solidFill>
                </a:rPr>
                <a:t>int pole</a:t>
              </a:r>
              <a:r>
                <a:rPr lang="en-US" altLang="sk-SK">
                  <a:solidFill>
                    <a:srgbClr val="000000"/>
                  </a:solidFill>
                </a:rPr>
                <a:t>[20];</a:t>
              </a:r>
            </a:p>
            <a:p>
              <a:pPr eaLnBrk="1" hangingPunct="1"/>
              <a:r>
                <a:rPr lang="en-US" altLang="sk-SK">
                  <a:solidFill>
                    <a:srgbClr val="000000"/>
                  </a:solidFill>
                </a:rPr>
                <a:t>for(p_i = pole; p_i &lt; pole+20; p_i++)</a:t>
              </a:r>
            </a:p>
            <a:p>
              <a:pPr eaLnBrk="1" hangingPunct="1"/>
              <a:r>
                <a:rPr lang="en-US" altLang="sk-SK">
                  <a:solidFill>
                    <a:srgbClr val="000000"/>
                  </a:solidFill>
                </a:rPr>
                <a:t>   printf("%d ", *p_i);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98438" y="5167313"/>
            <a:ext cx="9952037" cy="2376487"/>
            <a:chOff x="198437" y="5152031"/>
            <a:chExt cx="9952038" cy="2376688"/>
          </a:xfrm>
        </p:grpSpPr>
        <p:sp>
          <p:nvSpPr>
            <p:cNvPr id="20488" name="Rectangle 4"/>
            <p:cNvSpPr>
              <a:spLocks noChangeArrowheads="1"/>
            </p:cNvSpPr>
            <p:nvPr/>
          </p:nvSpPr>
          <p:spPr bwMode="auto">
            <a:xfrm>
              <a:off x="254000" y="5949035"/>
              <a:ext cx="9558338" cy="157968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366" tIns="50683" rIns="101366" bIns="50683" anchor="ctr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/>
              <a:endParaRPr lang="sk-SK" altLang="sk-SK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89" name="Text Box 5"/>
            <p:cNvSpPr txBox="1">
              <a:spLocks noChangeArrowheads="1"/>
            </p:cNvSpPr>
            <p:nvPr/>
          </p:nvSpPr>
          <p:spPr bwMode="auto">
            <a:xfrm>
              <a:off x="422275" y="5949036"/>
              <a:ext cx="9390063" cy="15796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366" tIns="50683" rIns="101366" bIns="50683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/>
              <a:r>
                <a:rPr lang="en-US" altLang="sk-SK">
                  <a:solidFill>
                    <a:srgbClr val="000000"/>
                  </a:solidFill>
                </a:rPr>
                <a:t>int i;</a:t>
              </a:r>
            </a:p>
            <a:p>
              <a:pPr eaLnBrk="1" hangingPunct="1"/>
              <a:r>
                <a:rPr lang="en-US" altLang="sk-SK">
                  <a:solidFill>
                    <a:srgbClr val="000000"/>
                  </a:solidFill>
                </a:rPr>
                <a:t>p_i = (int *) malloc(1000*sizeof(int));</a:t>
              </a:r>
            </a:p>
            <a:p>
              <a:pPr eaLnBrk="1" hangingPunct="1"/>
              <a:r>
                <a:rPr lang="en-US" altLang="sk-SK">
                  <a:solidFill>
                    <a:srgbClr val="000000"/>
                  </a:solidFill>
                </a:rPr>
                <a:t>for(i = 0; i&lt;20; i++)</a:t>
              </a:r>
            </a:p>
            <a:p>
              <a:pPr eaLnBrk="1" hangingPunct="1"/>
              <a:r>
                <a:rPr lang="en-US" altLang="sk-SK">
                  <a:solidFill>
                    <a:srgbClr val="000000"/>
                  </a:solidFill>
                </a:rPr>
                <a:t>   *(p_i + i) = pole[i];</a:t>
              </a:r>
            </a:p>
          </p:txBody>
        </p:sp>
        <p:sp>
          <p:nvSpPr>
            <p:cNvPr id="11" name="Rectangle 3"/>
            <p:cNvSpPr txBox="1">
              <a:spLocks noChangeArrowheads="1"/>
            </p:cNvSpPr>
            <p:nvPr/>
          </p:nvSpPr>
          <p:spPr bwMode="auto">
            <a:xfrm>
              <a:off x="198437" y="5152031"/>
              <a:ext cx="9952038" cy="10049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370" tIns="50685" rIns="101370" bIns="50685"/>
            <a:lstStyle>
              <a:lvl1pPr marL="379413" indent="-379413" algn="l" defTabSz="10144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23913" indent="-317500" algn="l" defTabSz="10144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266825" indent="-252413" algn="l" defTabSz="10144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773238" indent="-252413" algn="l" defTabSz="10144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281238" indent="-254000" algn="l" defTabSz="10144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738438" indent="-254000" algn="l" defTabSz="10144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3195638" indent="-254000" algn="l" defTabSz="10144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652838" indent="-254000" algn="l" defTabSz="10144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4110038" indent="-254000" algn="l" defTabSz="1014413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>
                <a:defRPr/>
              </a:pPr>
              <a:r>
                <a:rPr lang="sk-SK" sz="2400" b="0" dirty="0" smtClean="0">
                  <a:solidFill>
                    <a:srgbClr val="FF0000"/>
                  </a:solidFill>
                </a:rPr>
                <a:t>Alokujeme len vtedy, keď v skutočnosti potrebujeme používať ďalšiu pamäť!</a:t>
              </a:r>
              <a:endParaRPr lang="en-US" sz="2400" b="0" dirty="0" smtClean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120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Uvo</a:t>
            </a:r>
            <a:r>
              <a:rPr lang="sk-SK" altLang="sk-SK" smtClean="0"/>
              <a:t>ľňovanie pamäte</a:t>
            </a:r>
            <a:endParaRPr lang="en-US" altLang="sk-SK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138" y="1855788"/>
            <a:ext cx="9474200" cy="2017712"/>
          </a:xfrm>
        </p:spPr>
        <p:txBody>
          <a:bodyPr/>
          <a:lstStyle/>
          <a:p>
            <a:r>
              <a:rPr lang="sk-SK" altLang="sk-SK" sz="3100" dirty="0" smtClean="0"/>
              <a:t>nepotrebnú pamäť je vhodné vrátiť operačnému systému</a:t>
            </a:r>
            <a:r>
              <a:rPr lang="en-US" altLang="sk-SK" sz="3100" dirty="0" smtClean="0"/>
              <a:t> + </a:t>
            </a:r>
            <a:r>
              <a:rPr lang="en-US" altLang="sk-SK" sz="3100" dirty="0" err="1" smtClean="0"/>
              <a:t>nastavi</a:t>
            </a:r>
            <a:r>
              <a:rPr lang="sk-SK" altLang="sk-SK" sz="3100" dirty="0" smtClean="0"/>
              <a:t>ť ukazovateľ na </a:t>
            </a:r>
            <a:r>
              <a:rPr lang="sk-SK" altLang="sk-SK" sz="3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r>
              <a:rPr lang="sk-SK" altLang="sk-SK" sz="3100" dirty="0" smtClean="0"/>
              <a:t>pomocou funkcie:</a:t>
            </a:r>
            <a:endParaRPr lang="en-US" altLang="sk-SK" sz="3100" dirty="0" smtClean="0"/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4398963" y="2951163"/>
            <a:ext cx="4229100" cy="590550"/>
            <a:chOff x="2496" y="1680"/>
            <a:chExt cx="2400" cy="336"/>
          </a:xfrm>
        </p:grpSpPr>
        <p:sp>
          <p:nvSpPr>
            <p:cNvPr id="21513" name="Rectangle 5"/>
            <p:cNvSpPr>
              <a:spLocks noChangeArrowheads="1"/>
            </p:cNvSpPr>
            <p:nvPr/>
          </p:nvSpPr>
          <p:spPr bwMode="auto">
            <a:xfrm>
              <a:off x="2496" y="1680"/>
              <a:ext cx="2208" cy="33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/>
              <a:endParaRPr lang="sk-SK" altLang="sk-SK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14" name="Text Box 6"/>
            <p:cNvSpPr txBox="1">
              <a:spLocks noChangeArrowheads="1"/>
            </p:cNvSpPr>
            <p:nvPr/>
          </p:nvSpPr>
          <p:spPr bwMode="auto">
            <a:xfrm>
              <a:off x="2592" y="1704"/>
              <a:ext cx="2304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/>
              <a:r>
                <a:rPr lang="en-US" altLang="sk-SK">
                  <a:solidFill>
                    <a:srgbClr val="000000"/>
                  </a:solidFill>
                </a:rPr>
                <a:t>void free(</a:t>
              </a:r>
              <a:r>
                <a:rPr lang="sk-SK" altLang="sk-SK">
                  <a:solidFill>
                    <a:srgbClr val="000000"/>
                  </a:solidFill>
                </a:rPr>
                <a:t>void </a:t>
              </a:r>
              <a:r>
                <a:rPr lang="en-US" altLang="sk-SK">
                  <a:solidFill>
                    <a:srgbClr val="000000"/>
                  </a:solidFill>
                </a:rPr>
                <a:t>*)</a:t>
              </a:r>
            </a:p>
          </p:txBody>
        </p:sp>
      </p:grpSp>
      <p:grpSp>
        <p:nvGrpSpPr>
          <p:cNvPr id="101383" name="Group 7"/>
          <p:cNvGrpSpPr>
            <a:grpSpLocks/>
          </p:cNvGrpSpPr>
          <p:nvPr/>
        </p:nvGrpSpPr>
        <p:grpSpPr bwMode="auto">
          <a:xfrm>
            <a:off x="508000" y="4048125"/>
            <a:ext cx="9304338" cy="3289300"/>
            <a:chOff x="288" y="2304"/>
            <a:chExt cx="5280" cy="1872"/>
          </a:xfrm>
        </p:grpSpPr>
        <p:sp>
          <p:nvSpPr>
            <p:cNvPr id="21510" name="Rectangle 8"/>
            <p:cNvSpPr>
              <a:spLocks noChangeArrowheads="1"/>
            </p:cNvSpPr>
            <p:nvPr/>
          </p:nvSpPr>
          <p:spPr bwMode="auto">
            <a:xfrm>
              <a:off x="288" y="2640"/>
              <a:ext cx="5280" cy="153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/>
              <a:endParaRPr lang="sk-SK" altLang="sk-SK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11" name="Text Box 9"/>
            <p:cNvSpPr txBox="1">
              <a:spLocks noChangeArrowheads="1"/>
            </p:cNvSpPr>
            <p:nvPr/>
          </p:nvSpPr>
          <p:spPr bwMode="auto">
            <a:xfrm>
              <a:off x="384" y="2706"/>
              <a:ext cx="5088" cy="1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/>
              <a:r>
                <a:rPr lang="en-US" altLang="sk-SK" dirty="0">
                  <a:solidFill>
                    <a:srgbClr val="000000"/>
                  </a:solidFill>
                </a:rPr>
                <a:t>char *</a:t>
              </a:r>
              <a:r>
                <a:rPr lang="en-US" altLang="sk-SK" dirty="0" err="1">
                  <a:solidFill>
                    <a:srgbClr val="000000"/>
                  </a:solidFill>
                </a:rPr>
                <a:t>p_c</a:t>
              </a:r>
              <a:r>
                <a:rPr lang="en-US" altLang="sk-SK" dirty="0">
                  <a:solidFill>
                    <a:srgbClr val="000000"/>
                  </a:solidFill>
                </a:rPr>
                <a:t>;</a:t>
              </a:r>
              <a:endParaRPr lang="sk-SK" altLang="sk-SK" dirty="0">
                <a:solidFill>
                  <a:srgbClr val="000000"/>
                </a:solidFill>
              </a:endParaRPr>
            </a:p>
            <a:p>
              <a:pPr eaLnBrk="1" hangingPunct="1"/>
              <a:endParaRPr lang="en-US" altLang="sk-SK" dirty="0">
                <a:solidFill>
                  <a:srgbClr val="000000"/>
                </a:solidFill>
              </a:endParaRPr>
            </a:p>
            <a:p>
              <a:pPr eaLnBrk="1" hangingPunct="1"/>
              <a:r>
                <a:rPr lang="en-US" altLang="sk-SK" dirty="0" err="1">
                  <a:solidFill>
                    <a:srgbClr val="000000"/>
                  </a:solidFill>
                </a:rPr>
                <a:t>p_c</a:t>
              </a:r>
              <a:r>
                <a:rPr lang="en-US" altLang="sk-SK" dirty="0">
                  <a:solidFill>
                    <a:srgbClr val="000000"/>
                  </a:solidFill>
                </a:rPr>
                <a:t> = (char *) </a:t>
              </a:r>
              <a:r>
                <a:rPr lang="en-US" altLang="sk-SK" dirty="0" err="1">
                  <a:solidFill>
                    <a:srgbClr val="000000"/>
                  </a:solidFill>
                </a:rPr>
                <a:t>malloc</a:t>
              </a:r>
              <a:r>
                <a:rPr lang="en-US" altLang="sk-SK" dirty="0">
                  <a:solidFill>
                    <a:srgbClr val="000000"/>
                  </a:solidFill>
                </a:rPr>
                <a:t>(1000 * </a:t>
              </a:r>
              <a:r>
                <a:rPr lang="en-US" altLang="sk-SK" dirty="0" err="1">
                  <a:solidFill>
                    <a:srgbClr val="000000"/>
                  </a:solidFill>
                </a:rPr>
                <a:t>sizeof</a:t>
              </a:r>
              <a:r>
                <a:rPr lang="en-US" altLang="sk-SK" dirty="0">
                  <a:solidFill>
                    <a:srgbClr val="000000"/>
                  </a:solidFill>
                </a:rPr>
                <a:t>(char));</a:t>
              </a:r>
            </a:p>
            <a:p>
              <a:pPr eaLnBrk="1" hangingPunct="1"/>
              <a:r>
                <a:rPr lang="en-US" altLang="sk-SK" dirty="0">
                  <a:solidFill>
                    <a:srgbClr val="000000"/>
                  </a:solidFill>
                </a:rPr>
                <a:t>...</a:t>
              </a:r>
            </a:p>
            <a:p>
              <a:pPr eaLnBrk="1" hangingPunct="1"/>
              <a:r>
                <a:rPr lang="en-US" altLang="sk-SK" dirty="0">
                  <a:solidFill>
                    <a:srgbClr val="FF0000"/>
                  </a:solidFill>
                </a:rPr>
                <a:t>free(</a:t>
              </a:r>
              <a:r>
                <a:rPr lang="en-US" altLang="sk-SK" dirty="0" err="1">
                  <a:solidFill>
                    <a:srgbClr val="FF0000"/>
                  </a:solidFill>
                </a:rPr>
                <a:t>p_c</a:t>
              </a:r>
              <a:r>
                <a:rPr lang="en-US" altLang="sk-SK" dirty="0">
                  <a:solidFill>
                    <a:srgbClr val="FF0000"/>
                  </a:solidFill>
                </a:rPr>
                <a:t>);</a:t>
              </a:r>
            </a:p>
            <a:p>
              <a:pPr eaLnBrk="1" hangingPunct="1"/>
              <a:r>
                <a:rPr lang="en-US" altLang="sk-SK" dirty="0" err="1">
                  <a:solidFill>
                    <a:srgbClr val="FF0000"/>
                  </a:solidFill>
                </a:rPr>
                <a:t>p_c</a:t>
              </a:r>
              <a:r>
                <a:rPr lang="en-US" altLang="sk-SK" dirty="0">
                  <a:solidFill>
                    <a:srgbClr val="FF0000"/>
                  </a:solidFill>
                </a:rPr>
                <a:t> = NULL;</a:t>
              </a:r>
            </a:p>
          </p:txBody>
        </p:sp>
        <p:sp>
          <p:nvSpPr>
            <p:cNvPr id="21512" name="Text Box 10"/>
            <p:cNvSpPr txBox="1">
              <a:spLocks noChangeArrowheads="1"/>
            </p:cNvSpPr>
            <p:nvPr/>
          </p:nvSpPr>
          <p:spPr bwMode="auto">
            <a:xfrm>
              <a:off x="406" y="2304"/>
              <a:ext cx="678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/>
              <a:r>
                <a:rPr lang="sk-SK" altLang="sk-SK" b="0">
                  <a:solidFill>
                    <a:srgbClr val="000000"/>
                  </a:solidFill>
                  <a:latin typeface="Arial" panose="020B0604020202020204" pitchFamily="34" charset="0"/>
                </a:rPr>
                <a:t>príklad:</a:t>
              </a:r>
              <a:endParaRPr lang="en-US" altLang="sk-SK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286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422275" y="2024063"/>
            <a:ext cx="8713788" cy="295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508000" y="2192338"/>
            <a:ext cx="3017838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sk-SK" altLang="sk-SK">
                <a:solidFill>
                  <a:srgbClr val="000000"/>
                </a:solidFill>
              </a:rPr>
              <a:t>char </a:t>
            </a:r>
            <a:r>
              <a:rPr lang="en-US" altLang="sk-SK">
                <a:solidFill>
                  <a:srgbClr val="000000"/>
                </a:solidFill>
              </a:rPr>
              <a:t>*p_c;</a:t>
            </a:r>
          </a:p>
          <a:p>
            <a:pPr eaLnBrk="1" hangingPunct="1"/>
            <a:r>
              <a:rPr lang="en-US" altLang="sk-SK">
                <a:solidFill>
                  <a:srgbClr val="000000"/>
                </a:solidFill>
              </a:rPr>
              <a:t>*p_c = 'a';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508000" y="2698750"/>
            <a:ext cx="3382963" cy="5064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sk-SK">
                <a:solidFill>
                  <a:srgbClr val="000000"/>
                </a:solidFill>
              </a:rPr>
              <a:t>p_c = malloc(1);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508000" y="2698750"/>
            <a:ext cx="8288338" cy="10112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sk-SK">
                <a:solidFill>
                  <a:srgbClr val="000000"/>
                </a:solidFill>
              </a:rPr>
              <a:t>if</a:t>
            </a:r>
            <a:r>
              <a:rPr lang="sk-SK" altLang="sk-SK">
                <a:solidFill>
                  <a:srgbClr val="000000"/>
                </a:solidFill>
              </a:rPr>
              <a:t> </a:t>
            </a:r>
            <a:r>
              <a:rPr lang="en-US" altLang="sk-SK">
                <a:solidFill>
                  <a:srgbClr val="000000"/>
                </a:solidFill>
              </a:rPr>
              <a:t>((p_c = (char *) malloc(1)) == NULL)</a:t>
            </a:r>
          </a:p>
          <a:p>
            <a:pPr eaLnBrk="1" hangingPunct="1"/>
            <a:r>
              <a:rPr lang="en-US" altLang="sk-SK">
                <a:solidFill>
                  <a:srgbClr val="000000"/>
                </a:solidFill>
              </a:rPr>
              <a:t>    ... /* chybov</a:t>
            </a:r>
            <a:r>
              <a:rPr lang="sk-SK" altLang="sk-SK">
                <a:solidFill>
                  <a:srgbClr val="000000"/>
                </a:solidFill>
              </a:rPr>
              <a:t>á správa a ukončenie </a:t>
            </a:r>
            <a:r>
              <a:rPr lang="en-US" altLang="sk-SK">
                <a:solidFill>
                  <a:srgbClr val="000000"/>
                </a:solidFill>
              </a:rPr>
              <a:t>*/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Pr</a:t>
            </a:r>
            <a:r>
              <a:rPr lang="sk-SK" altLang="sk-SK" smtClean="0"/>
              <a:t>íklad prideľovania pamäte: pre jeden </a:t>
            </a:r>
            <a:r>
              <a:rPr lang="sk-SK" altLang="sk-SK" smtClean="0">
                <a:latin typeface="Courier New" panose="02070309020205020404" pitchFamily="49" charset="0"/>
              </a:rPr>
              <a:t>char</a:t>
            </a:r>
            <a:endParaRPr lang="en-US" altLang="sk-SK" smtClean="0">
              <a:latin typeface="Courier New" panose="02070309020205020404" pitchFamily="49" charset="0"/>
            </a:endParaRP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508000" y="3795713"/>
            <a:ext cx="1776413" cy="10953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sk-SK">
                <a:solidFill>
                  <a:srgbClr val="000000"/>
                </a:solidFill>
              </a:rPr>
              <a:t>...</a:t>
            </a:r>
          </a:p>
          <a:p>
            <a:pPr eaLnBrk="1" hangingPunct="1"/>
            <a:r>
              <a:rPr lang="sk-SK" altLang="sk-SK">
                <a:solidFill>
                  <a:srgbClr val="000000"/>
                </a:solidFill>
              </a:rPr>
              <a:t>free</a:t>
            </a:r>
            <a:r>
              <a:rPr lang="en-US" altLang="sk-SK">
                <a:solidFill>
                  <a:srgbClr val="000000"/>
                </a:solidFill>
              </a:rPr>
              <a:t>(p_c);</a:t>
            </a:r>
          </a:p>
        </p:txBody>
      </p:sp>
      <p:sp>
        <p:nvSpPr>
          <p:cNvPr id="102408" name="AutoShape 8"/>
          <p:cNvSpPr>
            <a:spLocks noChangeArrowheads="1"/>
          </p:cNvSpPr>
          <p:nvPr/>
        </p:nvSpPr>
        <p:spPr bwMode="auto">
          <a:xfrm>
            <a:off x="2706688" y="5649913"/>
            <a:ext cx="5583237" cy="1517650"/>
          </a:xfrm>
          <a:prstGeom prst="wedgeRoundRectCallout">
            <a:avLst>
              <a:gd name="adj1" fmla="val -64519"/>
              <a:gd name="adj2" fmla="val -19976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>
                <a:solidFill>
                  <a:srgbClr val="000000"/>
                </a:solidFill>
              </a:rPr>
              <a:t>p_c</a:t>
            </a:r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 nemá pridelenú pamäť, </a:t>
            </a:r>
            <a:r>
              <a:rPr lang="sk-SK" altLang="sk-SK">
                <a:solidFill>
                  <a:srgbClr val="000000"/>
                </a:solidFill>
              </a:rPr>
              <a:t>p_c</a:t>
            </a:r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 môže ukazovať kamkoľvek do pamäte - program spadne</a:t>
            </a:r>
            <a:endParaRPr lang="en-US" altLang="sk-SK" b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1" hangingPunct="1"/>
            <a:endParaRPr lang="en-US" altLang="sk-SK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409" name="AutoShape 9"/>
          <p:cNvSpPr>
            <a:spLocks noChangeArrowheads="1"/>
          </p:cNvSpPr>
          <p:nvPr/>
        </p:nvSpPr>
        <p:spPr bwMode="auto">
          <a:xfrm>
            <a:off x="2706688" y="5649913"/>
            <a:ext cx="4821237" cy="1012825"/>
          </a:xfrm>
          <a:prstGeom prst="wedgeRoundRectCallout">
            <a:avLst>
              <a:gd name="adj1" fmla="val -65644"/>
              <a:gd name="adj2" fmla="val -27066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správne, ale neošetrujeme pamäť</a:t>
            </a:r>
            <a:endParaRPr lang="en-US" altLang="sk-SK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22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animBg="1" autoUpdateAnimBg="0"/>
      <p:bldP spid="102405" grpId="0" animBg="1" autoUpdateAnimBg="0"/>
      <p:bldP spid="102407" grpId="0" animBg="1" autoUpdateAnimBg="0"/>
      <p:bldP spid="102408" grpId="0" animBg="1" autoUpdateAnimBg="0"/>
      <p:bldP spid="102409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5763" y="2108199"/>
            <a:ext cx="10079037" cy="4125119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19902" y="2276475"/>
            <a:ext cx="3019425" cy="4714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sk-SK" altLang="sk-SK">
                <a:solidFill>
                  <a:srgbClr val="000000"/>
                </a:solidFill>
              </a:rPr>
              <a:t>int </a:t>
            </a:r>
            <a:r>
              <a:rPr lang="en-US" altLang="sk-SK">
                <a:solidFill>
                  <a:srgbClr val="000000"/>
                </a:solidFill>
              </a:rPr>
              <a:t>*p_i;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119902" y="2867025"/>
            <a:ext cx="6851650" cy="19399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sk-SK" dirty="0">
                <a:solidFill>
                  <a:srgbClr val="000000"/>
                </a:solidFill>
              </a:rPr>
              <a:t>if</a:t>
            </a:r>
            <a:r>
              <a:rPr lang="sk-SK" altLang="sk-SK" dirty="0">
                <a:solidFill>
                  <a:srgbClr val="000000"/>
                </a:solidFill>
              </a:rPr>
              <a:t> </a:t>
            </a:r>
            <a:r>
              <a:rPr lang="en-US" altLang="sk-SK" dirty="0">
                <a:solidFill>
                  <a:srgbClr val="000000"/>
                </a:solidFill>
              </a:rPr>
              <a:t>((</a:t>
            </a:r>
            <a:r>
              <a:rPr lang="en-US" altLang="sk-SK" dirty="0" err="1">
                <a:solidFill>
                  <a:srgbClr val="000000"/>
                </a:solidFill>
              </a:rPr>
              <a:t>p_i</a:t>
            </a:r>
            <a:r>
              <a:rPr lang="en-US" altLang="sk-SK" dirty="0">
                <a:solidFill>
                  <a:srgbClr val="000000"/>
                </a:solidFill>
              </a:rPr>
              <a:t> = (</a:t>
            </a:r>
            <a:r>
              <a:rPr lang="sk-SK" altLang="sk-SK" dirty="0" err="1">
                <a:solidFill>
                  <a:srgbClr val="000000"/>
                </a:solidFill>
              </a:rPr>
              <a:t>int</a:t>
            </a:r>
            <a:r>
              <a:rPr lang="en-US" altLang="sk-SK" dirty="0">
                <a:solidFill>
                  <a:srgbClr val="000000"/>
                </a:solidFill>
              </a:rPr>
              <a:t> *) </a:t>
            </a:r>
            <a:r>
              <a:rPr lang="en-US" altLang="sk-SK" dirty="0" err="1" smtClean="0">
                <a:solidFill>
                  <a:srgbClr val="000000"/>
                </a:solidFill>
              </a:rPr>
              <a:t>malloc</a:t>
            </a:r>
            <a:r>
              <a:rPr lang="en-US" altLang="sk-SK" dirty="0" smtClean="0">
                <a:solidFill>
                  <a:srgbClr val="000000"/>
                </a:solidFill>
              </a:rPr>
              <a:t>(</a:t>
            </a:r>
            <a:r>
              <a:rPr lang="sk-SK" altLang="sk-SK" dirty="0" smtClean="0">
                <a:solidFill>
                  <a:srgbClr val="000000"/>
                </a:solidFill>
              </a:rPr>
              <a:t>n</a:t>
            </a:r>
            <a:r>
              <a:rPr lang="en-US" altLang="sk-SK" dirty="0" smtClean="0">
                <a:solidFill>
                  <a:srgbClr val="000000"/>
                </a:solidFill>
              </a:rPr>
              <a:t>)) </a:t>
            </a:r>
            <a:r>
              <a:rPr lang="en-US" altLang="sk-SK" dirty="0">
                <a:solidFill>
                  <a:srgbClr val="000000"/>
                </a:solidFill>
              </a:rPr>
              <a:t>== NULL)</a:t>
            </a:r>
            <a:r>
              <a:rPr lang="sk-SK" altLang="sk-SK" dirty="0">
                <a:solidFill>
                  <a:srgbClr val="000000"/>
                </a:solidFill>
              </a:rPr>
              <a:t> </a:t>
            </a:r>
            <a:r>
              <a:rPr lang="en-US" altLang="sk-SK" dirty="0">
                <a:solidFill>
                  <a:srgbClr val="000000"/>
                </a:solidFill>
              </a:rPr>
              <a:t>{</a:t>
            </a:r>
          </a:p>
          <a:p>
            <a:pPr eaLnBrk="1" hangingPunct="1"/>
            <a:r>
              <a:rPr lang="en-US" altLang="sk-SK" dirty="0">
                <a:solidFill>
                  <a:srgbClr val="000000"/>
                </a:solidFill>
              </a:rPr>
              <a:t>    </a:t>
            </a:r>
            <a:r>
              <a:rPr lang="en-US" altLang="sk-SK" dirty="0" err="1">
                <a:solidFill>
                  <a:srgbClr val="000000"/>
                </a:solidFill>
              </a:rPr>
              <a:t>printf</a:t>
            </a:r>
            <a:r>
              <a:rPr lang="en-US" altLang="sk-SK" dirty="0">
                <a:solidFill>
                  <a:srgbClr val="000000"/>
                </a:solidFill>
              </a:rPr>
              <a:t>("</a:t>
            </a:r>
            <a:r>
              <a:rPr lang="en-US" altLang="sk-SK" dirty="0" err="1">
                <a:solidFill>
                  <a:srgbClr val="000000"/>
                </a:solidFill>
              </a:rPr>
              <a:t>Nie</a:t>
            </a:r>
            <a:r>
              <a:rPr lang="en-US" altLang="sk-SK" dirty="0">
                <a:solidFill>
                  <a:srgbClr val="000000"/>
                </a:solidFill>
              </a:rPr>
              <a:t> je </a:t>
            </a:r>
            <a:r>
              <a:rPr lang="en-US" altLang="sk-SK" dirty="0" err="1">
                <a:solidFill>
                  <a:srgbClr val="000000"/>
                </a:solidFill>
              </a:rPr>
              <a:t>dostatok</a:t>
            </a:r>
            <a:r>
              <a:rPr lang="en-US" altLang="sk-SK" dirty="0">
                <a:solidFill>
                  <a:srgbClr val="000000"/>
                </a:solidFill>
              </a:rPr>
              <a:t> </a:t>
            </a:r>
            <a:r>
              <a:rPr lang="en-US" altLang="sk-SK" dirty="0" err="1">
                <a:solidFill>
                  <a:srgbClr val="000000"/>
                </a:solidFill>
              </a:rPr>
              <a:t>pamate</a:t>
            </a:r>
            <a:r>
              <a:rPr lang="en-US" altLang="sk-SK" dirty="0">
                <a:solidFill>
                  <a:srgbClr val="000000"/>
                </a:solidFill>
              </a:rPr>
              <a:t>\n");</a:t>
            </a:r>
          </a:p>
          <a:p>
            <a:pPr eaLnBrk="1" hangingPunct="1"/>
            <a:r>
              <a:rPr lang="en-US" altLang="sk-SK" dirty="0">
                <a:solidFill>
                  <a:srgbClr val="000000"/>
                </a:solidFill>
              </a:rPr>
              <a:t>    exit(1);</a:t>
            </a:r>
          </a:p>
          <a:p>
            <a:pPr eaLnBrk="1" hangingPunct="1"/>
            <a:r>
              <a:rPr lang="en-US" altLang="sk-SK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dirty="0" err="1" smtClean="0"/>
              <a:t>Pr</a:t>
            </a:r>
            <a:r>
              <a:rPr lang="sk-SK" altLang="sk-SK" dirty="0" err="1" smtClean="0"/>
              <a:t>íklad</a:t>
            </a:r>
            <a:r>
              <a:rPr lang="sk-SK" altLang="sk-SK" dirty="0" smtClean="0"/>
              <a:t> prideľovania pamäte: pre </a:t>
            </a:r>
            <a:r>
              <a:rPr lang="sk-SK" alt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sk-SK" altLang="sk-SK" dirty="0" smtClean="0"/>
              <a:t> prvkov typu </a:t>
            </a:r>
            <a:r>
              <a:rPr lang="sk-SK" altLang="sk-SK" dirty="0" err="1" smtClean="0">
                <a:latin typeface="Courier New" panose="02070309020205020404" pitchFamily="49" charset="0"/>
              </a:rPr>
              <a:t>int</a:t>
            </a:r>
            <a:endParaRPr lang="en-US" altLang="sk-SK" dirty="0" smtClean="0">
              <a:latin typeface="Courier New" panose="02070309020205020404" pitchFamily="49" charset="0"/>
            </a:endParaRP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119902" y="2845594"/>
            <a:ext cx="9812337" cy="19399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sk-SK" dirty="0">
                <a:solidFill>
                  <a:srgbClr val="000000"/>
                </a:solidFill>
              </a:rPr>
              <a:t>if</a:t>
            </a:r>
            <a:r>
              <a:rPr lang="sk-SK" altLang="sk-SK" dirty="0">
                <a:solidFill>
                  <a:srgbClr val="000000"/>
                </a:solidFill>
              </a:rPr>
              <a:t> </a:t>
            </a:r>
            <a:r>
              <a:rPr lang="en-US" altLang="sk-SK" dirty="0">
                <a:solidFill>
                  <a:srgbClr val="000000"/>
                </a:solidFill>
              </a:rPr>
              <a:t>((</a:t>
            </a:r>
            <a:r>
              <a:rPr lang="en-US" altLang="sk-SK" dirty="0" err="1">
                <a:solidFill>
                  <a:srgbClr val="000000"/>
                </a:solidFill>
              </a:rPr>
              <a:t>p_i</a:t>
            </a:r>
            <a:r>
              <a:rPr lang="en-US" altLang="sk-SK" dirty="0">
                <a:solidFill>
                  <a:srgbClr val="000000"/>
                </a:solidFill>
              </a:rPr>
              <a:t> = (</a:t>
            </a:r>
            <a:r>
              <a:rPr lang="sk-SK" altLang="sk-SK" dirty="0" err="1">
                <a:solidFill>
                  <a:srgbClr val="000000"/>
                </a:solidFill>
              </a:rPr>
              <a:t>int</a:t>
            </a:r>
            <a:r>
              <a:rPr lang="en-US" altLang="sk-SK" dirty="0">
                <a:solidFill>
                  <a:srgbClr val="000000"/>
                </a:solidFill>
              </a:rPr>
              <a:t> *) </a:t>
            </a:r>
            <a:r>
              <a:rPr lang="en-US" altLang="sk-SK" dirty="0" err="1" smtClean="0">
                <a:solidFill>
                  <a:srgbClr val="000000"/>
                </a:solidFill>
              </a:rPr>
              <a:t>malloc</a:t>
            </a:r>
            <a:r>
              <a:rPr lang="en-US" altLang="sk-SK" dirty="0" smtClean="0">
                <a:solidFill>
                  <a:srgbClr val="000000"/>
                </a:solidFill>
              </a:rPr>
              <a:t>(</a:t>
            </a:r>
            <a:r>
              <a:rPr lang="sk-SK" altLang="sk-SK" dirty="0" smtClean="0">
                <a:solidFill>
                  <a:srgbClr val="000000"/>
                </a:solidFill>
              </a:rPr>
              <a:t>n </a:t>
            </a:r>
            <a:r>
              <a:rPr lang="sk-SK" altLang="sk-SK" dirty="0">
                <a:solidFill>
                  <a:srgbClr val="000000"/>
                </a:solidFill>
              </a:rPr>
              <a:t>* </a:t>
            </a:r>
            <a:r>
              <a:rPr lang="sk-SK" altLang="sk-SK" dirty="0" err="1">
                <a:solidFill>
                  <a:srgbClr val="000000"/>
                </a:solidFill>
              </a:rPr>
              <a:t>sizeof</a:t>
            </a:r>
            <a:r>
              <a:rPr lang="sk-SK" altLang="sk-SK" dirty="0">
                <a:solidFill>
                  <a:srgbClr val="000000"/>
                </a:solidFill>
              </a:rPr>
              <a:t>(</a:t>
            </a:r>
            <a:r>
              <a:rPr lang="sk-SK" altLang="sk-SK" dirty="0" err="1">
                <a:solidFill>
                  <a:srgbClr val="000000"/>
                </a:solidFill>
              </a:rPr>
              <a:t>int</a:t>
            </a:r>
            <a:r>
              <a:rPr lang="sk-SK" altLang="sk-SK" dirty="0">
                <a:solidFill>
                  <a:srgbClr val="000000"/>
                </a:solidFill>
              </a:rPr>
              <a:t>)</a:t>
            </a:r>
            <a:r>
              <a:rPr lang="en-US" altLang="sk-SK" dirty="0" smtClean="0">
                <a:solidFill>
                  <a:srgbClr val="000000"/>
                </a:solidFill>
              </a:rPr>
              <a:t>))</a:t>
            </a:r>
            <a:r>
              <a:rPr lang="sk-SK" altLang="sk-SK" dirty="0" smtClean="0">
                <a:solidFill>
                  <a:srgbClr val="000000"/>
                </a:solidFill>
              </a:rPr>
              <a:t> </a:t>
            </a:r>
            <a:r>
              <a:rPr lang="en-US" altLang="sk-SK" dirty="0">
                <a:solidFill>
                  <a:srgbClr val="000000"/>
                </a:solidFill>
              </a:rPr>
              <a:t>== NULL)</a:t>
            </a:r>
            <a:r>
              <a:rPr lang="sk-SK" altLang="sk-SK" dirty="0">
                <a:solidFill>
                  <a:srgbClr val="000000"/>
                </a:solidFill>
              </a:rPr>
              <a:t> </a:t>
            </a:r>
            <a:r>
              <a:rPr lang="en-US" altLang="sk-SK" dirty="0">
                <a:solidFill>
                  <a:srgbClr val="000000"/>
                </a:solidFill>
              </a:rPr>
              <a:t>{</a:t>
            </a:r>
          </a:p>
          <a:p>
            <a:pPr eaLnBrk="1" hangingPunct="1"/>
            <a:r>
              <a:rPr lang="en-US" altLang="sk-SK" dirty="0">
                <a:solidFill>
                  <a:srgbClr val="000000"/>
                </a:solidFill>
              </a:rPr>
              <a:t>    </a:t>
            </a:r>
            <a:r>
              <a:rPr lang="en-US" altLang="sk-SK" dirty="0" err="1">
                <a:solidFill>
                  <a:srgbClr val="000000"/>
                </a:solidFill>
              </a:rPr>
              <a:t>printf</a:t>
            </a:r>
            <a:r>
              <a:rPr lang="en-US" altLang="sk-SK" dirty="0">
                <a:solidFill>
                  <a:srgbClr val="000000"/>
                </a:solidFill>
              </a:rPr>
              <a:t>("</a:t>
            </a:r>
            <a:r>
              <a:rPr lang="en-US" altLang="sk-SK" dirty="0" err="1">
                <a:solidFill>
                  <a:srgbClr val="000000"/>
                </a:solidFill>
              </a:rPr>
              <a:t>Nie</a:t>
            </a:r>
            <a:r>
              <a:rPr lang="en-US" altLang="sk-SK" dirty="0">
                <a:solidFill>
                  <a:srgbClr val="000000"/>
                </a:solidFill>
              </a:rPr>
              <a:t> je </a:t>
            </a:r>
            <a:r>
              <a:rPr lang="en-US" altLang="sk-SK" dirty="0" err="1">
                <a:solidFill>
                  <a:srgbClr val="000000"/>
                </a:solidFill>
              </a:rPr>
              <a:t>dostatok</a:t>
            </a:r>
            <a:r>
              <a:rPr lang="en-US" altLang="sk-SK" dirty="0">
                <a:solidFill>
                  <a:srgbClr val="000000"/>
                </a:solidFill>
              </a:rPr>
              <a:t> </a:t>
            </a:r>
            <a:r>
              <a:rPr lang="en-US" altLang="sk-SK" dirty="0" err="1">
                <a:solidFill>
                  <a:srgbClr val="000000"/>
                </a:solidFill>
              </a:rPr>
              <a:t>pamate</a:t>
            </a:r>
            <a:r>
              <a:rPr lang="en-US" altLang="sk-SK" dirty="0">
                <a:solidFill>
                  <a:srgbClr val="000000"/>
                </a:solidFill>
              </a:rPr>
              <a:t>\n");</a:t>
            </a:r>
          </a:p>
          <a:p>
            <a:pPr eaLnBrk="1" hangingPunct="1"/>
            <a:r>
              <a:rPr lang="en-US" altLang="sk-SK" dirty="0">
                <a:solidFill>
                  <a:srgbClr val="000000"/>
                </a:solidFill>
              </a:rPr>
              <a:t>    exit(1);</a:t>
            </a:r>
          </a:p>
          <a:p>
            <a:pPr eaLnBrk="1" hangingPunct="1"/>
            <a:r>
              <a:rPr lang="en-US" altLang="sk-SK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119902" y="4806950"/>
            <a:ext cx="1776412" cy="5905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sk-SK" altLang="sk-SK" dirty="0" smtClean="0">
                <a:solidFill>
                  <a:srgbClr val="000000"/>
                </a:solidFill>
              </a:rPr>
              <a:t>...</a:t>
            </a:r>
          </a:p>
          <a:p>
            <a:pPr eaLnBrk="1" hangingPunct="1"/>
            <a:r>
              <a:rPr lang="sk-SK" altLang="sk-SK" dirty="0" err="1" smtClean="0">
                <a:solidFill>
                  <a:srgbClr val="000000"/>
                </a:solidFill>
              </a:rPr>
              <a:t>free</a:t>
            </a:r>
            <a:r>
              <a:rPr lang="en-US" altLang="sk-SK" dirty="0">
                <a:solidFill>
                  <a:srgbClr val="000000"/>
                </a:solidFill>
              </a:rPr>
              <a:t>(p_</a:t>
            </a:r>
            <a:r>
              <a:rPr lang="sk-SK" altLang="sk-SK" dirty="0">
                <a:solidFill>
                  <a:srgbClr val="000000"/>
                </a:solidFill>
              </a:rPr>
              <a:t>i</a:t>
            </a:r>
            <a:r>
              <a:rPr lang="en-US" altLang="sk-SK" dirty="0">
                <a:solidFill>
                  <a:srgbClr val="00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5541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nimBg="1" autoUpdateAnimBg="0"/>
      <p:bldP spid="103430" grpId="0" animBg="1" autoUpdateAnimBg="0"/>
      <p:bldP spid="103431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40"/>
          <p:cNvSpPr>
            <a:spLocks noChangeArrowheads="1"/>
          </p:cNvSpPr>
          <p:nvPr/>
        </p:nvSpPr>
        <p:spPr bwMode="auto">
          <a:xfrm>
            <a:off x="3322637" y="1955701"/>
            <a:ext cx="6576232" cy="298274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endParaRPr lang="sk-SK" altLang="sk-SK">
              <a:solidFill>
                <a:srgbClr val="000000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Dynamické polia</a:t>
            </a:r>
            <a:endParaRPr lang="en-US" altLang="sk-SK" smtClean="0"/>
          </a:p>
        </p:txBody>
      </p:sp>
      <p:sp>
        <p:nvSpPr>
          <p:cNvPr id="27663" name="Text Box 41"/>
          <p:cNvSpPr txBox="1">
            <a:spLocks noChangeArrowheads="1"/>
          </p:cNvSpPr>
          <p:nvPr/>
        </p:nvSpPr>
        <p:spPr bwMode="auto">
          <a:xfrm>
            <a:off x="3408362" y="2039838"/>
            <a:ext cx="6396037" cy="4730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sk-SK" altLang="sk-SK" dirty="0" err="1">
                <a:solidFill>
                  <a:srgbClr val="000000"/>
                </a:solidFill>
              </a:rPr>
              <a:t>int</a:t>
            </a:r>
            <a:r>
              <a:rPr lang="sk-SK" altLang="sk-SK" dirty="0">
                <a:solidFill>
                  <a:srgbClr val="000000"/>
                </a:solidFill>
              </a:rPr>
              <a:t> i=5,</a:t>
            </a:r>
            <a:r>
              <a:rPr lang="en-US" altLang="sk-SK" dirty="0">
                <a:solidFill>
                  <a:srgbClr val="000000"/>
                </a:solidFill>
              </a:rPr>
              <a:t> *</a:t>
            </a:r>
            <a:r>
              <a:rPr lang="en-US" altLang="sk-SK" dirty="0" smtClean="0">
                <a:solidFill>
                  <a:srgbClr val="000000"/>
                </a:solidFill>
              </a:rPr>
              <a:t>p;</a:t>
            </a:r>
            <a:endParaRPr lang="en-US" altLang="sk-SK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446462" y="2670076"/>
            <a:ext cx="64524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sk-SK" dirty="0" smtClean="0">
                <a:solidFill>
                  <a:srgbClr val="000000"/>
                </a:solidFill>
              </a:rPr>
              <a:t>p </a:t>
            </a:r>
            <a:r>
              <a:rPr lang="en-US" altLang="sk-SK" dirty="0">
                <a:solidFill>
                  <a:srgbClr val="000000"/>
                </a:solidFill>
              </a:rPr>
              <a:t>= (</a:t>
            </a:r>
            <a:r>
              <a:rPr lang="en-US" altLang="sk-SK" dirty="0" err="1">
                <a:solidFill>
                  <a:srgbClr val="000000"/>
                </a:solidFill>
              </a:rPr>
              <a:t>int</a:t>
            </a:r>
            <a:r>
              <a:rPr lang="en-US" altLang="sk-SK" dirty="0">
                <a:solidFill>
                  <a:srgbClr val="000000"/>
                </a:solidFill>
              </a:rPr>
              <a:t> *) </a:t>
            </a:r>
            <a:r>
              <a:rPr lang="en-US" altLang="sk-SK" dirty="0" err="1">
                <a:solidFill>
                  <a:srgbClr val="000000"/>
                </a:solidFill>
              </a:rPr>
              <a:t>malloc</a:t>
            </a:r>
            <a:r>
              <a:rPr lang="en-US" altLang="sk-SK" dirty="0">
                <a:solidFill>
                  <a:srgbClr val="000000"/>
                </a:solidFill>
              </a:rPr>
              <a:t>(n*</a:t>
            </a:r>
            <a:r>
              <a:rPr lang="en-US" altLang="sk-SK" dirty="0" err="1">
                <a:solidFill>
                  <a:srgbClr val="000000"/>
                </a:solidFill>
              </a:rPr>
              <a:t>sizof</a:t>
            </a:r>
            <a:r>
              <a:rPr lang="en-US" altLang="sk-SK" dirty="0">
                <a:solidFill>
                  <a:srgbClr val="000000"/>
                </a:solidFill>
              </a:rPr>
              <a:t>(</a:t>
            </a:r>
            <a:r>
              <a:rPr lang="en-US" altLang="sk-SK" dirty="0" err="1">
                <a:solidFill>
                  <a:srgbClr val="000000"/>
                </a:solidFill>
              </a:rPr>
              <a:t>int</a:t>
            </a:r>
            <a:r>
              <a:rPr lang="en-US" altLang="sk-SK" dirty="0">
                <a:solidFill>
                  <a:srgbClr val="000000"/>
                </a:solidFill>
              </a:rPr>
              <a:t>)));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406774" y="3173313"/>
            <a:ext cx="50736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sk-SK" dirty="0">
                <a:solidFill>
                  <a:srgbClr val="000000"/>
                </a:solidFill>
              </a:rPr>
              <a:t>f</a:t>
            </a:r>
            <a:r>
              <a:rPr lang="sk-SK" altLang="sk-SK" dirty="0">
                <a:solidFill>
                  <a:srgbClr val="000000"/>
                </a:solidFill>
              </a:rPr>
              <a:t>or(i=0</a:t>
            </a:r>
            <a:r>
              <a:rPr lang="en-US" altLang="sk-SK" dirty="0">
                <a:solidFill>
                  <a:srgbClr val="000000"/>
                </a:solidFill>
              </a:rPr>
              <a:t>;</a:t>
            </a:r>
            <a:r>
              <a:rPr lang="sk-SK" altLang="sk-SK" dirty="0">
                <a:solidFill>
                  <a:srgbClr val="000000"/>
                </a:solidFill>
              </a:rPr>
              <a:t> i</a:t>
            </a:r>
            <a:r>
              <a:rPr lang="en-US" altLang="sk-SK" dirty="0">
                <a:solidFill>
                  <a:srgbClr val="000000"/>
                </a:solidFill>
              </a:rPr>
              <a:t>&lt;n; </a:t>
            </a:r>
            <a:r>
              <a:rPr lang="en-US" altLang="sk-SK" dirty="0" err="1">
                <a:solidFill>
                  <a:srgbClr val="000000"/>
                </a:solidFill>
              </a:rPr>
              <a:t>i</a:t>
            </a:r>
            <a:r>
              <a:rPr lang="en-US" altLang="sk-SK" dirty="0">
                <a:solidFill>
                  <a:srgbClr val="000000"/>
                </a:solidFill>
              </a:rPr>
              <a:t>++)</a:t>
            </a:r>
          </a:p>
          <a:p>
            <a:pPr eaLnBrk="1" hangingPunct="1"/>
            <a:r>
              <a:rPr lang="en-US" altLang="sk-SK" dirty="0">
                <a:solidFill>
                  <a:srgbClr val="000000"/>
                </a:solidFill>
              </a:rPr>
              <a:t>   </a:t>
            </a:r>
            <a:r>
              <a:rPr lang="en-US" altLang="sk-SK" dirty="0" smtClean="0">
                <a:solidFill>
                  <a:srgbClr val="000000"/>
                </a:solidFill>
              </a:rPr>
              <a:t>p[</a:t>
            </a:r>
            <a:r>
              <a:rPr lang="en-US" altLang="sk-SK" dirty="0" err="1" smtClean="0">
                <a:solidFill>
                  <a:srgbClr val="000000"/>
                </a:solidFill>
              </a:rPr>
              <a:t>i</a:t>
            </a:r>
            <a:r>
              <a:rPr lang="en-US" altLang="sk-SK" dirty="0">
                <a:solidFill>
                  <a:srgbClr val="000000"/>
                </a:solidFill>
              </a:rPr>
              <a:t>] = </a:t>
            </a:r>
            <a:r>
              <a:rPr lang="en-US" altLang="sk-SK" dirty="0" err="1">
                <a:solidFill>
                  <a:srgbClr val="000000"/>
                </a:solidFill>
              </a:rPr>
              <a:t>i</a:t>
            </a:r>
            <a:r>
              <a:rPr lang="en-US" altLang="sk-SK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1720689" y="1927847"/>
            <a:ext cx="1099683" cy="552467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7" name="Text Box 26"/>
          <p:cNvSpPr txBox="1">
            <a:spLocks noChangeArrowheads="1"/>
          </p:cNvSpPr>
          <p:nvPr/>
        </p:nvSpPr>
        <p:spPr bwMode="auto">
          <a:xfrm>
            <a:off x="242794" y="3185319"/>
            <a:ext cx="4408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dirty="0" smtClean="0">
                <a:solidFill>
                  <a:srgbClr val="000000"/>
                </a:solidFill>
              </a:rPr>
              <a:t>p</a:t>
            </a:r>
            <a:endParaRPr lang="en-US" altLang="sk-SK" dirty="0">
              <a:solidFill>
                <a:srgbClr val="000000"/>
              </a:solidFill>
            </a:endParaRPr>
          </a:p>
        </p:txBody>
      </p:sp>
      <p:sp>
        <p:nvSpPr>
          <p:cNvPr id="52" name="Text Box 32"/>
          <p:cNvSpPr txBox="1">
            <a:spLocks noChangeArrowheads="1"/>
          </p:cNvSpPr>
          <p:nvPr/>
        </p:nvSpPr>
        <p:spPr bwMode="auto">
          <a:xfrm>
            <a:off x="1658915" y="1432718"/>
            <a:ext cx="1383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b="0" dirty="0" err="1" smtClean="0">
                <a:solidFill>
                  <a:srgbClr val="FF0000"/>
                </a:solidFill>
                <a:latin typeface="Arial" charset="0"/>
              </a:rPr>
              <a:t>hodnota</a:t>
            </a:r>
            <a:r>
              <a:rPr lang="en-US" altLang="sk-SK" b="0" dirty="0" smtClean="0">
                <a:solidFill>
                  <a:srgbClr val="FF0000"/>
                </a:solidFill>
                <a:latin typeface="Arial" charset="0"/>
              </a:rPr>
              <a:t>:</a:t>
            </a:r>
            <a:endParaRPr lang="en-US" altLang="sk-SK" b="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3" name="Text Box 32"/>
          <p:cNvSpPr txBox="1">
            <a:spLocks noChangeArrowheads="1"/>
          </p:cNvSpPr>
          <p:nvPr/>
        </p:nvSpPr>
        <p:spPr bwMode="auto">
          <a:xfrm>
            <a:off x="458836" y="1432718"/>
            <a:ext cx="12121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b="0" dirty="0" err="1" smtClean="0">
                <a:solidFill>
                  <a:srgbClr val="00B050"/>
                </a:solidFill>
                <a:latin typeface="Arial" charset="0"/>
              </a:rPr>
              <a:t>adresa</a:t>
            </a:r>
            <a:r>
              <a:rPr lang="en-US" altLang="sk-SK" b="0" dirty="0" smtClean="0">
                <a:solidFill>
                  <a:srgbClr val="00B050"/>
                </a:solidFill>
                <a:latin typeface="Arial" charset="0"/>
              </a:rPr>
              <a:t>:</a:t>
            </a:r>
            <a:endParaRPr lang="en-US" altLang="sk-SK" b="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57" name="Text Box 35"/>
          <p:cNvSpPr txBox="1">
            <a:spLocks noChangeArrowheads="1"/>
          </p:cNvSpPr>
          <p:nvPr/>
        </p:nvSpPr>
        <p:spPr bwMode="auto">
          <a:xfrm>
            <a:off x="619816" y="3198079"/>
            <a:ext cx="11063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dirty="0" smtClean="0">
                <a:solidFill>
                  <a:srgbClr val="00B050"/>
                </a:solidFill>
              </a:rPr>
              <a:t>846</a:t>
            </a:r>
            <a:r>
              <a:rPr lang="sk-SK" altLang="sk-SK" dirty="0" smtClean="0">
                <a:solidFill>
                  <a:srgbClr val="00B050"/>
                </a:solidFill>
              </a:rPr>
              <a:t>24</a:t>
            </a:r>
            <a:endParaRPr lang="en-US" altLang="sk-SK" dirty="0">
              <a:solidFill>
                <a:srgbClr val="00B050"/>
              </a:solidFill>
            </a:endParaRPr>
          </a:p>
        </p:txBody>
      </p:sp>
      <p:sp>
        <p:nvSpPr>
          <p:cNvPr id="58" name="Rectangle 25"/>
          <p:cNvSpPr>
            <a:spLocks noChangeArrowheads="1"/>
          </p:cNvSpPr>
          <p:nvPr/>
        </p:nvSpPr>
        <p:spPr bwMode="auto">
          <a:xfrm>
            <a:off x="1736278" y="3169873"/>
            <a:ext cx="1080735" cy="54884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/>
            <a:endParaRPr lang="sk-SK" altLang="sk-SK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3" name="Skupina 2"/>
          <p:cNvGrpSpPr/>
          <p:nvPr/>
        </p:nvGrpSpPr>
        <p:grpSpPr>
          <a:xfrm>
            <a:off x="604227" y="4179264"/>
            <a:ext cx="2231953" cy="3197054"/>
            <a:chOff x="604227" y="4179264"/>
            <a:chExt cx="2231953" cy="3197054"/>
          </a:xfrm>
        </p:grpSpPr>
        <p:sp>
          <p:nvSpPr>
            <p:cNvPr id="42" name="Line 18"/>
            <p:cNvSpPr>
              <a:spLocks noChangeShapeType="1"/>
            </p:cNvSpPr>
            <p:nvPr/>
          </p:nvSpPr>
          <p:spPr bwMode="auto">
            <a:xfrm>
              <a:off x="1720689" y="4854091"/>
              <a:ext cx="10996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43" name="Line 22"/>
            <p:cNvSpPr>
              <a:spLocks noChangeShapeType="1"/>
            </p:cNvSpPr>
            <p:nvPr/>
          </p:nvSpPr>
          <p:spPr bwMode="auto">
            <a:xfrm>
              <a:off x="1700600" y="5528918"/>
              <a:ext cx="11166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46" name="Rectangle 25"/>
            <p:cNvSpPr>
              <a:spLocks noChangeArrowheads="1"/>
            </p:cNvSpPr>
            <p:nvPr/>
          </p:nvSpPr>
          <p:spPr bwMode="auto">
            <a:xfrm>
              <a:off x="1720689" y="4179264"/>
              <a:ext cx="1099683" cy="3197054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 eaLnBrk="1" hangingPunct="1"/>
              <a:endParaRPr lang="sk-SK" altLang="sk-SK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4" name="Text Box 33"/>
            <p:cNvSpPr txBox="1">
              <a:spLocks noChangeArrowheads="1"/>
            </p:cNvSpPr>
            <p:nvPr/>
          </p:nvSpPr>
          <p:spPr bwMode="auto">
            <a:xfrm>
              <a:off x="604227" y="4279989"/>
              <a:ext cx="110639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dirty="0" smtClean="0">
                  <a:solidFill>
                    <a:srgbClr val="00B050"/>
                  </a:solidFill>
                </a:rPr>
                <a:t>84820</a:t>
              </a:r>
              <a:endParaRPr lang="en-US" altLang="sk-SK" dirty="0">
                <a:solidFill>
                  <a:srgbClr val="00B050"/>
                </a:solidFill>
              </a:endParaRPr>
            </a:p>
          </p:txBody>
        </p:sp>
        <p:sp>
          <p:nvSpPr>
            <p:cNvPr id="55" name="Text Box 34"/>
            <p:cNvSpPr txBox="1">
              <a:spLocks noChangeArrowheads="1"/>
            </p:cNvSpPr>
            <p:nvPr/>
          </p:nvSpPr>
          <p:spPr bwMode="auto">
            <a:xfrm>
              <a:off x="604227" y="4954816"/>
              <a:ext cx="110639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dirty="0" smtClean="0">
                  <a:solidFill>
                    <a:srgbClr val="00B050"/>
                  </a:solidFill>
                </a:rPr>
                <a:t>84824</a:t>
              </a:r>
              <a:endParaRPr lang="en-US" altLang="sk-SK" dirty="0">
                <a:solidFill>
                  <a:srgbClr val="00B050"/>
                </a:solidFill>
              </a:endParaRPr>
            </a:p>
          </p:txBody>
        </p:sp>
        <p:sp>
          <p:nvSpPr>
            <p:cNvPr id="56" name="Text Box 35"/>
            <p:cNvSpPr txBox="1">
              <a:spLocks noChangeArrowheads="1"/>
            </p:cNvSpPr>
            <p:nvPr/>
          </p:nvSpPr>
          <p:spPr bwMode="auto">
            <a:xfrm>
              <a:off x="611517" y="5629643"/>
              <a:ext cx="110639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dirty="0" smtClean="0">
                  <a:solidFill>
                    <a:srgbClr val="00B050"/>
                  </a:solidFill>
                </a:rPr>
                <a:t>84828</a:t>
              </a:r>
              <a:endParaRPr lang="en-US" altLang="sk-SK" dirty="0">
                <a:solidFill>
                  <a:srgbClr val="00B050"/>
                </a:solidFill>
              </a:endParaRPr>
            </a:p>
          </p:txBody>
        </p:sp>
        <p:sp>
          <p:nvSpPr>
            <p:cNvPr id="63" name="Text Box 35"/>
            <p:cNvSpPr txBox="1">
              <a:spLocks noChangeArrowheads="1"/>
            </p:cNvSpPr>
            <p:nvPr/>
          </p:nvSpPr>
          <p:spPr bwMode="auto">
            <a:xfrm>
              <a:off x="607401" y="6233318"/>
              <a:ext cx="110639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dirty="0" smtClean="0">
                  <a:solidFill>
                    <a:srgbClr val="00B050"/>
                  </a:solidFill>
                </a:rPr>
                <a:t>84828</a:t>
              </a:r>
              <a:endParaRPr lang="en-US" altLang="sk-SK" dirty="0">
                <a:solidFill>
                  <a:srgbClr val="00B050"/>
                </a:solidFill>
              </a:endParaRPr>
            </a:p>
          </p:txBody>
        </p:sp>
        <p:sp>
          <p:nvSpPr>
            <p:cNvPr id="64" name="Line 22"/>
            <p:cNvSpPr>
              <a:spLocks noChangeShapeType="1"/>
            </p:cNvSpPr>
            <p:nvPr/>
          </p:nvSpPr>
          <p:spPr bwMode="auto">
            <a:xfrm>
              <a:off x="1705023" y="6157118"/>
              <a:ext cx="11166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65" name="Line 22"/>
            <p:cNvSpPr>
              <a:spLocks noChangeShapeType="1"/>
            </p:cNvSpPr>
            <p:nvPr/>
          </p:nvSpPr>
          <p:spPr bwMode="auto">
            <a:xfrm>
              <a:off x="1719579" y="6766718"/>
              <a:ext cx="11166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</p:grpSp>
      <p:sp>
        <p:nvSpPr>
          <p:cNvPr id="66" name="Text Box 26"/>
          <p:cNvSpPr txBox="1">
            <a:spLocks noChangeArrowheads="1"/>
          </p:cNvSpPr>
          <p:nvPr/>
        </p:nvSpPr>
        <p:spPr bwMode="auto">
          <a:xfrm>
            <a:off x="242982" y="2194718"/>
            <a:ext cx="4408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dirty="0" err="1" smtClean="0">
                <a:solidFill>
                  <a:srgbClr val="000000"/>
                </a:solidFill>
              </a:rPr>
              <a:t>i</a:t>
            </a:r>
            <a:endParaRPr lang="en-US" altLang="sk-SK" dirty="0">
              <a:solidFill>
                <a:srgbClr val="000000"/>
              </a:solidFill>
            </a:endParaRPr>
          </a:p>
        </p:txBody>
      </p:sp>
      <p:sp>
        <p:nvSpPr>
          <p:cNvPr id="67" name="Text Box 35"/>
          <p:cNvSpPr txBox="1">
            <a:spLocks noChangeArrowheads="1"/>
          </p:cNvSpPr>
          <p:nvPr/>
        </p:nvSpPr>
        <p:spPr bwMode="auto">
          <a:xfrm>
            <a:off x="620004" y="2207478"/>
            <a:ext cx="11063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dirty="0" smtClean="0">
                <a:solidFill>
                  <a:srgbClr val="00B050"/>
                </a:solidFill>
              </a:rPr>
              <a:t>84616</a:t>
            </a:r>
            <a:endParaRPr lang="en-US" altLang="sk-SK" dirty="0">
              <a:solidFill>
                <a:srgbClr val="00B050"/>
              </a:solidFill>
            </a:endParaRPr>
          </a:p>
        </p:txBody>
      </p:sp>
      <p:sp>
        <p:nvSpPr>
          <p:cNvPr id="68" name="Rectangle 25"/>
          <p:cNvSpPr>
            <a:spLocks noChangeArrowheads="1"/>
          </p:cNvSpPr>
          <p:nvPr/>
        </p:nvSpPr>
        <p:spPr bwMode="auto">
          <a:xfrm>
            <a:off x="1736466" y="2207478"/>
            <a:ext cx="1080735" cy="54884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/>
            <a:endParaRPr lang="sk-SK" altLang="sk-SK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9" name="Text Box 33"/>
          <p:cNvSpPr txBox="1">
            <a:spLocks noChangeArrowheads="1"/>
          </p:cNvSpPr>
          <p:nvPr/>
        </p:nvSpPr>
        <p:spPr bwMode="auto">
          <a:xfrm>
            <a:off x="2055201" y="2222923"/>
            <a:ext cx="369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/>
            <a:r>
              <a:rPr lang="en-US" altLang="sk-SK" b="0" dirty="0" smtClean="0">
                <a:solidFill>
                  <a:srgbClr val="FF0000"/>
                </a:solidFill>
                <a:latin typeface="+mn-lt"/>
              </a:rPr>
              <a:t>5</a:t>
            </a:r>
            <a:endParaRPr lang="en-US" altLang="sk-SK" b="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5" name="Skupina 4"/>
          <p:cNvGrpSpPr/>
          <p:nvPr/>
        </p:nvGrpSpPr>
        <p:grpSpPr>
          <a:xfrm>
            <a:off x="2011244" y="4298219"/>
            <a:ext cx="775657" cy="3011846"/>
            <a:chOff x="-792163" y="4263617"/>
            <a:chExt cx="775657" cy="3011846"/>
          </a:xfrm>
        </p:grpSpPr>
        <p:sp>
          <p:nvSpPr>
            <p:cNvPr id="41" name="Text Box 13"/>
            <p:cNvSpPr txBox="1">
              <a:spLocks noChangeArrowheads="1"/>
            </p:cNvSpPr>
            <p:nvPr/>
          </p:nvSpPr>
          <p:spPr bwMode="auto">
            <a:xfrm>
              <a:off x="-792163" y="4263617"/>
              <a:ext cx="761319" cy="462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b="0" dirty="0" smtClean="0">
                  <a:solidFill>
                    <a:srgbClr val="FF0000"/>
                  </a:solidFill>
                  <a:latin typeface="Arial" charset="0"/>
                </a:rPr>
                <a:t>0</a:t>
              </a:r>
              <a:endParaRPr lang="en-US" altLang="sk-SK" b="0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44" name="Text Box 23"/>
            <p:cNvSpPr txBox="1">
              <a:spLocks noChangeArrowheads="1"/>
            </p:cNvSpPr>
            <p:nvPr/>
          </p:nvSpPr>
          <p:spPr bwMode="auto">
            <a:xfrm>
              <a:off x="-792163" y="4938444"/>
              <a:ext cx="761319" cy="462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b="0" dirty="0" smtClean="0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altLang="sk-SK" b="0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-777825" y="5588615"/>
              <a:ext cx="761319" cy="462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b="0" dirty="0" smtClean="0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 altLang="sk-SK" b="0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70" name="Text Box 24"/>
            <p:cNvSpPr txBox="1">
              <a:spLocks noChangeArrowheads="1"/>
            </p:cNvSpPr>
            <p:nvPr/>
          </p:nvSpPr>
          <p:spPr bwMode="auto">
            <a:xfrm>
              <a:off x="-779031" y="6203677"/>
              <a:ext cx="761319" cy="462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b="0" dirty="0" smtClean="0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 altLang="sk-SK" b="0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71" name="Text Box 24"/>
            <p:cNvSpPr txBox="1">
              <a:spLocks noChangeArrowheads="1"/>
            </p:cNvSpPr>
            <p:nvPr/>
          </p:nvSpPr>
          <p:spPr bwMode="auto">
            <a:xfrm>
              <a:off x="-778350" y="6813277"/>
              <a:ext cx="761319" cy="462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b="0" dirty="0" smtClean="0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altLang="sk-SK" b="0" dirty="0">
                <a:solidFill>
                  <a:srgbClr val="FF0000"/>
                </a:solidFill>
                <a:latin typeface="Arial" charset="0"/>
              </a:endParaRPr>
            </a:p>
          </p:txBody>
        </p:sp>
      </p:grpSp>
      <p:sp>
        <p:nvSpPr>
          <p:cNvPr id="73" name="Text Box 16"/>
          <p:cNvSpPr txBox="1">
            <a:spLocks noChangeArrowheads="1"/>
          </p:cNvSpPr>
          <p:nvPr/>
        </p:nvSpPr>
        <p:spPr bwMode="auto">
          <a:xfrm>
            <a:off x="1510393" y="3145133"/>
            <a:ext cx="1497013" cy="594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1011966">
              <a:buNone/>
              <a:defRPr/>
            </a:pPr>
            <a:r>
              <a:rPr lang="sk-SK" altLang="sk-SK" sz="3200" dirty="0">
                <a:solidFill>
                  <a:srgbClr val="00B05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</a:t>
            </a:r>
            <a:endParaRPr lang="sk-SK" sz="2000" dirty="0">
              <a:solidFill>
                <a:srgbClr val="00B050"/>
              </a:solidFill>
              <a:latin typeface="Arial"/>
            </a:endParaRPr>
          </a:p>
        </p:txBody>
      </p:sp>
      <p:grpSp>
        <p:nvGrpSpPr>
          <p:cNvPr id="4" name="Skupina 3"/>
          <p:cNvGrpSpPr/>
          <p:nvPr/>
        </p:nvGrpSpPr>
        <p:grpSpPr>
          <a:xfrm>
            <a:off x="1773815" y="3248184"/>
            <a:ext cx="1449880" cy="1196208"/>
            <a:chOff x="1773815" y="3248184"/>
            <a:chExt cx="1449880" cy="1196208"/>
          </a:xfrm>
        </p:grpSpPr>
        <p:sp>
          <p:nvSpPr>
            <p:cNvPr id="62" name="Oblúk 61"/>
            <p:cNvSpPr/>
            <p:nvPr/>
          </p:nvSpPr>
          <p:spPr bwMode="auto">
            <a:xfrm rot="734995" flipH="1">
              <a:off x="2256943" y="3408017"/>
              <a:ext cx="966752" cy="1036375"/>
            </a:xfrm>
            <a:prstGeom prst="arc">
              <a:avLst>
                <a:gd name="adj1" fmla="val 6794155"/>
                <a:gd name="adj2" fmla="val 1634965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1773815" y="3248184"/>
              <a:ext cx="982663" cy="38850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 eaLnBrk="1" hangingPunct="1"/>
              <a:r>
                <a:rPr lang="en-US" altLang="sk-SK" dirty="0">
                  <a:solidFill>
                    <a:srgbClr val="00B050"/>
                  </a:solidFill>
                </a:rPr>
                <a:t>84820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978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dirty="0" err="1" smtClean="0"/>
              <a:t>Zistenie</a:t>
            </a:r>
            <a:r>
              <a:rPr lang="en-US" altLang="sk-SK" dirty="0" smtClean="0"/>
              <a:t> v</a:t>
            </a:r>
            <a:r>
              <a:rPr lang="sk-SK" altLang="sk-SK" dirty="0" err="1" smtClean="0"/>
              <a:t>eľkosti</a:t>
            </a:r>
            <a:r>
              <a:rPr lang="sk-SK" altLang="sk-SK" dirty="0" smtClean="0"/>
              <a:t> poľa </a:t>
            </a:r>
            <a:r>
              <a:rPr lang="sk-SK" altLang="sk-SK" dirty="0" smtClean="0">
                <a:solidFill>
                  <a:srgbClr val="FF0000"/>
                </a:solidFill>
              </a:rPr>
              <a:t>len vo funkcii, kde je pole definované</a:t>
            </a:r>
            <a:endParaRPr lang="en-US" altLang="sk-SK" dirty="0" smtClean="0">
              <a:solidFill>
                <a:srgbClr val="FF0000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138" y="2033588"/>
            <a:ext cx="9642475" cy="1228725"/>
          </a:xfrm>
        </p:spPr>
        <p:txBody>
          <a:bodyPr/>
          <a:lstStyle/>
          <a:p>
            <a:r>
              <a:rPr lang="sk-SK" altLang="sk-SK" sz="2400" b="1" dirty="0" smtClean="0">
                <a:latin typeface="Courier New" panose="02070309020205020404" pitchFamily="49" charset="0"/>
              </a:rPr>
              <a:t>x</a:t>
            </a:r>
            <a:r>
              <a:rPr lang="sk-SK" altLang="sk-SK" sz="2400" dirty="0" smtClean="0"/>
              <a:t> je statický ukazovateľ</a:t>
            </a:r>
          </a:p>
          <a:p>
            <a:pPr>
              <a:buFontTx/>
              <a:buNone/>
            </a:pPr>
            <a:r>
              <a:rPr lang="sk-SK" altLang="sk-SK" sz="2800" dirty="0" smtClean="0"/>
              <a:t>	</a:t>
            </a:r>
            <a:r>
              <a:rPr lang="sk-SK" altLang="sk-SK" sz="2700" b="1" dirty="0" err="1" smtClean="0">
                <a:latin typeface="Courier New" panose="02070309020205020404" pitchFamily="49" charset="0"/>
              </a:rPr>
              <a:t>sizeof</a:t>
            </a:r>
            <a:r>
              <a:rPr lang="sk-SK" altLang="sk-SK" sz="2700" b="1" dirty="0" smtClean="0">
                <a:latin typeface="Courier New" panose="02070309020205020404" pitchFamily="49" charset="0"/>
              </a:rPr>
              <a:t>(x) == 10 * </a:t>
            </a:r>
            <a:r>
              <a:rPr lang="sk-SK" altLang="sk-SK" sz="2700" b="1" dirty="0" err="1" smtClean="0">
                <a:latin typeface="Courier New" panose="02070309020205020404" pitchFamily="49" charset="0"/>
              </a:rPr>
              <a:t>sizeof</a:t>
            </a:r>
            <a:r>
              <a:rPr lang="sk-SK" altLang="sk-SK" sz="2700" b="1" dirty="0" smtClean="0">
                <a:latin typeface="Courier New" panose="02070309020205020404" pitchFamily="49" charset="0"/>
              </a:rPr>
              <a:t>(</a:t>
            </a:r>
            <a:r>
              <a:rPr lang="sk-SK" altLang="sk-SK" sz="2700" b="1" dirty="0" err="1" smtClean="0">
                <a:latin typeface="Courier New" panose="02070309020205020404" pitchFamily="49" charset="0"/>
              </a:rPr>
              <a:t>int</a:t>
            </a:r>
            <a:r>
              <a:rPr lang="sk-SK" altLang="sk-SK" sz="2700" b="1" dirty="0" smtClean="0">
                <a:latin typeface="Courier New" panose="02070309020205020404" pitchFamily="49" charset="0"/>
              </a:rPr>
              <a:t>)</a:t>
            </a:r>
            <a:r>
              <a:rPr lang="en-US" altLang="sk-SK" sz="2700" b="1" dirty="0" smtClean="0">
                <a:latin typeface="Courier New" panose="02070309020205020404" pitchFamily="49" charset="0"/>
              </a:rPr>
              <a:t>	</a:t>
            </a:r>
            <a:r>
              <a:rPr lang="sk-SK" altLang="sk-SK" sz="2800" dirty="0" smtClean="0"/>
              <a:t>	(napr. </a:t>
            </a:r>
            <a:r>
              <a:rPr lang="sk-SK" altLang="sk-SK" sz="2800" dirty="0"/>
              <a:t>4</a:t>
            </a:r>
            <a:r>
              <a:rPr lang="sk-SK" altLang="sk-SK" sz="2800" dirty="0" smtClean="0"/>
              <a:t>0)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508000" y="1289050"/>
            <a:ext cx="2433638" cy="5556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/>
            <a:endParaRPr lang="sk-SK" altLang="sk-SK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739775" y="1357313"/>
            <a:ext cx="2047875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sk-SK" altLang="sk-SK">
                <a:solidFill>
                  <a:srgbClr val="000000"/>
                </a:solidFill>
              </a:rPr>
              <a:t>int </a:t>
            </a:r>
            <a:r>
              <a:rPr lang="en-US" altLang="sk-SK">
                <a:solidFill>
                  <a:srgbClr val="000000"/>
                </a:solidFill>
              </a:rPr>
              <a:t>x[10];</a:t>
            </a:r>
          </a:p>
        </p:txBody>
      </p:sp>
      <p:sp>
        <p:nvSpPr>
          <p:cNvPr id="59398" name="Rectangle 3"/>
          <p:cNvSpPr>
            <a:spLocks noChangeArrowheads="1"/>
          </p:cNvSpPr>
          <p:nvPr/>
        </p:nvSpPr>
        <p:spPr bwMode="auto">
          <a:xfrm>
            <a:off x="198438" y="3413919"/>
            <a:ext cx="9677400" cy="23320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/>
            <a:endParaRPr lang="sk-SK" altLang="sk-SK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9399" name="Text Box 4"/>
          <p:cNvSpPr txBox="1">
            <a:spLocks noChangeArrowheads="1"/>
          </p:cNvSpPr>
          <p:nvPr/>
        </p:nvSpPr>
        <p:spPr bwMode="auto">
          <a:xfrm>
            <a:off x="265113" y="3428206"/>
            <a:ext cx="9382125" cy="231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sk-SK" dirty="0" err="1">
                <a:solidFill>
                  <a:srgbClr val="000000"/>
                </a:solidFill>
              </a:rPr>
              <a:t>int</a:t>
            </a:r>
            <a:r>
              <a:rPr lang="en-US" altLang="sk-SK" dirty="0">
                <a:solidFill>
                  <a:srgbClr val="000000"/>
                </a:solidFill>
              </a:rPr>
              <a:t> </a:t>
            </a:r>
            <a:r>
              <a:rPr lang="en-US" altLang="sk-SK" dirty="0" err="1">
                <a:solidFill>
                  <a:srgbClr val="000000"/>
                </a:solidFill>
              </a:rPr>
              <a:t>i</a:t>
            </a:r>
            <a:r>
              <a:rPr lang="en-US" altLang="sk-SK" dirty="0">
                <a:solidFill>
                  <a:srgbClr val="000000"/>
                </a:solidFill>
              </a:rPr>
              <a:t>;</a:t>
            </a:r>
          </a:p>
          <a:p>
            <a:pPr eaLnBrk="1" hangingPunct="1"/>
            <a:r>
              <a:rPr lang="sk-SK" altLang="sk-SK" dirty="0" err="1">
                <a:solidFill>
                  <a:srgbClr val="000000"/>
                </a:solidFill>
              </a:rPr>
              <a:t>int</a:t>
            </a:r>
            <a:r>
              <a:rPr lang="en-US" altLang="sk-SK" dirty="0">
                <a:solidFill>
                  <a:srgbClr val="000000"/>
                </a:solidFill>
              </a:rPr>
              <a:t> </a:t>
            </a:r>
            <a:r>
              <a:rPr lang="sk-SK" altLang="sk-SK" dirty="0">
                <a:solidFill>
                  <a:srgbClr val="000000"/>
                </a:solidFill>
              </a:rPr>
              <a:t>pole</a:t>
            </a:r>
            <a:r>
              <a:rPr lang="en-US" altLang="sk-SK" dirty="0">
                <a:solidFill>
                  <a:srgbClr val="000000"/>
                </a:solidFill>
              </a:rPr>
              <a:t>[]= { 3, 6, 9, 12, 15 };</a:t>
            </a:r>
          </a:p>
          <a:p>
            <a:pPr eaLnBrk="1" hangingPunct="1"/>
            <a:r>
              <a:rPr lang="en-US" altLang="sk-SK" dirty="0">
                <a:solidFill>
                  <a:srgbClr val="000000"/>
                </a:solidFill>
              </a:rPr>
              <a:t> </a:t>
            </a:r>
          </a:p>
          <a:p>
            <a:pPr eaLnBrk="1" hangingPunct="1"/>
            <a:r>
              <a:rPr lang="en-US" altLang="sk-SK" dirty="0">
                <a:solidFill>
                  <a:srgbClr val="000000"/>
                </a:solidFill>
              </a:rPr>
              <a:t>for (</a:t>
            </a:r>
            <a:r>
              <a:rPr lang="en-US" altLang="sk-SK" dirty="0" err="1">
                <a:solidFill>
                  <a:srgbClr val="000000"/>
                </a:solidFill>
              </a:rPr>
              <a:t>i</a:t>
            </a:r>
            <a:r>
              <a:rPr lang="en-US" altLang="sk-SK" dirty="0">
                <a:solidFill>
                  <a:srgbClr val="000000"/>
                </a:solidFill>
              </a:rPr>
              <a:t>=0; </a:t>
            </a:r>
            <a:r>
              <a:rPr lang="en-US" altLang="sk-SK" dirty="0" err="1">
                <a:solidFill>
                  <a:srgbClr val="000000"/>
                </a:solidFill>
              </a:rPr>
              <a:t>i</a:t>
            </a:r>
            <a:r>
              <a:rPr lang="en-US" altLang="sk-SK" dirty="0">
                <a:solidFill>
                  <a:srgbClr val="000000"/>
                </a:solidFill>
              </a:rPr>
              <a:t>&lt; (</a:t>
            </a:r>
            <a:r>
              <a:rPr lang="en-US" altLang="sk-SK" dirty="0" err="1">
                <a:solidFill>
                  <a:srgbClr val="FF0000"/>
                </a:solidFill>
              </a:rPr>
              <a:t>sizeof</a:t>
            </a:r>
            <a:r>
              <a:rPr lang="en-US" altLang="sk-SK" dirty="0">
                <a:solidFill>
                  <a:srgbClr val="FF0000"/>
                </a:solidFill>
              </a:rPr>
              <a:t>(</a:t>
            </a:r>
            <a:r>
              <a:rPr lang="sk-SK" altLang="sk-SK" dirty="0">
                <a:solidFill>
                  <a:srgbClr val="FF0000"/>
                </a:solidFill>
              </a:rPr>
              <a:t>pole</a:t>
            </a:r>
            <a:r>
              <a:rPr lang="en-US" altLang="sk-SK" dirty="0">
                <a:solidFill>
                  <a:srgbClr val="FF0000"/>
                </a:solidFill>
              </a:rPr>
              <a:t>)/</a:t>
            </a:r>
            <a:r>
              <a:rPr lang="en-US" altLang="sk-SK" dirty="0" err="1">
                <a:solidFill>
                  <a:srgbClr val="FF0000"/>
                </a:solidFill>
              </a:rPr>
              <a:t>sizeof</a:t>
            </a:r>
            <a:r>
              <a:rPr lang="en-US" altLang="sk-SK" dirty="0">
                <a:solidFill>
                  <a:srgbClr val="FF0000"/>
                </a:solidFill>
              </a:rPr>
              <a:t>(</a:t>
            </a:r>
            <a:r>
              <a:rPr lang="sk-SK" altLang="sk-SK" dirty="0" err="1">
                <a:solidFill>
                  <a:srgbClr val="FF0000"/>
                </a:solidFill>
              </a:rPr>
              <a:t>int</a:t>
            </a:r>
            <a:r>
              <a:rPr lang="en-US" altLang="sk-SK" dirty="0">
                <a:solidFill>
                  <a:srgbClr val="FF0000"/>
                </a:solidFill>
              </a:rPr>
              <a:t>)</a:t>
            </a:r>
            <a:r>
              <a:rPr lang="en-US" altLang="sk-SK" dirty="0">
                <a:solidFill>
                  <a:srgbClr val="000000"/>
                </a:solidFill>
              </a:rPr>
              <a:t>); </a:t>
            </a:r>
            <a:r>
              <a:rPr lang="sk-SK" altLang="sk-SK" dirty="0">
                <a:solidFill>
                  <a:srgbClr val="000000"/>
                </a:solidFill>
              </a:rPr>
              <a:t>i</a:t>
            </a:r>
            <a:r>
              <a:rPr lang="en-US" altLang="sk-SK" dirty="0">
                <a:solidFill>
                  <a:srgbClr val="000000"/>
                </a:solidFill>
              </a:rPr>
              <a:t>++) {</a:t>
            </a:r>
          </a:p>
          <a:p>
            <a:pPr eaLnBrk="1" hangingPunct="1"/>
            <a:r>
              <a:rPr lang="en-US" altLang="sk-SK" dirty="0">
                <a:solidFill>
                  <a:srgbClr val="000000"/>
                </a:solidFill>
              </a:rPr>
              <a:t>  </a:t>
            </a:r>
            <a:r>
              <a:rPr lang="sk-SK" altLang="sk-SK" dirty="0" err="1">
                <a:solidFill>
                  <a:srgbClr val="000000"/>
                </a:solidFill>
              </a:rPr>
              <a:t>printf</a:t>
            </a:r>
            <a:r>
              <a:rPr lang="en-US" altLang="sk-SK" dirty="0">
                <a:solidFill>
                  <a:srgbClr val="000000"/>
                </a:solidFill>
              </a:rPr>
              <a:t>("%d", </a:t>
            </a:r>
            <a:r>
              <a:rPr lang="sk-SK" altLang="sk-SK" dirty="0">
                <a:solidFill>
                  <a:srgbClr val="000000"/>
                </a:solidFill>
              </a:rPr>
              <a:t>pole</a:t>
            </a:r>
            <a:r>
              <a:rPr lang="en-US" altLang="sk-SK" dirty="0">
                <a:solidFill>
                  <a:srgbClr val="000000"/>
                </a:solidFill>
              </a:rPr>
              <a:t>[</a:t>
            </a:r>
            <a:r>
              <a:rPr lang="en-US" altLang="sk-SK" dirty="0" err="1">
                <a:solidFill>
                  <a:srgbClr val="000000"/>
                </a:solidFill>
              </a:rPr>
              <a:t>i</a:t>
            </a:r>
            <a:r>
              <a:rPr lang="en-US" altLang="sk-SK" dirty="0">
                <a:solidFill>
                  <a:srgbClr val="000000"/>
                </a:solidFill>
              </a:rPr>
              <a:t>] );</a:t>
            </a:r>
          </a:p>
          <a:p>
            <a:pPr eaLnBrk="1" hangingPunct="1"/>
            <a:r>
              <a:rPr lang="en-US" altLang="sk-SK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9" name="AutoShape 31"/>
          <p:cNvSpPr>
            <a:spLocks noChangeArrowheads="1"/>
          </p:cNvSpPr>
          <p:nvPr/>
        </p:nvSpPr>
        <p:spPr bwMode="auto">
          <a:xfrm>
            <a:off x="6065838" y="5166519"/>
            <a:ext cx="3124200" cy="457200"/>
          </a:xfrm>
          <a:prstGeom prst="wedgeRoundRectCallout">
            <a:avLst>
              <a:gd name="adj1" fmla="val -74245"/>
              <a:gd name="adj2" fmla="val -9588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/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Počet prvkov poľa</a:t>
            </a:r>
            <a:endParaRPr lang="en-US" altLang="sk-SK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40563" y="5995194"/>
            <a:ext cx="964247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>
            <a:lvl1pPr marL="379413" indent="-3794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325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279650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787686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294537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801389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4308241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k-SK" altLang="sk-SK" sz="2400" b="0" kern="0" dirty="0" smtClean="0">
                <a:solidFill>
                  <a:srgbClr val="00B050"/>
                </a:solidFill>
              </a:rPr>
              <a:t>Do funkcie sa </a:t>
            </a:r>
            <a:r>
              <a:rPr lang="sk-SK" altLang="sk-SK" sz="2400" b="0" kern="0" dirty="0" smtClean="0"/>
              <a:t>prenáša len ukazovateľ na začiatok poľa, </a:t>
            </a:r>
            <a:r>
              <a:rPr lang="sk-SK" altLang="sk-SK" sz="2400" b="0" kern="0" dirty="0" smtClean="0">
                <a:solidFill>
                  <a:srgbClr val="00B050"/>
                </a:solidFill>
              </a:rPr>
              <a:t>neprenáša sa informácia o</a:t>
            </a:r>
            <a:r>
              <a:rPr lang="sk-SK" altLang="sk-SK" sz="2400" b="0" kern="0" dirty="0" smtClean="0"/>
              <a:t> </a:t>
            </a:r>
            <a:r>
              <a:rPr lang="sk-SK" altLang="sk-SK" sz="2400" b="0" kern="0" dirty="0" smtClean="0">
                <a:solidFill>
                  <a:srgbClr val="00B050"/>
                </a:solidFill>
              </a:rPr>
              <a:t>veľkosti</a:t>
            </a:r>
            <a:r>
              <a:rPr lang="en-US" altLang="sk-SK" sz="2400" b="0" kern="0" dirty="0" smtClean="0">
                <a:solidFill>
                  <a:srgbClr val="00B050"/>
                </a:solidFill>
              </a:rPr>
              <a:t> </a:t>
            </a:r>
            <a:r>
              <a:rPr lang="en-US" altLang="sk-SK" sz="2400" b="0" kern="0" dirty="0" err="1" smtClean="0">
                <a:solidFill>
                  <a:srgbClr val="00B050"/>
                </a:solidFill>
              </a:rPr>
              <a:t>po</a:t>
            </a:r>
            <a:r>
              <a:rPr lang="sk-SK" altLang="sk-SK" sz="2400" b="0" kern="0" dirty="0" smtClean="0">
                <a:solidFill>
                  <a:srgbClr val="00B050"/>
                </a:solidFill>
              </a:rPr>
              <a:t>ľa</a:t>
            </a:r>
            <a:r>
              <a:rPr lang="sk-SK" altLang="sk-SK" sz="2400" b="0" kern="0" dirty="0" smtClean="0"/>
              <a:t>, ani sa vo funkcii nedá veľkosť poľa zistiť</a:t>
            </a:r>
            <a:endParaRPr lang="sk-SK" altLang="sk-SK" sz="2800" b="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Dynamické polia</a:t>
            </a:r>
            <a:endParaRPr lang="en-US" altLang="sk-SK" smtClean="0"/>
          </a:p>
        </p:txBody>
      </p:sp>
      <p:sp>
        <p:nvSpPr>
          <p:cNvPr id="27662" name="Rectangle 40"/>
          <p:cNvSpPr>
            <a:spLocks noChangeArrowheads="1"/>
          </p:cNvSpPr>
          <p:nvPr/>
        </p:nvSpPr>
        <p:spPr bwMode="auto">
          <a:xfrm>
            <a:off x="3322637" y="1955701"/>
            <a:ext cx="6576232" cy="298274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endParaRPr lang="sk-SK" altLang="sk-SK">
              <a:solidFill>
                <a:srgbClr val="000000"/>
              </a:solidFill>
            </a:endParaRPr>
          </a:p>
        </p:txBody>
      </p:sp>
      <p:sp>
        <p:nvSpPr>
          <p:cNvPr id="27663" name="Text Box 41"/>
          <p:cNvSpPr txBox="1">
            <a:spLocks noChangeArrowheads="1"/>
          </p:cNvSpPr>
          <p:nvPr/>
        </p:nvSpPr>
        <p:spPr bwMode="auto">
          <a:xfrm>
            <a:off x="3408362" y="2039838"/>
            <a:ext cx="6396037" cy="4730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sk-SK" altLang="sk-SK" dirty="0" err="1">
                <a:solidFill>
                  <a:srgbClr val="000000"/>
                </a:solidFill>
              </a:rPr>
              <a:t>int</a:t>
            </a:r>
            <a:r>
              <a:rPr lang="sk-SK" altLang="sk-SK" dirty="0">
                <a:solidFill>
                  <a:srgbClr val="000000"/>
                </a:solidFill>
              </a:rPr>
              <a:t> i=5,</a:t>
            </a:r>
            <a:r>
              <a:rPr lang="en-US" altLang="sk-SK" dirty="0">
                <a:solidFill>
                  <a:srgbClr val="000000"/>
                </a:solidFill>
              </a:rPr>
              <a:t> *</a:t>
            </a:r>
            <a:r>
              <a:rPr lang="en-US" altLang="sk-SK" dirty="0" smtClean="0">
                <a:solidFill>
                  <a:srgbClr val="000000"/>
                </a:solidFill>
              </a:rPr>
              <a:t>p;</a:t>
            </a:r>
            <a:endParaRPr lang="en-US" altLang="sk-SK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446462" y="2670076"/>
            <a:ext cx="64524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sk-SK" dirty="0" smtClean="0">
                <a:solidFill>
                  <a:srgbClr val="000000"/>
                </a:solidFill>
              </a:rPr>
              <a:t>p </a:t>
            </a:r>
            <a:r>
              <a:rPr lang="en-US" altLang="sk-SK" dirty="0">
                <a:solidFill>
                  <a:srgbClr val="000000"/>
                </a:solidFill>
              </a:rPr>
              <a:t>= (</a:t>
            </a:r>
            <a:r>
              <a:rPr lang="en-US" altLang="sk-SK" dirty="0" err="1">
                <a:solidFill>
                  <a:srgbClr val="000000"/>
                </a:solidFill>
              </a:rPr>
              <a:t>int</a:t>
            </a:r>
            <a:r>
              <a:rPr lang="en-US" altLang="sk-SK" dirty="0">
                <a:solidFill>
                  <a:srgbClr val="000000"/>
                </a:solidFill>
              </a:rPr>
              <a:t> *) </a:t>
            </a:r>
            <a:r>
              <a:rPr lang="en-US" altLang="sk-SK" dirty="0" err="1">
                <a:solidFill>
                  <a:srgbClr val="000000"/>
                </a:solidFill>
              </a:rPr>
              <a:t>malloc</a:t>
            </a:r>
            <a:r>
              <a:rPr lang="en-US" altLang="sk-SK" dirty="0">
                <a:solidFill>
                  <a:srgbClr val="000000"/>
                </a:solidFill>
              </a:rPr>
              <a:t>(n*</a:t>
            </a:r>
            <a:r>
              <a:rPr lang="en-US" altLang="sk-SK" dirty="0" err="1">
                <a:solidFill>
                  <a:srgbClr val="000000"/>
                </a:solidFill>
              </a:rPr>
              <a:t>sizof</a:t>
            </a:r>
            <a:r>
              <a:rPr lang="en-US" altLang="sk-SK" dirty="0">
                <a:solidFill>
                  <a:srgbClr val="000000"/>
                </a:solidFill>
              </a:rPr>
              <a:t>(</a:t>
            </a:r>
            <a:r>
              <a:rPr lang="en-US" altLang="sk-SK" dirty="0" err="1">
                <a:solidFill>
                  <a:srgbClr val="000000"/>
                </a:solidFill>
              </a:rPr>
              <a:t>int</a:t>
            </a:r>
            <a:r>
              <a:rPr lang="en-US" altLang="sk-SK" dirty="0">
                <a:solidFill>
                  <a:srgbClr val="000000"/>
                </a:solidFill>
              </a:rPr>
              <a:t>)));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406774" y="3173313"/>
            <a:ext cx="50736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sk-SK" dirty="0">
                <a:solidFill>
                  <a:srgbClr val="000000"/>
                </a:solidFill>
              </a:rPr>
              <a:t>f</a:t>
            </a:r>
            <a:r>
              <a:rPr lang="sk-SK" altLang="sk-SK" dirty="0">
                <a:solidFill>
                  <a:srgbClr val="000000"/>
                </a:solidFill>
              </a:rPr>
              <a:t>or(i=0</a:t>
            </a:r>
            <a:r>
              <a:rPr lang="en-US" altLang="sk-SK" dirty="0">
                <a:solidFill>
                  <a:srgbClr val="000000"/>
                </a:solidFill>
              </a:rPr>
              <a:t>;</a:t>
            </a:r>
            <a:r>
              <a:rPr lang="sk-SK" altLang="sk-SK" dirty="0">
                <a:solidFill>
                  <a:srgbClr val="000000"/>
                </a:solidFill>
              </a:rPr>
              <a:t> i</a:t>
            </a:r>
            <a:r>
              <a:rPr lang="en-US" altLang="sk-SK" dirty="0">
                <a:solidFill>
                  <a:srgbClr val="000000"/>
                </a:solidFill>
              </a:rPr>
              <a:t>&lt;n; </a:t>
            </a:r>
            <a:r>
              <a:rPr lang="en-US" altLang="sk-SK" dirty="0" err="1">
                <a:solidFill>
                  <a:srgbClr val="000000"/>
                </a:solidFill>
              </a:rPr>
              <a:t>i</a:t>
            </a:r>
            <a:r>
              <a:rPr lang="en-US" altLang="sk-SK" dirty="0">
                <a:solidFill>
                  <a:srgbClr val="000000"/>
                </a:solidFill>
              </a:rPr>
              <a:t>++)</a:t>
            </a:r>
          </a:p>
          <a:p>
            <a:pPr eaLnBrk="1" hangingPunct="1"/>
            <a:r>
              <a:rPr lang="en-US" altLang="sk-SK" dirty="0">
                <a:solidFill>
                  <a:srgbClr val="000000"/>
                </a:solidFill>
              </a:rPr>
              <a:t>   </a:t>
            </a:r>
            <a:r>
              <a:rPr lang="en-US" altLang="sk-SK" dirty="0" smtClean="0">
                <a:solidFill>
                  <a:srgbClr val="000000"/>
                </a:solidFill>
              </a:rPr>
              <a:t>p[</a:t>
            </a:r>
            <a:r>
              <a:rPr lang="en-US" altLang="sk-SK" dirty="0" err="1" smtClean="0">
                <a:solidFill>
                  <a:srgbClr val="000000"/>
                </a:solidFill>
              </a:rPr>
              <a:t>i</a:t>
            </a:r>
            <a:r>
              <a:rPr lang="en-US" altLang="sk-SK" dirty="0">
                <a:solidFill>
                  <a:srgbClr val="000000"/>
                </a:solidFill>
              </a:rPr>
              <a:t>] = </a:t>
            </a:r>
            <a:r>
              <a:rPr lang="en-US" altLang="sk-SK" dirty="0" err="1">
                <a:solidFill>
                  <a:srgbClr val="000000"/>
                </a:solidFill>
              </a:rPr>
              <a:t>i</a:t>
            </a:r>
            <a:r>
              <a:rPr lang="en-US" altLang="sk-SK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1720689" y="1927847"/>
            <a:ext cx="1099683" cy="552467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2013580" y="4263617"/>
            <a:ext cx="761319" cy="462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b="0" dirty="0" smtClean="0">
                <a:solidFill>
                  <a:srgbClr val="FF0000"/>
                </a:solidFill>
                <a:latin typeface="Arial" charset="0"/>
              </a:rPr>
              <a:t>0</a:t>
            </a:r>
            <a:endParaRPr lang="en-US" altLang="sk-SK" b="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2" name="Line 18"/>
          <p:cNvSpPr>
            <a:spLocks noChangeShapeType="1"/>
          </p:cNvSpPr>
          <p:nvPr/>
        </p:nvSpPr>
        <p:spPr bwMode="auto">
          <a:xfrm>
            <a:off x="1720689" y="4854091"/>
            <a:ext cx="10996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>
            <a:off x="1700600" y="5528918"/>
            <a:ext cx="11166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44" name="Text Box 23"/>
          <p:cNvSpPr txBox="1">
            <a:spLocks noChangeArrowheads="1"/>
          </p:cNvSpPr>
          <p:nvPr/>
        </p:nvSpPr>
        <p:spPr bwMode="auto">
          <a:xfrm>
            <a:off x="2013580" y="4938444"/>
            <a:ext cx="761319" cy="462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b="0" dirty="0" smtClean="0">
                <a:solidFill>
                  <a:srgbClr val="FF0000"/>
                </a:solidFill>
                <a:latin typeface="Arial" charset="0"/>
              </a:rPr>
              <a:t>1</a:t>
            </a:r>
            <a:endParaRPr lang="en-US" altLang="sk-SK" b="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5" name="Text Box 24"/>
          <p:cNvSpPr txBox="1">
            <a:spLocks noChangeArrowheads="1"/>
          </p:cNvSpPr>
          <p:nvPr/>
        </p:nvSpPr>
        <p:spPr bwMode="auto">
          <a:xfrm>
            <a:off x="2027918" y="5588615"/>
            <a:ext cx="761319" cy="462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b="0" dirty="0" smtClean="0">
                <a:solidFill>
                  <a:srgbClr val="FF0000"/>
                </a:solidFill>
                <a:latin typeface="Arial" charset="0"/>
              </a:rPr>
              <a:t>2</a:t>
            </a:r>
            <a:endParaRPr lang="en-US" altLang="sk-SK" b="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6" name="Rectangle 25"/>
          <p:cNvSpPr>
            <a:spLocks noChangeArrowheads="1"/>
          </p:cNvSpPr>
          <p:nvPr/>
        </p:nvSpPr>
        <p:spPr bwMode="auto">
          <a:xfrm>
            <a:off x="1720689" y="4179264"/>
            <a:ext cx="1099683" cy="3197054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/>
            <a:endParaRPr lang="sk-SK" altLang="sk-SK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7" name="Text Box 26"/>
          <p:cNvSpPr txBox="1">
            <a:spLocks noChangeArrowheads="1"/>
          </p:cNvSpPr>
          <p:nvPr/>
        </p:nvSpPr>
        <p:spPr bwMode="auto">
          <a:xfrm>
            <a:off x="242794" y="3167387"/>
            <a:ext cx="4408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dirty="0" smtClean="0">
                <a:solidFill>
                  <a:srgbClr val="000000"/>
                </a:solidFill>
              </a:rPr>
              <a:t>p</a:t>
            </a:r>
            <a:endParaRPr lang="en-US" altLang="sk-SK" dirty="0">
              <a:solidFill>
                <a:srgbClr val="000000"/>
              </a:solidFill>
            </a:endParaRPr>
          </a:p>
        </p:txBody>
      </p:sp>
      <p:sp>
        <p:nvSpPr>
          <p:cNvPr id="52" name="Text Box 32"/>
          <p:cNvSpPr txBox="1">
            <a:spLocks noChangeArrowheads="1"/>
          </p:cNvSpPr>
          <p:nvPr/>
        </p:nvSpPr>
        <p:spPr bwMode="auto">
          <a:xfrm>
            <a:off x="1658915" y="1432718"/>
            <a:ext cx="1383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b="0" dirty="0" err="1" smtClean="0">
                <a:solidFill>
                  <a:srgbClr val="FF0000"/>
                </a:solidFill>
                <a:latin typeface="Arial" charset="0"/>
              </a:rPr>
              <a:t>hodnota</a:t>
            </a:r>
            <a:r>
              <a:rPr lang="en-US" altLang="sk-SK" b="0" dirty="0" smtClean="0">
                <a:solidFill>
                  <a:srgbClr val="FF0000"/>
                </a:solidFill>
                <a:latin typeface="Arial" charset="0"/>
              </a:rPr>
              <a:t>:</a:t>
            </a:r>
            <a:endParaRPr lang="en-US" altLang="sk-SK" b="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3" name="Text Box 32"/>
          <p:cNvSpPr txBox="1">
            <a:spLocks noChangeArrowheads="1"/>
          </p:cNvSpPr>
          <p:nvPr/>
        </p:nvSpPr>
        <p:spPr bwMode="auto">
          <a:xfrm>
            <a:off x="458836" y="1432718"/>
            <a:ext cx="12121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b="0" dirty="0" err="1" smtClean="0">
                <a:solidFill>
                  <a:srgbClr val="00B050"/>
                </a:solidFill>
                <a:latin typeface="Arial" charset="0"/>
              </a:rPr>
              <a:t>adresa</a:t>
            </a:r>
            <a:r>
              <a:rPr lang="en-US" altLang="sk-SK" b="0" dirty="0" smtClean="0">
                <a:solidFill>
                  <a:srgbClr val="00B050"/>
                </a:solidFill>
                <a:latin typeface="Arial" charset="0"/>
              </a:rPr>
              <a:t>:</a:t>
            </a:r>
            <a:endParaRPr lang="en-US" altLang="sk-SK" b="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54" name="Text Box 33"/>
          <p:cNvSpPr txBox="1">
            <a:spLocks noChangeArrowheads="1"/>
          </p:cNvSpPr>
          <p:nvPr/>
        </p:nvSpPr>
        <p:spPr bwMode="auto">
          <a:xfrm>
            <a:off x="604227" y="4279989"/>
            <a:ext cx="11063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dirty="0" smtClean="0">
                <a:solidFill>
                  <a:srgbClr val="00B050"/>
                </a:solidFill>
              </a:rPr>
              <a:t>84820</a:t>
            </a:r>
            <a:endParaRPr lang="en-US" altLang="sk-SK" dirty="0">
              <a:solidFill>
                <a:srgbClr val="00B050"/>
              </a:solidFill>
            </a:endParaRPr>
          </a:p>
        </p:txBody>
      </p:sp>
      <p:sp>
        <p:nvSpPr>
          <p:cNvPr id="55" name="Text Box 34"/>
          <p:cNvSpPr txBox="1">
            <a:spLocks noChangeArrowheads="1"/>
          </p:cNvSpPr>
          <p:nvPr/>
        </p:nvSpPr>
        <p:spPr bwMode="auto">
          <a:xfrm>
            <a:off x="604227" y="4954816"/>
            <a:ext cx="11063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dirty="0" smtClean="0">
                <a:solidFill>
                  <a:srgbClr val="00B050"/>
                </a:solidFill>
              </a:rPr>
              <a:t>84824</a:t>
            </a:r>
            <a:endParaRPr lang="en-US" altLang="sk-SK" dirty="0">
              <a:solidFill>
                <a:srgbClr val="00B050"/>
              </a:solidFill>
            </a:endParaRPr>
          </a:p>
        </p:txBody>
      </p:sp>
      <p:sp>
        <p:nvSpPr>
          <p:cNvPr id="56" name="Text Box 35"/>
          <p:cNvSpPr txBox="1">
            <a:spLocks noChangeArrowheads="1"/>
          </p:cNvSpPr>
          <p:nvPr/>
        </p:nvSpPr>
        <p:spPr bwMode="auto">
          <a:xfrm>
            <a:off x="611517" y="5629643"/>
            <a:ext cx="11063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dirty="0" smtClean="0">
                <a:solidFill>
                  <a:srgbClr val="00B050"/>
                </a:solidFill>
              </a:rPr>
              <a:t>84828</a:t>
            </a:r>
            <a:endParaRPr lang="en-US" altLang="sk-SK" dirty="0">
              <a:solidFill>
                <a:srgbClr val="00B050"/>
              </a:solidFill>
            </a:endParaRPr>
          </a:p>
        </p:txBody>
      </p:sp>
      <p:sp>
        <p:nvSpPr>
          <p:cNvPr id="57" name="Text Box 35"/>
          <p:cNvSpPr txBox="1">
            <a:spLocks noChangeArrowheads="1"/>
          </p:cNvSpPr>
          <p:nvPr/>
        </p:nvSpPr>
        <p:spPr bwMode="auto">
          <a:xfrm>
            <a:off x="619816" y="3201402"/>
            <a:ext cx="11063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dirty="0" smtClean="0">
                <a:solidFill>
                  <a:srgbClr val="00B050"/>
                </a:solidFill>
              </a:rPr>
              <a:t>846</a:t>
            </a:r>
            <a:r>
              <a:rPr lang="sk-SK" altLang="sk-SK" dirty="0" smtClean="0">
                <a:solidFill>
                  <a:srgbClr val="00B050"/>
                </a:solidFill>
              </a:rPr>
              <a:t>24</a:t>
            </a:r>
            <a:endParaRPr lang="en-US" altLang="sk-SK" dirty="0">
              <a:solidFill>
                <a:srgbClr val="00B050"/>
              </a:solidFill>
            </a:endParaRPr>
          </a:p>
        </p:txBody>
      </p:sp>
      <p:sp>
        <p:nvSpPr>
          <p:cNvPr id="58" name="Rectangle 25"/>
          <p:cNvSpPr>
            <a:spLocks noChangeArrowheads="1"/>
          </p:cNvSpPr>
          <p:nvPr/>
        </p:nvSpPr>
        <p:spPr bwMode="auto">
          <a:xfrm>
            <a:off x="1736278" y="3169873"/>
            <a:ext cx="1080735" cy="54884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/>
            <a:endParaRPr lang="sk-SK" altLang="sk-SK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1" name="Text Box 33"/>
          <p:cNvSpPr txBox="1">
            <a:spLocks noChangeArrowheads="1"/>
          </p:cNvSpPr>
          <p:nvPr/>
        </p:nvSpPr>
        <p:spPr bwMode="auto">
          <a:xfrm>
            <a:off x="1710620" y="3215958"/>
            <a:ext cx="11063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dirty="0" smtClean="0">
                <a:solidFill>
                  <a:srgbClr val="00B050"/>
                </a:solidFill>
              </a:rPr>
              <a:t>84820</a:t>
            </a:r>
            <a:endParaRPr lang="en-US" altLang="sk-SK" dirty="0">
              <a:solidFill>
                <a:srgbClr val="00B050"/>
              </a:solidFill>
            </a:endParaRPr>
          </a:p>
        </p:txBody>
      </p:sp>
      <p:sp>
        <p:nvSpPr>
          <p:cNvPr id="62" name="Oblúk 61"/>
          <p:cNvSpPr/>
          <p:nvPr/>
        </p:nvSpPr>
        <p:spPr bwMode="auto">
          <a:xfrm rot="734995" flipH="1">
            <a:off x="2256943" y="3408017"/>
            <a:ext cx="966752" cy="1036375"/>
          </a:xfrm>
          <a:prstGeom prst="arc">
            <a:avLst>
              <a:gd name="adj1" fmla="val 6794155"/>
              <a:gd name="adj2" fmla="val 16349657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Text Box 35"/>
          <p:cNvSpPr txBox="1">
            <a:spLocks noChangeArrowheads="1"/>
          </p:cNvSpPr>
          <p:nvPr/>
        </p:nvSpPr>
        <p:spPr bwMode="auto">
          <a:xfrm>
            <a:off x="607401" y="6233318"/>
            <a:ext cx="11063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dirty="0" smtClean="0">
                <a:solidFill>
                  <a:srgbClr val="00B050"/>
                </a:solidFill>
              </a:rPr>
              <a:t>84828</a:t>
            </a:r>
            <a:endParaRPr lang="en-US" altLang="sk-SK" dirty="0">
              <a:solidFill>
                <a:srgbClr val="00B050"/>
              </a:solidFill>
            </a:endParaRPr>
          </a:p>
        </p:txBody>
      </p:sp>
      <p:sp>
        <p:nvSpPr>
          <p:cNvPr id="64" name="Line 22"/>
          <p:cNvSpPr>
            <a:spLocks noChangeShapeType="1"/>
          </p:cNvSpPr>
          <p:nvPr/>
        </p:nvSpPr>
        <p:spPr bwMode="auto">
          <a:xfrm>
            <a:off x="1705023" y="6157118"/>
            <a:ext cx="11166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65" name="Line 22"/>
          <p:cNvSpPr>
            <a:spLocks noChangeShapeType="1"/>
          </p:cNvSpPr>
          <p:nvPr/>
        </p:nvSpPr>
        <p:spPr bwMode="auto">
          <a:xfrm>
            <a:off x="1719579" y="6766718"/>
            <a:ext cx="11166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66" name="Text Box 26"/>
          <p:cNvSpPr txBox="1">
            <a:spLocks noChangeArrowheads="1"/>
          </p:cNvSpPr>
          <p:nvPr/>
        </p:nvSpPr>
        <p:spPr bwMode="auto">
          <a:xfrm>
            <a:off x="242982" y="2194718"/>
            <a:ext cx="4408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dirty="0" err="1" smtClean="0">
                <a:solidFill>
                  <a:srgbClr val="000000"/>
                </a:solidFill>
              </a:rPr>
              <a:t>i</a:t>
            </a:r>
            <a:endParaRPr lang="en-US" altLang="sk-SK" dirty="0">
              <a:solidFill>
                <a:srgbClr val="000000"/>
              </a:solidFill>
            </a:endParaRPr>
          </a:p>
        </p:txBody>
      </p:sp>
      <p:sp>
        <p:nvSpPr>
          <p:cNvPr id="67" name="Text Box 35"/>
          <p:cNvSpPr txBox="1">
            <a:spLocks noChangeArrowheads="1"/>
          </p:cNvSpPr>
          <p:nvPr/>
        </p:nvSpPr>
        <p:spPr bwMode="auto">
          <a:xfrm>
            <a:off x="620004" y="2207478"/>
            <a:ext cx="11063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dirty="0" smtClean="0">
                <a:solidFill>
                  <a:srgbClr val="00B050"/>
                </a:solidFill>
              </a:rPr>
              <a:t>84616</a:t>
            </a:r>
            <a:endParaRPr lang="en-US" altLang="sk-SK" dirty="0">
              <a:solidFill>
                <a:srgbClr val="00B050"/>
              </a:solidFill>
            </a:endParaRPr>
          </a:p>
        </p:txBody>
      </p:sp>
      <p:sp>
        <p:nvSpPr>
          <p:cNvPr id="68" name="Rectangle 25"/>
          <p:cNvSpPr>
            <a:spLocks noChangeArrowheads="1"/>
          </p:cNvSpPr>
          <p:nvPr/>
        </p:nvSpPr>
        <p:spPr bwMode="auto">
          <a:xfrm>
            <a:off x="1736466" y="2207478"/>
            <a:ext cx="1080735" cy="54884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/>
            <a:endParaRPr lang="sk-SK" altLang="sk-SK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9" name="Text Box 33"/>
          <p:cNvSpPr txBox="1">
            <a:spLocks noChangeArrowheads="1"/>
          </p:cNvSpPr>
          <p:nvPr/>
        </p:nvSpPr>
        <p:spPr bwMode="auto">
          <a:xfrm>
            <a:off x="2055201" y="2222923"/>
            <a:ext cx="369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/>
            <a:r>
              <a:rPr lang="en-US" altLang="sk-SK" b="0" dirty="0" smtClean="0">
                <a:solidFill>
                  <a:srgbClr val="FF0000"/>
                </a:solidFill>
                <a:latin typeface="+mn-lt"/>
              </a:rPr>
              <a:t>5</a:t>
            </a:r>
            <a:endParaRPr lang="en-US" altLang="sk-SK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0" name="Text Box 24"/>
          <p:cNvSpPr txBox="1">
            <a:spLocks noChangeArrowheads="1"/>
          </p:cNvSpPr>
          <p:nvPr/>
        </p:nvSpPr>
        <p:spPr bwMode="auto">
          <a:xfrm>
            <a:off x="2026712" y="6203677"/>
            <a:ext cx="761319" cy="462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b="0" dirty="0" smtClean="0">
                <a:solidFill>
                  <a:srgbClr val="FF0000"/>
                </a:solidFill>
                <a:latin typeface="Arial" charset="0"/>
              </a:rPr>
              <a:t>3</a:t>
            </a:r>
            <a:endParaRPr lang="en-US" altLang="sk-SK" b="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71" name="Text Box 24"/>
          <p:cNvSpPr txBox="1">
            <a:spLocks noChangeArrowheads="1"/>
          </p:cNvSpPr>
          <p:nvPr/>
        </p:nvSpPr>
        <p:spPr bwMode="auto">
          <a:xfrm>
            <a:off x="2027393" y="6813277"/>
            <a:ext cx="761319" cy="462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b="0" dirty="0" smtClean="0">
                <a:solidFill>
                  <a:srgbClr val="FF0000"/>
                </a:solidFill>
                <a:latin typeface="Arial" charset="0"/>
              </a:rPr>
              <a:t>4</a:t>
            </a:r>
            <a:endParaRPr lang="en-US" altLang="sk-SK" b="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72" name="AutoShape 3"/>
          <p:cNvSpPr>
            <a:spLocks noChangeArrowheads="1"/>
          </p:cNvSpPr>
          <p:nvPr/>
        </p:nvSpPr>
        <p:spPr bwMode="auto">
          <a:xfrm>
            <a:off x="3917886" y="5119055"/>
            <a:ext cx="4814951" cy="2028664"/>
          </a:xfrm>
          <a:prstGeom prst="wedgeRoundRectCallout">
            <a:avLst>
              <a:gd name="adj1" fmla="val -46702"/>
              <a:gd name="adj2" fmla="val -7332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1011966">
              <a:defRPr/>
            </a:pPr>
            <a:r>
              <a:rPr kumimoji="0" lang="en-US" altLang="sk-SK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Ak</a:t>
            </a:r>
            <a:r>
              <a:rPr kumimoji="0" lang="en-US" alt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presmerujeme</a:t>
            </a:r>
            <a:r>
              <a:rPr kumimoji="0" lang="en-US" alt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sk-SK" altLang="sk-SK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altLang="sk-SK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</a:rPr>
              <a:t>niekam</a:t>
            </a:r>
            <a:r>
              <a:rPr kumimoji="0" lang="en-US" alt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altLang="sk-SK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</a:rPr>
              <a:t>inam</a:t>
            </a:r>
            <a:r>
              <a:rPr kumimoji="0" lang="en-US" alt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</a:rPr>
              <a:t>, k </a:t>
            </a:r>
            <a:r>
              <a:rPr kumimoji="0" lang="en-US" altLang="sk-SK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</a:rPr>
              <a:t>alokovanej</a:t>
            </a:r>
            <a:r>
              <a:rPr kumimoji="0" lang="en-US" altLang="sk-SK" sz="2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</a:rPr>
              <a:t> pam</a:t>
            </a:r>
            <a:r>
              <a:rPr kumimoji="0" lang="sk-SK" altLang="sk-SK" sz="2800" b="0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</a:rPr>
              <a:t>äti</a:t>
            </a:r>
            <a:r>
              <a:rPr kumimoji="0" lang="sk-SK" altLang="sk-SK" sz="2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</a:rPr>
              <a:t> sa už nedostaneme – stratili sme jej </a:t>
            </a:r>
            <a:r>
              <a:rPr kumimoji="0" lang="sk-SK" altLang="sk-SK" sz="2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</a:rPr>
              <a:t>adresu!!!</a:t>
            </a:r>
            <a:endParaRPr kumimoji="0" lang="sk-SK" altLang="sk-SK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4" name="Rectangle 26"/>
          <p:cNvSpPr>
            <a:spLocks noChangeArrowheads="1"/>
          </p:cNvSpPr>
          <p:nvPr/>
        </p:nvSpPr>
        <p:spPr bwMode="auto">
          <a:xfrm>
            <a:off x="3430587" y="4171454"/>
            <a:ext cx="5073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sk-SK" dirty="0" smtClean="0">
                <a:solidFill>
                  <a:srgbClr val="000000"/>
                </a:solidFill>
              </a:rPr>
              <a:t>p </a:t>
            </a:r>
            <a:r>
              <a:rPr lang="en-US" altLang="sk-SK" dirty="0">
                <a:solidFill>
                  <a:srgbClr val="000000"/>
                </a:solidFill>
              </a:rPr>
              <a:t>= &amp;</a:t>
            </a:r>
            <a:r>
              <a:rPr lang="en-US" altLang="sk-SK" dirty="0" err="1" smtClean="0">
                <a:solidFill>
                  <a:srgbClr val="000000"/>
                </a:solidFill>
              </a:rPr>
              <a:t>i</a:t>
            </a:r>
            <a:r>
              <a:rPr lang="en-US" altLang="sk-SK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36" name="Oblúk 35"/>
          <p:cNvSpPr/>
          <p:nvPr/>
        </p:nvSpPr>
        <p:spPr bwMode="auto">
          <a:xfrm flipH="1" flipV="1">
            <a:off x="2415378" y="2449816"/>
            <a:ext cx="812789" cy="977197"/>
          </a:xfrm>
          <a:prstGeom prst="arc">
            <a:avLst>
              <a:gd name="adj1" fmla="val 4930047"/>
              <a:gd name="adj2" fmla="val 16349657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11"/>
          <p:cNvSpPr>
            <a:spLocks noChangeArrowheads="1"/>
          </p:cNvSpPr>
          <p:nvPr/>
        </p:nvSpPr>
        <p:spPr bwMode="auto">
          <a:xfrm>
            <a:off x="1779198" y="3248076"/>
            <a:ext cx="982663" cy="38850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/>
            <a:r>
              <a:rPr lang="en-US" altLang="sk-SK" dirty="0" smtClean="0">
                <a:solidFill>
                  <a:srgbClr val="00B050"/>
                </a:solidFill>
              </a:rPr>
              <a:t>84616</a:t>
            </a:r>
            <a:endParaRPr lang="en-US" altLang="sk-SK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30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34" grpId="0"/>
      <p:bldP spid="36" grpId="0" animBg="1"/>
      <p:bldP spid="3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Príklad: načítanie </a:t>
            </a:r>
            <a:r>
              <a:rPr lang="sk-SK" alt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sk-SK" altLang="sk-SK" dirty="0" smtClean="0"/>
              <a:t> čísel a vypočítanie ich súčinu</a:t>
            </a:r>
            <a:endParaRPr lang="en-US" altLang="sk-SK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2028825"/>
            <a:ext cx="8997950" cy="4886325"/>
          </a:xfrm>
        </p:spPr>
        <p:txBody>
          <a:bodyPr/>
          <a:lstStyle/>
          <a:p>
            <a:r>
              <a:rPr lang="sk-SK" altLang="sk-SK" sz="3100" smtClean="0"/>
              <a:t>3 pomocné funkcie + funkcia </a:t>
            </a:r>
            <a:r>
              <a:rPr lang="sk-SK" altLang="sk-SK" sz="3100" b="1" smtClean="0">
                <a:latin typeface="Courier New" panose="02070309020205020404" pitchFamily="49" charset="0"/>
              </a:rPr>
              <a:t>main()</a:t>
            </a:r>
            <a:r>
              <a:rPr lang="sk-SK" altLang="sk-SK" sz="3100" smtClean="0"/>
              <a:t>:</a:t>
            </a:r>
          </a:p>
          <a:p>
            <a:pPr lvl="1"/>
            <a:r>
              <a:rPr lang="en-US" altLang="sk-SK" sz="27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alokuj</a:t>
            </a:r>
            <a:r>
              <a:rPr lang="sk-SK" altLang="sk-SK" sz="27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sk-SK" sz="2700" smtClean="0"/>
              <a:t> - </a:t>
            </a:r>
            <a:r>
              <a:rPr lang="sk-SK" altLang="sk-SK" sz="2700" smtClean="0"/>
              <a:t>alokovanie pamäte </a:t>
            </a:r>
            <a:r>
              <a:rPr lang="sk-SK" altLang="sk-SK" sz="2700" b="1" smtClean="0">
                <a:latin typeface="Courier New" panose="02070309020205020404" pitchFamily="49" charset="0"/>
              </a:rPr>
              <a:t>n</a:t>
            </a:r>
            <a:r>
              <a:rPr lang="sk-SK" altLang="sk-SK" sz="2700" smtClean="0"/>
              <a:t> čísel</a:t>
            </a:r>
          </a:p>
          <a:p>
            <a:pPr lvl="1"/>
            <a:r>
              <a:rPr lang="en-US" altLang="sk-SK" sz="27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nacitaj</a:t>
            </a:r>
            <a:r>
              <a:rPr lang="sk-SK" altLang="sk-SK" sz="27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sk-SK" sz="2700" smtClean="0"/>
              <a:t> - </a:t>
            </a:r>
            <a:r>
              <a:rPr lang="sk-SK" altLang="sk-SK" sz="2700" smtClean="0"/>
              <a:t>načítanie </a:t>
            </a:r>
            <a:r>
              <a:rPr lang="sk-SK" altLang="sk-SK" sz="2700" b="1" smtClean="0">
                <a:latin typeface="Courier New" panose="02070309020205020404" pitchFamily="49" charset="0"/>
              </a:rPr>
              <a:t>n</a:t>
            </a:r>
            <a:r>
              <a:rPr lang="sk-SK" altLang="sk-SK" sz="2700" smtClean="0"/>
              <a:t> čísel z klávesnice</a:t>
            </a:r>
          </a:p>
          <a:p>
            <a:pPr lvl="1"/>
            <a:r>
              <a:rPr lang="en-US" altLang="sk-SK" sz="27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sucin</a:t>
            </a:r>
            <a:r>
              <a:rPr lang="sk-SK" altLang="sk-SK" sz="27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sk-SK" sz="2700" smtClean="0"/>
              <a:t> - </a:t>
            </a:r>
            <a:r>
              <a:rPr lang="sk-SK" altLang="sk-SK" sz="2700" smtClean="0"/>
              <a:t>vypočítanie súčinu </a:t>
            </a:r>
            <a:r>
              <a:rPr lang="sk-SK" altLang="sk-SK" sz="2700" b="1" smtClean="0">
                <a:latin typeface="Courier New" panose="02070309020205020404" pitchFamily="49" charset="0"/>
              </a:rPr>
              <a:t>n</a:t>
            </a:r>
            <a:r>
              <a:rPr lang="sk-SK" altLang="sk-SK" sz="2700" smtClean="0"/>
              <a:t> čísel</a:t>
            </a:r>
            <a:endParaRPr lang="en-US" altLang="sk-SK" sz="2700" smtClean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98438" y="4781550"/>
            <a:ext cx="8839200" cy="1681163"/>
            <a:chOff x="198438" y="4780990"/>
            <a:chExt cx="8839199" cy="1680929"/>
          </a:xfrm>
        </p:grpSpPr>
        <p:sp>
          <p:nvSpPr>
            <p:cNvPr id="24581" name="Rectangle 3"/>
            <p:cNvSpPr>
              <a:spLocks noChangeArrowheads="1"/>
            </p:cNvSpPr>
            <p:nvPr/>
          </p:nvSpPr>
          <p:spPr bwMode="auto">
            <a:xfrm>
              <a:off x="198438" y="4780990"/>
              <a:ext cx="8763000" cy="1680929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366" tIns="50683" rIns="101366" bIns="50683" anchor="ctr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/>
              <a:endParaRPr lang="sk-SK" altLang="sk-SK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582" name="Text Box 4"/>
            <p:cNvSpPr txBox="1">
              <a:spLocks noChangeArrowheads="1"/>
            </p:cNvSpPr>
            <p:nvPr/>
          </p:nvSpPr>
          <p:spPr bwMode="auto">
            <a:xfrm>
              <a:off x="282575" y="4950853"/>
              <a:ext cx="8755062" cy="1456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366" tIns="50683" rIns="101366" bIns="50683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/>
              <a:r>
                <a:rPr lang="sk-SK" altLang="sk-SK" sz="2200" dirty="0" err="1">
                  <a:solidFill>
                    <a:srgbClr val="000000"/>
                  </a:solidFill>
                </a:rPr>
                <a:t>int</a:t>
              </a:r>
              <a:r>
                <a:rPr lang="sk-SK" altLang="sk-SK" sz="2200" dirty="0">
                  <a:solidFill>
                    <a:srgbClr val="000000"/>
                  </a:solidFill>
                </a:rPr>
                <a:t> *alokuj(</a:t>
              </a:r>
              <a:r>
                <a:rPr lang="sk-SK" altLang="sk-SK" sz="2200" dirty="0" err="1">
                  <a:solidFill>
                    <a:srgbClr val="000000"/>
                  </a:solidFill>
                </a:rPr>
                <a:t>int</a:t>
              </a:r>
              <a:r>
                <a:rPr lang="sk-SK" altLang="sk-SK" sz="2200" dirty="0">
                  <a:solidFill>
                    <a:srgbClr val="000000"/>
                  </a:solidFill>
                </a:rPr>
                <a:t> n)</a:t>
              </a:r>
            </a:p>
            <a:p>
              <a:pPr eaLnBrk="1" hangingPunct="1"/>
              <a:r>
                <a:rPr lang="en-US" altLang="sk-SK" sz="2200" dirty="0">
                  <a:solidFill>
                    <a:srgbClr val="000000"/>
                  </a:solidFill>
                </a:rPr>
                <a:t>{</a:t>
              </a:r>
            </a:p>
            <a:p>
              <a:pPr eaLnBrk="1" hangingPunct="1"/>
              <a:r>
                <a:rPr lang="en-US" altLang="sk-SK" sz="2200" dirty="0">
                  <a:solidFill>
                    <a:srgbClr val="000000"/>
                  </a:solidFill>
                </a:rPr>
                <a:t>    return ((</a:t>
              </a:r>
              <a:r>
                <a:rPr lang="en-US" altLang="sk-SK" sz="2200" dirty="0" err="1">
                  <a:solidFill>
                    <a:srgbClr val="000000"/>
                  </a:solidFill>
                </a:rPr>
                <a:t>int</a:t>
              </a:r>
              <a:r>
                <a:rPr lang="en-US" altLang="sk-SK" sz="2200" dirty="0">
                  <a:solidFill>
                    <a:srgbClr val="000000"/>
                  </a:solidFill>
                </a:rPr>
                <a:t> *) </a:t>
              </a:r>
              <a:r>
                <a:rPr lang="en-US" altLang="sk-SK" sz="2200" dirty="0" err="1">
                  <a:solidFill>
                    <a:srgbClr val="000000"/>
                  </a:solidFill>
                </a:rPr>
                <a:t>malloc</a:t>
              </a:r>
              <a:r>
                <a:rPr lang="en-US" altLang="sk-SK" sz="2200" dirty="0">
                  <a:solidFill>
                    <a:srgbClr val="000000"/>
                  </a:solidFill>
                </a:rPr>
                <a:t>(n * </a:t>
              </a:r>
              <a:r>
                <a:rPr lang="sk-SK" altLang="sk-SK" sz="2200" dirty="0">
                  <a:solidFill>
                    <a:srgbClr val="000000"/>
                  </a:solidFill>
                </a:rPr>
                <a:t>s</a:t>
              </a:r>
              <a:r>
                <a:rPr lang="en-US" altLang="sk-SK" sz="2200" dirty="0" err="1">
                  <a:solidFill>
                    <a:srgbClr val="000000"/>
                  </a:solidFill>
                </a:rPr>
                <a:t>izeof</a:t>
              </a:r>
              <a:r>
                <a:rPr lang="en-US" altLang="sk-SK" sz="2200" dirty="0">
                  <a:solidFill>
                    <a:srgbClr val="000000"/>
                  </a:solidFill>
                </a:rPr>
                <a:t>(</a:t>
              </a:r>
              <a:r>
                <a:rPr lang="en-US" altLang="sk-SK" sz="2200" dirty="0" err="1">
                  <a:solidFill>
                    <a:srgbClr val="000000"/>
                  </a:solidFill>
                </a:rPr>
                <a:t>int</a:t>
              </a:r>
              <a:r>
                <a:rPr lang="en-US" altLang="sk-SK" sz="2200" dirty="0">
                  <a:solidFill>
                    <a:srgbClr val="000000"/>
                  </a:solidFill>
                </a:rPr>
                <a:t>)));</a:t>
              </a:r>
            </a:p>
            <a:p>
              <a:pPr eaLnBrk="1" hangingPunct="1"/>
              <a:r>
                <a:rPr lang="en-US" altLang="sk-SK" sz="2200" dirty="0">
                  <a:solidFill>
                    <a:srgbClr val="000000"/>
                  </a:solidFill>
                </a:rPr>
                <a:t>}</a:t>
              </a:r>
            </a:p>
          </p:txBody>
        </p:sp>
      </p:grpSp>
      <p:sp>
        <p:nvSpPr>
          <p:cNvPr id="9" name="Rounded Rectangle 1"/>
          <p:cNvSpPr>
            <a:spLocks noChangeArrowheads="1"/>
          </p:cNvSpPr>
          <p:nvPr/>
        </p:nvSpPr>
        <p:spPr bwMode="auto">
          <a:xfrm>
            <a:off x="6675437" y="6927056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p0</a:t>
            </a:r>
            <a:r>
              <a:rPr lang="en-US" altLang="sk-SK" sz="2400" b="0" noProof="0" dirty="0" smtClean="0">
                <a:solidFill>
                  <a:srgbClr val="000000"/>
                </a:solidFill>
              </a:rPr>
              <a:t>5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946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ChangeArrowheads="1"/>
          </p:cNvSpPr>
          <p:nvPr/>
        </p:nvSpPr>
        <p:spPr bwMode="auto">
          <a:xfrm>
            <a:off x="122238" y="213518"/>
            <a:ext cx="8037512" cy="31908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236538" y="295275"/>
            <a:ext cx="9642475" cy="314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sk-SK" sz="2200" dirty="0">
                <a:solidFill>
                  <a:srgbClr val="000000"/>
                </a:solidFill>
              </a:rPr>
              <a:t>void </a:t>
            </a:r>
            <a:r>
              <a:rPr lang="en-US" altLang="sk-SK" sz="2200" dirty="0" err="1">
                <a:solidFill>
                  <a:srgbClr val="000000"/>
                </a:solidFill>
              </a:rPr>
              <a:t>nacitaj</a:t>
            </a:r>
            <a:r>
              <a:rPr lang="sk-SK" altLang="sk-SK" sz="2200" dirty="0">
                <a:solidFill>
                  <a:srgbClr val="000000"/>
                </a:solidFill>
              </a:rPr>
              <a:t>(</a:t>
            </a:r>
            <a:r>
              <a:rPr lang="sk-SK" altLang="sk-SK" sz="2200" dirty="0" err="1">
                <a:solidFill>
                  <a:srgbClr val="000000"/>
                </a:solidFill>
              </a:rPr>
              <a:t>int</a:t>
            </a:r>
            <a:r>
              <a:rPr lang="sk-SK" altLang="sk-SK" sz="2200" dirty="0">
                <a:solidFill>
                  <a:srgbClr val="000000"/>
                </a:solidFill>
              </a:rPr>
              <a:t> </a:t>
            </a:r>
            <a:r>
              <a:rPr lang="en-US" altLang="sk-SK" sz="2200" dirty="0">
                <a:solidFill>
                  <a:srgbClr val="000000"/>
                </a:solidFill>
              </a:rPr>
              <a:t>*</a:t>
            </a:r>
            <a:r>
              <a:rPr lang="en-US" altLang="sk-SK" sz="2200" dirty="0" err="1">
                <a:solidFill>
                  <a:srgbClr val="000000"/>
                </a:solidFill>
              </a:rPr>
              <a:t>p_i</a:t>
            </a:r>
            <a:r>
              <a:rPr lang="en-US" altLang="sk-SK" sz="2200" dirty="0">
                <a:solidFill>
                  <a:srgbClr val="000000"/>
                </a:solidFill>
              </a:rPr>
              <a:t>, </a:t>
            </a:r>
            <a:r>
              <a:rPr lang="en-US" altLang="sk-SK" sz="2200" dirty="0" err="1">
                <a:solidFill>
                  <a:srgbClr val="000000"/>
                </a:solidFill>
              </a:rPr>
              <a:t>int</a:t>
            </a:r>
            <a:r>
              <a:rPr lang="en-US" altLang="sk-SK" sz="2200" dirty="0">
                <a:solidFill>
                  <a:srgbClr val="000000"/>
                </a:solidFill>
              </a:rPr>
              <a:t> n</a:t>
            </a:r>
            <a:r>
              <a:rPr lang="sk-SK" altLang="sk-SK" sz="2200" dirty="0">
                <a:solidFill>
                  <a:srgbClr val="000000"/>
                </a:solidFill>
              </a:rPr>
              <a:t>)</a:t>
            </a:r>
          </a:p>
          <a:p>
            <a:pPr eaLnBrk="1" hangingPunct="1"/>
            <a:r>
              <a:rPr lang="en-US" altLang="sk-SK" sz="2200" dirty="0">
                <a:solidFill>
                  <a:srgbClr val="000000"/>
                </a:solidFill>
              </a:rPr>
              <a:t>{</a:t>
            </a:r>
          </a:p>
          <a:p>
            <a:pPr eaLnBrk="1" hangingPunct="1"/>
            <a:r>
              <a:rPr lang="en-US" altLang="sk-SK" sz="2200" dirty="0">
                <a:solidFill>
                  <a:srgbClr val="000000"/>
                </a:solidFill>
              </a:rPr>
              <a:t>    </a:t>
            </a:r>
            <a:r>
              <a:rPr lang="en-US" altLang="sk-SK" sz="2200" dirty="0" err="1">
                <a:solidFill>
                  <a:srgbClr val="000000"/>
                </a:solidFill>
              </a:rPr>
              <a:t>int</a:t>
            </a:r>
            <a:r>
              <a:rPr lang="en-US" altLang="sk-SK" sz="2200" dirty="0">
                <a:solidFill>
                  <a:srgbClr val="000000"/>
                </a:solidFill>
              </a:rPr>
              <a:t> </a:t>
            </a:r>
            <a:r>
              <a:rPr lang="en-US" altLang="sk-SK" sz="2200" dirty="0" err="1">
                <a:solidFill>
                  <a:srgbClr val="000000"/>
                </a:solidFill>
              </a:rPr>
              <a:t>i</a:t>
            </a:r>
            <a:r>
              <a:rPr lang="en-US" altLang="sk-SK" sz="2200" dirty="0">
                <a:solidFill>
                  <a:srgbClr val="000000"/>
                </a:solidFill>
              </a:rPr>
              <a:t>;</a:t>
            </a:r>
          </a:p>
          <a:p>
            <a:pPr eaLnBrk="1" hangingPunct="1"/>
            <a:endParaRPr lang="en-US" altLang="sk-SK" sz="220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sk-SK" sz="2200" dirty="0">
                <a:solidFill>
                  <a:srgbClr val="000000"/>
                </a:solidFill>
              </a:rPr>
              <a:t>    for (</a:t>
            </a:r>
            <a:r>
              <a:rPr lang="en-US" altLang="sk-SK" sz="2200" dirty="0" err="1">
                <a:solidFill>
                  <a:srgbClr val="000000"/>
                </a:solidFill>
              </a:rPr>
              <a:t>i</a:t>
            </a:r>
            <a:r>
              <a:rPr lang="en-US" altLang="sk-SK" sz="2200" dirty="0">
                <a:solidFill>
                  <a:srgbClr val="000000"/>
                </a:solidFill>
              </a:rPr>
              <a:t> = 0; </a:t>
            </a:r>
            <a:r>
              <a:rPr lang="en-US" altLang="sk-SK" sz="2200" dirty="0" err="1">
                <a:solidFill>
                  <a:srgbClr val="000000"/>
                </a:solidFill>
              </a:rPr>
              <a:t>i</a:t>
            </a:r>
            <a:r>
              <a:rPr lang="en-US" altLang="sk-SK" sz="2200" dirty="0">
                <a:solidFill>
                  <a:srgbClr val="000000"/>
                </a:solidFill>
              </a:rPr>
              <a:t> &lt; n; </a:t>
            </a:r>
            <a:r>
              <a:rPr lang="en-US" altLang="sk-SK" sz="2200" dirty="0" err="1">
                <a:solidFill>
                  <a:srgbClr val="000000"/>
                </a:solidFill>
              </a:rPr>
              <a:t>i</a:t>
            </a:r>
            <a:r>
              <a:rPr lang="en-US" altLang="sk-SK" sz="2200" dirty="0">
                <a:solidFill>
                  <a:srgbClr val="000000"/>
                </a:solidFill>
              </a:rPr>
              <a:t>++) {</a:t>
            </a:r>
          </a:p>
          <a:p>
            <a:pPr eaLnBrk="1" hangingPunct="1"/>
            <a:r>
              <a:rPr lang="en-US" altLang="sk-SK" sz="2200" dirty="0">
                <a:solidFill>
                  <a:srgbClr val="000000"/>
                </a:solidFill>
              </a:rPr>
              <a:t>        </a:t>
            </a:r>
            <a:r>
              <a:rPr lang="en-US" altLang="sk-SK" sz="2200" dirty="0" err="1">
                <a:solidFill>
                  <a:srgbClr val="000000"/>
                </a:solidFill>
              </a:rPr>
              <a:t>printf</a:t>
            </a:r>
            <a:r>
              <a:rPr lang="en-US" altLang="sk-SK" sz="2200" dirty="0">
                <a:solidFill>
                  <a:srgbClr val="000000"/>
                </a:solidFill>
              </a:rPr>
              <a:t>("</a:t>
            </a:r>
            <a:r>
              <a:rPr lang="en-US" altLang="sk-SK" sz="2200" dirty="0" err="1">
                <a:solidFill>
                  <a:srgbClr val="000000"/>
                </a:solidFill>
              </a:rPr>
              <a:t>Zadajte</a:t>
            </a:r>
            <a:r>
              <a:rPr lang="en-US" altLang="sk-SK" sz="2200" dirty="0">
                <a:solidFill>
                  <a:srgbClr val="000000"/>
                </a:solidFill>
              </a:rPr>
              <a:t> %d-</a:t>
            </a:r>
            <a:r>
              <a:rPr lang="en-US" altLang="sk-SK" sz="2200" dirty="0" err="1">
                <a:solidFill>
                  <a:srgbClr val="000000"/>
                </a:solidFill>
              </a:rPr>
              <a:t>te</a:t>
            </a:r>
            <a:r>
              <a:rPr lang="en-US" altLang="sk-SK" sz="2200" dirty="0">
                <a:solidFill>
                  <a:srgbClr val="000000"/>
                </a:solidFill>
              </a:rPr>
              <a:t> </a:t>
            </a:r>
            <a:r>
              <a:rPr lang="en-US" altLang="sk-SK" sz="2200" dirty="0" err="1">
                <a:solidFill>
                  <a:srgbClr val="000000"/>
                </a:solidFill>
              </a:rPr>
              <a:t>cislo</a:t>
            </a:r>
            <a:r>
              <a:rPr lang="en-US" altLang="sk-SK" sz="2200" dirty="0">
                <a:solidFill>
                  <a:srgbClr val="000000"/>
                </a:solidFill>
              </a:rPr>
              <a:t>: ", i+1);</a:t>
            </a:r>
          </a:p>
          <a:p>
            <a:pPr eaLnBrk="1" hangingPunct="1"/>
            <a:r>
              <a:rPr lang="en-US" altLang="sk-SK" sz="2200" dirty="0">
                <a:solidFill>
                  <a:srgbClr val="000000"/>
                </a:solidFill>
              </a:rPr>
              <a:t>        /* </a:t>
            </a:r>
            <a:r>
              <a:rPr lang="en-US" altLang="sk-SK" sz="2200" dirty="0" err="1">
                <a:solidFill>
                  <a:srgbClr val="000000"/>
                </a:solidFill>
              </a:rPr>
              <a:t>doplnte</a:t>
            </a:r>
            <a:r>
              <a:rPr lang="en-US" altLang="sk-SK" sz="2200" dirty="0">
                <a:solidFill>
                  <a:srgbClr val="000000"/>
                </a:solidFill>
              </a:rPr>
              <a:t> </a:t>
            </a:r>
            <a:r>
              <a:rPr lang="en-US" altLang="sk-SK" sz="2200" dirty="0" err="1">
                <a:solidFill>
                  <a:srgbClr val="000000"/>
                </a:solidFill>
              </a:rPr>
              <a:t>nacitanie</a:t>
            </a:r>
            <a:r>
              <a:rPr lang="en-US" altLang="sk-SK" sz="2200" dirty="0">
                <a:solidFill>
                  <a:srgbClr val="000000"/>
                </a:solidFill>
              </a:rPr>
              <a:t> </a:t>
            </a:r>
            <a:r>
              <a:rPr lang="en-US" altLang="sk-SK" sz="2200" dirty="0" err="1">
                <a:solidFill>
                  <a:srgbClr val="000000"/>
                </a:solidFill>
              </a:rPr>
              <a:t>i-teho</a:t>
            </a:r>
            <a:r>
              <a:rPr lang="en-US" altLang="sk-SK" sz="2200" dirty="0">
                <a:solidFill>
                  <a:srgbClr val="000000"/>
                </a:solidFill>
              </a:rPr>
              <a:t> </a:t>
            </a:r>
            <a:r>
              <a:rPr lang="en-US" altLang="sk-SK" sz="2200" dirty="0" err="1">
                <a:solidFill>
                  <a:srgbClr val="000000"/>
                </a:solidFill>
              </a:rPr>
              <a:t>cisla</a:t>
            </a:r>
            <a:r>
              <a:rPr lang="en-US" altLang="sk-SK" sz="2200" dirty="0">
                <a:solidFill>
                  <a:srgbClr val="000000"/>
                </a:solidFill>
              </a:rPr>
              <a:t> */</a:t>
            </a:r>
          </a:p>
          <a:p>
            <a:pPr eaLnBrk="1" hangingPunct="1"/>
            <a:r>
              <a:rPr lang="en-US" altLang="sk-SK" sz="2200" dirty="0">
                <a:solidFill>
                  <a:srgbClr val="000000"/>
                </a:solidFill>
              </a:rPr>
              <a:t> </a:t>
            </a:r>
            <a:r>
              <a:rPr lang="en-US" altLang="sk-SK" sz="2200" dirty="0" smtClean="0">
                <a:solidFill>
                  <a:srgbClr val="000000"/>
                </a:solidFill>
              </a:rPr>
              <a:t>   }</a:t>
            </a:r>
          </a:p>
          <a:p>
            <a:pPr eaLnBrk="1" hangingPunct="1"/>
            <a:r>
              <a:rPr lang="en-US" altLang="sk-SK" sz="2200" dirty="0" smtClean="0">
                <a:solidFill>
                  <a:srgbClr val="000000"/>
                </a:solidFill>
              </a:rPr>
              <a:t>}</a:t>
            </a:r>
            <a:endParaRPr lang="en-US" altLang="sk-SK" sz="2200" dirty="0">
              <a:solidFill>
                <a:srgbClr val="000000"/>
              </a:solidFill>
            </a:endParaRP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1576388" y="2339181"/>
            <a:ext cx="6553200" cy="4413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sk-SK" sz="2200" dirty="0" err="1">
                <a:solidFill>
                  <a:srgbClr val="000000"/>
                </a:solidFill>
              </a:rPr>
              <a:t>scanf</a:t>
            </a:r>
            <a:r>
              <a:rPr lang="en-US" altLang="sk-SK" sz="2200" dirty="0">
                <a:solidFill>
                  <a:srgbClr val="000000"/>
                </a:solidFill>
              </a:rPr>
              <a:t>("%d", </a:t>
            </a:r>
            <a:r>
              <a:rPr lang="en-US" altLang="sk-SK" sz="2200" dirty="0" err="1">
                <a:solidFill>
                  <a:srgbClr val="000000"/>
                </a:solidFill>
              </a:rPr>
              <a:t>p_i</a:t>
            </a:r>
            <a:r>
              <a:rPr lang="en-US" altLang="sk-SK" sz="2200" dirty="0">
                <a:solidFill>
                  <a:srgbClr val="000000"/>
                </a:solidFill>
              </a:rPr>
              <a:t> + </a:t>
            </a:r>
            <a:r>
              <a:rPr lang="en-US" altLang="sk-SK" sz="2200" dirty="0" err="1">
                <a:solidFill>
                  <a:srgbClr val="000000"/>
                </a:solidFill>
              </a:rPr>
              <a:t>i</a:t>
            </a:r>
            <a:r>
              <a:rPr lang="en-US" altLang="sk-SK" sz="2200" dirty="0">
                <a:solidFill>
                  <a:srgbClr val="000000"/>
                </a:solidFill>
              </a:rPr>
              <a:t>);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22238" y="3591719"/>
            <a:ext cx="8037512" cy="3225800"/>
            <a:chOff x="122237" y="3261519"/>
            <a:chExt cx="8035925" cy="3225800"/>
          </a:xfrm>
        </p:grpSpPr>
        <p:sp>
          <p:nvSpPr>
            <p:cNvPr id="25611" name="Rectangle 3"/>
            <p:cNvSpPr>
              <a:spLocks noChangeArrowheads="1"/>
            </p:cNvSpPr>
            <p:nvPr/>
          </p:nvSpPr>
          <p:spPr bwMode="auto">
            <a:xfrm>
              <a:off x="122237" y="3261519"/>
              <a:ext cx="8035925" cy="320357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366" tIns="50683" rIns="101366" bIns="50683" anchor="ctr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/>
              <a:endParaRPr lang="sk-SK" altLang="sk-SK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12" name="Text Box 4"/>
            <p:cNvSpPr txBox="1">
              <a:spLocks noChangeArrowheads="1"/>
            </p:cNvSpPr>
            <p:nvPr/>
          </p:nvSpPr>
          <p:spPr bwMode="auto">
            <a:xfrm>
              <a:off x="261937" y="3429794"/>
              <a:ext cx="7785100" cy="305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366" tIns="50683" rIns="101366" bIns="50683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/>
              <a:r>
                <a:rPr lang="en-US" altLang="sk-SK" dirty="0">
                  <a:solidFill>
                    <a:srgbClr val="000000"/>
                  </a:solidFill>
                </a:rPr>
                <a:t>void</a:t>
              </a:r>
              <a:r>
                <a:rPr lang="sk-SK" altLang="sk-SK" dirty="0">
                  <a:solidFill>
                    <a:srgbClr val="000000"/>
                  </a:solidFill>
                </a:rPr>
                <a:t> </a:t>
              </a:r>
              <a:r>
                <a:rPr lang="en-US" altLang="sk-SK" dirty="0" err="1">
                  <a:solidFill>
                    <a:srgbClr val="000000"/>
                  </a:solidFill>
                </a:rPr>
                <a:t>sucin</a:t>
              </a:r>
              <a:r>
                <a:rPr lang="sk-SK" altLang="sk-SK" dirty="0">
                  <a:solidFill>
                    <a:srgbClr val="000000"/>
                  </a:solidFill>
                </a:rPr>
                <a:t>(</a:t>
              </a:r>
              <a:r>
                <a:rPr lang="en-US" altLang="sk-SK" dirty="0" err="1">
                  <a:solidFill>
                    <a:srgbClr val="000000"/>
                  </a:solidFill>
                </a:rPr>
                <a:t>int</a:t>
              </a:r>
              <a:r>
                <a:rPr lang="en-US" altLang="sk-SK" dirty="0">
                  <a:solidFill>
                    <a:srgbClr val="000000"/>
                  </a:solidFill>
                </a:rPr>
                <a:t> *p, </a:t>
              </a:r>
              <a:r>
                <a:rPr lang="sk-SK" altLang="sk-SK" dirty="0" err="1">
                  <a:solidFill>
                    <a:srgbClr val="000000"/>
                  </a:solidFill>
                </a:rPr>
                <a:t>int</a:t>
              </a:r>
              <a:r>
                <a:rPr lang="sk-SK" altLang="sk-SK" dirty="0">
                  <a:solidFill>
                    <a:srgbClr val="000000"/>
                  </a:solidFill>
                </a:rPr>
                <a:t> n</a:t>
              </a:r>
              <a:r>
                <a:rPr lang="en-US" altLang="sk-SK" dirty="0">
                  <a:solidFill>
                    <a:srgbClr val="000000"/>
                  </a:solidFill>
                </a:rPr>
                <a:t>, </a:t>
              </a:r>
              <a:r>
                <a:rPr lang="en-US" altLang="sk-SK" dirty="0" err="1">
                  <a:solidFill>
                    <a:srgbClr val="000000"/>
                  </a:solidFill>
                </a:rPr>
                <a:t>int</a:t>
              </a:r>
              <a:r>
                <a:rPr lang="en-US" altLang="sk-SK" dirty="0">
                  <a:solidFill>
                    <a:srgbClr val="000000"/>
                  </a:solidFill>
                </a:rPr>
                <a:t>  </a:t>
              </a:r>
              <a:r>
                <a:rPr lang="en-US" altLang="sk-SK" dirty="0" err="1">
                  <a:solidFill>
                    <a:srgbClr val="000000"/>
                  </a:solidFill>
                </a:rPr>
                <a:t>sucin</a:t>
              </a:r>
              <a:r>
                <a:rPr lang="sk-SK" altLang="sk-SK" dirty="0">
                  <a:solidFill>
                    <a:srgbClr val="000000"/>
                  </a:solidFill>
                </a:rPr>
                <a:t>)</a:t>
              </a:r>
            </a:p>
            <a:p>
              <a:pPr eaLnBrk="1" hangingPunct="1"/>
              <a:r>
                <a:rPr lang="en-US" altLang="sk-SK" dirty="0">
                  <a:solidFill>
                    <a:srgbClr val="000000"/>
                  </a:solidFill>
                </a:rPr>
                <a:t>{</a:t>
              </a:r>
            </a:p>
            <a:p>
              <a:pPr eaLnBrk="1" hangingPunct="1"/>
              <a:r>
                <a:rPr lang="en-US" altLang="sk-SK" dirty="0">
                  <a:solidFill>
                    <a:srgbClr val="000000"/>
                  </a:solidFill>
                </a:rPr>
                <a:t>    </a:t>
              </a:r>
              <a:r>
                <a:rPr lang="en-US" altLang="sk-SK" dirty="0" err="1">
                  <a:solidFill>
                    <a:srgbClr val="000000"/>
                  </a:solidFill>
                </a:rPr>
                <a:t>int</a:t>
              </a:r>
              <a:r>
                <a:rPr lang="en-US" altLang="sk-SK" dirty="0">
                  <a:solidFill>
                    <a:srgbClr val="000000"/>
                  </a:solidFill>
                </a:rPr>
                <a:t> </a:t>
              </a:r>
              <a:r>
                <a:rPr lang="en-US" altLang="sk-SK" dirty="0" err="1">
                  <a:solidFill>
                    <a:srgbClr val="000000"/>
                  </a:solidFill>
                </a:rPr>
                <a:t>i</a:t>
              </a:r>
              <a:r>
                <a:rPr lang="en-US" altLang="sk-SK" dirty="0">
                  <a:solidFill>
                    <a:srgbClr val="000000"/>
                  </a:solidFill>
                </a:rPr>
                <a:t>;</a:t>
              </a:r>
            </a:p>
            <a:p>
              <a:pPr eaLnBrk="1" hangingPunct="1"/>
              <a:endParaRPr lang="sk-SK" altLang="sk-SK" dirty="0">
                <a:solidFill>
                  <a:srgbClr val="000000"/>
                </a:solidFill>
              </a:endParaRPr>
            </a:p>
            <a:p>
              <a:pPr eaLnBrk="1" hangingPunct="1"/>
              <a:r>
                <a:rPr lang="sk-SK" altLang="sk-SK" dirty="0">
                  <a:solidFill>
                    <a:srgbClr val="000000"/>
                  </a:solidFill>
                </a:rPr>
                <a:t>     </a:t>
              </a:r>
              <a:r>
                <a:rPr lang="sk-SK" altLang="sk-SK" dirty="0" err="1">
                  <a:solidFill>
                    <a:srgbClr val="000000"/>
                  </a:solidFill>
                </a:rPr>
                <a:t>sucin</a:t>
              </a:r>
              <a:r>
                <a:rPr lang="sk-SK" altLang="sk-SK" dirty="0">
                  <a:solidFill>
                    <a:srgbClr val="000000"/>
                  </a:solidFill>
                </a:rPr>
                <a:t> = 1</a:t>
              </a:r>
              <a:r>
                <a:rPr lang="en-US" altLang="sk-SK" dirty="0">
                  <a:solidFill>
                    <a:srgbClr val="000000"/>
                  </a:solidFill>
                </a:rPr>
                <a:t>;</a:t>
              </a:r>
            </a:p>
            <a:p>
              <a:pPr eaLnBrk="1" hangingPunct="1"/>
              <a:r>
                <a:rPr lang="en-US" altLang="sk-SK" dirty="0">
                  <a:solidFill>
                    <a:srgbClr val="000000"/>
                  </a:solidFill>
                </a:rPr>
                <a:t>    for (</a:t>
              </a:r>
              <a:r>
                <a:rPr lang="en-US" altLang="sk-SK" dirty="0" err="1">
                  <a:solidFill>
                    <a:srgbClr val="000000"/>
                  </a:solidFill>
                </a:rPr>
                <a:t>i</a:t>
              </a:r>
              <a:r>
                <a:rPr lang="en-US" altLang="sk-SK" dirty="0">
                  <a:solidFill>
                    <a:srgbClr val="000000"/>
                  </a:solidFill>
                </a:rPr>
                <a:t> = 0; </a:t>
              </a:r>
              <a:r>
                <a:rPr lang="en-US" altLang="sk-SK" dirty="0" err="1">
                  <a:solidFill>
                    <a:srgbClr val="000000"/>
                  </a:solidFill>
                </a:rPr>
                <a:t>i</a:t>
              </a:r>
              <a:r>
                <a:rPr lang="en-US" altLang="sk-SK" dirty="0">
                  <a:solidFill>
                    <a:srgbClr val="000000"/>
                  </a:solidFill>
                </a:rPr>
                <a:t> &lt; n; </a:t>
              </a:r>
              <a:r>
                <a:rPr lang="en-US" altLang="sk-SK" dirty="0" err="1">
                  <a:solidFill>
                    <a:srgbClr val="000000"/>
                  </a:solidFill>
                </a:rPr>
                <a:t>i</a:t>
              </a:r>
              <a:r>
                <a:rPr lang="en-US" altLang="sk-SK" dirty="0">
                  <a:solidFill>
                    <a:srgbClr val="000000"/>
                  </a:solidFill>
                </a:rPr>
                <a:t>++)</a:t>
              </a:r>
            </a:p>
            <a:p>
              <a:pPr eaLnBrk="1" hangingPunct="1"/>
              <a:r>
                <a:rPr lang="en-US" altLang="sk-SK" dirty="0">
                  <a:solidFill>
                    <a:srgbClr val="000000"/>
                  </a:solidFill>
                </a:rPr>
                <a:t>        </a:t>
              </a:r>
              <a:r>
                <a:rPr lang="sk-SK" altLang="sk-SK" dirty="0">
                  <a:solidFill>
                    <a:srgbClr val="000000"/>
                  </a:solidFill>
                </a:rPr>
                <a:t> </a:t>
              </a:r>
              <a:r>
                <a:rPr lang="en-US" altLang="sk-SK" dirty="0" err="1">
                  <a:solidFill>
                    <a:srgbClr val="000000"/>
                  </a:solidFill>
                </a:rPr>
                <a:t>sucin</a:t>
              </a:r>
              <a:r>
                <a:rPr lang="en-US" altLang="sk-SK" dirty="0">
                  <a:solidFill>
                    <a:srgbClr val="000000"/>
                  </a:solidFill>
                </a:rPr>
                <a:t> *= *(p + </a:t>
              </a:r>
              <a:r>
                <a:rPr lang="en-US" altLang="sk-SK" dirty="0" err="1">
                  <a:solidFill>
                    <a:srgbClr val="000000"/>
                  </a:solidFill>
                </a:rPr>
                <a:t>i</a:t>
              </a:r>
              <a:r>
                <a:rPr lang="en-US" altLang="sk-SK" dirty="0">
                  <a:solidFill>
                    <a:srgbClr val="000000"/>
                  </a:solidFill>
                </a:rPr>
                <a:t>);</a:t>
              </a:r>
            </a:p>
            <a:p>
              <a:pPr eaLnBrk="1" hangingPunct="1"/>
              <a:r>
                <a:rPr lang="en-US" altLang="sk-SK" dirty="0">
                  <a:solidFill>
                    <a:srgbClr val="000000"/>
                  </a:solidFill>
                </a:rPr>
                <a:t>}</a:t>
              </a:r>
            </a:p>
          </p:txBody>
        </p:sp>
      </p:grp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089025" y="7020719"/>
            <a:ext cx="3552825" cy="508000"/>
          </a:xfrm>
          <a:prstGeom prst="wedgeRoundRectCallout">
            <a:avLst>
              <a:gd name="adj1" fmla="val -45630"/>
              <a:gd name="adj2" fmla="val -9453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/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čo je tu chybné? </a:t>
            </a:r>
            <a:endParaRPr lang="en-US" altLang="sk-SK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012825" y="3766344"/>
            <a:ext cx="5113338" cy="2667000"/>
            <a:chOff x="1737416" y="2705100"/>
            <a:chExt cx="5112647" cy="2664653"/>
          </a:xfrm>
        </p:grpSpPr>
        <p:sp>
          <p:nvSpPr>
            <p:cNvPr id="25608" name="Text Box 6"/>
            <p:cNvSpPr txBox="1">
              <a:spLocks noChangeArrowheads="1"/>
            </p:cNvSpPr>
            <p:nvPr/>
          </p:nvSpPr>
          <p:spPr bwMode="auto">
            <a:xfrm>
              <a:off x="2473008" y="4907439"/>
              <a:ext cx="368355" cy="462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/>
              <a:r>
                <a:rPr lang="sk-SK" altLang="sk-SK">
                  <a:solidFill>
                    <a:srgbClr val="000000"/>
                  </a:solidFill>
                </a:rPr>
                <a:t>*</a:t>
              </a:r>
              <a:endParaRPr lang="en-US" altLang="sk-SK">
                <a:solidFill>
                  <a:srgbClr val="000000"/>
                </a:solidFill>
              </a:endParaRPr>
            </a:p>
          </p:txBody>
        </p:sp>
        <p:sp>
          <p:nvSpPr>
            <p:cNvPr id="25609" name="Text Box 7"/>
            <p:cNvSpPr txBox="1">
              <a:spLocks noChangeArrowheads="1"/>
            </p:cNvSpPr>
            <p:nvPr/>
          </p:nvSpPr>
          <p:spPr bwMode="auto">
            <a:xfrm>
              <a:off x="6481708" y="2705100"/>
              <a:ext cx="368355" cy="462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/>
              <a:r>
                <a:rPr lang="sk-SK" altLang="sk-SK">
                  <a:solidFill>
                    <a:srgbClr val="000000"/>
                  </a:solidFill>
                </a:rPr>
                <a:t>*</a:t>
              </a:r>
              <a:endParaRPr lang="en-US" altLang="sk-SK">
                <a:solidFill>
                  <a:srgbClr val="000000"/>
                </a:solidFill>
              </a:endParaRPr>
            </a:p>
          </p:txBody>
        </p:sp>
        <p:sp>
          <p:nvSpPr>
            <p:cNvPr id="25610" name="Text Box 6"/>
            <p:cNvSpPr txBox="1">
              <a:spLocks noChangeArrowheads="1"/>
            </p:cNvSpPr>
            <p:nvPr/>
          </p:nvSpPr>
          <p:spPr bwMode="auto">
            <a:xfrm>
              <a:off x="1737416" y="4182235"/>
              <a:ext cx="368355" cy="462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/>
              <a:r>
                <a:rPr lang="sk-SK" altLang="sk-SK">
                  <a:solidFill>
                    <a:srgbClr val="000000"/>
                  </a:solidFill>
                </a:rPr>
                <a:t>*</a:t>
              </a:r>
              <a:endParaRPr lang="en-US" altLang="sk-SK">
                <a:solidFill>
                  <a:srgbClr val="000000"/>
                </a:solidFill>
              </a:endParaRPr>
            </a:p>
          </p:txBody>
        </p:sp>
      </p:grpSp>
      <p:sp>
        <p:nvSpPr>
          <p:cNvPr id="13" name="Rounded Rectangle 1"/>
          <p:cNvSpPr>
            <a:spLocks noChangeArrowheads="1"/>
          </p:cNvSpPr>
          <p:nvPr/>
        </p:nvSpPr>
        <p:spPr bwMode="auto">
          <a:xfrm>
            <a:off x="6675437" y="6927056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p0</a:t>
            </a:r>
            <a:r>
              <a:rPr lang="en-US" altLang="sk-SK" sz="2400" b="0" noProof="0" dirty="0" smtClean="0">
                <a:solidFill>
                  <a:srgbClr val="000000"/>
                </a:solidFill>
              </a:rPr>
              <a:t>5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790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 animBg="1" autoUpdateAnimBg="0"/>
      <p:bldP spid="9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301625" y="1204913"/>
            <a:ext cx="7696200" cy="60340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385763" y="1287463"/>
            <a:ext cx="7781925" cy="595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sk-SK" sz="2000" dirty="0">
                <a:solidFill>
                  <a:srgbClr val="000000"/>
                </a:solidFill>
              </a:rPr>
              <a:t>#include &lt;</a:t>
            </a:r>
            <a:r>
              <a:rPr lang="en-US" altLang="sk-SK" sz="2000" dirty="0" err="1" smtClean="0">
                <a:solidFill>
                  <a:srgbClr val="000000"/>
                </a:solidFill>
              </a:rPr>
              <a:t>stdio.h</a:t>
            </a:r>
            <a:r>
              <a:rPr lang="en-US" altLang="sk-SK" sz="2000" dirty="0">
                <a:solidFill>
                  <a:srgbClr val="000000"/>
                </a:solidFill>
              </a:rPr>
              <a:t>&gt;</a:t>
            </a:r>
          </a:p>
          <a:p>
            <a:pPr eaLnBrk="1" hangingPunct="1"/>
            <a:r>
              <a:rPr lang="en-US" altLang="sk-SK" sz="2000" dirty="0">
                <a:solidFill>
                  <a:srgbClr val="000000"/>
                </a:solidFill>
              </a:rPr>
              <a:t>#include &lt;</a:t>
            </a:r>
            <a:r>
              <a:rPr lang="en-US" altLang="sk-SK" sz="2000" dirty="0" err="1" smtClean="0">
                <a:solidFill>
                  <a:srgbClr val="000000"/>
                </a:solidFill>
              </a:rPr>
              <a:t>stdlib.h</a:t>
            </a:r>
            <a:r>
              <a:rPr lang="en-US" altLang="sk-SK" sz="2000" dirty="0" smtClean="0">
                <a:solidFill>
                  <a:srgbClr val="000000"/>
                </a:solidFill>
              </a:rPr>
              <a:t>&gt;</a:t>
            </a:r>
            <a:endParaRPr lang="en-US" altLang="sk-SK" sz="2000" dirty="0">
              <a:solidFill>
                <a:srgbClr val="000000"/>
              </a:solidFill>
            </a:endParaRPr>
          </a:p>
          <a:p>
            <a:pPr eaLnBrk="1" hangingPunct="1"/>
            <a:endParaRPr lang="en-US" altLang="sk-SK" sz="2000" dirty="0">
              <a:solidFill>
                <a:srgbClr val="000000"/>
              </a:solidFill>
            </a:endParaRPr>
          </a:p>
          <a:p>
            <a:pPr eaLnBrk="1" hangingPunct="1"/>
            <a:r>
              <a:rPr lang="sk-SK" altLang="sk-SK" sz="2000" dirty="0" err="1">
                <a:solidFill>
                  <a:srgbClr val="000000"/>
                </a:solidFill>
              </a:rPr>
              <a:t>int</a:t>
            </a:r>
            <a:r>
              <a:rPr lang="sk-SK" altLang="sk-SK" sz="2000" dirty="0">
                <a:solidFill>
                  <a:srgbClr val="000000"/>
                </a:solidFill>
              </a:rPr>
              <a:t> *alokuj(</a:t>
            </a:r>
            <a:r>
              <a:rPr lang="sk-SK" altLang="sk-SK" sz="2000" dirty="0" err="1">
                <a:solidFill>
                  <a:srgbClr val="000000"/>
                </a:solidFill>
              </a:rPr>
              <a:t>int</a:t>
            </a:r>
            <a:r>
              <a:rPr lang="sk-SK" altLang="sk-SK" sz="2000" dirty="0">
                <a:solidFill>
                  <a:srgbClr val="000000"/>
                </a:solidFill>
              </a:rPr>
              <a:t> n</a:t>
            </a:r>
            <a:r>
              <a:rPr lang="sk-SK" altLang="sk-SK" sz="2000" dirty="0" smtClean="0">
                <a:solidFill>
                  <a:srgbClr val="000000"/>
                </a:solidFill>
              </a:rPr>
              <a:t>)</a:t>
            </a:r>
            <a:r>
              <a:rPr lang="en-US" altLang="sk-SK" sz="2000" dirty="0" smtClean="0">
                <a:solidFill>
                  <a:srgbClr val="000000"/>
                </a:solidFill>
              </a:rPr>
              <a:t>;</a:t>
            </a:r>
            <a:endParaRPr lang="sk-SK" altLang="sk-SK" sz="200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sk-SK" sz="2000" dirty="0">
                <a:solidFill>
                  <a:srgbClr val="000000"/>
                </a:solidFill>
              </a:rPr>
              <a:t>void </a:t>
            </a:r>
            <a:r>
              <a:rPr lang="en-US" altLang="sk-SK" sz="2000" dirty="0" err="1">
                <a:solidFill>
                  <a:srgbClr val="000000"/>
                </a:solidFill>
              </a:rPr>
              <a:t>nacitaj</a:t>
            </a:r>
            <a:r>
              <a:rPr lang="sk-SK" altLang="sk-SK" sz="2000" dirty="0">
                <a:solidFill>
                  <a:srgbClr val="000000"/>
                </a:solidFill>
              </a:rPr>
              <a:t>(</a:t>
            </a:r>
            <a:r>
              <a:rPr lang="sk-SK" altLang="sk-SK" sz="2000" dirty="0" err="1">
                <a:solidFill>
                  <a:srgbClr val="000000"/>
                </a:solidFill>
              </a:rPr>
              <a:t>int</a:t>
            </a:r>
            <a:r>
              <a:rPr lang="sk-SK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>
                <a:solidFill>
                  <a:srgbClr val="000000"/>
                </a:solidFill>
              </a:rPr>
              <a:t>*</a:t>
            </a:r>
            <a:r>
              <a:rPr lang="en-US" altLang="sk-SK" sz="2000" dirty="0" err="1">
                <a:solidFill>
                  <a:srgbClr val="000000"/>
                </a:solidFill>
              </a:rPr>
              <a:t>p_i</a:t>
            </a:r>
            <a:r>
              <a:rPr lang="en-US" altLang="sk-SK" sz="2000" dirty="0">
                <a:solidFill>
                  <a:srgbClr val="000000"/>
                </a:solidFill>
              </a:rPr>
              <a:t>, </a:t>
            </a:r>
            <a:r>
              <a:rPr lang="en-US" altLang="sk-SK" sz="2000" dirty="0" err="1">
                <a:solidFill>
                  <a:srgbClr val="000000"/>
                </a:solidFill>
              </a:rPr>
              <a:t>int</a:t>
            </a:r>
            <a:r>
              <a:rPr lang="en-US" altLang="sk-SK" sz="2000" dirty="0">
                <a:solidFill>
                  <a:srgbClr val="000000"/>
                </a:solidFill>
              </a:rPr>
              <a:t> n</a:t>
            </a:r>
            <a:r>
              <a:rPr lang="sk-SK" altLang="sk-SK" sz="2000" dirty="0" smtClean="0">
                <a:solidFill>
                  <a:srgbClr val="000000"/>
                </a:solidFill>
              </a:rPr>
              <a:t>)</a:t>
            </a:r>
            <a:r>
              <a:rPr lang="en-US" altLang="sk-SK" sz="2000" dirty="0" smtClean="0">
                <a:solidFill>
                  <a:srgbClr val="000000"/>
                </a:solidFill>
              </a:rPr>
              <a:t>;</a:t>
            </a:r>
            <a:endParaRPr lang="sk-SK" altLang="sk-SK" sz="200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sk-SK" sz="2000" dirty="0">
                <a:solidFill>
                  <a:srgbClr val="000000"/>
                </a:solidFill>
              </a:rPr>
              <a:t>void</a:t>
            </a:r>
            <a:r>
              <a:rPr lang="sk-SK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sucin</a:t>
            </a:r>
            <a:r>
              <a:rPr lang="sk-SK" altLang="sk-SK" sz="2000" dirty="0">
                <a:solidFill>
                  <a:srgbClr val="000000"/>
                </a:solidFill>
              </a:rPr>
              <a:t>(</a:t>
            </a:r>
            <a:r>
              <a:rPr lang="en-US" altLang="sk-SK" sz="2000" dirty="0" err="1">
                <a:solidFill>
                  <a:srgbClr val="000000"/>
                </a:solidFill>
              </a:rPr>
              <a:t>int</a:t>
            </a:r>
            <a:r>
              <a:rPr lang="en-US" altLang="sk-SK" sz="2000" dirty="0">
                <a:solidFill>
                  <a:srgbClr val="000000"/>
                </a:solidFill>
              </a:rPr>
              <a:t> *p, </a:t>
            </a:r>
            <a:r>
              <a:rPr lang="sk-SK" altLang="sk-SK" sz="2000" dirty="0" err="1">
                <a:solidFill>
                  <a:srgbClr val="000000"/>
                </a:solidFill>
              </a:rPr>
              <a:t>int</a:t>
            </a:r>
            <a:r>
              <a:rPr lang="sk-SK" altLang="sk-SK" sz="2000" dirty="0">
                <a:solidFill>
                  <a:srgbClr val="000000"/>
                </a:solidFill>
              </a:rPr>
              <a:t> n</a:t>
            </a:r>
            <a:r>
              <a:rPr lang="en-US" altLang="sk-SK" sz="2000" dirty="0">
                <a:solidFill>
                  <a:srgbClr val="000000"/>
                </a:solidFill>
              </a:rPr>
              <a:t>, </a:t>
            </a:r>
            <a:r>
              <a:rPr lang="en-US" altLang="sk-SK" sz="2000" dirty="0" err="1">
                <a:solidFill>
                  <a:srgbClr val="000000"/>
                </a:solidFill>
              </a:rPr>
              <a:t>int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sk-SK" altLang="sk-SK" sz="2000" dirty="0">
                <a:solidFill>
                  <a:srgbClr val="000000"/>
                </a:solidFill>
              </a:rPr>
              <a:t>*</a:t>
            </a:r>
            <a:r>
              <a:rPr lang="en-US" altLang="sk-SK" sz="2000" dirty="0" err="1">
                <a:solidFill>
                  <a:srgbClr val="000000"/>
                </a:solidFill>
              </a:rPr>
              <a:t>sucin</a:t>
            </a:r>
            <a:r>
              <a:rPr lang="sk-SK" altLang="sk-SK" sz="2000" dirty="0" smtClean="0">
                <a:solidFill>
                  <a:srgbClr val="000000"/>
                </a:solidFill>
              </a:rPr>
              <a:t>)</a:t>
            </a:r>
            <a:r>
              <a:rPr lang="en-US" altLang="sk-SK" sz="2000" dirty="0" smtClean="0">
                <a:solidFill>
                  <a:srgbClr val="000000"/>
                </a:solidFill>
              </a:rPr>
              <a:t>;</a:t>
            </a:r>
            <a:endParaRPr lang="sk-SK" altLang="sk-SK" sz="2000" dirty="0">
              <a:solidFill>
                <a:srgbClr val="000000"/>
              </a:solidFill>
            </a:endParaRPr>
          </a:p>
          <a:p>
            <a:pPr eaLnBrk="1" hangingPunct="1"/>
            <a:endParaRPr lang="sk-SK" altLang="sk-SK" sz="200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sk-SK" sz="2000" dirty="0" err="1">
                <a:solidFill>
                  <a:srgbClr val="000000"/>
                </a:solidFill>
              </a:rPr>
              <a:t>int</a:t>
            </a:r>
            <a:r>
              <a:rPr lang="sk-SK" altLang="sk-SK" sz="2000" dirty="0">
                <a:solidFill>
                  <a:srgbClr val="000000"/>
                </a:solidFill>
              </a:rPr>
              <a:t> </a:t>
            </a:r>
            <a:r>
              <a:rPr lang="sk-SK" altLang="sk-SK" sz="2000" dirty="0" err="1">
                <a:solidFill>
                  <a:srgbClr val="000000"/>
                </a:solidFill>
              </a:rPr>
              <a:t>main</a:t>
            </a:r>
            <a:r>
              <a:rPr lang="sk-SK" altLang="sk-SK" sz="2000" dirty="0">
                <a:solidFill>
                  <a:srgbClr val="000000"/>
                </a:solidFill>
              </a:rPr>
              <a:t>()</a:t>
            </a:r>
          </a:p>
          <a:p>
            <a:pPr eaLnBrk="1" hangingPunct="1"/>
            <a:r>
              <a:rPr lang="en-US" altLang="sk-SK" sz="2000" dirty="0">
                <a:solidFill>
                  <a:srgbClr val="000000"/>
                </a:solidFill>
              </a:rPr>
              <a:t>{</a:t>
            </a:r>
          </a:p>
          <a:p>
            <a:pPr eaLnBrk="1" hangingPunct="1"/>
            <a:r>
              <a:rPr lang="en-US" altLang="sk-SK" sz="2000" dirty="0">
                <a:solidFill>
                  <a:srgbClr val="000000"/>
                </a:solidFill>
              </a:rPr>
              <a:t>   </a:t>
            </a:r>
            <a:r>
              <a:rPr lang="en-US" altLang="sk-SK" sz="2000" dirty="0" err="1">
                <a:solidFill>
                  <a:srgbClr val="000000"/>
                </a:solidFill>
              </a:rPr>
              <a:t>int</a:t>
            </a:r>
            <a:r>
              <a:rPr lang="en-US" altLang="sk-SK" sz="2000" dirty="0">
                <a:solidFill>
                  <a:srgbClr val="000000"/>
                </a:solidFill>
              </a:rPr>
              <a:t> *</a:t>
            </a:r>
            <a:r>
              <a:rPr lang="en-US" altLang="sk-SK" sz="2000" dirty="0" err="1">
                <a:solidFill>
                  <a:srgbClr val="000000"/>
                </a:solidFill>
              </a:rPr>
              <a:t>cisla</a:t>
            </a:r>
            <a:r>
              <a:rPr lang="en-US" altLang="sk-SK" sz="2000" dirty="0">
                <a:solidFill>
                  <a:srgbClr val="000000"/>
                </a:solidFill>
              </a:rPr>
              <a:t>, </a:t>
            </a:r>
            <a:r>
              <a:rPr lang="en-US" altLang="sk-SK" sz="2000" dirty="0" err="1">
                <a:solidFill>
                  <a:srgbClr val="000000"/>
                </a:solidFill>
              </a:rPr>
              <a:t>suc</a:t>
            </a:r>
            <a:r>
              <a:rPr lang="sk-SK" altLang="sk-SK" sz="2000" dirty="0">
                <a:solidFill>
                  <a:srgbClr val="000000"/>
                </a:solidFill>
              </a:rPr>
              <a:t>, n</a:t>
            </a:r>
            <a:r>
              <a:rPr lang="en-US" altLang="sk-SK" sz="2000" dirty="0">
                <a:solidFill>
                  <a:srgbClr val="000000"/>
                </a:solidFill>
              </a:rPr>
              <a:t>;</a:t>
            </a:r>
            <a:endParaRPr lang="sk-SK" altLang="sk-SK" sz="2000" dirty="0">
              <a:solidFill>
                <a:srgbClr val="000000"/>
              </a:solidFill>
            </a:endParaRPr>
          </a:p>
          <a:p>
            <a:pPr eaLnBrk="1" hangingPunct="1"/>
            <a:r>
              <a:rPr lang="sk-SK" altLang="sk-SK" sz="2000" dirty="0">
                <a:solidFill>
                  <a:srgbClr val="000000"/>
                </a:solidFill>
              </a:rPr>
              <a:t>   </a:t>
            </a:r>
            <a:r>
              <a:rPr lang="sk-SK" altLang="sk-SK" sz="2000" dirty="0" err="1">
                <a:solidFill>
                  <a:srgbClr val="000000"/>
                </a:solidFill>
              </a:rPr>
              <a:t>printf</a:t>
            </a:r>
            <a:r>
              <a:rPr lang="en-US" altLang="sk-SK" sz="2000" dirty="0">
                <a:solidFill>
                  <a:srgbClr val="000000"/>
                </a:solidFill>
              </a:rPr>
              <a:t>("</a:t>
            </a:r>
            <a:r>
              <a:rPr lang="en-US" altLang="sk-SK" sz="2000" dirty="0" err="1">
                <a:solidFill>
                  <a:srgbClr val="000000"/>
                </a:solidFill>
              </a:rPr>
              <a:t>Zadajte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pocet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prvkov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</a:rPr>
              <a:t>pola</a:t>
            </a:r>
            <a:r>
              <a:rPr lang="en-US" altLang="sk-SK" sz="2000" dirty="0">
                <a:solidFill>
                  <a:srgbClr val="000000"/>
                </a:solidFill>
              </a:rPr>
              <a:t>: ");</a:t>
            </a:r>
          </a:p>
          <a:p>
            <a:pPr eaLnBrk="1" hangingPunct="1"/>
            <a:r>
              <a:rPr lang="en-US" altLang="sk-SK" sz="2000" dirty="0">
                <a:solidFill>
                  <a:srgbClr val="000000"/>
                </a:solidFill>
              </a:rPr>
              <a:t>   </a:t>
            </a:r>
            <a:r>
              <a:rPr lang="en-US" altLang="sk-SK" sz="2000" dirty="0" err="1">
                <a:solidFill>
                  <a:srgbClr val="000000"/>
                </a:solidFill>
              </a:rPr>
              <a:t>scanf</a:t>
            </a:r>
            <a:r>
              <a:rPr lang="en-US" altLang="sk-SK" sz="2000" dirty="0">
                <a:solidFill>
                  <a:srgbClr val="000000"/>
                </a:solidFill>
              </a:rPr>
              <a:t>("%d", &amp;n);</a:t>
            </a:r>
            <a:r>
              <a:rPr lang="sk-SK" altLang="sk-SK" sz="2000" dirty="0">
                <a:solidFill>
                  <a:srgbClr val="000000"/>
                </a:solidFill>
              </a:rPr>
              <a:t> </a:t>
            </a:r>
            <a:endParaRPr lang="en-US" altLang="sk-SK" sz="2000" dirty="0">
              <a:solidFill>
                <a:srgbClr val="000000"/>
              </a:solidFill>
            </a:endParaRPr>
          </a:p>
          <a:p>
            <a:pPr eaLnBrk="1" hangingPunct="1"/>
            <a:endParaRPr lang="en-US" altLang="sk-SK" sz="200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sk-SK" sz="2000" dirty="0">
                <a:solidFill>
                  <a:srgbClr val="000000"/>
                </a:solidFill>
              </a:rPr>
              <a:t>   </a:t>
            </a:r>
            <a:r>
              <a:rPr lang="en-US" altLang="sk-SK" sz="2000" dirty="0" err="1">
                <a:solidFill>
                  <a:srgbClr val="000000"/>
                </a:solidFill>
              </a:rPr>
              <a:t>cisla</a:t>
            </a:r>
            <a:r>
              <a:rPr lang="en-US" altLang="sk-SK" sz="2000" dirty="0">
                <a:solidFill>
                  <a:srgbClr val="000000"/>
                </a:solidFill>
              </a:rPr>
              <a:t> = </a:t>
            </a:r>
            <a:r>
              <a:rPr lang="en-US" altLang="sk-SK" sz="2000" dirty="0" err="1">
                <a:solidFill>
                  <a:srgbClr val="000000"/>
                </a:solidFill>
              </a:rPr>
              <a:t>alokuj</a:t>
            </a:r>
            <a:r>
              <a:rPr lang="en-US" altLang="sk-SK" sz="2000" dirty="0">
                <a:solidFill>
                  <a:srgbClr val="000000"/>
                </a:solidFill>
              </a:rPr>
              <a:t>(n);</a:t>
            </a:r>
          </a:p>
          <a:p>
            <a:pPr eaLnBrk="1" hangingPunct="1"/>
            <a:r>
              <a:rPr lang="en-US" altLang="sk-SK" sz="2000" dirty="0">
                <a:solidFill>
                  <a:srgbClr val="000000"/>
                </a:solidFill>
              </a:rPr>
              <a:t>   </a:t>
            </a:r>
            <a:r>
              <a:rPr lang="en-US" altLang="sk-SK" sz="2000" dirty="0" err="1">
                <a:solidFill>
                  <a:srgbClr val="000000"/>
                </a:solidFill>
              </a:rPr>
              <a:t>nacitaj</a:t>
            </a:r>
            <a:r>
              <a:rPr lang="en-US" altLang="sk-SK" sz="2000" dirty="0">
                <a:solidFill>
                  <a:srgbClr val="000000"/>
                </a:solidFill>
              </a:rPr>
              <a:t>(</a:t>
            </a:r>
            <a:r>
              <a:rPr lang="en-US" altLang="sk-SK" sz="2000" dirty="0" err="1">
                <a:solidFill>
                  <a:srgbClr val="000000"/>
                </a:solidFill>
              </a:rPr>
              <a:t>cisla</a:t>
            </a:r>
            <a:r>
              <a:rPr lang="en-US" altLang="sk-SK" sz="2000" dirty="0">
                <a:solidFill>
                  <a:srgbClr val="000000"/>
                </a:solidFill>
              </a:rPr>
              <a:t>, n);</a:t>
            </a:r>
          </a:p>
          <a:p>
            <a:pPr eaLnBrk="1" hangingPunct="1"/>
            <a:r>
              <a:rPr lang="en-US" altLang="sk-SK" sz="2000" dirty="0">
                <a:solidFill>
                  <a:srgbClr val="000000"/>
                </a:solidFill>
              </a:rPr>
              <a:t>   </a:t>
            </a:r>
            <a:r>
              <a:rPr lang="en-US" altLang="sk-SK" sz="2000" dirty="0" err="1">
                <a:solidFill>
                  <a:srgbClr val="000000"/>
                </a:solidFill>
              </a:rPr>
              <a:t>sucin</a:t>
            </a:r>
            <a:r>
              <a:rPr lang="en-US" altLang="sk-SK" sz="2000" dirty="0">
                <a:solidFill>
                  <a:srgbClr val="000000"/>
                </a:solidFill>
              </a:rPr>
              <a:t>(</a:t>
            </a:r>
            <a:r>
              <a:rPr lang="en-US" altLang="sk-SK" sz="2000" dirty="0" err="1">
                <a:solidFill>
                  <a:srgbClr val="000000"/>
                </a:solidFill>
              </a:rPr>
              <a:t>cisla</a:t>
            </a:r>
            <a:r>
              <a:rPr lang="en-US" altLang="sk-SK" sz="2000" dirty="0">
                <a:solidFill>
                  <a:srgbClr val="000000"/>
                </a:solidFill>
              </a:rPr>
              <a:t>, n, </a:t>
            </a:r>
            <a:r>
              <a:rPr lang="en-US" altLang="sk-SK" sz="2000" dirty="0" err="1">
                <a:solidFill>
                  <a:srgbClr val="000000"/>
                </a:solidFill>
              </a:rPr>
              <a:t>suc</a:t>
            </a:r>
            <a:r>
              <a:rPr lang="en-US" altLang="sk-SK" sz="2000" dirty="0">
                <a:solidFill>
                  <a:srgbClr val="000000"/>
                </a:solidFill>
              </a:rPr>
              <a:t>);</a:t>
            </a:r>
          </a:p>
          <a:p>
            <a:pPr eaLnBrk="1" hangingPunct="1"/>
            <a:r>
              <a:rPr lang="en-US" altLang="sk-SK" sz="2000" dirty="0">
                <a:solidFill>
                  <a:srgbClr val="000000"/>
                </a:solidFill>
              </a:rPr>
              <a:t>   </a:t>
            </a:r>
            <a:r>
              <a:rPr lang="en-US" altLang="sk-SK" sz="2000" dirty="0" err="1">
                <a:solidFill>
                  <a:srgbClr val="000000"/>
                </a:solidFill>
              </a:rPr>
              <a:t>printf</a:t>
            </a:r>
            <a:r>
              <a:rPr lang="en-US" altLang="sk-SK" sz="2000" dirty="0">
                <a:solidFill>
                  <a:srgbClr val="000000"/>
                </a:solidFill>
              </a:rPr>
              <a:t>("</a:t>
            </a:r>
            <a:r>
              <a:rPr lang="en-US" altLang="sk-SK" sz="2000" dirty="0" err="1">
                <a:solidFill>
                  <a:srgbClr val="000000"/>
                </a:solidFill>
              </a:rPr>
              <a:t>Sucin</a:t>
            </a:r>
            <a:r>
              <a:rPr lang="en-US" altLang="sk-SK" sz="2000" dirty="0">
                <a:solidFill>
                  <a:srgbClr val="000000"/>
                </a:solidFill>
              </a:rPr>
              <a:t> je: %d\n", </a:t>
            </a:r>
            <a:r>
              <a:rPr lang="en-US" altLang="sk-SK" sz="2000" dirty="0" err="1">
                <a:solidFill>
                  <a:srgbClr val="000000"/>
                </a:solidFill>
              </a:rPr>
              <a:t>suc</a:t>
            </a:r>
            <a:r>
              <a:rPr lang="en-US" altLang="sk-SK" sz="2000" dirty="0">
                <a:solidFill>
                  <a:srgbClr val="000000"/>
                </a:solidFill>
              </a:rPr>
              <a:t>);</a:t>
            </a:r>
          </a:p>
          <a:p>
            <a:pPr eaLnBrk="1" hangingPunct="1"/>
            <a:r>
              <a:rPr lang="en-US" altLang="sk-SK" sz="2000" dirty="0">
                <a:solidFill>
                  <a:srgbClr val="000000"/>
                </a:solidFill>
              </a:rPr>
              <a:t>   return 0;</a:t>
            </a:r>
          </a:p>
          <a:p>
            <a:pPr eaLnBrk="1" hangingPunct="1"/>
            <a:r>
              <a:rPr lang="en-US" altLang="sk-SK" sz="20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3121025" y="5810250"/>
            <a:ext cx="388938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sk-SK">
                <a:solidFill>
                  <a:srgbClr val="000000"/>
                </a:solidFill>
              </a:rPr>
              <a:t>&amp;</a:t>
            </a:r>
          </a:p>
        </p:txBody>
      </p:sp>
      <p:sp>
        <p:nvSpPr>
          <p:cNvPr id="109578" name="AutoShape 10"/>
          <p:cNvSpPr>
            <a:spLocks noChangeArrowheads="1"/>
          </p:cNvSpPr>
          <p:nvPr/>
        </p:nvSpPr>
        <p:spPr bwMode="auto">
          <a:xfrm>
            <a:off x="7153275" y="1963738"/>
            <a:ext cx="2874963" cy="1012825"/>
          </a:xfrm>
          <a:prstGeom prst="wedgeRoundRectCallout">
            <a:avLst>
              <a:gd name="adj1" fmla="val -102514"/>
              <a:gd name="adj2" fmla="val -12552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/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doplňte, aby to </a:t>
            </a:r>
          </a:p>
          <a:p>
            <a:pPr algn="ctr"/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bolo správne</a:t>
            </a:r>
            <a:endParaRPr lang="en-US" altLang="sk-SK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ounded Rectangle 1"/>
          <p:cNvSpPr>
            <a:spLocks noChangeArrowheads="1"/>
          </p:cNvSpPr>
          <p:nvPr/>
        </p:nvSpPr>
        <p:spPr bwMode="auto">
          <a:xfrm>
            <a:off x="6675437" y="6927056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p0</a:t>
            </a:r>
            <a:r>
              <a:rPr lang="en-US" altLang="sk-SK" sz="2400" b="0" noProof="0" dirty="0" smtClean="0">
                <a:solidFill>
                  <a:srgbClr val="000000"/>
                </a:solidFill>
              </a:rPr>
              <a:t>5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111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 autoUpdateAnimBg="0"/>
      <p:bldP spid="109578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Pole meniace svoju veľkosť</a:t>
            </a:r>
            <a:endParaRPr lang="en-US" altLang="sk-SK" smtClean="0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38138" y="1771650"/>
            <a:ext cx="9642475" cy="55657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493713" y="1939925"/>
            <a:ext cx="8980487" cy="490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*x, n = 5, *p1, *p2, *p;</a:t>
            </a:r>
            <a:endParaRPr kumimoji="0" lang="sk-SK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 = 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*) 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malloc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(n * 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sizeof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)); </a:t>
            </a:r>
            <a:endParaRPr kumimoji="0" lang="sk-SK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x[0] = 10;  x[4] = 3;                             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                                                            /* 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potreba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zv</a:t>
            </a: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acsit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pole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 = (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*) 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malloc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(10 * n * 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siz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of(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p1 = x;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p2 = p; </a:t>
            </a:r>
            <a:endParaRPr kumimoji="0" lang="sk-SK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while(p1 &lt; x + n) *p2++ = *p1++;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 *= 10;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free(x);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sk-SK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 = p;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                         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</a:t>
            </a:r>
          </a:p>
        </p:txBody>
      </p:sp>
      <p:sp>
        <p:nvSpPr>
          <p:cNvPr id="56325" name="AutoShape 5"/>
          <p:cNvSpPr>
            <a:spLocks noChangeArrowheads="1"/>
          </p:cNvSpPr>
          <p:nvPr/>
        </p:nvSpPr>
        <p:spPr bwMode="auto">
          <a:xfrm>
            <a:off x="7273925" y="1601788"/>
            <a:ext cx="2538413" cy="1096962"/>
          </a:xfrm>
          <a:prstGeom prst="wedgeRoundRectCallout">
            <a:avLst>
              <a:gd name="adj1" fmla="val -127708"/>
              <a:gd name="adj2" fmla="val 58333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alokovanie</a:t>
            </a:r>
            <a:endParaRPr kumimoji="0" lang="sk-SK" altLang="sk-SK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</a:t>
            </a:r>
            <a:r>
              <a:rPr kumimoji="0" lang="sk-SK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ľa x</a:t>
            </a:r>
            <a:endParaRPr kumimoji="0" lang="en-US" altLang="sk-SK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56326" name="AutoShape 6"/>
          <p:cNvSpPr>
            <a:spLocks noChangeArrowheads="1"/>
          </p:cNvSpPr>
          <p:nvPr/>
        </p:nvSpPr>
        <p:spPr bwMode="auto">
          <a:xfrm>
            <a:off x="7443788" y="3205163"/>
            <a:ext cx="2536825" cy="1095375"/>
          </a:xfrm>
          <a:prstGeom prst="wedgeRoundRectCallout">
            <a:avLst>
              <a:gd name="adj1" fmla="val -104514"/>
              <a:gd name="adj2" fmla="val 52245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alokovanie</a:t>
            </a:r>
            <a:endParaRPr kumimoji="0" lang="sk-SK" altLang="sk-SK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</a:t>
            </a:r>
            <a:r>
              <a:rPr kumimoji="0" lang="sk-SK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ľa </a:t>
            </a: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</a:t>
            </a:r>
          </a:p>
        </p:txBody>
      </p:sp>
      <p:sp>
        <p:nvSpPr>
          <p:cNvPr id="56327" name="AutoShape 7"/>
          <p:cNvSpPr>
            <a:spLocks noChangeArrowheads="1"/>
          </p:cNvSpPr>
          <p:nvPr/>
        </p:nvSpPr>
        <p:spPr bwMode="auto">
          <a:xfrm>
            <a:off x="7273925" y="5059363"/>
            <a:ext cx="2876550" cy="1096962"/>
          </a:xfrm>
          <a:prstGeom prst="wedgeRoundRectCallout">
            <a:avLst>
              <a:gd name="adj1" fmla="val -78370"/>
              <a:gd name="adj2" fmla="val 7213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kop</a:t>
            </a:r>
            <a:r>
              <a:rPr kumimoji="0" lang="sk-SK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írovanie obsahu poľa</a:t>
            </a:r>
          </a:p>
        </p:txBody>
      </p:sp>
      <p:sp>
        <p:nvSpPr>
          <p:cNvPr id="56328" name="AutoShape 8"/>
          <p:cNvSpPr>
            <a:spLocks noChangeArrowheads="1"/>
          </p:cNvSpPr>
          <p:nvPr/>
        </p:nvSpPr>
        <p:spPr bwMode="auto">
          <a:xfrm>
            <a:off x="3636963" y="6240463"/>
            <a:ext cx="5751512" cy="758825"/>
          </a:xfrm>
          <a:prstGeom prst="wedgeRoundRectCallout">
            <a:avLst>
              <a:gd name="adj1" fmla="val -73468"/>
              <a:gd name="adj2" fmla="val -45139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uvoľnenie menšieho poľa x</a:t>
            </a:r>
            <a:endParaRPr kumimoji="0" lang="en-US" altLang="sk-SK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56329" name="AutoShape 9"/>
          <p:cNvSpPr>
            <a:spLocks noChangeArrowheads="1"/>
          </p:cNvSpPr>
          <p:nvPr/>
        </p:nvSpPr>
        <p:spPr bwMode="auto">
          <a:xfrm>
            <a:off x="2790825" y="6831013"/>
            <a:ext cx="4060825" cy="506412"/>
          </a:xfrm>
          <a:prstGeom prst="wedgeRoundRectCallout">
            <a:avLst>
              <a:gd name="adj1" fmla="val -71310"/>
              <a:gd name="adj2" fmla="val -63194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nastavenie x na p</a:t>
            </a:r>
            <a:endParaRPr kumimoji="0" lang="en-US" altLang="sk-SK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67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animBg="1" autoUpdateAnimBg="0"/>
      <p:bldP spid="56326" grpId="0" animBg="1" autoUpdateAnimBg="0"/>
      <p:bldP spid="56327" grpId="0" animBg="1" autoUpdateAnimBg="0"/>
      <p:bldP spid="56328" grpId="0" animBg="1" autoUpdateAnimBg="0"/>
      <p:bldP spid="56329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Pole meniace svoju veľkosť - pomocou </a:t>
            </a:r>
            <a:r>
              <a:rPr lang="sk-SK" altLang="sk-SK" smtClean="0">
                <a:latin typeface="Courier New" panose="02070309020205020404" pitchFamily="49" charset="0"/>
                <a:cs typeface="Courier New" panose="02070309020205020404" pitchFamily="49" charset="0"/>
              </a:rPr>
              <a:t>realloc()</a:t>
            </a:r>
            <a:endParaRPr lang="en-US" altLang="sk-SK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685925"/>
            <a:ext cx="9896475" cy="3627438"/>
          </a:xfrm>
        </p:spPr>
        <p:txBody>
          <a:bodyPr/>
          <a:lstStyle/>
          <a:p>
            <a:r>
              <a:rPr lang="sk-SK" altLang="sk-SK" sz="2800" smtClean="0"/>
              <a:t>funkcia </a:t>
            </a:r>
          </a:p>
          <a:p>
            <a:pPr>
              <a:buFontTx/>
              <a:buNone/>
            </a:pPr>
            <a:r>
              <a:rPr lang="sk-SK" altLang="sk-SK" sz="2800" b="1" smtClean="0">
                <a:latin typeface="Courier New" panose="02070309020205020404" pitchFamily="49" charset="0"/>
              </a:rPr>
              <a:t>	void *realloc(void *pole, unsigned int size)</a:t>
            </a:r>
            <a:r>
              <a:rPr lang="sk-SK" altLang="sk-SK" sz="2800" smtClean="0"/>
              <a:t> definovaná v </a:t>
            </a:r>
            <a:r>
              <a:rPr lang="sk-SK" altLang="sk-SK" sz="2800" b="1" smtClean="0">
                <a:latin typeface="Courier New" panose="02070309020205020404" pitchFamily="49" charset="0"/>
              </a:rPr>
              <a:t>stdlib.h</a:t>
            </a:r>
          </a:p>
          <a:p>
            <a:pPr lvl="1"/>
            <a:r>
              <a:rPr lang="sk-SK" altLang="sk-SK" b="1" smtClean="0">
                <a:latin typeface="Courier New" panose="02070309020205020404" pitchFamily="49" charset="0"/>
              </a:rPr>
              <a:t>pole</a:t>
            </a:r>
            <a:r>
              <a:rPr lang="sk-SK" altLang="sk-SK" smtClean="0"/>
              <a:t> - ukazovateľ na pamäť</a:t>
            </a:r>
          </a:p>
          <a:p>
            <a:pPr lvl="1"/>
            <a:r>
              <a:rPr lang="sk-SK" altLang="sk-SK" b="1" smtClean="0">
                <a:latin typeface="Courier New" panose="02070309020205020404" pitchFamily="49" charset="0"/>
              </a:rPr>
              <a:t>size</a:t>
            </a:r>
            <a:r>
              <a:rPr lang="sk-SK" altLang="sk-SK" smtClean="0"/>
              <a:t> – veľkosť v Bytoch</a:t>
            </a:r>
            <a:endParaRPr lang="en-US" altLang="sk-SK" smtClean="0"/>
          </a:p>
          <a:p>
            <a:pPr lvl="1"/>
            <a:r>
              <a:rPr lang="en-US" altLang="sk-SK" smtClean="0"/>
              <a:t>zv</a:t>
            </a:r>
            <a:r>
              <a:rPr lang="sk-SK" altLang="sk-SK" smtClean="0"/>
              <a:t>äčší </a:t>
            </a:r>
            <a:r>
              <a:rPr lang="sk-SK" altLang="sk-SK" b="1" smtClean="0">
                <a:latin typeface="Courier New" panose="02070309020205020404" pitchFamily="49" charset="0"/>
              </a:rPr>
              <a:t>pole</a:t>
            </a:r>
            <a:r>
              <a:rPr lang="sk-SK" altLang="sk-SK" smtClean="0"/>
              <a:t>, alebo vytvorí nové a prekopíruje tam hodnoty z pôvodného poľa</a:t>
            </a:r>
            <a:endParaRPr lang="en-US" altLang="sk-SK" smtClean="0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422275" y="5734050"/>
            <a:ext cx="7951788" cy="6746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592138" y="5846763"/>
            <a:ext cx="7024687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 = </a:t>
            </a:r>
            <a:r>
              <a:rPr kumimoji="0" lang="sk-SK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realloc</a:t>
            </a: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sk-SK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10 * n * sizeof(int));</a:t>
            </a:r>
          </a:p>
        </p:txBody>
      </p:sp>
    </p:spTree>
    <p:extLst>
      <p:ext uri="{BB962C8B-B14F-4D97-AF65-F5344CB8AC3E}">
        <p14:creationId xmlns:p14="http://schemas.microsoft.com/office/powerpoint/2010/main" val="19509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9342437" cy="936625"/>
          </a:xfrm>
        </p:spPr>
        <p:txBody>
          <a:bodyPr/>
          <a:lstStyle/>
          <a:p>
            <a:r>
              <a:rPr lang="sk-SK" dirty="0" smtClean="0"/>
              <a:t>Príklad – </a:t>
            </a:r>
            <a:r>
              <a:rPr lang="en-US" dirty="0" err="1" smtClean="0"/>
              <a:t>vlo</a:t>
            </a:r>
            <a:r>
              <a:rPr lang="sk-SK" dirty="0" smtClean="0"/>
              <a:t>ženie znaku do reťazca</a:t>
            </a:r>
            <a:r>
              <a:rPr lang="en-US" dirty="0" smtClean="0"/>
              <a:t>: </a:t>
            </a:r>
            <a:r>
              <a:rPr lang="en-US" dirty="0" err="1" smtClean="0"/>
              <a:t>dynamick</a:t>
            </a:r>
            <a:r>
              <a:rPr lang="sk-SK" dirty="0" smtClean="0"/>
              <a:t>é pole</a:t>
            </a: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274637" y="1567121"/>
            <a:ext cx="944244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vloz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c, 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i, 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*n) {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j, len =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(len+</a:t>
            </a:r>
            <a:r>
              <a:rPr lang="sk-SK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&gt; *n) {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(*n) += SIZE;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= (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*)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realloc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, *n);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(i&lt;</a:t>
            </a:r>
            <a:r>
              <a:rPr lang="sk-SK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) i = </a:t>
            </a:r>
            <a:r>
              <a:rPr lang="sk-SK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(i&gt;len) i = len;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(j=len; j&gt;=i; j--)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[j+</a:t>
            </a:r>
            <a:r>
              <a:rPr lang="sk-SK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[j];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[i] = c;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ounded Rectangle 1"/>
          <p:cNvSpPr>
            <a:spLocks noChangeArrowheads="1"/>
          </p:cNvSpPr>
          <p:nvPr/>
        </p:nvSpPr>
        <p:spPr bwMode="auto">
          <a:xfrm>
            <a:off x="6294437" y="6577503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p0</a:t>
            </a:r>
            <a:r>
              <a:rPr lang="en-US" altLang="sk-SK" sz="2400" b="0" dirty="0">
                <a:solidFill>
                  <a:srgbClr val="000000"/>
                </a:solidFill>
              </a:rPr>
              <a:t>6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456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913437" y="4709319"/>
            <a:ext cx="4200882" cy="2880519"/>
          </a:xfrm>
        </p:spPr>
        <p:txBody>
          <a:bodyPr/>
          <a:lstStyle/>
          <a:p>
            <a:pPr algn="r"/>
            <a:r>
              <a:rPr lang="sk-SK" dirty="0" smtClean="0"/>
              <a:t>Príklad: načítanie ľubovoľne dlhého </a:t>
            </a:r>
            <a:r>
              <a:rPr lang="sk-SK" dirty="0" smtClean="0"/>
              <a:t>vstupu – reťazec </a:t>
            </a:r>
            <a:r>
              <a:rPr lang="sk-SK" dirty="0" err="1" smtClean="0"/>
              <a:t>znkov</a:t>
            </a: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122237" y="-56177"/>
            <a:ext cx="861060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sk-SK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lenMax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sk-SK" sz="2000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sk-SK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pStr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= (</a:t>
            </a:r>
            <a:r>
              <a:rPr lang="sk-SK" sz="20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*)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lenMax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lenMax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pStr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!= NULL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sk-SK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	</a:t>
            </a:r>
            <a:r>
              <a:rPr lang="sk-SK" sz="20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"Zadajte </a:t>
            </a:r>
            <a:r>
              <a:rPr lang="sk-SK" sz="2000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velmi</a:t>
            </a:r>
            <a:r>
              <a:rPr lang="sk-SK" sz="2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dlhy </a:t>
            </a:r>
            <a:r>
              <a:rPr lang="sk-SK" sz="2000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retazec</a:t>
            </a:r>
            <a:r>
              <a:rPr lang="sk-SK" sz="2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znakov: "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sk-SK" sz="20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c = EOF;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sk-SK" sz="20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sk-SK" sz="2000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((c =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getchar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()) != </a:t>
            </a:r>
            <a:r>
              <a:rPr lang="sk-SK" sz="2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c != EOF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sk-SK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sk-SK" sz="20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pStr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++]=(</a:t>
            </a:r>
            <a:r>
              <a:rPr lang="sk-SK" sz="20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)c;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sk-SK" sz="20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(i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sk-SK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sk-SK" sz="20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sk-SK" sz="20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i+lenMax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sk-SK" sz="20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pStr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= (</a:t>
            </a:r>
            <a:r>
              <a:rPr lang="sk-SK" sz="20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*)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realloc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pStr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sk-SK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sk-SK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sk-SK" sz="20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pStr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sk-SK" sz="2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  <a:r>
              <a:rPr lang="sk-SK" sz="2000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sk-SK" sz="2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sk-SK" sz="20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"Dlhy </a:t>
            </a:r>
            <a:r>
              <a:rPr lang="sk-SK" sz="2000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retazec</a:t>
            </a:r>
            <a:r>
              <a:rPr lang="sk-SK" sz="2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 %s\n"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pStr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sk-SK" sz="20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free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pStr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sk-SK" sz="20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pStr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= NULL;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k-SK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ounded Rectangle 1"/>
          <p:cNvSpPr>
            <a:spLocks noChangeArrowheads="1"/>
          </p:cNvSpPr>
          <p:nvPr/>
        </p:nvSpPr>
        <p:spPr bwMode="auto">
          <a:xfrm>
            <a:off x="6454946" y="289719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p0</a:t>
            </a:r>
            <a:r>
              <a:rPr lang="en-US" altLang="sk-SK" sz="2400" b="0" dirty="0">
                <a:solidFill>
                  <a:srgbClr val="000000"/>
                </a:solidFill>
              </a:rPr>
              <a:t>7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20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Prístup k prvkom poľa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0" y="5601096"/>
            <a:ext cx="5075237" cy="1399867"/>
          </a:xfrm>
        </p:spPr>
        <p:txBody>
          <a:bodyPr/>
          <a:lstStyle/>
          <a:p>
            <a:pPr lvl="1"/>
            <a:r>
              <a:rPr lang="sk-SK" sz="2400" dirty="0" smtClean="0"/>
              <a:t>adresa 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sk-SK" sz="2400" dirty="0" smtClean="0"/>
              <a:t>-</a:t>
            </a:r>
            <a:r>
              <a:rPr lang="sk-SK" sz="2400" dirty="0" err="1" smtClean="0"/>
              <a:t>teho</a:t>
            </a:r>
            <a:r>
              <a:rPr lang="sk-SK" sz="2400" dirty="0" smtClean="0"/>
              <a:t> prvku poľa:</a:t>
            </a:r>
          </a:p>
          <a:p>
            <a:pPr marL="504825" lvl="1" indent="0">
              <a:buNone/>
            </a:pPr>
            <a:endParaRPr lang="sk-SK" sz="2400" dirty="0" smtClean="0"/>
          </a:p>
          <a:p>
            <a:pPr lvl="1"/>
            <a:r>
              <a:rPr lang="sk-SK" sz="2400" dirty="0" smtClean="0"/>
              <a:t>hodnota 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sk-SK" sz="2400" dirty="0" smtClean="0"/>
              <a:t>-</a:t>
            </a:r>
            <a:r>
              <a:rPr lang="sk-SK" sz="2400" dirty="0" err="1" smtClean="0"/>
              <a:t>teho</a:t>
            </a:r>
            <a:r>
              <a:rPr lang="sk-SK" sz="2400" dirty="0" smtClean="0"/>
              <a:t> prvku poľa:</a:t>
            </a:r>
            <a:endParaRPr lang="sk-SK" sz="2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38139" y="3490119"/>
            <a:ext cx="7866062" cy="990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/>
            <a:endParaRPr lang="sk-SK" altLang="sk-SK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08000" y="3574256"/>
            <a:ext cx="7696200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sk-SK" altLang="sk-SK" dirty="0" err="1">
                <a:solidFill>
                  <a:srgbClr val="000000"/>
                </a:solidFill>
              </a:rPr>
              <a:t>int</a:t>
            </a:r>
            <a:r>
              <a:rPr lang="sk-SK" altLang="sk-SK" dirty="0">
                <a:solidFill>
                  <a:srgbClr val="000000"/>
                </a:solidFill>
              </a:rPr>
              <a:t> </a:t>
            </a:r>
            <a:r>
              <a:rPr lang="en-US" altLang="sk-SK" dirty="0">
                <a:solidFill>
                  <a:srgbClr val="000000"/>
                </a:solidFill>
              </a:rPr>
              <a:t>*p;</a:t>
            </a:r>
          </a:p>
          <a:p>
            <a:pPr eaLnBrk="1" hangingPunct="1"/>
            <a:r>
              <a:rPr lang="en-US" altLang="sk-SK" dirty="0">
                <a:solidFill>
                  <a:srgbClr val="000000"/>
                </a:solidFill>
              </a:rPr>
              <a:t>p = (</a:t>
            </a:r>
            <a:r>
              <a:rPr lang="en-US" altLang="sk-SK" dirty="0" err="1">
                <a:solidFill>
                  <a:srgbClr val="000000"/>
                </a:solidFill>
              </a:rPr>
              <a:t>int</a:t>
            </a:r>
            <a:r>
              <a:rPr lang="en-US" altLang="sk-SK" dirty="0">
                <a:solidFill>
                  <a:srgbClr val="000000"/>
                </a:solidFill>
              </a:rPr>
              <a:t> *) </a:t>
            </a:r>
            <a:r>
              <a:rPr lang="en-US" altLang="sk-SK" dirty="0" err="1">
                <a:solidFill>
                  <a:srgbClr val="000000"/>
                </a:solidFill>
              </a:rPr>
              <a:t>malloc</a:t>
            </a:r>
            <a:r>
              <a:rPr lang="en-US" altLang="sk-SK" dirty="0">
                <a:solidFill>
                  <a:srgbClr val="000000"/>
                </a:solidFill>
              </a:rPr>
              <a:t>(4 * </a:t>
            </a:r>
            <a:r>
              <a:rPr lang="en-US" altLang="sk-SK" dirty="0" err="1">
                <a:solidFill>
                  <a:srgbClr val="000000"/>
                </a:solidFill>
              </a:rPr>
              <a:t>sizeof</a:t>
            </a:r>
            <a:r>
              <a:rPr lang="en-US" altLang="sk-SK" dirty="0">
                <a:solidFill>
                  <a:srgbClr val="000000"/>
                </a:solidFill>
              </a:rPr>
              <a:t>(</a:t>
            </a:r>
            <a:r>
              <a:rPr lang="en-US" altLang="sk-SK" dirty="0" err="1">
                <a:solidFill>
                  <a:srgbClr val="000000"/>
                </a:solidFill>
              </a:rPr>
              <a:t>int</a:t>
            </a:r>
            <a:r>
              <a:rPr lang="en-US" altLang="sk-SK" dirty="0">
                <a:solidFill>
                  <a:srgbClr val="000000"/>
                </a:solidFill>
              </a:rPr>
              <a:t>));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67909" y="4937919"/>
            <a:ext cx="2284413" cy="5556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/>
            <a:endParaRPr lang="sk-SK" altLang="sk-SK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7772" y="5022057"/>
            <a:ext cx="211455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sk-SK" altLang="sk-SK" dirty="0" err="1">
                <a:solidFill>
                  <a:srgbClr val="000000"/>
                </a:solidFill>
              </a:rPr>
              <a:t>int</a:t>
            </a:r>
            <a:r>
              <a:rPr lang="sk-SK" altLang="sk-SK" dirty="0">
                <a:solidFill>
                  <a:srgbClr val="000000"/>
                </a:solidFill>
              </a:rPr>
              <a:t> x</a:t>
            </a:r>
            <a:r>
              <a:rPr lang="en-US" altLang="sk-SK" dirty="0">
                <a:solidFill>
                  <a:srgbClr val="000000"/>
                </a:solidFill>
              </a:rPr>
              <a:t>[4];</a:t>
            </a:r>
          </a:p>
        </p:txBody>
      </p:sp>
      <p:sp>
        <p:nvSpPr>
          <p:cNvPr id="8" name="Obdĺžnik 7"/>
          <p:cNvSpPr/>
          <p:nvPr/>
        </p:nvSpPr>
        <p:spPr>
          <a:xfrm>
            <a:off x="884237" y="6084159"/>
            <a:ext cx="327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sk-SK" altLang="sk-SK" dirty="0">
                <a:solidFill>
                  <a:srgbClr val="00B050"/>
                </a:solidFill>
              </a:rPr>
              <a:t>x + i == </a:t>
            </a:r>
            <a:r>
              <a:rPr lang="en-US" altLang="sk-SK" dirty="0">
                <a:solidFill>
                  <a:srgbClr val="00B050"/>
                </a:solidFill>
              </a:rPr>
              <a:t>&amp;x[</a:t>
            </a:r>
            <a:r>
              <a:rPr lang="en-US" altLang="sk-SK" dirty="0" err="1">
                <a:solidFill>
                  <a:srgbClr val="00B050"/>
                </a:solidFill>
              </a:rPr>
              <a:t>i</a:t>
            </a:r>
            <a:r>
              <a:rPr lang="en-US" altLang="sk-SK" dirty="0" smtClean="0">
                <a:solidFill>
                  <a:srgbClr val="00B050"/>
                </a:solidFill>
              </a:rPr>
              <a:t>]</a:t>
            </a:r>
            <a:endParaRPr lang="sk-SK" altLang="sk-SK" dirty="0">
              <a:solidFill>
                <a:srgbClr val="00B050"/>
              </a:solidFill>
            </a:endParaRPr>
          </a:p>
        </p:txBody>
      </p:sp>
      <p:sp>
        <p:nvSpPr>
          <p:cNvPr id="9" name="Zástupný objekt pre obsah 2"/>
          <p:cNvSpPr txBox="1">
            <a:spLocks/>
          </p:cNvSpPr>
          <p:nvPr/>
        </p:nvSpPr>
        <p:spPr bwMode="auto">
          <a:xfrm>
            <a:off x="349250" y="1600200"/>
            <a:ext cx="9752013" cy="2270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marL="376238" indent="-3762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0738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700">
                <a:solidFill>
                  <a:schemeClr val="tx1"/>
                </a:solidFill>
                <a:latin typeface="+mn-lt"/>
              </a:defRPr>
            </a:lvl2pPr>
            <a:lvl3pPr marL="1262063" indent="-2508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68475" indent="-25082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276475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733511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6pPr>
            <a:lvl7pPr marL="3189888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7pPr>
            <a:lvl8pPr marL="3646266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8pPr>
            <a:lvl9pPr marL="4102643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k-SK" sz="2800" b="0" kern="0" dirty="0" smtClean="0"/>
              <a:t>K prvkom </a:t>
            </a:r>
            <a:r>
              <a:rPr lang="sk-SK" sz="2800" b="0" kern="0" dirty="0" smtClean="0">
                <a:solidFill>
                  <a:srgbClr val="00B050"/>
                </a:solidFill>
              </a:rPr>
              <a:t>statického</a:t>
            </a:r>
            <a:r>
              <a:rPr lang="sk-SK" sz="2800" b="0" kern="0" dirty="0" smtClean="0"/>
              <a:t> aj</a:t>
            </a:r>
            <a:r>
              <a:rPr lang="en-US" sz="2800" b="0" kern="0" dirty="0" smtClean="0"/>
              <a:t> </a:t>
            </a:r>
            <a:r>
              <a:rPr lang="sk-SK" sz="2800" b="0" kern="0" dirty="0" smtClean="0">
                <a:solidFill>
                  <a:srgbClr val="FF0000"/>
                </a:solidFill>
              </a:rPr>
              <a:t>dynamického</a:t>
            </a:r>
            <a:r>
              <a:rPr lang="sk-SK" sz="2800" b="0" kern="0" dirty="0" smtClean="0"/>
              <a:t> </a:t>
            </a:r>
            <a:r>
              <a:rPr lang="sk-SK" sz="2800" b="0" kern="0" dirty="0" smtClean="0">
                <a:solidFill>
                  <a:srgbClr val="0070C0"/>
                </a:solidFill>
              </a:rPr>
              <a:t>poľa</a:t>
            </a:r>
            <a:r>
              <a:rPr lang="sk-SK" sz="2800" b="0" kern="0" dirty="0" smtClean="0"/>
              <a:t> môžeme </a:t>
            </a:r>
            <a:r>
              <a:rPr lang="sk-SK" sz="2800" b="0" kern="0" dirty="0" smtClean="0">
                <a:solidFill>
                  <a:srgbClr val="0070C0"/>
                </a:solidFill>
              </a:rPr>
              <a:t>rovnako</a:t>
            </a:r>
            <a:r>
              <a:rPr lang="sk-SK" sz="2800" b="0" kern="0" dirty="0" smtClean="0"/>
              <a:t> pristupovať pomocou: </a:t>
            </a:r>
            <a:r>
              <a:rPr lang="en-US" sz="2800" b="0" kern="0" dirty="0" smtClean="0"/>
              <a:t> </a:t>
            </a:r>
            <a:endParaRPr lang="sk-SK" sz="2800" b="0" kern="0" dirty="0" smtClean="0"/>
          </a:p>
          <a:p>
            <a:pPr lvl="1"/>
            <a:r>
              <a:rPr lang="sk-SK" sz="2400" b="0" kern="0" dirty="0" smtClean="0"/>
              <a:t>indexov</a:t>
            </a:r>
          </a:p>
          <a:p>
            <a:pPr lvl="1"/>
            <a:r>
              <a:rPr lang="sk-SK" sz="2400" b="0" kern="0" dirty="0" smtClean="0"/>
              <a:t>ukazovateľov</a:t>
            </a:r>
            <a:endParaRPr lang="sk-SK" sz="2400" b="0" kern="0" dirty="0"/>
          </a:p>
        </p:txBody>
      </p:sp>
      <p:sp>
        <p:nvSpPr>
          <p:cNvPr id="10" name="Obdĺžnik 9"/>
          <p:cNvSpPr/>
          <p:nvPr/>
        </p:nvSpPr>
        <p:spPr>
          <a:xfrm>
            <a:off x="884237" y="7036232"/>
            <a:ext cx="327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sk-SK" altLang="sk-SK" dirty="0" smtClean="0">
                <a:solidFill>
                  <a:srgbClr val="00B050"/>
                </a:solidFill>
              </a:rPr>
              <a:t>*</a:t>
            </a:r>
            <a:r>
              <a:rPr lang="en-US" altLang="sk-SK" dirty="0" smtClean="0">
                <a:solidFill>
                  <a:srgbClr val="00B050"/>
                </a:solidFill>
              </a:rPr>
              <a:t>(x </a:t>
            </a:r>
            <a:r>
              <a:rPr lang="en-US" altLang="sk-SK" dirty="0">
                <a:solidFill>
                  <a:srgbClr val="00B050"/>
                </a:solidFill>
              </a:rPr>
              <a:t>+ </a:t>
            </a:r>
            <a:r>
              <a:rPr lang="en-US" altLang="sk-SK" dirty="0" err="1">
                <a:solidFill>
                  <a:srgbClr val="00B050"/>
                </a:solidFill>
              </a:rPr>
              <a:t>i</a:t>
            </a:r>
            <a:r>
              <a:rPr lang="en-US" altLang="sk-SK" dirty="0">
                <a:solidFill>
                  <a:srgbClr val="00B050"/>
                </a:solidFill>
              </a:rPr>
              <a:t>)</a:t>
            </a:r>
            <a:r>
              <a:rPr lang="sk-SK" altLang="sk-SK" dirty="0">
                <a:solidFill>
                  <a:srgbClr val="00B050"/>
                </a:solidFill>
              </a:rPr>
              <a:t> == </a:t>
            </a:r>
            <a:r>
              <a:rPr lang="en-US" altLang="sk-SK" dirty="0" smtClean="0">
                <a:solidFill>
                  <a:srgbClr val="00B050"/>
                </a:solidFill>
              </a:rPr>
              <a:t>x[</a:t>
            </a:r>
            <a:r>
              <a:rPr lang="en-US" altLang="sk-SK" dirty="0" err="1" smtClean="0">
                <a:solidFill>
                  <a:srgbClr val="00B050"/>
                </a:solidFill>
              </a:rPr>
              <a:t>i</a:t>
            </a:r>
            <a:r>
              <a:rPr lang="en-US" altLang="sk-SK" dirty="0">
                <a:solidFill>
                  <a:srgbClr val="00B050"/>
                </a:solidFill>
              </a:rPr>
              <a:t>]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4271170" y="6984170"/>
            <a:ext cx="398057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sk-SK" sz="2700" dirty="0" smtClean="0">
                <a:solidFill>
                  <a:srgbClr val="FF0000"/>
                </a:solidFill>
              </a:rPr>
              <a:t>*(p + </a:t>
            </a:r>
            <a:r>
              <a:rPr lang="en-US" altLang="sk-SK" sz="2700" dirty="0" err="1" smtClean="0">
                <a:solidFill>
                  <a:srgbClr val="FF0000"/>
                </a:solidFill>
              </a:rPr>
              <a:t>i</a:t>
            </a:r>
            <a:r>
              <a:rPr lang="en-US" altLang="sk-SK" sz="2700" dirty="0" smtClean="0">
                <a:solidFill>
                  <a:srgbClr val="FF0000"/>
                </a:solidFill>
              </a:rPr>
              <a:t>) == p[</a:t>
            </a:r>
            <a:r>
              <a:rPr lang="en-US" altLang="sk-SK" sz="2700" dirty="0" err="1" smtClean="0">
                <a:solidFill>
                  <a:srgbClr val="FF0000"/>
                </a:solidFill>
              </a:rPr>
              <a:t>i</a:t>
            </a:r>
            <a:r>
              <a:rPr lang="en-US" altLang="sk-SK" sz="2700" dirty="0" smtClean="0">
                <a:solidFill>
                  <a:srgbClr val="FF0000"/>
                </a:solidFill>
              </a:rPr>
              <a:t>]</a:t>
            </a:r>
            <a:endParaRPr lang="en-US" altLang="sk-SK" sz="2700" dirty="0">
              <a:solidFill>
                <a:srgbClr val="FF0000"/>
              </a:solidFill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4356100" y="6080919"/>
            <a:ext cx="35637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sk-SK" sz="2700" dirty="0" smtClean="0">
                <a:solidFill>
                  <a:srgbClr val="FF0000"/>
                </a:solidFill>
              </a:rPr>
              <a:t>p + </a:t>
            </a:r>
            <a:r>
              <a:rPr lang="en-US" altLang="sk-SK" sz="2700" dirty="0" err="1" smtClean="0">
                <a:solidFill>
                  <a:srgbClr val="FF0000"/>
                </a:solidFill>
              </a:rPr>
              <a:t>i</a:t>
            </a:r>
            <a:r>
              <a:rPr lang="en-US" altLang="sk-SK" sz="2700" dirty="0" smtClean="0">
                <a:solidFill>
                  <a:srgbClr val="FF0000"/>
                </a:solidFill>
              </a:rPr>
              <a:t> == &amp;p[</a:t>
            </a:r>
            <a:r>
              <a:rPr lang="en-US" altLang="sk-SK" sz="2700" dirty="0" err="1" smtClean="0">
                <a:solidFill>
                  <a:srgbClr val="FF0000"/>
                </a:solidFill>
              </a:rPr>
              <a:t>i</a:t>
            </a:r>
            <a:r>
              <a:rPr lang="en-US" altLang="sk-SK" sz="2700" dirty="0" smtClean="0">
                <a:solidFill>
                  <a:srgbClr val="FF0000"/>
                </a:solidFill>
              </a:rPr>
              <a:t>]</a:t>
            </a:r>
            <a:endParaRPr lang="en-US" altLang="sk-SK" sz="2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66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Rozdiely medzi statickými a dynamickými </a:t>
            </a:r>
            <a:r>
              <a:rPr lang="sk-SK" dirty="0" err="1" smtClean="0"/>
              <a:t>poliami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sk-SK" sz="2800" kern="1200" dirty="0" err="1">
                <a:solidFill>
                  <a:srgbClr val="000000"/>
                </a:solidFill>
                <a:latin typeface="Arial" panose="020B0604020202020204" pitchFamily="34" charset="0"/>
              </a:rPr>
              <a:t>Rozdiel</a:t>
            </a:r>
            <a:r>
              <a:rPr lang="en-US" altLang="sk-SK" sz="2800" kern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sk-SK" sz="2800" kern="1200" dirty="0" err="1">
                <a:solidFill>
                  <a:srgbClr val="000000"/>
                </a:solidFill>
                <a:latin typeface="Arial" panose="020B0604020202020204" pitchFamily="34" charset="0"/>
              </a:rPr>
              <a:t>medzi</a:t>
            </a:r>
            <a:r>
              <a:rPr lang="en-US" altLang="sk-SK" sz="2800" kern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sk-SK" sz="2800" kern="1200" dirty="0" err="1">
                <a:solidFill>
                  <a:srgbClr val="000000"/>
                </a:solidFill>
                <a:latin typeface="Arial" panose="020B0604020202020204" pitchFamily="34" charset="0"/>
              </a:rPr>
              <a:t>statick</a:t>
            </a:r>
            <a:r>
              <a:rPr lang="sk-SK" altLang="sk-SK" sz="2800" kern="1200" dirty="0" err="1">
                <a:solidFill>
                  <a:srgbClr val="000000"/>
                </a:solidFill>
                <a:latin typeface="Arial" panose="020B0604020202020204" pitchFamily="34" charset="0"/>
              </a:rPr>
              <a:t>ými</a:t>
            </a:r>
            <a:r>
              <a:rPr lang="sk-SK" altLang="sk-SK" sz="2800" kern="1200" dirty="0">
                <a:solidFill>
                  <a:srgbClr val="000000"/>
                </a:solidFill>
                <a:latin typeface="Arial" panose="020B0604020202020204" pitchFamily="34" charset="0"/>
              </a:rPr>
              <a:t> a dynamickými </a:t>
            </a:r>
            <a:r>
              <a:rPr lang="sk-SK" altLang="sk-SK" sz="2800" kern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poliami</a:t>
            </a:r>
            <a:r>
              <a:rPr lang="sk-SK" altLang="sk-SK" sz="2800" kern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endParaRPr lang="en-US" altLang="sk-SK" sz="2800" kern="12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sk-SK" altLang="sk-SK" sz="2400" kern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je </a:t>
            </a:r>
            <a:r>
              <a:rPr lang="sk-SK" altLang="sk-SK" sz="2400" kern="1200" dirty="0">
                <a:solidFill>
                  <a:srgbClr val="000000"/>
                </a:solidFill>
                <a:latin typeface="Arial" panose="020B0604020202020204" pitchFamily="34" charset="0"/>
              </a:rPr>
              <a:t>najmä v spôsobe prideľovania </a:t>
            </a:r>
            <a:r>
              <a:rPr lang="sk-SK" altLang="sk-SK" sz="2400" kern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pamäte</a:t>
            </a:r>
            <a:endParaRPr lang="en-US" altLang="sk-SK" sz="2400" kern="12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sk-SK" sz="2400" kern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na</a:t>
            </a:r>
            <a:r>
              <a:rPr lang="en-US" altLang="sk-SK" sz="2400" kern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sk-SK" sz="2400" kern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rozdiel</a:t>
            </a:r>
            <a:r>
              <a:rPr lang="en-US" altLang="sk-SK" sz="2400" kern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od </a:t>
            </a:r>
            <a:r>
              <a:rPr lang="en-US" altLang="sk-SK" sz="2400" kern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dynamick</a:t>
            </a:r>
            <a:r>
              <a:rPr lang="sk-SK" altLang="sk-SK" sz="2400" kern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ého</a:t>
            </a:r>
            <a:r>
              <a:rPr lang="sk-SK" altLang="sk-SK" sz="2400" kern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ukazovateľa, </a:t>
            </a:r>
            <a:r>
              <a:rPr lang="sk-SK" altLang="sk-SK" sz="2400" kern="1200" dirty="0" smtClean="0">
                <a:solidFill>
                  <a:srgbClr val="00B050"/>
                </a:solidFill>
                <a:latin typeface="Arial" panose="020B0604020202020204" pitchFamily="34" charset="0"/>
              </a:rPr>
              <a:t>statický ukazovateľ </a:t>
            </a:r>
            <a:r>
              <a:rPr lang="sk-SK" altLang="sk-SK" sz="2400" kern="1200" dirty="0" smtClean="0">
                <a:latin typeface="Arial" panose="020B0604020202020204" pitchFamily="34" charset="0"/>
              </a:rPr>
              <a:t>(predstavujúci pole) </a:t>
            </a:r>
            <a:r>
              <a:rPr lang="sk-SK" altLang="sk-SK" sz="2400" kern="1200" dirty="0" smtClean="0">
                <a:solidFill>
                  <a:srgbClr val="00B050"/>
                </a:solidFill>
                <a:latin typeface="Arial" panose="020B0604020202020204" pitchFamily="34" charset="0"/>
              </a:rPr>
              <a:t>nie je možné presmerovať </a:t>
            </a:r>
            <a:r>
              <a:rPr lang="sk-SK" altLang="sk-SK" sz="2400" kern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</a:p>
          <a:p>
            <a:pPr marL="504825" lvl="1" indent="0">
              <a:buNone/>
            </a:pPr>
            <a:r>
              <a:rPr lang="sk-SK" altLang="sk-SK" sz="2400" kern="12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sk-SK" altLang="sk-SK" sz="2400" kern="1200" dirty="0" smtClean="0">
                <a:solidFill>
                  <a:srgbClr val="00B050"/>
                </a:solidFill>
                <a:latin typeface="Arial" panose="020B0604020202020204" pitchFamily="34" charset="0"/>
              </a:rPr>
              <a:t>nemôžeme vykonať</a:t>
            </a:r>
            <a:r>
              <a:rPr lang="sk-SK" altLang="sk-SK" sz="2400" kern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k-SK" altLang="sk-SK" sz="2400" b="1" kern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altLang="sk-SK" sz="2400" b="1" kern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sk-SK" sz="2400" b="1" kern="12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sk-SK" sz="2400" b="1" kern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p;</a:t>
            </a:r>
            <a:endParaRPr lang="sk-SK" altLang="sk-SK" sz="2400" b="1" kern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504825" lvl="1" indent="0">
              <a:buNone/>
            </a:pPr>
            <a:r>
              <a:rPr lang="sk-SK" altLang="sk-SK" sz="2400" b="1" kern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k-SK" altLang="sk-SK" sz="2400" kern="1200" dirty="0" smtClean="0">
                <a:solidFill>
                  <a:srgbClr val="000000"/>
                </a:solidFill>
              </a:rPr>
              <a:t>naopak, </a:t>
            </a:r>
            <a:r>
              <a:rPr lang="sk-SK" altLang="sk-SK" sz="2400" b="1" kern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 = x</a:t>
            </a:r>
            <a:r>
              <a:rPr lang="sk-SK" altLang="sk-SK" sz="2400" kern="1200" dirty="0" smtClean="0">
                <a:solidFill>
                  <a:srgbClr val="000000"/>
                </a:solidFill>
              </a:rPr>
              <a:t> môžeme použiť</a:t>
            </a:r>
          </a:p>
          <a:p>
            <a:pPr lvl="1"/>
            <a:r>
              <a:rPr lang="en-US" altLang="sk-SK" sz="2400" kern="1200" dirty="0" err="1">
                <a:solidFill>
                  <a:srgbClr val="000000"/>
                </a:solidFill>
                <a:latin typeface="Arial" panose="020B0604020202020204" pitchFamily="34" charset="0"/>
              </a:rPr>
              <a:t>na</a:t>
            </a:r>
            <a:r>
              <a:rPr lang="en-US" altLang="sk-SK" sz="2400" kern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sk-SK" sz="2400" kern="1200" dirty="0" err="1">
                <a:solidFill>
                  <a:srgbClr val="000000"/>
                </a:solidFill>
                <a:latin typeface="Arial" panose="020B0604020202020204" pitchFamily="34" charset="0"/>
              </a:rPr>
              <a:t>rozdiel</a:t>
            </a:r>
            <a:r>
              <a:rPr lang="en-US" altLang="sk-SK" sz="2400" kern="1200" dirty="0">
                <a:solidFill>
                  <a:srgbClr val="000000"/>
                </a:solidFill>
                <a:latin typeface="Arial" panose="020B0604020202020204" pitchFamily="34" charset="0"/>
              </a:rPr>
              <a:t> od </a:t>
            </a:r>
            <a:r>
              <a:rPr lang="en-US" altLang="sk-SK" sz="2400" kern="1200" dirty="0" err="1">
                <a:solidFill>
                  <a:srgbClr val="000000"/>
                </a:solidFill>
                <a:latin typeface="Arial" panose="020B0604020202020204" pitchFamily="34" charset="0"/>
              </a:rPr>
              <a:t>dynamick</a:t>
            </a:r>
            <a:r>
              <a:rPr lang="sk-SK" altLang="sk-SK" sz="2400" kern="1200" dirty="0" err="1">
                <a:solidFill>
                  <a:srgbClr val="000000"/>
                </a:solidFill>
                <a:latin typeface="Arial" panose="020B0604020202020204" pitchFamily="34" charset="0"/>
              </a:rPr>
              <a:t>ého</a:t>
            </a:r>
            <a:r>
              <a:rPr lang="sk-SK" altLang="sk-SK" sz="2400" kern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k-SK" altLang="sk-SK" sz="2400" kern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poľa</a:t>
            </a:r>
            <a:r>
              <a:rPr lang="sk-SK" altLang="sk-SK" sz="2400" kern="12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sk-SK" altLang="sk-SK" sz="2400" kern="1200" dirty="0" smtClean="0">
                <a:solidFill>
                  <a:srgbClr val="00B050"/>
                </a:solidFill>
                <a:latin typeface="Arial" panose="020B0604020202020204" pitchFamily="34" charset="0"/>
              </a:rPr>
              <a:t>statické pole nemôže meniť svoju veľkosť</a:t>
            </a:r>
            <a:r>
              <a:rPr lang="sk-SK" altLang="sk-SK" sz="2400" kern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lvl="1"/>
            <a:r>
              <a:rPr lang="sk-SK" altLang="sk-SK" sz="2200" b="1" dirty="0" err="1" smtClean="0">
                <a:latin typeface="Courier New" panose="02070309020205020404" pitchFamily="49" charset="0"/>
              </a:rPr>
              <a:t>sizeof</a:t>
            </a:r>
            <a:r>
              <a:rPr lang="sk-SK" altLang="sk-SK" sz="2200" b="1" dirty="0" smtClean="0">
                <a:latin typeface="Courier New" panose="02070309020205020404" pitchFamily="49" charset="0"/>
              </a:rPr>
              <a:t>()</a:t>
            </a:r>
            <a:r>
              <a:rPr lang="sk-SK" altLang="sk-SK" sz="2300" dirty="0" smtClean="0"/>
              <a:t> dáva iné výsledky:</a:t>
            </a:r>
          </a:p>
          <a:p>
            <a:pPr>
              <a:buFontTx/>
              <a:buNone/>
            </a:pPr>
            <a:r>
              <a:rPr lang="sk-SK" altLang="sk-SK" sz="2800" dirty="0" smtClean="0"/>
              <a:t>		</a:t>
            </a:r>
            <a:r>
              <a:rPr lang="sk-SK" altLang="sk-SK" sz="2400" b="1" dirty="0" err="1" smtClean="0">
                <a:solidFill>
                  <a:srgbClr val="00B050"/>
                </a:solidFill>
                <a:latin typeface="Courier New" panose="02070309020205020404" pitchFamily="49" charset="0"/>
              </a:rPr>
              <a:t>sizeof</a:t>
            </a:r>
            <a:r>
              <a:rPr lang="sk-SK" altLang="sk-SK" sz="24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(x)</a:t>
            </a:r>
            <a:r>
              <a:rPr lang="sk-SK" altLang="sk-SK" sz="2400" b="1" dirty="0" smtClean="0">
                <a:latin typeface="Courier New" panose="02070309020205020404" pitchFamily="49" charset="0"/>
              </a:rPr>
              <a:t> == 4 * </a:t>
            </a:r>
            <a:r>
              <a:rPr lang="sk-SK" altLang="sk-SK" sz="2400" b="1" dirty="0" err="1" smtClean="0">
                <a:latin typeface="Courier New" panose="02070309020205020404" pitchFamily="49" charset="0"/>
              </a:rPr>
              <a:t>sizeof</a:t>
            </a:r>
            <a:r>
              <a:rPr lang="sk-SK" altLang="sk-SK" sz="2400" b="1" dirty="0" smtClean="0">
                <a:latin typeface="Courier New" panose="02070309020205020404" pitchFamily="49" charset="0"/>
              </a:rPr>
              <a:t>(</a:t>
            </a:r>
            <a:r>
              <a:rPr lang="sk-SK" altLang="sk-SK" sz="2400" b="1" dirty="0" err="1" smtClean="0">
                <a:latin typeface="Courier New" panose="02070309020205020404" pitchFamily="49" charset="0"/>
              </a:rPr>
              <a:t>int</a:t>
            </a:r>
            <a:r>
              <a:rPr lang="sk-SK" altLang="sk-SK" sz="2400" b="1" dirty="0" smtClean="0">
                <a:latin typeface="Courier New" panose="02070309020205020404" pitchFamily="49" charset="0"/>
              </a:rPr>
              <a:t>) </a:t>
            </a:r>
            <a:r>
              <a:rPr lang="sk-SK" altLang="sk-SK" sz="2400" dirty="0" smtClean="0"/>
              <a:t>(</a:t>
            </a:r>
            <a:r>
              <a:rPr lang="en-US" altLang="sk-SK" sz="2400" dirty="0" smtClean="0"/>
              <a:t>16: 4 x 4-bytov</a:t>
            </a:r>
            <a:r>
              <a:rPr lang="sk-SK" altLang="sk-SK" sz="2400" dirty="0" smtClean="0"/>
              <a:t>é </a:t>
            </a:r>
            <a:r>
              <a:rPr lang="sk-SK" alt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altLang="sk-SK" sz="2400" dirty="0" smtClean="0"/>
              <a:t>-y)</a:t>
            </a:r>
          </a:p>
          <a:p>
            <a:pPr>
              <a:buFontTx/>
              <a:buNone/>
            </a:pPr>
            <a:r>
              <a:rPr lang="sk-SK" altLang="sk-SK" sz="2400" dirty="0" smtClean="0"/>
              <a:t>		</a:t>
            </a:r>
            <a:r>
              <a:rPr lang="sk-SK" altLang="sk-SK" sz="24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sizeof</a:t>
            </a:r>
            <a:r>
              <a:rPr lang="sk-SK" altLang="sk-SK" sz="2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(p)</a:t>
            </a:r>
            <a:r>
              <a:rPr lang="sk-SK" altLang="sk-SK" sz="2400" b="1" dirty="0" smtClean="0">
                <a:latin typeface="Courier New" panose="02070309020205020404" pitchFamily="49" charset="0"/>
              </a:rPr>
              <a:t> == </a:t>
            </a:r>
            <a:r>
              <a:rPr lang="sk-SK" altLang="sk-SK" sz="2400" b="1" dirty="0" err="1" smtClean="0">
                <a:latin typeface="Courier New" panose="02070309020205020404" pitchFamily="49" charset="0"/>
              </a:rPr>
              <a:t>sizeof</a:t>
            </a:r>
            <a:r>
              <a:rPr lang="sk-SK" altLang="sk-SK" sz="2400" b="1" dirty="0" smtClean="0">
                <a:latin typeface="Courier New" panose="02070309020205020404" pitchFamily="49" charset="0"/>
              </a:rPr>
              <a:t>(</a:t>
            </a:r>
            <a:r>
              <a:rPr lang="sk-SK" altLang="sk-SK" sz="2400" b="1" dirty="0" err="1" smtClean="0">
                <a:latin typeface="Courier New" panose="02070309020205020404" pitchFamily="49" charset="0"/>
              </a:rPr>
              <a:t>int</a:t>
            </a:r>
            <a:r>
              <a:rPr lang="sk-SK" altLang="sk-SK" sz="2400" b="1" dirty="0" smtClean="0">
                <a:latin typeface="Courier New" panose="02070309020205020404" pitchFamily="49" charset="0"/>
              </a:rPr>
              <a:t> *)</a:t>
            </a:r>
            <a:r>
              <a:rPr lang="sk-SK" altLang="sk-SK" sz="2400" dirty="0"/>
              <a:t> </a:t>
            </a:r>
            <a:r>
              <a:rPr lang="sk-SK" altLang="sk-SK" sz="2400" dirty="0" smtClean="0"/>
              <a:t>      (</a:t>
            </a:r>
            <a:r>
              <a:rPr lang="en-US" altLang="sk-SK" sz="2400" dirty="0" smtClean="0"/>
              <a:t>8</a:t>
            </a:r>
            <a:r>
              <a:rPr lang="sk-SK" altLang="sk-SK" sz="2400" dirty="0" smtClean="0"/>
              <a:t>: veľkosť ukazovateľa)</a:t>
            </a:r>
            <a:endParaRPr lang="en-US" altLang="sk-SK" sz="2400" dirty="0" smtClean="0"/>
          </a:p>
          <a:p>
            <a:pPr lvl="1"/>
            <a:endParaRPr lang="en-US" altLang="sk-SK" sz="2400" b="1" kern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1186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Príklad: </a:t>
            </a:r>
            <a:r>
              <a:rPr lang="en-US" dirty="0" err="1" smtClean="0"/>
              <a:t>vlo</a:t>
            </a:r>
            <a:r>
              <a:rPr lang="sk-SK" dirty="0" smtClean="0"/>
              <a:t>ženie znaku do reťazca (na danú pozíciu)</a:t>
            </a: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509589" y="1889919"/>
            <a:ext cx="8070848" cy="4648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vloz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[], 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c, 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i, 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n) {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j, len =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(len+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&gt; n)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(i&lt;</a:t>
            </a:r>
            <a:r>
              <a:rPr lang="sk-SK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) i = </a:t>
            </a:r>
            <a:r>
              <a:rPr lang="sk-SK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(i&gt;len) i = len;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(j=len; j&gt;=i; j--)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[j+</a:t>
            </a:r>
            <a:r>
              <a:rPr lang="sk-SK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[j];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[i] = c;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37"/>
          <p:cNvSpPr>
            <a:spLocks noChangeArrowheads="1"/>
          </p:cNvSpPr>
          <p:nvPr/>
        </p:nvSpPr>
        <p:spPr bwMode="auto">
          <a:xfrm>
            <a:off x="4922837" y="3718720"/>
            <a:ext cx="4967287" cy="1981200"/>
          </a:xfrm>
          <a:prstGeom prst="wedgeRoundRectCallout">
            <a:avLst>
              <a:gd name="adj1" fmla="val -67094"/>
              <a:gd name="adj2" fmla="val -6183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altLang="sk-SK" sz="2435" b="0" dirty="0" smtClean="0"/>
              <a:t>Ošetrenie: Ak by sme pridaním </a:t>
            </a:r>
            <a:r>
              <a:rPr lang="en-US" altLang="sk-SK" sz="2435" b="0" dirty="0" smtClean="0"/>
              <a:t>1 </a:t>
            </a:r>
            <a:r>
              <a:rPr lang="sk-SK" altLang="sk-SK" sz="2435" b="0" dirty="0" smtClean="0"/>
              <a:t>znaku (započítali sme aj </a:t>
            </a:r>
            <a:r>
              <a:rPr lang="en-US" altLang="sk-SK" sz="2435" b="0" dirty="0" smtClean="0">
                <a:latin typeface="Consolas" panose="020B0609020204030204" pitchFamily="49" charset="0"/>
              </a:rPr>
              <a:t>'\0'</a:t>
            </a:r>
            <a:r>
              <a:rPr lang="en-US" altLang="sk-SK" sz="2435" b="0" dirty="0" smtClean="0"/>
              <a:t>) </a:t>
            </a:r>
            <a:r>
              <a:rPr lang="en-US" altLang="sk-SK" sz="2435" b="0" dirty="0" err="1" smtClean="0"/>
              <a:t>presiahli</a:t>
            </a:r>
            <a:r>
              <a:rPr lang="en-US" altLang="sk-SK" sz="2435" b="0" dirty="0" smtClean="0"/>
              <a:t> d</a:t>
            </a:r>
            <a:r>
              <a:rPr lang="sk-SK" altLang="sk-SK" sz="2435" b="0" dirty="0" err="1" smtClean="0"/>
              <a:t>ĺžku</a:t>
            </a:r>
            <a:r>
              <a:rPr lang="sk-SK" altLang="sk-SK" sz="2435" b="0" dirty="0" smtClean="0"/>
              <a:t> poľa, </a:t>
            </a:r>
            <a:r>
              <a:rPr lang="sk-SK" altLang="sk-SK" sz="2435" b="0" dirty="0" smtClean="0">
                <a:solidFill>
                  <a:srgbClr val="00B050"/>
                </a:solidFill>
              </a:rPr>
              <a:t>nemôžeme znak vložiť</a:t>
            </a:r>
            <a:endParaRPr lang="sk-SK" altLang="sk-SK" sz="2435" dirty="0">
              <a:solidFill>
                <a:srgbClr val="00B050"/>
              </a:solidFill>
            </a:endParaRPr>
          </a:p>
        </p:txBody>
      </p:sp>
      <p:sp>
        <p:nvSpPr>
          <p:cNvPr id="7" name="Rounded Rectangle 1"/>
          <p:cNvSpPr>
            <a:spLocks noChangeArrowheads="1"/>
          </p:cNvSpPr>
          <p:nvPr/>
        </p:nvSpPr>
        <p:spPr bwMode="auto">
          <a:xfrm>
            <a:off x="6457579" y="6716320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980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Ukazovatele</a:t>
            </a:r>
            <a:r>
              <a:rPr lang="en-US" altLang="sk-SK" dirty="0" smtClean="0"/>
              <a:t>: </a:t>
            </a:r>
            <a:r>
              <a:rPr lang="en-US" altLang="sk-SK" dirty="0" err="1" smtClean="0"/>
              <a:t>pr</a:t>
            </a:r>
            <a:r>
              <a:rPr lang="sk-SK" altLang="sk-SK" dirty="0" err="1" smtClean="0"/>
              <a:t>íklad</a:t>
            </a:r>
            <a:endParaRPr lang="en-US" altLang="sk-SK" dirty="0" smtClean="0"/>
          </a:p>
        </p:txBody>
      </p:sp>
      <p:sp>
        <p:nvSpPr>
          <p:cNvPr id="28675" name="Rectangle 8"/>
          <p:cNvSpPr>
            <a:spLocks noChangeArrowheads="1"/>
          </p:cNvSpPr>
          <p:nvPr/>
        </p:nvSpPr>
        <p:spPr bwMode="auto">
          <a:xfrm>
            <a:off x="195264" y="1189038"/>
            <a:ext cx="6234826" cy="43592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endParaRPr lang="sk-SK" altLang="sk-SK">
              <a:solidFill>
                <a:srgbClr val="000000"/>
              </a:solidFill>
            </a:endParaRPr>
          </a:p>
        </p:txBody>
      </p:sp>
      <p:sp>
        <p:nvSpPr>
          <p:cNvPr id="28676" name="Text Box 9"/>
          <p:cNvSpPr txBox="1">
            <a:spLocks noChangeArrowheads="1"/>
          </p:cNvSpPr>
          <p:nvPr/>
        </p:nvSpPr>
        <p:spPr bwMode="auto">
          <a:xfrm>
            <a:off x="363538" y="1385888"/>
            <a:ext cx="26543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sk-SK" altLang="sk-SK" sz="2000">
                <a:solidFill>
                  <a:srgbClr val="000000"/>
                </a:solidFill>
              </a:rPr>
              <a:t>int</a:t>
            </a:r>
            <a:r>
              <a:rPr lang="en-US" altLang="sk-SK" sz="2000">
                <a:solidFill>
                  <a:srgbClr val="000000"/>
                </a:solidFill>
              </a:rPr>
              <a:t> </a:t>
            </a:r>
            <a:r>
              <a:rPr lang="sk-SK" altLang="sk-SK" sz="2000">
                <a:solidFill>
                  <a:srgbClr val="000000"/>
                </a:solidFill>
              </a:rPr>
              <a:t>i, *p, </a:t>
            </a:r>
            <a:r>
              <a:rPr lang="en-US" altLang="sk-SK" sz="2000">
                <a:solidFill>
                  <a:srgbClr val="000000"/>
                </a:solidFill>
              </a:rPr>
              <a:t>*</a:t>
            </a:r>
            <a:r>
              <a:rPr lang="sk-SK" altLang="sk-SK" sz="2000">
                <a:solidFill>
                  <a:srgbClr val="000000"/>
                </a:solidFill>
              </a:rPr>
              <a:t>q</a:t>
            </a:r>
            <a:r>
              <a:rPr lang="en-US" altLang="sk-SK" sz="2000">
                <a:solidFill>
                  <a:srgbClr val="000000"/>
                </a:solidFill>
              </a:rPr>
              <a:t>;</a:t>
            </a:r>
            <a:endParaRPr lang="sk-SK" altLang="sk-SK" sz="2000">
              <a:solidFill>
                <a:srgbClr val="000000"/>
              </a:solidFill>
            </a:endParaRPr>
          </a:p>
          <a:p>
            <a:pPr eaLnBrk="1" hangingPunct="1"/>
            <a:endParaRPr lang="en-US" altLang="sk-SK" sz="2000">
              <a:solidFill>
                <a:srgbClr val="000000"/>
              </a:solidFill>
            </a:endParaRPr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8388350" y="2262188"/>
            <a:ext cx="1182688" cy="44672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endParaRPr lang="sk-SK" altLang="sk-SK">
              <a:solidFill>
                <a:srgbClr val="000000"/>
              </a:solidFill>
            </a:endParaRPr>
          </a:p>
        </p:txBody>
      </p:sp>
      <p:sp>
        <p:nvSpPr>
          <p:cNvPr id="28678" name="Line 4"/>
          <p:cNvSpPr>
            <a:spLocks noChangeShapeType="1"/>
          </p:cNvSpPr>
          <p:nvPr/>
        </p:nvSpPr>
        <p:spPr bwMode="auto">
          <a:xfrm>
            <a:off x="8388349" y="3357563"/>
            <a:ext cx="1182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/>
          <a:lstStyle/>
          <a:p>
            <a:endParaRPr lang="sk-SK"/>
          </a:p>
        </p:txBody>
      </p:sp>
      <p:sp>
        <p:nvSpPr>
          <p:cNvPr id="28679" name="Text Box 5"/>
          <p:cNvSpPr txBox="1">
            <a:spLocks noChangeArrowheads="1"/>
          </p:cNvSpPr>
          <p:nvPr/>
        </p:nvSpPr>
        <p:spPr bwMode="auto">
          <a:xfrm>
            <a:off x="8556624" y="3443288"/>
            <a:ext cx="7604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sk-SK">
                <a:solidFill>
                  <a:srgbClr val="000000"/>
                </a:solidFill>
                <a:latin typeface="Arial" panose="020B0604020202020204" pitchFamily="34" charset="0"/>
              </a:rPr>
              <a:t>-72</a:t>
            </a:r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8388349" y="5043488"/>
            <a:ext cx="1182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/>
          <a:lstStyle/>
          <a:p>
            <a:endParaRPr lang="sk-SK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8388349" y="5719763"/>
            <a:ext cx="1182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/>
          <a:lstStyle/>
          <a:p>
            <a:endParaRPr lang="sk-SK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8388349" y="4030663"/>
            <a:ext cx="1182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/>
          <a:lstStyle/>
          <a:p>
            <a:endParaRPr lang="sk-SK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8556624" y="5129213"/>
            <a:ext cx="760413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sk-SK" altLang="sk-SK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altLang="sk-SK" dirty="0">
                <a:solidFill>
                  <a:srgbClr val="000000"/>
                </a:solidFill>
                <a:latin typeface="Arial" panose="020B0604020202020204" pitchFamily="34" charset="0"/>
              </a:rPr>
              <a:t>68</a:t>
            </a:r>
          </a:p>
        </p:txBody>
      </p:sp>
      <p:sp>
        <p:nvSpPr>
          <p:cNvPr id="28684" name="Line 20"/>
          <p:cNvSpPr>
            <a:spLocks noChangeShapeType="1"/>
          </p:cNvSpPr>
          <p:nvPr/>
        </p:nvSpPr>
        <p:spPr bwMode="auto">
          <a:xfrm>
            <a:off x="8388349" y="2398713"/>
            <a:ext cx="1173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/>
          <a:lstStyle/>
          <a:p>
            <a:endParaRPr lang="sk-SK"/>
          </a:p>
        </p:txBody>
      </p:sp>
      <p:sp>
        <p:nvSpPr>
          <p:cNvPr id="28685" name="Line 21"/>
          <p:cNvSpPr>
            <a:spLocks noChangeShapeType="1"/>
          </p:cNvSpPr>
          <p:nvPr/>
        </p:nvSpPr>
        <p:spPr bwMode="auto">
          <a:xfrm>
            <a:off x="8388349" y="3021013"/>
            <a:ext cx="1173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/>
          <a:lstStyle/>
          <a:p>
            <a:endParaRPr lang="sk-SK"/>
          </a:p>
        </p:txBody>
      </p:sp>
      <p:sp>
        <p:nvSpPr>
          <p:cNvPr id="28687" name="Text Box 7"/>
          <p:cNvSpPr txBox="1">
            <a:spLocks noChangeArrowheads="1"/>
          </p:cNvSpPr>
          <p:nvPr/>
        </p:nvSpPr>
        <p:spPr bwMode="auto">
          <a:xfrm>
            <a:off x="7076737" y="5129213"/>
            <a:ext cx="1311613" cy="47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lvl="0" defTabSz="1011966" eaLnBrk="1" hangingPunct="1">
              <a:defRPr/>
            </a:pPr>
            <a:r>
              <a:rPr lang="en-US" altLang="sk-SK" dirty="0" smtClean="0">
                <a:solidFill>
                  <a:srgbClr val="00B050"/>
                </a:solidFill>
                <a:cs typeface="Courier New" panose="02070309020205020404" pitchFamily="49" charset="0"/>
              </a:rPr>
              <a:t>87556</a:t>
            </a:r>
            <a:endParaRPr lang="en-US" altLang="sk-SK" dirty="0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28688" name="Text Box 19"/>
          <p:cNvSpPr txBox="1">
            <a:spLocks noChangeArrowheads="1"/>
          </p:cNvSpPr>
          <p:nvPr/>
        </p:nvSpPr>
        <p:spPr bwMode="auto">
          <a:xfrm>
            <a:off x="7064109" y="2526206"/>
            <a:ext cx="1122700" cy="47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lvl="0" eaLnBrk="1" hangingPunct="1"/>
            <a:r>
              <a:rPr lang="en-US" altLang="sk-SK" dirty="0" smtClean="0">
                <a:solidFill>
                  <a:srgbClr val="00B050"/>
                </a:solidFill>
                <a:cs typeface="Courier New" panose="02070309020205020404" pitchFamily="49" charset="0"/>
              </a:rPr>
              <a:t>87514</a:t>
            </a:r>
            <a:endParaRPr lang="en-US" altLang="sk-SK" dirty="0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28689" name="Text Box 23"/>
          <p:cNvSpPr txBox="1">
            <a:spLocks noChangeArrowheads="1"/>
          </p:cNvSpPr>
          <p:nvPr/>
        </p:nvSpPr>
        <p:spPr bwMode="auto">
          <a:xfrm>
            <a:off x="6599237" y="2513013"/>
            <a:ext cx="7620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sk-SK" altLang="sk-SK" dirty="0">
                <a:solidFill>
                  <a:srgbClr val="000000"/>
                </a:solidFill>
              </a:rPr>
              <a:t>i:</a:t>
            </a:r>
            <a:endParaRPr lang="en-US" altLang="sk-SK" dirty="0">
              <a:solidFill>
                <a:srgbClr val="000000"/>
              </a:solidFill>
            </a:endParaRPr>
          </a:p>
        </p:txBody>
      </p:sp>
      <p:sp>
        <p:nvSpPr>
          <p:cNvPr id="28690" name="Text Box 23"/>
          <p:cNvSpPr txBox="1">
            <a:spLocks noChangeArrowheads="1"/>
          </p:cNvSpPr>
          <p:nvPr/>
        </p:nvSpPr>
        <p:spPr bwMode="auto">
          <a:xfrm>
            <a:off x="6593818" y="3452838"/>
            <a:ext cx="7620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sk-SK" dirty="0">
                <a:solidFill>
                  <a:srgbClr val="000000"/>
                </a:solidFill>
              </a:rPr>
              <a:t>p</a:t>
            </a:r>
            <a:r>
              <a:rPr lang="sk-SK" altLang="sk-SK" dirty="0">
                <a:solidFill>
                  <a:srgbClr val="000000"/>
                </a:solidFill>
              </a:rPr>
              <a:t>:</a:t>
            </a:r>
            <a:endParaRPr lang="en-US" altLang="sk-SK" dirty="0">
              <a:solidFill>
                <a:srgbClr val="000000"/>
              </a:solidFill>
            </a:endParaRPr>
          </a:p>
        </p:txBody>
      </p:sp>
      <p:sp>
        <p:nvSpPr>
          <p:cNvPr id="28691" name="Text Box 22"/>
          <p:cNvSpPr txBox="1">
            <a:spLocks noChangeArrowheads="1"/>
          </p:cNvSpPr>
          <p:nvPr/>
        </p:nvSpPr>
        <p:spPr bwMode="auto">
          <a:xfrm>
            <a:off x="8580437" y="2500313"/>
            <a:ext cx="760412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sk-SK" dirty="0">
                <a:solidFill>
                  <a:srgbClr val="000000"/>
                </a:solidFill>
                <a:latin typeface="Arial" panose="020B0604020202020204" pitchFamily="34" charset="0"/>
              </a:rPr>
              <a:t>986</a:t>
            </a:r>
          </a:p>
        </p:txBody>
      </p:sp>
      <p:sp>
        <p:nvSpPr>
          <p:cNvPr id="28692" name="Text Box 23"/>
          <p:cNvSpPr txBox="1">
            <a:spLocks noChangeArrowheads="1"/>
          </p:cNvSpPr>
          <p:nvPr/>
        </p:nvSpPr>
        <p:spPr bwMode="auto">
          <a:xfrm>
            <a:off x="6675437" y="5151438"/>
            <a:ext cx="7620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sk-SK" altLang="sk-SK" dirty="0">
                <a:solidFill>
                  <a:srgbClr val="000000"/>
                </a:solidFill>
              </a:rPr>
              <a:t>q:</a:t>
            </a:r>
            <a:endParaRPr lang="en-US" altLang="sk-SK" dirty="0">
              <a:solidFill>
                <a:srgbClr val="000000"/>
              </a:solidFill>
            </a:endParaRPr>
          </a:p>
        </p:txBody>
      </p:sp>
      <p:sp>
        <p:nvSpPr>
          <p:cNvPr id="90121" name="Rectangle 5"/>
          <p:cNvSpPr>
            <a:spLocks noChangeArrowheads="1"/>
          </p:cNvSpPr>
          <p:nvPr/>
        </p:nvSpPr>
        <p:spPr bwMode="auto">
          <a:xfrm>
            <a:off x="8693149" y="2528888"/>
            <a:ext cx="685800" cy="381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sk-SK">
                <a:solidFill>
                  <a:srgbClr val="000000"/>
                </a:solidFill>
              </a:rPr>
              <a:t>5</a:t>
            </a:r>
            <a:endParaRPr lang="sk-SK" altLang="sk-SK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893888"/>
            <a:ext cx="1108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sk-SK">
                <a:cs typeface="Courier New" panose="02070309020205020404" pitchFamily="49" charset="0"/>
              </a:rPr>
              <a:t>i = 5;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84175" y="2195513"/>
            <a:ext cx="1262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sk-SK">
                <a:cs typeface="Courier New" panose="02070309020205020404" pitchFamily="49" charset="0"/>
              </a:rPr>
              <a:t>p = &amp;i;</a:t>
            </a:r>
          </a:p>
        </p:txBody>
      </p:sp>
      <p:sp>
        <p:nvSpPr>
          <p:cNvPr id="90126" name="Freeform 90125"/>
          <p:cNvSpPr>
            <a:spLocks/>
          </p:cNvSpPr>
          <p:nvPr/>
        </p:nvSpPr>
        <p:spPr bwMode="auto">
          <a:xfrm>
            <a:off x="9578975" y="2652713"/>
            <a:ext cx="404813" cy="1114425"/>
          </a:xfrm>
          <a:custGeom>
            <a:avLst/>
            <a:gdLst>
              <a:gd name="T0" fmla="*/ 0 w 752480"/>
              <a:gd name="T1" fmla="*/ 1565034015 h 638175"/>
              <a:gd name="T2" fmla="*/ 128 w 752480"/>
              <a:gd name="T3" fmla="*/ 864272647 h 638175"/>
              <a:gd name="T4" fmla="*/ 2 w 752480"/>
              <a:gd name="T5" fmla="*/ 0 h 6381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2480" h="638175">
                <a:moveTo>
                  <a:pt x="0" y="638175"/>
                </a:moveTo>
                <a:cubicBezTo>
                  <a:pt x="375444" y="548481"/>
                  <a:pt x="750888" y="458787"/>
                  <a:pt x="752475" y="352425"/>
                </a:cubicBezTo>
                <a:cubicBezTo>
                  <a:pt x="754062" y="246063"/>
                  <a:pt x="381793" y="123031"/>
                  <a:pt x="9525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398463" y="2805113"/>
            <a:ext cx="1262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sk-SK">
                <a:cs typeface="Courier New" panose="02070309020205020404" pitchFamily="49" charset="0"/>
              </a:rPr>
              <a:t>q = &amp;i;</a:t>
            </a:r>
          </a:p>
        </p:txBody>
      </p:sp>
      <p:sp>
        <p:nvSpPr>
          <p:cNvPr id="84" name="Freeform 83"/>
          <p:cNvSpPr>
            <a:spLocks/>
          </p:cNvSpPr>
          <p:nvPr/>
        </p:nvSpPr>
        <p:spPr bwMode="auto">
          <a:xfrm>
            <a:off x="9571038" y="2805113"/>
            <a:ext cx="488950" cy="2559050"/>
          </a:xfrm>
          <a:custGeom>
            <a:avLst/>
            <a:gdLst>
              <a:gd name="T0" fmla="*/ 0 w 752480"/>
              <a:gd name="T1" fmla="*/ 2147483647 h 638175"/>
              <a:gd name="T2" fmla="*/ 1800 w 752480"/>
              <a:gd name="T3" fmla="*/ 2147483647 h 638175"/>
              <a:gd name="T4" fmla="*/ 23 w 752480"/>
              <a:gd name="T5" fmla="*/ 0 h 6381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2480" h="638175">
                <a:moveTo>
                  <a:pt x="0" y="638175"/>
                </a:moveTo>
                <a:cubicBezTo>
                  <a:pt x="375444" y="548481"/>
                  <a:pt x="750888" y="458787"/>
                  <a:pt x="752475" y="352425"/>
                </a:cubicBezTo>
                <a:cubicBezTo>
                  <a:pt x="754062" y="246063"/>
                  <a:pt x="381793" y="123031"/>
                  <a:pt x="9525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403225" y="3470275"/>
            <a:ext cx="52625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sk-SK">
                <a:cs typeface="Courier New" panose="02070309020205020404" pitchFamily="49" charset="0"/>
              </a:rPr>
              <a:t>p = (int *) malloc(sizeof(int));</a:t>
            </a:r>
          </a:p>
        </p:txBody>
      </p:sp>
      <p:sp>
        <p:nvSpPr>
          <p:cNvPr id="87" name="Freeform 86"/>
          <p:cNvSpPr>
            <a:spLocks/>
          </p:cNvSpPr>
          <p:nvPr/>
        </p:nvSpPr>
        <p:spPr bwMode="auto">
          <a:xfrm flipV="1">
            <a:off x="9571038" y="3767138"/>
            <a:ext cx="404812" cy="793750"/>
          </a:xfrm>
          <a:custGeom>
            <a:avLst/>
            <a:gdLst>
              <a:gd name="T0" fmla="*/ 0 w 752480"/>
              <a:gd name="T1" fmla="*/ 13544049 h 638175"/>
              <a:gd name="T2" fmla="*/ 128 w 752480"/>
              <a:gd name="T3" fmla="*/ 7479561 h 638175"/>
              <a:gd name="T4" fmla="*/ 2 w 752480"/>
              <a:gd name="T5" fmla="*/ 0 h 6381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2480" h="638175">
                <a:moveTo>
                  <a:pt x="0" y="638175"/>
                </a:moveTo>
                <a:cubicBezTo>
                  <a:pt x="375444" y="548481"/>
                  <a:pt x="750888" y="458787"/>
                  <a:pt x="752475" y="352425"/>
                </a:cubicBezTo>
                <a:cubicBezTo>
                  <a:pt x="754062" y="246063"/>
                  <a:pt x="381793" y="123031"/>
                  <a:pt x="9525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384175" y="2509838"/>
            <a:ext cx="1262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sk-SK">
                <a:cs typeface="Courier New" panose="02070309020205020404" pitchFamily="49" charset="0"/>
              </a:rPr>
              <a:t>*p = 6;</a:t>
            </a:r>
          </a:p>
        </p:txBody>
      </p:sp>
      <p:sp>
        <p:nvSpPr>
          <p:cNvPr id="90" name="Rectangle 5"/>
          <p:cNvSpPr>
            <a:spLocks noChangeArrowheads="1"/>
          </p:cNvSpPr>
          <p:nvPr/>
        </p:nvSpPr>
        <p:spPr bwMode="auto">
          <a:xfrm>
            <a:off x="8648322" y="2528888"/>
            <a:ext cx="685800" cy="381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sk-SK">
                <a:solidFill>
                  <a:srgbClr val="000000"/>
                </a:solidFill>
              </a:rPr>
              <a:t>6</a:t>
            </a:r>
            <a:endParaRPr lang="sk-SK" altLang="sk-SK">
              <a:solidFill>
                <a:srgbClr val="000000"/>
              </a:solidFill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388938" y="3165475"/>
            <a:ext cx="126206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sk-SK">
                <a:cs typeface="Courier New" panose="02070309020205020404" pitchFamily="49" charset="0"/>
              </a:rPr>
              <a:t>*q = 7;</a:t>
            </a:r>
          </a:p>
        </p:txBody>
      </p:sp>
      <p:sp>
        <p:nvSpPr>
          <p:cNvPr id="93" name="Rectangle 5"/>
          <p:cNvSpPr>
            <a:spLocks noChangeArrowheads="1"/>
          </p:cNvSpPr>
          <p:nvPr/>
        </p:nvSpPr>
        <p:spPr bwMode="auto">
          <a:xfrm>
            <a:off x="8677000" y="2548425"/>
            <a:ext cx="685800" cy="381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sk-SK">
                <a:solidFill>
                  <a:srgbClr val="000000"/>
                </a:solidFill>
              </a:rPr>
              <a:t>7</a:t>
            </a:r>
            <a:endParaRPr lang="sk-SK" altLang="sk-SK">
              <a:solidFill>
                <a:srgbClr val="000000"/>
              </a:solidFill>
            </a:endParaRPr>
          </a:p>
        </p:txBody>
      </p:sp>
      <p:grpSp>
        <p:nvGrpSpPr>
          <p:cNvPr id="90128" name="Group 90127"/>
          <p:cNvGrpSpPr>
            <a:grpSpLocks/>
          </p:cNvGrpSpPr>
          <p:nvPr/>
        </p:nvGrpSpPr>
        <p:grpSpPr bwMode="auto">
          <a:xfrm>
            <a:off x="7076737" y="4262438"/>
            <a:ext cx="2494301" cy="609600"/>
            <a:chOff x="7077477" y="4261644"/>
            <a:chExt cx="2493561" cy="609600"/>
          </a:xfrm>
        </p:grpSpPr>
        <p:sp>
          <p:nvSpPr>
            <p:cNvPr id="28716" name="Rectangle 5"/>
            <p:cNvSpPr>
              <a:spLocks noChangeArrowheads="1"/>
            </p:cNvSpPr>
            <p:nvPr/>
          </p:nvSpPr>
          <p:spPr bwMode="auto">
            <a:xfrm>
              <a:off x="8398452" y="4261644"/>
              <a:ext cx="1172586" cy="6096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sk-SK" dirty="0">
                  <a:solidFill>
                    <a:srgbClr val="000000"/>
                  </a:solidFill>
                </a:rPr>
                <a:t>476</a:t>
              </a:r>
              <a:endParaRPr lang="sk-SK" altLang="sk-SK" dirty="0">
                <a:solidFill>
                  <a:srgbClr val="000000"/>
                </a:solidFill>
              </a:endParaRPr>
            </a:p>
          </p:txBody>
        </p:sp>
        <p:sp>
          <p:nvSpPr>
            <p:cNvPr id="28717" name="Text Box 6"/>
            <p:cNvSpPr txBox="1">
              <a:spLocks noChangeArrowheads="1"/>
            </p:cNvSpPr>
            <p:nvPr/>
          </p:nvSpPr>
          <p:spPr bwMode="auto">
            <a:xfrm>
              <a:off x="7077477" y="4356894"/>
              <a:ext cx="1311450" cy="471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01366" tIns="50683" rIns="101366" bIns="50683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lvl="0" defTabSz="1011966" eaLnBrk="1" hangingPunct="1">
                <a:defRPr/>
              </a:pPr>
              <a:r>
                <a:rPr lang="en-US" altLang="sk-SK" dirty="0" smtClean="0">
                  <a:solidFill>
                    <a:srgbClr val="00B050"/>
                  </a:solidFill>
                  <a:cs typeface="Courier New" panose="02070309020205020404" pitchFamily="49" charset="0"/>
                </a:rPr>
                <a:t>87542</a:t>
              </a:r>
              <a:endParaRPr lang="en-US" altLang="sk-SK" dirty="0">
                <a:solidFill>
                  <a:srgbClr val="00B050"/>
                </a:solidFill>
                <a:cs typeface="Courier New" panose="02070309020205020404" pitchFamily="49" charset="0"/>
              </a:endParaRPr>
            </a:p>
          </p:txBody>
        </p:sp>
      </p:grp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388938" y="3775075"/>
            <a:ext cx="126206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sk-SK">
                <a:cs typeface="Courier New" panose="02070309020205020404" pitchFamily="49" charset="0"/>
              </a:rPr>
              <a:t>*p = 8;</a:t>
            </a:r>
          </a:p>
        </p:txBody>
      </p:sp>
      <p:sp>
        <p:nvSpPr>
          <p:cNvPr id="100" name="Rectangle 5"/>
          <p:cNvSpPr>
            <a:spLocks noChangeArrowheads="1"/>
          </p:cNvSpPr>
          <p:nvPr/>
        </p:nvSpPr>
        <p:spPr bwMode="auto">
          <a:xfrm>
            <a:off x="8508083" y="4387708"/>
            <a:ext cx="685800" cy="381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sk-SK" altLang="sk-SK" dirty="0">
                <a:solidFill>
                  <a:srgbClr val="000000"/>
                </a:solidFill>
              </a:rPr>
              <a:t> </a:t>
            </a:r>
            <a:r>
              <a:rPr lang="en-US" altLang="sk-SK" dirty="0">
                <a:solidFill>
                  <a:srgbClr val="000000"/>
                </a:solidFill>
              </a:rPr>
              <a:t>8</a:t>
            </a:r>
            <a:endParaRPr lang="sk-SK" altLang="sk-SK" dirty="0">
              <a:solidFill>
                <a:srgbClr val="000000"/>
              </a:solidFill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384175" y="4079875"/>
            <a:ext cx="141605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sk-SK">
                <a:cs typeface="Courier New" panose="02070309020205020404" pitchFamily="49" charset="0"/>
              </a:rPr>
              <a:t>*q = *p;</a:t>
            </a:r>
          </a:p>
        </p:txBody>
      </p:sp>
      <p:sp>
        <p:nvSpPr>
          <p:cNvPr id="102" name="Rectangle 5"/>
          <p:cNvSpPr>
            <a:spLocks noChangeArrowheads="1"/>
          </p:cNvSpPr>
          <p:nvPr/>
        </p:nvSpPr>
        <p:spPr bwMode="auto">
          <a:xfrm>
            <a:off x="8715080" y="2548456"/>
            <a:ext cx="685800" cy="381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sk-SK">
                <a:solidFill>
                  <a:srgbClr val="000000"/>
                </a:solidFill>
              </a:rPr>
              <a:t>8</a:t>
            </a:r>
            <a:endParaRPr lang="sk-SK" altLang="sk-SK">
              <a:solidFill>
                <a:srgbClr val="000000"/>
              </a:solidFill>
            </a:endParaRPr>
          </a:p>
        </p:txBody>
      </p:sp>
      <p:sp>
        <p:nvSpPr>
          <p:cNvPr id="103" name="Rectangle 102"/>
          <p:cNvSpPr>
            <a:spLocks noChangeArrowheads="1"/>
          </p:cNvSpPr>
          <p:nvPr/>
        </p:nvSpPr>
        <p:spPr bwMode="auto">
          <a:xfrm>
            <a:off x="461963" y="4384675"/>
            <a:ext cx="11080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sk-SK">
                <a:cs typeface="Courier New" panose="02070309020205020404" pitchFamily="49" charset="0"/>
              </a:rPr>
              <a:t>q = p;</a:t>
            </a:r>
          </a:p>
        </p:txBody>
      </p:sp>
      <p:sp>
        <p:nvSpPr>
          <p:cNvPr id="104" name="Freeform 103"/>
          <p:cNvSpPr>
            <a:spLocks/>
          </p:cNvSpPr>
          <p:nvPr/>
        </p:nvSpPr>
        <p:spPr bwMode="auto">
          <a:xfrm>
            <a:off x="9571038" y="4595813"/>
            <a:ext cx="488950" cy="768350"/>
          </a:xfrm>
          <a:custGeom>
            <a:avLst/>
            <a:gdLst>
              <a:gd name="T0" fmla="*/ 0 w 752480"/>
              <a:gd name="T1" fmla="*/ 8592409 h 638175"/>
              <a:gd name="T2" fmla="*/ 1800 w 752480"/>
              <a:gd name="T3" fmla="*/ 4745054 h 638175"/>
              <a:gd name="T4" fmla="*/ 23 w 752480"/>
              <a:gd name="T5" fmla="*/ 0 h 6381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2480" h="638175">
                <a:moveTo>
                  <a:pt x="0" y="638175"/>
                </a:moveTo>
                <a:cubicBezTo>
                  <a:pt x="375444" y="548481"/>
                  <a:pt x="750888" y="458787"/>
                  <a:pt x="752475" y="352425"/>
                </a:cubicBezTo>
                <a:cubicBezTo>
                  <a:pt x="754062" y="246063"/>
                  <a:pt x="381793" y="123031"/>
                  <a:pt x="9525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8617743" y="5227638"/>
            <a:ext cx="685800" cy="381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/>
            <a:r>
              <a:rPr lang="sk-SK" altLang="sk-SK" sz="2800" b="0" dirty="0">
                <a:latin typeface="Tahoma" panose="020B0604030504040204" pitchFamily="34" charset="0"/>
                <a:sym typeface="Symbol" panose="05050102010706020507" pitchFamily="18" charset="2"/>
              </a:rPr>
              <a:t></a:t>
            </a:r>
            <a:endParaRPr lang="sk-SK" altLang="sk-SK" b="0" dirty="0">
              <a:solidFill>
                <a:srgbClr val="000000"/>
              </a:solidFill>
            </a:endParaRPr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8542338" y="3512826"/>
            <a:ext cx="685800" cy="381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/>
            <a:r>
              <a:rPr lang="sk-SK" altLang="sk-SK" sz="2800" b="0" dirty="0">
                <a:latin typeface="Tahoma" panose="020B0604030504040204" pitchFamily="34" charset="0"/>
                <a:sym typeface="Symbol" panose="05050102010706020507" pitchFamily="18" charset="2"/>
              </a:rPr>
              <a:t></a:t>
            </a:r>
            <a:endParaRPr lang="sk-SK" altLang="sk-SK" b="0" dirty="0">
              <a:solidFill>
                <a:srgbClr val="000000"/>
              </a:solidFill>
            </a:endParaRP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7076737" y="3494401"/>
            <a:ext cx="1381464" cy="4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875</a:t>
            </a:r>
            <a:r>
              <a:rPr lang="sk-SK" altLang="sk-SK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2" name="Rectangle 5"/>
          <p:cNvSpPr>
            <a:spLocks noChangeArrowheads="1"/>
          </p:cNvSpPr>
          <p:nvPr/>
        </p:nvSpPr>
        <p:spPr bwMode="auto">
          <a:xfrm>
            <a:off x="8458201" y="3500126"/>
            <a:ext cx="1101228" cy="3397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lvl="0" eaLnBrk="1" hangingPunct="1"/>
            <a:r>
              <a:rPr lang="en-US" altLang="sk-SK" dirty="0" smtClean="0">
                <a:solidFill>
                  <a:srgbClr val="00B050"/>
                </a:solidFill>
                <a:cs typeface="Courier New" panose="02070309020205020404" pitchFamily="49" charset="0"/>
              </a:rPr>
              <a:t>87514</a:t>
            </a:r>
            <a:endParaRPr lang="en-US" altLang="sk-SK" dirty="0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94" name="Rectangle 5"/>
          <p:cNvSpPr>
            <a:spLocks noChangeArrowheads="1"/>
          </p:cNvSpPr>
          <p:nvPr/>
        </p:nvSpPr>
        <p:spPr bwMode="auto">
          <a:xfrm>
            <a:off x="8456531" y="5237101"/>
            <a:ext cx="1122444" cy="40267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lvl="0" eaLnBrk="1" hangingPunct="1"/>
            <a:r>
              <a:rPr lang="en-US" altLang="sk-SK" dirty="0" smtClean="0">
                <a:solidFill>
                  <a:srgbClr val="00B050"/>
                </a:solidFill>
                <a:cs typeface="Courier New" panose="02070309020205020404" pitchFamily="49" charset="0"/>
              </a:rPr>
              <a:t>87514</a:t>
            </a:r>
            <a:endParaRPr lang="en-US" altLang="sk-SK" dirty="0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97" name="Rectangle 5"/>
          <p:cNvSpPr>
            <a:spLocks noChangeArrowheads="1"/>
          </p:cNvSpPr>
          <p:nvPr/>
        </p:nvSpPr>
        <p:spPr bwMode="auto">
          <a:xfrm>
            <a:off x="8457596" y="3539498"/>
            <a:ext cx="1037242" cy="36625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lvl="0" defTabSz="1011966" eaLnBrk="1" hangingPunct="1">
              <a:defRPr/>
            </a:pPr>
            <a:r>
              <a:rPr lang="en-US" altLang="sk-SK" dirty="0" smtClean="0">
                <a:solidFill>
                  <a:srgbClr val="00B050"/>
                </a:solidFill>
                <a:cs typeface="Courier New" panose="02070309020205020404" pitchFamily="49" charset="0"/>
              </a:rPr>
              <a:t>87542</a:t>
            </a:r>
            <a:endParaRPr lang="en-US" altLang="sk-SK" dirty="0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105" name="Rectangle 5"/>
          <p:cNvSpPr>
            <a:spLocks noChangeArrowheads="1"/>
          </p:cNvSpPr>
          <p:nvPr/>
        </p:nvSpPr>
        <p:spPr bwMode="auto">
          <a:xfrm>
            <a:off x="8437111" y="5278555"/>
            <a:ext cx="1029808" cy="370681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lvl="0" defTabSz="1011966" eaLnBrk="1" hangingPunct="1">
              <a:defRPr/>
            </a:pPr>
            <a:r>
              <a:rPr lang="en-US" altLang="sk-SK" dirty="0">
                <a:solidFill>
                  <a:srgbClr val="00B050"/>
                </a:solidFill>
                <a:cs typeface="Courier New" panose="02070309020205020404" pitchFamily="49" charset="0"/>
              </a:rPr>
              <a:t>87542</a:t>
            </a:r>
          </a:p>
        </p:txBody>
      </p:sp>
    </p:spTree>
    <p:extLst>
      <p:ext uri="{BB962C8B-B14F-4D97-AF65-F5344CB8AC3E}">
        <p14:creationId xmlns:p14="http://schemas.microsoft.com/office/powerpoint/2010/main" val="217833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1" grpId="0" animBg="1"/>
      <p:bldP spid="4" grpId="0"/>
      <p:bldP spid="33" grpId="0"/>
      <p:bldP spid="83" grpId="0"/>
      <p:bldP spid="85" grpId="0"/>
      <p:bldP spid="89" grpId="0"/>
      <p:bldP spid="90" grpId="0" animBg="1"/>
      <p:bldP spid="91" grpId="0"/>
      <p:bldP spid="93" grpId="0" animBg="1"/>
      <p:bldP spid="99" grpId="0"/>
      <p:bldP spid="100" grpId="0" animBg="1"/>
      <p:bldP spid="101" grpId="0"/>
      <p:bldP spid="102" grpId="0" animBg="1"/>
      <p:bldP spid="103" grpId="0"/>
      <p:bldP spid="46" grpId="0" animBg="1"/>
      <p:bldP spid="47" grpId="0" animBg="1"/>
      <p:bldP spid="82" grpId="0" animBg="1"/>
      <p:bldP spid="94" grpId="0" animBg="1"/>
      <p:bldP spid="97" grpId="0" animBg="1"/>
      <p:bldP spid="10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Zhrnutie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Ukazovatele</a:t>
            </a:r>
          </a:p>
          <a:p>
            <a:r>
              <a:rPr lang="sk-SK" dirty="0" err="1" smtClean="0"/>
              <a:t>Ukazovateľová</a:t>
            </a:r>
            <a:r>
              <a:rPr lang="sk-SK" dirty="0" smtClean="0"/>
              <a:t> aritmetika</a:t>
            </a:r>
          </a:p>
          <a:p>
            <a:r>
              <a:rPr lang="sk-SK" dirty="0" smtClean="0"/>
              <a:t>Dynamické polia</a:t>
            </a:r>
          </a:p>
          <a:p>
            <a:pPr lvl="1"/>
            <a:r>
              <a:rPr lang="sk-SK" dirty="0" smtClean="0"/>
              <a:t>Alokovanie pamäte</a:t>
            </a:r>
          </a:p>
          <a:p>
            <a:pPr lvl="1"/>
            <a:r>
              <a:rPr lang="sk-SK" dirty="0" smtClean="0"/>
              <a:t>Uvoľňovanie pamäte</a:t>
            </a:r>
          </a:p>
          <a:p>
            <a:pPr lvl="1"/>
            <a:r>
              <a:rPr lang="sk-SK" dirty="0" smtClean="0"/>
              <a:t>Zmena veľkosti poľa</a:t>
            </a:r>
          </a:p>
          <a:p>
            <a:r>
              <a:rPr lang="sk-SK" dirty="0" smtClean="0"/>
              <a:t>Rozdiely medzi dynamickými a statickými </a:t>
            </a:r>
            <a:r>
              <a:rPr lang="sk-SK" dirty="0" err="1" smtClean="0"/>
              <a:t>poliami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0340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altLang="sk-SK" sz="3984" smtClean="0"/>
              <a:t>Čo sú to ukazovatele</a:t>
            </a:r>
            <a:endParaRPr lang="en-US" altLang="sk-SK" sz="3984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725" y="1323975"/>
            <a:ext cx="9721850" cy="5487988"/>
          </a:xfrm>
        </p:spPr>
        <p:txBody>
          <a:bodyPr/>
          <a:lstStyle/>
          <a:p>
            <a:pPr marL="377731" indent="-377731">
              <a:buFontTx/>
              <a:buNone/>
              <a:defRPr/>
            </a:pPr>
            <a:r>
              <a:rPr lang="sk-SK" altLang="sk-SK" sz="3209" dirty="0" smtClean="0"/>
              <a:t>= </a:t>
            </a:r>
            <a:r>
              <a:rPr lang="sk-SK" altLang="sk-SK" sz="3099" dirty="0"/>
              <a:t>pointery, smerníky</a:t>
            </a:r>
          </a:p>
          <a:p>
            <a:pPr marL="377731" indent="-377731">
              <a:defRPr/>
            </a:pPr>
            <a:r>
              <a:rPr lang="sk-SK" altLang="sk-SK" sz="3099" dirty="0"/>
              <a:t>ukazovateľ </a:t>
            </a:r>
          </a:p>
          <a:p>
            <a:pPr marL="822223" lvl="1" indent="-316240">
              <a:defRPr/>
            </a:pPr>
            <a:r>
              <a:rPr lang="sk-SK" altLang="sk-SK" sz="2656" dirty="0"/>
              <a:t>je premenná</a:t>
            </a:r>
          </a:p>
          <a:p>
            <a:pPr marL="822223" lvl="1" indent="-316240">
              <a:defRPr/>
            </a:pPr>
            <a:r>
              <a:rPr lang="sk-SK" altLang="sk-SK" sz="2656" dirty="0"/>
              <a:t>jeho hodnota je adresa v pamäti </a:t>
            </a:r>
          </a:p>
          <a:p>
            <a:pPr marL="377731" indent="-377731">
              <a:defRPr/>
            </a:pPr>
            <a:r>
              <a:rPr lang="sk-SK" altLang="sk-SK" sz="3099" dirty="0" smtClean="0">
                <a:solidFill>
                  <a:srgbClr val="FF0000"/>
                </a:solidFill>
              </a:rPr>
              <a:t>objekt </a:t>
            </a:r>
            <a:r>
              <a:rPr lang="sk-SK" altLang="sk-SK" sz="3099" dirty="0">
                <a:solidFill>
                  <a:srgbClr val="FF0000"/>
                </a:solidFill>
              </a:rPr>
              <a:t>typu ukazovateľ obsahuje informáciu o tom, kde je umiestnený iný údajový objekt</a:t>
            </a:r>
            <a:endParaRPr lang="en-US" altLang="sk-SK" sz="3099" dirty="0"/>
          </a:p>
          <a:p>
            <a:pPr marL="377731" indent="-377731">
              <a:defRPr/>
            </a:pPr>
            <a:r>
              <a:rPr lang="en-US" altLang="sk-SK" sz="3099" dirty="0"/>
              <a:t>Na </a:t>
            </a:r>
            <a:r>
              <a:rPr lang="sk-SK" altLang="sk-SK" sz="3099" dirty="0"/>
              <a:t>čo sú dobré?</a:t>
            </a:r>
          </a:p>
          <a:p>
            <a:pPr marL="822223" lvl="1" indent="-316240">
              <a:defRPr/>
            </a:pPr>
            <a:r>
              <a:rPr lang="sk-SK" altLang="sk-SK" sz="2656" dirty="0"/>
              <a:t>Keď je až za behu programu jasné, koľko pamäte budeme potrebovať (napr. ako veľké pole)</a:t>
            </a:r>
            <a:endParaRPr lang="en-US" altLang="sk-SK" sz="2656" dirty="0"/>
          </a:p>
          <a:p>
            <a:pPr marL="377723" indent="-316240">
              <a:defRPr/>
            </a:pPr>
            <a:r>
              <a:rPr lang="sk-SK" altLang="sk-SK" dirty="0" smtClean="0"/>
              <a:t>je </a:t>
            </a:r>
            <a:r>
              <a:rPr lang="sk-SK" altLang="sk-SK" dirty="0"/>
              <a:t>definovaný pomocou </a:t>
            </a:r>
            <a:r>
              <a:rPr lang="en-US" altLang="sk-SK" b="1" dirty="0">
                <a:latin typeface="Courier New" panose="02070309020205020404" pitchFamily="49" charset="0"/>
              </a:rPr>
              <a:t>*</a:t>
            </a:r>
          </a:p>
          <a:p>
            <a:pPr marL="377723" indent="-316240">
              <a:defRPr/>
            </a:pPr>
            <a:endParaRPr lang="en-US" altLang="sk-SK" sz="3156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142037" y="6208713"/>
            <a:ext cx="2801938" cy="838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011966">
              <a:spcBef>
                <a:spcPct val="0"/>
              </a:spcBef>
              <a:buFontTx/>
              <a:buNone/>
              <a:defRPr/>
            </a:pPr>
            <a:endParaRPr lang="sk-SK" altLang="sk-SK" sz="2656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172200" y="6353175"/>
            <a:ext cx="296068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sk-SK" altLang="sk-SK" sz="2656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sk-SK" altLang="sk-SK" sz="2656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i,</a:t>
            </a:r>
            <a:r>
              <a:rPr lang="en-US" altLang="sk-SK" sz="2656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sk-SK" sz="2656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sk-SK" sz="2656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p_i</a:t>
            </a:r>
            <a:r>
              <a:rPr lang="en-US" altLang="sk-SK" sz="2656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altLang="sk-SK" sz="3984" dirty="0" smtClean="0"/>
              <a:t>Ukazovateľ bez inicializácie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7731" indent="-377731">
              <a:defRPr/>
            </a:pPr>
            <a:r>
              <a:rPr lang="en-US" altLang="sk-SK" sz="2800" dirty="0" smtClean="0">
                <a:cs typeface="Tahoma" panose="020B0604030504040204" pitchFamily="34" charset="0"/>
              </a:rPr>
              <a:t>De</a:t>
            </a:r>
            <a:r>
              <a:rPr lang="sk-SK" altLang="sk-SK" sz="2800" dirty="0" err="1" smtClean="0">
                <a:cs typeface="Tahoma" panose="020B0604030504040204" pitchFamily="34" charset="0"/>
              </a:rPr>
              <a:t>finício</a:t>
            </a:r>
            <a:r>
              <a:rPr lang="en-US" altLang="sk-SK" sz="2800" dirty="0" smtClean="0">
                <a:cs typeface="Tahoma" panose="020B0604030504040204" pitchFamily="34" charset="0"/>
              </a:rPr>
              <a:t>u</a:t>
            </a:r>
            <a:r>
              <a:rPr lang="sk-SK" altLang="sk-SK" sz="2800" dirty="0" smtClean="0">
                <a:cs typeface="Tahoma" panose="020B0604030504040204" pitchFamily="34" charset="0"/>
              </a:rPr>
              <a:t>: </a:t>
            </a:r>
            <a:r>
              <a:rPr lang="en-US" altLang="sk-SK" sz="2800" dirty="0" smtClean="0">
                <a:cs typeface="Tahoma" panose="020B0604030504040204" pitchFamily="34" charset="0"/>
              </a:rPr>
              <a:t> </a:t>
            </a:r>
            <a:r>
              <a:rPr lang="sk-SK" altLang="sk-SK" sz="2800" dirty="0" smtClean="0">
                <a:cs typeface="Tahoma" panose="020B0604030504040204" pitchFamily="34" charset="0"/>
              </a:rPr>
              <a:t>                                                                                  </a:t>
            </a:r>
          </a:p>
          <a:p>
            <a:pPr marL="377731" indent="-377731">
              <a:defRPr/>
            </a:pPr>
            <a:endParaRPr lang="sk-SK" altLang="sk-SK" sz="2800" dirty="0" smtClean="0">
              <a:cs typeface="Tahoma" panose="020B0604030504040204" pitchFamily="34" charset="0"/>
            </a:endParaRPr>
          </a:p>
          <a:p>
            <a:pPr marL="377731" indent="-377731">
              <a:buFont typeface="Wingdings 2" panose="05020102010507070707" pitchFamily="18" charset="2"/>
              <a:buNone/>
              <a:defRPr/>
            </a:pPr>
            <a:r>
              <a:rPr lang="sk-SK" altLang="sk-SK" sz="2800" dirty="0" smtClean="0">
                <a:cs typeface="Tahoma" panose="020B0604030504040204" pitchFamily="34" charset="0"/>
              </a:rPr>
              <a:t>	dosiahneme iba to, že v pamäti počítača vyhradíme     miesto pre uloženie premennej typu ukazovateľ – teda nejakú adresu.</a:t>
            </a:r>
          </a:p>
          <a:p>
            <a:pPr marL="377731" indent="-377731">
              <a:buFont typeface="Wingdings 2" panose="05020102010507070707" pitchFamily="18" charset="2"/>
              <a:buNone/>
              <a:defRPr/>
            </a:pPr>
            <a:r>
              <a:rPr lang="sk-SK" altLang="sk-SK" sz="2800" dirty="0" smtClean="0">
                <a:solidFill>
                  <a:srgbClr val="FF0000"/>
                </a:solidFill>
                <a:cs typeface="Tahoma" panose="020B0604030504040204" pitchFamily="34" charset="0"/>
              </a:rPr>
              <a:t>	V tejto chvíli je smerník nepoužiteľný!</a:t>
            </a:r>
          </a:p>
          <a:p>
            <a:pPr marL="377731" indent="-377731">
              <a:buFont typeface="Wingdings 2" panose="05020102010507070707" pitchFamily="18" charset="2"/>
              <a:buNone/>
              <a:defRPr/>
            </a:pPr>
            <a:r>
              <a:rPr lang="sk-SK" altLang="sk-SK" sz="2800" dirty="0" smtClean="0">
                <a:cs typeface="Tahoma" panose="020B0604030504040204" pitchFamily="34" charset="0"/>
              </a:rPr>
              <a:t>	Ukazuje na náhodné miesto v pamäti, čo môže spôsobiť iba problém.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84513" y="1979612"/>
            <a:ext cx="1838324" cy="596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11966">
              <a:defRPr/>
            </a:pPr>
            <a:endParaRPr lang="sk-SK" sz="1992" b="0">
              <a:solidFill>
                <a:srgbClr val="FFFFFF"/>
              </a:solidFill>
            </a:endParaRPr>
          </a:p>
        </p:txBody>
      </p:sp>
      <p:sp>
        <p:nvSpPr>
          <p:cNvPr id="39941" name="TextBox 4"/>
          <p:cNvSpPr txBox="1">
            <a:spLocks noChangeArrowheads="1"/>
          </p:cNvSpPr>
          <p:nvPr/>
        </p:nvSpPr>
        <p:spPr bwMode="auto">
          <a:xfrm>
            <a:off x="3173413" y="1979612"/>
            <a:ext cx="223043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656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*p;</a:t>
            </a:r>
            <a:endParaRPr lang="sk-SK" altLang="sk-SK" sz="2656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8855" name="AutoShape 23"/>
          <p:cNvCxnSpPr>
            <a:cxnSpLocks noChangeShapeType="1"/>
          </p:cNvCxnSpPr>
          <p:nvPr/>
        </p:nvCxnSpPr>
        <p:spPr bwMode="auto">
          <a:xfrm flipV="1">
            <a:off x="4119563" y="6343650"/>
            <a:ext cx="1593850" cy="360363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4" name="TextBox 9"/>
          <p:cNvSpPr txBox="1">
            <a:spLocks noChangeArrowheads="1"/>
          </p:cNvSpPr>
          <p:nvPr/>
        </p:nvSpPr>
        <p:spPr bwMode="auto">
          <a:xfrm>
            <a:off x="5713413" y="6026150"/>
            <a:ext cx="3824287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sk-SK" altLang="sk-SK" sz="2656" b="0" smtClean="0">
                <a:solidFill>
                  <a:srgbClr val="FF0000"/>
                </a:solidFill>
                <a:latin typeface="Tahoma" panose="020B0604030504040204" pitchFamily="34" charset="0"/>
              </a:rPr>
              <a:t>??? - náhodné miesto v pamäti</a:t>
            </a:r>
          </a:p>
        </p:txBody>
      </p:sp>
      <p:sp>
        <p:nvSpPr>
          <p:cNvPr id="39945" name="TextBox 10"/>
          <p:cNvSpPr txBox="1">
            <a:spLocks noChangeArrowheads="1"/>
          </p:cNvSpPr>
          <p:nvPr/>
        </p:nvSpPr>
        <p:spPr bwMode="auto">
          <a:xfrm>
            <a:off x="2206625" y="6280150"/>
            <a:ext cx="5588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sk-SK" altLang="sk-SK" sz="2656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10" name="Rectangle 5"/>
          <p:cNvSpPr/>
          <p:nvPr/>
        </p:nvSpPr>
        <p:spPr>
          <a:xfrm>
            <a:off x="2865437" y="6309519"/>
            <a:ext cx="1276350" cy="719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1011966">
              <a:defRPr/>
            </a:pPr>
            <a:r>
              <a:rPr lang="sk-SK" altLang="sk-SK" sz="3600" dirty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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altLang="sk-SK" sz="3984" dirty="0" smtClean="0"/>
              <a:t>Situácia po definícii </a:t>
            </a:r>
            <a:r>
              <a:rPr lang="sk-SK" altLang="sk-SK" sz="3984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altLang="sk-SK" sz="398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398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  <a:r>
              <a:rPr lang="en-US" altLang="sk-SK" sz="3984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sk-SK" sz="3984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265362" y="2021682"/>
            <a:ext cx="1339850" cy="43021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014" name="Rectangle 10"/>
          <p:cNvSpPr>
            <a:spLocks noChangeArrowheads="1"/>
          </p:cNvSpPr>
          <p:nvPr/>
        </p:nvSpPr>
        <p:spPr bwMode="auto">
          <a:xfrm>
            <a:off x="4167187" y="1661319"/>
            <a:ext cx="563245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/>
          <a:lstStyle>
            <a:lvl1pPr marL="341313" indent="-341313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77731" marR="0" lvl="0" indent="-377731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k-SK" altLang="sk-SK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</a:rPr>
              <a:t>uka</a:t>
            </a:r>
            <a:r>
              <a:rPr kumimoji="0" lang="en-US" altLang="sk-SK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</a:rPr>
              <a:t>zovate</a:t>
            </a:r>
            <a:r>
              <a:rPr kumimoji="0" lang="sk-SK" alt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</a:rPr>
              <a:t>ľ </a:t>
            </a:r>
            <a:r>
              <a:rPr kumimoji="0" lang="sk-SK" alt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sk-SK" alt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</a:rPr>
              <a:t>:</a:t>
            </a:r>
          </a:p>
          <a:p>
            <a:pPr lvl="0" algn="l" defTabSz="1011966" eaLnBrk="1" hangingPunct="1">
              <a:spcBef>
                <a:spcPct val="0"/>
              </a:spcBef>
              <a:buNone/>
              <a:defRPr/>
            </a:pP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zapísaný na adrese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sk-S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487536</a:t>
            </a:r>
            <a:endParaRPr lang="en-US" altLang="sk-SK" sz="2400" b="1" dirty="0">
              <a:solidFill>
                <a:srgbClr val="000000"/>
              </a:solidFill>
            </a:endParaRPr>
          </a:p>
          <a:p>
            <a:pPr marL="820466" lvl="1" indent="-314483" algn="l" defTabSz="1011966">
              <a:defRPr/>
            </a:pP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jeho hodnota je náhodné číslo, ktoré bolo</a:t>
            </a:r>
            <a:r>
              <a:rPr kumimoji="0" lang="sk-SK" altLang="sk-SK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predtým v pamäti – označujeme </a:t>
            </a:r>
            <a:r>
              <a:rPr lang="sk-SK" altLang="sk-SK" sz="3200" dirty="0" smtClean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</a:t>
            </a:r>
            <a:endParaRPr kumimoji="0" lang="sk-SK" altLang="sk-SK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sk-SK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43016" name="Text Box 12"/>
          <p:cNvSpPr txBox="1">
            <a:spLocks noChangeArrowheads="1"/>
          </p:cNvSpPr>
          <p:nvPr/>
        </p:nvSpPr>
        <p:spPr bwMode="auto">
          <a:xfrm>
            <a:off x="719137" y="4999819"/>
            <a:ext cx="1768460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 defTabSz="1011966" eaLnBrk="1" hangingPunct="1">
              <a:spcBef>
                <a:spcPct val="0"/>
              </a:spcBef>
              <a:buNone/>
              <a:defRPr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sk-SK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487536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</p:txBody>
      </p:sp>
      <p:sp>
        <p:nvSpPr>
          <p:cNvPr id="43017" name="Line 13"/>
          <p:cNvSpPr>
            <a:spLocks noChangeShapeType="1"/>
          </p:cNvSpPr>
          <p:nvPr/>
        </p:nvSpPr>
        <p:spPr bwMode="auto">
          <a:xfrm>
            <a:off x="2265362" y="4804569"/>
            <a:ext cx="1339850" cy="71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3018" name="Line 14"/>
          <p:cNvSpPr>
            <a:spLocks noChangeShapeType="1"/>
          </p:cNvSpPr>
          <p:nvPr/>
        </p:nvSpPr>
        <p:spPr bwMode="auto">
          <a:xfrm flipV="1">
            <a:off x="2265362" y="5470513"/>
            <a:ext cx="1339850" cy="87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3019" name="Text Box 16"/>
          <p:cNvSpPr txBox="1">
            <a:spLocks noChangeArrowheads="1"/>
          </p:cNvSpPr>
          <p:nvPr/>
        </p:nvSpPr>
        <p:spPr bwMode="auto">
          <a:xfrm>
            <a:off x="2206624" y="4923619"/>
            <a:ext cx="1497013" cy="594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1011966">
              <a:buNone/>
              <a:defRPr/>
            </a:pPr>
            <a:r>
              <a:rPr lang="sk-SK" altLang="sk-SK" sz="3200" dirty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</a:t>
            </a:r>
            <a:endParaRPr lang="sk-SK" sz="200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3020" name="Text Box 17"/>
          <p:cNvSpPr txBox="1">
            <a:spLocks noChangeArrowheads="1"/>
          </p:cNvSpPr>
          <p:nvPr/>
        </p:nvSpPr>
        <p:spPr bwMode="auto">
          <a:xfrm>
            <a:off x="2255837" y="1432719"/>
            <a:ext cx="134937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pamäť</a:t>
            </a:r>
            <a:endParaRPr kumimoji="0" lang="en-US" altLang="sk-SK" sz="2656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3023" name="Text Box 25"/>
          <p:cNvSpPr txBox="1">
            <a:spLocks noChangeArrowheads="1"/>
          </p:cNvSpPr>
          <p:nvPr/>
        </p:nvSpPr>
        <p:spPr bwMode="auto">
          <a:xfrm>
            <a:off x="268288" y="4999819"/>
            <a:ext cx="885809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p: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2255837" y="4175919"/>
            <a:ext cx="1339850" cy="71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2255837" y="3490119"/>
            <a:ext cx="1339850" cy="71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2255837" y="2873375"/>
            <a:ext cx="1339850" cy="71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96850" y="6538119"/>
            <a:ext cx="9752013" cy="928688"/>
          </a:xfrm>
          <a:prstGeom prst="rect">
            <a:avLst/>
          </a:prstGeom>
        </p:spPr>
        <p:txBody>
          <a:bodyPr/>
          <a:lstStyle>
            <a:lvl1pPr marL="376238" indent="-3762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0738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700">
                <a:solidFill>
                  <a:schemeClr val="tx1"/>
                </a:solidFill>
                <a:latin typeface="+mn-lt"/>
              </a:defRPr>
            </a:lvl2pPr>
            <a:lvl3pPr marL="1262063" indent="-2508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68475" indent="-25082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276475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733511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6pPr>
            <a:lvl7pPr marL="3189888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7pPr>
            <a:lvl8pPr marL="3646266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8pPr>
            <a:lvl9pPr marL="4102643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9pPr>
          </a:lstStyle>
          <a:p>
            <a:pPr marL="377731" indent="-377731">
              <a:defRPr/>
            </a:pPr>
            <a:r>
              <a:rPr lang="en-US" altLang="sk-SK" sz="2800" b="0" kern="0" dirty="0" err="1" smtClean="0">
                <a:solidFill>
                  <a:srgbClr val="FF0000"/>
                </a:solidFill>
                <a:cs typeface="Tahoma" panose="020B0604030504040204" pitchFamily="34" charset="0"/>
              </a:rPr>
              <a:t>Pou</a:t>
            </a:r>
            <a:r>
              <a:rPr lang="sk-SK" altLang="sk-SK" sz="2800" b="0" kern="0" dirty="0" smtClean="0">
                <a:solidFill>
                  <a:srgbClr val="FF0000"/>
                </a:solidFill>
                <a:cs typeface="Tahoma" panose="020B0604030504040204" pitchFamily="34" charset="0"/>
              </a:rPr>
              <a:t>žitie neinicializovaného ukazovateľa môže spôsobiť prístup do pamäte, kam nie je povolené pristupovať </a:t>
            </a:r>
          </a:p>
        </p:txBody>
      </p:sp>
    </p:spTree>
    <p:extLst>
      <p:ext uri="{BB962C8B-B14F-4D97-AF65-F5344CB8AC3E}">
        <p14:creationId xmlns:p14="http://schemas.microsoft.com/office/powerpoint/2010/main" val="216407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Priradenie</a:t>
            </a:r>
            <a:r>
              <a:rPr lang="en-US" dirty="0"/>
              <a:t> </a:t>
            </a:r>
            <a:r>
              <a:rPr lang="en-US" dirty="0" err="1" smtClean="0"/>
              <a:t>hodnoty</a:t>
            </a:r>
            <a:r>
              <a:rPr lang="en-US" dirty="0" smtClean="0"/>
              <a:t> do </a:t>
            </a:r>
            <a:r>
              <a:rPr lang="en-US" dirty="0" err="1" smtClean="0"/>
              <a:t>ukazovate</a:t>
            </a:r>
            <a:r>
              <a:rPr lang="sk-SK" dirty="0" smtClean="0"/>
              <a:t>ľa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6850" y="1828800"/>
            <a:ext cx="9752013" cy="4328319"/>
          </a:xfrm>
          <a:prstGeom prst="rect">
            <a:avLst/>
          </a:prstGeom>
        </p:spPr>
        <p:txBody>
          <a:bodyPr/>
          <a:lstStyle>
            <a:lvl1pPr marL="376238" indent="-3762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0738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700">
                <a:solidFill>
                  <a:schemeClr val="tx1"/>
                </a:solidFill>
                <a:latin typeface="+mn-lt"/>
              </a:defRPr>
            </a:lvl2pPr>
            <a:lvl3pPr marL="1262063" indent="-2508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68475" indent="-25082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276475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733511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6pPr>
            <a:lvl7pPr marL="3189888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7pPr>
            <a:lvl8pPr marL="3646266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8pPr>
            <a:lvl9pPr marL="4102643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9pPr>
          </a:lstStyle>
          <a:p>
            <a:pPr marL="377731" indent="-377731">
              <a:defRPr/>
            </a:pPr>
            <a:r>
              <a:rPr lang="sk-SK" altLang="sk-SK" sz="2800" kern="0" dirty="0" smtClean="0">
                <a:solidFill>
                  <a:srgbClr val="FF0000"/>
                </a:solidFill>
              </a:rPr>
              <a:t>Hodnota ukazovateľa je adresa </a:t>
            </a:r>
          </a:p>
          <a:p>
            <a:pPr marL="822231" lvl="1" indent="-377731">
              <a:defRPr/>
            </a:pPr>
            <a:r>
              <a:rPr lang="sk-SK" altLang="sk-SK" sz="2300" b="0" kern="0" dirty="0" smtClean="0">
                <a:solidFill>
                  <a:srgbClr val="FF0000"/>
                </a:solidFill>
              </a:rPr>
              <a:t>Priraďujeme adresu</a:t>
            </a:r>
          </a:p>
          <a:p>
            <a:pPr marL="377731" indent="-377731">
              <a:defRPr/>
            </a:pPr>
            <a:r>
              <a:rPr lang="sk-SK" altLang="sk-SK" sz="2800" b="0" kern="0" dirty="0" smtClean="0"/>
              <a:t>Priradenie platnej adresy do ukazovateľa:</a:t>
            </a:r>
          </a:p>
          <a:p>
            <a:pPr marL="822231" lvl="1" indent="-377731">
              <a:defRPr/>
            </a:pPr>
            <a:r>
              <a:rPr lang="sk-SK" altLang="sk-SK" sz="2400" b="0" kern="0" dirty="0" smtClean="0">
                <a:solidFill>
                  <a:srgbClr val="00B050"/>
                </a:solidFill>
              </a:rPr>
              <a:t>1. priradiť do </a:t>
            </a:r>
            <a:r>
              <a:rPr lang="sk-SK" altLang="sk-SK" sz="2400" b="0" kern="0" dirty="0">
                <a:solidFill>
                  <a:srgbClr val="00B050"/>
                </a:solidFill>
              </a:rPr>
              <a:t>premennej </a:t>
            </a:r>
            <a:r>
              <a:rPr lang="sk-SK" altLang="sk-SK" sz="2400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sk-SK" altLang="sk-SK" sz="2400" b="0" kern="0" dirty="0">
                <a:solidFill>
                  <a:srgbClr val="00B050"/>
                </a:solidFill>
              </a:rPr>
              <a:t> </a:t>
            </a:r>
            <a:r>
              <a:rPr lang="sk-SK" altLang="sk-SK" sz="2400" b="0" kern="0" dirty="0" smtClean="0">
                <a:solidFill>
                  <a:srgbClr val="00B050"/>
                </a:solidFill>
              </a:rPr>
              <a:t>adresu </a:t>
            </a:r>
            <a:r>
              <a:rPr lang="sk-SK" altLang="sk-SK" sz="2400" b="0" kern="0" dirty="0">
                <a:solidFill>
                  <a:srgbClr val="00B050"/>
                </a:solidFill>
              </a:rPr>
              <a:t>premennej s už vyhradeným </a:t>
            </a:r>
            <a:r>
              <a:rPr lang="sk-SK" altLang="sk-SK" sz="2400" b="0" kern="0" dirty="0" smtClean="0">
                <a:solidFill>
                  <a:srgbClr val="00B050"/>
                </a:solidFill>
              </a:rPr>
              <a:t>miestom (napr. adresu klasickej premennej </a:t>
            </a:r>
            <a:r>
              <a:rPr lang="sk-SK" altLang="sk-SK" sz="2400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sk-SK" altLang="sk-SK" sz="2400" b="0" kern="0" dirty="0" smtClean="0">
                <a:solidFill>
                  <a:srgbClr val="00B050"/>
                </a:solidFill>
              </a:rPr>
              <a:t>)</a:t>
            </a:r>
            <a:endParaRPr lang="sk-SK" altLang="sk-SK" sz="2400" b="0" kern="0" dirty="0">
              <a:solidFill>
                <a:srgbClr val="00B050"/>
              </a:solidFill>
            </a:endParaRPr>
          </a:p>
          <a:p>
            <a:pPr marL="822231" lvl="1" indent="-377731">
              <a:defRPr/>
            </a:pPr>
            <a:r>
              <a:rPr lang="sk-SK" altLang="sk-SK" sz="2400" b="0" kern="0" dirty="0" smtClean="0">
                <a:solidFill>
                  <a:srgbClr val="0070C0"/>
                </a:solidFill>
              </a:rPr>
              <a:t>2. dynamicky </a:t>
            </a:r>
            <a:r>
              <a:rPr lang="sk-SK" altLang="sk-SK" sz="2400" b="0" kern="0" dirty="0">
                <a:solidFill>
                  <a:srgbClr val="0070C0"/>
                </a:solidFill>
              </a:rPr>
              <a:t>vyhradiť (alokovať</a:t>
            </a:r>
            <a:r>
              <a:rPr lang="sk-SK" altLang="sk-SK" sz="2400" b="0" kern="0" dirty="0" smtClean="0">
                <a:solidFill>
                  <a:srgbClr val="0070C0"/>
                </a:solidFill>
              </a:rPr>
              <a:t>) pamäť a priradiť do premennej </a:t>
            </a:r>
            <a:r>
              <a:rPr lang="sk-SK" altLang="sk-SK" sz="2400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sk-SK" altLang="sk-SK" sz="2400" b="0" kern="0" dirty="0" smtClean="0">
                <a:solidFill>
                  <a:srgbClr val="0070C0"/>
                </a:solidFill>
              </a:rPr>
              <a:t> adresu začiatku tejto vyhradenej pamäte</a:t>
            </a:r>
            <a:endParaRPr lang="sk-SK" altLang="sk-SK" sz="2400" b="0" kern="0" dirty="0">
              <a:solidFill>
                <a:srgbClr val="0070C0"/>
              </a:solidFill>
            </a:endParaRPr>
          </a:p>
          <a:p>
            <a:pPr marL="822231" lvl="1" indent="-377731">
              <a:defRPr/>
            </a:pPr>
            <a:endParaRPr lang="sk-SK" altLang="sk-SK" sz="2400" kern="0" dirty="0" smtClean="0"/>
          </a:p>
          <a:p>
            <a:pPr marL="822231" lvl="1" indent="-377731">
              <a:defRPr/>
            </a:pPr>
            <a:endParaRPr lang="sk-SK" altLang="sk-SK" sz="2400" kern="0" dirty="0" smtClean="0"/>
          </a:p>
          <a:p>
            <a:pPr marL="0" indent="0">
              <a:buNone/>
              <a:defRPr/>
            </a:pPr>
            <a:r>
              <a:rPr lang="sk-SK" altLang="sk-SK" sz="2900" b="1" kern="0" dirty="0" smtClean="0">
                <a:solidFill>
                  <a:srgbClr val="FF0000"/>
                </a:solidFill>
              </a:rPr>
              <a:t>= p</a:t>
            </a:r>
            <a:r>
              <a:rPr lang="en-US" altLang="sk-SK" sz="2900" b="1" kern="0" dirty="0" err="1" smtClean="0">
                <a:solidFill>
                  <a:srgbClr val="FF0000"/>
                </a:solidFill>
              </a:rPr>
              <a:t>resmerovanie</a:t>
            </a:r>
            <a:r>
              <a:rPr lang="en-US" altLang="sk-SK" sz="2900" b="1" kern="0" dirty="0" smtClean="0">
                <a:solidFill>
                  <a:srgbClr val="FF0000"/>
                </a:solidFill>
              </a:rPr>
              <a:t> </a:t>
            </a:r>
            <a:r>
              <a:rPr lang="sk-SK" altLang="sk-SK" sz="2900" b="1" kern="0" dirty="0" smtClean="0">
                <a:solidFill>
                  <a:srgbClr val="FF0000"/>
                </a:solidFill>
              </a:rPr>
              <a:t>ukazovateľa</a:t>
            </a:r>
            <a:endParaRPr lang="sk-SK" altLang="sk-SK" sz="29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6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e">
  <a:themeElements>
    <a:clrScheme name="Glob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ob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ob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Glass design template">
  <a:themeElements>
    <a:clrScheme name="Glass design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Glass design template">
  <a:themeElements>
    <a:clrScheme name="Glass design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Glass design template">
  <a:themeElements>
    <a:clrScheme name="Glass design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Glass design template">
  <a:themeElements>
    <a:clrScheme name="Glass design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Settings\koskova\Application Data\Microsoft\Templates\Glass design template.pot</Template>
  <TotalTime>6067</TotalTime>
  <Words>3253</Words>
  <Application>Microsoft Office PowerPoint</Application>
  <PresentationFormat>Vlastná</PresentationFormat>
  <Paragraphs>749</Paragraphs>
  <Slides>51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5</vt:i4>
      </vt:variant>
      <vt:variant>
        <vt:lpstr>Nadpisy snímok</vt:lpstr>
      </vt:variant>
      <vt:variant>
        <vt:i4>51</vt:i4>
      </vt:variant>
    </vt:vector>
  </HeadingPairs>
  <TitlesOfParts>
    <vt:vector size="64" baseType="lpstr">
      <vt:lpstr>Arial</vt:lpstr>
      <vt:lpstr>Calibri</vt:lpstr>
      <vt:lpstr>Consolas</vt:lpstr>
      <vt:lpstr>Courier New</vt:lpstr>
      <vt:lpstr>Symbol</vt:lpstr>
      <vt:lpstr>Tahoma</vt:lpstr>
      <vt:lpstr>Times New Roman</vt:lpstr>
      <vt:lpstr>Wingdings 2</vt:lpstr>
      <vt:lpstr>Globe</vt:lpstr>
      <vt:lpstr>1_Glass design template</vt:lpstr>
      <vt:lpstr>3_Glass design template</vt:lpstr>
      <vt:lpstr>Glass design template</vt:lpstr>
      <vt:lpstr>5_Glass design template</vt:lpstr>
      <vt:lpstr>Ukazovatele a jednorozmerné dynamické polia </vt:lpstr>
      <vt:lpstr>Obsah</vt:lpstr>
      <vt:lpstr>Statické polia</vt:lpstr>
      <vt:lpstr>Zistenie veľkosti poľa len vo funkcii, kde je pole definované</vt:lpstr>
      <vt:lpstr>Príklad: vloženie znaku do reťazca (na danú pozíciu)</vt:lpstr>
      <vt:lpstr>Čo sú to ukazovatele</vt:lpstr>
      <vt:lpstr>Ukazovateľ bez inicializácie</vt:lpstr>
      <vt:lpstr>Situácia po definícii int *p;</vt:lpstr>
      <vt:lpstr>Priradenie hodnoty do ukazovateľa</vt:lpstr>
      <vt:lpstr>Referenčný operátor &amp;</vt:lpstr>
      <vt:lpstr>Čo urobí p_i = &amp;i;</vt:lpstr>
      <vt:lpstr>Čo urobí p_i = &amp;i;</vt:lpstr>
      <vt:lpstr>Dereferenčný operátor *</vt:lpstr>
      <vt:lpstr>Použitie dereferenčného operátora</vt:lpstr>
      <vt:lpstr>Ako priradíme hodnotu na miesto, kam ukazuje ukazovateľ?</vt:lpstr>
      <vt:lpstr>Čo urobí *p_i = i;</vt:lpstr>
      <vt:lpstr>Použitie referenčného a dereferenčného operátora</vt:lpstr>
      <vt:lpstr>Ukazovatele a polia</vt:lpstr>
      <vt:lpstr>Ukazovateľová aritmetika</vt:lpstr>
      <vt:lpstr>Ukazovateľová aritmetika</vt:lpstr>
      <vt:lpstr>Súčet ukazovateľa a celého čísla</vt:lpstr>
      <vt:lpstr>Rozdiel ukazovateľa a celého čísla</vt:lpstr>
      <vt:lpstr>Porovnávanie ukazovateľov: príklad - výpis reťazca</vt:lpstr>
      <vt:lpstr>Porovnávanie ukazovateľov s konštantou NULL</vt:lpstr>
      <vt:lpstr>Rozdiel dvoch ukazovateľov rovnakého typu</vt:lpstr>
      <vt:lpstr>Príklad – vloženie znaku do reťazca (pomocný ukazovateľ)</vt:lpstr>
      <vt:lpstr>Príklad – vloženie znaku do reťazca (ukazovateľová aritmetika)</vt:lpstr>
      <vt:lpstr>Príklad: vzácne písmená</vt:lpstr>
      <vt:lpstr>Príklad: teplotné výkyvy</vt:lpstr>
      <vt:lpstr>Príklad: teplotné výkyvy</vt:lpstr>
      <vt:lpstr>Príklad: Ukazovatele a ich aritmetika</vt:lpstr>
      <vt:lpstr>Dynamické prideľovanie a uvoľňovanie pamäte</vt:lpstr>
      <vt:lpstr>Prideľovanie pamäte</vt:lpstr>
      <vt:lpstr>Testovanie pridelenia pamäte</vt:lpstr>
      <vt:lpstr>Kedy potrebujeme prideliť pamäť</vt:lpstr>
      <vt:lpstr>Uvoľňovanie pamäte</vt:lpstr>
      <vt:lpstr>Príklad prideľovania pamäte: pre jeden char</vt:lpstr>
      <vt:lpstr>Príklad prideľovania pamäte: pre n prvkov typu int</vt:lpstr>
      <vt:lpstr>Dynamické polia</vt:lpstr>
      <vt:lpstr>Dynamické polia</vt:lpstr>
      <vt:lpstr>Príklad: načítanie n čísel a vypočítanie ich súčinu</vt:lpstr>
      <vt:lpstr>Prezentácia programu PowerPoint</vt:lpstr>
      <vt:lpstr>Prezentácia programu PowerPoint</vt:lpstr>
      <vt:lpstr>Pole meniace svoju veľkosť</vt:lpstr>
      <vt:lpstr>Pole meniace svoju veľkosť - pomocou realloc()</vt:lpstr>
      <vt:lpstr>Príklad – vloženie znaku do reťazca: dynamické pole</vt:lpstr>
      <vt:lpstr>Príklad: načítanie ľubovoľne dlhého vstupu – reťazec znkov</vt:lpstr>
      <vt:lpstr>Prístup k prvkom poľa</vt:lpstr>
      <vt:lpstr>Rozdiely medzi statickými a dynamickými poliami</vt:lpstr>
      <vt:lpstr>Ukazovatele: príklad</vt:lpstr>
      <vt:lpstr>Zhrnutie</vt:lpstr>
    </vt:vector>
  </TitlesOfParts>
  <Company>FIIT STU Bratislava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Procedurálne programovanie</dc:title>
  <dc:creator>koskova</dc:creator>
  <cp:lastModifiedBy>Gabriela Grmanova Koskova</cp:lastModifiedBy>
  <cp:revision>334</cp:revision>
  <cp:lastPrinted>1601-01-01T00:00:00Z</cp:lastPrinted>
  <dcterms:created xsi:type="dcterms:W3CDTF">2005-06-24T10:35:13Z</dcterms:created>
  <dcterms:modified xsi:type="dcterms:W3CDTF">2020-03-06T07:31:36Z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TC010875761033</vt:lpwstr>
  </property>
</Properties>
</file>